
<file path=[Content_Types].xml><?xml version="1.0" encoding="utf-8"?>
<Types xmlns="http://schemas.openxmlformats.org/package/2006/content-types">
  <Default Extension="rels" ContentType="application/vnd.openxmlformats-package.relationships+xml"/>
  <Default Extension="xml" ContentType="application/xml"/>
  <Default Extension="gif" ContentType="image/gif"/>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Slides/notesSlide1.xml" ContentType="application/vnd.openxmlformats-officedocument.presentationml.notesSlide+xml"/>
  <Override PartName="/ppt/slides/slide9.xml" ContentType="application/vnd.openxmlformats-officedocument.presentationml.slide+xml"/>
  <Override PartName="/ppt/notesSlides/notesSlide2.xml" ContentType="application/vnd.openxmlformats-officedocument.presentationml.notesSlide+xml"/>
  <Override PartName="/ppt/slides/slide10.xml" ContentType="application/vnd.openxmlformats-officedocument.presentationml.slide+xml"/>
  <Override PartName="/ppt/notesSlides/notesSlide3.xml" ContentType="application/vnd.openxmlformats-officedocument.presentationml.notesSlide+xml"/>
  <Override PartName="/ppt/slides/slide11.xml" ContentType="application/vnd.openxmlformats-officedocument.presentationml.slide+xml"/>
  <Override PartName="/ppt/notesSlides/notesSlide4.xml" ContentType="application/vnd.openxmlformats-officedocument.presentationml.notesSlide+xml"/>
  <Override PartName="/ppt/slides/slide12.xml" ContentType="application/vnd.openxmlformats-officedocument.presentationml.slide+xml"/>
  <Override PartName="/ppt/notesSlides/notesSlide5.xml" ContentType="application/vnd.openxmlformats-officedocument.presentationml.notesSlide+xml"/>
  <Override PartName="/ppt/slides/slide13.xml" ContentType="application/vnd.openxmlformats-officedocument.presentationml.slide+xml"/>
  <Override PartName="/ppt/notesSlides/notesSlide6.xml" ContentType="application/vnd.openxmlformats-officedocument.presentationml.notesSlide+xml"/>
  <Override PartName="/ppt/slides/slide14.xml" ContentType="application/vnd.openxmlformats-officedocument.presentationml.slide+xml"/>
  <Override PartName="/ppt/notesSlides/notesSlide7.xml" ContentType="application/vnd.openxmlformats-officedocument.presentationml.notesSlide+xml"/>
  <Override PartName="/ppt/slides/slide15.xml" ContentType="application/vnd.openxmlformats-officedocument.presentationml.slide+xml"/>
  <Override PartName="/ppt/notesSlides/notesSlide8.xml" ContentType="application/vnd.openxmlformats-officedocument.presentationml.notes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Slides/notesSlide9.xml" ContentType="application/vnd.openxmlformats-officedocument.presentationml.notesSlide+xml"/>
  <Override PartName="/ppt/slides/slide19.xml" ContentType="application/vnd.openxmlformats-officedocument.presentationml.slide+xml"/>
  <Override PartName="/ppt/notesSlides/notesSlide10.xml" ContentType="application/vnd.openxmlformats-officedocument.presentationml.notesSlide+xml"/>
  <Override PartName="/ppt/slides/slide20.xml" ContentType="application/vnd.openxmlformats-officedocument.presentationml.slide+xml"/>
  <Override PartName="/ppt/notesSlides/notesSlide11.xml" ContentType="application/vnd.openxmlformats-officedocument.presentationml.notesSlide+xml"/>
  <Override PartName="/ppt/slides/slide21.xml" ContentType="application/vnd.openxmlformats-officedocument.presentationml.slide+xml"/>
  <Override PartName="/ppt/notesSlides/notesSlide12.xml" ContentType="application/vnd.openxmlformats-officedocument.presentationml.notes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Slides/notesSlide13.xml" ContentType="application/vnd.openxmlformats-officedocument.presentationml.notesSlide+xml"/>
  <Override PartName="/ppt/slides/slide29.xml" ContentType="application/vnd.openxmlformats-officedocument.presentationml.slide+xml"/>
  <Override PartName="/ppt/notesSlides/notesSlide14.xml" ContentType="application/vnd.openxmlformats-officedocument.presentationml.notesSlide+xml"/>
  <Override PartName="/ppt/slides/slide30.xml" ContentType="application/vnd.openxmlformats-officedocument.presentationml.slide+xml"/>
  <Override PartName="/ppt/notesSlides/notesSlide15.xml" ContentType="application/vnd.openxmlformats-officedocument.presentationml.notesSlide+xml"/>
  <Override PartName="/ppt/slides/slide31.xml" ContentType="application/vnd.openxmlformats-officedocument.presentationml.slide+xml"/>
  <Override PartName="/ppt/notesSlides/notesSlide16.xml" ContentType="application/vnd.openxmlformats-officedocument.presentationml.notesSlide+xml"/>
  <Override PartName="/ppt/slides/slide32.xml" ContentType="application/vnd.openxmlformats-officedocument.presentationml.slide+xml"/>
  <Override PartName="/ppt/notesSlides/notesSlide17.xml" ContentType="application/vnd.openxmlformats-officedocument.presentationml.notesSlide+xml"/>
  <Override PartName="/ppt/slides/slide33.xml" ContentType="application/vnd.openxmlformats-officedocument.presentationml.slide+xml"/>
  <Override PartName="/ppt/notesSlides/notesSlide18.xml" ContentType="application/vnd.openxmlformats-officedocument.presentationml.notesSlide+xml"/>
  <Override PartName="/ppt/slides/slide34.xml" ContentType="application/vnd.openxmlformats-officedocument.presentationml.slide+xml"/>
  <Override PartName="/ppt/notesSlides/notesSlide19.xml" ContentType="application/vnd.openxmlformats-officedocument.presentationml.notesSlide+xml"/>
  <Override PartName="/ppt/slides/slide35.xml" ContentType="application/vnd.openxmlformats-officedocument.presentationml.slide+xml"/>
  <Override PartName="/ppt/notesSlides/notesSlide20.xml" ContentType="application/vnd.openxmlformats-officedocument.presentationml.notesSlide+xml"/>
  <Override PartName="/ppt/slides/slide36.xml" ContentType="application/vnd.openxmlformats-officedocument.presentationml.slide+xml"/>
  <Override PartName="/ppt/notesSlides/notesSlide21.xml" ContentType="application/vnd.openxmlformats-officedocument.presentationml.notesSlide+xml"/>
  <Override PartName="/ppt/slides/slide37.xml" ContentType="application/vnd.openxmlformats-officedocument.presentationml.slide+xml"/>
  <Override PartName="/ppt/notesSlides/notesSlide22.xml" ContentType="application/vnd.openxmlformats-officedocument.presentationml.notesSlide+xml"/>
  <Override PartName="/ppt/slides/slide38.xml" ContentType="application/vnd.openxmlformats-officedocument.presentationml.slide+xml"/>
  <Override PartName="/ppt/notesSlides/notesSlide23.xml" ContentType="application/vnd.openxmlformats-officedocument.presentationml.notes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Slides/notesSlide24.xml" ContentType="application/vnd.openxmlformats-officedocument.presentationml.notes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96" r:id="rId1"/>
  </p:sldMasterIdLst>
  <p:notesMasterIdLst>
    <p:notesMasterId r:id="rId2"/>
  </p:notesMasterIdLst>
  <p:sldIdLst>
    <p:sldId id="765" r:id="rId3"/>
    <p:sldId id="766" r:id="rId4"/>
    <p:sldId id="767" r:id="rId5"/>
    <p:sldId id="768" r:id="rId6"/>
    <p:sldId id="769" r:id="rId7"/>
    <p:sldId id="770" r:id="rId8"/>
    <p:sldId id="771" r:id="rId9"/>
    <p:sldId id="772" r:id="rId10"/>
    <p:sldId id="773" r:id="rId11"/>
    <p:sldId id="774" r:id="rId12"/>
    <p:sldId id="775" r:id="rId13"/>
    <p:sldId id="776" r:id="rId14"/>
    <p:sldId id="777" r:id="rId15"/>
    <p:sldId id="778" r:id="rId16"/>
    <p:sldId id="779" r:id="rId17"/>
    <p:sldId id="780" r:id="rId18"/>
    <p:sldId id="781" r:id="rId19"/>
    <p:sldId id="782" r:id="rId20"/>
    <p:sldId id="783" r:id="rId21"/>
    <p:sldId id="784" r:id="rId22"/>
    <p:sldId id="785" r:id="rId23"/>
    <p:sldId id="786" r:id="rId24"/>
    <p:sldId id="787" r:id="rId25"/>
    <p:sldId id="788" r:id="rId26"/>
    <p:sldId id="789" r:id="rId27"/>
    <p:sldId id="790" r:id="rId28"/>
    <p:sldId id="791" r:id="rId29"/>
    <p:sldId id="792" r:id="rId30"/>
    <p:sldId id="793" r:id="rId31"/>
    <p:sldId id="794" r:id="rId32"/>
    <p:sldId id="795" r:id="rId33"/>
    <p:sldId id="796" r:id="rId34"/>
    <p:sldId id="797" r:id="rId35"/>
    <p:sldId id="798" r:id="rId36"/>
    <p:sldId id="799" r:id="rId37"/>
    <p:sldId id="800" r:id="rId38"/>
    <p:sldId id="801" r:id="rId39"/>
    <p:sldId id="802" r:id="rId40"/>
    <p:sldId id="803" r:id="rId41"/>
    <p:sldId id="804" r:id="rId42"/>
    <p:sldId id="805" r:id="rId43"/>
    <p:sldId id="806" r:id="rId44"/>
    <p:sldId id="807" r:id="rId45"/>
    <p:sldId id="808" r:id="rId46"/>
    <p:sldId id="809" r:id="rId47"/>
    <p:sldId id="810" r:id="rId48"/>
    <p:sldId id="811" r:id="rId49"/>
    <p:sldId id="812" r:id="rId50"/>
    <p:sldId id="813" r:id="rId51"/>
    <p:sldId id="814" r:id="rId52"/>
    <p:sldId id="815" r:id="rId53"/>
    <p:sldId id="816" r:id="rId54"/>
    <p:sldId id="817" r:id="rId55"/>
    <p:sldId id="818" r:id="rId56"/>
    <p:sldId id="819" r:id="rId57"/>
    <p:sldId id="820" r:id="rId58"/>
    <p:sldId id="821" r:id="rId59"/>
    <p:sldId id="822" r:id="rId60"/>
    <p:sldId id="823" r:id="rId61"/>
    <p:sldId id="824" r:id="rId62"/>
    <p:sldId id="825" r:id="rId63"/>
    <p:sldId id="826" r:id="rId64"/>
    <p:sldId id="827" r:id="rId65"/>
    <p:sldId id="828" r:id="rId66"/>
    <p:sldId id="829" r:id="rId67"/>
    <p:sldId id="830" r:id="rId68"/>
    <p:sldId id="831" r:id="rId69"/>
    <p:sldId id="832" r:id="rId70"/>
    <p:sldId id="833" r:id="rId71"/>
    <p:sldId id="834" r:id="rId72"/>
    <p:sldId id="835" r:id="rId73"/>
    <p:sldId id="836" r:id="rId74"/>
    <p:sldId id="837" r:id="rId75"/>
    <p:sldId id="838" r:id="rId76"/>
    <p:sldId id="839" r:id="rId77"/>
    <p:sldId id="840" r:id="rId78"/>
    <p:sldId id="841" r:id="rId79"/>
    <p:sldId id="842" r:id="rId80"/>
    <p:sldId id="843" r:id="rId81"/>
    <p:sldId id="844" r:id="rId82"/>
    <p:sldId id="845" r:id="rId83"/>
    <p:sldId id="846" r:id="rId84"/>
    <p:sldId id="847" r:id="rId85"/>
    <p:sldId id="848" r:id="rId86"/>
    <p:sldId id="849" r:id="rId87"/>
    <p:sldId id="850" r:id="rId88"/>
    <p:sldId id="851" r:id="rId89"/>
    <p:sldId id="852" r:id="rId90"/>
    <p:sldId id="853" r:id="rId91"/>
    <p:sldId id="854" r:id="rId92"/>
    <p:sldId id="855" r:id="rId93"/>
    <p:sldId id="856" r:id="rId94"/>
    <p:sldId id="857" r:id="rId95"/>
    <p:sldId id="858" r:id="rId96"/>
    <p:sldId id="859" r:id="rId97"/>
    <p:sldId id="860" r:id="rId98"/>
    <p:sldId id="861" r:id="rId99"/>
    <p:sldId id="862" r:id="rId100"/>
    <p:sldId id="863" r:id="rId101"/>
    <p:sldId id="864" r:id="rId102"/>
    <p:sldId id="865" r:id="rId103"/>
    <p:sldId id="866" r:id="rId104"/>
    <p:sldId id="867" r:id="rId105"/>
    <p:sldId id="868" r:id="rId106"/>
    <p:sldId id="869" r:id="rId107"/>
    <p:sldId id="870" r:id="rId108"/>
    <p:sldId id="871" r:id="rId109"/>
    <p:sldId id="872" r:id="rId110"/>
    <p:sldId id="873" r:id="rId111"/>
    <p:sldId id="874" r:id="rId112"/>
    <p:sldId id="875" r:id="rId113"/>
    <p:sldId id="876" r:id="rId114"/>
    <p:sldId id="877" r:id="rId115"/>
    <p:sldId id="878" r:id="rId116"/>
    <p:sldId id="879" r:id="rId117"/>
    <p:sldId id="880" r:id="rId118"/>
    <p:sldId id="881" r:id="rId119"/>
    <p:sldId id="882" r:id="rId120"/>
    <p:sldId id="883" r:id="rId121"/>
    <p:sldId id="884" r:id="rId122"/>
    <p:sldId id="885" r:id="rId123"/>
    <p:sldId id="886" r:id="rId124"/>
    <p:sldId id="887" r:id="rId125"/>
    <p:sldId id="888" r:id="rId126"/>
    <p:sldId id="889" r:id="rId127"/>
    <p:sldId id="890" r:id="rId128"/>
    <p:sldId id="891" r:id="rId129"/>
    <p:sldId id="892" r:id="rId130"/>
    <p:sldId id="893" r:id="rId131"/>
    <p:sldId id="894" r:id="rId132"/>
    <p:sldId id="895" r:id="rId133"/>
    <p:sldId id="896" r:id="rId134"/>
    <p:sldId id="897" r:id="rId135"/>
    <p:sldId id="898" r:id="rId136"/>
    <p:sldId id="899" r:id="rId137"/>
    <p:sldId id="900" r:id="rId138"/>
    <p:sldId id="901" r:id="rId139"/>
    <p:sldId id="902" r:id="rId140"/>
    <p:sldId id="903" r:id="rId141"/>
    <p:sldId id="904" r:id="rId142"/>
    <p:sldId id="905" r:id="rId143"/>
    <p:sldId id="906" r:id="rId144"/>
    <p:sldId id="907" r:id="rId145"/>
    <p:sldId id="908" r:id="rId146"/>
    <p:sldId id="909" r:id="rId147"/>
    <p:sldId id="910" r:id="rId148"/>
    <p:sldId id="911" r:id="rId149"/>
    <p:sldId id="912" r:id="rId150"/>
    <p:sldId id="913" r:id="rId151"/>
    <p:sldId id="914" r:id="rId152"/>
    <p:sldId id="915" r:id="rId153"/>
    <p:sldId id="916" r:id="rId154"/>
    <p:sldId id="917" r:id="rId155"/>
    <p:sldId id="918" r:id="rId156"/>
    <p:sldId id="919" r:id="rId157"/>
    <p:sldId id="920" r:id="rId158"/>
    <p:sldId id="921" r:id="rId159"/>
    <p:sldId id="922" r:id="rId160"/>
    <p:sldId id="923" r:id="rId161"/>
    <p:sldId id="924" r:id="rId162"/>
    <p:sldId id="925" r:id="rId163"/>
    <p:sldId id="926" r:id="rId164"/>
    <p:sldId id="927" r:id="rId165"/>
    <p:sldId id="928" r:id="rId166"/>
    <p:sldId id="929" r:id="rId167"/>
    <p:sldId id="930" r:id="rId168"/>
    <p:sldId id="931" r:id="rId169"/>
    <p:sldId id="932" r:id="rId170"/>
    <p:sldId id="933" r:id="rId171"/>
    <p:sldId id="934" r:id="rId172"/>
    <p:sldId id="935" r:id="rId173"/>
    <p:sldId id="936" r:id="rId174"/>
    <p:sldId id="937" r:id="rId175"/>
    <p:sldId id="938" r:id="rId176"/>
    <p:sldId id="939" r:id="rId177"/>
    <p:sldId id="940" r:id="rId178"/>
    <p:sldId id="941" r:id="rId179"/>
    <p:sldId id="942" r:id="rId180"/>
    <p:sldId id="943" r:id="rId181"/>
    <p:sldId id="944" r:id="rId182"/>
    <p:sldId id="945" r:id="rId183"/>
    <p:sldId id="946" r:id="rId184"/>
    <p:sldId id="947" r:id="rId185"/>
    <p:sldId id="948" r:id="rId186"/>
    <p:sldId id="949" r:id="rId187"/>
    <p:sldId id="950" r:id="rId188"/>
    <p:sldId id="951" r:id="rId189"/>
    <p:sldId id="952" r:id="rId190"/>
    <p:sldId id="953" r:id="rId191"/>
    <p:sldId id="954" r:id="rId192"/>
    <p:sldId id="955" r:id="rId193"/>
    <p:sldId id="956" r:id="rId194"/>
    <p:sldId id="957" r:id="rId195"/>
    <p:sldId id="958" r:id="rId196"/>
    <p:sldId id="959" r:id="rId197"/>
    <p:sldId id="960" r:id="rId198"/>
    <p:sldId id="961" r:id="rId199"/>
    <p:sldId id="962" r:id="rId200"/>
    <p:sldId id="963" r:id="rId201"/>
    <p:sldId id="964" r:id="rId202"/>
    <p:sldId id="965" r:id="rId203"/>
    <p:sldId id="966" r:id="rId204"/>
    <p:sldId id="967" r:id="rId205"/>
    <p:sldId id="968" r:id="rId206"/>
    <p:sldId id="969" r:id="rId207"/>
    <p:sldId id="970" r:id="rId208"/>
    <p:sldId id="971" r:id="rId209"/>
    <p:sldId id="972" r:id="rId210"/>
    <p:sldId id="973" r:id="rId211"/>
    <p:sldId id="974" r:id="rId212"/>
    <p:sldId id="975" r:id="rId213"/>
    <p:sldId id="976" r:id="rId214"/>
    <p:sldId id="977" r:id="rId215"/>
    <p:sldId id="978" r:id="rId216"/>
    <p:sldId id="979" r:id="rId217"/>
    <p:sldId id="980" r:id="rId218"/>
    <p:sldId id="981" r:id="rId219"/>
    <p:sldId id="982" r:id="rId220"/>
    <p:sldId id="983" r:id="rId221"/>
    <p:sldId id="984" r:id="rId222"/>
    <p:sldId id="985" r:id="rId223"/>
    <p:sldId id="986" r:id="rId224"/>
    <p:sldId id="987" r:id="rId225"/>
    <p:sldId id="988" r:id="rId226"/>
    <p:sldId id="989" r:id="rId227"/>
    <p:sldId id="990" r:id="rId228"/>
    <p:sldId id="991" r:id="rId229"/>
    <p:sldId id="992" r:id="rId230"/>
    <p:sldId id="993" r:id="rId231"/>
    <p:sldId id="994" r:id="rId232"/>
    <p:sldId id="995" r:id="rId233"/>
    <p:sldId id="996" r:id="rId234"/>
    <p:sldId id="997" r:id="rId235"/>
    <p:sldId id="998" r:id="rId236"/>
    <p:sldId id="999" r:id="rId237"/>
    <p:sldId id="1000" r:id="rId238"/>
    <p:sldId id="1001" r:id="rId239"/>
    <p:sldId id="1002" r:id="rId240"/>
    <p:sldId id="1003" r:id="rId241"/>
    <p:sldId id="1004" r:id="rId242"/>
    <p:sldId id="1005" r:id="rId243"/>
    <p:sldId id="1006" r:id="rId244"/>
    <p:sldId id="1007" r:id="rId245"/>
    <p:sldId id="1008" r:id="rId246"/>
    <p:sldId id="1009" r:id="rId247"/>
    <p:sldId id="1010" r:id="rId248"/>
    <p:sldId id="1011" r:id="rId249"/>
    <p:sldId id="1012" r:id="rId250"/>
    <p:sldId id="1013" r:id="rId251"/>
    <p:sldId id="1014" r:id="rId252"/>
    <p:sldId id="1015" r:id="rId253"/>
    <p:sldId id="1016" r:id="rId254"/>
    <p:sldId id="1017" r:id="rId255"/>
    <p:sldId id="1018" r:id="rId256"/>
    <p:sldId id="1019" r:id="rId257"/>
    <p:sldId id="1020" r:id="rId258"/>
    <p:sldId id="1021" r:id="rId259"/>
    <p:sldId id="1022" r:id="rId260"/>
    <p:sldId id="1023" r:id="rId261"/>
    <p:sldId id="1024" r:id="rId262"/>
    <p:sldId id="1025" r:id="rId263"/>
    <p:sldId id="1026" r:id="rId264"/>
    <p:sldId id="1027" r:id="rId265"/>
    <p:sldId id="1028" r:id="rId266"/>
    <p:sldId id="1029" r:id="rId267"/>
    <p:sldId id="1030" r:id="rId268"/>
    <p:sldId id="1031" r:id="rId269"/>
    <p:sldId id="1032" r:id="rId270"/>
    <p:sldId id="1033" r:id="rId271"/>
    <p:sldId id="1034" r:id="rId272"/>
    <p:sldId id="1035" r:id="rId273"/>
    <p:sldId id="1036" r:id="rId274"/>
    <p:sldId id="1037" r:id="rId275"/>
    <p:sldId id="1038" r:id="rId276"/>
    <p:sldId id="1039" r:id="rId277"/>
    <p:sldId id="1040" r:id="rId278"/>
    <p:sldId id="1041" r:id="rId279"/>
    <p:sldId id="1042" r:id="rId280"/>
    <p:sldId id="1043" r:id="rId281"/>
    <p:sldId id="1044" r:id="rId282"/>
    <p:sldId id="1045" r:id="rId283"/>
    <p:sldId id="1046" r:id="rId284"/>
  </p:sldIdLst>
  <p:sldSz type="screen4x3" cy="6858000" cx="9144000"/>
  <p:notesSz cx="6858000" cy="9144000"/>
  <p:defaultTex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p:showPr>
    <p:present/>
    <p:sldAll/>
    <p:penClr>
      <a:prstClr val="red"/>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p="http://schemas.openxmlformats.org/presentationml/2006/main" xmlns:r="http://schemas.openxmlformats.org/officeDocument/2006/relationships" xmlns:a="http://schemas.openxmlformats.org/drawingml/2006/main">
  <p:normalViewPr>
    <p:restoredLeft sz="18027" autoAdjust="0"/>
    <p:restoredTop sz="98029" autoAdjust="0"/>
  </p:normalViewPr>
  <p:slideViewPr>
    <p:cSldViewPr>
      <p:cViewPr varScale="1">
        <p:scale>
          <a:sx n="70" d="100"/>
          <a:sy n="70" d="100"/>
        </p:scale>
        <p:origin x="1284" y="72"/>
      </p:cViewPr>
      <p:guideLst>
        <p:guide orient="horz" pos="2160"/>
        <p:guide pos="2880"/>
      </p:guideLst>
    </p:cSldViewPr>
  </p:slideViewPr>
  <p:notesTextViewPr>
    <p:cViewPr>
      <p:scale>
        <a:sx n="3" d="2"/>
        <a:sy n="3" d="2"/>
      </p:scale>
      <p:origin x="0" y="0"/>
    </p:cViewPr>
  </p:notesTextViewPr>
  <p:sorterViewPr>
    <p:cViewPr>
      <p:scale>
        <a:sx n="66" d="100"/>
        <a:sy n="66" d="100"/>
      </p:scale>
      <p:origin x="0" y="1494"/>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 Id="rId90" Type="http://schemas.openxmlformats.org/officeDocument/2006/relationships/slide" Target="slides/slide88.xml"/><Relationship Id="rId91" Type="http://schemas.openxmlformats.org/officeDocument/2006/relationships/slide" Target="slides/slide89.xml"/><Relationship Id="rId92" Type="http://schemas.openxmlformats.org/officeDocument/2006/relationships/slide" Target="slides/slide90.xml"/><Relationship Id="rId93" Type="http://schemas.openxmlformats.org/officeDocument/2006/relationships/slide" Target="slides/slide91.xml"/><Relationship Id="rId94" Type="http://schemas.openxmlformats.org/officeDocument/2006/relationships/slide" Target="slides/slide92.xml"/><Relationship Id="rId95" Type="http://schemas.openxmlformats.org/officeDocument/2006/relationships/slide" Target="slides/slide93.xml"/><Relationship Id="rId96" Type="http://schemas.openxmlformats.org/officeDocument/2006/relationships/slide" Target="slides/slide94.xml"/><Relationship Id="rId97" Type="http://schemas.openxmlformats.org/officeDocument/2006/relationships/slide" Target="slides/slide95.xml"/><Relationship Id="rId98" Type="http://schemas.openxmlformats.org/officeDocument/2006/relationships/slide" Target="slides/slide96.xml"/><Relationship Id="rId99" Type="http://schemas.openxmlformats.org/officeDocument/2006/relationships/slide" Target="slides/slide97.xml"/><Relationship Id="rId100" Type="http://schemas.openxmlformats.org/officeDocument/2006/relationships/slide" Target="slides/slide98.xml"/><Relationship Id="rId101" Type="http://schemas.openxmlformats.org/officeDocument/2006/relationships/slide" Target="slides/slide99.xml"/><Relationship Id="rId102" Type="http://schemas.openxmlformats.org/officeDocument/2006/relationships/slide" Target="slides/slide100.xml"/><Relationship Id="rId103" Type="http://schemas.openxmlformats.org/officeDocument/2006/relationships/slide" Target="slides/slide101.xml"/><Relationship Id="rId104" Type="http://schemas.openxmlformats.org/officeDocument/2006/relationships/slide" Target="slides/slide102.xml"/><Relationship Id="rId105" Type="http://schemas.openxmlformats.org/officeDocument/2006/relationships/slide" Target="slides/slide103.xml"/><Relationship Id="rId106" Type="http://schemas.openxmlformats.org/officeDocument/2006/relationships/slide" Target="slides/slide104.xml"/><Relationship Id="rId107" Type="http://schemas.openxmlformats.org/officeDocument/2006/relationships/slide" Target="slides/slide105.xml"/><Relationship Id="rId108" Type="http://schemas.openxmlformats.org/officeDocument/2006/relationships/slide" Target="slides/slide106.xml"/><Relationship Id="rId109" Type="http://schemas.openxmlformats.org/officeDocument/2006/relationships/slide" Target="slides/slide107.xml"/><Relationship Id="rId110" Type="http://schemas.openxmlformats.org/officeDocument/2006/relationships/slide" Target="slides/slide108.xml"/><Relationship Id="rId111" Type="http://schemas.openxmlformats.org/officeDocument/2006/relationships/slide" Target="slides/slide109.xml"/><Relationship Id="rId112" Type="http://schemas.openxmlformats.org/officeDocument/2006/relationships/slide" Target="slides/slide110.xml"/><Relationship Id="rId113" Type="http://schemas.openxmlformats.org/officeDocument/2006/relationships/slide" Target="slides/slide111.xml"/><Relationship Id="rId114" Type="http://schemas.openxmlformats.org/officeDocument/2006/relationships/slide" Target="slides/slide112.xml"/><Relationship Id="rId115" Type="http://schemas.openxmlformats.org/officeDocument/2006/relationships/slide" Target="slides/slide113.xml"/><Relationship Id="rId116" Type="http://schemas.openxmlformats.org/officeDocument/2006/relationships/slide" Target="slides/slide114.xml"/><Relationship Id="rId117" Type="http://schemas.openxmlformats.org/officeDocument/2006/relationships/slide" Target="slides/slide115.xml"/><Relationship Id="rId118" Type="http://schemas.openxmlformats.org/officeDocument/2006/relationships/slide" Target="slides/slide116.xml"/><Relationship Id="rId119" Type="http://schemas.openxmlformats.org/officeDocument/2006/relationships/slide" Target="slides/slide117.xml"/><Relationship Id="rId120" Type="http://schemas.openxmlformats.org/officeDocument/2006/relationships/slide" Target="slides/slide118.xml"/><Relationship Id="rId121" Type="http://schemas.openxmlformats.org/officeDocument/2006/relationships/slide" Target="slides/slide119.xml"/><Relationship Id="rId122" Type="http://schemas.openxmlformats.org/officeDocument/2006/relationships/slide" Target="slides/slide120.xml"/><Relationship Id="rId123" Type="http://schemas.openxmlformats.org/officeDocument/2006/relationships/slide" Target="slides/slide121.xml"/><Relationship Id="rId124" Type="http://schemas.openxmlformats.org/officeDocument/2006/relationships/slide" Target="slides/slide122.xml"/><Relationship Id="rId125" Type="http://schemas.openxmlformats.org/officeDocument/2006/relationships/slide" Target="slides/slide123.xml"/><Relationship Id="rId126" Type="http://schemas.openxmlformats.org/officeDocument/2006/relationships/slide" Target="slides/slide124.xml"/><Relationship Id="rId127" Type="http://schemas.openxmlformats.org/officeDocument/2006/relationships/slide" Target="slides/slide125.xml"/><Relationship Id="rId128" Type="http://schemas.openxmlformats.org/officeDocument/2006/relationships/slide" Target="slides/slide126.xml"/><Relationship Id="rId129" Type="http://schemas.openxmlformats.org/officeDocument/2006/relationships/slide" Target="slides/slide127.xml"/><Relationship Id="rId130" Type="http://schemas.openxmlformats.org/officeDocument/2006/relationships/slide" Target="slides/slide128.xml"/><Relationship Id="rId131" Type="http://schemas.openxmlformats.org/officeDocument/2006/relationships/slide" Target="slides/slide129.xml"/><Relationship Id="rId132" Type="http://schemas.openxmlformats.org/officeDocument/2006/relationships/slide" Target="slides/slide130.xml"/><Relationship Id="rId133" Type="http://schemas.openxmlformats.org/officeDocument/2006/relationships/slide" Target="slides/slide131.xml"/><Relationship Id="rId134" Type="http://schemas.openxmlformats.org/officeDocument/2006/relationships/slide" Target="slides/slide132.xml"/><Relationship Id="rId135" Type="http://schemas.openxmlformats.org/officeDocument/2006/relationships/slide" Target="slides/slide133.xml"/><Relationship Id="rId136" Type="http://schemas.openxmlformats.org/officeDocument/2006/relationships/slide" Target="slides/slide134.xml"/><Relationship Id="rId137" Type="http://schemas.openxmlformats.org/officeDocument/2006/relationships/slide" Target="slides/slide135.xml"/><Relationship Id="rId138" Type="http://schemas.openxmlformats.org/officeDocument/2006/relationships/slide" Target="slides/slide136.xml"/><Relationship Id="rId139" Type="http://schemas.openxmlformats.org/officeDocument/2006/relationships/slide" Target="slides/slide137.xml"/><Relationship Id="rId140" Type="http://schemas.openxmlformats.org/officeDocument/2006/relationships/slide" Target="slides/slide138.xml"/><Relationship Id="rId141" Type="http://schemas.openxmlformats.org/officeDocument/2006/relationships/slide" Target="slides/slide139.xml"/><Relationship Id="rId142" Type="http://schemas.openxmlformats.org/officeDocument/2006/relationships/slide" Target="slides/slide140.xml"/><Relationship Id="rId143" Type="http://schemas.openxmlformats.org/officeDocument/2006/relationships/slide" Target="slides/slide141.xml"/><Relationship Id="rId144" Type="http://schemas.openxmlformats.org/officeDocument/2006/relationships/slide" Target="slides/slide142.xml"/><Relationship Id="rId145" Type="http://schemas.openxmlformats.org/officeDocument/2006/relationships/slide" Target="slides/slide143.xml"/><Relationship Id="rId146" Type="http://schemas.openxmlformats.org/officeDocument/2006/relationships/slide" Target="slides/slide144.xml"/><Relationship Id="rId147" Type="http://schemas.openxmlformats.org/officeDocument/2006/relationships/slide" Target="slides/slide145.xml"/><Relationship Id="rId148" Type="http://schemas.openxmlformats.org/officeDocument/2006/relationships/slide" Target="slides/slide146.xml"/><Relationship Id="rId149" Type="http://schemas.openxmlformats.org/officeDocument/2006/relationships/slide" Target="slides/slide147.xml"/><Relationship Id="rId150" Type="http://schemas.openxmlformats.org/officeDocument/2006/relationships/slide" Target="slides/slide148.xml"/><Relationship Id="rId151" Type="http://schemas.openxmlformats.org/officeDocument/2006/relationships/slide" Target="slides/slide149.xml"/><Relationship Id="rId152" Type="http://schemas.openxmlformats.org/officeDocument/2006/relationships/slide" Target="slides/slide150.xml"/><Relationship Id="rId153" Type="http://schemas.openxmlformats.org/officeDocument/2006/relationships/slide" Target="slides/slide151.xml"/><Relationship Id="rId154" Type="http://schemas.openxmlformats.org/officeDocument/2006/relationships/slide" Target="slides/slide152.xml"/><Relationship Id="rId155" Type="http://schemas.openxmlformats.org/officeDocument/2006/relationships/slide" Target="slides/slide153.xml"/><Relationship Id="rId156" Type="http://schemas.openxmlformats.org/officeDocument/2006/relationships/slide" Target="slides/slide154.xml"/><Relationship Id="rId157" Type="http://schemas.openxmlformats.org/officeDocument/2006/relationships/slide" Target="slides/slide155.xml"/><Relationship Id="rId158" Type="http://schemas.openxmlformats.org/officeDocument/2006/relationships/slide" Target="slides/slide156.xml"/><Relationship Id="rId159" Type="http://schemas.openxmlformats.org/officeDocument/2006/relationships/slide" Target="slides/slide157.xml"/><Relationship Id="rId160" Type="http://schemas.openxmlformats.org/officeDocument/2006/relationships/slide" Target="slides/slide158.xml"/><Relationship Id="rId161" Type="http://schemas.openxmlformats.org/officeDocument/2006/relationships/slide" Target="slides/slide159.xml"/><Relationship Id="rId162" Type="http://schemas.openxmlformats.org/officeDocument/2006/relationships/slide" Target="slides/slide160.xml"/><Relationship Id="rId163" Type="http://schemas.openxmlformats.org/officeDocument/2006/relationships/slide" Target="slides/slide161.xml"/><Relationship Id="rId164" Type="http://schemas.openxmlformats.org/officeDocument/2006/relationships/slide" Target="slides/slide162.xml"/><Relationship Id="rId165" Type="http://schemas.openxmlformats.org/officeDocument/2006/relationships/slide" Target="slides/slide163.xml"/><Relationship Id="rId166" Type="http://schemas.openxmlformats.org/officeDocument/2006/relationships/slide" Target="slides/slide164.xml"/><Relationship Id="rId167" Type="http://schemas.openxmlformats.org/officeDocument/2006/relationships/slide" Target="slides/slide165.xml"/><Relationship Id="rId168" Type="http://schemas.openxmlformats.org/officeDocument/2006/relationships/slide" Target="slides/slide166.xml"/><Relationship Id="rId169" Type="http://schemas.openxmlformats.org/officeDocument/2006/relationships/slide" Target="slides/slide167.xml"/><Relationship Id="rId170" Type="http://schemas.openxmlformats.org/officeDocument/2006/relationships/slide" Target="slides/slide168.xml"/><Relationship Id="rId171" Type="http://schemas.openxmlformats.org/officeDocument/2006/relationships/slide" Target="slides/slide169.xml"/><Relationship Id="rId172" Type="http://schemas.openxmlformats.org/officeDocument/2006/relationships/slide" Target="slides/slide170.xml"/><Relationship Id="rId173" Type="http://schemas.openxmlformats.org/officeDocument/2006/relationships/slide" Target="slides/slide171.xml"/><Relationship Id="rId174" Type="http://schemas.openxmlformats.org/officeDocument/2006/relationships/slide" Target="slides/slide172.xml"/><Relationship Id="rId175" Type="http://schemas.openxmlformats.org/officeDocument/2006/relationships/slide" Target="slides/slide173.xml"/><Relationship Id="rId176" Type="http://schemas.openxmlformats.org/officeDocument/2006/relationships/slide" Target="slides/slide174.xml"/><Relationship Id="rId177" Type="http://schemas.openxmlformats.org/officeDocument/2006/relationships/slide" Target="slides/slide175.xml"/><Relationship Id="rId178" Type="http://schemas.openxmlformats.org/officeDocument/2006/relationships/slide" Target="slides/slide176.xml"/><Relationship Id="rId179" Type="http://schemas.openxmlformats.org/officeDocument/2006/relationships/slide" Target="slides/slide177.xml"/><Relationship Id="rId180" Type="http://schemas.openxmlformats.org/officeDocument/2006/relationships/slide" Target="slides/slide178.xml"/><Relationship Id="rId181" Type="http://schemas.openxmlformats.org/officeDocument/2006/relationships/slide" Target="slides/slide179.xml"/><Relationship Id="rId182" Type="http://schemas.openxmlformats.org/officeDocument/2006/relationships/slide" Target="slides/slide180.xml"/><Relationship Id="rId183" Type="http://schemas.openxmlformats.org/officeDocument/2006/relationships/slide" Target="slides/slide181.xml"/><Relationship Id="rId184" Type="http://schemas.openxmlformats.org/officeDocument/2006/relationships/slide" Target="slides/slide182.xml"/><Relationship Id="rId185" Type="http://schemas.openxmlformats.org/officeDocument/2006/relationships/slide" Target="slides/slide183.xml"/><Relationship Id="rId186" Type="http://schemas.openxmlformats.org/officeDocument/2006/relationships/slide" Target="slides/slide184.xml"/><Relationship Id="rId187" Type="http://schemas.openxmlformats.org/officeDocument/2006/relationships/slide" Target="slides/slide185.xml"/><Relationship Id="rId188" Type="http://schemas.openxmlformats.org/officeDocument/2006/relationships/slide" Target="slides/slide186.xml"/><Relationship Id="rId189" Type="http://schemas.openxmlformats.org/officeDocument/2006/relationships/slide" Target="slides/slide187.xml"/><Relationship Id="rId190" Type="http://schemas.openxmlformats.org/officeDocument/2006/relationships/slide" Target="slides/slide188.xml"/><Relationship Id="rId191" Type="http://schemas.openxmlformats.org/officeDocument/2006/relationships/slide" Target="slides/slide189.xml"/><Relationship Id="rId192" Type="http://schemas.openxmlformats.org/officeDocument/2006/relationships/slide" Target="slides/slide190.xml"/><Relationship Id="rId193" Type="http://schemas.openxmlformats.org/officeDocument/2006/relationships/slide" Target="slides/slide191.xml"/><Relationship Id="rId194" Type="http://schemas.openxmlformats.org/officeDocument/2006/relationships/slide" Target="slides/slide192.xml"/><Relationship Id="rId195" Type="http://schemas.openxmlformats.org/officeDocument/2006/relationships/slide" Target="slides/slide193.xml"/><Relationship Id="rId196" Type="http://schemas.openxmlformats.org/officeDocument/2006/relationships/slide" Target="slides/slide194.xml"/><Relationship Id="rId197" Type="http://schemas.openxmlformats.org/officeDocument/2006/relationships/slide" Target="slides/slide195.xml"/><Relationship Id="rId198" Type="http://schemas.openxmlformats.org/officeDocument/2006/relationships/slide" Target="slides/slide196.xml"/><Relationship Id="rId199" Type="http://schemas.openxmlformats.org/officeDocument/2006/relationships/slide" Target="slides/slide197.xml"/><Relationship Id="rId200" Type="http://schemas.openxmlformats.org/officeDocument/2006/relationships/slide" Target="slides/slide198.xml"/><Relationship Id="rId201" Type="http://schemas.openxmlformats.org/officeDocument/2006/relationships/slide" Target="slides/slide199.xml"/><Relationship Id="rId202" Type="http://schemas.openxmlformats.org/officeDocument/2006/relationships/slide" Target="slides/slide200.xml"/><Relationship Id="rId203" Type="http://schemas.openxmlformats.org/officeDocument/2006/relationships/slide" Target="slides/slide201.xml"/><Relationship Id="rId204" Type="http://schemas.openxmlformats.org/officeDocument/2006/relationships/slide" Target="slides/slide202.xml"/><Relationship Id="rId205" Type="http://schemas.openxmlformats.org/officeDocument/2006/relationships/slide" Target="slides/slide203.xml"/><Relationship Id="rId206" Type="http://schemas.openxmlformats.org/officeDocument/2006/relationships/slide" Target="slides/slide204.xml"/><Relationship Id="rId207" Type="http://schemas.openxmlformats.org/officeDocument/2006/relationships/slide" Target="slides/slide205.xml"/><Relationship Id="rId208" Type="http://schemas.openxmlformats.org/officeDocument/2006/relationships/slide" Target="slides/slide206.xml"/><Relationship Id="rId209" Type="http://schemas.openxmlformats.org/officeDocument/2006/relationships/slide" Target="slides/slide207.xml"/><Relationship Id="rId210" Type="http://schemas.openxmlformats.org/officeDocument/2006/relationships/slide" Target="slides/slide208.xml"/><Relationship Id="rId211" Type="http://schemas.openxmlformats.org/officeDocument/2006/relationships/slide" Target="slides/slide209.xml"/><Relationship Id="rId212" Type="http://schemas.openxmlformats.org/officeDocument/2006/relationships/slide" Target="slides/slide210.xml"/><Relationship Id="rId213" Type="http://schemas.openxmlformats.org/officeDocument/2006/relationships/slide" Target="slides/slide211.xml"/><Relationship Id="rId214" Type="http://schemas.openxmlformats.org/officeDocument/2006/relationships/slide" Target="slides/slide212.xml"/><Relationship Id="rId215" Type="http://schemas.openxmlformats.org/officeDocument/2006/relationships/slide" Target="slides/slide213.xml"/><Relationship Id="rId216" Type="http://schemas.openxmlformats.org/officeDocument/2006/relationships/slide" Target="slides/slide214.xml"/><Relationship Id="rId217" Type="http://schemas.openxmlformats.org/officeDocument/2006/relationships/slide" Target="slides/slide215.xml"/><Relationship Id="rId218" Type="http://schemas.openxmlformats.org/officeDocument/2006/relationships/slide" Target="slides/slide216.xml"/><Relationship Id="rId219" Type="http://schemas.openxmlformats.org/officeDocument/2006/relationships/slide" Target="slides/slide217.xml"/><Relationship Id="rId220" Type="http://schemas.openxmlformats.org/officeDocument/2006/relationships/slide" Target="slides/slide218.xml"/><Relationship Id="rId221" Type="http://schemas.openxmlformats.org/officeDocument/2006/relationships/slide" Target="slides/slide219.xml"/><Relationship Id="rId222" Type="http://schemas.openxmlformats.org/officeDocument/2006/relationships/slide" Target="slides/slide220.xml"/><Relationship Id="rId223" Type="http://schemas.openxmlformats.org/officeDocument/2006/relationships/slide" Target="slides/slide221.xml"/><Relationship Id="rId224" Type="http://schemas.openxmlformats.org/officeDocument/2006/relationships/slide" Target="slides/slide222.xml"/><Relationship Id="rId225" Type="http://schemas.openxmlformats.org/officeDocument/2006/relationships/slide" Target="slides/slide223.xml"/><Relationship Id="rId226" Type="http://schemas.openxmlformats.org/officeDocument/2006/relationships/slide" Target="slides/slide224.xml"/><Relationship Id="rId227" Type="http://schemas.openxmlformats.org/officeDocument/2006/relationships/slide" Target="slides/slide225.xml"/><Relationship Id="rId228" Type="http://schemas.openxmlformats.org/officeDocument/2006/relationships/slide" Target="slides/slide226.xml"/><Relationship Id="rId229" Type="http://schemas.openxmlformats.org/officeDocument/2006/relationships/slide" Target="slides/slide227.xml"/><Relationship Id="rId230" Type="http://schemas.openxmlformats.org/officeDocument/2006/relationships/slide" Target="slides/slide228.xml"/><Relationship Id="rId231" Type="http://schemas.openxmlformats.org/officeDocument/2006/relationships/slide" Target="slides/slide229.xml"/><Relationship Id="rId232" Type="http://schemas.openxmlformats.org/officeDocument/2006/relationships/slide" Target="slides/slide230.xml"/><Relationship Id="rId233" Type="http://schemas.openxmlformats.org/officeDocument/2006/relationships/slide" Target="slides/slide231.xml"/><Relationship Id="rId234" Type="http://schemas.openxmlformats.org/officeDocument/2006/relationships/slide" Target="slides/slide232.xml"/><Relationship Id="rId235" Type="http://schemas.openxmlformats.org/officeDocument/2006/relationships/slide" Target="slides/slide233.xml"/><Relationship Id="rId236" Type="http://schemas.openxmlformats.org/officeDocument/2006/relationships/slide" Target="slides/slide234.xml"/><Relationship Id="rId237" Type="http://schemas.openxmlformats.org/officeDocument/2006/relationships/slide" Target="slides/slide235.xml"/><Relationship Id="rId238" Type="http://schemas.openxmlformats.org/officeDocument/2006/relationships/slide" Target="slides/slide236.xml"/><Relationship Id="rId239" Type="http://schemas.openxmlformats.org/officeDocument/2006/relationships/slide" Target="slides/slide237.xml"/><Relationship Id="rId240" Type="http://schemas.openxmlformats.org/officeDocument/2006/relationships/slide" Target="slides/slide238.xml"/><Relationship Id="rId241" Type="http://schemas.openxmlformats.org/officeDocument/2006/relationships/slide" Target="slides/slide239.xml"/><Relationship Id="rId242" Type="http://schemas.openxmlformats.org/officeDocument/2006/relationships/slide" Target="slides/slide240.xml"/><Relationship Id="rId243" Type="http://schemas.openxmlformats.org/officeDocument/2006/relationships/slide" Target="slides/slide241.xml"/><Relationship Id="rId244" Type="http://schemas.openxmlformats.org/officeDocument/2006/relationships/slide" Target="slides/slide242.xml"/><Relationship Id="rId245" Type="http://schemas.openxmlformats.org/officeDocument/2006/relationships/slide" Target="slides/slide243.xml"/><Relationship Id="rId246" Type="http://schemas.openxmlformats.org/officeDocument/2006/relationships/slide" Target="slides/slide244.xml"/><Relationship Id="rId247" Type="http://schemas.openxmlformats.org/officeDocument/2006/relationships/slide" Target="slides/slide245.xml"/><Relationship Id="rId248" Type="http://schemas.openxmlformats.org/officeDocument/2006/relationships/slide" Target="slides/slide246.xml"/><Relationship Id="rId249" Type="http://schemas.openxmlformats.org/officeDocument/2006/relationships/slide" Target="slides/slide247.xml"/><Relationship Id="rId250" Type="http://schemas.openxmlformats.org/officeDocument/2006/relationships/slide" Target="slides/slide248.xml"/><Relationship Id="rId251" Type="http://schemas.openxmlformats.org/officeDocument/2006/relationships/slide" Target="slides/slide249.xml"/><Relationship Id="rId252" Type="http://schemas.openxmlformats.org/officeDocument/2006/relationships/slide" Target="slides/slide250.xml"/><Relationship Id="rId253" Type="http://schemas.openxmlformats.org/officeDocument/2006/relationships/slide" Target="slides/slide251.xml"/><Relationship Id="rId254" Type="http://schemas.openxmlformats.org/officeDocument/2006/relationships/slide" Target="slides/slide252.xml"/><Relationship Id="rId255" Type="http://schemas.openxmlformats.org/officeDocument/2006/relationships/slide" Target="slides/slide253.xml"/><Relationship Id="rId256" Type="http://schemas.openxmlformats.org/officeDocument/2006/relationships/slide" Target="slides/slide254.xml"/><Relationship Id="rId257" Type="http://schemas.openxmlformats.org/officeDocument/2006/relationships/slide" Target="slides/slide255.xml"/><Relationship Id="rId258" Type="http://schemas.openxmlformats.org/officeDocument/2006/relationships/slide" Target="slides/slide256.xml"/><Relationship Id="rId259" Type="http://schemas.openxmlformats.org/officeDocument/2006/relationships/slide" Target="slides/slide257.xml"/><Relationship Id="rId260" Type="http://schemas.openxmlformats.org/officeDocument/2006/relationships/slide" Target="slides/slide258.xml"/><Relationship Id="rId261" Type="http://schemas.openxmlformats.org/officeDocument/2006/relationships/slide" Target="slides/slide259.xml"/><Relationship Id="rId262" Type="http://schemas.openxmlformats.org/officeDocument/2006/relationships/slide" Target="slides/slide260.xml"/><Relationship Id="rId263" Type="http://schemas.openxmlformats.org/officeDocument/2006/relationships/slide" Target="slides/slide261.xml"/><Relationship Id="rId264" Type="http://schemas.openxmlformats.org/officeDocument/2006/relationships/slide" Target="slides/slide262.xml"/><Relationship Id="rId265" Type="http://schemas.openxmlformats.org/officeDocument/2006/relationships/slide" Target="slides/slide263.xml"/><Relationship Id="rId266" Type="http://schemas.openxmlformats.org/officeDocument/2006/relationships/slide" Target="slides/slide264.xml"/><Relationship Id="rId267" Type="http://schemas.openxmlformats.org/officeDocument/2006/relationships/slide" Target="slides/slide265.xml"/><Relationship Id="rId268" Type="http://schemas.openxmlformats.org/officeDocument/2006/relationships/slide" Target="slides/slide266.xml"/><Relationship Id="rId269" Type="http://schemas.openxmlformats.org/officeDocument/2006/relationships/slide" Target="slides/slide267.xml"/><Relationship Id="rId270" Type="http://schemas.openxmlformats.org/officeDocument/2006/relationships/slide" Target="slides/slide268.xml"/><Relationship Id="rId271" Type="http://schemas.openxmlformats.org/officeDocument/2006/relationships/slide" Target="slides/slide269.xml"/><Relationship Id="rId272" Type="http://schemas.openxmlformats.org/officeDocument/2006/relationships/slide" Target="slides/slide270.xml"/><Relationship Id="rId273" Type="http://schemas.openxmlformats.org/officeDocument/2006/relationships/slide" Target="slides/slide271.xml"/><Relationship Id="rId274" Type="http://schemas.openxmlformats.org/officeDocument/2006/relationships/slide" Target="slides/slide272.xml"/><Relationship Id="rId275" Type="http://schemas.openxmlformats.org/officeDocument/2006/relationships/slide" Target="slides/slide273.xml"/><Relationship Id="rId276" Type="http://schemas.openxmlformats.org/officeDocument/2006/relationships/slide" Target="slides/slide274.xml"/><Relationship Id="rId277" Type="http://schemas.openxmlformats.org/officeDocument/2006/relationships/slide" Target="slides/slide275.xml"/><Relationship Id="rId278" Type="http://schemas.openxmlformats.org/officeDocument/2006/relationships/slide" Target="slides/slide276.xml"/><Relationship Id="rId279" Type="http://schemas.openxmlformats.org/officeDocument/2006/relationships/slide" Target="slides/slide277.xml"/><Relationship Id="rId280" Type="http://schemas.openxmlformats.org/officeDocument/2006/relationships/slide" Target="slides/slide278.xml"/><Relationship Id="rId281" Type="http://schemas.openxmlformats.org/officeDocument/2006/relationships/slide" Target="slides/slide279.xml"/><Relationship Id="rId282" Type="http://schemas.openxmlformats.org/officeDocument/2006/relationships/slide" Target="slides/slide280.xml"/><Relationship Id="rId283" Type="http://schemas.openxmlformats.org/officeDocument/2006/relationships/slide" Target="slides/slide281.xml"/><Relationship Id="rId284" Type="http://schemas.openxmlformats.org/officeDocument/2006/relationships/slide" Target="slides/slide282.xml"/><Relationship Id="rId285" Type="http://schemas.openxmlformats.org/officeDocument/2006/relationships/tableStyles" Target="tableStyles.xml"/><Relationship Id="rId286" Type="http://schemas.openxmlformats.org/officeDocument/2006/relationships/presProps" Target="presProps.xml"/><Relationship Id="rId287" Type="http://schemas.openxmlformats.org/officeDocument/2006/relationships/viewProps" Target="viewProps.xml"/><Relationship Id="rId28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637" name=""/>
        <p:cNvGrpSpPr/>
        <p:nvPr/>
      </p:nvGrpSpPr>
      <p:grpSpPr>
        <a:xfrm>
          <a:off x="0" y="0"/>
          <a:ext cx="0" cy="0"/>
          <a:chOff x="0" y="0"/>
          <a:chExt cx="0" cy="0"/>
        </a:xfrm>
      </p:grpSpPr>
      <p:sp>
        <p:nvSpPr>
          <p:cNvPr id="1049243" name="Header Placeholder 1"/>
          <p:cNvSpPr>
            <a:spLocks noGrp="1"/>
          </p:cNvSpPr>
          <p:nvPr>
            <p:ph type="hdr" sz="quarter"/>
          </p:nvPr>
        </p:nvSpPr>
        <p:spPr>
          <a:xfrm>
            <a:off x="0" y="0"/>
            <a:ext cx="2971800" cy="458788"/>
          </a:xfrm>
          <a:prstGeom prst="rect"/>
        </p:spPr>
        <p:txBody>
          <a:bodyPr bIns="45720" lIns="91440" rIns="91440" rtlCol="0" tIns="45720" vert="horz"/>
          <a:lstStyle>
            <a:lvl1pPr algn="l">
              <a:defRPr sz="1200"/>
            </a:lvl1pPr>
          </a:lstStyle>
          <a:p>
            <a:endParaRPr lang="en-US"/>
          </a:p>
        </p:txBody>
      </p:sp>
      <p:sp>
        <p:nvSpPr>
          <p:cNvPr id="1049244" name="Date Placeholder 2"/>
          <p:cNvSpPr>
            <a:spLocks noGrp="1"/>
          </p:cNvSpPr>
          <p:nvPr>
            <p:ph type="dt" idx="1"/>
          </p:nvPr>
        </p:nvSpPr>
        <p:spPr>
          <a:xfrm>
            <a:off x="3884613" y="0"/>
            <a:ext cx="2971800" cy="458788"/>
          </a:xfrm>
          <a:prstGeom prst="rect"/>
        </p:spPr>
        <p:txBody>
          <a:bodyPr bIns="45720" lIns="91440" rIns="91440" rtlCol="0" tIns="45720" vert="horz"/>
          <a:lstStyle>
            <a:lvl1pPr algn="r">
              <a:defRPr sz="1200"/>
            </a:lvl1pPr>
          </a:lstStyle>
          <a:p>
            <a:fld id="{405387F4-6926-46AB-B0A2-DE72DA7BEBB0}" type="datetimeFigureOut">
              <a:rPr lang="en-US" smtClean="0"/>
              <a:t>5/11/2020</a:t>
            </a:fld>
            <a:endParaRPr lang="en-US"/>
          </a:p>
        </p:txBody>
      </p:sp>
      <p:sp>
        <p:nvSpPr>
          <p:cNvPr id="1049245" name="Slide Image Placeholder 3"/>
          <p:cNvSpPr>
            <a:spLocks noChangeAspect="1" noRot="1" noGrp="1"/>
          </p:cNvSpPr>
          <p:nvPr>
            <p:ph type="sldImg" idx="2"/>
          </p:nvPr>
        </p:nvSpPr>
        <p:spPr>
          <a:xfrm>
            <a:off x="1371600" y="1143000"/>
            <a:ext cx="4114800" cy="3086100"/>
          </a:xfrm>
          <a:prstGeom prst="rect"/>
          <a:noFill/>
          <a:ln w="12700">
            <a:solidFill>
              <a:prstClr val="black"/>
            </a:solidFill>
          </a:ln>
        </p:spPr>
        <p:txBody>
          <a:bodyPr anchor="ctr" bIns="45720" lIns="91440" rIns="91440" rtlCol="0" tIns="45720" vert="horz"/>
          <a:p>
            <a:endParaRPr lang="en-US"/>
          </a:p>
        </p:txBody>
      </p:sp>
      <p:sp>
        <p:nvSpPr>
          <p:cNvPr id="1049246" name="Notes Placeholder 4"/>
          <p:cNvSpPr>
            <a:spLocks noGrp="1"/>
          </p:cNvSpPr>
          <p:nvPr>
            <p:ph type="body" sz="quarter" idx="3"/>
          </p:nvPr>
        </p:nvSpPr>
        <p:spPr>
          <a:xfrm>
            <a:off x="685800" y="4400550"/>
            <a:ext cx="5486400" cy="3600450"/>
          </a:xfrm>
          <a:prstGeom prst="rect"/>
        </p:spPr>
        <p:txBody>
          <a:bodyPr bIns="45720" lIns="91440" rIns="91440" rtlCol="0" tIns="45720" vert="horz"/>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247" name="Footer Placeholder 5"/>
          <p:cNvSpPr>
            <a:spLocks noGrp="1"/>
          </p:cNvSpPr>
          <p:nvPr>
            <p:ph type="ftr" sz="quarter" idx="4"/>
          </p:nvPr>
        </p:nvSpPr>
        <p:spPr>
          <a:xfrm>
            <a:off x="0" y="8685213"/>
            <a:ext cx="2971800" cy="458787"/>
          </a:xfrm>
          <a:prstGeom prst="rect"/>
        </p:spPr>
        <p:txBody>
          <a:bodyPr anchor="b" bIns="45720" lIns="91440" rIns="91440" rtlCol="0" tIns="45720" vert="horz"/>
          <a:lstStyle>
            <a:lvl1pPr algn="l">
              <a:defRPr sz="1200"/>
            </a:lvl1pPr>
          </a:lstStyle>
          <a:p>
            <a:endParaRPr lang="en-US"/>
          </a:p>
        </p:txBody>
      </p:sp>
      <p:sp>
        <p:nvSpPr>
          <p:cNvPr id="1049248" name="Slide Number Placeholder 6"/>
          <p:cNvSpPr>
            <a:spLocks noGrp="1"/>
          </p:cNvSpPr>
          <p:nvPr>
            <p:ph type="sldNum" sz="quarter" idx="5"/>
          </p:nvPr>
        </p:nvSpPr>
        <p:spPr>
          <a:xfrm>
            <a:off x="3884613" y="8685213"/>
            <a:ext cx="2971800" cy="458787"/>
          </a:xfrm>
          <a:prstGeom prst="rect"/>
        </p:spPr>
        <p:txBody>
          <a:bodyPr anchor="b" bIns="45720" lIns="91440" rIns="91440" rtlCol="0" tIns="45720" vert="horz"/>
          <a:lstStyle>
            <a:lvl1pPr algn="r">
              <a:defRPr sz="1200"/>
            </a:lvl1pPr>
          </a:lstStyle>
          <a:p>
            <a:fld id="{181DBB11-3733-48DC-8746-B3C4A33EE891}" type="slidenum">
              <a:rPr lang="en-US" smtClean="0"/>
              <a:t>‹#›</a:t>
            </a:fld>
            <a:endParaRPr lang="en-US"/>
          </a:p>
        </p:txBody>
      </p:sp>
    </p:spTree>
  </p:cSld>
  <p:clrMap accent1="accent1" accent2="accent2" accent3="accent3" accent4="accent4" accent5="accent5" accent6="accent6" bg1="lt1" bg2="lt2" tx1="dk1" tx2="dk2" hlink="hlink" folHlink="folHlink"/>
  <p:notesStyle>
    <a:lvl1pPr algn="l" defTabSz="914400" eaLnBrk="1" hangingPunct="1" latinLnBrk="0" marL="0" rtl="0">
      <a:defRPr sz="1200" kern="1200">
        <a:solidFill>
          <a:schemeClr val="tx1"/>
        </a:solidFill>
        <a:latin typeface="+mn-lt"/>
        <a:ea typeface="+mn-ea"/>
        <a:cs typeface="+mn-cs"/>
      </a:defRPr>
    </a:lvl1pPr>
    <a:lvl2pPr algn="l" defTabSz="914400" eaLnBrk="1" hangingPunct="1" latinLnBrk="0" marL="457200" rtl="0">
      <a:defRPr sz="1200" kern="1200">
        <a:solidFill>
          <a:schemeClr val="tx1"/>
        </a:solidFill>
        <a:latin typeface="+mn-lt"/>
        <a:ea typeface="+mn-ea"/>
        <a:cs typeface="+mn-cs"/>
      </a:defRPr>
    </a:lvl2pPr>
    <a:lvl3pPr algn="l" defTabSz="914400" eaLnBrk="1" hangingPunct="1" latinLnBrk="0" marL="914400" rtl="0">
      <a:defRPr sz="1200" kern="1200">
        <a:solidFill>
          <a:schemeClr val="tx1"/>
        </a:solidFill>
        <a:latin typeface="+mn-lt"/>
        <a:ea typeface="+mn-ea"/>
        <a:cs typeface="+mn-cs"/>
      </a:defRPr>
    </a:lvl3pPr>
    <a:lvl4pPr algn="l" defTabSz="914400" eaLnBrk="1" hangingPunct="1" latinLnBrk="0" marL="1371600" rtl="0">
      <a:defRPr sz="1200" kern="1200">
        <a:solidFill>
          <a:schemeClr val="tx1"/>
        </a:solidFill>
        <a:latin typeface="+mn-lt"/>
        <a:ea typeface="+mn-ea"/>
        <a:cs typeface="+mn-cs"/>
      </a:defRPr>
    </a:lvl4pPr>
    <a:lvl5pPr algn="l" defTabSz="914400" eaLnBrk="1" hangingPunct="1" latinLnBrk="0" marL="1828800" rtl="0">
      <a:defRPr sz="1200" kern="1200">
        <a:solidFill>
          <a:schemeClr val="tx1"/>
        </a:solidFill>
        <a:latin typeface="+mn-lt"/>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slide" Target="../slides/slide114.xml"/><Relationship Id="rId2"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307" name=""/>
        <p:cNvGrpSpPr/>
        <p:nvPr/>
      </p:nvGrpSpPr>
      <p:grpSpPr>
        <a:xfrm>
          <a:off x="0" y="0"/>
          <a:ext cx="0" cy="0"/>
          <a:chOff x="0" y="0"/>
          <a:chExt cx="0" cy="0"/>
        </a:xfrm>
      </p:grpSpPr>
      <p:sp>
        <p:nvSpPr>
          <p:cNvPr id="1048628" name="Slide Image Placeholder 1"/>
          <p:cNvSpPr>
            <a:spLocks noChangeAspect="1" noRot="1" noGrp="1"/>
          </p:cNvSpPr>
          <p:nvPr>
            <p:ph type="sldImg"/>
          </p:nvPr>
        </p:nvSpPr>
        <p:spPr/>
      </p:sp>
      <p:sp>
        <p:nvSpPr>
          <p:cNvPr id="1048629" name="Notes Placeholder 2"/>
          <p:cNvSpPr>
            <a:spLocks noGrp="1"/>
          </p:cNvSpPr>
          <p:nvPr>
            <p:ph type="body" idx="1"/>
          </p:nvPr>
        </p:nvSpPr>
        <p:spPr/>
        <p:txBody>
          <a:bodyPr>
            <a:normAutofit/>
          </a:bodyPr>
          <a:p>
            <a:endParaRPr lang="en-US"/>
          </a:p>
        </p:txBody>
      </p:sp>
      <p:sp>
        <p:nvSpPr>
          <p:cNvPr id="1048630" name="Slide Number Placeholder 3"/>
          <p:cNvSpPr>
            <a:spLocks noGrp="1"/>
          </p:cNvSpPr>
          <p:nvPr>
            <p:ph type="sldNum" sz="quarter" idx="10"/>
          </p:nvPr>
        </p:nvSpPr>
        <p:spPr/>
        <p:txBody>
          <a:bodyPr/>
          <a:p>
            <a:fld id="{03E2F173-B36F-4820-BCE6-6C85D4CEC6A7}" type="slidenum">
              <a:rPr lang="en-US" smtClean="0"/>
              <a:t>8</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337" name=""/>
        <p:cNvGrpSpPr/>
        <p:nvPr/>
      </p:nvGrpSpPr>
      <p:grpSpPr>
        <a:xfrm>
          <a:off x="0" y="0"/>
          <a:ext cx="0" cy="0"/>
          <a:chOff x="0" y="0"/>
          <a:chExt cx="0" cy="0"/>
        </a:xfrm>
      </p:grpSpPr>
      <p:sp>
        <p:nvSpPr>
          <p:cNvPr id="1048673" name="Slide Image Placeholder 1"/>
          <p:cNvSpPr>
            <a:spLocks noChangeAspect="1" noRot="1" noGrp="1"/>
          </p:cNvSpPr>
          <p:nvPr>
            <p:ph type="sldImg"/>
          </p:nvPr>
        </p:nvSpPr>
        <p:spPr/>
      </p:sp>
      <p:sp>
        <p:nvSpPr>
          <p:cNvPr id="1048674" name="Notes Placeholder 2"/>
          <p:cNvSpPr>
            <a:spLocks noGrp="1"/>
          </p:cNvSpPr>
          <p:nvPr>
            <p:ph type="body" idx="1"/>
          </p:nvPr>
        </p:nvSpPr>
        <p:spPr/>
        <p:txBody>
          <a:bodyPr>
            <a:normAutofit/>
          </a:bodyPr>
          <a:p>
            <a:endParaRPr lang="en-US"/>
          </a:p>
        </p:txBody>
      </p:sp>
      <p:sp>
        <p:nvSpPr>
          <p:cNvPr id="1048675" name="Slide Number Placeholder 3"/>
          <p:cNvSpPr>
            <a:spLocks noGrp="1"/>
          </p:cNvSpPr>
          <p:nvPr>
            <p:ph type="sldNum" sz="quarter" idx="10"/>
          </p:nvPr>
        </p:nvSpPr>
        <p:spPr/>
        <p:txBody>
          <a:bodyPr/>
          <a:p>
            <a:fld id="{03E2F173-B36F-4820-BCE6-6C85D4CEC6A7}" type="slidenum">
              <a:rPr lang="en-US" smtClean="0"/>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340" name=""/>
        <p:cNvGrpSpPr/>
        <p:nvPr/>
      </p:nvGrpSpPr>
      <p:grpSpPr>
        <a:xfrm>
          <a:off x="0" y="0"/>
          <a:ext cx="0" cy="0"/>
          <a:chOff x="0" y="0"/>
          <a:chExt cx="0" cy="0"/>
        </a:xfrm>
      </p:grpSpPr>
      <p:sp>
        <p:nvSpPr>
          <p:cNvPr id="1048678" name="Slide Image Placeholder 1"/>
          <p:cNvSpPr>
            <a:spLocks noChangeAspect="1" noRot="1" noGrp="1"/>
          </p:cNvSpPr>
          <p:nvPr>
            <p:ph type="sldImg"/>
          </p:nvPr>
        </p:nvSpPr>
        <p:spPr/>
      </p:sp>
      <p:sp>
        <p:nvSpPr>
          <p:cNvPr id="1048679" name="Notes Placeholder 2"/>
          <p:cNvSpPr>
            <a:spLocks noGrp="1"/>
          </p:cNvSpPr>
          <p:nvPr>
            <p:ph type="body" idx="1"/>
          </p:nvPr>
        </p:nvSpPr>
        <p:spPr/>
        <p:txBody>
          <a:bodyPr>
            <a:normAutofit/>
          </a:bodyPr>
          <a:p>
            <a:endParaRPr lang="en-US"/>
          </a:p>
        </p:txBody>
      </p:sp>
      <p:sp>
        <p:nvSpPr>
          <p:cNvPr id="1048680" name="Slide Number Placeholder 3"/>
          <p:cNvSpPr>
            <a:spLocks noGrp="1"/>
          </p:cNvSpPr>
          <p:nvPr>
            <p:ph type="sldNum" sz="quarter" idx="10"/>
          </p:nvPr>
        </p:nvSpPr>
        <p:spPr/>
        <p:txBody>
          <a:bodyPr/>
          <a:p>
            <a:fld id="{03E2F173-B36F-4820-BCE6-6C85D4CEC6A7}" type="slidenum">
              <a:rPr lang="en-US" smtClean="0"/>
              <a:t>20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343" name=""/>
        <p:cNvGrpSpPr/>
        <p:nvPr/>
      </p:nvGrpSpPr>
      <p:grpSpPr>
        <a:xfrm>
          <a:off x="0" y="0"/>
          <a:ext cx="0" cy="0"/>
          <a:chOff x="0" y="0"/>
          <a:chExt cx="0" cy="0"/>
        </a:xfrm>
      </p:grpSpPr>
      <p:sp>
        <p:nvSpPr>
          <p:cNvPr id="1048682" name="Slide Image Placeholder 1"/>
          <p:cNvSpPr>
            <a:spLocks noChangeAspect="1" noRot="1" noGrp="1"/>
          </p:cNvSpPr>
          <p:nvPr>
            <p:ph type="sldImg"/>
          </p:nvPr>
        </p:nvSpPr>
        <p:spPr/>
      </p:sp>
      <p:sp>
        <p:nvSpPr>
          <p:cNvPr id="1048683" name="Notes Placeholder 2"/>
          <p:cNvSpPr>
            <a:spLocks noGrp="1"/>
          </p:cNvSpPr>
          <p:nvPr>
            <p:ph type="body" idx="1"/>
          </p:nvPr>
        </p:nvSpPr>
        <p:spPr/>
        <p:txBody>
          <a:bodyPr>
            <a:normAutofit/>
          </a:bodyPr>
          <a:p>
            <a:endParaRPr lang="en-US"/>
          </a:p>
        </p:txBody>
      </p:sp>
      <p:sp>
        <p:nvSpPr>
          <p:cNvPr id="1048684" name="Slide Number Placeholder 3"/>
          <p:cNvSpPr>
            <a:spLocks noGrp="1"/>
          </p:cNvSpPr>
          <p:nvPr>
            <p:ph type="sldNum" sz="quarter" idx="10"/>
          </p:nvPr>
        </p:nvSpPr>
        <p:spPr/>
        <p:txBody>
          <a:bodyPr/>
          <a:p>
            <a:fld id="{03E2F173-B36F-4820-BCE6-6C85D4CEC6A7}" type="slidenum">
              <a:rPr lang="en-US" smtClean="0"/>
              <a:t>21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352" name=""/>
        <p:cNvGrpSpPr/>
        <p:nvPr/>
      </p:nvGrpSpPr>
      <p:grpSpPr>
        <a:xfrm>
          <a:off x="0" y="0"/>
          <a:ext cx="0" cy="0"/>
          <a:chOff x="0" y="0"/>
          <a:chExt cx="0" cy="0"/>
        </a:xfrm>
      </p:grpSpPr>
      <p:sp>
        <p:nvSpPr>
          <p:cNvPr id="1048698" name="Slide Image Placeholder 1"/>
          <p:cNvSpPr>
            <a:spLocks noChangeAspect="1" noRot="1" noGrp="1"/>
          </p:cNvSpPr>
          <p:nvPr>
            <p:ph type="sldImg"/>
          </p:nvPr>
        </p:nvSpPr>
        <p:spPr/>
      </p:sp>
      <p:sp>
        <p:nvSpPr>
          <p:cNvPr id="1048699" name="Notes Placeholder 2"/>
          <p:cNvSpPr>
            <a:spLocks noGrp="1"/>
          </p:cNvSpPr>
          <p:nvPr>
            <p:ph type="body" idx="1"/>
          </p:nvPr>
        </p:nvSpPr>
        <p:spPr/>
        <p:txBody>
          <a:bodyPr>
            <a:normAutofit/>
          </a:bodyPr>
          <a:p>
            <a:endParaRPr lang="en-US"/>
          </a:p>
        </p:txBody>
      </p:sp>
      <p:sp>
        <p:nvSpPr>
          <p:cNvPr id="1048700" name="Slide Number Placeholder 3"/>
          <p:cNvSpPr>
            <a:spLocks noGrp="1"/>
          </p:cNvSpPr>
          <p:nvPr>
            <p:ph type="sldNum" sz="quarter" idx="10"/>
          </p:nvPr>
        </p:nvSpPr>
        <p:spPr/>
        <p:txBody>
          <a:bodyPr/>
          <a:p>
            <a:fld id="{3F944002-99DC-459F-A654-CAE536F02615}" type="slidenum">
              <a:rPr lang="en-US" smtClean="0"/>
              <a:t>28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355" name=""/>
        <p:cNvGrpSpPr/>
        <p:nvPr/>
      </p:nvGrpSpPr>
      <p:grpSpPr>
        <a:xfrm>
          <a:off x="0" y="0"/>
          <a:ext cx="0" cy="0"/>
          <a:chOff x="0" y="0"/>
          <a:chExt cx="0" cy="0"/>
        </a:xfrm>
      </p:grpSpPr>
      <p:sp>
        <p:nvSpPr>
          <p:cNvPr id="1048702" name="Slide Image Placeholder 1"/>
          <p:cNvSpPr>
            <a:spLocks noChangeAspect="1" noRot="1" noGrp="1"/>
          </p:cNvSpPr>
          <p:nvPr>
            <p:ph type="sldImg"/>
          </p:nvPr>
        </p:nvSpPr>
        <p:spPr/>
      </p:sp>
      <p:sp>
        <p:nvSpPr>
          <p:cNvPr id="1048703" name="Notes Placeholder 2"/>
          <p:cNvSpPr>
            <a:spLocks noGrp="1"/>
          </p:cNvSpPr>
          <p:nvPr>
            <p:ph type="body" idx="1"/>
          </p:nvPr>
        </p:nvSpPr>
        <p:spPr/>
        <p:txBody>
          <a:bodyPr>
            <a:normAutofit/>
          </a:bodyPr>
          <a:p>
            <a:endParaRPr lang="en-US"/>
          </a:p>
        </p:txBody>
      </p:sp>
      <p:sp>
        <p:nvSpPr>
          <p:cNvPr id="1048704" name="Slide Number Placeholder 3"/>
          <p:cNvSpPr>
            <a:spLocks noGrp="1"/>
          </p:cNvSpPr>
          <p:nvPr>
            <p:ph type="sldNum" sz="quarter" idx="10"/>
          </p:nvPr>
        </p:nvSpPr>
        <p:spPr/>
        <p:txBody>
          <a:bodyPr/>
          <a:p>
            <a:fld id="{03E2F173-B36F-4820-BCE6-6C85D4CEC6A7}" type="slidenum">
              <a:rPr lang="en-US" smtClean="0"/>
              <a:t>29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358" name=""/>
        <p:cNvGrpSpPr/>
        <p:nvPr/>
      </p:nvGrpSpPr>
      <p:grpSpPr>
        <a:xfrm>
          <a:off x="0" y="0"/>
          <a:ext cx="0" cy="0"/>
          <a:chOff x="0" y="0"/>
          <a:chExt cx="0" cy="0"/>
        </a:xfrm>
      </p:grpSpPr>
      <p:sp>
        <p:nvSpPr>
          <p:cNvPr id="1048706" name="Slide Image Placeholder 1"/>
          <p:cNvSpPr>
            <a:spLocks noChangeAspect="1" noRot="1" noGrp="1"/>
          </p:cNvSpPr>
          <p:nvPr>
            <p:ph type="sldImg"/>
          </p:nvPr>
        </p:nvSpPr>
        <p:spPr/>
      </p:sp>
      <p:sp>
        <p:nvSpPr>
          <p:cNvPr id="1048707" name="Notes Placeholder 2"/>
          <p:cNvSpPr>
            <a:spLocks noGrp="1"/>
          </p:cNvSpPr>
          <p:nvPr>
            <p:ph type="body" idx="1"/>
          </p:nvPr>
        </p:nvSpPr>
        <p:spPr/>
        <p:txBody>
          <a:bodyPr>
            <a:normAutofit/>
          </a:bodyPr>
          <a:p>
            <a:endParaRPr lang="en-US"/>
          </a:p>
        </p:txBody>
      </p:sp>
      <p:sp>
        <p:nvSpPr>
          <p:cNvPr id="1048708" name="Slide Number Placeholder 3"/>
          <p:cNvSpPr>
            <a:spLocks noGrp="1"/>
          </p:cNvSpPr>
          <p:nvPr>
            <p:ph type="sldNum" sz="quarter" idx="10"/>
          </p:nvPr>
        </p:nvSpPr>
        <p:spPr/>
        <p:txBody>
          <a:bodyPr/>
          <a:p>
            <a:fld id="{03E2F173-B36F-4820-BCE6-6C85D4CEC6A7}" type="slidenum">
              <a:rPr lang="en-US" smtClean="0"/>
              <a:t>30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361" name=""/>
        <p:cNvGrpSpPr/>
        <p:nvPr/>
      </p:nvGrpSpPr>
      <p:grpSpPr>
        <a:xfrm>
          <a:off x="0" y="0"/>
          <a:ext cx="0" cy="0"/>
          <a:chOff x="0" y="0"/>
          <a:chExt cx="0" cy="0"/>
        </a:xfrm>
      </p:grpSpPr>
      <p:sp>
        <p:nvSpPr>
          <p:cNvPr id="1048711" name="Slide Image Placeholder 1"/>
          <p:cNvSpPr>
            <a:spLocks noChangeAspect="1" noRot="1" noGrp="1"/>
          </p:cNvSpPr>
          <p:nvPr>
            <p:ph type="sldImg"/>
          </p:nvPr>
        </p:nvSpPr>
        <p:spPr/>
      </p:sp>
      <p:sp>
        <p:nvSpPr>
          <p:cNvPr id="1048712" name="Notes Placeholder 2"/>
          <p:cNvSpPr>
            <a:spLocks noGrp="1"/>
          </p:cNvSpPr>
          <p:nvPr>
            <p:ph type="body" idx="1"/>
          </p:nvPr>
        </p:nvSpPr>
        <p:spPr/>
        <p:txBody>
          <a:bodyPr>
            <a:normAutofit/>
          </a:bodyPr>
          <a:p>
            <a:endParaRPr lang="en-US"/>
          </a:p>
        </p:txBody>
      </p:sp>
      <p:sp>
        <p:nvSpPr>
          <p:cNvPr id="1048713" name="Slide Number Placeholder 3"/>
          <p:cNvSpPr>
            <a:spLocks noGrp="1"/>
          </p:cNvSpPr>
          <p:nvPr>
            <p:ph type="sldNum" sz="quarter" idx="10"/>
          </p:nvPr>
        </p:nvSpPr>
        <p:spPr/>
        <p:txBody>
          <a:bodyPr/>
          <a:p>
            <a:fld id="{03E2F173-B36F-4820-BCE6-6C85D4CEC6A7}" type="slidenum">
              <a:rPr lang="en-US" smtClean="0"/>
              <a:t>31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364" name=""/>
        <p:cNvGrpSpPr/>
        <p:nvPr/>
      </p:nvGrpSpPr>
      <p:grpSpPr>
        <a:xfrm>
          <a:off x="0" y="0"/>
          <a:ext cx="0" cy="0"/>
          <a:chOff x="0" y="0"/>
          <a:chExt cx="0" cy="0"/>
        </a:xfrm>
      </p:grpSpPr>
      <p:sp>
        <p:nvSpPr>
          <p:cNvPr id="1048716" name="Slide Image Placeholder 1"/>
          <p:cNvSpPr>
            <a:spLocks noChangeAspect="1" noRot="1" noGrp="1"/>
          </p:cNvSpPr>
          <p:nvPr>
            <p:ph type="sldImg"/>
          </p:nvPr>
        </p:nvSpPr>
        <p:spPr/>
      </p:sp>
      <p:sp>
        <p:nvSpPr>
          <p:cNvPr id="1048717" name="Notes Placeholder 2"/>
          <p:cNvSpPr>
            <a:spLocks noGrp="1"/>
          </p:cNvSpPr>
          <p:nvPr>
            <p:ph type="body" idx="1"/>
          </p:nvPr>
        </p:nvSpPr>
        <p:spPr/>
        <p:txBody>
          <a:bodyPr>
            <a:normAutofit/>
          </a:bodyPr>
          <a:p>
            <a:endParaRPr lang="en-US"/>
          </a:p>
        </p:txBody>
      </p:sp>
      <p:sp>
        <p:nvSpPr>
          <p:cNvPr id="1048718" name="Slide Number Placeholder 3"/>
          <p:cNvSpPr>
            <a:spLocks noGrp="1"/>
          </p:cNvSpPr>
          <p:nvPr>
            <p:ph type="sldNum" sz="quarter" idx="10"/>
          </p:nvPr>
        </p:nvSpPr>
        <p:spPr/>
        <p:txBody>
          <a:bodyPr/>
          <a:p>
            <a:fld id="{03E2F173-B36F-4820-BCE6-6C85D4CEC6A7}" type="slidenum">
              <a:rPr lang="en-US" smtClean="0"/>
              <a:t>32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367" name=""/>
        <p:cNvGrpSpPr/>
        <p:nvPr/>
      </p:nvGrpSpPr>
      <p:grpSpPr>
        <a:xfrm>
          <a:off x="0" y="0"/>
          <a:ext cx="0" cy="0"/>
          <a:chOff x="0" y="0"/>
          <a:chExt cx="0" cy="0"/>
        </a:xfrm>
      </p:grpSpPr>
      <p:sp>
        <p:nvSpPr>
          <p:cNvPr id="1048720" name="Slide Image Placeholder 1"/>
          <p:cNvSpPr>
            <a:spLocks noChangeAspect="1" noRot="1" noGrp="1"/>
          </p:cNvSpPr>
          <p:nvPr>
            <p:ph type="sldImg"/>
          </p:nvPr>
        </p:nvSpPr>
        <p:spPr/>
      </p:sp>
      <p:sp>
        <p:nvSpPr>
          <p:cNvPr id="1048721" name="Notes Placeholder 2"/>
          <p:cNvSpPr>
            <a:spLocks noGrp="1"/>
          </p:cNvSpPr>
          <p:nvPr>
            <p:ph type="body" idx="1"/>
          </p:nvPr>
        </p:nvSpPr>
        <p:spPr/>
        <p:txBody>
          <a:bodyPr>
            <a:normAutofit/>
          </a:bodyPr>
          <a:p>
            <a:endParaRPr lang="en-US"/>
          </a:p>
        </p:txBody>
      </p:sp>
      <p:sp>
        <p:nvSpPr>
          <p:cNvPr id="1048722" name="Slide Number Placeholder 3"/>
          <p:cNvSpPr>
            <a:spLocks noGrp="1"/>
          </p:cNvSpPr>
          <p:nvPr>
            <p:ph type="sldNum" sz="quarter" idx="10"/>
          </p:nvPr>
        </p:nvSpPr>
        <p:spPr/>
        <p:txBody>
          <a:bodyPr/>
          <a:p>
            <a:fld id="{03E2F173-B36F-4820-BCE6-6C85D4CEC6A7}" type="slidenum">
              <a:rPr lang="en-US" smtClean="0"/>
              <a:t>33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370" name=""/>
        <p:cNvGrpSpPr/>
        <p:nvPr/>
      </p:nvGrpSpPr>
      <p:grpSpPr>
        <a:xfrm>
          <a:off x="0" y="0"/>
          <a:ext cx="0" cy="0"/>
          <a:chOff x="0" y="0"/>
          <a:chExt cx="0" cy="0"/>
        </a:xfrm>
      </p:grpSpPr>
      <p:sp>
        <p:nvSpPr>
          <p:cNvPr id="1048725" name="Slide Image Placeholder 1"/>
          <p:cNvSpPr>
            <a:spLocks noChangeAspect="1" noRot="1" noGrp="1"/>
          </p:cNvSpPr>
          <p:nvPr>
            <p:ph type="sldImg"/>
          </p:nvPr>
        </p:nvSpPr>
        <p:spPr/>
      </p:sp>
      <p:sp>
        <p:nvSpPr>
          <p:cNvPr id="1048726" name="Notes Placeholder 2"/>
          <p:cNvSpPr>
            <a:spLocks noGrp="1"/>
          </p:cNvSpPr>
          <p:nvPr>
            <p:ph type="body" idx="1"/>
          </p:nvPr>
        </p:nvSpPr>
        <p:spPr/>
        <p:txBody>
          <a:bodyPr>
            <a:normAutofit/>
          </a:bodyPr>
          <a:p>
            <a:endParaRPr lang="en-US"/>
          </a:p>
        </p:txBody>
      </p:sp>
      <p:sp>
        <p:nvSpPr>
          <p:cNvPr id="1048727" name="Slide Number Placeholder 3"/>
          <p:cNvSpPr>
            <a:spLocks noGrp="1"/>
          </p:cNvSpPr>
          <p:nvPr>
            <p:ph type="sldNum" sz="quarter" idx="10"/>
          </p:nvPr>
        </p:nvSpPr>
        <p:spPr/>
        <p:txBody>
          <a:bodyPr/>
          <a:p>
            <a:fld id="{03E2F173-B36F-4820-BCE6-6C85D4CEC6A7}" type="slidenum">
              <a:rPr lang="en-US" smtClean="0"/>
              <a:t>34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311" name=""/>
        <p:cNvGrpSpPr/>
        <p:nvPr/>
      </p:nvGrpSpPr>
      <p:grpSpPr>
        <a:xfrm>
          <a:off x="0" y="0"/>
          <a:ext cx="0" cy="0"/>
          <a:chOff x="0" y="0"/>
          <a:chExt cx="0" cy="0"/>
        </a:xfrm>
      </p:grpSpPr>
      <p:sp>
        <p:nvSpPr>
          <p:cNvPr id="1048635" name="Slide Image Placeholder 1"/>
          <p:cNvSpPr>
            <a:spLocks noChangeAspect="1" noRot="1" noGrp="1"/>
          </p:cNvSpPr>
          <p:nvPr>
            <p:ph type="sldImg"/>
          </p:nvPr>
        </p:nvSpPr>
        <p:spPr/>
      </p:sp>
      <p:sp>
        <p:nvSpPr>
          <p:cNvPr id="1048636" name="Notes Placeholder 2"/>
          <p:cNvSpPr>
            <a:spLocks noGrp="1"/>
          </p:cNvSpPr>
          <p:nvPr>
            <p:ph type="body" idx="1"/>
          </p:nvPr>
        </p:nvSpPr>
        <p:spPr/>
        <p:txBody>
          <a:bodyPr>
            <a:normAutofit/>
          </a:bodyPr>
          <a:p>
            <a:endParaRPr lang="en-US"/>
          </a:p>
        </p:txBody>
      </p:sp>
      <p:sp>
        <p:nvSpPr>
          <p:cNvPr id="1048637" name="Slide Number Placeholder 3"/>
          <p:cNvSpPr>
            <a:spLocks noGrp="1"/>
          </p:cNvSpPr>
          <p:nvPr>
            <p:ph type="sldNum" sz="quarter" idx="10"/>
          </p:nvPr>
        </p:nvSpPr>
        <p:spPr/>
        <p:txBody>
          <a:bodyPr/>
          <a:p>
            <a:fld id="{03E2F173-B36F-4820-BCE6-6C85D4CEC6A7}" type="slidenum">
              <a:rPr lang="en-US" smtClean="0"/>
              <a:t>9</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373" name=""/>
        <p:cNvGrpSpPr/>
        <p:nvPr/>
      </p:nvGrpSpPr>
      <p:grpSpPr>
        <a:xfrm>
          <a:off x="0" y="0"/>
          <a:ext cx="0" cy="0"/>
          <a:chOff x="0" y="0"/>
          <a:chExt cx="0" cy="0"/>
        </a:xfrm>
      </p:grpSpPr>
      <p:sp>
        <p:nvSpPr>
          <p:cNvPr id="1048729" name="Slide Image Placeholder 1"/>
          <p:cNvSpPr>
            <a:spLocks noChangeAspect="1" noRot="1" noGrp="1"/>
          </p:cNvSpPr>
          <p:nvPr>
            <p:ph type="sldImg"/>
          </p:nvPr>
        </p:nvSpPr>
        <p:spPr/>
      </p:sp>
      <p:sp>
        <p:nvSpPr>
          <p:cNvPr id="1048730" name="Notes Placeholder 2"/>
          <p:cNvSpPr>
            <a:spLocks noGrp="1"/>
          </p:cNvSpPr>
          <p:nvPr>
            <p:ph type="body" idx="1"/>
          </p:nvPr>
        </p:nvSpPr>
        <p:spPr/>
        <p:txBody>
          <a:bodyPr>
            <a:normAutofit/>
          </a:bodyPr>
          <a:p>
            <a:endParaRPr lang="en-US"/>
          </a:p>
        </p:txBody>
      </p:sp>
      <p:sp>
        <p:nvSpPr>
          <p:cNvPr id="1048731" name="Slide Number Placeholder 3"/>
          <p:cNvSpPr>
            <a:spLocks noGrp="1"/>
          </p:cNvSpPr>
          <p:nvPr>
            <p:ph type="sldNum" sz="quarter" idx="10"/>
          </p:nvPr>
        </p:nvSpPr>
        <p:spPr/>
        <p:txBody>
          <a:bodyPr/>
          <a:p>
            <a:fld id="{03E2F173-B36F-4820-BCE6-6C85D4CEC6A7}" type="slidenum">
              <a:rPr lang="en-US" smtClean="0"/>
              <a:t>35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376" name=""/>
        <p:cNvGrpSpPr/>
        <p:nvPr/>
      </p:nvGrpSpPr>
      <p:grpSpPr>
        <a:xfrm>
          <a:off x="0" y="0"/>
          <a:ext cx="0" cy="0"/>
          <a:chOff x="0" y="0"/>
          <a:chExt cx="0" cy="0"/>
        </a:xfrm>
      </p:grpSpPr>
      <p:sp>
        <p:nvSpPr>
          <p:cNvPr id="1048734" name="Slide Image Placeholder 1"/>
          <p:cNvSpPr>
            <a:spLocks noChangeAspect="1" noRot="1" noGrp="1"/>
          </p:cNvSpPr>
          <p:nvPr>
            <p:ph type="sldImg"/>
          </p:nvPr>
        </p:nvSpPr>
        <p:spPr/>
      </p:sp>
      <p:sp>
        <p:nvSpPr>
          <p:cNvPr id="1048735" name="Notes Placeholder 2"/>
          <p:cNvSpPr>
            <a:spLocks noGrp="1"/>
          </p:cNvSpPr>
          <p:nvPr>
            <p:ph type="body" idx="1"/>
          </p:nvPr>
        </p:nvSpPr>
        <p:spPr/>
        <p:txBody>
          <a:bodyPr>
            <a:normAutofit/>
          </a:bodyPr>
          <a:p>
            <a:endParaRPr lang="en-US"/>
          </a:p>
        </p:txBody>
      </p:sp>
      <p:sp>
        <p:nvSpPr>
          <p:cNvPr id="1048736" name="Slide Number Placeholder 3"/>
          <p:cNvSpPr>
            <a:spLocks noGrp="1"/>
          </p:cNvSpPr>
          <p:nvPr>
            <p:ph type="sldNum" sz="quarter" idx="10"/>
          </p:nvPr>
        </p:nvSpPr>
        <p:spPr/>
        <p:txBody>
          <a:bodyPr/>
          <a:p>
            <a:fld id="{03E2F173-B36F-4820-BCE6-6C85D4CEC6A7}" type="slidenum">
              <a:rPr lang="en-US" smtClean="0"/>
              <a:t>36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379" name=""/>
        <p:cNvGrpSpPr/>
        <p:nvPr/>
      </p:nvGrpSpPr>
      <p:grpSpPr>
        <a:xfrm>
          <a:off x="0" y="0"/>
          <a:ext cx="0" cy="0"/>
          <a:chOff x="0" y="0"/>
          <a:chExt cx="0" cy="0"/>
        </a:xfrm>
      </p:grpSpPr>
      <p:sp>
        <p:nvSpPr>
          <p:cNvPr id="1048739" name="Slide Image Placeholder 1"/>
          <p:cNvSpPr>
            <a:spLocks noChangeAspect="1" noRot="1" noGrp="1"/>
          </p:cNvSpPr>
          <p:nvPr>
            <p:ph type="sldImg"/>
          </p:nvPr>
        </p:nvSpPr>
        <p:spPr/>
      </p:sp>
      <p:sp>
        <p:nvSpPr>
          <p:cNvPr id="1048740" name="Notes Placeholder 2"/>
          <p:cNvSpPr>
            <a:spLocks noGrp="1"/>
          </p:cNvSpPr>
          <p:nvPr>
            <p:ph type="body" idx="1"/>
          </p:nvPr>
        </p:nvSpPr>
        <p:spPr/>
        <p:txBody>
          <a:bodyPr>
            <a:normAutofit/>
          </a:bodyPr>
          <a:p>
            <a:endParaRPr lang="en-US"/>
          </a:p>
        </p:txBody>
      </p:sp>
      <p:sp>
        <p:nvSpPr>
          <p:cNvPr id="1048741" name="Slide Number Placeholder 3"/>
          <p:cNvSpPr>
            <a:spLocks noGrp="1"/>
          </p:cNvSpPr>
          <p:nvPr>
            <p:ph type="sldNum" sz="quarter" idx="10"/>
          </p:nvPr>
        </p:nvSpPr>
        <p:spPr/>
        <p:txBody>
          <a:bodyPr/>
          <a:p>
            <a:fld id="{03E2F173-B36F-4820-BCE6-6C85D4CEC6A7}" type="slidenum">
              <a:rPr lang="en-US" smtClean="0"/>
              <a:t>37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382" name=""/>
        <p:cNvGrpSpPr/>
        <p:nvPr/>
      </p:nvGrpSpPr>
      <p:grpSpPr>
        <a:xfrm>
          <a:off x="0" y="0"/>
          <a:ext cx="0" cy="0"/>
          <a:chOff x="0" y="0"/>
          <a:chExt cx="0" cy="0"/>
        </a:xfrm>
      </p:grpSpPr>
      <p:sp>
        <p:nvSpPr>
          <p:cNvPr id="1048744" name="Slide Image Placeholder 1"/>
          <p:cNvSpPr>
            <a:spLocks noChangeAspect="1" noRot="1" noGrp="1"/>
          </p:cNvSpPr>
          <p:nvPr>
            <p:ph type="sldImg"/>
          </p:nvPr>
        </p:nvSpPr>
        <p:spPr/>
      </p:sp>
      <p:sp>
        <p:nvSpPr>
          <p:cNvPr id="1048745" name="Notes Placeholder 2"/>
          <p:cNvSpPr>
            <a:spLocks noGrp="1"/>
          </p:cNvSpPr>
          <p:nvPr>
            <p:ph type="body" idx="1"/>
          </p:nvPr>
        </p:nvSpPr>
        <p:spPr/>
        <p:txBody>
          <a:bodyPr>
            <a:normAutofit/>
          </a:bodyPr>
          <a:p>
            <a:endParaRPr lang="en-US"/>
          </a:p>
        </p:txBody>
      </p:sp>
      <p:sp>
        <p:nvSpPr>
          <p:cNvPr id="1048746" name="Slide Number Placeholder 3"/>
          <p:cNvSpPr>
            <a:spLocks noGrp="1"/>
          </p:cNvSpPr>
          <p:nvPr>
            <p:ph type="sldNum" sz="quarter" idx="10"/>
          </p:nvPr>
        </p:nvSpPr>
        <p:spPr/>
        <p:txBody>
          <a:bodyPr/>
          <a:p>
            <a:fld id="{03E2F173-B36F-4820-BCE6-6C85D4CEC6A7}" type="slidenum">
              <a:rPr lang="en-US" smtClean="0"/>
              <a:t>38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460" name=""/>
        <p:cNvGrpSpPr/>
        <p:nvPr/>
      </p:nvGrpSpPr>
      <p:grpSpPr>
        <a:xfrm>
          <a:off x="0" y="0"/>
          <a:ext cx="0" cy="0"/>
          <a:chOff x="0" y="0"/>
          <a:chExt cx="0" cy="0"/>
        </a:xfrm>
      </p:grpSpPr>
      <p:sp>
        <p:nvSpPr>
          <p:cNvPr id="1048889" name="Rectangle 7"/>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indent="-285750" marL="742950">
              <a:defRPr>
                <a:solidFill>
                  <a:schemeClr val="tx1"/>
                </a:solidFill>
                <a:latin typeface="Garamond" panose="02020404030301010803" pitchFamily="18" charset="0"/>
              </a:defRPr>
            </a:lvl2pPr>
            <a:lvl3pPr indent="-228600" marL="1143000">
              <a:defRPr>
                <a:solidFill>
                  <a:schemeClr val="tx1"/>
                </a:solidFill>
                <a:latin typeface="Garamond" panose="02020404030301010803" pitchFamily="18" charset="0"/>
              </a:defRPr>
            </a:lvl3pPr>
            <a:lvl4pPr indent="-228600" marL="1600200">
              <a:defRPr>
                <a:solidFill>
                  <a:schemeClr val="tx1"/>
                </a:solidFill>
                <a:latin typeface="Garamond" panose="02020404030301010803" pitchFamily="18" charset="0"/>
              </a:defRPr>
            </a:lvl4pPr>
            <a:lvl5pPr indent="-228600" marL="2057400">
              <a:defRPr>
                <a:solidFill>
                  <a:schemeClr val="tx1"/>
                </a:solidFill>
                <a:latin typeface="Garamond" panose="02020404030301010803" pitchFamily="18" charset="0"/>
              </a:defRPr>
            </a:lvl5pPr>
            <a:lvl6pPr eaLnBrk="0" fontAlgn="base" hangingPunct="0" indent="-228600" marL="2514600">
              <a:spcBef>
                <a:spcPct val="0"/>
              </a:spcBef>
              <a:spcAft>
                <a:spcPct val="0"/>
              </a:spcAft>
              <a:defRPr>
                <a:solidFill>
                  <a:schemeClr val="tx1"/>
                </a:solidFill>
                <a:latin typeface="Garamond" panose="02020404030301010803" pitchFamily="18" charset="0"/>
              </a:defRPr>
            </a:lvl6pPr>
            <a:lvl7pPr eaLnBrk="0" fontAlgn="base" hangingPunct="0" indent="-228600" marL="2971800">
              <a:spcBef>
                <a:spcPct val="0"/>
              </a:spcBef>
              <a:spcAft>
                <a:spcPct val="0"/>
              </a:spcAft>
              <a:defRPr>
                <a:solidFill>
                  <a:schemeClr val="tx1"/>
                </a:solidFill>
                <a:latin typeface="Garamond" panose="02020404030301010803" pitchFamily="18" charset="0"/>
              </a:defRPr>
            </a:lvl7pPr>
            <a:lvl8pPr eaLnBrk="0" fontAlgn="base" hangingPunct="0" indent="-228600" marL="3429000">
              <a:spcBef>
                <a:spcPct val="0"/>
              </a:spcBef>
              <a:spcAft>
                <a:spcPct val="0"/>
              </a:spcAft>
              <a:defRPr>
                <a:solidFill>
                  <a:schemeClr val="tx1"/>
                </a:solidFill>
                <a:latin typeface="Garamond" panose="02020404030301010803" pitchFamily="18" charset="0"/>
              </a:defRPr>
            </a:lvl8pPr>
            <a:lvl9pPr eaLnBrk="0" fontAlgn="base" hangingPunct="0" indent="-228600" marL="3886200">
              <a:spcBef>
                <a:spcPct val="0"/>
              </a:spcBef>
              <a:spcAft>
                <a:spcPct val="0"/>
              </a:spcAft>
              <a:defRPr>
                <a:solidFill>
                  <a:schemeClr val="tx1"/>
                </a:solidFill>
                <a:latin typeface="Garamond" panose="02020404030301010803" pitchFamily="18" charset="0"/>
              </a:defRPr>
            </a:lvl9pPr>
          </a:lstStyle>
          <a:p>
            <a:fld id="{C0422FCA-66A7-4F50-912E-A7CD3143A24B}" type="slidenum">
              <a:rPr altLang="en-US" lang="en-US">
                <a:latin typeface="Arial" panose="020B0604020202020204" pitchFamily="34" charset="0"/>
              </a:rPr>
              <a:t>114</a:t>
            </a:fld>
            <a:endParaRPr altLang="en-US" lang="en-US">
              <a:latin typeface="Arial" panose="020B0604020202020204" pitchFamily="34" charset="0"/>
            </a:endParaRPr>
          </a:p>
        </p:txBody>
      </p:sp>
      <p:sp>
        <p:nvSpPr>
          <p:cNvPr id="1048890" name="Rectangle 2"/>
          <p:cNvSpPr>
            <a:spLocks noChangeAspect="1" noRot="1" noGrp="1" noChangeArrowheads="1" noTextEdit="1"/>
          </p:cNvSpPr>
          <p:nvPr>
            <p:ph type="sldImg"/>
          </p:nvPr>
        </p:nvSpPr>
        <p:spPr/>
      </p:sp>
      <p:sp>
        <p:nvSpPr>
          <p:cNvPr id="1048891" name="Rectangle 3"/>
          <p:cNvSpPr>
            <a:spLocks noGrp="1" noChangeArrowheads="1"/>
          </p:cNvSpPr>
          <p:nvPr>
            <p:ph type="body" idx="1"/>
          </p:nvPr>
        </p:nvSpPr>
        <p:spPr>
          <a:noFill/>
        </p:spPr>
        <p:txBody>
          <a:bodyPr/>
          <a:p>
            <a:pPr eaLnBrk="1" hangingPunct="1"/>
            <a:endParaRPr altLang="en-US" 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314" name=""/>
        <p:cNvGrpSpPr/>
        <p:nvPr/>
      </p:nvGrpSpPr>
      <p:grpSpPr>
        <a:xfrm>
          <a:off x="0" y="0"/>
          <a:ext cx="0" cy="0"/>
          <a:chOff x="0" y="0"/>
          <a:chExt cx="0" cy="0"/>
        </a:xfrm>
      </p:grpSpPr>
      <p:sp>
        <p:nvSpPr>
          <p:cNvPr id="1048640" name="Slide Image Placeholder 1"/>
          <p:cNvSpPr>
            <a:spLocks noChangeAspect="1" noRot="1" noGrp="1"/>
          </p:cNvSpPr>
          <p:nvPr>
            <p:ph type="sldImg"/>
          </p:nvPr>
        </p:nvSpPr>
        <p:spPr/>
      </p:sp>
      <p:sp>
        <p:nvSpPr>
          <p:cNvPr id="1048641" name="Notes Placeholder 2"/>
          <p:cNvSpPr>
            <a:spLocks noGrp="1"/>
          </p:cNvSpPr>
          <p:nvPr>
            <p:ph type="body" idx="1"/>
          </p:nvPr>
        </p:nvSpPr>
        <p:spPr/>
        <p:txBody>
          <a:bodyPr>
            <a:normAutofit/>
          </a:bodyPr>
          <a:p>
            <a:endParaRPr lang="en-US"/>
          </a:p>
        </p:txBody>
      </p:sp>
      <p:sp>
        <p:nvSpPr>
          <p:cNvPr id="1048642" name="Slide Number Placeholder 3"/>
          <p:cNvSpPr>
            <a:spLocks noGrp="1"/>
          </p:cNvSpPr>
          <p:nvPr>
            <p:ph type="sldNum" sz="quarter" idx="10"/>
          </p:nvPr>
        </p:nvSpPr>
        <p:spPr/>
        <p:txBody>
          <a:bodyPr/>
          <a:p>
            <a:fld id="{03E2F173-B36F-4820-BCE6-6C85D4CEC6A7}" type="slidenum">
              <a:rPr lang="en-US" smtClean="0"/>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317" name=""/>
        <p:cNvGrpSpPr/>
        <p:nvPr/>
      </p:nvGrpSpPr>
      <p:grpSpPr>
        <a:xfrm>
          <a:off x="0" y="0"/>
          <a:ext cx="0" cy="0"/>
          <a:chOff x="0" y="0"/>
          <a:chExt cx="0" cy="0"/>
        </a:xfrm>
      </p:grpSpPr>
      <p:sp>
        <p:nvSpPr>
          <p:cNvPr id="1048644" name="Slide Image Placeholder 1"/>
          <p:cNvSpPr>
            <a:spLocks noChangeAspect="1" noRot="1" noGrp="1"/>
          </p:cNvSpPr>
          <p:nvPr>
            <p:ph type="sldImg"/>
          </p:nvPr>
        </p:nvSpPr>
        <p:spPr/>
      </p:sp>
      <p:sp>
        <p:nvSpPr>
          <p:cNvPr id="1048645" name="Notes Placeholder 2"/>
          <p:cNvSpPr>
            <a:spLocks noGrp="1"/>
          </p:cNvSpPr>
          <p:nvPr>
            <p:ph type="body" idx="1"/>
          </p:nvPr>
        </p:nvSpPr>
        <p:spPr/>
        <p:txBody>
          <a:bodyPr>
            <a:normAutofit/>
          </a:bodyPr>
          <a:p>
            <a:endParaRPr lang="en-US"/>
          </a:p>
        </p:txBody>
      </p:sp>
      <p:sp>
        <p:nvSpPr>
          <p:cNvPr id="1048646" name="Slide Number Placeholder 3"/>
          <p:cNvSpPr>
            <a:spLocks noGrp="1"/>
          </p:cNvSpPr>
          <p:nvPr>
            <p:ph type="sldNum" sz="quarter" idx="10"/>
          </p:nvPr>
        </p:nvSpPr>
        <p:spPr/>
        <p:txBody>
          <a:bodyPr/>
          <a:p>
            <a:fld id="{03E2F173-B36F-4820-BCE6-6C85D4CEC6A7}" type="slidenum">
              <a:rPr lang="en-US" smtClean="0"/>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320" name=""/>
        <p:cNvGrpSpPr/>
        <p:nvPr/>
      </p:nvGrpSpPr>
      <p:grpSpPr>
        <a:xfrm>
          <a:off x="0" y="0"/>
          <a:ext cx="0" cy="0"/>
          <a:chOff x="0" y="0"/>
          <a:chExt cx="0" cy="0"/>
        </a:xfrm>
      </p:grpSpPr>
      <p:sp>
        <p:nvSpPr>
          <p:cNvPr id="1048648" name="Slide Image Placeholder 1"/>
          <p:cNvSpPr>
            <a:spLocks noChangeAspect="1" noRot="1" noGrp="1"/>
          </p:cNvSpPr>
          <p:nvPr>
            <p:ph type="sldImg"/>
          </p:nvPr>
        </p:nvSpPr>
        <p:spPr/>
      </p:sp>
      <p:sp>
        <p:nvSpPr>
          <p:cNvPr id="1048649" name="Notes Placeholder 2"/>
          <p:cNvSpPr>
            <a:spLocks noGrp="1"/>
          </p:cNvSpPr>
          <p:nvPr>
            <p:ph type="body" idx="1"/>
          </p:nvPr>
        </p:nvSpPr>
        <p:spPr/>
        <p:txBody>
          <a:bodyPr>
            <a:normAutofit/>
          </a:bodyPr>
          <a:p>
            <a:endParaRPr lang="en-US"/>
          </a:p>
        </p:txBody>
      </p:sp>
      <p:sp>
        <p:nvSpPr>
          <p:cNvPr id="1048650" name="Slide Number Placeholder 3"/>
          <p:cNvSpPr>
            <a:spLocks noGrp="1"/>
          </p:cNvSpPr>
          <p:nvPr>
            <p:ph type="sldNum" sz="quarter" idx="10"/>
          </p:nvPr>
        </p:nvSpPr>
        <p:spPr/>
        <p:txBody>
          <a:bodyPr/>
          <a:p>
            <a:fld id="{03E2F173-B36F-4820-BCE6-6C85D4CEC6A7}" type="slidenum">
              <a:rPr lang="en-US" smtClean="0"/>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323" name=""/>
        <p:cNvGrpSpPr/>
        <p:nvPr/>
      </p:nvGrpSpPr>
      <p:grpSpPr>
        <a:xfrm>
          <a:off x="0" y="0"/>
          <a:ext cx="0" cy="0"/>
          <a:chOff x="0" y="0"/>
          <a:chExt cx="0" cy="0"/>
        </a:xfrm>
      </p:grpSpPr>
      <p:sp>
        <p:nvSpPr>
          <p:cNvPr id="1048652" name="Slide Image Placeholder 1"/>
          <p:cNvSpPr>
            <a:spLocks noChangeAspect="1" noRot="1" noGrp="1"/>
          </p:cNvSpPr>
          <p:nvPr>
            <p:ph type="sldImg"/>
          </p:nvPr>
        </p:nvSpPr>
        <p:spPr/>
      </p:sp>
      <p:sp>
        <p:nvSpPr>
          <p:cNvPr id="1048653" name="Notes Placeholder 2"/>
          <p:cNvSpPr>
            <a:spLocks noGrp="1"/>
          </p:cNvSpPr>
          <p:nvPr>
            <p:ph type="body" idx="1"/>
          </p:nvPr>
        </p:nvSpPr>
        <p:spPr/>
        <p:txBody>
          <a:bodyPr>
            <a:normAutofit/>
          </a:bodyPr>
          <a:p>
            <a:endParaRPr lang="en-US"/>
          </a:p>
        </p:txBody>
      </p:sp>
      <p:sp>
        <p:nvSpPr>
          <p:cNvPr id="1048654" name="Slide Number Placeholder 3"/>
          <p:cNvSpPr>
            <a:spLocks noGrp="1"/>
          </p:cNvSpPr>
          <p:nvPr>
            <p:ph type="sldNum" sz="quarter" idx="10"/>
          </p:nvPr>
        </p:nvSpPr>
        <p:spPr/>
        <p:txBody>
          <a:bodyPr/>
          <a:p>
            <a:fld id="{03E2F173-B36F-4820-BCE6-6C85D4CEC6A7}" type="slidenum">
              <a:rPr lang="en-US" smtClean="0"/>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326" name=""/>
        <p:cNvGrpSpPr/>
        <p:nvPr/>
      </p:nvGrpSpPr>
      <p:grpSpPr>
        <a:xfrm>
          <a:off x="0" y="0"/>
          <a:ext cx="0" cy="0"/>
          <a:chOff x="0" y="0"/>
          <a:chExt cx="0" cy="0"/>
        </a:xfrm>
      </p:grpSpPr>
      <p:sp>
        <p:nvSpPr>
          <p:cNvPr id="1048657" name="Slide Image Placeholder 1"/>
          <p:cNvSpPr>
            <a:spLocks noChangeAspect="1" noRot="1" noGrp="1"/>
          </p:cNvSpPr>
          <p:nvPr>
            <p:ph type="sldImg"/>
          </p:nvPr>
        </p:nvSpPr>
        <p:spPr/>
      </p:sp>
      <p:sp>
        <p:nvSpPr>
          <p:cNvPr id="1048658" name="Notes Placeholder 2"/>
          <p:cNvSpPr>
            <a:spLocks noGrp="1"/>
          </p:cNvSpPr>
          <p:nvPr>
            <p:ph type="body" idx="1"/>
          </p:nvPr>
        </p:nvSpPr>
        <p:spPr/>
        <p:txBody>
          <a:bodyPr>
            <a:normAutofit/>
          </a:bodyPr>
          <a:p>
            <a:endParaRPr lang="en-US"/>
          </a:p>
        </p:txBody>
      </p:sp>
      <p:sp>
        <p:nvSpPr>
          <p:cNvPr id="1048659" name="Slide Number Placeholder 3"/>
          <p:cNvSpPr>
            <a:spLocks noGrp="1"/>
          </p:cNvSpPr>
          <p:nvPr>
            <p:ph type="sldNum" sz="quarter" idx="10"/>
          </p:nvPr>
        </p:nvSpPr>
        <p:spPr/>
        <p:txBody>
          <a:bodyPr/>
          <a:p>
            <a:fld id="{3F944002-99DC-459F-A654-CAE536F02615}" type="slidenum">
              <a:rPr lang="en-US" smtClean="0"/>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329" name=""/>
        <p:cNvGrpSpPr/>
        <p:nvPr/>
      </p:nvGrpSpPr>
      <p:grpSpPr>
        <a:xfrm>
          <a:off x="0" y="0"/>
          <a:ext cx="0" cy="0"/>
          <a:chOff x="0" y="0"/>
          <a:chExt cx="0" cy="0"/>
        </a:xfrm>
      </p:grpSpPr>
      <p:sp>
        <p:nvSpPr>
          <p:cNvPr id="1048661" name="Slide Image Placeholder 1"/>
          <p:cNvSpPr>
            <a:spLocks noChangeAspect="1" noRot="1" noGrp="1"/>
          </p:cNvSpPr>
          <p:nvPr>
            <p:ph type="sldImg"/>
          </p:nvPr>
        </p:nvSpPr>
        <p:spPr/>
      </p:sp>
      <p:sp>
        <p:nvSpPr>
          <p:cNvPr id="1048662" name="Notes Placeholder 2"/>
          <p:cNvSpPr>
            <a:spLocks noGrp="1"/>
          </p:cNvSpPr>
          <p:nvPr>
            <p:ph type="body" idx="1"/>
          </p:nvPr>
        </p:nvSpPr>
        <p:spPr/>
        <p:txBody>
          <a:bodyPr>
            <a:normAutofit/>
          </a:bodyPr>
          <a:p>
            <a:endParaRPr lang="en-US"/>
          </a:p>
        </p:txBody>
      </p:sp>
      <p:sp>
        <p:nvSpPr>
          <p:cNvPr id="1048663" name="Slide Number Placeholder 3"/>
          <p:cNvSpPr>
            <a:spLocks noGrp="1"/>
          </p:cNvSpPr>
          <p:nvPr>
            <p:ph type="sldNum" sz="quarter" idx="10"/>
          </p:nvPr>
        </p:nvSpPr>
        <p:spPr/>
        <p:txBody>
          <a:bodyPr/>
          <a:p>
            <a:fld id="{03E2F173-B36F-4820-BCE6-6C85D4CEC6A7}" type="slidenum">
              <a:rPr lang="en-US" smtClean="0"/>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334" name=""/>
        <p:cNvGrpSpPr/>
        <p:nvPr/>
      </p:nvGrpSpPr>
      <p:grpSpPr>
        <a:xfrm>
          <a:off x="0" y="0"/>
          <a:ext cx="0" cy="0"/>
          <a:chOff x="0" y="0"/>
          <a:chExt cx="0" cy="0"/>
        </a:xfrm>
      </p:grpSpPr>
      <p:sp>
        <p:nvSpPr>
          <p:cNvPr id="1048669" name="Slide Image Placeholder 1"/>
          <p:cNvSpPr>
            <a:spLocks noChangeAspect="1" noRot="1" noGrp="1"/>
          </p:cNvSpPr>
          <p:nvPr>
            <p:ph type="sldImg"/>
          </p:nvPr>
        </p:nvSpPr>
        <p:spPr/>
      </p:sp>
      <p:sp>
        <p:nvSpPr>
          <p:cNvPr id="1048670" name="Notes Placeholder 2"/>
          <p:cNvSpPr>
            <a:spLocks noGrp="1"/>
          </p:cNvSpPr>
          <p:nvPr>
            <p:ph type="body" idx="1"/>
          </p:nvPr>
        </p:nvSpPr>
        <p:spPr/>
        <p:txBody>
          <a:bodyPr>
            <a:normAutofit/>
          </a:bodyPr>
          <a:p>
            <a:endParaRPr lang="en-US"/>
          </a:p>
        </p:txBody>
      </p:sp>
      <p:sp>
        <p:nvSpPr>
          <p:cNvPr id="1048671" name="Slide Number Placeholder 3"/>
          <p:cNvSpPr>
            <a:spLocks noGrp="1"/>
          </p:cNvSpPr>
          <p:nvPr>
            <p:ph type="sldNum" sz="quarter" idx="10"/>
          </p:nvPr>
        </p:nvSpPr>
        <p:spPr/>
        <p:txBody>
          <a:bodyPr/>
          <a:p>
            <a:fld id="{3F944002-99DC-459F-A654-CAE536F02615}" type="slidenum">
              <a:rPr lang="en-US" smtClean="0"/>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type="title">
  <p:cSld name="Title Slide">
    <p:bg>
      <p:bgRef idx="1001">
        <a:schemeClr val="bg1"/>
      </p:bgRef>
    </p:bg>
    <p:spTree>
      <p:nvGrpSpPr>
        <p:cNvPr id="24" name=""/>
        <p:cNvGrpSpPr/>
        <p:nvPr/>
      </p:nvGrpSpPr>
      <p:grpSpPr>
        <a:xfrm>
          <a:off x="0" y="0"/>
          <a:ext cx="0" cy="0"/>
          <a:chOff x="0" y="0"/>
          <a:chExt cx="0" cy="0"/>
        </a:xfrm>
      </p:grpSpPr>
      <p:sp>
        <p:nvSpPr>
          <p:cNvPr id="1048587"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1048588" name="Subtitle 8"/>
          <p:cNvSpPr>
            <a:spLocks noGrp="1"/>
          </p:cNvSpPr>
          <p:nvPr>
            <p:ph type="subTitle" idx="1"/>
          </p:nvPr>
        </p:nvSpPr>
        <p:spPr>
          <a:xfrm>
            <a:off x="2286000" y="5003322"/>
            <a:ext cx="6172200" cy="1371600"/>
          </a:xfrm>
        </p:spPr>
        <p:txBody>
          <a:bodyPr/>
          <a:lstStyle>
            <a:lvl1pPr algn="l" indent="0" marL="0">
              <a:buNone/>
              <a:defRPr b="1" sz="1800">
                <a:solidFill>
                  <a:schemeClr val="tx2"/>
                </a:solidFill>
              </a:defRPr>
            </a:lvl1pPr>
            <a:lvl2pPr algn="ctr" indent="0" marL="457200">
              <a:buNone/>
            </a:lvl2pPr>
            <a:lvl3pPr algn="ctr" indent="0" marL="914400">
              <a:buNone/>
            </a:lvl3pPr>
            <a:lvl4pPr algn="ctr" indent="0" marL="1371600">
              <a:buNone/>
            </a:lvl4pPr>
            <a:lvl5pPr algn="ctr" indent="0" marL="1828800">
              <a:buNone/>
            </a:lvl5pPr>
            <a:lvl6pPr algn="ctr" indent="0" marL="2286000">
              <a:buNone/>
            </a:lvl6pPr>
            <a:lvl7pPr algn="ctr" indent="0" marL="2743200">
              <a:buNone/>
            </a:lvl7pPr>
            <a:lvl8pPr algn="ctr" indent="0" marL="3200400">
              <a:buNone/>
            </a:lvl8pPr>
            <a:lvl9pPr algn="ctr" indent="0" marL="3657600">
              <a:buNone/>
            </a:lvl9pPr>
          </a:lstStyle>
          <a:p>
            <a:r>
              <a:rPr kumimoji="0" lang="en-US"/>
              <a:t>Click to edit Master subtitle style</a:t>
            </a:r>
          </a:p>
        </p:txBody>
      </p:sp>
      <p:sp>
        <p:nvSpPr>
          <p:cNvPr id="1048589" name="Date Placeholder 27"/>
          <p:cNvSpPr>
            <a:spLocks noGrp="1"/>
          </p:cNvSpPr>
          <p:nvPr>
            <p:ph type="dt" sz="half" idx="10"/>
          </p:nvPr>
        </p:nvSpPr>
        <p:spPr bwMode="auto">
          <a:xfrm rot="5400000">
            <a:off x="7764621" y="1174097"/>
            <a:ext cx="2286000" cy="381000"/>
          </a:xfrm>
        </p:spPr>
        <p:txBody>
          <a:bodyPr/>
          <a:p>
            <a:fld id="{968C9AEA-85F8-43AA-9B5E-8AB53FF8EF52}" type="datetimeFigureOut">
              <a:rPr lang="en-US" smtClean="0"/>
              <a:t>5/11/2020</a:t>
            </a:fld>
            <a:endParaRPr dirty="0" lang="en-US"/>
          </a:p>
        </p:txBody>
      </p:sp>
      <p:sp>
        <p:nvSpPr>
          <p:cNvPr id="1048590" name="Footer Placeholder 16"/>
          <p:cNvSpPr>
            <a:spLocks noGrp="1"/>
          </p:cNvSpPr>
          <p:nvPr>
            <p:ph type="ftr" sz="quarter" idx="11"/>
          </p:nvPr>
        </p:nvSpPr>
        <p:spPr bwMode="auto">
          <a:xfrm rot="5400000">
            <a:off x="7077269" y="4181669"/>
            <a:ext cx="3657600" cy="384048"/>
          </a:xfrm>
        </p:spPr>
        <p:txBody>
          <a:bodyPr/>
          <a:p>
            <a:endParaRPr dirty="0" lang="en-US"/>
          </a:p>
        </p:txBody>
      </p:sp>
      <p:sp>
        <p:nvSpPr>
          <p:cNvPr id="1048591" name="Rectangle 9"/>
          <p:cNvSpPr/>
          <p:nvPr/>
        </p:nvSpPr>
        <p:spPr bwMode="auto">
          <a:xfrm>
            <a:off x="381000" y="0"/>
            <a:ext cx="609600" cy="6858000"/>
          </a:xfrm>
          <a:prstGeom prst="rect"/>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592" name="Rectangle 11"/>
          <p:cNvSpPr/>
          <p:nvPr/>
        </p:nvSpPr>
        <p:spPr bwMode="auto">
          <a:xfrm>
            <a:off x="276336" y="0"/>
            <a:ext cx="104664" cy="6858000"/>
          </a:xfrm>
          <a:prstGeom prst="rect"/>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593" name="Rectangle 13"/>
          <p:cNvSpPr/>
          <p:nvPr/>
        </p:nvSpPr>
        <p:spPr bwMode="auto">
          <a:xfrm>
            <a:off x="990600" y="0"/>
            <a:ext cx="181872" cy="6858000"/>
          </a:xfrm>
          <a:prstGeom prst="rect"/>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594" name="Rectangle 18"/>
          <p:cNvSpPr/>
          <p:nvPr/>
        </p:nvSpPr>
        <p:spPr bwMode="auto">
          <a:xfrm>
            <a:off x="1141320" y="0"/>
            <a:ext cx="230280" cy="6858000"/>
          </a:xfrm>
          <a:prstGeom prst="rect"/>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595" name="Straight Connector 10"/>
          <p:cNvSpPr>
            <a:spLocks noChangeShapeType="1"/>
          </p:cNvSpPr>
          <p:nvPr/>
        </p:nvSpPr>
        <p:spPr bwMode="auto">
          <a:xfrm>
            <a:off x="106344" y="0"/>
            <a:ext cx="0" cy="6858000"/>
          </a:xfrm>
          <a:prstGeom prst="line"/>
          <a:noFill/>
          <a:ln w="57150" cap="flat" cmpd="sng" algn="ctr">
            <a:solidFill>
              <a:schemeClr val="accent1">
                <a:tint val="60000"/>
                <a:alpha val="73000"/>
              </a:schemeClr>
            </a:solidFill>
            <a:prstDash val="solid"/>
            <a:round/>
            <a:headEnd type="none" w="med" len="med"/>
            <a:tailEnd type="none" w="med" len="med"/>
          </a:ln>
          <a:effectLst/>
        </p:spPr>
        <p:txBody>
          <a:bodyPr anchor="t" bIns="45720" compatLnSpc="1" lIns="91440" rIns="91440" tIns="45720" vert="horz" wrap="square"/>
          <a:p>
            <a:endParaRPr kumimoji="0" lang="en-US"/>
          </a:p>
        </p:txBody>
      </p:sp>
      <p:sp>
        <p:nvSpPr>
          <p:cNvPr id="1048596" name="Straight Connector 17"/>
          <p:cNvSpPr>
            <a:spLocks noChangeShapeType="1"/>
          </p:cNvSpPr>
          <p:nvPr/>
        </p:nvSpPr>
        <p:spPr bwMode="auto">
          <a:xfrm>
            <a:off x="914400" y="0"/>
            <a:ext cx="0" cy="6858000"/>
          </a:xfrm>
          <a:prstGeom prst="line"/>
          <a:noFill/>
          <a:ln w="57150" cap="flat" cmpd="sng" algn="ctr">
            <a:solidFill>
              <a:schemeClr val="accent1">
                <a:tint val="20000"/>
                <a:alpha val="83000"/>
              </a:schemeClr>
            </a:solidFill>
            <a:prstDash val="solid"/>
            <a:round/>
            <a:headEnd type="none" w="med" len="med"/>
            <a:tailEnd type="none" w="med" len="med"/>
          </a:ln>
          <a:effectLst/>
        </p:spPr>
        <p:txBody>
          <a:bodyPr anchor="t" bIns="45720" compatLnSpc="1" lIns="91440" rIns="91440" tIns="45720" vert="horz" wrap="square"/>
          <a:p>
            <a:endParaRPr kumimoji="0" lang="en-US"/>
          </a:p>
        </p:txBody>
      </p:sp>
      <p:sp>
        <p:nvSpPr>
          <p:cNvPr id="1048597" name="Straight Connector 19"/>
          <p:cNvSpPr>
            <a:spLocks noChangeShapeType="1"/>
          </p:cNvSpPr>
          <p:nvPr/>
        </p:nvSpPr>
        <p:spPr bwMode="auto">
          <a:xfrm>
            <a:off x="854112" y="0"/>
            <a:ext cx="0" cy="6858000"/>
          </a:xfrm>
          <a:prstGeom prst="line"/>
          <a:noFill/>
          <a:ln w="57150" cap="flat" cmpd="sng" algn="ctr">
            <a:solidFill>
              <a:schemeClr val="accent1">
                <a:tint val="60000"/>
              </a:schemeClr>
            </a:solidFill>
            <a:prstDash val="solid"/>
            <a:round/>
            <a:headEnd type="none" w="med" len="med"/>
            <a:tailEnd type="none" w="med" len="med"/>
          </a:ln>
          <a:effectLst/>
        </p:spPr>
        <p:txBody>
          <a:bodyPr anchor="t" bIns="45720" compatLnSpc="1" lIns="91440" rIns="91440" tIns="45720" vert="horz" wrap="square"/>
          <a:p>
            <a:endParaRPr kumimoji="0" lang="en-US"/>
          </a:p>
        </p:txBody>
      </p:sp>
      <p:sp>
        <p:nvSpPr>
          <p:cNvPr id="1048598" name="Straight Connector 15"/>
          <p:cNvSpPr>
            <a:spLocks noChangeShapeType="1"/>
          </p:cNvSpPr>
          <p:nvPr/>
        </p:nvSpPr>
        <p:spPr bwMode="auto">
          <a:xfrm>
            <a:off x="1726640" y="0"/>
            <a:ext cx="0" cy="6858000"/>
          </a:xfrm>
          <a:prstGeom prst="line"/>
          <a:noFill/>
          <a:ln w="28575" cap="flat" cmpd="sng" algn="ctr">
            <a:solidFill>
              <a:schemeClr val="accent1">
                <a:tint val="60000"/>
                <a:alpha val="82000"/>
              </a:schemeClr>
            </a:solidFill>
            <a:prstDash val="solid"/>
            <a:round/>
            <a:headEnd type="none" w="med" len="med"/>
            <a:tailEnd type="none" w="med" len="med"/>
          </a:ln>
          <a:effectLst/>
        </p:spPr>
        <p:txBody>
          <a:bodyPr anchor="t" bIns="45720" compatLnSpc="1" lIns="91440" rIns="91440" tIns="45720" vert="horz" wrap="square"/>
          <a:p>
            <a:endParaRPr kumimoji="0" lang="en-US"/>
          </a:p>
        </p:txBody>
      </p:sp>
      <p:sp>
        <p:nvSpPr>
          <p:cNvPr id="1048599" name="Straight Connector 14"/>
          <p:cNvSpPr>
            <a:spLocks noChangeShapeType="1"/>
          </p:cNvSpPr>
          <p:nvPr/>
        </p:nvSpPr>
        <p:spPr bwMode="auto">
          <a:xfrm>
            <a:off x="1066800" y="0"/>
            <a:ext cx="0" cy="6858000"/>
          </a:xfrm>
          <a:prstGeom prst="line"/>
          <a:noFill/>
          <a:ln w="9525" cap="flat" cmpd="sng" algn="ctr">
            <a:solidFill>
              <a:schemeClr val="accent1">
                <a:tint val="60000"/>
              </a:schemeClr>
            </a:solidFill>
            <a:prstDash val="solid"/>
            <a:round/>
            <a:headEnd type="none" w="med" len="med"/>
            <a:tailEnd type="none" w="med" len="med"/>
          </a:ln>
          <a:effectLst/>
        </p:spPr>
        <p:txBody>
          <a:bodyPr anchor="t" bIns="45720" compatLnSpc="1" lIns="91440" rIns="91440" tIns="45720" vert="horz" wrap="square"/>
          <a:p>
            <a:endParaRPr kumimoji="0" lang="en-US"/>
          </a:p>
        </p:txBody>
      </p:sp>
      <p:sp>
        <p:nvSpPr>
          <p:cNvPr id="1048600" name="Straight Connector 21"/>
          <p:cNvSpPr>
            <a:spLocks noChangeShapeType="1"/>
          </p:cNvSpPr>
          <p:nvPr/>
        </p:nvSpPr>
        <p:spPr bwMode="auto">
          <a:xfrm>
            <a:off x="9113856" y="0"/>
            <a:ext cx="0" cy="6858000"/>
          </a:xfrm>
          <a:prstGeom prst="line"/>
          <a:noFill/>
          <a:ln w="57150" cap="flat" cmpd="thickThin" algn="ctr">
            <a:solidFill>
              <a:schemeClr val="accent1">
                <a:tint val="60000"/>
              </a:schemeClr>
            </a:solidFill>
            <a:prstDash val="solid"/>
            <a:round/>
            <a:headEnd type="none" w="med" len="med"/>
            <a:tailEnd type="none" w="med" len="med"/>
          </a:ln>
          <a:effectLst/>
        </p:spPr>
        <p:txBody>
          <a:bodyPr anchor="t" bIns="45720" compatLnSpc="1" lIns="91440" rIns="91440" tIns="45720" vert="horz" wrap="square"/>
          <a:p>
            <a:endParaRPr kumimoji="0" lang="en-US"/>
          </a:p>
        </p:txBody>
      </p:sp>
      <p:sp>
        <p:nvSpPr>
          <p:cNvPr id="1048601" name="Rectangle 26"/>
          <p:cNvSpPr/>
          <p:nvPr/>
        </p:nvSpPr>
        <p:spPr bwMode="auto">
          <a:xfrm>
            <a:off x="1219200" y="0"/>
            <a:ext cx="76200" cy="6858000"/>
          </a:xfrm>
          <a:prstGeom prst="rect"/>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dirty="0" kumimoji="0" lang="en-US"/>
          </a:p>
        </p:txBody>
      </p:sp>
      <p:sp>
        <p:nvSpPr>
          <p:cNvPr id="1048602" name="Oval 20"/>
          <p:cNvSpPr/>
          <p:nvPr/>
        </p:nvSpPr>
        <p:spPr bwMode="auto">
          <a:xfrm>
            <a:off x="609600" y="3429000"/>
            <a:ext cx="1295400" cy="1295400"/>
          </a:xfrm>
          <a:prstGeom prst="ellipse"/>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dirty="0" kumimoji="0" lang="en-US"/>
          </a:p>
        </p:txBody>
      </p:sp>
      <p:sp>
        <p:nvSpPr>
          <p:cNvPr id="1048603" name="Oval 22"/>
          <p:cNvSpPr/>
          <p:nvPr/>
        </p:nvSpPr>
        <p:spPr bwMode="auto">
          <a:xfrm>
            <a:off x="1309632" y="4866752"/>
            <a:ext cx="641424" cy="641424"/>
          </a:xfrm>
          <a:prstGeom prst="ellipse"/>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dirty="0" kumimoji="0" lang="en-US"/>
          </a:p>
        </p:txBody>
      </p:sp>
      <p:sp>
        <p:nvSpPr>
          <p:cNvPr id="1048604" name="Oval 23"/>
          <p:cNvSpPr/>
          <p:nvPr/>
        </p:nvSpPr>
        <p:spPr bwMode="auto">
          <a:xfrm>
            <a:off x="1091080" y="5500632"/>
            <a:ext cx="137160" cy="137160"/>
          </a:xfrm>
          <a:prstGeom prst="ellipse"/>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dirty="0" kumimoji="0" lang="en-US"/>
          </a:p>
        </p:txBody>
      </p:sp>
      <p:sp>
        <p:nvSpPr>
          <p:cNvPr id="1048605" name="Oval 25"/>
          <p:cNvSpPr/>
          <p:nvPr/>
        </p:nvSpPr>
        <p:spPr bwMode="auto">
          <a:xfrm>
            <a:off x="1664208" y="5788152"/>
            <a:ext cx="274320" cy="274320"/>
          </a:xfrm>
          <a:prstGeom prst="ellipse"/>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dirty="0" kumimoji="0" lang="en-US"/>
          </a:p>
        </p:txBody>
      </p:sp>
      <p:sp>
        <p:nvSpPr>
          <p:cNvPr id="1048606" name="Oval 24"/>
          <p:cNvSpPr/>
          <p:nvPr/>
        </p:nvSpPr>
        <p:spPr>
          <a:xfrm>
            <a:off x="1905000" y="4495800"/>
            <a:ext cx="365760" cy="365760"/>
          </a:xfrm>
          <a:prstGeom prst="ellipse"/>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dirty="0" kumimoji="0" lang="en-US"/>
          </a:p>
        </p:txBody>
      </p:sp>
      <p:sp>
        <p:nvSpPr>
          <p:cNvPr id="1048607" name="Slide Number Placeholder 28"/>
          <p:cNvSpPr>
            <a:spLocks noGrp="1"/>
          </p:cNvSpPr>
          <p:nvPr>
            <p:ph type="sldNum" sz="quarter" idx="12"/>
          </p:nvPr>
        </p:nvSpPr>
        <p:spPr bwMode="auto">
          <a:xfrm>
            <a:off x="1325544" y="4928702"/>
            <a:ext cx="609600" cy="517524"/>
          </a:xfrm>
        </p:spPr>
        <p:txBody>
          <a:bodyPr/>
          <a:p>
            <a:fld id="{2E8C270B-9632-4979-8FDB-188C299F505B}" type="slidenum">
              <a:rPr lang="en-US" smtClean="0"/>
              <a:t>‹#›</a:t>
            </a:fld>
            <a:endParaRPr dirty="0" lang="en-US"/>
          </a:p>
        </p:txBody>
      </p:sp>
    </p:spTree>
  </p:cSld>
  <p:clrMapOvr>
    <a:overrideClrMapping accent1="accent1" accent2="accent2" accent3="accent3" accent4="accent4" accent5="accent5" accent6="accent6" bg1="lt1" bg2="lt2" tx1="dk1" tx2="dk2"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633" name=""/>
        <p:cNvGrpSpPr/>
        <p:nvPr/>
      </p:nvGrpSpPr>
      <p:grpSpPr>
        <a:xfrm>
          <a:off x="0" y="0"/>
          <a:ext cx="0" cy="0"/>
          <a:chOff x="0" y="0"/>
          <a:chExt cx="0" cy="0"/>
        </a:xfrm>
      </p:grpSpPr>
      <p:sp>
        <p:nvSpPr>
          <p:cNvPr id="1049198" name="Title 1"/>
          <p:cNvSpPr>
            <a:spLocks noGrp="1"/>
          </p:cNvSpPr>
          <p:nvPr>
            <p:ph type="title"/>
          </p:nvPr>
        </p:nvSpPr>
        <p:spPr/>
        <p:txBody>
          <a:bodyPr/>
          <a:p>
            <a:r>
              <a:rPr kumimoji="0" lang="en-US"/>
              <a:t>Click to edit Master title style</a:t>
            </a:r>
          </a:p>
        </p:txBody>
      </p:sp>
      <p:sp>
        <p:nvSpPr>
          <p:cNvPr id="1049199" name="Vertical Text Placeholder 2"/>
          <p:cNvSpPr>
            <a:spLocks noGrp="1"/>
          </p:cNvSpPr>
          <p:nvPr>
            <p:ph type="body" orient="vert" idx="1"/>
          </p:nvPr>
        </p:nvSpPr>
        <p:spPr/>
        <p:txBody>
          <a:bodyPr vert="eaVert"/>
          <a:p>
            <a:pPr eaLnBrk="1" hangingPunct="1" latinLnBrk="0" lvl="0"/>
            <a:r>
              <a:rPr lang="en-US"/>
              <a:t>Click to edit Master text styles</a:t>
            </a:r>
          </a:p>
          <a:p>
            <a:pPr eaLnBrk="1" hangingPunct="1" latinLnBrk="0" lvl="1"/>
            <a:r>
              <a:rPr lang="en-US"/>
              <a:t>Second level</a:t>
            </a:r>
          </a:p>
          <a:p>
            <a:pPr eaLnBrk="1" hangingPunct="1" latinLnBrk="0" lvl="2"/>
            <a:r>
              <a:rPr lang="en-US"/>
              <a:t>Third level</a:t>
            </a:r>
          </a:p>
          <a:p>
            <a:pPr eaLnBrk="1" hangingPunct="1" latinLnBrk="0" lvl="3"/>
            <a:r>
              <a:rPr lang="en-US"/>
              <a:t>Fourth level</a:t>
            </a:r>
          </a:p>
          <a:p>
            <a:pPr eaLnBrk="1" hangingPunct="1" latinLnBrk="0" lvl="4"/>
            <a:r>
              <a:rPr lang="en-US"/>
              <a:t>Fifth level</a:t>
            </a:r>
            <a:endParaRPr kumimoji="0" lang="en-US"/>
          </a:p>
        </p:txBody>
      </p:sp>
      <p:sp>
        <p:nvSpPr>
          <p:cNvPr id="1049200" name="Date Placeholder 3"/>
          <p:cNvSpPr>
            <a:spLocks noGrp="1"/>
          </p:cNvSpPr>
          <p:nvPr>
            <p:ph type="dt" sz="half" idx="10"/>
          </p:nvPr>
        </p:nvSpPr>
        <p:spPr/>
        <p:txBody>
          <a:bodyPr/>
          <a:p>
            <a:fld id="{968C9AEA-85F8-43AA-9B5E-8AB53FF8EF52}" type="datetimeFigureOut">
              <a:rPr lang="en-US" smtClean="0"/>
              <a:t>5/11/2020</a:t>
            </a:fld>
            <a:endParaRPr dirty="0" lang="en-US"/>
          </a:p>
        </p:txBody>
      </p:sp>
      <p:sp>
        <p:nvSpPr>
          <p:cNvPr id="1049201" name="Footer Placeholder 4"/>
          <p:cNvSpPr>
            <a:spLocks noGrp="1"/>
          </p:cNvSpPr>
          <p:nvPr>
            <p:ph type="ftr" sz="quarter" idx="11"/>
          </p:nvPr>
        </p:nvSpPr>
        <p:spPr/>
        <p:txBody>
          <a:bodyPr/>
          <a:p>
            <a:endParaRPr dirty="0" lang="en-US"/>
          </a:p>
        </p:txBody>
      </p:sp>
      <p:sp>
        <p:nvSpPr>
          <p:cNvPr id="1049202" name="Slide Number Placeholder 5"/>
          <p:cNvSpPr>
            <a:spLocks noGrp="1"/>
          </p:cNvSpPr>
          <p:nvPr>
            <p:ph type="sldNum" sz="quarter" idx="12"/>
          </p:nvPr>
        </p:nvSpPr>
        <p:spPr/>
        <p:txBody>
          <a:bodyPr/>
          <a:p>
            <a:fld id="{2E8C270B-9632-4979-8FDB-188C299F505B}" type="slidenum">
              <a:rPr lang="en-US" smtClean="0"/>
              <a:t>‹#›</a:t>
            </a:fld>
            <a:endParaRPr dirty="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631" name=""/>
        <p:cNvGrpSpPr/>
        <p:nvPr/>
      </p:nvGrpSpPr>
      <p:grpSpPr>
        <a:xfrm>
          <a:off x="0" y="0"/>
          <a:ext cx="0" cy="0"/>
          <a:chOff x="0" y="0"/>
          <a:chExt cx="0" cy="0"/>
        </a:xfrm>
      </p:grpSpPr>
      <p:sp>
        <p:nvSpPr>
          <p:cNvPr id="1049180" name="Vertical Title 1"/>
          <p:cNvSpPr>
            <a:spLocks noGrp="1"/>
          </p:cNvSpPr>
          <p:nvPr>
            <p:ph type="title" orient="vert"/>
          </p:nvPr>
        </p:nvSpPr>
        <p:spPr>
          <a:xfrm>
            <a:off x="6629400" y="274639"/>
            <a:ext cx="1676400" cy="5851525"/>
          </a:xfrm>
        </p:spPr>
        <p:txBody>
          <a:bodyPr vert="eaVert"/>
          <a:p>
            <a:r>
              <a:rPr kumimoji="0" lang="en-US"/>
              <a:t>Click to edit Master title style</a:t>
            </a:r>
          </a:p>
        </p:txBody>
      </p:sp>
      <p:sp>
        <p:nvSpPr>
          <p:cNvPr id="1049181" name="Vertical Text Placeholder 2"/>
          <p:cNvSpPr>
            <a:spLocks noGrp="1"/>
          </p:cNvSpPr>
          <p:nvPr>
            <p:ph type="body" orient="vert" idx="1"/>
          </p:nvPr>
        </p:nvSpPr>
        <p:spPr>
          <a:xfrm>
            <a:off x="457200" y="274638"/>
            <a:ext cx="6019800" cy="5851525"/>
          </a:xfrm>
        </p:spPr>
        <p:txBody>
          <a:bodyPr vert="eaVert"/>
          <a:p>
            <a:pPr eaLnBrk="1" hangingPunct="1" latinLnBrk="0" lvl="0"/>
            <a:r>
              <a:rPr lang="en-US"/>
              <a:t>Click to edit Master text styles</a:t>
            </a:r>
          </a:p>
          <a:p>
            <a:pPr eaLnBrk="1" hangingPunct="1" latinLnBrk="0" lvl="1"/>
            <a:r>
              <a:rPr lang="en-US"/>
              <a:t>Second level</a:t>
            </a:r>
          </a:p>
          <a:p>
            <a:pPr eaLnBrk="1" hangingPunct="1" latinLnBrk="0" lvl="2"/>
            <a:r>
              <a:rPr lang="en-US"/>
              <a:t>Third level</a:t>
            </a:r>
          </a:p>
          <a:p>
            <a:pPr eaLnBrk="1" hangingPunct="1" latinLnBrk="0" lvl="3"/>
            <a:r>
              <a:rPr lang="en-US"/>
              <a:t>Fourth level</a:t>
            </a:r>
          </a:p>
          <a:p>
            <a:pPr eaLnBrk="1" hangingPunct="1" latinLnBrk="0" lvl="4"/>
            <a:r>
              <a:rPr lang="en-US"/>
              <a:t>Fifth level</a:t>
            </a:r>
            <a:endParaRPr kumimoji="0" lang="en-US"/>
          </a:p>
        </p:txBody>
      </p:sp>
      <p:sp>
        <p:nvSpPr>
          <p:cNvPr id="1049182" name="Date Placeholder 3"/>
          <p:cNvSpPr>
            <a:spLocks noGrp="1"/>
          </p:cNvSpPr>
          <p:nvPr>
            <p:ph type="dt" sz="half" idx="10"/>
          </p:nvPr>
        </p:nvSpPr>
        <p:spPr/>
        <p:txBody>
          <a:bodyPr/>
          <a:p>
            <a:fld id="{968C9AEA-85F8-43AA-9B5E-8AB53FF8EF52}" type="datetimeFigureOut">
              <a:rPr lang="en-US" smtClean="0"/>
              <a:t>5/11/2020</a:t>
            </a:fld>
            <a:endParaRPr dirty="0" lang="en-US"/>
          </a:p>
        </p:txBody>
      </p:sp>
      <p:sp>
        <p:nvSpPr>
          <p:cNvPr id="1049183" name="Footer Placeholder 4"/>
          <p:cNvSpPr>
            <a:spLocks noGrp="1"/>
          </p:cNvSpPr>
          <p:nvPr>
            <p:ph type="ftr" sz="quarter" idx="11"/>
          </p:nvPr>
        </p:nvSpPr>
        <p:spPr/>
        <p:txBody>
          <a:bodyPr/>
          <a:p>
            <a:endParaRPr dirty="0" lang="en-US"/>
          </a:p>
        </p:txBody>
      </p:sp>
      <p:sp>
        <p:nvSpPr>
          <p:cNvPr id="1049184" name="Slide Number Placeholder 5"/>
          <p:cNvSpPr>
            <a:spLocks noGrp="1"/>
          </p:cNvSpPr>
          <p:nvPr>
            <p:ph type="sldNum" sz="quarter" idx="12"/>
          </p:nvPr>
        </p:nvSpPr>
        <p:spPr/>
        <p:txBody>
          <a:bodyPr/>
          <a:p>
            <a:fld id="{2E8C270B-9632-4979-8FDB-188C299F505B}" type="slidenum">
              <a:rPr lang="en-US" smtClean="0"/>
              <a:t>‹#›</a:t>
            </a:fld>
            <a:endParaRPr dirty="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298" name=""/>
        <p:cNvGrpSpPr/>
        <p:nvPr/>
      </p:nvGrpSpPr>
      <p:grpSpPr>
        <a:xfrm>
          <a:off x="0" y="0"/>
          <a:ext cx="0" cy="0"/>
          <a:chOff x="0" y="0"/>
          <a:chExt cx="0" cy="0"/>
        </a:xfrm>
      </p:grpSpPr>
      <p:sp>
        <p:nvSpPr>
          <p:cNvPr id="1048610" name="Title 1"/>
          <p:cNvSpPr>
            <a:spLocks noGrp="1"/>
          </p:cNvSpPr>
          <p:nvPr>
            <p:ph type="title"/>
          </p:nvPr>
        </p:nvSpPr>
        <p:spPr/>
        <p:txBody>
          <a:bodyPr/>
          <a:p>
            <a:r>
              <a:rPr kumimoji="0" lang="en-US"/>
              <a:t>Click to edit Master title style</a:t>
            </a:r>
          </a:p>
        </p:txBody>
      </p:sp>
      <p:sp>
        <p:nvSpPr>
          <p:cNvPr id="1048611" name="Content Placeholder 7"/>
          <p:cNvSpPr>
            <a:spLocks noGrp="1"/>
          </p:cNvSpPr>
          <p:nvPr>
            <p:ph sz="quarter" idx="1"/>
          </p:nvPr>
        </p:nvSpPr>
        <p:spPr>
          <a:xfrm>
            <a:off x="457200" y="1600200"/>
            <a:ext cx="7467600" cy="4873752"/>
          </a:xfrm>
        </p:spPr>
        <p:txBody>
          <a:bodyPr/>
          <a:p>
            <a:pPr eaLnBrk="1" hangingPunct="1" latinLnBrk="0" lvl="0"/>
            <a:r>
              <a:rPr lang="en-US"/>
              <a:t>Click to edit Master text styles</a:t>
            </a:r>
          </a:p>
          <a:p>
            <a:pPr eaLnBrk="1" hangingPunct="1" latinLnBrk="0" lvl="1"/>
            <a:r>
              <a:rPr lang="en-US"/>
              <a:t>Second level</a:t>
            </a:r>
          </a:p>
          <a:p>
            <a:pPr eaLnBrk="1" hangingPunct="1" latinLnBrk="0" lvl="2"/>
            <a:r>
              <a:rPr lang="en-US"/>
              <a:t>Third level</a:t>
            </a:r>
          </a:p>
          <a:p>
            <a:pPr eaLnBrk="1" hangingPunct="1" latinLnBrk="0" lvl="3"/>
            <a:r>
              <a:rPr lang="en-US"/>
              <a:t>Fourth level</a:t>
            </a:r>
          </a:p>
          <a:p>
            <a:pPr eaLnBrk="1" hangingPunct="1" latinLnBrk="0" lvl="4"/>
            <a:r>
              <a:rPr lang="en-US"/>
              <a:t>Fifth level</a:t>
            </a:r>
            <a:endParaRPr kumimoji="0" lang="en-US"/>
          </a:p>
        </p:txBody>
      </p:sp>
      <p:sp>
        <p:nvSpPr>
          <p:cNvPr id="1048612" name="Date Placeholder 6"/>
          <p:cNvSpPr>
            <a:spLocks noGrp="1"/>
          </p:cNvSpPr>
          <p:nvPr>
            <p:ph type="dt" sz="half" idx="14"/>
          </p:nvPr>
        </p:nvSpPr>
        <p:spPr/>
        <p:txBody>
          <a:bodyPr rtlCol="0"/>
          <a:p>
            <a:fld id="{968C9AEA-85F8-43AA-9B5E-8AB53FF8EF52}" type="datetimeFigureOut">
              <a:rPr lang="en-US" smtClean="0"/>
              <a:t>5/11/2020</a:t>
            </a:fld>
            <a:endParaRPr dirty="0" lang="en-US"/>
          </a:p>
        </p:txBody>
      </p:sp>
      <p:sp>
        <p:nvSpPr>
          <p:cNvPr id="1048613" name="Slide Number Placeholder 8"/>
          <p:cNvSpPr>
            <a:spLocks noGrp="1"/>
          </p:cNvSpPr>
          <p:nvPr>
            <p:ph type="sldNum" sz="quarter" idx="15"/>
          </p:nvPr>
        </p:nvSpPr>
        <p:spPr/>
        <p:txBody>
          <a:bodyPr rtlCol="0"/>
          <a:p>
            <a:fld id="{2E8C270B-9632-4979-8FDB-188C299F505B}" type="slidenum">
              <a:rPr lang="en-US" smtClean="0"/>
              <a:t>‹#›</a:t>
            </a:fld>
            <a:endParaRPr dirty="0" lang="en-US"/>
          </a:p>
        </p:txBody>
      </p:sp>
      <p:sp>
        <p:nvSpPr>
          <p:cNvPr id="1048614" name="Footer Placeholder 9"/>
          <p:cNvSpPr>
            <a:spLocks noGrp="1"/>
          </p:cNvSpPr>
          <p:nvPr>
            <p:ph type="ftr" sz="quarter" idx="16"/>
          </p:nvPr>
        </p:nvSpPr>
        <p:spPr/>
        <p:txBody>
          <a:bodyPr rtlCol="0"/>
          <a:p>
            <a:endParaRPr dirty="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type="secHead">
  <p:cSld name="Section Header">
    <p:bg>
      <p:bgRef idx="1001">
        <a:schemeClr val="bg2"/>
      </p:bgRef>
    </p:bg>
    <p:spTree>
      <p:nvGrpSpPr>
        <p:cNvPr id="634" name=""/>
        <p:cNvGrpSpPr/>
        <p:nvPr/>
      </p:nvGrpSpPr>
      <p:grpSpPr>
        <a:xfrm>
          <a:off x="0" y="0"/>
          <a:ext cx="0" cy="0"/>
          <a:chOff x="0" y="0"/>
          <a:chExt cx="0" cy="0"/>
        </a:xfrm>
      </p:grpSpPr>
      <p:sp>
        <p:nvSpPr>
          <p:cNvPr id="1049203" name="Title 1"/>
          <p:cNvSpPr>
            <a:spLocks noGrp="1"/>
          </p:cNvSpPr>
          <p:nvPr>
            <p:ph type="title"/>
          </p:nvPr>
        </p:nvSpPr>
        <p:spPr>
          <a:xfrm>
            <a:off x="2286000" y="2895600"/>
            <a:ext cx="6172200" cy="2053590"/>
          </a:xfrm>
        </p:spPr>
        <p:txBody>
          <a:bodyPr/>
          <a:lstStyle>
            <a:lvl1pPr algn="l">
              <a:buNone/>
              <a:defRPr baseline="0" b="1" cap="small" sz="3000"/>
            </a:lvl1pPr>
          </a:lstStyle>
          <a:p>
            <a:r>
              <a:rPr kumimoji="0" lang="en-US"/>
              <a:t>Click to edit Master title style</a:t>
            </a:r>
          </a:p>
        </p:txBody>
      </p:sp>
      <p:sp>
        <p:nvSpPr>
          <p:cNvPr id="1049204" name="Text Placeholder 2"/>
          <p:cNvSpPr>
            <a:spLocks noGrp="1"/>
          </p:cNvSpPr>
          <p:nvPr>
            <p:ph type="body" idx="1"/>
          </p:nvPr>
        </p:nvSpPr>
        <p:spPr>
          <a:xfrm>
            <a:off x="2286000" y="5010150"/>
            <a:ext cx="6172200" cy="1371600"/>
          </a:xfrm>
        </p:spPr>
        <p:txBody>
          <a:bodyPr anchor="t"/>
          <a:lstStyle>
            <a:lvl1pPr indent="0" marL="0">
              <a:buNone/>
              <a:defRPr b="1" sz="1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eaLnBrk="1" hangingPunct="1" latinLnBrk="0" lvl="0"/>
            <a:r>
              <a:rPr kumimoji="0" lang="en-US"/>
              <a:t>Click to edit Master text styles</a:t>
            </a:r>
          </a:p>
        </p:txBody>
      </p:sp>
      <p:sp>
        <p:nvSpPr>
          <p:cNvPr id="1049205" name="Date Placeholder 3"/>
          <p:cNvSpPr>
            <a:spLocks noGrp="1"/>
          </p:cNvSpPr>
          <p:nvPr>
            <p:ph type="dt" sz="half" idx="10"/>
          </p:nvPr>
        </p:nvSpPr>
        <p:spPr bwMode="auto">
          <a:xfrm rot="5400000">
            <a:off x="7763256" y="1170432"/>
            <a:ext cx="2286000" cy="381000"/>
          </a:xfrm>
        </p:spPr>
        <p:txBody>
          <a:bodyPr/>
          <a:p>
            <a:fld id="{968C9AEA-85F8-43AA-9B5E-8AB53FF8EF52}" type="datetimeFigureOut">
              <a:rPr lang="en-US" smtClean="0"/>
              <a:t>5/11/2020</a:t>
            </a:fld>
            <a:endParaRPr dirty="0" lang="en-US"/>
          </a:p>
        </p:txBody>
      </p:sp>
      <p:sp>
        <p:nvSpPr>
          <p:cNvPr id="1049206" name="Footer Placeholder 4"/>
          <p:cNvSpPr>
            <a:spLocks noGrp="1"/>
          </p:cNvSpPr>
          <p:nvPr>
            <p:ph type="ftr" sz="quarter" idx="11"/>
          </p:nvPr>
        </p:nvSpPr>
        <p:spPr bwMode="auto">
          <a:xfrm rot="5400000">
            <a:off x="7077456" y="4178808"/>
            <a:ext cx="3657600" cy="384048"/>
          </a:xfrm>
        </p:spPr>
        <p:txBody>
          <a:bodyPr/>
          <a:p>
            <a:endParaRPr dirty="0" lang="en-US"/>
          </a:p>
        </p:txBody>
      </p:sp>
      <p:sp>
        <p:nvSpPr>
          <p:cNvPr id="1049207" name="Rectangle 8"/>
          <p:cNvSpPr/>
          <p:nvPr/>
        </p:nvSpPr>
        <p:spPr bwMode="auto">
          <a:xfrm>
            <a:off x="381000" y="0"/>
            <a:ext cx="609600" cy="6858000"/>
          </a:xfrm>
          <a:prstGeom prst="rect"/>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9208" name="Rectangle 9"/>
          <p:cNvSpPr/>
          <p:nvPr/>
        </p:nvSpPr>
        <p:spPr bwMode="auto">
          <a:xfrm>
            <a:off x="276336" y="0"/>
            <a:ext cx="104664" cy="6858000"/>
          </a:xfrm>
          <a:prstGeom prst="rect"/>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9209" name="Rectangle 10"/>
          <p:cNvSpPr/>
          <p:nvPr/>
        </p:nvSpPr>
        <p:spPr bwMode="auto">
          <a:xfrm>
            <a:off x="990600" y="0"/>
            <a:ext cx="181872" cy="6858000"/>
          </a:xfrm>
          <a:prstGeom prst="rect"/>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9210" name="Rectangle 11"/>
          <p:cNvSpPr/>
          <p:nvPr/>
        </p:nvSpPr>
        <p:spPr bwMode="auto">
          <a:xfrm>
            <a:off x="1141320" y="0"/>
            <a:ext cx="230280" cy="6858000"/>
          </a:xfrm>
          <a:prstGeom prst="rect"/>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9211" name="Straight Connector 12"/>
          <p:cNvSpPr>
            <a:spLocks noChangeShapeType="1"/>
          </p:cNvSpPr>
          <p:nvPr/>
        </p:nvSpPr>
        <p:spPr bwMode="auto">
          <a:xfrm>
            <a:off x="106344" y="0"/>
            <a:ext cx="0" cy="6858000"/>
          </a:xfrm>
          <a:prstGeom prst="line"/>
          <a:noFill/>
          <a:ln w="57150" cap="flat" cmpd="sng" algn="ctr">
            <a:solidFill>
              <a:schemeClr val="accent1">
                <a:tint val="60000"/>
                <a:alpha val="73000"/>
              </a:schemeClr>
            </a:solidFill>
            <a:prstDash val="solid"/>
            <a:round/>
            <a:headEnd type="none" w="med" len="med"/>
            <a:tailEnd type="none" w="med" len="med"/>
          </a:ln>
          <a:effectLst/>
        </p:spPr>
        <p:txBody>
          <a:bodyPr anchor="t" bIns="45720" compatLnSpc="1" lIns="91440" rIns="91440" tIns="45720" vert="horz" wrap="square"/>
          <a:p>
            <a:endParaRPr kumimoji="0" lang="en-US"/>
          </a:p>
        </p:txBody>
      </p:sp>
      <p:sp>
        <p:nvSpPr>
          <p:cNvPr id="1049212" name="Straight Connector 13"/>
          <p:cNvSpPr>
            <a:spLocks noChangeShapeType="1"/>
          </p:cNvSpPr>
          <p:nvPr/>
        </p:nvSpPr>
        <p:spPr bwMode="auto">
          <a:xfrm>
            <a:off x="914400" y="0"/>
            <a:ext cx="0" cy="6858000"/>
          </a:xfrm>
          <a:prstGeom prst="line"/>
          <a:noFill/>
          <a:ln w="57150" cap="flat" cmpd="sng" algn="ctr">
            <a:solidFill>
              <a:schemeClr val="accent1">
                <a:tint val="20000"/>
                <a:alpha val="83000"/>
              </a:schemeClr>
            </a:solidFill>
            <a:prstDash val="solid"/>
            <a:round/>
            <a:headEnd type="none" w="med" len="med"/>
            <a:tailEnd type="none" w="med" len="med"/>
          </a:ln>
          <a:effectLst/>
        </p:spPr>
        <p:txBody>
          <a:bodyPr anchor="t" bIns="45720" compatLnSpc="1" lIns="91440" rIns="91440" tIns="45720" vert="horz" wrap="square"/>
          <a:p>
            <a:endParaRPr kumimoji="0" lang="en-US"/>
          </a:p>
        </p:txBody>
      </p:sp>
      <p:sp>
        <p:nvSpPr>
          <p:cNvPr id="1049213" name="Straight Connector 14"/>
          <p:cNvSpPr>
            <a:spLocks noChangeShapeType="1"/>
          </p:cNvSpPr>
          <p:nvPr/>
        </p:nvSpPr>
        <p:spPr bwMode="auto">
          <a:xfrm>
            <a:off x="854112" y="0"/>
            <a:ext cx="0" cy="6858000"/>
          </a:xfrm>
          <a:prstGeom prst="line"/>
          <a:noFill/>
          <a:ln w="57150" cap="flat" cmpd="sng" algn="ctr">
            <a:solidFill>
              <a:schemeClr val="accent1">
                <a:tint val="60000"/>
              </a:schemeClr>
            </a:solidFill>
            <a:prstDash val="solid"/>
            <a:round/>
            <a:headEnd type="none" w="med" len="med"/>
            <a:tailEnd type="none" w="med" len="med"/>
          </a:ln>
          <a:effectLst/>
        </p:spPr>
        <p:txBody>
          <a:bodyPr anchor="t" bIns="45720" compatLnSpc="1" lIns="91440" rIns="91440" tIns="45720" vert="horz" wrap="square"/>
          <a:p>
            <a:endParaRPr kumimoji="0" lang="en-US"/>
          </a:p>
        </p:txBody>
      </p:sp>
      <p:sp>
        <p:nvSpPr>
          <p:cNvPr id="1049214" name="Straight Connector 15"/>
          <p:cNvSpPr>
            <a:spLocks noChangeShapeType="1"/>
          </p:cNvSpPr>
          <p:nvPr/>
        </p:nvSpPr>
        <p:spPr bwMode="auto">
          <a:xfrm>
            <a:off x="1726640" y="0"/>
            <a:ext cx="0" cy="6858000"/>
          </a:xfrm>
          <a:prstGeom prst="line"/>
          <a:noFill/>
          <a:ln w="28575" cap="flat" cmpd="sng" algn="ctr">
            <a:solidFill>
              <a:schemeClr val="accent1">
                <a:tint val="60000"/>
                <a:alpha val="82000"/>
              </a:schemeClr>
            </a:solidFill>
            <a:prstDash val="solid"/>
            <a:round/>
            <a:headEnd type="none" w="med" len="med"/>
            <a:tailEnd type="none" w="med" len="med"/>
          </a:ln>
          <a:effectLst/>
        </p:spPr>
        <p:txBody>
          <a:bodyPr anchor="t" bIns="45720" compatLnSpc="1" lIns="91440" rIns="91440" tIns="45720" vert="horz" wrap="square"/>
          <a:p>
            <a:endParaRPr kumimoji="0" lang="en-US"/>
          </a:p>
        </p:txBody>
      </p:sp>
      <p:sp>
        <p:nvSpPr>
          <p:cNvPr id="1049215" name="Straight Connector 16"/>
          <p:cNvSpPr>
            <a:spLocks noChangeShapeType="1"/>
          </p:cNvSpPr>
          <p:nvPr/>
        </p:nvSpPr>
        <p:spPr bwMode="auto">
          <a:xfrm>
            <a:off x="1066800" y="0"/>
            <a:ext cx="0" cy="6858000"/>
          </a:xfrm>
          <a:prstGeom prst="line"/>
          <a:noFill/>
          <a:ln w="9525" cap="flat" cmpd="sng" algn="ctr">
            <a:solidFill>
              <a:schemeClr val="accent1">
                <a:tint val="60000"/>
              </a:schemeClr>
            </a:solidFill>
            <a:prstDash val="solid"/>
            <a:round/>
            <a:headEnd type="none" w="med" len="med"/>
            <a:tailEnd type="none" w="med" len="med"/>
          </a:ln>
          <a:effectLst/>
        </p:spPr>
        <p:txBody>
          <a:bodyPr anchor="t" bIns="45720" compatLnSpc="1" lIns="91440" rIns="91440" tIns="45720" vert="horz" wrap="square"/>
          <a:p>
            <a:endParaRPr kumimoji="0" lang="en-US"/>
          </a:p>
        </p:txBody>
      </p:sp>
      <p:sp>
        <p:nvSpPr>
          <p:cNvPr id="1049216" name="Rectangle 17"/>
          <p:cNvSpPr/>
          <p:nvPr/>
        </p:nvSpPr>
        <p:spPr bwMode="auto">
          <a:xfrm>
            <a:off x="1219200" y="0"/>
            <a:ext cx="76200" cy="6858000"/>
          </a:xfrm>
          <a:prstGeom prst="rect"/>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dirty="0" kumimoji="0" lang="en-US"/>
          </a:p>
        </p:txBody>
      </p:sp>
      <p:sp>
        <p:nvSpPr>
          <p:cNvPr id="1049217" name="Oval 18"/>
          <p:cNvSpPr/>
          <p:nvPr/>
        </p:nvSpPr>
        <p:spPr bwMode="auto">
          <a:xfrm>
            <a:off x="609600" y="3429000"/>
            <a:ext cx="1295400" cy="1295400"/>
          </a:xfrm>
          <a:prstGeom prst="ellipse"/>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dirty="0" kumimoji="0" lang="en-US"/>
          </a:p>
        </p:txBody>
      </p:sp>
      <p:sp>
        <p:nvSpPr>
          <p:cNvPr id="1049218" name="Oval 19"/>
          <p:cNvSpPr/>
          <p:nvPr/>
        </p:nvSpPr>
        <p:spPr bwMode="auto">
          <a:xfrm>
            <a:off x="1324704" y="4866752"/>
            <a:ext cx="641424" cy="641424"/>
          </a:xfrm>
          <a:prstGeom prst="ellipse"/>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dirty="0" kumimoji="0" lang="en-US"/>
          </a:p>
        </p:txBody>
      </p:sp>
      <p:sp>
        <p:nvSpPr>
          <p:cNvPr id="1049219" name="Oval 20"/>
          <p:cNvSpPr/>
          <p:nvPr/>
        </p:nvSpPr>
        <p:spPr bwMode="auto">
          <a:xfrm>
            <a:off x="1091080" y="5500632"/>
            <a:ext cx="137160" cy="137160"/>
          </a:xfrm>
          <a:prstGeom prst="ellipse"/>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dirty="0" kumimoji="0" lang="en-US"/>
          </a:p>
        </p:txBody>
      </p:sp>
      <p:sp>
        <p:nvSpPr>
          <p:cNvPr id="1049220" name="Oval 21"/>
          <p:cNvSpPr/>
          <p:nvPr/>
        </p:nvSpPr>
        <p:spPr bwMode="auto">
          <a:xfrm>
            <a:off x="1664208" y="5791200"/>
            <a:ext cx="274320" cy="274320"/>
          </a:xfrm>
          <a:prstGeom prst="ellipse"/>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dirty="0" kumimoji="0" lang="en-US"/>
          </a:p>
        </p:txBody>
      </p:sp>
      <p:sp>
        <p:nvSpPr>
          <p:cNvPr id="1049221" name="Oval 22"/>
          <p:cNvSpPr/>
          <p:nvPr/>
        </p:nvSpPr>
        <p:spPr bwMode="auto">
          <a:xfrm>
            <a:off x="1879040" y="4479888"/>
            <a:ext cx="365760" cy="365760"/>
          </a:xfrm>
          <a:prstGeom prst="ellipse"/>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dirty="0" kumimoji="0" lang="en-US"/>
          </a:p>
        </p:txBody>
      </p:sp>
      <p:sp>
        <p:nvSpPr>
          <p:cNvPr id="1049222" name="Straight Connector 25"/>
          <p:cNvSpPr>
            <a:spLocks noChangeShapeType="1"/>
          </p:cNvSpPr>
          <p:nvPr/>
        </p:nvSpPr>
        <p:spPr bwMode="auto">
          <a:xfrm>
            <a:off x="9097944" y="0"/>
            <a:ext cx="0" cy="6858000"/>
          </a:xfrm>
          <a:prstGeom prst="line"/>
          <a:noFill/>
          <a:ln w="57150" cap="flat" cmpd="thickThin" algn="ctr">
            <a:solidFill>
              <a:schemeClr val="accent1">
                <a:tint val="60000"/>
              </a:schemeClr>
            </a:solidFill>
            <a:prstDash val="solid"/>
            <a:round/>
            <a:headEnd type="none" w="med" len="med"/>
            <a:tailEnd type="none" w="med" len="med"/>
          </a:ln>
          <a:effectLst/>
        </p:spPr>
        <p:txBody>
          <a:bodyPr anchor="t" bIns="45720" compatLnSpc="1" lIns="91440" rIns="91440" tIns="45720" vert="horz" wrap="square"/>
          <a:p>
            <a:endParaRPr kumimoji="0" lang="en-US"/>
          </a:p>
        </p:txBody>
      </p:sp>
      <p:sp>
        <p:nvSpPr>
          <p:cNvPr id="1049223" name="Slide Number Placeholder 5"/>
          <p:cNvSpPr>
            <a:spLocks noGrp="1"/>
          </p:cNvSpPr>
          <p:nvPr>
            <p:ph type="sldNum" sz="quarter" idx="12"/>
          </p:nvPr>
        </p:nvSpPr>
        <p:spPr bwMode="auto">
          <a:xfrm>
            <a:off x="1340616" y="4928702"/>
            <a:ext cx="609600" cy="517524"/>
          </a:xfrm>
        </p:spPr>
        <p:txBody>
          <a:bodyPr/>
          <a:p>
            <a:fld id="{2E8C270B-9632-4979-8FDB-188C299F505B}" type="slidenum">
              <a:rPr lang="en-US" smtClean="0"/>
              <a:t>‹#›</a:t>
            </a:fld>
            <a:endParaRPr dirty="0" lang="en-US"/>
          </a:p>
        </p:txBody>
      </p:sp>
    </p:spTree>
  </p:cSld>
  <p:clrMapOvr>
    <a:overrideClrMapping accent1="accent1" accent2="accent2" accent3="accent3" accent4="accent4" accent5="accent5" accent6="accent6" bg1="dk1" bg2="dk2" tx1="lt1" tx2="lt2"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635" name=""/>
        <p:cNvGrpSpPr/>
        <p:nvPr/>
      </p:nvGrpSpPr>
      <p:grpSpPr>
        <a:xfrm>
          <a:off x="0" y="0"/>
          <a:ext cx="0" cy="0"/>
          <a:chOff x="0" y="0"/>
          <a:chExt cx="0" cy="0"/>
        </a:xfrm>
      </p:grpSpPr>
      <p:sp>
        <p:nvSpPr>
          <p:cNvPr id="1049224" name="Title 1"/>
          <p:cNvSpPr>
            <a:spLocks noGrp="1"/>
          </p:cNvSpPr>
          <p:nvPr>
            <p:ph type="title"/>
          </p:nvPr>
        </p:nvSpPr>
        <p:spPr/>
        <p:txBody>
          <a:bodyPr/>
          <a:p>
            <a:r>
              <a:rPr kumimoji="0" lang="en-US"/>
              <a:t>Click to edit Master title style</a:t>
            </a:r>
          </a:p>
        </p:txBody>
      </p:sp>
      <p:sp>
        <p:nvSpPr>
          <p:cNvPr id="1049225" name="Date Placeholder 4"/>
          <p:cNvSpPr>
            <a:spLocks noGrp="1"/>
          </p:cNvSpPr>
          <p:nvPr>
            <p:ph type="dt" sz="half" idx="10"/>
          </p:nvPr>
        </p:nvSpPr>
        <p:spPr/>
        <p:txBody>
          <a:bodyPr/>
          <a:p>
            <a:fld id="{968C9AEA-85F8-43AA-9B5E-8AB53FF8EF52}" type="datetimeFigureOut">
              <a:rPr lang="en-US" smtClean="0"/>
              <a:t>5/11/2020</a:t>
            </a:fld>
            <a:endParaRPr dirty="0" lang="en-US"/>
          </a:p>
        </p:txBody>
      </p:sp>
      <p:sp>
        <p:nvSpPr>
          <p:cNvPr id="1049226" name="Footer Placeholder 5"/>
          <p:cNvSpPr>
            <a:spLocks noGrp="1"/>
          </p:cNvSpPr>
          <p:nvPr>
            <p:ph type="ftr" sz="quarter" idx="11"/>
          </p:nvPr>
        </p:nvSpPr>
        <p:spPr/>
        <p:txBody>
          <a:bodyPr/>
          <a:p>
            <a:endParaRPr dirty="0" lang="en-US"/>
          </a:p>
        </p:txBody>
      </p:sp>
      <p:sp>
        <p:nvSpPr>
          <p:cNvPr id="1049227" name="Slide Number Placeholder 6"/>
          <p:cNvSpPr>
            <a:spLocks noGrp="1"/>
          </p:cNvSpPr>
          <p:nvPr>
            <p:ph type="sldNum" sz="quarter" idx="12"/>
          </p:nvPr>
        </p:nvSpPr>
        <p:spPr/>
        <p:txBody>
          <a:bodyPr/>
          <a:p>
            <a:fld id="{2E8C270B-9632-4979-8FDB-188C299F505B}" type="slidenum">
              <a:rPr lang="en-US" smtClean="0"/>
              <a:t>‹#›</a:t>
            </a:fld>
            <a:endParaRPr dirty="0" lang="en-US"/>
          </a:p>
        </p:txBody>
      </p:sp>
      <p:sp>
        <p:nvSpPr>
          <p:cNvPr id="1049228" name="Content Placeholder 8"/>
          <p:cNvSpPr>
            <a:spLocks noGrp="1"/>
          </p:cNvSpPr>
          <p:nvPr>
            <p:ph sz="quarter" idx="1"/>
          </p:nvPr>
        </p:nvSpPr>
        <p:spPr>
          <a:xfrm>
            <a:off x="457200" y="1600200"/>
            <a:ext cx="3657600" cy="4572000"/>
          </a:xfrm>
        </p:spPr>
        <p:txBody>
          <a:bodyPr/>
          <a:p>
            <a:pPr eaLnBrk="1" hangingPunct="1" latinLnBrk="0" lvl="0"/>
            <a:r>
              <a:rPr lang="en-US"/>
              <a:t>Click to edit Master text styles</a:t>
            </a:r>
          </a:p>
          <a:p>
            <a:pPr eaLnBrk="1" hangingPunct="1" latinLnBrk="0" lvl="1"/>
            <a:r>
              <a:rPr lang="en-US"/>
              <a:t>Second level</a:t>
            </a:r>
          </a:p>
          <a:p>
            <a:pPr eaLnBrk="1" hangingPunct="1" latinLnBrk="0" lvl="2"/>
            <a:r>
              <a:rPr lang="en-US"/>
              <a:t>Third level</a:t>
            </a:r>
          </a:p>
          <a:p>
            <a:pPr eaLnBrk="1" hangingPunct="1" latinLnBrk="0" lvl="3"/>
            <a:r>
              <a:rPr lang="en-US"/>
              <a:t>Fourth level</a:t>
            </a:r>
          </a:p>
          <a:p>
            <a:pPr eaLnBrk="1" hangingPunct="1" latinLnBrk="0" lvl="4"/>
            <a:r>
              <a:rPr lang="en-US"/>
              <a:t>Fifth level</a:t>
            </a:r>
            <a:endParaRPr kumimoji="0" lang="en-US"/>
          </a:p>
        </p:txBody>
      </p:sp>
      <p:sp>
        <p:nvSpPr>
          <p:cNvPr id="1049229" name="Content Placeholder 10"/>
          <p:cNvSpPr>
            <a:spLocks noGrp="1"/>
          </p:cNvSpPr>
          <p:nvPr>
            <p:ph sz="quarter" idx="2"/>
          </p:nvPr>
        </p:nvSpPr>
        <p:spPr>
          <a:xfrm>
            <a:off x="4270248" y="1600200"/>
            <a:ext cx="3657600" cy="4572000"/>
          </a:xfrm>
        </p:spPr>
        <p:txBody>
          <a:bodyPr/>
          <a:p>
            <a:pPr eaLnBrk="1" hangingPunct="1" latinLnBrk="0" lvl="0"/>
            <a:r>
              <a:rPr lang="en-US"/>
              <a:t>Click to edit Master text styles</a:t>
            </a:r>
          </a:p>
          <a:p>
            <a:pPr eaLnBrk="1" hangingPunct="1" latinLnBrk="0" lvl="1"/>
            <a:r>
              <a:rPr lang="en-US"/>
              <a:t>Second level</a:t>
            </a:r>
          </a:p>
          <a:p>
            <a:pPr eaLnBrk="1" hangingPunct="1" latinLnBrk="0" lvl="2"/>
            <a:r>
              <a:rPr lang="en-US"/>
              <a:t>Third level</a:t>
            </a:r>
          </a:p>
          <a:p>
            <a:pPr eaLnBrk="1" hangingPunct="1" latinLnBrk="0" lvl="3"/>
            <a:r>
              <a:rPr lang="en-US"/>
              <a:t>Fourth level</a:t>
            </a:r>
          </a:p>
          <a:p>
            <a:pPr eaLnBrk="1" hangingPunct="1" latinLnBrk="0" lvl="4"/>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548" name=""/>
        <p:cNvGrpSpPr/>
        <p:nvPr/>
      </p:nvGrpSpPr>
      <p:grpSpPr>
        <a:xfrm>
          <a:off x="0" y="0"/>
          <a:ext cx="0" cy="0"/>
          <a:chOff x="0" y="0"/>
          <a:chExt cx="0" cy="0"/>
        </a:xfrm>
      </p:grpSpPr>
      <p:sp>
        <p:nvSpPr>
          <p:cNvPr id="1049046" name="Title 1"/>
          <p:cNvSpPr>
            <a:spLocks noGrp="1"/>
          </p:cNvSpPr>
          <p:nvPr>
            <p:ph type="title"/>
          </p:nvPr>
        </p:nvSpPr>
        <p:spPr>
          <a:xfrm>
            <a:off x="457200" y="273050"/>
            <a:ext cx="7543800" cy="1143000"/>
          </a:xfrm>
        </p:spPr>
        <p:txBody>
          <a:bodyPr anchor="b"/>
          <a:p>
            <a:r>
              <a:rPr kumimoji="0" lang="en-US"/>
              <a:t>Click to edit Master title style</a:t>
            </a:r>
          </a:p>
        </p:txBody>
      </p:sp>
      <p:sp>
        <p:nvSpPr>
          <p:cNvPr id="1049047" name="Date Placeholder 6"/>
          <p:cNvSpPr>
            <a:spLocks noGrp="1"/>
          </p:cNvSpPr>
          <p:nvPr>
            <p:ph type="dt" sz="half" idx="10"/>
          </p:nvPr>
        </p:nvSpPr>
        <p:spPr/>
        <p:txBody>
          <a:bodyPr/>
          <a:p>
            <a:fld id="{968C9AEA-85F8-43AA-9B5E-8AB53FF8EF52}" type="datetimeFigureOut">
              <a:rPr lang="en-US" smtClean="0"/>
              <a:t>5/11/2020</a:t>
            </a:fld>
            <a:endParaRPr dirty="0" lang="en-US"/>
          </a:p>
        </p:txBody>
      </p:sp>
      <p:sp>
        <p:nvSpPr>
          <p:cNvPr id="1049048" name="Footer Placeholder 7"/>
          <p:cNvSpPr>
            <a:spLocks noGrp="1"/>
          </p:cNvSpPr>
          <p:nvPr>
            <p:ph type="ftr" sz="quarter" idx="11"/>
          </p:nvPr>
        </p:nvSpPr>
        <p:spPr/>
        <p:txBody>
          <a:bodyPr/>
          <a:p>
            <a:endParaRPr dirty="0" lang="en-US"/>
          </a:p>
        </p:txBody>
      </p:sp>
      <p:sp>
        <p:nvSpPr>
          <p:cNvPr id="1049049" name="Slide Number Placeholder 8"/>
          <p:cNvSpPr>
            <a:spLocks noGrp="1"/>
          </p:cNvSpPr>
          <p:nvPr>
            <p:ph type="sldNum" sz="quarter" idx="12"/>
          </p:nvPr>
        </p:nvSpPr>
        <p:spPr/>
        <p:txBody>
          <a:bodyPr/>
          <a:p>
            <a:fld id="{2E8C270B-9632-4979-8FDB-188C299F505B}" type="slidenum">
              <a:rPr lang="en-US" smtClean="0"/>
              <a:t>‹#›</a:t>
            </a:fld>
            <a:endParaRPr dirty="0" lang="en-US"/>
          </a:p>
        </p:txBody>
      </p:sp>
      <p:sp>
        <p:nvSpPr>
          <p:cNvPr id="1049050" name="Content Placeholder 10"/>
          <p:cNvSpPr>
            <a:spLocks noGrp="1"/>
          </p:cNvSpPr>
          <p:nvPr>
            <p:ph sz="quarter" idx="2"/>
          </p:nvPr>
        </p:nvSpPr>
        <p:spPr>
          <a:xfrm>
            <a:off x="457200" y="2362200"/>
            <a:ext cx="3657600" cy="3886200"/>
          </a:xfrm>
        </p:spPr>
        <p:txBody>
          <a:bodyPr/>
          <a:p>
            <a:pPr eaLnBrk="1" hangingPunct="1" latinLnBrk="0" lvl="0"/>
            <a:r>
              <a:rPr lang="en-US"/>
              <a:t>Click to edit Master text styles</a:t>
            </a:r>
          </a:p>
          <a:p>
            <a:pPr eaLnBrk="1" hangingPunct="1" latinLnBrk="0" lvl="1"/>
            <a:r>
              <a:rPr lang="en-US"/>
              <a:t>Second level</a:t>
            </a:r>
          </a:p>
          <a:p>
            <a:pPr eaLnBrk="1" hangingPunct="1" latinLnBrk="0" lvl="2"/>
            <a:r>
              <a:rPr lang="en-US"/>
              <a:t>Third level</a:t>
            </a:r>
          </a:p>
          <a:p>
            <a:pPr eaLnBrk="1" hangingPunct="1" latinLnBrk="0" lvl="3"/>
            <a:r>
              <a:rPr lang="en-US"/>
              <a:t>Fourth level</a:t>
            </a:r>
          </a:p>
          <a:p>
            <a:pPr eaLnBrk="1" hangingPunct="1" latinLnBrk="0" lvl="4"/>
            <a:r>
              <a:rPr lang="en-US"/>
              <a:t>Fifth level</a:t>
            </a:r>
            <a:endParaRPr kumimoji="0" lang="en-US"/>
          </a:p>
        </p:txBody>
      </p:sp>
      <p:sp>
        <p:nvSpPr>
          <p:cNvPr id="1049051" name="Content Placeholder 12"/>
          <p:cNvSpPr>
            <a:spLocks noGrp="1"/>
          </p:cNvSpPr>
          <p:nvPr>
            <p:ph sz="quarter" idx="4"/>
          </p:nvPr>
        </p:nvSpPr>
        <p:spPr>
          <a:xfrm>
            <a:off x="4371975" y="2362200"/>
            <a:ext cx="3657600" cy="3886200"/>
          </a:xfrm>
        </p:spPr>
        <p:txBody>
          <a:bodyPr/>
          <a:p>
            <a:pPr eaLnBrk="1" hangingPunct="1" latinLnBrk="0" lvl="0"/>
            <a:r>
              <a:rPr lang="en-US"/>
              <a:t>Click to edit Master text styles</a:t>
            </a:r>
          </a:p>
          <a:p>
            <a:pPr eaLnBrk="1" hangingPunct="1" latinLnBrk="0" lvl="1"/>
            <a:r>
              <a:rPr lang="en-US"/>
              <a:t>Second level</a:t>
            </a:r>
          </a:p>
          <a:p>
            <a:pPr eaLnBrk="1" hangingPunct="1" latinLnBrk="0" lvl="2"/>
            <a:r>
              <a:rPr lang="en-US"/>
              <a:t>Third level</a:t>
            </a:r>
          </a:p>
          <a:p>
            <a:pPr eaLnBrk="1" hangingPunct="1" latinLnBrk="0" lvl="3"/>
            <a:r>
              <a:rPr lang="en-US"/>
              <a:t>Fourth level</a:t>
            </a:r>
          </a:p>
          <a:p>
            <a:pPr eaLnBrk="1" hangingPunct="1" latinLnBrk="0" lvl="4"/>
            <a:r>
              <a:rPr lang="en-US"/>
              <a:t>Fifth level</a:t>
            </a:r>
            <a:endParaRPr kumimoji="0" lang="en-US"/>
          </a:p>
        </p:txBody>
      </p:sp>
      <p:sp>
        <p:nvSpPr>
          <p:cNvPr id="104905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anchor="ctr" rtlCol="0">
            <a:noAutofit/>
          </a:bodyPr>
          <a:lstStyle>
            <a:lvl1pPr indent="0" marL="0">
              <a:buFontTx/>
              <a:buNone/>
              <a:defRPr b="1" sz="2000">
                <a:solidFill>
                  <a:srgbClr val="FFFFFF"/>
                </a:solidFill>
              </a:defRPr>
            </a:lvl1pPr>
          </a:lstStyle>
          <a:p>
            <a:pPr eaLnBrk="1" hangingPunct="1" latinLnBrk="0" lvl="0"/>
            <a:r>
              <a:rPr kumimoji="0" lang="en-US"/>
              <a:t>Click to edit Master text styles</a:t>
            </a:r>
          </a:p>
        </p:txBody>
      </p:sp>
      <p:sp>
        <p:nvSpPr>
          <p:cNvPr id="1049053"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anchor="ctr" rtlCol="0">
            <a:noAutofit/>
          </a:bodyPr>
          <a:lstStyle>
            <a:lvl1pPr indent="0" marL="0">
              <a:buFontTx/>
              <a:buNone/>
              <a:defRPr b="1" sz="2000">
                <a:solidFill>
                  <a:srgbClr val="FFFFFF"/>
                </a:solidFill>
              </a:defRPr>
            </a:lvl1pPr>
          </a:lstStyle>
          <a:p>
            <a:pPr eaLnBrk="1" hangingPunct="1" latinLnBrk="0" lvl="0"/>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630" name=""/>
        <p:cNvGrpSpPr/>
        <p:nvPr/>
      </p:nvGrpSpPr>
      <p:grpSpPr>
        <a:xfrm>
          <a:off x="0" y="0"/>
          <a:ext cx="0" cy="0"/>
          <a:chOff x="0" y="0"/>
          <a:chExt cx="0" cy="0"/>
        </a:xfrm>
      </p:grpSpPr>
      <p:sp>
        <p:nvSpPr>
          <p:cNvPr id="1049176" name="Title 1"/>
          <p:cNvSpPr>
            <a:spLocks noGrp="1"/>
          </p:cNvSpPr>
          <p:nvPr>
            <p:ph type="title"/>
          </p:nvPr>
        </p:nvSpPr>
        <p:spPr/>
        <p:txBody>
          <a:bodyPr/>
          <a:p>
            <a:r>
              <a:rPr kumimoji="0" lang="en-US"/>
              <a:t>Click to edit Master title style</a:t>
            </a:r>
          </a:p>
        </p:txBody>
      </p:sp>
      <p:sp>
        <p:nvSpPr>
          <p:cNvPr id="1049177" name="Date Placeholder 5"/>
          <p:cNvSpPr>
            <a:spLocks noGrp="1"/>
          </p:cNvSpPr>
          <p:nvPr>
            <p:ph type="dt" sz="half" idx="10"/>
          </p:nvPr>
        </p:nvSpPr>
        <p:spPr/>
        <p:txBody>
          <a:bodyPr rtlCol="0"/>
          <a:p>
            <a:fld id="{968C9AEA-85F8-43AA-9B5E-8AB53FF8EF52}" type="datetimeFigureOut">
              <a:rPr lang="en-US" smtClean="0"/>
              <a:t>5/11/2020</a:t>
            </a:fld>
            <a:endParaRPr dirty="0" lang="en-US"/>
          </a:p>
        </p:txBody>
      </p:sp>
      <p:sp>
        <p:nvSpPr>
          <p:cNvPr id="1049178" name="Slide Number Placeholder 6"/>
          <p:cNvSpPr>
            <a:spLocks noGrp="1"/>
          </p:cNvSpPr>
          <p:nvPr>
            <p:ph type="sldNum" sz="quarter" idx="11"/>
          </p:nvPr>
        </p:nvSpPr>
        <p:spPr/>
        <p:txBody>
          <a:bodyPr rtlCol="0"/>
          <a:p>
            <a:fld id="{2E8C270B-9632-4979-8FDB-188C299F505B}" type="slidenum">
              <a:rPr lang="en-US" smtClean="0"/>
              <a:t>‹#›</a:t>
            </a:fld>
            <a:endParaRPr dirty="0" lang="en-US"/>
          </a:p>
        </p:txBody>
      </p:sp>
      <p:sp>
        <p:nvSpPr>
          <p:cNvPr id="1049179" name="Footer Placeholder 7"/>
          <p:cNvSpPr>
            <a:spLocks noGrp="1"/>
          </p:cNvSpPr>
          <p:nvPr>
            <p:ph type="ftr" sz="quarter" idx="12"/>
          </p:nvPr>
        </p:nvSpPr>
        <p:spPr/>
        <p:txBody>
          <a:bodyPr rtlCol="0"/>
          <a:p>
            <a:endParaRPr dirty="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308" name=""/>
        <p:cNvGrpSpPr/>
        <p:nvPr/>
      </p:nvGrpSpPr>
      <p:grpSpPr>
        <a:xfrm>
          <a:off x="0" y="0"/>
          <a:ext cx="0" cy="0"/>
          <a:chOff x="0" y="0"/>
          <a:chExt cx="0" cy="0"/>
        </a:xfrm>
      </p:grpSpPr>
      <p:sp>
        <p:nvSpPr>
          <p:cNvPr id="1048631" name="Date Placeholder 1"/>
          <p:cNvSpPr>
            <a:spLocks noGrp="1"/>
          </p:cNvSpPr>
          <p:nvPr>
            <p:ph type="dt" sz="half" idx="10"/>
          </p:nvPr>
        </p:nvSpPr>
        <p:spPr/>
        <p:txBody>
          <a:bodyPr/>
          <a:p>
            <a:fld id="{968C9AEA-85F8-43AA-9B5E-8AB53FF8EF52}" type="datetimeFigureOut">
              <a:rPr lang="en-US" smtClean="0"/>
              <a:t>5/11/2020</a:t>
            </a:fld>
            <a:endParaRPr dirty="0" lang="en-US"/>
          </a:p>
        </p:txBody>
      </p:sp>
      <p:sp>
        <p:nvSpPr>
          <p:cNvPr id="1048632" name="Footer Placeholder 2"/>
          <p:cNvSpPr>
            <a:spLocks noGrp="1"/>
          </p:cNvSpPr>
          <p:nvPr>
            <p:ph type="ftr" sz="quarter" idx="11"/>
          </p:nvPr>
        </p:nvSpPr>
        <p:spPr/>
        <p:txBody>
          <a:bodyPr/>
          <a:p>
            <a:endParaRPr dirty="0" lang="en-US"/>
          </a:p>
        </p:txBody>
      </p:sp>
      <p:sp>
        <p:nvSpPr>
          <p:cNvPr id="1048633" name="Slide Number Placeholder 3"/>
          <p:cNvSpPr>
            <a:spLocks noGrp="1"/>
          </p:cNvSpPr>
          <p:nvPr>
            <p:ph type="sldNum" sz="quarter" idx="12"/>
          </p:nvPr>
        </p:nvSpPr>
        <p:spPr/>
        <p:txBody>
          <a:bodyPr/>
          <a:p>
            <a:fld id="{2E8C270B-9632-4979-8FDB-188C299F505B}" type="slidenum">
              <a:rPr lang="en-US" smtClean="0"/>
              <a:t>‹#›</a:t>
            </a:fld>
            <a:endParaRPr dirty="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showMasterSp="0" type="objTx">
  <p:cSld name="Content with Caption">
    <p:bg>
      <p:bgRef idx="1001">
        <a:schemeClr val="bg1"/>
      </p:bgRef>
    </p:bg>
    <p:spTree>
      <p:nvGrpSpPr>
        <p:cNvPr id="636" name=""/>
        <p:cNvGrpSpPr/>
        <p:nvPr/>
      </p:nvGrpSpPr>
      <p:grpSpPr>
        <a:xfrm>
          <a:off x="0" y="0"/>
          <a:ext cx="0" cy="0"/>
          <a:chOff x="0" y="0"/>
          <a:chExt cx="0" cy="0"/>
        </a:xfrm>
      </p:grpSpPr>
      <p:sp>
        <p:nvSpPr>
          <p:cNvPr id="1049230" name="Straight Connector 9"/>
          <p:cNvSpPr>
            <a:spLocks noChangeShapeType="1"/>
          </p:cNvSpPr>
          <p:nvPr/>
        </p:nvSpPr>
        <p:spPr bwMode="auto">
          <a:xfrm>
            <a:off x="8763000" y="0"/>
            <a:ext cx="0" cy="6858000"/>
          </a:xfrm>
          <a:prstGeom prst="line"/>
          <a:noFill/>
          <a:ln w="38100" cap="flat" cmpd="sng" algn="ctr">
            <a:solidFill>
              <a:schemeClr val="accent1">
                <a:tint val="60000"/>
                <a:alpha val="93000"/>
              </a:schemeClr>
            </a:solidFill>
            <a:prstDash val="solid"/>
            <a:round/>
            <a:headEnd type="none" w="med" len="med"/>
            <a:tailEnd type="none" w="med" len="med"/>
          </a:ln>
          <a:effectLst/>
        </p:spPr>
        <p:txBody>
          <a:bodyPr anchor="t" bIns="45720" compatLnSpc="1" lIns="91440" rIns="91440" tIns="45720" vert="horz" wrap="square"/>
          <a:p>
            <a:endParaRPr dirty="0" kumimoji="0" lang="en-US"/>
          </a:p>
        </p:txBody>
      </p:sp>
      <p:sp>
        <p:nvSpPr>
          <p:cNvPr id="1049231" name="Title 1"/>
          <p:cNvSpPr>
            <a:spLocks noGrp="1"/>
          </p:cNvSpPr>
          <p:nvPr>
            <p:ph type="title"/>
          </p:nvPr>
        </p:nvSpPr>
        <p:spPr>
          <a:xfrm rot="5400000">
            <a:off x="3371850" y="3200400"/>
            <a:ext cx="6309360" cy="457200"/>
          </a:xfrm>
        </p:spPr>
        <p:txBody>
          <a:bodyPr anchor="b"/>
          <a:lstStyle>
            <a:lvl1pPr algn="l">
              <a:buNone/>
              <a:defRPr baseline="0" b="1" cap="small" sz="2000"/>
            </a:lvl1pPr>
          </a:lstStyle>
          <a:p>
            <a:r>
              <a:rPr kumimoji="0" lang="en-US"/>
              <a:t>Click to edit Master title style</a:t>
            </a:r>
          </a:p>
        </p:txBody>
      </p:sp>
      <p:sp>
        <p:nvSpPr>
          <p:cNvPr id="1049232" name="Text Placeholder 2"/>
          <p:cNvSpPr>
            <a:spLocks noGrp="1"/>
          </p:cNvSpPr>
          <p:nvPr>
            <p:ph type="body" idx="2"/>
          </p:nvPr>
        </p:nvSpPr>
        <p:spPr>
          <a:xfrm>
            <a:off x="6812280" y="274320"/>
            <a:ext cx="1527048" cy="4983480"/>
          </a:xfrm>
        </p:spPr>
        <p:txBody>
          <a:bodyPr/>
          <a:lstStyle>
            <a:lvl1pPr indent="0" marL="0">
              <a:spcBef>
                <a:spcPts val="400"/>
              </a:spcBef>
              <a:spcAft>
                <a:spcPts val="1000"/>
              </a:spcAft>
              <a:buNone/>
              <a:defRPr sz="1200"/>
            </a:lvl1pPr>
            <a:lvl2pPr>
              <a:buNone/>
              <a:defRPr sz="1200"/>
            </a:lvl2pPr>
            <a:lvl3pPr>
              <a:buNone/>
              <a:defRPr sz="1000"/>
            </a:lvl3pPr>
            <a:lvl4pPr>
              <a:buNone/>
              <a:defRPr sz="900"/>
            </a:lvl4pPr>
            <a:lvl5pPr>
              <a:buNone/>
              <a:defRPr sz="900"/>
            </a:lvl5pPr>
          </a:lstStyle>
          <a:p>
            <a:pPr eaLnBrk="1" hangingPunct="1" latinLnBrk="0" lvl="0"/>
            <a:r>
              <a:rPr kumimoji="0" lang="en-US"/>
              <a:t>Click to edit Master text styles</a:t>
            </a:r>
          </a:p>
        </p:txBody>
      </p:sp>
      <p:sp>
        <p:nvSpPr>
          <p:cNvPr id="1049233" name="Straight Connector 7"/>
          <p:cNvSpPr>
            <a:spLocks noChangeShapeType="1"/>
          </p:cNvSpPr>
          <p:nvPr/>
        </p:nvSpPr>
        <p:spPr bwMode="auto">
          <a:xfrm>
            <a:off x="6248400" y="0"/>
            <a:ext cx="0" cy="6858000"/>
          </a:xfrm>
          <a:prstGeom prst="line"/>
          <a:noFill/>
          <a:ln w="38100" cap="flat" cmpd="sng" algn="ctr">
            <a:solidFill>
              <a:schemeClr val="accent1">
                <a:tint val="60000"/>
              </a:schemeClr>
            </a:solidFill>
            <a:prstDash val="solid"/>
            <a:round/>
            <a:headEnd type="none" w="med" len="med"/>
            <a:tailEnd type="none" w="med" len="med"/>
          </a:ln>
          <a:effectLst/>
        </p:spPr>
        <p:txBody>
          <a:bodyPr anchor="t" bIns="45720" compatLnSpc="1" lIns="91440" rIns="91440" tIns="45720" vert="horz" wrap="square"/>
          <a:p>
            <a:endParaRPr dirty="0" kumimoji="0" lang="en-US"/>
          </a:p>
        </p:txBody>
      </p:sp>
      <p:sp>
        <p:nvSpPr>
          <p:cNvPr id="1049234" name="Straight Connector 8"/>
          <p:cNvSpPr>
            <a:spLocks noChangeShapeType="1"/>
          </p:cNvSpPr>
          <p:nvPr/>
        </p:nvSpPr>
        <p:spPr bwMode="auto">
          <a:xfrm>
            <a:off x="6192296" y="0"/>
            <a:ext cx="0" cy="6858000"/>
          </a:xfrm>
          <a:prstGeom prst="line"/>
          <a:noFill/>
          <a:ln w="12700" cap="flat" cmpd="sng" algn="ctr">
            <a:solidFill>
              <a:schemeClr val="accent1"/>
            </a:solidFill>
            <a:prstDash val="solid"/>
            <a:round/>
            <a:headEnd type="none" w="med" len="med"/>
            <a:tailEnd type="none" w="med" len="med"/>
          </a:ln>
          <a:effectLst/>
        </p:spPr>
        <p:txBody>
          <a:bodyPr anchor="t" bIns="45720" compatLnSpc="1" lIns="91440" rIns="91440" tIns="45720" vert="horz" wrap="square"/>
          <a:p>
            <a:endParaRPr dirty="0" kumimoji="0" lang="en-US"/>
          </a:p>
        </p:txBody>
      </p:sp>
      <p:sp>
        <p:nvSpPr>
          <p:cNvPr id="1049235" name="Straight Connector 10"/>
          <p:cNvSpPr>
            <a:spLocks noChangeShapeType="1"/>
          </p:cNvSpPr>
          <p:nvPr/>
        </p:nvSpPr>
        <p:spPr bwMode="auto">
          <a:xfrm>
            <a:off x="8991600" y="0"/>
            <a:ext cx="0" cy="6858000"/>
          </a:xfrm>
          <a:prstGeom prst="line"/>
          <a:noFill/>
          <a:ln w="19050" cap="flat" cmpd="sng" algn="ctr">
            <a:solidFill>
              <a:schemeClr val="accent1"/>
            </a:solidFill>
            <a:prstDash val="solid"/>
            <a:round/>
            <a:headEnd type="none" w="med" len="med"/>
            <a:tailEnd type="none" w="med" len="med"/>
          </a:ln>
          <a:effectLst/>
        </p:spPr>
        <p:txBody>
          <a:bodyPr anchor="t" bIns="45720" compatLnSpc="1" lIns="91440" rIns="91440" tIns="45720" vert="horz" wrap="square"/>
          <a:p>
            <a:endParaRPr kumimoji="0" lang="en-US"/>
          </a:p>
        </p:txBody>
      </p:sp>
      <p:sp>
        <p:nvSpPr>
          <p:cNvPr id="1049236" name="Rectangle 11"/>
          <p:cNvSpPr/>
          <p:nvPr/>
        </p:nvSpPr>
        <p:spPr bwMode="auto">
          <a:xfrm>
            <a:off x="8839200" y="0"/>
            <a:ext cx="304800" cy="6858000"/>
          </a:xfrm>
          <a:prstGeom prst="rect"/>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9237" name="Straight Connector 12"/>
          <p:cNvSpPr>
            <a:spLocks noChangeShapeType="1"/>
          </p:cNvSpPr>
          <p:nvPr/>
        </p:nvSpPr>
        <p:spPr bwMode="auto">
          <a:xfrm>
            <a:off x="8915400" y="0"/>
            <a:ext cx="0" cy="6858000"/>
          </a:xfrm>
          <a:prstGeom prst="line"/>
          <a:noFill/>
          <a:ln w="9525" cap="flat" cmpd="sng" algn="ctr">
            <a:solidFill>
              <a:schemeClr val="accent1"/>
            </a:solidFill>
            <a:prstDash val="solid"/>
            <a:round/>
            <a:headEnd type="none" w="med" len="med"/>
            <a:tailEnd type="none" w="med" len="med"/>
          </a:ln>
          <a:effectLst/>
        </p:spPr>
        <p:txBody>
          <a:bodyPr anchor="t" bIns="45720" compatLnSpc="1" lIns="91440" rIns="91440" tIns="45720" vert="horz" wrap="square"/>
          <a:p>
            <a:endParaRPr kumimoji="0" lang="en-US"/>
          </a:p>
        </p:txBody>
      </p:sp>
      <p:sp>
        <p:nvSpPr>
          <p:cNvPr id="1049238" name="Oval 13"/>
          <p:cNvSpPr/>
          <p:nvPr/>
        </p:nvSpPr>
        <p:spPr>
          <a:xfrm>
            <a:off x="8156448" y="5715000"/>
            <a:ext cx="548640" cy="548640"/>
          </a:xfrm>
          <a:prstGeom prst="ellipse"/>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dirty="0" kumimoji="0" lang="en-US"/>
          </a:p>
        </p:txBody>
      </p:sp>
      <p:sp>
        <p:nvSpPr>
          <p:cNvPr id="1049239" name="Content Placeholder 17"/>
          <p:cNvSpPr>
            <a:spLocks noGrp="1"/>
          </p:cNvSpPr>
          <p:nvPr>
            <p:ph sz="quarter" idx="1"/>
          </p:nvPr>
        </p:nvSpPr>
        <p:spPr>
          <a:xfrm>
            <a:off x="304800" y="274320"/>
            <a:ext cx="5638800" cy="6327648"/>
          </a:xfrm>
        </p:spPr>
        <p:txBody>
          <a:bodyPr/>
          <a:p>
            <a:pPr eaLnBrk="1" hangingPunct="1" latinLnBrk="0" lvl="0"/>
            <a:r>
              <a:rPr lang="en-US"/>
              <a:t>Click to edit Master text styles</a:t>
            </a:r>
          </a:p>
          <a:p>
            <a:pPr eaLnBrk="1" hangingPunct="1" latinLnBrk="0" lvl="1"/>
            <a:r>
              <a:rPr lang="en-US"/>
              <a:t>Second level</a:t>
            </a:r>
          </a:p>
          <a:p>
            <a:pPr eaLnBrk="1" hangingPunct="1" latinLnBrk="0" lvl="2"/>
            <a:r>
              <a:rPr lang="en-US"/>
              <a:t>Third level</a:t>
            </a:r>
          </a:p>
          <a:p>
            <a:pPr eaLnBrk="1" hangingPunct="1" latinLnBrk="0" lvl="3"/>
            <a:r>
              <a:rPr lang="en-US"/>
              <a:t>Fourth level</a:t>
            </a:r>
          </a:p>
          <a:p>
            <a:pPr eaLnBrk="1" hangingPunct="1" latinLnBrk="0" lvl="4"/>
            <a:r>
              <a:rPr lang="en-US"/>
              <a:t>Fifth level</a:t>
            </a:r>
            <a:endParaRPr kumimoji="0" lang="en-US"/>
          </a:p>
        </p:txBody>
      </p:sp>
      <p:sp>
        <p:nvSpPr>
          <p:cNvPr id="1049240" name="Date Placeholder 20"/>
          <p:cNvSpPr>
            <a:spLocks noGrp="1"/>
          </p:cNvSpPr>
          <p:nvPr>
            <p:ph type="dt" sz="half" idx="14"/>
          </p:nvPr>
        </p:nvSpPr>
        <p:spPr/>
        <p:txBody>
          <a:bodyPr rtlCol="0"/>
          <a:p>
            <a:fld id="{968C9AEA-85F8-43AA-9B5E-8AB53FF8EF52}" type="datetimeFigureOut">
              <a:rPr lang="en-US" smtClean="0"/>
              <a:t>5/11/2020</a:t>
            </a:fld>
            <a:endParaRPr dirty="0" lang="en-US"/>
          </a:p>
        </p:txBody>
      </p:sp>
      <p:sp>
        <p:nvSpPr>
          <p:cNvPr id="1049241" name="Slide Number Placeholder 21"/>
          <p:cNvSpPr>
            <a:spLocks noGrp="1"/>
          </p:cNvSpPr>
          <p:nvPr>
            <p:ph type="sldNum" sz="quarter" idx="15"/>
          </p:nvPr>
        </p:nvSpPr>
        <p:spPr/>
        <p:txBody>
          <a:bodyPr rtlCol="0"/>
          <a:p>
            <a:fld id="{2E8C270B-9632-4979-8FDB-188C299F505B}" type="slidenum">
              <a:rPr lang="en-US" smtClean="0"/>
              <a:t>‹#›</a:t>
            </a:fld>
            <a:endParaRPr dirty="0" lang="en-US"/>
          </a:p>
        </p:txBody>
      </p:sp>
      <p:sp>
        <p:nvSpPr>
          <p:cNvPr id="1049242" name="Footer Placeholder 22"/>
          <p:cNvSpPr>
            <a:spLocks noGrp="1"/>
          </p:cNvSpPr>
          <p:nvPr>
            <p:ph type="ftr" sz="quarter" idx="16"/>
          </p:nvPr>
        </p:nvSpPr>
        <p:spPr/>
        <p:txBody>
          <a:bodyPr rtlCol="0"/>
          <a:p>
            <a:endParaRPr dirty="0" lang="en-US"/>
          </a:p>
        </p:txBody>
      </p:sp>
    </p:spTree>
  </p:cSld>
  <p:clrMapOvr>
    <a:overrideClrMapping accent1="accent1" accent2="accent2" accent3="accent3" accent4="accent4" accent5="accent5" accent6="accent6" bg1="lt1" bg2="lt2" tx1="dk1" tx2="dk2"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showMasterSp="0" type="picTx">
  <p:cSld name="Picture with Caption">
    <p:spTree>
      <p:nvGrpSpPr>
        <p:cNvPr id="632" name=""/>
        <p:cNvGrpSpPr/>
        <p:nvPr/>
      </p:nvGrpSpPr>
      <p:grpSpPr>
        <a:xfrm>
          <a:off x="0" y="0"/>
          <a:ext cx="0" cy="0"/>
          <a:chOff x="0" y="0"/>
          <a:chExt cx="0" cy="0"/>
        </a:xfrm>
      </p:grpSpPr>
      <p:sp>
        <p:nvSpPr>
          <p:cNvPr id="1049185" name="Straight Connector 8"/>
          <p:cNvSpPr>
            <a:spLocks noChangeShapeType="1"/>
          </p:cNvSpPr>
          <p:nvPr/>
        </p:nvSpPr>
        <p:spPr bwMode="auto">
          <a:xfrm>
            <a:off x="8763000" y="0"/>
            <a:ext cx="0" cy="6858000"/>
          </a:xfrm>
          <a:prstGeom prst="line"/>
          <a:noFill/>
          <a:ln w="38100" cap="flat" cmpd="sng" algn="ctr">
            <a:solidFill>
              <a:schemeClr val="accent1">
                <a:tint val="60000"/>
              </a:schemeClr>
            </a:solidFill>
            <a:prstDash val="solid"/>
            <a:round/>
            <a:headEnd type="none" w="med" len="med"/>
            <a:tailEnd type="none" w="med" len="med"/>
          </a:ln>
          <a:effectLst/>
        </p:spPr>
        <p:txBody>
          <a:bodyPr anchor="t" bIns="45720" compatLnSpc="1" lIns="91440" rIns="91440" tIns="45720" vert="horz" wrap="square"/>
          <a:p>
            <a:endParaRPr kumimoji="0" lang="en-US"/>
          </a:p>
        </p:txBody>
      </p:sp>
      <p:sp>
        <p:nvSpPr>
          <p:cNvPr id="1049186" name="Oval 12"/>
          <p:cNvSpPr/>
          <p:nvPr/>
        </p:nvSpPr>
        <p:spPr>
          <a:xfrm>
            <a:off x="8156448" y="5715000"/>
            <a:ext cx="548640" cy="548640"/>
          </a:xfrm>
          <a:prstGeom prst="ellipse"/>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dirty="0" kumimoji="0" lang="en-US"/>
          </a:p>
        </p:txBody>
      </p:sp>
      <p:sp>
        <p:nvSpPr>
          <p:cNvPr id="1049187" name="Title 1"/>
          <p:cNvSpPr>
            <a:spLocks noGrp="1"/>
          </p:cNvSpPr>
          <p:nvPr>
            <p:ph type="title"/>
          </p:nvPr>
        </p:nvSpPr>
        <p:spPr>
          <a:xfrm rot="5400000">
            <a:off x="3350133" y="3200400"/>
            <a:ext cx="6309360" cy="457200"/>
          </a:xfrm>
        </p:spPr>
        <p:txBody>
          <a:bodyPr anchor="b"/>
          <a:lstStyle>
            <a:lvl1pPr algn="l">
              <a:buNone/>
              <a:defRPr b="1" sz="2000"/>
            </a:lvl1pPr>
          </a:lstStyle>
          <a:p>
            <a:r>
              <a:rPr kumimoji="0" lang="en-US"/>
              <a:t>Click to edit Master title style</a:t>
            </a:r>
          </a:p>
        </p:txBody>
      </p:sp>
      <p:sp>
        <p:nvSpPr>
          <p:cNvPr id="1049188"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indent="0" marL="0">
              <a:buNone/>
              <a:defRPr sz="3200"/>
            </a:lvl1pPr>
          </a:lstStyle>
          <a:p>
            <a:pPr algn="ctr" eaLnBrk="1" hangingPunct="1" latinLnBrk="0">
              <a:buFontTx/>
              <a:buNone/>
            </a:pPr>
            <a:r>
              <a:rPr kumimoji="0" lang="en-US"/>
              <a:t>Click icon to add picture</a:t>
            </a:r>
            <a:endParaRPr dirty="0" kumimoji="0" lang="en-US"/>
          </a:p>
        </p:txBody>
      </p:sp>
      <p:sp>
        <p:nvSpPr>
          <p:cNvPr id="1049189" name="Text Placeholder 3"/>
          <p:cNvSpPr>
            <a:spLocks noGrp="1"/>
          </p:cNvSpPr>
          <p:nvPr>
            <p:ph type="body" sz="half" idx="2"/>
          </p:nvPr>
        </p:nvSpPr>
        <p:spPr>
          <a:xfrm>
            <a:off x="6765798" y="264795"/>
            <a:ext cx="1524000" cy="4956048"/>
          </a:xfrm>
        </p:spPr>
        <p:txBody>
          <a:bodyPr anchor="t" anchorCtr="0" bIns="45720" compatLnSpc="1" forceAA="0" fromWordArt="0" horzOverflow="overflow" lIns="91440" numCol="1" rIns="91440" rot="0" rtlCol="0" spcCol="274320" spcFirstLastPara="0" tIns="45720" vert="horz" vertOverflow="overflow" wrap="square">
            <a:normAutofit/>
          </a:bodyPr>
          <a:lstStyle>
            <a:lvl1pPr indent="0" marL="0">
              <a:spcBef>
                <a:spcPts val="100"/>
              </a:spcBef>
              <a:spcAft>
                <a:spcPts val="400"/>
              </a:spcAft>
              <a:buFontTx/>
              <a:buNone/>
              <a:defRPr sz="1200"/>
            </a:lvl1pPr>
            <a:lvl2pPr>
              <a:defRPr sz="1200"/>
            </a:lvl2pPr>
            <a:lvl3pPr>
              <a:defRPr sz="1000"/>
            </a:lvl3pPr>
            <a:lvl4pPr>
              <a:defRPr sz="900"/>
            </a:lvl4pPr>
            <a:lvl5pPr>
              <a:defRPr sz="900"/>
            </a:lvl5pPr>
          </a:lstStyle>
          <a:p>
            <a:pPr eaLnBrk="1" hangingPunct="1" latinLnBrk="0" lvl="0"/>
            <a:r>
              <a:rPr kumimoji="0" lang="en-US"/>
              <a:t>Click to edit Master text styles</a:t>
            </a:r>
          </a:p>
        </p:txBody>
      </p:sp>
      <p:sp>
        <p:nvSpPr>
          <p:cNvPr id="1049190" name="Straight Connector 9"/>
          <p:cNvSpPr>
            <a:spLocks noChangeShapeType="1"/>
          </p:cNvSpPr>
          <p:nvPr/>
        </p:nvSpPr>
        <p:spPr bwMode="auto">
          <a:xfrm>
            <a:off x="8991600" y="0"/>
            <a:ext cx="0" cy="6858000"/>
          </a:xfrm>
          <a:prstGeom prst="line"/>
          <a:noFill/>
          <a:ln w="9525" cap="flat" cmpd="sng" algn="ctr">
            <a:solidFill>
              <a:schemeClr val="tx1"/>
            </a:solidFill>
            <a:prstDash val="solid"/>
            <a:round/>
            <a:headEnd type="none" w="med" len="med"/>
            <a:tailEnd type="none" w="med" len="med"/>
          </a:ln>
          <a:effectLst/>
        </p:spPr>
        <p:txBody>
          <a:bodyPr anchor="t" bIns="45720" compatLnSpc="1" lIns="91440" rIns="91440" tIns="45720" vert="horz" wrap="square"/>
          <a:p>
            <a:endParaRPr kumimoji="0" lang="en-US"/>
          </a:p>
        </p:txBody>
      </p:sp>
      <p:sp>
        <p:nvSpPr>
          <p:cNvPr id="1049191" name="Rectangle 10"/>
          <p:cNvSpPr/>
          <p:nvPr/>
        </p:nvSpPr>
        <p:spPr bwMode="auto">
          <a:xfrm>
            <a:off x="8839200" y="0"/>
            <a:ext cx="304800" cy="6858000"/>
          </a:xfrm>
          <a:prstGeom prst="rect"/>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9192" name="Straight Connector 11"/>
          <p:cNvSpPr>
            <a:spLocks noChangeShapeType="1"/>
          </p:cNvSpPr>
          <p:nvPr/>
        </p:nvSpPr>
        <p:spPr bwMode="auto">
          <a:xfrm>
            <a:off x="8915400" y="0"/>
            <a:ext cx="0" cy="6858000"/>
          </a:xfrm>
          <a:prstGeom prst="line"/>
          <a:noFill/>
          <a:ln w="9525" cap="flat" cmpd="sng" algn="ctr">
            <a:solidFill>
              <a:schemeClr val="accent1"/>
            </a:solidFill>
            <a:prstDash val="solid"/>
            <a:round/>
            <a:headEnd type="none" w="med" len="med"/>
            <a:tailEnd type="none" w="med" len="med"/>
          </a:ln>
          <a:effectLst/>
        </p:spPr>
        <p:txBody>
          <a:bodyPr anchor="t" bIns="45720" compatLnSpc="1" lIns="91440" rIns="91440" tIns="45720" vert="horz" wrap="square"/>
          <a:p>
            <a:endParaRPr kumimoji="0" lang="en-US"/>
          </a:p>
        </p:txBody>
      </p:sp>
      <p:sp>
        <p:nvSpPr>
          <p:cNvPr id="1049193" name="Straight Connector 18"/>
          <p:cNvSpPr>
            <a:spLocks noChangeShapeType="1"/>
          </p:cNvSpPr>
          <p:nvPr/>
        </p:nvSpPr>
        <p:spPr bwMode="auto">
          <a:xfrm>
            <a:off x="6248400" y="0"/>
            <a:ext cx="0" cy="6858000"/>
          </a:xfrm>
          <a:prstGeom prst="line"/>
          <a:noFill/>
          <a:ln w="38100" cap="flat" cmpd="sng" algn="ctr">
            <a:solidFill>
              <a:schemeClr val="accent1">
                <a:tint val="60000"/>
              </a:schemeClr>
            </a:solidFill>
            <a:prstDash val="solid"/>
            <a:round/>
            <a:headEnd type="none" w="med" len="med"/>
            <a:tailEnd type="none" w="med" len="med"/>
          </a:ln>
          <a:effectLst/>
        </p:spPr>
        <p:txBody>
          <a:bodyPr anchor="t" bIns="45720" compatLnSpc="1" lIns="91440" rIns="91440" tIns="45720" vert="horz" wrap="square"/>
          <a:p>
            <a:endParaRPr dirty="0" kumimoji="0" lang="en-US"/>
          </a:p>
        </p:txBody>
      </p:sp>
      <p:sp>
        <p:nvSpPr>
          <p:cNvPr id="1049194" name="Straight Connector 19"/>
          <p:cNvSpPr>
            <a:spLocks noChangeShapeType="1"/>
          </p:cNvSpPr>
          <p:nvPr/>
        </p:nvSpPr>
        <p:spPr bwMode="auto">
          <a:xfrm>
            <a:off x="6192296" y="0"/>
            <a:ext cx="0" cy="6858000"/>
          </a:xfrm>
          <a:prstGeom prst="line"/>
          <a:noFill/>
          <a:ln w="12700" cap="flat" cmpd="sng" algn="ctr">
            <a:solidFill>
              <a:schemeClr val="accent1"/>
            </a:solidFill>
            <a:prstDash val="solid"/>
            <a:round/>
            <a:headEnd type="none" w="med" len="med"/>
            <a:tailEnd type="none" w="med" len="med"/>
          </a:ln>
          <a:effectLst/>
        </p:spPr>
        <p:txBody>
          <a:bodyPr anchor="t" bIns="45720" compatLnSpc="1" lIns="91440" rIns="91440" tIns="45720" vert="horz" wrap="square"/>
          <a:p>
            <a:endParaRPr dirty="0" kumimoji="0" lang="en-US"/>
          </a:p>
        </p:txBody>
      </p:sp>
      <p:sp>
        <p:nvSpPr>
          <p:cNvPr id="1049195" name="Date Placeholder 16"/>
          <p:cNvSpPr>
            <a:spLocks noGrp="1"/>
          </p:cNvSpPr>
          <p:nvPr>
            <p:ph type="dt" sz="half" idx="10"/>
          </p:nvPr>
        </p:nvSpPr>
        <p:spPr/>
        <p:txBody>
          <a:bodyPr rtlCol="0"/>
          <a:p>
            <a:fld id="{968C9AEA-85F8-43AA-9B5E-8AB53FF8EF52}" type="datetimeFigureOut">
              <a:rPr lang="en-US" smtClean="0"/>
              <a:t>5/11/2020</a:t>
            </a:fld>
            <a:endParaRPr dirty="0" lang="en-US"/>
          </a:p>
        </p:txBody>
      </p:sp>
      <p:sp>
        <p:nvSpPr>
          <p:cNvPr id="1049196" name="Slide Number Placeholder 17"/>
          <p:cNvSpPr>
            <a:spLocks noGrp="1"/>
          </p:cNvSpPr>
          <p:nvPr>
            <p:ph type="sldNum" sz="quarter" idx="11"/>
          </p:nvPr>
        </p:nvSpPr>
        <p:spPr/>
        <p:txBody>
          <a:bodyPr rtlCol="0"/>
          <a:p>
            <a:fld id="{2E8C270B-9632-4979-8FDB-188C299F505B}" type="slidenum">
              <a:rPr lang="en-US" smtClean="0"/>
              <a:t>‹#›</a:t>
            </a:fld>
            <a:endParaRPr dirty="0" lang="en-US"/>
          </a:p>
        </p:txBody>
      </p:sp>
      <p:sp>
        <p:nvSpPr>
          <p:cNvPr id="1049197" name="Footer Placeholder 20"/>
          <p:cNvSpPr>
            <a:spLocks noGrp="1"/>
          </p:cNvSpPr>
          <p:nvPr>
            <p:ph type="ftr" sz="quarter" idx="12"/>
          </p:nvPr>
        </p:nvSpPr>
        <p:spPr/>
        <p:txBody>
          <a:bodyPr rtlCol="0"/>
          <a:p>
            <a:endParaRPr dirty="0"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2" name=""/>
        <p:cNvGrpSpPr/>
        <p:nvPr/>
      </p:nvGrpSpPr>
      <p:grpSpPr>
        <a:xfrm>
          <a:off x="0" y="0"/>
          <a:ext cx="0" cy="0"/>
          <a:chOff x="0" y="0"/>
          <a:chExt cx="0" cy="0"/>
        </a:xfrm>
      </p:grpSpPr>
      <p:sp>
        <p:nvSpPr>
          <p:cNvPr id="1048576" name="Straight Connector 15"/>
          <p:cNvSpPr>
            <a:spLocks noChangeShapeType="1"/>
          </p:cNvSpPr>
          <p:nvPr/>
        </p:nvSpPr>
        <p:spPr bwMode="auto">
          <a:xfrm>
            <a:off x="8763000" y="0"/>
            <a:ext cx="0" cy="6858000"/>
          </a:xfrm>
          <a:prstGeom prst="line"/>
          <a:noFill/>
          <a:ln w="38100" cap="flat" cmpd="sng" algn="ctr">
            <a:solidFill>
              <a:schemeClr val="accent1">
                <a:tint val="60000"/>
                <a:alpha val="93000"/>
              </a:schemeClr>
            </a:solidFill>
            <a:prstDash val="solid"/>
            <a:round/>
            <a:headEnd type="none" w="med" len="med"/>
            <a:tailEnd type="none" w="med" len="med"/>
          </a:ln>
          <a:effectLst/>
        </p:spPr>
        <p:txBody>
          <a:bodyPr anchor="t" bIns="45720" compatLnSpc="1" lIns="91440" rIns="91440" tIns="45720" vert="horz" wrap="square"/>
          <a:p>
            <a:endParaRPr dirty="0" kumimoji="0" lang="en-US"/>
          </a:p>
        </p:txBody>
      </p:sp>
      <p:sp>
        <p:nvSpPr>
          <p:cNvPr id="1048577" name="Title Placeholder 21"/>
          <p:cNvSpPr>
            <a:spLocks noGrp="1"/>
          </p:cNvSpPr>
          <p:nvPr>
            <p:ph type="title"/>
          </p:nvPr>
        </p:nvSpPr>
        <p:spPr>
          <a:xfrm>
            <a:off x="457200" y="274638"/>
            <a:ext cx="7467600" cy="1143000"/>
          </a:xfrm>
          <a:prstGeom prst="rect"/>
        </p:spPr>
        <p:txBody>
          <a:bodyPr anchor="b" vert="horz">
            <a:normAutofit/>
          </a:bodyPr>
          <a:p>
            <a:r>
              <a:rPr kumimoji="0" lang="en-US"/>
              <a:t>Click to edit Master title style</a:t>
            </a:r>
          </a:p>
        </p:txBody>
      </p:sp>
      <p:sp>
        <p:nvSpPr>
          <p:cNvPr id="1048578" name="Text Placeholder 12"/>
          <p:cNvSpPr>
            <a:spLocks noGrp="1"/>
          </p:cNvSpPr>
          <p:nvPr>
            <p:ph type="body" idx="1"/>
          </p:nvPr>
        </p:nvSpPr>
        <p:spPr>
          <a:xfrm>
            <a:off x="457200" y="1600200"/>
            <a:ext cx="7467600" cy="4873752"/>
          </a:xfrm>
          <a:prstGeom prst="rect"/>
        </p:spPr>
        <p:txBody>
          <a:bodyPr vert="horz">
            <a:normAutofit/>
          </a:bodyPr>
          <a:p>
            <a:pPr eaLnBrk="1" hangingPunct="1" latinLnBrk="0" lvl="0"/>
            <a:r>
              <a:rPr kumimoji="0" lang="en-US"/>
              <a:t>Click to edit Master text styles</a:t>
            </a:r>
          </a:p>
          <a:p>
            <a:pPr eaLnBrk="1" hangingPunct="1" latinLnBrk="0" lvl="1"/>
            <a:r>
              <a:rPr kumimoji="0" lang="en-US"/>
              <a:t>Second level</a:t>
            </a:r>
          </a:p>
          <a:p>
            <a:pPr eaLnBrk="1" hangingPunct="1" latinLnBrk="0" lvl="2"/>
            <a:r>
              <a:rPr kumimoji="0" lang="en-US"/>
              <a:t>Third level</a:t>
            </a:r>
          </a:p>
          <a:p>
            <a:pPr eaLnBrk="1" hangingPunct="1" latinLnBrk="0" lvl="3"/>
            <a:r>
              <a:rPr kumimoji="0" lang="en-US"/>
              <a:t>Fourth level</a:t>
            </a:r>
          </a:p>
          <a:p>
            <a:pPr eaLnBrk="1" hangingPunct="1" latinLnBrk="0" lvl="4"/>
            <a:r>
              <a:rPr kumimoji="0" lang="en-US"/>
              <a:t>Fifth level</a:t>
            </a:r>
          </a:p>
        </p:txBody>
      </p:sp>
      <p:sp>
        <p:nvSpPr>
          <p:cNvPr id="1048579" name="Date Placeholder 13"/>
          <p:cNvSpPr>
            <a:spLocks noGrp="1"/>
          </p:cNvSpPr>
          <p:nvPr>
            <p:ph type="dt" sz="half" idx="2"/>
          </p:nvPr>
        </p:nvSpPr>
        <p:spPr>
          <a:xfrm rot="5400000">
            <a:off x="7589520" y="1081851"/>
            <a:ext cx="2011680" cy="384048"/>
          </a:xfrm>
          <a:prstGeom prst="rect"/>
        </p:spPr>
        <p:txBody>
          <a:bodyPr anchor="ctr" anchorCtr="0" vert="horz"/>
          <a:lstStyle>
            <a:lvl1pPr algn="r" eaLnBrk="1" hangingPunct="1" latinLnBrk="0">
              <a:defRPr sz="1200" kumimoji="0">
                <a:solidFill>
                  <a:schemeClr val="tx2"/>
                </a:solidFill>
              </a:defRPr>
            </a:lvl1pPr>
          </a:lstStyle>
          <a:p>
            <a:fld id="{968C9AEA-85F8-43AA-9B5E-8AB53FF8EF52}" type="datetimeFigureOut">
              <a:rPr lang="en-US" smtClean="0"/>
              <a:t>5/11/2020</a:t>
            </a:fld>
            <a:endParaRPr dirty="0" lang="en-US"/>
          </a:p>
        </p:txBody>
      </p:sp>
      <p:sp>
        <p:nvSpPr>
          <p:cNvPr id="1048580" name="Footer Placeholder 2"/>
          <p:cNvSpPr>
            <a:spLocks noGrp="1"/>
          </p:cNvSpPr>
          <p:nvPr>
            <p:ph type="ftr" sz="quarter" idx="3"/>
          </p:nvPr>
        </p:nvSpPr>
        <p:spPr>
          <a:xfrm rot="5400000">
            <a:off x="6990186" y="3737240"/>
            <a:ext cx="3200400" cy="365760"/>
          </a:xfrm>
          <a:prstGeom prst="rect"/>
        </p:spPr>
        <p:txBody>
          <a:bodyPr anchor="ctr" anchorCtr="0" vert="horz"/>
          <a:lstStyle>
            <a:lvl1pPr algn="l" eaLnBrk="1" hangingPunct="1" latinLnBrk="0">
              <a:defRPr sz="1200" kumimoji="0">
                <a:solidFill>
                  <a:schemeClr val="tx2"/>
                </a:solidFill>
              </a:defRPr>
            </a:lvl1pPr>
          </a:lstStyle>
          <a:p>
            <a:endParaRPr dirty="0" lang="en-US"/>
          </a:p>
        </p:txBody>
      </p:sp>
      <p:sp>
        <p:nvSpPr>
          <p:cNvPr id="1048581" name="Straight Connector 6"/>
          <p:cNvSpPr>
            <a:spLocks noChangeShapeType="1"/>
          </p:cNvSpPr>
          <p:nvPr/>
        </p:nvSpPr>
        <p:spPr bwMode="auto">
          <a:xfrm>
            <a:off x="76200" y="0"/>
            <a:ext cx="0" cy="6858000"/>
          </a:xfrm>
          <a:prstGeom prst="line"/>
          <a:noFill/>
          <a:ln w="57150" cap="flat" cmpd="thickThin" algn="ctr">
            <a:solidFill>
              <a:schemeClr val="accent1">
                <a:tint val="60000"/>
              </a:schemeClr>
            </a:solidFill>
            <a:prstDash val="solid"/>
            <a:round/>
            <a:headEnd type="none" w="med" len="med"/>
            <a:tailEnd type="none" w="med" len="med"/>
          </a:ln>
          <a:effectLst/>
        </p:spPr>
        <p:txBody>
          <a:bodyPr anchor="t" bIns="45720" compatLnSpc="1" lIns="91440" rIns="91440" tIns="45720" vert="horz" wrap="square"/>
          <a:p>
            <a:endParaRPr kumimoji="0" lang="en-US"/>
          </a:p>
        </p:txBody>
      </p:sp>
      <p:sp>
        <p:nvSpPr>
          <p:cNvPr id="1048582" name="Straight Connector 8"/>
          <p:cNvSpPr>
            <a:spLocks noChangeShapeType="1"/>
          </p:cNvSpPr>
          <p:nvPr/>
        </p:nvSpPr>
        <p:spPr bwMode="auto">
          <a:xfrm>
            <a:off x="8991600" y="0"/>
            <a:ext cx="0" cy="6858000"/>
          </a:xfrm>
          <a:prstGeom prst="line"/>
          <a:noFill/>
          <a:ln w="19050" cap="flat" cmpd="sng" algn="ctr">
            <a:solidFill>
              <a:schemeClr val="accent1"/>
            </a:solidFill>
            <a:prstDash val="solid"/>
            <a:round/>
            <a:headEnd type="none" w="med" len="med"/>
            <a:tailEnd type="none" w="med" len="med"/>
          </a:ln>
          <a:effectLst/>
        </p:spPr>
        <p:txBody>
          <a:bodyPr anchor="t" bIns="45720" compatLnSpc="1" lIns="91440" rIns="91440" tIns="45720" vert="horz" wrap="square"/>
          <a:p>
            <a:endParaRPr kumimoji="0" lang="en-US"/>
          </a:p>
        </p:txBody>
      </p:sp>
      <p:sp>
        <p:nvSpPr>
          <p:cNvPr id="1048583" name="Rectangle 9"/>
          <p:cNvSpPr/>
          <p:nvPr/>
        </p:nvSpPr>
        <p:spPr bwMode="auto">
          <a:xfrm>
            <a:off x="8839200" y="0"/>
            <a:ext cx="304800" cy="6858000"/>
          </a:xfrm>
          <a:prstGeom prst="rect"/>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584" name="Straight Connector 10"/>
          <p:cNvSpPr>
            <a:spLocks noChangeShapeType="1"/>
          </p:cNvSpPr>
          <p:nvPr/>
        </p:nvSpPr>
        <p:spPr bwMode="auto">
          <a:xfrm>
            <a:off x="8915400" y="0"/>
            <a:ext cx="0" cy="6858000"/>
          </a:xfrm>
          <a:prstGeom prst="line"/>
          <a:noFill/>
          <a:ln w="9525" cap="flat" cmpd="sng" algn="ctr">
            <a:solidFill>
              <a:schemeClr val="accent1"/>
            </a:solidFill>
            <a:prstDash val="solid"/>
            <a:round/>
            <a:headEnd type="none" w="med" len="med"/>
            <a:tailEnd type="none" w="med" len="med"/>
          </a:ln>
          <a:effectLst/>
        </p:spPr>
        <p:txBody>
          <a:bodyPr anchor="t" bIns="45720" compatLnSpc="1" lIns="91440" rIns="91440" tIns="45720" vert="horz" wrap="square"/>
          <a:p>
            <a:endParaRPr kumimoji="0" lang="en-US"/>
          </a:p>
        </p:txBody>
      </p:sp>
      <p:sp>
        <p:nvSpPr>
          <p:cNvPr id="1048585" name="Oval 11"/>
          <p:cNvSpPr/>
          <p:nvPr/>
        </p:nvSpPr>
        <p:spPr>
          <a:xfrm>
            <a:off x="8156448" y="5715000"/>
            <a:ext cx="548640" cy="548640"/>
          </a:xfrm>
          <a:prstGeom prst="ellipse"/>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dirty="0" kumimoji="0" lang="en-US"/>
          </a:p>
        </p:txBody>
      </p:sp>
      <p:sp>
        <p:nvSpPr>
          <p:cNvPr id="1048586" name="Slide Number Placeholder 22"/>
          <p:cNvSpPr>
            <a:spLocks noGrp="1"/>
          </p:cNvSpPr>
          <p:nvPr>
            <p:ph type="sldNum" sz="quarter" idx="4"/>
          </p:nvPr>
        </p:nvSpPr>
        <p:spPr>
          <a:xfrm>
            <a:off x="8129016" y="5734050"/>
            <a:ext cx="609600" cy="521208"/>
          </a:xfrm>
          <a:prstGeom prst="rect"/>
        </p:spPr>
        <p:txBody>
          <a:bodyPr anchor="ctr" vert="horz"/>
          <a:lstStyle>
            <a:lvl1pPr algn="ctr" eaLnBrk="1" hangingPunct="1" latinLnBrk="0">
              <a:defRPr b="1" sz="1400" kumimoji="0">
                <a:solidFill>
                  <a:srgbClr val="FFFFFF"/>
                </a:solidFill>
              </a:defRPr>
            </a:lvl1pPr>
          </a:lstStyle>
          <a:p>
            <a:fld id="{2E8C270B-9632-4979-8FDB-188C299F505B}" type="slidenum">
              <a:rPr lang="en-US" smtClean="0"/>
              <a:t>‹#›</a:t>
            </a:fld>
            <a:endParaRPr dirty="0" lang="en-US"/>
          </a:p>
        </p:txBody>
      </p:sp>
    </p:spTree>
  </p:cSld>
  <p:clrMap accent1="accent1" accent2="accent2" accent3="accent3" accent4="accent4" accent5="accent5" accent6="accent6" bg1="lt1" bg2="lt2" tx1="dk1" tx2="dk2"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eaLnBrk="1" hangingPunct="1" latinLnBrk="0" rtl="0">
        <a:spcBef>
          <a:spcPct val="0"/>
        </a:spcBef>
        <a:buNone/>
        <a:defRPr baseline="0" b="0" cap="small" sz="3000" kern="1200" kumimoji="0">
          <a:solidFill>
            <a:schemeClr val="tx2"/>
          </a:solidFill>
          <a:latin typeface="+mj-lt"/>
          <a:ea typeface="+mj-ea"/>
          <a:cs typeface="+mj-cs"/>
        </a:defRPr>
      </a:lvl1pPr>
    </p:titleStyle>
    <p:bodyStyle>
      <a:lvl1pPr algn="l" eaLnBrk="1" hangingPunct="1" indent="-274320" latinLnBrk="0" marL="274320" rtl="0">
        <a:spcBef>
          <a:spcPts val="600"/>
        </a:spcBef>
        <a:buClr>
          <a:schemeClr val="accent1"/>
        </a:buClr>
        <a:buSzPct val="70000"/>
        <a:buFont typeface="Wingdings"/>
        <a:buChar char=""/>
        <a:defRPr sz="2400" kern="1200" kumimoji="0">
          <a:solidFill>
            <a:schemeClr val="tx1"/>
          </a:solidFill>
          <a:latin typeface="+mn-lt"/>
          <a:ea typeface="+mn-ea"/>
          <a:cs typeface="+mn-cs"/>
        </a:defRPr>
      </a:lvl1pPr>
      <a:lvl2pPr algn="l" eaLnBrk="1" hangingPunct="1" indent="-274320" latinLnBrk="0" marL="640080" rtl="0">
        <a:spcBef>
          <a:spcPct val="20000"/>
        </a:spcBef>
        <a:buClr>
          <a:schemeClr val="accent1"/>
        </a:buClr>
        <a:buSzPct val="80000"/>
        <a:buFont typeface="Wingdings 2"/>
        <a:buChar char=""/>
        <a:defRPr sz="2100" kern="1200" kumimoji="0">
          <a:solidFill>
            <a:schemeClr val="tx1"/>
          </a:solidFill>
          <a:latin typeface="+mn-lt"/>
          <a:ea typeface="+mn-ea"/>
          <a:cs typeface="+mn-cs"/>
        </a:defRPr>
      </a:lvl2pPr>
      <a:lvl3pPr algn="l" eaLnBrk="1" hangingPunct="1" indent="-182880" latinLnBrk="0" marL="914400" rtl="0">
        <a:spcBef>
          <a:spcPct val="20000"/>
        </a:spcBef>
        <a:buClr>
          <a:schemeClr val="accent1">
            <a:shade val="75000"/>
          </a:schemeClr>
        </a:buClr>
        <a:buSzPct val="60000"/>
        <a:buFont typeface="Wingdings"/>
        <a:buChar char=""/>
        <a:defRPr sz="1800" kern="1200" kumimoji="0">
          <a:solidFill>
            <a:schemeClr val="tx1"/>
          </a:solidFill>
          <a:latin typeface="+mn-lt"/>
          <a:ea typeface="+mn-ea"/>
          <a:cs typeface="+mn-cs"/>
        </a:defRPr>
      </a:lvl3pPr>
      <a:lvl4pPr algn="l" eaLnBrk="1" hangingPunct="1" indent="-182880" latinLnBrk="0" marL="1188720" rtl="0">
        <a:spcBef>
          <a:spcPct val="20000"/>
        </a:spcBef>
        <a:buClr>
          <a:schemeClr val="accent1">
            <a:tint val="60000"/>
          </a:schemeClr>
        </a:buClr>
        <a:buSzPct val="60000"/>
        <a:buFont typeface="Wingdings"/>
        <a:buChar char=""/>
        <a:defRPr sz="1800" kern="1200" kumimoji="0">
          <a:solidFill>
            <a:schemeClr val="tx1"/>
          </a:solidFill>
          <a:latin typeface="+mn-lt"/>
          <a:ea typeface="+mn-ea"/>
          <a:cs typeface="+mn-cs"/>
        </a:defRPr>
      </a:lvl4pPr>
      <a:lvl5pPr algn="l" eaLnBrk="1" hangingPunct="1" indent="-182880" latinLnBrk="0" marL="1463040" rtl="0">
        <a:spcBef>
          <a:spcPct val="20000"/>
        </a:spcBef>
        <a:buClr>
          <a:schemeClr val="accent2">
            <a:tint val="60000"/>
          </a:schemeClr>
        </a:buClr>
        <a:buSzPct val="68000"/>
        <a:buFont typeface="Wingdings 2"/>
        <a:buChar char=""/>
        <a:defRPr sz="1600" kern="1200" kumimoji="0">
          <a:solidFill>
            <a:schemeClr val="tx1"/>
          </a:solidFill>
          <a:latin typeface="+mn-lt"/>
          <a:ea typeface="+mn-ea"/>
          <a:cs typeface="+mn-cs"/>
        </a:defRPr>
      </a:lvl5pPr>
      <a:lvl6pPr algn="l" eaLnBrk="1" hangingPunct="1" indent="-182880" latinLnBrk="0" marL="1737360" rtl="0">
        <a:spcBef>
          <a:spcPct val="20000"/>
        </a:spcBef>
        <a:buClr>
          <a:schemeClr val="accent1"/>
        </a:buClr>
        <a:buChar char="•"/>
        <a:defRPr sz="1600" kern="1200" kumimoji="0">
          <a:solidFill>
            <a:schemeClr val="tx2"/>
          </a:solidFill>
          <a:latin typeface="+mn-lt"/>
          <a:ea typeface="+mn-ea"/>
          <a:cs typeface="+mn-cs"/>
        </a:defRPr>
      </a:lvl6pPr>
      <a:lvl7pPr algn="l" eaLnBrk="1" hangingPunct="1" indent="-182880" latinLnBrk="0" marL="2011680" rtl="0">
        <a:spcBef>
          <a:spcPct val="20000"/>
        </a:spcBef>
        <a:buClr>
          <a:schemeClr val="accent1">
            <a:tint val="60000"/>
          </a:schemeClr>
        </a:buClr>
        <a:buSzPct val="60000"/>
        <a:buFont typeface="Wingdings"/>
        <a:buChar char=""/>
        <a:defRPr baseline="0" sz="1400" kern="1200" kumimoji="0">
          <a:solidFill>
            <a:schemeClr val="tx2"/>
          </a:solidFill>
          <a:latin typeface="+mn-lt"/>
          <a:ea typeface="+mn-ea"/>
          <a:cs typeface="+mn-cs"/>
        </a:defRPr>
      </a:lvl7pPr>
      <a:lvl8pPr algn="l" eaLnBrk="1" hangingPunct="1" indent="-182880" latinLnBrk="0" marL="2286000" rtl="0">
        <a:spcBef>
          <a:spcPct val="20000"/>
        </a:spcBef>
        <a:buClr>
          <a:schemeClr val="accent2"/>
        </a:buClr>
        <a:buChar char="•"/>
        <a:defRPr baseline="0" cap="small" sz="1400" kern="1200" kumimoji="0">
          <a:solidFill>
            <a:schemeClr val="tx2"/>
          </a:solidFill>
          <a:latin typeface="+mn-lt"/>
          <a:ea typeface="+mn-ea"/>
          <a:cs typeface="+mn-cs"/>
        </a:defRPr>
      </a:lvl8pPr>
      <a:lvl9pPr algn="l" eaLnBrk="1" hangingPunct="1" indent="-182880" latinLnBrk="0" marL="2560320" rtl="0">
        <a:spcBef>
          <a:spcPct val="20000"/>
        </a:spcBef>
        <a:buClr>
          <a:schemeClr val="accent1">
            <a:shade val="75000"/>
          </a:schemeClr>
        </a:buClr>
        <a:buChar char="•"/>
        <a:defRPr baseline="0" sz="1400" kern="1200" kumimoji="0">
          <a:solidFill>
            <a:schemeClr val="tx2"/>
          </a:solidFill>
          <a:latin typeface="+mn-lt"/>
          <a:ea typeface="+mn-ea"/>
          <a:cs typeface="+mn-cs"/>
        </a:defRPr>
      </a:lvl9pPr>
    </p:bodyStyle>
    <p:otherStyle>
      <a:lvl1pPr algn="l" eaLnBrk="1" hangingPunct="1" latinLnBrk="0" marL="0" rtl="0">
        <a:defRPr kern="1200" kumimoji="0">
          <a:solidFill>
            <a:schemeClr val="tx1"/>
          </a:solidFill>
          <a:latin typeface="+mn-lt"/>
          <a:ea typeface="+mn-ea"/>
          <a:cs typeface="+mn-cs"/>
        </a:defRPr>
      </a:lvl1pPr>
      <a:lvl2pPr algn="l" eaLnBrk="1" hangingPunct="1" latinLnBrk="0" marL="457200" rtl="0">
        <a:defRPr kern="1200" kumimoji="0">
          <a:solidFill>
            <a:schemeClr val="tx1"/>
          </a:solidFill>
          <a:latin typeface="+mn-lt"/>
          <a:ea typeface="+mn-ea"/>
          <a:cs typeface="+mn-cs"/>
        </a:defRPr>
      </a:lvl2pPr>
      <a:lvl3pPr algn="l" eaLnBrk="1" hangingPunct="1" latinLnBrk="0" marL="914400" rtl="0">
        <a:defRPr kern="1200" kumimoji="0">
          <a:solidFill>
            <a:schemeClr val="tx1"/>
          </a:solidFill>
          <a:latin typeface="+mn-lt"/>
          <a:ea typeface="+mn-ea"/>
          <a:cs typeface="+mn-cs"/>
        </a:defRPr>
      </a:lvl3pPr>
      <a:lvl4pPr algn="l" eaLnBrk="1" hangingPunct="1" latinLnBrk="0" marL="1371600" rtl="0">
        <a:defRPr kern="1200" kumimoji="0">
          <a:solidFill>
            <a:schemeClr val="tx1"/>
          </a:solidFill>
          <a:latin typeface="+mn-lt"/>
          <a:ea typeface="+mn-ea"/>
          <a:cs typeface="+mn-cs"/>
        </a:defRPr>
      </a:lvl4pPr>
      <a:lvl5pPr algn="l" eaLnBrk="1" hangingPunct="1" latinLnBrk="0" marL="1828800" rtl="0">
        <a:defRPr kern="1200" kumimoji="0">
          <a:solidFill>
            <a:schemeClr val="tx1"/>
          </a:solidFill>
          <a:latin typeface="+mn-lt"/>
          <a:ea typeface="+mn-ea"/>
          <a:cs typeface="+mn-cs"/>
        </a:defRPr>
      </a:lvl5pPr>
      <a:lvl6pPr algn="l" eaLnBrk="1" hangingPunct="1" latinLnBrk="0" marL="2286000" rtl="0">
        <a:defRPr kern="1200" kumimoji="0">
          <a:solidFill>
            <a:schemeClr val="tx1"/>
          </a:solidFill>
          <a:latin typeface="+mn-lt"/>
          <a:ea typeface="+mn-ea"/>
          <a:cs typeface="+mn-cs"/>
        </a:defRPr>
      </a:lvl6pPr>
      <a:lvl7pPr algn="l" eaLnBrk="1" hangingPunct="1" latinLnBrk="0" marL="2743200" rtl="0">
        <a:defRPr kern="1200" kumimoji="0">
          <a:solidFill>
            <a:schemeClr val="tx1"/>
          </a:solidFill>
          <a:latin typeface="+mn-lt"/>
          <a:ea typeface="+mn-ea"/>
          <a:cs typeface="+mn-cs"/>
        </a:defRPr>
      </a:lvl7pPr>
      <a:lvl8pPr algn="l" eaLnBrk="1" hangingPunct="1" latinLnBrk="0" marL="3200400" rtl="0">
        <a:defRPr kern="1200" kumimoji="0">
          <a:solidFill>
            <a:schemeClr val="tx1"/>
          </a:solidFill>
          <a:latin typeface="+mn-lt"/>
          <a:ea typeface="+mn-ea"/>
          <a:cs typeface="+mn-cs"/>
        </a:defRPr>
      </a:lvl8pPr>
      <a:lvl9pPr algn="l" eaLnBrk="1" hangingPunct="1" latinLnBrk="0" marL="3657600" rtl="0">
        <a:defRPr kern="1200" kumimoji="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hyperlink" Target="http://en.wikipedia.org/wiki/Vegetation_(pathology)" TargetMode="External"/><Relationship Id="rId2" Type="http://schemas.openxmlformats.org/officeDocument/2006/relationships/hyperlink" Target="http://en.wikipedia.org/wiki/Platelets" TargetMode="External"/><Relationship Id="rId3" Type="http://schemas.openxmlformats.org/officeDocument/2006/relationships/hyperlink" Target="http://en.wikipedia.org/wiki/Fibrin" TargetMode="External"/><Relationship Id="rId4"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7.xml"/><Relationship Id="rId3" Type="http://schemas.openxmlformats.org/officeDocument/2006/relationships/notesSlide" Target="../notesSlides/notesSlide9.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hyperlink" Target="http://www.webmd.com/hw-popup/blood-clot-in-a-vein" TargetMode="Externa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2.xml"/><Relationship Id="rId3" Type="http://schemas.openxmlformats.org/officeDocument/2006/relationships/notesSlide" Target="../notesSlides/notesSlide10.xml"/></Relationships>
</file>

<file path=ppt/slides/_rels/slide190.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hyperlink" Target="http://www.webmd.com/hw-popup/deep-vein-thrombosis" TargetMode="External"/><Relationship Id="rId2"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image" Target="../media/image24.jpeg"/><Relationship Id="rId2" Type="http://schemas.openxmlformats.org/officeDocument/2006/relationships/image" Target="../media/image25.jpeg"/><Relationship Id="rId3" Type="http://schemas.openxmlformats.org/officeDocument/2006/relationships/slideLayout" Target="../slideLayouts/slideLayout5.xml"/></Relationships>
</file>

<file path=ppt/slides/_rels/slide203.xml.rels><?xml version="1.0" encoding="UTF-8" standalone="yes"?>
<Relationships xmlns="http://schemas.openxmlformats.org/package/2006/relationships"><Relationship Id="rId1" Type="http://schemas.openxmlformats.org/officeDocument/2006/relationships/image" Target="../media/image26.jpeg"/><Relationship Id="rId2"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hyperlink" Target="http://www.webmd.com/heart/anatomy-picture-of-blood" TargetMode="External"/><Relationship Id="rId2" Type="http://schemas.openxmlformats.org/officeDocument/2006/relationships/hyperlink" Target="http://www.webmd.com/heart/picture-of-the-heart" TargetMode="External"/><Relationship Id="rId3"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image" Target="../media/image28.jpeg"/><Relationship Id="rId2"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image" Target="../media/image29.png"/><Relationship Id="rId2"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image" Target="../media/image30.png"/><Relationship Id="rId2"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10.xml.rels><?xml version="1.0" encoding="UTF-8" standalone="yes"?>
<Relationships xmlns="http://schemas.openxmlformats.org/package/2006/relationships"><Relationship Id="rId1" Type="http://schemas.openxmlformats.org/officeDocument/2006/relationships/hyperlink" Target="http://www.webmd.com/pain-management/picture-of-the-feet" TargetMode="External"/><Relationship Id="rId2" Type="http://schemas.openxmlformats.org/officeDocument/2006/relationships/hyperlink" Target="http://www.webmd.com/skin-problems-and-treatments/guide/default.htm" TargetMode="External"/><Relationship Id="rId3"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hyperlink" Target="http://www.webmd.com/fitness-exercise/default.htm" TargetMode="External"/><Relationship Id="rId2"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image" Target="../media/image32.png"/><Relationship Id="rId2"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image" Target="../media/image33.gif"/><Relationship Id="rId2"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image" Target="../media/image34.gif"/><Relationship Id="rId2"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image" Target="../media/image35.jpeg"/><Relationship Id="rId2"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image" Target="../media/image36.gif"/><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image" Target="../media/image37.jpeg"/><Relationship Id="rId2"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image" Target="../media/image38.jpeg"/><Relationship Id="rId2"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image" Target="../media/image39.gif"/><Relationship Id="rId2"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image" Target="../media/image40.jpeg"/><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image" Target="../media/image41.jpeg"/><Relationship Id="rId2"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image" Target="../media/image42.jpeg"/><Relationship Id="rId2"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image" Target="../media/image43.png"/><Relationship Id="rId2"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xml"/><Relationship Id="rId3" Type="http://schemas.openxmlformats.org/officeDocument/2006/relationships/notesSlide" Target="../notesSlides/notesSlide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jpeg"/><Relationship Id="rId3"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10.gif"/><Relationship Id="rId3"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5" name=""/>
        <p:cNvGrpSpPr/>
        <p:nvPr/>
      </p:nvGrpSpPr>
      <p:grpSpPr>
        <a:xfrm>
          <a:off x="0" y="0"/>
          <a:ext cx="0" cy="0"/>
          <a:chOff x="0" y="0"/>
          <a:chExt cx="0" cy="0"/>
        </a:xfrm>
      </p:grpSpPr>
      <p:sp>
        <p:nvSpPr>
          <p:cNvPr id="1048608" name="Title 1"/>
          <p:cNvSpPr>
            <a:spLocks noGrp="1"/>
          </p:cNvSpPr>
          <p:nvPr>
            <p:ph type="ctrTitle"/>
          </p:nvPr>
        </p:nvSpPr>
        <p:spPr>
          <a:xfrm>
            <a:off x="2057400" y="762000"/>
            <a:ext cx="6172200" cy="1894362"/>
          </a:xfrm>
        </p:spPr>
        <p:txBody>
          <a:bodyPr/>
          <a:p>
            <a:r>
              <a:rPr dirty="0" lang="en-US"/>
              <a:t>CARDIOVASCULAR DISORDERS</a:t>
            </a:r>
          </a:p>
        </p:txBody>
      </p:sp>
      <p:sp>
        <p:nvSpPr>
          <p:cNvPr id="1048609" name="Subtitle 4"/>
          <p:cNvSpPr>
            <a:spLocks noGrp="1"/>
          </p:cNvSpPr>
          <p:nvPr>
            <p:ph type="subTitle" idx="1"/>
          </p:nvPr>
        </p:nvSpPr>
        <p:spPr/>
        <p:txBody>
          <a:bodyPr/>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312" name=""/>
        <p:cNvGrpSpPr/>
        <p:nvPr/>
      </p:nvGrpSpPr>
      <p:grpSpPr>
        <a:xfrm>
          <a:off x="0" y="0"/>
          <a:ext cx="0" cy="0"/>
          <a:chOff x="0" y="0"/>
          <a:chExt cx="0" cy="0"/>
        </a:xfrm>
      </p:grpSpPr>
      <p:sp>
        <p:nvSpPr>
          <p:cNvPr id="1048638" name="Title 1"/>
          <p:cNvSpPr>
            <a:spLocks noGrp="1"/>
          </p:cNvSpPr>
          <p:nvPr>
            <p:ph type="title"/>
          </p:nvPr>
        </p:nvSpPr>
        <p:spPr/>
        <p:txBody>
          <a:bodyPr/>
          <a:p>
            <a:r>
              <a:rPr dirty="0" lang="en-US"/>
              <a:t>HEART VALVES</a:t>
            </a:r>
          </a:p>
        </p:txBody>
      </p:sp>
      <p:sp>
        <p:nvSpPr>
          <p:cNvPr id="1048639" name="Content Placeholder 2"/>
          <p:cNvSpPr>
            <a:spLocks noGrp="1"/>
          </p:cNvSpPr>
          <p:nvPr>
            <p:ph idx="1"/>
          </p:nvPr>
        </p:nvSpPr>
        <p:spPr>
          <a:xfrm>
            <a:off x="457200" y="1600200"/>
            <a:ext cx="8153400" cy="4873752"/>
          </a:xfrm>
        </p:spPr>
        <p:txBody>
          <a:bodyPr/>
          <a:p>
            <a:r>
              <a:rPr dirty="0" sz="3200" lang="en-US"/>
              <a:t>Permit blood to flow only in one direction through the heart.</a:t>
            </a:r>
          </a:p>
          <a:p>
            <a:r>
              <a:rPr dirty="0" sz="3200" lang="en-US"/>
              <a:t>Valves open &amp; close in response to pressure changes &amp; blood movement.</a:t>
            </a:r>
          </a:p>
          <a:p>
            <a:r>
              <a:rPr dirty="0" sz="3200" lang="en-US"/>
              <a:t>Entrance valves- </a:t>
            </a:r>
            <a:r>
              <a:rPr dirty="0" sz="3200" lang="en-US" err="1"/>
              <a:t>atrioventricular</a:t>
            </a:r>
            <a:r>
              <a:rPr dirty="0" sz="3200" lang="en-US"/>
              <a:t> valves.</a:t>
            </a:r>
          </a:p>
          <a:p>
            <a:r>
              <a:rPr dirty="0" sz="3200" lang="en-US"/>
              <a:t>Exit valves- </a:t>
            </a:r>
            <a:r>
              <a:rPr dirty="0" sz="3200" lang="en-US" err="1"/>
              <a:t>semilunar</a:t>
            </a:r>
            <a:r>
              <a:rPr dirty="0" sz="3200" lang="en-US"/>
              <a:t> valves.</a:t>
            </a:r>
          </a:p>
          <a:p>
            <a:endParaRPr dirty="0" lang="en-US"/>
          </a:p>
          <a:p>
            <a:endParaRPr dirty="0" lang="en-US"/>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444" name=""/>
        <p:cNvGrpSpPr/>
        <p:nvPr/>
      </p:nvGrpSpPr>
      <p:grpSpPr>
        <a:xfrm>
          <a:off x="0" y="0"/>
          <a:ext cx="0" cy="0"/>
          <a:chOff x="0" y="0"/>
          <a:chExt cx="0" cy="0"/>
        </a:xfrm>
      </p:grpSpPr>
      <p:sp>
        <p:nvSpPr>
          <p:cNvPr id="1048864" name="Title 1"/>
          <p:cNvSpPr>
            <a:spLocks noGrp="1"/>
          </p:cNvSpPr>
          <p:nvPr>
            <p:ph type="title"/>
          </p:nvPr>
        </p:nvSpPr>
        <p:spPr>
          <a:xfrm>
            <a:off x="457200" y="152400"/>
            <a:ext cx="7467600" cy="639762"/>
          </a:xfrm>
        </p:spPr>
        <p:txBody>
          <a:bodyPr>
            <a:normAutofit fontScale="90000"/>
          </a:bodyPr>
          <a:p>
            <a:r>
              <a:rPr b="1" dirty="0" sz="4000" lang="en-US"/>
              <a:t>HYPERTENSION</a:t>
            </a:r>
          </a:p>
        </p:txBody>
      </p:sp>
      <p:sp>
        <p:nvSpPr>
          <p:cNvPr id="1048865" name="Content Placeholder 2"/>
          <p:cNvSpPr>
            <a:spLocks noGrp="1"/>
          </p:cNvSpPr>
          <p:nvPr>
            <p:ph sz="quarter" idx="1"/>
          </p:nvPr>
        </p:nvSpPr>
        <p:spPr>
          <a:xfrm>
            <a:off x="457200" y="990600"/>
            <a:ext cx="7467600" cy="5483352"/>
          </a:xfrm>
        </p:spPr>
        <p:txBody>
          <a:bodyPr>
            <a:normAutofit/>
          </a:bodyPr>
          <a:p>
            <a:r>
              <a:rPr b="1" dirty="0" sz="2800" lang="en-GB"/>
              <a:t>Hypertension (HTN)</a:t>
            </a:r>
            <a:r>
              <a:rPr dirty="0" sz="2800" lang="en-GB"/>
              <a:t> or </a:t>
            </a:r>
            <a:r>
              <a:rPr b="1" dirty="0" sz="2800" lang="en-GB"/>
              <a:t>high blood pressure</a:t>
            </a:r>
            <a:r>
              <a:rPr dirty="0" sz="2800" lang="en-GB"/>
              <a:t> is a chronic medical condition in which the systemic arterial blood pressure (tension in the arteries) is elevated.</a:t>
            </a:r>
          </a:p>
          <a:p>
            <a:r>
              <a:rPr dirty="0" sz="2800" lang="en-GB"/>
              <a:t>a systolic blood pressure greater than 140 mm Hg and a diastolic pressure greater than 90 mm Hg over a sustained period, based on the average of two or more blood pressure measurements taken in two or more contacts with the health care provider after an initial screening. (120-140)</a:t>
            </a:r>
            <a:r>
              <a:rPr dirty="0" sz="2800" lang="en-GB" err="1"/>
              <a:t>mmg</a:t>
            </a:r>
            <a:r>
              <a:rPr dirty="0" sz="2800" lang="en-GB"/>
              <a:t>/ 80-90mmgh</a:t>
            </a:r>
            <a:endParaRPr dirty="0" sz="2800" lang="en-US"/>
          </a:p>
          <a:p>
            <a:endParaRPr dirty="0" lang="en-US"/>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445" name=""/>
        <p:cNvGrpSpPr/>
        <p:nvPr/>
      </p:nvGrpSpPr>
      <p:grpSpPr>
        <a:xfrm>
          <a:off x="0" y="0"/>
          <a:ext cx="0" cy="0"/>
          <a:chOff x="0" y="0"/>
          <a:chExt cx="0" cy="0"/>
        </a:xfrm>
      </p:grpSpPr>
      <p:sp>
        <p:nvSpPr>
          <p:cNvPr id="1048866" name="Title 1"/>
          <p:cNvSpPr>
            <a:spLocks noGrp="1"/>
          </p:cNvSpPr>
          <p:nvPr>
            <p:ph type="title"/>
          </p:nvPr>
        </p:nvSpPr>
        <p:spPr>
          <a:xfrm>
            <a:off x="457200" y="274638"/>
            <a:ext cx="8229600" cy="258762"/>
          </a:xfrm>
        </p:spPr>
        <p:txBody>
          <a:bodyPr>
            <a:normAutofit fontScale="90000"/>
          </a:bodyPr>
          <a:p>
            <a:r>
              <a:rPr dirty="0" lang="en-US"/>
              <a:t>.</a:t>
            </a:r>
          </a:p>
        </p:txBody>
      </p:sp>
      <p:pic>
        <p:nvPicPr>
          <p:cNvPr id="2097164" name="Picture 2"/>
          <p:cNvPicPr>
            <a:picLocks noChangeAspect="1" noGrp="1" noChangeArrowheads="1"/>
          </p:cNvPicPr>
          <p:nvPr>
            <p:ph sz="quarter" idx="1"/>
          </p:nvPr>
        </p:nvPicPr>
        <p:blipFill>
          <a:blip xmlns:r="http://schemas.openxmlformats.org/officeDocument/2006/relationships" r:embed="rId1" cstate="print"/>
          <a:srcRect/>
          <a:stretch>
            <a:fillRect/>
          </a:stretch>
        </p:blipFill>
        <p:spPr bwMode="auto">
          <a:xfrm>
            <a:off x="0" y="-105871"/>
            <a:ext cx="9144000" cy="7040071"/>
          </a:xfrm>
          <a:prstGeom prst="rect"/>
          <a:noFill/>
          <a:ln w="9525">
            <a:noFill/>
            <a:miter lim="800000"/>
            <a:headEnd/>
            <a:tailEnd/>
          </a:ln>
          <a:effectLst/>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446" name=""/>
        <p:cNvGrpSpPr/>
        <p:nvPr/>
      </p:nvGrpSpPr>
      <p:grpSpPr>
        <a:xfrm>
          <a:off x="0" y="0"/>
          <a:ext cx="0" cy="0"/>
          <a:chOff x="0" y="0"/>
          <a:chExt cx="0" cy="0"/>
        </a:xfrm>
      </p:grpSpPr>
      <p:sp>
        <p:nvSpPr>
          <p:cNvPr id="1048867" name="Title 1"/>
          <p:cNvSpPr>
            <a:spLocks noGrp="1"/>
          </p:cNvSpPr>
          <p:nvPr>
            <p:ph type="title"/>
          </p:nvPr>
        </p:nvSpPr>
        <p:spPr>
          <a:xfrm>
            <a:off x="457200" y="274638"/>
            <a:ext cx="8229600" cy="334962"/>
          </a:xfrm>
        </p:spPr>
        <p:txBody>
          <a:bodyPr>
            <a:normAutofit fontScale="90000"/>
          </a:bodyPr>
          <a:p>
            <a:r>
              <a:rPr dirty="0" lang="en-US"/>
              <a:t>Conceptual framework.</a:t>
            </a:r>
          </a:p>
        </p:txBody>
      </p:sp>
      <p:pic>
        <p:nvPicPr>
          <p:cNvPr id="2097165" name="Picture 2"/>
          <p:cNvPicPr>
            <a:picLocks noChangeAspect="1" noGrp="1" noChangeArrowheads="1"/>
          </p:cNvPicPr>
          <p:nvPr>
            <p:ph sz="quarter" idx="1"/>
          </p:nvPr>
        </p:nvPicPr>
        <p:blipFill>
          <a:blip xmlns:r="http://schemas.openxmlformats.org/officeDocument/2006/relationships" r:embed="rId1" cstate="print"/>
          <a:srcRect/>
          <a:stretch>
            <a:fillRect/>
          </a:stretch>
        </p:blipFill>
        <p:spPr bwMode="auto">
          <a:xfrm>
            <a:off x="381000" y="990600"/>
            <a:ext cx="8763000" cy="5334000"/>
          </a:xfrm>
          <a:prstGeom prst="rect"/>
          <a:noFill/>
          <a:ln w="9525">
            <a:noFill/>
            <a:miter lim="800000"/>
            <a:headEnd/>
            <a:tailEnd/>
          </a:ln>
          <a:effectLst/>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447" name=""/>
        <p:cNvGrpSpPr/>
        <p:nvPr/>
      </p:nvGrpSpPr>
      <p:grpSpPr>
        <a:xfrm>
          <a:off x="0" y="0"/>
          <a:ext cx="0" cy="0"/>
          <a:chOff x="0" y="0"/>
          <a:chExt cx="0" cy="0"/>
        </a:xfrm>
      </p:grpSpPr>
      <p:sp>
        <p:nvSpPr>
          <p:cNvPr id="1048868" name="Title 1"/>
          <p:cNvSpPr>
            <a:spLocks noGrp="1"/>
          </p:cNvSpPr>
          <p:nvPr>
            <p:ph type="title"/>
          </p:nvPr>
        </p:nvSpPr>
        <p:spPr>
          <a:xfrm>
            <a:off x="457200" y="152400"/>
            <a:ext cx="7467600" cy="487362"/>
          </a:xfrm>
        </p:spPr>
        <p:txBody>
          <a:bodyPr>
            <a:normAutofit fontScale="90000"/>
          </a:bodyPr>
          <a:p>
            <a:r>
              <a:rPr dirty="0" lang="en-US"/>
              <a:t>Types</a:t>
            </a:r>
          </a:p>
        </p:txBody>
      </p:sp>
      <p:sp>
        <p:nvSpPr>
          <p:cNvPr id="1048869" name="Content Placeholder 2"/>
          <p:cNvSpPr>
            <a:spLocks noGrp="1"/>
          </p:cNvSpPr>
          <p:nvPr>
            <p:ph sz="quarter" idx="1"/>
          </p:nvPr>
        </p:nvSpPr>
        <p:spPr>
          <a:xfrm>
            <a:off x="457200" y="639762"/>
            <a:ext cx="8229600" cy="6065838"/>
          </a:xfrm>
        </p:spPr>
        <p:txBody>
          <a:bodyPr>
            <a:normAutofit/>
          </a:bodyPr>
          <a:p>
            <a:pPr>
              <a:buNone/>
            </a:pPr>
            <a:r>
              <a:rPr dirty="0" lang="en-GB"/>
              <a:t> </a:t>
            </a:r>
            <a:r>
              <a:rPr b="1" dirty="0" sz="2800" lang="en-GB"/>
              <a:t>primary (essential) or secondary. </a:t>
            </a:r>
          </a:p>
          <a:p>
            <a:r>
              <a:rPr dirty="0" sz="2800" lang="en-GB"/>
              <a:t>About 90–95% of cases are termed </a:t>
            </a:r>
            <a:r>
              <a:rPr b="1" dirty="0" sz="2800" lang="en-GB"/>
              <a:t>primary </a:t>
            </a:r>
            <a:r>
              <a:rPr dirty="0" sz="2800" lang="en-GB"/>
              <a:t>hypertension which refers to high blood pressure for which no medical cause can be found. (</a:t>
            </a:r>
            <a:r>
              <a:rPr dirty="0" sz="2800" lang="en-GB">
                <a:solidFill>
                  <a:srgbClr val="FF0000"/>
                </a:solidFill>
              </a:rPr>
              <a:t>Idiopathic</a:t>
            </a:r>
            <a:r>
              <a:rPr dirty="0" sz="2800" lang="en-GB"/>
              <a:t>)</a:t>
            </a:r>
          </a:p>
          <a:p>
            <a:r>
              <a:rPr dirty="0" sz="2800" lang="en-GB"/>
              <a:t>The remaining 5–10% of cases </a:t>
            </a:r>
            <a:r>
              <a:rPr b="1" dirty="0" sz="2800" lang="en-GB"/>
              <a:t>Secondary</a:t>
            </a:r>
            <a:r>
              <a:rPr dirty="0" sz="2800" lang="en-GB"/>
              <a:t> hypertension are caused by other conditions that affect the kidneys, arteries, heart, or endocrine system</a:t>
            </a:r>
            <a:r>
              <a:rPr dirty="0" sz="2800" lang="en-US"/>
              <a:t>.</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448" name=""/>
        <p:cNvGrpSpPr/>
        <p:nvPr/>
      </p:nvGrpSpPr>
      <p:grpSpPr>
        <a:xfrm>
          <a:off x="0" y="0"/>
          <a:ext cx="0" cy="0"/>
          <a:chOff x="0" y="0"/>
          <a:chExt cx="0" cy="0"/>
        </a:xfrm>
      </p:grpSpPr>
      <p:sp>
        <p:nvSpPr>
          <p:cNvPr id="1048870" name="Title 1"/>
          <p:cNvSpPr>
            <a:spLocks noGrp="1"/>
          </p:cNvSpPr>
          <p:nvPr>
            <p:ph type="title"/>
          </p:nvPr>
        </p:nvSpPr>
        <p:spPr>
          <a:xfrm>
            <a:off x="464024" y="533400"/>
            <a:ext cx="7467600" cy="487362"/>
          </a:xfrm>
        </p:spPr>
        <p:txBody>
          <a:bodyPr>
            <a:noAutofit/>
          </a:bodyPr>
          <a:p>
            <a:r>
              <a:rPr dirty="0" sz="3200" lang="en-US"/>
              <a:t>classification</a:t>
            </a:r>
          </a:p>
        </p:txBody>
      </p:sp>
      <p:sp>
        <p:nvSpPr>
          <p:cNvPr id="1048871" name="Content Placeholder 2"/>
          <p:cNvSpPr>
            <a:spLocks noGrp="1"/>
          </p:cNvSpPr>
          <p:nvPr>
            <p:ph sz="quarter" idx="1"/>
          </p:nvPr>
        </p:nvSpPr>
        <p:spPr>
          <a:xfrm>
            <a:off x="457200" y="1295400"/>
            <a:ext cx="7467600" cy="5178552"/>
          </a:xfrm>
        </p:spPr>
        <p:txBody>
          <a:bodyPr>
            <a:normAutofit/>
          </a:bodyPr>
          <a:p>
            <a:r>
              <a:rPr dirty="0" sz="3200" lang="en-GB"/>
              <a:t>hypertension stage I;- 140-159/90-99</a:t>
            </a:r>
          </a:p>
          <a:p>
            <a:r>
              <a:rPr dirty="0" sz="3200" lang="en-GB"/>
              <a:t>hypertension stage II&gt;160/&gt;100</a:t>
            </a:r>
          </a:p>
          <a:p>
            <a:r>
              <a:rPr dirty="0" sz="3200" lang="en-GB"/>
              <a:t>Hypertension stage III &gt;180/&gt;110</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449" name=""/>
        <p:cNvGrpSpPr/>
        <p:nvPr/>
      </p:nvGrpSpPr>
      <p:grpSpPr>
        <a:xfrm>
          <a:off x="0" y="0"/>
          <a:ext cx="0" cy="0"/>
          <a:chOff x="0" y="0"/>
          <a:chExt cx="0" cy="0"/>
        </a:xfrm>
      </p:grpSpPr>
      <p:sp>
        <p:nvSpPr>
          <p:cNvPr id="1048872" name="Title 1"/>
          <p:cNvSpPr>
            <a:spLocks noGrp="1"/>
          </p:cNvSpPr>
          <p:nvPr>
            <p:ph type="title"/>
          </p:nvPr>
        </p:nvSpPr>
        <p:spPr/>
        <p:txBody>
          <a:bodyPr/>
          <a:p>
            <a:r>
              <a:rPr dirty="0" lang="en-US"/>
              <a:t>.</a:t>
            </a:r>
          </a:p>
        </p:txBody>
      </p:sp>
      <p:pic>
        <p:nvPicPr>
          <p:cNvPr id="2097166" name="Picture 2"/>
          <p:cNvPicPr>
            <a:picLocks noChangeAspect="1" noGrp="1" noChangeArrowheads="1"/>
          </p:cNvPicPr>
          <p:nvPr>
            <p:ph sz="quarter" idx="1"/>
          </p:nvPr>
        </p:nvPicPr>
        <p:blipFill>
          <a:blip xmlns:r="http://schemas.openxmlformats.org/officeDocument/2006/relationships" r:embed="rId1" cstate="print"/>
          <a:srcRect/>
          <a:stretch>
            <a:fillRect/>
          </a:stretch>
        </p:blipFill>
        <p:spPr bwMode="auto">
          <a:xfrm>
            <a:off x="0" y="0"/>
            <a:ext cx="9143999" cy="6858000"/>
          </a:xfrm>
          <a:prstGeom prst="rect"/>
          <a:noFill/>
          <a:ln w="9525">
            <a:noFill/>
            <a:miter lim="800000"/>
            <a:headEnd/>
            <a:tailEnd/>
          </a:ln>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450" name=""/>
        <p:cNvGrpSpPr/>
        <p:nvPr/>
      </p:nvGrpSpPr>
      <p:grpSpPr>
        <a:xfrm>
          <a:off x="0" y="0"/>
          <a:ext cx="0" cy="0"/>
          <a:chOff x="0" y="0"/>
          <a:chExt cx="0" cy="0"/>
        </a:xfrm>
      </p:grpSpPr>
      <p:sp>
        <p:nvSpPr>
          <p:cNvPr id="1048873" name="Title 1"/>
          <p:cNvSpPr>
            <a:spLocks noGrp="1"/>
          </p:cNvSpPr>
          <p:nvPr>
            <p:ph type="title"/>
          </p:nvPr>
        </p:nvSpPr>
        <p:spPr>
          <a:xfrm>
            <a:off x="457200" y="274638"/>
            <a:ext cx="7467600" cy="563562"/>
          </a:xfrm>
        </p:spPr>
        <p:txBody>
          <a:bodyPr/>
          <a:p>
            <a:r>
              <a:rPr dirty="0" lang="en-US"/>
              <a:t>pathophysiology</a:t>
            </a:r>
          </a:p>
        </p:txBody>
      </p:sp>
      <p:sp>
        <p:nvSpPr>
          <p:cNvPr id="1048874" name="Content Placeholder 2"/>
          <p:cNvSpPr>
            <a:spLocks noGrp="1"/>
          </p:cNvSpPr>
          <p:nvPr>
            <p:ph sz="quarter" idx="1"/>
          </p:nvPr>
        </p:nvSpPr>
        <p:spPr>
          <a:xfrm>
            <a:off x="457200" y="838200"/>
            <a:ext cx="7924800" cy="5635752"/>
          </a:xfrm>
        </p:spPr>
        <p:txBody>
          <a:bodyPr>
            <a:normAutofit lnSpcReduction="10000"/>
          </a:bodyPr>
          <a:p>
            <a:r>
              <a:rPr dirty="0" sz="2600" lang="en-US"/>
              <a:t>Increase in BP due to change in CO or PR</a:t>
            </a:r>
          </a:p>
          <a:p>
            <a:r>
              <a:rPr dirty="0" sz="2600" lang="en-US"/>
              <a:t>  BP= CO X PR</a:t>
            </a:r>
          </a:p>
          <a:p>
            <a:pPr>
              <a:buFont typeface="Wingdings" panose="05000000000000000000" pitchFamily="2" charset="2"/>
              <a:buChar char="§"/>
            </a:pPr>
            <a:r>
              <a:rPr dirty="0" sz="2600" lang="en-US"/>
              <a:t>Increase in sympathetic nervous system stimulation </a:t>
            </a:r>
          </a:p>
          <a:p>
            <a:pPr>
              <a:buFont typeface="Wingdings" panose="05000000000000000000" pitchFamily="2" charset="2"/>
              <a:buChar char="§"/>
            </a:pPr>
            <a:r>
              <a:rPr dirty="0" sz="2600" lang="en-GB"/>
              <a:t>Increased renal reabsorption of sodium, chloride, and water</a:t>
            </a:r>
          </a:p>
          <a:p>
            <a:pPr>
              <a:buFont typeface="Wingdings" panose="05000000000000000000" pitchFamily="2" charset="2"/>
              <a:buChar char="§"/>
            </a:pPr>
            <a:r>
              <a:rPr dirty="0" sz="2600" lang="en-GB"/>
              <a:t>Increased activity of the renin-angiotensin-aldosterone system,RAAS resulting in expansion of extracellular fluid volume</a:t>
            </a:r>
          </a:p>
          <a:p>
            <a:pPr>
              <a:buFont typeface="Wingdings" panose="05000000000000000000" pitchFamily="2" charset="2"/>
              <a:buChar char="§"/>
            </a:pPr>
            <a:r>
              <a:rPr dirty="0" sz="2600" lang="en-GB"/>
              <a:t>Dysfunctional vascular endothelium hence reduced vasodilation</a:t>
            </a:r>
          </a:p>
          <a:p>
            <a:pPr>
              <a:buFont typeface="Wingdings" panose="05000000000000000000" pitchFamily="2" charset="2"/>
              <a:buChar char="§"/>
            </a:pPr>
            <a:r>
              <a:rPr dirty="0" sz="2600" lang="en-GB"/>
              <a:t>Resistance to insulin action –direct link btw DM II,glucose intolerance, hyperlipidemia to HTN.</a:t>
            </a:r>
          </a:p>
          <a:p>
            <a:pPr>
              <a:buNone/>
            </a:pPr>
            <a:endParaRPr dirty="0" lang="en-GB"/>
          </a:p>
          <a:p>
            <a:pPr>
              <a:buNone/>
            </a:pPr>
            <a:endParaRPr dirty="0" lang="en-US"/>
          </a:p>
          <a:p>
            <a:pPr>
              <a:buNone/>
            </a:pPr>
            <a:endParaRPr dirty="0" lang="en-GB"/>
          </a:p>
          <a:p>
            <a:pPr>
              <a:buNone/>
            </a:pPr>
            <a:endParaRPr dirty="0" lang="en-US"/>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451" name=""/>
        <p:cNvGrpSpPr/>
        <p:nvPr/>
      </p:nvGrpSpPr>
      <p:grpSpPr>
        <a:xfrm>
          <a:off x="0" y="0"/>
          <a:ext cx="0" cy="0"/>
          <a:chOff x="0" y="0"/>
          <a:chExt cx="0" cy="0"/>
        </a:xfrm>
      </p:grpSpPr>
      <p:sp>
        <p:nvSpPr>
          <p:cNvPr id="1048875" name="Title 1"/>
          <p:cNvSpPr>
            <a:spLocks noGrp="1"/>
          </p:cNvSpPr>
          <p:nvPr>
            <p:ph type="title"/>
          </p:nvPr>
        </p:nvSpPr>
        <p:spPr>
          <a:xfrm>
            <a:off x="477672" y="152400"/>
            <a:ext cx="7467600" cy="685800"/>
          </a:xfrm>
        </p:spPr>
        <p:txBody>
          <a:bodyPr/>
          <a:p>
            <a:r>
              <a:rPr dirty="0" lang="en-US"/>
              <a:t>Risk factors</a:t>
            </a:r>
          </a:p>
        </p:txBody>
      </p:sp>
      <p:sp>
        <p:nvSpPr>
          <p:cNvPr id="1048876" name="Content Placeholder 2"/>
          <p:cNvSpPr>
            <a:spLocks noGrp="1"/>
          </p:cNvSpPr>
          <p:nvPr>
            <p:ph sz="quarter" idx="1"/>
          </p:nvPr>
        </p:nvSpPr>
        <p:spPr>
          <a:xfrm>
            <a:off x="457200" y="914400"/>
            <a:ext cx="8229600" cy="5211763"/>
          </a:xfrm>
        </p:spPr>
        <p:txBody>
          <a:bodyPr>
            <a:normAutofit/>
          </a:bodyPr>
          <a:p>
            <a:r>
              <a:rPr dirty="0" sz="2800" lang="en-US"/>
              <a:t>Age-systemic blood pressure rises with age</a:t>
            </a:r>
          </a:p>
          <a:p>
            <a:r>
              <a:rPr dirty="0" sz="2800" lang="en-US"/>
              <a:t>Gender- males are more affected</a:t>
            </a:r>
          </a:p>
          <a:p>
            <a:r>
              <a:rPr dirty="0" sz="2800" lang="en-US"/>
              <a:t>Race- black more affected</a:t>
            </a:r>
          </a:p>
          <a:p>
            <a:r>
              <a:rPr dirty="0" sz="2800" lang="en-US"/>
              <a:t>Diet - high lipids and salts</a:t>
            </a:r>
          </a:p>
          <a:p>
            <a:r>
              <a:rPr dirty="0" sz="2800" lang="en-US"/>
              <a:t>Smoking</a:t>
            </a:r>
          </a:p>
          <a:p>
            <a:r>
              <a:rPr dirty="0" sz="2800" lang="en-US"/>
              <a:t>Positive family history</a:t>
            </a:r>
          </a:p>
          <a:p>
            <a:r>
              <a:rPr dirty="0" sz="2800" lang="en-US"/>
              <a:t>Diabetic hx</a:t>
            </a:r>
          </a:p>
          <a:p>
            <a:r>
              <a:rPr dirty="0" sz="2800" lang="en-US"/>
              <a:t>Pre-existing vascular disease</a:t>
            </a:r>
          </a:p>
          <a:p>
            <a:r>
              <a:rPr dirty="0" sz="2800" lang="en-US"/>
              <a:t>Alcohol use</a:t>
            </a:r>
          </a:p>
          <a:p>
            <a:r>
              <a:rPr dirty="0" sz="2800" lang="en-US"/>
              <a:t>Psychological Stress</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452" name=""/>
        <p:cNvGrpSpPr/>
        <p:nvPr/>
      </p:nvGrpSpPr>
      <p:grpSpPr>
        <a:xfrm>
          <a:off x="0" y="0"/>
          <a:ext cx="0" cy="0"/>
          <a:chOff x="0" y="0"/>
          <a:chExt cx="0" cy="0"/>
        </a:xfrm>
      </p:grpSpPr>
      <p:sp>
        <p:nvSpPr>
          <p:cNvPr id="1048877" name="Title 1"/>
          <p:cNvSpPr>
            <a:spLocks noGrp="1"/>
          </p:cNvSpPr>
          <p:nvPr>
            <p:ph type="title"/>
          </p:nvPr>
        </p:nvSpPr>
        <p:spPr>
          <a:xfrm>
            <a:off x="304800" y="0"/>
            <a:ext cx="8229600" cy="609600"/>
          </a:xfrm>
        </p:spPr>
        <p:txBody>
          <a:bodyPr/>
          <a:p>
            <a:r>
              <a:rPr dirty="0" lang="en-US"/>
              <a:t>Causes</a:t>
            </a:r>
          </a:p>
        </p:txBody>
      </p:sp>
      <p:sp>
        <p:nvSpPr>
          <p:cNvPr id="1048878" name="Content Placeholder 2"/>
          <p:cNvSpPr>
            <a:spLocks noGrp="1"/>
          </p:cNvSpPr>
          <p:nvPr>
            <p:ph sz="quarter" idx="1"/>
          </p:nvPr>
        </p:nvSpPr>
        <p:spPr>
          <a:xfrm>
            <a:off x="457200" y="609600"/>
            <a:ext cx="8229600" cy="5943600"/>
          </a:xfrm>
        </p:spPr>
        <p:txBody>
          <a:bodyPr>
            <a:normAutofit lnSpcReduction="10000"/>
          </a:bodyPr>
          <a:p>
            <a:pPr>
              <a:buNone/>
            </a:pPr>
            <a:r>
              <a:rPr dirty="0" lang="en-US"/>
              <a:t>a</a:t>
            </a:r>
            <a:r>
              <a:rPr dirty="0" sz="2800" lang="en-US"/>
              <a:t>) Adrenocortical diseases eg.</a:t>
            </a:r>
          </a:p>
          <a:p>
            <a:pPr>
              <a:buNone/>
            </a:pPr>
            <a:r>
              <a:rPr dirty="0" sz="2800" lang="en-US"/>
              <a:t>   Conns’ disease (hyperaldosteronism) - hypersecretion of aldosterone.</a:t>
            </a:r>
          </a:p>
          <a:p>
            <a:pPr>
              <a:buNone/>
            </a:pPr>
            <a:r>
              <a:rPr dirty="0" sz="2800" lang="en-US"/>
              <a:t>   Cushing’s syndrome- hypersecretion of glucocorticoids</a:t>
            </a:r>
          </a:p>
          <a:p>
            <a:pPr>
              <a:buNone/>
            </a:pPr>
            <a:r>
              <a:rPr dirty="0" sz="2800" lang="en-US"/>
              <a:t>b) </a:t>
            </a:r>
            <a:r>
              <a:rPr dirty="0" sz="2800" lang="en-US" err="1"/>
              <a:t>Phaeochromocytoma</a:t>
            </a:r>
            <a:r>
              <a:rPr dirty="0" sz="2800" lang="en-US"/>
              <a:t>-catecholamine secreting tumors. Increases HR and SV</a:t>
            </a:r>
          </a:p>
          <a:p>
            <a:pPr>
              <a:buNone/>
            </a:pPr>
            <a:r>
              <a:rPr dirty="0" sz="2800" lang="en-US"/>
              <a:t>c) Narrowing of the renal arteries (structural)</a:t>
            </a:r>
          </a:p>
          <a:p>
            <a:pPr>
              <a:buNone/>
            </a:pPr>
            <a:r>
              <a:rPr dirty="0" sz="2800" lang="en-US"/>
              <a:t>d) Renal disease - glomerulonephritis, pyonephritis, polycystic disease</a:t>
            </a:r>
          </a:p>
          <a:p>
            <a:pPr>
              <a:buNone/>
            </a:pPr>
            <a:r>
              <a:rPr dirty="0" sz="2800" lang="en-US"/>
              <a:t>e) Severe polycythemia - high RBCs</a:t>
            </a:r>
          </a:p>
          <a:p>
            <a:pPr>
              <a:buNone/>
            </a:pPr>
            <a:r>
              <a:rPr dirty="0" sz="2800" lang="en-US"/>
              <a:t>f)Narrowing of aorta</a:t>
            </a:r>
          </a:p>
          <a:p>
            <a:pPr>
              <a:buNone/>
            </a:pPr>
            <a:r>
              <a:rPr dirty="0" sz="2800" lang="en-US"/>
              <a:t>g) Increased CO eg in thyrotoxicosis, anxiety</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453" name=""/>
        <p:cNvGrpSpPr/>
        <p:nvPr/>
      </p:nvGrpSpPr>
      <p:grpSpPr>
        <a:xfrm>
          <a:off x="0" y="0"/>
          <a:ext cx="0" cy="0"/>
          <a:chOff x="0" y="0"/>
          <a:chExt cx="0" cy="0"/>
        </a:xfrm>
      </p:grpSpPr>
      <p:sp>
        <p:nvSpPr>
          <p:cNvPr id="1048879" name="Content Placeholder 2"/>
          <p:cNvSpPr>
            <a:spLocks noGrp="1"/>
          </p:cNvSpPr>
          <p:nvPr>
            <p:ph sz="quarter" idx="1"/>
          </p:nvPr>
        </p:nvSpPr>
        <p:spPr>
          <a:xfrm>
            <a:off x="304800" y="533400"/>
            <a:ext cx="8229600" cy="6016752"/>
          </a:xfrm>
        </p:spPr>
        <p:txBody>
          <a:bodyPr>
            <a:normAutofit/>
          </a:bodyPr>
          <a:p>
            <a:pPr>
              <a:buNone/>
            </a:pPr>
            <a:r>
              <a:rPr dirty="0" lang="en-US"/>
              <a:t>h) </a:t>
            </a:r>
            <a:r>
              <a:rPr dirty="0" sz="3200" lang="en-US"/>
              <a:t>RAAS</a:t>
            </a:r>
            <a:r>
              <a:rPr dirty="0" sz="2900" lang="en-US"/>
              <a:t> hyperactivity. </a:t>
            </a:r>
            <a:r>
              <a:rPr dirty="0" lang="en-US"/>
              <a:t>Renin is an enzyme secreted by the kidneys (also the brain and blood vessels). It cleaves angiotensinogen to angiotensin I , which is a precursor. Angiotensin converting enzyme (ACE) from the lungs, converts angiotensin I to angiotensin II which is a potent vasoconstrictor and a stimulator of aldosterone synthesis and secretion.</a:t>
            </a:r>
          </a:p>
          <a:p>
            <a:pPr>
              <a:buNone/>
            </a:pPr>
            <a:r>
              <a:rPr dirty="0" sz="2900" lang="en-US" err="1"/>
              <a:t>i</a:t>
            </a:r>
            <a:r>
              <a:rPr dirty="0" sz="2900" lang="en-US"/>
              <a:t>) Psychological stress (body in a flight mode)</a:t>
            </a:r>
          </a:p>
          <a:p>
            <a:pPr>
              <a:buNone/>
            </a:pPr>
            <a:r>
              <a:rPr dirty="0" sz="2900" lang="en-US"/>
              <a:t>j) Oral contraceptives stimulates </a:t>
            </a:r>
            <a:r>
              <a:rPr dirty="0" sz="2900" lang="en-US" err="1"/>
              <a:t>angiotensinogen</a:t>
            </a:r>
            <a:r>
              <a:rPr dirty="0" sz="2900" lang="en-US"/>
              <a:t> system</a:t>
            </a:r>
          </a:p>
          <a:p>
            <a:pPr>
              <a:buNone/>
            </a:pPr>
            <a:r>
              <a:rPr dirty="0" sz="2900" lang="en-US"/>
              <a:t>k) Chronic high sodium intake</a:t>
            </a:r>
          </a:p>
          <a:p>
            <a:pPr>
              <a:buNone/>
            </a:pPr>
            <a:r>
              <a:rPr dirty="0" sz="2900" lang="en-US"/>
              <a:t>l) Genetic factors..family </a:t>
            </a:r>
            <a:r>
              <a:rPr dirty="0" sz="2900" lang="en-US" err="1"/>
              <a:t>hx</a:t>
            </a:r>
            <a:endParaRPr dirty="0" sz="2900" lang="en-US"/>
          </a:p>
          <a:p>
            <a:endParaRPr dirty="0"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315" name=""/>
        <p:cNvGrpSpPr/>
        <p:nvPr/>
      </p:nvGrpSpPr>
      <p:grpSpPr>
        <a:xfrm>
          <a:off x="0" y="0"/>
          <a:ext cx="0" cy="0"/>
          <a:chOff x="0" y="0"/>
          <a:chExt cx="0" cy="0"/>
        </a:xfrm>
      </p:grpSpPr>
      <p:sp>
        <p:nvSpPr>
          <p:cNvPr id="1048643" name="Content Placeholder 2"/>
          <p:cNvSpPr>
            <a:spLocks noGrp="1"/>
          </p:cNvSpPr>
          <p:nvPr>
            <p:ph idx="4294967295"/>
          </p:nvPr>
        </p:nvSpPr>
        <p:spPr>
          <a:xfrm>
            <a:off x="0" y="685800"/>
            <a:ext cx="8763000" cy="5788025"/>
          </a:xfrm>
        </p:spPr>
        <p:txBody>
          <a:bodyPr/>
          <a:p>
            <a:r>
              <a:rPr dirty="0" sz="3200" lang="en-US"/>
              <a:t>Right </a:t>
            </a:r>
            <a:r>
              <a:rPr dirty="0" sz="3200" lang="en-US" err="1"/>
              <a:t>atrioventricular</a:t>
            </a:r>
            <a:r>
              <a:rPr dirty="0" sz="3200" lang="en-US"/>
              <a:t> valve/ tricuspid valve-Has three cusps/flaps(hence the name </a:t>
            </a:r>
            <a:r>
              <a:rPr b="1" dirty="0" sz="3200" lang="en-US"/>
              <a:t>tricuspid valve</a:t>
            </a:r>
            <a:r>
              <a:rPr dirty="0" sz="3200" lang="en-US"/>
              <a:t>). Opens for blood to flow freely from right atrium to the right ventricle. As the right ventricle contracts, the valve closes so that blood cannot flow back to the right atrium, hence flowing into the pulmonary artery.</a:t>
            </a:r>
          </a:p>
          <a:p>
            <a:endParaRPr dirty="0" lang="en-US"/>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454" name=""/>
        <p:cNvGrpSpPr/>
        <p:nvPr/>
      </p:nvGrpSpPr>
      <p:grpSpPr>
        <a:xfrm>
          <a:off x="0" y="0"/>
          <a:ext cx="0" cy="0"/>
          <a:chOff x="0" y="0"/>
          <a:chExt cx="0" cy="0"/>
        </a:xfrm>
      </p:grpSpPr>
      <p:sp>
        <p:nvSpPr>
          <p:cNvPr id="1048880" name="Title 1"/>
          <p:cNvSpPr>
            <a:spLocks noGrp="1"/>
          </p:cNvSpPr>
          <p:nvPr>
            <p:ph type="title"/>
          </p:nvPr>
        </p:nvSpPr>
        <p:spPr>
          <a:xfrm>
            <a:off x="457200" y="152400"/>
            <a:ext cx="7467600" cy="411162"/>
          </a:xfrm>
        </p:spPr>
        <p:txBody>
          <a:bodyPr>
            <a:normAutofit fontScale="90000"/>
          </a:bodyPr>
          <a:p>
            <a:r>
              <a:rPr dirty="0" lang="en-US"/>
              <a:t>Clinical features </a:t>
            </a:r>
          </a:p>
        </p:txBody>
      </p:sp>
      <p:sp>
        <p:nvSpPr>
          <p:cNvPr id="1048881" name="Content Placeholder 2"/>
          <p:cNvSpPr>
            <a:spLocks noGrp="1"/>
          </p:cNvSpPr>
          <p:nvPr>
            <p:ph sz="quarter" idx="1"/>
          </p:nvPr>
        </p:nvSpPr>
        <p:spPr>
          <a:xfrm>
            <a:off x="457200" y="563562"/>
            <a:ext cx="8229600" cy="5910390"/>
          </a:xfrm>
        </p:spPr>
        <p:txBody>
          <a:bodyPr>
            <a:normAutofit/>
          </a:bodyPr>
          <a:p>
            <a:r>
              <a:rPr dirty="0" lang="en-US"/>
              <a:t>Occipital headache esp. morning on arising</a:t>
            </a:r>
          </a:p>
          <a:p>
            <a:r>
              <a:rPr dirty="0" lang="en-US"/>
              <a:t>Dizziness, fatigue</a:t>
            </a:r>
          </a:p>
          <a:p>
            <a:r>
              <a:rPr dirty="0" lang="en-US"/>
              <a:t>Palpitation</a:t>
            </a:r>
          </a:p>
          <a:p>
            <a:r>
              <a:rPr dirty="0" lang="en-US"/>
              <a:t>Angina</a:t>
            </a:r>
          </a:p>
          <a:p>
            <a:r>
              <a:rPr dirty="0" lang="en-US"/>
              <a:t>Dyspnoea on slight exertion</a:t>
            </a:r>
          </a:p>
          <a:p>
            <a:r>
              <a:rPr dirty="0" lang="en-US"/>
              <a:t>Blurring vision due to retinal changes e.g. hemorrhage and </a:t>
            </a:r>
            <a:r>
              <a:rPr dirty="0" lang="en-US" err="1"/>
              <a:t>papilloedema</a:t>
            </a:r>
            <a:r>
              <a:rPr dirty="0" lang="en-US"/>
              <a:t> (swelling of  optic disc)</a:t>
            </a:r>
          </a:p>
          <a:p>
            <a:r>
              <a:rPr dirty="0" lang="en-US"/>
              <a:t>Epixtasis</a:t>
            </a:r>
          </a:p>
          <a:p>
            <a:r>
              <a:rPr dirty="0" lang="en-US"/>
              <a:t>Left ventricular hypertrophy</a:t>
            </a:r>
          </a:p>
          <a:p>
            <a:r>
              <a:rPr dirty="0" lang="en-US"/>
              <a:t>Pathologic changes in kidney.</a:t>
            </a:r>
          </a:p>
          <a:p>
            <a:r>
              <a:rPr dirty="0" lang="en-US"/>
              <a:t>Cerebrovascular involvement may lead to stroke(CVA) or transient </a:t>
            </a:r>
            <a:r>
              <a:rPr dirty="0" lang="en-US" err="1"/>
              <a:t>ischaemic</a:t>
            </a:r>
            <a:r>
              <a:rPr dirty="0" lang="en-US"/>
              <a:t> attack (TIA). May present with hemiplegia, alteration of speech and vision, sudden falls</a:t>
            </a:r>
          </a:p>
          <a:p>
            <a:endParaRPr dirty="0" lang="en-US"/>
          </a:p>
          <a:p>
            <a:endParaRPr dirty="0" lang="en-US"/>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455" name=""/>
        <p:cNvGrpSpPr/>
        <p:nvPr/>
      </p:nvGrpSpPr>
      <p:grpSpPr>
        <a:xfrm>
          <a:off x="0" y="0"/>
          <a:ext cx="0" cy="0"/>
          <a:chOff x="0" y="0"/>
          <a:chExt cx="0" cy="0"/>
        </a:xfrm>
      </p:grpSpPr>
      <p:sp>
        <p:nvSpPr>
          <p:cNvPr id="1048882" name="Title 1"/>
          <p:cNvSpPr>
            <a:spLocks noGrp="1"/>
          </p:cNvSpPr>
          <p:nvPr>
            <p:ph type="title"/>
          </p:nvPr>
        </p:nvSpPr>
        <p:spPr>
          <a:xfrm>
            <a:off x="457200" y="274638"/>
            <a:ext cx="7467600" cy="487362"/>
          </a:xfrm>
        </p:spPr>
        <p:txBody>
          <a:bodyPr>
            <a:normAutofit fontScale="90000"/>
          </a:bodyPr>
          <a:p>
            <a:r>
              <a:rPr dirty="0" lang="en-US"/>
              <a:t>Investigations</a:t>
            </a:r>
          </a:p>
        </p:txBody>
      </p:sp>
      <p:sp>
        <p:nvSpPr>
          <p:cNvPr id="1048883" name="Content Placeholder 2"/>
          <p:cNvSpPr>
            <a:spLocks noGrp="1"/>
          </p:cNvSpPr>
          <p:nvPr>
            <p:ph sz="quarter" idx="1"/>
          </p:nvPr>
        </p:nvSpPr>
        <p:spPr>
          <a:xfrm>
            <a:off x="457200" y="762000"/>
            <a:ext cx="8077200" cy="5711952"/>
          </a:xfrm>
        </p:spPr>
        <p:txBody>
          <a:bodyPr>
            <a:normAutofit fontScale="92500"/>
          </a:bodyPr>
          <a:p>
            <a:r>
              <a:rPr dirty="0" sz="2600" lang="en-US"/>
              <a:t>Thorough Hx</a:t>
            </a:r>
          </a:p>
          <a:p>
            <a:r>
              <a:rPr dirty="0" sz="2600" lang="en-US"/>
              <a:t>Correct BP measurement</a:t>
            </a:r>
          </a:p>
          <a:p>
            <a:r>
              <a:rPr dirty="0" sz="2600" lang="en-US" err="1"/>
              <a:t>Fundoscopy</a:t>
            </a:r>
            <a:r>
              <a:rPr dirty="0" sz="2600" lang="en-US"/>
              <a:t> (ophthalmoscopy) to check the retina with an ophthalmoscope</a:t>
            </a:r>
          </a:p>
          <a:p>
            <a:r>
              <a:rPr dirty="0" sz="2600" lang="en-US"/>
              <a:t>Lab test eg, urinalysis, BUN, creatinine, blood glucose, </a:t>
            </a:r>
          </a:p>
          <a:p>
            <a:r>
              <a:rPr dirty="0" sz="2600" lang="en-US"/>
              <a:t>Echocardiography – heart ultrasound</a:t>
            </a:r>
          </a:p>
          <a:p>
            <a:r>
              <a:rPr dirty="0" sz="2600" lang="en-US"/>
              <a:t>ECG- electrical activity of the heart</a:t>
            </a:r>
          </a:p>
          <a:p>
            <a:r>
              <a:rPr dirty="0" sz="2600" lang="en-US"/>
              <a:t>Plasma choresterol</a:t>
            </a:r>
          </a:p>
          <a:p>
            <a:r>
              <a:rPr dirty="0" sz="2600" lang="en-US"/>
              <a:t>Plasma urea and electrolytes</a:t>
            </a:r>
          </a:p>
          <a:p>
            <a:r>
              <a:rPr dirty="0" sz="2600" lang="en-US"/>
              <a:t>S4 heart sound represents atria contraction against </a:t>
            </a:r>
          </a:p>
          <a:p>
            <a:r>
              <a:rPr dirty="0" sz="2600" lang="en-US"/>
              <a:t>Apical heave (visible sideways lifting) - LV hypertrophy</a:t>
            </a:r>
          </a:p>
          <a:p>
            <a:endParaRPr dirty="0" lang="en-US"/>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456" name=""/>
        <p:cNvGrpSpPr/>
        <p:nvPr/>
      </p:nvGrpSpPr>
      <p:grpSpPr>
        <a:xfrm>
          <a:off x="0" y="0"/>
          <a:ext cx="0" cy="0"/>
          <a:chOff x="0" y="0"/>
          <a:chExt cx="0" cy="0"/>
        </a:xfrm>
      </p:grpSpPr>
      <p:sp>
        <p:nvSpPr>
          <p:cNvPr id="1048884" name="Title 1"/>
          <p:cNvSpPr>
            <a:spLocks noGrp="1"/>
          </p:cNvSpPr>
          <p:nvPr>
            <p:ph type="title"/>
          </p:nvPr>
        </p:nvSpPr>
        <p:spPr>
          <a:xfrm>
            <a:off x="457200" y="274638"/>
            <a:ext cx="7467600" cy="411162"/>
          </a:xfrm>
        </p:spPr>
        <p:txBody>
          <a:bodyPr>
            <a:normAutofit fontScale="90000"/>
          </a:bodyPr>
          <a:p>
            <a:r>
              <a:rPr b="1" dirty="0" lang="en-US"/>
              <a:t>diagnosis</a:t>
            </a:r>
          </a:p>
        </p:txBody>
      </p:sp>
      <p:sp>
        <p:nvSpPr>
          <p:cNvPr id="1048885" name="Content Placeholder 2"/>
          <p:cNvSpPr>
            <a:spLocks noGrp="1"/>
          </p:cNvSpPr>
          <p:nvPr>
            <p:ph sz="quarter" idx="1"/>
          </p:nvPr>
        </p:nvSpPr>
        <p:spPr>
          <a:xfrm>
            <a:off x="457200" y="685800"/>
            <a:ext cx="7467600" cy="5788152"/>
          </a:xfrm>
        </p:spPr>
        <p:txBody>
          <a:bodyPr>
            <a:normAutofit/>
          </a:bodyPr>
          <a:p>
            <a:r>
              <a:rPr dirty="0" sz="2800" lang="en-US"/>
              <a:t>Done through diastolic pressure;-</a:t>
            </a:r>
          </a:p>
          <a:p>
            <a:pPr>
              <a:buFont typeface="Wingdings" pitchFamily="2" charset="2"/>
              <a:buChar char="ü"/>
            </a:pPr>
            <a:r>
              <a:rPr dirty="0" sz="2800" lang="en-US"/>
              <a:t>mild 90-104mmHg </a:t>
            </a:r>
          </a:p>
          <a:p>
            <a:pPr>
              <a:buFont typeface="Wingdings" pitchFamily="2" charset="2"/>
              <a:buChar char="ü"/>
            </a:pPr>
            <a:r>
              <a:rPr dirty="0" sz="2800" lang="en-US"/>
              <a:t>moderate 105-114mmHg</a:t>
            </a:r>
          </a:p>
          <a:p>
            <a:pPr>
              <a:buFont typeface="Wingdings" pitchFamily="2" charset="2"/>
              <a:buChar char="ü"/>
            </a:pPr>
            <a:r>
              <a:rPr dirty="0" sz="2800" lang="en-US"/>
              <a:t>on 3 separate readings.</a:t>
            </a:r>
          </a:p>
          <a:p>
            <a:pPr>
              <a:buFont typeface="Wingdings" pitchFamily="2" charset="2"/>
              <a:buChar char="ü"/>
            </a:pPr>
            <a:r>
              <a:rPr dirty="0" sz="2800" lang="en-US"/>
              <a:t>severe above 115mmHg (3 readings not necessary)</a:t>
            </a:r>
          </a:p>
          <a:p>
            <a:r>
              <a:rPr b="1" dirty="0" sz="2800" i="1" lang="en-US"/>
              <a:t>How to ensure correct Bp is taken????</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457" name=""/>
        <p:cNvGrpSpPr/>
        <p:nvPr/>
      </p:nvGrpSpPr>
      <p:grpSpPr>
        <a:xfrm>
          <a:off x="0" y="0"/>
          <a:ext cx="0" cy="0"/>
          <a:chOff x="0" y="0"/>
          <a:chExt cx="0" cy="0"/>
        </a:xfrm>
      </p:grpSpPr>
      <p:sp>
        <p:nvSpPr>
          <p:cNvPr id="1048886" name="Title 1"/>
          <p:cNvSpPr>
            <a:spLocks noGrp="1"/>
          </p:cNvSpPr>
          <p:nvPr>
            <p:ph type="title"/>
          </p:nvPr>
        </p:nvSpPr>
        <p:spPr>
          <a:xfrm>
            <a:off x="342900" y="12700"/>
            <a:ext cx="7696200" cy="1143000"/>
          </a:xfrm>
        </p:spPr>
        <p:txBody>
          <a:bodyPr/>
          <a:p>
            <a:r>
              <a:rPr dirty="0" lang="en-US"/>
              <a:t>Ensuring accurate blood pressure measurement.</a:t>
            </a:r>
          </a:p>
        </p:txBody>
      </p:sp>
      <p:sp>
        <p:nvSpPr>
          <p:cNvPr id="1048887" name="Content Placeholder 2"/>
          <p:cNvSpPr>
            <a:spLocks noGrp="1"/>
          </p:cNvSpPr>
          <p:nvPr>
            <p:ph sz="quarter" idx="1"/>
          </p:nvPr>
        </p:nvSpPr>
        <p:spPr>
          <a:xfrm>
            <a:off x="457200" y="1155700"/>
            <a:ext cx="7467600" cy="5318252"/>
          </a:xfrm>
        </p:spPr>
        <p:txBody>
          <a:bodyPr>
            <a:normAutofit lnSpcReduction="10000"/>
          </a:bodyPr>
          <a:p>
            <a:r>
              <a:rPr dirty="0" lang="en-US"/>
              <a:t>Ensure </a:t>
            </a:r>
            <a:r>
              <a:rPr b="1" dirty="0" lang="en-US"/>
              <a:t>appropriate cuff </a:t>
            </a:r>
            <a:r>
              <a:rPr dirty="0" lang="en-US"/>
              <a:t>size for the patient</a:t>
            </a:r>
          </a:p>
          <a:p>
            <a:r>
              <a:rPr dirty="0" lang="en-US"/>
              <a:t>Ensure </a:t>
            </a:r>
            <a:r>
              <a:rPr b="1" dirty="0" lang="en-US"/>
              <a:t>good calibrations </a:t>
            </a:r>
            <a:r>
              <a:rPr dirty="0" lang="en-US"/>
              <a:t>on the sphygmomanometer</a:t>
            </a:r>
          </a:p>
          <a:p>
            <a:r>
              <a:rPr b="1" dirty="0" lang="en-US"/>
              <a:t>Cuff wrapped firmly</a:t>
            </a:r>
            <a:r>
              <a:rPr dirty="0" lang="en-US"/>
              <a:t> on the arm and the cuff bladder over the brachial artery</a:t>
            </a:r>
          </a:p>
          <a:p>
            <a:r>
              <a:rPr dirty="0" lang="en-US"/>
              <a:t>Patient arm should be on the chest level</a:t>
            </a:r>
          </a:p>
          <a:p>
            <a:r>
              <a:rPr dirty="0" lang="en-US"/>
              <a:t>Initial recording on both arms..subsequent BPs on the arm with higher BP</a:t>
            </a:r>
          </a:p>
          <a:p>
            <a:r>
              <a:rPr dirty="0" lang="en-US"/>
              <a:t>Palpation of systolic pressure helps to detect the </a:t>
            </a:r>
            <a:r>
              <a:rPr dirty="0" lang="en-US" err="1"/>
              <a:t>auscultatory</a:t>
            </a:r>
            <a:r>
              <a:rPr dirty="0" lang="en-US"/>
              <a:t> gap more readily</a:t>
            </a:r>
          </a:p>
          <a:p>
            <a:r>
              <a:rPr dirty="0" lang="en-US"/>
              <a:t>Ask the patient not to talk….may increase BP</a:t>
            </a:r>
          </a:p>
          <a:p>
            <a:r>
              <a:rPr dirty="0" lang="en-US"/>
              <a:t>Record the BP, position of the patient, time, and site of measurement.</a:t>
            </a:r>
          </a:p>
          <a:p>
            <a:endParaRPr dirty="0" 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458" name=""/>
        <p:cNvGrpSpPr/>
        <p:nvPr/>
      </p:nvGrpSpPr>
      <p:grpSpPr>
        <a:xfrm>
          <a:off x="0" y="0"/>
          <a:ext cx="0" cy="0"/>
          <a:chOff x="0" y="0"/>
          <a:chExt cx="0" cy="0"/>
        </a:xfrm>
      </p:grpSpPr>
      <p:sp>
        <p:nvSpPr>
          <p:cNvPr id="1048888" name="Rectangle 3"/>
          <p:cNvSpPr>
            <a:spLocks noGrp="1" noChangeArrowheads="1"/>
          </p:cNvSpPr>
          <p:nvPr>
            <p:ph type="body" idx="1"/>
          </p:nvPr>
        </p:nvSpPr>
        <p:spPr>
          <a:xfrm>
            <a:off x="457200" y="228600"/>
            <a:ext cx="7467600" cy="6245352"/>
          </a:xfrm>
        </p:spPr>
        <p:txBody>
          <a:bodyPr/>
          <a:p>
            <a:pPr eaLnBrk="1" hangingPunct="1"/>
            <a:r>
              <a:rPr altLang="en-US" dirty="0" sz="2400" lang="en-US"/>
              <a:t>The </a:t>
            </a:r>
            <a:r>
              <a:rPr altLang="en-US" b="1" dirty="0" sz="2400" lang="en-US"/>
              <a:t>equipment</a:t>
            </a:r>
            <a:r>
              <a:rPr altLang="en-US" dirty="0" sz="2400" lang="en-US"/>
              <a:t> should be regularly inspected and validated.</a:t>
            </a:r>
          </a:p>
          <a:p>
            <a:pPr eaLnBrk="1" hangingPunct="1"/>
            <a:r>
              <a:rPr altLang="en-US" dirty="0" sz="2400" lang="en-US"/>
              <a:t>The </a:t>
            </a:r>
            <a:r>
              <a:rPr altLang="en-US" b="1" dirty="0" sz="2400" lang="en-US"/>
              <a:t>operato</a:t>
            </a:r>
            <a:r>
              <a:rPr altLang="en-US" dirty="0" sz="2400" lang="en-US"/>
              <a:t>r should be trained and regularly retrained.</a:t>
            </a:r>
          </a:p>
          <a:p>
            <a:pPr eaLnBrk="1" hangingPunct="1"/>
            <a:r>
              <a:rPr altLang="en-US" dirty="0" sz="2400" lang="en-US"/>
              <a:t>The </a:t>
            </a:r>
            <a:r>
              <a:rPr altLang="en-US" b="1" dirty="0" sz="2400" lang="en-US"/>
              <a:t>patient </a:t>
            </a:r>
            <a:r>
              <a:rPr altLang="en-US" dirty="0" sz="2400" lang="en-US"/>
              <a:t>must be properly prepared and positioned and seated quietly for at least 5 minutes in a chair.</a:t>
            </a:r>
          </a:p>
          <a:p>
            <a:pPr eaLnBrk="1" hangingPunct="1"/>
            <a:r>
              <a:rPr altLang="en-US" dirty="0" sz="2400" lang="en-US"/>
              <a:t>The </a:t>
            </a:r>
            <a:r>
              <a:rPr altLang="en-US" b="1" dirty="0" sz="2400" lang="en-US" err="1"/>
              <a:t>auscultatory</a:t>
            </a:r>
            <a:r>
              <a:rPr altLang="en-US" b="1" dirty="0" sz="2400" lang="en-US"/>
              <a:t> method</a:t>
            </a:r>
            <a:r>
              <a:rPr altLang="en-US" dirty="0" sz="2400" lang="en-US"/>
              <a:t> should be used.</a:t>
            </a:r>
          </a:p>
          <a:p>
            <a:pPr eaLnBrk="1" hangingPunct="1"/>
            <a:r>
              <a:rPr altLang="en-US" b="1" dirty="0" sz="2400" lang="en-US"/>
              <a:t>Caffeine, exercise, and smoking should be avoided</a:t>
            </a:r>
            <a:r>
              <a:rPr altLang="en-US" dirty="0" sz="2400" lang="en-US"/>
              <a:t> for at least 30 minutes before BP measurement.</a:t>
            </a:r>
          </a:p>
          <a:p>
            <a:pPr eaLnBrk="1" hangingPunct="1"/>
            <a:r>
              <a:rPr altLang="en-US" dirty="0" sz="2400" lang="en-US"/>
              <a:t>An </a:t>
            </a:r>
            <a:r>
              <a:rPr altLang="en-US" b="1" dirty="0" sz="2400" lang="en-US"/>
              <a:t>appropriately sized cuff</a:t>
            </a:r>
            <a:r>
              <a:rPr altLang="en-US" dirty="0" sz="2400" lang="en-US"/>
              <a:t> should be used.</a:t>
            </a:r>
          </a:p>
          <a:p>
            <a:pPr eaLnBrk="1" hangingPunct="1"/>
            <a:endParaRPr altLang="en-US" dirty="0" sz="2400" lang="en-US"/>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461" name=""/>
        <p:cNvGrpSpPr/>
        <p:nvPr/>
      </p:nvGrpSpPr>
      <p:grpSpPr>
        <a:xfrm>
          <a:off x="0" y="0"/>
          <a:ext cx="0" cy="0"/>
          <a:chOff x="0" y="0"/>
          <a:chExt cx="0" cy="0"/>
        </a:xfrm>
      </p:grpSpPr>
      <p:sp>
        <p:nvSpPr>
          <p:cNvPr id="1048892" name="Title 1"/>
          <p:cNvSpPr>
            <a:spLocks noGrp="1"/>
          </p:cNvSpPr>
          <p:nvPr>
            <p:ph type="title"/>
          </p:nvPr>
        </p:nvSpPr>
        <p:spPr>
          <a:xfrm>
            <a:off x="491319" y="76200"/>
            <a:ext cx="7467600" cy="685800"/>
          </a:xfrm>
        </p:spPr>
        <p:txBody>
          <a:bodyPr>
            <a:normAutofit/>
          </a:bodyPr>
          <a:p>
            <a:r>
              <a:rPr dirty="0" lang="en-US"/>
              <a:t>management</a:t>
            </a:r>
          </a:p>
        </p:txBody>
      </p:sp>
      <p:sp>
        <p:nvSpPr>
          <p:cNvPr id="1048893" name="Content Placeholder 2"/>
          <p:cNvSpPr>
            <a:spLocks noGrp="1"/>
          </p:cNvSpPr>
          <p:nvPr>
            <p:ph sz="quarter" idx="1"/>
          </p:nvPr>
        </p:nvSpPr>
        <p:spPr>
          <a:xfrm>
            <a:off x="228600" y="762000"/>
            <a:ext cx="8416119" cy="5715364"/>
          </a:xfrm>
        </p:spPr>
        <p:txBody>
          <a:bodyPr>
            <a:normAutofit fontScale="92500" lnSpcReduction="10000"/>
          </a:bodyPr>
          <a:p>
            <a:pPr fontAlgn="auto" lvl="1">
              <a:spcAft>
                <a:spcPts val="0"/>
              </a:spcAft>
              <a:buFont typeface="Arial" pitchFamily="34" charset="0"/>
              <a:buChar char="–"/>
            </a:pPr>
            <a:r>
              <a:rPr b="1" dirty="0" sz="3200" lang="en-US"/>
              <a:t>Primary hypertension</a:t>
            </a:r>
            <a:r>
              <a:rPr dirty="0" sz="3200" lang="en-US"/>
              <a:t>: (idiopathic)</a:t>
            </a:r>
          </a:p>
          <a:p>
            <a:pPr fontAlgn="auto" lvl="2">
              <a:spcAft>
                <a:spcPts val="0"/>
              </a:spcAft>
              <a:buFont typeface="Arial" pitchFamily="34" charset="0"/>
              <a:buChar char="•"/>
            </a:pPr>
            <a:r>
              <a:rPr dirty="0" sz="3200" lang="en-US"/>
              <a:t>Strategies for treatment based on the determinants of arterial pressure, i.e. reductions of:</a:t>
            </a:r>
          </a:p>
          <a:p>
            <a:pPr fontAlgn="auto" lvl="3">
              <a:spcAft>
                <a:spcPts val="0"/>
              </a:spcAft>
              <a:buFont typeface="Arial" pitchFamily="34" charset="0"/>
              <a:buChar char="–"/>
            </a:pPr>
            <a:r>
              <a:rPr dirty="0" sz="3200" lang="en-US"/>
              <a:t>blood volume, </a:t>
            </a:r>
          </a:p>
          <a:p>
            <a:pPr fontAlgn="auto" lvl="3">
              <a:spcAft>
                <a:spcPts val="0"/>
              </a:spcAft>
              <a:buFont typeface="Arial" pitchFamily="34" charset="0"/>
              <a:buChar char="–"/>
            </a:pPr>
            <a:r>
              <a:rPr dirty="0" sz="3200" lang="en-US"/>
              <a:t>sympathetic tone, </a:t>
            </a:r>
          </a:p>
          <a:p>
            <a:pPr fontAlgn="auto" lvl="3">
              <a:spcAft>
                <a:spcPts val="0"/>
              </a:spcAft>
              <a:buFont typeface="Arial" pitchFamily="34" charset="0"/>
              <a:buChar char="–"/>
            </a:pPr>
            <a:r>
              <a:rPr dirty="0" sz="3200" lang="en-US"/>
              <a:t>vascular smooth muscle tone, </a:t>
            </a:r>
          </a:p>
          <a:p>
            <a:pPr fontAlgn="auto" lvl="3">
              <a:spcAft>
                <a:spcPts val="0"/>
              </a:spcAft>
              <a:buFont typeface="Arial" pitchFamily="34" charset="0"/>
              <a:buChar char="–"/>
            </a:pPr>
            <a:r>
              <a:rPr dirty="0" sz="3200" lang="en-US"/>
              <a:t>angiotensin effects. </a:t>
            </a:r>
          </a:p>
          <a:p>
            <a:pPr fontAlgn="auto" lvl="1">
              <a:spcAft>
                <a:spcPts val="0"/>
              </a:spcAft>
              <a:buFont typeface="Arial" pitchFamily="34" charset="0"/>
              <a:buChar char="–"/>
            </a:pPr>
            <a:r>
              <a:rPr b="1" dirty="0" sz="3200" lang="en-US"/>
              <a:t>Secondary HTN</a:t>
            </a:r>
            <a:r>
              <a:rPr dirty="0" sz="3200" lang="en-US"/>
              <a:t>: (causes known)</a:t>
            </a:r>
          </a:p>
          <a:p>
            <a:pPr fontAlgn="auto" lvl="2">
              <a:spcAft>
                <a:spcPts val="0"/>
              </a:spcAft>
              <a:buFont typeface="Arial" pitchFamily="34" charset="0"/>
              <a:buChar char="•"/>
            </a:pPr>
            <a:r>
              <a:rPr dirty="0" sz="3200" lang="en-US"/>
              <a:t>Identification and correction/treatment of the underlying cause</a:t>
            </a:r>
          </a:p>
          <a:p>
            <a:pPr fontAlgn="auto" lvl="3">
              <a:spcAft>
                <a:spcPts val="0"/>
              </a:spcAft>
              <a:buFont typeface="Arial" pitchFamily="34" charset="0"/>
              <a:buChar char="–"/>
            </a:pPr>
            <a:endParaRPr dirty="0" sz="3200" lang="en-US"/>
          </a:p>
          <a:p>
            <a:endParaRPr dirty="0" lang="en-US"/>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462" name=""/>
        <p:cNvGrpSpPr/>
        <p:nvPr/>
      </p:nvGrpSpPr>
      <p:grpSpPr>
        <a:xfrm>
          <a:off x="0" y="0"/>
          <a:ext cx="0" cy="0"/>
          <a:chOff x="0" y="0"/>
          <a:chExt cx="0" cy="0"/>
        </a:xfrm>
      </p:grpSpPr>
      <p:sp>
        <p:nvSpPr>
          <p:cNvPr id="1048894" name="Title 1"/>
          <p:cNvSpPr>
            <a:spLocks noGrp="1"/>
          </p:cNvSpPr>
          <p:nvPr>
            <p:ph type="title"/>
          </p:nvPr>
        </p:nvSpPr>
        <p:spPr>
          <a:xfrm>
            <a:off x="457200" y="152400"/>
            <a:ext cx="7467600" cy="487362"/>
          </a:xfrm>
        </p:spPr>
        <p:txBody>
          <a:bodyPr>
            <a:normAutofit fontScale="90000"/>
          </a:bodyPr>
          <a:p>
            <a:r>
              <a:rPr dirty="0" lang="en-US"/>
              <a:t>management</a:t>
            </a:r>
          </a:p>
        </p:txBody>
      </p:sp>
      <p:sp>
        <p:nvSpPr>
          <p:cNvPr id="1048895" name="Content Placeholder 2"/>
          <p:cNvSpPr>
            <a:spLocks noGrp="1"/>
          </p:cNvSpPr>
          <p:nvPr>
            <p:ph sz="quarter" idx="1"/>
          </p:nvPr>
        </p:nvSpPr>
        <p:spPr>
          <a:xfrm>
            <a:off x="457200" y="639762"/>
            <a:ext cx="8153400" cy="5834190"/>
          </a:xfrm>
        </p:spPr>
        <p:txBody>
          <a:bodyPr>
            <a:normAutofit/>
          </a:bodyPr>
          <a:p>
            <a:r>
              <a:rPr b="1" dirty="0" i="1" lang="en-US"/>
              <a:t>Beta blockers</a:t>
            </a:r>
            <a:r>
              <a:rPr dirty="0" lang="en-US"/>
              <a:t>: the drugs includes: </a:t>
            </a:r>
          </a:p>
          <a:p>
            <a:pPr lvl="2"/>
            <a:r>
              <a:rPr dirty="0" sz="2400" lang="en-US"/>
              <a:t>Non selective beta blockers: Propranolol, </a:t>
            </a:r>
            <a:r>
              <a:rPr dirty="0" sz="2400" lang="en-US" err="1"/>
              <a:t>carteolol</a:t>
            </a:r>
            <a:r>
              <a:rPr dirty="0" sz="2400" lang="en-US"/>
              <a:t>, </a:t>
            </a:r>
            <a:r>
              <a:rPr dirty="0" sz="2400" lang="en-US" err="1"/>
              <a:t>pindolol</a:t>
            </a:r>
            <a:r>
              <a:rPr dirty="0" sz="2400" lang="en-US"/>
              <a:t>, </a:t>
            </a:r>
            <a:r>
              <a:rPr dirty="0" sz="2400" lang="en-US" err="1"/>
              <a:t>timolol</a:t>
            </a:r>
            <a:endParaRPr dirty="0" sz="2400" lang="en-US"/>
          </a:p>
          <a:p>
            <a:pPr lvl="2"/>
            <a:r>
              <a:rPr dirty="0" sz="2400" lang="en-US"/>
              <a:t>Selective beta 1 blockers: atenolol, metoprolol, </a:t>
            </a:r>
            <a:r>
              <a:rPr dirty="0" sz="2400" lang="en-US" err="1"/>
              <a:t>esmolol</a:t>
            </a:r>
            <a:r>
              <a:rPr dirty="0" sz="2400" lang="en-US"/>
              <a:t>, </a:t>
            </a:r>
            <a:r>
              <a:rPr dirty="0" sz="2400" lang="en-US" err="1"/>
              <a:t>acebutolol</a:t>
            </a:r>
            <a:endParaRPr dirty="0" sz="2400" lang="en-US"/>
          </a:p>
          <a:p>
            <a:pPr lvl="2"/>
            <a:r>
              <a:rPr dirty="0" sz="2400" lang="en-US"/>
              <a:t>Beta and alpha receptor blockers: Labetalol, carvedilol</a:t>
            </a:r>
          </a:p>
          <a:p>
            <a:r>
              <a:rPr dirty="0" lang="en-US"/>
              <a:t>MOA is </a:t>
            </a:r>
          </a:p>
          <a:p>
            <a:pPr indent="0" lvl="2" marL="640080">
              <a:buNone/>
            </a:pPr>
            <a:r>
              <a:rPr dirty="0" sz="2200" lang="en-US"/>
              <a:t>-Reduce cardiac output; </a:t>
            </a:r>
          </a:p>
          <a:p>
            <a:pPr indent="0" lvl="2" marL="640080">
              <a:buNone/>
            </a:pPr>
            <a:r>
              <a:rPr dirty="0" sz="2200" lang="en-US"/>
              <a:t>-later have an effect on vascular resistance, due to reduced angiotensin (beta blockers reduce renin secretion</a:t>
            </a:r>
            <a:r>
              <a:rPr dirty="0" sz="2500" lang="en-US"/>
              <a:t>)</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463" name=""/>
        <p:cNvGrpSpPr/>
        <p:nvPr/>
      </p:nvGrpSpPr>
      <p:grpSpPr>
        <a:xfrm>
          <a:off x="0" y="0"/>
          <a:ext cx="0" cy="0"/>
          <a:chOff x="0" y="0"/>
          <a:chExt cx="0" cy="0"/>
        </a:xfrm>
      </p:grpSpPr>
      <p:sp>
        <p:nvSpPr>
          <p:cNvPr id="1048896" name="Content Placeholder 2"/>
          <p:cNvSpPr>
            <a:spLocks noGrp="1"/>
          </p:cNvSpPr>
          <p:nvPr>
            <p:ph sz="quarter" idx="1"/>
          </p:nvPr>
        </p:nvSpPr>
        <p:spPr>
          <a:xfrm>
            <a:off x="457200" y="457200"/>
            <a:ext cx="8077200" cy="6016752"/>
          </a:xfrm>
        </p:spPr>
        <p:txBody>
          <a:bodyPr>
            <a:normAutofit/>
          </a:bodyPr>
          <a:p>
            <a:r>
              <a:rPr b="1" dirty="0" lang="en-US"/>
              <a:t>Diuretics </a:t>
            </a:r>
            <a:r>
              <a:rPr dirty="0" lang="en-US"/>
              <a:t>There are many different types of diuretics; but the most important for treating hypertension are the </a:t>
            </a:r>
            <a:endParaRPr dirty="0" sz="2400" lang="en-US"/>
          </a:p>
          <a:p>
            <a:pPr lvl="1"/>
            <a:r>
              <a:rPr dirty="0" sz="2400" i="1" lang="en-US"/>
              <a:t>Thiazides</a:t>
            </a:r>
            <a:r>
              <a:rPr dirty="0" sz="2400" lang="en-US"/>
              <a:t> (</a:t>
            </a:r>
            <a:r>
              <a:rPr dirty="0" sz="2400" lang="en-US" err="1"/>
              <a:t>eg</a:t>
            </a:r>
            <a:r>
              <a:rPr dirty="0" sz="2400" lang="en-US"/>
              <a:t>, </a:t>
            </a:r>
            <a:r>
              <a:rPr dirty="0" sz="2400" lang="en-US" err="1"/>
              <a:t>hydrochlorthiazide</a:t>
            </a:r>
            <a:r>
              <a:rPr dirty="0" sz="2400" lang="en-US"/>
              <a:t>) Often adequate in mild hypertension, </a:t>
            </a:r>
          </a:p>
          <a:p>
            <a:pPr lvl="1"/>
            <a:r>
              <a:rPr dirty="0" sz="2400" i="1" lang="en-US"/>
              <a:t>loop agents</a:t>
            </a:r>
            <a:r>
              <a:rPr dirty="0" sz="2400" lang="en-US"/>
              <a:t>: (</a:t>
            </a:r>
            <a:r>
              <a:rPr dirty="0" sz="2400" lang="en-US" err="1"/>
              <a:t>eg</a:t>
            </a:r>
            <a:r>
              <a:rPr dirty="0" sz="2400" lang="en-US"/>
              <a:t>, furosemide). Usually applied in moderate, severe, and malignant hypertension</a:t>
            </a:r>
          </a:p>
          <a:p>
            <a:r>
              <a:rPr dirty="0" lang="en-US"/>
              <a:t>The angiotensin-converting enzyme </a:t>
            </a:r>
            <a:r>
              <a:rPr b="1" dirty="0" lang="en-US"/>
              <a:t>(ACE) inhibitors: </a:t>
            </a:r>
            <a:r>
              <a:rPr dirty="0" lang="en-US"/>
              <a:t>Captopril, </a:t>
            </a:r>
            <a:r>
              <a:rPr dirty="0" lang="en-US" err="1"/>
              <a:t>Enalapril</a:t>
            </a:r>
            <a:r>
              <a:rPr dirty="0" lang="en-US"/>
              <a:t>, Lisinopril, </a:t>
            </a:r>
            <a:r>
              <a:rPr dirty="0" lang="en-US" err="1"/>
              <a:t>Fosinopril</a:t>
            </a:r>
            <a:r>
              <a:rPr dirty="0" lang="en-US"/>
              <a:t>		</a:t>
            </a:r>
          </a:p>
          <a:p>
            <a:r>
              <a:rPr dirty="0" lang="en-US"/>
              <a:t>Angiotensin II receptor antagonists. </a:t>
            </a:r>
            <a:r>
              <a:rPr b="1" dirty="0" lang="en-US"/>
              <a:t>ARB’s </a:t>
            </a:r>
            <a:r>
              <a:rPr dirty="0" lang="en-US"/>
              <a:t>(blockers) losartan 50-100mg OD, </a:t>
            </a:r>
            <a:r>
              <a:rPr dirty="0" lang="en-US" err="1"/>
              <a:t>lorsartan</a:t>
            </a:r>
            <a:r>
              <a:rPr dirty="0" lang="en-US"/>
              <a:t>, Valsartan, Candesartan, </a:t>
            </a:r>
            <a:r>
              <a:rPr dirty="0" lang="en-US" err="1"/>
              <a:t>Irbesartan</a:t>
            </a:r>
            <a:endParaRPr dirty="0" lang="en-US"/>
          </a:p>
          <a:p>
            <a:r>
              <a:rPr b="1" dirty="0" lang="en-US"/>
              <a:t>ACE’s</a:t>
            </a:r>
            <a:r>
              <a:rPr dirty="0" lang="en-US"/>
              <a:t> and </a:t>
            </a:r>
            <a:r>
              <a:rPr b="1" dirty="0" lang="en-US"/>
              <a:t>ARB’s</a:t>
            </a:r>
            <a:r>
              <a:rPr dirty="0" lang="en-US"/>
              <a:t> cause resultant effect: vasodilation and decreased salt and water retention</a:t>
            </a:r>
          </a:p>
          <a:p>
            <a:endParaRPr dirty="0" sz="2200" lang="en-US"/>
          </a:p>
          <a:p>
            <a:pPr lvl="1"/>
            <a:endParaRPr dirty="0" lang="en-US"/>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464" name=""/>
        <p:cNvGrpSpPr/>
        <p:nvPr/>
      </p:nvGrpSpPr>
      <p:grpSpPr>
        <a:xfrm>
          <a:off x="0" y="0"/>
          <a:ext cx="0" cy="0"/>
          <a:chOff x="0" y="0"/>
          <a:chExt cx="0" cy="0"/>
        </a:xfrm>
      </p:grpSpPr>
      <p:sp>
        <p:nvSpPr>
          <p:cNvPr id="1048897" name="Content Placeholder 2"/>
          <p:cNvSpPr>
            <a:spLocks noGrp="1"/>
          </p:cNvSpPr>
          <p:nvPr>
            <p:ph sz="quarter" idx="1"/>
          </p:nvPr>
        </p:nvSpPr>
        <p:spPr>
          <a:xfrm>
            <a:off x="304800" y="304800"/>
            <a:ext cx="8305800" cy="6169152"/>
          </a:xfrm>
        </p:spPr>
        <p:txBody>
          <a:bodyPr>
            <a:noAutofit/>
          </a:bodyPr>
          <a:p>
            <a:r>
              <a:rPr b="1" dirty="0" lang="en-US"/>
              <a:t>Vasodilators</a:t>
            </a:r>
            <a:r>
              <a:rPr dirty="0" lang="en-US"/>
              <a:t>  </a:t>
            </a:r>
          </a:p>
          <a:p>
            <a:pPr lvl="1"/>
            <a:r>
              <a:rPr dirty="0" sz="2400" lang="en-US"/>
              <a:t>Calcium channel blockers: </a:t>
            </a:r>
            <a:r>
              <a:rPr dirty="0" sz="2400" lang="en-US" err="1"/>
              <a:t>Nifedipine</a:t>
            </a:r>
            <a:r>
              <a:rPr dirty="0" sz="2400" lang="en-US"/>
              <a:t>, Verapamil, diltiazem. block voltage-gated </a:t>
            </a:r>
            <a:r>
              <a:rPr b="1" dirty="0" sz="2400" lang="en-US"/>
              <a:t>L-type calcium channels</a:t>
            </a:r>
            <a:r>
              <a:rPr dirty="0" sz="2400" lang="en-US"/>
              <a:t>, the calcium channels most important in </a:t>
            </a:r>
            <a:r>
              <a:rPr b="1" dirty="0" sz="2400" lang="en-US"/>
              <a:t>cardiac and smooth muscle</a:t>
            </a:r>
            <a:r>
              <a:rPr dirty="0" sz="2400" lang="en-US"/>
              <a:t>, thus decreasing calcium influx (and intracellular calcium concentration) and muscle contractility. They are used for both outpatient therapy and in emergencies.</a:t>
            </a:r>
          </a:p>
          <a:p>
            <a:pPr lvl="1"/>
            <a:r>
              <a:rPr dirty="0" sz="2400" lang="en-US"/>
              <a:t>Oral  vasodilators: Hydralazine and </a:t>
            </a:r>
            <a:r>
              <a:rPr dirty="0" sz="2400" lang="en-US" err="1"/>
              <a:t>minoxidil</a:t>
            </a:r>
            <a:r>
              <a:rPr dirty="0" sz="2400" lang="en-US"/>
              <a:t>. They are used for long term outpatient therapy of hypertension.</a:t>
            </a:r>
          </a:p>
          <a:p>
            <a:pPr lvl="1"/>
            <a:r>
              <a:rPr dirty="0" sz="2400" lang="en-US"/>
              <a:t>Parenteral vasodilators: Nitroprusside, </a:t>
            </a:r>
            <a:r>
              <a:rPr dirty="0" sz="2400" lang="en-US" err="1"/>
              <a:t>Diazoxide</a:t>
            </a:r>
            <a:r>
              <a:rPr dirty="0" sz="2400" lang="en-US"/>
              <a:t>, and </a:t>
            </a:r>
            <a:r>
              <a:rPr dirty="0" sz="2400" lang="en-US" err="1"/>
              <a:t>Fenoldopam</a:t>
            </a:r>
            <a:r>
              <a:rPr dirty="0" sz="2400" lang="en-US"/>
              <a:t>. They are used to treat hypertensive emergencies.</a:t>
            </a:r>
          </a:p>
          <a:p>
            <a:pPr lvl="1"/>
            <a:r>
              <a:rPr dirty="0" sz="2400" lang="en-US"/>
              <a:t>Centrally acting vasodilators…methyldopa. alpha receptor blocker</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465" name=""/>
        <p:cNvGrpSpPr/>
        <p:nvPr/>
      </p:nvGrpSpPr>
      <p:grpSpPr>
        <a:xfrm>
          <a:off x="0" y="0"/>
          <a:ext cx="0" cy="0"/>
          <a:chOff x="0" y="0"/>
          <a:chExt cx="0" cy="0"/>
        </a:xfrm>
      </p:grpSpPr>
      <p:sp>
        <p:nvSpPr>
          <p:cNvPr id="1048898" name="Content Placeholder 2"/>
          <p:cNvSpPr>
            <a:spLocks noGrp="1"/>
          </p:cNvSpPr>
          <p:nvPr>
            <p:ph sz="quarter" idx="1"/>
          </p:nvPr>
        </p:nvSpPr>
        <p:spPr>
          <a:xfrm>
            <a:off x="457200" y="381000"/>
            <a:ext cx="7467600" cy="6092952"/>
          </a:xfrm>
        </p:spPr>
        <p:txBody>
          <a:bodyPr>
            <a:normAutofit/>
          </a:bodyPr>
          <a:p>
            <a:r>
              <a:rPr dirty="0" lang="en-US"/>
              <a:t>Complexity of Anti-</a:t>
            </a:r>
            <a:r>
              <a:rPr dirty="0" lang="en-US" err="1"/>
              <a:t>Hyperetensive</a:t>
            </a:r>
            <a:r>
              <a:rPr dirty="0" lang="en-US"/>
              <a:t> Therapy:</a:t>
            </a:r>
          </a:p>
          <a:p>
            <a:pPr lvl="1"/>
            <a:r>
              <a:rPr dirty="0" sz="2400" lang="en-US"/>
              <a:t>Hypertension remains </a:t>
            </a:r>
            <a:r>
              <a:rPr b="1" dirty="0" sz="2400" lang="en-US"/>
              <a:t>asymptomatic </a:t>
            </a:r>
            <a:r>
              <a:rPr dirty="0" sz="2400" lang="en-US"/>
              <a:t>until in advanced stages (complications) </a:t>
            </a:r>
          </a:p>
          <a:p>
            <a:pPr lvl="1"/>
            <a:r>
              <a:rPr dirty="0" sz="2400" lang="en-US"/>
              <a:t>Being long term therapy, drugs can be expensive and sometimes cause major compensatory responses and significant toxicities. </a:t>
            </a:r>
          </a:p>
          <a:p>
            <a:pPr lvl="1"/>
            <a:r>
              <a:rPr dirty="0" sz="2400" lang="en-US"/>
              <a:t>However, overall toxicity can be reduced and compensatory responses minimized by the use of multiple drugs at lower dosages (approach usually applied in patients with severe hypertension).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318" name=""/>
        <p:cNvGrpSpPr/>
        <p:nvPr/>
      </p:nvGrpSpPr>
      <p:grpSpPr>
        <a:xfrm>
          <a:off x="0" y="0"/>
          <a:ext cx="0" cy="0"/>
          <a:chOff x="0" y="0"/>
          <a:chExt cx="0" cy="0"/>
        </a:xfrm>
      </p:grpSpPr>
      <p:sp>
        <p:nvSpPr>
          <p:cNvPr id="1048647" name="Content Placeholder 2"/>
          <p:cNvSpPr>
            <a:spLocks noGrp="1"/>
          </p:cNvSpPr>
          <p:nvPr>
            <p:ph idx="4294967295"/>
          </p:nvPr>
        </p:nvSpPr>
        <p:spPr>
          <a:xfrm>
            <a:off x="381000" y="1219200"/>
            <a:ext cx="7848600" cy="5254625"/>
          </a:xfrm>
        </p:spPr>
        <p:txBody>
          <a:bodyPr>
            <a:normAutofit/>
          </a:bodyPr>
          <a:p>
            <a:r>
              <a:rPr dirty="0" sz="3200" lang="en-US"/>
              <a:t>Left </a:t>
            </a:r>
            <a:r>
              <a:rPr dirty="0" sz="3200" lang="en-US" err="1"/>
              <a:t>atrioventricular</a:t>
            </a:r>
            <a:r>
              <a:rPr dirty="0" sz="3200" lang="en-US"/>
              <a:t> valve/ bicuspid valve(</a:t>
            </a:r>
            <a:r>
              <a:rPr b="1" dirty="0" sz="3200" lang="en-US" err="1"/>
              <a:t>a.k.a</a:t>
            </a:r>
            <a:r>
              <a:rPr b="1" dirty="0" sz="3200" lang="en-US"/>
              <a:t> mitral valve</a:t>
            </a:r>
            <a:r>
              <a:rPr dirty="0" sz="3200" lang="en-US"/>
              <a:t>)- has two valves which open allowing blood to flow freely from the left atrium to the left ventricle. Closes when the ventricles contract preventing blood from flowing back into the left atrium hence flowing into the aorta.</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466" name=""/>
        <p:cNvGrpSpPr/>
        <p:nvPr/>
      </p:nvGrpSpPr>
      <p:grpSpPr>
        <a:xfrm>
          <a:off x="0" y="0"/>
          <a:ext cx="0" cy="0"/>
          <a:chOff x="0" y="0"/>
          <a:chExt cx="0" cy="0"/>
        </a:xfrm>
      </p:grpSpPr>
      <p:sp>
        <p:nvSpPr>
          <p:cNvPr id="1048899" name="Content Placeholder 2"/>
          <p:cNvSpPr>
            <a:spLocks noGrp="1"/>
          </p:cNvSpPr>
          <p:nvPr>
            <p:ph sz="quarter" idx="1"/>
          </p:nvPr>
        </p:nvSpPr>
        <p:spPr>
          <a:xfrm>
            <a:off x="457200" y="457200"/>
            <a:ext cx="8153400" cy="6016752"/>
          </a:xfrm>
        </p:spPr>
        <p:txBody>
          <a:bodyPr>
            <a:normAutofit/>
          </a:bodyPr>
          <a:p>
            <a:r>
              <a:rPr dirty="0" sz="2800" lang="en-US"/>
              <a:t>Treatment steps usually include:</a:t>
            </a:r>
          </a:p>
          <a:p>
            <a:pPr lvl="1"/>
            <a:r>
              <a:rPr dirty="0" sz="2800" lang="en-US"/>
              <a:t>(1) lifestyle measures such as salt restriction and weight reduction, </a:t>
            </a:r>
          </a:p>
          <a:p>
            <a:pPr lvl="1"/>
            <a:r>
              <a:rPr dirty="0" sz="2800" lang="en-US"/>
              <a:t>(2) diuretics (a thiazide), </a:t>
            </a:r>
          </a:p>
          <a:p>
            <a:pPr lvl="1"/>
            <a:r>
              <a:rPr dirty="0" sz="2800" lang="en-US"/>
              <a:t>(3) </a:t>
            </a:r>
            <a:r>
              <a:rPr dirty="0" sz="2800" lang="en-US" err="1"/>
              <a:t>Sympathoplegics</a:t>
            </a:r>
            <a:r>
              <a:rPr dirty="0" sz="2800" lang="en-US"/>
              <a:t> (a blocker), </a:t>
            </a:r>
          </a:p>
          <a:p>
            <a:pPr lvl="1"/>
            <a:r>
              <a:rPr dirty="0" sz="2800" lang="en-US"/>
              <a:t>(4) ACE antagonists, </a:t>
            </a:r>
          </a:p>
          <a:p>
            <a:pPr lvl="1"/>
            <a:r>
              <a:rPr dirty="0" sz="2800" lang="en-US"/>
              <a:t>(5) vasodilators. </a:t>
            </a:r>
          </a:p>
          <a:p>
            <a:r>
              <a:rPr dirty="0" sz="2800" lang="en-US"/>
              <a:t>The vasodilator of first choice is usually a calcium channel blocker.  </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467" name=""/>
        <p:cNvGrpSpPr/>
        <p:nvPr/>
      </p:nvGrpSpPr>
      <p:grpSpPr>
        <a:xfrm>
          <a:off x="0" y="0"/>
          <a:ext cx="0" cy="0"/>
          <a:chOff x="0" y="0"/>
          <a:chExt cx="0" cy="0"/>
        </a:xfrm>
      </p:grpSpPr>
      <p:sp>
        <p:nvSpPr>
          <p:cNvPr id="1048900" name="Title 1"/>
          <p:cNvSpPr>
            <a:spLocks noGrp="1"/>
          </p:cNvSpPr>
          <p:nvPr>
            <p:ph type="title"/>
          </p:nvPr>
        </p:nvSpPr>
        <p:spPr>
          <a:xfrm>
            <a:off x="457200" y="274638"/>
            <a:ext cx="7467600" cy="563562"/>
          </a:xfrm>
        </p:spPr>
        <p:txBody>
          <a:bodyPr/>
          <a:p>
            <a:r>
              <a:rPr dirty="0" lang="en-US"/>
              <a:t>Nursing care</a:t>
            </a:r>
          </a:p>
        </p:txBody>
      </p:sp>
      <p:sp>
        <p:nvSpPr>
          <p:cNvPr id="1048901" name="Content Placeholder 2"/>
          <p:cNvSpPr>
            <a:spLocks noGrp="1"/>
          </p:cNvSpPr>
          <p:nvPr>
            <p:ph sz="quarter" idx="1"/>
          </p:nvPr>
        </p:nvSpPr>
        <p:spPr>
          <a:xfrm>
            <a:off x="457200" y="914400"/>
            <a:ext cx="7467600" cy="5559552"/>
          </a:xfrm>
        </p:spPr>
        <p:txBody>
          <a:bodyPr>
            <a:normAutofit/>
          </a:bodyPr>
          <a:p>
            <a:r>
              <a:rPr dirty="0" sz="2800" lang="en-US"/>
              <a:t>Bed rest</a:t>
            </a:r>
          </a:p>
          <a:p>
            <a:r>
              <a:rPr dirty="0" sz="2800" lang="en-US"/>
              <a:t>Medication –antihypertensive</a:t>
            </a:r>
          </a:p>
          <a:p>
            <a:r>
              <a:rPr dirty="0" sz="2800" lang="en-US"/>
              <a:t>Dietary consideration and restrict fats and salts (adopt dash eating plan)</a:t>
            </a:r>
          </a:p>
          <a:p>
            <a:r>
              <a:rPr dirty="0" sz="2800" lang="en-US"/>
              <a:t>Weight control</a:t>
            </a:r>
          </a:p>
          <a:p>
            <a:r>
              <a:rPr dirty="0" sz="2800" lang="en-US"/>
              <a:t>Counseling and education e g to stop smoking</a:t>
            </a:r>
          </a:p>
          <a:p>
            <a:r>
              <a:rPr dirty="0" sz="2800" lang="en-US"/>
              <a:t>Encourage exercise - physical activity</a:t>
            </a:r>
          </a:p>
          <a:p>
            <a:r>
              <a:rPr dirty="0" sz="2800" lang="en-US"/>
              <a:t>Stress management</a:t>
            </a:r>
          </a:p>
          <a:p>
            <a:r>
              <a:rPr dirty="0" sz="2800" lang="en-US"/>
              <a:t>Risk factor management </a:t>
            </a:r>
          </a:p>
          <a:p>
            <a:r>
              <a:rPr dirty="0" sz="2800" lang="en-US"/>
              <a:t>Moderate alcohol consumption </a:t>
            </a:r>
          </a:p>
          <a:p>
            <a:endParaRPr dirty="0" sz="2800" lang="en-US"/>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468" name=""/>
        <p:cNvGrpSpPr/>
        <p:nvPr/>
      </p:nvGrpSpPr>
      <p:grpSpPr>
        <a:xfrm>
          <a:off x="0" y="0"/>
          <a:ext cx="0" cy="0"/>
          <a:chOff x="0" y="0"/>
          <a:chExt cx="0" cy="0"/>
        </a:xfrm>
      </p:grpSpPr>
      <p:sp>
        <p:nvSpPr>
          <p:cNvPr id="1048902" name="Title 1"/>
          <p:cNvSpPr>
            <a:spLocks noGrp="1"/>
          </p:cNvSpPr>
          <p:nvPr>
            <p:ph type="title"/>
          </p:nvPr>
        </p:nvSpPr>
        <p:spPr>
          <a:xfrm>
            <a:off x="457200" y="9099"/>
            <a:ext cx="7467600" cy="563562"/>
          </a:xfrm>
        </p:spPr>
        <p:txBody>
          <a:bodyPr/>
          <a:p>
            <a:r>
              <a:rPr dirty="0" lang="en-US"/>
              <a:t>Complications </a:t>
            </a:r>
            <a:r>
              <a:rPr dirty="0" lang="en-US" err="1"/>
              <a:t>htn</a:t>
            </a:r>
            <a:endParaRPr dirty="0" lang="en-US"/>
          </a:p>
        </p:txBody>
      </p:sp>
      <p:sp>
        <p:nvSpPr>
          <p:cNvPr id="1048903" name="Content Placeholder 2"/>
          <p:cNvSpPr>
            <a:spLocks noGrp="1"/>
          </p:cNvSpPr>
          <p:nvPr>
            <p:ph sz="quarter" idx="1"/>
          </p:nvPr>
        </p:nvSpPr>
        <p:spPr>
          <a:xfrm>
            <a:off x="457200" y="838200"/>
            <a:ext cx="7467600" cy="5635752"/>
          </a:xfrm>
        </p:spPr>
        <p:txBody>
          <a:bodyPr>
            <a:normAutofit fontScale="70000" lnSpcReduction="20000"/>
          </a:bodyPr>
          <a:p>
            <a:r>
              <a:rPr altLang="en-US" dirty="0" sz="4000" lang="en-US"/>
              <a:t>Changes in the vessel wall leading to vessel trauma and arteriosclerosis throughout the vasculature</a:t>
            </a:r>
          </a:p>
          <a:p>
            <a:r>
              <a:rPr altLang="en-US" dirty="0" sz="4000" lang="en-US"/>
              <a:t> Complications arise due to the “target organ” dysfunction and ultimately failure.</a:t>
            </a:r>
          </a:p>
          <a:p>
            <a:r>
              <a:rPr altLang="en-US" dirty="0" sz="4000" lang="en-US"/>
              <a:t>Damage to the blood vessels can be seen on </a:t>
            </a:r>
            <a:r>
              <a:rPr altLang="en-US" dirty="0" sz="4000" lang="en-US" err="1"/>
              <a:t>fundoscopy</a:t>
            </a:r>
            <a:endParaRPr altLang="en-US" dirty="0" sz="4000" lang="en-US"/>
          </a:p>
          <a:p>
            <a:pPr indent="0" marL="0">
              <a:buNone/>
            </a:pPr>
            <a:r>
              <a:rPr altLang="en-US" dirty="0" sz="4000" lang="en-US"/>
              <a:t> </a:t>
            </a:r>
          </a:p>
          <a:p>
            <a:r>
              <a:rPr altLang="en-US" b="1" dirty="0" sz="4000" lang="en-US"/>
              <a:t>CVS</a:t>
            </a:r>
            <a:r>
              <a:rPr altLang="en-US" dirty="0" sz="2800" lang="en-US"/>
              <a:t> (</a:t>
            </a:r>
            <a:r>
              <a:rPr altLang="en-US" dirty="0" sz="3700" lang="en-US"/>
              <a:t>Heart and Blood Vessels)-</a:t>
            </a:r>
            <a:r>
              <a:rPr dirty="0" sz="3700" lang="en-US"/>
              <a:t>Coronary thrombosis, </a:t>
            </a:r>
            <a:r>
              <a:rPr altLang="en-US" dirty="0" sz="3700" lang="en-US"/>
              <a:t>Ventricular hypertrophy; dysfunction and failure, Arrhythmias, Coronary artery disease, Acute MI, Arterial aneurysm; dissection, and rupture.</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469" name=""/>
        <p:cNvGrpSpPr/>
        <p:nvPr/>
      </p:nvGrpSpPr>
      <p:grpSpPr>
        <a:xfrm>
          <a:off x="0" y="0"/>
          <a:ext cx="0" cy="0"/>
          <a:chOff x="0" y="0"/>
          <a:chExt cx="0" cy="0"/>
        </a:xfrm>
      </p:grpSpPr>
      <p:sp>
        <p:nvSpPr>
          <p:cNvPr id="1048904" name="Content Placeholder 2"/>
          <p:cNvSpPr>
            <a:spLocks noGrp="1"/>
          </p:cNvSpPr>
          <p:nvPr>
            <p:ph sz="quarter" idx="1"/>
          </p:nvPr>
        </p:nvSpPr>
        <p:spPr>
          <a:xfrm>
            <a:off x="457200" y="152400"/>
            <a:ext cx="7467600" cy="6321552"/>
          </a:xfrm>
        </p:spPr>
        <p:txBody>
          <a:bodyPr>
            <a:normAutofit fontScale="92500"/>
          </a:bodyPr>
          <a:p>
            <a:r>
              <a:rPr altLang="en-US" b="1" dirty="0" sz="2800" lang="en-US"/>
              <a:t>The kidneys </a:t>
            </a:r>
            <a:r>
              <a:rPr altLang="en-US" dirty="0" sz="2800" lang="en-US"/>
              <a:t>-</a:t>
            </a:r>
            <a:r>
              <a:rPr dirty="0" sz="2800" lang="en-US"/>
              <a:t>Renal failure, </a:t>
            </a:r>
            <a:r>
              <a:rPr altLang="en-US" dirty="0" sz="2800" lang="en-US"/>
              <a:t>Glomerular sclerosis leading to impaired kidney function and finally end stage kidney disease. Ischemic kidney disease especially when renal artery stenosis is the cause of HTN</a:t>
            </a:r>
          </a:p>
          <a:p>
            <a:r>
              <a:rPr altLang="en-US" b="1" dirty="0" sz="2800" lang="en-US"/>
              <a:t>Nervous system </a:t>
            </a:r>
            <a:r>
              <a:rPr altLang="en-US" dirty="0" sz="2800" lang="en-US"/>
              <a:t>Stroke, intracerebral and sub-</a:t>
            </a:r>
            <a:r>
              <a:rPr altLang="en-US" dirty="0" sz="2800" lang="en-US" err="1"/>
              <a:t>aracnoid</a:t>
            </a:r>
            <a:r>
              <a:rPr altLang="en-US" dirty="0" sz="2800" lang="en-US"/>
              <a:t> hemorrhage, Cerebral atrophy and dementia, </a:t>
            </a:r>
            <a:r>
              <a:rPr dirty="0" sz="2800" lang="en-US"/>
              <a:t>Cerebral hemorrhage- can lead to CVA</a:t>
            </a:r>
            <a:endParaRPr altLang="en-US" dirty="0" sz="2800" lang="en-US"/>
          </a:p>
          <a:p>
            <a:r>
              <a:rPr altLang="en-US" b="1" dirty="0" sz="2800" lang="en-US"/>
              <a:t>The Eyes  </a:t>
            </a:r>
            <a:r>
              <a:rPr altLang="en-US" dirty="0" sz="2800" lang="en-US"/>
              <a:t>-</a:t>
            </a:r>
            <a:r>
              <a:rPr dirty="0" sz="2800" lang="en-US"/>
              <a:t>Retinal hemorrhage, </a:t>
            </a:r>
            <a:r>
              <a:rPr altLang="en-US" dirty="0" sz="2800" lang="en-US"/>
              <a:t>Retinopathy, retinal hemorrhages and impaired vision. Vitreous hemorrhage, retinal detachment, Neuropathy of the nerves leading to extra-</a:t>
            </a:r>
            <a:r>
              <a:rPr altLang="en-US" dirty="0" sz="2800" lang="en-US" err="1"/>
              <a:t>occular</a:t>
            </a:r>
            <a:r>
              <a:rPr altLang="en-US" dirty="0" sz="2800" lang="en-US"/>
              <a:t> muscle paralysis and dysfunction.</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470" name=""/>
        <p:cNvGrpSpPr/>
        <p:nvPr/>
      </p:nvGrpSpPr>
      <p:grpSpPr>
        <a:xfrm>
          <a:off x="0" y="0"/>
          <a:ext cx="0" cy="0"/>
          <a:chOff x="0" y="0"/>
          <a:chExt cx="0" cy="0"/>
        </a:xfrm>
      </p:grpSpPr>
      <p:sp>
        <p:nvSpPr>
          <p:cNvPr id="1048905" name="Title 1"/>
          <p:cNvSpPr>
            <a:spLocks noGrp="1"/>
          </p:cNvSpPr>
          <p:nvPr>
            <p:ph type="title"/>
          </p:nvPr>
        </p:nvSpPr>
        <p:spPr>
          <a:xfrm>
            <a:off x="457200" y="274638"/>
            <a:ext cx="7467600" cy="639762"/>
          </a:xfrm>
        </p:spPr>
        <p:txBody>
          <a:bodyPr>
            <a:normAutofit/>
          </a:bodyPr>
          <a:p>
            <a:r>
              <a:rPr dirty="0" sz="3200" lang="en-US"/>
              <a:t>Hypertensive crisis</a:t>
            </a:r>
          </a:p>
        </p:txBody>
      </p:sp>
      <p:sp>
        <p:nvSpPr>
          <p:cNvPr id="1048906" name="Content Placeholder 2"/>
          <p:cNvSpPr>
            <a:spLocks noGrp="1"/>
          </p:cNvSpPr>
          <p:nvPr>
            <p:ph sz="quarter" idx="1"/>
          </p:nvPr>
        </p:nvSpPr>
        <p:spPr>
          <a:xfrm>
            <a:off x="457200" y="914400"/>
            <a:ext cx="7467600" cy="5559552"/>
          </a:xfrm>
        </p:spPr>
        <p:txBody>
          <a:bodyPr>
            <a:normAutofit fontScale="92500" lnSpcReduction="20000"/>
          </a:bodyPr>
          <a:p>
            <a:r>
              <a:rPr dirty="0" sz="2800" lang="en-US"/>
              <a:t>Hypertensive emergency/crisis- extreme hypertension (180/120mmhg) that requires immediate lowering of blood pressure to prevent damage of vital organs. </a:t>
            </a:r>
            <a:r>
              <a:rPr dirty="0" sz="2800" lang="en-US" err="1"/>
              <a:t>E.g</a:t>
            </a:r>
            <a:r>
              <a:rPr dirty="0" sz="2800" lang="en-US"/>
              <a:t> MI, cerebral hemorrhage, dissecting aortic aneurism</a:t>
            </a:r>
          </a:p>
          <a:p>
            <a:r>
              <a:rPr dirty="0" sz="2800" lang="en-US"/>
              <a:t>Drugs of choice-Intravenous vasodilators, including sodium nitroprusside (</a:t>
            </a:r>
            <a:r>
              <a:rPr dirty="0" sz="2800" lang="en-US" err="1"/>
              <a:t>Nipride</a:t>
            </a:r>
            <a:r>
              <a:rPr dirty="0" sz="2800" lang="en-US"/>
              <a:t>, </a:t>
            </a:r>
            <a:r>
              <a:rPr dirty="0" sz="2800" lang="en-US" err="1"/>
              <a:t>Nitropress</a:t>
            </a:r>
            <a:r>
              <a:rPr dirty="0" sz="2800" lang="en-US"/>
              <a:t>), </a:t>
            </a:r>
            <a:r>
              <a:rPr dirty="0" sz="2800" lang="en-US" err="1"/>
              <a:t>nicardipine</a:t>
            </a:r>
            <a:r>
              <a:rPr dirty="0" sz="2800" lang="en-US"/>
              <a:t> hydrochloride (</a:t>
            </a:r>
            <a:r>
              <a:rPr dirty="0" sz="2800" lang="en-US" err="1"/>
              <a:t>Cardene</a:t>
            </a:r>
            <a:r>
              <a:rPr dirty="0" sz="2800" lang="en-US"/>
              <a:t>), </a:t>
            </a:r>
            <a:r>
              <a:rPr dirty="0" sz="2800" lang="en-US" err="1"/>
              <a:t>fenoldopam</a:t>
            </a:r>
            <a:r>
              <a:rPr dirty="0" sz="2800" lang="en-US"/>
              <a:t> </a:t>
            </a:r>
            <a:r>
              <a:rPr dirty="0" sz="2800" lang="en-US" err="1"/>
              <a:t>mesylate</a:t>
            </a:r>
            <a:r>
              <a:rPr dirty="0" sz="2800" lang="en-US"/>
              <a:t> (</a:t>
            </a:r>
            <a:r>
              <a:rPr dirty="0" sz="2800" lang="en-US" err="1"/>
              <a:t>Corlopam</a:t>
            </a:r>
            <a:r>
              <a:rPr dirty="0" sz="2800" lang="en-US"/>
              <a:t>), </a:t>
            </a:r>
            <a:r>
              <a:rPr dirty="0" sz="2800" lang="en-US" err="1"/>
              <a:t>enalaprilat</a:t>
            </a:r>
            <a:r>
              <a:rPr dirty="0" sz="2800" lang="en-US"/>
              <a:t> (</a:t>
            </a:r>
            <a:r>
              <a:rPr dirty="0" sz="2800" lang="en-US" err="1"/>
              <a:t>Vasotec</a:t>
            </a:r>
            <a:r>
              <a:rPr dirty="0" sz="2800" lang="en-US"/>
              <a:t> I.V.),</a:t>
            </a:r>
          </a:p>
          <a:p>
            <a:r>
              <a:rPr dirty="0" sz="2800" lang="en-US"/>
              <a:t>Hypertensive urgency-  the BP must be lowered within  a few hours e.g. Severe perioperative hypertension. Managed with oral doses of antihypertensives eg diuretics</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471" name=""/>
        <p:cNvGrpSpPr/>
        <p:nvPr/>
      </p:nvGrpSpPr>
      <p:grpSpPr>
        <a:xfrm>
          <a:off x="0" y="0"/>
          <a:ext cx="0" cy="0"/>
          <a:chOff x="0" y="0"/>
          <a:chExt cx="0" cy="0"/>
        </a:xfrm>
      </p:grpSpPr>
      <p:sp>
        <p:nvSpPr>
          <p:cNvPr id="1048907" name="Title 1"/>
          <p:cNvSpPr>
            <a:spLocks noGrp="1"/>
          </p:cNvSpPr>
          <p:nvPr>
            <p:ph type="title"/>
          </p:nvPr>
        </p:nvSpPr>
        <p:spPr>
          <a:xfrm>
            <a:off x="152400" y="228600"/>
            <a:ext cx="8610600" cy="639762"/>
          </a:xfrm>
        </p:spPr>
        <p:txBody>
          <a:bodyPr>
            <a:noAutofit/>
          </a:bodyPr>
          <a:p>
            <a:r>
              <a:rPr b="1" dirty="0" sz="3600" lang="en-US"/>
              <a:t>Congestive cardiac failure (CCF)</a:t>
            </a:r>
          </a:p>
        </p:txBody>
      </p:sp>
      <p:sp>
        <p:nvSpPr>
          <p:cNvPr id="1048908" name="Content Placeholder 2"/>
          <p:cNvSpPr>
            <a:spLocks noGrp="1"/>
          </p:cNvSpPr>
          <p:nvPr>
            <p:ph sz="quarter" idx="1"/>
          </p:nvPr>
        </p:nvSpPr>
        <p:spPr>
          <a:xfrm>
            <a:off x="457200" y="1066800"/>
            <a:ext cx="8305800" cy="5407152"/>
          </a:xfrm>
        </p:spPr>
        <p:txBody>
          <a:bodyPr>
            <a:normAutofit lnSpcReduction="10000"/>
          </a:bodyPr>
          <a:p>
            <a:r>
              <a:rPr dirty="0" sz="2800" lang="en-US"/>
              <a:t>The inability of the heart to maintain an adequate output of blood from one or both ventricles</a:t>
            </a:r>
          </a:p>
          <a:p>
            <a:r>
              <a:rPr dirty="0" sz="2800" lang="en-US"/>
              <a:t>Manifests by distension of certain veins eg neck veins</a:t>
            </a:r>
          </a:p>
          <a:p>
            <a:r>
              <a:rPr dirty="0" sz="2800" lang="en-US"/>
              <a:t>Due to increased venous pressure, there is pulmonary and peripheral congestion hence the term CCF</a:t>
            </a:r>
          </a:p>
          <a:p>
            <a:r>
              <a:rPr dirty="0" sz="2800" lang="en-US"/>
              <a:t>Also called </a:t>
            </a:r>
            <a:r>
              <a:rPr b="1" dirty="0" sz="2800" lang="en-US"/>
              <a:t>heart failure/ congestive heart failure</a:t>
            </a:r>
          </a:p>
          <a:p>
            <a:r>
              <a:rPr dirty="0" sz="2800" lang="en-US"/>
              <a:t>It is life long disease managed by life style changes and medications.</a:t>
            </a:r>
          </a:p>
          <a:p>
            <a:endParaRPr dirty="0" lang="en-US"/>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472" name=""/>
        <p:cNvGrpSpPr/>
        <p:nvPr/>
      </p:nvGrpSpPr>
      <p:grpSpPr>
        <a:xfrm>
          <a:off x="0" y="0"/>
          <a:ext cx="0" cy="0"/>
          <a:chOff x="0" y="0"/>
          <a:chExt cx="0" cy="0"/>
        </a:xfrm>
      </p:grpSpPr>
      <p:sp>
        <p:nvSpPr>
          <p:cNvPr id="1048909" name="Title 1"/>
          <p:cNvSpPr>
            <a:spLocks noGrp="1"/>
          </p:cNvSpPr>
          <p:nvPr>
            <p:ph type="title"/>
          </p:nvPr>
        </p:nvSpPr>
        <p:spPr/>
        <p:txBody>
          <a:bodyPr/>
          <a:p>
            <a:r>
              <a:rPr dirty="0" lang="en-US"/>
              <a:t>.</a:t>
            </a:r>
          </a:p>
        </p:txBody>
      </p:sp>
      <p:sp>
        <p:nvSpPr>
          <p:cNvPr id="1048910" name="Content Placeholder 2"/>
          <p:cNvSpPr>
            <a:spLocks noGrp="1"/>
          </p:cNvSpPr>
          <p:nvPr>
            <p:ph sz="quarter" idx="1"/>
          </p:nvPr>
        </p:nvSpPr>
        <p:spPr>
          <a:xfrm>
            <a:off x="457200" y="274638"/>
            <a:ext cx="8229600" cy="6199314"/>
          </a:xfrm>
        </p:spPr>
        <p:txBody>
          <a:bodyPr>
            <a:normAutofit/>
          </a:bodyPr>
          <a:p>
            <a:r>
              <a:rPr dirty="0" sz="2800" lang="en-US"/>
              <a:t>CO=HR×SV</a:t>
            </a:r>
          </a:p>
          <a:p>
            <a:r>
              <a:rPr dirty="0" sz="2800" lang="en-US"/>
              <a:t>Heart rate- a function of the autonomic nervous system (ANS)</a:t>
            </a:r>
          </a:p>
          <a:p>
            <a:r>
              <a:rPr dirty="0" sz="2800" lang="en-US"/>
              <a:t>If CO↓the sympathetic nervous system accelerates the heart rate to maintain adequate cardiac output</a:t>
            </a:r>
          </a:p>
          <a:p>
            <a:r>
              <a:rPr dirty="0" sz="2800" lang="en-US"/>
              <a:t>In cardiac failure, SV (stroke volume) is impaired.</a:t>
            </a:r>
          </a:p>
          <a:p>
            <a:r>
              <a:rPr dirty="0" sz="2800" lang="en-US"/>
              <a:t>SV is dependent on pre load, contractility, &amp; aferload.</a:t>
            </a:r>
          </a:p>
          <a:p>
            <a:r>
              <a:rPr dirty="0" sz="2800" lang="en-US"/>
              <a:t>Preload- Amount of blood filling the heart(ventricles)  </a:t>
            </a:r>
            <a:r>
              <a:rPr dirty="0" sz="2800" lang="en-US" err="1"/>
              <a:t>i</a:t>
            </a:r>
            <a:r>
              <a:rPr dirty="0" sz="2800" lang="en-US"/>
              <a:t>. e the end diastolic volume</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473" name=""/>
        <p:cNvGrpSpPr/>
        <p:nvPr/>
      </p:nvGrpSpPr>
      <p:grpSpPr>
        <a:xfrm>
          <a:off x="0" y="0"/>
          <a:ext cx="0" cy="0"/>
          <a:chOff x="0" y="0"/>
          <a:chExt cx="0" cy="0"/>
        </a:xfrm>
      </p:grpSpPr>
      <p:sp>
        <p:nvSpPr>
          <p:cNvPr id="1048911" name="Title 1"/>
          <p:cNvSpPr>
            <a:spLocks noGrp="1"/>
          </p:cNvSpPr>
          <p:nvPr>
            <p:ph type="title"/>
          </p:nvPr>
        </p:nvSpPr>
        <p:spPr/>
        <p:txBody>
          <a:bodyPr/>
          <a:p>
            <a:r>
              <a:rPr dirty="0" lang="en-US"/>
              <a:t>.</a:t>
            </a:r>
          </a:p>
        </p:txBody>
      </p:sp>
      <p:sp>
        <p:nvSpPr>
          <p:cNvPr id="1048912" name="Content Placeholder 2"/>
          <p:cNvSpPr>
            <a:spLocks noGrp="1"/>
          </p:cNvSpPr>
          <p:nvPr>
            <p:ph sz="quarter" idx="1"/>
          </p:nvPr>
        </p:nvSpPr>
        <p:spPr>
          <a:xfrm>
            <a:off x="457200" y="381000"/>
            <a:ext cx="7924800" cy="6092952"/>
          </a:xfrm>
        </p:spPr>
        <p:txBody>
          <a:bodyPr>
            <a:normAutofit/>
          </a:bodyPr>
          <a:p>
            <a:r>
              <a:rPr dirty="0" sz="2800" lang="en-US"/>
              <a:t>Directly proportional to pressure created by the length of the stretch of myocardial fibers.</a:t>
            </a:r>
          </a:p>
          <a:p>
            <a:r>
              <a:rPr dirty="0" sz="2800" lang="en-US"/>
              <a:t>Contractility- is an alteration in the force of contraction that occurs at the cellular level and is unrelated to changes in myocardial fiber length.</a:t>
            </a:r>
          </a:p>
          <a:p>
            <a:r>
              <a:rPr dirty="0" sz="2800" lang="en-US"/>
              <a:t>Afterload- is the amount of pressure the ventricle must create in order to pump. The pressure on the wall of the ventricles during ejection.</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474" name=""/>
        <p:cNvGrpSpPr/>
        <p:nvPr/>
      </p:nvGrpSpPr>
      <p:grpSpPr>
        <a:xfrm>
          <a:off x="0" y="0"/>
          <a:ext cx="0" cy="0"/>
          <a:chOff x="0" y="0"/>
          <a:chExt cx="0" cy="0"/>
        </a:xfrm>
      </p:grpSpPr>
      <p:sp>
        <p:nvSpPr>
          <p:cNvPr id="1048913" name="Title 1"/>
          <p:cNvSpPr>
            <a:spLocks noGrp="1"/>
          </p:cNvSpPr>
          <p:nvPr>
            <p:ph type="title"/>
          </p:nvPr>
        </p:nvSpPr>
        <p:spPr>
          <a:xfrm>
            <a:off x="381000" y="-152400"/>
            <a:ext cx="8229600" cy="868362"/>
          </a:xfrm>
        </p:spPr>
        <p:txBody>
          <a:bodyPr/>
          <a:p>
            <a:r>
              <a:rPr dirty="0" lang="en-US"/>
              <a:t>pathophysiology</a:t>
            </a:r>
          </a:p>
        </p:txBody>
      </p:sp>
      <p:sp>
        <p:nvSpPr>
          <p:cNvPr id="1048914" name="Content Placeholder 2"/>
          <p:cNvSpPr>
            <a:spLocks noGrp="1"/>
          </p:cNvSpPr>
          <p:nvPr>
            <p:ph sz="quarter" idx="1"/>
          </p:nvPr>
        </p:nvSpPr>
        <p:spPr>
          <a:xfrm>
            <a:off x="381000" y="685800"/>
            <a:ext cx="8229600" cy="5638800"/>
          </a:xfrm>
        </p:spPr>
        <p:txBody>
          <a:bodyPr>
            <a:noAutofit/>
          </a:bodyPr>
          <a:p>
            <a:pPr>
              <a:buFont typeface="Wingdings" pitchFamily="2" charset="2"/>
              <a:buChar char="Ø"/>
            </a:pPr>
            <a:r>
              <a:rPr dirty="0" sz="2800" lang="en-US"/>
              <a:t>Myocardial dysfuction causes HF. Reduced contractility stimulate sympathetic NS</a:t>
            </a:r>
          </a:p>
          <a:p>
            <a:r>
              <a:rPr dirty="0" sz="2800" lang="en-US"/>
              <a:t>Adrenaline and noradrenaline produced to support the failing myocardium</a:t>
            </a:r>
          </a:p>
          <a:p>
            <a:r>
              <a:rPr dirty="0" sz="2800" lang="en-US"/>
              <a:t>Beta receptors fails due to the continuous response</a:t>
            </a:r>
          </a:p>
          <a:p>
            <a:r>
              <a:rPr dirty="0" sz="2800" lang="en-US"/>
              <a:t>There is Reduced kidney perfusion leading to Renin production</a:t>
            </a:r>
          </a:p>
          <a:p>
            <a:r>
              <a:rPr dirty="0" sz="2800" lang="en-US"/>
              <a:t>RAAS system..angiotensinogen---angiotensin I----(ACE) –angiotensin II----aldosterone.</a:t>
            </a:r>
          </a:p>
          <a:p>
            <a:r>
              <a:rPr dirty="0" sz="2800" lang="en-US"/>
              <a:t>Results,--vasoconstriction, salts, hence water retaining---increased end diastolic volume</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475" name=""/>
        <p:cNvGrpSpPr/>
        <p:nvPr/>
      </p:nvGrpSpPr>
      <p:grpSpPr>
        <a:xfrm>
          <a:off x="0" y="0"/>
          <a:ext cx="0" cy="0"/>
          <a:chOff x="0" y="0"/>
          <a:chExt cx="0" cy="0"/>
        </a:xfrm>
      </p:grpSpPr>
      <p:sp>
        <p:nvSpPr>
          <p:cNvPr id="1048915" name="Content Placeholder 2"/>
          <p:cNvSpPr>
            <a:spLocks noGrp="1"/>
          </p:cNvSpPr>
          <p:nvPr>
            <p:ph sz="quarter" idx="1"/>
          </p:nvPr>
        </p:nvSpPr>
        <p:spPr>
          <a:xfrm>
            <a:off x="457200" y="1066800"/>
            <a:ext cx="7848600" cy="5407152"/>
          </a:xfrm>
        </p:spPr>
        <p:txBody>
          <a:bodyPr>
            <a:normAutofit/>
          </a:bodyPr>
          <a:p>
            <a:r>
              <a:rPr dirty="0" sz="2800" lang="en-US"/>
              <a:t>Ventricular hypertrophy, with no increased perfusion hence ischemia.</a:t>
            </a:r>
          </a:p>
          <a:p>
            <a:r>
              <a:rPr dirty="0" sz="2800" lang="en-US"/>
              <a:t>Reduced contractility, reduced kidney perfusion</a:t>
            </a:r>
          </a:p>
          <a:p>
            <a:r>
              <a:rPr dirty="0" sz="2800" lang="en-US"/>
              <a:t>Vicious cycle of heart failure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321" name=""/>
        <p:cNvGrpSpPr/>
        <p:nvPr/>
      </p:nvGrpSpPr>
      <p:grpSpPr>
        <a:xfrm>
          <a:off x="0" y="0"/>
          <a:ext cx="0" cy="0"/>
          <a:chOff x="0" y="0"/>
          <a:chExt cx="0" cy="0"/>
        </a:xfrm>
      </p:grpSpPr>
      <p:sp>
        <p:nvSpPr>
          <p:cNvPr id="1048651" name="Content Placeholder 2"/>
          <p:cNvSpPr>
            <a:spLocks noGrp="1"/>
          </p:cNvSpPr>
          <p:nvPr>
            <p:ph idx="4294967295"/>
          </p:nvPr>
        </p:nvSpPr>
        <p:spPr>
          <a:xfrm>
            <a:off x="0" y="1600200"/>
            <a:ext cx="7467600" cy="4873625"/>
          </a:xfrm>
        </p:spPr>
        <p:txBody>
          <a:bodyPr>
            <a:normAutofit/>
          </a:bodyPr>
          <a:p>
            <a:r>
              <a:rPr dirty="0" sz="3200" lang="en-US" err="1"/>
              <a:t>Pulmonic</a:t>
            </a:r>
            <a:r>
              <a:rPr dirty="0" sz="3200" lang="en-US"/>
              <a:t> valve- is between the right ventricle &amp; the pulmonary artery that leads to the lungs.</a:t>
            </a:r>
          </a:p>
          <a:p>
            <a:r>
              <a:rPr dirty="0" sz="3200" lang="en-US"/>
              <a:t>The aortic valve- is between the left ventricle and the aorta. The aortic valve closes to prevent the flow of blood back from the aorta to the ventricle.</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476" name=""/>
        <p:cNvGrpSpPr/>
        <p:nvPr/>
      </p:nvGrpSpPr>
      <p:grpSpPr>
        <a:xfrm>
          <a:off x="0" y="0"/>
          <a:ext cx="0" cy="0"/>
          <a:chOff x="0" y="0"/>
          <a:chExt cx="0" cy="0"/>
        </a:xfrm>
      </p:grpSpPr>
      <p:sp>
        <p:nvSpPr>
          <p:cNvPr id="1048916" name="Title 1"/>
          <p:cNvSpPr>
            <a:spLocks noGrp="1"/>
          </p:cNvSpPr>
          <p:nvPr>
            <p:ph type="title"/>
          </p:nvPr>
        </p:nvSpPr>
        <p:spPr>
          <a:xfrm>
            <a:off x="477672" y="228600"/>
            <a:ext cx="8001000" cy="1143000"/>
          </a:xfrm>
        </p:spPr>
        <p:txBody>
          <a:bodyPr>
            <a:noAutofit/>
          </a:bodyPr>
          <a:p>
            <a:r>
              <a:rPr dirty="0" sz="2800" lang="en-US"/>
              <a:t>Left-sided cardiac failure</a:t>
            </a:r>
            <a:br>
              <a:rPr dirty="0" sz="2800" lang="en-US"/>
            </a:br>
            <a:r>
              <a:rPr dirty="0" sz="2800" lang="en-US"/>
              <a:t>(left ventricular failure)</a:t>
            </a:r>
          </a:p>
        </p:txBody>
      </p:sp>
      <p:sp>
        <p:nvSpPr>
          <p:cNvPr id="1048917" name="Content Placeholder 2"/>
          <p:cNvSpPr>
            <a:spLocks noGrp="1"/>
          </p:cNvSpPr>
          <p:nvPr>
            <p:ph sz="quarter" idx="1"/>
          </p:nvPr>
        </p:nvSpPr>
        <p:spPr>
          <a:xfrm>
            <a:off x="401472" y="1371600"/>
            <a:ext cx="8077200" cy="4953000"/>
          </a:xfrm>
        </p:spPr>
        <p:txBody>
          <a:bodyPr>
            <a:normAutofit/>
          </a:bodyPr>
          <a:p>
            <a:r>
              <a:rPr dirty="0" sz="3000" lang="en-US"/>
              <a:t>Characterisied by reduced L.V output</a:t>
            </a:r>
          </a:p>
          <a:p>
            <a:r>
              <a:rPr dirty="0" sz="3000" lang="en-US" u="sng"/>
              <a:t>Pulmonary congestion </a:t>
            </a:r>
            <a:r>
              <a:rPr dirty="0" sz="3000" lang="en-US"/>
              <a:t>predominates when the left ventricle fails, the left ventricle is unable to adequately pump the blood coming from the lungs. </a:t>
            </a:r>
          </a:p>
          <a:p>
            <a:r>
              <a:rPr dirty="0" sz="3000" lang="en-US"/>
              <a:t>The increased pressure in the pulmonary circulation causes fluid to be forced into the pulmonary tissues.</a:t>
            </a:r>
          </a:p>
          <a:p>
            <a:endParaRPr dirty="0" sz="3000" lang="en-US"/>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477" name=""/>
        <p:cNvGrpSpPr/>
        <p:nvPr/>
      </p:nvGrpSpPr>
      <p:grpSpPr>
        <a:xfrm>
          <a:off x="0" y="0"/>
          <a:ext cx="0" cy="0"/>
          <a:chOff x="0" y="0"/>
          <a:chExt cx="0" cy="0"/>
        </a:xfrm>
      </p:grpSpPr>
      <p:sp>
        <p:nvSpPr>
          <p:cNvPr id="1048918" name="Title 1"/>
          <p:cNvSpPr>
            <a:spLocks noGrp="1"/>
          </p:cNvSpPr>
          <p:nvPr>
            <p:ph type="title"/>
          </p:nvPr>
        </p:nvSpPr>
        <p:spPr>
          <a:xfrm>
            <a:off x="457200" y="274638"/>
            <a:ext cx="7467600" cy="563562"/>
          </a:xfrm>
        </p:spPr>
        <p:txBody>
          <a:bodyPr/>
          <a:p>
            <a:r>
              <a:rPr dirty="0" lang="en-US"/>
              <a:t>Clinical manifestation of LVF</a:t>
            </a:r>
          </a:p>
        </p:txBody>
      </p:sp>
      <p:sp>
        <p:nvSpPr>
          <p:cNvPr id="1048919" name="Content Placeholder 2"/>
          <p:cNvSpPr>
            <a:spLocks noGrp="1"/>
          </p:cNvSpPr>
          <p:nvPr>
            <p:ph sz="quarter" idx="1"/>
          </p:nvPr>
        </p:nvSpPr>
        <p:spPr>
          <a:xfrm>
            <a:off x="457200" y="1066800"/>
            <a:ext cx="8153400" cy="5407152"/>
          </a:xfrm>
        </p:spPr>
        <p:txBody>
          <a:bodyPr>
            <a:normAutofit/>
          </a:bodyPr>
          <a:p>
            <a:r>
              <a:rPr dirty="0" sz="2800" lang="en-US"/>
              <a:t>Dyspnea, cough, fatigability, tachycardia, anxiety and restlessness</a:t>
            </a:r>
          </a:p>
          <a:p>
            <a:r>
              <a:rPr dirty="0" sz="2800" lang="en-US"/>
              <a:t>Orthopnoea- difficulty breathing when lying flat</a:t>
            </a:r>
          </a:p>
          <a:p>
            <a:r>
              <a:rPr dirty="0" sz="2800" lang="en-US"/>
              <a:t>Paroxysmal nocturnal dyspnoea-sudden attack of orthopnea at night</a:t>
            </a:r>
          </a:p>
          <a:p>
            <a:r>
              <a:rPr dirty="0" sz="2800" lang="en-US"/>
              <a:t>Cough may be dry &amp; non productive but is often moist</a:t>
            </a:r>
          </a:p>
          <a:p>
            <a:r>
              <a:rPr dirty="0" sz="2800" lang="en-US"/>
              <a:t>Some times Hemoptysis</a:t>
            </a:r>
          </a:p>
          <a:p>
            <a:r>
              <a:rPr dirty="0" sz="2800" lang="en-US"/>
              <a:t>Adventitious breath sounds eg crackles</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478" name=""/>
        <p:cNvGrpSpPr/>
        <p:nvPr/>
      </p:nvGrpSpPr>
      <p:grpSpPr>
        <a:xfrm>
          <a:off x="0" y="0"/>
          <a:ext cx="0" cy="0"/>
          <a:chOff x="0" y="0"/>
          <a:chExt cx="0" cy="0"/>
        </a:xfrm>
      </p:grpSpPr>
      <p:sp>
        <p:nvSpPr>
          <p:cNvPr id="1048920" name="Content Placeholder 2"/>
          <p:cNvSpPr>
            <a:spLocks noGrp="1"/>
          </p:cNvSpPr>
          <p:nvPr>
            <p:ph sz="quarter" idx="1"/>
          </p:nvPr>
        </p:nvSpPr>
        <p:spPr>
          <a:xfrm>
            <a:off x="457200" y="609600"/>
            <a:ext cx="8077200" cy="5864352"/>
          </a:xfrm>
        </p:spPr>
        <p:txBody>
          <a:bodyPr>
            <a:normAutofit/>
          </a:bodyPr>
          <a:p>
            <a:r>
              <a:rPr dirty="0" sz="2800" lang="en-US"/>
              <a:t>Decreased kidney perfusion causes oliguria</a:t>
            </a:r>
          </a:p>
          <a:p>
            <a:r>
              <a:rPr dirty="0" sz="2800" lang="en-US"/>
              <a:t>Nocturia </a:t>
            </a:r>
          </a:p>
          <a:p>
            <a:r>
              <a:rPr dirty="0" sz="2800" lang="en-US"/>
              <a:t>Reduced CO causes-confusion, restlessness, anxiety, lightheadedness and dizziness</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479" name=""/>
        <p:cNvGrpSpPr/>
        <p:nvPr/>
      </p:nvGrpSpPr>
      <p:grpSpPr>
        <a:xfrm>
          <a:off x="0" y="0"/>
          <a:ext cx="0" cy="0"/>
          <a:chOff x="0" y="0"/>
          <a:chExt cx="0" cy="0"/>
        </a:xfrm>
      </p:grpSpPr>
      <p:sp>
        <p:nvSpPr>
          <p:cNvPr id="1048921" name="Title 1"/>
          <p:cNvSpPr>
            <a:spLocks noGrp="1"/>
          </p:cNvSpPr>
          <p:nvPr>
            <p:ph type="title"/>
          </p:nvPr>
        </p:nvSpPr>
        <p:spPr>
          <a:xfrm>
            <a:off x="457200" y="152400"/>
            <a:ext cx="7467600" cy="1143000"/>
          </a:xfrm>
        </p:spPr>
        <p:txBody>
          <a:bodyPr>
            <a:normAutofit/>
          </a:bodyPr>
          <a:p>
            <a:r>
              <a:rPr dirty="0" lang="en-US"/>
              <a:t>RIGHT VENTRICULAR FAILURE</a:t>
            </a:r>
            <a:br>
              <a:rPr dirty="0" lang="en-US"/>
            </a:br>
            <a:r>
              <a:rPr dirty="0" lang="en-US"/>
              <a:t>right sided heart failure</a:t>
            </a:r>
          </a:p>
        </p:txBody>
      </p:sp>
      <p:sp>
        <p:nvSpPr>
          <p:cNvPr id="1048922" name="Content Placeholder 2"/>
          <p:cNvSpPr>
            <a:spLocks noGrp="1"/>
          </p:cNvSpPr>
          <p:nvPr>
            <p:ph sz="quarter" idx="1"/>
          </p:nvPr>
        </p:nvSpPr>
        <p:spPr>
          <a:xfrm>
            <a:off x="304800" y="1371600"/>
            <a:ext cx="8229600" cy="5105400"/>
          </a:xfrm>
        </p:spPr>
        <p:txBody>
          <a:bodyPr>
            <a:noAutofit/>
          </a:bodyPr>
          <a:p>
            <a:pPr lvl="1"/>
            <a:r>
              <a:rPr dirty="0" sz="2800" lang="en-US">
                <a:latin typeface="Times-Roman" charset="0"/>
              </a:rPr>
              <a:t>It leads to Congestion of the viscera and the peripheral tissues predominates.</a:t>
            </a:r>
          </a:p>
          <a:p>
            <a:pPr lvl="1"/>
            <a:r>
              <a:rPr dirty="0" sz="2800" lang="en-US">
                <a:latin typeface="Times-Roman" charset="0"/>
              </a:rPr>
              <a:t>Right side of the heart is unable to adequately empty its blood volume.</a:t>
            </a:r>
          </a:p>
          <a:p>
            <a:pPr lvl="1"/>
            <a:r>
              <a:rPr dirty="0" sz="2800" lang="en-US">
                <a:latin typeface="Times-Roman" charset="0"/>
              </a:rPr>
              <a:t>Cannot accommodate all of the blood that normally returns to it  from the venous circulation.</a:t>
            </a:r>
          </a:p>
          <a:p>
            <a:pPr lvl="1"/>
            <a:r>
              <a:rPr dirty="0" sz="2800" lang="en-US">
                <a:latin typeface="Times-Roman" charset="0"/>
              </a:rPr>
              <a:t>Clinical manifestations: edema of the lower extremeties, weight gain, hepatomegally, distended neck veins, fluid in the abdominal cavity, anorexia, and nausea, weakness.</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480" name=""/>
        <p:cNvGrpSpPr/>
        <p:nvPr/>
      </p:nvGrpSpPr>
      <p:grpSpPr>
        <a:xfrm>
          <a:off x="0" y="0"/>
          <a:ext cx="0" cy="0"/>
          <a:chOff x="0" y="0"/>
          <a:chExt cx="0" cy="0"/>
        </a:xfrm>
      </p:grpSpPr>
      <p:sp>
        <p:nvSpPr>
          <p:cNvPr id="1048923" name="Title 1"/>
          <p:cNvSpPr>
            <a:spLocks noGrp="1"/>
          </p:cNvSpPr>
          <p:nvPr>
            <p:ph type="title"/>
          </p:nvPr>
        </p:nvSpPr>
        <p:spPr>
          <a:xfrm>
            <a:off x="381000" y="-1143000"/>
            <a:ext cx="8229600" cy="1143000"/>
          </a:xfrm>
        </p:spPr>
        <p:txBody>
          <a:bodyPr/>
          <a:p>
            <a:r>
              <a:rPr dirty="0" lang="en-US"/>
              <a:t>.</a:t>
            </a:r>
          </a:p>
        </p:txBody>
      </p:sp>
      <p:sp>
        <p:nvSpPr>
          <p:cNvPr id="1048924" name="Content Placeholder 2"/>
          <p:cNvSpPr>
            <a:spLocks noGrp="1"/>
          </p:cNvSpPr>
          <p:nvPr>
            <p:ph sz="quarter" idx="1"/>
          </p:nvPr>
        </p:nvSpPr>
        <p:spPr>
          <a:xfrm>
            <a:off x="457200" y="152400"/>
            <a:ext cx="8229600" cy="6705601"/>
          </a:xfrm>
        </p:spPr>
        <p:txBody>
          <a:bodyPr>
            <a:normAutofit/>
          </a:bodyPr>
          <a:p>
            <a:pPr>
              <a:buNone/>
            </a:pPr>
            <a:r>
              <a:rPr b="1" dirty="0" sz="2800" lang="en-US">
                <a:latin typeface="Times-Roman" charset="0"/>
              </a:rPr>
              <a:t>Clinical manifestations</a:t>
            </a:r>
            <a:r>
              <a:rPr dirty="0" sz="2800" lang="en-US">
                <a:latin typeface="Times-Roman" charset="0"/>
              </a:rPr>
              <a:t>:</a:t>
            </a:r>
          </a:p>
          <a:p>
            <a:r>
              <a:rPr dirty="0" sz="2800" lang="en-US">
                <a:latin typeface="Times-Roman" charset="0"/>
              </a:rPr>
              <a:t>Edema of the lower extremeties feet and ankle when standing</a:t>
            </a:r>
          </a:p>
          <a:p>
            <a:r>
              <a:rPr dirty="0" sz="2800" lang="en-US">
                <a:latin typeface="Times-Roman" charset="0"/>
              </a:rPr>
              <a:t>Edema in thighs and sacral area in bed bound ptns </a:t>
            </a:r>
          </a:p>
          <a:p>
            <a:r>
              <a:rPr dirty="0" sz="2800" lang="en-US">
                <a:latin typeface="Times-Roman" charset="0"/>
              </a:rPr>
              <a:t>Edema becomes pitting after retaining 4.5 litre of fluid</a:t>
            </a:r>
          </a:p>
          <a:p>
            <a:r>
              <a:rPr dirty="0" sz="2800" lang="en-US">
                <a:latin typeface="Times-Roman" charset="0"/>
              </a:rPr>
              <a:t>Weight gain, </a:t>
            </a:r>
          </a:p>
          <a:p>
            <a:r>
              <a:rPr dirty="0" sz="2800" lang="en-US" err="1">
                <a:latin typeface="Times-Roman" charset="0"/>
              </a:rPr>
              <a:t>Hepatomegally</a:t>
            </a:r>
            <a:r>
              <a:rPr dirty="0" sz="2800" lang="en-US">
                <a:latin typeface="Times-Roman" charset="0"/>
              </a:rPr>
              <a:t>,</a:t>
            </a:r>
          </a:p>
          <a:p>
            <a:r>
              <a:rPr dirty="0" sz="2800" lang="en-US">
                <a:latin typeface="Times-Roman" charset="0"/>
              </a:rPr>
              <a:t> Distended neck veins,</a:t>
            </a:r>
          </a:p>
          <a:p>
            <a:r>
              <a:rPr dirty="0" sz="2800" lang="en-US">
                <a:latin typeface="Times-Roman" charset="0"/>
              </a:rPr>
              <a:t> Fluid in the abdominal cavity- ascitis, and plural effusion.</a:t>
            </a:r>
          </a:p>
          <a:p>
            <a:r>
              <a:rPr dirty="0" sz="2800" lang="en-US">
                <a:latin typeface="Times-Roman" charset="0"/>
              </a:rPr>
              <a:t> Anorexia, and nausea, weakness</a:t>
            </a:r>
            <a:endParaRPr dirty="0" sz="2800" lang="en-US"/>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481" name=""/>
        <p:cNvGrpSpPr/>
        <p:nvPr/>
      </p:nvGrpSpPr>
      <p:grpSpPr>
        <a:xfrm>
          <a:off x="0" y="0"/>
          <a:ext cx="0" cy="0"/>
          <a:chOff x="0" y="0"/>
          <a:chExt cx="0" cy="0"/>
        </a:xfrm>
      </p:grpSpPr>
      <p:sp>
        <p:nvSpPr>
          <p:cNvPr id="1048925" name="Title 1"/>
          <p:cNvSpPr>
            <a:spLocks noGrp="1"/>
          </p:cNvSpPr>
          <p:nvPr>
            <p:ph type="title"/>
          </p:nvPr>
        </p:nvSpPr>
        <p:spPr>
          <a:xfrm>
            <a:off x="457200" y="274638"/>
            <a:ext cx="7467600" cy="563562"/>
          </a:xfrm>
        </p:spPr>
        <p:txBody>
          <a:bodyPr/>
          <a:p>
            <a:r>
              <a:rPr dirty="0" lang="en-US"/>
              <a:t>Causes of heart failure (summary)</a:t>
            </a:r>
          </a:p>
        </p:txBody>
      </p:sp>
      <p:sp>
        <p:nvSpPr>
          <p:cNvPr id="1048926" name="Content Placeholder 2"/>
          <p:cNvSpPr>
            <a:spLocks noGrp="1"/>
          </p:cNvSpPr>
          <p:nvPr>
            <p:ph sz="quarter" idx="1"/>
          </p:nvPr>
        </p:nvSpPr>
        <p:spPr>
          <a:xfrm>
            <a:off x="457200" y="990600"/>
            <a:ext cx="8229600" cy="5483352"/>
          </a:xfrm>
        </p:spPr>
        <p:txBody>
          <a:bodyPr>
            <a:normAutofit/>
          </a:bodyPr>
          <a:p>
            <a:r>
              <a:rPr b="1" dirty="0" sz="2800" lang="en-US"/>
              <a:t>Ventricular outflow obstruction</a:t>
            </a:r>
            <a:r>
              <a:rPr dirty="0" sz="2800" lang="en-US"/>
              <a:t>;</a:t>
            </a:r>
          </a:p>
          <a:p>
            <a:pPr>
              <a:buNone/>
            </a:pPr>
            <a:r>
              <a:rPr dirty="0" sz="2800" lang="en-US"/>
              <a:t>               -systemic or pulmonary obstruction</a:t>
            </a:r>
          </a:p>
          <a:p>
            <a:pPr>
              <a:buNone/>
            </a:pPr>
            <a:r>
              <a:rPr dirty="0" sz="2800" lang="en-US"/>
              <a:t>               -Aortic or pulmonary valve stenosis</a:t>
            </a:r>
          </a:p>
          <a:p>
            <a:pPr>
              <a:buNone/>
            </a:pPr>
            <a:r>
              <a:rPr dirty="0" sz="2800" lang="en-US"/>
              <a:t>               -ventricular hypertrophy</a:t>
            </a:r>
          </a:p>
          <a:p>
            <a:r>
              <a:rPr b="1" dirty="0" sz="2800" lang="en-US"/>
              <a:t>Ventricular inflow obstruction</a:t>
            </a:r>
          </a:p>
          <a:p>
            <a:pPr>
              <a:buNone/>
            </a:pPr>
            <a:r>
              <a:rPr dirty="0" sz="2800" lang="en-US"/>
              <a:t>              - common cause -mitral and tricuspid stenosis.</a:t>
            </a:r>
          </a:p>
          <a:p>
            <a:pPr>
              <a:buNone/>
            </a:pPr>
            <a:endParaRPr dirty="0" lang="en-US"/>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482" name=""/>
        <p:cNvGrpSpPr/>
        <p:nvPr/>
      </p:nvGrpSpPr>
      <p:grpSpPr>
        <a:xfrm>
          <a:off x="0" y="0"/>
          <a:ext cx="0" cy="0"/>
          <a:chOff x="0" y="0"/>
          <a:chExt cx="0" cy="0"/>
        </a:xfrm>
      </p:grpSpPr>
      <p:sp>
        <p:nvSpPr>
          <p:cNvPr id="1048927" name="Title 1"/>
          <p:cNvSpPr>
            <a:spLocks noGrp="1"/>
          </p:cNvSpPr>
          <p:nvPr>
            <p:ph type="title"/>
          </p:nvPr>
        </p:nvSpPr>
        <p:spPr>
          <a:xfrm>
            <a:off x="304800" y="-281781"/>
            <a:ext cx="8229600" cy="563562"/>
          </a:xfrm>
        </p:spPr>
        <p:txBody>
          <a:bodyPr>
            <a:normAutofit/>
          </a:bodyPr>
          <a:p>
            <a:r>
              <a:rPr dirty="0" lang="en-US"/>
              <a:t>.</a:t>
            </a:r>
          </a:p>
        </p:txBody>
      </p:sp>
      <p:sp>
        <p:nvSpPr>
          <p:cNvPr id="1048928" name="Content Placeholder 2"/>
          <p:cNvSpPr>
            <a:spLocks noGrp="1"/>
          </p:cNvSpPr>
          <p:nvPr>
            <p:ph sz="quarter" idx="1"/>
          </p:nvPr>
        </p:nvSpPr>
        <p:spPr>
          <a:xfrm>
            <a:off x="457200" y="990600"/>
            <a:ext cx="8229600" cy="5135563"/>
          </a:xfrm>
        </p:spPr>
        <p:txBody>
          <a:bodyPr>
            <a:normAutofit/>
          </a:bodyPr>
          <a:p>
            <a:r>
              <a:rPr b="1" dirty="0" sz="2800" lang="en-US"/>
              <a:t>Impaired ventricular function</a:t>
            </a:r>
          </a:p>
          <a:p>
            <a:pPr>
              <a:buNone/>
            </a:pPr>
            <a:r>
              <a:rPr dirty="0" sz="2800" lang="en-US"/>
              <a:t>       -ventricular muscle diffusely affected eg in myocarditis, cardiomyopathy</a:t>
            </a:r>
          </a:p>
          <a:p>
            <a:pPr>
              <a:buNone/>
            </a:pPr>
            <a:r>
              <a:rPr dirty="0" sz="2800" lang="en-US"/>
              <a:t>       -part of the ventricle affected eg in MI</a:t>
            </a:r>
          </a:p>
          <a:p>
            <a:r>
              <a:rPr b="1" dirty="0" sz="2800" lang="en-US"/>
              <a:t> Volume overload- </a:t>
            </a:r>
            <a:r>
              <a:rPr dirty="0" sz="2800" lang="en-US"/>
              <a:t>where the pre load is increased eg in mitral regurgitation, aortic regurgitation, atria septal defects, ventricular septal defect.</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483" name=""/>
        <p:cNvGrpSpPr/>
        <p:nvPr/>
      </p:nvGrpSpPr>
      <p:grpSpPr>
        <a:xfrm>
          <a:off x="0" y="0"/>
          <a:ext cx="0" cy="0"/>
          <a:chOff x="0" y="0"/>
          <a:chExt cx="0" cy="0"/>
        </a:xfrm>
      </p:grpSpPr>
      <p:sp>
        <p:nvSpPr>
          <p:cNvPr id="1048929" name="Title 1"/>
          <p:cNvSpPr>
            <a:spLocks noGrp="1"/>
          </p:cNvSpPr>
          <p:nvPr>
            <p:ph type="title"/>
          </p:nvPr>
        </p:nvSpPr>
        <p:spPr/>
        <p:txBody>
          <a:bodyPr/>
          <a:p>
            <a:r>
              <a:rPr dirty="0" lang="en-US"/>
              <a:t>investigations</a:t>
            </a:r>
          </a:p>
        </p:txBody>
      </p:sp>
      <p:sp>
        <p:nvSpPr>
          <p:cNvPr id="1048930" name="Content Placeholder 2"/>
          <p:cNvSpPr>
            <a:spLocks noGrp="1"/>
          </p:cNvSpPr>
          <p:nvPr>
            <p:ph sz="quarter" idx="1"/>
          </p:nvPr>
        </p:nvSpPr>
        <p:spPr/>
        <p:txBody>
          <a:bodyPr/>
          <a:p>
            <a:r>
              <a:rPr dirty="0" lang="en-US"/>
              <a:t>Physical assessment</a:t>
            </a:r>
          </a:p>
          <a:p>
            <a:r>
              <a:rPr dirty="0" lang="en-US"/>
              <a:t>Echo cardiogram</a:t>
            </a:r>
          </a:p>
          <a:p>
            <a:r>
              <a:rPr dirty="0" lang="en-US"/>
              <a:t>ECG</a:t>
            </a:r>
          </a:p>
          <a:p>
            <a:r>
              <a:rPr dirty="0" lang="en-US"/>
              <a:t>CXR</a:t>
            </a:r>
          </a:p>
          <a:p>
            <a:r>
              <a:rPr dirty="0" lang="en-US"/>
              <a:t>Urea and electrolytes</a:t>
            </a:r>
          </a:p>
          <a:p>
            <a:endParaRPr dirty="0" lang="en-US"/>
          </a:p>
          <a:p>
            <a:endParaRPr dirty="0" lang="en-US"/>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484" name=""/>
        <p:cNvGrpSpPr/>
        <p:nvPr/>
      </p:nvGrpSpPr>
      <p:grpSpPr>
        <a:xfrm>
          <a:off x="0" y="0"/>
          <a:ext cx="0" cy="0"/>
          <a:chOff x="0" y="0"/>
          <a:chExt cx="0" cy="0"/>
        </a:xfrm>
      </p:grpSpPr>
      <p:sp>
        <p:nvSpPr>
          <p:cNvPr id="1048931" name="Title 1"/>
          <p:cNvSpPr>
            <a:spLocks noGrp="1"/>
          </p:cNvSpPr>
          <p:nvPr>
            <p:ph type="title"/>
          </p:nvPr>
        </p:nvSpPr>
        <p:spPr/>
        <p:txBody>
          <a:bodyPr/>
          <a:p>
            <a:r>
              <a:rPr dirty="0" lang="en-US"/>
              <a:t>management</a:t>
            </a:r>
          </a:p>
        </p:txBody>
      </p:sp>
      <p:sp>
        <p:nvSpPr>
          <p:cNvPr id="1048932" name="Content Placeholder 2"/>
          <p:cNvSpPr>
            <a:spLocks noGrp="1"/>
          </p:cNvSpPr>
          <p:nvPr>
            <p:ph sz="quarter" idx="1"/>
          </p:nvPr>
        </p:nvSpPr>
        <p:spPr/>
        <p:txBody>
          <a:bodyPr>
            <a:normAutofit/>
          </a:bodyPr>
          <a:p>
            <a:r>
              <a:rPr dirty="0" lang="en-US"/>
              <a:t>Aim is to remove causative factor n reduce work load of the heart.</a:t>
            </a:r>
          </a:p>
          <a:p>
            <a:r>
              <a:rPr dirty="0" lang="en-US"/>
              <a:t>Pharmacotherapy</a:t>
            </a:r>
          </a:p>
          <a:p>
            <a:pPr lvl="1"/>
            <a:r>
              <a:rPr dirty="0" lang="en-US"/>
              <a:t>Amynophylline-bronchodilator</a:t>
            </a:r>
          </a:p>
          <a:p>
            <a:pPr lvl="1"/>
            <a:r>
              <a:rPr dirty="0" lang="en-US"/>
              <a:t>Diuretics</a:t>
            </a:r>
          </a:p>
          <a:p>
            <a:pPr lvl="1"/>
            <a:r>
              <a:rPr dirty="0" lang="en-US"/>
              <a:t>ACE inhibitors</a:t>
            </a:r>
          </a:p>
          <a:p>
            <a:pPr lvl="1"/>
            <a:r>
              <a:rPr dirty="0" lang="en-US"/>
              <a:t>Angiotensin II receptor blockers</a:t>
            </a:r>
          </a:p>
          <a:p>
            <a:pPr lvl="1"/>
            <a:r>
              <a:rPr dirty="0" lang="en-US"/>
              <a:t>Beta blockers</a:t>
            </a:r>
          </a:p>
          <a:p>
            <a:pPr lvl="1"/>
            <a:r>
              <a:rPr dirty="0" lang="en-US"/>
              <a:t>Oxygen 100%</a:t>
            </a:r>
          </a:p>
          <a:p>
            <a:pPr lvl="1"/>
            <a:r>
              <a:rPr dirty="0" lang="en-US"/>
              <a:t>Vasodilators eg nitroglyceline</a:t>
            </a:r>
          </a:p>
          <a:p>
            <a:pPr lvl="1"/>
            <a:r>
              <a:rPr dirty="0" lang="en-US"/>
              <a:t>Digitalis-digoxin..increases contratility</a:t>
            </a:r>
          </a:p>
          <a:p>
            <a:endParaRPr dirty="0" lang="en-US"/>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485" name=""/>
        <p:cNvGrpSpPr/>
        <p:nvPr/>
      </p:nvGrpSpPr>
      <p:grpSpPr>
        <a:xfrm>
          <a:off x="0" y="0"/>
          <a:ext cx="0" cy="0"/>
          <a:chOff x="0" y="0"/>
          <a:chExt cx="0" cy="0"/>
        </a:xfrm>
      </p:grpSpPr>
      <p:sp>
        <p:nvSpPr>
          <p:cNvPr id="1048933" name="Title 1"/>
          <p:cNvSpPr>
            <a:spLocks noGrp="1"/>
          </p:cNvSpPr>
          <p:nvPr>
            <p:ph type="title"/>
          </p:nvPr>
        </p:nvSpPr>
        <p:spPr/>
        <p:txBody>
          <a:bodyPr/>
          <a:p>
            <a:r>
              <a:rPr dirty="0" lang="en-US"/>
              <a:t>Nursing care</a:t>
            </a:r>
          </a:p>
        </p:txBody>
      </p:sp>
      <p:sp>
        <p:nvSpPr>
          <p:cNvPr id="1048934" name="Content Placeholder 2"/>
          <p:cNvSpPr>
            <a:spLocks noGrp="1"/>
          </p:cNvSpPr>
          <p:nvPr>
            <p:ph sz="quarter" idx="1"/>
          </p:nvPr>
        </p:nvSpPr>
        <p:spPr/>
        <p:txBody>
          <a:bodyPr>
            <a:normAutofit/>
          </a:bodyPr>
          <a:p>
            <a:r>
              <a:rPr dirty="0" lang="en-US"/>
              <a:t>Bed rest  to increase kidney blood flow</a:t>
            </a:r>
          </a:p>
          <a:p>
            <a:r>
              <a:rPr dirty="0" lang="en-US"/>
              <a:t>Advice on diet- Low salt intake, avoid alcohol and smoking</a:t>
            </a:r>
          </a:p>
          <a:p>
            <a:r>
              <a:rPr dirty="0" lang="en-US"/>
              <a:t>Avoid salt and fluid retaining drugs eg NSAIDS</a:t>
            </a:r>
          </a:p>
          <a:p>
            <a:r>
              <a:rPr dirty="0" lang="en-US"/>
              <a:t>Treat cause</a:t>
            </a:r>
          </a:p>
          <a:p>
            <a:r>
              <a:rPr dirty="0" lang="en-US"/>
              <a:t>Prop up in semifowler position</a:t>
            </a:r>
          </a:p>
          <a:p>
            <a:r>
              <a:rPr dirty="0" lang="en-US"/>
              <a:t>Easily digestible food</a:t>
            </a:r>
          </a:p>
          <a:p>
            <a:r>
              <a:rPr dirty="0" lang="en-US"/>
              <a:t>Promote some ambulation</a:t>
            </a:r>
          </a:p>
          <a:p>
            <a:endParaRPr dirty="0"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324" name=""/>
        <p:cNvGrpSpPr/>
        <p:nvPr/>
      </p:nvGrpSpPr>
      <p:grpSpPr>
        <a:xfrm>
          <a:off x="0" y="0"/>
          <a:ext cx="0" cy="0"/>
          <a:chOff x="0" y="0"/>
          <a:chExt cx="0" cy="0"/>
        </a:xfrm>
      </p:grpSpPr>
      <p:sp>
        <p:nvSpPr>
          <p:cNvPr id="1048655" name="Title 3"/>
          <p:cNvSpPr>
            <a:spLocks noGrp="1"/>
          </p:cNvSpPr>
          <p:nvPr>
            <p:ph type="title"/>
          </p:nvPr>
        </p:nvSpPr>
        <p:spPr/>
        <p:txBody>
          <a:bodyPr/>
          <a:p>
            <a:r>
              <a:rPr dirty="0" lang="en-US"/>
              <a:t>CARDIAC BLOOD FLOW</a:t>
            </a:r>
          </a:p>
        </p:txBody>
      </p:sp>
      <p:sp>
        <p:nvSpPr>
          <p:cNvPr id="1048656" name="Rectangle 3"/>
          <p:cNvSpPr>
            <a:spLocks noGrp="1" noChangeArrowheads="1"/>
          </p:cNvSpPr>
          <p:nvPr>
            <p:ph idx="1"/>
          </p:nvPr>
        </p:nvSpPr>
        <p:spPr>
          <a:xfrm>
            <a:off x="838200" y="1524000"/>
            <a:ext cx="7467600" cy="4724400"/>
          </a:xfrm>
        </p:spPr>
        <p:txBody>
          <a:bodyPr/>
          <a:p>
            <a:pPr>
              <a:buFontTx/>
              <a:buNone/>
            </a:pPr>
            <a:r>
              <a:rPr dirty="0" sz="3200" lang="en-US" u="sng">
                <a:solidFill>
                  <a:srgbClr val="FF0000"/>
                </a:solidFill>
              </a:rPr>
              <a:t>Cardiac blood flow</a:t>
            </a:r>
            <a:endParaRPr dirty="0" sz="3200" lang="en-US" u="sng">
              <a:solidFill>
                <a:schemeClr val="folHlink"/>
              </a:solidFill>
            </a:endParaRPr>
          </a:p>
          <a:p>
            <a:r>
              <a:rPr dirty="0" sz="2800" lang="en-US">
                <a:latin typeface="Times-Roman" charset="0"/>
              </a:rPr>
              <a:t>The mammalian heart is a </a:t>
            </a:r>
            <a:r>
              <a:rPr dirty="0" sz="2800" lang="en-US">
                <a:solidFill>
                  <a:schemeClr val="folHlink"/>
                </a:solidFill>
                <a:latin typeface="Times-Roman" charset="0"/>
              </a:rPr>
              <a:t>double pump</a:t>
            </a:r>
            <a:r>
              <a:rPr dirty="0" sz="2800" lang="en-US">
                <a:latin typeface="Times-Roman" charset="0"/>
              </a:rPr>
              <a:t> in which the </a:t>
            </a:r>
            <a:r>
              <a:rPr dirty="0" sz="2800" lang="en-US">
                <a:solidFill>
                  <a:schemeClr val="folHlink"/>
                </a:solidFill>
                <a:latin typeface="Times-Roman" charset="0"/>
              </a:rPr>
              <a:t>right</a:t>
            </a:r>
            <a:r>
              <a:rPr dirty="0" sz="2800" lang="en-US">
                <a:latin typeface="Times-Roman" charset="0"/>
              </a:rPr>
              <a:t> </a:t>
            </a:r>
            <a:r>
              <a:rPr dirty="0" sz="2800" lang="en-US">
                <a:solidFill>
                  <a:schemeClr val="folHlink"/>
                </a:solidFill>
                <a:latin typeface="Times-Roman" charset="0"/>
              </a:rPr>
              <a:t>side</a:t>
            </a:r>
            <a:r>
              <a:rPr dirty="0" sz="2800" lang="en-US">
                <a:latin typeface="Times-Roman" charset="0"/>
              </a:rPr>
              <a:t> operates as a </a:t>
            </a:r>
            <a:r>
              <a:rPr dirty="0" sz="2800" lang="en-US">
                <a:solidFill>
                  <a:schemeClr val="folHlink"/>
                </a:solidFill>
                <a:latin typeface="Times-Roman" charset="0"/>
              </a:rPr>
              <a:t>low-pressure system</a:t>
            </a:r>
            <a:r>
              <a:rPr dirty="0" sz="2800" lang="en-US">
                <a:latin typeface="Times-Roman" charset="0"/>
              </a:rPr>
              <a:t> delivering de-oxygenated blood to the lungs, while the </a:t>
            </a:r>
            <a:r>
              <a:rPr dirty="0" sz="2800" lang="en-US">
                <a:solidFill>
                  <a:schemeClr val="folHlink"/>
                </a:solidFill>
                <a:latin typeface="Times-Roman" charset="0"/>
              </a:rPr>
              <a:t>left side</a:t>
            </a:r>
            <a:r>
              <a:rPr dirty="0" sz="2800" lang="en-US">
                <a:latin typeface="Times-Roman" charset="0"/>
              </a:rPr>
              <a:t> is a </a:t>
            </a:r>
            <a:r>
              <a:rPr dirty="0" sz="2800" lang="en-US">
                <a:solidFill>
                  <a:schemeClr val="folHlink"/>
                </a:solidFill>
                <a:latin typeface="Times-Roman" charset="0"/>
              </a:rPr>
              <a:t>high pressure system</a:t>
            </a:r>
            <a:r>
              <a:rPr dirty="0" sz="2800" lang="en-US">
                <a:latin typeface="Times-Roman" charset="0"/>
              </a:rPr>
              <a:t> delivering oxygenated blood to the rest of the body. </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486" name=""/>
        <p:cNvGrpSpPr/>
        <p:nvPr/>
      </p:nvGrpSpPr>
      <p:grpSpPr>
        <a:xfrm>
          <a:off x="0" y="0"/>
          <a:ext cx="0" cy="0"/>
          <a:chOff x="0" y="0"/>
          <a:chExt cx="0" cy="0"/>
        </a:xfrm>
      </p:grpSpPr>
      <p:sp>
        <p:nvSpPr>
          <p:cNvPr id="1048935" name="Content Placeholder 2"/>
          <p:cNvSpPr>
            <a:spLocks noGrp="1"/>
          </p:cNvSpPr>
          <p:nvPr>
            <p:ph sz="quarter" idx="1"/>
          </p:nvPr>
        </p:nvSpPr>
        <p:spPr/>
        <p:txBody>
          <a:bodyPr>
            <a:normAutofit/>
          </a:bodyPr>
          <a:p>
            <a:r>
              <a:rPr dirty="0" lang="en-US"/>
              <a:t>Input output chart- strict maintenance</a:t>
            </a:r>
          </a:p>
          <a:p>
            <a:r>
              <a:rPr dirty="0" lang="en-US"/>
              <a:t>Careful observation of restlessness and dypnoea</a:t>
            </a:r>
          </a:p>
          <a:p>
            <a:r>
              <a:rPr dirty="0" lang="en-US"/>
              <a:t>Auscultate lungs for </a:t>
            </a:r>
            <a:r>
              <a:rPr dirty="0" lang="en-US" err="1"/>
              <a:t>luncrackles</a:t>
            </a:r>
            <a:endParaRPr dirty="0" lang="en-US"/>
          </a:p>
          <a:p>
            <a:r>
              <a:rPr dirty="0" lang="en-US"/>
              <a:t>Monitor vital signs</a:t>
            </a:r>
          </a:p>
          <a:p>
            <a:r>
              <a:rPr dirty="0" lang="en-US"/>
              <a:t>Examining skin turgor and mucous membrane for dehydration</a:t>
            </a:r>
          </a:p>
          <a:p>
            <a:r>
              <a:rPr dirty="0" lang="en-US"/>
              <a:t>Assess signs of fluid overload eg orthopnea and PNO</a:t>
            </a:r>
          </a:p>
          <a:p>
            <a:r>
              <a:rPr dirty="0" lang="en-US"/>
              <a:t>Daily weighing</a:t>
            </a:r>
          </a:p>
          <a:p>
            <a:endParaRPr dirty="0" lang="en-US"/>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487" name=""/>
        <p:cNvGrpSpPr/>
        <p:nvPr/>
      </p:nvGrpSpPr>
      <p:grpSpPr>
        <a:xfrm>
          <a:off x="0" y="0"/>
          <a:ext cx="0" cy="0"/>
          <a:chOff x="0" y="0"/>
          <a:chExt cx="0" cy="0"/>
        </a:xfrm>
      </p:grpSpPr>
      <p:sp>
        <p:nvSpPr>
          <p:cNvPr id="1048936" name="Title 1"/>
          <p:cNvSpPr>
            <a:spLocks noGrp="1"/>
          </p:cNvSpPr>
          <p:nvPr>
            <p:ph type="title"/>
          </p:nvPr>
        </p:nvSpPr>
        <p:spPr/>
        <p:txBody>
          <a:bodyPr/>
          <a:p>
            <a:r>
              <a:rPr dirty="0" lang="en-US"/>
              <a:t>Nursing diagnosis</a:t>
            </a:r>
          </a:p>
        </p:txBody>
      </p:sp>
      <p:sp>
        <p:nvSpPr>
          <p:cNvPr id="1048937" name="Content Placeholder 2"/>
          <p:cNvSpPr>
            <a:spLocks noGrp="1"/>
          </p:cNvSpPr>
          <p:nvPr>
            <p:ph sz="quarter" idx="1"/>
          </p:nvPr>
        </p:nvSpPr>
        <p:spPr/>
        <p:txBody>
          <a:bodyPr/>
          <a:p>
            <a:r>
              <a:rPr dirty="0" lang="en-US"/>
              <a:t>Activity intorelance</a:t>
            </a:r>
          </a:p>
          <a:p>
            <a:r>
              <a:rPr dirty="0" lang="en-US"/>
              <a:t>Excess fluid volume</a:t>
            </a:r>
          </a:p>
          <a:p>
            <a:r>
              <a:rPr dirty="0" lang="en-US"/>
              <a:t>Anxiety</a:t>
            </a:r>
          </a:p>
          <a:p>
            <a:r>
              <a:rPr dirty="0" lang="en-US"/>
              <a:t>Powerlessness related to inability to perform responsibility</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488" name=""/>
        <p:cNvGrpSpPr/>
        <p:nvPr/>
      </p:nvGrpSpPr>
      <p:grpSpPr>
        <a:xfrm>
          <a:off x="0" y="0"/>
          <a:ext cx="0" cy="0"/>
          <a:chOff x="0" y="0"/>
          <a:chExt cx="0" cy="0"/>
        </a:xfrm>
      </p:grpSpPr>
      <p:sp>
        <p:nvSpPr>
          <p:cNvPr id="1048938" name="Title 1"/>
          <p:cNvSpPr>
            <a:spLocks noGrp="1"/>
          </p:cNvSpPr>
          <p:nvPr>
            <p:ph type="title"/>
          </p:nvPr>
        </p:nvSpPr>
        <p:spPr/>
        <p:txBody>
          <a:bodyPr/>
          <a:p>
            <a:r>
              <a:rPr dirty="0" lang="en-US"/>
              <a:t>complications</a:t>
            </a:r>
          </a:p>
        </p:txBody>
      </p:sp>
      <p:sp>
        <p:nvSpPr>
          <p:cNvPr id="1048939" name="Content Placeholder 2"/>
          <p:cNvSpPr>
            <a:spLocks noGrp="1"/>
          </p:cNvSpPr>
          <p:nvPr>
            <p:ph sz="quarter" idx="1"/>
          </p:nvPr>
        </p:nvSpPr>
        <p:spPr/>
        <p:txBody>
          <a:bodyPr/>
          <a:p>
            <a:r>
              <a:rPr dirty="0" lang="en-US"/>
              <a:t>Uremia-poor kidney fuctions</a:t>
            </a:r>
          </a:p>
          <a:p>
            <a:r>
              <a:rPr dirty="0" lang="en-US"/>
              <a:t>Hypokalemia- drugs</a:t>
            </a:r>
          </a:p>
          <a:p>
            <a:r>
              <a:rPr dirty="0" lang="en-US"/>
              <a:t>Hyponatremia</a:t>
            </a:r>
          </a:p>
          <a:p>
            <a:r>
              <a:rPr dirty="0" lang="en-US"/>
              <a:t>Impared liver function</a:t>
            </a:r>
          </a:p>
          <a:p>
            <a:r>
              <a:rPr dirty="0" lang="en-US"/>
              <a:t>Arrythmias</a:t>
            </a:r>
          </a:p>
          <a:p>
            <a:r>
              <a:rPr dirty="0" lang="en-US"/>
              <a:t>Pleural effusions</a:t>
            </a:r>
          </a:p>
          <a:p>
            <a:r>
              <a:rPr dirty="0" lang="en-US"/>
              <a:t>Cardiogenic shock</a:t>
            </a:r>
          </a:p>
          <a:p>
            <a:endParaRPr dirty="0" lang="en-US"/>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489" name=""/>
        <p:cNvGrpSpPr/>
        <p:nvPr/>
      </p:nvGrpSpPr>
      <p:grpSpPr>
        <a:xfrm>
          <a:off x="0" y="0"/>
          <a:ext cx="0" cy="0"/>
          <a:chOff x="0" y="0"/>
          <a:chExt cx="0" cy="0"/>
        </a:xfrm>
      </p:grpSpPr>
      <p:sp>
        <p:nvSpPr>
          <p:cNvPr id="1048940" name="Title 1"/>
          <p:cNvSpPr>
            <a:spLocks noGrp="1"/>
          </p:cNvSpPr>
          <p:nvPr>
            <p:ph type="title"/>
          </p:nvPr>
        </p:nvSpPr>
        <p:spPr>
          <a:xfrm>
            <a:off x="914400" y="-914400"/>
            <a:ext cx="8229600" cy="1143000"/>
          </a:xfrm>
        </p:spPr>
        <p:txBody>
          <a:bodyPr/>
          <a:p>
            <a:r>
              <a:rPr dirty="0" lang="en-US"/>
              <a:t>.</a:t>
            </a:r>
          </a:p>
        </p:txBody>
      </p:sp>
      <p:pic>
        <p:nvPicPr>
          <p:cNvPr id="2097167" name="Picture 2"/>
          <p:cNvPicPr>
            <a:picLocks noChangeAspect="1" noGrp="1" noChangeArrowheads="1"/>
          </p:cNvPicPr>
          <p:nvPr>
            <p:ph sz="quarter" idx="1"/>
          </p:nvPr>
        </p:nvPicPr>
        <p:blipFill>
          <a:blip xmlns:r="http://schemas.openxmlformats.org/officeDocument/2006/relationships" r:embed="rId1" cstate="print"/>
          <a:srcRect/>
          <a:stretch>
            <a:fillRect/>
          </a:stretch>
        </p:blipFill>
        <p:spPr bwMode="auto">
          <a:xfrm>
            <a:off x="152400" y="82496"/>
            <a:ext cx="8839200" cy="6775504"/>
          </a:xfrm>
          <a:prstGeom prst="rect"/>
          <a:noFill/>
          <a:ln w="9525">
            <a:noFill/>
            <a:miter lim="800000"/>
            <a:headEnd/>
            <a:tailEnd/>
          </a:ln>
          <a:effectLst/>
        </p:spPr>
      </p:pic>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490" name=""/>
        <p:cNvGrpSpPr/>
        <p:nvPr/>
      </p:nvGrpSpPr>
      <p:grpSpPr>
        <a:xfrm>
          <a:off x="0" y="0"/>
          <a:ext cx="0" cy="0"/>
          <a:chOff x="0" y="0"/>
          <a:chExt cx="0" cy="0"/>
        </a:xfrm>
      </p:grpSpPr>
      <p:sp>
        <p:nvSpPr>
          <p:cNvPr id="1048941" name="Title 1"/>
          <p:cNvSpPr>
            <a:spLocks noGrp="1"/>
          </p:cNvSpPr>
          <p:nvPr>
            <p:ph type="title"/>
          </p:nvPr>
        </p:nvSpPr>
        <p:spPr>
          <a:xfrm>
            <a:off x="457200" y="274638"/>
            <a:ext cx="7467600" cy="639762"/>
          </a:xfrm>
        </p:spPr>
        <p:txBody>
          <a:bodyPr>
            <a:normAutofit/>
          </a:bodyPr>
          <a:p>
            <a:r>
              <a:rPr dirty="0" sz="3200" lang="en-US"/>
              <a:t>CARDIO RESPIRATORY ARREST</a:t>
            </a:r>
          </a:p>
        </p:txBody>
      </p:sp>
      <p:sp>
        <p:nvSpPr>
          <p:cNvPr id="1048942" name="Content Placeholder 2"/>
          <p:cNvSpPr>
            <a:spLocks noGrp="1"/>
          </p:cNvSpPr>
          <p:nvPr>
            <p:ph sz="quarter" idx="1"/>
          </p:nvPr>
        </p:nvSpPr>
        <p:spPr>
          <a:xfrm>
            <a:off x="457200" y="1066800"/>
            <a:ext cx="7467600" cy="5407152"/>
          </a:xfrm>
        </p:spPr>
        <p:txBody>
          <a:bodyPr>
            <a:normAutofit/>
          </a:bodyPr>
          <a:p>
            <a:r>
              <a:rPr dirty="0" sz="2800" lang="en-US"/>
              <a:t>In this situation, the person stops breathing and the heart stops beating.</a:t>
            </a:r>
          </a:p>
          <a:p>
            <a:r>
              <a:rPr dirty="0" sz="2800" lang="en-US"/>
              <a:t>Breath movements are minimal/ not there at all.</a:t>
            </a:r>
          </a:p>
          <a:p>
            <a:r>
              <a:rPr dirty="0" sz="2800" lang="en-US"/>
              <a:t>Cardiac impulse not felt.</a:t>
            </a:r>
          </a:p>
          <a:p>
            <a:pPr indent="0" marL="0">
              <a:buNone/>
            </a:pPr>
            <a:r>
              <a:rPr b="1" dirty="0" sz="2800" lang="en-US"/>
              <a:t>Causes</a:t>
            </a:r>
          </a:p>
          <a:p>
            <a:r>
              <a:rPr dirty="0" sz="2800" lang="en-US"/>
              <a:t>Traumatic- poisoning, road traffic accidents, drowning &amp; suicides.</a:t>
            </a:r>
          </a:p>
          <a:p>
            <a:r>
              <a:rPr dirty="0" sz="2800" lang="en-US"/>
              <a:t>Non traumatic- lung disease, heart disease, CNS disease, severe dehydration &amp; renal disease</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491" name=""/>
        <p:cNvGrpSpPr/>
        <p:nvPr/>
      </p:nvGrpSpPr>
      <p:grpSpPr>
        <a:xfrm>
          <a:off x="0" y="0"/>
          <a:ext cx="0" cy="0"/>
          <a:chOff x="0" y="0"/>
          <a:chExt cx="0" cy="0"/>
        </a:xfrm>
      </p:grpSpPr>
      <p:sp>
        <p:nvSpPr>
          <p:cNvPr id="1048943" name="Title 1"/>
          <p:cNvSpPr>
            <a:spLocks noGrp="1"/>
          </p:cNvSpPr>
          <p:nvPr>
            <p:ph type="title"/>
          </p:nvPr>
        </p:nvSpPr>
        <p:spPr/>
        <p:txBody>
          <a:bodyPr/>
          <a:p>
            <a:r>
              <a:rPr dirty="0" lang="en-US"/>
              <a:t>management</a:t>
            </a:r>
          </a:p>
        </p:txBody>
      </p:sp>
      <p:sp>
        <p:nvSpPr>
          <p:cNvPr id="1048944" name="Content Placeholder 2"/>
          <p:cNvSpPr>
            <a:spLocks noGrp="1"/>
          </p:cNvSpPr>
          <p:nvPr>
            <p:ph sz="quarter" idx="1"/>
          </p:nvPr>
        </p:nvSpPr>
        <p:spPr/>
        <p:txBody>
          <a:bodyPr>
            <a:normAutofit/>
          </a:bodyPr>
          <a:p>
            <a:r>
              <a:rPr dirty="0" sz="3200" lang="en-US"/>
              <a:t>Supportive treatment as for a coma patient</a:t>
            </a:r>
          </a:p>
          <a:p>
            <a:r>
              <a:rPr dirty="0" sz="3200" lang="en-US"/>
              <a:t>Identify and treat the cause</a:t>
            </a:r>
          </a:p>
          <a:p>
            <a:r>
              <a:rPr dirty="0" sz="3200" lang="en-US"/>
              <a:t>Drugs - adrenaline 0.1% as in asthma, </a:t>
            </a:r>
            <a:r>
              <a:rPr dirty="0" sz="3200" lang="en-US" err="1"/>
              <a:t>i.v</a:t>
            </a:r>
            <a:r>
              <a:rPr dirty="0" sz="3200" lang="en-US"/>
              <a:t> if possible slowly till heart beats are established.</a:t>
            </a:r>
          </a:p>
          <a:p>
            <a:r>
              <a:rPr dirty="0" sz="3200" lang="en-US"/>
              <a:t>Artificial respiration….mechanical respiration.</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492" name=""/>
        <p:cNvGrpSpPr/>
        <p:nvPr/>
      </p:nvGrpSpPr>
      <p:grpSpPr>
        <a:xfrm>
          <a:off x="0" y="0"/>
          <a:ext cx="0" cy="0"/>
          <a:chOff x="0" y="0"/>
          <a:chExt cx="0" cy="0"/>
        </a:xfrm>
      </p:grpSpPr>
      <p:sp>
        <p:nvSpPr>
          <p:cNvPr id="1048945" name="Title 1"/>
          <p:cNvSpPr>
            <a:spLocks noGrp="1"/>
          </p:cNvSpPr>
          <p:nvPr>
            <p:ph type="title"/>
          </p:nvPr>
        </p:nvSpPr>
        <p:spPr/>
        <p:txBody>
          <a:bodyPr>
            <a:noAutofit/>
          </a:bodyPr>
          <a:p>
            <a:r>
              <a:rPr b="1" dirty="0" sz="3200" lang="en-US">
                <a:solidFill>
                  <a:srgbClr val="FF0000"/>
                </a:solidFill>
              </a:rPr>
              <a:t>Structural disorders of the heart(congenital/acquired).</a:t>
            </a:r>
          </a:p>
        </p:txBody>
      </p:sp>
      <p:sp>
        <p:nvSpPr>
          <p:cNvPr id="1048946" name="Content Placeholder 2"/>
          <p:cNvSpPr>
            <a:spLocks noGrp="1"/>
          </p:cNvSpPr>
          <p:nvPr>
            <p:ph sz="quarter" idx="1"/>
          </p:nvPr>
        </p:nvSpPr>
        <p:spPr/>
        <p:txBody>
          <a:bodyPr>
            <a:normAutofit/>
          </a:bodyPr>
          <a:p>
            <a:pPr>
              <a:buNone/>
            </a:pPr>
            <a:r>
              <a:rPr dirty="0" sz="3000" lang="en-US"/>
              <a:t>Disorders of </a:t>
            </a:r>
          </a:p>
          <a:p>
            <a:pPr>
              <a:buNone/>
            </a:pPr>
            <a:r>
              <a:rPr dirty="0" sz="3000" lang="en-US"/>
              <a:t>-the valves,</a:t>
            </a:r>
          </a:p>
          <a:p>
            <a:pPr>
              <a:buNone/>
            </a:pPr>
            <a:r>
              <a:rPr dirty="0" sz="3000" lang="en-US"/>
              <a:t>-septum, </a:t>
            </a:r>
          </a:p>
          <a:p>
            <a:pPr>
              <a:buNone/>
            </a:pPr>
            <a:r>
              <a:rPr dirty="0" sz="3000" lang="en-US"/>
              <a:t>-holes in the heart</a:t>
            </a:r>
          </a:p>
          <a:p>
            <a:pPr>
              <a:buNone/>
            </a:pPr>
            <a:r>
              <a:rPr dirty="0" sz="3000" lang="en-US"/>
              <a:t>-Affect blood flow</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493" name=""/>
        <p:cNvGrpSpPr/>
        <p:nvPr/>
      </p:nvGrpSpPr>
      <p:grpSpPr>
        <a:xfrm>
          <a:off x="0" y="0"/>
          <a:ext cx="0" cy="0"/>
          <a:chOff x="0" y="0"/>
          <a:chExt cx="0" cy="0"/>
        </a:xfrm>
      </p:grpSpPr>
      <p:sp>
        <p:nvSpPr>
          <p:cNvPr id="1048947" name="Title 1"/>
          <p:cNvSpPr>
            <a:spLocks noGrp="1"/>
          </p:cNvSpPr>
          <p:nvPr>
            <p:ph type="title"/>
          </p:nvPr>
        </p:nvSpPr>
        <p:spPr/>
        <p:txBody>
          <a:bodyPr/>
          <a:p>
            <a:r>
              <a:rPr b="1" dirty="0" lang="en-US">
                <a:solidFill>
                  <a:srgbClr val="C00000"/>
                </a:solidFill>
              </a:rPr>
              <a:t>Mitral valve prolapse</a:t>
            </a:r>
          </a:p>
        </p:txBody>
      </p:sp>
      <p:sp>
        <p:nvSpPr>
          <p:cNvPr id="1048948" name="Content Placeholder 2"/>
          <p:cNvSpPr>
            <a:spLocks noGrp="1"/>
          </p:cNvSpPr>
          <p:nvPr>
            <p:ph sz="quarter" idx="1"/>
          </p:nvPr>
        </p:nvSpPr>
        <p:spPr/>
        <p:txBody>
          <a:bodyPr>
            <a:normAutofit/>
          </a:bodyPr>
          <a:p>
            <a:r>
              <a:rPr dirty="0" sz="2800" lang="en-US"/>
              <a:t>A portion of mitra valve baloons back in the left atria and remains open during systole</a:t>
            </a:r>
          </a:p>
          <a:p>
            <a:r>
              <a:rPr dirty="0" sz="2800" lang="en-US"/>
              <a:t>Causes </a:t>
            </a:r>
            <a:r>
              <a:rPr b="1" dirty="0" sz="2800" lang="en-US"/>
              <a:t>regurgitation</a:t>
            </a:r>
            <a:r>
              <a:rPr dirty="0" sz="2800" lang="en-US"/>
              <a:t> of blood  to left atrium</a:t>
            </a:r>
          </a:p>
          <a:p>
            <a:r>
              <a:rPr dirty="0" sz="2800" lang="en-US"/>
              <a:t>blood rarely progress . May result to sudden death</a:t>
            </a:r>
          </a:p>
          <a:p>
            <a:r>
              <a:rPr dirty="0" sz="2800" lang="en-US"/>
              <a:t>More in women than men</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494" name=""/>
        <p:cNvGrpSpPr/>
        <p:nvPr/>
      </p:nvGrpSpPr>
      <p:grpSpPr>
        <a:xfrm>
          <a:off x="0" y="0"/>
          <a:ext cx="0" cy="0"/>
          <a:chOff x="0" y="0"/>
          <a:chExt cx="0" cy="0"/>
        </a:xfrm>
      </p:grpSpPr>
      <p:sp>
        <p:nvSpPr>
          <p:cNvPr id="1048949" name="Title 1"/>
          <p:cNvSpPr>
            <a:spLocks noGrp="1"/>
          </p:cNvSpPr>
          <p:nvPr>
            <p:ph type="title"/>
          </p:nvPr>
        </p:nvSpPr>
        <p:spPr>
          <a:xfrm>
            <a:off x="457200" y="274638"/>
            <a:ext cx="7467600" cy="563562"/>
          </a:xfrm>
        </p:spPr>
        <p:txBody>
          <a:bodyPr/>
          <a:p>
            <a:r>
              <a:rPr dirty="0" lang="en-US"/>
              <a:t>Clinical features</a:t>
            </a:r>
          </a:p>
        </p:txBody>
      </p:sp>
      <p:sp>
        <p:nvSpPr>
          <p:cNvPr id="1048950" name="Content Placeholder 2"/>
          <p:cNvSpPr>
            <a:spLocks noGrp="1"/>
          </p:cNvSpPr>
          <p:nvPr>
            <p:ph sz="quarter" idx="1"/>
          </p:nvPr>
        </p:nvSpPr>
        <p:spPr>
          <a:xfrm>
            <a:off x="457200" y="990600"/>
            <a:ext cx="7467600" cy="5483352"/>
          </a:xfrm>
        </p:spPr>
        <p:txBody>
          <a:bodyPr>
            <a:normAutofit/>
          </a:bodyPr>
          <a:p>
            <a:r>
              <a:rPr dirty="0" sz="2800" lang="en-US"/>
              <a:t>May be asymptomatic</a:t>
            </a:r>
          </a:p>
          <a:p>
            <a:r>
              <a:rPr dirty="0" sz="2800" lang="en-US"/>
              <a:t>Fatigue regardless of activity</a:t>
            </a:r>
          </a:p>
          <a:p>
            <a:r>
              <a:rPr dirty="0" sz="2800" lang="en-US"/>
              <a:t>lightheadedness</a:t>
            </a:r>
          </a:p>
          <a:p>
            <a:r>
              <a:rPr dirty="0" sz="2800" lang="en-US"/>
              <a:t>Dizziness </a:t>
            </a:r>
          </a:p>
          <a:p>
            <a:r>
              <a:rPr dirty="0" sz="2800" lang="en-US"/>
              <a:t>Syncope</a:t>
            </a:r>
          </a:p>
          <a:p>
            <a:r>
              <a:rPr dirty="0" sz="2800" lang="en-US"/>
              <a:t>Chest pain for the last few days</a:t>
            </a:r>
          </a:p>
          <a:p>
            <a:r>
              <a:rPr dirty="0" sz="2800" lang="en-US"/>
              <a:t>Palpitation</a:t>
            </a:r>
          </a:p>
          <a:p>
            <a:r>
              <a:rPr dirty="0" sz="2800" lang="en-US"/>
              <a:t>Anxiety</a:t>
            </a:r>
          </a:p>
          <a:p>
            <a:r>
              <a:rPr dirty="0" sz="2800" lang="en-US"/>
              <a:t>Shortness of breath</a:t>
            </a:r>
          </a:p>
          <a:p>
            <a:endParaRPr dirty="0" lang="en-US"/>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495" name=""/>
        <p:cNvGrpSpPr/>
        <p:nvPr/>
      </p:nvGrpSpPr>
      <p:grpSpPr>
        <a:xfrm>
          <a:off x="0" y="0"/>
          <a:ext cx="0" cy="0"/>
          <a:chOff x="0" y="0"/>
          <a:chExt cx="0" cy="0"/>
        </a:xfrm>
      </p:grpSpPr>
      <p:sp>
        <p:nvSpPr>
          <p:cNvPr id="1048951" name="Title 1"/>
          <p:cNvSpPr>
            <a:spLocks noGrp="1"/>
          </p:cNvSpPr>
          <p:nvPr>
            <p:ph type="title"/>
          </p:nvPr>
        </p:nvSpPr>
        <p:spPr>
          <a:xfrm>
            <a:off x="450376" y="609600"/>
            <a:ext cx="7467600" cy="715962"/>
          </a:xfrm>
        </p:spPr>
        <p:txBody>
          <a:bodyPr/>
          <a:p>
            <a:r>
              <a:rPr dirty="0" lang="en-US"/>
              <a:t>assessment</a:t>
            </a:r>
          </a:p>
        </p:txBody>
      </p:sp>
      <p:sp>
        <p:nvSpPr>
          <p:cNvPr id="1048952" name="Content Placeholder 2"/>
          <p:cNvSpPr>
            <a:spLocks noGrp="1"/>
          </p:cNvSpPr>
          <p:nvPr>
            <p:ph sz="quarter" idx="1"/>
          </p:nvPr>
        </p:nvSpPr>
        <p:spPr/>
        <p:txBody>
          <a:bodyPr>
            <a:normAutofit/>
          </a:bodyPr>
          <a:p>
            <a:r>
              <a:rPr dirty="0" sz="2800" lang="en-US"/>
              <a:t>Extra heart sound (mitral)</a:t>
            </a:r>
          </a:p>
          <a:p>
            <a:r>
              <a:rPr dirty="0" sz="2800" lang="en-US"/>
              <a:t>Murmur of mitral regurgitation is heard</a:t>
            </a:r>
          </a:p>
          <a:p>
            <a:r>
              <a:rPr dirty="0" sz="2800" lang="en-US"/>
              <a:t>Echocardiography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327" name=""/>
        <p:cNvGrpSpPr/>
        <p:nvPr/>
      </p:nvGrpSpPr>
      <p:grpSpPr>
        <a:xfrm>
          <a:off x="0" y="0"/>
          <a:ext cx="0" cy="0"/>
          <a:chOff x="0" y="0"/>
          <a:chExt cx="0" cy="0"/>
        </a:xfrm>
      </p:grpSpPr>
      <p:sp>
        <p:nvSpPr>
          <p:cNvPr id="1048660" name="Content Placeholder 2"/>
          <p:cNvSpPr>
            <a:spLocks noGrp="1"/>
          </p:cNvSpPr>
          <p:nvPr>
            <p:ph idx="1"/>
          </p:nvPr>
        </p:nvSpPr>
        <p:spPr/>
        <p:txBody>
          <a:bodyPr>
            <a:normAutofit fontScale="95833" lnSpcReduction="20000"/>
          </a:bodyPr>
          <a:p>
            <a:r>
              <a:rPr dirty="0" sz="3000" lang="en-US">
                <a:latin typeface="Times-Roman" charset="0"/>
              </a:rPr>
              <a:t>The </a:t>
            </a:r>
            <a:r>
              <a:rPr dirty="0" sz="3000" lang="en-US">
                <a:solidFill>
                  <a:schemeClr val="folHlink"/>
                </a:solidFill>
                <a:latin typeface="Times-Roman" charset="0"/>
              </a:rPr>
              <a:t>walls</a:t>
            </a:r>
            <a:r>
              <a:rPr dirty="0" sz="3000" lang="en-US">
                <a:latin typeface="Times-Roman" charset="0"/>
              </a:rPr>
              <a:t> of the right ventricle are much thinner than those of the left, because the work load is lower for the right side of the heart. </a:t>
            </a:r>
          </a:p>
          <a:p>
            <a:r>
              <a:rPr dirty="0" sz="3000" lang="en-US">
                <a:latin typeface="Times-Roman" charset="0"/>
              </a:rPr>
              <a:t>The </a:t>
            </a:r>
            <a:r>
              <a:rPr dirty="0" sz="3000" lang="en-US">
                <a:solidFill>
                  <a:schemeClr val="folHlink"/>
                </a:solidFill>
                <a:latin typeface="Times-Roman" charset="0"/>
              </a:rPr>
              <a:t>ventricular muscle</a:t>
            </a:r>
            <a:r>
              <a:rPr dirty="0" sz="3000" lang="en-US">
                <a:latin typeface="Times-Roman" charset="0"/>
              </a:rPr>
              <a:t> is relatively stiff, and it would take some time to fill with venous blood during diastole. The thin, </a:t>
            </a:r>
            <a:r>
              <a:rPr dirty="0" sz="3000" lang="en-US">
                <a:solidFill>
                  <a:schemeClr val="folHlink"/>
                </a:solidFill>
                <a:latin typeface="Times-Roman" charset="0"/>
              </a:rPr>
              <a:t>flexible atria</a:t>
            </a:r>
            <a:r>
              <a:rPr dirty="0" sz="3000" lang="en-US">
                <a:latin typeface="Times-Roman" charset="0"/>
              </a:rPr>
              <a:t> serve to </a:t>
            </a:r>
            <a:r>
              <a:rPr dirty="0" sz="3000" lang="en-US">
                <a:solidFill>
                  <a:schemeClr val="folHlink"/>
                </a:solidFill>
                <a:latin typeface="Times-Roman" charset="0"/>
              </a:rPr>
              <a:t>buffer</a:t>
            </a:r>
            <a:r>
              <a:rPr dirty="0" sz="3000" lang="en-US">
                <a:latin typeface="Times-Roman" charset="0"/>
              </a:rPr>
              <a:t> the incoming venous supply, and their initial contraction at the beginning of each cardiac cycle fills the ventricles efficiently in a short space of time.</a:t>
            </a:r>
          </a:p>
          <a:p>
            <a:endParaRPr dirty="0" lang="en-US"/>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496" name=""/>
        <p:cNvGrpSpPr/>
        <p:nvPr/>
      </p:nvGrpSpPr>
      <p:grpSpPr>
        <a:xfrm>
          <a:off x="0" y="0"/>
          <a:ext cx="0" cy="0"/>
          <a:chOff x="0" y="0"/>
          <a:chExt cx="0" cy="0"/>
        </a:xfrm>
      </p:grpSpPr>
      <p:sp>
        <p:nvSpPr>
          <p:cNvPr id="1048953" name="Title 1"/>
          <p:cNvSpPr>
            <a:spLocks noGrp="1"/>
          </p:cNvSpPr>
          <p:nvPr>
            <p:ph type="title"/>
          </p:nvPr>
        </p:nvSpPr>
        <p:spPr/>
        <p:txBody>
          <a:bodyPr/>
          <a:p>
            <a:r>
              <a:rPr dirty="0" lang="en-US"/>
              <a:t>management</a:t>
            </a:r>
          </a:p>
        </p:txBody>
      </p:sp>
      <p:sp>
        <p:nvSpPr>
          <p:cNvPr id="1048954" name="Content Placeholder 2"/>
          <p:cNvSpPr>
            <a:spLocks noGrp="1"/>
          </p:cNvSpPr>
          <p:nvPr>
            <p:ph sz="quarter" idx="1"/>
          </p:nvPr>
        </p:nvSpPr>
        <p:spPr/>
        <p:txBody>
          <a:bodyPr>
            <a:normAutofit/>
          </a:bodyPr>
          <a:p>
            <a:r>
              <a:rPr dirty="0" sz="2800" lang="en-US"/>
              <a:t>Directly control symptoms</a:t>
            </a:r>
          </a:p>
          <a:p>
            <a:r>
              <a:rPr dirty="0" sz="2800" lang="en-US"/>
              <a:t>Anti-Arrythmia </a:t>
            </a:r>
          </a:p>
          <a:p>
            <a:r>
              <a:rPr dirty="0" sz="2800" lang="en-US"/>
              <a:t>Calcium blockers or beta blockers for chest pain that does not respond to nitrates</a:t>
            </a:r>
          </a:p>
          <a:p>
            <a:r>
              <a:rPr dirty="0" sz="2800" lang="en-US"/>
              <a:t>Mitral repair or replacement</a:t>
            </a:r>
          </a:p>
          <a:p>
            <a:r>
              <a:rPr dirty="0" sz="2800" lang="en-US"/>
              <a:t>Reduce caffeine</a:t>
            </a:r>
          </a:p>
          <a:p>
            <a:r>
              <a:rPr dirty="0" sz="2800" lang="en-US"/>
              <a:t>Smoking and alcohol cessation</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497" name=""/>
        <p:cNvGrpSpPr/>
        <p:nvPr/>
      </p:nvGrpSpPr>
      <p:grpSpPr>
        <a:xfrm>
          <a:off x="0" y="0"/>
          <a:ext cx="0" cy="0"/>
          <a:chOff x="0" y="0"/>
          <a:chExt cx="0" cy="0"/>
        </a:xfrm>
      </p:grpSpPr>
      <p:sp>
        <p:nvSpPr>
          <p:cNvPr id="1048955" name="Title 1"/>
          <p:cNvSpPr>
            <a:spLocks noGrp="1"/>
          </p:cNvSpPr>
          <p:nvPr>
            <p:ph type="title"/>
          </p:nvPr>
        </p:nvSpPr>
        <p:spPr/>
        <p:txBody>
          <a:bodyPr/>
          <a:p>
            <a:r>
              <a:rPr dirty="0" lang="en-US"/>
              <a:t>Nursing care</a:t>
            </a:r>
          </a:p>
        </p:txBody>
      </p:sp>
      <p:sp>
        <p:nvSpPr>
          <p:cNvPr id="1048956" name="Content Placeholder 2"/>
          <p:cNvSpPr>
            <a:spLocks noGrp="1"/>
          </p:cNvSpPr>
          <p:nvPr>
            <p:ph sz="quarter" idx="1"/>
          </p:nvPr>
        </p:nvSpPr>
        <p:spPr/>
        <p:txBody>
          <a:bodyPr>
            <a:normAutofit/>
          </a:bodyPr>
          <a:p>
            <a:r>
              <a:rPr dirty="0" sz="2800" lang="en-US"/>
              <a:t>Educate the patient of the symptoms</a:t>
            </a:r>
          </a:p>
          <a:p>
            <a:r>
              <a:rPr dirty="0" sz="2800" lang="en-US"/>
              <a:t>Emphasis importance of prophylactic antibiotics before surgery</a:t>
            </a:r>
          </a:p>
          <a:p>
            <a:r>
              <a:rPr dirty="0" sz="2800" lang="en-US"/>
              <a:t>Diet control balance</a:t>
            </a:r>
          </a:p>
          <a:p>
            <a:r>
              <a:rPr dirty="0" sz="2800" lang="en-US"/>
              <a:t>Activity</a:t>
            </a:r>
          </a:p>
          <a:p>
            <a:r>
              <a:rPr dirty="0" sz="2800" lang="en-US"/>
              <a:t>Reporting symptoms</a:t>
            </a:r>
          </a:p>
          <a:p>
            <a:r>
              <a:rPr dirty="0" sz="2800" lang="en-US"/>
              <a:t>Avoiding precipitating factors.</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498" name=""/>
        <p:cNvGrpSpPr/>
        <p:nvPr/>
      </p:nvGrpSpPr>
      <p:grpSpPr>
        <a:xfrm>
          <a:off x="0" y="0"/>
          <a:ext cx="0" cy="0"/>
          <a:chOff x="0" y="0"/>
          <a:chExt cx="0" cy="0"/>
        </a:xfrm>
      </p:grpSpPr>
      <p:sp>
        <p:nvSpPr>
          <p:cNvPr id="1048957" name="Title 1"/>
          <p:cNvSpPr>
            <a:spLocks noGrp="1"/>
          </p:cNvSpPr>
          <p:nvPr>
            <p:ph type="title"/>
          </p:nvPr>
        </p:nvSpPr>
        <p:spPr/>
        <p:txBody>
          <a:bodyPr/>
          <a:p>
            <a:r>
              <a:rPr b="1" dirty="0" lang="en-US">
                <a:solidFill>
                  <a:srgbClr val="FF0000"/>
                </a:solidFill>
              </a:rPr>
              <a:t>Mitral reguritation</a:t>
            </a:r>
          </a:p>
        </p:txBody>
      </p:sp>
      <p:sp>
        <p:nvSpPr>
          <p:cNvPr id="1048958" name="Content Placeholder 2"/>
          <p:cNvSpPr>
            <a:spLocks noGrp="1"/>
          </p:cNvSpPr>
          <p:nvPr>
            <p:ph sz="quarter" idx="1"/>
          </p:nvPr>
        </p:nvSpPr>
        <p:spPr/>
        <p:txBody>
          <a:bodyPr>
            <a:normAutofit/>
          </a:bodyPr>
          <a:p>
            <a:r>
              <a:rPr dirty="0" sz="2800" lang="en-US"/>
              <a:t>Back flow of blood to LA from LV during systole</a:t>
            </a:r>
          </a:p>
          <a:p>
            <a:r>
              <a:rPr dirty="0" sz="2800" lang="en-US"/>
              <a:t>Due to problem with one or more leaflts, chordae tendinae, annulus or pappillary muscles.</a:t>
            </a:r>
          </a:p>
          <a:p>
            <a:r>
              <a:rPr dirty="0" sz="2800" lang="en-US"/>
              <a:t>Left atrium stretches to accommodate the blood. The lung becomes congested and LA also become strained.</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499" name=""/>
        <p:cNvGrpSpPr/>
        <p:nvPr/>
      </p:nvGrpSpPr>
      <p:grpSpPr>
        <a:xfrm>
          <a:off x="0" y="0"/>
          <a:ext cx="0" cy="0"/>
          <a:chOff x="0" y="0"/>
          <a:chExt cx="0" cy="0"/>
        </a:xfrm>
      </p:grpSpPr>
      <p:sp>
        <p:nvSpPr>
          <p:cNvPr id="1048959" name="Title 1"/>
          <p:cNvSpPr>
            <a:spLocks noGrp="1"/>
          </p:cNvSpPr>
          <p:nvPr>
            <p:ph type="title"/>
          </p:nvPr>
        </p:nvSpPr>
        <p:spPr/>
        <p:txBody>
          <a:bodyPr/>
          <a:p>
            <a:r>
              <a:rPr dirty="0" lang="en-US"/>
              <a:t>Clinical features</a:t>
            </a:r>
          </a:p>
        </p:txBody>
      </p:sp>
      <p:sp>
        <p:nvSpPr>
          <p:cNvPr id="1048960" name="Content Placeholder 2"/>
          <p:cNvSpPr>
            <a:spLocks noGrp="1"/>
          </p:cNvSpPr>
          <p:nvPr>
            <p:ph sz="quarter" idx="1"/>
          </p:nvPr>
        </p:nvSpPr>
        <p:spPr/>
        <p:txBody>
          <a:bodyPr/>
          <a:p>
            <a:r>
              <a:rPr dirty="0" lang="en-US"/>
              <a:t>Chronic cases may be asymptomatic</a:t>
            </a:r>
          </a:p>
          <a:p>
            <a:r>
              <a:rPr dirty="0" lang="en-US"/>
              <a:t>Severe CCF</a:t>
            </a:r>
          </a:p>
          <a:p>
            <a:r>
              <a:rPr dirty="0" lang="en-US"/>
              <a:t>Dyspnoea, fatigue, weakness, </a:t>
            </a:r>
          </a:p>
          <a:p>
            <a:r>
              <a:rPr dirty="0" lang="en-US"/>
              <a:t>Palpitation and shortness of breath in exertion</a:t>
            </a:r>
          </a:p>
          <a:p>
            <a:endParaRPr dirty="0" lang="en-US"/>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500" name=""/>
        <p:cNvGrpSpPr/>
        <p:nvPr/>
      </p:nvGrpSpPr>
      <p:grpSpPr>
        <a:xfrm>
          <a:off x="0" y="0"/>
          <a:ext cx="0" cy="0"/>
          <a:chOff x="0" y="0"/>
          <a:chExt cx="0" cy="0"/>
        </a:xfrm>
      </p:grpSpPr>
      <p:sp>
        <p:nvSpPr>
          <p:cNvPr id="1048961" name="Title 1"/>
          <p:cNvSpPr>
            <a:spLocks noGrp="1"/>
          </p:cNvSpPr>
          <p:nvPr>
            <p:ph type="title"/>
          </p:nvPr>
        </p:nvSpPr>
        <p:spPr/>
        <p:txBody>
          <a:bodyPr/>
          <a:p>
            <a:r>
              <a:rPr dirty="0" lang="en-US"/>
              <a:t>Assessment </a:t>
            </a:r>
          </a:p>
        </p:txBody>
      </p:sp>
      <p:sp>
        <p:nvSpPr>
          <p:cNvPr id="1048962" name="Content Placeholder 2"/>
          <p:cNvSpPr>
            <a:spLocks noGrp="1"/>
          </p:cNvSpPr>
          <p:nvPr>
            <p:ph sz="quarter" idx="1"/>
          </p:nvPr>
        </p:nvSpPr>
        <p:spPr/>
        <p:txBody>
          <a:bodyPr>
            <a:normAutofit/>
          </a:bodyPr>
          <a:p>
            <a:r>
              <a:rPr dirty="0" sz="2800" lang="en-US"/>
              <a:t>Echo</a:t>
            </a:r>
          </a:p>
          <a:p>
            <a:r>
              <a:rPr dirty="0" sz="2800" lang="en-US"/>
              <a:t>Pulse maybe regular or irregular due to fibrillation</a:t>
            </a:r>
          </a:p>
          <a:p>
            <a:r>
              <a:rPr dirty="0" sz="2800" lang="en-US"/>
              <a:t>Systolic murmur heard as high pitched</a:t>
            </a:r>
          </a:p>
          <a:p>
            <a:endParaRPr dirty="0" sz="2800" lang="en-US"/>
          </a:p>
          <a:p>
            <a:pPr>
              <a:buNone/>
            </a:pPr>
            <a:r>
              <a:rPr b="1" dirty="0" sz="2800" lang="en-US"/>
              <a:t>Management:</a:t>
            </a:r>
          </a:p>
          <a:p>
            <a:pPr>
              <a:buNone/>
            </a:pPr>
            <a:r>
              <a:rPr dirty="0" sz="2800" lang="en-US"/>
              <a:t>  Same as for CCF</a:t>
            </a:r>
          </a:p>
          <a:p>
            <a:r>
              <a:rPr dirty="0" sz="2800" lang="en-US"/>
              <a:t>Valvoplasty- surgical repair of the valve</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501" name=""/>
        <p:cNvGrpSpPr/>
        <p:nvPr/>
      </p:nvGrpSpPr>
      <p:grpSpPr>
        <a:xfrm>
          <a:off x="0" y="0"/>
          <a:ext cx="0" cy="0"/>
          <a:chOff x="0" y="0"/>
          <a:chExt cx="0" cy="0"/>
        </a:xfrm>
      </p:grpSpPr>
      <p:sp>
        <p:nvSpPr>
          <p:cNvPr id="1048963" name="Title 1"/>
          <p:cNvSpPr>
            <a:spLocks noGrp="1"/>
          </p:cNvSpPr>
          <p:nvPr>
            <p:ph type="title"/>
          </p:nvPr>
        </p:nvSpPr>
        <p:spPr>
          <a:xfrm>
            <a:off x="457200" y="274638"/>
            <a:ext cx="7467600" cy="639762"/>
          </a:xfrm>
        </p:spPr>
        <p:txBody>
          <a:bodyPr>
            <a:normAutofit/>
          </a:bodyPr>
          <a:p>
            <a:r>
              <a:rPr dirty="0" lang="en-US">
                <a:solidFill>
                  <a:srgbClr val="FF0000"/>
                </a:solidFill>
              </a:rPr>
              <a:t>Mitral stenosis</a:t>
            </a:r>
          </a:p>
        </p:txBody>
      </p:sp>
      <p:sp>
        <p:nvSpPr>
          <p:cNvPr id="1048964" name="Content Placeholder 2"/>
          <p:cNvSpPr>
            <a:spLocks noGrp="1"/>
          </p:cNvSpPr>
          <p:nvPr>
            <p:ph sz="quarter" idx="1"/>
          </p:nvPr>
        </p:nvSpPr>
        <p:spPr>
          <a:xfrm>
            <a:off x="457200" y="990600"/>
            <a:ext cx="7924800" cy="5483352"/>
          </a:xfrm>
        </p:spPr>
        <p:txBody>
          <a:bodyPr>
            <a:normAutofit/>
          </a:bodyPr>
          <a:p>
            <a:r>
              <a:rPr dirty="0" sz="2600" lang="en-US"/>
              <a:t>Narrowing of the MV obstructing blood flow from LA to LV.</a:t>
            </a:r>
          </a:p>
          <a:p>
            <a:r>
              <a:rPr dirty="0" sz="2600" lang="en-US"/>
              <a:t>Arises due to rheumatic endocarditis</a:t>
            </a:r>
          </a:p>
          <a:p>
            <a:r>
              <a:rPr dirty="0" sz="2600" lang="en-US"/>
              <a:t>Valve leaflets thicken.</a:t>
            </a:r>
          </a:p>
          <a:p>
            <a:r>
              <a:rPr dirty="0" sz="2600" lang="en-US"/>
              <a:t>LA hypertrophies– pulmonary congestion</a:t>
            </a:r>
          </a:p>
          <a:p>
            <a:pPr indent="0" marL="0">
              <a:buNone/>
            </a:pPr>
            <a:r>
              <a:rPr dirty="0" sz="2600" lang="en-US"/>
              <a:t>Features: dyspnoea, fatigue, hemoptysis, cough, repeated respiratory infection</a:t>
            </a:r>
          </a:p>
          <a:p>
            <a:r>
              <a:rPr dirty="0" sz="2600" lang="en-US"/>
              <a:t>Assessment- as (MR) Mitral Regurgitation</a:t>
            </a:r>
          </a:p>
          <a:p>
            <a:r>
              <a:rPr dirty="0" sz="2600" lang="en-US"/>
              <a:t>Medical management-Antibiotic prophylaxis</a:t>
            </a:r>
          </a:p>
          <a:p>
            <a:r>
              <a:rPr dirty="0" sz="2600" lang="en-US"/>
              <a:t>Anticoagulants, </a:t>
            </a:r>
            <a:r>
              <a:rPr dirty="0" sz="2600" lang="en-US" err="1"/>
              <a:t>valvoplasty</a:t>
            </a:r>
            <a:r>
              <a:rPr dirty="0" sz="2600" lang="en-US"/>
              <a:t> to open the valves</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502" name=""/>
        <p:cNvGrpSpPr/>
        <p:nvPr/>
      </p:nvGrpSpPr>
      <p:grpSpPr>
        <a:xfrm>
          <a:off x="0" y="0"/>
          <a:ext cx="0" cy="0"/>
          <a:chOff x="0" y="0"/>
          <a:chExt cx="0" cy="0"/>
        </a:xfrm>
      </p:grpSpPr>
      <p:sp>
        <p:nvSpPr>
          <p:cNvPr id="1048965" name="Title 1"/>
          <p:cNvSpPr>
            <a:spLocks noGrp="1"/>
          </p:cNvSpPr>
          <p:nvPr>
            <p:ph type="title"/>
          </p:nvPr>
        </p:nvSpPr>
        <p:spPr/>
        <p:txBody>
          <a:bodyPr>
            <a:normAutofit/>
          </a:bodyPr>
          <a:p>
            <a:r>
              <a:rPr dirty="0" sz="3600" lang="en-US"/>
              <a:t>Aortic regurgitation</a:t>
            </a:r>
          </a:p>
        </p:txBody>
      </p:sp>
      <p:sp>
        <p:nvSpPr>
          <p:cNvPr id="1048966" name="Content Placeholder 2"/>
          <p:cNvSpPr>
            <a:spLocks noGrp="1"/>
          </p:cNvSpPr>
          <p:nvPr>
            <p:ph sz="quarter" idx="1"/>
          </p:nvPr>
        </p:nvSpPr>
        <p:spPr/>
        <p:txBody>
          <a:bodyPr/>
          <a:p>
            <a:r>
              <a:rPr dirty="0" sz="2800" lang="en-US"/>
              <a:t>backflow of blood from Aorta to LV during diastole.</a:t>
            </a:r>
          </a:p>
          <a:p>
            <a:r>
              <a:rPr dirty="0" sz="2800" lang="en-US"/>
              <a:t>Due to inflammatory lesions of the valves</a:t>
            </a:r>
          </a:p>
          <a:p>
            <a:r>
              <a:rPr dirty="0" sz="2800" lang="en-US"/>
              <a:t>May be due to</a:t>
            </a:r>
          </a:p>
          <a:p>
            <a:pPr indent="0" marL="0">
              <a:buNone/>
            </a:pPr>
            <a:r>
              <a:rPr dirty="0" sz="2800" lang="en-US"/>
              <a:t>endocarditis, congenital anormalies, dx like syphylis, aneurism, failure of  replaced valve</a:t>
            </a:r>
            <a:r>
              <a:rPr dirty="0" lang="en-US"/>
              <a:t>.</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503" name=""/>
        <p:cNvGrpSpPr/>
        <p:nvPr/>
      </p:nvGrpSpPr>
      <p:grpSpPr>
        <a:xfrm>
          <a:off x="0" y="0"/>
          <a:ext cx="0" cy="0"/>
          <a:chOff x="0" y="0"/>
          <a:chExt cx="0" cy="0"/>
        </a:xfrm>
      </p:grpSpPr>
      <p:sp>
        <p:nvSpPr>
          <p:cNvPr id="1048967" name="Content Placeholder 2"/>
          <p:cNvSpPr>
            <a:spLocks noGrp="1"/>
          </p:cNvSpPr>
          <p:nvPr>
            <p:ph sz="quarter" idx="1"/>
          </p:nvPr>
        </p:nvSpPr>
        <p:spPr>
          <a:xfrm>
            <a:off x="457200" y="457200"/>
            <a:ext cx="8001000" cy="6016752"/>
          </a:xfrm>
        </p:spPr>
        <p:txBody>
          <a:bodyPr>
            <a:normAutofit/>
          </a:bodyPr>
          <a:p>
            <a:r>
              <a:rPr dirty="0" sz="2800" lang="en-US"/>
              <a:t>Causes ventricle hypertrophy to accommodate blood.  </a:t>
            </a:r>
          </a:p>
          <a:p>
            <a:r>
              <a:rPr dirty="0" sz="2800" lang="en-US"/>
              <a:t>Systolic pressure increases</a:t>
            </a:r>
          </a:p>
          <a:p>
            <a:r>
              <a:rPr dirty="0" sz="2800" lang="en-US"/>
              <a:t>Peripheral arterioles dilate reduces diastolic pressure</a:t>
            </a:r>
          </a:p>
          <a:p>
            <a:r>
              <a:rPr dirty="0" sz="2800" lang="en-US"/>
              <a:t>Presents with: palpitation…visible/ papable at temporal and carotid artery</a:t>
            </a:r>
          </a:p>
          <a:p>
            <a:r>
              <a:rPr dirty="0" sz="2800" lang="en-US"/>
              <a:t>Dyspnea, fatigue then signs of LV failure</a:t>
            </a:r>
          </a:p>
          <a:p>
            <a:r>
              <a:rPr dirty="0" sz="2800" lang="en-US"/>
              <a:t>Widened pulse pressure (ie sytole- diastole)</a:t>
            </a:r>
          </a:p>
          <a:p>
            <a:r>
              <a:rPr dirty="0" sz="2800" lang="en-US"/>
              <a:t>Water-hammer pulse..the pulse strikes the palpating fingure sharply &amp;quickly then collapse. </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504" name=""/>
        <p:cNvGrpSpPr/>
        <p:nvPr/>
      </p:nvGrpSpPr>
      <p:grpSpPr>
        <a:xfrm>
          <a:off x="0" y="0"/>
          <a:ext cx="0" cy="0"/>
          <a:chOff x="0" y="0"/>
          <a:chExt cx="0" cy="0"/>
        </a:xfrm>
      </p:grpSpPr>
      <p:sp>
        <p:nvSpPr>
          <p:cNvPr id="1048968" name="Title 1"/>
          <p:cNvSpPr>
            <a:spLocks noGrp="1"/>
          </p:cNvSpPr>
          <p:nvPr>
            <p:ph type="title"/>
          </p:nvPr>
        </p:nvSpPr>
        <p:spPr/>
        <p:txBody>
          <a:bodyPr/>
          <a:p>
            <a:r>
              <a:rPr dirty="0" lang="en-US"/>
              <a:t>mgt</a:t>
            </a:r>
          </a:p>
        </p:txBody>
      </p:sp>
      <p:sp>
        <p:nvSpPr>
          <p:cNvPr id="1048969" name="Content Placeholder 2"/>
          <p:cNvSpPr>
            <a:spLocks noGrp="1"/>
          </p:cNvSpPr>
          <p:nvPr>
            <p:ph sz="quarter" idx="1"/>
          </p:nvPr>
        </p:nvSpPr>
        <p:spPr/>
        <p:txBody>
          <a:bodyPr/>
          <a:p>
            <a:r>
              <a:rPr dirty="0" lang="en-US"/>
              <a:t>Valvoplasty, valve replacement rx of choice</a:t>
            </a:r>
          </a:p>
          <a:p>
            <a:r>
              <a:rPr dirty="0" lang="en-US"/>
              <a:t>Antibiotic prophylaxis before tooth extraction</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505" name=""/>
        <p:cNvGrpSpPr/>
        <p:nvPr/>
      </p:nvGrpSpPr>
      <p:grpSpPr>
        <a:xfrm>
          <a:off x="0" y="0"/>
          <a:ext cx="0" cy="0"/>
          <a:chOff x="0" y="0"/>
          <a:chExt cx="0" cy="0"/>
        </a:xfrm>
      </p:grpSpPr>
      <p:sp>
        <p:nvSpPr>
          <p:cNvPr id="1048970" name="Title 1"/>
          <p:cNvSpPr>
            <a:spLocks noGrp="1"/>
          </p:cNvSpPr>
          <p:nvPr>
            <p:ph type="title"/>
          </p:nvPr>
        </p:nvSpPr>
        <p:spPr/>
        <p:txBody>
          <a:bodyPr/>
          <a:p>
            <a:r>
              <a:rPr dirty="0" lang="en-US"/>
              <a:t>Aortic stenosis</a:t>
            </a:r>
          </a:p>
        </p:txBody>
      </p:sp>
      <p:sp>
        <p:nvSpPr>
          <p:cNvPr id="1048971" name="Content Placeholder 2"/>
          <p:cNvSpPr>
            <a:spLocks noGrp="1"/>
          </p:cNvSpPr>
          <p:nvPr>
            <p:ph sz="quarter" idx="1"/>
          </p:nvPr>
        </p:nvSpPr>
        <p:spPr/>
        <p:txBody>
          <a:bodyPr>
            <a:normAutofit/>
          </a:bodyPr>
          <a:p>
            <a:r>
              <a:rPr dirty="0" sz="2800" lang="en-US"/>
              <a:t>Narrowing of the aortic valve</a:t>
            </a:r>
          </a:p>
          <a:p>
            <a:r>
              <a:rPr dirty="0" sz="2800" lang="en-US"/>
              <a:t>May be Due to infection eg rheumatic dx</a:t>
            </a:r>
          </a:p>
          <a:p>
            <a:r>
              <a:rPr dirty="0" sz="2800" lang="en-US"/>
              <a:t>Leads to LV hypertrophy</a:t>
            </a:r>
          </a:p>
          <a:p>
            <a:r>
              <a:rPr dirty="0" sz="2800" lang="en-US"/>
              <a:t>Asymptomatic for long time</a:t>
            </a:r>
          </a:p>
          <a:p>
            <a:r>
              <a:rPr dirty="0" sz="2800" lang="en-US"/>
              <a:t>Definitive mgnt is valvoplasty or valve repair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330" name=""/>
        <p:cNvGrpSpPr/>
        <p:nvPr/>
      </p:nvGrpSpPr>
      <p:grpSpPr>
        <a:xfrm>
          <a:off x="0" y="0"/>
          <a:ext cx="0" cy="0"/>
          <a:chOff x="0" y="0"/>
          <a:chExt cx="0" cy="0"/>
        </a:xfrm>
      </p:grpSpPr>
      <p:sp>
        <p:nvSpPr>
          <p:cNvPr id="1048664" name="Title 3"/>
          <p:cNvSpPr>
            <a:spLocks noGrp="1"/>
          </p:cNvSpPr>
          <p:nvPr>
            <p:ph type="title"/>
          </p:nvPr>
        </p:nvSpPr>
        <p:spPr>
          <a:xfrm>
            <a:off x="457200" y="274638"/>
            <a:ext cx="7467600" cy="639762"/>
          </a:xfrm>
        </p:spPr>
        <p:txBody>
          <a:bodyPr>
            <a:normAutofit fontScale="90000"/>
          </a:bodyPr>
          <a:p>
            <a:r>
              <a:rPr dirty="0" sz="3200" lang="en-US">
                <a:solidFill>
                  <a:schemeClr val="tx1"/>
                </a:solidFill>
              </a:rPr>
              <a:t>Regulation of cardiac output</a:t>
            </a:r>
            <a:r>
              <a:rPr dirty="0" sz="3200" lang="en-US" u="sng">
                <a:solidFill>
                  <a:srgbClr val="FF0000"/>
                </a:solidFill>
              </a:rPr>
              <a:t/>
            </a:r>
            <a:br>
              <a:rPr dirty="0" sz="3200" lang="en-US" u="sng">
                <a:solidFill>
                  <a:srgbClr val="FF0000"/>
                </a:solidFill>
              </a:rPr>
            </a:br>
            <a:endParaRPr dirty="0" lang="en-US"/>
          </a:p>
        </p:txBody>
      </p:sp>
      <p:sp>
        <p:nvSpPr>
          <p:cNvPr id="1048665" name="Content Placeholder 2"/>
          <p:cNvSpPr>
            <a:spLocks noGrp="1"/>
          </p:cNvSpPr>
          <p:nvPr>
            <p:ph sz="quarter" idx="1"/>
          </p:nvPr>
        </p:nvSpPr>
        <p:spPr>
          <a:xfrm>
            <a:off x="457200" y="609600"/>
            <a:ext cx="8229600" cy="5864352"/>
          </a:xfrm>
        </p:spPr>
        <p:txBody>
          <a:bodyPr>
            <a:normAutofit fontScale="92857" lnSpcReduction="20000"/>
          </a:bodyPr>
          <a:p>
            <a:pPr>
              <a:buFontTx/>
              <a:buNone/>
            </a:pPr>
            <a:r>
              <a:rPr dirty="0" sz="2800" lang="en-US"/>
              <a:t>Stroke volume is defined </a:t>
            </a:r>
            <a:r>
              <a:rPr dirty="0" sz="2800" lang="en-US" smtClean="0"/>
              <a:t>as the amount of blood pumped by the left ventricle of the heart in each contraction i.e. per beat. This is normally only about two thirds of the blood in the left ventricle.</a:t>
            </a:r>
            <a:endParaRPr dirty="0" sz="2800" lang="en-GB"/>
          </a:p>
          <a:p>
            <a:pPr>
              <a:buFontTx/>
              <a:buNone/>
            </a:pPr>
            <a:r>
              <a:rPr dirty="0" sz="2800" lang="en-US" smtClean="0"/>
              <a:t>C</a:t>
            </a:r>
            <a:r>
              <a:rPr dirty="0" sz="2800" lang="en-US" smtClean="0"/>
              <a:t>ardiac </a:t>
            </a:r>
            <a:r>
              <a:rPr dirty="0" sz="2800" lang="en-US"/>
              <a:t>output is </a:t>
            </a:r>
            <a:r>
              <a:rPr dirty="0" sz="2800" lang="en-US" smtClean="0"/>
              <a:t>the</a:t>
            </a:r>
            <a:r>
              <a:rPr dirty="0" sz="2800" lang="en-GB"/>
              <a:t> </a:t>
            </a:r>
            <a:r>
              <a:rPr dirty="0" sz="2800" lang="en-GB" smtClean="0"/>
              <a:t>amount of blood the heart pumps through the circulatory system in a minute.</a:t>
            </a:r>
            <a:endParaRPr dirty="0" sz="2800" lang="en-GB"/>
          </a:p>
          <a:p>
            <a:pPr>
              <a:buFontTx/>
              <a:buNone/>
            </a:pPr>
            <a:r>
              <a:rPr dirty="0" sz="2800" lang="en-US" smtClean="0"/>
              <a:t>The stroke volume and </a:t>
            </a:r>
            <a:r>
              <a:rPr dirty="0" sz="2800" lang="en-US"/>
              <a:t>the heart </a:t>
            </a:r>
            <a:r>
              <a:rPr dirty="0" sz="2800" lang="en-US" smtClean="0"/>
              <a:t>rate determine the cardiac output.</a:t>
            </a:r>
            <a:endParaRPr dirty="0" sz="2800" lang="en-US" u="sng">
              <a:solidFill>
                <a:srgbClr val="FF0000"/>
              </a:solidFill>
            </a:endParaRPr>
          </a:p>
          <a:p>
            <a:pPr>
              <a:buNone/>
            </a:pPr>
            <a:r>
              <a:rPr dirty="0" sz="2800" lang="en-US"/>
              <a:t>Each ventricle fills up to 120mls, pumps 70mls, residue 50mls</a:t>
            </a:r>
          </a:p>
          <a:p>
            <a:pPr>
              <a:buNone/>
            </a:pPr>
            <a:r>
              <a:rPr dirty="0" sz="2800" lang="en-US"/>
              <a:t>CO=SV X HEART RATE(HR)</a:t>
            </a:r>
          </a:p>
          <a:p>
            <a:pPr>
              <a:buNone/>
            </a:pPr>
            <a:r>
              <a:rPr dirty="0" sz="2800" lang="en-US" smtClean="0"/>
              <a:t>      =70 </a:t>
            </a:r>
            <a:r>
              <a:rPr dirty="0" sz="2800" lang="en-US"/>
              <a:t>X 72</a:t>
            </a:r>
          </a:p>
          <a:p>
            <a:pPr>
              <a:buFontTx/>
              <a:buNone/>
            </a:pPr>
            <a:r>
              <a:rPr dirty="0" sz="2800" lang="en-US"/>
              <a:t> </a:t>
            </a:r>
            <a:r>
              <a:rPr dirty="0" sz="2800" lang="en-US" smtClean="0"/>
              <a:t>therefore,</a:t>
            </a:r>
            <a:r>
              <a:rPr dirty="0" sz="2800" lang="en-US" smtClean="0"/>
              <a:t> approximately 5L </a:t>
            </a:r>
            <a:r>
              <a:rPr dirty="0" sz="2800" lang="en-US"/>
              <a:t>/minute; </a:t>
            </a:r>
            <a:endParaRPr dirty="0" sz="2800" lang="en-US"/>
          </a:p>
          <a:p>
            <a:pPr>
              <a:buFontTx/>
              <a:buNone/>
            </a:pPr>
            <a:endParaRPr dirty="0" sz="2800" lang="en-US"/>
          </a:p>
          <a:p>
            <a:r>
              <a:rPr dirty="0" sz="2800" lang="en-US"/>
              <a:t>Heart rate- 72 beats/min.</a:t>
            </a:r>
          </a:p>
          <a:p>
            <a:r>
              <a:rPr dirty="0" sz="2800" lang="en-US"/>
              <a:t>Stroke volume- 70ml/beat</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506" name=""/>
        <p:cNvGrpSpPr/>
        <p:nvPr/>
      </p:nvGrpSpPr>
      <p:grpSpPr>
        <a:xfrm>
          <a:off x="0" y="0"/>
          <a:ext cx="0" cy="0"/>
          <a:chOff x="0" y="0"/>
          <a:chExt cx="0" cy="0"/>
        </a:xfrm>
      </p:grpSpPr>
      <p:sp>
        <p:nvSpPr>
          <p:cNvPr id="1048972" name="Title 1"/>
          <p:cNvSpPr>
            <a:spLocks noGrp="1"/>
          </p:cNvSpPr>
          <p:nvPr>
            <p:ph type="title"/>
          </p:nvPr>
        </p:nvSpPr>
        <p:spPr/>
        <p:txBody>
          <a:bodyPr>
            <a:noAutofit/>
          </a:bodyPr>
          <a:p>
            <a:r>
              <a:rPr b="1" dirty="0" sz="3600" lang="en-US">
                <a:solidFill>
                  <a:srgbClr val="FF0000"/>
                </a:solidFill>
              </a:rPr>
              <a:t>Infectious diseases of the heart</a:t>
            </a:r>
            <a:endParaRPr dirty="0" sz="3600" lang="en-US"/>
          </a:p>
        </p:txBody>
      </p:sp>
      <p:sp>
        <p:nvSpPr>
          <p:cNvPr id="1048973" name="Content Placeholder 2"/>
          <p:cNvSpPr>
            <a:spLocks noGrp="1"/>
          </p:cNvSpPr>
          <p:nvPr>
            <p:ph sz="quarter" idx="1"/>
          </p:nvPr>
        </p:nvSpPr>
        <p:spPr>
          <a:xfrm>
            <a:off x="457200" y="1417638"/>
            <a:ext cx="8001000" cy="5056314"/>
          </a:xfrm>
        </p:spPr>
        <p:txBody>
          <a:bodyPr>
            <a:normAutofit fontScale="92500" lnSpcReduction="10000"/>
          </a:bodyPr>
          <a:p>
            <a:pPr>
              <a:buNone/>
            </a:pPr>
            <a:r>
              <a:rPr b="1" dirty="0" sz="3200" lang="en-US">
                <a:solidFill>
                  <a:schemeClr val="accent2"/>
                </a:solidFill>
              </a:rPr>
              <a:t>RHEUMATIC ENDOCARDITIS</a:t>
            </a:r>
          </a:p>
          <a:p>
            <a:r>
              <a:rPr dirty="0" sz="3000" lang="en-US"/>
              <a:t>Rheumatic heart disease is a complication of acute rheumatic fever. </a:t>
            </a:r>
          </a:p>
          <a:p>
            <a:r>
              <a:rPr dirty="0" sz="3000" lang="en-US"/>
              <a:t>Inflammation of the endocardium</a:t>
            </a:r>
          </a:p>
          <a:p>
            <a:r>
              <a:rPr dirty="0" sz="3000" lang="en-US"/>
              <a:t>RF follows group </a:t>
            </a:r>
            <a:r>
              <a:rPr dirty="0" sz="3000" i="1" lang="en-US"/>
              <a:t>A-beta hemolytic streptococcus</a:t>
            </a:r>
            <a:r>
              <a:rPr dirty="0" sz="3000" lang="en-US"/>
              <a:t> throat infection by </a:t>
            </a:r>
            <a:r>
              <a:rPr dirty="0" sz="3000" i="1" lang="en-US"/>
              <a:t>Streptococcus pyogenes</a:t>
            </a:r>
          </a:p>
          <a:p>
            <a:r>
              <a:rPr dirty="0" sz="3000" lang="en-US"/>
              <a:t>It arises from cross-reactivity where the antibody produced against </a:t>
            </a:r>
            <a:r>
              <a:rPr dirty="0" sz="3000" i="1" lang="en-US"/>
              <a:t>Streptococcus pyogenes </a:t>
            </a:r>
            <a:r>
              <a:rPr dirty="0" sz="3000" lang="en-US"/>
              <a:t>in the upper respiratory tract cross-react with the patient’s heart tissue, leading to heart valve damage</a:t>
            </a:r>
            <a:endParaRPr dirty="0" sz="3000" i="1" lang="en-US"/>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507" name=""/>
        <p:cNvGrpSpPr/>
        <p:nvPr/>
      </p:nvGrpSpPr>
      <p:grpSpPr>
        <a:xfrm>
          <a:off x="0" y="0"/>
          <a:ext cx="0" cy="0"/>
          <a:chOff x="0" y="0"/>
          <a:chExt cx="0" cy="0"/>
        </a:xfrm>
      </p:grpSpPr>
      <p:sp>
        <p:nvSpPr>
          <p:cNvPr id="1048974" name="Content Placeholder 2"/>
          <p:cNvSpPr>
            <a:spLocks noGrp="1"/>
          </p:cNvSpPr>
          <p:nvPr>
            <p:ph sz="quarter" idx="1"/>
          </p:nvPr>
        </p:nvSpPr>
        <p:spPr>
          <a:xfrm>
            <a:off x="457200" y="304800"/>
            <a:ext cx="8229600" cy="6400800"/>
          </a:xfrm>
        </p:spPr>
        <p:txBody>
          <a:bodyPr>
            <a:normAutofit/>
          </a:bodyPr>
          <a:p>
            <a:r>
              <a:rPr dirty="0" sz="2800" lang="en-US"/>
              <a:t>Risk is higher with repeated episodes of acute rheumatic fever.</a:t>
            </a:r>
          </a:p>
          <a:p>
            <a:r>
              <a:rPr dirty="0" sz="2800" lang="en-US"/>
              <a:t>Chronic rheumatic heart disease is a major cause of mitral valve stenosis in children.</a:t>
            </a:r>
          </a:p>
          <a:p>
            <a:r>
              <a:rPr dirty="0" sz="2800" lang="en-US"/>
              <a:t>Rx with antibiotics necessary to prevent endocarditis</a:t>
            </a:r>
          </a:p>
          <a:p>
            <a:r>
              <a:rPr dirty="0" sz="2800" lang="en-US"/>
              <a:t>It leads to valve stenosis, with varying degrees of regurgitation, atrial dilatation, arrhythmia and ventricular dysfunction</a:t>
            </a:r>
            <a:endParaRPr b="1" dirty="0" sz="2800" lang="en-US"/>
          </a:p>
          <a:p>
            <a:r>
              <a:rPr dirty="0" sz="2800" lang="en-US"/>
              <a:t>Also affects the bony joints, producing polyarthritis</a:t>
            </a:r>
          </a:p>
          <a:p>
            <a:r>
              <a:rPr dirty="0" sz="2800" lang="en-US"/>
              <a:t>It is not infectious in that the causative agents is not involved directly.</a:t>
            </a:r>
          </a:p>
          <a:p>
            <a:endParaRPr dirty="0" lang="en-US"/>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508" name=""/>
        <p:cNvGrpSpPr/>
        <p:nvPr/>
      </p:nvGrpSpPr>
      <p:grpSpPr>
        <a:xfrm>
          <a:off x="0" y="0"/>
          <a:ext cx="0" cy="0"/>
          <a:chOff x="0" y="0"/>
          <a:chExt cx="0" cy="0"/>
        </a:xfrm>
      </p:grpSpPr>
      <p:sp>
        <p:nvSpPr>
          <p:cNvPr id="1048975" name="Content Placeholder 2"/>
          <p:cNvSpPr>
            <a:spLocks noGrp="1"/>
          </p:cNvSpPr>
          <p:nvPr>
            <p:ph sz="quarter" idx="1"/>
          </p:nvPr>
        </p:nvSpPr>
        <p:spPr>
          <a:xfrm>
            <a:off x="381000" y="609600"/>
            <a:ext cx="8153400" cy="5410200"/>
          </a:xfrm>
        </p:spPr>
        <p:txBody>
          <a:bodyPr>
            <a:normAutofit/>
          </a:bodyPr>
          <a:p>
            <a:r>
              <a:rPr dirty="0" sz="2800" lang="en-US"/>
              <a:t>It is a sensitivity response to hemolytic infection</a:t>
            </a:r>
          </a:p>
          <a:p>
            <a:r>
              <a:rPr dirty="0" sz="2800" lang="en-US"/>
              <a:t>Leucocytes accumulates in the in the affected tissue and form nodules</a:t>
            </a:r>
          </a:p>
          <a:p>
            <a:r>
              <a:rPr dirty="0" sz="2800" lang="en-US"/>
              <a:t>Myocardium and pericardium also gets inflamed  causing  rheumatic myocarditis and pericarditis respectively.</a:t>
            </a:r>
          </a:p>
          <a:p>
            <a:r>
              <a:rPr dirty="0" sz="2800" lang="en-US"/>
              <a:t>No serious consequence. Endocarditis has serous results e g valve stenosis. Regurgitation, heart failure</a:t>
            </a:r>
          </a:p>
          <a:p>
            <a:endParaRPr dirty="0" sz="2800" lang="en-US"/>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509" name=""/>
        <p:cNvGrpSpPr/>
        <p:nvPr/>
      </p:nvGrpSpPr>
      <p:grpSpPr>
        <a:xfrm>
          <a:off x="0" y="0"/>
          <a:ext cx="0" cy="0"/>
          <a:chOff x="0" y="0"/>
          <a:chExt cx="0" cy="0"/>
        </a:xfrm>
      </p:grpSpPr>
      <p:sp>
        <p:nvSpPr>
          <p:cNvPr id="1048976" name="Title 1"/>
          <p:cNvSpPr>
            <a:spLocks noGrp="1"/>
          </p:cNvSpPr>
          <p:nvPr>
            <p:ph type="title"/>
          </p:nvPr>
        </p:nvSpPr>
        <p:spPr>
          <a:xfrm>
            <a:off x="457200" y="76200"/>
            <a:ext cx="7467600" cy="487362"/>
          </a:xfrm>
        </p:spPr>
        <p:txBody>
          <a:bodyPr>
            <a:normAutofit fontScale="90000"/>
          </a:bodyPr>
          <a:p>
            <a:r>
              <a:rPr dirty="0" lang="en-US"/>
              <a:t>diagnosis</a:t>
            </a:r>
          </a:p>
        </p:txBody>
      </p:sp>
      <p:sp>
        <p:nvSpPr>
          <p:cNvPr id="1048977" name="Content Placeholder 2"/>
          <p:cNvSpPr>
            <a:spLocks noGrp="1"/>
          </p:cNvSpPr>
          <p:nvPr>
            <p:ph sz="quarter" idx="1"/>
          </p:nvPr>
        </p:nvSpPr>
        <p:spPr>
          <a:xfrm>
            <a:off x="457200" y="563562"/>
            <a:ext cx="8229600" cy="5910390"/>
          </a:xfrm>
        </p:spPr>
        <p:txBody>
          <a:bodyPr>
            <a:noAutofit/>
          </a:bodyPr>
          <a:p>
            <a:r>
              <a:rPr dirty="0" sz="2800" lang="en-US"/>
              <a:t>Should be suspected in any child with a previous history of rheumatic fever who presents with heart failure / is found to have a heart murmur.</a:t>
            </a:r>
          </a:p>
          <a:p>
            <a:r>
              <a:rPr dirty="0" sz="2800" lang="en-US"/>
              <a:t>Throat culture  </a:t>
            </a:r>
          </a:p>
          <a:p>
            <a:r>
              <a:rPr dirty="0" sz="2800" lang="en-US"/>
              <a:t>Diagnosis important as penicillin prophylaxis can prevent further episodes of rheumatic fever and avoid worse damage to the heart valves</a:t>
            </a:r>
          </a:p>
          <a:p>
            <a:r>
              <a:rPr dirty="0" sz="2800" lang="en-US"/>
              <a:t>Mitral valve mostly affected</a:t>
            </a:r>
          </a:p>
          <a:p>
            <a:r>
              <a:rPr dirty="0" sz="2800" lang="en-US"/>
              <a:t>Patient may be at risk of embolic phenomenon in the lungs, kidneys, spleen, brain and peripheral arterioles.</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510" name=""/>
        <p:cNvGrpSpPr/>
        <p:nvPr/>
      </p:nvGrpSpPr>
      <p:grpSpPr>
        <a:xfrm>
          <a:off x="0" y="0"/>
          <a:ext cx="0" cy="0"/>
          <a:chOff x="0" y="0"/>
          <a:chExt cx="0" cy="0"/>
        </a:xfrm>
      </p:grpSpPr>
      <p:sp>
        <p:nvSpPr>
          <p:cNvPr id="1048978" name="Title 1"/>
          <p:cNvSpPr>
            <a:spLocks noGrp="1"/>
          </p:cNvSpPr>
          <p:nvPr>
            <p:ph type="title"/>
          </p:nvPr>
        </p:nvSpPr>
        <p:spPr>
          <a:xfrm>
            <a:off x="457200" y="152400"/>
            <a:ext cx="7467600" cy="563562"/>
          </a:xfrm>
        </p:spPr>
        <p:txBody>
          <a:bodyPr/>
          <a:p>
            <a:r>
              <a:rPr dirty="0" lang="en-US"/>
              <a:t>Clinical features</a:t>
            </a:r>
          </a:p>
        </p:txBody>
      </p:sp>
      <p:sp>
        <p:nvSpPr>
          <p:cNvPr id="1048979" name="Content Placeholder 2"/>
          <p:cNvSpPr>
            <a:spLocks noGrp="1"/>
          </p:cNvSpPr>
          <p:nvPr>
            <p:ph sz="quarter" idx="1"/>
          </p:nvPr>
        </p:nvSpPr>
        <p:spPr>
          <a:xfrm>
            <a:off x="457200" y="838200"/>
            <a:ext cx="8153400" cy="5635752"/>
          </a:xfrm>
        </p:spPr>
        <p:txBody>
          <a:bodyPr>
            <a:normAutofit/>
          </a:bodyPr>
          <a:p>
            <a:r>
              <a:rPr dirty="0" sz="2800" lang="en-US"/>
              <a:t>Presentation depends on the severity. Mild disease may cause few symptoms except for a heart murmur in an otherwise well child &amp; is rarely diagnosed.</a:t>
            </a:r>
          </a:p>
          <a:p>
            <a:r>
              <a:rPr dirty="0" sz="2800" lang="en-US"/>
              <a:t>Is characterized by a prototypic lesion, the </a:t>
            </a:r>
            <a:r>
              <a:rPr dirty="0" sz="2800" i="1" lang="en-US">
                <a:hlinkClick r:id="rId1" tooltip="Vegetation (pathology)"/>
              </a:rPr>
              <a:t>vegetation</a:t>
            </a:r>
            <a:r>
              <a:rPr dirty="0" sz="2800" lang="en-US"/>
              <a:t>, which is a mass of </a:t>
            </a:r>
            <a:r>
              <a:rPr dirty="0" sz="2800" lang="en-US">
                <a:hlinkClick r:id="rId2" tooltip="Platelets"/>
              </a:rPr>
              <a:t>platelets</a:t>
            </a:r>
            <a:r>
              <a:rPr dirty="0" sz="2800" lang="en-US"/>
              <a:t>, </a:t>
            </a:r>
            <a:r>
              <a:rPr dirty="0" sz="2800" lang="en-US">
                <a:hlinkClick r:id="rId3" tooltip="Fibrin"/>
              </a:rPr>
              <a:t>fibrin</a:t>
            </a:r>
            <a:r>
              <a:rPr dirty="0" sz="2800" lang="en-US"/>
              <a:t>, microcolonies of microorganisms, and scant inﬂammatory cells.</a:t>
            </a:r>
          </a:p>
          <a:p>
            <a:r>
              <a:rPr dirty="0" sz="2800" lang="en-US"/>
              <a:t>They are starting point of gradual thickening of the valves </a:t>
            </a:r>
          </a:p>
          <a:p>
            <a:r>
              <a:rPr dirty="0" sz="2800" lang="en-US"/>
              <a:t>Leads to regurgitation, heart failure, dysrrthmias, pneumonia. </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511" name=""/>
        <p:cNvGrpSpPr/>
        <p:nvPr/>
      </p:nvGrpSpPr>
      <p:grpSpPr>
        <a:xfrm>
          <a:off x="0" y="0"/>
          <a:ext cx="0" cy="0"/>
          <a:chOff x="0" y="0"/>
          <a:chExt cx="0" cy="0"/>
        </a:xfrm>
      </p:grpSpPr>
      <p:sp>
        <p:nvSpPr>
          <p:cNvPr id="1048980" name="Title 1"/>
          <p:cNvSpPr>
            <a:spLocks noGrp="1"/>
          </p:cNvSpPr>
          <p:nvPr>
            <p:ph type="title"/>
          </p:nvPr>
        </p:nvSpPr>
        <p:spPr>
          <a:xfrm>
            <a:off x="533400" y="152400"/>
            <a:ext cx="7467600" cy="533400"/>
          </a:xfrm>
        </p:spPr>
        <p:txBody>
          <a:bodyPr>
            <a:normAutofit fontScale="90000"/>
          </a:bodyPr>
          <a:p>
            <a:r>
              <a:rPr dirty="0" lang="en-US"/>
              <a:t>prevention</a:t>
            </a:r>
          </a:p>
        </p:txBody>
      </p:sp>
      <p:sp>
        <p:nvSpPr>
          <p:cNvPr id="1048981" name="Content Placeholder 2"/>
          <p:cNvSpPr>
            <a:spLocks noGrp="1"/>
          </p:cNvSpPr>
          <p:nvPr>
            <p:ph sz="quarter" idx="1"/>
          </p:nvPr>
        </p:nvSpPr>
        <p:spPr>
          <a:xfrm>
            <a:off x="457200" y="685800"/>
            <a:ext cx="7848600" cy="5788152"/>
          </a:xfrm>
        </p:spPr>
        <p:txBody>
          <a:bodyPr>
            <a:normAutofit lnSpcReduction="10000"/>
          </a:bodyPr>
          <a:p>
            <a:r>
              <a:rPr dirty="0" sz="2800" lang="en-US"/>
              <a:t>Recognising streptococcus infection early and treating it in the throat or skin</a:t>
            </a:r>
          </a:p>
          <a:p>
            <a:r>
              <a:rPr dirty="0" sz="2800" lang="en-US"/>
              <a:t>Be familiar with signs of streptococcal pharyngitis which includes:</a:t>
            </a:r>
          </a:p>
          <a:p>
            <a:pPr lvl="1"/>
            <a:r>
              <a:rPr dirty="0" sz="2800" lang="en-US">
                <a:solidFill>
                  <a:srgbClr val="7030A0"/>
                </a:solidFill>
              </a:rPr>
              <a:t>Fever---38.9 to 40 degrees.</a:t>
            </a:r>
          </a:p>
          <a:p>
            <a:pPr lvl="1"/>
            <a:r>
              <a:rPr dirty="0" sz="2800" lang="en-US">
                <a:solidFill>
                  <a:srgbClr val="7030A0"/>
                </a:solidFill>
              </a:rPr>
              <a:t>Chills</a:t>
            </a:r>
          </a:p>
          <a:p>
            <a:pPr lvl="1"/>
            <a:r>
              <a:rPr dirty="0" sz="2800" lang="en-US">
                <a:solidFill>
                  <a:srgbClr val="7030A0"/>
                </a:solidFill>
              </a:rPr>
              <a:t>Sore throat –sudden onset</a:t>
            </a:r>
          </a:p>
          <a:p>
            <a:pPr lvl="1"/>
            <a:r>
              <a:rPr dirty="0" sz="2800" lang="en-US">
                <a:solidFill>
                  <a:srgbClr val="7030A0"/>
                </a:solidFill>
              </a:rPr>
              <a:t>Enlarged and tender lymph nodes</a:t>
            </a:r>
          </a:p>
          <a:p>
            <a:pPr lvl="1"/>
            <a:r>
              <a:rPr dirty="0" sz="2800" lang="en-US">
                <a:solidFill>
                  <a:srgbClr val="7030A0"/>
                </a:solidFill>
              </a:rPr>
              <a:t>Abdominal pain</a:t>
            </a:r>
          </a:p>
          <a:p>
            <a:pPr lvl="1"/>
            <a:r>
              <a:rPr dirty="0" sz="2800" lang="en-US">
                <a:solidFill>
                  <a:srgbClr val="7030A0"/>
                </a:solidFill>
              </a:rPr>
              <a:t>Acute sinusitis and otitis media</a:t>
            </a:r>
          </a:p>
          <a:p>
            <a:r>
              <a:rPr dirty="0" sz="2800" lang="en-US"/>
              <a:t>Penicillin therapy can prevent all cases of rheumatic fever</a:t>
            </a:r>
            <a:r>
              <a:rPr dirty="0" lang="en-US"/>
              <a:t>.</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512" name=""/>
        <p:cNvGrpSpPr/>
        <p:nvPr/>
      </p:nvGrpSpPr>
      <p:grpSpPr>
        <a:xfrm>
          <a:off x="0" y="0"/>
          <a:ext cx="0" cy="0"/>
          <a:chOff x="0" y="0"/>
          <a:chExt cx="0" cy="0"/>
        </a:xfrm>
      </p:grpSpPr>
      <p:sp>
        <p:nvSpPr>
          <p:cNvPr id="1048982" name="Title 1"/>
          <p:cNvSpPr>
            <a:spLocks noGrp="1"/>
          </p:cNvSpPr>
          <p:nvPr>
            <p:ph type="title"/>
          </p:nvPr>
        </p:nvSpPr>
        <p:spPr>
          <a:xfrm>
            <a:off x="457200" y="274638"/>
            <a:ext cx="7467600" cy="487362"/>
          </a:xfrm>
        </p:spPr>
        <p:txBody>
          <a:bodyPr>
            <a:normAutofit fontScale="90000"/>
          </a:bodyPr>
          <a:p>
            <a:r>
              <a:rPr dirty="0" lang="en-US"/>
              <a:t>management</a:t>
            </a:r>
          </a:p>
        </p:txBody>
      </p:sp>
      <p:sp>
        <p:nvSpPr>
          <p:cNvPr id="1048983" name="Content Placeholder 2"/>
          <p:cNvSpPr>
            <a:spLocks noGrp="1"/>
          </p:cNvSpPr>
          <p:nvPr>
            <p:ph sz="quarter" idx="1"/>
          </p:nvPr>
        </p:nvSpPr>
        <p:spPr>
          <a:xfrm>
            <a:off x="457200" y="762000"/>
            <a:ext cx="7467600" cy="5711952"/>
          </a:xfrm>
        </p:spPr>
        <p:txBody>
          <a:bodyPr>
            <a:normAutofit/>
          </a:bodyPr>
          <a:p>
            <a:r>
              <a:rPr dirty="0" sz="2800" lang="en-US"/>
              <a:t>Long term antibiotics parenteral----penicillin </a:t>
            </a:r>
          </a:p>
          <a:p>
            <a:pPr>
              <a:buNone/>
            </a:pPr>
            <a:r>
              <a:rPr dirty="0" sz="2800" lang="en-US"/>
              <a:t>Give monthly </a:t>
            </a:r>
            <a:r>
              <a:rPr dirty="0" sz="2800" lang="en-US">
                <a:solidFill>
                  <a:srgbClr val="7030A0"/>
                </a:solidFill>
              </a:rPr>
              <a:t>benzathine benzyl penicillin </a:t>
            </a:r>
            <a:r>
              <a:rPr dirty="0" sz="2800" lang="en-US"/>
              <a:t>at 600,000 u im every 3-4 weeks or oral penicillin v at 250 mg twice a day.</a:t>
            </a:r>
          </a:p>
          <a:p>
            <a:r>
              <a:rPr dirty="0" sz="2800" lang="en-US"/>
              <a:t>Patient teaching on the disease  process and treatment.</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513" name=""/>
        <p:cNvGrpSpPr/>
        <p:nvPr/>
      </p:nvGrpSpPr>
      <p:grpSpPr>
        <a:xfrm>
          <a:off x="0" y="0"/>
          <a:ext cx="0" cy="0"/>
          <a:chOff x="0" y="0"/>
          <a:chExt cx="0" cy="0"/>
        </a:xfrm>
      </p:grpSpPr>
      <p:sp>
        <p:nvSpPr>
          <p:cNvPr id="1048984" name="Title 1"/>
          <p:cNvSpPr>
            <a:spLocks noGrp="1"/>
          </p:cNvSpPr>
          <p:nvPr>
            <p:ph type="title"/>
          </p:nvPr>
        </p:nvSpPr>
        <p:spPr/>
        <p:txBody>
          <a:bodyPr/>
          <a:p>
            <a:r>
              <a:rPr dirty="0" lang="en-US"/>
              <a:t>.</a:t>
            </a:r>
          </a:p>
        </p:txBody>
      </p:sp>
      <p:pic>
        <p:nvPicPr>
          <p:cNvPr id="2097168" name="Picture 2" descr="C:\Users\MOSES\Downloads\benzathine-penicilline.jpg"/>
          <p:cNvPicPr>
            <a:picLocks noChangeAspect="1" noGrp="1" noChangeArrowheads="1"/>
          </p:cNvPicPr>
          <p:nvPr>
            <p:ph sz="quarter" idx="1"/>
          </p:nvPr>
        </p:nvPicPr>
        <p:blipFill>
          <a:blip xmlns:r="http://schemas.openxmlformats.org/officeDocument/2006/relationships" r:embed="rId1" cstate="print"/>
          <a:srcRect/>
          <a:stretch>
            <a:fillRect/>
          </a:stretch>
        </p:blipFill>
        <p:spPr bwMode="auto">
          <a:xfrm>
            <a:off x="0" y="0"/>
            <a:ext cx="9144000" cy="6858000"/>
          </a:xfrm>
          <a:prstGeom prst="rect"/>
          <a:noFill/>
        </p:spPr>
      </p:pic>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514" name=""/>
        <p:cNvGrpSpPr/>
        <p:nvPr/>
      </p:nvGrpSpPr>
      <p:grpSpPr>
        <a:xfrm>
          <a:off x="0" y="0"/>
          <a:ext cx="0" cy="0"/>
          <a:chOff x="0" y="0"/>
          <a:chExt cx="0" cy="0"/>
        </a:xfrm>
      </p:grpSpPr>
      <p:sp>
        <p:nvSpPr>
          <p:cNvPr id="1048985" name="Title 1"/>
          <p:cNvSpPr>
            <a:spLocks noGrp="1"/>
          </p:cNvSpPr>
          <p:nvPr>
            <p:ph type="title"/>
          </p:nvPr>
        </p:nvSpPr>
        <p:spPr/>
        <p:txBody>
          <a:bodyPr/>
          <a:p>
            <a:r>
              <a:rPr dirty="0" lang="en-US"/>
              <a:t>.</a:t>
            </a:r>
          </a:p>
        </p:txBody>
      </p:sp>
      <p:pic>
        <p:nvPicPr>
          <p:cNvPr id="2097169" name="Picture 2"/>
          <p:cNvPicPr>
            <a:picLocks noChangeAspect="1" noGrp="1" noChangeArrowheads="1"/>
          </p:cNvPicPr>
          <p:nvPr>
            <p:ph sz="quarter" idx="1"/>
          </p:nvPr>
        </p:nvPicPr>
        <p:blipFill>
          <a:blip xmlns:r="http://schemas.openxmlformats.org/officeDocument/2006/relationships" r:embed="rId1" cstate="print"/>
          <a:stretch>
            <a:fillRect/>
          </a:stretch>
        </p:blipFill>
        <p:spPr bwMode="auto">
          <a:xfrm>
            <a:off x="575122" y="-1"/>
            <a:ext cx="8111678" cy="6664825"/>
          </a:xfrm>
          <a:prstGeom prst="rect"/>
          <a:noFill/>
          <a:ln w="9525">
            <a:noFill/>
            <a:miter lim="800000"/>
            <a:headEnd/>
            <a:tailEnd/>
          </a:ln>
          <a:effectLst/>
        </p:spPr>
      </p:pic>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515" name=""/>
        <p:cNvGrpSpPr/>
        <p:nvPr/>
      </p:nvGrpSpPr>
      <p:grpSpPr>
        <a:xfrm>
          <a:off x="0" y="0"/>
          <a:ext cx="0" cy="0"/>
          <a:chOff x="0" y="0"/>
          <a:chExt cx="0" cy="0"/>
        </a:xfrm>
      </p:grpSpPr>
      <p:sp>
        <p:nvSpPr>
          <p:cNvPr id="1048986" name="Title 1"/>
          <p:cNvSpPr>
            <a:spLocks noGrp="1"/>
          </p:cNvSpPr>
          <p:nvPr>
            <p:ph type="title"/>
          </p:nvPr>
        </p:nvSpPr>
        <p:spPr>
          <a:xfrm>
            <a:off x="450376" y="198438"/>
            <a:ext cx="7467600" cy="792162"/>
          </a:xfrm>
        </p:spPr>
        <p:txBody>
          <a:bodyPr>
            <a:normAutofit/>
          </a:bodyPr>
          <a:p>
            <a:r>
              <a:rPr b="1" dirty="0" sz="3600" lang="en-US">
                <a:solidFill>
                  <a:schemeClr val="accent2"/>
                </a:solidFill>
              </a:rPr>
              <a:t>Infective endocarditis </a:t>
            </a:r>
          </a:p>
        </p:txBody>
      </p:sp>
      <p:sp>
        <p:nvSpPr>
          <p:cNvPr id="1048987" name="Content Placeholder 2"/>
          <p:cNvSpPr>
            <a:spLocks noGrp="1"/>
          </p:cNvSpPr>
          <p:nvPr>
            <p:ph sz="quarter" idx="1"/>
          </p:nvPr>
        </p:nvSpPr>
        <p:spPr>
          <a:xfrm>
            <a:off x="457200" y="990600"/>
            <a:ext cx="7848600" cy="5483352"/>
          </a:xfrm>
        </p:spPr>
        <p:txBody>
          <a:bodyPr/>
          <a:p>
            <a:r>
              <a:rPr dirty="0" sz="3000" lang="en-US"/>
              <a:t>Infection of the heart endothelium or valves</a:t>
            </a:r>
          </a:p>
          <a:p>
            <a:r>
              <a:rPr dirty="0" sz="3000" lang="en-US"/>
              <a:t>Develops in people with heart structural disorders.</a:t>
            </a:r>
          </a:p>
          <a:p>
            <a:r>
              <a:rPr dirty="0" sz="3000" lang="en-US"/>
              <a:t>Common in elderly </a:t>
            </a:r>
          </a:p>
          <a:p>
            <a:r>
              <a:rPr dirty="0" sz="3000" lang="en-US"/>
              <a:t>Can follow invasive procedures that causes bacterimia  esp those involving mucosal surface</a:t>
            </a:r>
          </a:p>
          <a:p>
            <a:r>
              <a:rPr dirty="0" sz="3000" lang="en-US"/>
              <a:t>Also common in iv drug abusers</a:t>
            </a:r>
            <a:r>
              <a:rPr dirty="0" lang="en-US"/>
              <a:t>.</a:t>
            </a:r>
          </a:p>
          <a:p>
            <a:endParaRPr dirty="0"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331" name=""/>
        <p:cNvGrpSpPr/>
        <p:nvPr/>
      </p:nvGrpSpPr>
      <p:grpSpPr>
        <a:xfrm>
          <a:off x="0" y="0"/>
          <a:ext cx="0" cy="0"/>
          <a:chOff x="0" y="0"/>
          <a:chExt cx="0" cy="0"/>
        </a:xfrm>
      </p:grpSpPr>
      <p:sp>
        <p:nvSpPr>
          <p:cNvPr id="1048666" name="Title 1"/>
          <p:cNvSpPr>
            <a:spLocks noGrp="1"/>
          </p:cNvSpPr>
          <p:nvPr>
            <p:ph type="title"/>
          </p:nvPr>
        </p:nvSpPr>
        <p:spPr/>
        <p:txBody>
          <a:bodyPr/>
          <a:p>
            <a:r>
              <a:rPr dirty="0" lang="en-US" smtClean="0"/>
              <a:t>             UNDERSTANDING </a:t>
            </a:r>
            <a:br>
              <a:rPr dirty="0" lang="en-US" smtClean="0"/>
            </a:br>
            <a:r>
              <a:rPr dirty="0" lang="en-US" smtClean="0"/>
              <a:t>     PRE LOAD AND AFTER LOAD</a:t>
            </a:r>
            <a:endParaRPr dirty="0" lang="en-US"/>
          </a:p>
        </p:txBody>
      </p:sp>
      <p:sp>
        <p:nvSpPr>
          <p:cNvPr id="1048667" name="Content Placeholder 2"/>
          <p:cNvSpPr>
            <a:spLocks noGrp="1"/>
          </p:cNvSpPr>
          <p:nvPr>
            <p:ph sz="quarter" idx="1"/>
          </p:nvPr>
        </p:nvSpPr>
        <p:spPr>
          <a:xfrm>
            <a:off x="457200" y="1600200"/>
            <a:ext cx="7467600" cy="5105400"/>
          </a:xfrm>
        </p:spPr>
        <p:txBody>
          <a:bodyPr>
            <a:normAutofit fontScale="95833" lnSpcReduction="10000"/>
          </a:bodyPr>
          <a:p>
            <a:pPr indent="0" marL="0">
              <a:buNone/>
            </a:pPr>
            <a:r>
              <a:rPr dirty="0" lang="en-US" smtClean="0"/>
              <a:t>PRELOAD</a:t>
            </a:r>
          </a:p>
          <a:p>
            <a:pPr indent="0" marL="0">
              <a:buNone/>
            </a:pPr>
            <a:r>
              <a:rPr dirty="0" lang="en-US" smtClean="0"/>
              <a:t>This refers to the amount of sarcomere stretch experienced by cardiac muscle cells at the end of ventricular filling during diastole. </a:t>
            </a:r>
          </a:p>
          <a:p>
            <a:pPr indent="0" marL="0">
              <a:buNone/>
            </a:pPr>
            <a:r>
              <a:rPr dirty="0" lang="en-US" smtClean="0"/>
              <a:t>The initial stretching of the cardiac muscle cells prior to contraction.</a:t>
            </a:r>
          </a:p>
          <a:p>
            <a:pPr indent="0" marL="0">
              <a:buNone/>
            </a:pPr>
            <a:r>
              <a:rPr dirty="0" lang="en-US"/>
              <a:t>I</a:t>
            </a:r>
            <a:r>
              <a:rPr dirty="0" lang="en-US" smtClean="0"/>
              <a:t>s directly related to ventricular filling. </a:t>
            </a:r>
          </a:p>
          <a:p>
            <a:pPr indent="0" marL="0">
              <a:buNone/>
            </a:pPr>
            <a:endParaRPr dirty="0" lang="en-US"/>
          </a:p>
          <a:p>
            <a:pPr indent="0" marL="0">
              <a:buNone/>
            </a:pPr>
            <a:r>
              <a:rPr dirty="0" lang="en-US" smtClean="0"/>
              <a:t>AFTERLOAD</a:t>
            </a:r>
          </a:p>
          <a:p>
            <a:pPr indent="0" marL="0">
              <a:buNone/>
            </a:pPr>
            <a:r>
              <a:rPr dirty="0" lang="en-US" smtClean="0"/>
              <a:t>This is the force against which the heart has to contract to eject blood.</a:t>
            </a:r>
          </a:p>
          <a:p>
            <a:pPr indent="0" marL="0">
              <a:buNone/>
            </a:pPr>
            <a:r>
              <a:rPr dirty="0" lang="en-US" smtClean="0"/>
              <a:t>The pressure that the heart must work against to eject blood during systole(contraction).</a:t>
            </a:r>
          </a:p>
          <a:p>
            <a:pPr indent="0" marL="0">
              <a:buNone/>
            </a:pPr>
            <a:endParaRPr dirty="0" lang="en-US"/>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516" name=""/>
        <p:cNvGrpSpPr/>
        <p:nvPr/>
      </p:nvGrpSpPr>
      <p:grpSpPr>
        <a:xfrm>
          <a:off x="0" y="0"/>
          <a:ext cx="0" cy="0"/>
          <a:chOff x="0" y="0"/>
          <a:chExt cx="0" cy="0"/>
        </a:xfrm>
      </p:grpSpPr>
      <p:sp>
        <p:nvSpPr>
          <p:cNvPr id="1048988" name="Title 1"/>
          <p:cNvSpPr>
            <a:spLocks noGrp="1"/>
          </p:cNvSpPr>
          <p:nvPr>
            <p:ph type="title"/>
          </p:nvPr>
        </p:nvSpPr>
        <p:spPr>
          <a:xfrm>
            <a:off x="457200" y="274638"/>
            <a:ext cx="7467600" cy="563562"/>
          </a:xfrm>
        </p:spPr>
        <p:txBody>
          <a:bodyPr>
            <a:normAutofit/>
          </a:bodyPr>
          <a:p>
            <a:r>
              <a:rPr dirty="0" lang="en-US"/>
              <a:t>pathophysiology</a:t>
            </a:r>
          </a:p>
        </p:txBody>
      </p:sp>
      <p:sp>
        <p:nvSpPr>
          <p:cNvPr id="1048989" name="Content Placeholder 2"/>
          <p:cNvSpPr>
            <a:spLocks noGrp="1"/>
          </p:cNvSpPr>
          <p:nvPr>
            <p:ph sz="quarter" idx="1"/>
          </p:nvPr>
        </p:nvSpPr>
        <p:spPr>
          <a:xfrm>
            <a:off x="457200" y="990600"/>
            <a:ext cx="7467600" cy="5483352"/>
          </a:xfrm>
        </p:spPr>
        <p:txBody>
          <a:bodyPr>
            <a:normAutofit/>
          </a:bodyPr>
          <a:p>
            <a:r>
              <a:rPr dirty="0" sz="3200" lang="en-US"/>
              <a:t>Involve direct invasion by bacteria (streptococci, staphylococci, pneumococci, enterococci)</a:t>
            </a:r>
          </a:p>
          <a:p>
            <a:r>
              <a:rPr dirty="0" sz="3200" lang="en-US"/>
              <a:t>The infection causes deformity of the valves and the chord tendinae.</a:t>
            </a:r>
          </a:p>
          <a:p>
            <a:r>
              <a:rPr dirty="0" sz="3200" lang="en-US"/>
              <a:t>Also caused by fungi and </a:t>
            </a:r>
            <a:r>
              <a:rPr dirty="0" sz="3200" lang="en-US" err="1"/>
              <a:t>rickettsiae</a:t>
            </a:r>
            <a:endParaRPr dirty="0" sz="3200" lang="en-US"/>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517" name=""/>
        <p:cNvGrpSpPr/>
        <p:nvPr/>
      </p:nvGrpSpPr>
      <p:grpSpPr>
        <a:xfrm>
          <a:off x="0" y="0"/>
          <a:ext cx="0" cy="0"/>
          <a:chOff x="0" y="0"/>
          <a:chExt cx="0" cy="0"/>
        </a:xfrm>
      </p:grpSpPr>
      <p:sp>
        <p:nvSpPr>
          <p:cNvPr id="1048990" name="Title 1"/>
          <p:cNvSpPr>
            <a:spLocks noGrp="1"/>
          </p:cNvSpPr>
          <p:nvPr>
            <p:ph type="title"/>
          </p:nvPr>
        </p:nvSpPr>
        <p:spPr>
          <a:xfrm>
            <a:off x="457200" y="274638"/>
            <a:ext cx="7467600" cy="639762"/>
          </a:xfrm>
        </p:spPr>
        <p:txBody>
          <a:bodyPr/>
          <a:p>
            <a:r>
              <a:rPr dirty="0" lang="en-US"/>
              <a:t>Risk factors</a:t>
            </a:r>
          </a:p>
        </p:txBody>
      </p:sp>
      <p:sp>
        <p:nvSpPr>
          <p:cNvPr id="1048991" name="Content Placeholder 2"/>
          <p:cNvSpPr>
            <a:spLocks noGrp="1"/>
          </p:cNvSpPr>
          <p:nvPr>
            <p:ph sz="quarter" idx="1"/>
          </p:nvPr>
        </p:nvSpPr>
        <p:spPr>
          <a:xfrm>
            <a:off x="457200" y="1066800"/>
            <a:ext cx="7924800" cy="5407152"/>
          </a:xfrm>
        </p:spPr>
        <p:txBody>
          <a:bodyPr/>
          <a:p>
            <a:r>
              <a:rPr dirty="0" sz="3000" lang="en-US"/>
              <a:t>History of bacterial endocarditis</a:t>
            </a:r>
          </a:p>
          <a:p>
            <a:r>
              <a:rPr dirty="0" sz="3000" lang="en-US"/>
              <a:t>Prosthetic heart valves</a:t>
            </a:r>
          </a:p>
          <a:p>
            <a:r>
              <a:rPr dirty="0" sz="3000" lang="en-US"/>
              <a:t>Mitral valves prolapse or thickened leaflets</a:t>
            </a:r>
          </a:p>
          <a:p>
            <a:r>
              <a:rPr dirty="0" sz="3000" lang="en-US"/>
              <a:t>Hypertrophic cardiomyopathy</a:t>
            </a:r>
          </a:p>
          <a:p>
            <a:r>
              <a:rPr dirty="0" sz="3000" lang="en-US"/>
              <a:t>Congenital malformation eg ventricular septal defects, patent ductus arteriosus</a:t>
            </a:r>
          </a:p>
          <a:p>
            <a:r>
              <a:rPr dirty="0" sz="3000" lang="en-US"/>
              <a:t>Acquired vulvular dysfuction.</a:t>
            </a:r>
          </a:p>
          <a:p>
            <a:r>
              <a:rPr dirty="0" sz="3000" lang="en-US"/>
              <a:t>Immunosuppressive medication</a:t>
            </a:r>
          </a:p>
          <a:p>
            <a:endParaRPr dirty="0" lang="en-US"/>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518" name=""/>
        <p:cNvGrpSpPr/>
        <p:nvPr/>
      </p:nvGrpSpPr>
      <p:grpSpPr>
        <a:xfrm>
          <a:off x="0" y="0"/>
          <a:ext cx="0" cy="0"/>
          <a:chOff x="0" y="0"/>
          <a:chExt cx="0" cy="0"/>
        </a:xfrm>
      </p:grpSpPr>
      <p:sp>
        <p:nvSpPr>
          <p:cNvPr id="1048992" name="Title 1"/>
          <p:cNvSpPr>
            <a:spLocks noGrp="1"/>
          </p:cNvSpPr>
          <p:nvPr>
            <p:ph type="title"/>
          </p:nvPr>
        </p:nvSpPr>
        <p:spPr>
          <a:xfrm>
            <a:off x="477672" y="34119"/>
            <a:ext cx="7467600" cy="563562"/>
          </a:xfrm>
        </p:spPr>
        <p:txBody>
          <a:bodyPr/>
          <a:p>
            <a:r>
              <a:rPr dirty="0" lang="en-US"/>
              <a:t>Clinical features</a:t>
            </a:r>
          </a:p>
        </p:txBody>
      </p:sp>
      <p:sp>
        <p:nvSpPr>
          <p:cNvPr id="1048993" name="Content Placeholder 2"/>
          <p:cNvSpPr>
            <a:spLocks noGrp="1"/>
          </p:cNvSpPr>
          <p:nvPr>
            <p:ph sz="quarter" idx="1"/>
          </p:nvPr>
        </p:nvSpPr>
        <p:spPr>
          <a:xfrm>
            <a:off x="381000" y="626114"/>
            <a:ext cx="8305800" cy="5635752"/>
          </a:xfrm>
        </p:spPr>
        <p:txBody>
          <a:bodyPr>
            <a:noAutofit/>
          </a:bodyPr>
          <a:p>
            <a:r>
              <a:rPr dirty="0" sz="2800" lang="en-US"/>
              <a:t>The features due to toxic effect of the infecting agent, valve damage or embolisation of the vegetative fragments </a:t>
            </a:r>
          </a:p>
          <a:p>
            <a:r>
              <a:rPr dirty="0" sz="2800" lang="en-US"/>
              <a:t>Malaise, anorexia, weight loss, back and joint pain, cough.</a:t>
            </a:r>
          </a:p>
          <a:p>
            <a:r>
              <a:rPr dirty="0" sz="2800" lang="en-US"/>
              <a:t>Fever is intermitent</a:t>
            </a:r>
          </a:p>
          <a:p>
            <a:r>
              <a:rPr b="1" dirty="0" sz="2800" lang="en-US"/>
              <a:t>Splinter hemorrhages </a:t>
            </a:r>
            <a:r>
              <a:rPr dirty="0" sz="2800" lang="en-US"/>
              <a:t>( reddish-brown streaks or lines) under fingure nails and toe nails.</a:t>
            </a:r>
          </a:p>
          <a:p>
            <a:r>
              <a:rPr dirty="0" sz="2800" lang="en-US"/>
              <a:t>Patechie on the conjuctiva and mucous membrane</a:t>
            </a:r>
          </a:p>
          <a:p>
            <a:r>
              <a:rPr dirty="0" sz="2800" lang="en-US"/>
              <a:t>Heart murmurs and cardiomegally</a:t>
            </a:r>
          </a:p>
          <a:p>
            <a:r>
              <a:rPr dirty="0" sz="2800" lang="en-US"/>
              <a:t>Headache, TIA, stroke</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519" name=""/>
        <p:cNvGrpSpPr/>
        <p:nvPr/>
      </p:nvGrpSpPr>
      <p:grpSpPr>
        <a:xfrm>
          <a:off x="0" y="0"/>
          <a:ext cx="0" cy="0"/>
          <a:chOff x="0" y="0"/>
          <a:chExt cx="0" cy="0"/>
        </a:xfrm>
      </p:grpSpPr>
      <p:sp>
        <p:nvSpPr>
          <p:cNvPr id="1048994" name="Title 1"/>
          <p:cNvSpPr>
            <a:spLocks noGrp="1"/>
          </p:cNvSpPr>
          <p:nvPr>
            <p:ph type="title"/>
          </p:nvPr>
        </p:nvSpPr>
        <p:spPr>
          <a:xfrm>
            <a:off x="450376" y="12510"/>
            <a:ext cx="7467600" cy="639762"/>
          </a:xfrm>
        </p:spPr>
        <p:txBody>
          <a:bodyPr>
            <a:normAutofit/>
          </a:bodyPr>
          <a:p>
            <a:r>
              <a:rPr dirty="0" lang="en-US"/>
              <a:t>prevention</a:t>
            </a:r>
          </a:p>
        </p:txBody>
      </p:sp>
      <p:sp>
        <p:nvSpPr>
          <p:cNvPr id="1048995" name="Content Placeholder 2"/>
          <p:cNvSpPr>
            <a:spLocks noGrp="1"/>
          </p:cNvSpPr>
          <p:nvPr>
            <p:ph sz="quarter" idx="1"/>
          </p:nvPr>
        </p:nvSpPr>
        <p:spPr>
          <a:xfrm>
            <a:off x="436728" y="654546"/>
            <a:ext cx="8229600" cy="5974853"/>
          </a:xfrm>
        </p:spPr>
        <p:txBody>
          <a:bodyPr>
            <a:noAutofit/>
          </a:bodyPr>
          <a:p>
            <a:r>
              <a:rPr dirty="0" sz="2600" lang="en-US"/>
              <a:t>Prophylaxis before and sometimes after invasive procedures eg..</a:t>
            </a:r>
          </a:p>
          <a:p>
            <a:pPr lvl="1"/>
            <a:r>
              <a:rPr dirty="0" sz="2300" lang="en-US"/>
              <a:t>Dental extraction, tonsilectomy,</a:t>
            </a:r>
          </a:p>
          <a:p>
            <a:pPr lvl="1"/>
            <a:r>
              <a:rPr dirty="0" sz="2300" lang="en-US"/>
              <a:t>Git surgery</a:t>
            </a:r>
          </a:p>
          <a:p>
            <a:pPr lvl="1"/>
            <a:r>
              <a:rPr dirty="0" sz="2300" lang="en-US"/>
              <a:t>Prostatic surgery</a:t>
            </a:r>
          </a:p>
          <a:p>
            <a:pPr lvl="1"/>
            <a:r>
              <a:rPr dirty="0" sz="2300" lang="en-US"/>
              <a:t>Incision and drainage</a:t>
            </a:r>
          </a:p>
          <a:p>
            <a:pPr lvl="1"/>
            <a:r>
              <a:rPr dirty="0" sz="2300" lang="en-US"/>
              <a:t>Vaginal hysterectomy</a:t>
            </a:r>
          </a:p>
          <a:p>
            <a:pPr lvl="1"/>
            <a:r>
              <a:rPr dirty="0" sz="2300" lang="en-US"/>
              <a:t>Urethral catheterisation</a:t>
            </a:r>
          </a:p>
          <a:p>
            <a:r>
              <a:rPr dirty="0" sz="2600" lang="en-US"/>
              <a:t>Patient given 2g amoxicillin.</a:t>
            </a:r>
          </a:p>
          <a:p>
            <a:r>
              <a:rPr dirty="0" sz="2600" lang="en-US"/>
              <a:t>Nurses to ensure hygiene and aseptic techniques used during invasive procedures</a:t>
            </a:r>
          </a:p>
          <a:p>
            <a:r>
              <a:rPr dirty="0" sz="2600" lang="en-US"/>
              <a:t>Catheters removed as soon as they are not necessary</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520" name=""/>
        <p:cNvGrpSpPr/>
        <p:nvPr/>
      </p:nvGrpSpPr>
      <p:grpSpPr>
        <a:xfrm>
          <a:off x="0" y="0"/>
          <a:ext cx="0" cy="0"/>
          <a:chOff x="0" y="0"/>
          <a:chExt cx="0" cy="0"/>
        </a:xfrm>
      </p:grpSpPr>
      <p:sp>
        <p:nvSpPr>
          <p:cNvPr id="1048996" name="Title 1"/>
          <p:cNvSpPr>
            <a:spLocks noGrp="1"/>
          </p:cNvSpPr>
          <p:nvPr>
            <p:ph type="title"/>
          </p:nvPr>
        </p:nvSpPr>
        <p:spPr>
          <a:xfrm>
            <a:off x="457200" y="274638"/>
            <a:ext cx="7467600" cy="639762"/>
          </a:xfrm>
        </p:spPr>
        <p:txBody>
          <a:bodyPr/>
          <a:p>
            <a:r>
              <a:rPr dirty="0" lang="en-US"/>
              <a:t>management</a:t>
            </a:r>
          </a:p>
        </p:txBody>
      </p:sp>
      <p:sp>
        <p:nvSpPr>
          <p:cNvPr id="1048997" name="Content Placeholder 2"/>
          <p:cNvSpPr>
            <a:spLocks noGrp="1"/>
          </p:cNvSpPr>
          <p:nvPr>
            <p:ph sz="quarter" idx="1"/>
          </p:nvPr>
        </p:nvSpPr>
        <p:spPr/>
        <p:txBody>
          <a:bodyPr/>
          <a:p>
            <a:r>
              <a:rPr dirty="0" sz="2800" lang="en-US"/>
              <a:t>Aim is to eradicate the causative agent</a:t>
            </a:r>
          </a:p>
          <a:p>
            <a:r>
              <a:rPr dirty="0" sz="2800" lang="en-US"/>
              <a:t>Involve IV antibiotic. penicillin  is the drug of choice.</a:t>
            </a:r>
          </a:p>
          <a:p>
            <a:r>
              <a:rPr dirty="0" sz="2800" lang="en-US"/>
              <a:t>Fungal endocarditis managed using antifungal e.g. Amphotericin B</a:t>
            </a:r>
          </a:p>
          <a:p>
            <a:r>
              <a:rPr dirty="0" sz="2800" lang="en-US"/>
              <a:t>Surgical magt for repair or replacement</a:t>
            </a:r>
          </a:p>
          <a:p>
            <a:endParaRPr dirty="0" lang="en-US"/>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521" name=""/>
        <p:cNvGrpSpPr/>
        <p:nvPr/>
      </p:nvGrpSpPr>
      <p:grpSpPr>
        <a:xfrm>
          <a:off x="0" y="0"/>
          <a:ext cx="0" cy="0"/>
          <a:chOff x="0" y="0"/>
          <a:chExt cx="0" cy="0"/>
        </a:xfrm>
      </p:grpSpPr>
      <p:sp>
        <p:nvSpPr>
          <p:cNvPr id="1048998" name="Title 1"/>
          <p:cNvSpPr>
            <a:spLocks noGrp="1"/>
          </p:cNvSpPr>
          <p:nvPr>
            <p:ph type="title"/>
          </p:nvPr>
        </p:nvSpPr>
        <p:spPr>
          <a:xfrm>
            <a:off x="457200" y="274638"/>
            <a:ext cx="7467600" cy="563562"/>
          </a:xfrm>
        </p:spPr>
        <p:txBody>
          <a:bodyPr/>
          <a:p>
            <a:r>
              <a:rPr dirty="0" lang="en-US"/>
              <a:t>Nursing management</a:t>
            </a:r>
          </a:p>
        </p:txBody>
      </p:sp>
      <p:sp>
        <p:nvSpPr>
          <p:cNvPr id="1048999" name="Content Placeholder 2"/>
          <p:cNvSpPr>
            <a:spLocks noGrp="1"/>
          </p:cNvSpPr>
          <p:nvPr>
            <p:ph sz="quarter" idx="1"/>
          </p:nvPr>
        </p:nvSpPr>
        <p:spPr>
          <a:xfrm>
            <a:off x="436728" y="990600"/>
            <a:ext cx="8001000" cy="5635752"/>
          </a:xfrm>
        </p:spPr>
        <p:txBody>
          <a:bodyPr>
            <a:normAutofit/>
          </a:bodyPr>
          <a:p>
            <a:r>
              <a:rPr dirty="0" sz="2600" lang="en-US"/>
              <a:t>Temperature monitoring—indicates effectivenss of therapy</a:t>
            </a:r>
          </a:p>
          <a:p>
            <a:r>
              <a:rPr dirty="0" sz="2600" lang="en-US"/>
              <a:t>Heart sound assessment</a:t>
            </a:r>
          </a:p>
          <a:p>
            <a:r>
              <a:rPr dirty="0" sz="2600" lang="en-US"/>
              <a:t>Assess signs of organ damage eg stroke, meningitis, heart failure, glomerulonephritis.</a:t>
            </a:r>
          </a:p>
          <a:p>
            <a:r>
              <a:rPr dirty="0" sz="2600" lang="en-US"/>
              <a:t>Assess all invasive line for signs of infection eg redness, warmth, swelling, tenderness, drainage..</a:t>
            </a:r>
          </a:p>
          <a:p>
            <a:r>
              <a:rPr dirty="0" sz="2600" lang="en-US"/>
              <a:t>Iv drug administration</a:t>
            </a:r>
          </a:p>
          <a:p>
            <a:r>
              <a:rPr dirty="0" sz="2600" lang="en-US"/>
              <a:t>Emotional support to the patient and family</a:t>
            </a:r>
          </a:p>
          <a:p>
            <a:r>
              <a:rPr dirty="0" sz="2600" lang="en-US"/>
              <a:t>Educate the family on prevention strategies</a:t>
            </a:r>
          </a:p>
          <a:p>
            <a:r>
              <a:rPr dirty="0" sz="2600" lang="en-US"/>
              <a:t>Pre and post operative care to the patient.</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522" name=""/>
        <p:cNvGrpSpPr/>
        <p:nvPr/>
      </p:nvGrpSpPr>
      <p:grpSpPr>
        <a:xfrm>
          <a:off x="0" y="0"/>
          <a:ext cx="0" cy="0"/>
          <a:chOff x="0" y="0"/>
          <a:chExt cx="0" cy="0"/>
        </a:xfrm>
      </p:grpSpPr>
      <p:sp>
        <p:nvSpPr>
          <p:cNvPr id="1049000" name="Title 1"/>
          <p:cNvSpPr>
            <a:spLocks noGrp="1"/>
          </p:cNvSpPr>
          <p:nvPr>
            <p:ph type="title"/>
          </p:nvPr>
        </p:nvSpPr>
        <p:spPr/>
        <p:txBody>
          <a:bodyPr/>
          <a:p>
            <a:r>
              <a:rPr dirty="0" lang="en-US"/>
              <a:t>complications</a:t>
            </a:r>
          </a:p>
        </p:txBody>
      </p:sp>
      <p:sp>
        <p:nvSpPr>
          <p:cNvPr id="1049001" name="Content Placeholder 2"/>
          <p:cNvSpPr>
            <a:spLocks noGrp="1"/>
          </p:cNvSpPr>
          <p:nvPr>
            <p:ph sz="quarter" idx="1"/>
          </p:nvPr>
        </p:nvSpPr>
        <p:spPr/>
        <p:txBody>
          <a:bodyPr>
            <a:normAutofit/>
          </a:bodyPr>
          <a:p>
            <a:r>
              <a:rPr dirty="0" sz="2800" lang="en-US"/>
              <a:t>Heart failure</a:t>
            </a:r>
          </a:p>
          <a:p>
            <a:r>
              <a:rPr dirty="0" sz="2800" lang="en-US"/>
              <a:t>Stroke CVA</a:t>
            </a:r>
          </a:p>
          <a:p>
            <a:r>
              <a:rPr dirty="0" sz="2800" lang="en-US"/>
              <a:t>Valvular stenosis and regurgitation</a:t>
            </a:r>
          </a:p>
          <a:p>
            <a:r>
              <a:rPr dirty="0" sz="2800" lang="en-US"/>
              <a:t>Myocardial damage</a:t>
            </a:r>
          </a:p>
          <a:p>
            <a:r>
              <a:rPr dirty="0" sz="2800" lang="en-US"/>
              <a:t>Embolism</a:t>
            </a:r>
          </a:p>
          <a:p>
            <a:r>
              <a:rPr dirty="0" sz="2800" lang="en-US"/>
              <a:t>Hemodynamic deterioration</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523" name=""/>
        <p:cNvGrpSpPr/>
        <p:nvPr/>
      </p:nvGrpSpPr>
      <p:grpSpPr>
        <a:xfrm>
          <a:off x="0" y="0"/>
          <a:ext cx="0" cy="0"/>
          <a:chOff x="0" y="0"/>
          <a:chExt cx="0" cy="0"/>
        </a:xfrm>
      </p:grpSpPr>
      <p:sp>
        <p:nvSpPr>
          <p:cNvPr id="1049002" name="Title 1"/>
          <p:cNvSpPr>
            <a:spLocks noGrp="1"/>
          </p:cNvSpPr>
          <p:nvPr>
            <p:ph type="title"/>
          </p:nvPr>
        </p:nvSpPr>
        <p:spPr>
          <a:xfrm>
            <a:off x="457200" y="0"/>
            <a:ext cx="7467600" cy="792162"/>
          </a:xfrm>
        </p:spPr>
        <p:txBody>
          <a:bodyPr>
            <a:normAutofit/>
          </a:bodyPr>
          <a:p>
            <a:r>
              <a:rPr b="1" dirty="0" sz="3200" lang="en-US">
                <a:solidFill>
                  <a:schemeClr val="accent2"/>
                </a:solidFill>
              </a:rPr>
              <a:t>MYOCARDITIS</a:t>
            </a:r>
          </a:p>
        </p:txBody>
      </p:sp>
      <p:sp>
        <p:nvSpPr>
          <p:cNvPr id="1049003" name="Content Placeholder 2"/>
          <p:cNvSpPr>
            <a:spLocks noGrp="1"/>
          </p:cNvSpPr>
          <p:nvPr>
            <p:ph sz="quarter" idx="1"/>
          </p:nvPr>
        </p:nvSpPr>
        <p:spPr>
          <a:xfrm>
            <a:off x="304800" y="792162"/>
            <a:ext cx="8229600" cy="5681790"/>
          </a:xfrm>
        </p:spPr>
        <p:txBody>
          <a:bodyPr>
            <a:noAutofit/>
          </a:bodyPr>
          <a:p>
            <a:r>
              <a:rPr dirty="0" sz="2800" lang="en-US"/>
              <a:t>Inflammation of the heart myocardium</a:t>
            </a:r>
          </a:p>
          <a:p>
            <a:r>
              <a:rPr dirty="0" sz="2800" lang="en-US"/>
              <a:t>May result from viral, bacterial and fungi infection</a:t>
            </a:r>
          </a:p>
          <a:p>
            <a:r>
              <a:rPr dirty="0" sz="2800" lang="en-US"/>
              <a:t>Leads to heart dilation, thrombi formation and damage of the muscles themselves.</a:t>
            </a:r>
          </a:p>
          <a:p>
            <a:r>
              <a:rPr dirty="0" sz="2800" lang="en-US"/>
              <a:t>Most patients are asymptomatic and the dx resolves </a:t>
            </a:r>
          </a:p>
          <a:p>
            <a:r>
              <a:rPr dirty="0" sz="2800" lang="en-US"/>
              <a:t>Moderate symptoms includes palpitations, dyspnea and chest &amp; upper abdomen discomfort</a:t>
            </a:r>
          </a:p>
          <a:p>
            <a:r>
              <a:rPr dirty="0" sz="2800" lang="en-US"/>
              <a:t>Prevented by complete immunization</a:t>
            </a:r>
          </a:p>
          <a:p>
            <a:r>
              <a:rPr dirty="0" sz="2800" lang="en-US"/>
              <a:t>Managed by antibiotics ie penicillins</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524" name=""/>
        <p:cNvGrpSpPr/>
        <p:nvPr/>
      </p:nvGrpSpPr>
      <p:grpSpPr>
        <a:xfrm>
          <a:off x="0" y="0"/>
          <a:ext cx="0" cy="0"/>
          <a:chOff x="0" y="0"/>
          <a:chExt cx="0" cy="0"/>
        </a:xfrm>
      </p:grpSpPr>
      <p:sp>
        <p:nvSpPr>
          <p:cNvPr id="1049004" name="Title 1"/>
          <p:cNvSpPr>
            <a:spLocks noGrp="1"/>
          </p:cNvSpPr>
          <p:nvPr>
            <p:ph type="title"/>
          </p:nvPr>
        </p:nvSpPr>
        <p:spPr>
          <a:xfrm>
            <a:off x="457200" y="152400"/>
            <a:ext cx="7467600" cy="715962"/>
          </a:xfrm>
        </p:spPr>
        <p:txBody>
          <a:bodyPr>
            <a:normAutofit/>
          </a:bodyPr>
          <a:p>
            <a:r>
              <a:rPr b="1" dirty="0" sz="3200" lang="en-US">
                <a:solidFill>
                  <a:schemeClr val="accent2"/>
                </a:solidFill>
              </a:rPr>
              <a:t>PERICARDITIS</a:t>
            </a:r>
          </a:p>
        </p:txBody>
      </p:sp>
      <p:sp>
        <p:nvSpPr>
          <p:cNvPr id="1049005" name="Content Placeholder 2"/>
          <p:cNvSpPr>
            <a:spLocks noGrp="1"/>
          </p:cNvSpPr>
          <p:nvPr>
            <p:ph sz="quarter" idx="1"/>
          </p:nvPr>
        </p:nvSpPr>
        <p:spPr>
          <a:xfrm>
            <a:off x="457200" y="990600"/>
            <a:ext cx="7924800" cy="5483352"/>
          </a:xfrm>
        </p:spPr>
        <p:txBody>
          <a:bodyPr>
            <a:normAutofit/>
          </a:bodyPr>
          <a:p>
            <a:r>
              <a:rPr dirty="0" sz="2800" lang="en-US"/>
              <a:t>Inflammation of pericardium</a:t>
            </a:r>
          </a:p>
          <a:p>
            <a:r>
              <a:rPr dirty="0" sz="2800" lang="en-US"/>
              <a:t>May be associated with the following:</a:t>
            </a:r>
          </a:p>
          <a:p>
            <a:pPr>
              <a:buNone/>
            </a:pPr>
            <a:r>
              <a:rPr dirty="0" sz="2800" lang="en-US"/>
              <a:t> - Idiopathic causes</a:t>
            </a:r>
          </a:p>
          <a:p>
            <a:pPr>
              <a:buNone/>
            </a:pPr>
            <a:r>
              <a:rPr dirty="0" sz="2800" lang="en-US"/>
              <a:t> - Infections</a:t>
            </a:r>
          </a:p>
          <a:p>
            <a:pPr>
              <a:buNone/>
            </a:pPr>
            <a:r>
              <a:rPr dirty="0" sz="2800" lang="en-US"/>
              <a:t> - Hypersensitivity states</a:t>
            </a:r>
          </a:p>
          <a:p>
            <a:pPr>
              <a:buNone/>
            </a:pPr>
            <a:r>
              <a:rPr dirty="0" sz="2800" lang="en-US"/>
              <a:t> - Disorders of adjacent structures e.g. MI</a:t>
            </a:r>
          </a:p>
          <a:p>
            <a:pPr>
              <a:buNone/>
            </a:pPr>
            <a:r>
              <a:rPr dirty="0" sz="2800" lang="en-US"/>
              <a:t> - Neoplastic disease eg metastasis from lung or breast cancer.</a:t>
            </a:r>
          </a:p>
          <a:p>
            <a:pPr>
              <a:buNone/>
            </a:pPr>
            <a:r>
              <a:rPr dirty="0" sz="2800" lang="en-US"/>
              <a:t> - Trauma- eg chest trauma, cardiac surgery</a:t>
            </a:r>
          </a:p>
          <a:p>
            <a:pPr>
              <a:buNone/>
            </a:pPr>
            <a:r>
              <a:rPr dirty="0" sz="2800" lang="en-US"/>
              <a:t> - Tuberculosis.</a:t>
            </a:r>
          </a:p>
          <a:p>
            <a:pPr>
              <a:buNone/>
            </a:pPr>
            <a:r>
              <a:rPr dirty="0" sz="2800" lang="en-US"/>
              <a:t> - Renal failure and uremia</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525" name=""/>
        <p:cNvGrpSpPr/>
        <p:nvPr/>
      </p:nvGrpSpPr>
      <p:grpSpPr>
        <a:xfrm>
          <a:off x="0" y="0"/>
          <a:ext cx="0" cy="0"/>
          <a:chOff x="0" y="0"/>
          <a:chExt cx="0" cy="0"/>
        </a:xfrm>
      </p:grpSpPr>
      <p:sp>
        <p:nvSpPr>
          <p:cNvPr id="1049006" name="Content Placeholder 2"/>
          <p:cNvSpPr>
            <a:spLocks noGrp="1"/>
          </p:cNvSpPr>
          <p:nvPr>
            <p:ph sz="quarter" idx="1"/>
          </p:nvPr>
        </p:nvSpPr>
        <p:spPr>
          <a:xfrm>
            <a:off x="457200" y="762000"/>
            <a:ext cx="7467600" cy="5711952"/>
          </a:xfrm>
        </p:spPr>
        <p:txBody>
          <a:bodyPr/>
          <a:p>
            <a:r>
              <a:rPr dirty="0" sz="2800" lang="en-US"/>
              <a:t>Leads to accumulation of fluid in the space (pericardial effusion) </a:t>
            </a:r>
          </a:p>
          <a:p>
            <a:r>
              <a:rPr dirty="0" sz="2800" lang="en-US"/>
              <a:t>which increases pressure on the heart (cardiac tamponade)</a:t>
            </a:r>
          </a:p>
          <a:p>
            <a:endParaRPr dirty="0"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332" name=""/>
        <p:cNvGrpSpPr/>
        <p:nvPr/>
      </p:nvGrpSpPr>
      <p:grpSpPr>
        <a:xfrm>
          <a:off x="0" y="0"/>
          <a:ext cx="0" cy="0"/>
          <a:chOff x="0" y="0"/>
          <a:chExt cx="0" cy="0"/>
        </a:xfrm>
      </p:grpSpPr>
      <p:sp>
        <p:nvSpPr>
          <p:cNvPr id="1048668" name="Rectangle 2"/>
          <p:cNvSpPr>
            <a:spLocks noGrp="1" noChangeArrowheads="1"/>
          </p:cNvSpPr>
          <p:nvPr>
            <p:ph type="title" idx="4294967295"/>
          </p:nvPr>
        </p:nvSpPr>
        <p:spPr>
          <a:xfrm>
            <a:off x="0" y="342900"/>
            <a:ext cx="7772400" cy="533400"/>
          </a:xfrm>
        </p:spPr>
        <p:txBody>
          <a:bodyPr>
            <a:normAutofit/>
          </a:bodyPr>
          <a:p>
            <a:r>
              <a:rPr dirty="0" lang="en-US"/>
              <a:t>Cardiac Output</a:t>
            </a:r>
          </a:p>
        </p:txBody>
      </p:sp>
      <p:pic>
        <p:nvPicPr>
          <p:cNvPr id="2097154" name="Picture 4" descr="cardiac.jpg                                                    0003B06EMacintosh HD                   B75E0785:"/>
          <p:cNvPicPr>
            <a:picLocks noChangeAspect="1" noChangeArrowheads="1"/>
          </p:cNvPicPr>
          <p:nvPr/>
        </p:nvPicPr>
        <p:blipFill>
          <a:blip xmlns:r="http://schemas.openxmlformats.org/officeDocument/2006/relationships" r:embed="rId1" cstate="print"/>
          <a:srcRect/>
          <a:stretch>
            <a:fillRect/>
          </a:stretch>
        </p:blipFill>
        <p:spPr bwMode="auto">
          <a:xfrm>
            <a:off x="609599" y="1066800"/>
            <a:ext cx="7762673" cy="5791200"/>
          </a:xfrm>
          <a:prstGeom prst="rect"/>
          <a:noFill/>
          <a:ln w="9525">
            <a:noFill/>
            <a:miter lim="800000"/>
            <a:headEnd/>
            <a:tailEnd/>
          </a:ln>
        </p:spPr>
      </p:pic>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526" name=""/>
        <p:cNvGrpSpPr/>
        <p:nvPr/>
      </p:nvGrpSpPr>
      <p:grpSpPr>
        <a:xfrm>
          <a:off x="0" y="0"/>
          <a:ext cx="0" cy="0"/>
          <a:chOff x="0" y="0"/>
          <a:chExt cx="0" cy="0"/>
        </a:xfrm>
      </p:grpSpPr>
      <p:sp>
        <p:nvSpPr>
          <p:cNvPr id="1049007" name="Title 1"/>
          <p:cNvSpPr>
            <a:spLocks noGrp="1"/>
          </p:cNvSpPr>
          <p:nvPr>
            <p:ph type="title"/>
          </p:nvPr>
        </p:nvSpPr>
        <p:spPr>
          <a:xfrm>
            <a:off x="457200" y="274638"/>
            <a:ext cx="7467600" cy="639762"/>
          </a:xfrm>
        </p:spPr>
        <p:txBody>
          <a:bodyPr/>
          <a:p>
            <a:r>
              <a:rPr dirty="0" lang="en-US"/>
              <a:t>Clinical manifestation</a:t>
            </a:r>
          </a:p>
        </p:txBody>
      </p:sp>
      <p:sp>
        <p:nvSpPr>
          <p:cNvPr id="1049008" name="Content Placeholder 2"/>
          <p:cNvSpPr>
            <a:spLocks noGrp="1"/>
          </p:cNvSpPr>
          <p:nvPr>
            <p:ph sz="quarter" idx="1"/>
          </p:nvPr>
        </p:nvSpPr>
        <p:spPr>
          <a:xfrm>
            <a:off x="457200" y="1066800"/>
            <a:ext cx="7467600" cy="5407152"/>
          </a:xfrm>
        </p:spPr>
        <p:txBody>
          <a:bodyPr/>
          <a:p>
            <a:r>
              <a:rPr dirty="0" sz="2800" lang="en-US"/>
              <a:t>Chest pain- worsens with deep inspiration, and when lying flat-</a:t>
            </a:r>
          </a:p>
          <a:p>
            <a:r>
              <a:rPr dirty="0" sz="2800" lang="en-US"/>
              <a:t>Relieved by forward leaning</a:t>
            </a:r>
          </a:p>
          <a:p>
            <a:r>
              <a:rPr dirty="0" sz="2800" lang="en-US"/>
              <a:t>Friction rub- most characteristic sign</a:t>
            </a:r>
          </a:p>
          <a:p>
            <a:r>
              <a:rPr dirty="0" sz="2800" lang="en-US" err="1"/>
              <a:t>Dyspnoea</a:t>
            </a:r>
            <a:r>
              <a:rPr dirty="0" sz="2800" lang="en-US"/>
              <a:t> and signs of heart failure due to cardiac tamponade</a:t>
            </a:r>
          </a:p>
          <a:p>
            <a:r>
              <a:rPr dirty="0" sz="2800" lang="en-US"/>
              <a:t>Increases ESR  </a:t>
            </a:r>
          </a:p>
          <a:p>
            <a:endParaRPr dirty="0" lang="en-US"/>
          </a:p>
          <a:p>
            <a:endParaRPr dirty="0" lang="en-US"/>
          </a:p>
          <a:p>
            <a:endParaRPr dirty="0" lang="en-US"/>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527" name=""/>
        <p:cNvGrpSpPr/>
        <p:nvPr/>
      </p:nvGrpSpPr>
      <p:grpSpPr>
        <a:xfrm>
          <a:off x="0" y="0"/>
          <a:ext cx="0" cy="0"/>
          <a:chOff x="0" y="0"/>
          <a:chExt cx="0" cy="0"/>
        </a:xfrm>
      </p:grpSpPr>
      <p:sp>
        <p:nvSpPr>
          <p:cNvPr id="1049009" name="Title 1"/>
          <p:cNvSpPr>
            <a:spLocks noGrp="1"/>
          </p:cNvSpPr>
          <p:nvPr>
            <p:ph type="title"/>
          </p:nvPr>
        </p:nvSpPr>
        <p:spPr/>
        <p:txBody>
          <a:bodyPr/>
          <a:p>
            <a:r>
              <a:rPr dirty="0" lang="en-US"/>
              <a:t>management</a:t>
            </a:r>
          </a:p>
        </p:txBody>
      </p:sp>
      <p:sp>
        <p:nvSpPr>
          <p:cNvPr id="1049010" name="Content Placeholder 2"/>
          <p:cNvSpPr>
            <a:spLocks noGrp="1"/>
          </p:cNvSpPr>
          <p:nvPr>
            <p:ph sz="quarter" idx="1"/>
          </p:nvPr>
        </p:nvSpPr>
        <p:spPr/>
        <p:txBody>
          <a:bodyPr/>
          <a:p>
            <a:r>
              <a:rPr dirty="0" sz="2800" lang="en-US"/>
              <a:t>Bed rest </a:t>
            </a:r>
          </a:p>
          <a:p>
            <a:r>
              <a:rPr dirty="0" sz="2800" lang="en-US"/>
              <a:t>Analgesics and NSAIDS to relieve pain</a:t>
            </a:r>
          </a:p>
          <a:p>
            <a:r>
              <a:rPr dirty="0" sz="2800" lang="en-US"/>
              <a:t>Pericardiocentesis…where the fluid from the </a:t>
            </a:r>
            <a:r>
              <a:rPr dirty="0" sz="2800" lang="en-US" err="1"/>
              <a:t>pericardio</a:t>
            </a:r>
            <a:r>
              <a:rPr dirty="0" sz="2800" lang="en-US"/>
              <a:t> space is drained</a:t>
            </a:r>
          </a:p>
          <a:p>
            <a:r>
              <a:rPr dirty="0" sz="2800" lang="en-US"/>
              <a:t>Patient also put on O2 to improve oxygen supply</a:t>
            </a:r>
          </a:p>
          <a:p>
            <a:endParaRPr dirty="0" lang="en-US"/>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528" name=""/>
        <p:cNvGrpSpPr/>
        <p:nvPr/>
      </p:nvGrpSpPr>
      <p:grpSpPr>
        <a:xfrm>
          <a:off x="0" y="0"/>
          <a:ext cx="0" cy="0"/>
          <a:chOff x="0" y="0"/>
          <a:chExt cx="0" cy="0"/>
        </a:xfrm>
      </p:grpSpPr>
      <p:sp>
        <p:nvSpPr>
          <p:cNvPr id="1049011" name="Title 1"/>
          <p:cNvSpPr>
            <a:spLocks noGrp="1"/>
          </p:cNvSpPr>
          <p:nvPr>
            <p:ph type="title"/>
          </p:nvPr>
        </p:nvSpPr>
        <p:spPr>
          <a:xfrm>
            <a:off x="457200" y="274638"/>
            <a:ext cx="7467600" cy="639762"/>
          </a:xfrm>
        </p:spPr>
        <p:txBody>
          <a:bodyPr/>
          <a:p>
            <a:r>
              <a:rPr b="1" dirty="0" lang="en-US">
                <a:solidFill>
                  <a:schemeClr val="accent2"/>
                </a:solidFill>
              </a:rPr>
              <a:t>Pulmonary edema</a:t>
            </a:r>
          </a:p>
        </p:txBody>
      </p:sp>
      <p:sp>
        <p:nvSpPr>
          <p:cNvPr id="1049012" name="Content Placeholder 2"/>
          <p:cNvSpPr>
            <a:spLocks noGrp="1"/>
          </p:cNvSpPr>
          <p:nvPr>
            <p:ph sz="quarter" idx="1"/>
          </p:nvPr>
        </p:nvSpPr>
        <p:spPr>
          <a:xfrm>
            <a:off x="457200" y="914400"/>
            <a:ext cx="7467600" cy="5559552"/>
          </a:xfrm>
        </p:spPr>
        <p:txBody>
          <a:bodyPr>
            <a:normAutofit/>
          </a:bodyPr>
          <a:p>
            <a:r>
              <a:rPr dirty="0" lang="en-US"/>
              <a:t>Its an abnormal accumulation of fluid in the alveoli or the interstitial space of the lungs.</a:t>
            </a:r>
          </a:p>
          <a:p>
            <a:r>
              <a:rPr dirty="0" lang="en-US"/>
              <a:t>May be due to LV failure or other conditions that causes hypervolemia</a:t>
            </a:r>
          </a:p>
          <a:p>
            <a:r>
              <a:rPr dirty="0" lang="en-US"/>
              <a:t>The blood accumulates in the lungs when the LV can not handle it all.</a:t>
            </a:r>
          </a:p>
          <a:p>
            <a:r>
              <a:rPr dirty="0" lang="en-US"/>
              <a:t>Increased hydrostatic pressure forces some fluid to the alveoli and the interstitial space of the lungs</a:t>
            </a:r>
          </a:p>
          <a:p>
            <a:r>
              <a:rPr dirty="0" lang="en-US"/>
              <a:t>Air mixes with fluid, which is expelled through the mouth or nose…classic symptom</a:t>
            </a:r>
          </a:p>
          <a:p>
            <a:r>
              <a:rPr dirty="0" lang="en-US"/>
              <a:t>The sputum is blood tinged. </a:t>
            </a:r>
          </a:p>
          <a:p>
            <a:r>
              <a:rPr dirty="0" lang="en-US"/>
              <a:t>Poor gasous exchange hence hypoxemia</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529" name=""/>
        <p:cNvGrpSpPr/>
        <p:nvPr/>
      </p:nvGrpSpPr>
      <p:grpSpPr>
        <a:xfrm>
          <a:off x="0" y="0"/>
          <a:ext cx="0" cy="0"/>
          <a:chOff x="0" y="0"/>
          <a:chExt cx="0" cy="0"/>
        </a:xfrm>
      </p:grpSpPr>
      <p:sp>
        <p:nvSpPr>
          <p:cNvPr id="1049013" name="Content Placeholder 2"/>
          <p:cNvSpPr>
            <a:spLocks noGrp="1"/>
          </p:cNvSpPr>
          <p:nvPr>
            <p:ph sz="quarter" idx="1"/>
          </p:nvPr>
        </p:nvSpPr>
        <p:spPr>
          <a:xfrm>
            <a:off x="457200" y="838200"/>
            <a:ext cx="7696200" cy="5635752"/>
          </a:xfrm>
        </p:spPr>
        <p:txBody>
          <a:bodyPr/>
          <a:p>
            <a:pPr>
              <a:buNone/>
            </a:pPr>
            <a:r>
              <a:rPr b="1" dirty="0" lang="en-US"/>
              <a:t>CLINICAL FEATURES</a:t>
            </a:r>
          </a:p>
          <a:p>
            <a:r>
              <a:rPr dirty="0" lang="en-US"/>
              <a:t>Breathlessness</a:t>
            </a:r>
          </a:p>
          <a:p>
            <a:r>
              <a:rPr dirty="0" lang="en-US"/>
              <a:t>Sweating ( diaphoresis)</a:t>
            </a:r>
          </a:p>
          <a:p>
            <a:r>
              <a:rPr dirty="0" lang="en-US"/>
              <a:t>Cyanosis</a:t>
            </a:r>
          </a:p>
          <a:p>
            <a:r>
              <a:rPr dirty="0" lang="en-US"/>
              <a:t>Frothy blood tinged sputum</a:t>
            </a:r>
          </a:p>
          <a:p>
            <a:r>
              <a:rPr dirty="0" lang="en-US"/>
              <a:t>Respiratory distress</a:t>
            </a:r>
          </a:p>
          <a:p>
            <a:r>
              <a:rPr dirty="0" lang="en-US"/>
              <a:t>Rhonchi</a:t>
            </a:r>
          </a:p>
          <a:p>
            <a:r>
              <a:rPr dirty="0" lang="en-US"/>
              <a:t>Crepitations</a:t>
            </a:r>
          </a:p>
          <a:p>
            <a:r>
              <a:rPr dirty="0" lang="en-US"/>
              <a:t>Distended neck veins</a:t>
            </a:r>
          </a:p>
          <a:p>
            <a:r>
              <a:rPr dirty="0" lang="en-US"/>
              <a:t>Breathing becomes noisy, rapid and moist sounding</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530" name=""/>
        <p:cNvGrpSpPr/>
        <p:nvPr/>
      </p:nvGrpSpPr>
      <p:grpSpPr>
        <a:xfrm>
          <a:off x="0" y="0"/>
          <a:ext cx="0" cy="0"/>
          <a:chOff x="0" y="0"/>
          <a:chExt cx="0" cy="0"/>
        </a:xfrm>
      </p:grpSpPr>
      <p:sp>
        <p:nvSpPr>
          <p:cNvPr id="1049014" name="Title 1"/>
          <p:cNvSpPr>
            <a:spLocks noGrp="1"/>
          </p:cNvSpPr>
          <p:nvPr>
            <p:ph type="title"/>
          </p:nvPr>
        </p:nvSpPr>
        <p:spPr/>
        <p:txBody>
          <a:bodyPr/>
          <a:p>
            <a:r>
              <a:rPr dirty="0" lang="en-US"/>
              <a:t>management</a:t>
            </a:r>
          </a:p>
        </p:txBody>
      </p:sp>
      <p:sp>
        <p:nvSpPr>
          <p:cNvPr id="1049015" name="Content Placeholder 2"/>
          <p:cNvSpPr>
            <a:spLocks noGrp="1"/>
          </p:cNvSpPr>
          <p:nvPr>
            <p:ph sz="quarter" idx="1"/>
          </p:nvPr>
        </p:nvSpPr>
        <p:spPr/>
        <p:txBody>
          <a:bodyPr/>
          <a:p>
            <a:r>
              <a:rPr dirty="0" lang="en-US"/>
              <a:t>Prop up the patient</a:t>
            </a:r>
          </a:p>
          <a:p>
            <a:r>
              <a:rPr dirty="0" lang="en-US"/>
              <a:t>Oxygen-100% 3.5-5l/m  to reduce hypoxemia</a:t>
            </a:r>
          </a:p>
          <a:p>
            <a:r>
              <a:rPr dirty="0" lang="en-US"/>
              <a:t>Morphine 2-5 mg reduces peripheral resistance, reduce anxiety</a:t>
            </a:r>
          </a:p>
          <a:p>
            <a:r>
              <a:rPr dirty="0" lang="en-US"/>
              <a:t>Diuretics.e g frusemide. to increase fluid excretion hence reduce fluid volume overload.</a:t>
            </a:r>
          </a:p>
          <a:p>
            <a:r>
              <a:rPr dirty="0" lang="en-US"/>
              <a:t>Digitalise with digoxin except in MI</a:t>
            </a:r>
          </a:p>
          <a:p>
            <a:r>
              <a:rPr dirty="0" lang="en-US"/>
              <a:t>IV aminophylline 250-500mg slow infusion</a:t>
            </a:r>
          </a:p>
          <a:p>
            <a:endParaRPr dirty="0" lang="en-US"/>
          </a:p>
          <a:p>
            <a:endParaRPr dirty="0" lang="en-US"/>
          </a:p>
          <a:p>
            <a:endParaRPr dirty="0" lang="en-US"/>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531" name=""/>
        <p:cNvGrpSpPr/>
        <p:nvPr/>
      </p:nvGrpSpPr>
      <p:grpSpPr>
        <a:xfrm>
          <a:off x="0" y="0"/>
          <a:ext cx="0" cy="0"/>
          <a:chOff x="0" y="0"/>
          <a:chExt cx="0" cy="0"/>
        </a:xfrm>
      </p:grpSpPr>
      <p:sp>
        <p:nvSpPr>
          <p:cNvPr id="1049016" name="Title 1"/>
          <p:cNvSpPr>
            <a:spLocks noGrp="1"/>
          </p:cNvSpPr>
          <p:nvPr>
            <p:ph type="title"/>
          </p:nvPr>
        </p:nvSpPr>
        <p:spPr/>
        <p:txBody>
          <a:bodyPr/>
          <a:p>
            <a:r>
              <a:rPr dirty="0" lang="en-US"/>
              <a:t>Nursing management</a:t>
            </a:r>
          </a:p>
        </p:txBody>
      </p:sp>
      <p:sp>
        <p:nvSpPr>
          <p:cNvPr id="1049017" name="Content Placeholder 2"/>
          <p:cNvSpPr>
            <a:spLocks noGrp="1"/>
          </p:cNvSpPr>
          <p:nvPr>
            <p:ph sz="quarter" idx="1"/>
          </p:nvPr>
        </p:nvSpPr>
        <p:spPr/>
        <p:txBody>
          <a:bodyPr/>
          <a:p>
            <a:r>
              <a:rPr dirty="0" lang="en-US"/>
              <a:t>Position to reduce venous return..upright position in bed ..legs hanging from the bed</a:t>
            </a:r>
          </a:p>
          <a:p>
            <a:r>
              <a:rPr dirty="0" lang="en-US"/>
              <a:t>Psychological support</a:t>
            </a:r>
          </a:p>
          <a:p>
            <a:r>
              <a:rPr dirty="0" lang="en-US"/>
              <a:t>Administering and Monitoring medication</a:t>
            </a:r>
          </a:p>
          <a:p>
            <a:endParaRPr dirty="0" lang="en-US"/>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532" name=""/>
        <p:cNvGrpSpPr/>
        <p:nvPr/>
      </p:nvGrpSpPr>
      <p:grpSpPr>
        <a:xfrm>
          <a:off x="0" y="0"/>
          <a:ext cx="0" cy="0"/>
          <a:chOff x="0" y="0"/>
          <a:chExt cx="0" cy="0"/>
        </a:xfrm>
      </p:grpSpPr>
      <p:sp>
        <p:nvSpPr>
          <p:cNvPr id="1049018" name="Title 1"/>
          <p:cNvSpPr>
            <a:spLocks noGrp="1"/>
          </p:cNvSpPr>
          <p:nvPr>
            <p:ph type="title"/>
          </p:nvPr>
        </p:nvSpPr>
        <p:spPr>
          <a:xfrm>
            <a:off x="457200" y="0"/>
            <a:ext cx="7467600" cy="808038"/>
          </a:xfrm>
        </p:spPr>
        <p:txBody>
          <a:bodyPr>
            <a:normAutofit/>
          </a:bodyPr>
          <a:p>
            <a:r>
              <a:rPr b="1" dirty="0" sz="3200" lang="en-US">
                <a:solidFill>
                  <a:schemeClr val="accent2"/>
                </a:solidFill>
              </a:rPr>
              <a:t>Cardiogenic </a:t>
            </a:r>
            <a:r>
              <a:rPr b="1" dirty="0" sz="3600" lang="en-US">
                <a:solidFill>
                  <a:schemeClr val="accent2"/>
                </a:solidFill>
              </a:rPr>
              <a:t>s</a:t>
            </a:r>
            <a:r>
              <a:rPr b="1" dirty="0" sz="3200" lang="en-US">
                <a:solidFill>
                  <a:schemeClr val="accent2"/>
                </a:solidFill>
              </a:rPr>
              <a:t>hock</a:t>
            </a:r>
          </a:p>
        </p:txBody>
      </p:sp>
      <p:sp>
        <p:nvSpPr>
          <p:cNvPr id="1049019" name="Content Placeholder 2"/>
          <p:cNvSpPr>
            <a:spLocks noGrp="1"/>
          </p:cNvSpPr>
          <p:nvPr>
            <p:ph sz="quarter" idx="1"/>
          </p:nvPr>
        </p:nvSpPr>
        <p:spPr>
          <a:xfrm>
            <a:off x="304800" y="990600"/>
            <a:ext cx="8382000" cy="5638800"/>
          </a:xfrm>
        </p:spPr>
        <p:txBody>
          <a:bodyPr>
            <a:noAutofit/>
          </a:bodyPr>
          <a:p>
            <a:r>
              <a:rPr dirty="0" sz="2600" lang="en-US"/>
              <a:t>Shock that occurs due to failure of the heart to pump enough blood to supply tissues with enough O2</a:t>
            </a:r>
          </a:p>
          <a:p>
            <a:r>
              <a:rPr dirty="0" sz="2600" lang="en-US"/>
              <a:t>Heart failure reduces contractility of the heart. Reduces CO. Blood congestion in the lungs </a:t>
            </a:r>
          </a:p>
          <a:p>
            <a:r>
              <a:rPr dirty="0" sz="2600" lang="en-US"/>
              <a:t>Thus reduced BP </a:t>
            </a:r>
          </a:p>
          <a:p>
            <a:r>
              <a:rPr dirty="0" sz="2600" lang="en-US"/>
              <a:t>Reduced supply to vital organs</a:t>
            </a:r>
          </a:p>
          <a:p>
            <a:r>
              <a:rPr dirty="0" sz="2600" lang="en-US"/>
              <a:t>Reduced coronary perfusion reduces oxygen supply to the myocardium further reducing contractility</a:t>
            </a:r>
          </a:p>
          <a:p>
            <a:r>
              <a:rPr dirty="0" sz="2600" lang="en-US"/>
              <a:t>All causes inadequate emptying of ventricles hence hypoxia of organs</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533" name=""/>
        <p:cNvGrpSpPr/>
        <p:nvPr/>
      </p:nvGrpSpPr>
      <p:grpSpPr>
        <a:xfrm>
          <a:off x="0" y="0"/>
          <a:ext cx="0" cy="0"/>
          <a:chOff x="0" y="0"/>
          <a:chExt cx="0" cy="0"/>
        </a:xfrm>
      </p:grpSpPr>
      <p:sp>
        <p:nvSpPr>
          <p:cNvPr id="1049020" name="Title 1"/>
          <p:cNvSpPr>
            <a:spLocks noGrp="1"/>
          </p:cNvSpPr>
          <p:nvPr>
            <p:ph type="title"/>
          </p:nvPr>
        </p:nvSpPr>
        <p:spPr/>
        <p:txBody>
          <a:bodyPr/>
          <a:p>
            <a:r>
              <a:rPr dirty="0" lang="en-US"/>
              <a:t>.</a:t>
            </a:r>
          </a:p>
        </p:txBody>
      </p:sp>
      <p:pic>
        <p:nvPicPr>
          <p:cNvPr id="2097170" name="Picture 2"/>
          <p:cNvPicPr>
            <a:picLocks noChangeAspect="1" noGrp="1" noChangeArrowheads="1"/>
          </p:cNvPicPr>
          <p:nvPr>
            <p:ph sz="quarter" idx="1"/>
          </p:nvPr>
        </p:nvPicPr>
        <p:blipFill>
          <a:blip xmlns:r="http://schemas.openxmlformats.org/officeDocument/2006/relationships" r:embed="rId1" cstate="print"/>
          <a:srcRect/>
          <a:stretch>
            <a:fillRect/>
          </a:stretch>
        </p:blipFill>
        <p:spPr bwMode="auto">
          <a:xfrm>
            <a:off x="457200" y="274638"/>
            <a:ext cx="8001000" cy="6202362"/>
          </a:xfrm>
          <a:prstGeom prst="rect"/>
          <a:noFill/>
          <a:ln w="9525">
            <a:noFill/>
            <a:miter lim="800000"/>
            <a:headEnd/>
            <a:tailEnd/>
          </a:ln>
          <a:effectLst/>
        </p:spPr>
      </p:pic>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534" name=""/>
        <p:cNvGrpSpPr/>
        <p:nvPr/>
      </p:nvGrpSpPr>
      <p:grpSpPr>
        <a:xfrm>
          <a:off x="0" y="0"/>
          <a:ext cx="0" cy="0"/>
          <a:chOff x="0" y="0"/>
          <a:chExt cx="0" cy="0"/>
        </a:xfrm>
      </p:grpSpPr>
      <p:sp>
        <p:nvSpPr>
          <p:cNvPr id="1049021" name="Title 1"/>
          <p:cNvSpPr>
            <a:spLocks noGrp="1"/>
          </p:cNvSpPr>
          <p:nvPr>
            <p:ph type="title"/>
          </p:nvPr>
        </p:nvSpPr>
        <p:spPr>
          <a:xfrm>
            <a:off x="457200" y="274638"/>
            <a:ext cx="7467600" cy="563562"/>
          </a:xfrm>
        </p:spPr>
        <p:txBody>
          <a:bodyPr/>
          <a:p>
            <a:r>
              <a:rPr dirty="0" lang="en-US"/>
              <a:t>management</a:t>
            </a:r>
          </a:p>
        </p:txBody>
      </p:sp>
      <p:sp>
        <p:nvSpPr>
          <p:cNvPr id="1049022" name="Content Placeholder 2"/>
          <p:cNvSpPr>
            <a:spLocks noGrp="1"/>
          </p:cNvSpPr>
          <p:nvPr>
            <p:ph sz="quarter" idx="1"/>
          </p:nvPr>
        </p:nvSpPr>
        <p:spPr>
          <a:xfrm>
            <a:off x="457200" y="1066800"/>
            <a:ext cx="7467600" cy="5407152"/>
          </a:xfrm>
        </p:spPr>
        <p:txBody>
          <a:bodyPr/>
          <a:p>
            <a:r>
              <a:rPr dirty="0" lang="en-US"/>
              <a:t>Oxygen administration</a:t>
            </a:r>
          </a:p>
          <a:p>
            <a:r>
              <a:rPr dirty="0" lang="en-US"/>
              <a:t>Bed rest to reduce heart oxygen demand</a:t>
            </a:r>
          </a:p>
          <a:p>
            <a:r>
              <a:rPr dirty="0" lang="en-US"/>
              <a:t>Bypass surgery</a:t>
            </a:r>
          </a:p>
          <a:p>
            <a:r>
              <a:rPr dirty="0" lang="en-US"/>
              <a:t>Diuretics</a:t>
            </a:r>
          </a:p>
          <a:p>
            <a:r>
              <a:rPr dirty="0" lang="en-US"/>
              <a:t>If hypovolemia is noticed---volume expanders eg RL, NS</a:t>
            </a:r>
          </a:p>
          <a:p>
            <a:r>
              <a:rPr dirty="0" lang="en-US"/>
              <a:t>Vasodilators</a:t>
            </a:r>
          </a:p>
          <a:p>
            <a:endParaRPr dirty="0" lang="en-US"/>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535" name=""/>
        <p:cNvGrpSpPr/>
        <p:nvPr/>
      </p:nvGrpSpPr>
      <p:grpSpPr>
        <a:xfrm>
          <a:off x="0" y="0"/>
          <a:ext cx="0" cy="0"/>
          <a:chOff x="0" y="0"/>
          <a:chExt cx="0" cy="0"/>
        </a:xfrm>
      </p:grpSpPr>
      <p:sp>
        <p:nvSpPr>
          <p:cNvPr id="1049023" name="Title 1"/>
          <p:cNvSpPr>
            <a:spLocks noGrp="1"/>
          </p:cNvSpPr>
          <p:nvPr>
            <p:ph type="title"/>
          </p:nvPr>
        </p:nvSpPr>
        <p:spPr>
          <a:xfrm>
            <a:off x="457200" y="304800"/>
            <a:ext cx="7467600" cy="655638"/>
          </a:xfrm>
        </p:spPr>
        <p:txBody>
          <a:bodyPr/>
          <a:p>
            <a:r>
              <a:rPr b="1" dirty="0" sz="3200" lang="en-US">
                <a:solidFill>
                  <a:schemeClr val="accent2"/>
                </a:solidFill>
              </a:rPr>
              <a:t>Deep vein thrombosis (dvt</a:t>
            </a:r>
            <a:r>
              <a:rPr b="1" dirty="0" lang="en-US">
                <a:solidFill>
                  <a:schemeClr val="accent2"/>
                </a:solidFill>
              </a:rPr>
              <a:t>)</a:t>
            </a:r>
          </a:p>
        </p:txBody>
      </p:sp>
      <p:sp>
        <p:nvSpPr>
          <p:cNvPr id="1049024" name="Content Placeholder 2"/>
          <p:cNvSpPr>
            <a:spLocks noGrp="1"/>
          </p:cNvSpPr>
          <p:nvPr>
            <p:ph sz="quarter" idx="1"/>
          </p:nvPr>
        </p:nvSpPr>
        <p:spPr>
          <a:xfrm>
            <a:off x="457200" y="1189038"/>
            <a:ext cx="7467600" cy="5284914"/>
          </a:xfrm>
        </p:spPr>
        <p:txBody>
          <a:bodyPr/>
          <a:p>
            <a:pPr algn="just"/>
            <a:r>
              <a:rPr dirty="0" lang="en-US"/>
              <a:t>is a </a:t>
            </a:r>
            <a:r>
              <a:rPr dirty="0" lang="en-US">
                <a:hlinkClick r:id="rId1"/>
              </a:rPr>
              <a:t>blood clot</a:t>
            </a:r>
            <a:r>
              <a:rPr dirty="0" lang="en-US"/>
              <a:t> (thrombus) in a deep vein, usually in the legs.</a:t>
            </a:r>
          </a:p>
          <a:p>
            <a:pPr algn="just"/>
            <a:r>
              <a:rPr dirty="0" lang="en-US"/>
              <a:t>Deep veins lead to the vena cava, your body's largest vein, which runs directly to your heart.</a:t>
            </a:r>
          </a:p>
          <a:p>
            <a:pPr algn="just"/>
            <a:r>
              <a:rPr dirty="0" lang="en-US"/>
              <a:t> Deep vein thrombosis (DVT) is formation of a blood clot in one of the deep veins. </a:t>
            </a:r>
          </a:p>
          <a:p>
            <a:pPr algn="just"/>
            <a:r>
              <a:rPr dirty="0" lang="en-US"/>
              <a:t>Usually, DVT occurs in your pelvis, thigh, or calf, but it can also occur less commonly in your arm, chest, or other locations.</a:t>
            </a:r>
          </a:p>
          <a:p>
            <a:pPr algn="just"/>
            <a:r>
              <a:rPr dirty="0" lang="en-US"/>
              <a:t>DVT can cause sudden swelling, pain or a sensation of warmth</a:t>
            </a:r>
          </a:p>
          <a:p>
            <a:pPr algn="just"/>
            <a:r>
              <a:rPr dirty="0" lang="en-US"/>
              <a:t>Can also cause pulmonary embolism</a:t>
            </a:r>
          </a:p>
          <a:p>
            <a:endParaRPr dirty="0"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335" name=""/>
        <p:cNvGrpSpPr/>
        <p:nvPr/>
      </p:nvGrpSpPr>
      <p:grpSpPr>
        <a:xfrm>
          <a:off x="0" y="0"/>
          <a:ext cx="0" cy="0"/>
          <a:chOff x="0" y="0"/>
          <a:chExt cx="0" cy="0"/>
        </a:xfrm>
      </p:grpSpPr>
      <p:sp>
        <p:nvSpPr>
          <p:cNvPr id="1048672" name="Title 1"/>
          <p:cNvSpPr>
            <a:spLocks noGrp="1"/>
          </p:cNvSpPr>
          <p:nvPr>
            <p:ph type="title"/>
          </p:nvPr>
        </p:nvSpPr>
        <p:spPr/>
        <p:txBody>
          <a:bodyPr/>
          <a:p>
            <a:r>
              <a:rPr dirty="0" lang="en-US"/>
              <a:t>CARDIAC ELECTRICAL ACTIVITY</a:t>
            </a:r>
          </a:p>
        </p:txBody>
      </p:sp>
      <p:pic>
        <p:nvPicPr>
          <p:cNvPr id="2097155" name="Picture 4" descr="normalhrt4.jpg                                                 0003B06EMacintosh HD                   B75E0785:"/>
          <p:cNvPicPr>
            <a:picLocks noChangeAspect="1" noChangeArrowheads="1"/>
          </p:cNvPicPr>
          <p:nvPr/>
        </p:nvPicPr>
        <p:blipFill>
          <a:blip xmlns:r="http://schemas.openxmlformats.org/officeDocument/2006/relationships" r:embed="rId1" cstate="print"/>
          <a:srcRect/>
          <a:stretch>
            <a:fillRect/>
          </a:stretch>
        </p:blipFill>
        <p:spPr bwMode="auto">
          <a:xfrm>
            <a:off x="838200" y="1676400"/>
            <a:ext cx="6553200" cy="5181600"/>
          </a:xfrm>
          <a:prstGeom prst="rect"/>
          <a:noFill/>
          <a:ln w="9525">
            <a:noFill/>
            <a:miter lim="800000"/>
            <a:headEnd/>
            <a:tailEnd/>
          </a:ln>
        </p:spPr>
      </p:pic>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536" name=""/>
        <p:cNvGrpSpPr/>
        <p:nvPr/>
      </p:nvGrpSpPr>
      <p:grpSpPr>
        <a:xfrm>
          <a:off x="0" y="0"/>
          <a:ext cx="0" cy="0"/>
          <a:chOff x="0" y="0"/>
          <a:chExt cx="0" cy="0"/>
        </a:xfrm>
      </p:grpSpPr>
      <p:sp>
        <p:nvSpPr>
          <p:cNvPr id="1049025" name="Title 1"/>
          <p:cNvSpPr>
            <a:spLocks noGrp="1"/>
          </p:cNvSpPr>
          <p:nvPr>
            <p:ph type="title"/>
          </p:nvPr>
        </p:nvSpPr>
        <p:spPr/>
        <p:txBody>
          <a:bodyPr/>
          <a:p>
            <a:r>
              <a:rPr dirty="0" lang="en-US"/>
              <a:t>.</a:t>
            </a:r>
          </a:p>
        </p:txBody>
      </p:sp>
      <p:pic>
        <p:nvPicPr>
          <p:cNvPr id="2097171" name="Picture 2"/>
          <p:cNvPicPr>
            <a:picLocks noChangeAspect="1" noGrp="1" noChangeArrowheads="1"/>
          </p:cNvPicPr>
          <p:nvPr>
            <p:ph sz="quarter" idx="1"/>
          </p:nvPr>
        </p:nvPicPr>
        <p:blipFill>
          <a:blip xmlns:r="http://schemas.openxmlformats.org/officeDocument/2006/relationships" r:embed="rId1" cstate="print"/>
          <a:srcRect/>
          <a:stretch>
            <a:fillRect/>
          </a:stretch>
        </p:blipFill>
        <p:spPr bwMode="auto">
          <a:xfrm>
            <a:off x="533400" y="381000"/>
            <a:ext cx="8153400" cy="6172200"/>
          </a:xfrm>
          <a:prstGeom prst="rect"/>
          <a:noFill/>
          <a:ln w="9525">
            <a:noFill/>
            <a:miter lim="800000"/>
            <a:headEnd/>
            <a:tailEnd/>
          </a:ln>
          <a:effectLst/>
        </p:spPr>
      </p:pic>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537" name=""/>
        <p:cNvGrpSpPr/>
        <p:nvPr/>
      </p:nvGrpSpPr>
      <p:grpSpPr>
        <a:xfrm>
          <a:off x="0" y="0"/>
          <a:ext cx="0" cy="0"/>
          <a:chOff x="0" y="0"/>
          <a:chExt cx="0" cy="0"/>
        </a:xfrm>
      </p:grpSpPr>
      <p:sp>
        <p:nvSpPr>
          <p:cNvPr id="1049026" name="Title 1"/>
          <p:cNvSpPr>
            <a:spLocks noGrp="1"/>
          </p:cNvSpPr>
          <p:nvPr>
            <p:ph type="title"/>
          </p:nvPr>
        </p:nvSpPr>
        <p:spPr/>
        <p:txBody>
          <a:bodyPr/>
          <a:p>
            <a:r>
              <a:rPr dirty="0" lang="en-US"/>
              <a:t>.</a:t>
            </a:r>
          </a:p>
        </p:txBody>
      </p:sp>
      <p:pic>
        <p:nvPicPr>
          <p:cNvPr id="2097172" name="Picture 2"/>
          <p:cNvPicPr>
            <a:picLocks noChangeAspect="1" noGrp="1" noChangeArrowheads="1"/>
          </p:cNvPicPr>
          <p:nvPr>
            <p:ph sz="quarter" idx="1"/>
          </p:nvPr>
        </p:nvPicPr>
        <p:blipFill>
          <a:blip xmlns:r="http://schemas.openxmlformats.org/officeDocument/2006/relationships" r:embed="rId1" cstate="print"/>
          <a:stretch>
            <a:fillRect/>
          </a:stretch>
        </p:blipFill>
        <p:spPr bwMode="auto">
          <a:xfrm>
            <a:off x="1143000" y="381000"/>
            <a:ext cx="7086600" cy="6342550"/>
          </a:xfrm>
          <a:prstGeom prst="rect"/>
          <a:noFill/>
          <a:ln w="9525">
            <a:noFill/>
            <a:miter lim="800000"/>
            <a:headEnd/>
            <a:tailEnd/>
          </a:ln>
          <a:effectLst/>
        </p:spPr>
      </p:pic>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538" name=""/>
        <p:cNvGrpSpPr/>
        <p:nvPr/>
      </p:nvGrpSpPr>
      <p:grpSpPr>
        <a:xfrm>
          <a:off x="0" y="0"/>
          <a:ext cx="0" cy="0"/>
          <a:chOff x="0" y="0"/>
          <a:chExt cx="0" cy="0"/>
        </a:xfrm>
      </p:grpSpPr>
      <p:sp>
        <p:nvSpPr>
          <p:cNvPr id="1049027" name="Title 1"/>
          <p:cNvSpPr>
            <a:spLocks noGrp="1"/>
          </p:cNvSpPr>
          <p:nvPr>
            <p:ph type="title"/>
          </p:nvPr>
        </p:nvSpPr>
        <p:spPr>
          <a:xfrm>
            <a:off x="457200" y="20472"/>
            <a:ext cx="7467600" cy="563562"/>
          </a:xfrm>
        </p:spPr>
        <p:txBody>
          <a:bodyPr/>
          <a:p>
            <a:r>
              <a:rPr dirty="0" lang="en-US"/>
              <a:t>Causes of DVT</a:t>
            </a:r>
          </a:p>
        </p:txBody>
      </p:sp>
      <p:sp>
        <p:nvSpPr>
          <p:cNvPr id="1049028" name="Content Placeholder 2"/>
          <p:cNvSpPr>
            <a:spLocks noGrp="1"/>
          </p:cNvSpPr>
          <p:nvPr>
            <p:ph sz="quarter" idx="1"/>
          </p:nvPr>
        </p:nvSpPr>
        <p:spPr>
          <a:xfrm>
            <a:off x="457200" y="762000"/>
            <a:ext cx="7924800" cy="5711952"/>
          </a:xfrm>
        </p:spPr>
        <p:txBody>
          <a:bodyPr>
            <a:normAutofit lnSpcReduction="10000"/>
          </a:bodyPr>
          <a:p>
            <a:pPr lvl="0">
              <a:buNone/>
            </a:pPr>
            <a:r>
              <a:rPr b="1" dirty="0" lang="en-US"/>
              <a:t>Injury to the blood vessel leading to phlebitis by </a:t>
            </a:r>
          </a:p>
          <a:p>
            <a:pPr lvl="0"/>
            <a:r>
              <a:rPr dirty="0" lang="en-US"/>
              <a:t>Accidents </a:t>
            </a:r>
          </a:p>
          <a:p>
            <a:pPr lvl="0"/>
            <a:r>
              <a:rPr dirty="0" lang="en-US"/>
              <a:t>Operations </a:t>
            </a:r>
          </a:p>
          <a:p>
            <a:pPr lvl="0"/>
            <a:r>
              <a:rPr dirty="0" lang="en-US"/>
              <a:t>Intravenous injections </a:t>
            </a:r>
          </a:p>
          <a:p>
            <a:pPr lvl="0">
              <a:buNone/>
            </a:pPr>
            <a:r>
              <a:rPr b="1" dirty="0" lang="en-US"/>
              <a:t>Increased viscosity of blood eg</a:t>
            </a:r>
          </a:p>
          <a:p>
            <a:pPr lvl="0"/>
            <a:r>
              <a:rPr dirty="0" lang="en-US"/>
              <a:t>In surgical operations </a:t>
            </a:r>
          </a:p>
          <a:p>
            <a:pPr lvl="0"/>
            <a:r>
              <a:rPr dirty="0" lang="en-US"/>
              <a:t>Labor </a:t>
            </a:r>
          </a:p>
          <a:p>
            <a:pPr lvl="0"/>
            <a:r>
              <a:rPr dirty="0" lang="en-US"/>
              <a:t>Polycythemia</a:t>
            </a:r>
          </a:p>
          <a:p>
            <a:pPr lvl="0">
              <a:buNone/>
            </a:pPr>
            <a:r>
              <a:rPr b="1" dirty="0" lang="en-US"/>
              <a:t>Stasis of blood flow in </a:t>
            </a:r>
          </a:p>
          <a:p>
            <a:pPr lvl="0"/>
            <a:r>
              <a:rPr dirty="0" lang="en-US"/>
              <a:t>Elderly and inactive post-op patients </a:t>
            </a:r>
          </a:p>
          <a:p>
            <a:pPr lvl="0"/>
            <a:r>
              <a:rPr dirty="0" lang="en-US"/>
              <a:t>Use of knee pillows </a:t>
            </a:r>
          </a:p>
          <a:p>
            <a:pPr lvl="0"/>
            <a:r>
              <a:rPr dirty="0" lang="en-US"/>
              <a:t>Tight bandages on legs</a:t>
            </a:r>
          </a:p>
          <a:p>
            <a:r>
              <a:rPr dirty="0" lang="en-US"/>
              <a:t>Congestive cardiac failure</a:t>
            </a:r>
          </a:p>
          <a:p>
            <a:pPr lvl="0"/>
            <a:endParaRPr dirty="0" lang="en-US"/>
          </a:p>
          <a:p>
            <a:endParaRPr dirty="0" lang="en-US"/>
          </a:p>
          <a:p>
            <a:endParaRPr dirty="0" lang="en-US"/>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539" name=""/>
        <p:cNvGrpSpPr/>
        <p:nvPr/>
      </p:nvGrpSpPr>
      <p:grpSpPr>
        <a:xfrm>
          <a:off x="0" y="0"/>
          <a:ext cx="0" cy="0"/>
          <a:chOff x="0" y="0"/>
          <a:chExt cx="0" cy="0"/>
        </a:xfrm>
      </p:grpSpPr>
      <p:sp>
        <p:nvSpPr>
          <p:cNvPr id="1049029" name="Title 1"/>
          <p:cNvSpPr>
            <a:spLocks noGrp="1"/>
          </p:cNvSpPr>
          <p:nvPr>
            <p:ph type="title"/>
          </p:nvPr>
        </p:nvSpPr>
        <p:spPr>
          <a:xfrm>
            <a:off x="457200" y="0"/>
            <a:ext cx="7467600" cy="563562"/>
          </a:xfrm>
        </p:spPr>
        <p:txBody>
          <a:bodyPr/>
          <a:p>
            <a:r>
              <a:rPr dirty="0" lang="en-US"/>
              <a:t>Risk factors</a:t>
            </a:r>
          </a:p>
        </p:txBody>
      </p:sp>
      <p:sp>
        <p:nvSpPr>
          <p:cNvPr id="1049030" name="Content Placeholder 2"/>
          <p:cNvSpPr>
            <a:spLocks noGrp="1"/>
          </p:cNvSpPr>
          <p:nvPr>
            <p:ph sz="quarter" idx="1"/>
          </p:nvPr>
        </p:nvSpPr>
        <p:spPr>
          <a:xfrm>
            <a:off x="457200" y="685800"/>
            <a:ext cx="8001000" cy="5788152"/>
          </a:xfrm>
        </p:spPr>
        <p:txBody>
          <a:bodyPr>
            <a:normAutofit/>
          </a:bodyPr>
          <a:p>
            <a:r>
              <a:rPr dirty="0" sz="2800" lang="en-US"/>
              <a:t>Endothelial damage</a:t>
            </a:r>
          </a:p>
          <a:p>
            <a:r>
              <a:rPr dirty="0" sz="2800" lang="en-US"/>
              <a:t>Venous stasis eg due to obesity, immobility, </a:t>
            </a:r>
          </a:p>
          <a:p>
            <a:r>
              <a:rPr dirty="0" sz="2800" lang="en-US"/>
              <a:t>Coagulopathy</a:t>
            </a:r>
          </a:p>
          <a:p>
            <a:r>
              <a:rPr dirty="0" sz="2800" lang="en-US"/>
              <a:t>Cancer</a:t>
            </a:r>
          </a:p>
          <a:p>
            <a:r>
              <a:rPr dirty="0" sz="2800" lang="en-US"/>
              <a:t>Pregnancy and postpartum period</a:t>
            </a:r>
          </a:p>
          <a:p>
            <a:r>
              <a:rPr dirty="0" sz="2800" lang="en-US"/>
              <a:t>Oral contraceptives</a:t>
            </a:r>
          </a:p>
          <a:p>
            <a:r>
              <a:rPr dirty="0" sz="2800" lang="en-US"/>
              <a:t>Polycythemia</a:t>
            </a:r>
          </a:p>
          <a:p>
            <a:r>
              <a:rPr dirty="0" sz="2800" lang="en-US"/>
              <a:t>Septicemia</a:t>
            </a:r>
          </a:p>
          <a:p>
            <a:r>
              <a:rPr dirty="0" sz="2800" lang="en-US"/>
              <a:t>Major surgery and orthopedic surgery</a:t>
            </a:r>
          </a:p>
          <a:p>
            <a:r>
              <a:rPr dirty="0" sz="2800" lang="en-US"/>
              <a:t>Inactivity and immobilization with orthopedic cast, prolonged sitting</a:t>
            </a:r>
          </a:p>
          <a:p>
            <a:endParaRPr dirty="0" lang="en-US"/>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540" name=""/>
        <p:cNvGrpSpPr/>
        <p:nvPr/>
      </p:nvGrpSpPr>
      <p:grpSpPr>
        <a:xfrm>
          <a:off x="0" y="0"/>
          <a:ext cx="0" cy="0"/>
          <a:chOff x="0" y="0"/>
          <a:chExt cx="0" cy="0"/>
        </a:xfrm>
      </p:grpSpPr>
      <p:sp>
        <p:nvSpPr>
          <p:cNvPr id="1049031" name="Title 1"/>
          <p:cNvSpPr>
            <a:spLocks noGrp="1"/>
          </p:cNvSpPr>
          <p:nvPr>
            <p:ph type="title"/>
          </p:nvPr>
        </p:nvSpPr>
        <p:spPr>
          <a:xfrm>
            <a:off x="457200" y="274638"/>
            <a:ext cx="7467600" cy="563562"/>
          </a:xfrm>
        </p:spPr>
        <p:txBody>
          <a:bodyPr/>
          <a:p>
            <a:r>
              <a:rPr dirty="0" lang="en-US"/>
              <a:t>Signs and symptoms</a:t>
            </a:r>
          </a:p>
        </p:txBody>
      </p:sp>
      <p:sp>
        <p:nvSpPr>
          <p:cNvPr id="1049032" name="Content Placeholder 2"/>
          <p:cNvSpPr>
            <a:spLocks noGrp="1"/>
          </p:cNvSpPr>
          <p:nvPr>
            <p:ph sz="quarter" idx="1"/>
          </p:nvPr>
        </p:nvSpPr>
        <p:spPr>
          <a:xfrm>
            <a:off x="457200" y="990600"/>
            <a:ext cx="8153400" cy="5483352"/>
          </a:xfrm>
        </p:spPr>
        <p:txBody>
          <a:bodyPr>
            <a:normAutofit lnSpcReduction="10000"/>
          </a:bodyPr>
          <a:p>
            <a:pPr>
              <a:buNone/>
            </a:pPr>
            <a:r>
              <a:rPr dirty="0" lang="en-US"/>
              <a:t> </a:t>
            </a:r>
            <a:r>
              <a:rPr dirty="0" sz="2800" lang="en-US">
                <a:hlinkClick r:id="rId1"/>
              </a:rPr>
              <a:t>Deep vein thrombosis</a:t>
            </a:r>
            <a:r>
              <a:rPr dirty="0" sz="2800" lang="en-US"/>
              <a:t> often does not cause symptoms or causes only minimal symptoms. When symptoms occur, they include:</a:t>
            </a:r>
          </a:p>
          <a:p>
            <a:r>
              <a:rPr dirty="0" sz="2800" lang="en-US"/>
              <a:t>Swelling. </a:t>
            </a:r>
          </a:p>
          <a:p>
            <a:r>
              <a:rPr dirty="0" sz="2800" lang="en-US"/>
              <a:t>Warmth.</a:t>
            </a:r>
          </a:p>
          <a:p>
            <a:r>
              <a:rPr dirty="0" sz="2800" lang="en-US"/>
              <a:t>Pain or tenderness. The pain may be in the calf or thigh and may be present only when the affected area is touched or when standing or walking.</a:t>
            </a:r>
          </a:p>
          <a:p>
            <a:r>
              <a:rPr dirty="0" sz="2800" lang="en-US"/>
              <a:t>Redness or </a:t>
            </a:r>
            <a:r>
              <a:rPr dirty="0" sz="2800" lang="en-US" err="1"/>
              <a:t>discolouration</a:t>
            </a:r>
            <a:endParaRPr dirty="0" sz="2800" lang="en-US"/>
          </a:p>
          <a:p>
            <a:r>
              <a:rPr dirty="0" sz="2800" lang="en-US"/>
              <a:t>Homans sign…pain in the culf after dorsiflexion..not specific for DVT.</a:t>
            </a:r>
          </a:p>
          <a:p>
            <a:endParaRPr dirty="0" lang="en-US"/>
          </a:p>
          <a:p>
            <a:endParaRPr dirty="0" lang="en-US"/>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541" name=""/>
        <p:cNvGrpSpPr/>
        <p:nvPr/>
      </p:nvGrpSpPr>
      <p:grpSpPr>
        <a:xfrm>
          <a:off x="0" y="0"/>
          <a:ext cx="0" cy="0"/>
          <a:chOff x="0" y="0"/>
          <a:chExt cx="0" cy="0"/>
        </a:xfrm>
      </p:grpSpPr>
      <p:sp>
        <p:nvSpPr>
          <p:cNvPr id="1049033" name="Title 1"/>
          <p:cNvSpPr>
            <a:spLocks noGrp="1"/>
          </p:cNvSpPr>
          <p:nvPr>
            <p:ph type="title"/>
          </p:nvPr>
        </p:nvSpPr>
        <p:spPr/>
        <p:txBody>
          <a:bodyPr/>
          <a:p>
            <a:r>
              <a:rPr dirty="0" lang="en-US"/>
              <a:t>.</a:t>
            </a:r>
          </a:p>
        </p:txBody>
      </p:sp>
      <p:pic>
        <p:nvPicPr>
          <p:cNvPr id="2097173" name="Picture 2" descr="C:\Users\MOSES\Downloads\tumblr_mwetbql9yF1skyv1jo1_500.jpg"/>
          <p:cNvPicPr>
            <a:picLocks noChangeAspect="1" noGrp="1" noChangeArrowheads="1"/>
          </p:cNvPicPr>
          <p:nvPr>
            <p:ph sz="quarter" idx="1"/>
          </p:nvPr>
        </p:nvPicPr>
        <p:blipFill>
          <a:blip xmlns:r="http://schemas.openxmlformats.org/officeDocument/2006/relationships" r:embed="rId1" cstate="print"/>
          <a:srcRect/>
          <a:stretch>
            <a:fillRect/>
          </a:stretch>
        </p:blipFill>
        <p:spPr bwMode="auto">
          <a:xfrm>
            <a:off x="0" y="0"/>
            <a:ext cx="9144000" cy="6858000"/>
          </a:xfrm>
          <a:prstGeom prst="rect"/>
          <a:noFill/>
        </p:spPr>
      </p:pic>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542" name=""/>
        <p:cNvGrpSpPr/>
        <p:nvPr/>
      </p:nvGrpSpPr>
      <p:grpSpPr>
        <a:xfrm>
          <a:off x="0" y="0"/>
          <a:ext cx="0" cy="0"/>
          <a:chOff x="0" y="0"/>
          <a:chExt cx="0" cy="0"/>
        </a:xfrm>
      </p:grpSpPr>
      <p:sp>
        <p:nvSpPr>
          <p:cNvPr id="1049034" name="Title 1"/>
          <p:cNvSpPr>
            <a:spLocks noGrp="1"/>
          </p:cNvSpPr>
          <p:nvPr>
            <p:ph type="title"/>
          </p:nvPr>
        </p:nvSpPr>
        <p:spPr>
          <a:xfrm>
            <a:off x="457200" y="274638"/>
            <a:ext cx="7467600" cy="715962"/>
          </a:xfrm>
        </p:spPr>
        <p:txBody>
          <a:bodyPr/>
          <a:p>
            <a:r>
              <a:rPr dirty="0" lang="en-US"/>
              <a:t>PREVENTION</a:t>
            </a:r>
          </a:p>
        </p:txBody>
      </p:sp>
      <p:sp>
        <p:nvSpPr>
          <p:cNvPr id="1049035" name="Content Placeholder 2"/>
          <p:cNvSpPr>
            <a:spLocks noGrp="1"/>
          </p:cNvSpPr>
          <p:nvPr>
            <p:ph sz="quarter" idx="1"/>
          </p:nvPr>
        </p:nvSpPr>
        <p:spPr>
          <a:xfrm>
            <a:off x="457200" y="1371600"/>
            <a:ext cx="8001000" cy="5102352"/>
          </a:xfrm>
        </p:spPr>
        <p:txBody>
          <a:bodyPr/>
          <a:p>
            <a:pPr lvl="0"/>
            <a:r>
              <a:rPr dirty="0" sz="2800" lang="en-US"/>
              <a:t>Early movement and massage of lower limbs to prevent slowing of circulation </a:t>
            </a:r>
          </a:p>
          <a:p>
            <a:pPr lvl="0"/>
            <a:r>
              <a:rPr dirty="0" sz="2800" lang="en-US"/>
              <a:t>Early ambulation and exercise post-operatively </a:t>
            </a:r>
          </a:p>
          <a:p>
            <a:pPr lvl="0"/>
            <a:r>
              <a:rPr dirty="0" sz="2800" lang="en-US"/>
              <a:t>Supportive elastic/crepe bandage for phlebitis </a:t>
            </a:r>
          </a:p>
          <a:p>
            <a:pPr lvl="0"/>
            <a:r>
              <a:rPr dirty="0" sz="2800" lang="en-US"/>
              <a:t>Firm elastic stockings</a:t>
            </a:r>
          </a:p>
          <a:p>
            <a:pPr lvl="0"/>
            <a:r>
              <a:rPr dirty="0" sz="2800" lang="en-US"/>
              <a:t>Use of heparin post surgery (Anticoagulant) Prevent formation of clots</a:t>
            </a:r>
          </a:p>
          <a:p>
            <a:pPr>
              <a:buNone/>
            </a:pPr>
            <a:endParaRPr dirty="0" lang="en-US"/>
          </a:p>
          <a:p>
            <a:endParaRPr dirty="0" lang="en-US"/>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543" name=""/>
        <p:cNvGrpSpPr/>
        <p:nvPr/>
      </p:nvGrpSpPr>
      <p:grpSpPr>
        <a:xfrm>
          <a:off x="0" y="0"/>
          <a:ext cx="0" cy="0"/>
          <a:chOff x="0" y="0"/>
          <a:chExt cx="0" cy="0"/>
        </a:xfrm>
      </p:grpSpPr>
      <p:sp>
        <p:nvSpPr>
          <p:cNvPr id="1049036" name="Title 1"/>
          <p:cNvSpPr>
            <a:spLocks noGrp="1"/>
          </p:cNvSpPr>
          <p:nvPr>
            <p:ph type="title"/>
          </p:nvPr>
        </p:nvSpPr>
        <p:spPr>
          <a:xfrm>
            <a:off x="381000" y="0"/>
            <a:ext cx="7467600" cy="868362"/>
          </a:xfrm>
        </p:spPr>
        <p:txBody>
          <a:bodyPr/>
          <a:p>
            <a:r>
              <a:rPr dirty="0" lang="en-US"/>
              <a:t>management</a:t>
            </a:r>
          </a:p>
        </p:txBody>
      </p:sp>
      <p:sp>
        <p:nvSpPr>
          <p:cNvPr id="1049037" name="Content Placeholder 2"/>
          <p:cNvSpPr>
            <a:spLocks noGrp="1"/>
          </p:cNvSpPr>
          <p:nvPr>
            <p:ph sz="quarter" idx="1"/>
          </p:nvPr>
        </p:nvSpPr>
        <p:spPr>
          <a:xfrm>
            <a:off x="228600" y="838200"/>
            <a:ext cx="8534400" cy="5867400"/>
          </a:xfrm>
        </p:spPr>
        <p:txBody>
          <a:bodyPr>
            <a:normAutofit lnSpcReduction="10000"/>
          </a:bodyPr>
          <a:p>
            <a:pPr>
              <a:buFont typeface="Wingdings" pitchFamily="2" charset="2"/>
              <a:buChar char="Ø"/>
            </a:pPr>
            <a:r>
              <a:rPr b="1" dirty="0" lang="en-US"/>
              <a:t>Anticoagulant therapy</a:t>
            </a:r>
            <a:r>
              <a:rPr dirty="0" lang="en-US"/>
              <a:t>…</a:t>
            </a:r>
          </a:p>
          <a:p>
            <a:pPr>
              <a:buNone/>
            </a:pPr>
            <a:r>
              <a:rPr dirty="0" lang="en-US"/>
              <a:t>    -unfractionated heparin sc</a:t>
            </a:r>
          </a:p>
          <a:p>
            <a:pPr>
              <a:buNone/>
            </a:pPr>
            <a:r>
              <a:rPr dirty="0" lang="en-US"/>
              <a:t>    - warfarin oral anticoagulant</a:t>
            </a:r>
          </a:p>
          <a:p>
            <a:pPr>
              <a:buNone/>
            </a:pPr>
            <a:r>
              <a:rPr dirty="0" lang="en-US"/>
              <a:t>   -fractionated heparin(low molecular weight heparin) has longer half life than unfractionated. E.g. </a:t>
            </a:r>
            <a:r>
              <a:rPr dirty="0" lang="en-US" err="1"/>
              <a:t>Clexane</a:t>
            </a:r>
            <a:endParaRPr dirty="0" lang="en-US"/>
          </a:p>
          <a:p>
            <a:pPr>
              <a:buNone/>
            </a:pPr>
            <a:endParaRPr dirty="0" lang="en-US"/>
          </a:p>
          <a:p>
            <a:pPr>
              <a:buFont typeface="Wingdings" pitchFamily="2" charset="2"/>
              <a:buChar char="Ø"/>
            </a:pPr>
            <a:r>
              <a:rPr b="1" dirty="0" lang="en-US"/>
              <a:t>Thrombolytic therapy</a:t>
            </a:r>
          </a:p>
          <a:p>
            <a:r>
              <a:rPr dirty="0" lang="en-US"/>
              <a:t>unlike heparins, thrombolytics( fibrinolytics causes the thrombus to lyse or dissolve.</a:t>
            </a:r>
          </a:p>
          <a:p>
            <a:r>
              <a:rPr dirty="0" lang="en-US"/>
              <a:t>They include streptokinase, urokinase, staphylokinase, alteplase.etc</a:t>
            </a:r>
          </a:p>
          <a:p>
            <a:r>
              <a:rPr dirty="0" lang="en-US"/>
              <a:t>They reduce damage of the veins than the heparins…but they increase bleeding tendencies x3 than heparin</a:t>
            </a:r>
          </a:p>
          <a:p>
            <a:pPr>
              <a:buFont typeface="Wingdings" pitchFamily="2" charset="2"/>
              <a:buChar char="Ø"/>
            </a:pPr>
            <a:r>
              <a:rPr b="1" dirty="0" lang="en-US"/>
              <a:t>Surgical removal of the thrombus</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544" name=""/>
        <p:cNvGrpSpPr/>
        <p:nvPr/>
      </p:nvGrpSpPr>
      <p:grpSpPr>
        <a:xfrm>
          <a:off x="0" y="0"/>
          <a:ext cx="0" cy="0"/>
          <a:chOff x="0" y="0"/>
          <a:chExt cx="0" cy="0"/>
        </a:xfrm>
      </p:grpSpPr>
      <p:sp>
        <p:nvSpPr>
          <p:cNvPr id="1049038" name="Title 1"/>
          <p:cNvSpPr>
            <a:spLocks noGrp="1"/>
          </p:cNvSpPr>
          <p:nvPr>
            <p:ph type="title"/>
          </p:nvPr>
        </p:nvSpPr>
        <p:spPr>
          <a:xfrm>
            <a:off x="228600" y="228600"/>
            <a:ext cx="8534400" cy="1143000"/>
          </a:xfrm>
        </p:spPr>
        <p:txBody>
          <a:bodyPr/>
          <a:p>
            <a:r>
              <a:rPr b="1" dirty="0" lang="en-US"/>
              <a:t>Contra indications of anticoagulant therapy</a:t>
            </a:r>
          </a:p>
        </p:txBody>
      </p:sp>
      <p:sp>
        <p:nvSpPr>
          <p:cNvPr id="1049039" name="Content Placeholder 4"/>
          <p:cNvSpPr>
            <a:spLocks noGrp="1"/>
          </p:cNvSpPr>
          <p:nvPr>
            <p:ph sz="quarter" idx="1"/>
          </p:nvPr>
        </p:nvSpPr>
        <p:spPr>
          <a:xfrm>
            <a:off x="381000" y="1295400"/>
            <a:ext cx="8382000" cy="5410200"/>
          </a:xfrm>
        </p:spPr>
        <p:txBody>
          <a:bodyPr>
            <a:normAutofit/>
          </a:bodyPr>
          <a:p>
            <a:r>
              <a:rPr dirty="0" lang="en-US"/>
              <a:t>Lack of cooperation from patient</a:t>
            </a:r>
          </a:p>
          <a:p>
            <a:r>
              <a:rPr dirty="0" lang="en-US"/>
              <a:t>Current bleeding in GIT, respiratory, reproductive, genitourinary system</a:t>
            </a:r>
          </a:p>
          <a:p>
            <a:r>
              <a:rPr dirty="0" lang="en-US"/>
              <a:t>Aneurisms</a:t>
            </a:r>
          </a:p>
          <a:p>
            <a:r>
              <a:rPr dirty="0" lang="en-US"/>
              <a:t>Severe trauma</a:t>
            </a:r>
          </a:p>
          <a:p>
            <a:r>
              <a:rPr dirty="0" lang="en-US"/>
              <a:t>Alcoholism</a:t>
            </a:r>
          </a:p>
          <a:p>
            <a:r>
              <a:rPr dirty="0" lang="en-US"/>
              <a:t>Recent or impending surgery</a:t>
            </a:r>
          </a:p>
          <a:p>
            <a:r>
              <a:rPr dirty="0" lang="en-US"/>
              <a:t>Recent delivery</a:t>
            </a:r>
          </a:p>
          <a:p>
            <a:r>
              <a:rPr dirty="0" lang="en-US"/>
              <a:t>Severe hepatic and renal disease</a:t>
            </a:r>
          </a:p>
          <a:p>
            <a:r>
              <a:rPr dirty="0" lang="en-US"/>
              <a:t>Recent cerebrovascular hemorrhage</a:t>
            </a:r>
          </a:p>
          <a:p>
            <a:r>
              <a:rPr dirty="0" lang="en-US"/>
              <a:t>Infection</a:t>
            </a:r>
          </a:p>
          <a:p>
            <a:r>
              <a:rPr dirty="0" lang="en-US"/>
              <a:t>Open ulcerative wounds</a:t>
            </a:r>
          </a:p>
          <a:p>
            <a:endParaRPr dirty="0" lang="en-US"/>
          </a:p>
          <a:p>
            <a:endParaRPr dirty="0" lang="en-US"/>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545" name=""/>
        <p:cNvGrpSpPr/>
        <p:nvPr/>
      </p:nvGrpSpPr>
      <p:grpSpPr>
        <a:xfrm>
          <a:off x="0" y="0"/>
          <a:ext cx="0" cy="0"/>
          <a:chOff x="0" y="0"/>
          <a:chExt cx="0" cy="0"/>
        </a:xfrm>
      </p:grpSpPr>
      <p:sp>
        <p:nvSpPr>
          <p:cNvPr id="1049040" name="Title 1"/>
          <p:cNvSpPr>
            <a:spLocks noGrp="1"/>
          </p:cNvSpPr>
          <p:nvPr>
            <p:ph type="title"/>
          </p:nvPr>
        </p:nvSpPr>
        <p:spPr>
          <a:xfrm>
            <a:off x="152400" y="274638"/>
            <a:ext cx="8610600" cy="1143000"/>
          </a:xfrm>
        </p:spPr>
        <p:txBody>
          <a:bodyPr>
            <a:normAutofit/>
          </a:bodyPr>
          <a:p>
            <a:r>
              <a:rPr b="1" dirty="0" lang="en-US"/>
              <a:t>Absolute contraindication of </a:t>
            </a:r>
            <a:r>
              <a:rPr b="1" dirty="0" lang="en-US" err="1"/>
              <a:t>thrombolytics</a:t>
            </a:r>
            <a:endParaRPr b="1" dirty="0" lang="en-US"/>
          </a:p>
        </p:txBody>
      </p:sp>
      <p:sp>
        <p:nvSpPr>
          <p:cNvPr id="1049041" name="Content Placeholder 2"/>
          <p:cNvSpPr>
            <a:spLocks noGrp="1"/>
          </p:cNvSpPr>
          <p:nvPr>
            <p:ph sz="quarter" idx="1"/>
          </p:nvPr>
        </p:nvSpPr>
        <p:spPr/>
        <p:txBody>
          <a:bodyPr>
            <a:normAutofit fontScale="92500" lnSpcReduction="10000"/>
          </a:bodyPr>
          <a:p>
            <a:r>
              <a:rPr dirty="0" lang="en-US"/>
              <a:t>Prior intracranial hemorrhage (ICH) </a:t>
            </a:r>
          </a:p>
          <a:p>
            <a:r>
              <a:rPr dirty="0" lang="en-US"/>
              <a:t>Known malignant intracranial neoplasm </a:t>
            </a:r>
          </a:p>
          <a:p>
            <a:r>
              <a:rPr dirty="0" lang="en-US"/>
              <a:t>Ischemic stroke within 3 months (</a:t>
            </a:r>
            <a:r>
              <a:rPr dirty="0" lang="en-US" err="1"/>
              <a:t>thrombolysis</a:t>
            </a:r>
            <a:r>
              <a:rPr dirty="0" lang="en-US"/>
              <a:t> might have been done)</a:t>
            </a:r>
          </a:p>
          <a:p>
            <a:r>
              <a:rPr dirty="0" lang="en-US"/>
              <a:t>Suspected aortic dissection </a:t>
            </a:r>
          </a:p>
          <a:p>
            <a:r>
              <a:rPr dirty="0" lang="en-US"/>
              <a:t>Active bleeding (excluding menses) </a:t>
            </a:r>
          </a:p>
          <a:p>
            <a:r>
              <a:rPr dirty="0" lang="en-US"/>
              <a:t>Significant closed head trauma or facial trauma within 3 months </a:t>
            </a:r>
          </a:p>
          <a:p>
            <a:r>
              <a:rPr dirty="0" lang="en-US"/>
              <a:t>Intracranial or </a:t>
            </a:r>
            <a:r>
              <a:rPr dirty="0" lang="en-US" err="1"/>
              <a:t>intraspinal</a:t>
            </a:r>
            <a:r>
              <a:rPr dirty="0" lang="en-US"/>
              <a:t> surgery within 2 months </a:t>
            </a:r>
          </a:p>
          <a:p>
            <a:r>
              <a:rPr dirty="0" lang="en-US"/>
              <a:t>Severe uncontrolled hypertension (unresponsive to emergency therapy) </a:t>
            </a:r>
          </a:p>
          <a:p>
            <a:r>
              <a:rPr dirty="0" lang="en-US"/>
              <a:t>For streptokinase(thrombolytic), prior treatment within the previous 6 months </a:t>
            </a:r>
          </a:p>
          <a:p>
            <a:endParaRPr dirty="0"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299" name=""/>
        <p:cNvGrpSpPr/>
        <p:nvPr/>
      </p:nvGrpSpPr>
      <p:grpSpPr>
        <a:xfrm>
          <a:off x="0" y="0"/>
          <a:ext cx="0" cy="0"/>
          <a:chOff x="0" y="0"/>
          <a:chExt cx="0" cy="0"/>
        </a:xfrm>
      </p:grpSpPr>
      <p:sp>
        <p:nvSpPr>
          <p:cNvPr id="1048615" name="Title 1"/>
          <p:cNvSpPr>
            <a:spLocks noGrp="1"/>
          </p:cNvSpPr>
          <p:nvPr>
            <p:ph type="title"/>
          </p:nvPr>
        </p:nvSpPr>
        <p:spPr>
          <a:xfrm>
            <a:off x="457200" y="274638"/>
            <a:ext cx="7467600" cy="563562"/>
          </a:xfrm>
        </p:spPr>
        <p:txBody>
          <a:bodyPr/>
          <a:p>
            <a:r>
              <a:rPr b="1" dirty="0" lang="en-US"/>
              <a:t>MAIN OBJECTIVE</a:t>
            </a:r>
            <a:endParaRPr dirty="0" lang="en-US"/>
          </a:p>
        </p:txBody>
      </p:sp>
      <p:sp>
        <p:nvSpPr>
          <p:cNvPr id="1048616" name="Content Placeholder 2"/>
          <p:cNvSpPr>
            <a:spLocks noGrp="1"/>
          </p:cNvSpPr>
          <p:nvPr>
            <p:ph sz="quarter" idx="1"/>
          </p:nvPr>
        </p:nvSpPr>
        <p:spPr>
          <a:xfrm>
            <a:off x="457200" y="685800"/>
            <a:ext cx="7467600" cy="5788152"/>
          </a:xfrm>
        </p:spPr>
        <p:txBody>
          <a:bodyPr/>
          <a:p>
            <a:r>
              <a:rPr dirty="0" lang="en-US"/>
              <a:t>To promote health, prevent illnesses, diagnose and manage patients suffering from common cardiovascular disorders.</a:t>
            </a:r>
          </a:p>
          <a:p>
            <a:endParaRPr dirty="0" lang="en-US"/>
          </a:p>
          <a:p>
            <a:endParaRPr dirty="0" lang="en-US"/>
          </a:p>
        </p:txBody>
      </p:sp>
      <p:pic>
        <p:nvPicPr>
          <p:cNvPr id="2097152" name="Picture 3"/>
          <p:cNvPicPr>
            <a:picLocks noChangeAspect="1"/>
          </p:cNvPicPr>
          <p:nvPr/>
        </p:nvPicPr>
        <p:blipFill>
          <a:blip xmlns:r="http://schemas.openxmlformats.org/officeDocument/2006/relationships" r:embed="rId1" cstate="print"/>
          <a:stretch>
            <a:fillRect/>
          </a:stretch>
        </p:blipFill>
        <p:spPr>
          <a:xfrm>
            <a:off x="762000" y="1913752"/>
            <a:ext cx="6858000" cy="4937424"/>
          </a:xfrm>
          <a:prstGeom prst="rec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338" name=""/>
        <p:cNvGrpSpPr/>
        <p:nvPr/>
      </p:nvGrpSpPr>
      <p:grpSpPr>
        <a:xfrm>
          <a:off x="0" y="0"/>
          <a:ext cx="0" cy="0"/>
          <a:chOff x="0" y="0"/>
          <a:chExt cx="0" cy="0"/>
        </a:xfrm>
      </p:grpSpPr>
      <p:sp>
        <p:nvSpPr>
          <p:cNvPr id="1048676" name="Title 1"/>
          <p:cNvSpPr>
            <a:spLocks noGrp="1"/>
          </p:cNvSpPr>
          <p:nvPr>
            <p:ph type="title"/>
          </p:nvPr>
        </p:nvSpPr>
        <p:spPr/>
        <p:txBody>
          <a:bodyPr/>
          <a:p>
            <a:r>
              <a:rPr dirty="0" lang="en-US"/>
              <a:t>CHARACTERISTICS OF CARDIAC CELLS.</a:t>
            </a:r>
          </a:p>
        </p:txBody>
      </p:sp>
      <p:sp>
        <p:nvSpPr>
          <p:cNvPr id="1048677" name="Content Placeholder 2"/>
          <p:cNvSpPr>
            <a:spLocks noGrp="1"/>
          </p:cNvSpPr>
          <p:nvPr>
            <p:ph idx="1"/>
          </p:nvPr>
        </p:nvSpPr>
        <p:spPr/>
        <p:txBody>
          <a:bodyPr/>
          <a:p>
            <a:r>
              <a:rPr dirty="0" lang="en-US"/>
              <a:t>Automaticity</a:t>
            </a:r>
          </a:p>
          <a:p>
            <a:r>
              <a:rPr dirty="0" lang="en-US"/>
              <a:t>Conductivity</a:t>
            </a:r>
          </a:p>
          <a:p>
            <a:r>
              <a:rPr dirty="0" lang="en-US"/>
              <a:t>Rhythmicity</a:t>
            </a:r>
          </a:p>
          <a:p>
            <a:r>
              <a:rPr dirty="0" lang="en-US"/>
              <a:t>Excitability (Irritability)</a:t>
            </a:r>
          </a:p>
          <a:p>
            <a:r>
              <a:rPr dirty="0" lang="en-US"/>
              <a:t>Contractility</a:t>
            </a:r>
          </a:p>
          <a:p>
            <a:endParaRPr dirty="0" lang="en-US"/>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546" name=""/>
        <p:cNvGrpSpPr/>
        <p:nvPr/>
      </p:nvGrpSpPr>
      <p:grpSpPr>
        <a:xfrm>
          <a:off x="0" y="0"/>
          <a:ext cx="0" cy="0"/>
          <a:chOff x="0" y="0"/>
          <a:chExt cx="0" cy="0"/>
        </a:xfrm>
      </p:grpSpPr>
      <p:sp>
        <p:nvSpPr>
          <p:cNvPr id="1049042" name="Title 1"/>
          <p:cNvSpPr>
            <a:spLocks noGrp="1"/>
          </p:cNvSpPr>
          <p:nvPr>
            <p:ph type="title"/>
          </p:nvPr>
        </p:nvSpPr>
        <p:spPr/>
        <p:txBody>
          <a:bodyPr/>
          <a:p>
            <a:r>
              <a:rPr dirty="0" lang="en-US"/>
              <a:t>Nursing considerations</a:t>
            </a:r>
          </a:p>
        </p:txBody>
      </p:sp>
      <p:sp>
        <p:nvSpPr>
          <p:cNvPr id="1049043" name="Content Placeholder 2"/>
          <p:cNvSpPr>
            <a:spLocks noGrp="1"/>
          </p:cNvSpPr>
          <p:nvPr>
            <p:ph sz="quarter" idx="1"/>
          </p:nvPr>
        </p:nvSpPr>
        <p:spPr>
          <a:xfrm>
            <a:off x="457200" y="1371600"/>
            <a:ext cx="7467600" cy="5102352"/>
          </a:xfrm>
        </p:spPr>
        <p:txBody>
          <a:bodyPr/>
          <a:p>
            <a:r>
              <a:rPr dirty="0" lang="en-US"/>
              <a:t>Observe for </a:t>
            </a:r>
            <a:r>
              <a:rPr b="1" dirty="0" lang="en-US"/>
              <a:t>bleeding tendencies</a:t>
            </a:r>
            <a:r>
              <a:rPr dirty="0" lang="en-US"/>
              <a:t>..need for </a:t>
            </a:r>
            <a:r>
              <a:rPr dirty="0" lang="en-US" err="1"/>
              <a:t>protamin</a:t>
            </a:r>
            <a:r>
              <a:rPr dirty="0" lang="en-US"/>
              <a:t> sulfate, heparin antidote</a:t>
            </a:r>
          </a:p>
          <a:p>
            <a:r>
              <a:rPr dirty="0" lang="en-US"/>
              <a:t>Observe for thrombocytopenia..prothrombin time(PT) and INR (international </a:t>
            </a:r>
            <a:r>
              <a:rPr dirty="0" lang="en-US" err="1"/>
              <a:t>normalised</a:t>
            </a:r>
            <a:r>
              <a:rPr dirty="0" lang="en-US"/>
              <a:t> ration)</a:t>
            </a:r>
          </a:p>
          <a:p>
            <a:r>
              <a:rPr dirty="0" lang="en-US"/>
              <a:t>Drug interaction</a:t>
            </a:r>
          </a:p>
          <a:p>
            <a:endParaRPr dirty="0" lang="en-US"/>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547" name=""/>
        <p:cNvGrpSpPr/>
        <p:nvPr/>
      </p:nvGrpSpPr>
      <p:grpSpPr>
        <a:xfrm>
          <a:off x="0" y="0"/>
          <a:ext cx="0" cy="0"/>
          <a:chOff x="0" y="0"/>
          <a:chExt cx="0" cy="0"/>
        </a:xfrm>
      </p:grpSpPr>
      <p:sp>
        <p:nvSpPr>
          <p:cNvPr id="1049044" name="Title 1"/>
          <p:cNvSpPr>
            <a:spLocks noGrp="1"/>
          </p:cNvSpPr>
          <p:nvPr>
            <p:ph type="title"/>
          </p:nvPr>
        </p:nvSpPr>
        <p:spPr/>
        <p:txBody>
          <a:bodyPr/>
          <a:p>
            <a:r>
              <a:rPr dirty="0" lang="en-US"/>
              <a:t>Complications of DVT</a:t>
            </a:r>
          </a:p>
        </p:txBody>
      </p:sp>
      <p:sp>
        <p:nvSpPr>
          <p:cNvPr id="1049045" name="Content Placeholder 2"/>
          <p:cNvSpPr>
            <a:spLocks noGrp="1"/>
          </p:cNvSpPr>
          <p:nvPr>
            <p:ph sz="quarter" idx="1"/>
          </p:nvPr>
        </p:nvSpPr>
        <p:spPr/>
        <p:txBody>
          <a:bodyPr/>
          <a:p>
            <a:r>
              <a:rPr dirty="0" lang="en-US"/>
              <a:t>Pulmonary emboli from dislodged thrombi. The emboli may </a:t>
            </a:r>
            <a:r>
              <a:rPr dirty="0" lang="en-US" err="1"/>
              <a:t>mabe</a:t>
            </a:r>
            <a:r>
              <a:rPr dirty="0" lang="en-US"/>
              <a:t> dislodged to the </a:t>
            </a:r>
            <a:r>
              <a:rPr dirty="0" lang="en-US" err="1"/>
              <a:t>lungss</a:t>
            </a:r>
            <a:endParaRPr dirty="0" lang="en-US"/>
          </a:p>
          <a:p>
            <a:r>
              <a:rPr dirty="0" lang="en-US" err="1"/>
              <a:t>Valvular</a:t>
            </a:r>
            <a:r>
              <a:rPr dirty="0" lang="en-US"/>
              <a:t> destruction in the veins</a:t>
            </a:r>
          </a:p>
          <a:p>
            <a:r>
              <a:rPr dirty="0" lang="en-US"/>
              <a:t>Chronic venous occlusion</a:t>
            </a:r>
          </a:p>
          <a:p>
            <a:r>
              <a:rPr dirty="0" lang="en-US"/>
              <a:t>Venous obstruction---edema</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549" name=""/>
        <p:cNvGrpSpPr/>
        <p:nvPr/>
      </p:nvGrpSpPr>
      <p:grpSpPr>
        <a:xfrm>
          <a:off x="0" y="0"/>
          <a:ext cx="0" cy="0"/>
          <a:chOff x="0" y="0"/>
          <a:chExt cx="0" cy="0"/>
        </a:xfrm>
      </p:grpSpPr>
      <p:sp>
        <p:nvSpPr>
          <p:cNvPr id="1049054" name="Title 1"/>
          <p:cNvSpPr>
            <a:spLocks noGrp="1"/>
          </p:cNvSpPr>
          <p:nvPr>
            <p:ph type="title"/>
          </p:nvPr>
        </p:nvSpPr>
        <p:spPr/>
        <p:txBody>
          <a:bodyPr/>
          <a:p>
            <a:r>
              <a:rPr dirty="0" lang="en-US"/>
              <a:t>.</a:t>
            </a:r>
          </a:p>
        </p:txBody>
      </p:sp>
      <p:pic>
        <p:nvPicPr>
          <p:cNvPr id="2097174" name="Picture 2" descr="C:\Users\MOSES\Downloads\images.jpg"/>
          <p:cNvPicPr>
            <a:picLocks noChangeAspect="1" noGrp="1" noChangeArrowheads="1"/>
          </p:cNvPicPr>
          <p:nvPr>
            <p:ph sz="quarter" idx="2"/>
          </p:nvPr>
        </p:nvPicPr>
        <p:blipFill>
          <a:blip xmlns:r="http://schemas.openxmlformats.org/officeDocument/2006/relationships" r:embed="rId1" cstate="print"/>
          <a:srcRect/>
          <a:stretch>
            <a:fillRect/>
          </a:stretch>
        </p:blipFill>
        <p:spPr bwMode="auto">
          <a:xfrm>
            <a:off x="0" y="685800"/>
            <a:ext cx="4495800" cy="5029200"/>
          </a:xfrm>
          <a:prstGeom prst="rect"/>
          <a:noFill/>
        </p:spPr>
      </p:pic>
      <p:pic>
        <p:nvPicPr>
          <p:cNvPr id="2097175" name="Picture 3" descr="C:\Users\MOSES\Downloads\pr_3133.jpg"/>
          <p:cNvPicPr>
            <a:picLocks noChangeAspect="1" noGrp="1" noChangeArrowheads="1"/>
          </p:cNvPicPr>
          <p:nvPr>
            <p:ph sz="quarter" idx="4"/>
          </p:nvPr>
        </p:nvPicPr>
        <p:blipFill>
          <a:blip xmlns:r="http://schemas.openxmlformats.org/officeDocument/2006/relationships" r:embed="rId2" cstate="print"/>
          <a:srcRect/>
          <a:stretch>
            <a:fillRect/>
          </a:stretch>
        </p:blipFill>
        <p:spPr bwMode="auto">
          <a:xfrm>
            <a:off x="3886200" y="685800"/>
            <a:ext cx="5257800" cy="5029200"/>
          </a:xfrm>
          <a:prstGeom prst="rect"/>
          <a:noFill/>
        </p:spPr>
      </p:pic>
      <p:sp>
        <p:nvSpPr>
          <p:cNvPr id="1049055" name="Text Placeholder 4"/>
          <p:cNvSpPr>
            <a:spLocks noGrp="1"/>
          </p:cNvSpPr>
          <p:nvPr>
            <p:ph type="body" sz="quarter" idx="1"/>
          </p:nvPr>
        </p:nvSpPr>
        <p:spPr>
          <a:xfrm>
            <a:off x="228600" y="0"/>
            <a:ext cx="3657600" cy="658368"/>
          </a:xfrm>
        </p:spPr>
        <p:txBody>
          <a:bodyPr/>
          <a:p>
            <a:r>
              <a:rPr dirty="0" lang="en-US"/>
              <a:t>.</a:t>
            </a:r>
          </a:p>
        </p:txBody>
      </p:sp>
      <p:sp>
        <p:nvSpPr>
          <p:cNvPr id="1049056" name="Text Placeholder 5"/>
          <p:cNvSpPr>
            <a:spLocks noGrp="1"/>
          </p:cNvSpPr>
          <p:nvPr>
            <p:ph type="body" sz="quarter" idx="3"/>
          </p:nvPr>
        </p:nvSpPr>
        <p:spPr>
          <a:xfrm>
            <a:off x="5181600" y="0"/>
            <a:ext cx="3657600" cy="658368"/>
          </a:xfrm>
        </p:spPr>
        <p:txBody>
          <a:bodyPr/>
          <a:p>
            <a:r>
              <a:rPr dirty="0" lang="en-US"/>
              <a:t>.</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550" name=""/>
        <p:cNvGrpSpPr/>
        <p:nvPr/>
      </p:nvGrpSpPr>
      <p:grpSpPr>
        <a:xfrm>
          <a:off x="0" y="0"/>
          <a:ext cx="0" cy="0"/>
          <a:chOff x="0" y="0"/>
          <a:chExt cx="0" cy="0"/>
        </a:xfrm>
      </p:grpSpPr>
      <p:sp>
        <p:nvSpPr>
          <p:cNvPr id="1049057" name="Title 1"/>
          <p:cNvSpPr>
            <a:spLocks noGrp="1"/>
          </p:cNvSpPr>
          <p:nvPr>
            <p:ph type="title"/>
          </p:nvPr>
        </p:nvSpPr>
        <p:spPr/>
        <p:txBody>
          <a:bodyPr/>
          <a:p>
            <a:r>
              <a:rPr dirty="0" lang="en-US"/>
              <a:t>.</a:t>
            </a:r>
          </a:p>
        </p:txBody>
      </p:sp>
      <p:pic>
        <p:nvPicPr>
          <p:cNvPr id="2097176" name="Picture 2" descr="C:\Users\MOSES\Downloads\www-sehat-com-pk-clexane-inj-6000-0.6ml__38739_zoom.jpg"/>
          <p:cNvPicPr>
            <a:picLocks noChangeAspect="1" noGrp="1" noChangeArrowheads="1"/>
          </p:cNvPicPr>
          <p:nvPr>
            <p:ph sz="quarter" idx="1"/>
          </p:nvPr>
        </p:nvPicPr>
        <p:blipFill>
          <a:blip xmlns:r="http://schemas.openxmlformats.org/officeDocument/2006/relationships" r:embed="rId1" cstate="print"/>
          <a:srcRect/>
          <a:stretch>
            <a:fillRect/>
          </a:stretch>
        </p:blipFill>
        <p:spPr bwMode="auto">
          <a:xfrm>
            <a:off x="152400" y="152400"/>
            <a:ext cx="8610600" cy="6705600"/>
          </a:xfrm>
          <a:prstGeom prst="rect"/>
          <a:noFill/>
        </p:spPr>
      </p:pic>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551" name=""/>
        <p:cNvGrpSpPr/>
        <p:nvPr/>
      </p:nvGrpSpPr>
      <p:grpSpPr>
        <a:xfrm>
          <a:off x="0" y="0"/>
          <a:ext cx="0" cy="0"/>
          <a:chOff x="0" y="0"/>
          <a:chExt cx="0" cy="0"/>
        </a:xfrm>
      </p:grpSpPr>
      <p:sp>
        <p:nvSpPr>
          <p:cNvPr id="1049058" name="Title 1"/>
          <p:cNvSpPr>
            <a:spLocks noGrp="1"/>
          </p:cNvSpPr>
          <p:nvPr>
            <p:ph type="title"/>
          </p:nvPr>
        </p:nvSpPr>
        <p:spPr>
          <a:xfrm>
            <a:off x="457200" y="152400"/>
            <a:ext cx="7467600" cy="715962"/>
          </a:xfrm>
        </p:spPr>
        <p:txBody>
          <a:bodyPr/>
          <a:p>
            <a:r>
              <a:rPr b="1" dirty="0" lang="en-US">
                <a:solidFill>
                  <a:schemeClr val="accent2"/>
                </a:solidFill>
              </a:rPr>
              <a:t>VARICOSE VEINS</a:t>
            </a:r>
          </a:p>
        </p:txBody>
      </p:sp>
      <p:sp>
        <p:nvSpPr>
          <p:cNvPr id="1049059" name="Content Placeholder 2"/>
          <p:cNvSpPr>
            <a:spLocks noGrp="1"/>
          </p:cNvSpPr>
          <p:nvPr>
            <p:ph sz="quarter" idx="1"/>
          </p:nvPr>
        </p:nvSpPr>
        <p:spPr>
          <a:xfrm>
            <a:off x="457200" y="990600"/>
            <a:ext cx="8077200" cy="5483352"/>
          </a:xfrm>
        </p:spPr>
        <p:txBody>
          <a:bodyPr>
            <a:noAutofit/>
          </a:bodyPr>
          <a:p>
            <a:r>
              <a:rPr dirty="0" sz="2600" lang="en-US"/>
              <a:t>Varicose veins are twisted, enlarged veins near the surface of the skin. They are most common in the legs and ankles. They are usually not serious, but they can sometimes lead to other problems.</a:t>
            </a:r>
          </a:p>
          <a:p>
            <a:pPr>
              <a:buNone/>
            </a:pPr>
            <a:r>
              <a:rPr b="1" dirty="0" sz="2600" lang="en-US"/>
              <a:t>PATHOPHYSIOLOGY</a:t>
            </a:r>
          </a:p>
          <a:p>
            <a:pPr>
              <a:buFont typeface="Wingdings" pitchFamily="2" charset="2"/>
              <a:buChar char="v"/>
            </a:pPr>
            <a:r>
              <a:rPr dirty="0" sz="2600" lang="en-US"/>
              <a:t> Varicose veins are caused by weakened valves and veins in the legs. </a:t>
            </a:r>
          </a:p>
          <a:p>
            <a:pPr>
              <a:buFont typeface="Wingdings" pitchFamily="2" charset="2"/>
              <a:buChar char="v"/>
            </a:pPr>
            <a:r>
              <a:rPr dirty="0" sz="2600" lang="en-US"/>
              <a:t> Normally, one-way valves in the veins keep </a:t>
            </a:r>
            <a:r>
              <a:rPr dirty="0" sz="2600" lang="en-US">
                <a:hlinkClick r:id="rId1"/>
              </a:rPr>
              <a:t>blood</a:t>
            </a:r>
            <a:r>
              <a:rPr dirty="0" sz="2600" lang="en-US"/>
              <a:t> flowing from your legs up toward the </a:t>
            </a:r>
            <a:r>
              <a:rPr dirty="0" sz="2600" lang="en-US">
                <a:hlinkClick r:id="rId2"/>
              </a:rPr>
              <a:t>heart</a:t>
            </a:r>
            <a:r>
              <a:rPr dirty="0" sz="2600" lang="en-US"/>
              <a:t>.</a:t>
            </a:r>
          </a:p>
          <a:p>
            <a:pPr>
              <a:buFont typeface="Wingdings" pitchFamily="2" charset="2"/>
              <a:buChar char="v"/>
            </a:pPr>
            <a:r>
              <a:rPr dirty="0" sz="2600" lang="en-US"/>
              <a:t>When these valves do not work as they should, blood collects in the legs, and pressure builds up. </a:t>
            </a:r>
          </a:p>
          <a:p>
            <a:pPr>
              <a:buFont typeface="Wingdings" pitchFamily="2" charset="2"/>
              <a:buChar char="v"/>
            </a:pPr>
            <a:r>
              <a:rPr dirty="0" sz="2600" lang="en-US"/>
              <a:t>The veins become weak, large, and twisted. </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552" name=""/>
        <p:cNvGrpSpPr/>
        <p:nvPr/>
      </p:nvGrpSpPr>
      <p:grpSpPr>
        <a:xfrm>
          <a:off x="0" y="0"/>
          <a:ext cx="0" cy="0"/>
          <a:chOff x="0" y="0"/>
          <a:chExt cx="0" cy="0"/>
        </a:xfrm>
      </p:grpSpPr>
      <p:sp>
        <p:nvSpPr>
          <p:cNvPr id="1049060" name="Title 1"/>
          <p:cNvSpPr>
            <a:spLocks noGrp="1"/>
          </p:cNvSpPr>
          <p:nvPr>
            <p:ph type="title"/>
          </p:nvPr>
        </p:nvSpPr>
        <p:spPr>
          <a:xfrm>
            <a:off x="457200" y="-304800"/>
            <a:ext cx="7467600" cy="1143000"/>
          </a:xfrm>
        </p:spPr>
        <p:txBody>
          <a:bodyPr/>
          <a:p>
            <a:r>
              <a:rPr dirty="0" lang="en-US"/>
              <a:t>.</a:t>
            </a:r>
          </a:p>
        </p:txBody>
      </p:sp>
      <p:pic>
        <p:nvPicPr>
          <p:cNvPr id="2097177" name="Picture 2"/>
          <p:cNvPicPr>
            <a:picLocks noChangeAspect="1" noGrp="1" noChangeArrowheads="1"/>
          </p:cNvPicPr>
          <p:nvPr>
            <p:ph sz="quarter" idx="1"/>
          </p:nvPr>
        </p:nvPicPr>
        <p:blipFill>
          <a:blip xmlns:r="http://schemas.openxmlformats.org/officeDocument/2006/relationships" r:embed="rId1" cstate="print"/>
          <a:srcRect/>
          <a:stretch>
            <a:fillRect/>
          </a:stretch>
        </p:blipFill>
        <p:spPr bwMode="auto">
          <a:xfrm>
            <a:off x="1752600" y="0"/>
            <a:ext cx="3962400" cy="6858000"/>
          </a:xfrm>
          <a:prstGeom prst="rect"/>
          <a:noFill/>
          <a:ln w="9525">
            <a:noFill/>
            <a:miter lim="800000"/>
            <a:headEnd/>
            <a:tailEnd/>
          </a:ln>
          <a:effectLst/>
        </p:spPr>
      </p:pic>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553" name=""/>
        <p:cNvGrpSpPr/>
        <p:nvPr/>
      </p:nvGrpSpPr>
      <p:grpSpPr>
        <a:xfrm>
          <a:off x="0" y="0"/>
          <a:ext cx="0" cy="0"/>
          <a:chOff x="0" y="0"/>
          <a:chExt cx="0" cy="0"/>
        </a:xfrm>
      </p:grpSpPr>
      <p:sp>
        <p:nvSpPr>
          <p:cNvPr id="1049061" name="Title 1"/>
          <p:cNvSpPr>
            <a:spLocks noGrp="1"/>
          </p:cNvSpPr>
          <p:nvPr>
            <p:ph type="title"/>
          </p:nvPr>
        </p:nvSpPr>
        <p:spPr/>
        <p:txBody>
          <a:bodyPr/>
          <a:p>
            <a:r>
              <a:rPr dirty="0" lang="en-US"/>
              <a:t>.</a:t>
            </a:r>
          </a:p>
        </p:txBody>
      </p:sp>
      <p:pic>
        <p:nvPicPr>
          <p:cNvPr id="2097178" name="Picture 2" descr="C:\Users\MOSES\Downloads\varicose-veins.jpg"/>
          <p:cNvPicPr>
            <a:picLocks noChangeAspect="1" noGrp="1" noChangeArrowheads="1"/>
          </p:cNvPicPr>
          <p:nvPr>
            <p:ph sz="quarter" idx="1"/>
          </p:nvPr>
        </p:nvPicPr>
        <p:blipFill>
          <a:blip xmlns:r="http://schemas.openxmlformats.org/officeDocument/2006/relationships" r:embed="rId1" cstate="print"/>
          <a:srcRect/>
          <a:stretch>
            <a:fillRect/>
          </a:stretch>
        </p:blipFill>
        <p:spPr bwMode="auto">
          <a:xfrm>
            <a:off x="0" y="0"/>
            <a:ext cx="9144000" cy="6858000"/>
          </a:xfrm>
          <a:prstGeom prst="rect"/>
          <a:noFill/>
        </p:spPr>
      </p:pic>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554" name=""/>
        <p:cNvGrpSpPr/>
        <p:nvPr/>
      </p:nvGrpSpPr>
      <p:grpSpPr>
        <a:xfrm>
          <a:off x="0" y="0"/>
          <a:ext cx="0" cy="0"/>
          <a:chOff x="0" y="0"/>
          <a:chExt cx="0" cy="0"/>
        </a:xfrm>
      </p:grpSpPr>
      <p:sp>
        <p:nvSpPr>
          <p:cNvPr id="1049062" name="Title 1"/>
          <p:cNvSpPr>
            <a:spLocks noGrp="1"/>
          </p:cNvSpPr>
          <p:nvPr>
            <p:ph type="title"/>
          </p:nvPr>
        </p:nvSpPr>
        <p:spPr/>
        <p:txBody>
          <a:bodyPr/>
          <a:p>
            <a:endParaRPr dirty="0" lang="en-US"/>
          </a:p>
        </p:txBody>
      </p:sp>
      <p:sp>
        <p:nvSpPr>
          <p:cNvPr id="1049063" name="Content Placeholder 2"/>
          <p:cNvSpPr>
            <a:spLocks noGrp="1"/>
          </p:cNvSpPr>
          <p:nvPr>
            <p:ph sz="quarter" idx="1"/>
          </p:nvPr>
        </p:nvSpPr>
        <p:spPr/>
        <p:txBody>
          <a:bodyPr/>
          <a:p>
            <a:endParaRPr dirty="0" lang="en-US"/>
          </a:p>
        </p:txBody>
      </p:sp>
      <p:sp>
        <p:nvSpPr>
          <p:cNvPr id="1049064" name="Title 1"/>
          <p:cNvSpPr txBox="1"/>
          <p:nvPr/>
        </p:nvSpPr>
        <p:spPr>
          <a:xfrm>
            <a:off x="457200" y="0"/>
            <a:ext cx="8229600" cy="685800"/>
          </a:xfrm>
          <a:prstGeom prst="rect"/>
        </p:spPr>
        <p:txBody>
          <a:bodyPr anchor="b" vert="horz">
            <a:normAutofit fontScale="97500"/>
          </a:bodyPr>
          <a:p>
            <a:pPr algn="l" defTabSz="914400" eaLnBrk="1" fontAlgn="auto" hangingPunct="1" indent="0" latinLnBrk="0" lvl="0" marL="0" marR="0" rtl="0">
              <a:lnSpc>
                <a:spcPct val="100000"/>
              </a:lnSpc>
              <a:spcBef>
                <a:spcPct val="0"/>
              </a:spcBef>
              <a:spcAft>
                <a:spcPts val="0"/>
              </a:spcAft>
              <a:buClrTx/>
              <a:buSzTx/>
              <a:buFontTx/>
              <a:buNone/>
            </a:pPr>
            <a:r>
              <a:rPr baseline="0" b="0" cap="small" dirty="0" sz="3000" i="0" kern="1200" kumimoji="0" lang="en-US" noProof="0" normalizeH="0" spc="0" strike="noStrike" u="none">
                <a:ln>
                  <a:noFill/>
                </a:ln>
                <a:solidFill>
                  <a:schemeClr val="tx2"/>
                </a:solidFill>
                <a:effectLst/>
                <a:uLnTx/>
                <a:uFillTx/>
                <a:latin typeface="+mj-lt"/>
                <a:ea typeface="+mj-ea"/>
                <a:cs typeface="+mj-cs"/>
              </a:rPr>
              <a:t>Varicose vein</a:t>
            </a:r>
          </a:p>
        </p:txBody>
      </p:sp>
      <p:pic>
        <p:nvPicPr>
          <p:cNvPr id="2097179" name="Picture 2"/>
          <p:cNvPicPr>
            <a:picLocks noChangeAspect="1" noChangeArrowheads="1"/>
          </p:cNvPicPr>
          <p:nvPr/>
        </p:nvPicPr>
        <p:blipFill>
          <a:blip xmlns:r="http://schemas.openxmlformats.org/officeDocument/2006/relationships" r:embed="rId1" cstate="print"/>
          <a:srcRect/>
          <a:stretch>
            <a:fillRect/>
          </a:stretch>
        </p:blipFill>
        <p:spPr bwMode="auto">
          <a:xfrm>
            <a:off x="228600" y="786606"/>
            <a:ext cx="8610600" cy="6071394"/>
          </a:xfrm>
          <a:prstGeom prst="rect"/>
          <a:noFill/>
          <a:ln w="9525">
            <a:noFill/>
            <a:miter lim="800000"/>
            <a:headEnd/>
            <a:tailEnd/>
          </a:ln>
          <a:effectLst/>
        </p:spPr>
      </p:pic>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555" name=""/>
        <p:cNvGrpSpPr/>
        <p:nvPr/>
      </p:nvGrpSpPr>
      <p:grpSpPr>
        <a:xfrm>
          <a:off x="0" y="0"/>
          <a:ext cx="0" cy="0"/>
          <a:chOff x="0" y="0"/>
          <a:chExt cx="0" cy="0"/>
        </a:xfrm>
      </p:grpSpPr>
      <p:sp>
        <p:nvSpPr>
          <p:cNvPr id="1049065" name="Title 1"/>
          <p:cNvSpPr>
            <a:spLocks noGrp="1"/>
          </p:cNvSpPr>
          <p:nvPr>
            <p:ph type="title"/>
          </p:nvPr>
        </p:nvSpPr>
        <p:spPr/>
        <p:txBody>
          <a:bodyPr/>
          <a:p>
            <a:r>
              <a:rPr dirty="0" lang="en-US"/>
              <a:t>.</a:t>
            </a:r>
          </a:p>
        </p:txBody>
      </p:sp>
      <p:pic>
        <p:nvPicPr>
          <p:cNvPr id="2097180" name="Picture 2"/>
          <p:cNvPicPr>
            <a:picLocks noChangeAspect="1" noGrp="1" noChangeArrowheads="1"/>
          </p:cNvPicPr>
          <p:nvPr>
            <p:ph sz="quarter" idx="1"/>
          </p:nvPr>
        </p:nvPicPr>
        <p:blipFill>
          <a:blip xmlns:r="http://schemas.openxmlformats.org/officeDocument/2006/relationships" r:embed="rId1" cstate="print"/>
          <a:srcRect/>
          <a:stretch>
            <a:fillRect/>
          </a:stretch>
        </p:blipFill>
        <p:spPr bwMode="auto">
          <a:xfrm>
            <a:off x="1143000" y="1295400"/>
            <a:ext cx="6172200" cy="3836987"/>
          </a:xfrm>
          <a:prstGeom prst="rect"/>
          <a:noFill/>
          <a:ln w="9525">
            <a:noFill/>
            <a:miter lim="800000"/>
            <a:headEnd/>
            <a:tailEnd/>
          </a:ln>
          <a:effectLst/>
        </p:spPr>
      </p:pic>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556" name=""/>
        <p:cNvGrpSpPr/>
        <p:nvPr/>
      </p:nvGrpSpPr>
      <p:grpSpPr>
        <a:xfrm>
          <a:off x="0" y="0"/>
          <a:ext cx="0" cy="0"/>
          <a:chOff x="0" y="0"/>
          <a:chExt cx="0" cy="0"/>
        </a:xfrm>
      </p:grpSpPr>
      <p:sp>
        <p:nvSpPr>
          <p:cNvPr id="1049066" name="Title 1"/>
          <p:cNvSpPr>
            <a:spLocks noGrp="1"/>
          </p:cNvSpPr>
          <p:nvPr>
            <p:ph type="title"/>
          </p:nvPr>
        </p:nvSpPr>
        <p:spPr/>
        <p:txBody>
          <a:bodyPr/>
          <a:p>
            <a:r>
              <a:rPr dirty="0" lang="en-US"/>
              <a:t>Risk factors</a:t>
            </a:r>
          </a:p>
        </p:txBody>
      </p:sp>
      <p:sp>
        <p:nvSpPr>
          <p:cNvPr id="1049067" name="Content Placeholder 2"/>
          <p:cNvSpPr>
            <a:spLocks noGrp="1"/>
          </p:cNvSpPr>
          <p:nvPr>
            <p:ph sz="quarter" idx="1"/>
          </p:nvPr>
        </p:nvSpPr>
        <p:spPr/>
        <p:txBody>
          <a:bodyPr/>
          <a:p>
            <a:pPr lvl="0"/>
            <a:r>
              <a:rPr dirty="0" lang="en-US"/>
              <a:t>Family history </a:t>
            </a:r>
          </a:p>
          <a:p>
            <a:pPr lvl="0"/>
            <a:r>
              <a:rPr dirty="0" lang="en-US"/>
              <a:t>Advanced age </a:t>
            </a:r>
          </a:p>
          <a:p>
            <a:pPr lvl="0"/>
            <a:r>
              <a:rPr dirty="0" lang="en-US"/>
              <a:t>Any condition which impedes venous return from lower extremities eg</a:t>
            </a:r>
          </a:p>
          <a:p>
            <a:pPr lvl="0">
              <a:buNone/>
            </a:pPr>
            <a:r>
              <a:rPr dirty="0" lang="en-US"/>
              <a:t>-Prolonged standing/ sitting.</a:t>
            </a:r>
          </a:p>
          <a:p>
            <a:pPr lvl="0">
              <a:buNone/>
            </a:pPr>
            <a:r>
              <a:rPr dirty="0" lang="en-US"/>
              <a:t>-Obesity </a:t>
            </a:r>
          </a:p>
          <a:p>
            <a:pPr lvl="0">
              <a:buNone/>
            </a:pPr>
            <a:r>
              <a:rPr dirty="0" lang="en-US"/>
              <a:t>-Pregnancy </a:t>
            </a:r>
          </a:p>
          <a:p>
            <a:pPr lvl="0">
              <a:buNone/>
            </a:pPr>
            <a:r>
              <a:rPr dirty="0" lang="en-US"/>
              <a:t>-Constricting garments </a:t>
            </a:r>
          </a:p>
          <a:p>
            <a:endParaRPr dirty="0" lang="en-US"/>
          </a:p>
          <a:p>
            <a:endParaRPr dirty="0"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341" name=""/>
        <p:cNvGrpSpPr/>
        <p:nvPr/>
      </p:nvGrpSpPr>
      <p:grpSpPr>
        <a:xfrm>
          <a:off x="0" y="0"/>
          <a:ext cx="0" cy="0"/>
          <a:chOff x="0" y="0"/>
          <a:chExt cx="0" cy="0"/>
        </a:xfrm>
      </p:grpSpPr>
      <p:sp>
        <p:nvSpPr>
          <p:cNvPr id="1048681" name="Content Placeholder 2"/>
          <p:cNvSpPr>
            <a:spLocks noGrp="1"/>
          </p:cNvSpPr>
          <p:nvPr>
            <p:ph idx="1"/>
          </p:nvPr>
        </p:nvSpPr>
        <p:spPr>
          <a:xfrm>
            <a:off x="381000" y="381000"/>
            <a:ext cx="8229600" cy="5445125"/>
          </a:xfrm>
        </p:spPr>
        <p:txBody>
          <a:bodyPr/>
          <a:p>
            <a:pPr indent="0" marL="0">
              <a:buNone/>
            </a:pPr>
            <a:r>
              <a:rPr b="1" dirty="0" lang="en-US" u="sng">
                <a:solidFill>
                  <a:srgbClr val="0000FF"/>
                </a:solidFill>
                <a:latin typeface="Georgia" pitchFamily="18" charset="0"/>
              </a:rPr>
              <a:t>Rhythm</a:t>
            </a:r>
          </a:p>
          <a:p>
            <a:endParaRPr dirty="0" sz="1000" lang="en-US">
              <a:solidFill>
                <a:srgbClr val="0000FF"/>
              </a:solidFill>
              <a:latin typeface="Albertus Medium" pitchFamily="34" charset="0"/>
            </a:endParaRPr>
          </a:p>
          <a:p>
            <a:r>
              <a:rPr dirty="0" lang="en-US"/>
              <a:t>Site of the pacemaker (a) </a:t>
            </a:r>
            <a:r>
              <a:rPr dirty="0" lang="en-US">
                <a:solidFill>
                  <a:srgbClr val="0000FF"/>
                </a:solidFill>
              </a:rPr>
              <a:t>sinus</a:t>
            </a:r>
            <a:r>
              <a:rPr dirty="0" lang="en-US"/>
              <a:t> – </a:t>
            </a:r>
            <a:r>
              <a:rPr dirty="0" lang="en-US" err="1"/>
              <a:t>sino</a:t>
            </a:r>
            <a:r>
              <a:rPr dirty="0" lang="en-US"/>
              <a:t>-atrial node, (b) </a:t>
            </a:r>
            <a:r>
              <a:rPr dirty="0" lang="en-US">
                <a:solidFill>
                  <a:srgbClr val="0000FF"/>
                </a:solidFill>
              </a:rPr>
              <a:t>nodal</a:t>
            </a:r>
            <a:r>
              <a:rPr dirty="0" lang="en-US"/>
              <a:t> or Junctional &amp; c)</a:t>
            </a:r>
            <a:r>
              <a:rPr dirty="0" lang="en-US">
                <a:solidFill>
                  <a:srgbClr val="0000FF"/>
                </a:solidFill>
              </a:rPr>
              <a:t>Ventricular-</a:t>
            </a:r>
            <a:r>
              <a:rPr dirty="0" lang="en-US" err="1">
                <a:solidFill>
                  <a:srgbClr val="0000FF"/>
                </a:solidFill>
              </a:rPr>
              <a:t>purkinje</a:t>
            </a:r>
            <a:r>
              <a:rPr dirty="0" lang="en-US">
                <a:solidFill>
                  <a:srgbClr val="0000FF"/>
                </a:solidFill>
              </a:rPr>
              <a:t> system.</a:t>
            </a:r>
          </a:p>
          <a:p>
            <a:r>
              <a:rPr b="1" dirty="0" lang="en-US" u="sng">
                <a:solidFill>
                  <a:srgbClr val="0000FF"/>
                </a:solidFill>
                <a:latin typeface="Georgia" pitchFamily="18" charset="0"/>
              </a:rPr>
              <a:t>Automaticity</a:t>
            </a:r>
          </a:p>
          <a:p>
            <a:endParaRPr b="1" dirty="0" sz="1000" lang="en-US">
              <a:solidFill>
                <a:srgbClr val="0000FF"/>
              </a:solidFill>
              <a:latin typeface="Albertus Medium" pitchFamily="34" charset="0"/>
            </a:endParaRPr>
          </a:p>
          <a:p>
            <a:r>
              <a:rPr dirty="0" lang="en-US"/>
              <a:t>Ability of heart muscle to undergo spontaneous depolarization </a:t>
            </a:r>
          </a:p>
          <a:p>
            <a:r>
              <a:rPr dirty="0" lang="en-US"/>
              <a:t>SA node generates 70 to 89 impulses per minute	</a:t>
            </a:r>
          </a:p>
          <a:p>
            <a:r>
              <a:rPr dirty="0" lang="en-US"/>
              <a:t>AV node	40 to 60		</a:t>
            </a:r>
          </a:p>
          <a:p>
            <a:r>
              <a:rPr dirty="0" lang="en-US" err="1"/>
              <a:t>purkinje</a:t>
            </a:r>
            <a:r>
              <a:rPr dirty="0" lang="en-US"/>
              <a:t> fibers	 35 to 40</a:t>
            </a:r>
            <a:endParaRPr dirty="0" lang="en-US">
              <a:latin typeface="Albertus Medium" pitchFamily="34" charset="0"/>
            </a:endParaRP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557" name=""/>
        <p:cNvGrpSpPr/>
        <p:nvPr/>
      </p:nvGrpSpPr>
      <p:grpSpPr>
        <a:xfrm>
          <a:off x="0" y="0"/>
          <a:ext cx="0" cy="0"/>
          <a:chOff x="0" y="0"/>
          <a:chExt cx="0" cy="0"/>
        </a:xfrm>
      </p:grpSpPr>
      <p:sp>
        <p:nvSpPr>
          <p:cNvPr id="1049068" name="Title 1"/>
          <p:cNvSpPr>
            <a:spLocks noGrp="1"/>
          </p:cNvSpPr>
          <p:nvPr>
            <p:ph type="title"/>
          </p:nvPr>
        </p:nvSpPr>
        <p:spPr>
          <a:xfrm>
            <a:off x="457200" y="274638"/>
            <a:ext cx="7467600" cy="639762"/>
          </a:xfrm>
        </p:spPr>
        <p:txBody>
          <a:bodyPr>
            <a:normAutofit/>
          </a:bodyPr>
          <a:p>
            <a:r>
              <a:rPr b="1" dirty="0" lang="en-US"/>
              <a:t>Signs and symptoms</a:t>
            </a:r>
          </a:p>
        </p:txBody>
      </p:sp>
      <p:sp>
        <p:nvSpPr>
          <p:cNvPr id="1049069" name="Content Placeholder 4"/>
          <p:cNvSpPr>
            <a:spLocks noGrp="1"/>
          </p:cNvSpPr>
          <p:nvPr>
            <p:ph sz="quarter" idx="1"/>
          </p:nvPr>
        </p:nvSpPr>
        <p:spPr>
          <a:xfrm>
            <a:off x="228600" y="914400"/>
            <a:ext cx="8534400" cy="5943600"/>
          </a:xfrm>
        </p:spPr>
        <p:txBody>
          <a:bodyPr>
            <a:normAutofit fontScale="92500" lnSpcReduction="10000"/>
          </a:bodyPr>
          <a:p>
            <a:r>
              <a:rPr dirty="0" lang="en-US"/>
              <a:t>Heaviness, burning, aching, tiredness, or pain in the legs. Symptoms may worsen on standing or </a:t>
            </a:r>
            <a:r>
              <a:rPr dirty="0" lang="en-US" err="1"/>
              <a:t>sittting</a:t>
            </a:r>
            <a:r>
              <a:rPr dirty="0" lang="en-US"/>
              <a:t> for long periods of time.</a:t>
            </a:r>
          </a:p>
          <a:p>
            <a:r>
              <a:rPr dirty="0" lang="en-US"/>
              <a:t>Swelling in </a:t>
            </a:r>
            <a:r>
              <a:rPr dirty="0" lang="en-US">
                <a:hlinkClick r:id="rId1"/>
              </a:rPr>
              <a:t>feet</a:t>
            </a:r>
            <a:r>
              <a:rPr dirty="0" lang="en-US"/>
              <a:t> and ankles.</a:t>
            </a:r>
          </a:p>
          <a:p>
            <a:r>
              <a:rPr dirty="0" lang="en-US">
                <a:hlinkClick r:id="rId2"/>
              </a:rPr>
              <a:t>Itching</a:t>
            </a:r>
            <a:r>
              <a:rPr dirty="0" lang="en-US"/>
              <a:t> over the vein.</a:t>
            </a:r>
          </a:p>
          <a:p>
            <a:r>
              <a:rPr dirty="0" lang="en-US"/>
              <a:t>Large twisted veins visible under the surface of the skin</a:t>
            </a:r>
          </a:p>
          <a:p>
            <a:pPr>
              <a:buNone/>
            </a:pPr>
            <a:r>
              <a:rPr dirty="0" lang="en-US" u="sng"/>
              <a:t>More serious symptoms </a:t>
            </a:r>
            <a:r>
              <a:rPr dirty="0" lang="en-US"/>
              <a:t>include:</a:t>
            </a:r>
          </a:p>
          <a:p>
            <a:r>
              <a:rPr dirty="0" lang="en-US"/>
              <a:t>Leg swelling and cramping</a:t>
            </a:r>
          </a:p>
          <a:p>
            <a:r>
              <a:rPr dirty="0" lang="en-US"/>
              <a:t>Swelling and calf pain after sitting or standing for long periods of time.</a:t>
            </a:r>
          </a:p>
          <a:p>
            <a:r>
              <a:rPr dirty="0" lang="en-US"/>
              <a:t>Skin changes, such as: </a:t>
            </a:r>
          </a:p>
          <a:p>
            <a:pPr lvl="1"/>
            <a:r>
              <a:rPr dirty="0" lang="en-US"/>
              <a:t>Color changes.</a:t>
            </a:r>
          </a:p>
          <a:p>
            <a:pPr lvl="1"/>
            <a:r>
              <a:rPr dirty="0" lang="en-US"/>
              <a:t>Dry, thinned skin.</a:t>
            </a:r>
          </a:p>
          <a:p>
            <a:pPr lvl="1"/>
            <a:r>
              <a:rPr dirty="0" lang="en-US"/>
              <a:t>Inflammation.</a:t>
            </a:r>
          </a:p>
          <a:p>
            <a:pPr lvl="1"/>
            <a:r>
              <a:rPr dirty="0" lang="en-US" err="1"/>
              <a:t>Scarling</a:t>
            </a:r>
            <a:r>
              <a:rPr dirty="0" lang="en-US"/>
              <a:t>.</a:t>
            </a:r>
          </a:p>
          <a:p>
            <a:r>
              <a:rPr dirty="0" lang="en-US"/>
              <a:t>Profuse bleeding after a minor injury. </a:t>
            </a:r>
          </a:p>
          <a:p>
            <a:pPr>
              <a:buNone/>
            </a:pPr>
            <a:endParaRPr dirty="0" lang="en-US"/>
          </a:p>
          <a:p>
            <a:endParaRPr dirty="0" lang="en-US"/>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558" name=""/>
        <p:cNvGrpSpPr/>
        <p:nvPr/>
      </p:nvGrpSpPr>
      <p:grpSpPr>
        <a:xfrm>
          <a:off x="0" y="0"/>
          <a:ext cx="0" cy="0"/>
          <a:chOff x="0" y="0"/>
          <a:chExt cx="0" cy="0"/>
        </a:xfrm>
      </p:grpSpPr>
      <p:sp>
        <p:nvSpPr>
          <p:cNvPr id="1049070" name="Title 1"/>
          <p:cNvSpPr>
            <a:spLocks noGrp="1"/>
          </p:cNvSpPr>
          <p:nvPr>
            <p:ph type="title"/>
          </p:nvPr>
        </p:nvSpPr>
        <p:spPr>
          <a:xfrm>
            <a:off x="304800" y="0"/>
            <a:ext cx="7467600" cy="533400"/>
          </a:xfrm>
        </p:spPr>
        <p:txBody>
          <a:bodyPr>
            <a:normAutofit fontScale="90000"/>
          </a:bodyPr>
          <a:p>
            <a:r>
              <a:rPr b="1" dirty="0" lang="en-US"/>
              <a:t>treatment</a:t>
            </a:r>
          </a:p>
        </p:txBody>
      </p:sp>
      <p:sp>
        <p:nvSpPr>
          <p:cNvPr id="1049071" name="Content Placeholder 2"/>
          <p:cNvSpPr>
            <a:spLocks noGrp="1"/>
          </p:cNvSpPr>
          <p:nvPr>
            <p:ph sz="quarter" idx="1"/>
          </p:nvPr>
        </p:nvSpPr>
        <p:spPr>
          <a:xfrm>
            <a:off x="228600" y="609600"/>
            <a:ext cx="8534400" cy="6096000"/>
          </a:xfrm>
        </p:spPr>
        <p:txBody>
          <a:bodyPr>
            <a:normAutofit fontScale="92500" lnSpcReduction="10000"/>
          </a:bodyPr>
          <a:p>
            <a:pPr>
              <a:buNone/>
            </a:pPr>
            <a:r>
              <a:rPr b="1" dirty="0" lang="en-US"/>
              <a:t>Life style changes</a:t>
            </a:r>
          </a:p>
          <a:p>
            <a:r>
              <a:rPr dirty="0" lang="en-US"/>
              <a:t>Avoid wearing of tight clothes especially on the pelvic girdle</a:t>
            </a:r>
          </a:p>
          <a:p>
            <a:r>
              <a:rPr dirty="0" lang="en-US"/>
              <a:t>Propping up (elevate) the legs.</a:t>
            </a:r>
          </a:p>
          <a:p>
            <a:r>
              <a:rPr dirty="0" lang="en-US"/>
              <a:t>Avoid long periods of sitting, standing, or crossing the legs</a:t>
            </a:r>
          </a:p>
          <a:p>
            <a:r>
              <a:rPr dirty="0" lang="en-US"/>
              <a:t>Avoid high heels </a:t>
            </a:r>
          </a:p>
          <a:p>
            <a:r>
              <a:rPr dirty="0" lang="en-US"/>
              <a:t>Plenty of </a:t>
            </a:r>
            <a:r>
              <a:rPr dirty="0" lang="en-US">
                <a:hlinkClick r:id="rId1"/>
              </a:rPr>
              <a:t>exercise</a:t>
            </a:r>
            <a:endParaRPr dirty="0" lang="en-US"/>
          </a:p>
          <a:p>
            <a:r>
              <a:rPr dirty="0" lang="en-US"/>
              <a:t>Wearing of compression stockings help to propel blood</a:t>
            </a:r>
          </a:p>
          <a:p>
            <a:pPr>
              <a:buNone/>
            </a:pPr>
            <a:r>
              <a:rPr b="1" dirty="0" lang="en-US"/>
              <a:t>Medical procedures</a:t>
            </a:r>
          </a:p>
          <a:p>
            <a:pPr>
              <a:buNone/>
            </a:pPr>
            <a:r>
              <a:rPr b="1" dirty="0" lang="en-US">
                <a:solidFill>
                  <a:schemeClr val="accent1">
                    <a:lumMod val="75000"/>
                  </a:schemeClr>
                </a:solidFill>
              </a:rPr>
              <a:t>Sclerotherapy</a:t>
            </a:r>
          </a:p>
          <a:p>
            <a:r>
              <a:rPr dirty="0" lang="en-US"/>
              <a:t>to close off the vein. Drug is injected to make the veins collapse. Blood re-routes to another vein.</a:t>
            </a:r>
          </a:p>
          <a:p>
            <a:pPr>
              <a:buNone/>
            </a:pPr>
            <a:r>
              <a:rPr b="1" dirty="0" lang="en-US">
                <a:solidFill>
                  <a:schemeClr val="accent1">
                    <a:lumMod val="75000"/>
                  </a:schemeClr>
                </a:solidFill>
              </a:rPr>
              <a:t>Vein Stripping and Ligation</a:t>
            </a:r>
          </a:p>
          <a:p>
            <a:r>
              <a:rPr dirty="0" lang="en-US"/>
              <a:t>Vein stripping and ligation typically is done only for severe cases of varicose veins. </a:t>
            </a:r>
          </a:p>
          <a:p>
            <a:r>
              <a:rPr dirty="0" lang="en-US"/>
              <a:t>The procedure involves tying, cutting and removing the veins through small cuts in your skin.</a:t>
            </a:r>
          </a:p>
          <a:p>
            <a:pPr>
              <a:buNone/>
            </a:pPr>
            <a:endParaRPr dirty="0" lang="en-US"/>
          </a:p>
          <a:p>
            <a:pPr>
              <a:buNone/>
            </a:pPr>
            <a:endParaRPr dirty="0" lang="en-US"/>
          </a:p>
          <a:p>
            <a:endParaRPr dirty="0" lang="en-US"/>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559" name=""/>
        <p:cNvGrpSpPr/>
        <p:nvPr/>
      </p:nvGrpSpPr>
      <p:grpSpPr>
        <a:xfrm>
          <a:off x="0" y="0"/>
          <a:ext cx="0" cy="0"/>
          <a:chOff x="0" y="0"/>
          <a:chExt cx="0" cy="0"/>
        </a:xfrm>
      </p:grpSpPr>
      <p:sp>
        <p:nvSpPr>
          <p:cNvPr id="1049072" name="Content Placeholder 2"/>
          <p:cNvSpPr>
            <a:spLocks noGrp="1"/>
          </p:cNvSpPr>
          <p:nvPr>
            <p:ph sz="quarter" idx="1"/>
          </p:nvPr>
        </p:nvSpPr>
        <p:spPr>
          <a:xfrm>
            <a:off x="228600" y="609600"/>
            <a:ext cx="7467600" cy="5635752"/>
          </a:xfrm>
        </p:spPr>
        <p:txBody>
          <a:bodyPr/>
          <a:p>
            <a:pPr>
              <a:buNone/>
            </a:pPr>
            <a:r>
              <a:rPr dirty="0" lang="en-US">
                <a:solidFill>
                  <a:schemeClr val="accent1">
                    <a:lumMod val="75000"/>
                  </a:schemeClr>
                </a:solidFill>
              </a:rPr>
              <a:t>Laser Surgery</a:t>
            </a:r>
          </a:p>
          <a:p>
            <a:r>
              <a:rPr dirty="0" lang="en-US"/>
              <a:t>This procedure applies light energy from a laser onto a varicose vein. The laser light makes the vein fade away.</a:t>
            </a:r>
          </a:p>
          <a:p>
            <a:r>
              <a:rPr dirty="0" lang="en-US"/>
              <a:t>Laser surgery mostly is used to treat smaller varicose veins. No cutting or injection of chemicals is involved.</a:t>
            </a:r>
          </a:p>
          <a:p>
            <a:endParaRPr dirty="0" lang="en-US"/>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560" name=""/>
        <p:cNvGrpSpPr/>
        <p:nvPr/>
      </p:nvGrpSpPr>
      <p:grpSpPr>
        <a:xfrm>
          <a:off x="0" y="0"/>
          <a:ext cx="0" cy="0"/>
          <a:chOff x="0" y="0"/>
          <a:chExt cx="0" cy="0"/>
        </a:xfrm>
      </p:grpSpPr>
      <p:sp>
        <p:nvSpPr>
          <p:cNvPr id="1049073" name="Title 1"/>
          <p:cNvSpPr>
            <a:spLocks noGrp="1"/>
          </p:cNvSpPr>
          <p:nvPr>
            <p:ph type="title"/>
          </p:nvPr>
        </p:nvSpPr>
        <p:spPr/>
        <p:txBody>
          <a:bodyPr/>
          <a:p>
            <a:r>
              <a:rPr dirty="0" lang="en-US"/>
              <a:t>.</a:t>
            </a:r>
          </a:p>
        </p:txBody>
      </p:sp>
      <p:pic>
        <p:nvPicPr>
          <p:cNvPr id="2097181" name="Picture 2" descr="C:\Users\MOSES\Downloads\vss-laser-vein-diagram-images.jpg"/>
          <p:cNvPicPr>
            <a:picLocks noChangeAspect="1" noGrp="1" noChangeArrowheads="1"/>
          </p:cNvPicPr>
          <p:nvPr>
            <p:ph sz="quarter" idx="1"/>
          </p:nvPr>
        </p:nvPicPr>
        <p:blipFill>
          <a:blip xmlns:r="http://schemas.openxmlformats.org/officeDocument/2006/relationships" r:embed="rId1" cstate="print"/>
          <a:srcRect/>
          <a:stretch>
            <a:fillRect/>
          </a:stretch>
        </p:blipFill>
        <p:spPr bwMode="auto">
          <a:xfrm>
            <a:off x="0" y="0"/>
            <a:ext cx="9144000" cy="6858000"/>
          </a:xfrm>
          <a:prstGeom prst="rect"/>
          <a:noFill/>
        </p:spPr>
      </p:pic>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561" name=""/>
        <p:cNvGrpSpPr/>
        <p:nvPr/>
      </p:nvGrpSpPr>
      <p:grpSpPr>
        <a:xfrm>
          <a:off x="0" y="0"/>
          <a:ext cx="0" cy="0"/>
          <a:chOff x="0" y="0"/>
          <a:chExt cx="0" cy="0"/>
        </a:xfrm>
      </p:grpSpPr>
      <p:sp>
        <p:nvSpPr>
          <p:cNvPr id="1049074" name="Title 1"/>
          <p:cNvSpPr>
            <a:spLocks noGrp="1"/>
          </p:cNvSpPr>
          <p:nvPr>
            <p:ph type="title"/>
          </p:nvPr>
        </p:nvSpPr>
        <p:spPr/>
        <p:txBody>
          <a:bodyPr/>
          <a:p>
            <a:r>
              <a:rPr dirty="0" lang="en-US"/>
              <a:t>Nursing care</a:t>
            </a:r>
          </a:p>
        </p:txBody>
      </p:sp>
      <p:sp>
        <p:nvSpPr>
          <p:cNvPr id="1049075" name="Content Placeholder 2"/>
          <p:cNvSpPr>
            <a:spLocks noGrp="1"/>
          </p:cNvSpPr>
          <p:nvPr>
            <p:ph sz="quarter" idx="1"/>
          </p:nvPr>
        </p:nvSpPr>
        <p:spPr/>
        <p:txBody>
          <a:bodyPr/>
          <a:p>
            <a:pPr lvl="0"/>
            <a:r>
              <a:rPr dirty="0" lang="en-US"/>
              <a:t>General and surgical </a:t>
            </a:r>
          </a:p>
          <a:p>
            <a:pPr lvl="0"/>
            <a:r>
              <a:rPr dirty="0" lang="en-US"/>
              <a:t>Support for leg (s)</a:t>
            </a:r>
          </a:p>
          <a:p>
            <a:pPr lvl="0"/>
            <a:r>
              <a:rPr dirty="0" lang="en-US"/>
              <a:t>Education on prevention as treatment is palliative</a:t>
            </a:r>
          </a:p>
          <a:p>
            <a:pPr lvl="0"/>
            <a:r>
              <a:rPr dirty="0" lang="en-US"/>
              <a:t>Avoid injury which could lead to infection.</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562" name=""/>
        <p:cNvGrpSpPr/>
        <p:nvPr/>
      </p:nvGrpSpPr>
      <p:grpSpPr>
        <a:xfrm>
          <a:off x="0" y="0"/>
          <a:ext cx="0" cy="0"/>
          <a:chOff x="0" y="0"/>
          <a:chExt cx="0" cy="0"/>
        </a:xfrm>
      </p:grpSpPr>
      <p:sp>
        <p:nvSpPr>
          <p:cNvPr id="1049076" name="Title 1"/>
          <p:cNvSpPr>
            <a:spLocks noGrp="1"/>
          </p:cNvSpPr>
          <p:nvPr>
            <p:ph type="title"/>
          </p:nvPr>
        </p:nvSpPr>
        <p:spPr/>
        <p:txBody>
          <a:bodyPr>
            <a:normAutofit/>
          </a:bodyPr>
          <a:p>
            <a:r>
              <a:rPr b="1" dirty="0" lang="en-US">
                <a:solidFill>
                  <a:schemeClr val="accent2"/>
                </a:solidFill>
              </a:rPr>
              <a:t>TRANSIENT ISCHAEMIC ATTACKS         (TIA)</a:t>
            </a:r>
            <a:endParaRPr dirty="0" lang="en-US">
              <a:solidFill>
                <a:schemeClr val="accent2"/>
              </a:solidFill>
            </a:endParaRPr>
          </a:p>
        </p:txBody>
      </p:sp>
      <p:sp>
        <p:nvSpPr>
          <p:cNvPr id="1049077" name="Content Placeholder 2"/>
          <p:cNvSpPr>
            <a:spLocks noGrp="1"/>
          </p:cNvSpPr>
          <p:nvPr>
            <p:ph sz="quarter" idx="1"/>
          </p:nvPr>
        </p:nvSpPr>
        <p:spPr/>
        <p:txBody>
          <a:bodyPr>
            <a:normAutofit/>
          </a:bodyPr>
          <a:p>
            <a:r>
              <a:rPr dirty="0" sz="2800" lang="en-US"/>
              <a:t>A set of symptoms that lasts a short time and occurs because of a temporary lack of blood to part of the brain.</a:t>
            </a:r>
          </a:p>
          <a:p>
            <a:r>
              <a:rPr dirty="0" sz="2800" lang="en-US"/>
              <a:t> It is sometimes called </a:t>
            </a:r>
            <a:r>
              <a:rPr b="1" dirty="0" sz="2800" lang="en-US"/>
              <a:t>a mini-stroke</a:t>
            </a:r>
            <a:r>
              <a:rPr dirty="0" sz="2800" lang="en-US"/>
              <a:t>. However, unlike a stroke, the symptoms are short-lived and soon go </a:t>
            </a:r>
          </a:p>
          <a:p>
            <a:r>
              <a:rPr dirty="0" sz="2800" lang="en-US"/>
              <a:t>Patient becomes normal again</a:t>
            </a:r>
          </a:p>
          <a:p>
            <a:r>
              <a:rPr dirty="0" sz="2800" lang="en-US"/>
              <a:t>The most common cause is a tiny blood clot in a blood vessel in the brain</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563" name=""/>
        <p:cNvGrpSpPr/>
        <p:nvPr/>
      </p:nvGrpSpPr>
      <p:grpSpPr>
        <a:xfrm>
          <a:off x="0" y="0"/>
          <a:ext cx="0" cy="0"/>
          <a:chOff x="0" y="0"/>
          <a:chExt cx="0" cy="0"/>
        </a:xfrm>
      </p:grpSpPr>
      <p:sp>
        <p:nvSpPr>
          <p:cNvPr id="1049078" name="Title 1"/>
          <p:cNvSpPr>
            <a:spLocks noGrp="1"/>
          </p:cNvSpPr>
          <p:nvPr>
            <p:ph type="title"/>
          </p:nvPr>
        </p:nvSpPr>
        <p:spPr>
          <a:xfrm>
            <a:off x="457200" y="274638"/>
            <a:ext cx="7467600" cy="487362"/>
          </a:xfrm>
        </p:spPr>
        <p:txBody>
          <a:bodyPr>
            <a:normAutofit fontScale="90000"/>
          </a:bodyPr>
          <a:p>
            <a:endParaRPr dirty="0" lang="en-US"/>
          </a:p>
        </p:txBody>
      </p:sp>
      <p:sp>
        <p:nvSpPr>
          <p:cNvPr id="1049079" name="Content Placeholder 2"/>
          <p:cNvSpPr>
            <a:spLocks noGrp="1"/>
          </p:cNvSpPr>
          <p:nvPr>
            <p:ph sz="quarter" idx="1"/>
          </p:nvPr>
        </p:nvSpPr>
        <p:spPr/>
        <p:txBody>
          <a:bodyPr/>
          <a:p>
            <a:endParaRPr dirty="0" lang="en-US"/>
          </a:p>
        </p:txBody>
      </p:sp>
      <p:sp>
        <p:nvSpPr>
          <p:cNvPr id="1049080" name="Title 1"/>
          <p:cNvSpPr txBox="1"/>
          <p:nvPr/>
        </p:nvSpPr>
        <p:spPr>
          <a:xfrm>
            <a:off x="0" y="0"/>
            <a:ext cx="9144000" cy="762000"/>
          </a:xfrm>
          <a:prstGeom prst="rect"/>
        </p:spPr>
        <p:txBody>
          <a:bodyPr anchor="b" vert="horz">
            <a:normAutofit/>
          </a:bodyPr>
          <a:p>
            <a:pPr algn="l" defTabSz="914400" eaLnBrk="1" fontAlgn="auto" hangingPunct="1" indent="0" latinLnBrk="0" lvl="0" marL="0" marR="0" rtl="0">
              <a:lnSpc>
                <a:spcPct val="100000"/>
              </a:lnSpc>
              <a:spcBef>
                <a:spcPct val="0"/>
              </a:spcBef>
              <a:spcAft>
                <a:spcPts val="0"/>
              </a:spcAft>
              <a:buClrTx/>
              <a:buSzTx/>
              <a:buFontTx/>
              <a:buNone/>
            </a:pPr>
            <a:r>
              <a:rPr baseline="0" b="0" cap="small" dirty="0" sz="3000" i="0" kern="1200" kumimoji="0" lang="en-US" noProof="0" normalizeH="0" spc="0" strike="noStrike" u="none">
                <a:ln>
                  <a:noFill/>
                </a:ln>
                <a:solidFill>
                  <a:schemeClr val="tx2"/>
                </a:solidFill>
                <a:effectLst/>
                <a:uLnTx/>
                <a:uFillTx/>
                <a:latin typeface="+mj-lt"/>
                <a:ea typeface="+mj-ea"/>
                <a:cs typeface="+mj-cs"/>
              </a:rPr>
              <a:t>TIA</a:t>
            </a:r>
          </a:p>
        </p:txBody>
      </p:sp>
      <p:pic>
        <p:nvPicPr>
          <p:cNvPr id="2097182" name="Picture 2"/>
          <p:cNvPicPr>
            <a:picLocks noChangeAspect="1" noChangeArrowheads="1"/>
          </p:cNvPicPr>
          <p:nvPr/>
        </p:nvPicPr>
        <p:blipFill>
          <a:blip xmlns:r="http://schemas.openxmlformats.org/officeDocument/2006/relationships" r:embed="rId1" cstate="print"/>
          <a:srcRect/>
          <a:stretch>
            <a:fillRect/>
          </a:stretch>
        </p:blipFill>
        <p:spPr bwMode="auto">
          <a:xfrm>
            <a:off x="0" y="0"/>
            <a:ext cx="9144000" cy="6324600"/>
          </a:xfrm>
          <a:prstGeom prst="rect"/>
          <a:noFill/>
          <a:ln w="9525">
            <a:noFill/>
            <a:miter lim="800000"/>
            <a:headEnd/>
            <a:tailEnd/>
          </a:ln>
          <a:effectLst/>
        </p:spPr>
      </p:pic>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564" name=""/>
        <p:cNvGrpSpPr/>
        <p:nvPr/>
      </p:nvGrpSpPr>
      <p:grpSpPr>
        <a:xfrm>
          <a:off x="0" y="0"/>
          <a:ext cx="0" cy="0"/>
          <a:chOff x="0" y="0"/>
          <a:chExt cx="0" cy="0"/>
        </a:xfrm>
      </p:grpSpPr>
      <p:sp>
        <p:nvSpPr>
          <p:cNvPr id="1049081" name="Title 1"/>
          <p:cNvSpPr>
            <a:spLocks noGrp="1"/>
          </p:cNvSpPr>
          <p:nvPr>
            <p:ph type="title"/>
          </p:nvPr>
        </p:nvSpPr>
        <p:spPr>
          <a:xfrm>
            <a:off x="457200" y="609600"/>
            <a:ext cx="7467600" cy="579438"/>
          </a:xfrm>
        </p:spPr>
        <p:txBody>
          <a:bodyPr/>
          <a:p>
            <a:r>
              <a:rPr dirty="0" lang="en-US"/>
              <a:t>symptoms</a:t>
            </a:r>
          </a:p>
        </p:txBody>
      </p:sp>
      <p:sp>
        <p:nvSpPr>
          <p:cNvPr id="1049082" name="Content Placeholder 2"/>
          <p:cNvSpPr>
            <a:spLocks noGrp="1"/>
          </p:cNvSpPr>
          <p:nvPr>
            <p:ph sz="quarter" idx="1"/>
          </p:nvPr>
        </p:nvSpPr>
        <p:spPr>
          <a:xfrm>
            <a:off x="457200" y="1371600"/>
            <a:ext cx="7467600" cy="4873752"/>
          </a:xfrm>
        </p:spPr>
        <p:txBody>
          <a:bodyPr/>
          <a:p>
            <a:r>
              <a:rPr dirty="0" sz="2800" lang="en-US"/>
              <a:t>Weakness or clumsiness of a hand, arm, or leg</a:t>
            </a:r>
          </a:p>
          <a:p>
            <a:r>
              <a:rPr dirty="0" sz="2800" lang="en-US"/>
              <a:t>Difficulties with speech</a:t>
            </a:r>
          </a:p>
          <a:p>
            <a:r>
              <a:rPr dirty="0" sz="2800" lang="en-US"/>
              <a:t>Difficulties with swallowing</a:t>
            </a:r>
          </a:p>
          <a:p>
            <a:r>
              <a:rPr dirty="0" sz="2800" lang="en-US"/>
              <a:t>Numbness or pins and needles of a part of the body</a:t>
            </a:r>
          </a:p>
          <a:p>
            <a:r>
              <a:rPr dirty="0" sz="2800" lang="en-US"/>
              <a:t>Brief loss of vision, or double vision</a:t>
            </a:r>
          </a:p>
          <a:p>
            <a:endParaRPr dirty="0" lang="en-US"/>
          </a:p>
          <a:p>
            <a:endParaRPr dirty="0" lang="en-US"/>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565" name=""/>
        <p:cNvGrpSpPr/>
        <p:nvPr/>
      </p:nvGrpSpPr>
      <p:grpSpPr>
        <a:xfrm>
          <a:off x="0" y="0"/>
          <a:ext cx="0" cy="0"/>
          <a:chOff x="0" y="0"/>
          <a:chExt cx="0" cy="0"/>
        </a:xfrm>
      </p:grpSpPr>
      <p:sp>
        <p:nvSpPr>
          <p:cNvPr id="1049083" name="Title 1"/>
          <p:cNvSpPr>
            <a:spLocks noGrp="1"/>
          </p:cNvSpPr>
          <p:nvPr>
            <p:ph type="title"/>
          </p:nvPr>
        </p:nvSpPr>
        <p:spPr>
          <a:xfrm>
            <a:off x="457200" y="274638"/>
            <a:ext cx="7467600" cy="715962"/>
          </a:xfrm>
        </p:spPr>
        <p:txBody>
          <a:bodyPr/>
          <a:p>
            <a:r>
              <a:rPr dirty="0" lang="en-US"/>
              <a:t>Diagnostic procedures</a:t>
            </a:r>
          </a:p>
        </p:txBody>
      </p:sp>
      <p:sp>
        <p:nvSpPr>
          <p:cNvPr id="1049084" name="Content Placeholder 2"/>
          <p:cNvSpPr>
            <a:spLocks noGrp="1"/>
          </p:cNvSpPr>
          <p:nvPr>
            <p:ph sz="quarter" idx="1"/>
          </p:nvPr>
        </p:nvSpPr>
        <p:spPr>
          <a:xfrm>
            <a:off x="458337" y="1219200"/>
            <a:ext cx="7467600" cy="4873752"/>
          </a:xfrm>
        </p:spPr>
        <p:txBody>
          <a:bodyPr>
            <a:normAutofit/>
          </a:bodyPr>
          <a:p>
            <a:r>
              <a:rPr b="1" dirty="0" sz="2800" lang="en-US"/>
              <a:t>A scan of your brain. </a:t>
            </a:r>
            <a:r>
              <a:rPr dirty="0" sz="2800" lang="en-US"/>
              <a:t>This will be either a CT scan or an MRI scan. </a:t>
            </a:r>
          </a:p>
          <a:p>
            <a:r>
              <a:rPr dirty="0" sz="2800" lang="en-US"/>
              <a:t>This is done to rule out stroke rather than a TIA. </a:t>
            </a:r>
          </a:p>
          <a:p>
            <a:r>
              <a:rPr dirty="0" sz="2800" lang="en-US"/>
              <a:t>In a few cases, a stroke can occur with complete and quick recovery. </a:t>
            </a:r>
          </a:p>
          <a:p>
            <a:r>
              <a:rPr dirty="0" sz="2800" lang="en-US"/>
              <a:t>The scan is also rules out other brain problems (e.g. a brain </a:t>
            </a:r>
            <a:r>
              <a:rPr dirty="0" sz="2800" lang="en-US" err="1"/>
              <a:t>tumour</a:t>
            </a:r>
            <a:r>
              <a:rPr dirty="0" sz="2800" lang="en-US"/>
              <a:t>) that may cause symptoms that mimic a TIA.</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566" name=""/>
        <p:cNvGrpSpPr/>
        <p:nvPr/>
      </p:nvGrpSpPr>
      <p:grpSpPr>
        <a:xfrm>
          <a:off x="0" y="0"/>
          <a:ext cx="0" cy="0"/>
          <a:chOff x="0" y="0"/>
          <a:chExt cx="0" cy="0"/>
        </a:xfrm>
      </p:grpSpPr>
      <p:sp>
        <p:nvSpPr>
          <p:cNvPr id="1049085" name="Content Placeholder 2"/>
          <p:cNvSpPr>
            <a:spLocks noGrp="1"/>
          </p:cNvSpPr>
          <p:nvPr>
            <p:ph sz="quarter" idx="1"/>
          </p:nvPr>
        </p:nvSpPr>
        <p:spPr>
          <a:xfrm>
            <a:off x="457200" y="762000"/>
            <a:ext cx="7467600" cy="5711952"/>
          </a:xfrm>
        </p:spPr>
        <p:txBody>
          <a:bodyPr/>
          <a:p>
            <a:r>
              <a:rPr b="1" dirty="0" sz="2800" lang="en-US"/>
              <a:t>An ultrasound scan of the carotid arteries</a:t>
            </a:r>
            <a:r>
              <a:rPr dirty="0" sz="2800" lang="en-US"/>
              <a:t>. To find out if there is severe narrowing of one of these arteries, caused by atheroma. Narrowing (stenosis) of the carotid arteries is a risk factor for TIA and stroke.</a:t>
            </a:r>
          </a:p>
          <a:p>
            <a:r>
              <a:rPr b="1" dirty="0" sz="2800" lang="en-US"/>
              <a:t>An electrocardiogram (ECG) </a:t>
            </a:r>
            <a:r>
              <a:rPr dirty="0" sz="2800" lang="en-US"/>
              <a:t>to check for abnormal heart rhythms such as atrial fibrillations (an irregular heart beat).</a:t>
            </a:r>
          </a:p>
          <a:p>
            <a:endParaRPr dirty="0" lang="en-US"/>
          </a:p>
          <a:p>
            <a:endParaRPr dirty="0"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344" name=""/>
        <p:cNvGrpSpPr/>
        <p:nvPr/>
      </p:nvGrpSpPr>
      <p:grpSpPr>
        <a:xfrm>
          <a:off x="0" y="0"/>
          <a:ext cx="0" cy="0"/>
          <a:chOff x="0" y="0"/>
          <a:chExt cx="0" cy="0"/>
        </a:xfrm>
      </p:grpSpPr>
      <p:sp>
        <p:nvSpPr>
          <p:cNvPr id="1048685" name="Title 1"/>
          <p:cNvSpPr>
            <a:spLocks noGrp="1"/>
          </p:cNvSpPr>
          <p:nvPr>
            <p:ph type="title"/>
          </p:nvPr>
        </p:nvSpPr>
        <p:spPr/>
        <p:txBody>
          <a:bodyPr/>
          <a:p>
            <a:r>
              <a:rPr dirty="0" lang="en-US"/>
              <a:t>Heart sounds</a:t>
            </a:r>
          </a:p>
        </p:txBody>
      </p:sp>
      <p:sp>
        <p:nvSpPr>
          <p:cNvPr id="1048686" name="Content Placeholder 2"/>
          <p:cNvSpPr>
            <a:spLocks noGrp="1"/>
          </p:cNvSpPr>
          <p:nvPr>
            <p:ph sz="quarter" idx="1"/>
          </p:nvPr>
        </p:nvSpPr>
        <p:spPr/>
        <p:txBody>
          <a:bodyPr/>
          <a:p>
            <a:r>
              <a:rPr dirty="0" lang="en-US"/>
              <a:t>First &amp;: Closure of AV valves</a:t>
            </a:r>
          </a:p>
          <a:p>
            <a:r>
              <a:rPr dirty="0" lang="en-US"/>
              <a:t>Second : Classical; heard by a stethoscope</a:t>
            </a:r>
          </a:p>
          <a:p>
            <a:pPr>
              <a:buNone/>
            </a:pPr>
            <a:r>
              <a:rPr dirty="0" lang="en-US"/>
              <a:t>Is due to closure of aortic valve</a:t>
            </a:r>
          </a:p>
          <a:p>
            <a:r>
              <a:rPr dirty="0" lang="en-US"/>
              <a:t>Third: Due to rushing of blood into the ventricles. Is mild, can only be heard by a special microphone, amplifier &amp; loudspeaker. </a:t>
            </a:r>
          </a:p>
          <a:p>
            <a:r>
              <a:rPr dirty="0" lang="en-US"/>
              <a:t>Fourth: Produced buy </a:t>
            </a:r>
            <a:r>
              <a:rPr dirty="0" lang="en-US" err="1"/>
              <a:t>atrial</a:t>
            </a:r>
            <a:r>
              <a:rPr dirty="0" lang="en-US"/>
              <a:t> contraction. Not audible unless in pathologic state like stiff ventricle due to HTN. The atria pump force fully into the ventricle.  </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567" name=""/>
        <p:cNvGrpSpPr/>
        <p:nvPr/>
      </p:nvGrpSpPr>
      <p:grpSpPr>
        <a:xfrm>
          <a:off x="0" y="0"/>
          <a:ext cx="0" cy="0"/>
          <a:chOff x="0" y="0"/>
          <a:chExt cx="0" cy="0"/>
        </a:xfrm>
      </p:grpSpPr>
      <p:sp>
        <p:nvSpPr>
          <p:cNvPr id="1049086" name="Content Placeholder 2"/>
          <p:cNvSpPr>
            <a:spLocks noGrp="1"/>
          </p:cNvSpPr>
          <p:nvPr>
            <p:ph sz="quarter" idx="1"/>
          </p:nvPr>
        </p:nvSpPr>
        <p:spPr>
          <a:xfrm>
            <a:off x="457200" y="685800"/>
            <a:ext cx="7696200" cy="5711952"/>
          </a:xfrm>
        </p:spPr>
        <p:txBody>
          <a:bodyPr/>
          <a:p>
            <a:r>
              <a:rPr b="1" dirty="0" sz="2800" lang="en-US"/>
              <a:t>Blood tests. </a:t>
            </a:r>
            <a:r>
              <a:rPr dirty="0" sz="2800" lang="en-US"/>
              <a:t>blood is tested for diabetes or high cholesterol (these are </a:t>
            </a:r>
            <a:r>
              <a:rPr b="1" dirty="0" sz="2800" i="1" lang="en-US"/>
              <a:t>risk factors for TIA and stroke</a:t>
            </a:r>
            <a:r>
              <a:rPr dirty="0" sz="2800" lang="en-US"/>
              <a:t>), and to rule out anemia or kidney diseases</a:t>
            </a:r>
          </a:p>
          <a:p>
            <a:r>
              <a:rPr b="1" dirty="0" sz="2800" lang="en-US"/>
              <a:t>Blood pressure measurement</a:t>
            </a:r>
            <a:r>
              <a:rPr dirty="0" sz="2800" lang="en-US"/>
              <a:t>. Although this is not strictly speaking a test, it is important that blood pressure is checked - high blood pressure is a risk factor for TIA and stroke, and needs to be treated.</a:t>
            </a:r>
          </a:p>
          <a:p>
            <a:endParaRPr dirty="0" lang="en-US"/>
          </a:p>
          <a:p>
            <a:endParaRPr dirty="0" lang="en-US"/>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568" name=""/>
        <p:cNvGrpSpPr/>
        <p:nvPr/>
      </p:nvGrpSpPr>
      <p:grpSpPr>
        <a:xfrm>
          <a:off x="0" y="0"/>
          <a:ext cx="0" cy="0"/>
          <a:chOff x="0" y="0"/>
          <a:chExt cx="0" cy="0"/>
        </a:xfrm>
      </p:grpSpPr>
      <p:sp>
        <p:nvSpPr>
          <p:cNvPr id="1049087" name="Title 1"/>
          <p:cNvSpPr>
            <a:spLocks noGrp="1"/>
          </p:cNvSpPr>
          <p:nvPr>
            <p:ph type="title"/>
          </p:nvPr>
        </p:nvSpPr>
        <p:spPr>
          <a:xfrm>
            <a:off x="457200" y="274638"/>
            <a:ext cx="7467600" cy="639762"/>
          </a:xfrm>
        </p:spPr>
        <p:txBody>
          <a:bodyPr>
            <a:normAutofit/>
          </a:bodyPr>
          <a:p>
            <a:r>
              <a:rPr b="1" dirty="0" sz="3200" lang="en-US"/>
              <a:t>management</a:t>
            </a:r>
          </a:p>
        </p:txBody>
      </p:sp>
      <p:sp>
        <p:nvSpPr>
          <p:cNvPr id="1049088" name="Content Placeholder 2"/>
          <p:cNvSpPr>
            <a:spLocks noGrp="1"/>
          </p:cNvSpPr>
          <p:nvPr>
            <p:ph sz="quarter" idx="1"/>
          </p:nvPr>
        </p:nvSpPr>
        <p:spPr>
          <a:xfrm>
            <a:off x="457200" y="1066800"/>
            <a:ext cx="7467600" cy="5407152"/>
          </a:xfrm>
        </p:spPr>
        <p:txBody>
          <a:bodyPr>
            <a:normAutofit/>
          </a:bodyPr>
          <a:p>
            <a:pPr>
              <a:buNone/>
            </a:pPr>
            <a:r>
              <a:rPr dirty="0" sz="2800" lang="en-US"/>
              <a:t>Aspects of treatment include the following:</a:t>
            </a:r>
          </a:p>
          <a:p>
            <a:pPr>
              <a:buFont typeface="Wingdings" pitchFamily="2" charset="2"/>
              <a:buChar char="v"/>
            </a:pPr>
            <a:r>
              <a:rPr dirty="0" sz="2800" lang="en-US"/>
              <a:t>Medication to reduce the risk of blood clots forming.</a:t>
            </a:r>
          </a:p>
          <a:p>
            <a:pPr>
              <a:buFont typeface="Wingdings" pitchFamily="2" charset="2"/>
              <a:buChar char="v"/>
            </a:pPr>
            <a:r>
              <a:rPr dirty="0" sz="2800" lang="en-US"/>
              <a:t>To reduce any risk factors that one has.</a:t>
            </a:r>
          </a:p>
          <a:p>
            <a:pPr>
              <a:buFont typeface="Wingdings" pitchFamily="2" charset="2"/>
              <a:buChar char="v"/>
            </a:pPr>
            <a:r>
              <a:rPr dirty="0" sz="2800" lang="en-US"/>
              <a:t>Surgery in some cases.</a:t>
            </a:r>
          </a:p>
          <a:p>
            <a:pPr>
              <a:buNone/>
            </a:pPr>
            <a:endParaRPr b="1" dirty="0" sz="2800" lang="en-US"/>
          </a:p>
          <a:p>
            <a:pPr>
              <a:buNone/>
            </a:pPr>
            <a:r>
              <a:rPr b="1" dirty="0" sz="2800" lang="en-US"/>
              <a:t>MEDICATION</a:t>
            </a:r>
            <a:endParaRPr dirty="0" sz="2800" lang="en-US"/>
          </a:p>
          <a:p>
            <a:r>
              <a:rPr dirty="0" sz="2800" lang="en-US"/>
              <a:t>Medication reduces the risk of further blood clots forming.</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569" name=""/>
        <p:cNvGrpSpPr/>
        <p:nvPr/>
      </p:nvGrpSpPr>
      <p:grpSpPr>
        <a:xfrm>
          <a:off x="0" y="0"/>
          <a:ext cx="0" cy="0"/>
          <a:chOff x="0" y="0"/>
          <a:chExt cx="0" cy="0"/>
        </a:xfrm>
      </p:grpSpPr>
      <p:sp>
        <p:nvSpPr>
          <p:cNvPr id="1049089" name="Content Placeholder 2"/>
          <p:cNvSpPr>
            <a:spLocks noGrp="1"/>
          </p:cNvSpPr>
          <p:nvPr>
            <p:ph sz="quarter" idx="1"/>
          </p:nvPr>
        </p:nvSpPr>
        <p:spPr>
          <a:xfrm>
            <a:off x="457200" y="381000"/>
            <a:ext cx="8001000" cy="6092952"/>
          </a:xfrm>
        </p:spPr>
        <p:txBody>
          <a:bodyPr>
            <a:normAutofit/>
          </a:bodyPr>
          <a:p>
            <a:pPr>
              <a:buNone/>
            </a:pPr>
            <a:r>
              <a:rPr b="1" dirty="0" sz="3200" lang="en-US"/>
              <a:t>Ant platelet medication</a:t>
            </a:r>
          </a:p>
          <a:p>
            <a:r>
              <a:rPr dirty="0" sz="3200" lang="en-US"/>
              <a:t>Platelets are tiny particles in the blood which help blood to clot. </a:t>
            </a:r>
          </a:p>
          <a:p>
            <a:r>
              <a:rPr dirty="0" sz="3200" lang="en-US"/>
              <a:t>Antiplatelet medication is usually advised if one have had a TIA. </a:t>
            </a:r>
          </a:p>
          <a:p>
            <a:r>
              <a:rPr dirty="0" sz="3200" lang="en-US"/>
              <a:t>Anti platelet medication reduces the stickiness of platelets. </a:t>
            </a:r>
          </a:p>
          <a:p>
            <a:r>
              <a:rPr dirty="0" sz="3200" lang="en-US"/>
              <a:t>This helps to prevent blood clots forming inside arteries, which helps to prevent a further TIA or a stroke. </a:t>
            </a:r>
          </a:p>
          <a:p>
            <a:r>
              <a:rPr dirty="0" sz="3200" lang="en-US"/>
              <a:t>They include aspirin, </a:t>
            </a:r>
            <a:r>
              <a:rPr dirty="0" sz="3200" lang="en-US" err="1"/>
              <a:t>clopidogrel</a:t>
            </a:r>
            <a:endParaRPr dirty="0" sz="3200" lang="en-US"/>
          </a:p>
          <a:p>
            <a:endParaRPr dirty="0" lang="en-US"/>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570" name=""/>
        <p:cNvGrpSpPr/>
        <p:nvPr/>
      </p:nvGrpSpPr>
      <p:grpSpPr>
        <a:xfrm>
          <a:off x="0" y="0"/>
          <a:ext cx="0" cy="0"/>
          <a:chOff x="0" y="0"/>
          <a:chExt cx="0" cy="0"/>
        </a:xfrm>
      </p:grpSpPr>
      <p:sp>
        <p:nvSpPr>
          <p:cNvPr id="1049090" name="Content Placeholder 2"/>
          <p:cNvSpPr>
            <a:spLocks noGrp="1"/>
          </p:cNvSpPr>
          <p:nvPr>
            <p:ph sz="quarter" idx="1"/>
          </p:nvPr>
        </p:nvSpPr>
        <p:spPr>
          <a:xfrm>
            <a:off x="457200" y="381000"/>
            <a:ext cx="7467600" cy="6092952"/>
          </a:xfrm>
        </p:spPr>
        <p:txBody>
          <a:bodyPr>
            <a:normAutofit/>
          </a:bodyPr>
          <a:p>
            <a:r>
              <a:rPr b="1" dirty="0" sz="3200" lang="en-US"/>
              <a:t>Warfarin</a:t>
            </a:r>
            <a:r>
              <a:rPr dirty="0" sz="3200" lang="en-US"/>
              <a:t> works by reducing some of the chemicals in the blood that are needed to make blood clot (it is an anticoagulant). </a:t>
            </a:r>
          </a:p>
          <a:p>
            <a:r>
              <a:rPr dirty="0" sz="3200" lang="en-US"/>
              <a:t>The aim is to get the dose just right so the blood is 'thinner' than normal (less able to form clots), but not so much as to cause bleeding problems.</a:t>
            </a:r>
          </a:p>
          <a:p>
            <a:r>
              <a:rPr dirty="0" sz="3200" lang="en-US"/>
              <a:t>Therefore, you need regular blood tests if you take warfarin.</a:t>
            </a:r>
          </a:p>
          <a:p>
            <a:r>
              <a:rPr dirty="0" sz="3200" lang="en-US"/>
              <a:t>( an oral anticoagulant.)</a:t>
            </a:r>
          </a:p>
          <a:p>
            <a:endParaRPr dirty="0" lang="en-US"/>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571" name=""/>
        <p:cNvGrpSpPr/>
        <p:nvPr/>
      </p:nvGrpSpPr>
      <p:grpSpPr>
        <a:xfrm>
          <a:off x="0" y="0"/>
          <a:ext cx="0" cy="0"/>
          <a:chOff x="0" y="0"/>
          <a:chExt cx="0" cy="0"/>
        </a:xfrm>
      </p:grpSpPr>
      <p:sp>
        <p:nvSpPr>
          <p:cNvPr id="1049091" name="Content Placeholder 2"/>
          <p:cNvSpPr>
            <a:spLocks noGrp="1"/>
          </p:cNvSpPr>
          <p:nvPr>
            <p:ph sz="quarter" idx="1"/>
          </p:nvPr>
        </p:nvSpPr>
        <p:spPr>
          <a:xfrm>
            <a:off x="457200" y="914400"/>
            <a:ext cx="7467600" cy="5559552"/>
          </a:xfrm>
        </p:spPr>
        <p:txBody>
          <a:bodyPr>
            <a:normAutofit/>
          </a:bodyPr>
          <a:p>
            <a:r>
              <a:rPr dirty="0" sz="3200" lang="en-US"/>
              <a:t>Smoking cessation</a:t>
            </a:r>
          </a:p>
          <a:p>
            <a:r>
              <a:rPr dirty="0" sz="3200" lang="en-US"/>
              <a:t>Regular BP check up</a:t>
            </a:r>
          </a:p>
          <a:p>
            <a:r>
              <a:rPr dirty="0" sz="3200" lang="en-US"/>
              <a:t>Weight management</a:t>
            </a:r>
          </a:p>
          <a:p>
            <a:r>
              <a:rPr dirty="0" sz="3200" lang="en-US"/>
              <a:t>Physical activity</a:t>
            </a:r>
          </a:p>
          <a:p>
            <a:r>
              <a:rPr dirty="0" sz="3200" lang="en-US"/>
              <a:t>Reduce intake of cholesterol</a:t>
            </a: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572" name=""/>
        <p:cNvGrpSpPr/>
        <p:nvPr/>
      </p:nvGrpSpPr>
      <p:grpSpPr>
        <a:xfrm>
          <a:off x="0" y="0"/>
          <a:ext cx="0" cy="0"/>
          <a:chOff x="0" y="0"/>
          <a:chExt cx="0" cy="0"/>
        </a:xfrm>
      </p:grpSpPr>
      <p:sp>
        <p:nvSpPr>
          <p:cNvPr id="1049092" name="Title 1"/>
          <p:cNvSpPr>
            <a:spLocks noGrp="1"/>
          </p:cNvSpPr>
          <p:nvPr>
            <p:ph type="title"/>
          </p:nvPr>
        </p:nvSpPr>
        <p:spPr/>
        <p:txBody>
          <a:bodyPr>
            <a:normAutofit/>
          </a:bodyPr>
          <a:p>
            <a:r>
              <a:rPr dirty="0" sz="3600" lang="en-US">
                <a:solidFill>
                  <a:schemeClr val="accent2"/>
                </a:solidFill>
              </a:rPr>
              <a:t>CONGENITAL HEART DISEASE</a:t>
            </a:r>
          </a:p>
        </p:txBody>
      </p:sp>
      <p:sp>
        <p:nvSpPr>
          <p:cNvPr id="1049093" name="Content Placeholder 2"/>
          <p:cNvSpPr>
            <a:spLocks noGrp="1"/>
          </p:cNvSpPr>
          <p:nvPr>
            <p:ph sz="quarter" idx="1"/>
          </p:nvPr>
        </p:nvSpPr>
        <p:spPr/>
        <p:txBody>
          <a:bodyPr>
            <a:normAutofit/>
          </a:bodyPr>
          <a:p>
            <a:r>
              <a:rPr dirty="0" sz="3200" lang="en-US"/>
              <a:t>Structural disorders of the heart</a:t>
            </a:r>
          </a:p>
          <a:p>
            <a:r>
              <a:rPr dirty="0" sz="3200" lang="en-US"/>
              <a:t>Due to damage of the fetus by the Rubella virus when the mother is 1-3 months pregnant.</a:t>
            </a:r>
          </a:p>
          <a:p>
            <a:r>
              <a:rPr dirty="0" sz="3200" lang="en-US"/>
              <a:t>Or by chromosomal abnormality in children with Down’s syndrome</a:t>
            </a:r>
          </a:p>
          <a:p>
            <a:r>
              <a:rPr dirty="0" sz="3200" lang="en-US"/>
              <a:t> In most cases, the cause is idiopathic.</a:t>
            </a: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573" name=""/>
        <p:cNvGrpSpPr/>
        <p:nvPr/>
      </p:nvGrpSpPr>
      <p:grpSpPr>
        <a:xfrm>
          <a:off x="0" y="0"/>
          <a:ext cx="0" cy="0"/>
          <a:chOff x="0" y="0"/>
          <a:chExt cx="0" cy="0"/>
        </a:xfrm>
      </p:grpSpPr>
      <p:sp>
        <p:nvSpPr>
          <p:cNvPr id="1049094" name="Title 1"/>
          <p:cNvSpPr>
            <a:spLocks noGrp="1"/>
          </p:cNvSpPr>
          <p:nvPr>
            <p:ph type="title"/>
          </p:nvPr>
        </p:nvSpPr>
        <p:spPr>
          <a:xfrm>
            <a:off x="457200" y="274638"/>
            <a:ext cx="7467600" cy="639762"/>
          </a:xfrm>
        </p:spPr>
        <p:txBody>
          <a:bodyPr/>
          <a:p>
            <a:r>
              <a:rPr b="1" dirty="0" lang="en-US"/>
              <a:t>classification</a:t>
            </a:r>
          </a:p>
        </p:txBody>
      </p:sp>
      <p:sp>
        <p:nvSpPr>
          <p:cNvPr id="1049095" name="Content Placeholder 2"/>
          <p:cNvSpPr>
            <a:spLocks noGrp="1"/>
          </p:cNvSpPr>
          <p:nvPr>
            <p:ph sz="quarter" idx="1"/>
          </p:nvPr>
        </p:nvSpPr>
        <p:spPr>
          <a:xfrm>
            <a:off x="457200" y="1219200"/>
            <a:ext cx="8001000" cy="5254752"/>
          </a:xfrm>
        </p:spPr>
        <p:txBody>
          <a:bodyPr>
            <a:normAutofit/>
          </a:bodyPr>
          <a:p>
            <a:pPr>
              <a:buNone/>
            </a:pPr>
            <a:r>
              <a:rPr b="1" dirty="0" lang="en-US">
                <a:solidFill>
                  <a:schemeClr val="accent5"/>
                </a:solidFill>
              </a:rPr>
              <a:t>NON-CYANOTIC GROUP</a:t>
            </a:r>
          </a:p>
          <a:p>
            <a:r>
              <a:rPr dirty="0" sz="3200" lang="en-US"/>
              <a:t>Anatomically, the following principal defects may be found:</a:t>
            </a:r>
          </a:p>
          <a:p>
            <a:pPr>
              <a:buFont typeface="Wingdings" pitchFamily="2" charset="2"/>
              <a:buChar char="Ø"/>
            </a:pPr>
            <a:r>
              <a:rPr dirty="0" sz="3200" lang="en-US"/>
              <a:t>Abnormal communications in the heart or  between the big vessels</a:t>
            </a:r>
          </a:p>
          <a:p>
            <a:pPr>
              <a:buFont typeface="Wingdings" pitchFamily="2" charset="2"/>
              <a:buChar char="Ø"/>
            </a:pPr>
            <a:r>
              <a:rPr dirty="0" sz="3200" lang="en-US"/>
              <a:t> Atrial septal defect</a:t>
            </a:r>
          </a:p>
          <a:p>
            <a:pPr>
              <a:buFont typeface="Wingdings" pitchFamily="2" charset="2"/>
              <a:buChar char="Ø"/>
            </a:pPr>
            <a:r>
              <a:rPr dirty="0" sz="3200" lang="en-US"/>
              <a:t> Ventricular septal defect</a:t>
            </a:r>
          </a:p>
          <a:p>
            <a:pPr>
              <a:buFont typeface="Wingdings" pitchFamily="2" charset="2"/>
              <a:buChar char="Ø"/>
            </a:pPr>
            <a:r>
              <a:rPr dirty="0" sz="3200" lang="en-US"/>
              <a:t> Patent ductus arteriosus.</a:t>
            </a:r>
          </a:p>
          <a:p>
            <a:pPr>
              <a:buFont typeface="Wingdings" pitchFamily="2" charset="2"/>
              <a:buChar char="Ø"/>
            </a:pPr>
            <a:r>
              <a:rPr dirty="0" sz="3200" lang="en-US"/>
              <a:t> Co-</a:t>
            </a:r>
            <a:r>
              <a:rPr dirty="0" sz="3200" lang="en-US" err="1"/>
              <a:t>archtation</a:t>
            </a:r>
            <a:r>
              <a:rPr dirty="0" sz="3200" lang="en-US"/>
              <a:t> of aorta</a:t>
            </a:r>
          </a:p>
          <a:p>
            <a:endParaRPr dirty="0" lang="en-US"/>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574" name=""/>
        <p:cNvGrpSpPr/>
        <p:nvPr/>
      </p:nvGrpSpPr>
      <p:grpSpPr>
        <a:xfrm>
          <a:off x="0" y="0"/>
          <a:ext cx="0" cy="0"/>
          <a:chOff x="0" y="0"/>
          <a:chExt cx="0" cy="0"/>
        </a:xfrm>
      </p:grpSpPr>
      <p:sp>
        <p:nvSpPr>
          <p:cNvPr id="1049096" name="Content Placeholder 2"/>
          <p:cNvSpPr>
            <a:spLocks noGrp="1"/>
          </p:cNvSpPr>
          <p:nvPr>
            <p:ph sz="quarter" idx="1"/>
          </p:nvPr>
        </p:nvSpPr>
        <p:spPr>
          <a:xfrm>
            <a:off x="457200" y="914400"/>
            <a:ext cx="7467600" cy="5559552"/>
          </a:xfrm>
        </p:spPr>
        <p:txBody>
          <a:bodyPr>
            <a:normAutofit/>
          </a:bodyPr>
          <a:p>
            <a:r>
              <a:rPr dirty="0" sz="3200" lang="en-US"/>
              <a:t>Due to high pressure in the left heart, there is a shunt from the left to right heart with an increased blood load in the lungs.</a:t>
            </a:r>
          </a:p>
          <a:p>
            <a:endParaRPr dirty="0" sz="3200" lang="en-US"/>
          </a:p>
          <a:p>
            <a:r>
              <a:rPr dirty="0" sz="3200" lang="en-US"/>
              <a:t>In this group of congenital heart diseases, there is no cyanosis.</a:t>
            </a:r>
          </a:p>
          <a:p>
            <a:endParaRPr dirty="0" sz="3200" lang="en-US"/>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575" name=""/>
        <p:cNvGrpSpPr/>
        <p:nvPr/>
      </p:nvGrpSpPr>
      <p:grpSpPr>
        <a:xfrm>
          <a:off x="0" y="0"/>
          <a:ext cx="0" cy="0"/>
          <a:chOff x="0" y="0"/>
          <a:chExt cx="0" cy="0"/>
        </a:xfrm>
      </p:grpSpPr>
      <p:sp>
        <p:nvSpPr>
          <p:cNvPr id="1049097" name="Content Placeholder 2"/>
          <p:cNvSpPr>
            <a:spLocks noGrp="1"/>
          </p:cNvSpPr>
          <p:nvPr>
            <p:ph sz="quarter" idx="1"/>
          </p:nvPr>
        </p:nvSpPr>
        <p:spPr>
          <a:xfrm>
            <a:off x="457200" y="914400"/>
            <a:ext cx="7467600" cy="5559552"/>
          </a:xfrm>
        </p:spPr>
        <p:txBody>
          <a:bodyPr/>
          <a:p>
            <a:pPr>
              <a:buNone/>
            </a:pPr>
            <a:r>
              <a:rPr b="1" dirty="0" lang="en-US">
                <a:solidFill>
                  <a:schemeClr val="accent5"/>
                </a:solidFill>
              </a:rPr>
              <a:t>CYANOTIC GROUP</a:t>
            </a:r>
          </a:p>
          <a:p>
            <a:r>
              <a:rPr dirty="0" sz="3200" lang="en-US"/>
              <a:t>Combination of abnormal communications &amp; </a:t>
            </a:r>
            <a:r>
              <a:rPr dirty="0" sz="3200" lang="en-US" err="1"/>
              <a:t>stenosis</a:t>
            </a:r>
            <a:r>
              <a:rPr dirty="0" sz="3200" lang="en-US"/>
              <a:t>.</a:t>
            </a:r>
          </a:p>
          <a:p>
            <a:pPr>
              <a:buFont typeface="Wingdings" pitchFamily="2" charset="2"/>
              <a:buChar char="Ø"/>
            </a:pPr>
            <a:r>
              <a:rPr dirty="0" sz="3200" lang="en-US"/>
              <a:t> Transposition of the great vessels</a:t>
            </a:r>
          </a:p>
          <a:p>
            <a:pPr>
              <a:buFont typeface="Wingdings" pitchFamily="2" charset="2"/>
              <a:buChar char="Ø"/>
            </a:pPr>
            <a:r>
              <a:rPr dirty="0" sz="3200" lang="en-US"/>
              <a:t> Tetralogy of </a:t>
            </a:r>
            <a:r>
              <a:rPr dirty="0" sz="3200" lang="en-US" err="1"/>
              <a:t>Fallot</a:t>
            </a:r>
            <a:r>
              <a:rPr dirty="0" sz="3200" lang="en-US"/>
              <a:t> - ventricular septal defect with a pulmonary stenosis.</a:t>
            </a: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576" name=""/>
        <p:cNvGrpSpPr/>
        <p:nvPr/>
      </p:nvGrpSpPr>
      <p:grpSpPr>
        <a:xfrm>
          <a:off x="0" y="0"/>
          <a:ext cx="0" cy="0"/>
          <a:chOff x="0" y="0"/>
          <a:chExt cx="0" cy="0"/>
        </a:xfrm>
      </p:grpSpPr>
      <p:sp>
        <p:nvSpPr>
          <p:cNvPr id="1049098" name="Title 1"/>
          <p:cNvSpPr>
            <a:spLocks noGrp="1"/>
          </p:cNvSpPr>
          <p:nvPr>
            <p:ph type="title"/>
          </p:nvPr>
        </p:nvSpPr>
        <p:spPr/>
        <p:txBody>
          <a:bodyPr/>
          <a:p>
            <a:r>
              <a:rPr b="1" dirty="0" lang="en-US" err="1">
                <a:solidFill>
                  <a:schemeClr val="accent5"/>
                </a:solidFill>
              </a:rPr>
              <a:t>Tetralogy</a:t>
            </a:r>
            <a:r>
              <a:rPr b="1" dirty="0" lang="en-US">
                <a:solidFill>
                  <a:schemeClr val="accent5"/>
                </a:solidFill>
              </a:rPr>
              <a:t> of </a:t>
            </a:r>
            <a:r>
              <a:rPr b="1" dirty="0" lang="en-US" err="1">
                <a:solidFill>
                  <a:schemeClr val="accent5"/>
                </a:solidFill>
              </a:rPr>
              <a:t>fallot</a:t>
            </a:r>
            <a:endParaRPr b="1" dirty="0" lang="en-US">
              <a:solidFill>
                <a:schemeClr val="accent5"/>
              </a:solidFill>
            </a:endParaRPr>
          </a:p>
        </p:txBody>
      </p:sp>
      <p:sp>
        <p:nvSpPr>
          <p:cNvPr id="1049099" name="Content Placeholder 2"/>
          <p:cNvSpPr>
            <a:spLocks noGrp="1"/>
          </p:cNvSpPr>
          <p:nvPr>
            <p:ph sz="quarter" idx="1"/>
          </p:nvPr>
        </p:nvSpPr>
        <p:spPr/>
        <p:txBody>
          <a:bodyPr>
            <a:normAutofit/>
          </a:bodyPr>
          <a:p>
            <a:r>
              <a:rPr dirty="0" sz="3200" lang="en-US"/>
              <a:t>Is characterized by the combination of four (4) defects.</a:t>
            </a:r>
          </a:p>
          <a:p>
            <a:pPr>
              <a:buNone/>
            </a:pPr>
            <a:r>
              <a:rPr dirty="0" sz="3200" lang="en-US"/>
              <a:t>  a) Pulmonary stenosis (obstruct right </a:t>
            </a:r>
            <a:r>
              <a:rPr dirty="0" sz="3200" lang="en-US" err="1"/>
              <a:t>ventrical</a:t>
            </a:r>
            <a:endParaRPr dirty="0" sz="3200" lang="en-US"/>
          </a:p>
          <a:p>
            <a:pPr>
              <a:buNone/>
            </a:pPr>
            <a:r>
              <a:rPr dirty="0" sz="3200" lang="en-US"/>
              <a:t>   b)Ventricular septal defect</a:t>
            </a:r>
          </a:p>
          <a:p>
            <a:pPr>
              <a:buNone/>
            </a:pPr>
            <a:r>
              <a:rPr dirty="0" sz="3200" lang="en-US"/>
              <a:t>   c) Over- riding aorta</a:t>
            </a:r>
          </a:p>
          <a:p>
            <a:pPr>
              <a:buNone/>
            </a:pPr>
            <a:r>
              <a:rPr dirty="0" sz="3200" lang="en-US"/>
              <a:t>   d)Hypertrophy of the right ventricle.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345" name=""/>
        <p:cNvGrpSpPr/>
        <p:nvPr/>
      </p:nvGrpSpPr>
      <p:grpSpPr>
        <a:xfrm>
          <a:off x="0" y="0"/>
          <a:ext cx="0" cy="0"/>
          <a:chOff x="0" y="0"/>
          <a:chExt cx="0" cy="0"/>
        </a:xfrm>
      </p:grpSpPr>
      <p:sp>
        <p:nvSpPr>
          <p:cNvPr id="1048687" name="Title 1"/>
          <p:cNvSpPr>
            <a:spLocks noGrp="1"/>
          </p:cNvSpPr>
          <p:nvPr>
            <p:ph type="title"/>
          </p:nvPr>
        </p:nvSpPr>
        <p:spPr/>
        <p:txBody>
          <a:bodyPr/>
          <a:p>
            <a:r>
              <a:rPr dirty="0" lang="en-US"/>
              <a:t>murmur</a:t>
            </a:r>
          </a:p>
        </p:txBody>
      </p:sp>
      <p:sp>
        <p:nvSpPr>
          <p:cNvPr id="1048688" name="Content Placeholder 2"/>
          <p:cNvSpPr>
            <a:spLocks noGrp="1"/>
          </p:cNvSpPr>
          <p:nvPr>
            <p:ph sz="quarter" idx="1"/>
          </p:nvPr>
        </p:nvSpPr>
        <p:spPr/>
        <p:txBody>
          <a:bodyPr>
            <a:normAutofit/>
          </a:bodyPr>
          <a:p>
            <a:r>
              <a:rPr dirty="0" sz="2800" lang="en-US"/>
              <a:t>An abnormal heart sound produced by turbulence of blood due to:-</a:t>
            </a:r>
          </a:p>
          <a:p>
            <a:r>
              <a:rPr dirty="0" sz="2800" lang="en-US"/>
              <a:t>an incompetent or </a:t>
            </a:r>
            <a:r>
              <a:rPr dirty="0" sz="2800" lang="en-US" err="1"/>
              <a:t>stenosed</a:t>
            </a:r>
            <a:r>
              <a:rPr dirty="0" sz="2800" lang="en-US"/>
              <a:t> valve so that there is regurgitation or backflow of blood.</a:t>
            </a:r>
          </a:p>
          <a:p>
            <a:r>
              <a:rPr dirty="0" sz="2800" lang="en-US"/>
              <a:t>Severe anemia due to reduced blood viscosity thus accelerated blood flow.</a:t>
            </a:r>
          </a:p>
          <a:p>
            <a:r>
              <a:rPr dirty="0" sz="2800" lang="en-US"/>
              <a:t>Ventricular-</a:t>
            </a:r>
            <a:r>
              <a:rPr dirty="0" sz="2800" lang="en-US" err="1"/>
              <a:t>septal</a:t>
            </a:r>
            <a:r>
              <a:rPr dirty="0" sz="2800" lang="en-US"/>
              <a:t> defects where blood flows through from left to right ventricle</a:t>
            </a:r>
          </a:p>
          <a:p>
            <a:r>
              <a:rPr dirty="0" sz="2800" lang="en-US" err="1"/>
              <a:t>Coarctation</a:t>
            </a:r>
            <a:r>
              <a:rPr dirty="0" sz="2800" lang="en-US"/>
              <a:t>(narrowing )of aorta so that blood flows back to the left ventricle</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577" name=""/>
        <p:cNvGrpSpPr/>
        <p:nvPr/>
      </p:nvGrpSpPr>
      <p:grpSpPr>
        <a:xfrm>
          <a:off x="0" y="0"/>
          <a:ext cx="0" cy="0"/>
          <a:chOff x="0" y="0"/>
          <a:chExt cx="0" cy="0"/>
        </a:xfrm>
      </p:grpSpPr>
      <p:sp>
        <p:nvSpPr>
          <p:cNvPr id="1049100" name="Content Placeholder 2"/>
          <p:cNvSpPr>
            <a:spLocks noGrp="1"/>
          </p:cNvSpPr>
          <p:nvPr>
            <p:ph sz="quarter" idx="1"/>
          </p:nvPr>
        </p:nvSpPr>
        <p:spPr>
          <a:xfrm>
            <a:off x="457200" y="381000"/>
            <a:ext cx="7696200" cy="6400800"/>
          </a:xfrm>
        </p:spPr>
        <p:txBody>
          <a:bodyPr>
            <a:normAutofit/>
          </a:bodyPr>
          <a:p>
            <a:r>
              <a:rPr b="1" dirty="0" lang="en-US"/>
              <a:t>Ventricular </a:t>
            </a:r>
            <a:r>
              <a:rPr b="1" dirty="0" lang="en-US" err="1"/>
              <a:t>septal</a:t>
            </a:r>
            <a:r>
              <a:rPr b="1" dirty="0" lang="en-US"/>
              <a:t> defect (VSD).</a:t>
            </a:r>
            <a:r>
              <a:rPr dirty="0" lang="en-US"/>
              <a:t> An opening in the ventricular septum, or dividing wall between the two lower chambers of the heart known as the right and left ventricles.</a:t>
            </a:r>
          </a:p>
          <a:p>
            <a:r>
              <a:rPr b="1" dirty="0" lang="en-US"/>
              <a:t>Pulmonary (or right ventricular outflow tract) obstruction.</a:t>
            </a:r>
            <a:r>
              <a:rPr dirty="0" lang="en-US"/>
              <a:t> A muscular obstruction in the right ventricle, just below the pulmonary valve, that decreases the normal flow of blood. The pulmonary valve may also be small.</a:t>
            </a:r>
          </a:p>
          <a:p>
            <a:r>
              <a:rPr b="1" dirty="0" lang="en-US"/>
              <a:t>Overriding aorta.</a:t>
            </a:r>
            <a:r>
              <a:rPr dirty="0" lang="en-US"/>
              <a:t> The aorta is shifted towards the right side of the heart so that it sits over the ventricular </a:t>
            </a:r>
            <a:r>
              <a:rPr dirty="0" lang="en-US" err="1"/>
              <a:t>septal</a:t>
            </a:r>
            <a:r>
              <a:rPr dirty="0" lang="en-US"/>
              <a:t> defect.</a:t>
            </a:r>
          </a:p>
          <a:p>
            <a:r>
              <a:rPr b="1" dirty="0" lang="en-US"/>
              <a:t>Hypertrophy of the right ventricle. </a:t>
            </a:r>
            <a:r>
              <a:rPr dirty="0" lang="en-US"/>
              <a:t>the right ventricle becomes thickened as it tries to pump blood past the obstruction into the pulmonary artery.</a:t>
            </a:r>
          </a:p>
          <a:p>
            <a:endParaRPr dirty="0" lang="en-US"/>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578" name=""/>
        <p:cNvGrpSpPr/>
        <p:nvPr/>
      </p:nvGrpSpPr>
      <p:grpSpPr>
        <a:xfrm>
          <a:off x="0" y="0"/>
          <a:ext cx="0" cy="0"/>
          <a:chOff x="0" y="0"/>
          <a:chExt cx="0" cy="0"/>
        </a:xfrm>
      </p:grpSpPr>
      <p:sp>
        <p:nvSpPr>
          <p:cNvPr id="1049101" name="Title 1"/>
          <p:cNvSpPr>
            <a:spLocks noGrp="1"/>
          </p:cNvSpPr>
          <p:nvPr>
            <p:ph type="title"/>
          </p:nvPr>
        </p:nvSpPr>
        <p:spPr/>
        <p:txBody>
          <a:bodyPr/>
          <a:p>
            <a:r>
              <a:rPr dirty="0" lang="en-US"/>
              <a:t>.</a:t>
            </a:r>
          </a:p>
        </p:txBody>
      </p:sp>
      <p:pic>
        <p:nvPicPr>
          <p:cNvPr id="2097183" name="Picture 2" descr="C:\Users\MOSES\Downloads\125864.gif"/>
          <p:cNvPicPr>
            <a:picLocks noChangeAspect="1" noGrp="1" noChangeArrowheads="1"/>
          </p:cNvPicPr>
          <p:nvPr>
            <p:ph sz="quarter" idx="1"/>
          </p:nvPr>
        </p:nvPicPr>
        <p:blipFill>
          <a:blip xmlns:r="http://schemas.openxmlformats.org/officeDocument/2006/relationships" r:embed="rId1" cstate="print"/>
          <a:srcRect/>
          <a:stretch>
            <a:fillRect/>
          </a:stretch>
        </p:blipFill>
        <p:spPr bwMode="auto">
          <a:xfrm>
            <a:off x="0" y="0"/>
            <a:ext cx="8839199" cy="6858000"/>
          </a:xfrm>
          <a:prstGeom prst="rect"/>
          <a:noFill/>
        </p:spPr>
      </p:pic>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579" name=""/>
        <p:cNvGrpSpPr/>
        <p:nvPr/>
      </p:nvGrpSpPr>
      <p:grpSpPr>
        <a:xfrm>
          <a:off x="0" y="0"/>
          <a:ext cx="0" cy="0"/>
          <a:chOff x="0" y="0"/>
          <a:chExt cx="0" cy="0"/>
        </a:xfrm>
      </p:grpSpPr>
      <p:sp>
        <p:nvSpPr>
          <p:cNvPr id="1049102" name="Title 1"/>
          <p:cNvSpPr>
            <a:spLocks noGrp="1"/>
          </p:cNvSpPr>
          <p:nvPr>
            <p:ph type="title"/>
          </p:nvPr>
        </p:nvSpPr>
        <p:spPr/>
        <p:txBody>
          <a:bodyPr/>
          <a:p>
            <a:r>
              <a:rPr dirty="0" lang="en-US"/>
              <a:t>.</a:t>
            </a:r>
          </a:p>
        </p:txBody>
      </p:sp>
      <p:pic>
        <p:nvPicPr>
          <p:cNvPr id="2097184" name="Picture 2" descr="C:\Users\MOSES\Downloads\125883.gif"/>
          <p:cNvPicPr>
            <a:picLocks noChangeAspect="1" noGrp="1" noChangeArrowheads="1"/>
          </p:cNvPicPr>
          <p:nvPr>
            <p:ph sz="quarter" idx="1"/>
          </p:nvPr>
        </p:nvPicPr>
        <p:blipFill>
          <a:blip xmlns:r="http://schemas.openxmlformats.org/officeDocument/2006/relationships" r:embed="rId1" cstate="print"/>
          <a:srcRect/>
          <a:stretch>
            <a:fillRect/>
          </a:stretch>
        </p:blipFill>
        <p:spPr bwMode="auto">
          <a:xfrm>
            <a:off x="0" y="76200"/>
            <a:ext cx="8686799" cy="6858000"/>
          </a:xfrm>
          <a:prstGeom prst="rect"/>
          <a:noFill/>
        </p:spPr>
      </p:pic>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580" name=""/>
        <p:cNvGrpSpPr/>
        <p:nvPr/>
      </p:nvGrpSpPr>
      <p:grpSpPr>
        <a:xfrm>
          <a:off x="0" y="0"/>
          <a:ext cx="0" cy="0"/>
          <a:chOff x="0" y="0"/>
          <a:chExt cx="0" cy="0"/>
        </a:xfrm>
      </p:grpSpPr>
      <p:sp>
        <p:nvSpPr>
          <p:cNvPr id="1049103" name="Content Placeholder 2"/>
          <p:cNvSpPr>
            <a:spLocks noGrp="1"/>
          </p:cNvSpPr>
          <p:nvPr>
            <p:ph sz="quarter" idx="1"/>
          </p:nvPr>
        </p:nvSpPr>
        <p:spPr>
          <a:xfrm>
            <a:off x="457200" y="762000"/>
            <a:ext cx="7467600" cy="5711952"/>
          </a:xfrm>
        </p:spPr>
        <p:txBody>
          <a:bodyPr/>
          <a:p>
            <a:r>
              <a:rPr dirty="0" sz="3200" lang="en-US"/>
              <a:t>Some of the right ventricular output goes to the aorta.</a:t>
            </a:r>
          </a:p>
          <a:p>
            <a:r>
              <a:rPr dirty="0" sz="3200" lang="en-US"/>
              <a:t>Cyanosis occurs, most marked on exertion.</a:t>
            </a:r>
          </a:p>
          <a:p>
            <a:r>
              <a:rPr dirty="0" sz="3200" lang="en-US"/>
              <a:t>Is the most common defect causing cyanosis in patients surviving beyond 2 yrs of age.</a:t>
            </a:r>
          </a:p>
          <a:p>
            <a:r>
              <a:rPr dirty="0" sz="3200" lang="en-US"/>
              <a:t>Paroxysmal </a:t>
            </a:r>
            <a:r>
              <a:rPr dirty="0" sz="3200" lang="en-US" err="1"/>
              <a:t>dyspnoea</a:t>
            </a:r>
            <a:r>
              <a:rPr dirty="0" sz="3200" lang="en-US"/>
              <a:t> may occur, especially before the age of two years.</a:t>
            </a:r>
          </a:p>
          <a:p>
            <a:endParaRPr dirty="0" lang="en-US"/>
          </a:p>
          <a:p>
            <a:endParaRPr dirty="0" lang="en-US"/>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581" name=""/>
        <p:cNvGrpSpPr/>
        <p:nvPr/>
      </p:nvGrpSpPr>
      <p:grpSpPr>
        <a:xfrm>
          <a:off x="0" y="0"/>
          <a:ext cx="0" cy="0"/>
          <a:chOff x="0" y="0"/>
          <a:chExt cx="0" cy="0"/>
        </a:xfrm>
      </p:grpSpPr>
      <p:sp>
        <p:nvSpPr>
          <p:cNvPr id="1049104" name="Content Placeholder 2"/>
          <p:cNvSpPr>
            <a:spLocks noGrp="1"/>
          </p:cNvSpPr>
          <p:nvPr>
            <p:ph sz="quarter" idx="1"/>
          </p:nvPr>
        </p:nvSpPr>
        <p:spPr>
          <a:xfrm>
            <a:off x="457200" y="609600"/>
            <a:ext cx="7467600" cy="5864352"/>
          </a:xfrm>
        </p:spPr>
        <p:txBody>
          <a:bodyPr>
            <a:normAutofit/>
          </a:bodyPr>
          <a:p>
            <a:r>
              <a:rPr dirty="0" sz="3200" lang="en-US"/>
              <a:t>Child becomes distressed with deep cyanosis and air hunger followed by loss of consciousness and convulsions.</a:t>
            </a:r>
          </a:p>
          <a:p>
            <a:r>
              <a:rPr dirty="0" sz="3200" lang="en-US"/>
              <a:t>Place the child in knee chest position to increase cardiac efficiency and oxygen given.</a:t>
            </a:r>
          </a:p>
          <a:p>
            <a:r>
              <a:rPr dirty="0" sz="3200" lang="en-US"/>
              <a:t>Correction is through cardiac surgery.</a:t>
            </a: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582" name=""/>
        <p:cNvGrpSpPr/>
        <p:nvPr/>
      </p:nvGrpSpPr>
      <p:grpSpPr>
        <a:xfrm>
          <a:off x="0" y="0"/>
          <a:ext cx="0" cy="0"/>
          <a:chOff x="0" y="0"/>
          <a:chExt cx="0" cy="0"/>
        </a:xfrm>
      </p:grpSpPr>
      <p:sp>
        <p:nvSpPr>
          <p:cNvPr id="1049105" name="Title 1"/>
          <p:cNvSpPr>
            <a:spLocks noGrp="1"/>
          </p:cNvSpPr>
          <p:nvPr>
            <p:ph type="title"/>
          </p:nvPr>
        </p:nvSpPr>
        <p:spPr/>
        <p:txBody>
          <a:bodyPr>
            <a:normAutofit/>
          </a:bodyPr>
          <a:p>
            <a:r>
              <a:rPr dirty="0" lang="en-US">
                <a:solidFill>
                  <a:schemeClr val="accent5"/>
                </a:solidFill>
              </a:rPr>
              <a:t>TRANSPOSITION OF THE GREAT VESSELS</a:t>
            </a:r>
          </a:p>
        </p:txBody>
      </p:sp>
      <p:sp>
        <p:nvSpPr>
          <p:cNvPr id="1049106" name="Content Placeholder 2"/>
          <p:cNvSpPr>
            <a:spLocks noGrp="1"/>
          </p:cNvSpPr>
          <p:nvPr>
            <p:ph sz="quarter" idx="1"/>
          </p:nvPr>
        </p:nvSpPr>
        <p:spPr/>
        <p:txBody>
          <a:bodyPr/>
          <a:p>
            <a:r>
              <a:rPr dirty="0" sz="3200" lang="en-US"/>
              <a:t>The aorta arises from the right ventricle instead of the left ventricle and pulmonary artery from the left ventricle.</a:t>
            </a:r>
          </a:p>
          <a:p>
            <a:r>
              <a:rPr dirty="0" sz="3200" lang="en-US"/>
              <a:t>Death occurs within a few weeks unless surgical treatment is done.</a:t>
            </a:r>
          </a:p>
          <a:p>
            <a:r>
              <a:rPr dirty="0" sz="3200" lang="en-US"/>
              <a:t>Correction is by cardiac surgery</a:t>
            </a:r>
            <a:r>
              <a:rPr dirty="0" lang="en-US"/>
              <a:t>.</a:t>
            </a: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583" name=""/>
        <p:cNvGrpSpPr/>
        <p:nvPr/>
      </p:nvGrpSpPr>
      <p:grpSpPr>
        <a:xfrm>
          <a:off x="0" y="0"/>
          <a:ext cx="0" cy="0"/>
          <a:chOff x="0" y="0"/>
          <a:chExt cx="0" cy="0"/>
        </a:xfrm>
      </p:grpSpPr>
      <p:sp>
        <p:nvSpPr>
          <p:cNvPr id="1049107" name="Content Placeholder 2"/>
          <p:cNvSpPr>
            <a:spLocks noGrp="1"/>
          </p:cNvSpPr>
          <p:nvPr>
            <p:ph sz="quarter" idx="1"/>
          </p:nvPr>
        </p:nvSpPr>
        <p:spPr>
          <a:xfrm>
            <a:off x="457200" y="304800"/>
            <a:ext cx="8077200" cy="6324600"/>
          </a:xfrm>
        </p:spPr>
        <p:txBody>
          <a:bodyPr>
            <a:noAutofit/>
          </a:bodyPr>
          <a:p>
            <a:r>
              <a:rPr dirty="0" sz="3200" lang="en-US"/>
              <a:t>In </a:t>
            </a:r>
            <a:r>
              <a:rPr dirty="0" sz="3200" lang="en-US" err="1"/>
              <a:t>fallots</a:t>
            </a:r>
            <a:r>
              <a:rPr dirty="0" sz="3200" lang="en-US"/>
              <a:t> tetralogy, the de-oxygenated blood of the right ventricle cant pass easily through the narrow pulmonary artery.</a:t>
            </a:r>
          </a:p>
          <a:p>
            <a:r>
              <a:rPr dirty="0" sz="3200" lang="en-US"/>
              <a:t>So, the pressure in the right ventricle becomes pathologically increased, even higher than in the left ventricle, &amp; blood is forced through the defect in the septum directly into the left ventricle without passing through the lungs. </a:t>
            </a:r>
          </a:p>
          <a:p>
            <a:r>
              <a:rPr dirty="0" sz="3200" lang="en-US"/>
              <a:t>This so called right to left shunt causes cyanosis.</a:t>
            </a:r>
          </a:p>
          <a:p>
            <a:endParaRPr dirty="0" sz="3200" lang="en-US"/>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584" name=""/>
        <p:cNvGrpSpPr/>
        <p:nvPr/>
      </p:nvGrpSpPr>
      <p:grpSpPr>
        <a:xfrm>
          <a:off x="0" y="0"/>
          <a:ext cx="0" cy="0"/>
          <a:chOff x="0" y="0"/>
          <a:chExt cx="0" cy="0"/>
        </a:xfrm>
      </p:grpSpPr>
      <p:sp>
        <p:nvSpPr>
          <p:cNvPr id="1049108" name="Title 1"/>
          <p:cNvSpPr>
            <a:spLocks noGrp="1"/>
          </p:cNvSpPr>
          <p:nvPr>
            <p:ph type="title"/>
          </p:nvPr>
        </p:nvSpPr>
        <p:spPr/>
        <p:txBody>
          <a:bodyPr/>
          <a:p>
            <a:r>
              <a:rPr dirty="0" lang="en-US"/>
              <a:t>Clinical features</a:t>
            </a:r>
          </a:p>
        </p:txBody>
      </p:sp>
      <p:sp>
        <p:nvSpPr>
          <p:cNvPr id="1049109" name="Content Placeholder 2"/>
          <p:cNvSpPr>
            <a:spLocks noGrp="1"/>
          </p:cNvSpPr>
          <p:nvPr>
            <p:ph sz="quarter" idx="1"/>
          </p:nvPr>
        </p:nvSpPr>
        <p:spPr/>
        <p:txBody>
          <a:bodyPr>
            <a:normAutofit/>
          </a:bodyPr>
          <a:p>
            <a:r>
              <a:rPr dirty="0" sz="3200" lang="en-US"/>
              <a:t>Above mentioned features</a:t>
            </a:r>
          </a:p>
          <a:p>
            <a:r>
              <a:rPr dirty="0" sz="3200" lang="en-US"/>
              <a:t>Failure of normal growth and development</a:t>
            </a:r>
          </a:p>
          <a:p>
            <a:r>
              <a:rPr dirty="0" sz="3200" lang="en-US"/>
              <a:t>Repeated attacks of respiratory tract infections.</a:t>
            </a:r>
          </a:p>
          <a:p>
            <a:r>
              <a:rPr dirty="0" sz="3200" lang="en-US"/>
              <a:t>Loud murmur.</a:t>
            </a:r>
          </a:p>
          <a:p>
            <a:endParaRPr dirty="0" sz="3200" lang="en-US"/>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585" name=""/>
        <p:cNvGrpSpPr/>
        <p:nvPr/>
      </p:nvGrpSpPr>
      <p:grpSpPr>
        <a:xfrm>
          <a:off x="0" y="0"/>
          <a:ext cx="0" cy="0"/>
          <a:chOff x="0" y="0"/>
          <a:chExt cx="0" cy="0"/>
        </a:xfrm>
      </p:grpSpPr>
      <p:sp>
        <p:nvSpPr>
          <p:cNvPr id="1049110" name="Title 1"/>
          <p:cNvSpPr>
            <a:spLocks noGrp="1"/>
          </p:cNvSpPr>
          <p:nvPr>
            <p:ph type="title"/>
          </p:nvPr>
        </p:nvSpPr>
        <p:spPr>
          <a:xfrm>
            <a:off x="457200" y="274638"/>
            <a:ext cx="7467600" cy="715962"/>
          </a:xfrm>
        </p:spPr>
        <p:txBody>
          <a:bodyPr>
            <a:normAutofit/>
          </a:bodyPr>
          <a:p>
            <a:r>
              <a:rPr dirty="0" sz="3200" lang="en-US"/>
              <a:t>management</a:t>
            </a:r>
          </a:p>
        </p:txBody>
      </p:sp>
      <p:sp>
        <p:nvSpPr>
          <p:cNvPr id="1049111" name="Content Placeholder 2"/>
          <p:cNvSpPr>
            <a:spLocks noGrp="1"/>
          </p:cNvSpPr>
          <p:nvPr>
            <p:ph sz="quarter" idx="1"/>
          </p:nvPr>
        </p:nvSpPr>
        <p:spPr>
          <a:xfrm>
            <a:off x="457200" y="1295400"/>
            <a:ext cx="7924800" cy="5178552"/>
          </a:xfrm>
        </p:spPr>
        <p:txBody>
          <a:bodyPr>
            <a:normAutofit/>
          </a:bodyPr>
          <a:p>
            <a:r>
              <a:rPr dirty="0" sz="3200" lang="en-US"/>
              <a:t>If </a:t>
            </a:r>
            <a:r>
              <a:rPr dirty="0" sz="3200" lang="en-US" err="1"/>
              <a:t>ccf</a:t>
            </a:r>
            <a:r>
              <a:rPr dirty="0" sz="3200" lang="en-US"/>
              <a:t> occurs, treat accordingly.</a:t>
            </a:r>
          </a:p>
          <a:p>
            <a:r>
              <a:rPr dirty="0" sz="3200" lang="en-US"/>
              <a:t>Treat respiratory tract infections with </a:t>
            </a:r>
            <a:r>
              <a:rPr dirty="0" sz="3200" lang="en-US" err="1"/>
              <a:t>amoxycillin</a:t>
            </a:r>
            <a:r>
              <a:rPr dirty="0" sz="3200" lang="en-US"/>
              <a:t> in normal doses.</a:t>
            </a:r>
          </a:p>
          <a:p>
            <a:r>
              <a:rPr dirty="0" sz="3200" lang="en-US"/>
              <a:t>Treat </a:t>
            </a:r>
            <a:r>
              <a:rPr dirty="0" sz="3200" lang="en-US" err="1"/>
              <a:t>anaemia</a:t>
            </a:r>
            <a:r>
              <a:rPr dirty="0" sz="3200" lang="en-US"/>
              <a:t>, if present.</a:t>
            </a:r>
          </a:p>
          <a:p>
            <a:r>
              <a:rPr dirty="0" sz="3200" lang="en-US"/>
              <a:t>Give </a:t>
            </a:r>
            <a:r>
              <a:rPr dirty="0" sz="3200" lang="en-US" err="1"/>
              <a:t>antimalarial</a:t>
            </a:r>
            <a:r>
              <a:rPr dirty="0" sz="3200" lang="en-US"/>
              <a:t> treatment after a positive blood slide.</a:t>
            </a:r>
          </a:p>
          <a:p>
            <a:r>
              <a:rPr dirty="0" sz="3200" lang="en-US"/>
              <a:t>Prophylaxis against </a:t>
            </a:r>
            <a:r>
              <a:rPr dirty="0" sz="3200" i="1" lang="en-US"/>
              <a:t>Streptococcus </a:t>
            </a:r>
            <a:r>
              <a:rPr dirty="0" sz="3200" i="1" lang="en-US" err="1"/>
              <a:t>viridans</a:t>
            </a:r>
            <a:r>
              <a:rPr dirty="0" sz="3200" lang="en-US"/>
              <a:t>.</a:t>
            </a:r>
          </a:p>
          <a:p>
            <a:endParaRPr dirty="0" sz="3200" lang="en-US"/>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586" name=""/>
        <p:cNvGrpSpPr/>
        <p:nvPr/>
      </p:nvGrpSpPr>
      <p:grpSpPr>
        <a:xfrm>
          <a:off x="0" y="0"/>
          <a:ext cx="0" cy="0"/>
          <a:chOff x="0" y="0"/>
          <a:chExt cx="0" cy="0"/>
        </a:xfrm>
      </p:grpSpPr>
      <p:sp>
        <p:nvSpPr>
          <p:cNvPr id="1049112" name="Title 1"/>
          <p:cNvSpPr>
            <a:spLocks noGrp="1"/>
          </p:cNvSpPr>
          <p:nvPr>
            <p:ph type="title"/>
          </p:nvPr>
        </p:nvSpPr>
        <p:spPr/>
        <p:txBody>
          <a:bodyPr/>
          <a:p>
            <a:r>
              <a:rPr dirty="0" lang="en-US"/>
              <a:t>prognosis</a:t>
            </a:r>
          </a:p>
        </p:txBody>
      </p:sp>
      <p:sp>
        <p:nvSpPr>
          <p:cNvPr id="1049113" name="Content Placeholder 2"/>
          <p:cNvSpPr>
            <a:spLocks noGrp="1"/>
          </p:cNvSpPr>
          <p:nvPr>
            <p:ph sz="quarter" idx="1"/>
          </p:nvPr>
        </p:nvSpPr>
        <p:spPr/>
        <p:txBody>
          <a:bodyPr>
            <a:normAutofit/>
          </a:bodyPr>
          <a:p>
            <a:r>
              <a:rPr dirty="0" sz="3200" lang="en-US"/>
              <a:t>Many children with congenital heart disease die in early childhood.</a:t>
            </a:r>
          </a:p>
          <a:p>
            <a:r>
              <a:rPr dirty="0" sz="3200" lang="en-US"/>
              <a:t>Prognosis depends on the type and extent of abnormalities and whether definitive surgical treatment is available or not.</a:t>
            </a:r>
          </a:p>
          <a:p>
            <a:endParaRPr dirty="0" sz="3200"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346" name=""/>
        <p:cNvGrpSpPr/>
        <p:nvPr/>
      </p:nvGrpSpPr>
      <p:grpSpPr>
        <a:xfrm>
          <a:off x="0" y="0"/>
          <a:ext cx="0" cy="0"/>
          <a:chOff x="0" y="0"/>
          <a:chExt cx="0" cy="0"/>
        </a:xfrm>
      </p:grpSpPr>
      <p:sp>
        <p:nvSpPr>
          <p:cNvPr id="1048689" name="Title 1"/>
          <p:cNvSpPr>
            <a:spLocks noGrp="1"/>
          </p:cNvSpPr>
          <p:nvPr>
            <p:ph type="title"/>
          </p:nvPr>
        </p:nvSpPr>
        <p:spPr/>
        <p:txBody>
          <a:bodyPr/>
          <a:p>
            <a:r>
              <a:rPr dirty="0" lang="en-US" err="1"/>
              <a:t>arrythmia</a:t>
            </a:r>
            <a:endParaRPr dirty="0" lang="en-US"/>
          </a:p>
        </p:txBody>
      </p:sp>
      <p:sp>
        <p:nvSpPr>
          <p:cNvPr id="1048690" name="Content Placeholder 2"/>
          <p:cNvSpPr>
            <a:spLocks noGrp="1"/>
          </p:cNvSpPr>
          <p:nvPr>
            <p:ph sz="quarter" idx="1"/>
          </p:nvPr>
        </p:nvSpPr>
        <p:spPr/>
        <p:txBody>
          <a:bodyPr/>
          <a:p>
            <a:r>
              <a:rPr dirty="0" lang="en-US"/>
              <a:t>Irregular heart beat or disturbance in the heart rhythm</a:t>
            </a:r>
          </a:p>
          <a:p>
            <a:r>
              <a:rPr dirty="0" lang="en-US"/>
              <a:t>In arrhythmia the SA may not be the pacemaker. In absence of SA node, the </a:t>
            </a:r>
            <a:r>
              <a:rPr dirty="0" lang="en-US" err="1"/>
              <a:t>atrial</a:t>
            </a:r>
            <a:r>
              <a:rPr dirty="0" lang="en-US"/>
              <a:t> muscle, AV Node and ventricular muscle become the pacemaker.</a:t>
            </a:r>
          </a:p>
          <a:p>
            <a:pPr>
              <a:buNone/>
            </a:pPr>
            <a:r>
              <a:rPr dirty="0" lang="en-US"/>
              <a:t>TYPES</a:t>
            </a:r>
          </a:p>
          <a:p>
            <a:r>
              <a:rPr dirty="0" lang="en-US" err="1"/>
              <a:t>Normotropic</a:t>
            </a:r>
            <a:r>
              <a:rPr dirty="0" lang="en-US"/>
              <a:t> </a:t>
            </a:r>
            <a:r>
              <a:rPr dirty="0" lang="en-US" err="1"/>
              <a:t>arrythmia</a:t>
            </a:r>
            <a:r>
              <a:rPr dirty="0" lang="en-US"/>
              <a:t> occur when the SA is still the pacemaker</a:t>
            </a:r>
          </a:p>
          <a:p>
            <a:r>
              <a:rPr dirty="0" lang="en-US"/>
              <a:t>Ectopic </a:t>
            </a:r>
            <a:r>
              <a:rPr dirty="0" lang="en-US" err="1"/>
              <a:t>arrythmia</a:t>
            </a:r>
            <a:endParaRPr dirty="0" lang="en-US"/>
          </a:p>
          <a:p>
            <a:endParaRPr dirty="0" lang="en-US"/>
          </a:p>
          <a:p>
            <a:endParaRPr dirty="0" lang="en-US"/>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587" name=""/>
        <p:cNvGrpSpPr/>
        <p:nvPr/>
      </p:nvGrpSpPr>
      <p:grpSpPr>
        <a:xfrm>
          <a:off x="0" y="0"/>
          <a:ext cx="0" cy="0"/>
          <a:chOff x="0" y="0"/>
          <a:chExt cx="0" cy="0"/>
        </a:xfrm>
      </p:grpSpPr>
      <p:sp>
        <p:nvSpPr>
          <p:cNvPr id="1049114" name="Title 1"/>
          <p:cNvSpPr>
            <a:spLocks noGrp="1"/>
          </p:cNvSpPr>
          <p:nvPr>
            <p:ph type="title"/>
          </p:nvPr>
        </p:nvSpPr>
        <p:spPr/>
        <p:txBody>
          <a:bodyPr/>
          <a:p>
            <a:r>
              <a:rPr dirty="0" lang="en-US"/>
              <a:t>prevention</a:t>
            </a:r>
          </a:p>
        </p:txBody>
      </p:sp>
      <p:sp>
        <p:nvSpPr>
          <p:cNvPr id="1049115" name="Content Placeholder 2"/>
          <p:cNvSpPr>
            <a:spLocks noGrp="1"/>
          </p:cNvSpPr>
          <p:nvPr>
            <p:ph sz="quarter" idx="1"/>
          </p:nvPr>
        </p:nvSpPr>
        <p:spPr/>
        <p:txBody>
          <a:bodyPr>
            <a:normAutofit/>
          </a:bodyPr>
          <a:p>
            <a:r>
              <a:rPr dirty="0" sz="2800" lang="en-US"/>
              <a:t>Deformities caused by rubella virus can be prevented by rubella vaccination.</a:t>
            </a:r>
          </a:p>
          <a:p>
            <a:r>
              <a:rPr dirty="0" sz="2800" lang="en-US"/>
              <a:t>Avoid contact with anyone diagnosed as having rubella.</a:t>
            </a:r>
          </a:p>
          <a:p>
            <a:r>
              <a:rPr dirty="0" sz="2800" lang="en-US"/>
              <a:t>Avoid radiation/ giving unnecessary drugs to a pregnant mother in the first trimester.</a:t>
            </a:r>
          </a:p>
          <a:p>
            <a:endParaRPr dirty="0" sz="2800" lang="en-US"/>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588" name=""/>
        <p:cNvGrpSpPr/>
        <p:nvPr/>
      </p:nvGrpSpPr>
      <p:grpSpPr>
        <a:xfrm>
          <a:off x="0" y="0"/>
          <a:ext cx="0" cy="0"/>
          <a:chOff x="0" y="0"/>
          <a:chExt cx="0" cy="0"/>
        </a:xfrm>
      </p:grpSpPr>
      <p:sp>
        <p:nvSpPr>
          <p:cNvPr id="1049116" name="Title 1"/>
          <p:cNvSpPr>
            <a:spLocks noGrp="1"/>
          </p:cNvSpPr>
          <p:nvPr>
            <p:ph type="title"/>
          </p:nvPr>
        </p:nvSpPr>
        <p:spPr/>
        <p:txBody>
          <a:bodyPr/>
          <a:p>
            <a:r>
              <a:rPr b="1" dirty="0" lang="en-US">
                <a:solidFill>
                  <a:schemeClr val="accent5"/>
                </a:solidFill>
              </a:rPr>
              <a:t>ARRYTHMIAS</a:t>
            </a:r>
          </a:p>
        </p:txBody>
      </p:sp>
      <p:sp>
        <p:nvSpPr>
          <p:cNvPr id="1049117" name="Content Placeholder 2"/>
          <p:cNvSpPr>
            <a:spLocks noGrp="1"/>
          </p:cNvSpPr>
          <p:nvPr>
            <p:ph sz="quarter" idx="1"/>
          </p:nvPr>
        </p:nvSpPr>
        <p:spPr/>
        <p:txBody>
          <a:bodyPr>
            <a:normAutofit/>
          </a:bodyPr>
          <a:p>
            <a:pPr>
              <a:buNone/>
            </a:pPr>
            <a:r>
              <a:rPr b="1" dirty="0" lang="en-US">
                <a:latin typeface="Times New Roman" pitchFamily="18" charset="0"/>
                <a:cs typeface="Times New Roman" pitchFamily="18" charset="0"/>
              </a:rPr>
              <a:t>CHARACTERISTICS OF CARDIAC TISSUES FOR EFFECTIVE PUMPING OF BLOOD</a:t>
            </a:r>
          </a:p>
          <a:p>
            <a:r>
              <a:rPr dirty="0" lang="en-US">
                <a:latin typeface="Times New Roman" pitchFamily="18" charset="0"/>
                <a:cs typeface="Times New Roman" pitchFamily="18" charset="0"/>
              </a:rPr>
              <a:t>Automaticity—ability of the cardiac cell to initiate its own electrical stimulus</a:t>
            </a:r>
          </a:p>
          <a:p>
            <a:r>
              <a:rPr dirty="0" lang="en-US">
                <a:latin typeface="Times New Roman" pitchFamily="18" charset="0"/>
                <a:cs typeface="Times New Roman" pitchFamily="18" charset="0"/>
              </a:rPr>
              <a:t>Conductivity–ability to transmit impulse from one cell to the next within the heart</a:t>
            </a:r>
          </a:p>
          <a:p>
            <a:r>
              <a:rPr dirty="0" lang="en-US">
                <a:latin typeface="Times New Roman" pitchFamily="18" charset="0"/>
                <a:cs typeface="Times New Roman" pitchFamily="18" charset="0"/>
              </a:rPr>
              <a:t>Rhythmicity- ability to repeat the cycle with regularity</a:t>
            </a:r>
          </a:p>
          <a:p>
            <a:r>
              <a:rPr dirty="0" lang="en-US">
                <a:latin typeface="Times New Roman" pitchFamily="18" charset="0"/>
                <a:cs typeface="Times New Roman" pitchFamily="18" charset="0"/>
              </a:rPr>
              <a:t>Excitability (Irritability)- ability to respond to electrical stimulation</a:t>
            </a:r>
          </a:p>
          <a:p>
            <a:r>
              <a:rPr dirty="0" lang="en-US">
                <a:latin typeface="Times New Roman" pitchFamily="18" charset="0"/>
                <a:cs typeface="Times New Roman" pitchFamily="18" charset="0"/>
              </a:rPr>
              <a:t>Contractility- ability to stretch as a single unit and recoil</a:t>
            </a:r>
          </a:p>
          <a:p>
            <a:endParaRPr dirty="0" lang="en-US"/>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589" name=""/>
        <p:cNvGrpSpPr/>
        <p:nvPr/>
      </p:nvGrpSpPr>
      <p:grpSpPr>
        <a:xfrm>
          <a:off x="0" y="0"/>
          <a:ext cx="0" cy="0"/>
          <a:chOff x="0" y="0"/>
          <a:chExt cx="0" cy="0"/>
        </a:xfrm>
      </p:grpSpPr>
      <p:sp>
        <p:nvSpPr>
          <p:cNvPr id="1049118" name="Title 1"/>
          <p:cNvSpPr>
            <a:spLocks noGrp="1"/>
          </p:cNvSpPr>
          <p:nvPr>
            <p:ph type="title"/>
          </p:nvPr>
        </p:nvSpPr>
        <p:spPr/>
        <p:txBody>
          <a:bodyPr/>
          <a:p>
            <a:r>
              <a:rPr dirty="0" lang="en-US"/>
              <a:t>NORMAL CONDUCTION</a:t>
            </a:r>
          </a:p>
        </p:txBody>
      </p:sp>
      <p:sp>
        <p:nvSpPr>
          <p:cNvPr id="1049119" name="Content Placeholder 2"/>
          <p:cNvSpPr>
            <a:spLocks noGrp="1"/>
          </p:cNvSpPr>
          <p:nvPr>
            <p:ph sz="quarter" idx="1"/>
          </p:nvPr>
        </p:nvSpPr>
        <p:spPr/>
        <p:txBody>
          <a:bodyPr>
            <a:normAutofit/>
          </a:bodyPr>
          <a:p>
            <a:r>
              <a:rPr dirty="0" lang="en-US">
                <a:latin typeface="Times New Roman" pitchFamily="18" charset="0"/>
                <a:cs typeface="Times New Roman" pitchFamily="18" charset="0"/>
              </a:rPr>
              <a:t>Electrical impulse originates from the depolarization of </a:t>
            </a:r>
            <a:r>
              <a:rPr dirty="0" lang="en-US" err="1">
                <a:latin typeface="Times New Roman" pitchFamily="18" charset="0"/>
                <a:cs typeface="Times New Roman" pitchFamily="18" charset="0"/>
              </a:rPr>
              <a:t>sino</a:t>
            </a:r>
            <a:r>
              <a:rPr dirty="0" lang="en-US">
                <a:latin typeface="Times New Roman" pitchFamily="18" charset="0"/>
                <a:cs typeface="Times New Roman" pitchFamily="18" charset="0"/>
              </a:rPr>
              <a:t> </a:t>
            </a:r>
            <a:r>
              <a:rPr dirty="0" lang="en-US" err="1">
                <a:latin typeface="Times New Roman" pitchFamily="18" charset="0"/>
                <a:cs typeface="Times New Roman" pitchFamily="18" charset="0"/>
              </a:rPr>
              <a:t>atrio</a:t>
            </a:r>
            <a:r>
              <a:rPr dirty="0" lang="en-US">
                <a:latin typeface="Times New Roman" pitchFamily="18" charset="0"/>
                <a:cs typeface="Times New Roman" pitchFamily="18" charset="0"/>
              </a:rPr>
              <a:t> node cells SA node, located In the right atria near the entry of the great vein</a:t>
            </a:r>
          </a:p>
          <a:p>
            <a:r>
              <a:rPr dirty="0" lang="en-US">
                <a:latin typeface="Times New Roman" pitchFamily="18" charset="0"/>
                <a:cs typeface="Times New Roman" pitchFamily="18" charset="0"/>
              </a:rPr>
              <a:t>The SA node acts as the pacemakers.</a:t>
            </a:r>
          </a:p>
          <a:p>
            <a:r>
              <a:rPr dirty="0" lang="en-US">
                <a:latin typeface="Times New Roman" pitchFamily="18" charset="0"/>
                <a:cs typeface="Times New Roman" pitchFamily="18" charset="0"/>
              </a:rPr>
              <a:t>It occurs at a rate ranging btw 60-100 times in one minute.</a:t>
            </a:r>
          </a:p>
          <a:p>
            <a:r>
              <a:rPr dirty="0" lang="en-US">
                <a:latin typeface="Times New Roman" pitchFamily="18" charset="0"/>
                <a:cs typeface="Times New Roman" pitchFamily="18" charset="0"/>
              </a:rPr>
              <a:t>These cells trigger the </a:t>
            </a:r>
            <a:r>
              <a:rPr dirty="0" lang="en-US" err="1">
                <a:latin typeface="Times New Roman" pitchFamily="18" charset="0"/>
                <a:cs typeface="Times New Roman" pitchFamily="18" charset="0"/>
              </a:rPr>
              <a:t>neighbouring</a:t>
            </a:r>
            <a:r>
              <a:rPr dirty="0" lang="en-US">
                <a:latin typeface="Times New Roman" pitchFamily="18" charset="0"/>
                <a:cs typeface="Times New Roman" pitchFamily="18" charset="0"/>
              </a:rPr>
              <a:t> </a:t>
            </a:r>
            <a:r>
              <a:rPr dirty="0" lang="en-US" err="1">
                <a:latin typeface="Times New Roman" pitchFamily="18" charset="0"/>
                <a:cs typeface="Times New Roman" pitchFamily="18" charset="0"/>
              </a:rPr>
              <a:t>atrial</a:t>
            </a:r>
            <a:r>
              <a:rPr dirty="0" lang="en-US">
                <a:latin typeface="Times New Roman" pitchFamily="18" charset="0"/>
                <a:cs typeface="Times New Roman" pitchFamily="18" charset="0"/>
              </a:rPr>
              <a:t> cells by </a:t>
            </a:r>
            <a:r>
              <a:rPr dirty="0" lang="en-US">
                <a:solidFill>
                  <a:schemeClr val="folHlink"/>
                </a:solidFill>
                <a:latin typeface="Times New Roman" pitchFamily="18" charset="0"/>
                <a:cs typeface="Times New Roman" pitchFamily="18" charset="0"/>
              </a:rPr>
              <a:t>direct electrical contacts</a:t>
            </a:r>
            <a:r>
              <a:rPr dirty="0" lang="en-US">
                <a:latin typeface="Times New Roman" pitchFamily="18" charset="0"/>
                <a:cs typeface="Times New Roman" pitchFamily="18" charset="0"/>
              </a:rPr>
              <a:t> and a wave of </a:t>
            </a:r>
            <a:r>
              <a:rPr dirty="0" lang="en-US" err="1">
                <a:latin typeface="Times New Roman" pitchFamily="18" charset="0"/>
                <a:cs typeface="Times New Roman" pitchFamily="18" charset="0"/>
              </a:rPr>
              <a:t>depolarisation</a:t>
            </a:r>
            <a:r>
              <a:rPr dirty="0" lang="en-US">
                <a:latin typeface="Times New Roman" pitchFamily="18" charset="0"/>
                <a:cs typeface="Times New Roman" pitchFamily="18" charset="0"/>
              </a:rPr>
              <a:t> spreads out over the atria causing their contraction, eventually exciting the </a:t>
            </a:r>
            <a:r>
              <a:rPr dirty="0" lang="en-US" err="1">
                <a:solidFill>
                  <a:srgbClr val="FF0000"/>
                </a:solidFill>
                <a:latin typeface="Times New Roman" pitchFamily="18" charset="0"/>
                <a:cs typeface="Times New Roman" pitchFamily="18" charset="0"/>
              </a:rPr>
              <a:t>atrio</a:t>
            </a:r>
            <a:r>
              <a:rPr dirty="0" lang="en-US">
                <a:solidFill>
                  <a:srgbClr val="FF0000"/>
                </a:solidFill>
                <a:latin typeface="Times New Roman" pitchFamily="18" charset="0"/>
                <a:cs typeface="Times New Roman" pitchFamily="18" charset="0"/>
              </a:rPr>
              <a:t>-ventricular (AV) node.</a:t>
            </a:r>
            <a:endParaRPr dirty="0" lang="en-US">
              <a:latin typeface="Times New Roman" pitchFamily="18" charset="0"/>
              <a:cs typeface="Times New Roman" pitchFamily="18" charset="0"/>
            </a:endParaRPr>
          </a:p>
          <a:p>
            <a:endParaRPr dirty="0" lang="en-US"/>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590" name=""/>
        <p:cNvGrpSpPr/>
        <p:nvPr/>
      </p:nvGrpSpPr>
      <p:grpSpPr>
        <a:xfrm>
          <a:off x="0" y="0"/>
          <a:ext cx="0" cy="0"/>
          <a:chOff x="0" y="0"/>
          <a:chExt cx="0" cy="0"/>
        </a:xfrm>
      </p:grpSpPr>
      <p:sp>
        <p:nvSpPr>
          <p:cNvPr id="1049120" name="Content Placeholder 2"/>
          <p:cNvSpPr>
            <a:spLocks noGrp="1"/>
          </p:cNvSpPr>
          <p:nvPr>
            <p:ph sz="quarter" idx="1"/>
          </p:nvPr>
        </p:nvSpPr>
        <p:spPr>
          <a:xfrm>
            <a:off x="304800" y="304800"/>
            <a:ext cx="7467600" cy="6016752"/>
          </a:xfrm>
        </p:spPr>
        <p:txBody>
          <a:bodyPr>
            <a:normAutofit/>
          </a:bodyPr>
          <a:p>
            <a:r>
              <a:rPr dirty="0" sz="2800" lang="en-US">
                <a:latin typeface="+mj-lt"/>
              </a:rPr>
              <a:t>The electrical signal from the AV node is carried to the ventricles by a </a:t>
            </a:r>
            <a:r>
              <a:rPr dirty="0" sz="2800" lang="en-US" err="1">
                <a:latin typeface="+mj-lt"/>
              </a:rPr>
              <a:t>specialised</a:t>
            </a:r>
            <a:r>
              <a:rPr dirty="0" sz="2800" lang="en-US">
                <a:latin typeface="+mj-lt"/>
              </a:rPr>
              <a:t> bundle of conducting tissue (the </a:t>
            </a:r>
            <a:r>
              <a:rPr dirty="0" sz="2800" lang="en-US">
                <a:solidFill>
                  <a:srgbClr val="FF0000"/>
                </a:solidFill>
                <a:latin typeface="+mj-lt"/>
              </a:rPr>
              <a:t>bundle of His</a:t>
            </a:r>
            <a:r>
              <a:rPr dirty="0" sz="2800" lang="en-US">
                <a:latin typeface="+mj-lt"/>
              </a:rPr>
              <a:t>) </a:t>
            </a:r>
          </a:p>
          <a:p>
            <a:r>
              <a:rPr dirty="0" sz="2800" lang="en-US">
                <a:latin typeface="+mj-lt"/>
              </a:rPr>
              <a:t>It has right and the left branches and the </a:t>
            </a:r>
            <a:r>
              <a:rPr dirty="0" sz="2800" lang="en-US" err="1">
                <a:latin typeface="+mj-lt"/>
              </a:rPr>
              <a:t>purkinje</a:t>
            </a:r>
            <a:r>
              <a:rPr dirty="0" sz="2800" lang="en-US">
                <a:latin typeface="+mj-lt"/>
              </a:rPr>
              <a:t> </a:t>
            </a:r>
            <a:r>
              <a:rPr dirty="0" sz="2800" lang="en-US" err="1">
                <a:latin typeface="+mj-lt"/>
              </a:rPr>
              <a:t>fibres</a:t>
            </a:r>
            <a:r>
              <a:rPr dirty="0" sz="2800" lang="en-US">
                <a:latin typeface="+mj-lt"/>
              </a:rPr>
              <a:t> in the ventricular muscles</a:t>
            </a:r>
          </a:p>
          <a:p>
            <a:r>
              <a:rPr dirty="0" sz="2800" lang="en-US">
                <a:latin typeface="+mj-lt"/>
              </a:rPr>
              <a:t>Electrical stimulation of the ventricular muscles causes mechanical contraction of the ventricles (systole)</a:t>
            </a:r>
          </a:p>
          <a:p>
            <a:r>
              <a:rPr dirty="0" sz="2800" lang="en-US">
                <a:latin typeface="+mj-lt"/>
              </a:rPr>
              <a:t>The cells </a:t>
            </a:r>
            <a:r>
              <a:rPr dirty="0" sz="2800" lang="en-US" err="1">
                <a:latin typeface="+mj-lt"/>
              </a:rPr>
              <a:t>repolarize</a:t>
            </a:r>
            <a:r>
              <a:rPr dirty="0" sz="2800" lang="en-US">
                <a:latin typeface="+mj-lt"/>
              </a:rPr>
              <a:t> and the ventricles relax.</a:t>
            </a:r>
          </a:p>
          <a:p>
            <a:r>
              <a:rPr dirty="0" sz="2800" lang="en-US">
                <a:latin typeface="+mj-lt"/>
              </a:rPr>
              <a:t>The cycle then starts again from the SA node.</a:t>
            </a: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591" name=""/>
        <p:cNvGrpSpPr/>
        <p:nvPr/>
      </p:nvGrpSpPr>
      <p:grpSpPr>
        <a:xfrm>
          <a:off x="0" y="0"/>
          <a:ext cx="0" cy="0"/>
          <a:chOff x="0" y="0"/>
          <a:chExt cx="0" cy="0"/>
        </a:xfrm>
      </p:grpSpPr>
      <p:sp>
        <p:nvSpPr>
          <p:cNvPr id="1049121" name="Content Placeholder 2"/>
          <p:cNvSpPr>
            <a:spLocks noGrp="1"/>
          </p:cNvSpPr>
          <p:nvPr>
            <p:ph sz="quarter" idx="1"/>
          </p:nvPr>
        </p:nvSpPr>
        <p:spPr/>
        <p:txBody>
          <a:bodyPr>
            <a:normAutofit/>
          </a:bodyPr>
          <a:p>
            <a:r>
              <a:rPr dirty="0" sz="3200" lang="en-US">
                <a:latin typeface="Times New Roman" pitchFamily="18" charset="0"/>
                <a:cs typeface="Times New Roman" pitchFamily="18" charset="0"/>
              </a:rPr>
              <a:t>This is called sinus rhythm….the rhythm starts at SA nodes</a:t>
            </a:r>
          </a:p>
          <a:p>
            <a:r>
              <a:rPr dirty="0" sz="3200" lang="en-US">
                <a:latin typeface="Times New Roman" pitchFamily="18" charset="0"/>
                <a:cs typeface="Times New Roman" pitchFamily="18" charset="0"/>
              </a:rPr>
              <a:t>Electrical stimulation– depolarization</a:t>
            </a:r>
          </a:p>
          <a:p>
            <a:r>
              <a:rPr dirty="0" sz="3200" lang="en-US">
                <a:latin typeface="Times New Roman" pitchFamily="18" charset="0"/>
                <a:cs typeface="Times New Roman" pitchFamily="18" charset="0"/>
              </a:rPr>
              <a:t>Electrical relaxation-- </a:t>
            </a:r>
            <a:r>
              <a:rPr dirty="0" sz="3200" lang="en-US" err="1">
                <a:latin typeface="Times New Roman" pitchFamily="18" charset="0"/>
                <a:cs typeface="Times New Roman" pitchFamily="18" charset="0"/>
              </a:rPr>
              <a:t>repolarisation</a:t>
            </a:r>
            <a:endParaRPr dirty="0" sz="3200" lang="en-US">
              <a:latin typeface="Times New Roman" pitchFamily="18" charset="0"/>
              <a:cs typeface="Times New Roman" pitchFamily="18" charset="0"/>
            </a:endParaRP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592" name=""/>
        <p:cNvGrpSpPr/>
        <p:nvPr/>
      </p:nvGrpSpPr>
      <p:grpSpPr>
        <a:xfrm>
          <a:off x="0" y="0"/>
          <a:ext cx="0" cy="0"/>
          <a:chOff x="0" y="0"/>
          <a:chExt cx="0" cy="0"/>
        </a:xfrm>
      </p:grpSpPr>
      <p:sp>
        <p:nvSpPr>
          <p:cNvPr id="1049122" name="Title 1"/>
          <p:cNvSpPr>
            <a:spLocks noGrp="1"/>
          </p:cNvSpPr>
          <p:nvPr>
            <p:ph type="title"/>
          </p:nvPr>
        </p:nvSpPr>
        <p:spPr/>
        <p:txBody>
          <a:bodyPr/>
          <a:p>
            <a:r>
              <a:rPr dirty="0" lang="en-US"/>
              <a:t>.</a:t>
            </a:r>
          </a:p>
        </p:txBody>
      </p:sp>
      <p:pic>
        <p:nvPicPr>
          <p:cNvPr id="2097185" name="Content Placeholder 3" descr="ecg_ccs"/>
          <p:cNvPicPr>
            <a:picLocks noChangeAspect="1" noGrp="1" noChangeArrowheads="1"/>
          </p:cNvPicPr>
          <p:nvPr>
            <p:ph sz="quarter" idx="1"/>
          </p:nvPr>
        </p:nvPicPr>
        <p:blipFill>
          <a:blip xmlns:r="http://schemas.openxmlformats.org/officeDocument/2006/relationships" r:embed="rId1" cstate="print"/>
          <a:srcRect/>
          <a:stretch>
            <a:fillRect/>
          </a:stretch>
        </p:blipFill>
        <p:spPr>
          <a:xfrm>
            <a:off x="0" y="0"/>
            <a:ext cx="9144000" cy="6858000"/>
          </a:xfrm>
          <a:prstGeom prst="rect"/>
          <a:noFill/>
        </p:spPr>
      </p:pic>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593" name=""/>
        <p:cNvGrpSpPr/>
        <p:nvPr/>
      </p:nvGrpSpPr>
      <p:grpSpPr>
        <a:xfrm>
          <a:off x="0" y="0"/>
          <a:ext cx="0" cy="0"/>
          <a:chOff x="0" y="0"/>
          <a:chExt cx="0" cy="0"/>
        </a:xfrm>
      </p:grpSpPr>
      <p:sp>
        <p:nvSpPr>
          <p:cNvPr id="1049123" name="Title 1"/>
          <p:cNvSpPr>
            <a:spLocks noGrp="1"/>
          </p:cNvSpPr>
          <p:nvPr>
            <p:ph type="title"/>
          </p:nvPr>
        </p:nvSpPr>
        <p:spPr>
          <a:xfrm>
            <a:off x="457200" y="0"/>
            <a:ext cx="7467600" cy="715962"/>
          </a:xfrm>
        </p:spPr>
        <p:txBody>
          <a:bodyPr>
            <a:normAutofit/>
          </a:bodyPr>
          <a:p>
            <a:r>
              <a:rPr dirty="0" lang="en-US"/>
              <a:t>Normal sinus rhythm</a:t>
            </a:r>
          </a:p>
        </p:txBody>
      </p:sp>
      <p:pic>
        <p:nvPicPr>
          <p:cNvPr id="2097186" name="Picture 2" descr="C:\Users\MOSES\Downloads\images.jpg"/>
          <p:cNvPicPr>
            <a:picLocks noChangeAspect="1" noGrp="1" noChangeArrowheads="1"/>
          </p:cNvPicPr>
          <p:nvPr>
            <p:ph sz="quarter" idx="1"/>
          </p:nvPr>
        </p:nvPicPr>
        <p:blipFill>
          <a:blip xmlns:r="http://schemas.openxmlformats.org/officeDocument/2006/relationships" r:embed="rId1" cstate="print"/>
          <a:srcRect/>
          <a:stretch>
            <a:fillRect/>
          </a:stretch>
        </p:blipFill>
        <p:spPr bwMode="auto">
          <a:xfrm>
            <a:off x="228600" y="1143000"/>
            <a:ext cx="8915400" cy="5181600"/>
          </a:xfrm>
          <a:prstGeom prst="rect"/>
          <a:noFill/>
        </p:spPr>
      </p:pic>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594" name=""/>
        <p:cNvGrpSpPr/>
        <p:nvPr/>
      </p:nvGrpSpPr>
      <p:grpSpPr>
        <a:xfrm>
          <a:off x="0" y="0"/>
          <a:ext cx="0" cy="0"/>
          <a:chOff x="0" y="0"/>
          <a:chExt cx="0" cy="0"/>
        </a:xfrm>
      </p:grpSpPr>
      <p:sp>
        <p:nvSpPr>
          <p:cNvPr id="1049124" name="Content Placeholder 2"/>
          <p:cNvSpPr>
            <a:spLocks noGrp="1"/>
          </p:cNvSpPr>
          <p:nvPr>
            <p:ph sz="quarter" idx="1"/>
          </p:nvPr>
        </p:nvSpPr>
        <p:spPr>
          <a:xfrm>
            <a:off x="457200" y="685800"/>
            <a:ext cx="7467600" cy="5788152"/>
          </a:xfrm>
        </p:spPr>
        <p:txBody>
          <a:bodyPr>
            <a:normAutofit/>
          </a:bodyPr>
          <a:p>
            <a:r>
              <a:rPr dirty="0" sz="3200" lang="en-US">
                <a:latin typeface="Times New Roman" pitchFamily="18" charset="0"/>
                <a:cs typeface="Times New Roman" pitchFamily="18" charset="0"/>
              </a:rPr>
              <a:t>Irregular rate and rhythm of the heart beat causes inefficient pumping of the heart .</a:t>
            </a:r>
          </a:p>
          <a:p>
            <a:r>
              <a:rPr dirty="0" sz="3200" lang="en-US">
                <a:latin typeface="Times New Roman" pitchFamily="18" charset="0"/>
                <a:cs typeface="Times New Roman" pitchFamily="18" charset="0"/>
              </a:rPr>
              <a:t>Irregular heart beat, the heart is described as arrhythmic or dysrhythmic. </a:t>
            </a:r>
          </a:p>
          <a:p>
            <a:r>
              <a:rPr dirty="0" sz="3200" lang="en-US">
                <a:latin typeface="Times New Roman" pitchFamily="18" charset="0"/>
                <a:cs typeface="Times New Roman" pitchFamily="18" charset="0"/>
              </a:rPr>
              <a:t>Disorders in the formation and/or conduction of the impulse in the heart is called </a:t>
            </a:r>
            <a:r>
              <a:rPr b="1" dirty="0" sz="3200" lang="en-US">
                <a:latin typeface="Times New Roman" pitchFamily="18" charset="0"/>
                <a:cs typeface="Times New Roman" pitchFamily="18" charset="0"/>
              </a:rPr>
              <a:t>dysrhythmias/ARRYTHMIAS</a:t>
            </a: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595" name=""/>
        <p:cNvGrpSpPr/>
        <p:nvPr/>
      </p:nvGrpSpPr>
      <p:grpSpPr>
        <a:xfrm>
          <a:off x="0" y="0"/>
          <a:ext cx="0" cy="0"/>
          <a:chOff x="0" y="0"/>
          <a:chExt cx="0" cy="0"/>
        </a:xfrm>
      </p:grpSpPr>
      <p:sp>
        <p:nvSpPr>
          <p:cNvPr id="1049125" name="Title 1"/>
          <p:cNvSpPr>
            <a:spLocks noGrp="1"/>
          </p:cNvSpPr>
          <p:nvPr>
            <p:ph type="title"/>
          </p:nvPr>
        </p:nvSpPr>
        <p:spPr>
          <a:xfrm>
            <a:off x="457200" y="274638"/>
            <a:ext cx="7467600" cy="487362"/>
          </a:xfrm>
        </p:spPr>
        <p:txBody>
          <a:bodyPr>
            <a:noAutofit/>
          </a:bodyPr>
          <a:p>
            <a:r>
              <a:rPr b="1" dirty="0" sz="2800" lang="en-US">
                <a:solidFill>
                  <a:schemeClr val="accent5"/>
                </a:solidFill>
              </a:rPr>
              <a:t>Common arrythmias </a:t>
            </a:r>
          </a:p>
        </p:txBody>
      </p:sp>
      <p:sp>
        <p:nvSpPr>
          <p:cNvPr id="1049126" name="Content Placeholder 2"/>
          <p:cNvSpPr>
            <a:spLocks noGrp="1"/>
          </p:cNvSpPr>
          <p:nvPr>
            <p:ph sz="quarter" idx="1"/>
          </p:nvPr>
        </p:nvSpPr>
        <p:spPr>
          <a:xfrm>
            <a:off x="457200" y="838200"/>
            <a:ext cx="8153400" cy="5635752"/>
          </a:xfrm>
        </p:spPr>
        <p:txBody>
          <a:bodyPr>
            <a:noAutofit/>
          </a:bodyPr>
          <a:p>
            <a:pPr>
              <a:buNone/>
            </a:pPr>
            <a:r>
              <a:rPr b="1" dirty="0" sz="2800" lang="en-US" u="sng"/>
              <a:t>Sinus Bradycardia</a:t>
            </a:r>
          </a:p>
          <a:p>
            <a:r>
              <a:rPr dirty="0" sz="2800" lang="en-US"/>
              <a:t>Impulses are initiated at SA node</a:t>
            </a:r>
          </a:p>
          <a:p>
            <a:r>
              <a:rPr dirty="0" sz="2800" lang="en-US"/>
              <a:t>Rhythm is </a:t>
            </a:r>
            <a:r>
              <a:rPr dirty="0" sz="2800" i="1" lang="en-US"/>
              <a:t>regular</a:t>
            </a:r>
            <a:r>
              <a:rPr dirty="0" sz="2800" lang="en-US"/>
              <a:t> but rate is </a:t>
            </a:r>
            <a:r>
              <a:rPr dirty="0" sz="2800" i="1" lang="en-US"/>
              <a:t>slow, </a:t>
            </a:r>
            <a:r>
              <a:rPr dirty="0" sz="2800" lang="en-US"/>
              <a:t>less than 60bpm</a:t>
            </a:r>
          </a:p>
          <a:p>
            <a:r>
              <a:rPr dirty="0" sz="2800" lang="en-US"/>
              <a:t>This is normal for athletes who are asymptomatic</a:t>
            </a:r>
          </a:p>
          <a:p>
            <a:r>
              <a:rPr dirty="0" sz="2800" lang="en-US"/>
              <a:t>Pathologic incase of heart disorder, increased ICP, digitalis toxicity, or hypothyroidism</a:t>
            </a:r>
          </a:p>
          <a:p>
            <a:r>
              <a:rPr dirty="0" sz="2800" lang="en-US"/>
              <a:t>Can be slowed by vagal stimulation </a:t>
            </a:r>
            <a:r>
              <a:rPr dirty="0" sz="2800" lang="en-US" err="1"/>
              <a:t>eg</a:t>
            </a:r>
            <a:r>
              <a:rPr dirty="0" sz="2800" lang="en-US"/>
              <a:t> massaging carotid artery, Valsalva maneuver</a:t>
            </a:r>
          </a:p>
          <a:p>
            <a:r>
              <a:rPr dirty="0" sz="2800" lang="en-US"/>
              <a:t>Atropine </a:t>
            </a:r>
            <a:r>
              <a:rPr dirty="0" sz="2800" lang="en-US" err="1"/>
              <a:t>sulphate</a:t>
            </a:r>
            <a:r>
              <a:rPr dirty="0" sz="2800" lang="en-US"/>
              <a:t> IV restores the acceptable heart rate</a:t>
            </a: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596" name=""/>
        <p:cNvGrpSpPr/>
        <p:nvPr/>
      </p:nvGrpSpPr>
      <p:grpSpPr>
        <a:xfrm>
          <a:off x="0" y="0"/>
          <a:ext cx="0" cy="0"/>
          <a:chOff x="0" y="0"/>
          <a:chExt cx="0" cy="0"/>
        </a:xfrm>
      </p:grpSpPr>
      <p:sp>
        <p:nvSpPr>
          <p:cNvPr id="1049127" name="Title 1"/>
          <p:cNvSpPr>
            <a:spLocks noGrp="1"/>
          </p:cNvSpPr>
          <p:nvPr>
            <p:ph type="title"/>
          </p:nvPr>
        </p:nvSpPr>
        <p:spPr/>
        <p:txBody>
          <a:bodyPr/>
          <a:p>
            <a:r>
              <a:rPr dirty="0" lang="en-US"/>
              <a:t>.</a:t>
            </a:r>
          </a:p>
        </p:txBody>
      </p:sp>
      <p:pic>
        <p:nvPicPr>
          <p:cNvPr id="2097187" name="Picture 2" descr="C:\Users\MOSES\Downloads\sinubrdy.gif"/>
          <p:cNvPicPr>
            <a:picLocks noChangeAspect="1" noGrp="1" noChangeArrowheads="1"/>
          </p:cNvPicPr>
          <p:nvPr>
            <p:ph sz="quarter" idx="1"/>
          </p:nvPr>
        </p:nvPicPr>
        <p:blipFill>
          <a:blip xmlns:r="http://schemas.openxmlformats.org/officeDocument/2006/relationships" r:embed="rId1" cstate="print"/>
          <a:srcRect/>
          <a:stretch>
            <a:fillRect/>
          </a:stretch>
        </p:blipFill>
        <p:spPr bwMode="auto">
          <a:xfrm>
            <a:off x="304800" y="457200"/>
            <a:ext cx="8686800" cy="5562600"/>
          </a:xfrm>
          <a:prstGeom prst="rect"/>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347" name=""/>
        <p:cNvGrpSpPr/>
        <p:nvPr/>
      </p:nvGrpSpPr>
      <p:grpSpPr>
        <a:xfrm>
          <a:off x="0" y="0"/>
          <a:ext cx="0" cy="0"/>
          <a:chOff x="0" y="0"/>
          <a:chExt cx="0" cy="0"/>
        </a:xfrm>
      </p:grpSpPr>
      <p:sp>
        <p:nvSpPr>
          <p:cNvPr id="1048691" name="Title 1"/>
          <p:cNvSpPr>
            <a:spLocks noGrp="1"/>
          </p:cNvSpPr>
          <p:nvPr>
            <p:ph type="title"/>
          </p:nvPr>
        </p:nvSpPr>
        <p:spPr/>
        <p:txBody>
          <a:bodyPr/>
          <a:p>
            <a:r>
              <a:rPr dirty="0" lang="en-US" err="1"/>
              <a:t>Nomotropic</a:t>
            </a:r>
            <a:endParaRPr dirty="0" lang="en-US"/>
          </a:p>
        </p:txBody>
      </p:sp>
      <p:sp>
        <p:nvSpPr>
          <p:cNvPr id="1048692" name="Content Placeholder 2"/>
          <p:cNvSpPr>
            <a:spLocks noGrp="1"/>
          </p:cNvSpPr>
          <p:nvPr>
            <p:ph sz="quarter" idx="1"/>
          </p:nvPr>
        </p:nvSpPr>
        <p:spPr/>
        <p:txBody>
          <a:bodyPr>
            <a:normAutofit/>
          </a:bodyPr>
          <a:p>
            <a:r>
              <a:rPr dirty="0" lang="en-US"/>
              <a:t>Types</a:t>
            </a:r>
          </a:p>
          <a:p>
            <a:r>
              <a:rPr dirty="0" lang="en-US"/>
              <a:t>Sinus </a:t>
            </a:r>
            <a:r>
              <a:rPr dirty="0" lang="en-US" err="1"/>
              <a:t>arrythmia</a:t>
            </a:r>
            <a:r>
              <a:rPr dirty="0" lang="en-US"/>
              <a:t>: Normal rhythmical increase and decrease in heart rate during respiration. H. Rate increases during inspiration and reduces during expiration due to changes in </a:t>
            </a:r>
            <a:r>
              <a:rPr dirty="0" lang="en-US" err="1"/>
              <a:t>intrathoracic</a:t>
            </a:r>
            <a:r>
              <a:rPr dirty="0" lang="en-US"/>
              <a:t> pressure changes</a:t>
            </a:r>
          </a:p>
          <a:p>
            <a:r>
              <a:rPr dirty="0" lang="en-US"/>
              <a:t>Sinus tachycardia: Increased </a:t>
            </a:r>
            <a:r>
              <a:rPr dirty="0" lang="en-US" err="1"/>
              <a:t>Sinu</a:t>
            </a:r>
            <a:r>
              <a:rPr dirty="0" lang="en-US"/>
              <a:t> </a:t>
            </a:r>
            <a:r>
              <a:rPr dirty="0" lang="en-US" err="1"/>
              <a:t>Atrial</a:t>
            </a:r>
            <a:r>
              <a:rPr dirty="0" lang="en-US"/>
              <a:t> Node Impulses due to exercise, emotions, high altitude, pregnancy. Also pathologically in fever, anemia, hyperthyroidism, </a:t>
            </a:r>
            <a:r>
              <a:rPr dirty="0" lang="en-US" err="1"/>
              <a:t>hypersecretion</a:t>
            </a:r>
            <a:r>
              <a:rPr dirty="0" lang="en-US"/>
              <a:t> of </a:t>
            </a:r>
            <a:r>
              <a:rPr dirty="0" lang="en-US" err="1"/>
              <a:t>catecholamines</a:t>
            </a:r>
            <a:r>
              <a:rPr dirty="0" lang="en-US"/>
              <a:t>, </a:t>
            </a:r>
            <a:r>
              <a:rPr dirty="0" lang="en-US" err="1"/>
              <a:t>cardiomyopathy</a:t>
            </a:r>
            <a:r>
              <a:rPr dirty="0" lang="en-US"/>
              <a:t>, </a:t>
            </a:r>
            <a:r>
              <a:rPr dirty="0" lang="en-US" err="1"/>
              <a:t>valvular</a:t>
            </a:r>
            <a:r>
              <a:rPr dirty="0" lang="en-US"/>
              <a:t> heart </a:t>
            </a:r>
            <a:r>
              <a:rPr dirty="0" lang="en-US" err="1"/>
              <a:t>dse</a:t>
            </a:r>
            <a:r>
              <a:rPr dirty="0" lang="en-US"/>
              <a:t>, hemorrhagic shock</a:t>
            </a: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597" name=""/>
        <p:cNvGrpSpPr/>
        <p:nvPr/>
      </p:nvGrpSpPr>
      <p:grpSpPr>
        <a:xfrm>
          <a:off x="0" y="0"/>
          <a:ext cx="0" cy="0"/>
          <a:chOff x="0" y="0"/>
          <a:chExt cx="0" cy="0"/>
        </a:xfrm>
      </p:grpSpPr>
      <p:sp>
        <p:nvSpPr>
          <p:cNvPr id="1049128" name="Content Placeholder 2"/>
          <p:cNvSpPr>
            <a:spLocks noGrp="1"/>
          </p:cNvSpPr>
          <p:nvPr>
            <p:ph sz="quarter" idx="1"/>
          </p:nvPr>
        </p:nvSpPr>
        <p:spPr>
          <a:xfrm>
            <a:off x="381000" y="381000"/>
            <a:ext cx="8229600" cy="6278563"/>
          </a:xfrm>
        </p:spPr>
        <p:txBody>
          <a:bodyPr>
            <a:normAutofit lnSpcReduction="10000"/>
          </a:bodyPr>
          <a:p>
            <a:pPr>
              <a:buNone/>
            </a:pPr>
            <a:r>
              <a:rPr b="1" dirty="0" sz="4200" lang="en-US" u="sng"/>
              <a:t>Sinus tachycardia</a:t>
            </a:r>
          </a:p>
          <a:p>
            <a:r>
              <a:rPr dirty="0" sz="2800" lang="en-US"/>
              <a:t>Impulses initiated at SA node</a:t>
            </a:r>
          </a:p>
          <a:p>
            <a:r>
              <a:rPr dirty="0" sz="2800" lang="en-US"/>
              <a:t>Rhythm is regular but increased 100-150 </a:t>
            </a:r>
            <a:r>
              <a:rPr dirty="0" sz="2800" lang="en-US" err="1"/>
              <a:t>bpm</a:t>
            </a:r>
            <a:endParaRPr dirty="0" sz="2800" lang="en-US"/>
          </a:p>
          <a:p>
            <a:r>
              <a:rPr dirty="0" sz="2800" lang="en-US"/>
              <a:t>A physiologic response to exercise, anxiety and fear, pain, fever, hyperthyroidism, hemorrhage, shock and hypoxemia</a:t>
            </a:r>
          </a:p>
          <a:p>
            <a:r>
              <a:rPr dirty="0" sz="2800" lang="en-US"/>
              <a:t>&gt; 150, has shortened diastole, no filling of ventricles</a:t>
            </a:r>
          </a:p>
          <a:p>
            <a:r>
              <a:rPr dirty="0" sz="2800" lang="en-US"/>
              <a:t>CO drops drastically</a:t>
            </a:r>
          </a:p>
          <a:p>
            <a:r>
              <a:rPr dirty="0" sz="2800" lang="en-US"/>
              <a:t>Leads to angina, tachycardia, syncope, reduced renal output</a:t>
            </a:r>
          </a:p>
          <a:p>
            <a:r>
              <a:rPr dirty="0" sz="2800" lang="en-US"/>
              <a:t>Drugs used to slow down– calcium channel blockers, beta blockers, </a:t>
            </a: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598" name=""/>
        <p:cNvGrpSpPr/>
        <p:nvPr/>
      </p:nvGrpSpPr>
      <p:grpSpPr>
        <a:xfrm>
          <a:off x="0" y="0"/>
          <a:ext cx="0" cy="0"/>
          <a:chOff x="0" y="0"/>
          <a:chExt cx="0" cy="0"/>
        </a:xfrm>
      </p:grpSpPr>
      <p:sp>
        <p:nvSpPr>
          <p:cNvPr id="1049129" name="Title 1"/>
          <p:cNvSpPr>
            <a:spLocks noGrp="1"/>
          </p:cNvSpPr>
          <p:nvPr>
            <p:ph type="title"/>
          </p:nvPr>
        </p:nvSpPr>
        <p:spPr/>
        <p:txBody>
          <a:bodyPr/>
          <a:p>
            <a:r>
              <a:rPr dirty="0" lang="en-US"/>
              <a:t>..</a:t>
            </a:r>
          </a:p>
        </p:txBody>
      </p:sp>
      <p:pic>
        <p:nvPicPr>
          <p:cNvPr id="2097188" name="Picture 2" descr="C:\Users\MOSES\Downloads\17_Sinus_Tachycardia.jpg"/>
          <p:cNvPicPr>
            <a:picLocks noChangeAspect="1" noGrp="1" noChangeArrowheads="1"/>
          </p:cNvPicPr>
          <p:nvPr>
            <p:ph sz="quarter" idx="1"/>
          </p:nvPr>
        </p:nvPicPr>
        <p:blipFill>
          <a:blip xmlns:r="http://schemas.openxmlformats.org/officeDocument/2006/relationships" r:embed="rId1" cstate="print"/>
          <a:srcRect/>
          <a:stretch>
            <a:fillRect/>
          </a:stretch>
        </p:blipFill>
        <p:spPr bwMode="auto">
          <a:xfrm>
            <a:off x="228600" y="304800"/>
            <a:ext cx="8686800" cy="6019800"/>
          </a:xfrm>
          <a:prstGeom prst="rect"/>
          <a:noFill/>
        </p:spPr>
      </p:pic>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599" name=""/>
        <p:cNvGrpSpPr/>
        <p:nvPr/>
      </p:nvGrpSpPr>
      <p:grpSpPr>
        <a:xfrm>
          <a:off x="0" y="0"/>
          <a:ext cx="0" cy="0"/>
          <a:chOff x="0" y="0"/>
          <a:chExt cx="0" cy="0"/>
        </a:xfrm>
      </p:grpSpPr>
      <p:sp>
        <p:nvSpPr>
          <p:cNvPr id="1049130" name="Content Placeholder 2"/>
          <p:cNvSpPr>
            <a:spLocks noGrp="1"/>
          </p:cNvSpPr>
          <p:nvPr>
            <p:ph sz="quarter" idx="1"/>
          </p:nvPr>
        </p:nvSpPr>
        <p:spPr>
          <a:xfrm>
            <a:off x="457200" y="457200"/>
            <a:ext cx="8077200" cy="6016752"/>
          </a:xfrm>
        </p:spPr>
        <p:txBody>
          <a:bodyPr>
            <a:noAutofit/>
          </a:bodyPr>
          <a:p>
            <a:pPr>
              <a:buNone/>
            </a:pPr>
            <a:r>
              <a:rPr b="1" dirty="0" sz="3000" lang="en-US" u="sng"/>
              <a:t>Atrial fibrillation</a:t>
            </a:r>
          </a:p>
          <a:p>
            <a:r>
              <a:rPr dirty="0" sz="3000" lang="en-US"/>
              <a:t>Totally disorganized atrial activity</a:t>
            </a:r>
          </a:p>
          <a:p>
            <a:r>
              <a:rPr dirty="0" sz="3000" lang="en-US"/>
              <a:t>Atria quiver/shake instead of contracting</a:t>
            </a:r>
          </a:p>
          <a:p>
            <a:r>
              <a:rPr dirty="0" sz="3000" lang="en-US"/>
              <a:t>Ventricles respond in an irregular manner</a:t>
            </a:r>
          </a:p>
          <a:p>
            <a:r>
              <a:rPr dirty="0" sz="3000" lang="en-US"/>
              <a:t>This reduces the cardiac output</a:t>
            </a:r>
          </a:p>
          <a:p>
            <a:r>
              <a:rPr dirty="0" sz="3000" lang="en-US"/>
              <a:t>Treated with digitalis or cardioversion i.e. introducing electric current</a:t>
            </a:r>
          </a:p>
          <a:p>
            <a:r>
              <a:rPr dirty="0" sz="3000" lang="en-US"/>
              <a:t>Patient are encouraged to take aspirin to prevent formation of clots which may result when blood is inadequately pumped </a:t>
            </a: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600" name=""/>
        <p:cNvGrpSpPr/>
        <p:nvPr/>
      </p:nvGrpSpPr>
      <p:grpSpPr>
        <a:xfrm>
          <a:off x="0" y="0"/>
          <a:ext cx="0" cy="0"/>
          <a:chOff x="0" y="0"/>
          <a:chExt cx="0" cy="0"/>
        </a:xfrm>
      </p:grpSpPr>
      <p:sp>
        <p:nvSpPr>
          <p:cNvPr id="1049131" name="Title 1"/>
          <p:cNvSpPr>
            <a:spLocks noGrp="1"/>
          </p:cNvSpPr>
          <p:nvPr>
            <p:ph type="title"/>
          </p:nvPr>
        </p:nvSpPr>
        <p:spPr/>
        <p:txBody>
          <a:bodyPr/>
          <a:p>
            <a:r>
              <a:rPr dirty="0" lang="en-US"/>
              <a:t>.</a:t>
            </a:r>
          </a:p>
        </p:txBody>
      </p:sp>
      <p:pic>
        <p:nvPicPr>
          <p:cNvPr id="2097189" name="Picture 2" descr="C:\Users\MOSES\Downloads\N1111b-2.jpg"/>
          <p:cNvPicPr>
            <a:picLocks noChangeAspect="1" noGrp="1" noChangeArrowheads="1"/>
          </p:cNvPicPr>
          <p:nvPr>
            <p:ph sz="quarter" idx="1"/>
          </p:nvPr>
        </p:nvPicPr>
        <p:blipFill>
          <a:blip xmlns:r="http://schemas.openxmlformats.org/officeDocument/2006/relationships" r:embed="rId1" cstate="print"/>
          <a:srcRect/>
          <a:stretch>
            <a:fillRect/>
          </a:stretch>
        </p:blipFill>
        <p:spPr bwMode="auto">
          <a:xfrm>
            <a:off x="533400" y="381000"/>
            <a:ext cx="8382000" cy="5943600"/>
          </a:xfrm>
          <a:prstGeom prst="rect"/>
          <a:noFill/>
        </p:spPr>
      </p:pic>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601" name=""/>
        <p:cNvGrpSpPr/>
        <p:nvPr/>
      </p:nvGrpSpPr>
      <p:grpSpPr>
        <a:xfrm>
          <a:off x="0" y="0"/>
          <a:ext cx="0" cy="0"/>
          <a:chOff x="0" y="0"/>
          <a:chExt cx="0" cy="0"/>
        </a:xfrm>
      </p:grpSpPr>
      <p:sp>
        <p:nvSpPr>
          <p:cNvPr id="1049132" name="Title 1"/>
          <p:cNvSpPr>
            <a:spLocks noGrp="1"/>
          </p:cNvSpPr>
          <p:nvPr>
            <p:ph type="title"/>
          </p:nvPr>
        </p:nvSpPr>
        <p:spPr>
          <a:xfrm>
            <a:off x="457200" y="274638"/>
            <a:ext cx="7467600" cy="715962"/>
          </a:xfrm>
        </p:spPr>
        <p:txBody>
          <a:bodyPr/>
          <a:p>
            <a:r>
              <a:rPr dirty="0" lang="en-US">
                <a:solidFill>
                  <a:schemeClr val="accent5"/>
                </a:solidFill>
              </a:rPr>
              <a:t>Heart block</a:t>
            </a:r>
          </a:p>
        </p:txBody>
      </p:sp>
      <p:sp>
        <p:nvSpPr>
          <p:cNvPr id="1049133" name="Content Placeholder 2"/>
          <p:cNvSpPr>
            <a:spLocks noGrp="1"/>
          </p:cNvSpPr>
          <p:nvPr>
            <p:ph sz="quarter" idx="1"/>
          </p:nvPr>
        </p:nvSpPr>
        <p:spPr>
          <a:xfrm>
            <a:off x="457200" y="1143000"/>
            <a:ext cx="7924800" cy="5330952"/>
          </a:xfrm>
        </p:spPr>
        <p:txBody>
          <a:bodyPr>
            <a:normAutofit/>
          </a:bodyPr>
          <a:p>
            <a:r>
              <a:rPr dirty="0" sz="3200" lang="en-US"/>
              <a:t>Various degrees of heart block…first degree, second degree, and third degree </a:t>
            </a:r>
            <a:r>
              <a:rPr dirty="0" sz="3200" i="1" lang="en-US"/>
              <a:t>(complete heart block)</a:t>
            </a:r>
          </a:p>
          <a:p>
            <a:r>
              <a:rPr dirty="0" sz="3200" lang="en-US"/>
              <a:t>All involve problem in </a:t>
            </a:r>
            <a:r>
              <a:rPr b="1" dirty="0" sz="3200" lang="en-US"/>
              <a:t>transmitting impulse </a:t>
            </a:r>
            <a:r>
              <a:rPr dirty="0" sz="3200" lang="en-US"/>
              <a:t>through the atriventricular (AV) node to the ventricles</a:t>
            </a:r>
          </a:p>
          <a:p>
            <a:r>
              <a:rPr dirty="0" sz="3200" lang="en-US"/>
              <a:t>In first and second degree heart block , the impulse is </a:t>
            </a:r>
            <a:r>
              <a:rPr b="1" dirty="0" sz="3200" lang="en-US"/>
              <a:t>delayed</a:t>
            </a:r>
          </a:p>
          <a:p>
            <a:r>
              <a:rPr dirty="0" sz="3200" lang="en-US"/>
              <a:t>In complete heart block, the impulse never get through.</a:t>
            </a: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602" name=""/>
        <p:cNvGrpSpPr/>
        <p:nvPr/>
      </p:nvGrpSpPr>
      <p:grpSpPr>
        <a:xfrm>
          <a:off x="0" y="0"/>
          <a:ext cx="0" cy="0"/>
          <a:chOff x="0" y="0"/>
          <a:chExt cx="0" cy="0"/>
        </a:xfrm>
      </p:grpSpPr>
      <p:sp>
        <p:nvSpPr>
          <p:cNvPr id="1049134" name="Title 1"/>
          <p:cNvSpPr>
            <a:spLocks noGrp="1"/>
          </p:cNvSpPr>
          <p:nvPr>
            <p:ph type="title"/>
          </p:nvPr>
        </p:nvSpPr>
        <p:spPr/>
        <p:txBody>
          <a:bodyPr/>
          <a:p>
            <a:r>
              <a:rPr dirty="0" lang="en-US"/>
              <a:t>.</a:t>
            </a:r>
          </a:p>
        </p:txBody>
      </p:sp>
      <p:pic>
        <p:nvPicPr>
          <p:cNvPr id="2097190" name="Picture 2" descr="C:\Users\MOSES\Downloads\thirdav.gif"/>
          <p:cNvPicPr>
            <a:picLocks noChangeAspect="1" noGrp="1" noChangeArrowheads="1"/>
          </p:cNvPicPr>
          <p:nvPr>
            <p:ph sz="quarter" idx="1"/>
          </p:nvPr>
        </p:nvPicPr>
        <p:blipFill>
          <a:blip xmlns:r="http://schemas.openxmlformats.org/officeDocument/2006/relationships" r:embed="rId1" cstate="print"/>
          <a:srcRect/>
          <a:stretch>
            <a:fillRect/>
          </a:stretch>
        </p:blipFill>
        <p:spPr bwMode="auto">
          <a:xfrm>
            <a:off x="228600" y="914400"/>
            <a:ext cx="8610599" cy="5410200"/>
          </a:xfrm>
          <a:prstGeom prst="rect"/>
          <a:noFill/>
        </p:spPr>
      </p:pic>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603" name=""/>
        <p:cNvGrpSpPr/>
        <p:nvPr/>
      </p:nvGrpSpPr>
      <p:grpSpPr>
        <a:xfrm>
          <a:off x="0" y="0"/>
          <a:ext cx="0" cy="0"/>
          <a:chOff x="0" y="0"/>
          <a:chExt cx="0" cy="0"/>
        </a:xfrm>
      </p:grpSpPr>
      <p:sp>
        <p:nvSpPr>
          <p:cNvPr id="1049135" name="Content Placeholder 2"/>
          <p:cNvSpPr>
            <a:spLocks noGrp="1"/>
          </p:cNvSpPr>
          <p:nvPr>
            <p:ph sz="quarter" idx="1"/>
          </p:nvPr>
        </p:nvSpPr>
        <p:spPr>
          <a:xfrm>
            <a:off x="457200" y="533400"/>
            <a:ext cx="7467600" cy="5940552"/>
          </a:xfrm>
        </p:spPr>
        <p:txBody>
          <a:bodyPr>
            <a:normAutofit/>
          </a:bodyPr>
          <a:p>
            <a:r>
              <a:rPr dirty="0" sz="3200" lang="en-US"/>
              <a:t>Ventricular depolarization is triggered by lower pathways spontaneously</a:t>
            </a:r>
          </a:p>
          <a:p>
            <a:r>
              <a:rPr dirty="0" sz="3200" lang="en-US"/>
              <a:t>There is no sequential relation between P wave and QRS complex but both rhythms are regular</a:t>
            </a:r>
          </a:p>
          <a:p>
            <a:r>
              <a:rPr dirty="0" sz="3200" lang="en-US"/>
              <a:t>If the client is on</a:t>
            </a:r>
            <a:r>
              <a:rPr b="1" dirty="0" sz="3200" lang="en-US"/>
              <a:t> digitalis</a:t>
            </a:r>
            <a:r>
              <a:rPr dirty="0" sz="3200" lang="en-US"/>
              <a:t>, it may be discontinued</a:t>
            </a:r>
          </a:p>
          <a:p>
            <a:r>
              <a:rPr dirty="0" sz="3200" lang="en-US"/>
              <a:t>If the drug adjustment does not work, a pacemaker may be inserted</a:t>
            </a:r>
            <a:r>
              <a:rPr dirty="0" lang="en-US"/>
              <a:t>.</a:t>
            </a: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604" name=""/>
        <p:cNvGrpSpPr/>
        <p:nvPr/>
      </p:nvGrpSpPr>
      <p:grpSpPr>
        <a:xfrm>
          <a:off x="0" y="0"/>
          <a:ext cx="0" cy="0"/>
          <a:chOff x="0" y="0"/>
          <a:chExt cx="0" cy="0"/>
        </a:xfrm>
      </p:grpSpPr>
      <p:sp>
        <p:nvSpPr>
          <p:cNvPr id="1049136" name="Title 1"/>
          <p:cNvSpPr>
            <a:spLocks noGrp="1"/>
          </p:cNvSpPr>
          <p:nvPr>
            <p:ph type="title"/>
          </p:nvPr>
        </p:nvSpPr>
        <p:spPr/>
        <p:txBody>
          <a:bodyPr/>
          <a:p>
            <a:r>
              <a:rPr dirty="0" lang="en-US"/>
              <a:t>.</a:t>
            </a:r>
          </a:p>
        </p:txBody>
      </p:sp>
      <p:sp>
        <p:nvSpPr>
          <p:cNvPr id="1049137" name="Content Placeholder 2"/>
          <p:cNvSpPr>
            <a:spLocks noGrp="1"/>
          </p:cNvSpPr>
          <p:nvPr>
            <p:ph sz="quarter" idx="1"/>
          </p:nvPr>
        </p:nvSpPr>
        <p:spPr>
          <a:xfrm>
            <a:off x="304800" y="685800"/>
            <a:ext cx="8229600" cy="5867400"/>
          </a:xfrm>
        </p:spPr>
        <p:txBody>
          <a:bodyPr>
            <a:normAutofit lnSpcReduction="10000"/>
          </a:bodyPr>
          <a:p>
            <a:pPr>
              <a:buNone/>
            </a:pPr>
            <a:r>
              <a:rPr b="1" dirty="0" sz="3900" lang="en-US"/>
              <a:t>Premature ventricular contraction (PVC)</a:t>
            </a:r>
          </a:p>
          <a:p>
            <a:r>
              <a:rPr dirty="0" lang="en-US"/>
              <a:t>Ventricular contraction occurs early in cardiac cycle before the SA node initiates an impulse</a:t>
            </a:r>
          </a:p>
          <a:p>
            <a:r>
              <a:rPr dirty="0" lang="en-US"/>
              <a:t>No P wave precedes QRS complex that appears bizarre looking…unusual look</a:t>
            </a:r>
          </a:p>
          <a:p>
            <a:r>
              <a:rPr dirty="0" lang="en-US"/>
              <a:t>Many people experience PVC at one time or another</a:t>
            </a:r>
          </a:p>
          <a:p>
            <a:r>
              <a:rPr dirty="0" lang="en-US"/>
              <a:t>It causes a flip-flop sensation in the chest…fluttering of the heart</a:t>
            </a:r>
          </a:p>
          <a:p>
            <a:r>
              <a:rPr dirty="0" lang="en-US"/>
              <a:t>Maybe associated with pallor, nervousness, sweating and fainting</a:t>
            </a:r>
          </a:p>
          <a:p>
            <a:r>
              <a:rPr dirty="0" lang="en-US"/>
              <a:t>In healthy people PVC is harmless</a:t>
            </a:r>
          </a:p>
          <a:p>
            <a:r>
              <a:rPr dirty="0" lang="en-US"/>
              <a:t>They may be related to anxiety, fatigue, stress, alcohol withdrawal, tobacco smoking </a:t>
            </a: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605" name=""/>
        <p:cNvGrpSpPr/>
        <p:nvPr/>
      </p:nvGrpSpPr>
      <p:grpSpPr>
        <a:xfrm>
          <a:off x="0" y="0"/>
          <a:ext cx="0" cy="0"/>
          <a:chOff x="0" y="0"/>
          <a:chExt cx="0" cy="0"/>
        </a:xfrm>
      </p:grpSpPr>
      <p:sp>
        <p:nvSpPr>
          <p:cNvPr id="1049138" name="Title 1"/>
          <p:cNvSpPr>
            <a:spLocks noGrp="1"/>
          </p:cNvSpPr>
          <p:nvPr>
            <p:ph type="title"/>
          </p:nvPr>
        </p:nvSpPr>
        <p:spPr/>
        <p:txBody>
          <a:bodyPr/>
          <a:p>
            <a:r>
              <a:rPr dirty="0" lang="en-US"/>
              <a:t>.</a:t>
            </a:r>
          </a:p>
        </p:txBody>
      </p:sp>
      <p:sp>
        <p:nvSpPr>
          <p:cNvPr id="1049139" name="Content Placeholder 2"/>
          <p:cNvSpPr>
            <a:spLocks noGrp="1"/>
          </p:cNvSpPr>
          <p:nvPr>
            <p:ph sz="quarter" idx="1"/>
          </p:nvPr>
        </p:nvSpPr>
        <p:spPr/>
        <p:txBody>
          <a:bodyPr/>
          <a:p>
            <a:r>
              <a:rPr dirty="0" lang="en-US"/>
              <a:t>When severe PVCs occur, the patient is given a </a:t>
            </a:r>
            <a:r>
              <a:rPr b="1" dirty="0" lang="en-US"/>
              <a:t>bolus of </a:t>
            </a:r>
            <a:r>
              <a:rPr b="1" dirty="0" lang="en-US" err="1"/>
              <a:t>lidocane</a:t>
            </a:r>
            <a:r>
              <a:rPr b="1" dirty="0" lang="en-US"/>
              <a:t> </a:t>
            </a:r>
            <a:r>
              <a:rPr dirty="0" lang="en-US"/>
              <a:t>intravenously followed by a drip if </a:t>
            </a:r>
            <a:r>
              <a:rPr dirty="0" lang="en-US" err="1"/>
              <a:t>lidocane</a:t>
            </a:r>
            <a:endParaRPr dirty="0" lang="en-US"/>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606" name=""/>
        <p:cNvGrpSpPr/>
        <p:nvPr/>
      </p:nvGrpSpPr>
      <p:grpSpPr>
        <a:xfrm>
          <a:off x="0" y="0"/>
          <a:ext cx="0" cy="0"/>
          <a:chOff x="0" y="0"/>
          <a:chExt cx="0" cy="0"/>
        </a:xfrm>
      </p:grpSpPr>
      <p:sp>
        <p:nvSpPr>
          <p:cNvPr id="1049140" name="Title 1"/>
          <p:cNvSpPr>
            <a:spLocks noGrp="1"/>
          </p:cNvSpPr>
          <p:nvPr>
            <p:ph type="title"/>
          </p:nvPr>
        </p:nvSpPr>
        <p:spPr/>
        <p:txBody>
          <a:bodyPr/>
          <a:p>
            <a:r>
              <a:rPr dirty="0" lang="en-US"/>
              <a:t>.</a:t>
            </a:r>
          </a:p>
        </p:txBody>
      </p:sp>
      <p:pic>
        <p:nvPicPr>
          <p:cNvPr id="2097191" name="Picture 2" descr="C:\Users\MOSES\Downloads\index.jpg"/>
          <p:cNvPicPr>
            <a:picLocks noChangeAspect="1" noGrp="1" noChangeArrowheads="1"/>
          </p:cNvPicPr>
          <p:nvPr>
            <p:ph sz="quarter" idx="1"/>
          </p:nvPr>
        </p:nvPicPr>
        <p:blipFill>
          <a:blip xmlns:r="http://schemas.openxmlformats.org/officeDocument/2006/relationships" r:embed="rId1" cstate="print"/>
          <a:srcRect/>
          <a:stretch>
            <a:fillRect/>
          </a:stretch>
        </p:blipFill>
        <p:spPr bwMode="auto">
          <a:xfrm>
            <a:off x="228600" y="838200"/>
            <a:ext cx="8656213" cy="5486400"/>
          </a:xfrm>
          <a:prstGeom prst="rect"/>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348" name=""/>
        <p:cNvGrpSpPr/>
        <p:nvPr/>
      </p:nvGrpSpPr>
      <p:grpSpPr>
        <a:xfrm>
          <a:off x="0" y="0"/>
          <a:ext cx="0" cy="0"/>
          <a:chOff x="0" y="0"/>
          <a:chExt cx="0" cy="0"/>
        </a:xfrm>
      </p:grpSpPr>
      <p:sp>
        <p:nvSpPr>
          <p:cNvPr id="1048693" name="Content Placeholder 2"/>
          <p:cNvSpPr>
            <a:spLocks noGrp="1"/>
          </p:cNvSpPr>
          <p:nvPr>
            <p:ph sz="quarter" idx="4294967295"/>
          </p:nvPr>
        </p:nvSpPr>
        <p:spPr>
          <a:xfrm>
            <a:off x="0" y="762000"/>
            <a:ext cx="8534400" cy="5711825"/>
          </a:xfrm>
        </p:spPr>
        <p:txBody>
          <a:bodyPr/>
          <a:p>
            <a:r>
              <a:rPr dirty="0" lang="en-US"/>
              <a:t>Sinus </a:t>
            </a:r>
            <a:r>
              <a:rPr dirty="0" lang="en-US" err="1"/>
              <a:t>bradycardia</a:t>
            </a:r>
            <a:r>
              <a:rPr dirty="0" lang="en-US"/>
              <a:t>: Reduced impulses due to sleep, athletic heart(enlarged heart to cope up with exercise resulting to maximal stroke </a:t>
            </a:r>
            <a:r>
              <a:rPr dirty="0" lang="en-US" err="1"/>
              <a:t>vol</a:t>
            </a:r>
            <a:r>
              <a:rPr dirty="0" lang="en-US"/>
              <a:t>  and cardiac output thus low heart beat at rest). Can be pathological in diseases of the SAN, Hypothermia, hypothyroidism, heart attack, congenital heart </a:t>
            </a:r>
            <a:r>
              <a:rPr dirty="0" lang="en-US" err="1"/>
              <a:t>dse</a:t>
            </a:r>
            <a:r>
              <a:rPr dirty="0" lang="en-US"/>
              <a:t>, aging, obstructive jaundice, Increased ICP, use of beta blockers like digitalis, atherosclerosis</a:t>
            </a:r>
          </a:p>
          <a:p>
            <a:r>
              <a:rPr dirty="0" lang="en-US"/>
              <a:t>People with sinus </a:t>
            </a:r>
            <a:r>
              <a:rPr dirty="0" lang="en-US" err="1"/>
              <a:t>bradycardia</a:t>
            </a:r>
            <a:r>
              <a:rPr dirty="0" lang="en-US"/>
              <a:t> have fatigue, shortness of breath, weakness, lack of concentration and difficulty exercising</a:t>
            </a:r>
          </a:p>
          <a:p>
            <a:endParaRPr dirty="0" lang="en-US"/>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607" name=""/>
        <p:cNvGrpSpPr/>
        <p:nvPr/>
      </p:nvGrpSpPr>
      <p:grpSpPr>
        <a:xfrm>
          <a:off x="0" y="0"/>
          <a:ext cx="0" cy="0"/>
          <a:chOff x="0" y="0"/>
          <a:chExt cx="0" cy="0"/>
        </a:xfrm>
      </p:grpSpPr>
      <p:sp>
        <p:nvSpPr>
          <p:cNvPr id="1049141" name="Title 1"/>
          <p:cNvSpPr>
            <a:spLocks noGrp="1"/>
          </p:cNvSpPr>
          <p:nvPr>
            <p:ph type="title"/>
          </p:nvPr>
        </p:nvSpPr>
        <p:spPr/>
        <p:txBody>
          <a:bodyPr/>
          <a:p>
            <a:r>
              <a:rPr b="1" dirty="0" lang="en-US"/>
              <a:t>Cardiac arrest</a:t>
            </a:r>
          </a:p>
        </p:txBody>
      </p:sp>
      <p:sp>
        <p:nvSpPr>
          <p:cNvPr id="1049142" name="Content Placeholder 2"/>
          <p:cNvSpPr>
            <a:spLocks noGrp="1"/>
          </p:cNvSpPr>
          <p:nvPr>
            <p:ph sz="quarter" idx="1"/>
          </p:nvPr>
        </p:nvSpPr>
        <p:spPr>
          <a:xfrm>
            <a:off x="457200" y="1371600"/>
            <a:ext cx="8229600" cy="5486400"/>
          </a:xfrm>
        </p:spPr>
        <p:txBody>
          <a:bodyPr>
            <a:normAutofit/>
          </a:bodyPr>
          <a:p>
            <a:r>
              <a:rPr dirty="0" lang="en-US"/>
              <a:t>Sudden cessation of heart beat and hence lack of effective CO</a:t>
            </a:r>
          </a:p>
          <a:p>
            <a:r>
              <a:rPr dirty="0" lang="en-US"/>
              <a:t>Always preceded by dangerous arrythmias </a:t>
            </a:r>
            <a:r>
              <a:rPr dirty="0" lang="en-US" err="1"/>
              <a:t>eg</a:t>
            </a:r>
            <a:r>
              <a:rPr dirty="0" lang="en-US"/>
              <a:t> PVC</a:t>
            </a:r>
          </a:p>
          <a:p>
            <a:r>
              <a:rPr dirty="0" lang="en-US"/>
              <a:t>It can be </a:t>
            </a:r>
            <a:r>
              <a:rPr dirty="0" lang="en-US" err="1"/>
              <a:t>recognised</a:t>
            </a:r>
            <a:r>
              <a:rPr dirty="0" lang="en-US"/>
              <a:t> in an ECG by an undulating line indicating chaotic rhythm called </a:t>
            </a:r>
            <a:r>
              <a:rPr dirty="0" i="1" lang="en-US"/>
              <a:t>ventricular fibrillation</a:t>
            </a:r>
            <a:r>
              <a:rPr dirty="0" lang="en-US"/>
              <a:t>, or a flat line indicating </a:t>
            </a:r>
            <a:r>
              <a:rPr dirty="0" i="1" lang="en-US" err="1"/>
              <a:t>asystole</a:t>
            </a:r>
            <a:r>
              <a:rPr dirty="0" i="1" lang="en-US"/>
              <a:t> </a:t>
            </a:r>
          </a:p>
          <a:p>
            <a:r>
              <a:rPr dirty="0" i="1" lang="en-US"/>
              <a:t>Blood ceases to be circulated</a:t>
            </a:r>
          </a:p>
          <a:p>
            <a:r>
              <a:rPr dirty="0" lang="en-US"/>
              <a:t>Most important role of the nurse is </a:t>
            </a:r>
            <a:r>
              <a:rPr dirty="0" lang="en-US" err="1"/>
              <a:t>recognising</a:t>
            </a:r>
            <a:r>
              <a:rPr dirty="0" lang="en-US"/>
              <a:t> the cardiac arrest and initiating cardiopulmonary resuscitation while waiting for further help.</a:t>
            </a:r>
          </a:p>
          <a:p>
            <a:r>
              <a:rPr dirty="0" lang="en-US"/>
              <a:t>BCLS…..C---A---B</a:t>
            </a:r>
          </a:p>
          <a:p>
            <a:r>
              <a:rPr dirty="0" lang="en-US"/>
              <a:t>Remember the patient is clinically dead.</a:t>
            </a:r>
          </a:p>
          <a:p>
            <a:endParaRPr dirty="0" i="1" lang="en-US"/>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608" name=""/>
        <p:cNvGrpSpPr/>
        <p:nvPr/>
      </p:nvGrpSpPr>
      <p:grpSpPr>
        <a:xfrm>
          <a:off x="0" y="0"/>
          <a:ext cx="0" cy="0"/>
          <a:chOff x="0" y="0"/>
          <a:chExt cx="0" cy="0"/>
        </a:xfrm>
      </p:grpSpPr>
      <p:sp>
        <p:nvSpPr>
          <p:cNvPr id="1049143" name="Title 1"/>
          <p:cNvSpPr>
            <a:spLocks noGrp="1"/>
          </p:cNvSpPr>
          <p:nvPr>
            <p:ph type="title"/>
          </p:nvPr>
        </p:nvSpPr>
        <p:spPr/>
        <p:txBody>
          <a:bodyPr/>
          <a:p>
            <a:r>
              <a:rPr dirty="0" lang="en-US"/>
              <a:t>.</a:t>
            </a:r>
          </a:p>
        </p:txBody>
      </p:sp>
      <p:pic>
        <p:nvPicPr>
          <p:cNvPr id="2097192" name="Picture 2" descr="C:\Users\MOSES\Downloads\VF-to-asystole.jpg"/>
          <p:cNvPicPr>
            <a:picLocks noChangeAspect="1" noGrp="1" noChangeArrowheads="1"/>
          </p:cNvPicPr>
          <p:nvPr>
            <p:ph sz="quarter" idx="1"/>
          </p:nvPr>
        </p:nvPicPr>
        <p:blipFill>
          <a:blip xmlns:r="http://schemas.openxmlformats.org/officeDocument/2006/relationships" r:embed="rId1" cstate="print"/>
          <a:srcRect/>
          <a:stretch>
            <a:fillRect/>
          </a:stretch>
        </p:blipFill>
        <p:spPr bwMode="auto">
          <a:xfrm>
            <a:off x="0" y="0"/>
            <a:ext cx="9144000" cy="6858000"/>
          </a:xfrm>
          <a:prstGeom prst="rect"/>
          <a:noFill/>
        </p:spPr>
      </p:pic>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609" name=""/>
        <p:cNvGrpSpPr/>
        <p:nvPr/>
      </p:nvGrpSpPr>
      <p:grpSpPr>
        <a:xfrm>
          <a:off x="0" y="0"/>
          <a:ext cx="0" cy="0"/>
          <a:chOff x="0" y="0"/>
          <a:chExt cx="0" cy="0"/>
        </a:xfrm>
      </p:grpSpPr>
      <p:sp>
        <p:nvSpPr>
          <p:cNvPr id="1049144" name="Title 1"/>
          <p:cNvSpPr>
            <a:spLocks noGrp="1"/>
          </p:cNvSpPr>
          <p:nvPr>
            <p:ph type="title"/>
          </p:nvPr>
        </p:nvSpPr>
        <p:spPr/>
        <p:txBody>
          <a:bodyPr/>
          <a:p>
            <a:r>
              <a:rPr dirty="0" lang="en-US"/>
              <a:t>.</a:t>
            </a:r>
          </a:p>
        </p:txBody>
      </p:sp>
      <p:sp>
        <p:nvSpPr>
          <p:cNvPr id="1049145" name="Content Placeholder 2"/>
          <p:cNvSpPr>
            <a:spLocks noGrp="1"/>
          </p:cNvSpPr>
          <p:nvPr>
            <p:ph sz="quarter" idx="1"/>
          </p:nvPr>
        </p:nvSpPr>
        <p:spPr/>
        <p:txBody>
          <a:bodyPr/>
          <a:p>
            <a:r>
              <a:rPr dirty="0" lang="en-US"/>
              <a:t>It occurs when the HR is very fast( ventricular tachycardia or ventricular fibrillation), or HR is too slow (</a:t>
            </a:r>
            <a:r>
              <a:rPr dirty="0" lang="en-US" err="1"/>
              <a:t>brandycardia</a:t>
            </a:r>
            <a:r>
              <a:rPr dirty="0" lang="en-US"/>
              <a:t> or AV block)</a:t>
            </a:r>
          </a:p>
          <a:p>
            <a:r>
              <a:rPr b="1" dirty="0" lang="en-US"/>
              <a:t>Coronary artery disease is the most common cause of cardiac arrest.</a:t>
            </a:r>
          </a:p>
          <a:p>
            <a:r>
              <a:rPr dirty="0" lang="en-US"/>
              <a:t>Conduction disorders also predisposes a patient to cardiac arrest</a:t>
            </a:r>
          </a:p>
          <a:p>
            <a:pPr>
              <a:buNone/>
            </a:pPr>
            <a:endParaRPr dirty="0" lang="en-US"/>
          </a:p>
          <a:p>
            <a:endParaRPr dirty="0" lang="en-US"/>
          </a:p>
          <a:p>
            <a:endParaRPr dirty="0" lang="en-US"/>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610" name=""/>
        <p:cNvGrpSpPr/>
        <p:nvPr/>
      </p:nvGrpSpPr>
      <p:grpSpPr>
        <a:xfrm>
          <a:off x="0" y="0"/>
          <a:ext cx="0" cy="0"/>
          <a:chOff x="0" y="0"/>
          <a:chExt cx="0" cy="0"/>
        </a:xfrm>
      </p:grpSpPr>
      <p:sp>
        <p:nvSpPr>
          <p:cNvPr id="1049146" name="Title 1"/>
          <p:cNvSpPr>
            <a:spLocks noGrp="1"/>
          </p:cNvSpPr>
          <p:nvPr>
            <p:ph type="title"/>
          </p:nvPr>
        </p:nvSpPr>
        <p:spPr>
          <a:xfrm>
            <a:off x="457200" y="457200"/>
            <a:ext cx="7467600" cy="715962"/>
          </a:xfrm>
        </p:spPr>
        <p:txBody>
          <a:bodyPr/>
          <a:p>
            <a:r>
              <a:rPr dirty="0" lang="en-US"/>
              <a:t>Pathophysiology of arrhythmias</a:t>
            </a:r>
          </a:p>
        </p:txBody>
      </p:sp>
      <p:sp>
        <p:nvSpPr>
          <p:cNvPr id="1049147" name="Content Placeholder 2"/>
          <p:cNvSpPr>
            <a:spLocks noGrp="1"/>
          </p:cNvSpPr>
          <p:nvPr>
            <p:ph sz="quarter" idx="1"/>
          </p:nvPr>
        </p:nvSpPr>
        <p:spPr>
          <a:xfrm>
            <a:off x="457200" y="1600200"/>
            <a:ext cx="7772400" cy="4873752"/>
          </a:xfrm>
        </p:spPr>
        <p:txBody>
          <a:bodyPr>
            <a:normAutofit/>
          </a:bodyPr>
          <a:p>
            <a:r>
              <a:rPr dirty="0" lang="en-US"/>
              <a:t>Many clinical states can predispose to arrhythmias</a:t>
            </a:r>
          </a:p>
          <a:p>
            <a:r>
              <a:rPr dirty="0" lang="en-US"/>
              <a:t>Most common causes of arrhythmias is myocardial ischemia, </a:t>
            </a:r>
          </a:p>
          <a:p>
            <a:r>
              <a:rPr dirty="0" lang="en-US"/>
              <a:t>The conductive system is also susceptible to disturbances from anxiety, pain, electrolyte imbalance, </a:t>
            </a:r>
            <a:r>
              <a:rPr dirty="0" lang="en-US" err="1"/>
              <a:t>valvular</a:t>
            </a:r>
            <a:r>
              <a:rPr dirty="0" lang="en-US"/>
              <a:t> heart disease, and placement of invasive catheters in the heart</a:t>
            </a:r>
          </a:p>
          <a:p>
            <a:r>
              <a:rPr dirty="0" lang="en-US"/>
              <a:t>Arrhythmias affects the rhythmic pumping action and cardiac output</a:t>
            </a: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611" name=""/>
        <p:cNvGrpSpPr/>
        <p:nvPr/>
      </p:nvGrpSpPr>
      <p:grpSpPr>
        <a:xfrm>
          <a:off x="0" y="0"/>
          <a:ext cx="0" cy="0"/>
          <a:chOff x="0" y="0"/>
          <a:chExt cx="0" cy="0"/>
        </a:xfrm>
      </p:grpSpPr>
      <p:sp>
        <p:nvSpPr>
          <p:cNvPr id="1049148" name="Title 1"/>
          <p:cNvSpPr>
            <a:spLocks noGrp="1"/>
          </p:cNvSpPr>
          <p:nvPr>
            <p:ph type="title"/>
          </p:nvPr>
        </p:nvSpPr>
        <p:spPr>
          <a:xfrm>
            <a:off x="457200" y="36394"/>
            <a:ext cx="7467600" cy="749808"/>
          </a:xfrm>
        </p:spPr>
        <p:txBody>
          <a:bodyPr>
            <a:normAutofit/>
          </a:bodyPr>
          <a:p>
            <a:r>
              <a:rPr dirty="0" lang="en-US"/>
              <a:t>Management of arrhythmias</a:t>
            </a:r>
          </a:p>
        </p:txBody>
      </p:sp>
      <p:sp>
        <p:nvSpPr>
          <p:cNvPr id="1049149" name="Content Placeholder 2"/>
          <p:cNvSpPr>
            <a:spLocks noGrp="1"/>
          </p:cNvSpPr>
          <p:nvPr>
            <p:ph sz="quarter" idx="1"/>
          </p:nvPr>
        </p:nvSpPr>
        <p:spPr/>
        <p:txBody>
          <a:bodyPr/>
          <a:p>
            <a:r>
              <a:rPr dirty="0" lang="en-US"/>
              <a:t>.</a:t>
            </a:r>
          </a:p>
        </p:txBody>
      </p:sp>
      <p:graphicFrame>
        <p:nvGraphicFramePr>
          <p:cNvPr id="4194304" name="Table 3"/>
          <p:cNvGraphicFramePr>
            <a:graphicFrameLocks noGrp="1"/>
          </p:cNvGraphicFramePr>
          <p:nvPr/>
        </p:nvGraphicFramePr>
        <p:xfrm>
          <a:off x="0" y="914400"/>
          <a:ext cx="8763000" cy="5318760"/>
        </p:xfrm>
        <a:graphic>
          <a:graphicData uri="http://schemas.openxmlformats.org/drawingml/2006/table">
            <a:tbl>
              <a:tblPr firstRow="1" bandRow="1">
                <a:tableStyleId>{5C22544A-7EE6-4342-B048-85BDC9FD1C3A}</a:tableStyleId>
              </a:tblPr>
              <a:tblGrid>
                <a:gridCol w="2209800"/>
                <a:gridCol w="3276600"/>
                <a:gridCol w="3276600"/>
              </a:tblGrid>
              <a:tr h="137056">
                <a:tc>
                  <a:txBody>
                    <a:bodyPr/>
                    <a:p>
                      <a:r>
                        <a:rPr dirty="0" lang="en-US"/>
                        <a:t>DRUG</a:t>
                      </a:r>
                    </a:p>
                  </a:txBody>
                </a:tc>
                <a:tc>
                  <a:txBody>
                    <a:bodyPr/>
                    <a:p>
                      <a:r>
                        <a:rPr dirty="0" lang="en-US"/>
                        <a:t>ACTION</a:t>
                      </a:r>
                    </a:p>
                  </a:txBody>
                </a:tc>
                <a:tc>
                  <a:txBody>
                    <a:bodyPr/>
                    <a:p>
                      <a:r>
                        <a:rPr dirty="0" lang="en-US"/>
                        <a:t>INDICATION</a:t>
                      </a:r>
                    </a:p>
                  </a:txBody>
                </a:tc>
              </a:tr>
              <a:tr h="929640">
                <a:tc>
                  <a:txBody>
                    <a:bodyPr/>
                    <a:p>
                      <a:r>
                        <a:rPr dirty="0" lang="en-US"/>
                        <a:t>ADRENALINE</a:t>
                      </a:r>
                    </a:p>
                  </a:txBody>
                </a:tc>
                <a:tc>
                  <a:txBody>
                    <a:bodyPr/>
                    <a:p>
                      <a:r>
                        <a:rPr dirty="0" lang="en-US"/>
                        <a:t>INCREASES HEART RATE, FORCE OF CONTRACTION, AND BP</a:t>
                      </a:r>
                    </a:p>
                  </a:txBody>
                </a:tc>
                <a:tc>
                  <a:txBody>
                    <a:bodyPr/>
                    <a:p>
                      <a:r>
                        <a:rPr dirty="0" lang="en-US"/>
                        <a:t>ASYSTOLE</a:t>
                      </a:r>
                    </a:p>
                  </a:txBody>
                </a:tc>
              </a:tr>
              <a:tr h="557617">
                <a:tc>
                  <a:txBody>
                    <a:bodyPr/>
                    <a:p>
                      <a:r>
                        <a:rPr dirty="0" lang="en-US"/>
                        <a:t>CALCIUM CHLORIDE</a:t>
                      </a:r>
                    </a:p>
                  </a:txBody>
                </a:tc>
                <a:tc>
                  <a:txBody>
                    <a:bodyPr/>
                    <a:p>
                      <a:r>
                        <a:rPr dirty="0" lang="en-US"/>
                        <a:t>INCREASED CARDIAC CONTRACTION </a:t>
                      </a:r>
                    </a:p>
                  </a:txBody>
                </a:tc>
                <a:tc>
                  <a:txBody>
                    <a:bodyPr/>
                    <a:p>
                      <a:r>
                        <a:rPr dirty="0" lang="en-US"/>
                        <a:t>DUE TO HYPOCALCEMEA, CALCIUM CHANEEL BLOCKER TOXOCITY OR</a:t>
                      </a:r>
                      <a:r>
                        <a:rPr baseline="0" dirty="0" lang="en-US"/>
                        <a:t> HYPOKALEMIA</a:t>
                      </a:r>
                      <a:endParaRPr dirty="0" lang="en-US"/>
                    </a:p>
                  </a:txBody>
                </a:tc>
              </a:tr>
              <a:tr h="557617">
                <a:tc>
                  <a:txBody>
                    <a:bodyPr/>
                    <a:p>
                      <a:r>
                        <a:rPr dirty="0" lang="en-US"/>
                        <a:t>LIDOCANE</a:t>
                      </a:r>
                    </a:p>
                  </a:txBody>
                </a:tc>
                <a:tc>
                  <a:txBody>
                    <a:bodyPr/>
                    <a:p>
                      <a:r>
                        <a:rPr dirty="0" lang="en-US"/>
                        <a:t>DECREASE VENTRICULAR EXCITABILITY</a:t>
                      </a:r>
                    </a:p>
                  </a:txBody>
                </a:tc>
                <a:tc>
                  <a:txBody>
                    <a:bodyPr/>
                    <a:p>
                      <a:r>
                        <a:rPr dirty="0" lang="en-US"/>
                        <a:t>VENTRICULAR ARRYTHMIAS</a:t>
                      </a:r>
                    </a:p>
                  </a:txBody>
                </a:tc>
              </a:tr>
              <a:tr h="557617">
                <a:tc>
                  <a:txBody>
                    <a:bodyPr/>
                    <a:p>
                      <a:r>
                        <a:rPr dirty="0" lang="en-US"/>
                        <a:t>PROCAINAMIDE</a:t>
                      </a:r>
                    </a:p>
                  </a:txBody>
                </a:tc>
                <a:tc>
                  <a:txBody>
                    <a:bodyPr/>
                    <a:p>
                      <a:r>
                        <a:rPr dirty="0" lang="en-US"/>
                        <a:t>SLOWS ELECTRICAL CONDUCTION</a:t>
                      </a:r>
                    </a:p>
                  </a:txBody>
                </a:tc>
                <a:tc>
                  <a:txBody>
                    <a:bodyPr/>
                    <a:p>
                      <a:r>
                        <a:rPr dirty="0" lang="en-US"/>
                        <a:t>VENTRICULAR TACHYARRYTHMIAS</a:t>
                      </a:r>
                    </a:p>
                  </a:txBody>
                </a:tc>
              </a:tr>
              <a:tr h="557617">
                <a:tc>
                  <a:txBody>
                    <a:bodyPr/>
                    <a:p>
                      <a:r>
                        <a:rPr dirty="0" lang="en-US"/>
                        <a:t>ATROPINE SULFATE</a:t>
                      </a:r>
                    </a:p>
                  </a:txBody>
                </a:tc>
                <a:tc>
                  <a:txBody>
                    <a:bodyPr/>
                    <a:p>
                      <a:r>
                        <a:rPr dirty="0" lang="en-US"/>
                        <a:t>BLOCKS THE EFFECTS IF VAGUS STIMULATION</a:t>
                      </a:r>
                    </a:p>
                  </a:txBody>
                </a:tc>
                <a:tc>
                  <a:txBody>
                    <a:bodyPr/>
                    <a:p>
                      <a:r>
                        <a:rPr dirty="0" lang="en-US"/>
                        <a:t>BRADYARRYTHMIAS</a:t>
                      </a:r>
                    </a:p>
                  </a:txBody>
                </a:tc>
              </a:tr>
              <a:tr h="557617">
                <a:tc>
                  <a:txBody>
                    <a:bodyPr/>
                    <a:p>
                      <a:r>
                        <a:rPr dirty="0" lang="en-US"/>
                        <a:t>SODIUM BICARBONATE</a:t>
                      </a:r>
                    </a:p>
                  </a:txBody>
                </a:tc>
                <a:tc>
                  <a:txBody>
                    <a:bodyPr/>
                    <a:p>
                      <a:r>
                        <a:rPr dirty="0" lang="en-US"/>
                        <a:t>NEUTRALISED THE ACIDITY OF THE BLOOD</a:t>
                      </a:r>
                    </a:p>
                  </a:txBody>
                </a:tc>
                <a:tc>
                  <a:txBody>
                    <a:bodyPr/>
                    <a:p>
                      <a:r>
                        <a:rPr dirty="0" lang="en-US"/>
                        <a:t>RESPIRATORY OR METABOLIC ACIDOSIS</a:t>
                      </a:r>
                    </a:p>
                  </a:txBody>
                </a:tc>
              </a:tr>
            </a:tbl>
          </a:graphicData>
        </a:graphic>
      </p:graphicFrame>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612" name=""/>
        <p:cNvGrpSpPr/>
        <p:nvPr/>
      </p:nvGrpSpPr>
      <p:grpSpPr>
        <a:xfrm>
          <a:off x="0" y="0"/>
          <a:ext cx="0" cy="0"/>
          <a:chOff x="0" y="0"/>
          <a:chExt cx="0" cy="0"/>
        </a:xfrm>
      </p:grpSpPr>
      <p:sp>
        <p:nvSpPr>
          <p:cNvPr id="1049150" name="Content Placeholder 2"/>
          <p:cNvSpPr>
            <a:spLocks noGrp="1"/>
          </p:cNvSpPr>
          <p:nvPr>
            <p:ph sz="quarter" idx="1"/>
          </p:nvPr>
        </p:nvSpPr>
        <p:spPr>
          <a:xfrm>
            <a:off x="381000" y="457200"/>
            <a:ext cx="8001000" cy="6016752"/>
          </a:xfrm>
        </p:spPr>
        <p:txBody>
          <a:bodyPr>
            <a:normAutofit/>
          </a:bodyPr>
          <a:p>
            <a:r>
              <a:rPr dirty="0" lang="en-US"/>
              <a:t>DRUGS FOR cardiac emergencies</a:t>
            </a:r>
          </a:p>
          <a:p>
            <a:r>
              <a:rPr b="1" dirty="0" lang="en-US"/>
              <a:t>Elective cardioversion</a:t>
            </a:r>
            <a:r>
              <a:rPr dirty="0" lang="en-US"/>
              <a:t>: this is introduction of electric current to a patient, to restore the correct rhythms. It is non emergency procedure</a:t>
            </a:r>
          </a:p>
          <a:p>
            <a:r>
              <a:rPr dirty="0" lang="en-US"/>
              <a:t>DEFIBRILLATION: the machine delivers the electric stimulation as soon as the button is pressed</a:t>
            </a:r>
          </a:p>
          <a:p>
            <a:r>
              <a:rPr dirty="0" lang="en-US"/>
              <a:t>Used during cardiac arrest when the patient is clinically dead and there is no identifiable R wave</a:t>
            </a: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613" name=""/>
        <p:cNvGrpSpPr/>
        <p:nvPr/>
      </p:nvGrpSpPr>
      <p:grpSpPr>
        <a:xfrm>
          <a:off x="0" y="0"/>
          <a:ext cx="0" cy="0"/>
          <a:chOff x="0" y="0"/>
          <a:chExt cx="0" cy="0"/>
        </a:xfrm>
      </p:grpSpPr>
      <p:sp>
        <p:nvSpPr>
          <p:cNvPr id="1049151" name="Title 1"/>
          <p:cNvSpPr>
            <a:spLocks noGrp="1"/>
          </p:cNvSpPr>
          <p:nvPr>
            <p:ph type="title"/>
          </p:nvPr>
        </p:nvSpPr>
        <p:spPr/>
        <p:txBody>
          <a:bodyPr/>
          <a:p>
            <a:r>
              <a:rPr dirty="0" lang="en-US"/>
              <a:t>.</a:t>
            </a:r>
          </a:p>
        </p:txBody>
      </p:sp>
      <p:pic>
        <p:nvPicPr>
          <p:cNvPr id="2097193" name="Picture 2" descr="C:\Users\MOSES\Downloads\cardioversion.jpg"/>
          <p:cNvPicPr>
            <a:picLocks noChangeAspect="1" noGrp="1" noChangeArrowheads="1"/>
          </p:cNvPicPr>
          <p:nvPr>
            <p:ph sz="quarter" idx="1"/>
          </p:nvPr>
        </p:nvPicPr>
        <p:blipFill>
          <a:blip xmlns:r="http://schemas.openxmlformats.org/officeDocument/2006/relationships" r:embed="rId1" cstate="print"/>
          <a:srcRect/>
          <a:stretch>
            <a:fillRect/>
          </a:stretch>
        </p:blipFill>
        <p:spPr bwMode="auto">
          <a:xfrm>
            <a:off x="0" y="381000"/>
            <a:ext cx="8839199" cy="6477000"/>
          </a:xfrm>
          <a:prstGeom prst="rect"/>
          <a:noFill/>
        </p:spPr>
      </p:pic>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614" name=""/>
        <p:cNvGrpSpPr/>
        <p:nvPr/>
      </p:nvGrpSpPr>
      <p:grpSpPr>
        <a:xfrm>
          <a:off x="0" y="0"/>
          <a:ext cx="0" cy="0"/>
          <a:chOff x="0" y="0"/>
          <a:chExt cx="0" cy="0"/>
        </a:xfrm>
      </p:grpSpPr>
      <p:sp>
        <p:nvSpPr>
          <p:cNvPr id="1049152" name="Content Placeholder 2"/>
          <p:cNvSpPr>
            <a:spLocks noGrp="1"/>
          </p:cNvSpPr>
          <p:nvPr>
            <p:ph sz="quarter" idx="1"/>
          </p:nvPr>
        </p:nvSpPr>
        <p:spPr/>
        <p:txBody>
          <a:bodyPr/>
          <a:p>
            <a:r>
              <a:rPr dirty="0" lang="en-US"/>
              <a:t>Pacemaker insertion: a pacemaker is a battery operated device, that provide electric stimulation to the heart muscle</a:t>
            </a:r>
          </a:p>
          <a:p>
            <a:r>
              <a:rPr dirty="0" lang="en-US"/>
              <a:t>It is implanted to restore a more effective cardiac rhythm.</a:t>
            </a:r>
          </a:p>
          <a:p>
            <a:endParaRPr dirty="0" lang="en-US"/>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615" name=""/>
        <p:cNvGrpSpPr/>
        <p:nvPr/>
      </p:nvGrpSpPr>
      <p:grpSpPr>
        <a:xfrm>
          <a:off x="0" y="0"/>
          <a:ext cx="0" cy="0"/>
          <a:chOff x="0" y="0"/>
          <a:chExt cx="0" cy="0"/>
        </a:xfrm>
      </p:grpSpPr>
      <p:sp>
        <p:nvSpPr>
          <p:cNvPr id="1049153" name="Title 1"/>
          <p:cNvSpPr>
            <a:spLocks noGrp="1"/>
          </p:cNvSpPr>
          <p:nvPr>
            <p:ph type="title"/>
          </p:nvPr>
        </p:nvSpPr>
        <p:spPr/>
        <p:txBody>
          <a:bodyPr>
            <a:normAutofit/>
          </a:bodyPr>
          <a:p>
            <a:r>
              <a:rPr dirty="0" lang="en-US"/>
              <a:t>Nursing diagnosis for patients with arrhythmias</a:t>
            </a:r>
          </a:p>
        </p:txBody>
      </p:sp>
      <p:sp>
        <p:nvSpPr>
          <p:cNvPr id="1049154" name="Content Placeholder 2"/>
          <p:cNvSpPr>
            <a:spLocks noGrp="1"/>
          </p:cNvSpPr>
          <p:nvPr>
            <p:ph sz="quarter" idx="1"/>
          </p:nvPr>
        </p:nvSpPr>
        <p:spPr/>
        <p:txBody>
          <a:bodyPr>
            <a:normAutofit/>
          </a:bodyPr>
          <a:p>
            <a:r>
              <a:rPr dirty="0" lang="en-US"/>
              <a:t>Decreased cardiac output related to arrhythmias or ineffective response to treatment measure</a:t>
            </a:r>
          </a:p>
          <a:p>
            <a:r>
              <a:rPr dirty="0" lang="en-US"/>
              <a:t>Activity intolerance related to decreased cardiac output</a:t>
            </a:r>
          </a:p>
          <a:p>
            <a:r>
              <a:rPr dirty="0" lang="en-US"/>
              <a:t>High risk of impaired skin integrity related to conduction of electrical energy</a:t>
            </a:r>
          </a:p>
          <a:p>
            <a:r>
              <a:rPr dirty="0" lang="en-US"/>
              <a:t>High risk of infection related to impaired  skin integrity secondary to insertion of invasive venous catheter or cutaneous incision</a:t>
            </a:r>
          </a:p>
          <a:p>
            <a:r>
              <a:rPr dirty="0" lang="en-US"/>
              <a:t>Knowledge deficit of treatment procedure</a:t>
            </a:r>
          </a:p>
          <a:p>
            <a:r>
              <a:rPr dirty="0" lang="en-US"/>
              <a:t>Anxiety or fear related to perception of diagnosis prognosis or treatment measure </a:t>
            </a:r>
          </a:p>
          <a:p>
            <a:endParaRPr dirty="0" lang="en-US"/>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616" name=""/>
        <p:cNvGrpSpPr/>
        <p:nvPr/>
      </p:nvGrpSpPr>
      <p:grpSpPr>
        <a:xfrm>
          <a:off x="0" y="0"/>
          <a:ext cx="0" cy="0"/>
          <a:chOff x="0" y="0"/>
          <a:chExt cx="0" cy="0"/>
        </a:xfrm>
      </p:grpSpPr>
      <p:sp>
        <p:nvSpPr>
          <p:cNvPr id="1049155" name="Title 1"/>
          <p:cNvSpPr>
            <a:spLocks noGrp="1"/>
          </p:cNvSpPr>
          <p:nvPr>
            <p:ph type="title"/>
          </p:nvPr>
        </p:nvSpPr>
        <p:spPr>
          <a:xfrm>
            <a:off x="477672" y="304800"/>
            <a:ext cx="7467600" cy="731838"/>
          </a:xfrm>
        </p:spPr>
        <p:txBody>
          <a:bodyPr/>
          <a:p>
            <a:r>
              <a:rPr dirty="0" lang="en-US"/>
              <a:t>facts</a:t>
            </a:r>
          </a:p>
        </p:txBody>
      </p:sp>
      <p:sp>
        <p:nvSpPr>
          <p:cNvPr id="1049156" name="Content Placeholder 2"/>
          <p:cNvSpPr>
            <a:spLocks noGrp="1"/>
          </p:cNvSpPr>
          <p:nvPr>
            <p:ph sz="quarter" idx="1"/>
          </p:nvPr>
        </p:nvSpPr>
        <p:spPr>
          <a:xfrm>
            <a:off x="477672" y="1061659"/>
            <a:ext cx="7751928" cy="4873752"/>
          </a:xfrm>
        </p:spPr>
        <p:txBody>
          <a:bodyPr>
            <a:normAutofit/>
          </a:bodyPr>
          <a:p>
            <a:r>
              <a:rPr dirty="0" lang="en-US"/>
              <a:t>Morphine is the analgesic of choice In acute Myocardial Infarction</a:t>
            </a:r>
          </a:p>
          <a:p>
            <a:r>
              <a:rPr dirty="0" lang="en-US"/>
              <a:t>Reduces pain and anxiety</a:t>
            </a:r>
          </a:p>
          <a:p>
            <a:r>
              <a:rPr dirty="0" lang="en-US"/>
              <a:t>It reduces preload hence reducing oxygen demand for the myocardial tissue. also relaxes bronchioles to enhance oxygenation. This is the primary reason for using morphine</a:t>
            </a:r>
          </a:p>
          <a:p>
            <a:r>
              <a:rPr dirty="0" lang="en-US"/>
              <a:t>It is a vasodilator</a:t>
            </a:r>
          </a:p>
          <a:p>
            <a:r>
              <a:rPr dirty="0" lang="en-US"/>
              <a:t>Meditation decreases sympathetic system activation</a:t>
            </a:r>
          </a:p>
          <a:p>
            <a:r>
              <a:rPr dirty="0" lang="en-US" err="1"/>
              <a:t>Phlebostatic</a:t>
            </a:r>
            <a:r>
              <a:rPr dirty="0" lang="en-US"/>
              <a:t> area… 5</a:t>
            </a:r>
            <a:r>
              <a:rPr baseline="30000" dirty="0" lang="en-US"/>
              <a:t>th</a:t>
            </a:r>
            <a:r>
              <a:rPr dirty="0" lang="en-US"/>
              <a:t> intercostal space mid-axillary line</a:t>
            </a:r>
          </a:p>
          <a:p>
            <a:endParaRPr dirty="0"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349" name=""/>
        <p:cNvGrpSpPr/>
        <p:nvPr/>
      </p:nvGrpSpPr>
      <p:grpSpPr>
        <a:xfrm>
          <a:off x="0" y="0"/>
          <a:ext cx="0" cy="0"/>
          <a:chOff x="0" y="0"/>
          <a:chExt cx="0" cy="0"/>
        </a:xfrm>
      </p:grpSpPr>
      <p:sp>
        <p:nvSpPr>
          <p:cNvPr id="1048694" name="Title 1"/>
          <p:cNvSpPr>
            <a:spLocks noGrp="1"/>
          </p:cNvSpPr>
          <p:nvPr>
            <p:ph type="title"/>
          </p:nvPr>
        </p:nvSpPr>
        <p:spPr/>
        <p:txBody>
          <a:bodyPr/>
          <a:p>
            <a:r>
              <a:rPr dirty="0" lang="en-US"/>
              <a:t>ECTOPIC ARRTHYMIA</a:t>
            </a:r>
          </a:p>
        </p:txBody>
      </p:sp>
      <p:sp>
        <p:nvSpPr>
          <p:cNvPr id="1048695" name="Content Placeholder 2"/>
          <p:cNvSpPr>
            <a:spLocks noGrp="1"/>
          </p:cNvSpPr>
          <p:nvPr>
            <p:ph sz="quarter" idx="1"/>
          </p:nvPr>
        </p:nvSpPr>
        <p:spPr/>
        <p:txBody>
          <a:bodyPr/>
          <a:p>
            <a:r>
              <a:rPr dirty="0" lang="en-US"/>
              <a:t>Another structure, other than the SAN is the pacemaker. </a:t>
            </a:r>
          </a:p>
          <a:p>
            <a:endParaRPr dirty="0" lang="en-US"/>
          </a:p>
          <a:p>
            <a:r>
              <a:rPr dirty="0" lang="en-US"/>
              <a:t>THE ARTIFICIAL PACEMAKER</a:t>
            </a:r>
          </a:p>
          <a:p>
            <a:r>
              <a:rPr dirty="0" lang="en-US"/>
              <a:t>A gadget with a lithium battery and a titanium casing planted on the chest under the skin and discharges impulses to the heart through electrodes that pass through a vein to the heart chambers. Battery can last 10 to 15 years. </a:t>
            </a: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617" name=""/>
        <p:cNvGrpSpPr/>
        <p:nvPr/>
      </p:nvGrpSpPr>
      <p:grpSpPr>
        <a:xfrm>
          <a:off x="0" y="0"/>
          <a:ext cx="0" cy="0"/>
          <a:chOff x="0" y="0"/>
          <a:chExt cx="0" cy="0"/>
        </a:xfrm>
      </p:grpSpPr>
      <p:sp>
        <p:nvSpPr>
          <p:cNvPr id="1049157" name="Title 1"/>
          <p:cNvSpPr>
            <a:spLocks noGrp="1"/>
          </p:cNvSpPr>
          <p:nvPr>
            <p:ph type="title"/>
          </p:nvPr>
        </p:nvSpPr>
        <p:spPr/>
        <p:txBody>
          <a:bodyPr/>
          <a:p>
            <a:r>
              <a:rPr dirty="0" lang="en-US"/>
              <a:t>shock</a:t>
            </a:r>
          </a:p>
        </p:txBody>
      </p:sp>
      <p:sp>
        <p:nvSpPr>
          <p:cNvPr id="1049158" name="Content Placeholder 2"/>
          <p:cNvSpPr>
            <a:spLocks noGrp="1"/>
          </p:cNvSpPr>
          <p:nvPr>
            <p:ph sz="quarter" idx="1"/>
          </p:nvPr>
        </p:nvSpPr>
        <p:spPr/>
        <p:txBody>
          <a:bodyPr/>
          <a:p>
            <a:r>
              <a:rPr dirty="0" lang="en-US"/>
              <a:t>A condition where the systemic pressure is inadequate to deliver oxygen and nutrients to the cells</a:t>
            </a:r>
          </a:p>
          <a:p>
            <a:r>
              <a:rPr dirty="0" lang="en-US"/>
              <a:t>Adequate blood flow depends on: adequate cardiac pump, effective vasculature and adequate blood volume</a:t>
            </a:r>
          </a:p>
          <a:p>
            <a:r>
              <a:rPr dirty="0" lang="en-US"/>
              <a:t>If one of this is affected, shock can result</a:t>
            </a: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618" name=""/>
        <p:cNvGrpSpPr/>
        <p:nvPr/>
      </p:nvGrpSpPr>
      <p:grpSpPr>
        <a:xfrm>
          <a:off x="0" y="0"/>
          <a:ext cx="0" cy="0"/>
          <a:chOff x="0" y="0"/>
          <a:chExt cx="0" cy="0"/>
        </a:xfrm>
      </p:grpSpPr>
      <p:sp>
        <p:nvSpPr>
          <p:cNvPr id="1049159" name="Title 1"/>
          <p:cNvSpPr>
            <a:spLocks noGrp="1"/>
          </p:cNvSpPr>
          <p:nvPr>
            <p:ph type="title"/>
          </p:nvPr>
        </p:nvSpPr>
        <p:spPr/>
        <p:txBody>
          <a:bodyPr/>
          <a:p>
            <a:r>
              <a:rPr dirty="0" lang="en-US"/>
              <a:t>Further reading</a:t>
            </a:r>
          </a:p>
        </p:txBody>
      </p:sp>
      <p:sp>
        <p:nvSpPr>
          <p:cNvPr id="1049160" name="Content Placeholder 2"/>
          <p:cNvSpPr>
            <a:spLocks noGrp="1"/>
          </p:cNvSpPr>
          <p:nvPr>
            <p:ph sz="quarter" idx="1"/>
          </p:nvPr>
        </p:nvSpPr>
        <p:spPr/>
        <p:txBody>
          <a:bodyPr/>
          <a:p>
            <a:r>
              <a:rPr dirty="0" lang="en-US"/>
              <a:t>Read on cardiac catheterization…</a:t>
            </a:r>
          </a:p>
          <a:p>
            <a:r>
              <a:rPr dirty="0" lang="en-US"/>
              <a:t>Indications </a:t>
            </a:r>
          </a:p>
          <a:p>
            <a:r>
              <a:rPr dirty="0" lang="en-US"/>
              <a:t>Nursing care for a patient who is undergoing catheterization</a:t>
            </a:r>
          </a:p>
          <a:p>
            <a:endParaRPr dirty="0" lang="en-US"/>
          </a:p>
          <a:p>
            <a:endParaRPr dirty="0" lang="en-US"/>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619" name=""/>
        <p:cNvGrpSpPr/>
        <p:nvPr/>
      </p:nvGrpSpPr>
      <p:grpSpPr>
        <a:xfrm>
          <a:off x="0" y="0"/>
          <a:ext cx="0" cy="0"/>
          <a:chOff x="0" y="0"/>
          <a:chExt cx="0" cy="0"/>
        </a:xfrm>
      </p:grpSpPr>
      <p:sp>
        <p:nvSpPr>
          <p:cNvPr id="1049161" name="Title 1"/>
          <p:cNvSpPr>
            <a:spLocks noGrp="1"/>
          </p:cNvSpPr>
          <p:nvPr>
            <p:ph type="title"/>
          </p:nvPr>
        </p:nvSpPr>
        <p:spPr>
          <a:xfrm>
            <a:off x="457200" y="0"/>
            <a:ext cx="7467600" cy="1417638"/>
          </a:xfrm>
        </p:spPr>
        <p:txBody>
          <a:bodyPr>
            <a:normAutofit/>
          </a:bodyPr>
          <a:p>
            <a:r>
              <a:rPr dirty="0" sz="4400" lang="en-US">
                <a:solidFill>
                  <a:schemeClr val="hlink"/>
                </a:solidFill>
              </a:rPr>
              <a:t>(</a:t>
            </a:r>
            <a:r>
              <a:rPr dirty="0" sz="4400" lang="en-US" err="1">
                <a:solidFill>
                  <a:schemeClr val="hlink"/>
                </a:solidFill>
              </a:rPr>
              <a:t>Cor-Pulmonale</a:t>
            </a:r>
            <a:r>
              <a:rPr dirty="0" sz="4400" lang="en-US">
                <a:solidFill>
                  <a:schemeClr val="hlink"/>
                </a:solidFill>
              </a:rPr>
              <a:t>)</a:t>
            </a:r>
            <a:r>
              <a:rPr dirty="0" sz="4400" lang="en-US"/>
              <a:t/>
            </a:r>
            <a:br>
              <a:rPr dirty="0" sz="4400" lang="en-US"/>
            </a:br>
            <a:r>
              <a:rPr dirty="0" lang="en-US">
                <a:solidFill>
                  <a:schemeClr val="hlink"/>
                </a:solidFill>
              </a:rPr>
              <a:t>Pulmonary Heart Disease</a:t>
            </a:r>
            <a:endParaRPr dirty="0" lang="en-US"/>
          </a:p>
        </p:txBody>
      </p:sp>
      <p:sp>
        <p:nvSpPr>
          <p:cNvPr id="1049162" name="Content Placeholder 2"/>
          <p:cNvSpPr>
            <a:spLocks noGrp="1"/>
          </p:cNvSpPr>
          <p:nvPr>
            <p:ph sz="quarter" idx="1"/>
          </p:nvPr>
        </p:nvSpPr>
        <p:spPr>
          <a:xfrm>
            <a:off x="304800" y="1600200"/>
            <a:ext cx="8001000" cy="5029200"/>
          </a:xfrm>
        </p:spPr>
        <p:txBody>
          <a:bodyPr>
            <a:normAutofit/>
          </a:bodyPr>
          <a:p>
            <a:pPr>
              <a:lnSpc>
                <a:spcPct val="80000"/>
              </a:lnSpc>
            </a:pPr>
            <a:r>
              <a:rPr b="1" dirty="0" lang="en-US" err="1">
                <a:solidFill>
                  <a:schemeClr val="tx2"/>
                </a:solidFill>
              </a:rPr>
              <a:t>Cor</a:t>
            </a:r>
            <a:r>
              <a:rPr b="1" dirty="0" lang="en-US">
                <a:solidFill>
                  <a:schemeClr val="tx2"/>
                </a:solidFill>
              </a:rPr>
              <a:t> </a:t>
            </a:r>
            <a:r>
              <a:rPr b="1" dirty="0" lang="en-US" err="1">
                <a:solidFill>
                  <a:schemeClr val="tx2"/>
                </a:solidFill>
              </a:rPr>
              <a:t>pulmonale</a:t>
            </a:r>
            <a:r>
              <a:rPr b="1" dirty="0" lang="en-US"/>
              <a:t> </a:t>
            </a:r>
            <a:r>
              <a:rPr dirty="0" lang="en-US"/>
              <a:t>is a condition in which the right ventricle of the heart enlarges (with or without right-sided heart failure) as a result of diseases that affect the structure or function of the lung or its vasculature. Any disease affecting the lungs and accompanied by hypoxemia may result in </a:t>
            </a:r>
            <a:r>
              <a:rPr dirty="0" lang="en-US" err="1"/>
              <a:t>cor</a:t>
            </a:r>
            <a:r>
              <a:rPr dirty="0" lang="en-US"/>
              <a:t> </a:t>
            </a:r>
            <a:r>
              <a:rPr dirty="0" lang="en-US" err="1"/>
              <a:t>pulmonale</a:t>
            </a:r>
            <a:r>
              <a:rPr dirty="0" lang="en-US"/>
              <a:t> </a:t>
            </a:r>
          </a:p>
          <a:p>
            <a:pPr>
              <a:lnSpc>
                <a:spcPct val="80000"/>
              </a:lnSpc>
            </a:pPr>
            <a:r>
              <a:rPr altLang="en-US" dirty="0" lang="en-US">
                <a:solidFill>
                  <a:schemeClr val="tx2"/>
                </a:solidFill>
              </a:rPr>
              <a:t>The most frequent cause</a:t>
            </a:r>
            <a:r>
              <a:rPr altLang="en-US" dirty="0" lang="en-US"/>
              <a:t> is </a:t>
            </a:r>
            <a:r>
              <a:rPr altLang="en-US" dirty="0" lang="en-US" u="sng">
                <a:solidFill>
                  <a:schemeClr val="hlink"/>
                </a:solidFill>
              </a:rPr>
              <a:t>severe COPD</a:t>
            </a:r>
            <a:r>
              <a:rPr altLang="en-US" dirty="0" lang="en-US"/>
              <a:t> in which changes in the airway and retained secretions reduce alveolar ventilation Other causes </a:t>
            </a:r>
            <a:r>
              <a:rPr altLang="en-US" dirty="0" lang="en-US" u="sng">
                <a:solidFill>
                  <a:schemeClr val="hlink"/>
                </a:solidFill>
              </a:rPr>
              <a:t>are conditions that restrict or compromise </a:t>
            </a:r>
            <a:r>
              <a:rPr altLang="en-US" dirty="0" lang="en-US" err="1" u="sng">
                <a:solidFill>
                  <a:schemeClr val="hlink"/>
                </a:solidFill>
              </a:rPr>
              <a:t>ventilatory</a:t>
            </a:r>
            <a:r>
              <a:rPr altLang="en-US" dirty="0" lang="en-US" u="sng">
                <a:solidFill>
                  <a:schemeClr val="hlink"/>
                </a:solidFill>
              </a:rPr>
              <a:t> function,</a:t>
            </a:r>
            <a:r>
              <a:rPr altLang="en-US" dirty="0" lang="en-US"/>
              <a:t> leading to hypoxemia or acidosis (deformities of the thoracic cage, massive obesity)</a:t>
            </a:r>
          </a:p>
          <a:p>
            <a:pPr>
              <a:lnSpc>
                <a:spcPct val="80000"/>
              </a:lnSpc>
            </a:pPr>
            <a:r>
              <a:rPr altLang="en-US" dirty="0" lang="en-US">
                <a:solidFill>
                  <a:srgbClr val="000000"/>
                </a:solidFill>
                <a:cs typeface="Times New Roman" panose="02020603050405020304" pitchFamily="18" charset="0"/>
              </a:rPr>
              <a:t>Certain disorders of the nervous system, </a:t>
            </a:r>
            <a:r>
              <a:rPr altLang="en-US" dirty="0" lang="en-US" u="sng">
                <a:solidFill>
                  <a:schemeClr val="hlink"/>
                </a:solidFill>
                <a:cs typeface="Times New Roman" panose="02020603050405020304" pitchFamily="18" charset="0"/>
              </a:rPr>
              <a:t>respiratory muscles</a:t>
            </a:r>
            <a:r>
              <a:rPr altLang="en-US" dirty="0" lang="en-US">
                <a:solidFill>
                  <a:srgbClr val="000000"/>
                </a:solidFill>
                <a:cs typeface="Times New Roman" panose="02020603050405020304" pitchFamily="18" charset="0"/>
              </a:rPr>
              <a:t>, </a:t>
            </a:r>
            <a:r>
              <a:rPr altLang="en-US" dirty="0" lang="en-US" u="sng">
                <a:solidFill>
                  <a:schemeClr val="hlink"/>
                </a:solidFill>
                <a:cs typeface="Times New Roman" panose="02020603050405020304" pitchFamily="18" charset="0"/>
              </a:rPr>
              <a:t>chest wall</a:t>
            </a:r>
            <a:r>
              <a:rPr altLang="en-US" dirty="0" lang="en-US">
                <a:solidFill>
                  <a:srgbClr val="000000"/>
                </a:solidFill>
                <a:cs typeface="Times New Roman" panose="02020603050405020304" pitchFamily="18" charset="0"/>
              </a:rPr>
              <a:t>, and </a:t>
            </a:r>
            <a:r>
              <a:rPr altLang="en-US" dirty="0" lang="en-US" u="sng">
                <a:solidFill>
                  <a:schemeClr val="hlink"/>
                </a:solidFill>
                <a:cs typeface="Times New Roman" panose="02020603050405020304" pitchFamily="18" charset="0"/>
              </a:rPr>
              <a:t>pulmonary arterial tree</a:t>
            </a:r>
            <a:r>
              <a:rPr altLang="en-US" dirty="0" lang="en-US">
                <a:solidFill>
                  <a:srgbClr val="000000"/>
                </a:solidFill>
                <a:cs typeface="Times New Roman" panose="02020603050405020304" pitchFamily="18" charset="0"/>
              </a:rPr>
              <a:t> also may be responsible for </a:t>
            </a:r>
            <a:r>
              <a:rPr altLang="en-US" dirty="0" lang="en-US" err="1">
                <a:solidFill>
                  <a:srgbClr val="000000"/>
                </a:solidFill>
                <a:cs typeface="Times New Roman" panose="02020603050405020304" pitchFamily="18" charset="0"/>
              </a:rPr>
              <a:t>cor</a:t>
            </a:r>
            <a:r>
              <a:rPr altLang="en-US" dirty="0" lang="en-US">
                <a:solidFill>
                  <a:srgbClr val="000000"/>
                </a:solidFill>
                <a:cs typeface="Times New Roman" panose="02020603050405020304" pitchFamily="18" charset="0"/>
              </a:rPr>
              <a:t> </a:t>
            </a:r>
            <a:r>
              <a:rPr altLang="en-US" dirty="0" lang="en-US" err="1">
                <a:solidFill>
                  <a:srgbClr val="000000"/>
                </a:solidFill>
                <a:cs typeface="Times New Roman" panose="02020603050405020304" pitchFamily="18" charset="0"/>
              </a:rPr>
              <a:t>pulmonale</a:t>
            </a:r>
            <a:r>
              <a:rPr altLang="en-US" dirty="0" lang="en-US">
                <a:solidFill>
                  <a:srgbClr val="000000"/>
                </a:solidFill>
                <a:cs typeface="Times New Roman" panose="02020603050405020304" pitchFamily="18" charset="0"/>
              </a:rPr>
              <a:t>.</a:t>
            </a:r>
          </a:p>
          <a:p>
            <a:pPr>
              <a:lnSpc>
                <a:spcPct val="80000"/>
              </a:lnSpc>
            </a:pPr>
            <a:endParaRPr altLang="en-US" dirty="0" lang="en-US"/>
          </a:p>
          <a:p>
            <a:pPr>
              <a:lnSpc>
                <a:spcPct val="80000"/>
              </a:lnSpc>
            </a:pPr>
            <a:endParaRPr dirty="0" lang="en-US"/>
          </a:p>
          <a:p>
            <a:pPr indent="0" marL="0">
              <a:buNone/>
            </a:pPr>
            <a:endParaRPr dirty="0" lang="en-US"/>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620" name=""/>
        <p:cNvGrpSpPr/>
        <p:nvPr/>
      </p:nvGrpSpPr>
      <p:grpSpPr>
        <a:xfrm>
          <a:off x="0" y="0"/>
          <a:ext cx="0" cy="0"/>
          <a:chOff x="0" y="0"/>
          <a:chExt cx="0" cy="0"/>
        </a:xfrm>
      </p:grpSpPr>
      <p:sp>
        <p:nvSpPr>
          <p:cNvPr id="1049163" name="Content Placeholder 2"/>
          <p:cNvSpPr>
            <a:spLocks noGrp="1"/>
          </p:cNvSpPr>
          <p:nvPr>
            <p:ph sz="quarter" idx="1"/>
          </p:nvPr>
        </p:nvSpPr>
        <p:spPr>
          <a:xfrm>
            <a:off x="457200" y="533400"/>
            <a:ext cx="7467600" cy="5940552"/>
          </a:xfrm>
        </p:spPr>
        <p:txBody>
          <a:bodyPr>
            <a:normAutofit fontScale="92500"/>
          </a:bodyPr>
          <a:p>
            <a:pPr indent="0" marL="0">
              <a:buNone/>
            </a:pPr>
            <a:r>
              <a:rPr altLang="en-US" b="1" dirty="0" lang="en-US"/>
              <a:t>Pathophysiology</a:t>
            </a:r>
          </a:p>
          <a:p>
            <a:r>
              <a:rPr altLang="en-US" dirty="0" lang="en-US">
                <a:solidFill>
                  <a:srgbClr val="000000"/>
                </a:solidFill>
                <a:cs typeface="Times New Roman" panose="02020603050405020304" pitchFamily="18" charset="0"/>
              </a:rPr>
              <a:t>Pulmonary disease can produce physiologic changes that in time affect the heart and cause the right ventricle to enlarge and eventually fail</a:t>
            </a:r>
          </a:p>
          <a:p>
            <a:r>
              <a:rPr altLang="en-US" dirty="0" lang="en-US">
                <a:solidFill>
                  <a:srgbClr val="000000"/>
                </a:solidFill>
                <a:cs typeface="Times New Roman" panose="02020603050405020304" pitchFamily="18" charset="0"/>
              </a:rPr>
              <a:t>Any condition that deprives the lungs of oxygen can cause hypoxemia and hypercapnia resulting in ventilator insufficiency. Hypoxemia and hypercapnia cause pulmonary arterial vasoconstriction and possibly reduction of the pulmonary vascular bed, as in emphysema or pulmonary </a:t>
            </a:r>
            <a:r>
              <a:rPr altLang="en-US" dirty="0" lang="en-US">
                <a:solidFill>
                  <a:srgbClr val="000000"/>
                </a:solidFill>
              </a:rPr>
              <a:t>emboli. </a:t>
            </a:r>
          </a:p>
          <a:p>
            <a:pPr>
              <a:lnSpc>
                <a:spcPct val="90000"/>
              </a:lnSpc>
            </a:pPr>
            <a:r>
              <a:rPr altLang="en-US" dirty="0" lang="en-US"/>
              <a:t>Right ventricular hypertrophy may result, followed by right ventricular failure. In short, </a:t>
            </a:r>
            <a:r>
              <a:rPr altLang="en-US" dirty="0" lang="en-US" err="1"/>
              <a:t>cor-pulmonale</a:t>
            </a:r>
            <a:r>
              <a:rPr altLang="en-US" dirty="0" lang="en-US"/>
              <a:t> results from pulmonary hypertension, which causes the right side of the heart to enlarge because of the increased work required to pump blood against high resistance through the pulmonary vascular system.</a:t>
            </a:r>
          </a:p>
          <a:p>
            <a:pPr>
              <a:buNone/>
            </a:pPr>
            <a:endParaRPr altLang="en-US" dirty="0" lang="en-US">
              <a:solidFill>
                <a:srgbClr val="000000"/>
              </a:solidFill>
              <a:cs typeface="Times New Roman" panose="02020603050405020304" pitchFamily="18" charset="0"/>
            </a:endParaRP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621" name=""/>
        <p:cNvGrpSpPr/>
        <p:nvPr/>
      </p:nvGrpSpPr>
      <p:grpSpPr>
        <a:xfrm>
          <a:off x="0" y="0"/>
          <a:ext cx="0" cy="0"/>
          <a:chOff x="0" y="0"/>
          <a:chExt cx="0" cy="0"/>
        </a:xfrm>
      </p:grpSpPr>
      <p:sp>
        <p:nvSpPr>
          <p:cNvPr id="1049164" name="Title 1"/>
          <p:cNvSpPr>
            <a:spLocks noGrp="1"/>
          </p:cNvSpPr>
          <p:nvPr>
            <p:ph type="title"/>
          </p:nvPr>
        </p:nvSpPr>
        <p:spPr/>
        <p:txBody>
          <a:bodyPr/>
          <a:p>
            <a:r>
              <a:rPr altLang="en-US" b="1" dirty="0" lang="en-US"/>
              <a:t>Clinical Manifestations</a:t>
            </a:r>
            <a:r>
              <a:rPr altLang="en-US" dirty="0" lang="en-US"/>
              <a:t> </a:t>
            </a:r>
            <a:endParaRPr dirty="0" lang="en-US"/>
          </a:p>
        </p:txBody>
      </p:sp>
      <p:sp>
        <p:nvSpPr>
          <p:cNvPr id="1049165" name="Content Placeholder 2"/>
          <p:cNvSpPr>
            <a:spLocks noGrp="1"/>
          </p:cNvSpPr>
          <p:nvPr>
            <p:ph sz="quarter" idx="1"/>
          </p:nvPr>
        </p:nvSpPr>
        <p:spPr/>
        <p:txBody>
          <a:bodyPr/>
          <a:p>
            <a:pPr>
              <a:lnSpc>
                <a:spcPct val="90000"/>
              </a:lnSpc>
              <a:buNone/>
            </a:pPr>
            <a:r>
              <a:rPr altLang="en-US" dirty="0" lang="en-US"/>
              <a:t>Symptoms of </a:t>
            </a:r>
            <a:r>
              <a:rPr altLang="en-US" dirty="0" lang="en-US" err="1"/>
              <a:t>cor</a:t>
            </a:r>
            <a:r>
              <a:rPr altLang="en-US" dirty="0" lang="en-US"/>
              <a:t> </a:t>
            </a:r>
            <a:r>
              <a:rPr altLang="en-US" dirty="0" lang="en-US" err="1"/>
              <a:t>pulmonale</a:t>
            </a:r>
            <a:r>
              <a:rPr altLang="en-US" dirty="0" lang="en-US"/>
              <a:t> are usually related to the underlying lung disease, such as COPD. With right ventricular failure, the </a:t>
            </a:r>
            <a:r>
              <a:rPr altLang="en-US" dirty="0" lang="en-US">
                <a:solidFill>
                  <a:schemeClr val="tx2"/>
                </a:solidFill>
              </a:rPr>
              <a:t>patient may develop increasing edema of the feet and legs</a:t>
            </a:r>
            <a:r>
              <a:rPr altLang="en-US" dirty="0" lang="en-US"/>
              <a:t>, </a:t>
            </a:r>
            <a:r>
              <a:rPr altLang="en-US" dirty="0" lang="en-US">
                <a:solidFill>
                  <a:schemeClr val="hlink"/>
                </a:solidFill>
              </a:rPr>
              <a:t>distended neck veins</a:t>
            </a:r>
            <a:r>
              <a:rPr altLang="en-US" dirty="0" lang="en-US"/>
              <a:t>, </a:t>
            </a:r>
            <a:r>
              <a:rPr altLang="en-US" dirty="0" lang="en-US">
                <a:solidFill>
                  <a:schemeClr val="folHlink"/>
                </a:solidFill>
              </a:rPr>
              <a:t>an enlarged palpable liver</a:t>
            </a:r>
            <a:r>
              <a:rPr altLang="en-US" dirty="0" lang="en-US"/>
              <a:t>, </a:t>
            </a:r>
            <a:r>
              <a:rPr altLang="en-US" dirty="0" lang="en-US">
                <a:solidFill>
                  <a:schemeClr val="accent1"/>
                </a:solidFill>
              </a:rPr>
              <a:t>pleural effusion</a:t>
            </a:r>
            <a:r>
              <a:rPr altLang="en-US" dirty="0" lang="en-US"/>
              <a:t>, </a:t>
            </a:r>
            <a:r>
              <a:rPr altLang="en-US" dirty="0" lang="en-US">
                <a:solidFill>
                  <a:srgbClr val="FF0000"/>
                </a:solidFill>
              </a:rPr>
              <a:t>ascites and a heart murmur</a:t>
            </a:r>
            <a:r>
              <a:rPr altLang="en-US" dirty="0" lang="en-US"/>
              <a:t>,</a:t>
            </a:r>
            <a:r>
              <a:rPr altLang="en-US" dirty="0" lang="en-US">
                <a:solidFill>
                  <a:schemeClr val="tx2"/>
                </a:solidFill>
              </a:rPr>
              <a:t> Headache</a:t>
            </a:r>
            <a:r>
              <a:rPr altLang="en-US" dirty="0" lang="en-US"/>
              <a:t>,</a:t>
            </a:r>
            <a:r>
              <a:rPr altLang="en-US" dirty="0" lang="en-US">
                <a:solidFill>
                  <a:schemeClr val="hlink"/>
                </a:solidFill>
              </a:rPr>
              <a:t> confusion</a:t>
            </a:r>
            <a:r>
              <a:rPr altLang="en-US" dirty="0" lang="en-US"/>
              <a:t>, </a:t>
            </a:r>
            <a:r>
              <a:rPr altLang="en-US" dirty="0" lang="en-US">
                <a:solidFill>
                  <a:schemeClr val="folHlink"/>
                </a:solidFill>
              </a:rPr>
              <a:t>and somnolence</a:t>
            </a:r>
            <a:r>
              <a:rPr altLang="en-US" dirty="0" lang="en-US"/>
              <a:t> .somnolence may occur as a result of increased levels of carbon dioxide (hypercapnia Patients often complain of increasing shortness of breath,). </a:t>
            </a:r>
            <a:r>
              <a:rPr altLang="en-US" dirty="0" lang="en-US">
                <a:solidFill>
                  <a:schemeClr val="tx2"/>
                </a:solidFill>
              </a:rPr>
              <a:t>wheezing, cough, and fatigue</a:t>
            </a:r>
          </a:p>
          <a:p>
            <a:pPr>
              <a:lnSpc>
                <a:spcPct val="90000"/>
              </a:lnSpc>
              <a:buNone/>
            </a:pPr>
            <a:endParaRPr altLang="en-US" dirty="0" lang="en-US"/>
          </a:p>
          <a:p>
            <a:endParaRPr dirty="0" lang="en-US"/>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622" name=""/>
        <p:cNvGrpSpPr/>
        <p:nvPr/>
      </p:nvGrpSpPr>
      <p:grpSpPr>
        <a:xfrm>
          <a:off x="0" y="0"/>
          <a:ext cx="0" cy="0"/>
          <a:chOff x="0" y="0"/>
          <a:chExt cx="0" cy="0"/>
        </a:xfrm>
      </p:grpSpPr>
      <p:pic>
        <p:nvPicPr>
          <p:cNvPr id="2097194" name="Picture 4" descr="untitled"/>
          <p:cNvPicPr>
            <a:picLocks noChangeAspect="1" noGrp="1" noChangeArrowheads="1"/>
          </p:cNvPicPr>
          <p:nvPr>
            <p:ph sz="quarter" idx="1"/>
          </p:nvPr>
        </p:nvPicPr>
        <p:blipFill>
          <a:blip xmlns:r="http://schemas.openxmlformats.org/officeDocument/2006/relationships" r:embed="rId1" cstate="print"/>
          <a:srcRect/>
          <a:stretch>
            <a:fillRect/>
          </a:stretch>
        </p:blipFill>
        <p:spPr>
          <a:xfrm>
            <a:off x="457200" y="381000"/>
            <a:ext cx="8001000" cy="5943600"/>
          </a:xfrm>
        </p:spPr>
      </p:pic>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623" name=""/>
        <p:cNvGrpSpPr/>
        <p:nvPr/>
      </p:nvGrpSpPr>
      <p:grpSpPr>
        <a:xfrm>
          <a:off x="0" y="0"/>
          <a:ext cx="0" cy="0"/>
          <a:chOff x="0" y="0"/>
          <a:chExt cx="0" cy="0"/>
        </a:xfrm>
      </p:grpSpPr>
      <p:sp>
        <p:nvSpPr>
          <p:cNvPr id="1049166" name="Title 1"/>
          <p:cNvSpPr>
            <a:spLocks noGrp="1"/>
          </p:cNvSpPr>
          <p:nvPr>
            <p:ph type="title"/>
          </p:nvPr>
        </p:nvSpPr>
        <p:spPr/>
        <p:txBody>
          <a:bodyPr/>
          <a:p>
            <a:r>
              <a:rPr altLang="en-US" b="1" dirty="0" lang="en-US"/>
              <a:t>Medical Management</a:t>
            </a:r>
            <a:endParaRPr dirty="0" lang="en-US"/>
          </a:p>
        </p:txBody>
      </p:sp>
      <p:sp>
        <p:nvSpPr>
          <p:cNvPr id="1049167" name="Content Placeholder 2"/>
          <p:cNvSpPr>
            <a:spLocks noGrp="1"/>
          </p:cNvSpPr>
          <p:nvPr>
            <p:ph sz="quarter" idx="1"/>
          </p:nvPr>
        </p:nvSpPr>
        <p:spPr/>
        <p:txBody>
          <a:bodyPr/>
          <a:p>
            <a:pPr>
              <a:lnSpc>
                <a:spcPct val="90000"/>
              </a:lnSpc>
              <a:buNone/>
            </a:pPr>
            <a:r>
              <a:rPr altLang="en-US" dirty="0" lang="en-US"/>
              <a:t>The objectives of treatment are to improve the patient’s ventilation and to treat both the underlying lung disease and the manifestations of heart disease . </a:t>
            </a:r>
          </a:p>
          <a:p>
            <a:pPr>
              <a:buNone/>
            </a:pPr>
            <a:r>
              <a:rPr altLang="en-US" dirty="0" lang="en-US">
                <a:solidFill>
                  <a:schemeClr val="hlink"/>
                </a:solidFill>
              </a:rPr>
              <a:t>Supplemental oxygen is administered to improve gas exchange and to reduce pulmonary arterial pressure and pulmonary vascular resistance.</a:t>
            </a:r>
            <a:endParaRPr altLang="en-US" dirty="0" lang="en-US"/>
          </a:p>
          <a:p>
            <a:pPr>
              <a:buNone/>
            </a:pPr>
            <a:r>
              <a:rPr altLang="en-US" dirty="0" lang="en-US"/>
              <a:t>Improved oxygen transport relieves the pulmonary hypertension that is causing the </a:t>
            </a:r>
            <a:r>
              <a:rPr altLang="en-US" dirty="0" lang="en-US" err="1"/>
              <a:t>cor-pulmonale</a:t>
            </a:r>
            <a:r>
              <a:rPr altLang="en-US" dirty="0" lang="en-US"/>
              <a:t>.</a:t>
            </a:r>
            <a:endParaRPr altLang="en-US" dirty="0" lang="en-US">
              <a:solidFill>
                <a:schemeClr val="hlink"/>
              </a:solidFill>
            </a:endParaRPr>
          </a:p>
          <a:p>
            <a:pPr indent="0" marL="0">
              <a:buNone/>
            </a:pPr>
            <a:endParaRPr dirty="0" lang="en-US"/>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624" name=""/>
        <p:cNvGrpSpPr/>
        <p:nvPr/>
      </p:nvGrpSpPr>
      <p:grpSpPr>
        <a:xfrm>
          <a:off x="0" y="0"/>
          <a:ext cx="0" cy="0"/>
          <a:chOff x="0" y="0"/>
          <a:chExt cx="0" cy="0"/>
        </a:xfrm>
      </p:grpSpPr>
      <p:sp>
        <p:nvSpPr>
          <p:cNvPr id="1049168" name="Content Placeholder 2"/>
          <p:cNvSpPr>
            <a:spLocks noGrp="1"/>
          </p:cNvSpPr>
          <p:nvPr>
            <p:ph sz="quarter" idx="1"/>
          </p:nvPr>
        </p:nvSpPr>
        <p:spPr>
          <a:xfrm>
            <a:off x="457200" y="457200"/>
            <a:ext cx="7848600" cy="6016752"/>
          </a:xfrm>
        </p:spPr>
        <p:txBody>
          <a:bodyPr>
            <a:normAutofit/>
          </a:bodyPr>
          <a:p>
            <a:pPr>
              <a:lnSpc>
                <a:spcPct val="80000"/>
              </a:lnSpc>
              <a:buNone/>
            </a:pPr>
            <a:r>
              <a:rPr altLang="en-US" dirty="0" lang="en-US"/>
              <a:t>Further measures depend on the patient’s condition. If the patient is in respiratory failure, endo tracheal intubation and mechanical ventilation may be necessary. If the patient is in heart failure, hypoxemia and hypercapnia must be relieved to improve cardiac function and output. Bed rest, sodium restriction, </a:t>
            </a:r>
            <a:r>
              <a:rPr altLang="en-US" dirty="0" lang="en-US">
                <a:solidFill>
                  <a:schemeClr val="hlink"/>
                </a:solidFill>
              </a:rPr>
              <a:t>and diuretic therapy</a:t>
            </a:r>
            <a:r>
              <a:rPr altLang="en-US" dirty="0" lang="en-US"/>
              <a:t> also are instituted judiciously to reduce peripheral edema </a:t>
            </a:r>
          </a:p>
          <a:p>
            <a:r>
              <a:rPr altLang="en-US" dirty="0" lang="en-US">
                <a:solidFill>
                  <a:schemeClr val="hlink"/>
                </a:solidFill>
              </a:rPr>
              <a:t>Digitalis</a:t>
            </a:r>
            <a:r>
              <a:rPr altLang="en-US" dirty="0" lang="en-US"/>
              <a:t> may be prescribed to relieve pulmonary hypertension if the patient also has left ventricular failure, or right ventricular failure that does not respond to other therapy.</a:t>
            </a:r>
          </a:p>
          <a:p>
            <a:pPr>
              <a:buNone/>
            </a:pPr>
            <a:r>
              <a:rPr altLang="en-US" dirty="0" lang="en-US">
                <a:solidFill>
                  <a:schemeClr val="hlink"/>
                </a:solidFill>
              </a:rPr>
              <a:t>ECG monitoring</a:t>
            </a:r>
            <a:r>
              <a:rPr altLang="en-US" dirty="0" lang="en-US"/>
              <a:t> may be indicated because of the high incidence</a:t>
            </a:r>
          </a:p>
          <a:p>
            <a:pPr>
              <a:buNone/>
            </a:pPr>
            <a:endParaRPr dirty="0" lang="en-US"/>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625" name=""/>
        <p:cNvGrpSpPr/>
        <p:nvPr/>
      </p:nvGrpSpPr>
      <p:grpSpPr>
        <a:xfrm>
          <a:off x="0" y="0"/>
          <a:ext cx="0" cy="0"/>
          <a:chOff x="0" y="0"/>
          <a:chExt cx="0" cy="0"/>
        </a:xfrm>
      </p:grpSpPr>
      <p:sp>
        <p:nvSpPr>
          <p:cNvPr id="1049169" name="Title 1"/>
          <p:cNvSpPr>
            <a:spLocks noGrp="1"/>
          </p:cNvSpPr>
          <p:nvPr>
            <p:ph type="title"/>
          </p:nvPr>
        </p:nvSpPr>
        <p:spPr>
          <a:xfrm>
            <a:off x="491319" y="76200"/>
            <a:ext cx="7467600" cy="609600"/>
          </a:xfrm>
        </p:spPr>
        <p:txBody>
          <a:bodyPr/>
          <a:p>
            <a:r>
              <a:rPr altLang="en-US" b="1" dirty="0" lang="en-US"/>
              <a:t>Nursing Management</a:t>
            </a:r>
            <a:endParaRPr dirty="0" lang="en-US"/>
          </a:p>
        </p:txBody>
      </p:sp>
      <p:sp>
        <p:nvSpPr>
          <p:cNvPr id="1049170" name="Content Placeholder 2"/>
          <p:cNvSpPr>
            <a:spLocks noGrp="1"/>
          </p:cNvSpPr>
          <p:nvPr>
            <p:ph sz="quarter" idx="1"/>
          </p:nvPr>
        </p:nvSpPr>
        <p:spPr>
          <a:xfrm>
            <a:off x="457200" y="762000"/>
            <a:ext cx="7467600" cy="5711952"/>
          </a:xfrm>
        </p:spPr>
        <p:txBody>
          <a:bodyPr>
            <a:normAutofit/>
          </a:bodyPr>
          <a:p>
            <a:pPr indent="-381000" marL="381000">
              <a:lnSpc>
                <a:spcPct val="80000"/>
              </a:lnSpc>
              <a:buNone/>
            </a:pPr>
            <a:r>
              <a:rPr altLang="en-US" dirty="0" lang="en-US"/>
              <a:t>Nursing care of the patient with </a:t>
            </a:r>
            <a:r>
              <a:rPr altLang="en-US" dirty="0" lang="en-US" err="1"/>
              <a:t>cor</a:t>
            </a:r>
            <a:r>
              <a:rPr altLang="en-US" dirty="0" lang="en-US"/>
              <a:t> </a:t>
            </a:r>
            <a:r>
              <a:rPr altLang="en-US" dirty="0" lang="en-US" err="1"/>
              <a:t>pulmonale</a:t>
            </a:r>
            <a:r>
              <a:rPr altLang="en-US" dirty="0" lang="en-US"/>
              <a:t> addresses the underlying disorder leading to </a:t>
            </a:r>
            <a:r>
              <a:rPr altLang="en-US" dirty="0" lang="en-US" err="1"/>
              <a:t>cor</a:t>
            </a:r>
            <a:r>
              <a:rPr altLang="en-US" dirty="0" lang="en-US"/>
              <a:t> </a:t>
            </a:r>
            <a:r>
              <a:rPr altLang="en-US" dirty="0" lang="en-US" err="1"/>
              <a:t>pulmonale</a:t>
            </a:r>
            <a:r>
              <a:rPr altLang="en-US" dirty="0" lang="en-US"/>
              <a:t> as well as the problems related to pulmonary hyperventilation and right-sided</a:t>
            </a:r>
          </a:p>
          <a:p>
            <a:pPr indent="-381000" marL="381000">
              <a:lnSpc>
                <a:spcPct val="80000"/>
              </a:lnSpc>
              <a:buNone/>
            </a:pPr>
            <a:r>
              <a:rPr altLang="en-US" dirty="0" lang="en-US"/>
              <a:t>If intubation cardiac failure. and mechanical ventilation are required to manage ARF the nurse assists with the intubation procedure And she assesses the patient’s respiratory and cardiac status and administers medications as prescribed</a:t>
            </a:r>
          </a:p>
          <a:p>
            <a:pPr>
              <a:buNone/>
            </a:pPr>
            <a:r>
              <a:rPr altLang="en-US" dirty="0" lang="en-US"/>
              <a:t>During the patient’s hospital stay, the nurse instructs the patient about the importance of close monitoring (fluid retention, weight gain, edema) and adherence to the therapeutic regimen especially the 24-hour use of oxygen. </a:t>
            </a:r>
          </a:p>
          <a:p>
            <a:pPr indent="-381000" marL="381000">
              <a:lnSpc>
                <a:spcPct val="80000"/>
              </a:lnSpc>
              <a:buNone/>
            </a:pPr>
            <a:endParaRPr dirty="0" lang="en-US"/>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626" name=""/>
        <p:cNvGrpSpPr/>
        <p:nvPr/>
      </p:nvGrpSpPr>
      <p:grpSpPr>
        <a:xfrm>
          <a:off x="0" y="0"/>
          <a:ext cx="0" cy="0"/>
          <a:chOff x="0" y="0"/>
          <a:chExt cx="0" cy="0"/>
        </a:xfrm>
      </p:grpSpPr>
      <p:sp>
        <p:nvSpPr>
          <p:cNvPr id="1049171" name="Content Placeholder 2"/>
          <p:cNvSpPr>
            <a:spLocks noGrp="1"/>
          </p:cNvSpPr>
          <p:nvPr>
            <p:ph sz="quarter" idx="1"/>
          </p:nvPr>
        </p:nvSpPr>
        <p:spPr>
          <a:xfrm>
            <a:off x="457200" y="457200"/>
            <a:ext cx="7467600" cy="6016752"/>
          </a:xfrm>
        </p:spPr>
        <p:txBody>
          <a:bodyPr>
            <a:normAutofit/>
          </a:bodyPr>
          <a:p>
            <a:pPr>
              <a:buNone/>
            </a:pPr>
            <a:r>
              <a:rPr altLang="en-US" b="1" dirty="0" lang="en-US"/>
              <a:t>Teaching Patients Self-Care. </a:t>
            </a:r>
            <a:r>
              <a:rPr altLang="en-US" dirty="0" lang="en-US"/>
              <a:t>Most of the care and monitoring of the patient with </a:t>
            </a:r>
            <a:r>
              <a:rPr altLang="en-US" dirty="0" lang="en-US" err="1"/>
              <a:t>cor</a:t>
            </a:r>
            <a:r>
              <a:rPr altLang="en-US" dirty="0" lang="en-US"/>
              <a:t> </a:t>
            </a:r>
            <a:r>
              <a:rPr altLang="en-US" dirty="0" lang="en-US" err="1"/>
              <a:t>pulmonale</a:t>
            </a:r>
            <a:r>
              <a:rPr altLang="en-US" dirty="0" lang="en-US"/>
              <a:t> is performed by the patient and family in the home because it is a chronic disorder. </a:t>
            </a:r>
          </a:p>
          <a:p>
            <a:pPr>
              <a:buNone/>
            </a:pPr>
            <a:r>
              <a:rPr altLang="en-US" dirty="0" lang="en-US"/>
              <a:t>If supplemental oxygen is administered, the nurse instructs the patient and the family in its use </a:t>
            </a:r>
          </a:p>
          <a:p>
            <a:pPr>
              <a:buNone/>
            </a:pPr>
            <a:r>
              <a:rPr altLang="en-US" dirty="0" lang="en-US"/>
              <a:t>Nutrition counseling is warranted if the patient is on a sodium-restricted diet or is taking diuretics. The nurse teaches the family to monitor for signs and symptoms of right ventricular failure and about emergency interventions and when to call for assistance Most importantly</a:t>
            </a:r>
          </a:p>
          <a:p>
            <a:endParaRPr dirty="0"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350" name=""/>
        <p:cNvGrpSpPr/>
        <p:nvPr/>
      </p:nvGrpSpPr>
      <p:grpSpPr>
        <a:xfrm>
          <a:off x="0" y="0"/>
          <a:ext cx="0" cy="0"/>
          <a:chOff x="0" y="0"/>
          <a:chExt cx="0" cy="0"/>
        </a:xfrm>
      </p:grpSpPr>
      <p:sp>
        <p:nvSpPr>
          <p:cNvPr id="1048696" name="Rectangle 2"/>
          <p:cNvSpPr>
            <a:spLocks noGrp="1" noChangeArrowheads="1"/>
          </p:cNvSpPr>
          <p:nvPr>
            <p:ph type="title"/>
          </p:nvPr>
        </p:nvSpPr>
        <p:spPr>
          <a:xfrm>
            <a:off x="685800" y="342900"/>
            <a:ext cx="7772400" cy="533400"/>
          </a:xfrm>
        </p:spPr>
        <p:txBody>
          <a:bodyPr>
            <a:normAutofit/>
          </a:bodyPr>
          <a:p>
            <a:r>
              <a:rPr dirty="0" lang="en-US"/>
              <a:t>Cardiac electrical activity</a:t>
            </a:r>
          </a:p>
        </p:txBody>
      </p:sp>
      <p:sp>
        <p:nvSpPr>
          <p:cNvPr id="1048697" name="Rectangle 3"/>
          <p:cNvSpPr>
            <a:spLocks noGrp="1" noChangeArrowheads="1"/>
          </p:cNvSpPr>
          <p:nvPr>
            <p:ph idx="1"/>
          </p:nvPr>
        </p:nvSpPr>
        <p:spPr>
          <a:xfrm>
            <a:off x="381000" y="1066800"/>
            <a:ext cx="8382000" cy="5410200"/>
          </a:xfrm>
        </p:spPr>
        <p:txBody>
          <a:bodyPr>
            <a:noAutofit/>
          </a:bodyPr>
          <a:p>
            <a:pPr>
              <a:lnSpc>
                <a:spcPct val="90000"/>
              </a:lnSpc>
              <a:buFontTx/>
              <a:buNone/>
            </a:pPr>
            <a:r>
              <a:rPr dirty="0" sz="2800" lang="en-US" u="sng">
                <a:solidFill>
                  <a:srgbClr val="FF0000"/>
                </a:solidFill>
              </a:rPr>
              <a:t>Cardiac electrical activity</a:t>
            </a:r>
            <a:endParaRPr dirty="0" sz="2800" lang="en-US" u="sng">
              <a:solidFill>
                <a:schemeClr val="folHlink"/>
              </a:solidFill>
            </a:endParaRPr>
          </a:p>
          <a:p>
            <a:pPr>
              <a:lnSpc>
                <a:spcPct val="90000"/>
              </a:lnSpc>
            </a:pPr>
            <a:r>
              <a:rPr dirty="0" sz="2800" lang="en-US">
                <a:latin typeface="Times-Roman" charset="0"/>
              </a:rPr>
              <a:t>Cardiac muscle </a:t>
            </a:r>
            <a:r>
              <a:rPr dirty="0" sz="2800" lang="en-US">
                <a:solidFill>
                  <a:schemeClr val="folHlink"/>
                </a:solidFill>
                <a:latin typeface="Times-Roman" charset="0"/>
              </a:rPr>
              <a:t>does not require any nervous stimulation</a:t>
            </a:r>
            <a:r>
              <a:rPr dirty="0" sz="2800" lang="en-US">
                <a:latin typeface="Times-Roman" charset="0"/>
              </a:rPr>
              <a:t> to contract. </a:t>
            </a:r>
          </a:p>
          <a:p>
            <a:pPr>
              <a:lnSpc>
                <a:spcPct val="90000"/>
              </a:lnSpc>
            </a:pPr>
            <a:endParaRPr dirty="0" sz="2800" lang="en-US" smtClean="0">
              <a:latin typeface="Times-Roman" charset="0"/>
            </a:endParaRPr>
          </a:p>
          <a:p>
            <a:pPr>
              <a:lnSpc>
                <a:spcPct val="90000"/>
              </a:lnSpc>
            </a:pPr>
            <a:r>
              <a:rPr dirty="0" sz="2800" lang="en-US" smtClean="0">
                <a:latin typeface="Times-Roman" charset="0"/>
              </a:rPr>
              <a:t>Each </a:t>
            </a:r>
            <a:r>
              <a:rPr dirty="0" sz="2800" lang="en-US">
                <a:latin typeface="Times-Roman" charset="0"/>
              </a:rPr>
              <a:t>beat is initiated by the </a:t>
            </a:r>
            <a:r>
              <a:rPr dirty="0" sz="2800" lang="en-US">
                <a:solidFill>
                  <a:schemeClr val="folHlink"/>
                </a:solidFill>
                <a:latin typeface="Times-Roman" charset="0"/>
              </a:rPr>
              <a:t>spontaneous </a:t>
            </a:r>
            <a:r>
              <a:rPr dirty="0" sz="2800" lang="en-US" err="1">
                <a:solidFill>
                  <a:schemeClr val="folHlink"/>
                </a:solidFill>
                <a:latin typeface="Times-Roman" charset="0"/>
              </a:rPr>
              <a:t>depolarisation</a:t>
            </a:r>
            <a:r>
              <a:rPr dirty="0" sz="2800" lang="en-US">
                <a:solidFill>
                  <a:schemeClr val="folHlink"/>
                </a:solidFill>
                <a:latin typeface="Times-Roman" charset="0"/>
              </a:rPr>
              <a:t> of pacemaker cells</a:t>
            </a:r>
            <a:r>
              <a:rPr dirty="0" sz="2800" lang="en-US">
                <a:latin typeface="Times-Roman" charset="0"/>
              </a:rPr>
              <a:t> in the </a:t>
            </a:r>
            <a:r>
              <a:rPr dirty="0" sz="2800" lang="en-US" err="1">
                <a:solidFill>
                  <a:srgbClr val="FF0000"/>
                </a:solidFill>
                <a:latin typeface="Times-Roman" charset="0"/>
              </a:rPr>
              <a:t>sino</a:t>
            </a:r>
            <a:r>
              <a:rPr dirty="0" sz="2800" lang="en-US">
                <a:solidFill>
                  <a:srgbClr val="FF0000"/>
                </a:solidFill>
                <a:latin typeface="Times-Roman" charset="0"/>
              </a:rPr>
              <a:t>-atrial (SA) node</a:t>
            </a:r>
            <a:r>
              <a:rPr dirty="0" sz="2800" lang="en-US">
                <a:latin typeface="Times-Roman" charset="0"/>
              </a:rPr>
              <a:t>. These cells trigger the neighboring atrial cells by </a:t>
            </a:r>
            <a:r>
              <a:rPr dirty="0" sz="2800" lang="en-US">
                <a:solidFill>
                  <a:schemeClr val="folHlink"/>
                </a:solidFill>
                <a:latin typeface="Times-Roman" charset="0"/>
              </a:rPr>
              <a:t>direct electrical contacts</a:t>
            </a:r>
            <a:r>
              <a:rPr dirty="0" sz="2800" lang="en-US">
                <a:latin typeface="Times-Roman" charset="0"/>
              </a:rPr>
              <a:t> and a wave of </a:t>
            </a:r>
            <a:r>
              <a:rPr dirty="0" sz="2800" lang="en-US" err="1">
                <a:latin typeface="Times-Roman" charset="0"/>
              </a:rPr>
              <a:t>depolarisation</a:t>
            </a:r>
            <a:r>
              <a:rPr dirty="0" sz="2800" lang="en-US">
                <a:latin typeface="Times-Roman" charset="0"/>
              </a:rPr>
              <a:t> spreads out over the atria, eventually exciting the </a:t>
            </a:r>
            <a:r>
              <a:rPr dirty="0" sz="2800" lang="en-US" err="1">
                <a:solidFill>
                  <a:srgbClr val="FF0000"/>
                </a:solidFill>
                <a:latin typeface="Times-Roman" charset="0"/>
              </a:rPr>
              <a:t>atrio</a:t>
            </a:r>
            <a:r>
              <a:rPr dirty="0" sz="2800" lang="en-US">
                <a:solidFill>
                  <a:srgbClr val="FF0000"/>
                </a:solidFill>
                <a:latin typeface="Times-Roman" charset="0"/>
              </a:rPr>
              <a:t>-ventricular (AV) node.</a:t>
            </a:r>
            <a:r>
              <a:rPr dirty="0" sz="2800" lang="en-US">
                <a:latin typeface="Times-Roman" charset="0"/>
              </a:rPr>
              <a:t> </a:t>
            </a: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627" name=""/>
        <p:cNvGrpSpPr/>
        <p:nvPr/>
      </p:nvGrpSpPr>
      <p:grpSpPr>
        <a:xfrm>
          <a:off x="0" y="0"/>
          <a:ext cx="0" cy="0"/>
          <a:chOff x="0" y="0"/>
          <a:chExt cx="0" cy="0"/>
        </a:xfrm>
      </p:grpSpPr>
      <p:sp>
        <p:nvSpPr>
          <p:cNvPr id="1049172" name="Content Placeholder 2"/>
          <p:cNvSpPr>
            <a:spLocks noGrp="1"/>
          </p:cNvSpPr>
          <p:nvPr>
            <p:ph sz="quarter" idx="4294967295"/>
          </p:nvPr>
        </p:nvSpPr>
        <p:spPr>
          <a:xfrm>
            <a:off x="0" y="1600200"/>
            <a:ext cx="7467600" cy="4873625"/>
          </a:xfrm>
        </p:spPr>
        <p:txBody>
          <a:bodyPr/>
          <a:p>
            <a:pPr>
              <a:buNone/>
            </a:pPr>
            <a:r>
              <a:rPr altLang="en-US" dirty="0" sz="3200" lang="en-US"/>
              <a:t>During the home the patient’s status and the patient’s and family members understanding of the therapeutic visit, the home care nurse evaluates regimen and their adherence to it. If oxygen is used in the home, the nurse determines if it is being administered safely and as prescribed.</a:t>
            </a:r>
          </a:p>
          <a:p>
            <a:endParaRPr dirty="0" lang="en-US"/>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628" name=""/>
        <p:cNvGrpSpPr/>
        <p:nvPr/>
      </p:nvGrpSpPr>
      <p:grpSpPr>
        <a:xfrm>
          <a:off x="0" y="0"/>
          <a:ext cx="0" cy="0"/>
          <a:chOff x="0" y="0"/>
          <a:chExt cx="0" cy="0"/>
        </a:xfrm>
      </p:grpSpPr>
      <p:sp>
        <p:nvSpPr>
          <p:cNvPr id="1049173" name="Content Placeholder 2"/>
          <p:cNvSpPr>
            <a:spLocks noGrp="1"/>
          </p:cNvSpPr>
          <p:nvPr>
            <p:ph sz="quarter" idx="4294967295"/>
          </p:nvPr>
        </p:nvSpPr>
        <p:spPr>
          <a:xfrm>
            <a:off x="0" y="1600200"/>
            <a:ext cx="7467600" cy="4873625"/>
          </a:xfrm>
        </p:spPr>
        <p:txBody>
          <a:bodyPr>
            <a:noAutofit/>
          </a:bodyPr>
          <a:p>
            <a:r>
              <a:rPr altLang="en-US" dirty="0" sz="3200" lang="en-US"/>
              <a:t>It is important to assess the patient’s progress in stopping smoking and to reinforce the importance of smoking cessation with the patient and family. The nurse identifies strategies to assist the patient and family. In addition, the patient is reminded</a:t>
            </a:r>
          </a:p>
          <a:p>
            <a:r>
              <a:rPr altLang="en-US" dirty="0" sz="3200" lang="en-US"/>
              <a:t>about the importance of other health promotion and screening </a:t>
            </a:r>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629" name=""/>
        <p:cNvGrpSpPr/>
        <p:nvPr/>
      </p:nvGrpSpPr>
      <p:grpSpPr>
        <a:xfrm>
          <a:off x="0" y="0"/>
          <a:ext cx="0" cy="0"/>
          <a:chOff x="0" y="0"/>
          <a:chExt cx="0" cy="0"/>
        </a:xfrm>
      </p:grpSpPr>
      <p:sp>
        <p:nvSpPr>
          <p:cNvPr id="1049174" name="Title 1"/>
          <p:cNvSpPr>
            <a:spLocks noGrp="1"/>
          </p:cNvSpPr>
          <p:nvPr>
            <p:ph type="title"/>
          </p:nvPr>
        </p:nvSpPr>
        <p:spPr/>
        <p:txBody>
          <a:bodyPr/>
          <a:p>
            <a:r>
              <a:rPr dirty="0" lang="en-US"/>
              <a:t>references</a:t>
            </a:r>
          </a:p>
        </p:txBody>
      </p:sp>
      <p:sp>
        <p:nvSpPr>
          <p:cNvPr id="1049175" name="Content Placeholder 2"/>
          <p:cNvSpPr>
            <a:spLocks noGrp="1"/>
          </p:cNvSpPr>
          <p:nvPr>
            <p:ph sz="quarter" idx="1"/>
          </p:nvPr>
        </p:nvSpPr>
        <p:spPr/>
        <p:txBody>
          <a:bodyPr/>
          <a:p>
            <a:r>
              <a:rPr dirty="0" lang="en-US" err="1"/>
              <a:t>Sussanne</a:t>
            </a:r>
            <a:r>
              <a:rPr dirty="0" lang="en-US"/>
              <a:t>, C (2010). </a:t>
            </a:r>
            <a:r>
              <a:rPr dirty="0" i="1" lang="en-US"/>
              <a:t>Brunner and </a:t>
            </a:r>
            <a:r>
              <a:rPr dirty="0" i="1" lang="en-US" err="1"/>
              <a:t>Saddarth’s</a:t>
            </a:r>
            <a:r>
              <a:rPr dirty="0" i="1" lang="en-US"/>
              <a:t> text book of medical surgical nursing</a:t>
            </a:r>
            <a:r>
              <a:rPr dirty="0" lang="en-US"/>
              <a:t>. New Yolk, NY: </a:t>
            </a:r>
            <a:r>
              <a:rPr dirty="0" lang="en-US" err="1"/>
              <a:t>Wolters</a:t>
            </a:r>
            <a:r>
              <a:rPr dirty="0" lang="en-US"/>
              <a:t> </a:t>
            </a:r>
            <a:r>
              <a:rPr dirty="0" lang="en-US" err="1"/>
              <a:t>Kluwer</a:t>
            </a:r>
            <a:r>
              <a:rPr dirty="0" lang="en-US"/>
              <a:t> Health.</a:t>
            </a:r>
          </a:p>
          <a:p>
            <a:r>
              <a:rPr dirty="0" lang="en-US"/>
              <a:t>Keith </a:t>
            </a:r>
            <a:r>
              <a:rPr dirty="0" lang="en-US" err="1"/>
              <a:t>moore</a:t>
            </a:r>
            <a:r>
              <a:rPr dirty="0" lang="en-US"/>
              <a:t>. The developing human</a:t>
            </a:r>
          </a:p>
          <a:p>
            <a:r>
              <a:rPr dirty="0" lang="en-US" err="1"/>
              <a:t>Katzung</a:t>
            </a:r>
            <a:r>
              <a:rPr dirty="0" lang="en-US"/>
              <a:t>, G (2007). Basic and clinical pharmacology.</a:t>
            </a:r>
          </a:p>
          <a:p>
            <a:endParaRPr dirty="0"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353" name=""/>
        <p:cNvGrpSpPr/>
        <p:nvPr/>
      </p:nvGrpSpPr>
      <p:grpSpPr>
        <a:xfrm>
          <a:off x="0" y="0"/>
          <a:ext cx="0" cy="0"/>
          <a:chOff x="0" y="0"/>
          <a:chExt cx="0" cy="0"/>
        </a:xfrm>
      </p:grpSpPr>
      <p:sp>
        <p:nvSpPr>
          <p:cNvPr id="1048701" name="Content Placeholder 2"/>
          <p:cNvSpPr>
            <a:spLocks noGrp="1"/>
          </p:cNvSpPr>
          <p:nvPr>
            <p:ph idx="1"/>
          </p:nvPr>
        </p:nvSpPr>
        <p:spPr>
          <a:xfrm>
            <a:off x="457200" y="609600"/>
            <a:ext cx="8229600" cy="5791200"/>
          </a:xfrm>
        </p:spPr>
        <p:txBody>
          <a:bodyPr>
            <a:normAutofit/>
          </a:bodyPr>
          <a:p>
            <a:pPr>
              <a:lnSpc>
                <a:spcPct val="90000"/>
              </a:lnSpc>
            </a:pPr>
            <a:r>
              <a:rPr dirty="0" sz="2800" lang="en-US">
                <a:latin typeface="Times-Roman" charset="0"/>
              </a:rPr>
              <a:t>The electrical signal from the AV node is carried to the ventricles by a specialized bundle of conducting tissue (the </a:t>
            </a:r>
            <a:r>
              <a:rPr dirty="0" sz="2800" lang="en-US">
                <a:solidFill>
                  <a:srgbClr val="FF0000"/>
                </a:solidFill>
                <a:latin typeface="Times-Roman" charset="0"/>
              </a:rPr>
              <a:t>bundle of His</a:t>
            </a:r>
            <a:r>
              <a:rPr dirty="0" sz="2800" lang="en-US">
                <a:latin typeface="Times-Roman" charset="0"/>
              </a:rPr>
              <a:t>) </a:t>
            </a:r>
          </a:p>
          <a:p>
            <a:pPr>
              <a:lnSpc>
                <a:spcPct val="90000"/>
              </a:lnSpc>
            </a:pPr>
            <a:r>
              <a:rPr dirty="0" sz="2800" lang="en-US">
                <a:latin typeface="Times-Roman" charset="0"/>
              </a:rPr>
              <a:t>The conducting tissues are derived from modified cardiac muscle cells, the </a:t>
            </a:r>
            <a:r>
              <a:rPr dirty="0" sz="2800" lang="en-US">
                <a:solidFill>
                  <a:srgbClr val="FF0000"/>
                </a:solidFill>
                <a:latin typeface="Times-Roman" charset="0"/>
              </a:rPr>
              <a:t>Purkinje fibers.</a:t>
            </a:r>
            <a:r>
              <a:rPr dirty="0" sz="2800" lang="en-US">
                <a:latin typeface="Times-Roman" charset="0"/>
              </a:rPr>
              <a:t> </a:t>
            </a:r>
            <a:br>
              <a:rPr dirty="0" sz="2800" lang="en-US">
                <a:latin typeface="Times-Roman" charset="0"/>
              </a:rPr>
            </a:br>
            <a:r>
              <a:rPr dirty="0" sz="2800" lang="en-US">
                <a:latin typeface="Times-Roman" charset="0"/>
              </a:rPr>
              <a:t>The conducting bundles </a:t>
            </a:r>
            <a:r>
              <a:rPr dirty="0" sz="2800" lang="en-US">
                <a:solidFill>
                  <a:schemeClr val="folHlink"/>
                </a:solidFill>
                <a:latin typeface="Times-Roman" charset="0"/>
              </a:rPr>
              <a:t>divide repeatedly</a:t>
            </a:r>
            <a:r>
              <a:rPr dirty="0" sz="2800" lang="en-US">
                <a:latin typeface="Times-Roman" charset="0"/>
              </a:rPr>
              <a:t> through the myocardium to coordinate electrical and contractile activity across the heart. </a:t>
            </a:r>
          </a:p>
          <a:p>
            <a:pPr>
              <a:lnSpc>
                <a:spcPct val="90000"/>
              </a:lnSpc>
            </a:pPr>
            <a:r>
              <a:rPr dirty="0" sz="2800" lang="en-US">
                <a:latin typeface="Times-Roman" charset="0"/>
              </a:rPr>
              <a:t>Although each cardiac muscle cell is in electrical contact with most of its neighbors, the message normally arrives </a:t>
            </a:r>
            <a:r>
              <a:rPr dirty="0" sz="2800" lang="en-US">
                <a:solidFill>
                  <a:schemeClr val="folHlink"/>
                </a:solidFill>
                <a:latin typeface="Times-Roman" charset="0"/>
              </a:rPr>
              <a:t>first via the Purkinje system.</a:t>
            </a:r>
            <a:endParaRPr dirty="0" sz="2800" lang="en-US">
              <a:latin typeface="Times-Roman" charset="0"/>
            </a:endParaRPr>
          </a:p>
          <a:p>
            <a:endParaRPr dirty="0"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300" name=""/>
        <p:cNvGrpSpPr/>
        <p:nvPr/>
      </p:nvGrpSpPr>
      <p:grpSpPr>
        <a:xfrm>
          <a:off x="0" y="0"/>
          <a:ext cx="0" cy="0"/>
          <a:chOff x="0" y="0"/>
          <a:chExt cx="0" cy="0"/>
        </a:xfrm>
      </p:grpSpPr>
      <p:sp>
        <p:nvSpPr>
          <p:cNvPr id="1048617" name="Title 1"/>
          <p:cNvSpPr>
            <a:spLocks noGrp="1"/>
          </p:cNvSpPr>
          <p:nvPr>
            <p:ph type="title"/>
          </p:nvPr>
        </p:nvSpPr>
        <p:spPr/>
        <p:txBody>
          <a:bodyPr/>
          <a:p>
            <a:r>
              <a:rPr dirty="0" lang="en-US"/>
              <a:t>Specific objectives</a:t>
            </a:r>
          </a:p>
        </p:txBody>
      </p:sp>
      <p:sp>
        <p:nvSpPr>
          <p:cNvPr id="1048618" name="Content Placeholder 2"/>
          <p:cNvSpPr>
            <a:spLocks noGrp="1"/>
          </p:cNvSpPr>
          <p:nvPr>
            <p:ph sz="quarter" idx="1"/>
          </p:nvPr>
        </p:nvSpPr>
        <p:spPr/>
        <p:txBody>
          <a:bodyPr>
            <a:normAutofit/>
          </a:bodyPr>
          <a:p>
            <a:pPr lvl="0"/>
            <a:r>
              <a:rPr dirty="0" lang="en-US"/>
              <a:t>Define concepts in cardiovascular system</a:t>
            </a:r>
          </a:p>
          <a:p>
            <a:pPr lvl="0"/>
            <a:r>
              <a:rPr dirty="0" lang="en-US"/>
              <a:t>Review A $ P of the cardiovascular system</a:t>
            </a:r>
          </a:p>
          <a:p>
            <a:pPr lvl="0"/>
            <a:r>
              <a:rPr dirty="0" lang="en-US"/>
              <a:t>Recognize individuals with disorders of the cardiovascular system</a:t>
            </a:r>
          </a:p>
          <a:p>
            <a:pPr lvl="0"/>
            <a:r>
              <a:rPr dirty="0" lang="en-US"/>
              <a:t>Describe common disorders of the cardiovascular system</a:t>
            </a:r>
          </a:p>
          <a:p>
            <a:pPr lvl="0"/>
            <a:r>
              <a:rPr dirty="0" lang="en-US"/>
              <a:t>Demonstrate ability to care for individuals with common disorders of the cardiovascular system </a:t>
            </a:r>
          </a:p>
          <a:p>
            <a:endParaRPr dirty="0" lang="en-US"/>
          </a:p>
          <a:p>
            <a:endParaRPr dirty="0"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356" name=""/>
        <p:cNvGrpSpPr/>
        <p:nvPr/>
      </p:nvGrpSpPr>
      <p:grpSpPr>
        <a:xfrm>
          <a:off x="0" y="0"/>
          <a:ext cx="0" cy="0"/>
          <a:chOff x="0" y="0"/>
          <a:chExt cx="0" cy="0"/>
        </a:xfrm>
      </p:grpSpPr>
      <p:sp>
        <p:nvSpPr>
          <p:cNvPr id="1048705" name="Title 1"/>
          <p:cNvSpPr>
            <a:spLocks noGrp="1"/>
          </p:cNvSpPr>
          <p:nvPr>
            <p:ph type="title"/>
          </p:nvPr>
        </p:nvSpPr>
        <p:spPr>
          <a:xfrm>
            <a:off x="457200" y="277813"/>
            <a:ext cx="8229600" cy="865187"/>
          </a:xfrm>
        </p:spPr>
        <p:txBody>
          <a:bodyPr/>
          <a:p>
            <a:r>
              <a:rPr dirty="0" lang="en-US"/>
              <a:t>CONDUCTION SYSTEM</a:t>
            </a:r>
          </a:p>
        </p:txBody>
      </p:sp>
      <p:pic>
        <p:nvPicPr>
          <p:cNvPr id="2097156" name="Picture 4" descr="ecg_ccs"/>
          <p:cNvPicPr>
            <a:picLocks noChangeAspect="1" noGrp="1" noChangeArrowheads="1"/>
          </p:cNvPicPr>
          <p:nvPr>
            <p:ph idx="1"/>
          </p:nvPr>
        </p:nvPicPr>
        <p:blipFill>
          <a:blip xmlns:r="http://schemas.openxmlformats.org/officeDocument/2006/relationships" r:embed="rId1" cstate="print"/>
          <a:srcRect/>
          <a:stretch>
            <a:fillRect/>
          </a:stretch>
        </p:blipFill>
        <p:spPr>
          <a:xfrm>
            <a:off x="1295400" y="1295400"/>
            <a:ext cx="7086600" cy="5181600"/>
          </a:xfr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359" name=""/>
        <p:cNvGrpSpPr/>
        <p:nvPr/>
      </p:nvGrpSpPr>
      <p:grpSpPr>
        <a:xfrm>
          <a:off x="0" y="0"/>
          <a:ext cx="0" cy="0"/>
          <a:chOff x="0" y="0"/>
          <a:chExt cx="0" cy="0"/>
        </a:xfrm>
      </p:grpSpPr>
      <p:sp>
        <p:nvSpPr>
          <p:cNvPr id="1048709" name="Title 1"/>
          <p:cNvSpPr>
            <a:spLocks noGrp="1"/>
          </p:cNvSpPr>
          <p:nvPr>
            <p:ph type="title"/>
          </p:nvPr>
        </p:nvSpPr>
        <p:spPr/>
        <p:txBody>
          <a:bodyPr>
            <a:normAutofit/>
          </a:bodyPr>
          <a:p>
            <a:r>
              <a:rPr dirty="0" lang="en-US"/>
              <a:t>STRUCTURE FOR THE CARDIAC HISTORY</a:t>
            </a:r>
          </a:p>
        </p:txBody>
      </p:sp>
      <p:sp>
        <p:nvSpPr>
          <p:cNvPr id="1048710" name="Content Placeholder 2"/>
          <p:cNvSpPr>
            <a:spLocks noGrp="1"/>
          </p:cNvSpPr>
          <p:nvPr>
            <p:ph idx="1"/>
          </p:nvPr>
        </p:nvSpPr>
        <p:spPr/>
        <p:txBody>
          <a:bodyPr>
            <a:normAutofit/>
          </a:bodyPr>
          <a:p>
            <a:pPr indent="0" marL="0">
              <a:buNone/>
            </a:pPr>
            <a:r>
              <a:rPr dirty="0" sz="3200" lang="en-US"/>
              <a:t>PRESENTING COMPLAIN</a:t>
            </a:r>
          </a:p>
          <a:p>
            <a:r>
              <a:rPr dirty="0" sz="3200" lang="en-US"/>
              <a:t>The symptom that prompts the patient to seek medical attention – commonly chest pain, breathlessness (</a:t>
            </a:r>
            <a:r>
              <a:rPr dirty="0" sz="3200" lang="en-US" err="1"/>
              <a:t>dyspnoea</a:t>
            </a:r>
            <a:r>
              <a:rPr dirty="0" sz="3200" lang="en-US"/>
              <a:t>), palpitation, dizziness or blackouts (syncope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362" name=""/>
        <p:cNvGrpSpPr/>
        <p:nvPr/>
      </p:nvGrpSpPr>
      <p:grpSpPr>
        <a:xfrm>
          <a:off x="0" y="0"/>
          <a:ext cx="0" cy="0"/>
          <a:chOff x="0" y="0"/>
          <a:chExt cx="0" cy="0"/>
        </a:xfrm>
      </p:grpSpPr>
      <p:sp>
        <p:nvSpPr>
          <p:cNvPr id="1048714" name="Title 1"/>
          <p:cNvSpPr>
            <a:spLocks noGrp="1"/>
          </p:cNvSpPr>
          <p:nvPr>
            <p:ph type="title"/>
          </p:nvPr>
        </p:nvSpPr>
        <p:spPr/>
        <p:txBody>
          <a:bodyPr>
            <a:normAutofit/>
          </a:bodyPr>
          <a:p>
            <a:r>
              <a:rPr dirty="0" lang="en-US"/>
              <a:t>HISTORY OF PRESENTING COMPLAINT</a:t>
            </a:r>
          </a:p>
        </p:txBody>
      </p:sp>
      <p:sp>
        <p:nvSpPr>
          <p:cNvPr id="1048715" name="Content Placeholder 2"/>
          <p:cNvSpPr>
            <a:spLocks noGrp="1"/>
          </p:cNvSpPr>
          <p:nvPr>
            <p:ph idx="1"/>
          </p:nvPr>
        </p:nvSpPr>
        <p:spPr>
          <a:xfrm>
            <a:off x="457200" y="1600200"/>
            <a:ext cx="8229600" cy="4800600"/>
          </a:xfrm>
        </p:spPr>
        <p:txBody>
          <a:bodyPr/>
          <a:p>
            <a:r>
              <a:rPr dirty="0" sz="3200" lang="en-US"/>
              <a:t>Chest pain: site, radiation, character, duration, </a:t>
            </a:r>
          </a:p>
          <a:p>
            <a:r>
              <a:rPr dirty="0" sz="3200" lang="en-US"/>
              <a:t>Provoking and relieving factors, associated symptoms?</a:t>
            </a:r>
          </a:p>
          <a:p>
            <a:r>
              <a:rPr dirty="0" sz="3200" lang="en-US"/>
              <a:t>Breathlessness: orthopnea, paroxysmal nocturnal dyspnea, ankle swelling, cough, wheeze, </a:t>
            </a:r>
            <a:r>
              <a:rPr dirty="0" sz="3200" lang="en-US" err="1"/>
              <a:t>haemoptysis</a:t>
            </a:r>
            <a:r>
              <a:rPr dirty="0" sz="3200" lang="en-US"/>
              <a:t>?</a:t>
            </a:r>
          </a:p>
          <a:p>
            <a:r>
              <a:rPr dirty="0" sz="3200" lang="en-US"/>
              <a:t>Palpitation: 	sudden onset and offset, or pauses, </a:t>
            </a:r>
            <a:r>
              <a:rPr dirty="0" sz="3200" lang="en-US" err="1"/>
              <a:t>presyncope</a:t>
            </a:r>
            <a:r>
              <a:rPr dirty="0" sz="3200" lang="en-US"/>
              <a:t> or syncope.</a:t>
            </a:r>
          </a:p>
          <a:p>
            <a:endParaRPr dirty="0"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365" name=""/>
        <p:cNvGrpSpPr/>
        <p:nvPr/>
      </p:nvGrpSpPr>
      <p:grpSpPr>
        <a:xfrm>
          <a:off x="0" y="0"/>
          <a:ext cx="0" cy="0"/>
          <a:chOff x="0" y="0"/>
          <a:chExt cx="0" cy="0"/>
        </a:xfrm>
      </p:grpSpPr>
      <p:sp>
        <p:nvSpPr>
          <p:cNvPr id="1048719" name="Content Placeholder 2"/>
          <p:cNvSpPr>
            <a:spLocks noGrp="1"/>
          </p:cNvSpPr>
          <p:nvPr>
            <p:ph idx="1"/>
          </p:nvPr>
        </p:nvSpPr>
        <p:spPr/>
        <p:txBody>
          <a:bodyPr>
            <a:normAutofit/>
          </a:bodyPr>
          <a:p>
            <a:r>
              <a:rPr dirty="0" sz="3200" lang="en-US"/>
              <a:t>Dizziness / syncope: provoking factors, warning, duration, recovery?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368" name=""/>
        <p:cNvGrpSpPr/>
        <p:nvPr/>
      </p:nvGrpSpPr>
      <p:grpSpPr>
        <a:xfrm>
          <a:off x="0" y="0"/>
          <a:ext cx="0" cy="0"/>
          <a:chOff x="0" y="0"/>
          <a:chExt cx="0" cy="0"/>
        </a:xfrm>
      </p:grpSpPr>
      <p:sp>
        <p:nvSpPr>
          <p:cNvPr id="1048723" name="Title 1"/>
          <p:cNvSpPr>
            <a:spLocks noGrp="1"/>
          </p:cNvSpPr>
          <p:nvPr>
            <p:ph type="title"/>
          </p:nvPr>
        </p:nvSpPr>
        <p:spPr/>
        <p:txBody>
          <a:bodyPr>
            <a:normAutofit/>
          </a:bodyPr>
          <a:p>
            <a:r>
              <a:rPr dirty="0" lang="en-US"/>
              <a:t>RISK FACTORS FOR CARDIOVASCULAR DISEASES</a:t>
            </a:r>
          </a:p>
        </p:txBody>
      </p:sp>
      <p:sp>
        <p:nvSpPr>
          <p:cNvPr id="1048724" name="Content Placeholder 2"/>
          <p:cNvSpPr>
            <a:spLocks noGrp="1"/>
          </p:cNvSpPr>
          <p:nvPr>
            <p:ph idx="1"/>
          </p:nvPr>
        </p:nvSpPr>
        <p:spPr/>
        <p:txBody>
          <a:bodyPr/>
          <a:p>
            <a:r>
              <a:rPr dirty="0" sz="3200" lang="en-US"/>
              <a:t>Smoking- nicotine.</a:t>
            </a:r>
          </a:p>
          <a:p>
            <a:r>
              <a:rPr dirty="0" sz="3200" lang="en-US"/>
              <a:t>Age- serum cholesterol level rises, loss of arterial elasticity.</a:t>
            </a:r>
          </a:p>
          <a:p>
            <a:r>
              <a:rPr dirty="0" sz="3200" lang="en-US"/>
              <a:t>Hypertension</a:t>
            </a:r>
          </a:p>
          <a:p>
            <a:r>
              <a:rPr dirty="0" sz="3200" lang="en-US" err="1"/>
              <a:t>Hyperlipidemia</a:t>
            </a:r>
            <a:r>
              <a:rPr dirty="0" sz="3200" lang="en-US"/>
              <a:t>( high cholesterol levels)</a:t>
            </a:r>
          </a:p>
          <a:p>
            <a:r>
              <a:rPr dirty="0" sz="3200" lang="en-US"/>
              <a:t>Diabetes</a:t>
            </a:r>
          </a:p>
          <a:p>
            <a:r>
              <a:rPr dirty="0" sz="3200" lang="en-US"/>
              <a:t>Family history of premature vascular disease</a:t>
            </a:r>
            <a:r>
              <a:rPr dirty="0" lang="en-US"/>
              <a:t>.</a:t>
            </a:r>
          </a:p>
          <a:p>
            <a:endParaRPr dirty="0"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371" name=""/>
        <p:cNvGrpSpPr/>
        <p:nvPr/>
      </p:nvGrpSpPr>
      <p:grpSpPr>
        <a:xfrm>
          <a:off x="0" y="0"/>
          <a:ext cx="0" cy="0"/>
          <a:chOff x="0" y="0"/>
          <a:chExt cx="0" cy="0"/>
        </a:xfrm>
      </p:grpSpPr>
      <p:sp>
        <p:nvSpPr>
          <p:cNvPr id="1048728" name="Content Placeholder 2"/>
          <p:cNvSpPr>
            <a:spLocks noGrp="1"/>
          </p:cNvSpPr>
          <p:nvPr>
            <p:ph idx="1"/>
          </p:nvPr>
        </p:nvSpPr>
        <p:spPr/>
        <p:txBody>
          <a:bodyPr>
            <a:normAutofit/>
          </a:bodyPr>
          <a:p>
            <a:r>
              <a:rPr dirty="0" sz="3200" lang="en-US"/>
              <a:t>Excessive alcohol consumption-excessive.</a:t>
            </a:r>
          </a:p>
          <a:p>
            <a:r>
              <a:rPr dirty="0" sz="3200" lang="en-US"/>
              <a:t>Unhealthy diet- saturated fats.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374" name=""/>
        <p:cNvGrpSpPr/>
        <p:nvPr/>
      </p:nvGrpSpPr>
      <p:grpSpPr>
        <a:xfrm>
          <a:off x="0" y="0"/>
          <a:ext cx="0" cy="0"/>
          <a:chOff x="0" y="0"/>
          <a:chExt cx="0" cy="0"/>
        </a:xfrm>
      </p:grpSpPr>
      <p:sp>
        <p:nvSpPr>
          <p:cNvPr id="1048732" name="Title 1"/>
          <p:cNvSpPr>
            <a:spLocks noGrp="1"/>
          </p:cNvSpPr>
          <p:nvPr>
            <p:ph type="title"/>
          </p:nvPr>
        </p:nvSpPr>
        <p:spPr/>
        <p:txBody>
          <a:bodyPr/>
          <a:p>
            <a:r>
              <a:rPr dirty="0" lang="en-US"/>
              <a:t>PAST MEDICAL HISTORY</a:t>
            </a:r>
          </a:p>
        </p:txBody>
      </p:sp>
      <p:sp>
        <p:nvSpPr>
          <p:cNvPr id="1048733" name="Content Placeholder 2"/>
          <p:cNvSpPr>
            <a:spLocks noGrp="1"/>
          </p:cNvSpPr>
          <p:nvPr>
            <p:ph idx="1"/>
          </p:nvPr>
        </p:nvSpPr>
        <p:spPr/>
        <p:txBody>
          <a:bodyPr>
            <a:normAutofit/>
          </a:bodyPr>
          <a:p>
            <a:r>
              <a:rPr dirty="0" sz="3200" lang="en-US"/>
              <a:t>Stroke or transient ischemic attack.</a:t>
            </a:r>
          </a:p>
          <a:p>
            <a:r>
              <a:rPr dirty="0" sz="3200" lang="en-US"/>
              <a:t>Renal impairment</a:t>
            </a:r>
          </a:p>
          <a:p>
            <a:r>
              <a:rPr dirty="0" sz="3200" lang="en-US"/>
              <a:t>Rheumatic fever</a:t>
            </a:r>
          </a:p>
          <a:p>
            <a:r>
              <a:rPr dirty="0" sz="3200" lang="en-US"/>
              <a:t>Peripheral vascular disease.</a:t>
            </a:r>
          </a:p>
          <a:p>
            <a:r>
              <a:rPr dirty="0" sz="3200" lang="en-US"/>
              <a:t>Operations</a:t>
            </a:r>
          </a:p>
          <a:p>
            <a:r>
              <a:rPr dirty="0" sz="3200" lang="en-US"/>
              <a:t>Hospital clinic attendances.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377" name=""/>
        <p:cNvGrpSpPr/>
        <p:nvPr/>
      </p:nvGrpSpPr>
      <p:grpSpPr>
        <a:xfrm>
          <a:off x="0" y="0"/>
          <a:ext cx="0" cy="0"/>
          <a:chOff x="0" y="0"/>
          <a:chExt cx="0" cy="0"/>
        </a:xfrm>
      </p:grpSpPr>
      <p:sp>
        <p:nvSpPr>
          <p:cNvPr id="1048737" name="Title 1"/>
          <p:cNvSpPr>
            <a:spLocks noGrp="1"/>
          </p:cNvSpPr>
          <p:nvPr>
            <p:ph type="title"/>
          </p:nvPr>
        </p:nvSpPr>
        <p:spPr/>
        <p:txBody>
          <a:bodyPr/>
          <a:p>
            <a:r>
              <a:rPr dirty="0" lang="en-US"/>
              <a:t>FAMILY HISTORY</a:t>
            </a:r>
          </a:p>
        </p:txBody>
      </p:sp>
      <p:sp>
        <p:nvSpPr>
          <p:cNvPr id="1048738" name="Content Placeholder 2"/>
          <p:cNvSpPr>
            <a:spLocks noGrp="1"/>
          </p:cNvSpPr>
          <p:nvPr>
            <p:ph idx="1"/>
          </p:nvPr>
        </p:nvSpPr>
        <p:spPr/>
        <p:txBody>
          <a:bodyPr>
            <a:normAutofit/>
          </a:bodyPr>
          <a:p>
            <a:r>
              <a:rPr dirty="0" sz="3200" lang="en-US"/>
              <a:t>Cardiac disease</a:t>
            </a:r>
          </a:p>
          <a:p>
            <a:r>
              <a:rPr dirty="0" sz="3200" lang="en-US"/>
              <a:t>Sudden death</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380" name=""/>
        <p:cNvGrpSpPr/>
        <p:nvPr/>
      </p:nvGrpSpPr>
      <p:grpSpPr>
        <a:xfrm>
          <a:off x="0" y="0"/>
          <a:ext cx="0" cy="0"/>
          <a:chOff x="0" y="0"/>
          <a:chExt cx="0" cy="0"/>
        </a:xfrm>
      </p:grpSpPr>
      <p:sp>
        <p:nvSpPr>
          <p:cNvPr id="1048742" name="Title 1"/>
          <p:cNvSpPr>
            <a:spLocks noGrp="1"/>
          </p:cNvSpPr>
          <p:nvPr>
            <p:ph type="title"/>
          </p:nvPr>
        </p:nvSpPr>
        <p:spPr/>
        <p:txBody>
          <a:bodyPr/>
          <a:p>
            <a:r>
              <a:rPr dirty="0" lang="en-US"/>
              <a:t>DRUG HISTORY</a:t>
            </a:r>
          </a:p>
        </p:txBody>
      </p:sp>
      <p:sp>
        <p:nvSpPr>
          <p:cNvPr id="1048743" name="Content Placeholder 2"/>
          <p:cNvSpPr>
            <a:spLocks noGrp="1"/>
          </p:cNvSpPr>
          <p:nvPr>
            <p:ph idx="1"/>
          </p:nvPr>
        </p:nvSpPr>
        <p:spPr/>
        <p:txBody>
          <a:bodyPr>
            <a:normAutofit/>
          </a:bodyPr>
          <a:p>
            <a:r>
              <a:rPr dirty="0" sz="3200" lang="en-US"/>
              <a:t>Quantification of alcohol in take.</a:t>
            </a:r>
          </a:p>
          <a:p>
            <a:r>
              <a:rPr dirty="0" sz="3200" lang="en-US"/>
              <a:t>If a patient with known cardiovascular disease is not taking the recognized standard treatment, the reason  for this should be established.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383" name=""/>
        <p:cNvGrpSpPr/>
        <p:nvPr/>
      </p:nvGrpSpPr>
      <p:grpSpPr>
        <a:xfrm>
          <a:off x="0" y="0"/>
          <a:ext cx="0" cy="0"/>
          <a:chOff x="0" y="0"/>
          <a:chExt cx="0" cy="0"/>
        </a:xfrm>
      </p:grpSpPr>
      <p:sp>
        <p:nvSpPr>
          <p:cNvPr id="1048747" name="Title 1"/>
          <p:cNvSpPr>
            <a:spLocks noGrp="1"/>
          </p:cNvSpPr>
          <p:nvPr>
            <p:ph type="title"/>
          </p:nvPr>
        </p:nvSpPr>
        <p:spPr/>
        <p:txBody>
          <a:bodyPr/>
          <a:p>
            <a:r>
              <a:rPr dirty="0" lang="en-US"/>
              <a:t>Cardiac signs and symptoms</a:t>
            </a:r>
          </a:p>
        </p:txBody>
      </p:sp>
      <p:sp>
        <p:nvSpPr>
          <p:cNvPr id="1048748" name="Content Placeholder 2"/>
          <p:cNvSpPr>
            <a:spLocks noGrp="1"/>
          </p:cNvSpPr>
          <p:nvPr>
            <p:ph sz="quarter" idx="1"/>
          </p:nvPr>
        </p:nvSpPr>
        <p:spPr>
          <a:xfrm>
            <a:off x="457200" y="1447800"/>
            <a:ext cx="8077200" cy="5026152"/>
          </a:xfrm>
        </p:spPr>
        <p:txBody>
          <a:bodyPr>
            <a:noAutofit/>
          </a:bodyPr>
          <a:p>
            <a:r>
              <a:rPr dirty="0" sz="3200" lang="en-US"/>
              <a:t>Fatigue – earliest symptom</a:t>
            </a:r>
          </a:p>
          <a:p>
            <a:r>
              <a:rPr dirty="0" sz="3200" lang="en-US"/>
              <a:t>Chest pain and discomfort. Also other body parts eg left jaw, medial side of the left arm.</a:t>
            </a:r>
          </a:p>
          <a:p>
            <a:r>
              <a:rPr dirty="0" sz="3200" lang="en-US"/>
              <a:t>Shortness of breath and dyspnoea</a:t>
            </a:r>
          </a:p>
          <a:p>
            <a:r>
              <a:rPr dirty="0" sz="3200" lang="en-US"/>
              <a:t>Palpitations</a:t>
            </a:r>
          </a:p>
          <a:p>
            <a:r>
              <a:rPr dirty="0" sz="3200" lang="en-US"/>
              <a:t>Edema and weight gain- right ventricular failure</a:t>
            </a:r>
          </a:p>
          <a:p>
            <a:r>
              <a:rPr dirty="0" sz="3200" lang="en-US"/>
              <a:t>Dizziness and syncope– loss of consciousness.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301" name=""/>
        <p:cNvGrpSpPr/>
        <p:nvPr/>
      </p:nvGrpSpPr>
      <p:grpSpPr>
        <a:xfrm>
          <a:off x="0" y="0"/>
          <a:ext cx="0" cy="0"/>
          <a:chOff x="0" y="0"/>
          <a:chExt cx="0" cy="0"/>
        </a:xfrm>
      </p:grpSpPr>
      <p:sp>
        <p:nvSpPr>
          <p:cNvPr id="1048619" name="Title 1"/>
          <p:cNvSpPr>
            <a:spLocks noGrp="1"/>
          </p:cNvSpPr>
          <p:nvPr>
            <p:ph type="title"/>
          </p:nvPr>
        </p:nvSpPr>
        <p:spPr>
          <a:xfrm>
            <a:off x="457200" y="274638"/>
            <a:ext cx="7467600" cy="639762"/>
          </a:xfrm>
        </p:spPr>
        <p:txBody>
          <a:bodyPr/>
          <a:p>
            <a:r>
              <a:rPr dirty="0" lang="en-US"/>
              <a:t>Course outline</a:t>
            </a:r>
          </a:p>
        </p:txBody>
      </p:sp>
      <p:sp>
        <p:nvSpPr>
          <p:cNvPr id="1048620" name="Content Placeholder 2"/>
          <p:cNvSpPr>
            <a:spLocks noGrp="1"/>
          </p:cNvSpPr>
          <p:nvPr>
            <p:ph sz="quarter" idx="1"/>
          </p:nvPr>
        </p:nvSpPr>
        <p:spPr>
          <a:xfrm>
            <a:off x="457200" y="990600"/>
            <a:ext cx="7467600" cy="5483352"/>
          </a:xfrm>
        </p:spPr>
        <p:txBody>
          <a:bodyPr>
            <a:normAutofit/>
          </a:bodyPr>
          <a:p>
            <a:r>
              <a:rPr dirty="0" lang="en-US"/>
              <a:t>Review of anatomy and physiology    </a:t>
            </a:r>
          </a:p>
          <a:p>
            <a:r>
              <a:rPr dirty="0" lang="en-US"/>
              <a:t>Arteriosclerosis</a:t>
            </a:r>
          </a:p>
          <a:p>
            <a:pPr lvl="0"/>
            <a:r>
              <a:rPr dirty="0" lang="en-US"/>
              <a:t>Atherosclerosis</a:t>
            </a:r>
          </a:p>
          <a:p>
            <a:r>
              <a:rPr dirty="0" lang="en-US"/>
              <a:t>Myocardial infarction </a:t>
            </a:r>
          </a:p>
          <a:p>
            <a:r>
              <a:rPr dirty="0" lang="en-US"/>
              <a:t>Congestive cardiac disease</a:t>
            </a:r>
          </a:p>
          <a:p>
            <a:pPr lvl="0"/>
            <a:r>
              <a:rPr dirty="0" lang="en-US"/>
              <a:t>Intermittent claudication</a:t>
            </a:r>
          </a:p>
          <a:p>
            <a:pPr lvl="0"/>
            <a:r>
              <a:rPr dirty="0" lang="en-US"/>
              <a:t>Sub-acute bacterial endocarditis</a:t>
            </a:r>
          </a:p>
          <a:p>
            <a:pPr lvl="0"/>
            <a:r>
              <a:rPr dirty="0" lang="en-US"/>
              <a:t>Acute bacterial myocarditis</a:t>
            </a:r>
          </a:p>
          <a:p>
            <a:r>
              <a:rPr dirty="0" lang="en-US"/>
              <a:t>Rheumatic heart disease</a:t>
            </a:r>
          </a:p>
          <a:p>
            <a:pPr lvl="0"/>
            <a:r>
              <a:rPr dirty="0" lang="en-US"/>
              <a:t>Hypertension</a:t>
            </a:r>
          </a:p>
          <a:p>
            <a:pPr lvl="0"/>
            <a:r>
              <a:rPr dirty="0" lang="en-US"/>
              <a:t>Coronary artery disease </a:t>
            </a:r>
          </a:p>
          <a:p>
            <a:pPr lvl="0"/>
            <a:r>
              <a:rPr dirty="0" lang="en-US"/>
              <a:t>Deep venous thrombosis</a:t>
            </a:r>
          </a:p>
          <a:p>
            <a:endParaRPr dirty="0" lang="en-US"/>
          </a:p>
          <a:p>
            <a:endParaRPr dirty="0"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384" name=""/>
        <p:cNvGrpSpPr/>
        <p:nvPr/>
      </p:nvGrpSpPr>
      <p:grpSpPr>
        <a:xfrm>
          <a:off x="0" y="0"/>
          <a:ext cx="0" cy="0"/>
          <a:chOff x="0" y="0"/>
          <a:chExt cx="0" cy="0"/>
        </a:xfrm>
      </p:grpSpPr>
      <p:sp>
        <p:nvSpPr>
          <p:cNvPr id="1048749" name="Title 1"/>
          <p:cNvSpPr>
            <a:spLocks noGrp="1"/>
          </p:cNvSpPr>
          <p:nvPr>
            <p:ph type="title"/>
          </p:nvPr>
        </p:nvSpPr>
        <p:spPr/>
        <p:txBody>
          <a:bodyPr/>
          <a:p>
            <a:r>
              <a:rPr dirty="0" lang="en-US"/>
              <a:t>Risk factors to heart disease</a:t>
            </a:r>
          </a:p>
        </p:txBody>
      </p:sp>
      <p:sp>
        <p:nvSpPr>
          <p:cNvPr id="1048750" name="Content Placeholder 2"/>
          <p:cNvSpPr>
            <a:spLocks noGrp="1"/>
          </p:cNvSpPr>
          <p:nvPr>
            <p:ph sz="quarter" idx="1"/>
          </p:nvPr>
        </p:nvSpPr>
        <p:spPr/>
        <p:txBody>
          <a:bodyPr>
            <a:normAutofit/>
          </a:bodyPr>
          <a:p>
            <a:r>
              <a:rPr dirty="0" sz="3200" lang="en-US"/>
              <a:t>Non modifiable factors (have no control about).</a:t>
            </a:r>
          </a:p>
          <a:p>
            <a:pPr>
              <a:buNone/>
            </a:pPr>
            <a:r>
              <a:rPr dirty="0" sz="3200" lang="en-US"/>
              <a:t>        - positive family history</a:t>
            </a:r>
          </a:p>
          <a:p>
            <a:pPr>
              <a:buNone/>
            </a:pPr>
            <a:r>
              <a:rPr dirty="0" sz="3200" lang="en-US"/>
              <a:t>        -increasing age</a:t>
            </a:r>
          </a:p>
          <a:p>
            <a:pPr>
              <a:buNone/>
            </a:pPr>
            <a:r>
              <a:rPr dirty="0" sz="3200" lang="en-US"/>
              <a:t>         -gender– men and post menopause women</a:t>
            </a:r>
          </a:p>
          <a:p>
            <a:pPr>
              <a:buNone/>
            </a:pPr>
            <a:r>
              <a:rPr dirty="0" sz="3200" lang="en-US"/>
              <a:t>         - race- ?common in African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385" name=""/>
        <p:cNvGrpSpPr/>
        <p:nvPr/>
      </p:nvGrpSpPr>
      <p:grpSpPr>
        <a:xfrm>
          <a:off x="0" y="0"/>
          <a:ext cx="0" cy="0"/>
          <a:chOff x="0" y="0"/>
          <a:chExt cx="0" cy="0"/>
        </a:xfrm>
      </p:grpSpPr>
      <p:sp>
        <p:nvSpPr>
          <p:cNvPr id="1048751" name="Title 1"/>
          <p:cNvSpPr>
            <a:spLocks noGrp="1"/>
          </p:cNvSpPr>
          <p:nvPr>
            <p:ph type="title"/>
          </p:nvPr>
        </p:nvSpPr>
        <p:spPr>
          <a:xfrm>
            <a:off x="228600" y="-365919"/>
            <a:ext cx="8229600" cy="731838"/>
          </a:xfrm>
        </p:spPr>
        <p:txBody>
          <a:bodyPr>
            <a:normAutofit/>
          </a:bodyPr>
          <a:p>
            <a:r>
              <a:rPr dirty="0" lang="en-US"/>
              <a:t>.</a:t>
            </a:r>
          </a:p>
        </p:txBody>
      </p:sp>
      <p:sp>
        <p:nvSpPr>
          <p:cNvPr id="1048752" name="Content Placeholder 2"/>
          <p:cNvSpPr>
            <a:spLocks noGrp="1"/>
          </p:cNvSpPr>
          <p:nvPr>
            <p:ph sz="quarter" idx="1"/>
          </p:nvPr>
        </p:nvSpPr>
        <p:spPr>
          <a:xfrm>
            <a:off x="457200" y="533400"/>
            <a:ext cx="8229600" cy="5592763"/>
          </a:xfrm>
        </p:spPr>
        <p:txBody>
          <a:bodyPr>
            <a:normAutofit/>
          </a:bodyPr>
          <a:p>
            <a:r>
              <a:rPr dirty="0" sz="3200" lang="en-US"/>
              <a:t>Modifiable factors.( one can have control)</a:t>
            </a:r>
          </a:p>
          <a:p>
            <a:pPr>
              <a:buNone/>
            </a:pPr>
            <a:r>
              <a:rPr dirty="0" sz="3200" lang="en-US"/>
              <a:t>        -cigarettes smoking</a:t>
            </a:r>
          </a:p>
          <a:p>
            <a:pPr>
              <a:buNone/>
            </a:pPr>
            <a:r>
              <a:rPr dirty="0" sz="3200" lang="en-US"/>
              <a:t>         -obesity</a:t>
            </a:r>
          </a:p>
          <a:p>
            <a:pPr>
              <a:buNone/>
            </a:pPr>
            <a:r>
              <a:rPr dirty="0" sz="3200" lang="en-US"/>
              <a:t>         -physical inactivity</a:t>
            </a:r>
          </a:p>
          <a:p>
            <a:pPr>
              <a:buNone/>
            </a:pPr>
            <a:r>
              <a:rPr dirty="0" sz="3200" lang="en-US"/>
              <a:t>         -hyperlipidemia</a:t>
            </a:r>
          </a:p>
          <a:p>
            <a:pPr>
              <a:buNone/>
            </a:pPr>
            <a:r>
              <a:rPr dirty="0" sz="3200" lang="en-US"/>
              <a:t>         -elevated blood glucose</a:t>
            </a:r>
          </a:p>
          <a:p>
            <a:pPr>
              <a:buNone/>
            </a:pPr>
            <a:r>
              <a:rPr dirty="0" sz="3200" lang="en-US"/>
              <a:t>         - use of oral contraceptives</a:t>
            </a:r>
          </a:p>
          <a:p>
            <a:pPr>
              <a:buNone/>
            </a:pPr>
            <a:r>
              <a:rPr dirty="0" sz="3200" lang="en-US"/>
              <a:t>         -hypertension</a:t>
            </a:r>
          </a:p>
          <a:p>
            <a:pPr>
              <a:buNone/>
            </a:pPr>
            <a:r>
              <a:rPr dirty="0" sz="3200" lang="en-US"/>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386" name=""/>
        <p:cNvGrpSpPr/>
        <p:nvPr/>
      </p:nvGrpSpPr>
      <p:grpSpPr>
        <a:xfrm>
          <a:off x="0" y="0"/>
          <a:ext cx="0" cy="0"/>
          <a:chOff x="0" y="0"/>
          <a:chExt cx="0" cy="0"/>
        </a:xfrm>
      </p:grpSpPr>
      <p:sp>
        <p:nvSpPr>
          <p:cNvPr id="1048753" name="Title 1"/>
          <p:cNvSpPr>
            <a:spLocks noGrp="1"/>
          </p:cNvSpPr>
          <p:nvPr>
            <p:ph type="title"/>
          </p:nvPr>
        </p:nvSpPr>
        <p:spPr/>
        <p:txBody>
          <a:bodyPr>
            <a:normAutofit/>
          </a:bodyPr>
          <a:p>
            <a:r>
              <a:rPr dirty="0" sz="4000" lang="en-US"/>
              <a:t>Introduction</a:t>
            </a:r>
          </a:p>
        </p:txBody>
      </p:sp>
      <p:sp>
        <p:nvSpPr>
          <p:cNvPr id="1048754" name="Content Placeholder 2"/>
          <p:cNvSpPr>
            <a:spLocks noGrp="1"/>
          </p:cNvSpPr>
          <p:nvPr>
            <p:ph sz="quarter" idx="1"/>
          </p:nvPr>
        </p:nvSpPr>
        <p:spPr/>
        <p:txBody>
          <a:bodyPr/>
          <a:p>
            <a:r>
              <a:rPr dirty="0" sz="4000" lang="en-US"/>
              <a:t>Heart diseases are major cause of death but not all kinds are fatal.</a:t>
            </a:r>
          </a:p>
          <a:p>
            <a:r>
              <a:rPr dirty="0" sz="4000" lang="en-US"/>
              <a:t>There are many causes as covered under various conditions.</a:t>
            </a:r>
          </a:p>
          <a:p>
            <a:endParaRPr dirty="0" lang="en-US"/>
          </a:p>
          <a:p>
            <a:pPr>
              <a:buNone/>
            </a:pPr>
            <a:endParaRPr dirty="0" lang="en-US"/>
          </a:p>
          <a:p>
            <a:endParaRPr dirty="0"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387" name=""/>
        <p:cNvGrpSpPr/>
        <p:nvPr/>
      </p:nvGrpSpPr>
      <p:grpSpPr>
        <a:xfrm>
          <a:off x="0" y="0"/>
          <a:ext cx="0" cy="0"/>
          <a:chOff x="0" y="0"/>
          <a:chExt cx="0" cy="0"/>
        </a:xfrm>
      </p:grpSpPr>
      <p:sp>
        <p:nvSpPr>
          <p:cNvPr id="1048755" name="Title 1"/>
          <p:cNvSpPr>
            <a:spLocks noGrp="1"/>
          </p:cNvSpPr>
          <p:nvPr>
            <p:ph type="title"/>
          </p:nvPr>
        </p:nvSpPr>
        <p:spPr>
          <a:xfrm>
            <a:off x="381000" y="-571500"/>
            <a:ext cx="8229600" cy="1143000"/>
          </a:xfrm>
        </p:spPr>
        <p:txBody>
          <a:bodyPr/>
          <a:p>
            <a:r>
              <a:rPr dirty="0" lang="en-US"/>
              <a:t>.</a:t>
            </a:r>
          </a:p>
        </p:txBody>
      </p:sp>
      <p:sp>
        <p:nvSpPr>
          <p:cNvPr id="1048756" name="Content Placeholder 2"/>
          <p:cNvSpPr>
            <a:spLocks noGrp="1"/>
          </p:cNvSpPr>
          <p:nvPr>
            <p:ph sz="quarter" idx="1"/>
          </p:nvPr>
        </p:nvSpPr>
        <p:spPr/>
        <p:txBody>
          <a:bodyPr>
            <a:normAutofit/>
          </a:bodyPr>
          <a:p>
            <a:r>
              <a:rPr dirty="0" sz="3200" lang="en-US"/>
              <a:t>Diagnosis  of heart diseases is done by</a:t>
            </a:r>
          </a:p>
          <a:p>
            <a:pPr>
              <a:buNone/>
            </a:pPr>
            <a:r>
              <a:rPr dirty="0" sz="3200" lang="en-US"/>
              <a:t>           -physical assessment </a:t>
            </a:r>
          </a:p>
          <a:p>
            <a:pPr>
              <a:buNone/>
            </a:pPr>
            <a:r>
              <a:rPr dirty="0" sz="3200" lang="en-US"/>
              <a:t>           -laboratory test and</a:t>
            </a:r>
          </a:p>
          <a:p>
            <a:pPr>
              <a:buNone/>
            </a:pPr>
            <a:r>
              <a:rPr dirty="0" sz="3200" lang="en-US"/>
              <a:t>           - imaging and fluoroscopy and ultrasound</a:t>
            </a:r>
          </a:p>
          <a:p>
            <a:pPr>
              <a:buNone/>
            </a:pPr>
            <a:endParaRPr dirty="0" sz="3200"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388" name=""/>
        <p:cNvGrpSpPr/>
        <p:nvPr/>
      </p:nvGrpSpPr>
      <p:grpSpPr>
        <a:xfrm>
          <a:off x="0" y="0"/>
          <a:ext cx="0" cy="0"/>
          <a:chOff x="0" y="0"/>
          <a:chExt cx="0" cy="0"/>
        </a:xfrm>
      </p:grpSpPr>
      <p:sp>
        <p:nvSpPr>
          <p:cNvPr id="1048757" name="Title 1"/>
          <p:cNvSpPr>
            <a:spLocks noGrp="1"/>
          </p:cNvSpPr>
          <p:nvPr>
            <p:ph type="title"/>
          </p:nvPr>
        </p:nvSpPr>
        <p:spPr/>
        <p:txBody>
          <a:bodyPr/>
          <a:p>
            <a:r>
              <a:rPr dirty="0" lang="en-US"/>
              <a:t>Diagnostic tests</a:t>
            </a:r>
          </a:p>
        </p:txBody>
      </p:sp>
      <p:sp>
        <p:nvSpPr>
          <p:cNvPr id="1048758" name="Content Placeholder 2"/>
          <p:cNvSpPr>
            <a:spLocks noGrp="1"/>
          </p:cNvSpPr>
          <p:nvPr>
            <p:ph sz="quarter" idx="1"/>
          </p:nvPr>
        </p:nvSpPr>
        <p:spPr/>
        <p:txBody>
          <a:bodyPr>
            <a:normAutofit/>
          </a:bodyPr>
          <a:p>
            <a:pPr lvl="0"/>
            <a:r>
              <a:rPr dirty="0" lang="en-US"/>
              <a:t>Electrocardiogram (ECG)-paper with graphical recording of heart sounds, blank paper is called ECG paper, electrocardiograph-machine</a:t>
            </a:r>
          </a:p>
          <a:p>
            <a:pPr lvl="0"/>
            <a:r>
              <a:rPr dirty="0" lang="en-US"/>
              <a:t>X-ray</a:t>
            </a:r>
          </a:p>
          <a:p>
            <a:pPr lvl="0"/>
            <a:r>
              <a:rPr dirty="0" lang="en-US"/>
              <a:t>Angiogram</a:t>
            </a:r>
          </a:p>
          <a:p>
            <a:pPr lvl="0"/>
            <a:r>
              <a:rPr dirty="0" lang="en-US"/>
              <a:t>Heart catheterization</a:t>
            </a:r>
          </a:p>
          <a:p>
            <a:pPr lvl="0"/>
            <a:r>
              <a:rPr dirty="0" lang="en-US"/>
              <a:t>Central venous pressure</a:t>
            </a:r>
          </a:p>
          <a:p>
            <a:pPr lvl="0"/>
            <a:r>
              <a:rPr dirty="0" lang="en-US"/>
              <a:t>Radio-Isotopes</a:t>
            </a:r>
          </a:p>
          <a:p>
            <a:pPr lvl="0"/>
            <a:r>
              <a:rPr dirty="0" lang="en-US"/>
              <a:t>Echocardiography: U/S of heart, heart images</a:t>
            </a:r>
          </a:p>
          <a:p>
            <a:pPr lvl="0"/>
            <a:r>
              <a:rPr dirty="0" lang="en-US"/>
              <a:t>Electrocardiography: (ECG) Heart</a:t>
            </a:r>
          </a:p>
          <a:p>
            <a:pPr lvl="0"/>
            <a:r>
              <a:rPr dirty="0" lang="en-US"/>
              <a:t>Phonocardiography: For heart sounds plots</a:t>
            </a:r>
          </a:p>
          <a:p>
            <a:endParaRPr dirty="0" lang="en-US"/>
          </a:p>
          <a:p>
            <a:endParaRPr dirty="0"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389" name=""/>
        <p:cNvGrpSpPr/>
        <p:nvPr/>
      </p:nvGrpSpPr>
      <p:grpSpPr>
        <a:xfrm>
          <a:off x="0" y="0"/>
          <a:ext cx="0" cy="0"/>
          <a:chOff x="0" y="0"/>
          <a:chExt cx="0" cy="0"/>
        </a:xfrm>
      </p:grpSpPr>
      <p:sp>
        <p:nvSpPr>
          <p:cNvPr id="1048759" name="Title 1"/>
          <p:cNvSpPr>
            <a:spLocks noGrp="1"/>
          </p:cNvSpPr>
          <p:nvPr>
            <p:ph type="title"/>
          </p:nvPr>
        </p:nvSpPr>
        <p:spPr/>
        <p:txBody>
          <a:bodyPr/>
          <a:p>
            <a:r>
              <a:rPr dirty="0" lang="en-US"/>
              <a:t>Echocardiography</a:t>
            </a:r>
          </a:p>
        </p:txBody>
      </p:sp>
      <p:pic>
        <p:nvPicPr>
          <p:cNvPr id="2097157" name="Content Placeholder 5" descr="Image result for echocardiogram"/>
          <p:cNvPicPr>
            <a:picLocks noGrp="1"/>
          </p:cNvPicPr>
          <p:nvPr>
            <p:ph sz="quarter" idx="1"/>
          </p:nvPr>
        </p:nvPicPr>
        <p:blipFill>
          <a:blip xmlns:r="http://schemas.openxmlformats.org/officeDocument/2006/relationships" r:embed="rId1" cstate="print"/>
          <a:srcRect/>
          <a:stretch>
            <a:fillRect/>
          </a:stretch>
        </p:blipFill>
        <p:spPr bwMode="auto">
          <a:xfrm>
            <a:off x="0" y="1371600"/>
            <a:ext cx="4244742" cy="3124200"/>
          </a:xfrm>
          <a:prstGeom prst="rect"/>
          <a:noFill/>
          <a:ln w="9525">
            <a:noFill/>
            <a:miter lim="800000"/>
            <a:headEnd/>
            <a:tailEnd/>
          </a:ln>
        </p:spPr>
      </p:pic>
      <p:pic>
        <p:nvPicPr>
          <p:cNvPr id="2097158" name="Picture 6" descr="Related image"/>
          <p:cNvPicPr>
            <a:picLocks/>
          </p:cNvPicPr>
          <p:nvPr/>
        </p:nvPicPr>
        <p:blipFill>
          <a:blip xmlns:r="http://schemas.openxmlformats.org/officeDocument/2006/relationships" r:embed="rId2" cstate="print"/>
          <a:srcRect/>
          <a:stretch>
            <a:fillRect/>
          </a:stretch>
        </p:blipFill>
        <p:spPr bwMode="auto">
          <a:xfrm>
            <a:off x="4343400" y="3127120"/>
            <a:ext cx="4495800" cy="3730880"/>
          </a:xfrm>
          <a:prstGeom prst="rect"/>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390" name=""/>
        <p:cNvGrpSpPr/>
        <p:nvPr/>
      </p:nvGrpSpPr>
      <p:grpSpPr>
        <a:xfrm>
          <a:off x="0" y="0"/>
          <a:ext cx="0" cy="0"/>
          <a:chOff x="0" y="0"/>
          <a:chExt cx="0" cy="0"/>
        </a:xfrm>
      </p:grpSpPr>
      <p:sp>
        <p:nvSpPr>
          <p:cNvPr id="1048760" name="Title 1"/>
          <p:cNvSpPr>
            <a:spLocks noGrp="1"/>
          </p:cNvSpPr>
          <p:nvPr>
            <p:ph type="title"/>
          </p:nvPr>
        </p:nvSpPr>
        <p:spPr/>
        <p:txBody>
          <a:bodyPr/>
          <a:p>
            <a:r>
              <a:rPr dirty="0" lang="en-US"/>
              <a:t>ELECTROCARDIOGRAM</a:t>
            </a:r>
          </a:p>
        </p:txBody>
      </p:sp>
      <p:pic>
        <p:nvPicPr>
          <p:cNvPr id="2097159" name="Content Placeholder 3" descr="Image result for taking ecg"/>
          <p:cNvPicPr>
            <a:picLocks noGrp="1"/>
          </p:cNvPicPr>
          <p:nvPr>
            <p:ph sz="quarter" idx="1"/>
          </p:nvPr>
        </p:nvPicPr>
        <p:blipFill>
          <a:blip xmlns:r="http://schemas.openxmlformats.org/officeDocument/2006/relationships" r:embed="rId1" cstate="print"/>
          <a:srcRect/>
          <a:stretch>
            <a:fillRect/>
          </a:stretch>
        </p:blipFill>
        <p:spPr bwMode="auto">
          <a:xfrm>
            <a:off x="457200" y="2279931"/>
            <a:ext cx="4572000" cy="2901669"/>
          </a:xfrm>
          <a:prstGeom prst="rect"/>
          <a:noFill/>
          <a:ln w="9525">
            <a:noFill/>
            <a:miter lim="800000"/>
            <a:headEnd/>
            <a:tailEnd/>
          </a:ln>
        </p:spPr>
      </p:pic>
      <p:pic>
        <p:nvPicPr>
          <p:cNvPr id="2097160" name="Picture 4" descr="Image result for electrocardiogram"/>
          <p:cNvPicPr>
            <a:picLocks/>
          </p:cNvPicPr>
          <p:nvPr/>
        </p:nvPicPr>
        <p:blipFill>
          <a:blip xmlns:r="http://schemas.openxmlformats.org/officeDocument/2006/relationships" r:embed="rId2" cstate="print"/>
          <a:srcRect/>
          <a:stretch>
            <a:fillRect/>
          </a:stretch>
        </p:blipFill>
        <p:spPr bwMode="auto">
          <a:xfrm>
            <a:off x="5105400" y="3505200"/>
            <a:ext cx="2860040" cy="2860040"/>
          </a:xfrm>
          <a:prstGeom prst="rect"/>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391" name=""/>
        <p:cNvGrpSpPr/>
        <p:nvPr/>
      </p:nvGrpSpPr>
      <p:grpSpPr>
        <a:xfrm>
          <a:off x="0" y="0"/>
          <a:ext cx="0" cy="0"/>
          <a:chOff x="0" y="0"/>
          <a:chExt cx="0" cy="0"/>
        </a:xfrm>
      </p:grpSpPr>
      <p:sp>
        <p:nvSpPr>
          <p:cNvPr id="1048761" name="Title 1"/>
          <p:cNvSpPr>
            <a:spLocks noGrp="1"/>
          </p:cNvSpPr>
          <p:nvPr>
            <p:ph type="title"/>
          </p:nvPr>
        </p:nvSpPr>
        <p:spPr>
          <a:xfrm>
            <a:off x="457200" y="274638"/>
            <a:ext cx="7467600" cy="715962"/>
          </a:xfrm>
        </p:spPr>
        <p:txBody>
          <a:bodyPr>
            <a:normAutofit/>
          </a:bodyPr>
          <a:p>
            <a:r>
              <a:rPr b="1" dirty="0" sz="4000" lang="en-US"/>
              <a:t>Diseases of the arteries</a:t>
            </a:r>
          </a:p>
        </p:txBody>
      </p:sp>
      <p:sp>
        <p:nvSpPr>
          <p:cNvPr id="1048762" name="Content Placeholder 2"/>
          <p:cNvSpPr>
            <a:spLocks noGrp="1"/>
          </p:cNvSpPr>
          <p:nvPr>
            <p:ph sz="quarter" idx="1"/>
          </p:nvPr>
        </p:nvSpPr>
        <p:spPr>
          <a:xfrm>
            <a:off x="228600" y="914400"/>
            <a:ext cx="7696200" cy="5559552"/>
          </a:xfrm>
        </p:spPr>
        <p:txBody>
          <a:bodyPr/>
          <a:p>
            <a:pPr>
              <a:buNone/>
            </a:pPr>
            <a:r>
              <a:rPr b="1" dirty="0" lang="en-US"/>
              <a:t>ATHEROSCLEROSIS AND ARTERIOSCLEROSIS</a:t>
            </a:r>
          </a:p>
          <a:p>
            <a:pPr>
              <a:buNone/>
            </a:pPr>
            <a:r>
              <a:rPr b="1" dirty="0" lang="en-US" u="sng"/>
              <a:t>ATHEROSCLEROSIS</a:t>
            </a:r>
          </a:p>
          <a:p>
            <a:r>
              <a:rPr dirty="0" lang="en-US"/>
              <a:t>Is a disease of the arteries in which fatty plaques develop on their inner walls, eventually obstructing blood flow and interfering with absorption of nutrients.</a:t>
            </a:r>
          </a:p>
          <a:p>
            <a:pPr>
              <a:buNone/>
            </a:pPr>
            <a:endParaRPr dirty="0" lang="en-US"/>
          </a:p>
          <a:p>
            <a:endParaRPr dirty="0" lang="en-US"/>
          </a:p>
        </p:txBody>
      </p:sp>
      <p:pic>
        <p:nvPicPr>
          <p:cNvPr id="2097161" name="Picture 5" descr="Image result for arteriosclerosis"/>
          <p:cNvPicPr>
            <a:picLocks/>
          </p:cNvPicPr>
          <p:nvPr/>
        </p:nvPicPr>
        <p:blipFill>
          <a:blip xmlns:r="http://schemas.openxmlformats.org/officeDocument/2006/relationships" r:embed="rId1" cstate="print"/>
          <a:srcRect/>
          <a:stretch>
            <a:fillRect/>
          </a:stretch>
        </p:blipFill>
        <p:spPr bwMode="auto">
          <a:xfrm>
            <a:off x="1981200" y="3657600"/>
            <a:ext cx="5257800" cy="3200401"/>
          </a:xfrm>
          <a:prstGeom prst="rect"/>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392" name=""/>
        <p:cNvGrpSpPr/>
        <p:nvPr/>
      </p:nvGrpSpPr>
      <p:grpSpPr>
        <a:xfrm>
          <a:off x="0" y="0"/>
          <a:ext cx="0" cy="0"/>
          <a:chOff x="0" y="0"/>
          <a:chExt cx="0" cy="0"/>
        </a:xfrm>
      </p:grpSpPr>
      <p:sp>
        <p:nvSpPr>
          <p:cNvPr id="1048763" name="Title 1"/>
          <p:cNvSpPr>
            <a:spLocks noGrp="1"/>
          </p:cNvSpPr>
          <p:nvPr>
            <p:ph type="title"/>
          </p:nvPr>
        </p:nvSpPr>
        <p:spPr>
          <a:xfrm>
            <a:off x="457200" y="-91281"/>
            <a:ext cx="8229600" cy="182562"/>
          </a:xfrm>
        </p:spPr>
        <p:txBody>
          <a:bodyPr>
            <a:normAutofit fontScale="90000"/>
          </a:bodyPr>
          <a:p>
            <a:r>
              <a:rPr dirty="0" lang="en-US"/>
              <a:t>.</a:t>
            </a:r>
          </a:p>
        </p:txBody>
      </p:sp>
      <p:sp>
        <p:nvSpPr>
          <p:cNvPr id="1048764" name="Content Placeholder 2"/>
          <p:cNvSpPr>
            <a:spLocks noGrp="1"/>
          </p:cNvSpPr>
          <p:nvPr>
            <p:ph sz="quarter" idx="1"/>
          </p:nvPr>
        </p:nvSpPr>
        <p:spPr>
          <a:xfrm>
            <a:off x="457200" y="533400"/>
            <a:ext cx="8229600" cy="5592763"/>
          </a:xfrm>
        </p:spPr>
        <p:txBody>
          <a:bodyPr>
            <a:normAutofit/>
          </a:bodyPr>
          <a:p>
            <a:pPr>
              <a:buNone/>
            </a:pPr>
            <a:r>
              <a:rPr b="1" dirty="0" sz="4800" lang="en-GB"/>
              <a:t>ARTERIOSCLEROSIS</a:t>
            </a:r>
          </a:p>
          <a:p>
            <a:r>
              <a:rPr dirty="0" lang="en-GB"/>
              <a:t>Literally means hardening of arteries with loss of elasticity within the middle layer of the small arteries, causing impaired blood supply to the organs </a:t>
            </a:r>
            <a:r>
              <a:rPr dirty="0" lang="en-US"/>
              <a:t> and severe elevation of blood pressure</a:t>
            </a:r>
            <a:r>
              <a:rPr dirty="0" lang="en-GB"/>
              <a:t>.</a:t>
            </a:r>
          </a:p>
          <a:p>
            <a:r>
              <a:rPr dirty="0" lang="en-GB"/>
              <a:t>It is associated with some degree of </a:t>
            </a:r>
            <a:r>
              <a:rPr dirty="0" lang="en-GB" err="1"/>
              <a:t>atheroma</a:t>
            </a:r>
            <a:r>
              <a:rPr dirty="0" lang="en-GB"/>
              <a:t> and old age.</a:t>
            </a:r>
          </a:p>
          <a:p>
            <a:r>
              <a:rPr dirty="0" lang="en-GB"/>
              <a:t>Although the processes of atherosclerosis and arteriosclerosis differ, rarely does one occur without the other</a:t>
            </a:r>
          </a:p>
          <a:p>
            <a:pPr>
              <a:buNone/>
            </a:pPr>
            <a:endParaRPr dirty="0" lang="en-US"/>
          </a:p>
          <a:p>
            <a:endParaRPr dirty="0"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393" name=""/>
        <p:cNvGrpSpPr/>
        <p:nvPr/>
      </p:nvGrpSpPr>
      <p:grpSpPr>
        <a:xfrm>
          <a:off x="0" y="0"/>
          <a:ext cx="0" cy="0"/>
          <a:chOff x="0" y="0"/>
          <a:chExt cx="0" cy="0"/>
        </a:xfrm>
      </p:grpSpPr>
      <p:sp>
        <p:nvSpPr>
          <p:cNvPr id="1048765" name="Title 1"/>
          <p:cNvSpPr>
            <a:spLocks noGrp="1"/>
          </p:cNvSpPr>
          <p:nvPr>
            <p:ph type="title"/>
          </p:nvPr>
        </p:nvSpPr>
        <p:spPr/>
        <p:txBody>
          <a:bodyPr/>
          <a:p>
            <a:r>
              <a:rPr dirty="0" lang="en-US"/>
              <a:t>RISK FACTORS</a:t>
            </a:r>
          </a:p>
        </p:txBody>
      </p:sp>
      <p:sp>
        <p:nvSpPr>
          <p:cNvPr id="1048766" name="Content Placeholder 2"/>
          <p:cNvSpPr>
            <a:spLocks noGrp="1"/>
          </p:cNvSpPr>
          <p:nvPr>
            <p:ph sz="quarter" idx="1"/>
          </p:nvPr>
        </p:nvSpPr>
        <p:spPr>
          <a:xfrm>
            <a:off x="457200" y="1524000"/>
            <a:ext cx="8077200" cy="4949952"/>
          </a:xfrm>
        </p:spPr>
        <p:txBody>
          <a:bodyPr/>
          <a:p>
            <a:pPr>
              <a:buNone/>
            </a:pPr>
            <a:r>
              <a:rPr dirty="0" lang="en-US"/>
              <a:t>Damaged endothelium by:-</a:t>
            </a:r>
          </a:p>
          <a:p>
            <a:r>
              <a:rPr dirty="0" lang="en-US"/>
              <a:t>High blood pressure</a:t>
            </a:r>
          </a:p>
          <a:p>
            <a:r>
              <a:rPr dirty="0" lang="en-US"/>
              <a:t>Smoking</a:t>
            </a:r>
          </a:p>
          <a:p>
            <a:r>
              <a:rPr dirty="0" lang="en-US"/>
              <a:t>High cholesterol</a:t>
            </a:r>
          </a:p>
          <a:p>
            <a:r>
              <a:rPr dirty="0" lang="en-US"/>
              <a:t>Abdominal obesity</a:t>
            </a:r>
          </a:p>
          <a:p>
            <a:r>
              <a:rPr dirty="0" lang="en-US"/>
              <a:t>Stress</a:t>
            </a:r>
          </a:p>
          <a:p>
            <a:r>
              <a:rPr dirty="0" lang="en-US"/>
              <a:t>Lack of fruits and </a:t>
            </a:r>
            <a:r>
              <a:rPr dirty="0" lang="en-US" err="1"/>
              <a:t>veges</a:t>
            </a:r>
            <a:endParaRPr dirty="0" lang="en-US"/>
          </a:p>
          <a:p>
            <a:r>
              <a:rPr dirty="0" lang="en-US"/>
              <a:t>Alcohol</a:t>
            </a:r>
          </a:p>
          <a:p>
            <a:r>
              <a:rPr dirty="0" lang="en-US"/>
              <a:t>Sedentary lifestyle</a:t>
            </a:r>
          </a:p>
          <a:p>
            <a:pPr>
              <a:buNone/>
            </a:pPr>
            <a:r>
              <a:rPr dirty="0" lang="en-US" err="1"/>
              <a:t>Atheromas</a:t>
            </a:r>
            <a:r>
              <a:rPr dirty="0" lang="en-US"/>
              <a:t> may cause coronary heart </a:t>
            </a:r>
            <a:r>
              <a:rPr dirty="0" lang="en-US" err="1"/>
              <a:t>dse</a:t>
            </a:r>
            <a:r>
              <a:rPr dirty="0" lang="en-US"/>
              <a:t>, </a:t>
            </a:r>
            <a:r>
              <a:rPr dirty="0" lang="en-US" err="1"/>
              <a:t>cerebrovascular</a:t>
            </a:r>
            <a:r>
              <a:rPr dirty="0" lang="en-US"/>
              <a:t> </a:t>
            </a:r>
            <a:r>
              <a:rPr dirty="0" lang="en-US" err="1"/>
              <a:t>dse</a:t>
            </a:r>
            <a:r>
              <a:rPr dirty="0" lang="en-US"/>
              <a:t>, peripheral </a:t>
            </a:r>
            <a:r>
              <a:rPr dirty="0" lang="en-US" err="1"/>
              <a:t>dse</a:t>
            </a:r>
            <a:endParaRPr dirty="0" lang="en-US"/>
          </a:p>
          <a:p>
            <a:endParaRPr dirty="0" lang="en-US"/>
          </a:p>
          <a:p>
            <a:endParaRPr dirty="0" lang="en-US"/>
          </a:p>
          <a:p>
            <a:endParaRPr dirty="0"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302" name=""/>
        <p:cNvGrpSpPr/>
        <p:nvPr/>
      </p:nvGrpSpPr>
      <p:grpSpPr>
        <a:xfrm>
          <a:off x="0" y="0"/>
          <a:ext cx="0" cy="0"/>
          <a:chOff x="0" y="0"/>
          <a:chExt cx="0" cy="0"/>
        </a:xfrm>
      </p:grpSpPr>
      <p:sp>
        <p:nvSpPr>
          <p:cNvPr id="1048621" name="Title 1"/>
          <p:cNvSpPr>
            <a:spLocks noGrp="1"/>
          </p:cNvSpPr>
          <p:nvPr>
            <p:ph type="title"/>
          </p:nvPr>
        </p:nvSpPr>
        <p:spPr>
          <a:xfrm>
            <a:off x="457200" y="-304800"/>
            <a:ext cx="8229600" cy="1143000"/>
          </a:xfrm>
        </p:spPr>
        <p:txBody>
          <a:bodyPr>
            <a:normAutofit/>
          </a:bodyPr>
          <a:p>
            <a:r>
              <a:rPr dirty="0" lang="en-US"/>
              <a:t>Overview of anatomy of the heart</a:t>
            </a:r>
          </a:p>
        </p:txBody>
      </p:sp>
      <p:pic>
        <p:nvPicPr>
          <p:cNvPr id="2097153" name="Picture 3"/>
          <p:cNvPicPr>
            <a:picLocks noChangeAspect="1" noGrp="1" noChangeArrowheads="1"/>
          </p:cNvPicPr>
          <p:nvPr>
            <p:ph sz="quarter" idx="1"/>
          </p:nvPr>
        </p:nvPicPr>
        <p:blipFill>
          <a:blip xmlns:r="http://schemas.openxmlformats.org/officeDocument/2006/relationships" r:embed="rId1" cstate="print"/>
          <a:srcRect/>
          <a:stretch>
            <a:fillRect/>
          </a:stretch>
        </p:blipFill>
        <p:spPr bwMode="auto">
          <a:xfrm>
            <a:off x="304800" y="838200"/>
            <a:ext cx="8305800" cy="6019800"/>
          </a:xfrm>
          <a:prstGeom prst="rect"/>
          <a:noFill/>
          <a:ln w="9525">
            <a:noFill/>
            <a:miter lim="800000"/>
            <a:headEnd/>
            <a:tailEnd/>
          </a:ln>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394" name=""/>
        <p:cNvGrpSpPr/>
        <p:nvPr/>
      </p:nvGrpSpPr>
      <p:grpSpPr>
        <a:xfrm>
          <a:off x="0" y="0"/>
          <a:ext cx="0" cy="0"/>
          <a:chOff x="0" y="0"/>
          <a:chExt cx="0" cy="0"/>
        </a:xfrm>
      </p:grpSpPr>
      <p:sp>
        <p:nvSpPr>
          <p:cNvPr id="1048767" name="Title 1"/>
          <p:cNvSpPr>
            <a:spLocks noGrp="1"/>
          </p:cNvSpPr>
          <p:nvPr>
            <p:ph type="title"/>
          </p:nvPr>
        </p:nvSpPr>
        <p:spPr/>
        <p:txBody>
          <a:bodyPr/>
          <a:p>
            <a:r>
              <a:rPr dirty="0" lang="en-US"/>
              <a:t>mgt</a:t>
            </a:r>
          </a:p>
        </p:txBody>
      </p:sp>
      <p:sp>
        <p:nvSpPr>
          <p:cNvPr id="1048768" name="Content Placeholder 2"/>
          <p:cNvSpPr>
            <a:spLocks noGrp="1"/>
          </p:cNvSpPr>
          <p:nvPr>
            <p:ph sz="quarter" idx="1"/>
          </p:nvPr>
        </p:nvSpPr>
        <p:spPr/>
        <p:txBody>
          <a:bodyPr>
            <a:normAutofit/>
          </a:bodyPr>
          <a:p>
            <a:r>
              <a:rPr dirty="0" sz="3600" lang="en-US" err="1"/>
              <a:t>Stenting</a:t>
            </a:r>
            <a:endParaRPr dirty="0" sz="3600" lang="en-US"/>
          </a:p>
          <a:p>
            <a:r>
              <a:rPr dirty="0" sz="3600" lang="en-US"/>
              <a:t>Bypass  surgery: Getting an artery from elsewhere(often leg or chest) and putting around a blocked part to bypass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395" name=""/>
        <p:cNvGrpSpPr/>
        <p:nvPr/>
      </p:nvGrpSpPr>
      <p:grpSpPr>
        <a:xfrm>
          <a:off x="0" y="0"/>
          <a:ext cx="0" cy="0"/>
          <a:chOff x="0" y="0"/>
          <a:chExt cx="0" cy="0"/>
        </a:xfrm>
      </p:grpSpPr>
      <p:sp>
        <p:nvSpPr>
          <p:cNvPr id="1048769" name="Title 1"/>
          <p:cNvSpPr>
            <a:spLocks noGrp="1"/>
          </p:cNvSpPr>
          <p:nvPr>
            <p:ph type="title"/>
          </p:nvPr>
        </p:nvSpPr>
        <p:spPr/>
        <p:txBody>
          <a:bodyPr/>
          <a:p>
            <a:r>
              <a:rPr dirty="0" lang="en-US"/>
              <a:t>INTERMITENT CLAUDICATION</a:t>
            </a:r>
          </a:p>
        </p:txBody>
      </p:sp>
      <p:sp>
        <p:nvSpPr>
          <p:cNvPr id="1048770" name="Content Placeholder 2"/>
          <p:cNvSpPr>
            <a:spLocks noGrp="1"/>
          </p:cNvSpPr>
          <p:nvPr>
            <p:ph sz="quarter" idx="1"/>
          </p:nvPr>
        </p:nvSpPr>
        <p:spPr/>
        <p:txBody>
          <a:bodyPr>
            <a:normAutofit/>
          </a:bodyPr>
          <a:p>
            <a:r>
              <a:rPr dirty="0" lang="en-GB"/>
              <a:t>A muscular, cramp-type pain in the extremities consistently reproduced with the same degree of exercise or activity and relieved by rest is experienced by patients with peripheral arterial insufficiency.</a:t>
            </a:r>
          </a:p>
          <a:p>
            <a:r>
              <a:rPr dirty="0" lang="en-GB"/>
              <a:t>The pain result from built up of metabolic waste within the muscle tissue.</a:t>
            </a:r>
          </a:p>
          <a:p>
            <a:r>
              <a:rPr dirty="0" lang="en-GB"/>
              <a:t>There is local irritation by this toxic waste causing ischemic pain.</a:t>
            </a:r>
          </a:p>
          <a:p>
            <a:endParaRPr dirty="0" lang="en-GB"/>
          </a:p>
          <a:p>
            <a:endParaRPr dirty="0"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396" name=""/>
        <p:cNvGrpSpPr/>
        <p:nvPr/>
      </p:nvGrpSpPr>
      <p:grpSpPr>
        <a:xfrm>
          <a:off x="0" y="0"/>
          <a:ext cx="0" cy="0"/>
          <a:chOff x="0" y="0"/>
          <a:chExt cx="0" cy="0"/>
        </a:xfrm>
      </p:grpSpPr>
      <p:sp>
        <p:nvSpPr>
          <p:cNvPr id="1048771" name="Title 1"/>
          <p:cNvSpPr>
            <a:spLocks noGrp="1"/>
          </p:cNvSpPr>
          <p:nvPr>
            <p:ph type="title"/>
          </p:nvPr>
        </p:nvSpPr>
        <p:spPr/>
        <p:txBody>
          <a:bodyPr/>
          <a:p>
            <a:r>
              <a:rPr dirty="0" lang="en-US"/>
              <a:t>Mechanism: </a:t>
            </a:r>
            <a:r>
              <a:rPr dirty="0" lang="en-US" err="1"/>
              <a:t>pathophysiology</a:t>
            </a:r>
            <a:endParaRPr dirty="0" lang="en-US"/>
          </a:p>
        </p:txBody>
      </p:sp>
      <p:sp>
        <p:nvSpPr>
          <p:cNvPr id="1048772" name="Content Placeholder 2"/>
          <p:cNvSpPr>
            <a:spLocks noGrp="1"/>
          </p:cNvSpPr>
          <p:nvPr>
            <p:ph sz="quarter" idx="1"/>
          </p:nvPr>
        </p:nvSpPr>
        <p:spPr/>
        <p:txBody>
          <a:bodyPr/>
          <a:p>
            <a:pPr lvl="0"/>
            <a:r>
              <a:rPr dirty="0" lang="en-US"/>
              <a:t>Activity/exercise →Increased tissue oxygen demand →impaired oxygen supply due to obstruction →shift to anaerobic metabolism → build up of metabolic waste → local irritation of peripheral nerve endings → pain in extremity →rest → decreased tissue oxygen demand → return to aerobic metabolism → elimination of metabolic waste → relief of pain.</a:t>
            </a:r>
          </a:p>
          <a:p>
            <a:endParaRPr dirty="0"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397" name=""/>
        <p:cNvGrpSpPr/>
        <p:nvPr/>
      </p:nvGrpSpPr>
      <p:grpSpPr>
        <a:xfrm>
          <a:off x="0" y="0"/>
          <a:ext cx="0" cy="0"/>
          <a:chOff x="0" y="0"/>
          <a:chExt cx="0" cy="0"/>
        </a:xfrm>
      </p:grpSpPr>
      <p:sp>
        <p:nvSpPr>
          <p:cNvPr id="1048773" name="Title 1"/>
          <p:cNvSpPr>
            <a:spLocks noGrp="1"/>
          </p:cNvSpPr>
          <p:nvPr>
            <p:ph type="title"/>
          </p:nvPr>
        </p:nvSpPr>
        <p:spPr/>
        <p:txBody>
          <a:bodyPr/>
          <a:p>
            <a:r>
              <a:rPr dirty="0" lang="en-US"/>
              <a:t>management</a:t>
            </a:r>
          </a:p>
        </p:txBody>
      </p:sp>
      <p:sp>
        <p:nvSpPr>
          <p:cNvPr id="1048774" name="Content Placeholder 2"/>
          <p:cNvSpPr>
            <a:spLocks noGrp="1"/>
          </p:cNvSpPr>
          <p:nvPr>
            <p:ph sz="quarter" idx="1"/>
          </p:nvPr>
        </p:nvSpPr>
        <p:spPr/>
        <p:txBody>
          <a:bodyPr/>
          <a:p>
            <a:r>
              <a:rPr dirty="0" lang="en-US"/>
              <a:t>Give bed rest </a:t>
            </a:r>
          </a:p>
          <a:p>
            <a:r>
              <a:rPr dirty="0" lang="en-US"/>
              <a:t>Provide warmth to cold extremities</a:t>
            </a:r>
          </a:p>
          <a:p>
            <a:r>
              <a:rPr dirty="0" lang="en-US"/>
              <a:t>Elevate the feet</a:t>
            </a:r>
          </a:p>
          <a:p>
            <a:r>
              <a:rPr dirty="0" lang="en-US"/>
              <a:t>Moderate regular exercises for the limbs </a:t>
            </a:r>
          </a:p>
          <a:p>
            <a:r>
              <a:rPr dirty="0" lang="en-US"/>
              <a:t>Skin care</a:t>
            </a:r>
          </a:p>
          <a:p>
            <a:r>
              <a:rPr dirty="0" lang="en-US"/>
              <a:t>Low fat diet </a:t>
            </a:r>
          </a:p>
          <a:p>
            <a:r>
              <a:rPr dirty="0" lang="en-US"/>
              <a:t>Stop smoking</a:t>
            </a:r>
          </a:p>
          <a:p>
            <a:endParaRPr dirty="0" lang="en-US"/>
          </a:p>
          <a:p>
            <a:endParaRPr dirty="0" lang="en-US"/>
          </a:p>
          <a:p>
            <a:endParaRPr dirty="0"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398" name=""/>
        <p:cNvGrpSpPr/>
        <p:nvPr/>
      </p:nvGrpSpPr>
      <p:grpSpPr>
        <a:xfrm>
          <a:off x="0" y="0"/>
          <a:ext cx="0" cy="0"/>
          <a:chOff x="0" y="0"/>
          <a:chExt cx="0" cy="0"/>
        </a:xfrm>
      </p:grpSpPr>
      <p:sp>
        <p:nvSpPr>
          <p:cNvPr id="1048775" name="Title 1"/>
          <p:cNvSpPr>
            <a:spLocks noGrp="1"/>
          </p:cNvSpPr>
          <p:nvPr>
            <p:ph type="title"/>
          </p:nvPr>
        </p:nvSpPr>
        <p:spPr/>
        <p:txBody>
          <a:bodyPr/>
          <a:p>
            <a:r>
              <a:rPr dirty="0" lang="en-US"/>
              <a:t>.</a:t>
            </a:r>
          </a:p>
        </p:txBody>
      </p:sp>
      <p:sp>
        <p:nvSpPr>
          <p:cNvPr id="1048776" name="Content Placeholder 2"/>
          <p:cNvSpPr>
            <a:spLocks noGrp="1"/>
          </p:cNvSpPr>
          <p:nvPr>
            <p:ph sz="quarter" idx="1"/>
          </p:nvPr>
        </p:nvSpPr>
        <p:spPr/>
        <p:txBody>
          <a:bodyPr/>
          <a:p>
            <a:pPr>
              <a:buNone/>
            </a:pPr>
            <a:r>
              <a:rPr b="1" dirty="0" sz="3600" lang="en-US"/>
              <a:t>Medication </a:t>
            </a:r>
          </a:p>
          <a:p>
            <a:r>
              <a:rPr dirty="0" lang="en-US"/>
              <a:t>Vasodilators;- nifedipine</a:t>
            </a:r>
          </a:p>
          <a:p>
            <a:r>
              <a:rPr dirty="0" lang="en-US"/>
              <a:t>Nicotinic acid;- antilipemic to decrease serum lipids</a:t>
            </a:r>
          </a:p>
          <a:p>
            <a:r>
              <a:rPr dirty="0" lang="en-US"/>
              <a:t>Antiplatelets;- aspirin</a:t>
            </a:r>
          </a:p>
          <a:p>
            <a:r>
              <a:rPr dirty="0" lang="en-US"/>
              <a:t>Thrombolitics;- </a:t>
            </a:r>
          </a:p>
          <a:p>
            <a:r>
              <a:rPr dirty="0" lang="en-US"/>
              <a:t>Anticoagulant-- heparin</a:t>
            </a:r>
          </a:p>
          <a:p>
            <a:pPr>
              <a:buNone/>
            </a:pPr>
            <a:endParaRPr dirty="0" lang="en-US"/>
          </a:p>
          <a:p>
            <a:pPr>
              <a:buNone/>
            </a:pPr>
            <a:endParaRPr b="1" dirty="0" sz="3600" lang="en-US"/>
          </a:p>
          <a:p>
            <a:endParaRPr dirty="0"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399" name=""/>
        <p:cNvGrpSpPr/>
        <p:nvPr/>
      </p:nvGrpSpPr>
      <p:grpSpPr>
        <a:xfrm>
          <a:off x="0" y="0"/>
          <a:ext cx="0" cy="0"/>
          <a:chOff x="0" y="0"/>
          <a:chExt cx="0" cy="0"/>
        </a:xfrm>
      </p:grpSpPr>
      <p:sp>
        <p:nvSpPr>
          <p:cNvPr id="1048777" name="Title 1"/>
          <p:cNvSpPr>
            <a:spLocks noGrp="1"/>
          </p:cNvSpPr>
          <p:nvPr>
            <p:ph type="title"/>
          </p:nvPr>
        </p:nvSpPr>
        <p:spPr/>
        <p:txBody>
          <a:bodyPr/>
          <a:p>
            <a:r>
              <a:rPr dirty="0" lang="en-US"/>
              <a:t>Surgical intervention</a:t>
            </a:r>
          </a:p>
        </p:txBody>
      </p:sp>
      <p:sp>
        <p:nvSpPr>
          <p:cNvPr id="1048778" name="Content Placeholder 2"/>
          <p:cNvSpPr>
            <a:spLocks noGrp="1"/>
          </p:cNvSpPr>
          <p:nvPr>
            <p:ph sz="quarter" idx="1"/>
          </p:nvPr>
        </p:nvSpPr>
        <p:spPr/>
        <p:txBody>
          <a:bodyPr/>
          <a:p>
            <a:pPr>
              <a:buNone/>
            </a:pPr>
            <a:r>
              <a:rPr b="1" dirty="0" lang="en-US"/>
              <a:t>Peripheral Arterial Bypass Surgery </a:t>
            </a:r>
          </a:p>
          <a:p>
            <a:r>
              <a:rPr dirty="0" lang="en-US"/>
              <a:t>Synthetic graft is anstomosed to a patent arterial source both proximal and distal to the lesion.</a:t>
            </a:r>
          </a:p>
          <a:p>
            <a:pPr>
              <a:buNone/>
            </a:pPr>
            <a:r>
              <a:rPr b="1" dirty="0" lang="en-US"/>
              <a:t>Complications;- </a:t>
            </a:r>
          </a:p>
          <a:p>
            <a:pPr lvl="6"/>
            <a:r>
              <a:rPr dirty="0" sz="3200" lang="en-US"/>
              <a:t>Infection</a:t>
            </a:r>
          </a:p>
          <a:p>
            <a:pPr lvl="6"/>
            <a:r>
              <a:rPr dirty="0" sz="3200" lang="en-US"/>
              <a:t>Graft failure    </a:t>
            </a:r>
          </a:p>
          <a:p>
            <a:pPr lvl="6"/>
            <a:r>
              <a:rPr dirty="0" sz="3200" lang="en-US"/>
              <a:t>Amputation</a:t>
            </a:r>
          </a:p>
          <a:p>
            <a:endParaRPr dirty="0" lang="en-US"/>
          </a:p>
          <a:p>
            <a:endParaRPr dirty="0" lang="en-US"/>
          </a:p>
          <a:p>
            <a:endParaRPr dirty="0"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400" name=""/>
        <p:cNvGrpSpPr/>
        <p:nvPr/>
      </p:nvGrpSpPr>
      <p:grpSpPr>
        <a:xfrm>
          <a:off x="0" y="0"/>
          <a:ext cx="0" cy="0"/>
          <a:chOff x="0" y="0"/>
          <a:chExt cx="0" cy="0"/>
        </a:xfrm>
      </p:grpSpPr>
      <p:sp>
        <p:nvSpPr>
          <p:cNvPr id="1048779" name="Title 1"/>
          <p:cNvSpPr>
            <a:spLocks noGrp="1"/>
          </p:cNvSpPr>
          <p:nvPr>
            <p:ph type="title"/>
          </p:nvPr>
        </p:nvSpPr>
        <p:spPr>
          <a:xfrm>
            <a:off x="457200" y="274638"/>
            <a:ext cx="8229600" cy="258762"/>
          </a:xfrm>
        </p:spPr>
        <p:txBody>
          <a:bodyPr>
            <a:normAutofit fontScale="90000"/>
          </a:bodyPr>
          <a:p>
            <a:r>
              <a:rPr dirty="0" lang="en-US"/>
              <a:t>.</a:t>
            </a:r>
          </a:p>
        </p:txBody>
      </p:sp>
      <p:sp>
        <p:nvSpPr>
          <p:cNvPr id="1048780" name="Content Placeholder 2"/>
          <p:cNvSpPr>
            <a:spLocks noGrp="1"/>
          </p:cNvSpPr>
          <p:nvPr>
            <p:ph sz="quarter" idx="1"/>
          </p:nvPr>
        </p:nvSpPr>
        <p:spPr/>
        <p:txBody>
          <a:bodyPr/>
          <a:p>
            <a:pPr>
              <a:buNone/>
            </a:pPr>
            <a:r>
              <a:rPr b="1" dirty="0" lang="en-US"/>
              <a:t>Percutaneous Transluminal Angioplasty (PTA)</a:t>
            </a:r>
          </a:p>
          <a:p>
            <a:r>
              <a:rPr dirty="0" lang="en-US"/>
              <a:t>This use of a small catheter with an inflatable balloon is passed though the vessel to compress the lesion and widen the lumen followed by anticoagulation therapy.</a:t>
            </a:r>
          </a:p>
          <a:p>
            <a:endParaRPr dirty="0" lang="en-US"/>
          </a:p>
          <a:p>
            <a:endParaRPr dirty="0"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401" name=""/>
        <p:cNvGrpSpPr/>
        <p:nvPr/>
      </p:nvGrpSpPr>
      <p:grpSpPr>
        <a:xfrm>
          <a:off x="0" y="0"/>
          <a:ext cx="0" cy="0"/>
          <a:chOff x="0" y="0"/>
          <a:chExt cx="0" cy="0"/>
        </a:xfrm>
      </p:grpSpPr>
      <p:sp>
        <p:nvSpPr>
          <p:cNvPr id="1048781" name="Title 1"/>
          <p:cNvSpPr>
            <a:spLocks noGrp="1"/>
          </p:cNvSpPr>
          <p:nvPr>
            <p:ph type="title"/>
          </p:nvPr>
        </p:nvSpPr>
        <p:spPr/>
        <p:txBody>
          <a:bodyPr/>
          <a:p>
            <a:r>
              <a:rPr dirty="0" lang="en-US"/>
              <a:t>Nursing care</a:t>
            </a:r>
          </a:p>
        </p:txBody>
      </p:sp>
      <p:sp>
        <p:nvSpPr>
          <p:cNvPr id="1048782" name="Content Placeholder 2"/>
          <p:cNvSpPr>
            <a:spLocks noGrp="1"/>
          </p:cNvSpPr>
          <p:nvPr>
            <p:ph sz="quarter" idx="1"/>
          </p:nvPr>
        </p:nvSpPr>
        <p:spPr/>
        <p:txBody>
          <a:bodyPr/>
          <a:p>
            <a:r>
              <a:rPr dirty="0" lang="en-US"/>
              <a:t>Surgical cleaning of wounds</a:t>
            </a:r>
          </a:p>
          <a:p>
            <a:r>
              <a:rPr dirty="0" lang="en-US"/>
              <a:t>Antibiotics;- prophylaxis/treatment.</a:t>
            </a:r>
          </a:p>
          <a:p>
            <a:r>
              <a:rPr dirty="0" lang="en-US"/>
              <a:t>Vital observations</a:t>
            </a:r>
          </a:p>
          <a:p>
            <a:r>
              <a:rPr dirty="0" lang="en-US"/>
              <a:t>Pain management</a:t>
            </a:r>
          </a:p>
          <a:p>
            <a:r>
              <a:rPr dirty="0" lang="en-US"/>
              <a:t>Psychological support</a:t>
            </a:r>
          </a:p>
          <a:p>
            <a:r>
              <a:rPr dirty="0" lang="en-US"/>
              <a:t>Support lifestyle changes to reduce risk factors</a:t>
            </a:r>
          </a:p>
          <a:p>
            <a:r>
              <a:rPr dirty="0" lang="en-US"/>
              <a:t>Advice the patient to walk as tolerated</a:t>
            </a:r>
          </a:p>
          <a:p>
            <a:endParaRPr dirty="0"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402" name=""/>
        <p:cNvGrpSpPr/>
        <p:nvPr/>
      </p:nvGrpSpPr>
      <p:grpSpPr>
        <a:xfrm>
          <a:off x="0" y="0"/>
          <a:ext cx="0" cy="0"/>
          <a:chOff x="0" y="0"/>
          <a:chExt cx="0" cy="0"/>
        </a:xfrm>
      </p:grpSpPr>
      <p:sp>
        <p:nvSpPr>
          <p:cNvPr id="1048783" name="Title 1"/>
          <p:cNvSpPr>
            <a:spLocks noGrp="1"/>
          </p:cNvSpPr>
          <p:nvPr>
            <p:ph type="title"/>
          </p:nvPr>
        </p:nvSpPr>
        <p:spPr>
          <a:xfrm>
            <a:off x="381000" y="-571500"/>
            <a:ext cx="8229600" cy="1143000"/>
          </a:xfrm>
        </p:spPr>
        <p:txBody>
          <a:bodyPr/>
          <a:p>
            <a:r>
              <a:rPr dirty="0" lang="en-US"/>
              <a:t>.</a:t>
            </a:r>
          </a:p>
        </p:txBody>
      </p:sp>
      <p:sp>
        <p:nvSpPr>
          <p:cNvPr id="1048784" name="Content Placeholder 2"/>
          <p:cNvSpPr>
            <a:spLocks noGrp="1"/>
          </p:cNvSpPr>
          <p:nvPr>
            <p:ph sz="quarter" idx="1"/>
          </p:nvPr>
        </p:nvSpPr>
        <p:spPr>
          <a:xfrm>
            <a:off x="457200" y="457200"/>
            <a:ext cx="8229600" cy="5668963"/>
          </a:xfrm>
        </p:spPr>
        <p:txBody>
          <a:bodyPr>
            <a:normAutofit/>
          </a:bodyPr>
          <a:p>
            <a:pPr>
              <a:buNone/>
            </a:pPr>
            <a:r>
              <a:rPr b="1" dirty="0" lang="en-US"/>
              <a:t>Nursing Diagnosis</a:t>
            </a:r>
            <a:endParaRPr dirty="0" lang="en-US"/>
          </a:p>
          <a:p>
            <a:pPr>
              <a:buNone/>
            </a:pPr>
            <a:r>
              <a:rPr dirty="0" lang="en-GB"/>
              <a:t>• Ineffective peripheral tissue perfusion related to compromised </a:t>
            </a:r>
            <a:r>
              <a:rPr dirty="0" lang="en-US"/>
              <a:t>circulation</a:t>
            </a:r>
          </a:p>
          <a:p>
            <a:pPr>
              <a:buNone/>
            </a:pPr>
            <a:r>
              <a:rPr dirty="0" lang="en-GB"/>
              <a:t>• Chronic pain related to impaired ability of peripheral vessels to supply tissues with oxygen</a:t>
            </a:r>
          </a:p>
          <a:p>
            <a:pPr>
              <a:buNone/>
            </a:pPr>
            <a:r>
              <a:rPr dirty="0" lang="en-GB"/>
              <a:t>• Risk for impaired skin integrity related to compromised</a:t>
            </a:r>
          </a:p>
          <a:p>
            <a:pPr>
              <a:buNone/>
            </a:pPr>
            <a:r>
              <a:rPr dirty="0" lang="en-US"/>
              <a:t>	circulation</a:t>
            </a:r>
          </a:p>
          <a:p>
            <a:pPr>
              <a:buNone/>
            </a:pPr>
            <a:r>
              <a:rPr dirty="0" lang="en-GB"/>
              <a:t>• Deficient knowledge regarding self-care activities</a:t>
            </a:r>
            <a:endParaRPr b="1" dirty="0" lang="en-US"/>
          </a:p>
          <a:p>
            <a:endParaRPr dirty="0" lang="en-US"/>
          </a:p>
          <a:p>
            <a:endParaRPr dirty="0"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403" name=""/>
        <p:cNvGrpSpPr/>
        <p:nvPr/>
      </p:nvGrpSpPr>
      <p:grpSpPr>
        <a:xfrm>
          <a:off x="0" y="0"/>
          <a:ext cx="0" cy="0"/>
          <a:chOff x="0" y="0"/>
          <a:chExt cx="0" cy="0"/>
        </a:xfrm>
      </p:grpSpPr>
      <p:sp>
        <p:nvSpPr>
          <p:cNvPr id="1048785" name="Title 1"/>
          <p:cNvSpPr>
            <a:spLocks noGrp="1"/>
          </p:cNvSpPr>
          <p:nvPr>
            <p:ph type="title"/>
          </p:nvPr>
        </p:nvSpPr>
        <p:spPr/>
        <p:txBody>
          <a:bodyPr>
            <a:normAutofit/>
          </a:bodyPr>
          <a:p>
            <a:r>
              <a:rPr b="1" dirty="0" lang="en-US"/>
              <a:t>CORONARY ARTERY DISEASE (CAD)</a:t>
            </a:r>
          </a:p>
        </p:txBody>
      </p:sp>
      <p:sp>
        <p:nvSpPr>
          <p:cNvPr id="1048786" name="Content Placeholder 2"/>
          <p:cNvSpPr>
            <a:spLocks noGrp="1"/>
          </p:cNvSpPr>
          <p:nvPr>
            <p:ph sz="quarter" idx="1"/>
          </p:nvPr>
        </p:nvSpPr>
        <p:spPr/>
        <p:txBody>
          <a:bodyPr>
            <a:normAutofit/>
          </a:bodyPr>
          <a:p>
            <a:r>
              <a:rPr dirty="0" lang="en-US"/>
              <a:t>Most prevalent cardiovascular disease</a:t>
            </a:r>
          </a:p>
          <a:p>
            <a:r>
              <a:rPr dirty="0" lang="en-US"/>
              <a:t>Coronary artery supplies the myocardium with blood</a:t>
            </a:r>
          </a:p>
          <a:p>
            <a:r>
              <a:rPr dirty="0" lang="en-US"/>
              <a:t>various types</a:t>
            </a:r>
          </a:p>
          <a:p>
            <a:pPr>
              <a:buNone/>
            </a:pPr>
            <a:r>
              <a:rPr dirty="0" lang="en-US"/>
              <a:t>          </a:t>
            </a:r>
            <a:r>
              <a:rPr b="1" dirty="0" lang="en-US"/>
              <a:t>1.CORONARY ARTHRESCLEROSIS</a:t>
            </a:r>
          </a:p>
          <a:p>
            <a:pPr>
              <a:buNone/>
            </a:pPr>
            <a:r>
              <a:rPr dirty="0" lang="en-US"/>
              <a:t>Abnormal accumulation of lipids or fatty substances</a:t>
            </a:r>
          </a:p>
          <a:p>
            <a:pPr>
              <a:buNone/>
            </a:pPr>
            <a:r>
              <a:rPr dirty="0" lang="en-US"/>
              <a:t>Narrows the vessels---less blood supply to the myocardium</a:t>
            </a:r>
          </a:p>
          <a:p>
            <a:endParaRPr dirty="0" lang="en-US"/>
          </a:p>
          <a:p>
            <a:endParaRPr dirty="0"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303" name=""/>
        <p:cNvGrpSpPr/>
        <p:nvPr/>
      </p:nvGrpSpPr>
      <p:grpSpPr>
        <a:xfrm>
          <a:off x="0" y="0"/>
          <a:ext cx="0" cy="0"/>
          <a:chOff x="0" y="0"/>
          <a:chExt cx="0" cy="0"/>
        </a:xfrm>
      </p:grpSpPr>
      <p:sp>
        <p:nvSpPr>
          <p:cNvPr id="1048622" name="Title 1"/>
          <p:cNvSpPr>
            <a:spLocks noGrp="1"/>
          </p:cNvSpPr>
          <p:nvPr>
            <p:ph type="title"/>
          </p:nvPr>
        </p:nvSpPr>
        <p:spPr/>
        <p:txBody>
          <a:bodyPr/>
          <a:p>
            <a:r>
              <a:rPr dirty="0" lang="en-US"/>
              <a:t>HEART</a:t>
            </a:r>
          </a:p>
        </p:txBody>
      </p:sp>
      <p:sp>
        <p:nvSpPr>
          <p:cNvPr id="1048623" name="Content Placeholder 2"/>
          <p:cNvSpPr>
            <a:spLocks noGrp="1"/>
          </p:cNvSpPr>
          <p:nvPr>
            <p:ph sz="quarter" idx="1"/>
          </p:nvPr>
        </p:nvSpPr>
        <p:spPr/>
        <p:txBody>
          <a:bodyPr>
            <a:normAutofit/>
          </a:bodyPr>
          <a:p>
            <a:r>
              <a:rPr dirty="0" lang="en-US"/>
              <a:t>Muscular organ in the mediastinum(btw lungs)</a:t>
            </a:r>
          </a:p>
          <a:p>
            <a:r>
              <a:rPr dirty="0" lang="en-US"/>
              <a:t>Right and left atria and ventricles</a:t>
            </a:r>
          </a:p>
          <a:p>
            <a:r>
              <a:rPr dirty="0" lang="en-US"/>
              <a:t>Pumps blood to tissues. Supply O2 &amp;nutrients</a:t>
            </a:r>
          </a:p>
          <a:p>
            <a:r>
              <a:rPr dirty="0" lang="en-US"/>
              <a:t>By contraction(systole) and relaxation (diastole)</a:t>
            </a:r>
          </a:p>
          <a:p>
            <a:r>
              <a:rPr dirty="0" lang="en-US"/>
              <a:t>Systole-Ventricles contract and blood is ejected</a:t>
            </a:r>
          </a:p>
          <a:p>
            <a:r>
              <a:rPr dirty="0" lang="en-US"/>
              <a:t>Diastole- Heart muscle relaxes and the chambers fill with blood</a:t>
            </a:r>
          </a:p>
          <a:p>
            <a:r>
              <a:rPr dirty="0" lang="en-US"/>
              <a:t>Normal adult- 60-80 bpm</a:t>
            </a:r>
          </a:p>
          <a:p>
            <a:pPr>
              <a:buNone/>
            </a:pPr>
            <a:r>
              <a:rPr dirty="0" lang="en-US"/>
              <a:t>About 5 L in a min</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404" name=""/>
        <p:cNvGrpSpPr/>
        <p:nvPr/>
      </p:nvGrpSpPr>
      <p:grpSpPr>
        <a:xfrm>
          <a:off x="0" y="0"/>
          <a:ext cx="0" cy="0"/>
          <a:chOff x="0" y="0"/>
          <a:chExt cx="0" cy="0"/>
        </a:xfrm>
      </p:grpSpPr>
      <p:sp>
        <p:nvSpPr>
          <p:cNvPr id="1048787" name="Title 1"/>
          <p:cNvSpPr>
            <a:spLocks noGrp="1"/>
          </p:cNvSpPr>
          <p:nvPr>
            <p:ph type="title"/>
          </p:nvPr>
        </p:nvSpPr>
        <p:spPr/>
        <p:txBody>
          <a:bodyPr/>
          <a:p>
            <a:r>
              <a:rPr dirty="0" lang="en-US"/>
              <a:t>pathophysiology</a:t>
            </a:r>
          </a:p>
        </p:txBody>
      </p:sp>
      <p:sp>
        <p:nvSpPr>
          <p:cNvPr id="1048788" name="Content Placeholder 2"/>
          <p:cNvSpPr>
            <a:spLocks noGrp="1"/>
          </p:cNvSpPr>
          <p:nvPr>
            <p:ph sz="quarter" idx="1"/>
          </p:nvPr>
        </p:nvSpPr>
        <p:spPr/>
        <p:txBody>
          <a:bodyPr>
            <a:normAutofit/>
          </a:bodyPr>
          <a:p>
            <a:r>
              <a:rPr dirty="0" lang="en-US"/>
              <a:t>Fatty streaks deposited in the intima of the arterial wall.</a:t>
            </a:r>
          </a:p>
          <a:p>
            <a:r>
              <a:rPr dirty="0" lang="en-US"/>
              <a:t>This leads to inflammatory response. T- lymphocites ingests the lipids and die</a:t>
            </a:r>
          </a:p>
          <a:p>
            <a:r>
              <a:rPr dirty="0" lang="en-US"/>
              <a:t>This causes the smooth cells to proliferate and form fibrous cap over the dead fatty core.</a:t>
            </a:r>
          </a:p>
          <a:p>
            <a:r>
              <a:rPr dirty="0" lang="en-US"/>
              <a:t>These deposites , called </a:t>
            </a:r>
            <a:r>
              <a:rPr b="1" dirty="0" lang="en-US"/>
              <a:t>atheromas or plaques </a:t>
            </a:r>
            <a:r>
              <a:rPr dirty="0" lang="en-US"/>
              <a:t>protrudes into the lumen, narrowing the vessels and obstructing the blood flow</a:t>
            </a:r>
            <a:endParaRPr b="1" dirty="0" lang="en-US"/>
          </a:p>
          <a:p>
            <a:endParaRPr dirty="0"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405" name=""/>
        <p:cNvGrpSpPr/>
        <p:nvPr/>
      </p:nvGrpSpPr>
      <p:grpSpPr>
        <a:xfrm>
          <a:off x="0" y="0"/>
          <a:ext cx="0" cy="0"/>
          <a:chOff x="0" y="0"/>
          <a:chExt cx="0" cy="0"/>
        </a:xfrm>
      </p:grpSpPr>
      <p:sp>
        <p:nvSpPr>
          <p:cNvPr id="1048789" name="Content Placeholder 2"/>
          <p:cNvSpPr>
            <a:spLocks noGrp="1"/>
          </p:cNvSpPr>
          <p:nvPr>
            <p:ph sz="quarter" idx="1"/>
          </p:nvPr>
        </p:nvSpPr>
        <p:spPr>
          <a:xfrm>
            <a:off x="457200" y="990600"/>
            <a:ext cx="7467600" cy="5483352"/>
          </a:xfrm>
        </p:spPr>
        <p:txBody>
          <a:bodyPr>
            <a:normAutofit/>
          </a:bodyPr>
          <a:p>
            <a:r>
              <a:rPr dirty="0" lang="en-US"/>
              <a:t>The plaque remains stable and resist the pressure from blood flow and the vessel mvt</a:t>
            </a:r>
          </a:p>
          <a:p>
            <a:r>
              <a:rPr dirty="0" lang="en-US"/>
              <a:t>If the cap is thin, the lipid core may rupture, allowing formation of thrombus that can block blood flow leading to sudden death. </a:t>
            </a:r>
          </a:p>
          <a:p>
            <a:r>
              <a:rPr dirty="0" lang="en-US"/>
              <a:t>Inadequate supply of O2 to the mycardium deprives them O2 needed for survival. This is called </a:t>
            </a:r>
            <a:r>
              <a:rPr b="1" dirty="0" lang="en-US"/>
              <a:t>ischaemia.</a:t>
            </a:r>
          </a:p>
          <a:p>
            <a:pPr>
              <a:buNone/>
            </a:pPr>
            <a:r>
              <a:rPr b="1" dirty="0" lang="en-US"/>
              <a:t> Ishaemia </a:t>
            </a:r>
            <a:r>
              <a:rPr dirty="0" lang="en-US"/>
              <a:t> causes angina pectroris. If it is severe, it leads to Myocardial infarction.</a:t>
            </a:r>
            <a:endParaRPr b="1" dirty="0" lang="en-US"/>
          </a:p>
          <a:p>
            <a:endParaRPr dirty="0"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406" name=""/>
        <p:cNvGrpSpPr/>
        <p:nvPr/>
      </p:nvGrpSpPr>
      <p:grpSpPr>
        <a:xfrm>
          <a:off x="0" y="0"/>
          <a:ext cx="0" cy="0"/>
          <a:chOff x="0" y="0"/>
          <a:chExt cx="0" cy="0"/>
        </a:xfrm>
      </p:grpSpPr>
      <p:sp>
        <p:nvSpPr>
          <p:cNvPr id="1048790" name="Title 1"/>
          <p:cNvSpPr>
            <a:spLocks noGrp="1"/>
          </p:cNvSpPr>
          <p:nvPr>
            <p:ph type="title"/>
          </p:nvPr>
        </p:nvSpPr>
        <p:spPr/>
        <p:txBody>
          <a:bodyPr/>
          <a:p>
            <a:r>
              <a:rPr dirty="0" lang="en-US"/>
              <a:t>.</a:t>
            </a:r>
          </a:p>
        </p:txBody>
      </p:sp>
      <p:pic>
        <p:nvPicPr>
          <p:cNvPr id="2097162" name="Picture 2"/>
          <p:cNvPicPr>
            <a:picLocks noChangeAspect="1" noGrp="1" noChangeArrowheads="1"/>
          </p:cNvPicPr>
          <p:nvPr>
            <p:ph sz="quarter" idx="1"/>
          </p:nvPr>
        </p:nvPicPr>
        <p:blipFill>
          <a:blip xmlns:r="http://schemas.openxmlformats.org/officeDocument/2006/relationships" r:embed="rId1" cstate="print"/>
          <a:srcRect/>
          <a:stretch>
            <a:fillRect/>
          </a:stretch>
        </p:blipFill>
        <p:spPr bwMode="auto">
          <a:xfrm>
            <a:off x="0" y="1143000"/>
            <a:ext cx="9144000" cy="3657600"/>
          </a:xfrm>
          <a:prstGeom prst="rect"/>
          <a:noFill/>
          <a:ln w="9525">
            <a:noFill/>
            <a:miter lim="800000"/>
            <a:headEnd/>
            <a:tailEnd/>
          </a:ln>
          <a:effec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407" name=""/>
        <p:cNvGrpSpPr/>
        <p:nvPr/>
      </p:nvGrpSpPr>
      <p:grpSpPr>
        <a:xfrm>
          <a:off x="0" y="0"/>
          <a:ext cx="0" cy="0"/>
          <a:chOff x="0" y="0"/>
          <a:chExt cx="0" cy="0"/>
        </a:xfrm>
      </p:grpSpPr>
      <p:sp>
        <p:nvSpPr>
          <p:cNvPr id="1048791" name="Title 1"/>
          <p:cNvSpPr>
            <a:spLocks noGrp="1"/>
          </p:cNvSpPr>
          <p:nvPr>
            <p:ph type="title"/>
          </p:nvPr>
        </p:nvSpPr>
        <p:spPr/>
        <p:txBody>
          <a:bodyPr/>
          <a:p>
            <a:r>
              <a:rPr dirty="0" lang="en-US"/>
              <a:t>Necrosis of cardiac muscle</a:t>
            </a:r>
          </a:p>
        </p:txBody>
      </p:sp>
      <p:pic>
        <p:nvPicPr>
          <p:cNvPr id="2097163" name="Content Placeholder 3" descr="Image result for atheroma"/>
          <p:cNvPicPr>
            <a:picLocks noGrp="1"/>
          </p:cNvPicPr>
          <p:nvPr>
            <p:ph sz="quarter" idx="1"/>
          </p:nvPr>
        </p:nvPicPr>
        <p:blipFill>
          <a:blip xmlns:r="http://schemas.openxmlformats.org/officeDocument/2006/relationships" r:embed="rId1" cstate="print"/>
          <a:srcRect/>
          <a:stretch>
            <a:fillRect/>
          </a:stretch>
        </p:blipFill>
        <p:spPr bwMode="auto">
          <a:xfrm>
            <a:off x="1026308" y="1600200"/>
            <a:ext cx="6974692" cy="4873625"/>
          </a:xfrm>
          <a:prstGeom prst="rect"/>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408" name=""/>
        <p:cNvGrpSpPr/>
        <p:nvPr/>
      </p:nvGrpSpPr>
      <p:grpSpPr>
        <a:xfrm>
          <a:off x="0" y="0"/>
          <a:ext cx="0" cy="0"/>
          <a:chOff x="0" y="0"/>
          <a:chExt cx="0" cy="0"/>
        </a:xfrm>
      </p:grpSpPr>
      <p:sp>
        <p:nvSpPr>
          <p:cNvPr id="1048792" name="Title 1"/>
          <p:cNvSpPr>
            <a:spLocks noGrp="1"/>
          </p:cNvSpPr>
          <p:nvPr>
            <p:ph type="title"/>
          </p:nvPr>
        </p:nvSpPr>
        <p:spPr/>
        <p:txBody>
          <a:bodyPr/>
          <a:p>
            <a:r>
              <a:rPr dirty="0" lang="en-US"/>
              <a:t>Clinical manifestation</a:t>
            </a:r>
          </a:p>
        </p:txBody>
      </p:sp>
      <p:sp>
        <p:nvSpPr>
          <p:cNvPr id="1048793" name="Content Placeholder 2"/>
          <p:cNvSpPr>
            <a:spLocks noGrp="1"/>
          </p:cNvSpPr>
          <p:nvPr>
            <p:ph sz="quarter" idx="1"/>
          </p:nvPr>
        </p:nvSpPr>
        <p:spPr/>
        <p:txBody>
          <a:bodyPr>
            <a:normAutofit/>
          </a:bodyPr>
          <a:p>
            <a:r>
              <a:rPr dirty="0" lang="en-US"/>
              <a:t>Depends on the location, degree of narrowing, thrombus formation and obstruction to flow</a:t>
            </a:r>
          </a:p>
          <a:p>
            <a:r>
              <a:rPr dirty="0" lang="en-US"/>
              <a:t>It includes;</a:t>
            </a:r>
          </a:p>
          <a:p>
            <a:pPr>
              <a:buNone/>
            </a:pPr>
            <a:r>
              <a:rPr dirty="0" lang="en-US"/>
              <a:t>           -Acute on set of chest pain </a:t>
            </a:r>
          </a:p>
          <a:p>
            <a:pPr>
              <a:buNone/>
            </a:pPr>
            <a:r>
              <a:rPr dirty="0" lang="en-US"/>
              <a:t>           -high levels of cardiac enzymes</a:t>
            </a:r>
          </a:p>
          <a:p>
            <a:pPr>
              <a:buNone/>
            </a:pPr>
            <a:r>
              <a:rPr dirty="0" lang="en-US"/>
              <a:t>           - abnormal electrocardiogram (ECG)</a:t>
            </a:r>
          </a:p>
          <a:p>
            <a:pPr>
              <a:buNone/>
            </a:pPr>
            <a:r>
              <a:rPr dirty="0" lang="en-US"/>
              <a:t>           -Dysrhythmias</a:t>
            </a:r>
          </a:p>
          <a:p>
            <a:pPr>
              <a:buNone/>
            </a:pPr>
            <a:r>
              <a:rPr dirty="0" lang="en-US"/>
              <a:t>           - sudden death</a:t>
            </a:r>
          </a:p>
          <a:p>
            <a:pPr>
              <a:buNone/>
            </a:pPr>
            <a:r>
              <a:rPr dirty="0" lang="en-US"/>
              <a:t>Risk factors as above </a:t>
            </a:r>
          </a:p>
        </p:txBody>
      </p:sp>
      <p:sp>
        <p:nvSpPr>
          <p:cNvPr id="1048794" name="Up Arrow 3"/>
          <p:cNvSpPr/>
          <p:nvPr/>
        </p:nvSpPr>
        <p:spPr>
          <a:xfrm>
            <a:off x="3886200" y="5486400"/>
            <a:ext cx="484632" cy="685800"/>
          </a:xfrm>
          <a:prstGeom prst="upArrow">
            <a:avLst>
              <a:gd name="adj1" fmla="val 2677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dirty="0"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409" name=""/>
        <p:cNvGrpSpPr/>
        <p:nvPr/>
      </p:nvGrpSpPr>
      <p:grpSpPr>
        <a:xfrm>
          <a:off x="0" y="0"/>
          <a:ext cx="0" cy="0"/>
          <a:chOff x="0" y="0"/>
          <a:chExt cx="0" cy="0"/>
        </a:xfrm>
      </p:grpSpPr>
      <p:sp>
        <p:nvSpPr>
          <p:cNvPr id="1048795" name="Title 1"/>
          <p:cNvSpPr>
            <a:spLocks noGrp="1"/>
          </p:cNvSpPr>
          <p:nvPr>
            <p:ph type="title"/>
          </p:nvPr>
        </p:nvSpPr>
        <p:spPr/>
        <p:txBody>
          <a:bodyPr/>
          <a:p>
            <a:r>
              <a:rPr dirty="0" lang="en-US"/>
              <a:t>.</a:t>
            </a:r>
          </a:p>
        </p:txBody>
      </p:sp>
      <p:sp>
        <p:nvSpPr>
          <p:cNvPr id="1048796" name="Content Placeholder 2"/>
          <p:cNvSpPr>
            <a:spLocks noGrp="1"/>
          </p:cNvSpPr>
          <p:nvPr>
            <p:ph sz="quarter" idx="1"/>
          </p:nvPr>
        </p:nvSpPr>
        <p:spPr>
          <a:xfrm>
            <a:off x="457200" y="274638"/>
            <a:ext cx="7467600" cy="6199314"/>
          </a:xfrm>
        </p:spPr>
        <p:txBody>
          <a:bodyPr>
            <a:noAutofit/>
          </a:bodyPr>
          <a:p>
            <a:pPr indent="0" marL="0">
              <a:buNone/>
            </a:pPr>
            <a:r>
              <a:rPr dirty="0" sz="2800" lang="en-US"/>
              <a:t>Elements of fat metabolism that affects artherosclesis. LDL,HDL, cholesterol and triglycelides.</a:t>
            </a:r>
          </a:p>
          <a:p>
            <a:r>
              <a:rPr dirty="0" sz="2800" lang="en-US"/>
              <a:t>LDL exerts harmful effects on arterial wall</a:t>
            </a:r>
          </a:p>
          <a:p>
            <a:r>
              <a:rPr dirty="0" sz="2800" lang="en-US"/>
              <a:t>HDL promotes use and degradation and excretion of cholesterol and LDL </a:t>
            </a:r>
          </a:p>
          <a:p>
            <a:r>
              <a:rPr dirty="0" sz="2800" lang="en-US"/>
              <a:t>Desired goal–  LDL  and   HDL</a:t>
            </a:r>
          </a:p>
          <a:p>
            <a:r>
              <a:rPr dirty="0" sz="2800" lang="en-US"/>
              <a:t>LDL &lt; 160mg/dl    and HDL &gt; 60mg/dl</a:t>
            </a:r>
          </a:p>
          <a:p>
            <a:r>
              <a:rPr dirty="0" sz="2800" lang="en-US"/>
              <a:t>LDL reduced by physical activity and diet </a:t>
            </a:r>
          </a:p>
        </p:txBody>
      </p:sp>
      <p:cxnSp>
        <p:nvCxnSpPr>
          <p:cNvPr id="3145728" name="Straight Arrow Connector 4"/>
          <p:cNvCxnSpPr>
            <a:cxnSpLocks/>
          </p:cNvCxnSpPr>
          <p:nvPr/>
        </p:nvCxnSpPr>
        <p:spPr>
          <a:xfrm rot="16200000" flipV="1">
            <a:off x="4914900" y="3754501"/>
            <a:ext cx="381794" cy="794"/>
          </a:xfrm>
          <a:prstGeom prst="straightConnector1"/>
          <a:ln>
            <a:tailEnd type="arrow"/>
          </a:ln>
        </p:spPr>
        <p:style>
          <a:lnRef idx="1">
            <a:schemeClr val="accent1"/>
          </a:lnRef>
          <a:fillRef idx="0">
            <a:schemeClr val="accent1"/>
          </a:fillRef>
          <a:effectRef idx="0">
            <a:schemeClr val="accent1"/>
          </a:effectRef>
          <a:fontRef idx="minor">
            <a:schemeClr val="tx1"/>
          </a:fontRef>
        </p:style>
      </p:cxnSp>
      <p:cxnSp>
        <p:nvCxnSpPr>
          <p:cNvPr id="3145729" name="Straight Arrow Connector 8"/>
          <p:cNvCxnSpPr>
            <a:cxnSpLocks/>
          </p:cNvCxnSpPr>
          <p:nvPr/>
        </p:nvCxnSpPr>
        <p:spPr>
          <a:xfrm rot="5400000">
            <a:off x="3010297" y="3754104"/>
            <a:ext cx="381794" cy="1588"/>
          </a:xfrm>
          <a:prstGeom prst="straightConnector1"/>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410" name=""/>
        <p:cNvGrpSpPr/>
        <p:nvPr/>
      </p:nvGrpSpPr>
      <p:grpSpPr>
        <a:xfrm>
          <a:off x="0" y="0"/>
          <a:ext cx="0" cy="0"/>
          <a:chOff x="0" y="0"/>
          <a:chExt cx="0" cy="0"/>
        </a:xfrm>
      </p:grpSpPr>
      <p:sp>
        <p:nvSpPr>
          <p:cNvPr id="1048797" name="Title 1"/>
          <p:cNvSpPr>
            <a:spLocks noGrp="1"/>
          </p:cNvSpPr>
          <p:nvPr>
            <p:ph type="title"/>
          </p:nvPr>
        </p:nvSpPr>
        <p:spPr>
          <a:xfrm>
            <a:off x="457200" y="274638"/>
            <a:ext cx="7467600" cy="563562"/>
          </a:xfrm>
        </p:spPr>
        <p:txBody>
          <a:bodyPr/>
          <a:p>
            <a:r>
              <a:rPr dirty="0" lang="en-US"/>
              <a:t>prevention</a:t>
            </a:r>
          </a:p>
        </p:txBody>
      </p:sp>
      <p:sp>
        <p:nvSpPr>
          <p:cNvPr id="1048798" name="Content Placeholder 2"/>
          <p:cNvSpPr>
            <a:spLocks noGrp="1"/>
          </p:cNvSpPr>
          <p:nvPr>
            <p:ph sz="quarter" idx="1"/>
          </p:nvPr>
        </p:nvSpPr>
        <p:spPr>
          <a:xfrm>
            <a:off x="457200" y="838200"/>
            <a:ext cx="7620000" cy="5635752"/>
          </a:xfrm>
        </p:spPr>
        <p:txBody>
          <a:bodyPr>
            <a:noAutofit/>
          </a:bodyPr>
          <a:p>
            <a:r>
              <a:rPr dirty="0" sz="3000" lang="en-US"/>
              <a:t>Controling cholesterol intake in the diet</a:t>
            </a:r>
          </a:p>
          <a:p>
            <a:r>
              <a:rPr dirty="0" sz="3000" lang="en-US"/>
              <a:t>Involvement in physical activities</a:t>
            </a:r>
          </a:p>
          <a:p>
            <a:r>
              <a:rPr dirty="0" sz="3000" lang="en-US"/>
              <a:t>Tobacco smoking cessation</a:t>
            </a:r>
          </a:p>
          <a:p>
            <a:r>
              <a:rPr dirty="0" sz="3000" lang="en-US"/>
              <a:t>Managing hypertension</a:t>
            </a:r>
          </a:p>
          <a:p>
            <a:r>
              <a:rPr dirty="0" sz="3000" lang="en-US"/>
              <a:t>Controlling of diabetes mellitus</a:t>
            </a:r>
          </a:p>
          <a:p>
            <a:r>
              <a:rPr dirty="0" sz="3000" lang="en-US"/>
              <a:t>Medication..reserved for the at risk patients</a:t>
            </a:r>
          </a:p>
          <a:p>
            <a:pPr>
              <a:buNone/>
            </a:pPr>
            <a:r>
              <a:rPr dirty="0" sz="3000" lang="en-US"/>
              <a:t>   They includes;</a:t>
            </a:r>
          </a:p>
          <a:p>
            <a:pPr>
              <a:buNone/>
            </a:pPr>
            <a:r>
              <a:rPr dirty="0" sz="3000" lang="en-US"/>
              <a:t>        a) statins eg </a:t>
            </a:r>
            <a:r>
              <a:rPr dirty="0" sz="3000" lang="en-US" err="1"/>
              <a:t>levostatins</a:t>
            </a:r>
            <a:r>
              <a:rPr dirty="0" sz="3000" lang="en-US"/>
              <a:t>, </a:t>
            </a:r>
            <a:r>
              <a:rPr dirty="0" sz="3000" lang="en-US" err="1"/>
              <a:t>pravastatins</a:t>
            </a:r>
            <a:r>
              <a:rPr dirty="0" sz="3000" lang="en-US"/>
              <a:t>, simvastatins..block cholesterol synthesis and increase LDL receptors in the liver.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411" name=""/>
        <p:cNvGrpSpPr/>
        <p:nvPr/>
      </p:nvGrpSpPr>
      <p:grpSpPr>
        <a:xfrm>
          <a:off x="0" y="0"/>
          <a:ext cx="0" cy="0"/>
          <a:chOff x="0" y="0"/>
          <a:chExt cx="0" cy="0"/>
        </a:xfrm>
      </p:grpSpPr>
      <p:sp>
        <p:nvSpPr>
          <p:cNvPr id="1048799" name="Title 1"/>
          <p:cNvSpPr>
            <a:spLocks noGrp="1"/>
          </p:cNvSpPr>
          <p:nvPr>
            <p:ph type="title"/>
          </p:nvPr>
        </p:nvSpPr>
        <p:spPr/>
        <p:txBody>
          <a:bodyPr/>
          <a:p>
            <a:r>
              <a:rPr dirty="0" lang="en-US"/>
              <a:t>.</a:t>
            </a:r>
          </a:p>
        </p:txBody>
      </p:sp>
      <p:sp>
        <p:nvSpPr>
          <p:cNvPr id="1048800" name="Content Placeholder 2"/>
          <p:cNvSpPr>
            <a:spLocks noGrp="1"/>
          </p:cNvSpPr>
          <p:nvPr>
            <p:ph sz="quarter" idx="1"/>
          </p:nvPr>
        </p:nvSpPr>
        <p:spPr>
          <a:xfrm>
            <a:off x="457200" y="533400"/>
            <a:ext cx="7467600" cy="5940552"/>
          </a:xfrm>
        </p:spPr>
        <p:txBody>
          <a:bodyPr/>
          <a:p>
            <a:pPr>
              <a:buNone/>
            </a:pPr>
            <a:r>
              <a:rPr dirty="0" sz="3000" lang="en-US"/>
              <a:t>     b) nicotinic acid:- niacin– reduce lipoprotein synthesis</a:t>
            </a:r>
          </a:p>
          <a:p>
            <a:pPr>
              <a:buNone/>
            </a:pPr>
            <a:r>
              <a:rPr dirty="0" sz="3000" lang="en-US"/>
              <a:t>     c) fibric acid / fibrates eg clifibrates—reduce sythesis of cholesterol</a:t>
            </a:r>
          </a:p>
          <a:p>
            <a:pPr>
              <a:buNone/>
            </a:pPr>
            <a:r>
              <a:rPr dirty="0" sz="3000" lang="en-US"/>
              <a:t>     d) bile acid sequestrants or resins eg cholestyramine---binds cholesterol in the gut.</a:t>
            </a:r>
          </a:p>
          <a:p>
            <a:pPr>
              <a:buNone/>
            </a:pPr>
            <a:r>
              <a:rPr dirty="0" sz="3000" lang="en-US"/>
              <a:t>	  e) cholesterol absorption inhibitor </a:t>
            </a:r>
            <a:r>
              <a:rPr dirty="0" sz="3000" lang="en-US" err="1"/>
              <a:t>eg</a:t>
            </a:r>
            <a:r>
              <a:rPr dirty="0" sz="3000" lang="en-US"/>
              <a:t> ezetimibe ---inhibits intestinal absorption of cholesterol </a:t>
            </a:r>
          </a:p>
          <a:p>
            <a:pPr>
              <a:buNone/>
            </a:pPr>
            <a:r>
              <a:rPr dirty="0" lang="en-US"/>
              <a:t>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412" name=""/>
        <p:cNvGrpSpPr/>
        <p:nvPr/>
      </p:nvGrpSpPr>
      <p:grpSpPr>
        <a:xfrm>
          <a:off x="0" y="0"/>
          <a:ext cx="0" cy="0"/>
          <a:chOff x="0" y="0"/>
          <a:chExt cx="0" cy="0"/>
        </a:xfrm>
      </p:grpSpPr>
      <p:sp>
        <p:nvSpPr>
          <p:cNvPr id="1048801" name="Title 1"/>
          <p:cNvSpPr>
            <a:spLocks noGrp="1"/>
          </p:cNvSpPr>
          <p:nvPr>
            <p:ph type="title"/>
          </p:nvPr>
        </p:nvSpPr>
        <p:spPr/>
        <p:txBody>
          <a:bodyPr/>
          <a:p>
            <a:r>
              <a:rPr b="1" dirty="0" lang="en-US"/>
              <a:t>ANGINA PECTORIS</a:t>
            </a:r>
          </a:p>
        </p:txBody>
      </p:sp>
      <p:sp>
        <p:nvSpPr>
          <p:cNvPr id="1048802" name="Content Placeholder 2"/>
          <p:cNvSpPr>
            <a:spLocks noGrp="1"/>
          </p:cNvSpPr>
          <p:nvPr>
            <p:ph sz="quarter" idx="1"/>
          </p:nvPr>
        </p:nvSpPr>
        <p:spPr/>
        <p:txBody>
          <a:bodyPr>
            <a:normAutofit/>
          </a:bodyPr>
          <a:p>
            <a:r>
              <a:rPr dirty="0" lang="en-US"/>
              <a:t>Episodes of pain or pressure on the anterior chest wall due to insufficient coronary blood flow.</a:t>
            </a:r>
          </a:p>
          <a:p>
            <a:r>
              <a:rPr dirty="0" lang="en-US"/>
              <a:t>Causes.. less supply of O2 to the myocardium than the demand in response to physical activity or emotional stress</a:t>
            </a:r>
          </a:p>
          <a:p>
            <a:r>
              <a:rPr dirty="0" lang="en-US"/>
              <a:t>There is imbalance between supply and demand of O2</a:t>
            </a:r>
          </a:p>
          <a:p>
            <a:r>
              <a:rPr dirty="0" lang="en-US"/>
              <a:t>The pain is due to myocardial ischemia </a:t>
            </a:r>
          </a:p>
          <a:p>
            <a:r>
              <a:rPr dirty="0" lang="en-US"/>
              <a:t>Angina severity depends on the precipitation activity and its effects to ADL’s</a:t>
            </a:r>
          </a:p>
          <a:p>
            <a:endParaRPr dirty="0"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413" name=""/>
        <p:cNvGrpSpPr/>
        <p:nvPr/>
      </p:nvGrpSpPr>
      <p:grpSpPr>
        <a:xfrm>
          <a:off x="0" y="0"/>
          <a:ext cx="0" cy="0"/>
          <a:chOff x="0" y="0"/>
          <a:chExt cx="0" cy="0"/>
        </a:xfrm>
      </p:grpSpPr>
      <p:sp>
        <p:nvSpPr>
          <p:cNvPr id="1048803" name="Title 1"/>
          <p:cNvSpPr>
            <a:spLocks noGrp="1"/>
          </p:cNvSpPr>
          <p:nvPr>
            <p:ph type="title"/>
          </p:nvPr>
        </p:nvSpPr>
        <p:spPr>
          <a:xfrm>
            <a:off x="504967" y="0"/>
            <a:ext cx="7467600" cy="1143000"/>
          </a:xfrm>
        </p:spPr>
        <p:txBody>
          <a:bodyPr>
            <a:normAutofit/>
          </a:bodyPr>
          <a:p>
            <a:r>
              <a:rPr b="1" dirty="0" lang="en-US"/>
              <a:t>Factors associated with typical angina pain (precipitating factors)</a:t>
            </a:r>
          </a:p>
        </p:txBody>
      </p:sp>
      <p:sp>
        <p:nvSpPr>
          <p:cNvPr id="1048804" name="Content Placeholder 2"/>
          <p:cNvSpPr>
            <a:spLocks noGrp="1"/>
          </p:cNvSpPr>
          <p:nvPr>
            <p:ph sz="quarter" idx="1"/>
          </p:nvPr>
        </p:nvSpPr>
        <p:spPr>
          <a:xfrm>
            <a:off x="457200" y="1219200"/>
            <a:ext cx="7467600" cy="5254752"/>
          </a:xfrm>
        </p:spPr>
        <p:txBody>
          <a:bodyPr>
            <a:normAutofit lnSpcReduction="10000"/>
          </a:bodyPr>
          <a:p>
            <a:pPr>
              <a:buNone/>
            </a:pPr>
            <a:r>
              <a:rPr dirty="0" lang="en-US"/>
              <a:t>-Physical exertion- increases oxygen demand. </a:t>
            </a:r>
          </a:p>
          <a:p>
            <a:pPr>
              <a:buNone/>
            </a:pPr>
            <a:r>
              <a:rPr dirty="0" lang="en-US"/>
              <a:t>-Temperature Extremes, Exposure to cold- increases BP, vasoconstriction so O2 demand. Hot stimulus causes blood vessels to dilate and blood pools in the skin</a:t>
            </a:r>
          </a:p>
          <a:p>
            <a:pPr>
              <a:buNone/>
            </a:pPr>
            <a:r>
              <a:rPr dirty="0" lang="en-US"/>
              <a:t>-Eating a heavy meal- diverts more blood to the </a:t>
            </a:r>
            <a:r>
              <a:rPr dirty="0" lang="en-US" err="1"/>
              <a:t>git</a:t>
            </a:r>
            <a:r>
              <a:rPr dirty="0" lang="en-US"/>
              <a:t> mesenteric artery. Reduce supply to the heart</a:t>
            </a:r>
          </a:p>
          <a:p>
            <a:pPr>
              <a:buNone/>
            </a:pPr>
            <a:r>
              <a:rPr dirty="0" lang="en-US"/>
              <a:t>-Emotional stress- -production of adrenaline that increases heart rate, vasoconstriction. </a:t>
            </a:r>
          </a:p>
          <a:p>
            <a:pPr>
              <a:buFontTx/>
              <a:buChar char="-"/>
            </a:pPr>
            <a:r>
              <a:rPr dirty="0" lang="en-US"/>
              <a:t>Smoking cigarretes- nicotine is sympathomimetic.</a:t>
            </a:r>
          </a:p>
          <a:p>
            <a:pPr>
              <a:buFontTx/>
              <a:buChar char="-"/>
            </a:pPr>
            <a:r>
              <a:rPr dirty="0" lang="en-US"/>
              <a:t>Sexual activity-increase cardiac activity</a:t>
            </a:r>
          </a:p>
          <a:p>
            <a:pPr>
              <a:buFontTx/>
              <a:buChar char="-"/>
            </a:pPr>
            <a:r>
              <a:rPr dirty="0" lang="en-US"/>
              <a:t>Psychostimulants- cocain, amphetamines,cafeine.</a:t>
            </a:r>
          </a:p>
          <a:p>
            <a:pPr>
              <a:buFontTx/>
              <a:buChar char="-"/>
            </a:pPr>
            <a:endParaRPr dirty="0" lang="en-US"/>
          </a:p>
          <a:p>
            <a:pPr>
              <a:buNone/>
            </a:pPr>
            <a:endParaRPr dirty="0"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304" name=""/>
        <p:cNvGrpSpPr/>
        <p:nvPr/>
      </p:nvGrpSpPr>
      <p:grpSpPr>
        <a:xfrm>
          <a:off x="0" y="0"/>
          <a:ext cx="0" cy="0"/>
          <a:chOff x="0" y="0"/>
          <a:chExt cx="0" cy="0"/>
        </a:xfrm>
      </p:grpSpPr>
      <p:sp>
        <p:nvSpPr>
          <p:cNvPr id="1048624" name="Title 1"/>
          <p:cNvSpPr>
            <a:spLocks noGrp="1"/>
          </p:cNvSpPr>
          <p:nvPr>
            <p:ph type="title"/>
          </p:nvPr>
        </p:nvSpPr>
        <p:spPr>
          <a:xfrm>
            <a:off x="0" y="0"/>
            <a:ext cx="8229600" cy="1112838"/>
          </a:xfrm>
        </p:spPr>
        <p:txBody>
          <a:bodyPr/>
          <a:p>
            <a:r>
              <a:rPr dirty="0" lang="en-US"/>
              <a:t>.</a:t>
            </a:r>
          </a:p>
        </p:txBody>
      </p:sp>
      <p:sp>
        <p:nvSpPr>
          <p:cNvPr id="1048625" name="Content Placeholder 2"/>
          <p:cNvSpPr>
            <a:spLocks noGrp="1"/>
          </p:cNvSpPr>
          <p:nvPr>
            <p:ph sz="quarter" idx="1"/>
          </p:nvPr>
        </p:nvSpPr>
        <p:spPr>
          <a:xfrm>
            <a:off x="457200" y="762000"/>
            <a:ext cx="8229600" cy="5364163"/>
          </a:xfrm>
        </p:spPr>
        <p:txBody>
          <a:bodyPr>
            <a:normAutofit lnSpcReduction="10000"/>
          </a:bodyPr>
          <a:p>
            <a:r>
              <a:rPr dirty="0" lang="en-US"/>
              <a:t>3 layers of the heart</a:t>
            </a:r>
          </a:p>
          <a:p>
            <a:pPr>
              <a:buNone/>
            </a:pPr>
            <a:r>
              <a:rPr dirty="0" lang="en-US"/>
              <a:t>              a)Endocardium- inner layer</a:t>
            </a:r>
          </a:p>
          <a:p>
            <a:pPr>
              <a:buNone/>
            </a:pPr>
            <a:r>
              <a:rPr dirty="0" lang="en-US"/>
              <a:t>               b)Myocardium-middle layer(responsible    .                                  for pumping action)</a:t>
            </a:r>
          </a:p>
          <a:p>
            <a:pPr>
              <a:buNone/>
            </a:pPr>
            <a:r>
              <a:rPr dirty="0" lang="en-US"/>
              <a:t>               c)Epicardium- exterior layer (visceral pericardium)</a:t>
            </a:r>
          </a:p>
          <a:p>
            <a:pPr>
              <a:buNone/>
            </a:pPr>
            <a:r>
              <a:rPr dirty="0" lang="en-US"/>
              <a:t>Heart enclosed in a pericardium(serous pericardium) –has two layers.</a:t>
            </a:r>
          </a:p>
          <a:p>
            <a:pPr>
              <a:buNone/>
            </a:pPr>
            <a:r>
              <a:rPr dirty="0" lang="en-US"/>
              <a:t>         .visceral pericardium—attached to epicardium</a:t>
            </a:r>
          </a:p>
          <a:p>
            <a:pPr>
              <a:buNone/>
            </a:pPr>
            <a:r>
              <a:rPr dirty="0" lang="en-US"/>
              <a:t>         .parietal pericardium– attached to the great vessels, diaphragm, sternum and vertebral column.</a:t>
            </a:r>
          </a:p>
          <a:p>
            <a:pPr>
              <a:buNone/>
            </a:pPr>
            <a:r>
              <a:rPr dirty="0" lang="en-US"/>
              <a:t>The space btw the two– pericardial space</a:t>
            </a:r>
          </a:p>
          <a:p>
            <a:pPr>
              <a:buNone/>
            </a:pPr>
            <a:r>
              <a:rPr dirty="0" lang="en-US"/>
              <a:t>Has about 30 ml of fluid (pericardial fluid) that lublicates the heart in systole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414" name=""/>
        <p:cNvGrpSpPr/>
        <p:nvPr/>
      </p:nvGrpSpPr>
      <p:grpSpPr>
        <a:xfrm>
          <a:off x="0" y="0"/>
          <a:ext cx="0" cy="0"/>
          <a:chOff x="0" y="0"/>
          <a:chExt cx="0" cy="0"/>
        </a:xfrm>
      </p:grpSpPr>
      <p:sp>
        <p:nvSpPr>
          <p:cNvPr id="1048805" name="Title 1"/>
          <p:cNvSpPr>
            <a:spLocks noGrp="1"/>
          </p:cNvSpPr>
          <p:nvPr>
            <p:ph type="title"/>
          </p:nvPr>
        </p:nvSpPr>
        <p:spPr>
          <a:xfrm>
            <a:off x="457200" y="0"/>
            <a:ext cx="8229600" cy="792162"/>
          </a:xfrm>
        </p:spPr>
        <p:txBody>
          <a:bodyPr/>
          <a:p>
            <a:r>
              <a:rPr b="1" dirty="0" lang="en-US"/>
              <a:t>pathophysiology</a:t>
            </a:r>
          </a:p>
        </p:txBody>
      </p:sp>
      <p:sp>
        <p:nvSpPr>
          <p:cNvPr id="1048806" name="Content Placeholder 2"/>
          <p:cNvSpPr>
            <a:spLocks noGrp="1"/>
          </p:cNvSpPr>
          <p:nvPr>
            <p:ph sz="quarter" idx="1"/>
          </p:nvPr>
        </p:nvSpPr>
        <p:spPr>
          <a:xfrm>
            <a:off x="457200" y="838200"/>
            <a:ext cx="8229600" cy="5867400"/>
          </a:xfrm>
        </p:spPr>
        <p:txBody>
          <a:bodyPr>
            <a:normAutofit/>
          </a:bodyPr>
          <a:p>
            <a:pPr>
              <a:buNone/>
            </a:pPr>
            <a:r>
              <a:rPr dirty="0" lang="en-US"/>
              <a:t>-There is increased demand of O2 than supply due to narrowing of coronary artery.</a:t>
            </a:r>
          </a:p>
          <a:p>
            <a:pPr>
              <a:buNone/>
            </a:pPr>
            <a:r>
              <a:rPr dirty="0" lang="en-US"/>
              <a:t>Why?</a:t>
            </a:r>
          </a:p>
          <a:p>
            <a:pPr>
              <a:buNone/>
            </a:pPr>
            <a:r>
              <a:rPr dirty="0" lang="en-US"/>
              <a:t>    artherosclerosis, coronary spasms, low Bp, reduced blood volume, or vasoconstricting drugs</a:t>
            </a:r>
          </a:p>
          <a:p>
            <a:pPr>
              <a:buNone/>
            </a:pPr>
            <a:r>
              <a:rPr dirty="0" lang="en-US"/>
              <a:t>-Myocardial tissue deprived glucose</a:t>
            </a:r>
          </a:p>
          <a:p>
            <a:pPr>
              <a:buNone/>
            </a:pPr>
            <a:r>
              <a:rPr dirty="0" lang="en-US"/>
              <a:t>-Lactic acid accumulates, myocardial nerve fibres are irritated</a:t>
            </a:r>
          </a:p>
          <a:p>
            <a:pPr>
              <a:buNone/>
            </a:pPr>
            <a:r>
              <a:rPr dirty="0" lang="en-US"/>
              <a:t>-Transmit pain to the cardiac nerves and upper thoracic posterior root nerves (pain is referred to the left shoulder, jaw and the medial part of left arm)</a:t>
            </a:r>
          </a:p>
          <a:p>
            <a:pPr>
              <a:buNone/>
            </a:pPr>
            <a:r>
              <a:rPr dirty="0" lang="en-US"/>
              <a:t>-Cardiac cells are viable for 20 mins</a:t>
            </a:r>
          </a:p>
          <a:p>
            <a:pPr>
              <a:buNone/>
            </a:pPr>
            <a:endParaRPr dirty="0"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415" name=""/>
        <p:cNvGrpSpPr/>
        <p:nvPr/>
      </p:nvGrpSpPr>
      <p:grpSpPr>
        <a:xfrm>
          <a:off x="0" y="0"/>
          <a:ext cx="0" cy="0"/>
          <a:chOff x="0" y="0"/>
          <a:chExt cx="0" cy="0"/>
        </a:xfrm>
      </p:grpSpPr>
      <p:sp>
        <p:nvSpPr>
          <p:cNvPr id="1048807" name="Title 1"/>
          <p:cNvSpPr>
            <a:spLocks noGrp="1"/>
          </p:cNvSpPr>
          <p:nvPr>
            <p:ph type="title"/>
          </p:nvPr>
        </p:nvSpPr>
        <p:spPr>
          <a:xfrm>
            <a:off x="457200" y="274638"/>
            <a:ext cx="7467600" cy="868362"/>
          </a:xfrm>
        </p:spPr>
        <p:txBody>
          <a:bodyPr/>
          <a:p>
            <a:r>
              <a:rPr b="1" dirty="0" lang="en-US"/>
              <a:t>causes</a:t>
            </a:r>
          </a:p>
        </p:txBody>
      </p:sp>
      <p:sp>
        <p:nvSpPr>
          <p:cNvPr id="1048808" name="Content Placeholder 2"/>
          <p:cNvSpPr>
            <a:spLocks noGrp="1"/>
          </p:cNvSpPr>
          <p:nvPr>
            <p:ph sz="quarter" idx="1"/>
          </p:nvPr>
        </p:nvSpPr>
        <p:spPr>
          <a:xfrm>
            <a:off x="304800" y="1066800"/>
            <a:ext cx="8382000" cy="5410200"/>
          </a:xfrm>
        </p:spPr>
        <p:txBody>
          <a:bodyPr>
            <a:normAutofit lnSpcReduction="10000"/>
          </a:bodyPr>
          <a:p>
            <a:r>
              <a:rPr dirty="0" lang="en-US"/>
              <a:t>Arteriosclerosis of coronary artery</a:t>
            </a:r>
          </a:p>
          <a:p>
            <a:r>
              <a:rPr dirty="0" lang="en-US"/>
              <a:t>CO poisoning</a:t>
            </a:r>
          </a:p>
          <a:p>
            <a:r>
              <a:rPr dirty="0" lang="en-US"/>
              <a:t>Hypertension –leads to cardiomegaly- high O2 demand</a:t>
            </a:r>
          </a:p>
          <a:p>
            <a:r>
              <a:rPr dirty="0" lang="en-US"/>
              <a:t>Severe anemia. Less O2</a:t>
            </a:r>
          </a:p>
          <a:p>
            <a:r>
              <a:rPr dirty="0" lang="en-US"/>
              <a:t>Aortic stenosis and regurgitation..leads to pressure falls in the coronary arteries or aneurism</a:t>
            </a:r>
          </a:p>
          <a:p>
            <a:r>
              <a:rPr dirty="0" lang="en-US"/>
              <a:t>Artherosclerosis –artheroma/plaque that leads to reduced O2 supply.</a:t>
            </a:r>
          </a:p>
          <a:p>
            <a:r>
              <a:rPr dirty="0" lang="en-US"/>
              <a:t>Increased heart rate due to hyperthyroidsm, pheochromocytoma, exogenous adm of </a:t>
            </a:r>
          </a:p>
          <a:p>
            <a:pPr>
              <a:buNone/>
            </a:pPr>
            <a:r>
              <a:rPr dirty="0" lang="en-US"/>
              <a:t>     catecolamines</a:t>
            </a:r>
          </a:p>
          <a:p>
            <a:pPr>
              <a:buNone/>
            </a:pPr>
            <a:r>
              <a:rPr dirty="0" lang="en-US"/>
              <a:t>- smoking –increases catecholamines release</a:t>
            </a:r>
          </a:p>
          <a:p>
            <a:pPr>
              <a:buNone/>
            </a:pPr>
            <a:r>
              <a:rPr dirty="0" lang="en-US"/>
              <a:t>-Eating heavy meals</a:t>
            </a:r>
          </a:p>
          <a:p>
            <a:pPr>
              <a:buNone/>
            </a:pPr>
            <a:endParaRPr dirty="0" lang="en-US"/>
          </a:p>
          <a:p>
            <a:pPr>
              <a:buNone/>
            </a:pPr>
            <a:endParaRPr dirty="0" lang="en-US"/>
          </a:p>
          <a:p>
            <a:endParaRPr dirty="0" lang="en-US"/>
          </a:p>
          <a:p>
            <a:endParaRPr dirty="0"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416" name=""/>
        <p:cNvGrpSpPr/>
        <p:nvPr/>
      </p:nvGrpSpPr>
      <p:grpSpPr>
        <a:xfrm>
          <a:off x="0" y="0"/>
          <a:ext cx="0" cy="0"/>
          <a:chOff x="0" y="0"/>
          <a:chExt cx="0" cy="0"/>
        </a:xfrm>
      </p:grpSpPr>
      <p:sp>
        <p:nvSpPr>
          <p:cNvPr id="1048809" name="Title 1"/>
          <p:cNvSpPr>
            <a:spLocks noGrp="1"/>
          </p:cNvSpPr>
          <p:nvPr>
            <p:ph type="title"/>
          </p:nvPr>
        </p:nvSpPr>
        <p:spPr>
          <a:xfrm>
            <a:off x="457200" y="274638"/>
            <a:ext cx="7467600" cy="411162"/>
          </a:xfrm>
        </p:spPr>
        <p:txBody>
          <a:bodyPr>
            <a:normAutofit fontScale="90000"/>
          </a:bodyPr>
          <a:p>
            <a:r>
              <a:rPr dirty="0" lang="en-US"/>
              <a:t>Clinical features</a:t>
            </a:r>
          </a:p>
        </p:txBody>
      </p:sp>
      <p:sp>
        <p:nvSpPr>
          <p:cNvPr id="1048810" name="Content Placeholder 2"/>
          <p:cNvSpPr>
            <a:spLocks noGrp="1"/>
          </p:cNvSpPr>
          <p:nvPr>
            <p:ph sz="quarter" idx="1"/>
          </p:nvPr>
        </p:nvSpPr>
        <p:spPr>
          <a:xfrm>
            <a:off x="457200" y="685800"/>
            <a:ext cx="7467600" cy="5788152"/>
          </a:xfrm>
        </p:spPr>
        <p:txBody>
          <a:bodyPr>
            <a:noAutofit/>
          </a:bodyPr>
          <a:p>
            <a:pPr>
              <a:buNone/>
            </a:pPr>
            <a:r>
              <a:rPr dirty="0" sz="2800" lang="en-US"/>
              <a:t>a) Chest discomfort perceived as tightness/ heaviness on the chest. Pain is poorly localised and thus radiates</a:t>
            </a:r>
          </a:p>
          <a:p>
            <a:pPr>
              <a:buNone/>
            </a:pPr>
            <a:r>
              <a:rPr dirty="0" sz="2800" lang="en-US"/>
              <a:t>  -Pain may radiate to the neck, jaw, and accompanied with discomfort in the arms esp left, wrist and sometimes the hand.</a:t>
            </a:r>
          </a:p>
          <a:p>
            <a:pPr>
              <a:buNone/>
            </a:pPr>
            <a:r>
              <a:rPr dirty="0" sz="2800" lang="en-US"/>
              <a:t> - Choking or strangling sensation.</a:t>
            </a:r>
          </a:p>
          <a:p>
            <a:pPr>
              <a:buNone/>
            </a:pPr>
            <a:r>
              <a:rPr dirty="0" sz="2800" lang="en-US"/>
              <a:t>Feeling of weakness or numbness on the wrist, arms and hands. </a:t>
            </a:r>
          </a:p>
          <a:p>
            <a:pPr>
              <a:buNone/>
            </a:pPr>
            <a:r>
              <a:rPr dirty="0" sz="2800" lang="en-US"/>
              <a:t>May also have shortness of breath, pallor, diaphoresis (sweating), lightnessheadedness, nausea and vomiting.</a:t>
            </a:r>
          </a:p>
          <a:p>
            <a:endParaRPr dirty="0" sz="2800"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417" name=""/>
        <p:cNvGrpSpPr/>
        <p:nvPr/>
      </p:nvGrpSpPr>
      <p:grpSpPr>
        <a:xfrm>
          <a:off x="0" y="0"/>
          <a:ext cx="0" cy="0"/>
          <a:chOff x="0" y="0"/>
          <a:chExt cx="0" cy="0"/>
        </a:xfrm>
      </p:grpSpPr>
      <p:sp>
        <p:nvSpPr>
          <p:cNvPr id="1048811" name="Title 1"/>
          <p:cNvSpPr>
            <a:spLocks noGrp="1"/>
          </p:cNvSpPr>
          <p:nvPr>
            <p:ph type="title"/>
          </p:nvPr>
        </p:nvSpPr>
        <p:spPr>
          <a:xfrm>
            <a:off x="381000" y="-762000"/>
            <a:ext cx="8229600" cy="1143000"/>
          </a:xfrm>
        </p:spPr>
        <p:txBody>
          <a:bodyPr/>
          <a:p>
            <a:r>
              <a:rPr dirty="0" lang="en-US"/>
              <a:t>..</a:t>
            </a:r>
          </a:p>
        </p:txBody>
      </p:sp>
      <p:sp>
        <p:nvSpPr>
          <p:cNvPr id="1048812" name="Content Placeholder 2"/>
          <p:cNvSpPr>
            <a:spLocks noGrp="1"/>
          </p:cNvSpPr>
          <p:nvPr>
            <p:ph sz="quarter" idx="1"/>
          </p:nvPr>
        </p:nvSpPr>
        <p:spPr>
          <a:xfrm>
            <a:off x="457200" y="381000"/>
            <a:ext cx="8229600" cy="6781800"/>
          </a:xfrm>
        </p:spPr>
        <p:txBody>
          <a:bodyPr>
            <a:normAutofit/>
          </a:bodyPr>
          <a:p>
            <a:pPr>
              <a:buNone/>
            </a:pPr>
            <a:r>
              <a:rPr dirty="0" lang="en-US"/>
              <a:t>  </a:t>
            </a:r>
            <a:r>
              <a:rPr dirty="0" sz="2800" lang="en-US"/>
              <a:t>b)Occasionally the pain is epigastric or intrascapular. pain precipitated by exertion, and sometimes by vivid dreams</a:t>
            </a:r>
          </a:p>
          <a:p>
            <a:pPr>
              <a:buNone/>
            </a:pPr>
            <a:r>
              <a:rPr dirty="0" sz="2800" lang="en-US"/>
              <a:t>  - pain relieaved by rest and nitroglycerides</a:t>
            </a:r>
          </a:p>
          <a:p>
            <a:pPr>
              <a:buNone/>
            </a:pPr>
            <a:r>
              <a:rPr dirty="0" sz="2800" lang="en-US"/>
              <a:t> -Left or right ventricular dysfunction may develop with transient ischemic episodes</a:t>
            </a:r>
          </a:p>
          <a:p>
            <a:pPr>
              <a:buNone/>
            </a:pPr>
            <a:r>
              <a:rPr dirty="0" sz="2800" lang="en-US"/>
              <a:t>   -This explains the dyspnoea, tachycardia, orthopnoea, and alteration of BP.</a:t>
            </a:r>
          </a:p>
          <a:p>
            <a:pPr>
              <a:buNone/>
            </a:pPr>
            <a:r>
              <a:rPr dirty="0" sz="2800" lang="en-US"/>
              <a:t>c) Some patients develop murmurs or mitral or tricuspid regurgitation due to pupillary muscle dysfunction. S3 sound heard on auscultation</a:t>
            </a:r>
          </a:p>
          <a:p>
            <a:pPr>
              <a:buNone/>
            </a:pPr>
            <a:endParaRPr dirty="0" lang="en-US"/>
          </a:p>
          <a:p>
            <a:pPr>
              <a:buNone/>
            </a:pPr>
            <a:r>
              <a:rPr dirty="0" lang="en-US"/>
              <a:t>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418" name=""/>
        <p:cNvGrpSpPr/>
        <p:nvPr/>
      </p:nvGrpSpPr>
      <p:grpSpPr>
        <a:xfrm>
          <a:off x="0" y="0"/>
          <a:ext cx="0" cy="0"/>
          <a:chOff x="0" y="0"/>
          <a:chExt cx="0" cy="0"/>
        </a:xfrm>
      </p:grpSpPr>
      <p:sp>
        <p:nvSpPr>
          <p:cNvPr id="1048813" name="Title 1"/>
          <p:cNvSpPr>
            <a:spLocks noGrp="1"/>
          </p:cNvSpPr>
          <p:nvPr>
            <p:ph type="title"/>
          </p:nvPr>
        </p:nvSpPr>
        <p:spPr/>
        <p:txBody>
          <a:bodyPr/>
          <a:p>
            <a:r>
              <a:rPr dirty="0" lang="en-US"/>
              <a:t>Differential diagnosis</a:t>
            </a:r>
          </a:p>
        </p:txBody>
      </p:sp>
      <p:sp>
        <p:nvSpPr>
          <p:cNvPr id="1048814" name="Content Placeholder 2"/>
          <p:cNvSpPr>
            <a:spLocks noGrp="1"/>
          </p:cNvSpPr>
          <p:nvPr>
            <p:ph sz="quarter" idx="1"/>
          </p:nvPr>
        </p:nvSpPr>
        <p:spPr/>
        <p:txBody>
          <a:bodyPr/>
          <a:p>
            <a:r>
              <a:rPr dirty="0" lang="en-US"/>
              <a:t>Musculoskeletal pain-provoked by specific mvt</a:t>
            </a:r>
          </a:p>
          <a:p>
            <a:r>
              <a:rPr dirty="0" lang="en-US"/>
              <a:t>Esophageal pain. Burning in quality and relieved by anti acids</a:t>
            </a:r>
          </a:p>
          <a:p>
            <a:r>
              <a:rPr dirty="0" lang="en-US"/>
              <a:t>Herpes zoster</a:t>
            </a:r>
          </a:p>
          <a:p>
            <a:r>
              <a:rPr dirty="0" lang="en-US"/>
              <a:t>Pneumonia</a:t>
            </a:r>
          </a:p>
          <a:p>
            <a:r>
              <a:rPr dirty="0" lang="en-US"/>
              <a:t>Pericarditis( provoked by change in posture or heavy breathing)</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419" name=""/>
        <p:cNvGrpSpPr/>
        <p:nvPr/>
      </p:nvGrpSpPr>
      <p:grpSpPr>
        <a:xfrm>
          <a:off x="0" y="0"/>
          <a:ext cx="0" cy="0"/>
          <a:chOff x="0" y="0"/>
          <a:chExt cx="0" cy="0"/>
        </a:xfrm>
      </p:grpSpPr>
      <p:sp>
        <p:nvSpPr>
          <p:cNvPr id="1048815" name="Title 1"/>
          <p:cNvSpPr>
            <a:spLocks noGrp="1"/>
          </p:cNvSpPr>
          <p:nvPr>
            <p:ph type="title"/>
          </p:nvPr>
        </p:nvSpPr>
        <p:spPr>
          <a:xfrm>
            <a:off x="457200" y="0"/>
            <a:ext cx="7467600" cy="563562"/>
          </a:xfrm>
        </p:spPr>
        <p:txBody>
          <a:bodyPr/>
          <a:p>
            <a:r>
              <a:rPr dirty="0" lang="en-US"/>
              <a:t>Types of angina</a:t>
            </a:r>
          </a:p>
        </p:txBody>
      </p:sp>
      <p:sp>
        <p:nvSpPr>
          <p:cNvPr id="1048816" name="Content Placeholder 2"/>
          <p:cNvSpPr>
            <a:spLocks noGrp="1"/>
          </p:cNvSpPr>
          <p:nvPr>
            <p:ph sz="quarter" idx="1"/>
          </p:nvPr>
        </p:nvSpPr>
        <p:spPr>
          <a:xfrm>
            <a:off x="457200" y="563562"/>
            <a:ext cx="8229600" cy="6142038"/>
          </a:xfrm>
        </p:spPr>
        <p:txBody>
          <a:bodyPr>
            <a:normAutofit/>
          </a:bodyPr>
          <a:p>
            <a:pPr indent="-514350" marL="514350">
              <a:buAutoNum type="alphaLcParenR"/>
            </a:pPr>
            <a:r>
              <a:rPr dirty="0" sz="2800" lang="en-US"/>
              <a:t>Stable angina:</a:t>
            </a:r>
          </a:p>
          <a:p>
            <a:pPr indent="-514350" marL="514350">
              <a:buNone/>
            </a:pPr>
            <a:r>
              <a:rPr dirty="0" sz="2800" lang="en-US"/>
              <a:t>      predictable pain that occurs by exertion. Relieved by rest</a:t>
            </a:r>
          </a:p>
          <a:p>
            <a:pPr indent="-514350" marL="514350">
              <a:buAutoNum type="alphaLcParenR" startAt="2"/>
            </a:pPr>
            <a:r>
              <a:rPr dirty="0" sz="2800" lang="en-US"/>
              <a:t>Unstable angina( pre-infarction angina or crescedo angina):</a:t>
            </a:r>
          </a:p>
          <a:p>
            <a:pPr indent="-514350" marL="514350">
              <a:buNone/>
            </a:pPr>
            <a:r>
              <a:rPr dirty="0" sz="2800" lang="en-US"/>
              <a:t>     -chest pain precipitated by less afforts and provocation.</a:t>
            </a:r>
          </a:p>
          <a:p>
            <a:pPr indent="-514350" marL="514350">
              <a:buNone/>
            </a:pPr>
            <a:r>
              <a:rPr dirty="0" sz="2800" lang="en-US"/>
              <a:t>     -pain may ocuur even at rest, last long and is difficult to relieve.</a:t>
            </a:r>
          </a:p>
          <a:p>
            <a:pPr indent="-514350" marL="514350">
              <a:buNone/>
            </a:pPr>
            <a:r>
              <a:rPr dirty="0" sz="2800" lang="en-US"/>
              <a:t>       -may be first manifestation of MI</a:t>
            </a:r>
          </a:p>
          <a:p>
            <a:pPr indent="-514350" marL="514350">
              <a:buNone/>
            </a:pPr>
            <a:r>
              <a:rPr dirty="0" sz="2800" lang="en-US"/>
              <a:t>       -medical emergency-hospitalization is warranted</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420" name=""/>
        <p:cNvGrpSpPr/>
        <p:nvPr/>
      </p:nvGrpSpPr>
      <p:grpSpPr>
        <a:xfrm>
          <a:off x="0" y="0"/>
          <a:ext cx="0" cy="0"/>
          <a:chOff x="0" y="0"/>
          <a:chExt cx="0" cy="0"/>
        </a:xfrm>
      </p:grpSpPr>
      <p:sp>
        <p:nvSpPr>
          <p:cNvPr id="1048817" name="Title 1"/>
          <p:cNvSpPr>
            <a:spLocks noGrp="1"/>
          </p:cNvSpPr>
          <p:nvPr>
            <p:ph type="title"/>
          </p:nvPr>
        </p:nvSpPr>
        <p:spPr>
          <a:xfrm>
            <a:off x="457200" y="-762000"/>
            <a:ext cx="8229600" cy="1143000"/>
          </a:xfrm>
        </p:spPr>
        <p:txBody>
          <a:bodyPr/>
          <a:p>
            <a:r>
              <a:rPr dirty="0" lang="en-US"/>
              <a:t>.</a:t>
            </a:r>
          </a:p>
        </p:txBody>
      </p:sp>
      <p:sp>
        <p:nvSpPr>
          <p:cNvPr id="1048818" name="Content Placeholder 2"/>
          <p:cNvSpPr>
            <a:spLocks noGrp="1"/>
          </p:cNvSpPr>
          <p:nvPr>
            <p:ph sz="quarter" idx="1"/>
          </p:nvPr>
        </p:nvSpPr>
        <p:spPr>
          <a:xfrm>
            <a:off x="457200" y="304800"/>
            <a:ext cx="8229600" cy="6553200"/>
          </a:xfrm>
        </p:spPr>
        <p:txBody>
          <a:bodyPr>
            <a:normAutofit/>
          </a:bodyPr>
          <a:p>
            <a:pPr>
              <a:buNone/>
            </a:pPr>
            <a:r>
              <a:rPr dirty="0" sz="3200" lang="en-US"/>
              <a:t>c) Variant angina (prinzmental’s angina)</a:t>
            </a:r>
          </a:p>
          <a:p>
            <a:pPr>
              <a:buNone/>
            </a:pPr>
            <a:r>
              <a:rPr dirty="0" sz="3200" lang="en-US"/>
              <a:t>   -There is pain at rest.ST segment of the ECG is elevated due to coronary spasms</a:t>
            </a:r>
          </a:p>
          <a:p>
            <a:pPr>
              <a:buNone/>
            </a:pPr>
            <a:r>
              <a:rPr dirty="0" sz="3200" lang="en-US"/>
              <a:t>d) Intractable angina or refractory angina:  severe incapacitating angina</a:t>
            </a:r>
          </a:p>
          <a:p>
            <a:pPr>
              <a:buNone/>
            </a:pPr>
            <a:r>
              <a:rPr dirty="0" sz="3200" lang="en-US"/>
              <a:t>e) Silent ischemia: evidence of ischemia but the patient reports no symptoms. eg in ECG</a:t>
            </a:r>
          </a:p>
          <a:p>
            <a:pPr>
              <a:buNone/>
            </a:pPr>
            <a:r>
              <a:rPr dirty="0" sz="3200" lang="en-US"/>
              <a:t>Others: decubitous angina-due to lying flat</a:t>
            </a:r>
          </a:p>
          <a:p>
            <a:pPr>
              <a:buNone/>
            </a:pPr>
            <a:r>
              <a:rPr dirty="0" sz="3200" lang="en-US"/>
              <a:t>              Nocturnal angina- occur at night                           following vivid dreams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421" name=""/>
        <p:cNvGrpSpPr/>
        <p:nvPr/>
      </p:nvGrpSpPr>
      <p:grpSpPr>
        <a:xfrm>
          <a:off x="0" y="0"/>
          <a:ext cx="0" cy="0"/>
          <a:chOff x="0" y="0"/>
          <a:chExt cx="0" cy="0"/>
        </a:xfrm>
      </p:grpSpPr>
      <p:sp>
        <p:nvSpPr>
          <p:cNvPr id="1048819" name="Title 1"/>
          <p:cNvSpPr>
            <a:spLocks noGrp="1"/>
          </p:cNvSpPr>
          <p:nvPr>
            <p:ph type="title"/>
          </p:nvPr>
        </p:nvSpPr>
        <p:spPr>
          <a:xfrm>
            <a:off x="457200" y="274638"/>
            <a:ext cx="7467600" cy="563562"/>
          </a:xfrm>
        </p:spPr>
        <p:txBody>
          <a:bodyPr/>
          <a:p>
            <a:r>
              <a:rPr dirty="0" lang="en-US"/>
              <a:t>Assessment and diagnosis</a:t>
            </a:r>
          </a:p>
        </p:txBody>
      </p:sp>
      <p:sp>
        <p:nvSpPr>
          <p:cNvPr id="1048820" name="Content Placeholder 2"/>
          <p:cNvSpPr>
            <a:spLocks noGrp="1"/>
          </p:cNvSpPr>
          <p:nvPr>
            <p:ph sz="quarter" idx="1"/>
          </p:nvPr>
        </p:nvSpPr>
        <p:spPr>
          <a:xfrm>
            <a:off x="457200" y="838200"/>
            <a:ext cx="7467600" cy="5635752"/>
          </a:xfrm>
        </p:spPr>
        <p:txBody>
          <a:bodyPr>
            <a:normAutofit lnSpcReduction="10000"/>
          </a:bodyPr>
          <a:p>
            <a:r>
              <a:rPr dirty="0" sz="3200" lang="en-US"/>
              <a:t>History of chest pain associated with exercise, stress, efforts and relieved by rest and nitroglycelides.</a:t>
            </a:r>
          </a:p>
          <a:p>
            <a:r>
              <a:rPr dirty="0" sz="3200" lang="en-US"/>
              <a:t>Monitoring the patients with 12 lead ECG or use echocardiogram.</a:t>
            </a:r>
          </a:p>
          <a:p>
            <a:r>
              <a:rPr dirty="0" sz="3200" lang="en-US"/>
              <a:t>Laboatory blood values eg FBC, ESR….helps exclude non artheromatus causes eg, anemia, polycythemia.</a:t>
            </a:r>
          </a:p>
          <a:p>
            <a:r>
              <a:rPr dirty="0" sz="3200" lang="en-US"/>
              <a:t>Chest X-ray..may show cardiomegaly.</a:t>
            </a:r>
          </a:p>
          <a:p>
            <a:endParaRPr dirty="0"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422" name=""/>
        <p:cNvGrpSpPr/>
        <p:nvPr/>
      </p:nvGrpSpPr>
      <p:grpSpPr>
        <a:xfrm>
          <a:off x="0" y="0"/>
          <a:ext cx="0" cy="0"/>
          <a:chOff x="0" y="0"/>
          <a:chExt cx="0" cy="0"/>
        </a:xfrm>
      </p:grpSpPr>
      <p:sp>
        <p:nvSpPr>
          <p:cNvPr id="1048821" name="Title 1"/>
          <p:cNvSpPr>
            <a:spLocks noGrp="1"/>
          </p:cNvSpPr>
          <p:nvPr>
            <p:ph type="title"/>
          </p:nvPr>
        </p:nvSpPr>
        <p:spPr>
          <a:xfrm>
            <a:off x="457200" y="274638"/>
            <a:ext cx="7467600" cy="487362"/>
          </a:xfrm>
        </p:spPr>
        <p:txBody>
          <a:bodyPr>
            <a:normAutofit fontScale="90000"/>
          </a:bodyPr>
          <a:p>
            <a:r>
              <a:rPr dirty="0" lang="en-US"/>
              <a:t>Management.</a:t>
            </a:r>
          </a:p>
        </p:txBody>
      </p:sp>
      <p:sp>
        <p:nvSpPr>
          <p:cNvPr id="1048822" name="Content Placeholder 2"/>
          <p:cNvSpPr>
            <a:spLocks noGrp="1"/>
          </p:cNvSpPr>
          <p:nvPr>
            <p:ph sz="quarter" idx="1"/>
          </p:nvPr>
        </p:nvSpPr>
        <p:spPr>
          <a:xfrm>
            <a:off x="457200" y="762000"/>
            <a:ext cx="8229600" cy="5791200"/>
          </a:xfrm>
        </p:spPr>
        <p:txBody>
          <a:bodyPr>
            <a:normAutofit/>
          </a:bodyPr>
          <a:p>
            <a:r>
              <a:rPr dirty="0" sz="2800" lang="en-US"/>
              <a:t>Management of AP involves:</a:t>
            </a:r>
          </a:p>
          <a:p>
            <a:pPr>
              <a:buNone/>
            </a:pPr>
            <a:r>
              <a:rPr dirty="0" sz="2800" lang="en-US"/>
              <a:t>   -assessment of its extent and severity of arterial disease and contributing factors</a:t>
            </a:r>
          </a:p>
          <a:p>
            <a:pPr>
              <a:buNone/>
            </a:pPr>
            <a:r>
              <a:rPr dirty="0" sz="2800" lang="en-US"/>
              <a:t>   </a:t>
            </a:r>
          </a:p>
          <a:p>
            <a:pPr>
              <a:buNone/>
            </a:pPr>
            <a:r>
              <a:rPr dirty="0" sz="2800" lang="en-US"/>
              <a:t>  -identify and control of the risk factors eg smoking, hypertension and hyperlipidemia.</a:t>
            </a:r>
          </a:p>
          <a:p>
            <a:pPr>
              <a:buNone/>
            </a:pPr>
            <a:r>
              <a:rPr dirty="0" sz="2800" lang="en-US"/>
              <a:t>    </a:t>
            </a:r>
          </a:p>
          <a:p>
            <a:pPr>
              <a:buNone/>
            </a:pPr>
            <a:r>
              <a:rPr dirty="0" sz="2800" lang="en-US"/>
              <a:t> - use of measures to control symptoms</a:t>
            </a:r>
          </a:p>
          <a:p>
            <a:pPr>
              <a:buNone/>
            </a:pPr>
            <a:endParaRPr dirty="0" sz="2800" lang="en-US"/>
          </a:p>
          <a:p>
            <a:pPr>
              <a:buNone/>
            </a:pPr>
            <a:r>
              <a:rPr dirty="0" sz="2800" lang="en-US"/>
              <a:t>  -treatment to improve life expectancy </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423" name=""/>
        <p:cNvGrpSpPr/>
        <p:nvPr/>
      </p:nvGrpSpPr>
      <p:grpSpPr>
        <a:xfrm>
          <a:off x="0" y="0"/>
          <a:ext cx="0" cy="0"/>
          <a:chOff x="0" y="0"/>
          <a:chExt cx="0" cy="0"/>
        </a:xfrm>
      </p:grpSpPr>
      <p:sp>
        <p:nvSpPr>
          <p:cNvPr id="1048823" name="Title 1"/>
          <p:cNvSpPr>
            <a:spLocks noGrp="1"/>
          </p:cNvSpPr>
          <p:nvPr>
            <p:ph type="title"/>
          </p:nvPr>
        </p:nvSpPr>
        <p:spPr>
          <a:xfrm>
            <a:off x="457200" y="274638"/>
            <a:ext cx="7467600" cy="639762"/>
          </a:xfrm>
        </p:spPr>
        <p:txBody>
          <a:bodyPr/>
          <a:p>
            <a:r>
              <a:rPr dirty="0" lang="en-US"/>
              <a:t>Medical and surgical management</a:t>
            </a:r>
          </a:p>
        </p:txBody>
      </p:sp>
      <p:sp>
        <p:nvSpPr>
          <p:cNvPr id="1048824" name="Content Placeholder 2"/>
          <p:cNvSpPr>
            <a:spLocks noGrp="1"/>
          </p:cNvSpPr>
          <p:nvPr>
            <p:ph sz="quarter" idx="1"/>
          </p:nvPr>
        </p:nvSpPr>
        <p:spPr>
          <a:xfrm>
            <a:off x="304800" y="990600"/>
            <a:ext cx="7848600" cy="5483352"/>
          </a:xfrm>
        </p:spPr>
        <p:txBody>
          <a:bodyPr>
            <a:normAutofit/>
          </a:bodyPr>
          <a:p>
            <a:r>
              <a:rPr dirty="0" lang="en-US"/>
              <a:t>Aim at increasing O2 supply and reduce O2 demand.</a:t>
            </a:r>
          </a:p>
          <a:p>
            <a:r>
              <a:rPr dirty="0" lang="en-US"/>
              <a:t>By phamacological therapy and control of risk factors.</a:t>
            </a:r>
          </a:p>
          <a:p>
            <a:pPr indent="-514350" marL="514350">
              <a:buAutoNum type="alphaLcParenR"/>
            </a:pPr>
            <a:r>
              <a:rPr b="1" dirty="0" lang="en-US"/>
              <a:t>Nitrates</a:t>
            </a:r>
          </a:p>
          <a:p>
            <a:pPr indent="-514350" marL="514350">
              <a:buNone/>
            </a:pPr>
            <a:r>
              <a:rPr b="1" dirty="0" lang="en-US"/>
              <a:t>     </a:t>
            </a:r>
            <a:r>
              <a:rPr dirty="0" lang="en-US"/>
              <a:t>They remain main stay for </a:t>
            </a:r>
            <a:r>
              <a:rPr dirty="0" lang="en-US" err="1"/>
              <a:t>Tx</a:t>
            </a:r>
            <a:r>
              <a:rPr dirty="0" lang="en-US"/>
              <a:t> of AP</a:t>
            </a:r>
          </a:p>
          <a:p>
            <a:pPr indent="-514350" marL="514350">
              <a:buNone/>
            </a:pPr>
            <a:r>
              <a:rPr b="1" dirty="0" lang="en-US"/>
              <a:t>      </a:t>
            </a:r>
            <a:r>
              <a:rPr dirty="0" lang="en-US"/>
              <a:t>produce venous and arterial vasodilation thus increasing O2 supply</a:t>
            </a:r>
            <a:r>
              <a:rPr b="1" dirty="0" lang="en-US"/>
              <a:t> </a:t>
            </a:r>
            <a:r>
              <a:rPr dirty="0" lang="en-US"/>
              <a:t>by coronary dilataton. Eg</a:t>
            </a:r>
          </a:p>
          <a:p>
            <a:pPr indent="-514350" marL="514350">
              <a:buNone/>
            </a:pPr>
            <a:r>
              <a:rPr dirty="0" lang="en-US"/>
              <a:t> -sublingual glyceryl </a:t>
            </a:r>
            <a:r>
              <a:rPr dirty="0" lang="en-US" err="1"/>
              <a:t>trinitrate</a:t>
            </a:r>
            <a:r>
              <a:rPr dirty="0" lang="en-US"/>
              <a:t> (GTN)( nitroglycerine). Stat 0.5mg or spray, 0.4 mg intraorally. PRN up to ½ hrly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305" name=""/>
        <p:cNvGrpSpPr/>
        <p:nvPr/>
      </p:nvGrpSpPr>
      <p:grpSpPr>
        <a:xfrm>
          <a:off x="0" y="0"/>
          <a:ext cx="0" cy="0"/>
          <a:chOff x="0" y="0"/>
          <a:chExt cx="0" cy="0"/>
        </a:xfrm>
      </p:grpSpPr>
      <p:sp>
        <p:nvSpPr>
          <p:cNvPr id="1048626" name="Title 1"/>
          <p:cNvSpPr>
            <a:spLocks noGrp="1"/>
          </p:cNvSpPr>
          <p:nvPr>
            <p:ph type="title"/>
          </p:nvPr>
        </p:nvSpPr>
        <p:spPr/>
        <p:txBody>
          <a:bodyPr/>
          <a:p>
            <a:r>
              <a:rPr dirty="0" lang="en-US"/>
              <a:t>HEART CHAMBERS</a:t>
            </a:r>
          </a:p>
        </p:txBody>
      </p:sp>
      <p:sp>
        <p:nvSpPr>
          <p:cNvPr id="1048627" name="Content Placeholder 2"/>
          <p:cNvSpPr>
            <a:spLocks noGrp="1"/>
          </p:cNvSpPr>
          <p:nvPr>
            <p:ph idx="1"/>
          </p:nvPr>
        </p:nvSpPr>
        <p:spPr/>
        <p:txBody>
          <a:bodyPr/>
          <a:p>
            <a:r>
              <a:rPr dirty="0" sz="2800" lang="en-US"/>
              <a:t>The right &amp; left chambers each composed of two chambers.- an atrium &amp; a ventricle.</a:t>
            </a:r>
          </a:p>
          <a:p>
            <a:r>
              <a:rPr dirty="0" sz="2800" lang="en-US"/>
              <a:t>Wall between the right &amp; left chambers is called the septum.</a:t>
            </a:r>
          </a:p>
          <a:p>
            <a:r>
              <a:rPr dirty="0" sz="2800" lang="en-US"/>
              <a:t>Ventricles eject blood into the arteries.</a:t>
            </a:r>
          </a:p>
          <a:p>
            <a:r>
              <a:rPr dirty="0" sz="2800" lang="en-US"/>
              <a:t>Atria receive incoming blood from the veins to act as temporary storage reservoirs, then emptying into the ventricles</a:t>
            </a:r>
            <a:r>
              <a:rPr dirty="0" lang="en-US"/>
              <a:t>.</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424" name=""/>
        <p:cNvGrpSpPr/>
        <p:nvPr/>
      </p:nvGrpSpPr>
      <p:grpSpPr>
        <a:xfrm>
          <a:off x="0" y="0"/>
          <a:ext cx="0" cy="0"/>
          <a:chOff x="0" y="0"/>
          <a:chExt cx="0" cy="0"/>
        </a:xfrm>
      </p:grpSpPr>
      <p:sp>
        <p:nvSpPr>
          <p:cNvPr id="1048825" name="Title 1"/>
          <p:cNvSpPr>
            <a:spLocks noGrp="1"/>
          </p:cNvSpPr>
          <p:nvPr>
            <p:ph type="title"/>
          </p:nvPr>
        </p:nvSpPr>
        <p:spPr>
          <a:xfrm>
            <a:off x="457200" y="274638"/>
            <a:ext cx="8229600" cy="45719"/>
          </a:xfrm>
        </p:spPr>
        <p:txBody>
          <a:bodyPr>
            <a:normAutofit fontScale="90000"/>
          </a:bodyPr>
          <a:p>
            <a:r>
              <a:rPr dirty="0" lang="en-US"/>
              <a:t>.</a:t>
            </a:r>
          </a:p>
        </p:txBody>
      </p:sp>
      <p:sp>
        <p:nvSpPr>
          <p:cNvPr id="1048826" name="Content Placeholder 2"/>
          <p:cNvSpPr>
            <a:spLocks noGrp="1"/>
          </p:cNvSpPr>
          <p:nvPr>
            <p:ph sz="quarter" idx="1"/>
          </p:nvPr>
        </p:nvSpPr>
        <p:spPr>
          <a:xfrm>
            <a:off x="457200" y="228600"/>
            <a:ext cx="8229600" cy="6629400"/>
          </a:xfrm>
        </p:spPr>
        <p:txBody>
          <a:bodyPr>
            <a:normAutofit fontScale="92500"/>
          </a:bodyPr>
          <a:p>
            <a:pPr>
              <a:buFontTx/>
              <a:buChar char="-"/>
            </a:pPr>
            <a:r>
              <a:rPr dirty="0" lang="en-US"/>
              <a:t>Isosorbide dinitrate 10- 20 mg tds</a:t>
            </a:r>
          </a:p>
          <a:p>
            <a:pPr>
              <a:buFontTx/>
              <a:buChar char="-"/>
            </a:pPr>
            <a:r>
              <a:rPr dirty="0" lang="en-US"/>
              <a:t>Isosorbide mononitrate 20-60mg 1-3 times a day</a:t>
            </a:r>
          </a:p>
          <a:p>
            <a:pPr>
              <a:buNone/>
            </a:pPr>
            <a:r>
              <a:rPr dirty="0" lang="en-US"/>
              <a:t>b) Beta blockers</a:t>
            </a:r>
          </a:p>
          <a:p>
            <a:pPr>
              <a:buNone/>
            </a:pPr>
            <a:r>
              <a:rPr dirty="0" lang="en-US"/>
              <a:t>-They reduce heart rate, bp,and myocardial contratility. </a:t>
            </a:r>
          </a:p>
          <a:p>
            <a:pPr>
              <a:buNone/>
            </a:pPr>
            <a:r>
              <a:rPr dirty="0" lang="en-US"/>
              <a:t>-They may exercebate heart failure and peripheral vascular disease.</a:t>
            </a:r>
          </a:p>
          <a:p>
            <a:pPr>
              <a:buNone/>
            </a:pPr>
            <a:r>
              <a:rPr dirty="0" lang="en-US"/>
              <a:t> -they can provoke bronchospasm in patients with obstructive airway disease</a:t>
            </a:r>
          </a:p>
          <a:p>
            <a:pPr>
              <a:buNone/>
            </a:pPr>
            <a:r>
              <a:rPr dirty="0" lang="en-US"/>
              <a:t>Contraidicated for asthma, left ventricular failure, bradycardia</a:t>
            </a:r>
          </a:p>
          <a:p>
            <a:pPr>
              <a:buNone/>
            </a:pPr>
            <a:r>
              <a:rPr dirty="0" lang="en-US"/>
              <a:t>They include</a:t>
            </a:r>
          </a:p>
          <a:p>
            <a:pPr>
              <a:buNone/>
            </a:pPr>
            <a:r>
              <a:rPr dirty="0" lang="en-US"/>
              <a:t>.Atenolol—50-100mg od</a:t>
            </a:r>
          </a:p>
          <a:p>
            <a:pPr>
              <a:buNone/>
            </a:pPr>
            <a:r>
              <a:rPr dirty="0" lang="en-US"/>
              <a:t>. SR metoprolol-----200mg od</a:t>
            </a:r>
          </a:p>
          <a:p>
            <a:pPr>
              <a:buNone/>
            </a:pPr>
            <a:r>
              <a:rPr dirty="0" lang="en-US"/>
              <a:t>. Bisoprolol 5-10 mg od</a:t>
            </a:r>
          </a:p>
          <a:p>
            <a:pPr>
              <a:buNone/>
            </a:pPr>
            <a:r>
              <a:rPr b="1" dirty="0" lang="en-US">
                <a:solidFill>
                  <a:srgbClr val="FF0000"/>
                </a:solidFill>
              </a:rPr>
              <a:t>NB: a beta blocker should not be withdrawn abruptly, because it can precipitate arrythmias, worsen angina or MI (beta blocker withdrawal syndrome</a:t>
            </a:r>
            <a:r>
              <a:rPr dirty="0" lang="en-US"/>
              <a:t>)</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425" name=""/>
        <p:cNvGrpSpPr/>
        <p:nvPr/>
      </p:nvGrpSpPr>
      <p:grpSpPr>
        <a:xfrm>
          <a:off x="0" y="0"/>
          <a:ext cx="0" cy="0"/>
          <a:chOff x="0" y="0"/>
          <a:chExt cx="0" cy="0"/>
        </a:xfrm>
      </p:grpSpPr>
      <p:sp>
        <p:nvSpPr>
          <p:cNvPr id="1048827" name="Title 1"/>
          <p:cNvSpPr>
            <a:spLocks noGrp="1"/>
          </p:cNvSpPr>
          <p:nvPr>
            <p:ph type="title"/>
          </p:nvPr>
        </p:nvSpPr>
        <p:spPr>
          <a:xfrm>
            <a:off x="457200" y="274638"/>
            <a:ext cx="8229600" cy="106362"/>
          </a:xfrm>
        </p:spPr>
        <p:txBody>
          <a:bodyPr>
            <a:normAutofit fontScale="90000"/>
          </a:bodyPr>
          <a:p>
            <a:r>
              <a:rPr dirty="0" lang="en-US"/>
              <a:t>.</a:t>
            </a:r>
          </a:p>
        </p:txBody>
      </p:sp>
      <p:sp>
        <p:nvSpPr>
          <p:cNvPr id="1048828" name="Content Placeholder 2"/>
          <p:cNvSpPr>
            <a:spLocks noGrp="1"/>
          </p:cNvSpPr>
          <p:nvPr>
            <p:ph sz="quarter" idx="1"/>
          </p:nvPr>
        </p:nvSpPr>
        <p:spPr>
          <a:xfrm>
            <a:off x="457200" y="152400"/>
            <a:ext cx="8229600" cy="6705600"/>
          </a:xfrm>
        </p:spPr>
        <p:txBody>
          <a:bodyPr>
            <a:normAutofit/>
          </a:bodyPr>
          <a:p>
            <a:pPr>
              <a:buNone/>
            </a:pPr>
            <a:r>
              <a:rPr dirty="0" lang="en-US"/>
              <a:t>c) Calcium channel blockers</a:t>
            </a:r>
          </a:p>
          <a:p>
            <a:pPr>
              <a:buNone/>
            </a:pPr>
            <a:r>
              <a:rPr dirty="0" lang="en-US"/>
              <a:t>They inhibit slow channel Ca2+ entry into the cell. The reducing it release from the the sarcoplasmic reticulum. has the following effects:</a:t>
            </a:r>
          </a:p>
          <a:p>
            <a:pPr>
              <a:buNone/>
            </a:pPr>
            <a:r>
              <a:rPr dirty="0" lang="en-US"/>
              <a:t>        -reduce contractility </a:t>
            </a:r>
          </a:p>
          <a:p>
            <a:pPr>
              <a:buNone/>
            </a:pPr>
            <a:r>
              <a:rPr dirty="0" lang="en-US"/>
              <a:t>        -reduce O2 consumption</a:t>
            </a:r>
          </a:p>
          <a:p>
            <a:pPr>
              <a:buNone/>
            </a:pPr>
            <a:r>
              <a:rPr dirty="0" lang="en-US"/>
              <a:t>        -dilation of coronary artery</a:t>
            </a:r>
          </a:p>
          <a:p>
            <a:pPr>
              <a:buNone/>
            </a:pPr>
            <a:r>
              <a:rPr dirty="0" lang="en-US"/>
              <a:t>        -peripheral vasodilation hence reduced bp</a:t>
            </a:r>
          </a:p>
          <a:p>
            <a:pPr>
              <a:buNone/>
            </a:pPr>
            <a:endParaRPr dirty="0" lang="en-US"/>
          </a:p>
          <a:p>
            <a:pPr>
              <a:buNone/>
            </a:pPr>
            <a:r>
              <a:rPr dirty="0" lang="en-US"/>
              <a:t>They include: nifedipine(adalat)—10-20 mg tds</a:t>
            </a:r>
          </a:p>
          <a:p>
            <a:pPr>
              <a:buNone/>
            </a:pPr>
            <a:r>
              <a:rPr dirty="0" lang="en-US"/>
              <a:t>                 Nifedipine SR  20 mg od</a:t>
            </a:r>
          </a:p>
          <a:p>
            <a:pPr>
              <a:buNone/>
            </a:pPr>
            <a:r>
              <a:rPr dirty="0" lang="en-US"/>
              <a:t>   others. Amlodipine   2.5-10mg od</a:t>
            </a:r>
          </a:p>
          <a:p>
            <a:pPr>
              <a:buNone/>
            </a:pPr>
            <a:r>
              <a:rPr dirty="0" lang="en-US"/>
              <a:t>                  Diltiazem     60-120mg tds</a:t>
            </a:r>
          </a:p>
          <a:p>
            <a:pPr>
              <a:buNone/>
            </a:pPr>
            <a:r>
              <a:rPr dirty="0" lang="en-US"/>
              <a:t>                  Verapamil   120-240mg tds</a:t>
            </a:r>
          </a:p>
          <a:p>
            <a:pPr>
              <a:buNone/>
            </a:pPr>
            <a:r>
              <a:rPr dirty="0" lang="en-US"/>
              <a:t>                  Nicardipine   20-40 mg tds</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426" name=""/>
        <p:cNvGrpSpPr/>
        <p:nvPr/>
      </p:nvGrpSpPr>
      <p:grpSpPr>
        <a:xfrm>
          <a:off x="0" y="0"/>
          <a:ext cx="0" cy="0"/>
          <a:chOff x="0" y="0"/>
          <a:chExt cx="0" cy="0"/>
        </a:xfrm>
      </p:grpSpPr>
      <p:sp>
        <p:nvSpPr>
          <p:cNvPr id="1048829" name="Title 1"/>
          <p:cNvSpPr>
            <a:spLocks noGrp="1"/>
          </p:cNvSpPr>
          <p:nvPr>
            <p:ph type="title"/>
          </p:nvPr>
        </p:nvSpPr>
        <p:spPr/>
        <p:txBody>
          <a:bodyPr/>
          <a:p>
            <a:r>
              <a:rPr dirty="0" lang="en-US"/>
              <a:t>.</a:t>
            </a:r>
          </a:p>
        </p:txBody>
      </p:sp>
      <p:sp>
        <p:nvSpPr>
          <p:cNvPr id="1048830" name="Content Placeholder 2"/>
          <p:cNvSpPr>
            <a:spLocks noGrp="1"/>
          </p:cNvSpPr>
          <p:nvPr>
            <p:ph sz="quarter" idx="1"/>
          </p:nvPr>
        </p:nvSpPr>
        <p:spPr/>
        <p:txBody>
          <a:bodyPr>
            <a:normAutofit/>
          </a:bodyPr>
          <a:p>
            <a:pPr>
              <a:buNone/>
            </a:pPr>
            <a:r>
              <a:rPr dirty="0" lang="en-US"/>
              <a:t>d) Anti platelets and anticoagulants medication:</a:t>
            </a:r>
          </a:p>
          <a:p>
            <a:pPr>
              <a:buNone/>
            </a:pPr>
            <a:r>
              <a:rPr dirty="0" lang="en-US"/>
              <a:t>They prevent platelets aggregation which impedes blood flow</a:t>
            </a:r>
          </a:p>
          <a:p>
            <a:pPr>
              <a:buNone/>
            </a:pPr>
            <a:r>
              <a:rPr dirty="0" lang="en-US"/>
              <a:t>   i) Aspirin: 160-325mg reduces </a:t>
            </a:r>
            <a:r>
              <a:rPr dirty="0" lang="en-US" err="1"/>
              <a:t>advesre</a:t>
            </a:r>
            <a:r>
              <a:rPr dirty="0" lang="en-US"/>
              <a:t> events in    MI. prescribed indefinately in ptns with CAD.</a:t>
            </a:r>
          </a:p>
          <a:p>
            <a:pPr>
              <a:buNone/>
            </a:pPr>
            <a:r>
              <a:rPr dirty="0" lang="en-US"/>
              <a:t>  ii) clopidogrel: given to patients allergic to aspirin.</a:t>
            </a:r>
          </a:p>
          <a:p>
            <a:pPr>
              <a:buNone/>
            </a:pPr>
            <a:r>
              <a:rPr dirty="0" lang="en-US"/>
              <a:t>   iii)Heparin:sc</a:t>
            </a:r>
          </a:p>
          <a:p>
            <a:pPr>
              <a:buNone/>
            </a:pPr>
            <a:r>
              <a:rPr dirty="0" lang="en-US"/>
              <a:t>  e) Oxygen: to increase supply.</a:t>
            </a:r>
          </a:p>
          <a:p>
            <a:pPr>
              <a:buNone/>
            </a:pPr>
            <a:endParaRPr dirty="0" lang="en-US"/>
          </a:p>
          <a:p>
            <a:pPr>
              <a:buNone/>
            </a:pPr>
            <a:endParaRPr dirty="0"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427" name=""/>
        <p:cNvGrpSpPr/>
        <p:nvPr/>
      </p:nvGrpSpPr>
      <p:grpSpPr>
        <a:xfrm>
          <a:off x="0" y="0"/>
          <a:ext cx="0" cy="0"/>
          <a:chOff x="0" y="0"/>
          <a:chExt cx="0" cy="0"/>
        </a:xfrm>
      </p:grpSpPr>
      <p:sp>
        <p:nvSpPr>
          <p:cNvPr id="1048831" name="Title 1"/>
          <p:cNvSpPr>
            <a:spLocks noGrp="1"/>
          </p:cNvSpPr>
          <p:nvPr>
            <p:ph type="title"/>
          </p:nvPr>
        </p:nvSpPr>
        <p:spPr/>
        <p:txBody>
          <a:bodyPr/>
          <a:p>
            <a:r>
              <a:rPr dirty="0" lang="en-US"/>
              <a:t>Surgical interventions</a:t>
            </a:r>
          </a:p>
        </p:txBody>
      </p:sp>
      <p:sp>
        <p:nvSpPr>
          <p:cNvPr id="1048832" name="Content Placeholder 2"/>
          <p:cNvSpPr>
            <a:spLocks noGrp="1"/>
          </p:cNvSpPr>
          <p:nvPr>
            <p:ph sz="quarter" idx="1"/>
          </p:nvPr>
        </p:nvSpPr>
        <p:spPr/>
        <p:txBody>
          <a:bodyPr>
            <a:normAutofit/>
          </a:bodyPr>
          <a:p>
            <a:r>
              <a:rPr dirty="0" lang="en-US"/>
              <a:t>Coronary artery by pass grafting (CABG)</a:t>
            </a:r>
          </a:p>
          <a:p>
            <a:r>
              <a:rPr dirty="0" lang="en-US"/>
              <a:t>Consist of bypassing the obstructed portion using a length of sapheneous vein from the leg</a:t>
            </a:r>
          </a:p>
          <a:p>
            <a:r>
              <a:rPr dirty="0" lang="en-US"/>
              <a:t>One eng in aorta, the other on coronary artery beyond the blockage.</a:t>
            </a:r>
          </a:p>
          <a:p>
            <a:r>
              <a:rPr dirty="0" lang="en-US"/>
              <a:t>Recommended in: unstable angina, poor response to therapy, tripplevessel disease, two vessel disease, left main coronary artery obtruction.</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428" name=""/>
        <p:cNvGrpSpPr/>
        <p:nvPr/>
      </p:nvGrpSpPr>
      <p:grpSpPr>
        <a:xfrm>
          <a:off x="0" y="0"/>
          <a:ext cx="0" cy="0"/>
          <a:chOff x="0" y="0"/>
          <a:chExt cx="0" cy="0"/>
        </a:xfrm>
      </p:grpSpPr>
      <p:sp>
        <p:nvSpPr>
          <p:cNvPr id="1048833" name="Title 1"/>
          <p:cNvSpPr>
            <a:spLocks noGrp="1"/>
          </p:cNvSpPr>
          <p:nvPr>
            <p:ph type="title"/>
          </p:nvPr>
        </p:nvSpPr>
        <p:spPr/>
        <p:txBody>
          <a:bodyPr/>
          <a:p>
            <a:r>
              <a:rPr dirty="0" lang="en-US"/>
              <a:t>.</a:t>
            </a:r>
          </a:p>
        </p:txBody>
      </p:sp>
      <p:sp>
        <p:nvSpPr>
          <p:cNvPr id="1048834" name="Content Placeholder 2"/>
          <p:cNvSpPr>
            <a:spLocks noGrp="1"/>
          </p:cNvSpPr>
          <p:nvPr>
            <p:ph sz="quarter" idx="1"/>
          </p:nvPr>
        </p:nvSpPr>
        <p:spPr/>
        <p:txBody>
          <a:bodyPr>
            <a:normAutofit/>
          </a:bodyPr>
          <a:p>
            <a:r>
              <a:rPr dirty="0" lang="en-US"/>
              <a:t>Coronary angioplasty: involves insertion of a catheter into the constricted area, manipulate it to open.</a:t>
            </a:r>
          </a:p>
          <a:p>
            <a:r>
              <a:rPr dirty="0" lang="en-US"/>
              <a:t>Coronary arteriography: a catheter is inserted in the brachial artery, then to the aorta, then to the right coronary artery.</a:t>
            </a:r>
          </a:p>
          <a:p>
            <a:r>
              <a:rPr dirty="0" lang="en-US"/>
              <a:t>A radio opaque fluid is injected to reveal the point of obstruction.</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429" name=""/>
        <p:cNvGrpSpPr/>
        <p:nvPr/>
      </p:nvGrpSpPr>
      <p:grpSpPr>
        <a:xfrm>
          <a:off x="0" y="0"/>
          <a:ext cx="0" cy="0"/>
          <a:chOff x="0" y="0"/>
          <a:chExt cx="0" cy="0"/>
        </a:xfrm>
      </p:grpSpPr>
      <p:sp>
        <p:nvSpPr>
          <p:cNvPr id="1048835" name="Title 1"/>
          <p:cNvSpPr>
            <a:spLocks noGrp="1"/>
          </p:cNvSpPr>
          <p:nvPr>
            <p:ph type="title"/>
          </p:nvPr>
        </p:nvSpPr>
        <p:spPr/>
        <p:txBody>
          <a:bodyPr/>
          <a:p>
            <a:r>
              <a:rPr dirty="0" lang="en-US"/>
              <a:t>Nursing intervention</a:t>
            </a:r>
          </a:p>
        </p:txBody>
      </p:sp>
      <p:sp>
        <p:nvSpPr>
          <p:cNvPr id="1048836" name="Content Placeholder 2"/>
          <p:cNvSpPr>
            <a:spLocks noGrp="1"/>
          </p:cNvSpPr>
          <p:nvPr>
            <p:ph sz="quarter" idx="1"/>
          </p:nvPr>
        </p:nvSpPr>
        <p:spPr/>
        <p:txBody>
          <a:bodyPr>
            <a:normAutofit fontScale="92500" lnSpcReduction="20000"/>
          </a:bodyPr>
          <a:p>
            <a:r>
              <a:rPr dirty="0" lang="en-US"/>
              <a:t>Rest in semifowler’s position to reduce O2 demand.</a:t>
            </a:r>
          </a:p>
          <a:p>
            <a:r>
              <a:rPr dirty="0" lang="en-US"/>
              <a:t>Assess severeity and location of pain</a:t>
            </a:r>
          </a:p>
          <a:p>
            <a:r>
              <a:rPr dirty="0" lang="en-US"/>
              <a:t>Establish and maintain airway</a:t>
            </a:r>
          </a:p>
          <a:p>
            <a:r>
              <a:rPr dirty="0" lang="en-US"/>
              <a:t>Anticipate use of intubation incase of severe distress</a:t>
            </a:r>
          </a:p>
          <a:p>
            <a:r>
              <a:rPr dirty="0" lang="en-US"/>
              <a:t>Adm nitroglycelin sublingually and observe the ptnts responce</a:t>
            </a:r>
          </a:p>
          <a:p>
            <a:r>
              <a:rPr dirty="0" lang="en-US"/>
              <a:t>Adm O2 by nasal cannula</a:t>
            </a:r>
          </a:p>
          <a:p>
            <a:r>
              <a:rPr dirty="0" lang="en-US"/>
              <a:t>Iv line with large gauge needle</a:t>
            </a:r>
          </a:p>
          <a:p>
            <a:r>
              <a:rPr dirty="0" lang="en-US"/>
              <a:t>Remove clothing, comfort and reassure</a:t>
            </a:r>
          </a:p>
          <a:p>
            <a:r>
              <a:rPr dirty="0" lang="en-US"/>
              <a:t>Monitor cardiac rate and rhythm</a:t>
            </a:r>
          </a:p>
          <a:p>
            <a:r>
              <a:rPr dirty="0" lang="en-US"/>
              <a:t>ECG</a:t>
            </a:r>
          </a:p>
          <a:p>
            <a:r>
              <a:rPr dirty="0" lang="en-US"/>
              <a:t>Be ready for CPR and defibrillation</a:t>
            </a:r>
          </a:p>
          <a:p>
            <a:r>
              <a:rPr dirty="0" lang="en-US"/>
              <a:t>Good hx</a:t>
            </a:r>
          </a:p>
          <a:p>
            <a:r>
              <a:rPr dirty="0" lang="en-US"/>
              <a:t>Advice patient to cease smoking.</a:t>
            </a:r>
          </a:p>
          <a:p>
            <a:endParaRPr dirty="0" lang="en-US"/>
          </a:p>
          <a:p>
            <a:endParaRPr dirty="0" lang="en-US"/>
          </a:p>
          <a:p>
            <a:endParaRPr dirty="0" lang="en-US"/>
          </a:p>
          <a:p>
            <a:endParaRPr dirty="0" lang="en-US"/>
          </a:p>
          <a:p>
            <a:endParaRPr dirty="0"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430" name=""/>
        <p:cNvGrpSpPr/>
        <p:nvPr/>
      </p:nvGrpSpPr>
      <p:grpSpPr>
        <a:xfrm>
          <a:off x="0" y="0"/>
          <a:ext cx="0" cy="0"/>
          <a:chOff x="0" y="0"/>
          <a:chExt cx="0" cy="0"/>
        </a:xfrm>
      </p:grpSpPr>
      <p:sp>
        <p:nvSpPr>
          <p:cNvPr id="1048837" name="Title 1"/>
          <p:cNvSpPr>
            <a:spLocks noGrp="1"/>
          </p:cNvSpPr>
          <p:nvPr>
            <p:ph type="title"/>
          </p:nvPr>
        </p:nvSpPr>
        <p:spPr/>
        <p:txBody>
          <a:bodyPr/>
          <a:p>
            <a:r>
              <a:rPr dirty="0" lang="en-US"/>
              <a:t>Nursing diagnosis</a:t>
            </a:r>
          </a:p>
        </p:txBody>
      </p:sp>
      <p:sp>
        <p:nvSpPr>
          <p:cNvPr id="1048838" name="Content Placeholder 2"/>
          <p:cNvSpPr>
            <a:spLocks noGrp="1"/>
          </p:cNvSpPr>
          <p:nvPr>
            <p:ph sz="quarter" idx="1"/>
          </p:nvPr>
        </p:nvSpPr>
        <p:spPr/>
        <p:txBody>
          <a:bodyPr/>
          <a:p>
            <a:r>
              <a:rPr dirty="0" lang="en-US"/>
              <a:t>Ineffective myocardial tissue perfusion related to  coronary artery disease evidenced by chest pain/discomfort, referred pain</a:t>
            </a:r>
          </a:p>
          <a:p>
            <a:r>
              <a:rPr dirty="0" lang="en-US"/>
              <a:t>Increased anxiety related to fear of death as evidenced by restlessness, asking question about the prognosis</a:t>
            </a:r>
          </a:p>
          <a:p>
            <a:r>
              <a:rPr dirty="0" lang="en-US"/>
              <a:t>Deficient knowledge about the underlying disease and methods of avoiding the complications</a:t>
            </a:r>
          </a:p>
          <a:p>
            <a:endParaRPr dirty="0" lang="en-US"/>
          </a:p>
          <a:p>
            <a:endParaRPr dirty="0" lang="en-US"/>
          </a:p>
          <a:p>
            <a:endParaRPr dirty="0"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431" name=""/>
        <p:cNvGrpSpPr/>
        <p:nvPr/>
      </p:nvGrpSpPr>
      <p:grpSpPr>
        <a:xfrm>
          <a:off x="0" y="0"/>
          <a:ext cx="0" cy="0"/>
          <a:chOff x="0" y="0"/>
          <a:chExt cx="0" cy="0"/>
        </a:xfrm>
      </p:grpSpPr>
      <p:sp>
        <p:nvSpPr>
          <p:cNvPr id="1048839" name="Title 1"/>
          <p:cNvSpPr>
            <a:spLocks noGrp="1"/>
          </p:cNvSpPr>
          <p:nvPr>
            <p:ph type="title"/>
          </p:nvPr>
        </p:nvSpPr>
        <p:spPr/>
        <p:txBody>
          <a:bodyPr/>
          <a:p>
            <a:r>
              <a:rPr dirty="0" lang="en-US"/>
              <a:t>Potential complications</a:t>
            </a:r>
          </a:p>
        </p:txBody>
      </p:sp>
      <p:sp>
        <p:nvSpPr>
          <p:cNvPr id="1048840" name="Content Placeholder 2"/>
          <p:cNvSpPr>
            <a:spLocks noGrp="1"/>
          </p:cNvSpPr>
          <p:nvPr>
            <p:ph sz="quarter" idx="1"/>
          </p:nvPr>
        </p:nvSpPr>
        <p:spPr/>
        <p:txBody>
          <a:bodyPr/>
          <a:p>
            <a:r>
              <a:rPr dirty="0" lang="en-US"/>
              <a:t>Ccf- congestive cardiac failure</a:t>
            </a:r>
          </a:p>
          <a:p>
            <a:r>
              <a:rPr dirty="0" lang="en-US"/>
              <a:t>Acute pulmonary edema</a:t>
            </a:r>
          </a:p>
          <a:p>
            <a:r>
              <a:rPr dirty="0" lang="en-US"/>
              <a:t>MI</a:t>
            </a:r>
          </a:p>
          <a:p>
            <a:r>
              <a:rPr dirty="0" lang="en-US"/>
              <a:t>Cardiac arrest</a:t>
            </a:r>
          </a:p>
          <a:p>
            <a:r>
              <a:rPr dirty="0" lang="en-US"/>
              <a:t>Pericardio effusion and pericardio tamponade</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432" name=""/>
        <p:cNvGrpSpPr/>
        <p:nvPr/>
      </p:nvGrpSpPr>
      <p:grpSpPr>
        <a:xfrm>
          <a:off x="0" y="0"/>
          <a:ext cx="0" cy="0"/>
          <a:chOff x="0" y="0"/>
          <a:chExt cx="0" cy="0"/>
        </a:xfrm>
      </p:grpSpPr>
      <p:sp>
        <p:nvSpPr>
          <p:cNvPr id="1048841" name="Title 1"/>
          <p:cNvSpPr>
            <a:spLocks noGrp="1"/>
          </p:cNvSpPr>
          <p:nvPr>
            <p:ph type="title"/>
          </p:nvPr>
        </p:nvSpPr>
        <p:spPr/>
        <p:txBody>
          <a:bodyPr/>
          <a:p>
            <a:r>
              <a:rPr dirty="0" lang="en-US"/>
              <a:t>Assessing angina</a:t>
            </a:r>
          </a:p>
        </p:txBody>
      </p:sp>
      <p:sp>
        <p:nvSpPr>
          <p:cNvPr id="1048842" name="Content Placeholder 2"/>
          <p:cNvSpPr>
            <a:spLocks noGrp="1"/>
          </p:cNvSpPr>
          <p:nvPr>
            <p:ph sz="quarter" idx="1"/>
          </p:nvPr>
        </p:nvSpPr>
        <p:spPr/>
        <p:txBody>
          <a:bodyPr/>
          <a:p>
            <a:r>
              <a:rPr dirty="0" lang="en-US"/>
              <a:t>P – position/location/provocation</a:t>
            </a:r>
          </a:p>
          <a:p>
            <a:r>
              <a:rPr dirty="0" lang="en-US"/>
              <a:t>Q-quality</a:t>
            </a:r>
          </a:p>
          <a:p>
            <a:r>
              <a:rPr dirty="0" lang="en-US"/>
              <a:t>R-radiation, relief</a:t>
            </a:r>
          </a:p>
          <a:p>
            <a:r>
              <a:rPr dirty="0" lang="en-US"/>
              <a:t>S-severity, symptoms</a:t>
            </a:r>
          </a:p>
          <a:p>
            <a:r>
              <a:rPr dirty="0" lang="en-US"/>
              <a:t>T-timing</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433" name=""/>
        <p:cNvGrpSpPr/>
        <p:nvPr/>
      </p:nvGrpSpPr>
      <p:grpSpPr>
        <a:xfrm>
          <a:off x="0" y="0"/>
          <a:ext cx="0" cy="0"/>
          <a:chOff x="0" y="0"/>
          <a:chExt cx="0" cy="0"/>
        </a:xfrm>
      </p:grpSpPr>
      <p:sp>
        <p:nvSpPr>
          <p:cNvPr id="1048843" name="Title 1"/>
          <p:cNvSpPr>
            <a:spLocks noGrp="1"/>
          </p:cNvSpPr>
          <p:nvPr>
            <p:ph type="title"/>
          </p:nvPr>
        </p:nvSpPr>
        <p:spPr>
          <a:xfrm>
            <a:off x="457200" y="274638"/>
            <a:ext cx="7467600" cy="639762"/>
          </a:xfrm>
        </p:spPr>
        <p:txBody>
          <a:bodyPr>
            <a:normAutofit/>
          </a:bodyPr>
          <a:p>
            <a:r>
              <a:rPr b="1" dirty="0" sz="3200" lang="en-US" u="sng"/>
              <a:t>MYOCARDIAL INFARCTION (MI)</a:t>
            </a:r>
          </a:p>
        </p:txBody>
      </p:sp>
      <p:sp>
        <p:nvSpPr>
          <p:cNvPr id="1048844" name="Content Placeholder 2"/>
          <p:cNvSpPr>
            <a:spLocks noGrp="1"/>
          </p:cNvSpPr>
          <p:nvPr>
            <p:ph sz="quarter" idx="1"/>
          </p:nvPr>
        </p:nvSpPr>
        <p:spPr>
          <a:xfrm>
            <a:off x="457200" y="1143000"/>
            <a:ext cx="7467600" cy="5330952"/>
          </a:xfrm>
        </p:spPr>
        <p:txBody>
          <a:bodyPr>
            <a:normAutofit/>
          </a:bodyPr>
          <a:p>
            <a:r>
              <a:rPr dirty="0" sz="3200" lang="en-US"/>
              <a:t>Irreversible cellular injury and necrosis</a:t>
            </a:r>
          </a:p>
          <a:p>
            <a:r>
              <a:rPr dirty="0" sz="3200" lang="en-US"/>
              <a:t>Major branch of coronary artery blocks, leads to sudden death</a:t>
            </a:r>
          </a:p>
          <a:p>
            <a:r>
              <a:rPr dirty="0" sz="3200" lang="en-US"/>
              <a:t>Reduced blood flow due to artherosclerosis, embolus or thrombus. No adequate perfusion</a:t>
            </a:r>
          </a:p>
          <a:p>
            <a:r>
              <a:rPr dirty="0" sz="3200" lang="en-US"/>
              <a:t> Also called heart attack, or coronary occlusion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309" name=""/>
        <p:cNvGrpSpPr/>
        <p:nvPr/>
      </p:nvGrpSpPr>
      <p:grpSpPr>
        <a:xfrm>
          <a:off x="0" y="0"/>
          <a:ext cx="0" cy="0"/>
          <a:chOff x="0" y="0"/>
          <a:chExt cx="0" cy="0"/>
        </a:xfrm>
      </p:grpSpPr>
      <p:sp>
        <p:nvSpPr>
          <p:cNvPr id="1048634" name="Content Placeholder 2"/>
          <p:cNvSpPr>
            <a:spLocks noGrp="1"/>
          </p:cNvSpPr>
          <p:nvPr>
            <p:ph idx="4294967295"/>
          </p:nvPr>
        </p:nvSpPr>
        <p:spPr>
          <a:xfrm>
            <a:off x="0" y="1066800"/>
            <a:ext cx="8534400" cy="5407025"/>
          </a:xfrm>
        </p:spPr>
        <p:txBody>
          <a:bodyPr>
            <a:normAutofit/>
          </a:bodyPr>
          <a:p>
            <a:r>
              <a:rPr dirty="0" sz="2800" lang="en-US"/>
              <a:t>Left ventricle ejects blood against high systemic pressure </a:t>
            </a:r>
          </a:p>
          <a:p>
            <a:r>
              <a:rPr dirty="0" sz="2800" lang="en-US"/>
              <a:t>Right ventricle ejects blood against the low resistance pulmonary vasculature.</a:t>
            </a:r>
          </a:p>
          <a:p>
            <a:r>
              <a:rPr dirty="0" sz="2800" lang="en-US"/>
              <a:t>Left heart has increased work, hence the left ventricular wall is about 2 times as thick as the right ventricular wall.</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434" name=""/>
        <p:cNvGrpSpPr/>
        <p:nvPr/>
      </p:nvGrpSpPr>
      <p:grpSpPr>
        <a:xfrm>
          <a:off x="0" y="0"/>
          <a:ext cx="0" cy="0"/>
          <a:chOff x="0" y="0"/>
          <a:chExt cx="0" cy="0"/>
        </a:xfrm>
      </p:grpSpPr>
      <p:sp>
        <p:nvSpPr>
          <p:cNvPr id="1048845" name="Title 1"/>
          <p:cNvSpPr>
            <a:spLocks noGrp="1"/>
          </p:cNvSpPr>
          <p:nvPr>
            <p:ph type="title"/>
          </p:nvPr>
        </p:nvSpPr>
        <p:spPr>
          <a:xfrm>
            <a:off x="457200" y="274638"/>
            <a:ext cx="7467600" cy="563562"/>
          </a:xfrm>
        </p:spPr>
        <p:txBody>
          <a:bodyPr/>
          <a:p>
            <a:r>
              <a:rPr dirty="0" lang="en-US"/>
              <a:t>pathophysiology</a:t>
            </a:r>
          </a:p>
        </p:txBody>
      </p:sp>
      <p:sp>
        <p:nvSpPr>
          <p:cNvPr id="1048846" name="Content Placeholder 2"/>
          <p:cNvSpPr>
            <a:spLocks noGrp="1"/>
          </p:cNvSpPr>
          <p:nvPr>
            <p:ph sz="quarter" idx="1"/>
          </p:nvPr>
        </p:nvSpPr>
        <p:spPr>
          <a:xfrm>
            <a:off x="457200" y="838200"/>
            <a:ext cx="7848600" cy="5635752"/>
          </a:xfrm>
        </p:spPr>
        <p:txBody>
          <a:bodyPr>
            <a:noAutofit/>
          </a:bodyPr>
          <a:p>
            <a:r>
              <a:rPr dirty="0" sz="2800" lang="en-US"/>
              <a:t>Cardiac cell withstand ischemia for 20 min before necrosis begins</a:t>
            </a:r>
          </a:p>
          <a:p>
            <a:r>
              <a:rPr dirty="0" sz="2800" lang="en-US"/>
              <a:t>Contractile function stops in the area of necrosis</a:t>
            </a:r>
          </a:p>
          <a:p>
            <a:r>
              <a:rPr dirty="0" sz="2800" lang="en-US"/>
              <a:t>Degree of altered function depends on the area of the heart affected </a:t>
            </a:r>
          </a:p>
          <a:p>
            <a:r>
              <a:rPr dirty="0" sz="2800" lang="en-US"/>
              <a:t>Mostly affects left ventricle.</a:t>
            </a:r>
          </a:p>
          <a:p>
            <a:r>
              <a:rPr dirty="0" sz="2800" lang="en-US"/>
              <a:t>Time is of essence to improve the quality of life</a:t>
            </a:r>
          </a:p>
          <a:p>
            <a:r>
              <a:rPr dirty="0" sz="2800" lang="en-US"/>
              <a:t>Described according to where they occur…inferior, anterior, lateral and posterior infarction </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435" name=""/>
        <p:cNvGrpSpPr/>
        <p:nvPr/>
      </p:nvGrpSpPr>
      <p:grpSpPr>
        <a:xfrm>
          <a:off x="0" y="0"/>
          <a:ext cx="0" cy="0"/>
          <a:chOff x="0" y="0"/>
          <a:chExt cx="0" cy="0"/>
        </a:xfrm>
      </p:grpSpPr>
      <p:sp>
        <p:nvSpPr>
          <p:cNvPr id="1048847" name="Title 1"/>
          <p:cNvSpPr>
            <a:spLocks noGrp="1"/>
          </p:cNvSpPr>
          <p:nvPr>
            <p:ph type="title"/>
          </p:nvPr>
        </p:nvSpPr>
        <p:spPr>
          <a:xfrm>
            <a:off x="457200" y="274638"/>
            <a:ext cx="7467600" cy="487362"/>
          </a:xfrm>
        </p:spPr>
        <p:txBody>
          <a:bodyPr>
            <a:noAutofit/>
          </a:bodyPr>
          <a:p>
            <a:r>
              <a:rPr dirty="0" sz="3200" lang="en-US"/>
              <a:t>causes</a:t>
            </a:r>
          </a:p>
        </p:txBody>
      </p:sp>
      <p:sp>
        <p:nvSpPr>
          <p:cNvPr id="1048848" name="Content Placeholder 2"/>
          <p:cNvSpPr>
            <a:spLocks noGrp="1"/>
          </p:cNvSpPr>
          <p:nvPr>
            <p:ph sz="quarter" idx="1"/>
          </p:nvPr>
        </p:nvSpPr>
        <p:spPr>
          <a:xfrm>
            <a:off x="457200" y="762000"/>
            <a:ext cx="7696200" cy="5943600"/>
          </a:xfrm>
        </p:spPr>
        <p:txBody>
          <a:bodyPr>
            <a:noAutofit/>
          </a:bodyPr>
          <a:p>
            <a:r>
              <a:rPr dirty="0" sz="2800" lang="en-US"/>
              <a:t>Coronary occlusion</a:t>
            </a:r>
          </a:p>
          <a:p>
            <a:r>
              <a:rPr dirty="0" sz="2800" lang="en-US"/>
              <a:t>Major reduction in blood circulation in certain areas of the heart</a:t>
            </a:r>
          </a:p>
          <a:p>
            <a:r>
              <a:rPr dirty="0" sz="2800" lang="en-US"/>
              <a:t>Coronary artery dissection</a:t>
            </a:r>
          </a:p>
          <a:p>
            <a:r>
              <a:rPr dirty="0" sz="2800" lang="en-US"/>
              <a:t>Coronary emboli</a:t>
            </a:r>
          </a:p>
          <a:p>
            <a:r>
              <a:rPr dirty="0" sz="2800" lang="en-US"/>
              <a:t>Coronary artery spasms</a:t>
            </a:r>
          </a:p>
          <a:p>
            <a:r>
              <a:rPr dirty="0" sz="2800" lang="en-US"/>
              <a:t>Hemmorrghage into artherosclerotic plaque</a:t>
            </a:r>
          </a:p>
          <a:p>
            <a:r>
              <a:rPr dirty="0" sz="2800" lang="en-US"/>
              <a:t>Systemic arterial hypotension..anemia, hypotention,</a:t>
            </a:r>
          </a:p>
          <a:p>
            <a:r>
              <a:rPr dirty="0" sz="2800" lang="en-US"/>
              <a:t>Thyrotoxicosis, psychostimulants</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436" name=""/>
        <p:cNvGrpSpPr/>
        <p:nvPr/>
      </p:nvGrpSpPr>
      <p:grpSpPr>
        <a:xfrm>
          <a:off x="0" y="0"/>
          <a:ext cx="0" cy="0"/>
          <a:chOff x="0" y="0"/>
          <a:chExt cx="0" cy="0"/>
        </a:xfrm>
      </p:grpSpPr>
      <p:sp>
        <p:nvSpPr>
          <p:cNvPr id="1048849" name="Title 1"/>
          <p:cNvSpPr>
            <a:spLocks noGrp="1"/>
          </p:cNvSpPr>
          <p:nvPr>
            <p:ph type="title"/>
          </p:nvPr>
        </p:nvSpPr>
        <p:spPr>
          <a:xfrm>
            <a:off x="457200" y="3412"/>
            <a:ext cx="8229600" cy="639762"/>
          </a:xfrm>
        </p:spPr>
        <p:txBody>
          <a:bodyPr/>
          <a:p>
            <a:r>
              <a:rPr dirty="0" lang="en-US"/>
              <a:t>Clinical features</a:t>
            </a:r>
          </a:p>
        </p:txBody>
      </p:sp>
      <p:sp>
        <p:nvSpPr>
          <p:cNvPr id="1048850" name="Content Placeholder 2"/>
          <p:cNvSpPr>
            <a:spLocks noGrp="1"/>
          </p:cNvSpPr>
          <p:nvPr>
            <p:ph sz="quarter" idx="1"/>
          </p:nvPr>
        </p:nvSpPr>
        <p:spPr>
          <a:xfrm>
            <a:off x="457200" y="643174"/>
            <a:ext cx="8458200" cy="6595826"/>
          </a:xfrm>
        </p:spPr>
        <p:txBody>
          <a:bodyPr>
            <a:normAutofit/>
          </a:bodyPr>
          <a:p>
            <a:r>
              <a:rPr dirty="0" sz="2800" lang="en-US"/>
              <a:t>Chest Pain-cardinal sign. +++ most severe one has ever experienced, substernal.</a:t>
            </a:r>
          </a:p>
          <a:p>
            <a:r>
              <a:rPr dirty="0" sz="2800" lang="en-US"/>
              <a:t>Pain associated with nausea vomiting and diarrhea and dizziness</a:t>
            </a:r>
          </a:p>
          <a:p>
            <a:r>
              <a:rPr dirty="0" sz="2800" lang="en-US"/>
              <a:t>Pain present despite medication</a:t>
            </a:r>
          </a:p>
          <a:p>
            <a:r>
              <a:rPr dirty="0" sz="2800" lang="en-US"/>
              <a:t>May radiate to the back, jaw, left arm not relieved by rest</a:t>
            </a:r>
          </a:p>
          <a:p>
            <a:r>
              <a:rPr dirty="0" sz="2800" lang="en-US"/>
              <a:t>Palpitations</a:t>
            </a:r>
          </a:p>
          <a:p>
            <a:r>
              <a:rPr dirty="0" sz="2800" lang="en-US"/>
              <a:t>Breathlessness</a:t>
            </a:r>
          </a:p>
          <a:p>
            <a:r>
              <a:rPr dirty="0" sz="2800" lang="en-US"/>
              <a:t>Syncope</a:t>
            </a:r>
          </a:p>
          <a:p>
            <a:r>
              <a:rPr dirty="0" sz="2800" lang="en-US"/>
              <a:t>Bradycardia</a:t>
            </a:r>
          </a:p>
          <a:p>
            <a:r>
              <a:rPr dirty="0" sz="2800" lang="en-US"/>
              <a:t>Anxiety due to fear of impending death</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437" name=""/>
        <p:cNvGrpSpPr/>
        <p:nvPr/>
      </p:nvGrpSpPr>
      <p:grpSpPr>
        <a:xfrm>
          <a:off x="0" y="0"/>
          <a:ext cx="0" cy="0"/>
          <a:chOff x="0" y="0"/>
          <a:chExt cx="0" cy="0"/>
        </a:xfrm>
      </p:grpSpPr>
      <p:sp>
        <p:nvSpPr>
          <p:cNvPr id="1048851" name="Title 1"/>
          <p:cNvSpPr>
            <a:spLocks noGrp="1"/>
          </p:cNvSpPr>
          <p:nvPr>
            <p:ph type="title"/>
          </p:nvPr>
        </p:nvSpPr>
        <p:spPr/>
        <p:txBody>
          <a:bodyPr/>
          <a:p>
            <a:r>
              <a:rPr dirty="0" lang="en-US"/>
              <a:t>.</a:t>
            </a:r>
          </a:p>
        </p:txBody>
      </p:sp>
      <p:sp>
        <p:nvSpPr>
          <p:cNvPr id="1048852" name="Content Placeholder 2"/>
          <p:cNvSpPr>
            <a:spLocks noGrp="1"/>
          </p:cNvSpPr>
          <p:nvPr>
            <p:ph sz="quarter" idx="1"/>
          </p:nvPr>
        </p:nvSpPr>
        <p:spPr>
          <a:xfrm>
            <a:off x="609600" y="274638"/>
            <a:ext cx="7848600" cy="6169152"/>
          </a:xfrm>
        </p:spPr>
        <p:txBody>
          <a:bodyPr>
            <a:noAutofit/>
          </a:bodyPr>
          <a:p>
            <a:r>
              <a:rPr dirty="0" sz="2700" lang="en-US"/>
              <a:t>Fever due to inflammation process</a:t>
            </a:r>
          </a:p>
          <a:p>
            <a:r>
              <a:rPr dirty="0" sz="2700" lang="en-US"/>
              <a:t>Decreased urine output due to </a:t>
            </a:r>
            <a:r>
              <a:rPr dirty="0" sz="2700" lang="en-US" err="1"/>
              <a:t>cardiogenic</a:t>
            </a:r>
            <a:r>
              <a:rPr dirty="0" sz="2700" lang="en-US"/>
              <a:t> shock</a:t>
            </a:r>
          </a:p>
          <a:p>
            <a:r>
              <a:rPr dirty="0" sz="2700" lang="en-US"/>
              <a:t>Pulmonary edema</a:t>
            </a:r>
          </a:p>
          <a:p>
            <a:r>
              <a:rPr dirty="0" sz="2700" lang="en-US"/>
              <a:t>Sudden death due to </a:t>
            </a:r>
            <a:r>
              <a:rPr dirty="0" sz="2700" lang="en-US" err="1"/>
              <a:t>ventricullar</a:t>
            </a:r>
            <a:r>
              <a:rPr dirty="0" sz="2700" lang="en-US"/>
              <a:t> fibrillation and asystole. death occur within1 hr</a:t>
            </a:r>
          </a:p>
          <a:p>
            <a:r>
              <a:rPr dirty="0" sz="2700" lang="en-US"/>
              <a:t>Initially BP is high due to impaired myocardial dysfunction, then drops due to reduced CO</a:t>
            </a:r>
          </a:p>
          <a:p>
            <a:r>
              <a:rPr dirty="0" sz="2700" lang="en-US"/>
              <a:t>Left ventricular failure</a:t>
            </a:r>
          </a:p>
          <a:p>
            <a:r>
              <a:rPr dirty="0" sz="2700" lang="en-US" err="1"/>
              <a:t>Pulsus</a:t>
            </a:r>
            <a:r>
              <a:rPr dirty="0" sz="2700" lang="en-US"/>
              <a:t> </a:t>
            </a:r>
            <a:r>
              <a:rPr dirty="0" sz="2700" lang="en-US" err="1"/>
              <a:t>alternus</a:t>
            </a:r>
            <a:r>
              <a:rPr dirty="0" sz="2700" lang="en-US"/>
              <a:t> (alternating strength of pulse)</a:t>
            </a:r>
          </a:p>
          <a:p>
            <a:r>
              <a:rPr dirty="0" sz="2700" lang="en-US"/>
              <a:t>3th heart sound S3</a:t>
            </a:r>
          </a:p>
          <a:p>
            <a:r>
              <a:rPr dirty="0" sz="2700" lang="en-US"/>
              <a:t>Murmurs due to incompetent valves</a:t>
            </a:r>
          </a:p>
          <a:p>
            <a:endParaRPr dirty="0" sz="2600" 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438" name=""/>
        <p:cNvGrpSpPr/>
        <p:nvPr/>
      </p:nvGrpSpPr>
      <p:grpSpPr>
        <a:xfrm>
          <a:off x="0" y="0"/>
          <a:ext cx="0" cy="0"/>
          <a:chOff x="0" y="0"/>
          <a:chExt cx="0" cy="0"/>
        </a:xfrm>
      </p:grpSpPr>
      <p:sp>
        <p:nvSpPr>
          <p:cNvPr id="1048853" name="Title 1"/>
          <p:cNvSpPr>
            <a:spLocks noGrp="1"/>
          </p:cNvSpPr>
          <p:nvPr>
            <p:ph type="title"/>
          </p:nvPr>
        </p:nvSpPr>
        <p:spPr>
          <a:xfrm>
            <a:off x="457200" y="152400"/>
            <a:ext cx="7467600" cy="487362"/>
          </a:xfrm>
        </p:spPr>
        <p:txBody>
          <a:bodyPr>
            <a:normAutofit fontScale="90000"/>
          </a:bodyPr>
          <a:p>
            <a:r>
              <a:rPr dirty="0" lang="en-US"/>
              <a:t>investigations</a:t>
            </a:r>
          </a:p>
        </p:txBody>
      </p:sp>
      <p:sp>
        <p:nvSpPr>
          <p:cNvPr id="1048854" name="Content Placeholder 2"/>
          <p:cNvSpPr>
            <a:spLocks noGrp="1"/>
          </p:cNvSpPr>
          <p:nvPr>
            <p:ph sz="quarter" idx="1"/>
          </p:nvPr>
        </p:nvSpPr>
        <p:spPr>
          <a:xfrm>
            <a:off x="457200" y="762000"/>
            <a:ext cx="7848600" cy="5711952"/>
          </a:xfrm>
        </p:spPr>
        <p:txBody>
          <a:bodyPr>
            <a:noAutofit/>
          </a:bodyPr>
          <a:p>
            <a:r>
              <a:rPr dirty="0" sz="2700" lang="en-US"/>
              <a:t>ECG-  ischemia causes inversion of T-wave ST segment. </a:t>
            </a:r>
          </a:p>
          <a:p>
            <a:r>
              <a:rPr dirty="0" sz="2700" lang="en-US"/>
              <a:t>Cardiac muscle injury causes elevation of ST segment</a:t>
            </a:r>
          </a:p>
          <a:p>
            <a:r>
              <a:rPr dirty="0" sz="2700" lang="en-US"/>
              <a:t>Chest X-ray – to exclude aortic dissection</a:t>
            </a:r>
          </a:p>
          <a:p>
            <a:r>
              <a:rPr dirty="0" sz="2700" lang="en-US"/>
              <a:t>Blood lab work, Urea creatinine and electrolytes</a:t>
            </a:r>
          </a:p>
          <a:p>
            <a:r>
              <a:rPr dirty="0" sz="2700" lang="en-US"/>
              <a:t>ESR-erythrocyte sedimentation rate may rise</a:t>
            </a:r>
          </a:p>
          <a:p>
            <a:r>
              <a:rPr dirty="0" sz="2700" lang="en-US"/>
              <a:t>Glucose may be elevated</a:t>
            </a:r>
          </a:p>
          <a:p>
            <a:r>
              <a:rPr dirty="0" sz="2700" lang="en-US"/>
              <a:t>Lipids levels</a:t>
            </a:r>
          </a:p>
          <a:p>
            <a:r>
              <a:rPr dirty="0" sz="2700" lang="en-US"/>
              <a:t>Serum enzymes changes due to damage of cardiac cells. (C-reactive protein)Enzymes leak into circulation </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439" name=""/>
        <p:cNvGrpSpPr/>
        <p:nvPr/>
      </p:nvGrpSpPr>
      <p:grpSpPr>
        <a:xfrm>
          <a:off x="0" y="0"/>
          <a:ext cx="0" cy="0"/>
          <a:chOff x="0" y="0"/>
          <a:chExt cx="0" cy="0"/>
        </a:xfrm>
      </p:grpSpPr>
      <p:sp>
        <p:nvSpPr>
          <p:cNvPr id="1048855" name="Title 1"/>
          <p:cNvSpPr>
            <a:spLocks noGrp="1"/>
          </p:cNvSpPr>
          <p:nvPr>
            <p:ph type="title"/>
          </p:nvPr>
        </p:nvSpPr>
        <p:spPr>
          <a:xfrm>
            <a:off x="457200" y="152400"/>
            <a:ext cx="7467600" cy="487362"/>
          </a:xfrm>
        </p:spPr>
        <p:txBody>
          <a:bodyPr>
            <a:normAutofit fontScale="90000"/>
          </a:bodyPr>
          <a:p>
            <a:r>
              <a:rPr dirty="0" lang="en-US"/>
              <a:t>management</a:t>
            </a:r>
          </a:p>
        </p:txBody>
      </p:sp>
      <p:sp>
        <p:nvSpPr>
          <p:cNvPr id="1048856" name="Content Placeholder 2"/>
          <p:cNvSpPr>
            <a:spLocks noGrp="1"/>
          </p:cNvSpPr>
          <p:nvPr>
            <p:ph sz="quarter" idx="1"/>
          </p:nvPr>
        </p:nvSpPr>
        <p:spPr>
          <a:xfrm>
            <a:off x="457200" y="762000"/>
            <a:ext cx="7772400" cy="5711952"/>
          </a:xfrm>
        </p:spPr>
        <p:txBody>
          <a:bodyPr>
            <a:normAutofit fontScale="92500" lnSpcReduction="20000"/>
          </a:bodyPr>
          <a:p>
            <a:r>
              <a:rPr dirty="0" sz="4000" lang="en-US"/>
              <a:t>First aid(pre-hospital care) </a:t>
            </a:r>
          </a:p>
          <a:p>
            <a:r>
              <a:rPr dirty="0" sz="4000" lang="en-US"/>
              <a:t>Any person presenting with spontaneous angina or angina for the first time should be managed of acute MI </a:t>
            </a:r>
          </a:p>
          <a:p>
            <a:r>
              <a:rPr dirty="0" sz="4000" lang="en-US"/>
              <a:t>Aim;- relief pain</a:t>
            </a:r>
          </a:p>
          <a:p>
            <a:pPr lvl="3">
              <a:buNone/>
            </a:pPr>
            <a:r>
              <a:rPr b="1" dirty="0" sz="2800" lang="en-US"/>
              <a:t>Restoration of myocardial flow through;-</a:t>
            </a:r>
          </a:p>
          <a:p>
            <a:pPr lvl="3">
              <a:buNone/>
            </a:pPr>
            <a:r>
              <a:rPr b="1" dirty="0" sz="2800" lang="en-US"/>
              <a:t>CPR	 </a:t>
            </a:r>
          </a:p>
          <a:p>
            <a:pPr lvl="3">
              <a:buNone/>
            </a:pPr>
            <a:r>
              <a:rPr b="1" dirty="0" sz="2800" lang="en-US"/>
              <a:t>Oxygen</a:t>
            </a:r>
          </a:p>
          <a:p>
            <a:pPr lvl="3">
              <a:buNone/>
            </a:pPr>
            <a:r>
              <a:rPr b="1" dirty="0" sz="2800" lang="en-US"/>
              <a:t>Prevention of shock and complications</a:t>
            </a:r>
          </a:p>
          <a:p>
            <a:endParaRPr dirty="0" 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440" name=""/>
        <p:cNvGrpSpPr/>
        <p:nvPr/>
      </p:nvGrpSpPr>
      <p:grpSpPr>
        <a:xfrm>
          <a:off x="0" y="0"/>
          <a:ext cx="0" cy="0"/>
          <a:chOff x="0" y="0"/>
          <a:chExt cx="0" cy="0"/>
        </a:xfrm>
      </p:grpSpPr>
      <p:sp>
        <p:nvSpPr>
          <p:cNvPr id="1048857" name="Title 1"/>
          <p:cNvSpPr>
            <a:spLocks noGrp="1"/>
          </p:cNvSpPr>
          <p:nvPr>
            <p:ph type="title"/>
          </p:nvPr>
        </p:nvSpPr>
        <p:spPr>
          <a:xfrm>
            <a:off x="457200" y="228600"/>
            <a:ext cx="7467600" cy="457200"/>
          </a:xfrm>
        </p:spPr>
        <p:txBody>
          <a:bodyPr>
            <a:normAutofit fontScale="90000"/>
          </a:bodyPr>
          <a:p>
            <a:r>
              <a:rPr b="1" dirty="0" lang="en-US"/>
              <a:t>Hospital management</a:t>
            </a:r>
          </a:p>
        </p:txBody>
      </p:sp>
      <p:sp>
        <p:nvSpPr>
          <p:cNvPr id="1048858" name="Content Placeholder 2"/>
          <p:cNvSpPr>
            <a:spLocks noGrp="1"/>
          </p:cNvSpPr>
          <p:nvPr>
            <p:ph sz="quarter" idx="1"/>
          </p:nvPr>
        </p:nvSpPr>
        <p:spPr>
          <a:xfrm>
            <a:off x="457200" y="685800"/>
            <a:ext cx="8229600" cy="5715000"/>
          </a:xfrm>
        </p:spPr>
        <p:txBody>
          <a:bodyPr>
            <a:normAutofit lnSpcReduction="10000"/>
          </a:bodyPr>
          <a:p>
            <a:r>
              <a:rPr dirty="0" sz="2800" lang="en-US"/>
              <a:t>Admit in cardiac care unit (</a:t>
            </a:r>
            <a:r>
              <a:rPr dirty="0" sz="2800" lang="en-US" err="1"/>
              <a:t>ccu</a:t>
            </a:r>
            <a:r>
              <a:rPr dirty="0" sz="2800" lang="en-US"/>
              <a:t>)</a:t>
            </a:r>
          </a:p>
          <a:p>
            <a:r>
              <a:rPr dirty="0" sz="2800" lang="en-US"/>
              <a:t>Correct arrythmias and give thrombolytics to decrease mortality</a:t>
            </a:r>
          </a:p>
          <a:p>
            <a:r>
              <a:rPr dirty="0" sz="2800" lang="en-US"/>
              <a:t>Reassure the patient</a:t>
            </a:r>
          </a:p>
          <a:p>
            <a:r>
              <a:rPr dirty="0" sz="2800" lang="en-US"/>
              <a:t>Facility for defibrillation</a:t>
            </a:r>
          </a:p>
          <a:p>
            <a:r>
              <a:rPr dirty="0" sz="2800" lang="en-US"/>
              <a:t>Admin O2</a:t>
            </a:r>
          </a:p>
          <a:p>
            <a:r>
              <a:rPr dirty="0" sz="2800" lang="en-US"/>
              <a:t>Establish an IV line </a:t>
            </a:r>
          </a:p>
          <a:p>
            <a:r>
              <a:rPr dirty="0" sz="2800" lang="en-US"/>
              <a:t>Strong analgesics- diamorphine-5-10mg iv</a:t>
            </a:r>
          </a:p>
          <a:p>
            <a:r>
              <a:rPr dirty="0" sz="2800" lang="en-US"/>
              <a:t>Glycerine trinitrate 0.5 mg sublingual-potent coronary artery dilator</a:t>
            </a:r>
          </a:p>
          <a:p>
            <a:r>
              <a:rPr dirty="0" sz="2800" lang="en-US"/>
              <a:t>Stool softeners</a:t>
            </a:r>
          </a:p>
          <a:p>
            <a:r>
              <a:rPr dirty="0" sz="2800" lang="en-US"/>
              <a:t>Oral ASA (aspirin) 75-300mg</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441" name=""/>
        <p:cNvGrpSpPr/>
        <p:nvPr/>
      </p:nvGrpSpPr>
      <p:grpSpPr>
        <a:xfrm>
          <a:off x="0" y="0"/>
          <a:ext cx="0" cy="0"/>
          <a:chOff x="0" y="0"/>
          <a:chExt cx="0" cy="0"/>
        </a:xfrm>
      </p:grpSpPr>
      <p:sp>
        <p:nvSpPr>
          <p:cNvPr id="1048859" name="Content Placeholder 2"/>
          <p:cNvSpPr>
            <a:spLocks noGrp="1"/>
          </p:cNvSpPr>
          <p:nvPr>
            <p:ph sz="quarter" idx="1"/>
          </p:nvPr>
        </p:nvSpPr>
        <p:spPr>
          <a:xfrm>
            <a:off x="457200" y="381000"/>
            <a:ext cx="7467600" cy="6092952"/>
          </a:xfrm>
        </p:spPr>
        <p:txBody>
          <a:bodyPr/>
          <a:p>
            <a:r>
              <a:rPr dirty="0" sz="2800" lang="en-US" err="1"/>
              <a:t>Thrombolytics</a:t>
            </a:r>
            <a:r>
              <a:rPr dirty="0" sz="2800" lang="en-US"/>
              <a:t> </a:t>
            </a:r>
            <a:r>
              <a:rPr dirty="0" sz="2800" lang="en-US" err="1"/>
              <a:t>eg</a:t>
            </a:r>
            <a:r>
              <a:rPr dirty="0" sz="2800" lang="en-US"/>
              <a:t> streptokinase 1.5 </a:t>
            </a:r>
            <a:r>
              <a:rPr dirty="0" sz="2800" lang="en-US" err="1"/>
              <a:t>m.u</a:t>
            </a:r>
            <a:r>
              <a:rPr dirty="0" sz="2800" lang="en-US"/>
              <a:t> in 100mls NS</a:t>
            </a:r>
          </a:p>
          <a:p>
            <a:r>
              <a:rPr dirty="0" sz="2800" lang="en-US"/>
              <a:t>Heparin 5000iu until mobility is evidence</a:t>
            </a:r>
          </a:p>
          <a:p>
            <a:r>
              <a:rPr dirty="0" sz="2800" lang="en-US"/>
              <a:t>Monitor ECG</a:t>
            </a:r>
          </a:p>
          <a:p>
            <a:r>
              <a:rPr dirty="0" sz="2800" lang="en-US"/>
              <a:t>Detect and treat complication.</a:t>
            </a:r>
          </a:p>
          <a:p>
            <a:r>
              <a:rPr dirty="0" sz="2800" lang="en-US"/>
              <a:t>Continuous Temp, pulse, </a:t>
            </a:r>
            <a:r>
              <a:rPr dirty="0" sz="2800" lang="en-US" err="1"/>
              <a:t>Resp</a:t>
            </a:r>
            <a:r>
              <a:rPr dirty="0" sz="2800" lang="en-US"/>
              <a:t> and BP</a:t>
            </a:r>
          </a:p>
          <a:p>
            <a:r>
              <a:rPr dirty="0" sz="2800" lang="en-US"/>
              <a:t>Input and output chart</a:t>
            </a:r>
          </a:p>
          <a:p>
            <a:r>
              <a:rPr dirty="0" sz="2800" lang="en-US"/>
              <a:t>24hr bed rest</a:t>
            </a:r>
          </a:p>
          <a:p>
            <a:endParaRPr dirty="0" 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442" name=""/>
        <p:cNvGrpSpPr/>
        <p:nvPr/>
      </p:nvGrpSpPr>
      <p:grpSpPr>
        <a:xfrm>
          <a:off x="0" y="0"/>
          <a:ext cx="0" cy="0"/>
          <a:chOff x="0" y="0"/>
          <a:chExt cx="0" cy="0"/>
        </a:xfrm>
      </p:grpSpPr>
      <p:sp>
        <p:nvSpPr>
          <p:cNvPr id="1048860" name="Title 1"/>
          <p:cNvSpPr>
            <a:spLocks noGrp="1"/>
          </p:cNvSpPr>
          <p:nvPr>
            <p:ph type="title"/>
          </p:nvPr>
        </p:nvSpPr>
        <p:spPr/>
        <p:txBody>
          <a:bodyPr/>
          <a:p>
            <a:r>
              <a:rPr dirty="0" lang="en-US"/>
              <a:t>Surgical mgt</a:t>
            </a:r>
          </a:p>
        </p:txBody>
      </p:sp>
      <p:sp>
        <p:nvSpPr>
          <p:cNvPr id="1048861" name="Content Placeholder 2"/>
          <p:cNvSpPr>
            <a:spLocks noGrp="1"/>
          </p:cNvSpPr>
          <p:nvPr>
            <p:ph sz="quarter" idx="1"/>
          </p:nvPr>
        </p:nvSpPr>
        <p:spPr/>
        <p:txBody>
          <a:bodyPr/>
          <a:p>
            <a:r>
              <a:rPr dirty="0" lang="en-US"/>
              <a:t>Percutaneous coronary intervention</a:t>
            </a:r>
          </a:p>
          <a:p>
            <a:pPr>
              <a:buNone/>
            </a:pPr>
            <a:endParaRPr dirty="0" lang="en-US"/>
          </a:p>
          <a:p>
            <a:r>
              <a:rPr dirty="0" lang="en-US"/>
              <a:t>Coronary artery bypass grafting</a:t>
            </a:r>
          </a:p>
          <a:p>
            <a:endParaRPr dirty="0" lang="en-US"/>
          </a:p>
          <a:p>
            <a:endParaRPr dirty="0" lang="en-US"/>
          </a:p>
          <a:p>
            <a:endParaRPr dirty="0" lang="en-US"/>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443" name=""/>
        <p:cNvGrpSpPr/>
        <p:nvPr/>
      </p:nvGrpSpPr>
      <p:grpSpPr>
        <a:xfrm>
          <a:off x="0" y="0"/>
          <a:ext cx="0" cy="0"/>
          <a:chOff x="0" y="0"/>
          <a:chExt cx="0" cy="0"/>
        </a:xfrm>
      </p:grpSpPr>
      <p:sp>
        <p:nvSpPr>
          <p:cNvPr id="1048862" name="Title 1"/>
          <p:cNvSpPr>
            <a:spLocks noGrp="1"/>
          </p:cNvSpPr>
          <p:nvPr>
            <p:ph type="title"/>
          </p:nvPr>
        </p:nvSpPr>
        <p:spPr/>
        <p:txBody>
          <a:bodyPr/>
          <a:p>
            <a:r>
              <a:rPr dirty="0" lang="en-US"/>
              <a:t>complications</a:t>
            </a:r>
          </a:p>
        </p:txBody>
      </p:sp>
      <p:sp>
        <p:nvSpPr>
          <p:cNvPr id="1048863" name="Content Placeholder 2"/>
          <p:cNvSpPr>
            <a:spLocks noGrp="1"/>
          </p:cNvSpPr>
          <p:nvPr>
            <p:ph sz="quarter" idx="1"/>
          </p:nvPr>
        </p:nvSpPr>
        <p:spPr/>
        <p:txBody>
          <a:bodyPr>
            <a:normAutofit/>
          </a:bodyPr>
          <a:p>
            <a:r>
              <a:rPr dirty="0" lang="en-US"/>
              <a:t>Arrythmias- causes 5-10% death</a:t>
            </a:r>
          </a:p>
          <a:p>
            <a:r>
              <a:rPr dirty="0" lang="en-US"/>
              <a:t>Pain</a:t>
            </a:r>
          </a:p>
          <a:p>
            <a:r>
              <a:rPr dirty="0" lang="en-US"/>
              <a:t>Atrial fibrillation-digoxin is the rx of choice</a:t>
            </a:r>
          </a:p>
          <a:p>
            <a:r>
              <a:rPr dirty="0" lang="en-US"/>
              <a:t>Thrombosis</a:t>
            </a:r>
          </a:p>
          <a:p>
            <a:r>
              <a:rPr dirty="0" lang="en-US"/>
              <a:t>Hypertension</a:t>
            </a:r>
          </a:p>
          <a:p>
            <a:r>
              <a:rPr dirty="0" lang="en-US"/>
              <a:t>Heart failure</a:t>
            </a:r>
          </a:p>
          <a:p>
            <a:r>
              <a:rPr dirty="0" lang="en-US"/>
              <a:t>Cardiogenic shock</a:t>
            </a:r>
          </a:p>
          <a:p>
            <a:r>
              <a:rPr dirty="0" lang="en-US"/>
              <a:t>Pericarditis</a:t>
            </a:r>
          </a:p>
          <a:p>
            <a:r>
              <a:rPr dirty="0" lang="en-US"/>
              <a:t>Rupture of interventricular septum</a:t>
            </a:r>
          </a:p>
          <a:p>
            <a:endParaRPr dirty="0"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lastClr="000000" val="windowText"/>
      </a:dk1>
      <a:lt1>
        <a:sysClr lastClr="FFFFFF" val="window"/>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r="5400000" dist="25000" rotWithShape="0">
              <a:srgbClr val="000000">
                <a:alpha val="40000"/>
              </a:srgbClr>
            </a:outerShdw>
          </a:effectLst>
        </a:effectStyle>
        <a:effectStyle>
          <a:effectLst>
            <a:outerShdw blurRad="50800" dir="5400000" dist="20000" rotWithShape="0">
              <a:srgbClr val="000000">
                <a:alpha val="42000"/>
              </a:srgbClr>
            </a:outerShdw>
          </a:effectLst>
        </a:effectStyle>
        <a:effectStyle>
          <a:effectLst>
            <a:outerShdw blurRad="50800" dir="5400000" dist="20000" rotWithShape="0">
              <a:srgbClr val="000000">
                <a:alpha val="42000"/>
              </a:srgbClr>
            </a:outerShdw>
          </a:effectLst>
          <a:scene3d>
            <a:camera prst="orthographicFront">
              <a:rot lat="0" lon="0" rev="0"/>
            </a:camera>
            <a:lightRig dir="t" rig="balanced">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algn="tl" flip="y" sx="40000" sy="50000" tx="0" ty="0"/>
        </a:blipFill>
      </a:bgFillStyleLst>
    </a:fmtScheme>
  </a:themeElements>
</a:theme>
</file>

<file path=ppt/theme/theme2.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15.0000</AppVersion>
</Properties>
</file>

<file path=docProps/core.xml><?xml version="1.0" encoding="utf-8"?>
<cp:coreProperties xmlns:cp="http://schemas.openxmlformats.org/package/2006/metadata/core-properties" xmlns:dc="http://purl.org/dc/elements/1.1/" xmlns:dcterms="http://purl.org/dc/terms/" xmlns:xsi="http://www.w3.org/2001/XMLSchema-instance">
  <dc:title>Slide 1</dc:title>
  <dc:creator>MOSES</dc:creator>
  <cp:lastModifiedBy>Pauline</cp:lastModifiedBy>
  <dcterms:created xsi:type="dcterms:W3CDTF">2015-05-09T01:15:52Z</dcterms:created>
  <dcterms:modified xsi:type="dcterms:W3CDTF">2020-07-29T05:57:41Z</dcterms:modified>
</cp:coreProperties>
</file>