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3"/>
  </p:notesMasterIdLst>
  <p:sldIdLst>
    <p:sldId id="256" r:id="rId2"/>
    <p:sldId id="317" r:id="rId3"/>
    <p:sldId id="318" r:id="rId4"/>
    <p:sldId id="319" r:id="rId5"/>
    <p:sldId id="257" r:id="rId6"/>
    <p:sldId id="258" r:id="rId7"/>
    <p:sldId id="259" r:id="rId8"/>
    <p:sldId id="528" r:id="rId9"/>
    <p:sldId id="529" r:id="rId10"/>
    <p:sldId id="530" r:id="rId11"/>
    <p:sldId id="531" r:id="rId12"/>
    <p:sldId id="532" r:id="rId13"/>
    <p:sldId id="533" r:id="rId14"/>
    <p:sldId id="534" r:id="rId15"/>
    <p:sldId id="535" r:id="rId16"/>
    <p:sldId id="572" r:id="rId17"/>
    <p:sldId id="536" r:id="rId18"/>
    <p:sldId id="537" r:id="rId19"/>
    <p:sldId id="538" r:id="rId20"/>
    <p:sldId id="539" r:id="rId21"/>
    <p:sldId id="577" r:id="rId22"/>
    <p:sldId id="578" r:id="rId23"/>
    <p:sldId id="580" r:id="rId24"/>
    <p:sldId id="581" r:id="rId25"/>
    <p:sldId id="582" r:id="rId26"/>
    <p:sldId id="583" r:id="rId27"/>
    <p:sldId id="540" r:id="rId28"/>
    <p:sldId id="541" r:id="rId29"/>
    <p:sldId id="542" r:id="rId30"/>
    <p:sldId id="543" r:id="rId31"/>
    <p:sldId id="544" r:id="rId32"/>
    <p:sldId id="545" r:id="rId33"/>
    <p:sldId id="546" r:id="rId34"/>
    <p:sldId id="547" r:id="rId35"/>
    <p:sldId id="548" r:id="rId36"/>
    <p:sldId id="549" r:id="rId37"/>
    <p:sldId id="550" r:id="rId38"/>
    <p:sldId id="260" r:id="rId39"/>
    <p:sldId id="262" r:id="rId40"/>
    <p:sldId id="263" r:id="rId41"/>
    <p:sldId id="320" r:id="rId42"/>
    <p:sldId id="264" r:id="rId43"/>
    <p:sldId id="321" r:id="rId44"/>
    <p:sldId id="584" r:id="rId45"/>
    <p:sldId id="585" r:id="rId46"/>
    <p:sldId id="323" r:id="rId47"/>
    <p:sldId id="330" r:id="rId48"/>
    <p:sldId id="575" r:id="rId49"/>
    <p:sldId id="576" r:id="rId50"/>
    <p:sldId id="342" r:id="rId51"/>
    <p:sldId id="343" r:id="rId52"/>
    <p:sldId id="344" r:id="rId53"/>
    <p:sldId id="345" r:id="rId54"/>
    <p:sldId id="346" r:id="rId55"/>
    <p:sldId id="347" r:id="rId56"/>
    <p:sldId id="348" r:id="rId57"/>
    <p:sldId id="349" r:id="rId58"/>
    <p:sldId id="336" r:id="rId59"/>
    <p:sldId id="266" r:id="rId60"/>
    <p:sldId id="267" r:id="rId61"/>
    <p:sldId id="268" r:id="rId62"/>
    <p:sldId id="586" r:id="rId63"/>
    <p:sldId id="269" r:id="rId64"/>
    <p:sldId id="270" r:id="rId65"/>
    <p:sldId id="271" r:id="rId66"/>
    <p:sldId id="272" r:id="rId67"/>
    <p:sldId id="273" r:id="rId68"/>
    <p:sldId id="274" r:id="rId69"/>
    <p:sldId id="275" r:id="rId70"/>
    <p:sldId id="276" r:id="rId71"/>
    <p:sldId id="277" r:id="rId72"/>
    <p:sldId id="278" r:id="rId73"/>
    <p:sldId id="279" r:id="rId74"/>
    <p:sldId id="280" r:id="rId75"/>
    <p:sldId id="281" r:id="rId76"/>
    <p:sldId id="282" r:id="rId77"/>
    <p:sldId id="283" r:id="rId78"/>
    <p:sldId id="284" r:id="rId79"/>
    <p:sldId id="285" r:id="rId80"/>
    <p:sldId id="286" r:id="rId81"/>
    <p:sldId id="287" r:id="rId82"/>
    <p:sldId id="288" r:id="rId83"/>
    <p:sldId id="289" r:id="rId84"/>
    <p:sldId id="291" r:id="rId85"/>
    <p:sldId id="521" r:id="rId86"/>
    <p:sldId id="293" r:id="rId87"/>
    <p:sldId id="294" r:id="rId88"/>
    <p:sldId id="295" r:id="rId89"/>
    <p:sldId id="296" r:id="rId90"/>
    <p:sldId id="297" r:id="rId91"/>
    <p:sldId id="298" r:id="rId92"/>
    <p:sldId id="473" r:id="rId93"/>
    <p:sldId id="299" r:id="rId94"/>
    <p:sldId id="300" r:id="rId95"/>
    <p:sldId id="301" r:id="rId96"/>
    <p:sldId id="551" r:id="rId97"/>
    <p:sldId id="302" r:id="rId98"/>
    <p:sldId id="303" r:id="rId99"/>
    <p:sldId id="304" r:id="rId100"/>
    <p:sldId id="369" r:id="rId101"/>
    <p:sldId id="368" r:id="rId102"/>
    <p:sldId id="305" r:id="rId103"/>
    <p:sldId id="306" r:id="rId104"/>
    <p:sldId id="522" r:id="rId105"/>
    <p:sldId id="307" r:id="rId106"/>
    <p:sldId id="308" r:id="rId107"/>
    <p:sldId id="309" r:id="rId108"/>
    <p:sldId id="519" r:id="rId109"/>
    <p:sldId id="310" r:id="rId110"/>
    <p:sldId id="311" r:id="rId111"/>
    <p:sldId id="350" r:id="rId112"/>
    <p:sldId id="518" r:id="rId113"/>
    <p:sldId id="569" r:id="rId114"/>
    <p:sldId id="553" r:id="rId115"/>
    <p:sldId id="312" r:id="rId116"/>
    <p:sldId id="554" r:id="rId117"/>
    <p:sldId id="555" r:id="rId118"/>
    <p:sldId id="556" r:id="rId119"/>
    <p:sldId id="557" r:id="rId120"/>
    <p:sldId id="314" r:id="rId121"/>
    <p:sldId id="315" r:id="rId122"/>
    <p:sldId id="570" r:id="rId123"/>
    <p:sldId id="316" r:id="rId124"/>
    <p:sldId id="351" r:id="rId125"/>
    <p:sldId id="355" r:id="rId126"/>
    <p:sldId id="356" r:id="rId127"/>
    <p:sldId id="352" r:id="rId128"/>
    <p:sldId id="552" r:id="rId129"/>
    <p:sldId id="353" r:id="rId130"/>
    <p:sldId id="354" r:id="rId131"/>
    <p:sldId id="357" r:id="rId132"/>
    <p:sldId id="358" r:id="rId133"/>
    <p:sldId id="359" r:id="rId134"/>
    <p:sldId id="360" r:id="rId135"/>
    <p:sldId id="361" r:id="rId136"/>
    <p:sldId id="362" r:id="rId137"/>
    <p:sldId id="363" r:id="rId138"/>
    <p:sldId id="364" r:id="rId139"/>
    <p:sldId id="365" r:id="rId140"/>
    <p:sldId id="366" r:id="rId141"/>
    <p:sldId id="367" r:id="rId142"/>
    <p:sldId id="379" r:id="rId143"/>
    <p:sldId id="457" r:id="rId144"/>
    <p:sldId id="459" r:id="rId145"/>
    <p:sldId id="371" r:id="rId146"/>
    <p:sldId id="372" r:id="rId147"/>
    <p:sldId id="373" r:id="rId148"/>
    <p:sldId id="374" r:id="rId149"/>
    <p:sldId id="375" r:id="rId150"/>
    <p:sldId id="376" r:id="rId151"/>
    <p:sldId id="377" r:id="rId152"/>
    <p:sldId id="378" r:id="rId153"/>
    <p:sldId id="380" r:id="rId154"/>
    <p:sldId id="381" r:id="rId155"/>
    <p:sldId id="383" r:id="rId156"/>
    <p:sldId id="398" r:id="rId157"/>
    <p:sldId id="399" r:id="rId158"/>
    <p:sldId id="400" r:id="rId159"/>
    <p:sldId id="558" r:id="rId160"/>
    <p:sldId id="384" r:id="rId161"/>
    <p:sldId id="385" r:id="rId162"/>
    <p:sldId id="386" r:id="rId163"/>
    <p:sldId id="387" r:id="rId164"/>
    <p:sldId id="388" r:id="rId165"/>
    <p:sldId id="389" r:id="rId166"/>
    <p:sldId id="523" r:id="rId167"/>
    <p:sldId id="402" r:id="rId168"/>
    <p:sldId id="390" r:id="rId169"/>
    <p:sldId id="396" r:id="rId170"/>
    <p:sldId id="397" r:id="rId171"/>
    <p:sldId id="403" r:id="rId172"/>
    <p:sldId id="404" r:id="rId173"/>
    <p:sldId id="405" r:id="rId174"/>
    <p:sldId id="406" r:id="rId175"/>
    <p:sldId id="407" r:id="rId176"/>
    <p:sldId id="408" r:id="rId177"/>
    <p:sldId id="409" r:id="rId178"/>
    <p:sldId id="410" r:id="rId179"/>
    <p:sldId id="411" r:id="rId180"/>
    <p:sldId id="412" r:id="rId181"/>
    <p:sldId id="413" r:id="rId182"/>
    <p:sldId id="414" r:id="rId183"/>
    <p:sldId id="415" r:id="rId184"/>
    <p:sldId id="416" r:id="rId185"/>
    <p:sldId id="417" r:id="rId186"/>
    <p:sldId id="418" r:id="rId187"/>
    <p:sldId id="419" r:id="rId188"/>
    <p:sldId id="420" r:id="rId189"/>
    <p:sldId id="421" r:id="rId190"/>
    <p:sldId id="422" r:id="rId191"/>
    <p:sldId id="423" r:id="rId192"/>
    <p:sldId id="437" r:id="rId193"/>
    <p:sldId id="424" r:id="rId194"/>
    <p:sldId id="474" r:id="rId195"/>
    <p:sldId id="425" r:id="rId196"/>
    <p:sldId id="426" r:id="rId197"/>
    <p:sldId id="427" r:id="rId198"/>
    <p:sldId id="467" r:id="rId199"/>
    <p:sldId id="428" r:id="rId200"/>
    <p:sldId id="438" r:id="rId201"/>
    <p:sldId id="476" r:id="rId202"/>
    <p:sldId id="477" r:id="rId203"/>
    <p:sldId id="429" r:id="rId204"/>
    <p:sldId id="430" r:id="rId205"/>
    <p:sldId id="478" r:id="rId206"/>
    <p:sldId id="431" r:id="rId207"/>
    <p:sldId id="432" r:id="rId208"/>
    <p:sldId id="436" r:id="rId209"/>
    <p:sldId id="433" r:id="rId210"/>
    <p:sldId id="434" r:id="rId211"/>
    <p:sldId id="479" r:id="rId212"/>
    <p:sldId id="520" r:id="rId213"/>
    <p:sldId id="435" r:id="rId214"/>
    <p:sldId id="439" r:id="rId215"/>
    <p:sldId id="440" r:id="rId216"/>
    <p:sldId id="441" r:id="rId217"/>
    <p:sldId id="442" r:id="rId218"/>
    <p:sldId id="443" r:id="rId219"/>
    <p:sldId id="444" r:id="rId220"/>
    <p:sldId id="447" r:id="rId221"/>
    <p:sldId id="448" r:id="rId222"/>
    <p:sldId id="449" r:id="rId223"/>
    <p:sldId id="450" r:id="rId224"/>
    <p:sldId id="451" r:id="rId225"/>
    <p:sldId id="452" r:id="rId226"/>
    <p:sldId id="453" r:id="rId227"/>
    <p:sldId id="454" r:id="rId228"/>
    <p:sldId id="455" r:id="rId229"/>
    <p:sldId id="484" r:id="rId230"/>
    <p:sldId id="481" r:id="rId231"/>
    <p:sldId id="482" r:id="rId232"/>
    <p:sldId id="456" r:id="rId233"/>
    <p:sldId id="460" r:id="rId234"/>
    <p:sldId id="461" r:id="rId235"/>
    <p:sldId id="462" r:id="rId236"/>
    <p:sldId id="463" r:id="rId237"/>
    <p:sldId id="464" r:id="rId238"/>
    <p:sldId id="465" r:id="rId239"/>
    <p:sldId id="466" r:id="rId240"/>
    <p:sldId id="486" r:id="rId241"/>
    <p:sldId id="488" r:id="rId242"/>
    <p:sldId id="487" r:id="rId243"/>
    <p:sldId id="489" r:id="rId244"/>
    <p:sldId id="490" r:id="rId245"/>
    <p:sldId id="491" r:id="rId246"/>
    <p:sldId id="492" r:id="rId247"/>
    <p:sldId id="493" r:id="rId248"/>
    <p:sldId id="494" r:id="rId249"/>
    <p:sldId id="495" r:id="rId250"/>
    <p:sldId id="496" r:id="rId251"/>
    <p:sldId id="497" r:id="rId252"/>
    <p:sldId id="498" r:id="rId253"/>
    <p:sldId id="499" r:id="rId254"/>
    <p:sldId id="500" r:id="rId255"/>
    <p:sldId id="501" r:id="rId256"/>
    <p:sldId id="502" r:id="rId257"/>
    <p:sldId id="503" r:id="rId258"/>
    <p:sldId id="504" r:id="rId259"/>
    <p:sldId id="505" r:id="rId260"/>
    <p:sldId id="524" r:id="rId261"/>
    <p:sldId id="506" r:id="rId262"/>
    <p:sldId id="507" r:id="rId263"/>
    <p:sldId id="508" r:id="rId264"/>
    <p:sldId id="509" r:id="rId265"/>
    <p:sldId id="525" r:id="rId266"/>
    <p:sldId id="510" r:id="rId267"/>
    <p:sldId id="511" r:id="rId268"/>
    <p:sldId id="512" r:id="rId269"/>
    <p:sldId id="513" r:id="rId270"/>
    <p:sldId id="515" r:id="rId271"/>
    <p:sldId id="559" r:id="rId272"/>
    <p:sldId id="560" r:id="rId273"/>
    <p:sldId id="561" r:id="rId274"/>
    <p:sldId id="562" r:id="rId275"/>
    <p:sldId id="563" r:id="rId276"/>
    <p:sldId id="564" r:id="rId277"/>
    <p:sldId id="565" r:id="rId278"/>
    <p:sldId id="566" r:id="rId279"/>
    <p:sldId id="567" r:id="rId280"/>
    <p:sldId id="568" r:id="rId281"/>
    <p:sldId id="516" r:id="rId2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8029" autoAdjust="0"/>
  </p:normalViewPr>
  <p:slideViewPr>
    <p:cSldViewPr>
      <p:cViewPr>
        <p:scale>
          <a:sx n="50" d="100"/>
          <a:sy n="50" d="100"/>
        </p:scale>
        <p:origin x="-1644" y="-666"/>
      </p:cViewPr>
      <p:guideLst>
        <p:guide orient="horz" pos="2160"/>
        <p:guide pos="2880"/>
      </p:guideLst>
    </p:cSldViewPr>
  </p:slideViewPr>
  <p:notesTextViewPr>
    <p:cViewPr>
      <p:scale>
        <a:sx n="3" d="2"/>
        <a:sy n="3" d="2"/>
      </p:scale>
      <p:origin x="0" y="0"/>
    </p:cViewPr>
  </p:notesTextViewPr>
  <p:sorterViewPr>
    <p:cViewPr>
      <p:scale>
        <a:sx n="66" d="100"/>
        <a:sy n="66" d="100"/>
      </p:scale>
      <p:origin x="0" y="149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281" Type="http://schemas.openxmlformats.org/officeDocument/2006/relationships/slide" Target="slides/slide280.xml"/><Relationship Id="rId286"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tableStyles" Target="tableStyle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presProps" Target="pres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5387F4-6926-46AB-B0A2-DE72DA7BEBB0}" type="datetimeFigureOut">
              <a:rPr lang="en-US" smtClean="0"/>
              <a:t>1/22/2021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1DBB11-3733-48DC-8746-B3C4A33EE891}" type="slidenum">
              <a:rPr lang="en-US" smtClean="0"/>
              <a:t>‹#›</a:t>
            </a:fld>
            <a:endParaRPr lang="en-US"/>
          </a:p>
        </p:txBody>
      </p:sp>
    </p:spTree>
    <p:extLst>
      <p:ext uri="{BB962C8B-B14F-4D97-AF65-F5344CB8AC3E}">
        <p14:creationId xmlns:p14="http://schemas.microsoft.com/office/powerpoint/2010/main" val="180529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t>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944002-99DC-459F-A654-CAE536F02615}" type="slidenum">
              <a:rPr lang="en-US" smtClean="0"/>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t>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t>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t>31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t>32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t>9</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t>34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t>35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t>36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t>37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C0422FCA-66A7-4F50-912E-A7CD3143A24B}" type="slidenum">
              <a:rPr lang="en-US" altLang="en-US">
                <a:latin typeface="Arial" panose="020B0604020202020204" pitchFamily="34" charset="0"/>
              </a:rPr>
              <a:t>113</a:t>
            </a:fld>
            <a:endParaRPr lang="en-US" altLang="en-US">
              <a:latin typeface="Arial" panose="020B0604020202020204" pitchFamily="34" charset="0"/>
            </a:endParaRPr>
          </a:p>
        </p:txBody>
      </p:sp>
      <p:sp>
        <p:nvSpPr>
          <p:cNvPr id="63491" name="Rectangle 2"/>
          <p:cNvSpPr>
            <a:spLocks noGrp="1" noRot="1" noChangeAspect="1" noChangeArrowheads="1" noTextEdit="1"/>
          </p:cNvSpPr>
          <p:nvPr>
            <p:ph type="sldImg"/>
          </p:nvPr>
        </p:nvSpPr>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944002-99DC-459F-A654-CAE536F02615}" type="slidenum">
              <a:rPr lang="en-US" smtClean="0"/>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944002-99DC-459F-A654-CAE536F02615}" type="slidenum">
              <a:rPr lang="en-US" smtClean="0"/>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968C9AEA-85F8-43AA-9B5E-8AB53FF8EF52}" type="datetimeFigureOut">
              <a:rPr lang="en-US" smtClean="0"/>
              <a:t>1/22/2021</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E8C270B-9632-4979-8FDB-188C299F505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8C9AEA-85F8-43AA-9B5E-8AB53FF8EF52}"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C270B-9632-4979-8FDB-188C299F505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8C9AEA-85F8-43AA-9B5E-8AB53FF8EF52}"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C270B-9632-4979-8FDB-188C299F505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968C9AEA-85F8-43AA-9B5E-8AB53FF8EF52}" type="datetimeFigureOut">
              <a:rPr lang="en-US" smtClean="0"/>
              <a:t>1/22/2021</a:t>
            </a:fld>
            <a:endParaRPr lang="en-US" dirty="0"/>
          </a:p>
        </p:txBody>
      </p:sp>
      <p:sp>
        <p:nvSpPr>
          <p:cNvPr id="9" name="Slide Number Placeholder 8"/>
          <p:cNvSpPr>
            <a:spLocks noGrp="1"/>
          </p:cNvSpPr>
          <p:nvPr>
            <p:ph type="sldNum" sz="quarter" idx="15"/>
          </p:nvPr>
        </p:nvSpPr>
        <p:spPr/>
        <p:txBody>
          <a:bodyPr rtlCol="0"/>
          <a:lstStyle/>
          <a:p>
            <a:fld id="{2E8C270B-9632-4979-8FDB-188C299F505B}" type="slidenum">
              <a:rPr lang="en-US" smtClean="0"/>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68C9AEA-85F8-43AA-9B5E-8AB53FF8EF52}" type="datetimeFigureOut">
              <a:rPr lang="en-US" smtClean="0"/>
              <a:t>1/22/2021</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E8C270B-9632-4979-8FDB-188C299F505B}"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968C9AEA-85F8-43AA-9B5E-8AB53FF8EF52}" type="datetimeFigureOut">
              <a:rPr lang="en-US" smtClean="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8C270B-9632-4979-8FDB-188C299F505B}" type="slidenum">
              <a:rPr lang="en-US" smtClean="0"/>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968C9AEA-85F8-43AA-9B5E-8AB53FF8EF52}" type="datetimeFigureOut">
              <a:rPr lang="en-US" smtClean="0"/>
              <a:t>1/22/2021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E8C270B-9632-4979-8FDB-188C299F505B}" type="slidenum">
              <a:rPr lang="en-US" smtClean="0"/>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968C9AEA-85F8-43AA-9B5E-8AB53FF8EF52}" type="datetimeFigureOut">
              <a:rPr lang="en-US" smtClean="0"/>
              <a:t>1/22/2021</a:t>
            </a:fld>
            <a:endParaRPr lang="en-US" dirty="0"/>
          </a:p>
        </p:txBody>
      </p:sp>
      <p:sp>
        <p:nvSpPr>
          <p:cNvPr id="7" name="Slide Number Placeholder 6"/>
          <p:cNvSpPr>
            <a:spLocks noGrp="1"/>
          </p:cNvSpPr>
          <p:nvPr>
            <p:ph type="sldNum" sz="quarter" idx="11"/>
          </p:nvPr>
        </p:nvSpPr>
        <p:spPr/>
        <p:txBody>
          <a:bodyPr rtlCol="0"/>
          <a:lstStyle/>
          <a:p>
            <a:fld id="{2E8C270B-9632-4979-8FDB-188C299F505B}" type="slidenum">
              <a:rPr lang="en-US" smtClean="0"/>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C9AEA-85F8-43AA-9B5E-8AB53FF8EF52}" type="datetimeFigureOut">
              <a:rPr lang="en-US" smtClean="0"/>
              <a:t>1/22/2021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E8C270B-9632-4979-8FDB-188C299F505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968C9AEA-85F8-43AA-9B5E-8AB53FF8EF52}" type="datetimeFigureOut">
              <a:rPr lang="en-US" smtClean="0"/>
              <a:t>1/22/2021</a:t>
            </a:fld>
            <a:endParaRPr lang="en-US" dirty="0"/>
          </a:p>
        </p:txBody>
      </p:sp>
      <p:sp>
        <p:nvSpPr>
          <p:cNvPr id="22" name="Slide Number Placeholder 21"/>
          <p:cNvSpPr>
            <a:spLocks noGrp="1"/>
          </p:cNvSpPr>
          <p:nvPr>
            <p:ph type="sldNum" sz="quarter" idx="15"/>
          </p:nvPr>
        </p:nvSpPr>
        <p:spPr/>
        <p:txBody>
          <a:bodyPr rtlCol="0"/>
          <a:lstStyle/>
          <a:p>
            <a:fld id="{2E8C270B-9632-4979-8FDB-188C299F505B}" type="slidenum">
              <a:rPr lang="en-US" smtClean="0"/>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68C9AEA-85F8-43AA-9B5E-8AB53FF8EF52}" type="datetimeFigureOut">
              <a:rPr lang="en-US" smtClean="0"/>
              <a:t>1/22/2021</a:t>
            </a:fld>
            <a:endParaRPr lang="en-US" dirty="0"/>
          </a:p>
        </p:txBody>
      </p:sp>
      <p:sp>
        <p:nvSpPr>
          <p:cNvPr id="18" name="Slide Number Placeholder 17"/>
          <p:cNvSpPr>
            <a:spLocks noGrp="1"/>
          </p:cNvSpPr>
          <p:nvPr>
            <p:ph type="sldNum" sz="quarter" idx="11"/>
          </p:nvPr>
        </p:nvSpPr>
        <p:spPr/>
        <p:txBody>
          <a:bodyPr rtlCol="0"/>
          <a:lstStyle/>
          <a:p>
            <a:fld id="{2E8C270B-9632-4979-8FDB-188C299F505B}" type="slidenum">
              <a:rPr lang="en-US" smtClean="0"/>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68C9AEA-85F8-43AA-9B5E-8AB53FF8EF52}" type="datetimeFigureOut">
              <a:rPr lang="en-US" smtClean="0"/>
              <a:t>1/22/2021</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E8C270B-9632-4979-8FDB-188C299F505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panose="05020102010507070707"/>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panose="05020102010507070707"/>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hyperlink" Target="http://en.wikipedia.org/wiki/Platelets" TargetMode="External"/><Relationship Id="rId2" Type="http://schemas.openxmlformats.org/officeDocument/2006/relationships/hyperlink" Target="http://en.wikipedia.org/wiki/Vegetation_(pathology)" TargetMode="External"/><Relationship Id="rId1" Type="http://schemas.openxmlformats.org/officeDocument/2006/relationships/slideLayout" Target="../slideLayouts/slideLayout2.xml"/><Relationship Id="rId4" Type="http://schemas.openxmlformats.org/officeDocument/2006/relationships/hyperlink" Target="http://en.wikipedia.org/wiki/Fibrin" TargetMode="Externa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hyperlink" Target="http://www.webmd.com/hw-popup/blood-clot-in-a-vein" TargetMode="Externa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hyperlink" Target="http://www.webmd.com/hw-popup/deep-vein-thrombosis"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0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hyperlink" Target="http://www.webmd.com/heart/picture-of-the-heart" TargetMode="External"/><Relationship Id="rId2" Type="http://schemas.openxmlformats.org/officeDocument/2006/relationships/hyperlink" Target="http://www.webmd.com/heart/anatomy-picture-of-blood" TargetMode="Externa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hyperlink" Target="http://www.webmd.com/skin-problems-and-treatments/guide/default.htm" TargetMode="External"/><Relationship Id="rId2" Type="http://schemas.openxmlformats.org/officeDocument/2006/relationships/hyperlink" Target="http://www.webmd.com/pain-management/picture-of-the-fee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hyperlink" Target="http://www.webmd.com/fitness-exercise/default.htm" TargetMode="Externa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762000"/>
            <a:ext cx="6172200" cy="1894362"/>
          </a:xfrm>
        </p:spPr>
        <p:txBody>
          <a:bodyPr/>
          <a:lstStyle/>
          <a:p>
            <a:r>
              <a:rPr lang="en-US" dirty="0"/>
              <a:t>CARDIOVASCULAR DISORDERS</a:t>
            </a:r>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 VALVES</a:t>
            </a:r>
          </a:p>
        </p:txBody>
      </p:sp>
      <p:sp>
        <p:nvSpPr>
          <p:cNvPr id="3" name="Content Placeholder 2"/>
          <p:cNvSpPr>
            <a:spLocks noGrp="1"/>
          </p:cNvSpPr>
          <p:nvPr>
            <p:ph idx="1"/>
          </p:nvPr>
        </p:nvSpPr>
        <p:spPr>
          <a:xfrm>
            <a:off x="457200" y="1600200"/>
            <a:ext cx="8153400" cy="4873752"/>
          </a:xfrm>
        </p:spPr>
        <p:txBody>
          <a:bodyPr/>
          <a:lstStyle/>
          <a:p>
            <a:r>
              <a:rPr lang="en-US" sz="3200" dirty="0"/>
              <a:t>Permit blood to flow only in one direction through the heart.</a:t>
            </a:r>
          </a:p>
          <a:p>
            <a:r>
              <a:rPr lang="en-US" sz="3200" dirty="0"/>
              <a:t>Valves open &amp; close in response to pressure changes &amp; blood movement.</a:t>
            </a:r>
          </a:p>
          <a:p>
            <a:r>
              <a:rPr lang="en-US" sz="3200" dirty="0"/>
              <a:t>Entrance valves- </a:t>
            </a:r>
            <a:r>
              <a:rPr lang="en-US" sz="3200" dirty="0" err="1"/>
              <a:t>atrioventricular</a:t>
            </a:r>
            <a:r>
              <a:rPr lang="en-US" sz="3200" dirty="0"/>
              <a:t> valves.</a:t>
            </a:r>
          </a:p>
          <a:p>
            <a:r>
              <a:rPr lang="en-US" sz="3200" dirty="0"/>
              <a:t>Exit valves- </a:t>
            </a:r>
            <a:r>
              <a:rPr lang="en-US" sz="3200" dirty="0" err="1"/>
              <a:t>semilunar</a:t>
            </a:r>
            <a:r>
              <a:rPr lang="en-US" sz="3200" dirty="0"/>
              <a:t> valves.</a:t>
            </a:r>
          </a:p>
          <a:p>
            <a:endParaRPr lang="en-US" dirty="0"/>
          </a:p>
          <a:p>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a:t>.</a:t>
            </a:r>
          </a:p>
        </p:txBody>
      </p:sp>
      <p:pic>
        <p:nvPicPr>
          <p:cNvPr id="4" name="Picture 2"/>
          <p:cNvPicPr>
            <a:picLocks noGrp="1" noChangeAspect="1" noChangeArrowheads="1"/>
          </p:cNvPicPr>
          <p:nvPr>
            <p:ph sz="quarter" idx="1"/>
          </p:nvPr>
        </p:nvPicPr>
        <p:blipFill>
          <a:blip r:embed="rId2" cstate="print"/>
          <a:srcRect/>
          <a:stretch>
            <a:fillRect/>
          </a:stretch>
        </p:blipFill>
        <p:spPr bwMode="auto">
          <a:xfrm>
            <a:off x="0" y="-105871"/>
            <a:ext cx="9144000" cy="7040071"/>
          </a:xfrm>
          <a:prstGeom prst="rect">
            <a:avLst/>
          </a:prstGeom>
          <a:noFill/>
          <a:ln w="9525">
            <a:noFill/>
            <a:miter lim="800000"/>
            <a:headEnd/>
            <a:tailEnd/>
          </a:ln>
          <a:effec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a:t>Conceptual framework.</a:t>
            </a:r>
          </a:p>
        </p:txBody>
      </p:sp>
      <p:pic>
        <p:nvPicPr>
          <p:cNvPr id="4" name="Picture 2"/>
          <p:cNvPicPr>
            <a:picLocks noGrp="1" noChangeAspect="1" noChangeArrowheads="1"/>
          </p:cNvPicPr>
          <p:nvPr>
            <p:ph sz="quarter" idx="1"/>
          </p:nvPr>
        </p:nvPicPr>
        <p:blipFill>
          <a:blip r:embed="rId2" cstate="print"/>
          <a:srcRect/>
          <a:stretch>
            <a:fillRect/>
          </a:stretch>
        </p:blipFill>
        <p:spPr bwMode="auto">
          <a:xfrm>
            <a:off x="381000" y="990600"/>
            <a:ext cx="8763000" cy="5334000"/>
          </a:xfrm>
          <a:prstGeom prst="rect">
            <a:avLst/>
          </a:prstGeom>
          <a:noFill/>
          <a:ln w="9525">
            <a:noFill/>
            <a:miter lim="800000"/>
            <a:headEnd/>
            <a:tailEnd/>
          </a:ln>
          <a:effec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487362"/>
          </a:xfrm>
        </p:spPr>
        <p:txBody>
          <a:bodyPr>
            <a:normAutofit fontScale="90000"/>
          </a:bodyPr>
          <a:lstStyle/>
          <a:p>
            <a:r>
              <a:rPr lang="en-US" dirty="0"/>
              <a:t>Types</a:t>
            </a:r>
          </a:p>
        </p:txBody>
      </p:sp>
      <p:sp>
        <p:nvSpPr>
          <p:cNvPr id="3" name="Content Placeholder 2"/>
          <p:cNvSpPr>
            <a:spLocks noGrp="1"/>
          </p:cNvSpPr>
          <p:nvPr>
            <p:ph sz="quarter" idx="1"/>
          </p:nvPr>
        </p:nvSpPr>
        <p:spPr>
          <a:xfrm>
            <a:off x="457200" y="639762"/>
            <a:ext cx="8229600" cy="6065838"/>
          </a:xfrm>
        </p:spPr>
        <p:txBody>
          <a:bodyPr>
            <a:normAutofit/>
          </a:bodyPr>
          <a:lstStyle/>
          <a:p>
            <a:pPr>
              <a:buNone/>
            </a:pPr>
            <a:r>
              <a:rPr lang="en-GB" dirty="0"/>
              <a:t> </a:t>
            </a:r>
            <a:r>
              <a:rPr lang="en-GB" sz="2800" b="1" dirty="0"/>
              <a:t>primary (essential) or secondary. </a:t>
            </a:r>
          </a:p>
          <a:p>
            <a:r>
              <a:rPr lang="en-GB" sz="2800" dirty="0"/>
              <a:t>About 90–95% of cases are termed </a:t>
            </a:r>
            <a:r>
              <a:rPr lang="en-GB" sz="2800" b="1" dirty="0"/>
              <a:t>primary </a:t>
            </a:r>
            <a:r>
              <a:rPr lang="en-GB" sz="2800" dirty="0"/>
              <a:t>hypertension which refers to high blood pressure for which no medical cause can be found. (</a:t>
            </a:r>
            <a:r>
              <a:rPr lang="en-GB" sz="2800" dirty="0">
                <a:solidFill>
                  <a:srgbClr val="FF0000"/>
                </a:solidFill>
              </a:rPr>
              <a:t>Idiopathic</a:t>
            </a:r>
            <a:r>
              <a:rPr lang="en-GB" sz="2800" dirty="0"/>
              <a:t>)</a:t>
            </a:r>
          </a:p>
          <a:p>
            <a:r>
              <a:rPr lang="en-GB" sz="2800" dirty="0"/>
              <a:t>The remaining 5–10% of cases </a:t>
            </a:r>
            <a:r>
              <a:rPr lang="en-GB" sz="2800" b="1" dirty="0"/>
              <a:t>Secondary</a:t>
            </a:r>
            <a:r>
              <a:rPr lang="en-GB" sz="2800" dirty="0"/>
              <a:t> hypertension are caused by other conditions that affect the kidneys, arteries, heart, or endocrine system</a:t>
            </a:r>
            <a:r>
              <a:rPr lang="en-US" sz="2800" dirty="0"/>
              <a:t>.</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24" y="533400"/>
            <a:ext cx="7467600" cy="487362"/>
          </a:xfrm>
        </p:spPr>
        <p:txBody>
          <a:bodyPr>
            <a:noAutofit/>
          </a:bodyPr>
          <a:lstStyle/>
          <a:p>
            <a:r>
              <a:rPr lang="en-US" sz="3200" dirty="0"/>
              <a:t>classification</a:t>
            </a:r>
          </a:p>
        </p:txBody>
      </p:sp>
      <p:sp>
        <p:nvSpPr>
          <p:cNvPr id="3" name="Content Placeholder 2"/>
          <p:cNvSpPr>
            <a:spLocks noGrp="1"/>
          </p:cNvSpPr>
          <p:nvPr>
            <p:ph sz="quarter" idx="1"/>
          </p:nvPr>
        </p:nvSpPr>
        <p:spPr>
          <a:xfrm>
            <a:off x="457200" y="1295400"/>
            <a:ext cx="7467600" cy="5178552"/>
          </a:xfrm>
        </p:spPr>
        <p:txBody>
          <a:bodyPr>
            <a:normAutofit/>
          </a:bodyPr>
          <a:lstStyle/>
          <a:p>
            <a:r>
              <a:rPr lang="en-GB" sz="3200" dirty="0"/>
              <a:t>hypertension stage I;- 140-159/90-99</a:t>
            </a:r>
          </a:p>
          <a:p>
            <a:r>
              <a:rPr lang="en-GB" sz="3200" dirty="0"/>
              <a:t>hypertension stage II&gt;160/&gt;100</a:t>
            </a:r>
          </a:p>
          <a:p>
            <a:r>
              <a:rPr lang="en-GB" sz="3200" dirty="0"/>
              <a:t>Hypertension stage III &gt;180/&gt;110</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a:t>pathophysiology</a:t>
            </a:r>
          </a:p>
        </p:txBody>
      </p:sp>
      <p:sp>
        <p:nvSpPr>
          <p:cNvPr id="3" name="Content Placeholder 2"/>
          <p:cNvSpPr>
            <a:spLocks noGrp="1"/>
          </p:cNvSpPr>
          <p:nvPr>
            <p:ph sz="quarter" idx="1"/>
          </p:nvPr>
        </p:nvSpPr>
        <p:spPr>
          <a:xfrm>
            <a:off x="457200" y="838200"/>
            <a:ext cx="7924800" cy="5635752"/>
          </a:xfrm>
        </p:spPr>
        <p:txBody>
          <a:bodyPr>
            <a:normAutofit lnSpcReduction="10000"/>
          </a:bodyPr>
          <a:lstStyle/>
          <a:p>
            <a:r>
              <a:rPr lang="en-US" sz="2600" dirty="0"/>
              <a:t>Increase in BP due to change in CO or PR</a:t>
            </a:r>
          </a:p>
          <a:p>
            <a:r>
              <a:rPr lang="en-US" sz="2600" dirty="0"/>
              <a:t>  BP= CO X PR</a:t>
            </a:r>
          </a:p>
          <a:p>
            <a:pPr>
              <a:buFont typeface="Wingdings" panose="05000000000000000000" pitchFamily="2" charset="2"/>
              <a:buChar char="§"/>
            </a:pPr>
            <a:r>
              <a:rPr lang="en-US" sz="2600" dirty="0"/>
              <a:t>Increase in sympathetic nervous system stimulation </a:t>
            </a:r>
          </a:p>
          <a:p>
            <a:pPr>
              <a:buFont typeface="Wingdings" panose="05000000000000000000" pitchFamily="2" charset="2"/>
              <a:buChar char="§"/>
            </a:pPr>
            <a:r>
              <a:rPr lang="en-GB" sz="2600" dirty="0"/>
              <a:t>Increased renal reabsorption of sodium, chloride, and water</a:t>
            </a:r>
          </a:p>
          <a:p>
            <a:pPr>
              <a:buFont typeface="Wingdings" panose="05000000000000000000" pitchFamily="2" charset="2"/>
              <a:buChar char="§"/>
            </a:pPr>
            <a:r>
              <a:rPr lang="en-GB" sz="2600" dirty="0"/>
              <a:t>Increased activity of the renin-angiotensin-aldosterone system,RAAS resulting in expansion of extracellular fluid volume</a:t>
            </a:r>
          </a:p>
          <a:p>
            <a:pPr>
              <a:buFont typeface="Wingdings" panose="05000000000000000000" pitchFamily="2" charset="2"/>
              <a:buChar char="§"/>
            </a:pPr>
            <a:r>
              <a:rPr lang="en-GB" sz="2600" dirty="0"/>
              <a:t>Dysfunctional vascular endothelium hence reduced vasodilation</a:t>
            </a:r>
          </a:p>
          <a:p>
            <a:pPr>
              <a:buFont typeface="Wingdings" panose="05000000000000000000" pitchFamily="2" charset="2"/>
              <a:buChar char="§"/>
            </a:pPr>
            <a:r>
              <a:rPr lang="en-GB" sz="2600" dirty="0"/>
              <a:t>Resistance to insulin action –direct link btw DM II,glucose intolerance, hyperlipidemia to HTN.</a:t>
            </a:r>
          </a:p>
          <a:p>
            <a:pPr>
              <a:buNone/>
            </a:pPr>
            <a:endParaRPr lang="en-GB" dirty="0"/>
          </a:p>
          <a:p>
            <a:pPr>
              <a:buNone/>
            </a:pPr>
            <a:endParaRPr lang="en-US" dirty="0"/>
          </a:p>
          <a:p>
            <a:pPr>
              <a:buNone/>
            </a:pPr>
            <a:endParaRPr lang="en-GB" dirty="0"/>
          </a:p>
          <a:p>
            <a:pPr>
              <a:buNone/>
            </a:pP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2" y="152400"/>
            <a:ext cx="7467600" cy="685800"/>
          </a:xfrm>
        </p:spPr>
        <p:txBody>
          <a:bodyPr/>
          <a:lstStyle/>
          <a:p>
            <a:r>
              <a:rPr lang="en-US" dirty="0"/>
              <a:t>Risk factors</a:t>
            </a:r>
          </a:p>
        </p:txBody>
      </p:sp>
      <p:sp>
        <p:nvSpPr>
          <p:cNvPr id="3" name="Content Placeholder 2"/>
          <p:cNvSpPr>
            <a:spLocks noGrp="1"/>
          </p:cNvSpPr>
          <p:nvPr>
            <p:ph sz="quarter" idx="1"/>
          </p:nvPr>
        </p:nvSpPr>
        <p:spPr>
          <a:xfrm>
            <a:off x="457200" y="914400"/>
            <a:ext cx="8229600" cy="5211763"/>
          </a:xfrm>
        </p:spPr>
        <p:txBody>
          <a:bodyPr>
            <a:normAutofit/>
          </a:bodyPr>
          <a:lstStyle/>
          <a:p>
            <a:r>
              <a:rPr lang="en-US" sz="2800" dirty="0"/>
              <a:t>Age-systemic blood pressure rises with age</a:t>
            </a:r>
          </a:p>
          <a:p>
            <a:r>
              <a:rPr lang="en-US" sz="2800" dirty="0"/>
              <a:t>Gender- males are more affected</a:t>
            </a:r>
          </a:p>
          <a:p>
            <a:r>
              <a:rPr lang="en-US" sz="2800" dirty="0"/>
              <a:t>Race- black more affected</a:t>
            </a:r>
          </a:p>
          <a:p>
            <a:r>
              <a:rPr lang="en-US" sz="2800" dirty="0"/>
              <a:t>Diet - high lipids and salts</a:t>
            </a:r>
          </a:p>
          <a:p>
            <a:r>
              <a:rPr lang="en-US" sz="2800" dirty="0"/>
              <a:t>Smoking</a:t>
            </a:r>
          </a:p>
          <a:p>
            <a:r>
              <a:rPr lang="en-US" sz="2800" dirty="0"/>
              <a:t>Positive family history</a:t>
            </a:r>
          </a:p>
          <a:p>
            <a:r>
              <a:rPr lang="en-US" sz="2800" dirty="0"/>
              <a:t>Diabetic hx</a:t>
            </a:r>
          </a:p>
          <a:p>
            <a:r>
              <a:rPr lang="en-US" sz="2800" dirty="0"/>
              <a:t>Pre-existing vascular disease</a:t>
            </a:r>
          </a:p>
          <a:p>
            <a:r>
              <a:rPr lang="en-US" sz="2800" dirty="0"/>
              <a:t>Alcohol use</a:t>
            </a:r>
          </a:p>
          <a:p>
            <a:r>
              <a:rPr lang="en-US" sz="2800" dirty="0"/>
              <a:t>Psychological Stress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609600"/>
          </a:xfrm>
        </p:spPr>
        <p:txBody>
          <a:bodyPr/>
          <a:lstStyle/>
          <a:p>
            <a:r>
              <a:rPr lang="en-US" dirty="0"/>
              <a:t>Causes</a:t>
            </a:r>
          </a:p>
        </p:txBody>
      </p:sp>
      <p:sp>
        <p:nvSpPr>
          <p:cNvPr id="3" name="Content Placeholder 2"/>
          <p:cNvSpPr>
            <a:spLocks noGrp="1"/>
          </p:cNvSpPr>
          <p:nvPr>
            <p:ph sz="quarter" idx="1"/>
          </p:nvPr>
        </p:nvSpPr>
        <p:spPr>
          <a:xfrm>
            <a:off x="457200" y="609600"/>
            <a:ext cx="8229600" cy="5943600"/>
          </a:xfrm>
        </p:spPr>
        <p:txBody>
          <a:bodyPr>
            <a:normAutofit lnSpcReduction="10000"/>
          </a:bodyPr>
          <a:lstStyle/>
          <a:p>
            <a:pPr>
              <a:buNone/>
            </a:pPr>
            <a:r>
              <a:rPr lang="en-US" dirty="0"/>
              <a:t>a</a:t>
            </a:r>
            <a:r>
              <a:rPr lang="en-US" sz="2800" dirty="0"/>
              <a:t>) Adrenocortical diseases eg.</a:t>
            </a:r>
          </a:p>
          <a:p>
            <a:pPr>
              <a:buNone/>
            </a:pPr>
            <a:r>
              <a:rPr lang="en-US" sz="2800" dirty="0"/>
              <a:t>   Conns’ disease (hyperaldosteronism) - hypersecretion of aldosterone.</a:t>
            </a:r>
          </a:p>
          <a:p>
            <a:pPr>
              <a:buNone/>
            </a:pPr>
            <a:r>
              <a:rPr lang="en-US" sz="2800" dirty="0"/>
              <a:t>   Cushing’s syndrome- hypersecretion of glucocorticoids</a:t>
            </a:r>
          </a:p>
          <a:p>
            <a:pPr>
              <a:buNone/>
            </a:pPr>
            <a:r>
              <a:rPr lang="en-US" sz="2800" dirty="0"/>
              <a:t>b) </a:t>
            </a:r>
            <a:r>
              <a:rPr lang="en-US" sz="2800" dirty="0" err="1"/>
              <a:t>Phaeochromocytoma</a:t>
            </a:r>
            <a:r>
              <a:rPr lang="en-US" sz="2800" dirty="0"/>
              <a:t>-catecholamine secreting tumors. Increases HR and SV</a:t>
            </a:r>
          </a:p>
          <a:p>
            <a:pPr>
              <a:buNone/>
            </a:pPr>
            <a:r>
              <a:rPr lang="en-US" sz="2800" dirty="0"/>
              <a:t>c) Narrowing of the renal arteries (structural)</a:t>
            </a:r>
          </a:p>
          <a:p>
            <a:pPr>
              <a:buNone/>
            </a:pPr>
            <a:r>
              <a:rPr lang="en-US" sz="2800" dirty="0"/>
              <a:t>d) Renal disease - glomerulonephritis, pyonephritis, polycystic disease</a:t>
            </a:r>
          </a:p>
          <a:p>
            <a:pPr>
              <a:buNone/>
            </a:pPr>
            <a:r>
              <a:rPr lang="en-US" sz="2800" dirty="0"/>
              <a:t>e) Severe polycythemia - high RBCs</a:t>
            </a:r>
          </a:p>
          <a:p>
            <a:pPr>
              <a:buNone/>
            </a:pPr>
            <a:r>
              <a:rPr lang="en-US" sz="2800" dirty="0"/>
              <a:t>f)Narrowing of aorta</a:t>
            </a:r>
          </a:p>
          <a:p>
            <a:pPr>
              <a:buNone/>
            </a:pPr>
            <a:r>
              <a:rPr lang="en-US" sz="2800" dirty="0"/>
              <a:t>g) Increased CO eg in thyrotoxicosis, anxiety</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533400"/>
            <a:ext cx="8229600" cy="6016752"/>
          </a:xfrm>
        </p:spPr>
        <p:txBody>
          <a:bodyPr>
            <a:normAutofit/>
          </a:bodyPr>
          <a:lstStyle/>
          <a:p>
            <a:pPr>
              <a:buNone/>
            </a:pPr>
            <a:r>
              <a:rPr lang="en-US" dirty="0"/>
              <a:t>h) </a:t>
            </a:r>
            <a:r>
              <a:rPr lang="en-US" sz="3200" dirty="0"/>
              <a:t>RAAS</a:t>
            </a:r>
            <a:r>
              <a:rPr lang="en-US" sz="2900" dirty="0"/>
              <a:t> hyperactivity. </a:t>
            </a:r>
            <a:r>
              <a:rPr lang="en-US" dirty="0"/>
              <a:t>Renin is an enzyme secreted by the kidneys (also the brain and blood vessels). It cleaves angiotensinogen to angiotensin I , which is a precursor. Angiotensin converting enzyme (ACE) from the lungs, converts angiotensin I to angiotensin II which is a potent vasoconstrictor and a stimulator of aldosterone synthesis and secretion.</a:t>
            </a:r>
          </a:p>
          <a:p>
            <a:pPr>
              <a:buNone/>
            </a:pPr>
            <a:r>
              <a:rPr lang="en-US" sz="2900" dirty="0" err="1"/>
              <a:t>i</a:t>
            </a:r>
            <a:r>
              <a:rPr lang="en-US" sz="2900" dirty="0"/>
              <a:t>) Psychological stress (body in a flight mode)</a:t>
            </a:r>
          </a:p>
          <a:p>
            <a:pPr>
              <a:buNone/>
            </a:pPr>
            <a:r>
              <a:rPr lang="en-US" sz="2900" dirty="0"/>
              <a:t>j) Oral contraceptives stimulates </a:t>
            </a:r>
            <a:r>
              <a:rPr lang="en-US" sz="2900" dirty="0" err="1"/>
              <a:t>angiotensinogen</a:t>
            </a:r>
            <a:r>
              <a:rPr lang="en-US" sz="2900" dirty="0"/>
              <a:t> system</a:t>
            </a:r>
          </a:p>
          <a:p>
            <a:pPr>
              <a:buNone/>
            </a:pPr>
            <a:r>
              <a:rPr lang="en-US" sz="2900" dirty="0"/>
              <a:t>k) Chronic high sodium intake</a:t>
            </a:r>
          </a:p>
          <a:p>
            <a:pPr>
              <a:buNone/>
            </a:pPr>
            <a:r>
              <a:rPr lang="en-US" sz="2900" dirty="0"/>
              <a:t>l) Genetic factors..family </a:t>
            </a:r>
            <a:r>
              <a:rPr lang="en-US" sz="2900" dirty="0" err="1"/>
              <a:t>hx</a:t>
            </a:r>
            <a:endParaRPr lang="en-US" sz="2900" dirty="0"/>
          </a:p>
          <a:p>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411162"/>
          </a:xfrm>
        </p:spPr>
        <p:txBody>
          <a:bodyPr>
            <a:normAutofit fontScale="90000"/>
          </a:bodyPr>
          <a:lstStyle/>
          <a:p>
            <a:r>
              <a:rPr lang="en-US" dirty="0"/>
              <a:t>Clinical features </a:t>
            </a:r>
          </a:p>
        </p:txBody>
      </p:sp>
      <p:sp>
        <p:nvSpPr>
          <p:cNvPr id="3" name="Content Placeholder 2"/>
          <p:cNvSpPr>
            <a:spLocks noGrp="1"/>
          </p:cNvSpPr>
          <p:nvPr>
            <p:ph sz="quarter" idx="1"/>
          </p:nvPr>
        </p:nvSpPr>
        <p:spPr>
          <a:xfrm>
            <a:off x="457200" y="563562"/>
            <a:ext cx="8229600" cy="5910390"/>
          </a:xfrm>
        </p:spPr>
        <p:txBody>
          <a:bodyPr>
            <a:normAutofit/>
          </a:bodyPr>
          <a:lstStyle/>
          <a:p>
            <a:r>
              <a:rPr lang="en-US" dirty="0"/>
              <a:t>Occipital headache esp. morning on arising</a:t>
            </a:r>
          </a:p>
          <a:p>
            <a:r>
              <a:rPr lang="en-US" dirty="0"/>
              <a:t>Dizziness, fatigue</a:t>
            </a:r>
          </a:p>
          <a:p>
            <a:r>
              <a:rPr lang="en-US" dirty="0"/>
              <a:t>Palpitation</a:t>
            </a:r>
          </a:p>
          <a:p>
            <a:r>
              <a:rPr lang="en-US" dirty="0"/>
              <a:t>Angina</a:t>
            </a:r>
          </a:p>
          <a:p>
            <a:r>
              <a:rPr lang="en-US" dirty="0"/>
              <a:t>Dyspnoea on slight exertion</a:t>
            </a:r>
          </a:p>
          <a:p>
            <a:r>
              <a:rPr lang="en-US" dirty="0"/>
              <a:t>Blurring vision due to retinal changes e.g. hemorrhage and </a:t>
            </a:r>
            <a:r>
              <a:rPr lang="en-US" dirty="0" err="1"/>
              <a:t>papilloedema</a:t>
            </a:r>
            <a:r>
              <a:rPr lang="en-US" dirty="0"/>
              <a:t> (swelling of  optic disc)</a:t>
            </a:r>
          </a:p>
          <a:p>
            <a:r>
              <a:rPr lang="en-US" dirty="0"/>
              <a:t>Epixtasis</a:t>
            </a:r>
          </a:p>
          <a:p>
            <a:r>
              <a:rPr lang="en-US" dirty="0"/>
              <a:t>Left ventricular hypertrophy</a:t>
            </a:r>
          </a:p>
          <a:p>
            <a:r>
              <a:rPr lang="en-US" dirty="0"/>
              <a:t>Pathologic changes in kidney.</a:t>
            </a:r>
          </a:p>
          <a:p>
            <a:r>
              <a:rPr lang="en-US" dirty="0"/>
              <a:t>Cerebrovascular involvement may lead to stroke(CVA) or transient </a:t>
            </a:r>
            <a:r>
              <a:rPr lang="en-US" dirty="0" err="1"/>
              <a:t>ischaemic</a:t>
            </a:r>
            <a:r>
              <a:rPr lang="en-US" dirty="0"/>
              <a:t> attack (TIA). May present with hemiplegia, alteration of speech and vision, sudden falls</a:t>
            </a:r>
          </a:p>
          <a:p>
            <a:endParaRPr lang="en-US"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8763000" cy="5788025"/>
          </a:xfrm>
        </p:spPr>
        <p:txBody>
          <a:bodyPr/>
          <a:lstStyle/>
          <a:p>
            <a:r>
              <a:rPr lang="en-US" sz="3200" dirty="0"/>
              <a:t>Right </a:t>
            </a:r>
            <a:r>
              <a:rPr lang="en-US" sz="3200" dirty="0" err="1"/>
              <a:t>atrioventricular</a:t>
            </a:r>
            <a:r>
              <a:rPr lang="en-US" sz="3200" dirty="0"/>
              <a:t> valve/ tricuspid valve-Has three cusps/flaps(hence the name </a:t>
            </a:r>
            <a:r>
              <a:rPr lang="en-US" sz="3200" b="1" dirty="0"/>
              <a:t>tricuspid valve</a:t>
            </a:r>
            <a:r>
              <a:rPr lang="en-US" sz="3200" dirty="0"/>
              <a:t>). Opens for blood to flow freely from right atrium to the right ventricle. As the right ventricle contracts, the valve closes so that blood cannot flow back to the right atrium, hence flowing into the pulmonary artery.</a:t>
            </a:r>
          </a:p>
          <a:p>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a:t>Investigations</a:t>
            </a:r>
          </a:p>
        </p:txBody>
      </p:sp>
      <p:sp>
        <p:nvSpPr>
          <p:cNvPr id="3" name="Content Placeholder 2"/>
          <p:cNvSpPr>
            <a:spLocks noGrp="1"/>
          </p:cNvSpPr>
          <p:nvPr>
            <p:ph sz="quarter" idx="1"/>
          </p:nvPr>
        </p:nvSpPr>
        <p:spPr>
          <a:xfrm>
            <a:off x="457200" y="762000"/>
            <a:ext cx="8077200" cy="5711952"/>
          </a:xfrm>
        </p:spPr>
        <p:txBody>
          <a:bodyPr>
            <a:normAutofit fontScale="92500"/>
          </a:bodyPr>
          <a:lstStyle/>
          <a:p>
            <a:r>
              <a:rPr lang="en-US" sz="2600" dirty="0"/>
              <a:t>Thorough Hx</a:t>
            </a:r>
          </a:p>
          <a:p>
            <a:r>
              <a:rPr lang="en-US" sz="2600" dirty="0"/>
              <a:t>Correct BP measurement</a:t>
            </a:r>
          </a:p>
          <a:p>
            <a:r>
              <a:rPr lang="en-US" sz="2600" dirty="0" err="1"/>
              <a:t>Fundoscopy</a:t>
            </a:r>
            <a:r>
              <a:rPr lang="en-US" sz="2600" dirty="0"/>
              <a:t> (ophthalmoscopy) to check the retina with an ophthalmoscope</a:t>
            </a:r>
          </a:p>
          <a:p>
            <a:r>
              <a:rPr lang="en-US" sz="2600" dirty="0"/>
              <a:t>Lab test eg, urinalysis, BUN, creatinine, blood glucose, </a:t>
            </a:r>
          </a:p>
          <a:p>
            <a:r>
              <a:rPr lang="en-US" sz="2600" dirty="0"/>
              <a:t>Echocardiography – heart ultrasound</a:t>
            </a:r>
          </a:p>
          <a:p>
            <a:r>
              <a:rPr lang="en-US" sz="2600" dirty="0"/>
              <a:t>ECG- electrical activity of the heart</a:t>
            </a:r>
          </a:p>
          <a:p>
            <a:r>
              <a:rPr lang="en-US" sz="2600" dirty="0"/>
              <a:t>Plasma choresterol</a:t>
            </a:r>
          </a:p>
          <a:p>
            <a:r>
              <a:rPr lang="en-US" sz="2600" dirty="0"/>
              <a:t>Plasma urea and electrolytes</a:t>
            </a:r>
          </a:p>
          <a:p>
            <a:r>
              <a:rPr lang="en-US" sz="2600" dirty="0"/>
              <a:t>S4 heart sound represents atria contraction against </a:t>
            </a:r>
          </a:p>
          <a:p>
            <a:r>
              <a:rPr lang="en-US" sz="2600" dirty="0"/>
              <a:t>Apical heave (visible sideways lifting) - LV hypertrophy</a:t>
            </a:r>
          </a:p>
          <a:p>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fontScale="90000"/>
          </a:bodyPr>
          <a:lstStyle/>
          <a:p>
            <a:r>
              <a:rPr lang="en-US" b="1" dirty="0"/>
              <a:t>diagnosis</a:t>
            </a:r>
          </a:p>
        </p:txBody>
      </p:sp>
      <p:sp>
        <p:nvSpPr>
          <p:cNvPr id="3" name="Content Placeholder 2"/>
          <p:cNvSpPr>
            <a:spLocks noGrp="1"/>
          </p:cNvSpPr>
          <p:nvPr>
            <p:ph sz="quarter" idx="1"/>
          </p:nvPr>
        </p:nvSpPr>
        <p:spPr>
          <a:xfrm>
            <a:off x="457200" y="685800"/>
            <a:ext cx="7467600" cy="5788152"/>
          </a:xfrm>
        </p:spPr>
        <p:txBody>
          <a:bodyPr>
            <a:normAutofit/>
          </a:bodyPr>
          <a:lstStyle/>
          <a:p>
            <a:r>
              <a:rPr lang="en-US" sz="2800" dirty="0"/>
              <a:t>Done through diastolic pressure;-</a:t>
            </a:r>
          </a:p>
          <a:p>
            <a:pPr>
              <a:buFont typeface="Wingdings" panose="05000000000000000000" pitchFamily="2" charset="2"/>
              <a:buChar char="ü"/>
            </a:pPr>
            <a:r>
              <a:rPr lang="en-US" sz="2800" dirty="0"/>
              <a:t>mild 90-104mmHg </a:t>
            </a:r>
          </a:p>
          <a:p>
            <a:pPr>
              <a:buFont typeface="Wingdings" panose="05000000000000000000" pitchFamily="2" charset="2"/>
              <a:buChar char="ü"/>
            </a:pPr>
            <a:r>
              <a:rPr lang="en-US" sz="2800" dirty="0"/>
              <a:t>moderate 105-114mmHg</a:t>
            </a:r>
          </a:p>
          <a:p>
            <a:pPr>
              <a:buFont typeface="Wingdings" panose="05000000000000000000" pitchFamily="2" charset="2"/>
              <a:buChar char="ü"/>
            </a:pPr>
            <a:r>
              <a:rPr lang="en-US" sz="2800" dirty="0"/>
              <a:t>on 3 separate readings.</a:t>
            </a:r>
          </a:p>
          <a:p>
            <a:pPr>
              <a:buFont typeface="Wingdings" panose="05000000000000000000" pitchFamily="2" charset="2"/>
              <a:buChar char="ü"/>
            </a:pPr>
            <a:r>
              <a:rPr lang="en-US" sz="2800" dirty="0"/>
              <a:t>severe above 115mmHg (3 readings not necessary)</a:t>
            </a:r>
          </a:p>
          <a:p>
            <a:r>
              <a:rPr lang="en-US" sz="2800" b="1" i="1" dirty="0"/>
              <a:t>How to ensure correct Bp is taken????</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2700"/>
            <a:ext cx="7696200" cy="1143000"/>
          </a:xfrm>
        </p:spPr>
        <p:txBody>
          <a:bodyPr/>
          <a:lstStyle/>
          <a:p>
            <a:r>
              <a:rPr lang="en-US" dirty="0"/>
              <a:t>Ensuring accurate blood pressure measurement.</a:t>
            </a:r>
          </a:p>
        </p:txBody>
      </p:sp>
      <p:sp>
        <p:nvSpPr>
          <p:cNvPr id="3" name="Content Placeholder 2"/>
          <p:cNvSpPr>
            <a:spLocks noGrp="1"/>
          </p:cNvSpPr>
          <p:nvPr>
            <p:ph sz="quarter" idx="1"/>
          </p:nvPr>
        </p:nvSpPr>
        <p:spPr>
          <a:xfrm>
            <a:off x="457200" y="1155700"/>
            <a:ext cx="7467600" cy="5318252"/>
          </a:xfrm>
        </p:spPr>
        <p:txBody>
          <a:bodyPr>
            <a:normAutofit lnSpcReduction="10000"/>
          </a:bodyPr>
          <a:lstStyle/>
          <a:p>
            <a:r>
              <a:rPr lang="en-US" dirty="0"/>
              <a:t>Ensure </a:t>
            </a:r>
            <a:r>
              <a:rPr lang="en-US" b="1" dirty="0"/>
              <a:t>appropriate cuff </a:t>
            </a:r>
            <a:r>
              <a:rPr lang="en-US" dirty="0"/>
              <a:t>size for the patient</a:t>
            </a:r>
          </a:p>
          <a:p>
            <a:r>
              <a:rPr lang="en-US" dirty="0"/>
              <a:t>Ensure </a:t>
            </a:r>
            <a:r>
              <a:rPr lang="en-US" b="1" dirty="0"/>
              <a:t>good calibrations </a:t>
            </a:r>
            <a:r>
              <a:rPr lang="en-US" dirty="0"/>
              <a:t>on the sphygmomanometer</a:t>
            </a:r>
          </a:p>
          <a:p>
            <a:r>
              <a:rPr lang="en-US" b="1" dirty="0"/>
              <a:t>Cuff wrapped firmly</a:t>
            </a:r>
            <a:r>
              <a:rPr lang="en-US" dirty="0"/>
              <a:t> on the arm and the cuff bladder over the brachial artery</a:t>
            </a:r>
          </a:p>
          <a:p>
            <a:r>
              <a:rPr lang="en-US" dirty="0"/>
              <a:t>Patient arm should be on the chest level</a:t>
            </a:r>
          </a:p>
          <a:p>
            <a:r>
              <a:rPr lang="en-US" dirty="0"/>
              <a:t>Initial recording on both arms..subsequent BPs on the arm with higher BP</a:t>
            </a:r>
          </a:p>
          <a:p>
            <a:r>
              <a:rPr lang="en-US" dirty="0"/>
              <a:t>Palpation of systolic pressure helps to detect the </a:t>
            </a:r>
            <a:r>
              <a:rPr lang="en-US" dirty="0" err="1"/>
              <a:t>auscultatory</a:t>
            </a:r>
            <a:r>
              <a:rPr lang="en-US" dirty="0"/>
              <a:t> gap more readily</a:t>
            </a:r>
          </a:p>
          <a:p>
            <a:r>
              <a:rPr lang="en-US" dirty="0"/>
              <a:t>Ask the patient not to talk….may increase BP</a:t>
            </a:r>
          </a:p>
          <a:p>
            <a:r>
              <a:rPr lang="en-US" dirty="0"/>
              <a:t>Record the BP, position of the patient, time, and site of measurement.</a:t>
            </a:r>
          </a:p>
          <a:p>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228600"/>
            <a:ext cx="7467600" cy="6245352"/>
          </a:xfrm>
        </p:spPr>
        <p:txBody>
          <a:bodyPr/>
          <a:lstStyle/>
          <a:p>
            <a:pPr eaLnBrk="1" hangingPunct="1"/>
            <a:r>
              <a:rPr lang="en-US" altLang="en-US" sz="2400" dirty="0"/>
              <a:t>The </a:t>
            </a:r>
            <a:r>
              <a:rPr lang="en-US" altLang="en-US" sz="2400" b="1" dirty="0"/>
              <a:t>equipment</a:t>
            </a:r>
            <a:r>
              <a:rPr lang="en-US" altLang="en-US" sz="2400" dirty="0"/>
              <a:t> should be regularly inspected and validated.</a:t>
            </a:r>
          </a:p>
          <a:p>
            <a:pPr eaLnBrk="1" hangingPunct="1"/>
            <a:r>
              <a:rPr lang="en-US" altLang="en-US" sz="2400" dirty="0"/>
              <a:t>The </a:t>
            </a:r>
            <a:r>
              <a:rPr lang="en-US" altLang="en-US" sz="2400" b="1" dirty="0"/>
              <a:t>operato</a:t>
            </a:r>
            <a:r>
              <a:rPr lang="en-US" altLang="en-US" sz="2400" dirty="0"/>
              <a:t>r should be trained and regularly retrained.</a:t>
            </a:r>
          </a:p>
          <a:p>
            <a:pPr eaLnBrk="1" hangingPunct="1"/>
            <a:r>
              <a:rPr lang="en-US" altLang="en-US" sz="2400" dirty="0"/>
              <a:t>The </a:t>
            </a:r>
            <a:r>
              <a:rPr lang="en-US" altLang="en-US" sz="2400" b="1" dirty="0"/>
              <a:t>patient </a:t>
            </a:r>
            <a:r>
              <a:rPr lang="en-US" altLang="en-US" sz="2400" dirty="0"/>
              <a:t>must be properly prepared and positioned and seated quietly for at least 5 minutes in a chair.</a:t>
            </a:r>
          </a:p>
          <a:p>
            <a:pPr eaLnBrk="1" hangingPunct="1"/>
            <a:r>
              <a:rPr lang="en-US" altLang="en-US" sz="2400" dirty="0"/>
              <a:t>The </a:t>
            </a:r>
            <a:r>
              <a:rPr lang="en-US" altLang="en-US" sz="2400" b="1" dirty="0" err="1"/>
              <a:t>auscultatory</a:t>
            </a:r>
            <a:r>
              <a:rPr lang="en-US" altLang="en-US" sz="2400" b="1" dirty="0"/>
              <a:t> method</a:t>
            </a:r>
            <a:r>
              <a:rPr lang="en-US" altLang="en-US" sz="2400" dirty="0"/>
              <a:t> should be used.</a:t>
            </a:r>
          </a:p>
          <a:p>
            <a:pPr eaLnBrk="1" hangingPunct="1"/>
            <a:r>
              <a:rPr lang="en-US" altLang="en-US" sz="2400" b="1" dirty="0"/>
              <a:t>Caffeine, exercise, and smoking should be avoided</a:t>
            </a:r>
            <a:r>
              <a:rPr lang="en-US" altLang="en-US" sz="2400" dirty="0"/>
              <a:t> for at least 30 minutes before BP measurement.</a:t>
            </a:r>
          </a:p>
          <a:p>
            <a:pPr eaLnBrk="1" hangingPunct="1"/>
            <a:r>
              <a:rPr lang="en-US" altLang="en-US" sz="2400" dirty="0"/>
              <a:t>An </a:t>
            </a:r>
            <a:r>
              <a:rPr lang="en-US" altLang="en-US" sz="2400" b="1" dirty="0"/>
              <a:t>appropriately sized cuff</a:t>
            </a:r>
            <a:r>
              <a:rPr lang="en-US" altLang="en-US" sz="2400" dirty="0"/>
              <a:t> should be used.</a:t>
            </a:r>
          </a:p>
          <a:p>
            <a:pPr eaLnBrk="1" hangingPunct="1"/>
            <a:endParaRPr lang="en-US" altLang="en-US" sz="2400"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19" y="76200"/>
            <a:ext cx="7467600" cy="685800"/>
          </a:xfrm>
        </p:spPr>
        <p:txBody>
          <a:bodyPr>
            <a:normAutofit/>
          </a:bodyPr>
          <a:lstStyle/>
          <a:p>
            <a:r>
              <a:rPr lang="en-US" dirty="0"/>
              <a:t>management</a:t>
            </a:r>
          </a:p>
        </p:txBody>
      </p:sp>
      <p:sp>
        <p:nvSpPr>
          <p:cNvPr id="4" name="Content Placeholder 2"/>
          <p:cNvSpPr>
            <a:spLocks noGrp="1"/>
          </p:cNvSpPr>
          <p:nvPr>
            <p:ph sz="quarter" idx="1"/>
          </p:nvPr>
        </p:nvSpPr>
        <p:spPr>
          <a:xfrm>
            <a:off x="228600" y="762000"/>
            <a:ext cx="8416119" cy="5715364"/>
          </a:xfrm>
        </p:spPr>
        <p:txBody>
          <a:bodyPr>
            <a:normAutofit fontScale="92500" lnSpcReduction="10000"/>
          </a:bodyPr>
          <a:lstStyle/>
          <a:p>
            <a:pPr lvl="1" fontAlgn="auto">
              <a:spcAft>
                <a:spcPts val="0"/>
              </a:spcAft>
              <a:buFont typeface="Arial" panose="020B0604020202020204" pitchFamily="34" charset="0"/>
              <a:buChar char="–"/>
              <a:defRPr/>
            </a:pPr>
            <a:r>
              <a:rPr lang="en-US" sz="3200" b="1" dirty="0"/>
              <a:t>Primary hypertension</a:t>
            </a:r>
            <a:r>
              <a:rPr lang="en-US" sz="3200" dirty="0"/>
              <a:t>: (idiopathic)</a:t>
            </a:r>
          </a:p>
          <a:p>
            <a:pPr lvl="2" fontAlgn="auto">
              <a:spcAft>
                <a:spcPts val="0"/>
              </a:spcAft>
              <a:buFont typeface="Arial" panose="020B0604020202020204" pitchFamily="34" charset="0"/>
              <a:buChar char="•"/>
              <a:defRPr/>
            </a:pPr>
            <a:r>
              <a:rPr lang="en-US" sz="3200" dirty="0"/>
              <a:t>Strategies for treatment based on the determinants of arterial pressure, i.e. reductions of:</a:t>
            </a:r>
          </a:p>
          <a:p>
            <a:pPr lvl="3" fontAlgn="auto">
              <a:spcAft>
                <a:spcPts val="0"/>
              </a:spcAft>
              <a:buFont typeface="Arial" panose="020B0604020202020204" pitchFamily="34" charset="0"/>
              <a:buChar char="–"/>
              <a:defRPr/>
            </a:pPr>
            <a:r>
              <a:rPr lang="en-US" sz="3200" dirty="0"/>
              <a:t>blood volume, </a:t>
            </a:r>
          </a:p>
          <a:p>
            <a:pPr lvl="3" fontAlgn="auto">
              <a:spcAft>
                <a:spcPts val="0"/>
              </a:spcAft>
              <a:buFont typeface="Arial" panose="020B0604020202020204" pitchFamily="34" charset="0"/>
              <a:buChar char="–"/>
              <a:defRPr/>
            </a:pPr>
            <a:r>
              <a:rPr lang="en-US" sz="3200" dirty="0"/>
              <a:t>sympathetic tone, </a:t>
            </a:r>
          </a:p>
          <a:p>
            <a:pPr lvl="3" fontAlgn="auto">
              <a:spcAft>
                <a:spcPts val="0"/>
              </a:spcAft>
              <a:buFont typeface="Arial" panose="020B0604020202020204" pitchFamily="34" charset="0"/>
              <a:buChar char="–"/>
              <a:defRPr/>
            </a:pPr>
            <a:r>
              <a:rPr lang="en-US" sz="3200" dirty="0"/>
              <a:t>vascular smooth muscle tone, </a:t>
            </a:r>
          </a:p>
          <a:p>
            <a:pPr lvl="3" fontAlgn="auto">
              <a:spcAft>
                <a:spcPts val="0"/>
              </a:spcAft>
              <a:buFont typeface="Arial" panose="020B0604020202020204" pitchFamily="34" charset="0"/>
              <a:buChar char="–"/>
              <a:defRPr/>
            </a:pPr>
            <a:r>
              <a:rPr lang="en-US" sz="3200" dirty="0"/>
              <a:t>angiotensin effects. </a:t>
            </a:r>
          </a:p>
          <a:p>
            <a:pPr lvl="1" fontAlgn="auto">
              <a:spcAft>
                <a:spcPts val="0"/>
              </a:spcAft>
              <a:buFont typeface="Arial" panose="020B0604020202020204" pitchFamily="34" charset="0"/>
              <a:buChar char="–"/>
              <a:defRPr/>
            </a:pPr>
            <a:r>
              <a:rPr lang="en-US" sz="3200" b="1" dirty="0"/>
              <a:t>Secondary HTN</a:t>
            </a:r>
            <a:r>
              <a:rPr lang="en-US" sz="3200" dirty="0"/>
              <a:t>: (causes known)</a:t>
            </a:r>
          </a:p>
          <a:p>
            <a:pPr lvl="2" fontAlgn="auto">
              <a:spcAft>
                <a:spcPts val="0"/>
              </a:spcAft>
              <a:buFont typeface="Arial" panose="020B0604020202020204" pitchFamily="34" charset="0"/>
              <a:buChar char="•"/>
              <a:defRPr/>
            </a:pPr>
            <a:r>
              <a:rPr lang="en-US" sz="3200" dirty="0"/>
              <a:t>Identification and correction/treatment of the underlying cause</a:t>
            </a:r>
          </a:p>
          <a:p>
            <a:pPr lvl="3" fontAlgn="auto">
              <a:spcAft>
                <a:spcPts val="0"/>
              </a:spcAft>
              <a:buFont typeface="Arial" panose="020B0604020202020204" pitchFamily="34" charset="0"/>
              <a:buChar char="–"/>
              <a:defRPr/>
            </a:pPr>
            <a:endParaRPr lang="en-US" sz="3200" dirty="0"/>
          </a:p>
          <a:p>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487362"/>
          </a:xfrm>
        </p:spPr>
        <p:txBody>
          <a:bodyPr>
            <a:normAutofit fontScale="90000"/>
          </a:bodyPr>
          <a:lstStyle/>
          <a:p>
            <a:r>
              <a:rPr lang="en-US" dirty="0"/>
              <a:t>management</a:t>
            </a:r>
          </a:p>
        </p:txBody>
      </p:sp>
      <p:sp>
        <p:nvSpPr>
          <p:cNvPr id="3" name="Content Placeholder 2"/>
          <p:cNvSpPr>
            <a:spLocks noGrp="1"/>
          </p:cNvSpPr>
          <p:nvPr>
            <p:ph sz="quarter" idx="1"/>
          </p:nvPr>
        </p:nvSpPr>
        <p:spPr>
          <a:xfrm>
            <a:off x="457200" y="639762"/>
            <a:ext cx="8153400" cy="5834190"/>
          </a:xfrm>
        </p:spPr>
        <p:txBody>
          <a:bodyPr>
            <a:normAutofit/>
          </a:bodyPr>
          <a:lstStyle/>
          <a:p>
            <a:r>
              <a:rPr lang="en-US" b="1" i="1" dirty="0"/>
              <a:t>Beta blockers</a:t>
            </a:r>
            <a:r>
              <a:rPr lang="en-US" dirty="0"/>
              <a:t>: the drugs includes: </a:t>
            </a:r>
          </a:p>
          <a:p>
            <a:pPr lvl="2">
              <a:defRPr/>
            </a:pPr>
            <a:r>
              <a:rPr lang="en-US" sz="2400" dirty="0"/>
              <a:t>Non selective beta blockers: Propranolol, </a:t>
            </a:r>
            <a:r>
              <a:rPr lang="en-US" sz="2400" dirty="0" err="1"/>
              <a:t>carteolol</a:t>
            </a:r>
            <a:r>
              <a:rPr lang="en-US" sz="2400" dirty="0"/>
              <a:t>, </a:t>
            </a:r>
            <a:r>
              <a:rPr lang="en-US" sz="2400" dirty="0" err="1"/>
              <a:t>pindolol</a:t>
            </a:r>
            <a:r>
              <a:rPr lang="en-US" sz="2400" dirty="0"/>
              <a:t>, </a:t>
            </a:r>
            <a:r>
              <a:rPr lang="en-US" sz="2400" dirty="0" err="1"/>
              <a:t>timolol</a:t>
            </a:r>
            <a:endParaRPr lang="en-US" sz="2400" dirty="0"/>
          </a:p>
          <a:p>
            <a:pPr lvl="2">
              <a:defRPr/>
            </a:pPr>
            <a:r>
              <a:rPr lang="en-US" sz="2400" dirty="0"/>
              <a:t>Selective beta 1 blockers: atenolol, metoprolol, </a:t>
            </a:r>
            <a:r>
              <a:rPr lang="en-US" sz="2400" dirty="0" err="1"/>
              <a:t>esmolol</a:t>
            </a:r>
            <a:r>
              <a:rPr lang="en-US" sz="2400" dirty="0"/>
              <a:t>, </a:t>
            </a:r>
            <a:r>
              <a:rPr lang="en-US" sz="2400" dirty="0" err="1"/>
              <a:t>acebutolol</a:t>
            </a:r>
            <a:endParaRPr lang="en-US" sz="2400" dirty="0"/>
          </a:p>
          <a:p>
            <a:pPr lvl="2">
              <a:defRPr/>
            </a:pPr>
            <a:r>
              <a:rPr lang="en-US" sz="2400" dirty="0"/>
              <a:t>Beta and alpha receptor blockers: Labetalol, carvedilol</a:t>
            </a:r>
          </a:p>
          <a:p>
            <a:pPr>
              <a:defRPr/>
            </a:pPr>
            <a:r>
              <a:rPr lang="en-US" dirty="0"/>
              <a:t>MOA is </a:t>
            </a:r>
          </a:p>
          <a:p>
            <a:pPr marL="640080" lvl="2" indent="0">
              <a:buNone/>
              <a:defRPr/>
            </a:pPr>
            <a:r>
              <a:rPr lang="en-US" sz="2200" dirty="0"/>
              <a:t>-Reduce cardiac output; </a:t>
            </a:r>
          </a:p>
          <a:p>
            <a:pPr marL="640080" lvl="2" indent="0">
              <a:buNone/>
              <a:defRPr/>
            </a:pPr>
            <a:r>
              <a:rPr lang="en-US" sz="2200" dirty="0"/>
              <a:t>-later have an effect on vascular resistance, due to reduced angiotensin (beta blockers reduce renin secretion</a:t>
            </a:r>
            <a:r>
              <a:rPr lang="en-US" sz="2500" dirty="0"/>
              <a:t>)</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077200" cy="6016752"/>
          </a:xfrm>
        </p:spPr>
        <p:txBody>
          <a:bodyPr>
            <a:normAutofit/>
          </a:bodyPr>
          <a:lstStyle/>
          <a:p>
            <a:pPr>
              <a:defRPr/>
            </a:pPr>
            <a:r>
              <a:rPr lang="en-US" b="1" dirty="0"/>
              <a:t>Diuretics </a:t>
            </a:r>
            <a:r>
              <a:rPr lang="en-US" dirty="0"/>
              <a:t>There are many different types of diuretics; but the most important for treating hypertension are the </a:t>
            </a:r>
            <a:endParaRPr lang="en-US" sz="2400" dirty="0"/>
          </a:p>
          <a:p>
            <a:pPr lvl="1">
              <a:defRPr/>
            </a:pPr>
            <a:r>
              <a:rPr lang="en-US" sz="2400" i="1" dirty="0"/>
              <a:t>Thiazides</a:t>
            </a:r>
            <a:r>
              <a:rPr lang="en-US" sz="2400" dirty="0"/>
              <a:t> (</a:t>
            </a:r>
            <a:r>
              <a:rPr lang="en-US" sz="2400" dirty="0" err="1"/>
              <a:t>eg</a:t>
            </a:r>
            <a:r>
              <a:rPr lang="en-US" sz="2400" dirty="0"/>
              <a:t>, </a:t>
            </a:r>
            <a:r>
              <a:rPr lang="en-US" sz="2400" dirty="0" err="1"/>
              <a:t>hydrochlorthiazide</a:t>
            </a:r>
            <a:r>
              <a:rPr lang="en-US" sz="2400" dirty="0"/>
              <a:t>) Often adequate in mild hypertension, </a:t>
            </a:r>
          </a:p>
          <a:p>
            <a:pPr lvl="1">
              <a:defRPr/>
            </a:pPr>
            <a:r>
              <a:rPr lang="en-US" sz="2400" i="1" dirty="0"/>
              <a:t>loop agents</a:t>
            </a:r>
            <a:r>
              <a:rPr lang="en-US" sz="2400" dirty="0"/>
              <a:t>: (</a:t>
            </a:r>
            <a:r>
              <a:rPr lang="en-US" sz="2400" dirty="0" err="1"/>
              <a:t>eg</a:t>
            </a:r>
            <a:r>
              <a:rPr lang="en-US" sz="2400" dirty="0"/>
              <a:t>, furosemide). Usually applied in moderate, severe, and malignant hypertension</a:t>
            </a:r>
          </a:p>
          <a:p>
            <a:r>
              <a:rPr lang="en-US" dirty="0"/>
              <a:t>The angiotensin-converting enzyme </a:t>
            </a:r>
            <a:r>
              <a:rPr lang="en-US" b="1" dirty="0"/>
              <a:t>(ACE) inhibitors: </a:t>
            </a:r>
            <a:r>
              <a:rPr lang="en-US" dirty="0"/>
              <a:t>Captopril, </a:t>
            </a:r>
            <a:r>
              <a:rPr lang="en-US" dirty="0" err="1"/>
              <a:t>Enalapril</a:t>
            </a:r>
            <a:r>
              <a:rPr lang="en-US" dirty="0"/>
              <a:t>, Lisinopril, </a:t>
            </a:r>
            <a:r>
              <a:rPr lang="en-US" dirty="0" err="1"/>
              <a:t>Fosinopril</a:t>
            </a:r>
            <a:r>
              <a:rPr lang="en-US" dirty="0"/>
              <a:t>		</a:t>
            </a:r>
          </a:p>
          <a:p>
            <a:pPr>
              <a:defRPr/>
            </a:pPr>
            <a:r>
              <a:rPr lang="en-US" dirty="0"/>
              <a:t>Angiotensin II receptor antagonists. </a:t>
            </a:r>
            <a:r>
              <a:rPr lang="en-US" b="1" dirty="0"/>
              <a:t>ARB’s </a:t>
            </a:r>
            <a:r>
              <a:rPr lang="en-US" dirty="0"/>
              <a:t>(blockers) losartan 50-100mg OD, </a:t>
            </a:r>
            <a:r>
              <a:rPr lang="en-US" dirty="0" err="1"/>
              <a:t>lorsartan</a:t>
            </a:r>
            <a:r>
              <a:rPr lang="en-US" dirty="0"/>
              <a:t>, Valsartan, Candesartan, </a:t>
            </a:r>
            <a:r>
              <a:rPr lang="en-US" dirty="0" err="1"/>
              <a:t>Irbesartan</a:t>
            </a:r>
            <a:endParaRPr lang="en-US" dirty="0"/>
          </a:p>
          <a:p>
            <a:pPr>
              <a:defRPr/>
            </a:pPr>
            <a:r>
              <a:rPr lang="en-US" b="1" dirty="0"/>
              <a:t>ACE’s</a:t>
            </a:r>
            <a:r>
              <a:rPr lang="en-US" dirty="0"/>
              <a:t> and </a:t>
            </a:r>
            <a:r>
              <a:rPr lang="en-US" b="1" dirty="0"/>
              <a:t>ARB’s</a:t>
            </a:r>
            <a:r>
              <a:rPr lang="en-US" dirty="0"/>
              <a:t> cause resultant effect: vasodilation and decreased salt and water retention</a:t>
            </a:r>
          </a:p>
          <a:p>
            <a:endParaRPr lang="en-US" sz="2200" dirty="0"/>
          </a:p>
          <a:p>
            <a:pPr lvl="1">
              <a:defRPr/>
            </a:pPr>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305800" cy="6169152"/>
          </a:xfrm>
        </p:spPr>
        <p:txBody>
          <a:bodyPr>
            <a:noAutofit/>
          </a:bodyPr>
          <a:lstStyle/>
          <a:p>
            <a:r>
              <a:rPr lang="en-US" b="1" dirty="0"/>
              <a:t>Vasodilators</a:t>
            </a:r>
            <a:r>
              <a:rPr lang="en-US" dirty="0"/>
              <a:t>  </a:t>
            </a:r>
          </a:p>
          <a:p>
            <a:pPr lvl="1">
              <a:defRPr/>
            </a:pPr>
            <a:r>
              <a:rPr lang="en-US" sz="2400" dirty="0"/>
              <a:t>Calcium channel blockers: </a:t>
            </a:r>
            <a:r>
              <a:rPr lang="en-US" sz="2400" dirty="0" err="1"/>
              <a:t>Nifedipine</a:t>
            </a:r>
            <a:r>
              <a:rPr lang="en-US" sz="2400" dirty="0"/>
              <a:t>, Verapamil, diltiazem. block voltage-gated </a:t>
            </a:r>
            <a:r>
              <a:rPr lang="en-US" sz="2400" b="1" dirty="0"/>
              <a:t>L-type calcium channels</a:t>
            </a:r>
            <a:r>
              <a:rPr lang="en-US" sz="2400" dirty="0"/>
              <a:t>, the calcium channels most important in </a:t>
            </a:r>
            <a:r>
              <a:rPr lang="en-US" sz="2400" b="1" dirty="0"/>
              <a:t>cardiac and smooth muscle</a:t>
            </a:r>
            <a:r>
              <a:rPr lang="en-US" sz="2400" dirty="0"/>
              <a:t>, thus decreasing calcium influx (and intracellular calcium concentration) and muscle contractility. They are used for both outpatient therapy and in emergencies.</a:t>
            </a:r>
          </a:p>
          <a:p>
            <a:pPr lvl="1">
              <a:defRPr/>
            </a:pPr>
            <a:r>
              <a:rPr lang="en-US" sz="2400" dirty="0"/>
              <a:t>Oral  vasodilators: Hydralazine and </a:t>
            </a:r>
            <a:r>
              <a:rPr lang="en-US" sz="2400" dirty="0" err="1"/>
              <a:t>minoxidil</a:t>
            </a:r>
            <a:r>
              <a:rPr lang="en-US" sz="2400" dirty="0"/>
              <a:t>. They are used for long term outpatient therapy of hypertension.</a:t>
            </a:r>
          </a:p>
          <a:p>
            <a:pPr lvl="1">
              <a:defRPr/>
            </a:pPr>
            <a:r>
              <a:rPr lang="en-US" sz="2400" dirty="0"/>
              <a:t>Parenteral vasodilators: Nitroprusside, </a:t>
            </a:r>
            <a:r>
              <a:rPr lang="en-US" sz="2400" dirty="0" err="1"/>
              <a:t>Diazoxide</a:t>
            </a:r>
            <a:r>
              <a:rPr lang="en-US" sz="2400" dirty="0"/>
              <a:t>, and </a:t>
            </a:r>
            <a:r>
              <a:rPr lang="en-US" sz="2400" dirty="0" err="1"/>
              <a:t>Fenoldopam</a:t>
            </a:r>
            <a:r>
              <a:rPr lang="en-US" sz="2400" dirty="0"/>
              <a:t>. They are used to treat hypertensive emergencies.</a:t>
            </a:r>
          </a:p>
          <a:p>
            <a:pPr lvl="1">
              <a:defRPr/>
            </a:pPr>
            <a:r>
              <a:rPr lang="en-US" sz="2400" dirty="0"/>
              <a:t>Centrally acting vasodilators…methyldopa. alpha receptor blocker</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92952"/>
          </a:xfrm>
        </p:spPr>
        <p:txBody>
          <a:bodyPr>
            <a:normAutofit/>
          </a:bodyPr>
          <a:lstStyle/>
          <a:p>
            <a:pPr>
              <a:defRPr/>
            </a:pPr>
            <a:r>
              <a:rPr lang="en-US" dirty="0"/>
              <a:t>Complexity of Anti-</a:t>
            </a:r>
            <a:r>
              <a:rPr lang="en-US" dirty="0" err="1"/>
              <a:t>Hyperetensive</a:t>
            </a:r>
            <a:r>
              <a:rPr lang="en-US" dirty="0"/>
              <a:t> Therapy:</a:t>
            </a:r>
          </a:p>
          <a:p>
            <a:pPr lvl="1">
              <a:defRPr/>
            </a:pPr>
            <a:r>
              <a:rPr lang="en-US" sz="2400" dirty="0"/>
              <a:t>Hypertension remains </a:t>
            </a:r>
            <a:r>
              <a:rPr lang="en-US" sz="2400" b="1" dirty="0"/>
              <a:t>asymptomatic </a:t>
            </a:r>
            <a:r>
              <a:rPr lang="en-US" sz="2400" dirty="0"/>
              <a:t>until in advanced stages (complications) </a:t>
            </a:r>
          </a:p>
          <a:p>
            <a:pPr lvl="1">
              <a:defRPr/>
            </a:pPr>
            <a:r>
              <a:rPr lang="en-US" sz="2400" dirty="0"/>
              <a:t>Being long term therapy, drugs can be expensive and sometimes cause major compensatory responses and significant toxicities. </a:t>
            </a:r>
          </a:p>
          <a:p>
            <a:pPr lvl="1">
              <a:defRPr/>
            </a:pPr>
            <a:r>
              <a:rPr lang="en-US" sz="2400" dirty="0"/>
              <a:t>However, overall toxicity can be reduced and compensatory responses minimized by the use of multiple drugs at lower dosages (approach usually applied in patients with severe hypertension).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153400" cy="6016752"/>
          </a:xfrm>
        </p:spPr>
        <p:txBody>
          <a:bodyPr>
            <a:normAutofit/>
          </a:bodyPr>
          <a:lstStyle/>
          <a:p>
            <a:pPr>
              <a:defRPr/>
            </a:pPr>
            <a:r>
              <a:rPr lang="en-US" sz="2800" dirty="0"/>
              <a:t>Treatment steps usually include:</a:t>
            </a:r>
          </a:p>
          <a:p>
            <a:pPr lvl="1">
              <a:defRPr/>
            </a:pPr>
            <a:r>
              <a:rPr lang="en-US" sz="2800" dirty="0"/>
              <a:t>(1) lifestyle measures such as salt restriction and weight reduction, </a:t>
            </a:r>
          </a:p>
          <a:p>
            <a:pPr lvl="1">
              <a:defRPr/>
            </a:pPr>
            <a:r>
              <a:rPr lang="en-US" sz="2800" dirty="0"/>
              <a:t>(2) diuretics (a thiazide), </a:t>
            </a:r>
          </a:p>
          <a:p>
            <a:pPr lvl="1">
              <a:defRPr/>
            </a:pPr>
            <a:r>
              <a:rPr lang="en-US" sz="2800" dirty="0"/>
              <a:t>(3) </a:t>
            </a:r>
            <a:r>
              <a:rPr lang="en-US" sz="2800" dirty="0" err="1"/>
              <a:t>Sympathoplegics</a:t>
            </a:r>
            <a:r>
              <a:rPr lang="en-US" sz="2800" dirty="0"/>
              <a:t> (a blocker), </a:t>
            </a:r>
          </a:p>
          <a:p>
            <a:pPr lvl="1">
              <a:defRPr/>
            </a:pPr>
            <a:r>
              <a:rPr lang="en-US" sz="2800" dirty="0"/>
              <a:t>(4) ACE antagonists, </a:t>
            </a:r>
          </a:p>
          <a:p>
            <a:pPr lvl="1">
              <a:defRPr/>
            </a:pPr>
            <a:r>
              <a:rPr lang="en-US" sz="2800" dirty="0"/>
              <a:t>(5) vasodilators. </a:t>
            </a:r>
          </a:p>
          <a:p>
            <a:pPr>
              <a:defRPr/>
            </a:pPr>
            <a:r>
              <a:rPr lang="en-US" sz="2800" dirty="0"/>
              <a:t>The vasodilator of first choice is usually a calcium channel blocker.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219200"/>
            <a:ext cx="7848600" cy="5254625"/>
          </a:xfrm>
        </p:spPr>
        <p:txBody>
          <a:bodyPr>
            <a:normAutofit/>
          </a:bodyPr>
          <a:lstStyle/>
          <a:p>
            <a:r>
              <a:rPr lang="en-US" sz="3200" dirty="0"/>
              <a:t>Left </a:t>
            </a:r>
            <a:r>
              <a:rPr lang="en-US" sz="3200" dirty="0" err="1"/>
              <a:t>atrioventricular</a:t>
            </a:r>
            <a:r>
              <a:rPr lang="en-US" sz="3200" dirty="0"/>
              <a:t> valve/ bicuspid valve(</a:t>
            </a:r>
            <a:r>
              <a:rPr lang="en-US" sz="3200" b="1" dirty="0" err="1"/>
              <a:t>a.k.a</a:t>
            </a:r>
            <a:r>
              <a:rPr lang="en-US" sz="3200" b="1" dirty="0"/>
              <a:t> mitral valve</a:t>
            </a:r>
            <a:r>
              <a:rPr lang="en-US" sz="3200" dirty="0"/>
              <a:t>)- has two valves which open allowing blood to flow freely from the left atrium to the left ventricle. Closes when the ventricles contract preventing blood from flowing back into the left atrium hence flowing into the aorta.</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a:t>Nursing care</a:t>
            </a:r>
          </a:p>
        </p:txBody>
      </p:sp>
      <p:sp>
        <p:nvSpPr>
          <p:cNvPr id="3" name="Content Placeholder 2"/>
          <p:cNvSpPr>
            <a:spLocks noGrp="1"/>
          </p:cNvSpPr>
          <p:nvPr>
            <p:ph sz="quarter" idx="1"/>
          </p:nvPr>
        </p:nvSpPr>
        <p:spPr>
          <a:xfrm>
            <a:off x="457200" y="914400"/>
            <a:ext cx="7467600" cy="5559552"/>
          </a:xfrm>
        </p:spPr>
        <p:txBody>
          <a:bodyPr>
            <a:normAutofit/>
          </a:bodyPr>
          <a:lstStyle/>
          <a:p>
            <a:r>
              <a:rPr lang="en-US" sz="2800" dirty="0"/>
              <a:t>Bed rest</a:t>
            </a:r>
          </a:p>
          <a:p>
            <a:r>
              <a:rPr lang="en-US" sz="2800" dirty="0"/>
              <a:t>Medication –antihypertensive</a:t>
            </a:r>
          </a:p>
          <a:p>
            <a:r>
              <a:rPr lang="en-US" sz="2800" dirty="0"/>
              <a:t>Dietary consideration and restrict fats and salts (adopt dash eating plan)</a:t>
            </a:r>
          </a:p>
          <a:p>
            <a:r>
              <a:rPr lang="en-US" sz="2800" dirty="0"/>
              <a:t>Weight control</a:t>
            </a:r>
          </a:p>
          <a:p>
            <a:r>
              <a:rPr lang="en-US" sz="2800" dirty="0"/>
              <a:t>Counseling and education e g to stop smoking</a:t>
            </a:r>
          </a:p>
          <a:p>
            <a:r>
              <a:rPr lang="en-US" sz="2800" dirty="0"/>
              <a:t>Encourage exercise - physical activity</a:t>
            </a:r>
          </a:p>
          <a:p>
            <a:r>
              <a:rPr lang="en-US" sz="2800" dirty="0"/>
              <a:t>Stress management</a:t>
            </a:r>
          </a:p>
          <a:p>
            <a:r>
              <a:rPr lang="en-US" sz="2800" dirty="0"/>
              <a:t>Risk factor management </a:t>
            </a:r>
          </a:p>
          <a:p>
            <a:r>
              <a:rPr lang="en-US" sz="2800" dirty="0"/>
              <a:t>Moderate alcohol consumption </a:t>
            </a:r>
          </a:p>
          <a:p>
            <a:endParaRPr lang="en-US" sz="2800"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99"/>
            <a:ext cx="7467600" cy="563562"/>
          </a:xfrm>
        </p:spPr>
        <p:txBody>
          <a:bodyPr/>
          <a:lstStyle/>
          <a:p>
            <a:r>
              <a:rPr lang="en-US" dirty="0"/>
              <a:t>Complications </a:t>
            </a:r>
            <a:r>
              <a:rPr lang="en-US" dirty="0" err="1"/>
              <a:t>htn</a:t>
            </a:r>
            <a:endParaRPr lang="en-US" dirty="0"/>
          </a:p>
        </p:txBody>
      </p:sp>
      <p:sp>
        <p:nvSpPr>
          <p:cNvPr id="3" name="Content Placeholder 2"/>
          <p:cNvSpPr>
            <a:spLocks noGrp="1"/>
          </p:cNvSpPr>
          <p:nvPr>
            <p:ph sz="quarter" idx="1"/>
          </p:nvPr>
        </p:nvSpPr>
        <p:spPr>
          <a:xfrm>
            <a:off x="457200" y="838200"/>
            <a:ext cx="7467600" cy="5635752"/>
          </a:xfrm>
        </p:spPr>
        <p:txBody>
          <a:bodyPr>
            <a:normAutofit fontScale="70000" lnSpcReduction="20000"/>
          </a:bodyPr>
          <a:lstStyle/>
          <a:p>
            <a:r>
              <a:rPr lang="en-US" altLang="en-US" sz="4000" dirty="0"/>
              <a:t>Changes in the vessel wall leading to vessel trauma and arteriosclerosis throughout the vasculature</a:t>
            </a:r>
          </a:p>
          <a:p>
            <a:r>
              <a:rPr lang="en-US" altLang="en-US" sz="4000" dirty="0"/>
              <a:t> Complications arise due to the “target organ” dysfunction and ultimately failure.</a:t>
            </a:r>
          </a:p>
          <a:p>
            <a:r>
              <a:rPr lang="en-US" altLang="en-US" sz="4000" dirty="0"/>
              <a:t>Damage to the blood vessels can be seen on </a:t>
            </a:r>
            <a:r>
              <a:rPr lang="en-US" altLang="en-US" sz="4000" dirty="0" err="1"/>
              <a:t>fundoscopy</a:t>
            </a:r>
            <a:endParaRPr lang="en-US" altLang="en-US" sz="4000" dirty="0"/>
          </a:p>
          <a:p>
            <a:pPr marL="0" indent="0">
              <a:buNone/>
            </a:pPr>
            <a:r>
              <a:rPr lang="en-US" altLang="en-US" sz="4000" dirty="0"/>
              <a:t> </a:t>
            </a:r>
          </a:p>
          <a:p>
            <a:r>
              <a:rPr lang="en-US" altLang="en-US" sz="4000" b="1" dirty="0"/>
              <a:t>CVS</a:t>
            </a:r>
            <a:r>
              <a:rPr lang="en-US" altLang="en-US" sz="2800" dirty="0"/>
              <a:t> (</a:t>
            </a:r>
            <a:r>
              <a:rPr lang="en-US" altLang="en-US" sz="3700" dirty="0"/>
              <a:t>Heart and Blood Vessels)-</a:t>
            </a:r>
            <a:r>
              <a:rPr lang="en-US" sz="3700" dirty="0"/>
              <a:t>Coronary thrombosis, </a:t>
            </a:r>
            <a:r>
              <a:rPr lang="en-US" altLang="en-US" sz="3700" dirty="0"/>
              <a:t>Ventricular hypertrophy; dysfunction and failure, Arrhythmias, Coronary artery disease, Acute MI, Arterial aneurysm; dissection, and rupture.</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normAutofit fontScale="92500"/>
          </a:bodyPr>
          <a:lstStyle/>
          <a:p>
            <a:r>
              <a:rPr lang="en-US" altLang="en-US" sz="2800" b="1" dirty="0"/>
              <a:t>The kidneys </a:t>
            </a:r>
            <a:r>
              <a:rPr lang="en-US" altLang="en-US" sz="2800" dirty="0"/>
              <a:t>-</a:t>
            </a:r>
            <a:r>
              <a:rPr lang="en-US" sz="2800" dirty="0"/>
              <a:t>Renal failure, </a:t>
            </a:r>
            <a:r>
              <a:rPr lang="en-US" altLang="en-US" sz="2800" dirty="0"/>
              <a:t>Glomerular sclerosis leading to impaired kidney function and finally end stage kidney disease. Ischemic kidney disease especially when renal artery stenosis is the cause of HTN</a:t>
            </a:r>
          </a:p>
          <a:p>
            <a:r>
              <a:rPr lang="en-US" altLang="en-US" sz="2800" b="1" dirty="0"/>
              <a:t>Nervous system </a:t>
            </a:r>
            <a:r>
              <a:rPr lang="en-US" altLang="en-US" sz="2800" dirty="0"/>
              <a:t>Stroke, intracerebral and sub-</a:t>
            </a:r>
            <a:r>
              <a:rPr lang="en-US" altLang="en-US" sz="2800" dirty="0" err="1"/>
              <a:t>aracnoid</a:t>
            </a:r>
            <a:r>
              <a:rPr lang="en-US" altLang="en-US" sz="2800" dirty="0"/>
              <a:t> hemorrhage, Cerebral atrophy and dementia, </a:t>
            </a:r>
            <a:r>
              <a:rPr lang="en-US" sz="2800" dirty="0"/>
              <a:t>Cerebral hemorrhage- can lead to CVA</a:t>
            </a:r>
            <a:endParaRPr lang="en-US" altLang="en-US" sz="2800" dirty="0"/>
          </a:p>
          <a:p>
            <a:r>
              <a:rPr lang="en-US" altLang="en-US" sz="2800" b="1" dirty="0"/>
              <a:t>The Eyes  </a:t>
            </a:r>
            <a:r>
              <a:rPr lang="en-US" altLang="en-US" sz="2800" dirty="0"/>
              <a:t>-</a:t>
            </a:r>
            <a:r>
              <a:rPr lang="en-US" sz="2800" dirty="0"/>
              <a:t>Retinal hemorrhage, </a:t>
            </a:r>
            <a:r>
              <a:rPr lang="en-US" altLang="en-US" sz="2800" dirty="0"/>
              <a:t>Retinopathy, retinal hemorrhages and impaired vision. Vitreous hemorrhage, retinal detachment, Neuropathy of the nerves leading to extra-</a:t>
            </a:r>
            <a:r>
              <a:rPr lang="en-US" altLang="en-US" sz="2800" dirty="0" err="1"/>
              <a:t>occular</a:t>
            </a:r>
            <a:r>
              <a:rPr lang="en-US" altLang="en-US" sz="2800" dirty="0"/>
              <a:t> muscle paralysis and dysfunction.</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sz="3200" dirty="0"/>
              <a:t>Hypertensive crisis</a:t>
            </a:r>
          </a:p>
        </p:txBody>
      </p:sp>
      <p:sp>
        <p:nvSpPr>
          <p:cNvPr id="3" name="Content Placeholder 2"/>
          <p:cNvSpPr>
            <a:spLocks noGrp="1"/>
          </p:cNvSpPr>
          <p:nvPr>
            <p:ph sz="quarter" idx="1"/>
          </p:nvPr>
        </p:nvSpPr>
        <p:spPr>
          <a:xfrm>
            <a:off x="457200" y="914400"/>
            <a:ext cx="7467600" cy="5559552"/>
          </a:xfrm>
        </p:spPr>
        <p:txBody>
          <a:bodyPr>
            <a:normAutofit fontScale="92500" lnSpcReduction="20000"/>
          </a:bodyPr>
          <a:lstStyle/>
          <a:p>
            <a:r>
              <a:rPr lang="en-US" sz="2800" dirty="0"/>
              <a:t>Hypertensive emergency/crisis- extreme hypertension (180/120mmhg) that requires immediate lowering of blood pressure to prevent damage of vital organs. </a:t>
            </a:r>
            <a:r>
              <a:rPr lang="en-US" sz="2800" dirty="0" err="1"/>
              <a:t>E.g</a:t>
            </a:r>
            <a:r>
              <a:rPr lang="en-US" sz="2800" dirty="0"/>
              <a:t> MI, cerebral hemorrhage, dissecting aortic aneurism</a:t>
            </a:r>
          </a:p>
          <a:p>
            <a:r>
              <a:rPr lang="en-US" sz="2800" dirty="0"/>
              <a:t>Drugs of choice-Intravenous vasodilators, including sodium nitroprusside (</a:t>
            </a:r>
            <a:r>
              <a:rPr lang="en-US" sz="2800" dirty="0" err="1"/>
              <a:t>Nipride</a:t>
            </a:r>
            <a:r>
              <a:rPr lang="en-US" sz="2800" dirty="0"/>
              <a:t>, </a:t>
            </a:r>
            <a:r>
              <a:rPr lang="en-US" sz="2800" dirty="0" err="1"/>
              <a:t>Nitropress</a:t>
            </a:r>
            <a:r>
              <a:rPr lang="en-US" sz="2800" dirty="0"/>
              <a:t>), </a:t>
            </a:r>
            <a:r>
              <a:rPr lang="en-US" sz="2800" dirty="0" err="1"/>
              <a:t>nicardipine</a:t>
            </a:r>
            <a:r>
              <a:rPr lang="en-US" sz="2800" dirty="0"/>
              <a:t> hydrochloride (</a:t>
            </a:r>
            <a:r>
              <a:rPr lang="en-US" sz="2800" dirty="0" err="1"/>
              <a:t>Cardene</a:t>
            </a:r>
            <a:r>
              <a:rPr lang="en-US" sz="2800" dirty="0"/>
              <a:t>), </a:t>
            </a:r>
            <a:r>
              <a:rPr lang="en-US" sz="2800" dirty="0" err="1"/>
              <a:t>fenoldopam</a:t>
            </a:r>
            <a:r>
              <a:rPr lang="en-US" sz="2800" dirty="0"/>
              <a:t> </a:t>
            </a:r>
            <a:r>
              <a:rPr lang="en-US" sz="2800" dirty="0" err="1"/>
              <a:t>mesylate</a:t>
            </a:r>
            <a:r>
              <a:rPr lang="en-US" sz="2800" dirty="0"/>
              <a:t> (</a:t>
            </a:r>
            <a:r>
              <a:rPr lang="en-US" sz="2800" dirty="0" err="1"/>
              <a:t>Corlopam</a:t>
            </a:r>
            <a:r>
              <a:rPr lang="en-US" sz="2800" dirty="0"/>
              <a:t>), </a:t>
            </a:r>
            <a:r>
              <a:rPr lang="en-US" sz="2800" dirty="0" err="1"/>
              <a:t>enalaprilat</a:t>
            </a:r>
            <a:r>
              <a:rPr lang="en-US" sz="2800" dirty="0"/>
              <a:t> (</a:t>
            </a:r>
            <a:r>
              <a:rPr lang="en-US" sz="2800" dirty="0" err="1"/>
              <a:t>Vasotec</a:t>
            </a:r>
            <a:r>
              <a:rPr lang="en-US" sz="2800" dirty="0"/>
              <a:t> I.V.),</a:t>
            </a:r>
          </a:p>
          <a:p>
            <a:r>
              <a:rPr lang="en-US" sz="2800" dirty="0"/>
              <a:t>Hypertensive urgency-  the BP must be lowered within  a few hours e.g. Severe perioperative hypertension. Managed with oral doses of antihypertensives eg diuretics</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0600" cy="639762"/>
          </a:xfrm>
        </p:spPr>
        <p:txBody>
          <a:bodyPr>
            <a:noAutofit/>
          </a:bodyPr>
          <a:lstStyle/>
          <a:p>
            <a:r>
              <a:rPr lang="en-US" sz="3600" b="1" dirty="0"/>
              <a:t>Congestive cardiac failure (CCF)</a:t>
            </a:r>
          </a:p>
        </p:txBody>
      </p:sp>
      <p:sp>
        <p:nvSpPr>
          <p:cNvPr id="3" name="Content Placeholder 2"/>
          <p:cNvSpPr>
            <a:spLocks noGrp="1"/>
          </p:cNvSpPr>
          <p:nvPr>
            <p:ph sz="quarter" idx="1"/>
          </p:nvPr>
        </p:nvSpPr>
        <p:spPr>
          <a:xfrm>
            <a:off x="457200" y="1066800"/>
            <a:ext cx="8305800" cy="5407152"/>
          </a:xfrm>
        </p:spPr>
        <p:txBody>
          <a:bodyPr>
            <a:normAutofit lnSpcReduction="10000"/>
          </a:bodyPr>
          <a:lstStyle/>
          <a:p>
            <a:r>
              <a:rPr lang="en-US" sz="2800" dirty="0"/>
              <a:t>The inability of the heart to maintain an adequate output of blood from one or both ventricles</a:t>
            </a:r>
          </a:p>
          <a:p>
            <a:r>
              <a:rPr lang="en-US" sz="2800" dirty="0"/>
              <a:t>Manifests by distension of certain veins eg neck veins</a:t>
            </a:r>
          </a:p>
          <a:p>
            <a:r>
              <a:rPr lang="en-US" sz="2800" dirty="0"/>
              <a:t>Due to increased venous pressure, there is pulmonary and peripheral congestion hence the term CCF</a:t>
            </a:r>
          </a:p>
          <a:p>
            <a:r>
              <a:rPr lang="en-US" sz="2800" dirty="0"/>
              <a:t>Also called </a:t>
            </a:r>
            <a:r>
              <a:rPr lang="en-US" sz="2800" b="1" dirty="0"/>
              <a:t>heart failure/ congestive heart failure</a:t>
            </a:r>
          </a:p>
          <a:p>
            <a:r>
              <a:rPr lang="en-US" sz="2800" dirty="0"/>
              <a:t>It is life long disease managed by life style changes and medications.</a:t>
            </a:r>
          </a:p>
          <a:p>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sz="quarter" idx="1"/>
          </p:nvPr>
        </p:nvSpPr>
        <p:spPr>
          <a:xfrm>
            <a:off x="457200" y="274638"/>
            <a:ext cx="8229600" cy="6199314"/>
          </a:xfrm>
        </p:spPr>
        <p:txBody>
          <a:bodyPr>
            <a:normAutofit/>
          </a:bodyPr>
          <a:lstStyle/>
          <a:p>
            <a:r>
              <a:rPr lang="en-US" sz="2800" dirty="0"/>
              <a:t>CO=HR×SV</a:t>
            </a:r>
          </a:p>
          <a:p>
            <a:r>
              <a:rPr lang="en-US" sz="2800" dirty="0"/>
              <a:t>Heart rate- a function of the autonomic nervous system (ANS)</a:t>
            </a:r>
          </a:p>
          <a:p>
            <a:r>
              <a:rPr lang="en-US" sz="2800" dirty="0"/>
              <a:t>If CO↓the sympathetic nervous system accelerates the heart rate to maintain adequate cardiac output</a:t>
            </a:r>
          </a:p>
          <a:p>
            <a:r>
              <a:rPr lang="en-US" sz="2800" dirty="0"/>
              <a:t>In cardiac failure, SV (stroke volume) is impaired.</a:t>
            </a:r>
          </a:p>
          <a:p>
            <a:r>
              <a:rPr lang="en-US" sz="2800" dirty="0"/>
              <a:t>SV is dependent on pre load, contractility, &amp; aferload.</a:t>
            </a:r>
          </a:p>
          <a:p>
            <a:r>
              <a:rPr lang="en-US" sz="2800" dirty="0"/>
              <a:t>Preload- Amount of blood filling the heart(ventricles)  </a:t>
            </a:r>
            <a:r>
              <a:rPr lang="en-US" sz="2800" dirty="0" err="1"/>
              <a:t>i</a:t>
            </a:r>
            <a:r>
              <a:rPr lang="en-US" sz="2800" dirty="0"/>
              <a:t>. e the end diastolic volume</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sz="quarter" idx="1"/>
          </p:nvPr>
        </p:nvSpPr>
        <p:spPr>
          <a:xfrm>
            <a:off x="457200" y="381000"/>
            <a:ext cx="7924800" cy="6092952"/>
          </a:xfrm>
        </p:spPr>
        <p:txBody>
          <a:bodyPr>
            <a:normAutofit/>
          </a:bodyPr>
          <a:lstStyle/>
          <a:p>
            <a:r>
              <a:rPr lang="en-US" sz="2800" dirty="0"/>
              <a:t>Directly proportional to pressure created by the length of the stretch of myocardial fibers.</a:t>
            </a:r>
          </a:p>
          <a:p>
            <a:r>
              <a:rPr lang="en-US" sz="2800" dirty="0"/>
              <a:t>Contractility- is an alteration in the force of contraction that occurs at the cellular level and is unrelated to changes in myocardial fiber length.</a:t>
            </a:r>
          </a:p>
          <a:p>
            <a:r>
              <a:rPr lang="en-US" sz="2800" dirty="0"/>
              <a:t>Afterload- is the amount of pressure the ventricle must create in order to pump. The pressure on the wall of the ventricles during ejection.</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68362"/>
          </a:xfrm>
        </p:spPr>
        <p:txBody>
          <a:bodyPr/>
          <a:lstStyle/>
          <a:p>
            <a:r>
              <a:rPr lang="en-US" dirty="0"/>
              <a:t>pathophysiology</a:t>
            </a:r>
          </a:p>
        </p:txBody>
      </p:sp>
      <p:sp>
        <p:nvSpPr>
          <p:cNvPr id="3" name="Content Placeholder 2"/>
          <p:cNvSpPr>
            <a:spLocks noGrp="1"/>
          </p:cNvSpPr>
          <p:nvPr>
            <p:ph sz="quarter" idx="1"/>
          </p:nvPr>
        </p:nvSpPr>
        <p:spPr>
          <a:xfrm>
            <a:off x="381000" y="685800"/>
            <a:ext cx="8229600" cy="5638800"/>
          </a:xfrm>
        </p:spPr>
        <p:txBody>
          <a:bodyPr>
            <a:noAutofit/>
          </a:bodyPr>
          <a:lstStyle/>
          <a:p>
            <a:pPr>
              <a:buFont typeface="Wingdings" panose="05000000000000000000" pitchFamily="2" charset="2"/>
              <a:buChar char="Ø"/>
            </a:pPr>
            <a:r>
              <a:rPr lang="en-US" sz="2800" dirty="0"/>
              <a:t>Myocardial dysfuction causes HF. Reduced contractility stimulate sympathetic NS</a:t>
            </a:r>
          </a:p>
          <a:p>
            <a:r>
              <a:rPr lang="en-US" sz="2800" dirty="0"/>
              <a:t>Adrenaline and noradrenaline produced to support the failing myocardium</a:t>
            </a:r>
          </a:p>
          <a:p>
            <a:r>
              <a:rPr lang="en-US" sz="2800" dirty="0"/>
              <a:t>Beta receptors fails due to the continuous response</a:t>
            </a:r>
          </a:p>
          <a:p>
            <a:r>
              <a:rPr lang="en-US" sz="2800" dirty="0"/>
              <a:t>There is Reduced kidney perfusion leading to Renin production</a:t>
            </a:r>
          </a:p>
          <a:p>
            <a:r>
              <a:rPr lang="en-US" sz="2800" dirty="0"/>
              <a:t>RAAS system..angiotensinogen---angiotensin I----(ACE) –angiotensin II----aldosterone.</a:t>
            </a:r>
          </a:p>
          <a:p>
            <a:r>
              <a:rPr lang="en-US" sz="2800" dirty="0"/>
              <a:t>Results,--vasoconstriction, salts, hence water retaining---increased end diastolic volume</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66800"/>
            <a:ext cx="7848600" cy="5407152"/>
          </a:xfrm>
        </p:spPr>
        <p:txBody>
          <a:bodyPr>
            <a:normAutofit/>
          </a:bodyPr>
          <a:lstStyle/>
          <a:p>
            <a:r>
              <a:rPr lang="en-US" sz="2800" dirty="0"/>
              <a:t>Ventricular hypertrophy, with no increased perfusion hence ischemia.</a:t>
            </a:r>
          </a:p>
          <a:p>
            <a:r>
              <a:rPr lang="en-US" sz="2800" dirty="0"/>
              <a:t>Reduced contractility, reduced kidney perfusion</a:t>
            </a:r>
          </a:p>
          <a:p>
            <a:r>
              <a:rPr lang="en-US" sz="2800" dirty="0"/>
              <a:t>Vicious cycle of heart failure</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2" y="228600"/>
            <a:ext cx="8001000" cy="1143000"/>
          </a:xfrm>
        </p:spPr>
        <p:txBody>
          <a:bodyPr>
            <a:noAutofit/>
          </a:bodyPr>
          <a:lstStyle/>
          <a:p>
            <a:r>
              <a:rPr lang="en-US" sz="2800" dirty="0"/>
              <a:t>Left-sided cardiac failure</a:t>
            </a:r>
            <a:br>
              <a:rPr lang="en-US" sz="2800" dirty="0"/>
            </a:br>
            <a:r>
              <a:rPr lang="en-US" sz="2800" dirty="0"/>
              <a:t>(left ventricular failure)</a:t>
            </a:r>
          </a:p>
        </p:txBody>
      </p:sp>
      <p:sp>
        <p:nvSpPr>
          <p:cNvPr id="3" name="Content Placeholder 2"/>
          <p:cNvSpPr>
            <a:spLocks noGrp="1"/>
          </p:cNvSpPr>
          <p:nvPr>
            <p:ph sz="quarter" idx="1"/>
          </p:nvPr>
        </p:nvSpPr>
        <p:spPr>
          <a:xfrm>
            <a:off x="401472" y="1371600"/>
            <a:ext cx="8077200" cy="4953000"/>
          </a:xfrm>
        </p:spPr>
        <p:txBody>
          <a:bodyPr>
            <a:normAutofit/>
          </a:bodyPr>
          <a:lstStyle/>
          <a:p>
            <a:r>
              <a:rPr lang="en-US" sz="3000" dirty="0"/>
              <a:t>Characterisied by reduced L.V output</a:t>
            </a:r>
          </a:p>
          <a:p>
            <a:r>
              <a:rPr lang="en-US" sz="3000" u="sng" dirty="0"/>
              <a:t>Pulmonary congestion </a:t>
            </a:r>
            <a:r>
              <a:rPr lang="en-US" sz="3000" dirty="0"/>
              <a:t>predominates when the left ventricle fails, the left ventricle is unable to adequately pump the blood coming from the lungs. </a:t>
            </a:r>
          </a:p>
          <a:p>
            <a:r>
              <a:rPr lang="en-US" sz="3000" dirty="0"/>
              <a:t>The increased pressure in the pulmonary circulation causes fluid to be forced into the pulmonary tissues.</a:t>
            </a:r>
          </a:p>
          <a:p>
            <a:endParaRPr lang="en-US" sz="3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7467600" cy="4873625"/>
          </a:xfrm>
        </p:spPr>
        <p:txBody>
          <a:bodyPr>
            <a:normAutofit/>
          </a:bodyPr>
          <a:lstStyle/>
          <a:p>
            <a:r>
              <a:rPr lang="en-US" sz="3200" dirty="0" err="1"/>
              <a:t>Pulmonic</a:t>
            </a:r>
            <a:r>
              <a:rPr lang="en-US" sz="3200" dirty="0"/>
              <a:t> valve- is between the right ventricle &amp; the pulmonary artery that leads to the lungs.</a:t>
            </a:r>
          </a:p>
          <a:p>
            <a:r>
              <a:rPr lang="en-US" sz="3200" dirty="0"/>
              <a:t>The aortic valve- is between the left ventricle and the aorta. The aortic valve closes to prevent the flow of blood back from the aorta to the ventricle.</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a:t>Clinical manifestation of LVF</a:t>
            </a:r>
          </a:p>
        </p:txBody>
      </p:sp>
      <p:sp>
        <p:nvSpPr>
          <p:cNvPr id="3" name="Content Placeholder 2"/>
          <p:cNvSpPr>
            <a:spLocks noGrp="1"/>
          </p:cNvSpPr>
          <p:nvPr>
            <p:ph sz="quarter" idx="1"/>
          </p:nvPr>
        </p:nvSpPr>
        <p:spPr>
          <a:xfrm>
            <a:off x="457200" y="1066800"/>
            <a:ext cx="8153400" cy="5407152"/>
          </a:xfrm>
        </p:spPr>
        <p:txBody>
          <a:bodyPr>
            <a:normAutofit/>
          </a:bodyPr>
          <a:lstStyle/>
          <a:p>
            <a:r>
              <a:rPr lang="en-US" sz="2800" dirty="0"/>
              <a:t>Dyspnea, cough, fatigability, tachycardia, anxiety and restlessness</a:t>
            </a:r>
          </a:p>
          <a:p>
            <a:r>
              <a:rPr lang="en-US" sz="2800" dirty="0"/>
              <a:t>Orthopnoea- difficulty breathing when lying flat</a:t>
            </a:r>
          </a:p>
          <a:p>
            <a:r>
              <a:rPr lang="en-US" sz="2800" dirty="0"/>
              <a:t>Paroxysmal nocturnal dyspnoea-sudden attack of orthopnea at night</a:t>
            </a:r>
          </a:p>
          <a:p>
            <a:r>
              <a:rPr lang="en-US" sz="2800" dirty="0"/>
              <a:t>Cough may be dry &amp; non productive but is often moist</a:t>
            </a:r>
          </a:p>
          <a:p>
            <a:r>
              <a:rPr lang="en-US" sz="2800" dirty="0"/>
              <a:t>Some times Hemoptysis</a:t>
            </a:r>
          </a:p>
          <a:p>
            <a:r>
              <a:rPr lang="en-US" sz="2800" dirty="0"/>
              <a:t>Adventitious breath sounds eg crackles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077200" cy="5864352"/>
          </a:xfrm>
        </p:spPr>
        <p:txBody>
          <a:bodyPr>
            <a:normAutofit/>
          </a:bodyPr>
          <a:lstStyle/>
          <a:p>
            <a:r>
              <a:rPr lang="en-US" sz="2800" dirty="0"/>
              <a:t>Decreased kidney perfusion causes oliguria</a:t>
            </a:r>
          </a:p>
          <a:p>
            <a:r>
              <a:rPr lang="en-US" sz="2800" dirty="0"/>
              <a:t>Nocturia </a:t>
            </a:r>
          </a:p>
          <a:p>
            <a:r>
              <a:rPr lang="en-US" sz="2800" dirty="0"/>
              <a:t>Reduced CO causes-confusion, restlessness, anxiety, lightheadedness and dizziness</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normAutofit/>
          </a:bodyPr>
          <a:lstStyle/>
          <a:p>
            <a:r>
              <a:rPr lang="en-US" dirty="0"/>
              <a:t>RIGHT VENTRICULAR FAILURE</a:t>
            </a:r>
            <a:br>
              <a:rPr lang="en-US" dirty="0"/>
            </a:br>
            <a:r>
              <a:rPr lang="en-US" dirty="0"/>
              <a:t>right sided heart failure</a:t>
            </a:r>
          </a:p>
        </p:txBody>
      </p:sp>
      <p:sp>
        <p:nvSpPr>
          <p:cNvPr id="3" name="Content Placeholder 2"/>
          <p:cNvSpPr>
            <a:spLocks noGrp="1"/>
          </p:cNvSpPr>
          <p:nvPr>
            <p:ph sz="quarter" idx="1"/>
          </p:nvPr>
        </p:nvSpPr>
        <p:spPr>
          <a:xfrm>
            <a:off x="304800" y="1371600"/>
            <a:ext cx="8229600" cy="5105400"/>
          </a:xfrm>
        </p:spPr>
        <p:txBody>
          <a:bodyPr>
            <a:noAutofit/>
          </a:bodyPr>
          <a:lstStyle/>
          <a:p>
            <a:pPr lvl="1"/>
            <a:r>
              <a:rPr lang="en-US" sz="2800" dirty="0">
                <a:latin typeface="Times-Roman" charset="0"/>
              </a:rPr>
              <a:t>It leads to Congestion of the viscera and the peripheral tissues predominates.</a:t>
            </a:r>
          </a:p>
          <a:p>
            <a:pPr lvl="1"/>
            <a:r>
              <a:rPr lang="en-US" sz="2800" dirty="0">
                <a:latin typeface="Times-Roman" charset="0"/>
              </a:rPr>
              <a:t>Right side of the heart is unable to adequately empty its blood volume.</a:t>
            </a:r>
          </a:p>
          <a:p>
            <a:pPr lvl="1"/>
            <a:r>
              <a:rPr lang="en-US" sz="2800" dirty="0">
                <a:latin typeface="Times-Roman" charset="0"/>
              </a:rPr>
              <a:t>Cannot accommodate all of the blood that normally returns to it  from the venous circulation.</a:t>
            </a:r>
          </a:p>
          <a:p>
            <a:pPr lvl="1"/>
            <a:r>
              <a:rPr lang="en-US" sz="2800" dirty="0">
                <a:latin typeface="Times-Roman" charset="0"/>
              </a:rPr>
              <a:t>Clinical manifestations: edema of the lower extremeties, weight gain, hepatomegally, distended neck veins, fluid in the abdominal cavity, anorexia, and nausea, weakness.</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lstStyle/>
          <a:p>
            <a:r>
              <a:rPr lang="en-US" dirty="0"/>
              <a:t>.</a:t>
            </a:r>
          </a:p>
        </p:txBody>
      </p:sp>
      <p:sp>
        <p:nvSpPr>
          <p:cNvPr id="3" name="Content Placeholder 2"/>
          <p:cNvSpPr>
            <a:spLocks noGrp="1"/>
          </p:cNvSpPr>
          <p:nvPr>
            <p:ph sz="quarter" idx="1"/>
          </p:nvPr>
        </p:nvSpPr>
        <p:spPr>
          <a:xfrm>
            <a:off x="457200" y="152400"/>
            <a:ext cx="8229600" cy="6705601"/>
          </a:xfrm>
        </p:spPr>
        <p:txBody>
          <a:bodyPr>
            <a:normAutofit/>
          </a:bodyPr>
          <a:lstStyle/>
          <a:p>
            <a:pPr>
              <a:buNone/>
            </a:pPr>
            <a:r>
              <a:rPr lang="en-US" sz="2800" b="1" dirty="0">
                <a:latin typeface="Times-Roman" charset="0"/>
              </a:rPr>
              <a:t>Clinical manifestations</a:t>
            </a:r>
            <a:r>
              <a:rPr lang="en-US" sz="2800" dirty="0">
                <a:latin typeface="Times-Roman" charset="0"/>
              </a:rPr>
              <a:t>:</a:t>
            </a:r>
          </a:p>
          <a:p>
            <a:r>
              <a:rPr lang="en-US" sz="2800" dirty="0">
                <a:latin typeface="Times-Roman" charset="0"/>
              </a:rPr>
              <a:t>Edema of the lower extremeties feet and ankle when standing</a:t>
            </a:r>
          </a:p>
          <a:p>
            <a:r>
              <a:rPr lang="en-US" sz="2800" dirty="0">
                <a:latin typeface="Times-Roman" charset="0"/>
              </a:rPr>
              <a:t>Edema in thighs and sacral area in bed bound ptns </a:t>
            </a:r>
          </a:p>
          <a:p>
            <a:r>
              <a:rPr lang="en-US" sz="2800" dirty="0">
                <a:latin typeface="Times-Roman" charset="0"/>
              </a:rPr>
              <a:t>Edema becomes pitting after retaining 4.5 litre of fluid</a:t>
            </a:r>
          </a:p>
          <a:p>
            <a:r>
              <a:rPr lang="en-US" sz="2800" dirty="0">
                <a:latin typeface="Times-Roman" charset="0"/>
              </a:rPr>
              <a:t>Weight gain, </a:t>
            </a:r>
          </a:p>
          <a:p>
            <a:r>
              <a:rPr lang="en-US" sz="2800" dirty="0" err="1">
                <a:latin typeface="Times-Roman" charset="0"/>
              </a:rPr>
              <a:t>Hepatomegally</a:t>
            </a:r>
            <a:r>
              <a:rPr lang="en-US" sz="2800" dirty="0">
                <a:latin typeface="Times-Roman" charset="0"/>
              </a:rPr>
              <a:t>,</a:t>
            </a:r>
          </a:p>
          <a:p>
            <a:r>
              <a:rPr lang="en-US" sz="2800" dirty="0">
                <a:latin typeface="Times-Roman" charset="0"/>
              </a:rPr>
              <a:t> Distended neck veins,</a:t>
            </a:r>
          </a:p>
          <a:p>
            <a:r>
              <a:rPr lang="en-US" sz="2800" dirty="0">
                <a:latin typeface="Times-Roman" charset="0"/>
              </a:rPr>
              <a:t> Fluid in the abdominal cavity- ascitis, and plural effusion.</a:t>
            </a:r>
          </a:p>
          <a:p>
            <a:r>
              <a:rPr lang="en-US" sz="2800" dirty="0">
                <a:latin typeface="Times-Roman" charset="0"/>
              </a:rPr>
              <a:t> Anorexia, and nausea, weakness</a:t>
            </a:r>
            <a:endParaRPr lang="en-US" sz="2800"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a:t>Causes of heart failure (summary)</a:t>
            </a:r>
          </a:p>
        </p:txBody>
      </p:sp>
      <p:sp>
        <p:nvSpPr>
          <p:cNvPr id="3" name="Content Placeholder 2"/>
          <p:cNvSpPr>
            <a:spLocks noGrp="1"/>
          </p:cNvSpPr>
          <p:nvPr>
            <p:ph sz="quarter" idx="1"/>
          </p:nvPr>
        </p:nvSpPr>
        <p:spPr>
          <a:xfrm>
            <a:off x="457200" y="990600"/>
            <a:ext cx="8229600" cy="5483352"/>
          </a:xfrm>
        </p:spPr>
        <p:txBody>
          <a:bodyPr>
            <a:normAutofit/>
          </a:bodyPr>
          <a:lstStyle/>
          <a:p>
            <a:r>
              <a:rPr lang="en-US" sz="2800" b="1" dirty="0"/>
              <a:t>Ventricular outflow obstruction</a:t>
            </a:r>
            <a:r>
              <a:rPr lang="en-US" sz="2800" dirty="0"/>
              <a:t>;</a:t>
            </a:r>
          </a:p>
          <a:p>
            <a:pPr>
              <a:buNone/>
            </a:pPr>
            <a:r>
              <a:rPr lang="en-US" sz="2800" dirty="0"/>
              <a:t>               -systemic or pulmonary obstruction</a:t>
            </a:r>
          </a:p>
          <a:p>
            <a:pPr>
              <a:buNone/>
            </a:pPr>
            <a:r>
              <a:rPr lang="en-US" sz="2800" dirty="0"/>
              <a:t>               -Aortic or pulmonary valve stenosis</a:t>
            </a:r>
          </a:p>
          <a:p>
            <a:pPr>
              <a:buNone/>
            </a:pPr>
            <a:r>
              <a:rPr lang="en-US" sz="2800" dirty="0"/>
              <a:t>               -ventricular hypertrophy</a:t>
            </a:r>
          </a:p>
          <a:p>
            <a:r>
              <a:rPr lang="en-US" sz="2800" b="1" dirty="0"/>
              <a:t>Ventricular inflow obstruction</a:t>
            </a:r>
          </a:p>
          <a:p>
            <a:pPr>
              <a:buNone/>
            </a:pPr>
            <a:r>
              <a:rPr lang="en-US" sz="2800" dirty="0"/>
              <a:t>              - common cause -mitral and tricuspid stenosis.</a:t>
            </a:r>
          </a:p>
          <a:p>
            <a:pPr>
              <a:buNone/>
            </a:pPr>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1781"/>
            <a:ext cx="8229600" cy="563562"/>
          </a:xfrm>
        </p:spPr>
        <p:txBody>
          <a:bodyPr>
            <a:normAutofit/>
          </a:bodyPr>
          <a:lstStyle/>
          <a:p>
            <a:r>
              <a:rPr lang="en-US" dirty="0"/>
              <a:t>.</a:t>
            </a:r>
          </a:p>
        </p:txBody>
      </p:sp>
      <p:sp>
        <p:nvSpPr>
          <p:cNvPr id="3" name="Content Placeholder 2"/>
          <p:cNvSpPr>
            <a:spLocks noGrp="1"/>
          </p:cNvSpPr>
          <p:nvPr>
            <p:ph sz="quarter" idx="1"/>
          </p:nvPr>
        </p:nvSpPr>
        <p:spPr>
          <a:xfrm>
            <a:off x="457200" y="990600"/>
            <a:ext cx="8229600" cy="5135563"/>
          </a:xfrm>
        </p:spPr>
        <p:txBody>
          <a:bodyPr>
            <a:normAutofit/>
          </a:bodyPr>
          <a:lstStyle/>
          <a:p>
            <a:r>
              <a:rPr lang="en-US" sz="2800" b="1" dirty="0"/>
              <a:t>Impaired ventricular function</a:t>
            </a:r>
          </a:p>
          <a:p>
            <a:pPr>
              <a:buNone/>
            </a:pPr>
            <a:r>
              <a:rPr lang="en-US" sz="2800" dirty="0"/>
              <a:t>       -ventricular muscle diffusely affected eg in myocarditis, cardiomyopathy</a:t>
            </a:r>
          </a:p>
          <a:p>
            <a:pPr>
              <a:buNone/>
            </a:pPr>
            <a:r>
              <a:rPr lang="en-US" sz="2800" dirty="0"/>
              <a:t>       -part of the ventricle affected eg in MI</a:t>
            </a:r>
          </a:p>
          <a:p>
            <a:r>
              <a:rPr lang="en-US" sz="2800" b="1" dirty="0"/>
              <a:t> Volume overload- </a:t>
            </a:r>
            <a:r>
              <a:rPr lang="en-US" sz="2800" dirty="0"/>
              <a:t>where the pre load is increased eg in mitral regurgitation, aortic regurgitation, atria septal defects, ventricular septal defect.</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a:t>
            </a:r>
          </a:p>
        </p:txBody>
      </p:sp>
      <p:sp>
        <p:nvSpPr>
          <p:cNvPr id="3" name="Content Placeholder 2"/>
          <p:cNvSpPr>
            <a:spLocks noGrp="1"/>
          </p:cNvSpPr>
          <p:nvPr>
            <p:ph sz="quarter" idx="1"/>
          </p:nvPr>
        </p:nvSpPr>
        <p:spPr/>
        <p:txBody>
          <a:bodyPr/>
          <a:lstStyle/>
          <a:p>
            <a:r>
              <a:rPr lang="en-US" dirty="0"/>
              <a:t>Physical assessment</a:t>
            </a:r>
          </a:p>
          <a:p>
            <a:r>
              <a:rPr lang="en-US" dirty="0"/>
              <a:t>Echo cardiogram</a:t>
            </a:r>
          </a:p>
          <a:p>
            <a:r>
              <a:rPr lang="en-US" dirty="0"/>
              <a:t>ECG</a:t>
            </a:r>
          </a:p>
          <a:p>
            <a:r>
              <a:rPr lang="en-US" dirty="0"/>
              <a:t>CXR</a:t>
            </a:r>
          </a:p>
          <a:p>
            <a:r>
              <a:rPr lang="en-US" dirty="0"/>
              <a:t>Urea and electrolytes</a:t>
            </a:r>
          </a:p>
          <a:p>
            <a:endParaRPr lang="en-US" dirty="0"/>
          </a:p>
          <a:p>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sz="quarter" idx="1"/>
          </p:nvPr>
        </p:nvSpPr>
        <p:spPr/>
        <p:txBody>
          <a:bodyPr>
            <a:normAutofit/>
          </a:bodyPr>
          <a:lstStyle/>
          <a:p>
            <a:r>
              <a:rPr lang="en-US" dirty="0"/>
              <a:t>Aim is to remove causative factor n reduce work load of the heart.</a:t>
            </a:r>
          </a:p>
          <a:p>
            <a:r>
              <a:rPr lang="en-US" dirty="0"/>
              <a:t>Pharmacotherapy</a:t>
            </a:r>
          </a:p>
          <a:p>
            <a:pPr lvl="1"/>
            <a:r>
              <a:rPr lang="en-US" dirty="0"/>
              <a:t>Amynophylline-bronchodilator</a:t>
            </a:r>
          </a:p>
          <a:p>
            <a:pPr lvl="1"/>
            <a:r>
              <a:rPr lang="en-US" dirty="0"/>
              <a:t>Diuretics</a:t>
            </a:r>
          </a:p>
          <a:p>
            <a:pPr lvl="1"/>
            <a:r>
              <a:rPr lang="en-US" dirty="0"/>
              <a:t>ACE inhibitors</a:t>
            </a:r>
          </a:p>
          <a:p>
            <a:pPr lvl="1"/>
            <a:r>
              <a:rPr lang="en-US" dirty="0"/>
              <a:t>Angiotensin II receptor blockers</a:t>
            </a:r>
          </a:p>
          <a:p>
            <a:pPr lvl="1"/>
            <a:r>
              <a:rPr lang="en-US" dirty="0"/>
              <a:t>Beta blockers</a:t>
            </a:r>
          </a:p>
          <a:p>
            <a:pPr lvl="1"/>
            <a:r>
              <a:rPr lang="en-US" dirty="0"/>
              <a:t>Oxygen 100%</a:t>
            </a:r>
          </a:p>
          <a:p>
            <a:pPr lvl="1"/>
            <a:r>
              <a:rPr lang="en-US" dirty="0"/>
              <a:t>Vasodilators eg nitroglyceline</a:t>
            </a:r>
          </a:p>
          <a:p>
            <a:pPr lvl="1"/>
            <a:r>
              <a:rPr lang="en-US" dirty="0"/>
              <a:t>Digitalis-digoxin..increases contratility</a:t>
            </a:r>
          </a:p>
          <a:p>
            <a:endParaRPr 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care</a:t>
            </a:r>
          </a:p>
        </p:txBody>
      </p:sp>
      <p:sp>
        <p:nvSpPr>
          <p:cNvPr id="3" name="Content Placeholder 2"/>
          <p:cNvSpPr>
            <a:spLocks noGrp="1"/>
          </p:cNvSpPr>
          <p:nvPr>
            <p:ph sz="quarter" idx="1"/>
          </p:nvPr>
        </p:nvSpPr>
        <p:spPr/>
        <p:txBody>
          <a:bodyPr>
            <a:normAutofit/>
          </a:bodyPr>
          <a:lstStyle/>
          <a:p>
            <a:r>
              <a:rPr lang="en-US" dirty="0"/>
              <a:t>Bed rest  to increase kidney blood flow</a:t>
            </a:r>
          </a:p>
          <a:p>
            <a:r>
              <a:rPr lang="en-US" dirty="0"/>
              <a:t>Advice on diet- Low salt intake, avoid alcohol and smoking</a:t>
            </a:r>
          </a:p>
          <a:p>
            <a:r>
              <a:rPr lang="en-US" dirty="0"/>
              <a:t>Avoid salt and fluid retaining drugs eg NSAIDS</a:t>
            </a:r>
          </a:p>
          <a:p>
            <a:r>
              <a:rPr lang="en-US" dirty="0"/>
              <a:t>Treat cause</a:t>
            </a:r>
          </a:p>
          <a:p>
            <a:r>
              <a:rPr lang="en-US" dirty="0"/>
              <a:t>Prop up in semifowler position</a:t>
            </a:r>
          </a:p>
          <a:p>
            <a:r>
              <a:rPr lang="en-US" dirty="0"/>
              <a:t>Easily digestible food</a:t>
            </a:r>
          </a:p>
          <a:p>
            <a:r>
              <a:rPr lang="en-US" dirty="0"/>
              <a:t>Promote some ambulation</a:t>
            </a:r>
          </a:p>
          <a:p>
            <a:endParaRPr 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dirty="0"/>
              <a:t>Input output chart- strict maintenance</a:t>
            </a:r>
          </a:p>
          <a:p>
            <a:r>
              <a:rPr lang="en-US" dirty="0"/>
              <a:t>Careful observation of restlessness and dypnoea</a:t>
            </a:r>
          </a:p>
          <a:p>
            <a:r>
              <a:rPr lang="en-US" dirty="0"/>
              <a:t>Auscultate lungs for </a:t>
            </a:r>
            <a:r>
              <a:rPr lang="en-US" dirty="0" err="1"/>
              <a:t>luncrackles</a:t>
            </a:r>
            <a:endParaRPr lang="en-US" dirty="0"/>
          </a:p>
          <a:p>
            <a:r>
              <a:rPr lang="en-US" dirty="0"/>
              <a:t>Monitor vital signs</a:t>
            </a:r>
          </a:p>
          <a:p>
            <a:r>
              <a:rPr lang="en-US" dirty="0"/>
              <a:t>Examining skin turgor and mucous membrane for dehydration</a:t>
            </a:r>
          </a:p>
          <a:p>
            <a:r>
              <a:rPr lang="en-US" dirty="0"/>
              <a:t>Assess signs of fluid overload eg orthopnea and PNO</a:t>
            </a:r>
          </a:p>
          <a:p>
            <a:r>
              <a:rPr lang="en-US" dirty="0"/>
              <a:t>Daily weighing</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CARDIAC BLOOD FLOW</a:t>
            </a:r>
          </a:p>
        </p:txBody>
      </p:sp>
      <p:sp>
        <p:nvSpPr>
          <p:cNvPr id="5123" name="Rectangle 3"/>
          <p:cNvSpPr>
            <a:spLocks noGrp="1" noChangeArrowheads="1"/>
          </p:cNvSpPr>
          <p:nvPr>
            <p:ph idx="1"/>
          </p:nvPr>
        </p:nvSpPr>
        <p:spPr>
          <a:xfrm>
            <a:off x="838200" y="1524000"/>
            <a:ext cx="7467600" cy="4724400"/>
          </a:xfrm>
        </p:spPr>
        <p:txBody>
          <a:bodyPr/>
          <a:lstStyle/>
          <a:p>
            <a:pPr>
              <a:buFontTx/>
              <a:buNone/>
            </a:pPr>
            <a:r>
              <a:rPr lang="en-US" sz="3200" u="sng" dirty="0">
                <a:solidFill>
                  <a:srgbClr val="FF0000"/>
                </a:solidFill>
              </a:rPr>
              <a:t>Cardiac blood flow</a:t>
            </a:r>
            <a:endParaRPr lang="en-US" sz="3200" u="sng" dirty="0">
              <a:solidFill>
                <a:schemeClr val="folHlink"/>
              </a:solidFill>
            </a:endParaRPr>
          </a:p>
          <a:p>
            <a:r>
              <a:rPr lang="en-US" sz="2800" dirty="0">
                <a:latin typeface="Times-Roman" charset="0"/>
              </a:rPr>
              <a:t>The mammalian heart is a </a:t>
            </a:r>
            <a:r>
              <a:rPr lang="en-US" sz="2800" dirty="0">
                <a:solidFill>
                  <a:schemeClr val="folHlink"/>
                </a:solidFill>
                <a:latin typeface="Times-Roman" charset="0"/>
              </a:rPr>
              <a:t>double pump</a:t>
            </a:r>
            <a:r>
              <a:rPr lang="en-US" sz="2800" dirty="0">
                <a:latin typeface="Times-Roman" charset="0"/>
              </a:rPr>
              <a:t> in which the </a:t>
            </a:r>
            <a:r>
              <a:rPr lang="en-US" sz="2800" dirty="0">
                <a:solidFill>
                  <a:schemeClr val="folHlink"/>
                </a:solidFill>
                <a:latin typeface="Times-Roman" charset="0"/>
              </a:rPr>
              <a:t>right</a:t>
            </a:r>
            <a:r>
              <a:rPr lang="en-US" sz="2800" dirty="0">
                <a:latin typeface="Times-Roman" charset="0"/>
              </a:rPr>
              <a:t> </a:t>
            </a:r>
            <a:r>
              <a:rPr lang="en-US" sz="2800" dirty="0">
                <a:solidFill>
                  <a:schemeClr val="folHlink"/>
                </a:solidFill>
                <a:latin typeface="Times-Roman" charset="0"/>
              </a:rPr>
              <a:t>side</a:t>
            </a:r>
            <a:r>
              <a:rPr lang="en-US" sz="2800" dirty="0">
                <a:latin typeface="Times-Roman" charset="0"/>
              </a:rPr>
              <a:t> operates as a </a:t>
            </a:r>
            <a:r>
              <a:rPr lang="en-US" sz="2800" dirty="0">
                <a:solidFill>
                  <a:schemeClr val="folHlink"/>
                </a:solidFill>
                <a:latin typeface="Times-Roman" charset="0"/>
              </a:rPr>
              <a:t>low-pressure system</a:t>
            </a:r>
            <a:r>
              <a:rPr lang="en-US" sz="2800" dirty="0">
                <a:latin typeface="Times-Roman" charset="0"/>
              </a:rPr>
              <a:t> delivering de-oxygenated blood to the lungs, while the </a:t>
            </a:r>
            <a:r>
              <a:rPr lang="en-US" sz="2800" dirty="0">
                <a:solidFill>
                  <a:schemeClr val="folHlink"/>
                </a:solidFill>
                <a:latin typeface="Times-Roman" charset="0"/>
              </a:rPr>
              <a:t>left side</a:t>
            </a:r>
            <a:r>
              <a:rPr lang="en-US" sz="2800" dirty="0">
                <a:latin typeface="Times-Roman" charset="0"/>
              </a:rPr>
              <a:t> is a </a:t>
            </a:r>
            <a:r>
              <a:rPr lang="en-US" sz="2800" dirty="0">
                <a:solidFill>
                  <a:schemeClr val="folHlink"/>
                </a:solidFill>
                <a:latin typeface="Times-Roman" charset="0"/>
              </a:rPr>
              <a:t>high pressure system</a:t>
            </a:r>
            <a:r>
              <a:rPr lang="en-US" sz="2800" dirty="0">
                <a:latin typeface="Times-Roman" charset="0"/>
              </a:rPr>
              <a:t> delivering oxygenated blood to the rest of the body. </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diagnosis</a:t>
            </a:r>
          </a:p>
        </p:txBody>
      </p:sp>
      <p:sp>
        <p:nvSpPr>
          <p:cNvPr id="3" name="Content Placeholder 2"/>
          <p:cNvSpPr>
            <a:spLocks noGrp="1"/>
          </p:cNvSpPr>
          <p:nvPr>
            <p:ph sz="quarter" idx="1"/>
          </p:nvPr>
        </p:nvSpPr>
        <p:spPr/>
        <p:txBody>
          <a:bodyPr/>
          <a:lstStyle/>
          <a:p>
            <a:r>
              <a:rPr lang="en-US" dirty="0"/>
              <a:t>Activity intorelance</a:t>
            </a:r>
          </a:p>
          <a:p>
            <a:r>
              <a:rPr lang="en-US" dirty="0"/>
              <a:t>Excess fluid volume</a:t>
            </a:r>
          </a:p>
          <a:p>
            <a:r>
              <a:rPr lang="en-US" dirty="0"/>
              <a:t>Anxiety</a:t>
            </a:r>
          </a:p>
          <a:p>
            <a:r>
              <a:rPr lang="en-US" dirty="0"/>
              <a:t>Powerlessness related to inability to perform responsibility</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a:t>
            </a:r>
          </a:p>
        </p:txBody>
      </p:sp>
      <p:sp>
        <p:nvSpPr>
          <p:cNvPr id="3" name="Content Placeholder 2"/>
          <p:cNvSpPr>
            <a:spLocks noGrp="1"/>
          </p:cNvSpPr>
          <p:nvPr>
            <p:ph sz="quarter" idx="1"/>
          </p:nvPr>
        </p:nvSpPr>
        <p:spPr/>
        <p:txBody>
          <a:bodyPr/>
          <a:lstStyle/>
          <a:p>
            <a:r>
              <a:rPr lang="en-US" dirty="0"/>
              <a:t>Uremia-poor kidney fuctions</a:t>
            </a:r>
          </a:p>
          <a:p>
            <a:r>
              <a:rPr lang="en-US" dirty="0"/>
              <a:t>Hypokalemia- drugs</a:t>
            </a:r>
          </a:p>
          <a:p>
            <a:r>
              <a:rPr lang="en-US" dirty="0"/>
              <a:t>Hyponatremia</a:t>
            </a:r>
          </a:p>
          <a:p>
            <a:r>
              <a:rPr lang="en-US" dirty="0"/>
              <a:t>Impared liver function</a:t>
            </a:r>
          </a:p>
          <a:p>
            <a:r>
              <a:rPr lang="en-US" dirty="0"/>
              <a:t>Arrythmias</a:t>
            </a:r>
          </a:p>
          <a:p>
            <a:r>
              <a:rPr lang="en-US" dirty="0"/>
              <a:t>Pleural effusions</a:t>
            </a:r>
          </a:p>
          <a:p>
            <a:r>
              <a:rPr lang="en-US" dirty="0"/>
              <a:t>Cardiogenic shock</a:t>
            </a:r>
          </a:p>
          <a:p>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8229600" cy="1143000"/>
          </a:xfrm>
        </p:spPr>
        <p:txBody>
          <a:bodyPr/>
          <a:lstStyle/>
          <a:p>
            <a:r>
              <a:rPr lang="en-US" dirty="0"/>
              <a:t>.</a:t>
            </a: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52400" y="82496"/>
            <a:ext cx="8839200" cy="6775504"/>
          </a:xfrm>
          <a:prstGeom prst="rect">
            <a:avLst/>
          </a:prstGeom>
          <a:noFill/>
          <a:ln w="9525">
            <a:noFill/>
            <a:miter lim="800000"/>
            <a:headEnd/>
            <a:tailEnd/>
          </a:ln>
          <a:effectLst/>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sz="3200" dirty="0"/>
              <a:t>CARDIO RESPIRATORY ARREST</a:t>
            </a:r>
          </a:p>
        </p:txBody>
      </p:sp>
      <p:sp>
        <p:nvSpPr>
          <p:cNvPr id="3" name="Content Placeholder 2"/>
          <p:cNvSpPr>
            <a:spLocks noGrp="1"/>
          </p:cNvSpPr>
          <p:nvPr>
            <p:ph sz="quarter" idx="1"/>
          </p:nvPr>
        </p:nvSpPr>
        <p:spPr>
          <a:xfrm>
            <a:off x="457200" y="1066800"/>
            <a:ext cx="7467600" cy="5407152"/>
          </a:xfrm>
        </p:spPr>
        <p:txBody>
          <a:bodyPr>
            <a:normAutofit/>
          </a:bodyPr>
          <a:lstStyle/>
          <a:p>
            <a:r>
              <a:rPr lang="en-US" sz="2800" dirty="0"/>
              <a:t>In this situation, the person stops breathing and the heart stops beating.</a:t>
            </a:r>
          </a:p>
          <a:p>
            <a:r>
              <a:rPr lang="en-US" sz="2800" dirty="0"/>
              <a:t>Breath movements are minimal/ not there at all.</a:t>
            </a:r>
          </a:p>
          <a:p>
            <a:r>
              <a:rPr lang="en-US" sz="2800" dirty="0"/>
              <a:t>Cardiac impulse not felt.</a:t>
            </a:r>
          </a:p>
          <a:p>
            <a:pPr marL="0" indent="0">
              <a:buNone/>
            </a:pPr>
            <a:r>
              <a:rPr lang="en-US" sz="2800" b="1" dirty="0"/>
              <a:t>Causes</a:t>
            </a:r>
          </a:p>
          <a:p>
            <a:r>
              <a:rPr lang="en-US" sz="2800" dirty="0"/>
              <a:t>Traumatic- poisoning, road traffic accidents, drowning &amp; suicides.</a:t>
            </a:r>
          </a:p>
          <a:p>
            <a:r>
              <a:rPr lang="en-US" sz="2800" dirty="0"/>
              <a:t>Non traumatic- lung disease, heart disease, CNS disease, severe dehydration &amp; renal disease</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sz="quarter" idx="1"/>
          </p:nvPr>
        </p:nvSpPr>
        <p:spPr/>
        <p:txBody>
          <a:bodyPr>
            <a:normAutofit/>
          </a:bodyPr>
          <a:lstStyle/>
          <a:p>
            <a:r>
              <a:rPr lang="en-US" sz="3200" dirty="0"/>
              <a:t>Supportive treatment as for a coma patient</a:t>
            </a:r>
          </a:p>
          <a:p>
            <a:r>
              <a:rPr lang="en-US" sz="3200" dirty="0"/>
              <a:t>Identify and treat the cause</a:t>
            </a:r>
          </a:p>
          <a:p>
            <a:r>
              <a:rPr lang="en-US" sz="3200" dirty="0"/>
              <a:t>Drugs - adrenaline 0.1% as in asthma, </a:t>
            </a:r>
            <a:r>
              <a:rPr lang="en-US" sz="3200" dirty="0" err="1"/>
              <a:t>i.v</a:t>
            </a:r>
            <a:r>
              <a:rPr lang="en-US" sz="3200" dirty="0"/>
              <a:t> if possible slowly till heart beats are established.</a:t>
            </a:r>
          </a:p>
          <a:p>
            <a:r>
              <a:rPr lang="en-US" sz="3200" dirty="0"/>
              <a:t>Artificial respiration….mechanical respiration.</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FF0000"/>
                </a:solidFill>
              </a:rPr>
              <a:t>Structural disorders of the heart(congenital/acquired).</a:t>
            </a:r>
          </a:p>
        </p:txBody>
      </p:sp>
      <p:sp>
        <p:nvSpPr>
          <p:cNvPr id="3" name="Content Placeholder 2"/>
          <p:cNvSpPr>
            <a:spLocks noGrp="1"/>
          </p:cNvSpPr>
          <p:nvPr>
            <p:ph sz="quarter" idx="1"/>
          </p:nvPr>
        </p:nvSpPr>
        <p:spPr/>
        <p:txBody>
          <a:bodyPr>
            <a:normAutofit/>
          </a:bodyPr>
          <a:lstStyle/>
          <a:p>
            <a:pPr>
              <a:buNone/>
            </a:pPr>
            <a:r>
              <a:rPr lang="en-US" sz="3000" dirty="0"/>
              <a:t>Disorders of </a:t>
            </a:r>
          </a:p>
          <a:p>
            <a:pPr>
              <a:buNone/>
            </a:pPr>
            <a:r>
              <a:rPr lang="en-US" sz="3000" dirty="0"/>
              <a:t>-the valves,</a:t>
            </a:r>
          </a:p>
          <a:p>
            <a:pPr>
              <a:buNone/>
            </a:pPr>
            <a:r>
              <a:rPr lang="en-US" sz="3000" dirty="0"/>
              <a:t>-septum, </a:t>
            </a:r>
          </a:p>
          <a:p>
            <a:pPr>
              <a:buNone/>
            </a:pPr>
            <a:r>
              <a:rPr lang="en-US" sz="3000" dirty="0"/>
              <a:t>-holes in the heart</a:t>
            </a:r>
          </a:p>
          <a:p>
            <a:pPr>
              <a:buNone/>
            </a:pPr>
            <a:r>
              <a:rPr lang="en-US" sz="3000" dirty="0"/>
              <a:t>-Affect blood flow</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Mitral valve prolapse</a:t>
            </a:r>
          </a:p>
        </p:txBody>
      </p:sp>
      <p:sp>
        <p:nvSpPr>
          <p:cNvPr id="3" name="Content Placeholder 2"/>
          <p:cNvSpPr>
            <a:spLocks noGrp="1"/>
          </p:cNvSpPr>
          <p:nvPr>
            <p:ph sz="quarter" idx="1"/>
          </p:nvPr>
        </p:nvSpPr>
        <p:spPr/>
        <p:txBody>
          <a:bodyPr>
            <a:normAutofit/>
          </a:bodyPr>
          <a:lstStyle/>
          <a:p>
            <a:r>
              <a:rPr lang="en-US" sz="2800" dirty="0"/>
              <a:t>A portion of mitra valve baloons back in the left atria and remains open during systole</a:t>
            </a:r>
          </a:p>
          <a:p>
            <a:r>
              <a:rPr lang="en-US" sz="2800" dirty="0"/>
              <a:t>Causes </a:t>
            </a:r>
            <a:r>
              <a:rPr lang="en-US" sz="2800" b="1" dirty="0"/>
              <a:t>regurgitation</a:t>
            </a:r>
            <a:r>
              <a:rPr lang="en-US" sz="2800" dirty="0"/>
              <a:t> of blood  to left atrium</a:t>
            </a:r>
          </a:p>
          <a:p>
            <a:r>
              <a:rPr lang="en-US" sz="2800" dirty="0"/>
              <a:t>blood rarely progress . May result to sudden death</a:t>
            </a:r>
          </a:p>
          <a:p>
            <a:r>
              <a:rPr lang="en-US" sz="2800" dirty="0"/>
              <a:t>More in women than men</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a:t>Clinical features</a:t>
            </a:r>
          </a:p>
        </p:txBody>
      </p:sp>
      <p:sp>
        <p:nvSpPr>
          <p:cNvPr id="3" name="Content Placeholder 2"/>
          <p:cNvSpPr>
            <a:spLocks noGrp="1"/>
          </p:cNvSpPr>
          <p:nvPr>
            <p:ph sz="quarter" idx="1"/>
          </p:nvPr>
        </p:nvSpPr>
        <p:spPr>
          <a:xfrm>
            <a:off x="457200" y="990600"/>
            <a:ext cx="7467600" cy="5483352"/>
          </a:xfrm>
        </p:spPr>
        <p:txBody>
          <a:bodyPr>
            <a:normAutofit/>
          </a:bodyPr>
          <a:lstStyle/>
          <a:p>
            <a:r>
              <a:rPr lang="en-US" sz="2800" dirty="0"/>
              <a:t>May be asymptomatic</a:t>
            </a:r>
          </a:p>
          <a:p>
            <a:r>
              <a:rPr lang="en-US" sz="2800" dirty="0"/>
              <a:t>Fatigue regardless of activity</a:t>
            </a:r>
          </a:p>
          <a:p>
            <a:r>
              <a:rPr lang="en-US" sz="2800" dirty="0"/>
              <a:t>lightheadedness</a:t>
            </a:r>
          </a:p>
          <a:p>
            <a:r>
              <a:rPr lang="en-US" sz="2800" dirty="0"/>
              <a:t>Dizziness </a:t>
            </a:r>
          </a:p>
          <a:p>
            <a:r>
              <a:rPr lang="en-US" sz="2800" dirty="0"/>
              <a:t>Syncope</a:t>
            </a:r>
          </a:p>
          <a:p>
            <a:r>
              <a:rPr lang="en-US" sz="2800" dirty="0"/>
              <a:t>Chest pain for the last few days</a:t>
            </a:r>
          </a:p>
          <a:p>
            <a:r>
              <a:rPr lang="en-US" sz="2800" dirty="0"/>
              <a:t>Palpitation</a:t>
            </a:r>
          </a:p>
          <a:p>
            <a:r>
              <a:rPr lang="en-US" sz="2800" dirty="0"/>
              <a:t>Anxiety</a:t>
            </a:r>
          </a:p>
          <a:p>
            <a:r>
              <a:rPr lang="en-US" sz="2800" dirty="0"/>
              <a:t>Shortness of breath</a:t>
            </a:r>
          </a:p>
          <a:p>
            <a:endParaRPr lang="en-US"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76" y="609600"/>
            <a:ext cx="7467600" cy="715962"/>
          </a:xfrm>
        </p:spPr>
        <p:txBody>
          <a:bodyPr/>
          <a:lstStyle/>
          <a:p>
            <a:r>
              <a:rPr lang="en-US" dirty="0"/>
              <a:t>assessment</a:t>
            </a:r>
          </a:p>
        </p:txBody>
      </p:sp>
      <p:sp>
        <p:nvSpPr>
          <p:cNvPr id="3" name="Content Placeholder 2"/>
          <p:cNvSpPr>
            <a:spLocks noGrp="1"/>
          </p:cNvSpPr>
          <p:nvPr>
            <p:ph sz="quarter" idx="1"/>
          </p:nvPr>
        </p:nvSpPr>
        <p:spPr/>
        <p:txBody>
          <a:bodyPr>
            <a:normAutofit/>
          </a:bodyPr>
          <a:lstStyle/>
          <a:p>
            <a:r>
              <a:rPr lang="en-US" sz="2800" dirty="0"/>
              <a:t>Extra heart sound (mitral)</a:t>
            </a:r>
          </a:p>
          <a:p>
            <a:r>
              <a:rPr lang="en-US" sz="2800" dirty="0"/>
              <a:t>Murmur of mitral regurgitation is heard</a:t>
            </a:r>
          </a:p>
          <a:p>
            <a:r>
              <a:rPr lang="en-US" sz="2800" dirty="0"/>
              <a:t>Echocardiography</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sz="quarter" idx="1"/>
          </p:nvPr>
        </p:nvSpPr>
        <p:spPr/>
        <p:txBody>
          <a:bodyPr>
            <a:normAutofit/>
          </a:bodyPr>
          <a:lstStyle/>
          <a:p>
            <a:r>
              <a:rPr lang="en-US" sz="2800" dirty="0"/>
              <a:t>Directly control symptoms</a:t>
            </a:r>
          </a:p>
          <a:p>
            <a:r>
              <a:rPr lang="en-US" sz="2800" dirty="0"/>
              <a:t>Anti-Arrythmia </a:t>
            </a:r>
          </a:p>
          <a:p>
            <a:r>
              <a:rPr lang="en-US" sz="2800" dirty="0"/>
              <a:t>Calcium blockers or beta blockers for chest pain that does not respond to nitrates</a:t>
            </a:r>
          </a:p>
          <a:p>
            <a:r>
              <a:rPr lang="en-US" sz="2800" dirty="0"/>
              <a:t>Mitral repair or replacement</a:t>
            </a:r>
          </a:p>
          <a:p>
            <a:r>
              <a:rPr lang="en-US" sz="2800" dirty="0"/>
              <a:t>Reduce caffeine</a:t>
            </a:r>
          </a:p>
          <a:p>
            <a:r>
              <a:rPr lang="en-US" sz="2800" dirty="0"/>
              <a:t>Smoking and alcohol cessation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sz="3000" dirty="0">
                <a:latin typeface="Times-Roman" charset="0"/>
              </a:rPr>
              <a:t>The </a:t>
            </a:r>
            <a:r>
              <a:rPr lang="en-US" sz="3000" dirty="0">
                <a:solidFill>
                  <a:schemeClr val="folHlink"/>
                </a:solidFill>
                <a:latin typeface="Times-Roman" charset="0"/>
              </a:rPr>
              <a:t>walls</a:t>
            </a:r>
            <a:r>
              <a:rPr lang="en-US" sz="3000" dirty="0">
                <a:latin typeface="Times-Roman" charset="0"/>
              </a:rPr>
              <a:t> of the right ventricle are much thinner than those of the left, because the work load is lower for the right side of the heart. </a:t>
            </a:r>
          </a:p>
          <a:p>
            <a:r>
              <a:rPr lang="en-US" sz="3000" dirty="0">
                <a:latin typeface="Times-Roman" charset="0"/>
              </a:rPr>
              <a:t>The </a:t>
            </a:r>
            <a:r>
              <a:rPr lang="en-US" sz="3000" dirty="0">
                <a:solidFill>
                  <a:schemeClr val="folHlink"/>
                </a:solidFill>
                <a:latin typeface="Times-Roman" charset="0"/>
              </a:rPr>
              <a:t>ventricular muscle</a:t>
            </a:r>
            <a:r>
              <a:rPr lang="en-US" sz="3000" dirty="0">
                <a:latin typeface="Times-Roman" charset="0"/>
              </a:rPr>
              <a:t> is relatively stiff, and it would take some time to fill with venous blood during diastole. The thin, </a:t>
            </a:r>
            <a:r>
              <a:rPr lang="en-US" sz="3000" dirty="0">
                <a:solidFill>
                  <a:schemeClr val="folHlink"/>
                </a:solidFill>
                <a:latin typeface="Times-Roman" charset="0"/>
              </a:rPr>
              <a:t>flexible atria</a:t>
            </a:r>
            <a:r>
              <a:rPr lang="en-US" sz="3000" dirty="0">
                <a:latin typeface="Times-Roman" charset="0"/>
              </a:rPr>
              <a:t> serve to </a:t>
            </a:r>
            <a:r>
              <a:rPr lang="en-US" sz="3000" dirty="0">
                <a:solidFill>
                  <a:schemeClr val="folHlink"/>
                </a:solidFill>
                <a:latin typeface="Times-Roman" charset="0"/>
              </a:rPr>
              <a:t>buffer</a:t>
            </a:r>
            <a:r>
              <a:rPr lang="en-US" sz="3000" dirty="0">
                <a:latin typeface="Times-Roman" charset="0"/>
              </a:rPr>
              <a:t> the incoming venous supply, and their initial contraction at the beginning of each cardiac cycle fills the ventricles efficiently in a short space of time.</a:t>
            </a:r>
          </a:p>
          <a:p>
            <a:endParaRPr lang="en-US"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care</a:t>
            </a:r>
          </a:p>
        </p:txBody>
      </p:sp>
      <p:sp>
        <p:nvSpPr>
          <p:cNvPr id="3" name="Content Placeholder 2"/>
          <p:cNvSpPr>
            <a:spLocks noGrp="1"/>
          </p:cNvSpPr>
          <p:nvPr>
            <p:ph sz="quarter" idx="1"/>
          </p:nvPr>
        </p:nvSpPr>
        <p:spPr/>
        <p:txBody>
          <a:bodyPr>
            <a:normAutofit/>
          </a:bodyPr>
          <a:lstStyle/>
          <a:p>
            <a:r>
              <a:rPr lang="en-US" sz="2800" dirty="0"/>
              <a:t>Educate the patient of the symptoms</a:t>
            </a:r>
          </a:p>
          <a:p>
            <a:r>
              <a:rPr lang="en-US" sz="2800" dirty="0"/>
              <a:t>Emphasis importance of prophylactic antibiotics before surgery</a:t>
            </a:r>
          </a:p>
          <a:p>
            <a:r>
              <a:rPr lang="en-US" sz="2800" dirty="0"/>
              <a:t>Diet control balance</a:t>
            </a:r>
          </a:p>
          <a:p>
            <a:r>
              <a:rPr lang="en-US" sz="2800" dirty="0"/>
              <a:t>Activity</a:t>
            </a:r>
          </a:p>
          <a:p>
            <a:r>
              <a:rPr lang="en-US" sz="2800" dirty="0"/>
              <a:t>Reporting symptoms</a:t>
            </a:r>
          </a:p>
          <a:p>
            <a:r>
              <a:rPr lang="en-US" sz="2800" dirty="0"/>
              <a:t>Avoiding precipitating factors.</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Mitral reguritation</a:t>
            </a:r>
          </a:p>
        </p:txBody>
      </p:sp>
      <p:sp>
        <p:nvSpPr>
          <p:cNvPr id="3" name="Content Placeholder 2"/>
          <p:cNvSpPr>
            <a:spLocks noGrp="1"/>
          </p:cNvSpPr>
          <p:nvPr>
            <p:ph sz="quarter" idx="1"/>
          </p:nvPr>
        </p:nvSpPr>
        <p:spPr/>
        <p:txBody>
          <a:bodyPr>
            <a:normAutofit/>
          </a:bodyPr>
          <a:lstStyle/>
          <a:p>
            <a:r>
              <a:rPr lang="en-US" sz="2800" dirty="0"/>
              <a:t>Back flow of blood to LA from LV during systole</a:t>
            </a:r>
          </a:p>
          <a:p>
            <a:r>
              <a:rPr lang="en-US" sz="2800" dirty="0"/>
              <a:t>Due to problem with one or more leaflts, chordae tendinae, annulus or pappillary muscles.</a:t>
            </a:r>
          </a:p>
          <a:p>
            <a:r>
              <a:rPr lang="en-US" sz="2800" dirty="0"/>
              <a:t>Left atrium stretches to accommodate the blood. The lung becomes congested and LA also become strained.</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p>
        </p:txBody>
      </p:sp>
      <p:sp>
        <p:nvSpPr>
          <p:cNvPr id="3" name="Content Placeholder 2"/>
          <p:cNvSpPr>
            <a:spLocks noGrp="1"/>
          </p:cNvSpPr>
          <p:nvPr>
            <p:ph sz="quarter" idx="1"/>
          </p:nvPr>
        </p:nvSpPr>
        <p:spPr/>
        <p:txBody>
          <a:bodyPr/>
          <a:lstStyle/>
          <a:p>
            <a:r>
              <a:rPr lang="en-US" dirty="0"/>
              <a:t>Chronic cases may be asymptomatic</a:t>
            </a:r>
          </a:p>
          <a:p>
            <a:r>
              <a:rPr lang="en-US" dirty="0"/>
              <a:t>Severe CCF</a:t>
            </a:r>
          </a:p>
          <a:p>
            <a:r>
              <a:rPr lang="en-US" dirty="0"/>
              <a:t>Dyspnoea, fatigue, weakness, </a:t>
            </a:r>
          </a:p>
          <a:p>
            <a:r>
              <a:rPr lang="en-US" dirty="0"/>
              <a:t>Palpitation and shortness of breath in exertion</a:t>
            </a:r>
          </a:p>
          <a:p>
            <a:endParaRPr lang="en-US"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a:t>
            </a:r>
          </a:p>
        </p:txBody>
      </p:sp>
      <p:sp>
        <p:nvSpPr>
          <p:cNvPr id="3" name="Content Placeholder 2"/>
          <p:cNvSpPr>
            <a:spLocks noGrp="1"/>
          </p:cNvSpPr>
          <p:nvPr>
            <p:ph sz="quarter" idx="1"/>
          </p:nvPr>
        </p:nvSpPr>
        <p:spPr/>
        <p:txBody>
          <a:bodyPr>
            <a:normAutofit/>
          </a:bodyPr>
          <a:lstStyle/>
          <a:p>
            <a:r>
              <a:rPr lang="en-US" sz="2800" dirty="0"/>
              <a:t>Echo</a:t>
            </a:r>
          </a:p>
          <a:p>
            <a:r>
              <a:rPr lang="en-US" sz="2800" dirty="0"/>
              <a:t>Pulse maybe regular or irregular due to fibrillation</a:t>
            </a:r>
          </a:p>
          <a:p>
            <a:r>
              <a:rPr lang="en-US" sz="2800" dirty="0"/>
              <a:t>Systolic murmur heard as high pitched</a:t>
            </a:r>
          </a:p>
          <a:p>
            <a:endParaRPr lang="en-US" sz="2800" dirty="0"/>
          </a:p>
          <a:p>
            <a:pPr>
              <a:buNone/>
            </a:pPr>
            <a:r>
              <a:rPr lang="en-US" sz="2800" b="1" dirty="0"/>
              <a:t>Management:</a:t>
            </a:r>
          </a:p>
          <a:p>
            <a:pPr>
              <a:buNone/>
            </a:pPr>
            <a:r>
              <a:rPr lang="en-US" sz="2800" dirty="0"/>
              <a:t>  Same as for CCF</a:t>
            </a:r>
          </a:p>
          <a:p>
            <a:r>
              <a:rPr lang="en-US" sz="2800" dirty="0"/>
              <a:t>Valvoplasty- surgical repair of the valve</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dirty="0">
                <a:solidFill>
                  <a:srgbClr val="FF0000"/>
                </a:solidFill>
              </a:rPr>
              <a:t>Mitral stenosis</a:t>
            </a:r>
          </a:p>
        </p:txBody>
      </p:sp>
      <p:sp>
        <p:nvSpPr>
          <p:cNvPr id="3" name="Content Placeholder 2"/>
          <p:cNvSpPr>
            <a:spLocks noGrp="1"/>
          </p:cNvSpPr>
          <p:nvPr>
            <p:ph sz="quarter" idx="1"/>
          </p:nvPr>
        </p:nvSpPr>
        <p:spPr>
          <a:xfrm>
            <a:off x="457200" y="990600"/>
            <a:ext cx="7924800" cy="5483352"/>
          </a:xfrm>
        </p:spPr>
        <p:txBody>
          <a:bodyPr>
            <a:normAutofit/>
          </a:bodyPr>
          <a:lstStyle/>
          <a:p>
            <a:r>
              <a:rPr lang="en-US" sz="2600" dirty="0"/>
              <a:t>Narrowing of the MV obstructing blood flow from LA to LV.</a:t>
            </a:r>
          </a:p>
          <a:p>
            <a:r>
              <a:rPr lang="en-US" sz="2600" dirty="0"/>
              <a:t>Arises due to rheumatic endocarditis</a:t>
            </a:r>
          </a:p>
          <a:p>
            <a:r>
              <a:rPr lang="en-US" sz="2600" dirty="0"/>
              <a:t>Valve leaflets thicken.</a:t>
            </a:r>
          </a:p>
          <a:p>
            <a:r>
              <a:rPr lang="en-US" sz="2600" dirty="0"/>
              <a:t>LA hypertrophies– pulmonary congestion</a:t>
            </a:r>
          </a:p>
          <a:p>
            <a:pPr marL="0" indent="0">
              <a:buNone/>
            </a:pPr>
            <a:r>
              <a:rPr lang="en-US" sz="2600" dirty="0"/>
              <a:t>Features: dyspnoea, fatigue, hemoptysis, cough, repeated respiratory infection</a:t>
            </a:r>
          </a:p>
          <a:p>
            <a:r>
              <a:rPr lang="en-US" sz="2600" dirty="0"/>
              <a:t>Assessment- as (MR) Mitral Regurgitation</a:t>
            </a:r>
          </a:p>
          <a:p>
            <a:r>
              <a:rPr lang="en-US" sz="2600" dirty="0"/>
              <a:t>Medical management-Antibiotic prophylaxis</a:t>
            </a:r>
          </a:p>
          <a:p>
            <a:r>
              <a:rPr lang="en-US" sz="2600" dirty="0"/>
              <a:t>Anticoagulants, </a:t>
            </a:r>
            <a:r>
              <a:rPr lang="en-US" sz="2600" dirty="0" err="1"/>
              <a:t>valvoplasty</a:t>
            </a:r>
            <a:r>
              <a:rPr lang="en-US" sz="2600" dirty="0"/>
              <a:t> to open the valves</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Aortic regurgitation</a:t>
            </a:r>
          </a:p>
        </p:txBody>
      </p:sp>
      <p:sp>
        <p:nvSpPr>
          <p:cNvPr id="3" name="Content Placeholder 2"/>
          <p:cNvSpPr>
            <a:spLocks noGrp="1"/>
          </p:cNvSpPr>
          <p:nvPr>
            <p:ph sz="quarter" idx="1"/>
          </p:nvPr>
        </p:nvSpPr>
        <p:spPr/>
        <p:txBody>
          <a:bodyPr/>
          <a:lstStyle/>
          <a:p>
            <a:r>
              <a:rPr lang="en-US" sz="2800" dirty="0"/>
              <a:t>backflow of blood from Aorta to LV during diastole.</a:t>
            </a:r>
          </a:p>
          <a:p>
            <a:r>
              <a:rPr lang="en-US" sz="2800" dirty="0"/>
              <a:t>Due to inflammatory lesions of the valves</a:t>
            </a:r>
          </a:p>
          <a:p>
            <a:r>
              <a:rPr lang="en-US" sz="2800" dirty="0"/>
              <a:t>May be due to</a:t>
            </a:r>
          </a:p>
          <a:p>
            <a:pPr marL="0" indent="0">
              <a:buNone/>
            </a:pPr>
            <a:r>
              <a:rPr lang="en-US" sz="2800" dirty="0"/>
              <a:t>endocarditis, congenital anormalies, dx like syphylis, aneurism, failure of  replaced valve</a:t>
            </a:r>
            <a:r>
              <a:rPr lang="en-US" dirty="0"/>
              <a:t>.</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001000" cy="6016752"/>
          </a:xfrm>
        </p:spPr>
        <p:txBody>
          <a:bodyPr>
            <a:normAutofit/>
          </a:bodyPr>
          <a:lstStyle/>
          <a:p>
            <a:r>
              <a:rPr lang="en-US" sz="2800" dirty="0"/>
              <a:t>Causes ventricle hypertrophy to accommodate blood.  </a:t>
            </a:r>
          </a:p>
          <a:p>
            <a:r>
              <a:rPr lang="en-US" sz="2800" dirty="0"/>
              <a:t>Systolic pressure increases</a:t>
            </a:r>
          </a:p>
          <a:p>
            <a:r>
              <a:rPr lang="en-US" sz="2800" dirty="0"/>
              <a:t>Peripheral arterioles dilate reduces diastolic pressure</a:t>
            </a:r>
          </a:p>
          <a:p>
            <a:r>
              <a:rPr lang="en-US" sz="2800" dirty="0"/>
              <a:t>Presents with: palpitation…visible/ papable at temporal and carotid artery</a:t>
            </a:r>
          </a:p>
          <a:p>
            <a:r>
              <a:rPr lang="en-US" sz="2800" dirty="0"/>
              <a:t>Dyspnea, fatigue then signs of LV failure</a:t>
            </a:r>
          </a:p>
          <a:p>
            <a:r>
              <a:rPr lang="en-US" sz="2800" dirty="0"/>
              <a:t>Widened pulse pressure (ie sytole- diastole)</a:t>
            </a:r>
          </a:p>
          <a:p>
            <a:r>
              <a:rPr lang="en-US" sz="2800" dirty="0"/>
              <a:t>Water-hammer pulse..the pulse strikes the palpating fingure sharply &amp;quickly then collapse.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mgt</a:t>
            </a:r>
          </a:p>
        </p:txBody>
      </p:sp>
      <p:sp>
        <p:nvSpPr>
          <p:cNvPr id="3" name="Content Placeholder 2"/>
          <p:cNvSpPr>
            <a:spLocks noGrp="1"/>
          </p:cNvSpPr>
          <p:nvPr>
            <p:ph sz="quarter" idx="1"/>
          </p:nvPr>
        </p:nvSpPr>
        <p:spPr/>
        <p:txBody>
          <a:bodyPr/>
          <a:lstStyle/>
          <a:p>
            <a:r>
              <a:rPr lang="en-US" dirty="0"/>
              <a:t>Valvoplasty, valve replacement rx of choice</a:t>
            </a:r>
          </a:p>
          <a:p>
            <a:r>
              <a:rPr lang="en-US" dirty="0"/>
              <a:t>Antibiotic prophylaxis before tooth extraction</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Aortic stenosis</a:t>
            </a:r>
          </a:p>
        </p:txBody>
      </p:sp>
      <p:sp>
        <p:nvSpPr>
          <p:cNvPr id="3" name="Content Placeholder 2"/>
          <p:cNvSpPr>
            <a:spLocks noGrp="1"/>
          </p:cNvSpPr>
          <p:nvPr>
            <p:ph sz="quarter" idx="1"/>
          </p:nvPr>
        </p:nvSpPr>
        <p:spPr/>
        <p:txBody>
          <a:bodyPr>
            <a:normAutofit/>
          </a:bodyPr>
          <a:lstStyle/>
          <a:p>
            <a:r>
              <a:rPr lang="en-US" sz="2800" dirty="0"/>
              <a:t>Narrowing of the aortic valve</a:t>
            </a:r>
          </a:p>
          <a:p>
            <a:r>
              <a:rPr lang="en-US" sz="2800" dirty="0"/>
              <a:t>May be Due to infection eg rheumatic dx</a:t>
            </a:r>
          </a:p>
          <a:p>
            <a:r>
              <a:rPr lang="en-US" sz="2800" dirty="0"/>
              <a:t>Leads to LV hypertrophy</a:t>
            </a:r>
          </a:p>
          <a:p>
            <a:r>
              <a:rPr lang="en-US" sz="2800" dirty="0"/>
              <a:t>Asymptomatic for long time</a:t>
            </a:r>
          </a:p>
          <a:p>
            <a:r>
              <a:rPr lang="en-US" sz="2800" dirty="0"/>
              <a:t>Definitive mgnt is valvoplasty or valve repair </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FF0000"/>
                </a:solidFill>
              </a:rPr>
              <a:t>Infectious diseases of the heart</a:t>
            </a:r>
            <a:endParaRPr lang="en-US" sz="3600" dirty="0"/>
          </a:p>
        </p:txBody>
      </p:sp>
      <p:sp>
        <p:nvSpPr>
          <p:cNvPr id="3" name="Content Placeholder 2"/>
          <p:cNvSpPr>
            <a:spLocks noGrp="1"/>
          </p:cNvSpPr>
          <p:nvPr>
            <p:ph sz="quarter" idx="1"/>
          </p:nvPr>
        </p:nvSpPr>
        <p:spPr>
          <a:xfrm>
            <a:off x="457200" y="1417638"/>
            <a:ext cx="8001000" cy="5056314"/>
          </a:xfrm>
        </p:spPr>
        <p:txBody>
          <a:bodyPr>
            <a:normAutofit fontScale="92500" lnSpcReduction="10000"/>
          </a:bodyPr>
          <a:lstStyle/>
          <a:p>
            <a:pPr>
              <a:buNone/>
            </a:pPr>
            <a:r>
              <a:rPr lang="en-US" sz="3200" b="1" dirty="0">
                <a:solidFill>
                  <a:schemeClr val="accent2"/>
                </a:solidFill>
              </a:rPr>
              <a:t>RHEUMATIC ENDOCARDITIS</a:t>
            </a:r>
          </a:p>
          <a:p>
            <a:r>
              <a:rPr lang="en-US" sz="3000" dirty="0"/>
              <a:t>Rheumatic heart disease is a complication of acute rheumatic fever. </a:t>
            </a:r>
          </a:p>
          <a:p>
            <a:r>
              <a:rPr lang="en-US" sz="3000" dirty="0"/>
              <a:t>Inflammation of the endocardium</a:t>
            </a:r>
          </a:p>
          <a:p>
            <a:r>
              <a:rPr lang="en-US" sz="3000" dirty="0"/>
              <a:t>RF follows group </a:t>
            </a:r>
            <a:r>
              <a:rPr lang="en-US" sz="3000" i="1" dirty="0"/>
              <a:t>A-beta hemolytic streptococcus</a:t>
            </a:r>
            <a:r>
              <a:rPr lang="en-US" sz="3000" dirty="0"/>
              <a:t> throat infection by </a:t>
            </a:r>
            <a:r>
              <a:rPr lang="en-US" sz="3000" i="1" dirty="0"/>
              <a:t>Streptococcus pyogenes</a:t>
            </a:r>
          </a:p>
          <a:p>
            <a:r>
              <a:rPr lang="en-US" sz="3000" dirty="0"/>
              <a:t>It arises from cross-reactivity where the antibody produced against </a:t>
            </a:r>
            <a:r>
              <a:rPr lang="en-US" sz="3000" i="1" dirty="0"/>
              <a:t>Streptococcus pyogenes </a:t>
            </a:r>
            <a:r>
              <a:rPr lang="en-US" sz="3000" dirty="0"/>
              <a:t>in the upper respiratory tract cross-react with the patient’s heart tissue, leading to heart valve damage</a:t>
            </a:r>
            <a:endParaRPr lang="en-US" sz="3000"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solidFill>
                  <a:schemeClr val="tx1"/>
                </a:solidFill>
              </a:rPr>
              <a:t>Regulation of cardiac output</a:t>
            </a:r>
            <a:r>
              <a:rPr lang="en-US" sz="3200" u="sng" dirty="0">
                <a:solidFill>
                  <a:srgbClr val="FF0000"/>
                </a:solidFill>
              </a:rPr>
              <a:t/>
            </a:r>
            <a:br>
              <a:rPr lang="en-US" sz="3200" u="sng" dirty="0">
                <a:solidFill>
                  <a:srgbClr val="FF0000"/>
                </a:solidFill>
              </a:rPr>
            </a:br>
            <a:endParaRPr lang="en-US" dirty="0"/>
          </a:p>
        </p:txBody>
      </p:sp>
      <p:sp>
        <p:nvSpPr>
          <p:cNvPr id="3" name="Content Placeholder 2"/>
          <p:cNvSpPr>
            <a:spLocks noGrp="1"/>
          </p:cNvSpPr>
          <p:nvPr>
            <p:ph sz="quarter" idx="1"/>
          </p:nvPr>
        </p:nvSpPr>
        <p:spPr>
          <a:xfrm>
            <a:off x="457200" y="1295400"/>
            <a:ext cx="8229600" cy="5178552"/>
          </a:xfrm>
        </p:spPr>
        <p:txBody>
          <a:bodyPr>
            <a:normAutofit/>
          </a:bodyPr>
          <a:lstStyle/>
          <a:p>
            <a:pPr>
              <a:buFontTx/>
              <a:buNone/>
            </a:pPr>
            <a:r>
              <a:rPr lang="en-US" sz="2800" dirty="0"/>
              <a:t>Stroke volume is </a:t>
            </a:r>
            <a:r>
              <a:rPr lang="en-US" sz="2800"/>
              <a:t>defined as</a:t>
            </a:r>
            <a:r>
              <a:rPr lang="en-GB" sz="2800"/>
              <a:t>.............</a:t>
            </a:r>
          </a:p>
          <a:p>
            <a:pPr>
              <a:buFontTx/>
              <a:buNone/>
            </a:pPr>
            <a:r>
              <a:rPr lang="en-US" sz="2800"/>
              <a:t>cardiac </a:t>
            </a:r>
            <a:r>
              <a:rPr lang="en-US" sz="2800" dirty="0"/>
              <a:t>output </a:t>
            </a:r>
            <a:r>
              <a:rPr lang="en-US" sz="2800"/>
              <a:t>is the</a:t>
            </a:r>
            <a:r>
              <a:rPr lang="en-GB" sz="2800"/>
              <a:t>......</a:t>
            </a:r>
            <a:r>
              <a:rPr lang="en-US" sz="2800"/>
              <a:t> </a:t>
            </a:r>
            <a:endParaRPr lang="en-GB" sz="2800"/>
          </a:p>
          <a:p>
            <a:pPr>
              <a:buFontTx/>
              <a:buNone/>
            </a:pPr>
            <a:r>
              <a:rPr lang="en-US" sz="2800"/>
              <a:t>stroke </a:t>
            </a:r>
            <a:r>
              <a:rPr lang="en-US" sz="2800" dirty="0"/>
              <a:t>volume times the heart rate. </a:t>
            </a:r>
            <a:endParaRPr lang="en-US" sz="2800" u="sng" dirty="0">
              <a:solidFill>
                <a:srgbClr val="FF0000"/>
              </a:solidFill>
            </a:endParaRPr>
          </a:p>
          <a:p>
            <a:pPr>
              <a:buNone/>
            </a:pPr>
            <a:r>
              <a:rPr lang="en-US" sz="2800" dirty="0"/>
              <a:t>Each ventricle fills up to 120mls, pumps 70mls, residue 50mls</a:t>
            </a:r>
          </a:p>
          <a:p>
            <a:pPr>
              <a:buNone/>
            </a:pPr>
            <a:r>
              <a:rPr lang="en-US" sz="2800" dirty="0"/>
              <a:t>CO=SV X HEART RATE(HR)</a:t>
            </a:r>
          </a:p>
          <a:p>
            <a:pPr>
              <a:buNone/>
            </a:pPr>
            <a:r>
              <a:rPr lang="en-US" sz="2800" dirty="0"/>
              <a:t>70 X 72</a:t>
            </a:r>
          </a:p>
          <a:p>
            <a:pPr>
              <a:buFontTx/>
              <a:buNone/>
            </a:pPr>
            <a:r>
              <a:rPr lang="en-US" sz="2800" dirty="0"/>
              <a:t>~ 5L /minute; dependent on:</a:t>
            </a:r>
          </a:p>
          <a:p>
            <a:r>
              <a:rPr lang="en-US" sz="2800" dirty="0"/>
              <a:t>Heart rate- 72 beats/min.</a:t>
            </a:r>
          </a:p>
          <a:p>
            <a:r>
              <a:rPr lang="en-US" sz="2800" dirty="0"/>
              <a:t>Stroke volume- 70ml/beat</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400800"/>
          </a:xfrm>
        </p:spPr>
        <p:txBody>
          <a:bodyPr>
            <a:normAutofit/>
          </a:bodyPr>
          <a:lstStyle/>
          <a:p>
            <a:r>
              <a:rPr lang="en-US" sz="2800" dirty="0"/>
              <a:t>Risk is higher with repeated episodes of acute rheumatic fever.</a:t>
            </a:r>
          </a:p>
          <a:p>
            <a:r>
              <a:rPr lang="en-US" sz="2800" dirty="0"/>
              <a:t>Chronic rheumatic heart disease is a major cause of mitral valve stenosis in children.</a:t>
            </a:r>
          </a:p>
          <a:p>
            <a:r>
              <a:rPr lang="en-US" sz="2800" dirty="0"/>
              <a:t>Rx with antibiotics necessary to prevent endocarditis</a:t>
            </a:r>
          </a:p>
          <a:p>
            <a:r>
              <a:rPr lang="en-US" sz="2800" dirty="0"/>
              <a:t>It leads to valve stenosis, with varying degrees of regurgitation, atrial dilatation, arrhythmia and ventricular dysfunction</a:t>
            </a:r>
            <a:endParaRPr lang="en-US" sz="2800" b="1" dirty="0"/>
          </a:p>
          <a:p>
            <a:r>
              <a:rPr lang="en-US" sz="2800" dirty="0"/>
              <a:t>Also affects the bony joints, producing polyarthritis</a:t>
            </a:r>
          </a:p>
          <a:p>
            <a:r>
              <a:rPr lang="en-US" sz="2800" dirty="0"/>
              <a:t>It is not infectious in that the causative agents is not involved directly.</a:t>
            </a:r>
          </a:p>
          <a:p>
            <a:endParaRPr lang="en-US"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609600"/>
            <a:ext cx="8153400" cy="5410200"/>
          </a:xfrm>
        </p:spPr>
        <p:txBody>
          <a:bodyPr>
            <a:normAutofit/>
          </a:bodyPr>
          <a:lstStyle/>
          <a:p>
            <a:r>
              <a:rPr lang="en-US" sz="2800" dirty="0"/>
              <a:t>It is a sensitivity response to hemolytic infection</a:t>
            </a:r>
          </a:p>
          <a:p>
            <a:r>
              <a:rPr lang="en-US" sz="2800" dirty="0"/>
              <a:t>Leucocytes accumulates in the in the affected tissue and form nodules</a:t>
            </a:r>
          </a:p>
          <a:p>
            <a:r>
              <a:rPr lang="en-US" sz="2800" dirty="0"/>
              <a:t>Myocardium and pericardium also gets inflamed  causing  rheumatic myocarditis and pericarditis respectively.</a:t>
            </a:r>
          </a:p>
          <a:p>
            <a:r>
              <a:rPr lang="en-US" sz="2800" dirty="0"/>
              <a:t>No serious consequence. Endocarditis has serous results e g valve stenosis. Regurgitation, heart failure</a:t>
            </a:r>
          </a:p>
          <a:p>
            <a:endParaRPr lang="en-US" sz="2800"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487362"/>
          </a:xfrm>
        </p:spPr>
        <p:txBody>
          <a:bodyPr>
            <a:normAutofit fontScale="90000"/>
          </a:bodyPr>
          <a:lstStyle/>
          <a:p>
            <a:r>
              <a:rPr lang="en-US" dirty="0"/>
              <a:t>diagnosis</a:t>
            </a:r>
          </a:p>
        </p:txBody>
      </p:sp>
      <p:sp>
        <p:nvSpPr>
          <p:cNvPr id="3" name="Content Placeholder 2"/>
          <p:cNvSpPr>
            <a:spLocks noGrp="1"/>
          </p:cNvSpPr>
          <p:nvPr>
            <p:ph sz="quarter" idx="1"/>
          </p:nvPr>
        </p:nvSpPr>
        <p:spPr>
          <a:xfrm>
            <a:off x="457200" y="563562"/>
            <a:ext cx="8229600" cy="5910390"/>
          </a:xfrm>
        </p:spPr>
        <p:txBody>
          <a:bodyPr>
            <a:noAutofit/>
          </a:bodyPr>
          <a:lstStyle/>
          <a:p>
            <a:r>
              <a:rPr lang="en-US" sz="2800" dirty="0"/>
              <a:t>Should be suspected in any child with a previous history of rheumatic fever who presents with heart failure / is found to have a heart murmur.</a:t>
            </a:r>
          </a:p>
          <a:p>
            <a:r>
              <a:rPr lang="en-US" sz="2800" dirty="0"/>
              <a:t>Throat culture  </a:t>
            </a:r>
          </a:p>
          <a:p>
            <a:r>
              <a:rPr lang="en-US" sz="2800" dirty="0"/>
              <a:t>Diagnosis important as penicillin prophylaxis can prevent further episodes of rheumatic fever and avoid worse damage to the heart valves</a:t>
            </a:r>
          </a:p>
          <a:p>
            <a:r>
              <a:rPr lang="en-US" sz="2800" dirty="0"/>
              <a:t>Mitral valve mostly affected</a:t>
            </a:r>
          </a:p>
          <a:p>
            <a:r>
              <a:rPr lang="en-US" sz="2800" dirty="0"/>
              <a:t>Patient may be at risk of embolic phenomenon in the lungs, kidneys, spleen, brain and peripheral arterioles.</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563562"/>
          </a:xfrm>
        </p:spPr>
        <p:txBody>
          <a:bodyPr/>
          <a:lstStyle/>
          <a:p>
            <a:r>
              <a:rPr lang="en-US" dirty="0"/>
              <a:t>Clinical features</a:t>
            </a:r>
          </a:p>
        </p:txBody>
      </p:sp>
      <p:sp>
        <p:nvSpPr>
          <p:cNvPr id="3" name="Content Placeholder 2"/>
          <p:cNvSpPr>
            <a:spLocks noGrp="1"/>
          </p:cNvSpPr>
          <p:nvPr>
            <p:ph sz="quarter" idx="1"/>
          </p:nvPr>
        </p:nvSpPr>
        <p:spPr>
          <a:xfrm>
            <a:off x="457200" y="838200"/>
            <a:ext cx="8153400" cy="5635752"/>
          </a:xfrm>
        </p:spPr>
        <p:txBody>
          <a:bodyPr>
            <a:normAutofit/>
          </a:bodyPr>
          <a:lstStyle/>
          <a:p>
            <a:r>
              <a:rPr lang="en-US" sz="2800" dirty="0"/>
              <a:t>Presentation depends on the severity. Mild disease may cause few symptoms except for a heart murmur in an otherwise well child &amp; is rarely diagnosed.</a:t>
            </a:r>
          </a:p>
          <a:p>
            <a:r>
              <a:rPr lang="en-US" sz="2800" dirty="0"/>
              <a:t>Is characterized by a prototypic lesion, the </a:t>
            </a:r>
            <a:r>
              <a:rPr lang="en-US" sz="2800" i="1" dirty="0">
                <a:hlinkClick r:id="rId2" tooltip="Vegetation (pathology)"/>
              </a:rPr>
              <a:t>vegetation</a:t>
            </a:r>
            <a:r>
              <a:rPr lang="en-US" sz="2800" dirty="0"/>
              <a:t>, which is a mass of </a:t>
            </a:r>
            <a:r>
              <a:rPr lang="en-US" sz="2800" dirty="0">
                <a:hlinkClick r:id="rId3" tooltip="Platelets"/>
              </a:rPr>
              <a:t>platelets</a:t>
            </a:r>
            <a:r>
              <a:rPr lang="en-US" sz="2800" dirty="0"/>
              <a:t>, </a:t>
            </a:r>
            <a:r>
              <a:rPr lang="en-US" sz="2800" dirty="0">
                <a:hlinkClick r:id="rId4" tooltip="Fibrin"/>
              </a:rPr>
              <a:t>fibrin</a:t>
            </a:r>
            <a:r>
              <a:rPr lang="en-US" sz="2800" dirty="0"/>
              <a:t>, microcolonies of microorganisms, and scant inﬂammatory cells.</a:t>
            </a:r>
          </a:p>
          <a:p>
            <a:r>
              <a:rPr lang="en-US" sz="2800" dirty="0"/>
              <a:t>They are starting point of gradual thickening of the valves </a:t>
            </a:r>
          </a:p>
          <a:p>
            <a:r>
              <a:rPr lang="en-US" sz="2800" dirty="0"/>
              <a:t>Leads to regurgitation, heart failure, dysrrthmias, pneumonia. </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533400"/>
          </a:xfrm>
        </p:spPr>
        <p:txBody>
          <a:bodyPr>
            <a:normAutofit fontScale="90000"/>
          </a:bodyPr>
          <a:lstStyle/>
          <a:p>
            <a:r>
              <a:rPr lang="en-US" dirty="0"/>
              <a:t>prevention</a:t>
            </a:r>
          </a:p>
        </p:txBody>
      </p:sp>
      <p:sp>
        <p:nvSpPr>
          <p:cNvPr id="3" name="Content Placeholder 2"/>
          <p:cNvSpPr>
            <a:spLocks noGrp="1"/>
          </p:cNvSpPr>
          <p:nvPr>
            <p:ph sz="quarter" idx="1"/>
          </p:nvPr>
        </p:nvSpPr>
        <p:spPr>
          <a:xfrm>
            <a:off x="457200" y="685800"/>
            <a:ext cx="7848600" cy="5788152"/>
          </a:xfrm>
        </p:spPr>
        <p:txBody>
          <a:bodyPr>
            <a:normAutofit lnSpcReduction="10000"/>
          </a:bodyPr>
          <a:lstStyle/>
          <a:p>
            <a:r>
              <a:rPr lang="en-US" sz="2800" dirty="0"/>
              <a:t>Recognising streptococcus infection early and treating it in the throat or skin</a:t>
            </a:r>
          </a:p>
          <a:p>
            <a:r>
              <a:rPr lang="en-US" sz="2800" dirty="0"/>
              <a:t>Be familiar with signs of streptococcal pharyngitis which includes:</a:t>
            </a:r>
          </a:p>
          <a:p>
            <a:pPr lvl="1"/>
            <a:r>
              <a:rPr lang="en-US" sz="2800" dirty="0">
                <a:solidFill>
                  <a:srgbClr val="7030A0"/>
                </a:solidFill>
              </a:rPr>
              <a:t>Fever---38.9 to 40 degrees.</a:t>
            </a:r>
          </a:p>
          <a:p>
            <a:pPr lvl="1"/>
            <a:r>
              <a:rPr lang="en-US" sz="2800" dirty="0">
                <a:solidFill>
                  <a:srgbClr val="7030A0"/>
                </a:solidFill>
              </a:rPr>
              <a:t>Chills</a:t>
            </a:r>
          </a:p>
          <a:p>
            <a:pPr lvl="1"/>
            <a:r>
              <a:rPr lang="en-US" sz="2800" dirty="0">
                <a:solidFill>
                  <a:srgbClr val="7030A0"/>
                </a:solidFill>
              </a:rPr>
              <a:t>Sore throat –sudden onset</a:t>
            </a:r>
          </a:p>
          <a:p>
            <a:pPr lvl="1"/>
            <a:r>
              <a:rPr lang="en-US" sz="2800" dirty="0">
                <a:solidFill>
                  <a:srgbClr val="7030A0"/>
                </a:solidFill>
              </a:rPr>
              <a:t>Enlarged and tender lymph nodes</a:t>
            </a:r>
          </a:p>
          <a:p>
            <a:pPr lvl="1"/>
            <a:r>
              <a:rPr lang="en-US" sz="2800" dirty="0">
                <a:solidFill>
                  <a:srgbClr val="7030A0"/>
                </a:solidFill>
              </a:rPr>
              <a:t>Abdominal pain</a:t>
            </a:r>
          </a:p>
          <a:p>
            <a:pPr lvl="1"/>
            <a:r>
              <a:rPr lang="en-US" sz="2800" dirty="0">
                <a:solidFill>
                  <a:srgbClr val="7030A0"/>
                </a:solidFill>
              </a:rPr>
              <a:t>Acute sinusitis and otitis media</a:t>
            </a:r>
          </a:p>
          <a:p>
            <a:r>
              <a:rPr lang="en-US" sz="2800" dirty="0"/>
              <a:t>Penicillin therapy can prevent all cases of rheumatic fever</a:t>
            </a:r>
            <a:r>
              <a:rPr lang="en-US" dirty="0"/>
              <a:t>.</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a:t>management</a:t>
            </a:r>
          </a:p>
        </p:txBody>
      </p:sp>
      <p:sp>
        <p:nvSpPr>
          <p:cNvPr id="3" name="Content Placeholder 2"/>
          <p:cNvSpPr>
            <a:spLocks noGrp="1"/>
          </p:cNvSpPr>
          <p:nvPr>
            <p:ph sz="quarter" idx="1"/>
          </p:nvPr>
        </p:nvSpPr>
        <p:spPr>
          <a:xfrm>
            <a:off x="457200" y="762000"/>
            <a:ext cx="7467600" cy="5711952"/>
          </a:xfrm>
        </p:spPr>
        <p:txBody>
          <a:bodyPr>
            <a:normAutofit/>
          </a:bodyPr>
          <a:lstStyle/>
          <a:p>
            <a:r>
              <a:rPr lang="en-US" sz="2800" dirty="0"/>
              <a:t>Long term antibiotics parenteral----penicillin </a:t>
            </a:r>
          </a:p>
          <a:p>
            <a:pPr>
              <a:buNone/>
            </a:pPr>
            <a:r>
              <a:rPr lang="en-US" sz="2800" dirty="0"/>
              <a:t>Give monthly </a:t>
            </a:r>
            <a:r>
              <a:rPr lang="en-US" sz="2800" dirty="0">
                <a:solidFill>
                  <a:srgbClr val="7030A0"/>
                </a:solidFill>
              </a:rPr>
              <a:t>benzathine benzyl penicillin </a:t>
            </a:r>
            <a:r>
              <a:rPr lang="en-US" sz="2800" dirty="0"/>
              <a:t>at 600,000 u im every 3-4 weeks or oral penicillin v at 250 mg twice a day.</a:t>
            </a:r>
          </a:p>
          <a:p>
            <a:r>
              <a:rPr lang="en-US" sz="2800" dirty="0"/>
              <a:t>Patient teaching on the disease  process and treatment.</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2050" name="Picture 2" descr="C:\Users\MOSES\Downloads\benzathine-penicilline.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4" name="Picture 2"/>
          <p:cNvPicPr>
            <a:picLocks noGrp="1" noChangeAspect="1" noChangeArrowheads="1"/>
          </p:cNvPicPr>
          <p:nvPr>
            <p:ph sz="quarter" idx="1"/>
          </p:nvPr>
        </p:nvPicPr>
        <p:blipFill>
          <a:blip r:embed="rId2" cstate="print"/>
          <a:stretch>
            <a:fillRect/>
          </a:stretch>
        </p:blipFill>
        <p:spPr bwMode="auto">
          <a:xfrm>
            <a:off x="575122" y="-1"/>
            <a:ext cx="8111678" cy="6664825"/>
          </a:xfrm>
          <a:prstGeom prst="rect">
            <a:avLst/>
          </a:prstGeom>
          <a:noFill/>
          <a:ln w="9525">
            <a:noFill/>
            <a:miter lim="800000"/>
            <a:headEnd/>
            <a:tailEnd/>
          </a:ln>
          <a:effectLst/>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76" y="198438"/>
            <a:ext cx="7467600" cy="792162"/>
          </a:xfrm>
        </p:spPr>
        <p:txBody>
          <a:bodyPr>
            <a:normAutofit/>
          </a:bodyPr>
          <a:lstStyle/>
          <a:p>
            <a:r>
              <a:rPr lang="en-US" sz="3600" b="1" dirty="0">
                <a:solidFill>
                  <a:schemeClr val="accent2"/>
                </a:solidFill>
              </a:rPr>
              <a:t>Infective endocarditis </a:t>
            </a:r>
          </a:p>
        </p:txBody>
      </p:sp>
      <p:sp>
        <p:nvSpPr>
          <p:cNvPr id="3" name="Content Placeholder 2"/>
          <p:cNvSpPr>
            <a:spLocks noGrp="1"/>
          </p:cNvSpPr>
          <p:nvPr>
            <p:ph sz="quarter" idx="1"/>
          </p:nvPr>
        </p:nvSpPr>
        <p:spPr>
          <a:xfrm>
            <a:off x="457200" y="990600"/>
            <a:ext cx="7848600" cy="5483352"/>
          </a:xfrm>
        </p:spPr>
        <p:txBody>
          <a:bodyPr/>
          <a:lstStyle/>
          <a:p>
            <a:r>
              <a:rPr lang="en-US" sz="3000" dirty="0"/>
              <a:t>Infection of the heart endothelium or valves</a:t>
            </a:r>
          </a:p>
          <a:p>
            <a:r>
              <a:rPr lang="en-US" sz="3000" dirty="0"/>
              <a:t>Develops in people with heart structural disorders.</a:t>
            </a:r>
          </a:p>
          <a:p>
            <a:r>
              <a:rPr lang="en-US" sz="3000" dirty="0"/>
              <a:t>Common in elderly </a:t>
            </a:r>
          </a:p>
          <a:p>
            <a:r>
              <a:rPr lang="en-US" sz="3000" dirty="0"/>
              <a:t>Can follow invasive procedures that causes bacterimia  esp those involving mucosal surface</a:t>
            </a:r>
          </a:p>
          <a:p>
            <a:r>
              <a:rPr lang="en-US" sz="3000" dirty="0"/>
              <a:t>Also common in iv drug abusers</a:t>
            </a:r>
            <a:r>
              <a:rPr lang="en-US" dirty="0"/>
              <a:t>.</a:t>
            </a:r>
          </a:p>
          <a:p>
            <a:endParaRPr lang="en-US"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r>
              <a:rPr lang="en-US" dirty="0"/>
              <a:t>pathophysiology</a:t>
            </a:r>
          </a:p>
        </p:txBody>
      </p:sp>
      <p:sp>
        <p:nvSpPr>
          <p:cNvPr id="3" name="Content Placeholder 2"/>
          <p:cNvSpPr>
            <a:spLocks noGrp="1"/>
          </p:cNvSpPr>
          <p:nvPr>
            <p:ph sz="quarter" idx="1"/>
          </p:nvPr>
        </p:nvSpPr>
        <p:spPr>
          <a:xfrm>
            <a:off x="457200" y="990600"/>
            <a:ext cx="7467600" cy="5483352"/>
          </a:xfrm>
        </p:spPr>
        <p:txBody>
          <a:bodyPr>
            <a:normAutofit/>
          </a:bodyPr>
          <a:lstStyle/>
          <a:p>
            <a:r>
              <a:rPr lang="en-US" sz="3200" dirty="0"/>
              <a:t>Involve direct invasion by bacteria (streptococci, staphylococci, pneumococci, enterococci)</a:t>
            </a:r>
          </a:p>
          <a:p>
            <a:r>
              <a:rPr lang="en-US" sz="3200" dirty="0"/>
              <a:t>The infection causes deformity of the valves and the chord tendinae.</a:t>
            </a:r>
          </a:p>
          <a:p>
            <a:r>
              <a:rPr lang="en-US" sz="3200" dirty="0"/>
              <a:t>Also caused by fungi and </a:t>
            </a:r>
            <a:r>
              <a:rPr lang="en-US" sz="3200" dirty="0" err="1"/>
              <a:t>rickettsiae</a:t>
            </a: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342900"/>
            <a:ext cx="7772400" cy="533400"/>
          </a:xfrm>
        </p:spPr>
        <p:txBody>
          <a:bodyPr>
            <a:normAutofit fontScale="90000"/>
          </a:bodyPr>
          <a:lstStyle/>
          <a:p>
            <a:r>
              <a:rPr lang="en-US" dirty="0"/>
              <a:t>Cardiac Output</a:t>
            </a:r>
          </a:p>
        </p:txBody>
      </p:sp>
      <p:pic>
        <p:nvPicPr>
          <p:cNvPr id="7172" name="Picture 4" descr="cardiac.jpg                                                    0003B06EMacintosh HD                   B75E0785:"/>
          <p:cNvPicPr>
            <a:picLocks noChangeAspect="1" noChangeArrowheads="1"/>
          </p:cNvPicPr>
          <p:nvPr/>
        </p:nvPicPr>
        <p:blipFill>
          <a:blip r:embed="rId3" cstate="print"/>
          <a:srcRect/>
          <a:stretch>
            <a:fillRect/>
          </a:stretch>
        </p:blipFill>
        <p:spPr bwMode="auto">
          <a:xfrm>
            <a:off x="609599" y="1066800"/>
            <a:ext cx="7762673" cy="5791200"/>
          </a:xfrm>
          <a:prstGeom prst="rect">
            <a:avLst/>
          </a:prstGeom>
          <a:noFill/>
          <a:ln w="9525">
            <a:noFill/>
            <a:miter lim="800000"/>
            <a:headEnd/>
            <a:tailEnd/>
          </a:ln>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a:t>Risk factors</a:t>
            </a:r>
          </a:p>
        </p:txBody>
      </p:sp>
      <p:sp>
        <p:nvSpPr>
          <p:cNvPr id="3" name="Content Placeholder 2"/>
          <p:cNvSpPr>
            <a:spLocks noGrp="1"/>
          </p:cNvSpPr>
          <p:nvPr>
            <p:ph sz="quarter" idx="1"/>
          </p:nvPr>
        </p:nvSpPr>
        <p:spPr>
          <a:xfrm>
            <a:off x="457200" y="1066800"/>
            <a:ext cx="7924800" cy="5407152"/>
          </a:xfrm>
        </p:spPr>
        <p:txBody>
          <a:bodyPr/>
          <a:lstStyle/>
          <a:p>
            <a:r>
              <a:rPr lang="en-US" sz="3000" dirty="0"/>
              <a:t>History of bacterial endocarditis</a:t>
            </a:r>
          </a:p>
          <a:p>
            <a:r>
              <a:rPr lang="en-US" sz="3000" dirty="0"/>
              <a:t>Prosthetic heart valves</a:t>
            </a:r>
          </a:p>
          <a:p>
            <a:r>
              <a:rPr lang="en-US" sz="3000" dirty="0"/>
              <a:t>Mitral valves prolapse or thickened leaflets</a:t>
            </a:r>
          </a:p>
          <a:p>
            <a:r>
              <a:rPr lang="en-US" sz="3000" dirty="0"/>
              <a:t>Hypertrophic cardiomyopathy</a:t>
            </a:r>
          </a:p>
          <a:p>
            <a:r>
              <a:rPr lang="en-US" sz="3000" dirty="0"/>
              <a:t>Congenital malformation eg ventricular septal defects, patent ductus arteriosus</a:t>
            </a:r>
          </a:p>
          <a:p>
            <a:r>
              <a:rPr lang="en-US" sz="3000" dirty="0"/>
              <a:t>Acquired vulvular dysfuction.</a:t>
            </a:r>
          </a:p>
          <a:p>
            <a:r>
              <a:rPr lang="en-US" sz="3000" dirty="0"/>
              <a:t>Immunosuppressive medication</a:t>
            </a:r>
          </a:p>
          <a:p>
            <a:endParaRPr lang="en-US"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2" y="34119"/>
            <a:ext cx="7467600" cy="563562"/>
          </a:xfrm>
        </p:spPr>
        <p:txBody>
          <a:bodyPr/>
          <a:lstStyle/>
          <a:p>
            <a:r>
              <a:rPr lang="en-US" dirty="0"/>
              <a:t>Clinical features</a:t>
            </a:r>
          </a:p>
        </p:txBody>
      </p:sp>
      <p:sp>
        <p:nvSpPr>
          <p:cNvPr id="3" name="Content Placeholder 2"/>
          <p:cNvSpPr>
            <a:spLocks noGrp="1"/>
          </p:cNvSpPr>
          <p:nvPr>
            <p:ph sz="quarter" idx="1"/>
          </p:nvPr>
        </p:nvSpPr>
        <p:spPr>
          <a:xfrm>
            <a:off x="381000" y="626114"/>
            <a:ext cx="8305800" cy="5635752"/>
          </a:xfrm>
        </p:spPr>
        <p:txBody>
          <a:bodyPr>
            <a:noAutofit/>
          </a:bodyPr>
          <a:lstStyle/>
          <a:p>
            <a:r>
              <a:rPr lang="en-US" sz="2800" dirty="0"/>
              <a:t>The features due to toxic effect of the infecting agent, valve damage or embolisation of the vegetative fragments </a:t>
            </a:r>
          </a:p>
          <a:p>
            <a:r>
              <a:rPr lang="en-US" sz="2800" dirty="0"/>
              <a:t>Malaise, anorexia, weight loss, back and joint pain, cough.</a:t>
            </a:r>
          </a:p>
          <a:p>
            <a:r>
              <a:rPr lang="en-US" sz="2800" dirty="0"/>
              <a:t>Fever is intermitent</a:t>
            </a:r>
          </a:p>
          <a:p>
            <a:r>
              <a:rPr lang="en-US" sz="2800" b="1" dirty="0"/>
              <a:t>Splinter hemorrhages </a:t>
            </a:r>
            <a:r>
              <a:rPr lang="en-US" sz="2800" dirty="0"/>
              <a:t>( reddish-brown streaks or lines) under fingure nails and toe nails.</a:t>
            </a:r>
          </a:p>
          <a:p>
            <a:r>
              <a:rPr lang="en-US" sz="2800" dirty="0"/>
              <a:t>Patechie on the conjuctiva and mucous membrane</a:t>
            </a:r>
          </a:p>
          <a:p>
            <a:r>
              <a:rPr lang="en-US" sz="2800" dirty="0"/>
              <a:t>Heart murmurs and cardiomegally</a:t>
            </a:r>
          </a:p>
          <a:p>
            <a:r>
              <a:rPr lang="en-US" sz="2800" dirty="0"/>
              <a:t>Headache, TIA, stroke</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76" y="12510"/>
            <a:ext cx="7467600" cy="639762"/>
          </a:xfrm>
        </p:spPr>
        <p:txBody>
          <a:bodyPr>
            <a:normAutofit/>
          </a:bodyPr>
          <a:lstStyle/>
          <a:p>
            <a:r>
              <a:rPr lang="en-US" dirty="0"/>
              <a:t>prevention</a:t>
            </a:r>
          </a:p>
        </p:txBody>
      </p:sp>
      <p:sp>
        <p:nvSpPr>
          <p:cNvPr id="3" name="Content Placeholder 2"/>
          <p:cNvSpPr>
            <a:spLocks noGrp="1"/>
          </p:cNvSpPr>
          <p:nvPr>
            <p:ph sz="quarter" idx="1"/>
          </p:nvPr>
        </p:nvSpPr>
        <p:spPr>
          <a:xfrm>
            <a:off x="436728" y="654546"/>
            <a:ext cx="8229600" cy="5974853"/>
          </a:xfrm>
        </p:spPr>
        <p:txBody>
          <a:bodyPr>
            <a:noAutofit/>
          </a:bodyPr>
          <a:lstStyle/>
          <a:p>
            <a:r>
              <a:rPr lang="en-US" sz="2600" dirty="0"/>
              <a:t>Prophylaxis before and sometimes after invasive procedures eg..</a:t>
            </a:r>
          </a:p>
          <a:p>
            <a:pPr lvl="1"/>
            <a:r>
              <a:rPr lang="en-US" sz="2300" dirty="0"/>
              <a:t>Dental extraction, tonsilectomy,</a:t>
            </a:r>
          </a:p>
          <a:p>
            <a:pPr lvl="1"/>
            <a:r>
              <a:rPr lang="en-US" sz="2300" dirty="0"/>
              <a:t>Git surgery</a:t>
            </a:r>
          </a:p>
          <a:p>
            <a:pPr lvl="1"/>
            <a:r>
              <a:rPr lang="en-US" sz="2300" dirty="0"/>
              <a:t>Prostatic surgery</a:t>
            </a:r>
          </a:p>
          <a:p>
            <a:pPr lvl="1"/>
            <a:r>
              <a:rPr lang="en-US" sz="2300" dirty="0"/>
              <a:t>Incision and drainage</a:t>
            </a:r>
          </a:p>
          <a:p>
            <a:pPr lvl="1"/>
            <a:r>
              <a:rPr lang="en-US" sz="2300" dirty="0"/>
              <a:t>Vaginal hysterectomy</a:t>
            </a:r>
          </a:p>
          <a:p>
            <a:pPr lvl="1"/>
            <a:r>
              <a:rPr lang="en-US" sz="2300" dirty="0"/>
              <a:t>Urethral catheterisation</a:t>
            </a:r>
          </a:p>
          <a:p>
            <a:r>
              <a:rPr lang="en-US" sz="2600" dirty="0"/>
              <a:t>Patient given 2g amoxicillin.</a:t>
            </a:r>
          </a:p>
          <a:p>
            <a:r>
              <a:rPr lang="en-US" sz="2600" dirty="0"/>
              <a:t>Nurses to ensure hygiene and aseptic techniques used during invasive procedures</a:t>
            </a:r>
          </a:p>
          <a:p>
            <a:r>
              <a:rPr lang="en-US" sz="2600" dirty="0"/>
              <a:t>Catheters removed as soon as they are not necessary</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a:t>management</a:t>
            </a:r>
          </a:p>
        </p:txBody>
      </p:sp>
      <p:sp>
        <p:nvSpPr>
          <p:cNvPr id="3" name="Content Placeholder 2"/>
          <p:cNvSpPr>
            <a:spLocks noGrp="1"/>
          </p:cNvSpPr>
          <p:nvPr>
            <p:ph sz="quarter" idx="1"/>
          </p:nvPr>
        </p:nvSpPr>
        <p:spPr/>
        <p:txBody>
          <a:bodyPr/>
          <a:lstStyle/>
          <a:p>
            <a:r>
              <a:rPr lang="en-US" sz="2800" dirty="0"/>
              <a:t>Aim is to eradicate the causative agent</a:t>
            </a:r>
          </a:p>
          <a:p>
            <a:r>
              <a:rPr lang="en-US" sz="2800" dirty="0"/>
              <a:t>Involve IV antibiotic. penicillin  is the drug of choice.</a:t>
            </a:r>
          </a:p>
          <a:p>
            <a:r>
              <a:rPr lang="en-US" sz="2800" dirty="0"/>
              <a:t>Fungal endocarditis managed using antifungal e.g. Amphotericin B</a:t>
            </a:r>
          </a:p>
          <a:p>
            <a:r>
              <a:rPr lang="en-US" sz="2800" dirty="0"/>
              <a:t>Surgical magt for repair or replacement</a:t>
            </a:r>
          </a:p>
          <a:p>
            <a:endParaRPr lang="en-US"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a:t>Nursing management</a:t>
            </a:r>
          </a:p>
        </p:txBody>
      </p:sp>
      <p:sp>
        <p:nvSpPr>
          <p:cNvPr id="3" name="Content Placeholder 2"/>
          <p:cNvSpPr>
            <a:spLocks noGrp="1"/>
          </p:cNvSpPr>
          <p:nvPr>
            <p:ph sz="quarter" idx="1"/>
          </p:nvPr>
        </p:nvSpPr>
        <p:spPr>
          <a:xfrm>
            <a:off x="436728" y="990600"/>
            <a:ext cx="8001000" cy="5635752"/>
          </a:xfrm>
        </p:spPr>
        <p:txBody>
          <a:bodyPr>
            <a:normAutofit/>
          </a:bodyPr>
          <a:lstStyle/>
          <a:p>
            <a:r>
              <a:rPr lang="en-US" sz="2600" dirty="0"/>
              <a:t>Temperature monitoring—indicates effectivenss of therapy</a:t>
            </a:r>
          </a:p>
          <a:p>
            <a:r>
              <a:rPr lang="en-US" sz="2600" dirty="0"/>
              <a:t>Heart sound assessment</a:t>
            </a:r>
          </a:p>
          <a:p>
            <a:r>
              <a:rPr lang="en-US" sz="2600" dirty="0"/>
              <a:t>Assess signs of organ damage eg stroke, meningitis, heart failure, glomerulonephritis.</a:t>
            </a:r>
          </a:p>
          <a:p>
            <a:r>
              <a:rPr lang="en-US" sz="2600" dirty="0"/>
              <a:t>Assess all invasive line for signs of infection eg redness, warmth, swelling, tenderness, drainage..</a:t>
            </a:r>
          </a:p>
          <a:p>
            <a:r>
              <a:rPr lang="en-US" sz="2600" dirty="0"/>
              <a:t>Iv drug administration</a:t>
            </a:r>
          </a:p>
          <a:p>
            <a:r>
              <a:rPr lang="en-US" sz="2600" dirty="0"/>
              <a:t>Emotional support to the patient and family</a:t>
            </a:r>
          </a:p>
          <a:p>
            <a:r>
              <a:rPr lang="en-US" sz="2600" dirty="0"/>
              <a:t>Educate the family on prevention strategies</a:t>
            </a:r>
          </a:p>
          <a:p>
            <a:r>
              <a:rPr lang="en-US" sz="2600" dirty="0"/>
              <a:t>Pre and post operative care to the patient.</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a:t>
            </a:r>
          </a:p>
        </p:txBody>
      </p:sp>
      <p:sp>
        <p:nvSpPr>
          <p:cNvPr id="3" name="Content Placeholder 2"/>
          <p:cNvSpPr>
            <a:spLocks noGrp="1"/>
          </p:cNvSpPr>
          <p:nvPr>
            <p:ph sz="quarter" idx="1"/>
          </p:nvPr>
        </p:nvSpPr>
        <p:spPr/>
        <p:txBody>
          <a:bodyPr>
            <a:normAutofit/>
          </a:bodyPr>
          <a:lstStyle/>
          <a:p>
            <a:r>
              <a:rPr lang="en-US" sz="2800" dirty="0"/>
              <a:t>Heart failure</a:t>
            </a:r>
          </a:p>
          <a:p>
            <a:r>
              <a:rPr lang="en-US" sz="2800" dirty="0"/>
              <a:t>Stroke CVA</a:t>
            </a:r>
          </a:p>
          <a:p>
            <a:r>
              <a:rPr lang="en-US" sz="2800" dirty="0"/>
              <a:t>Valvular stenosis and regurgitation</a:t>
            </a:r>
          </a:p>
          <a:p>
            <a:r>
              <a:rPr lang="en-US" sz="2800" dirty="0"/>
              <a:t>Myocardial damage</a:t>
            </a:r>
          </a:p>
          <a:p>
            <a:r>
              <a:rPr lang="en-US" sz="2800" dirty="0"/>
              <a:t>Embolism</a:t>
            </a:r>
          </a:p>
          <a:p>
            <a:r>
              <a:rPr lang="en-US" sz="2800" dirty="0"/>
              <a:t>Hemodynamic deterioration</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792162"/>
          </a:xfrm>
        </p:spPr>
        <p:txBody>
          <a:bodyPr>
            <a:normAutofit/>
          </a:bodyPr>
          <a:lstStyle/>
          <a:p>
            <a:r>
              <a:rPr lang="en-US" sz="3200" b="1" dirty="0">
                <a:solidFill>
                  <a:schemeClr val="accent2"/>
                </a:solidFill>
              </a:rPr>
              <a:t>MYOCARDITIS</a:t>
            </a:r>
          </a:p>
        </p:txBody>
      </p:sp>
      <p:sp>
        <p:nvSpPr>
          <p:cNvPr id="3" name="Content Placeholder 2"/>
          <p:cNvSpPr>
            <a:spLocks noGrp="1"/>
          </p:cNvSpPr>
          <p:nvPr>
            <p:ph sz="quarter" idx="1"/>
          </p:nvPr>
        </p:nvSpPr>
        <p:spPr>
          <a:xfrm>
            <a:off x="304800" y="792162"/>
            <a:ext cx="8229600" cy="5681790"/>
          </a:xfrm>
        </p:spPr>
        <p:txBody>
          <a:bodyPr>
            <a:noAutofit/>
          </a:bodyPr>
          <a:lstStyle/>
          <a:p>
            <a:r>
              <a:rPr lang="en-US" sz="2800" dirty="0"/>
              <a:t>Inflammation of the heart myocardium</a:t>
            </a:r>
          </a:p>
          <a:p>
            <a:r>
              <a:rPr lang="en-US" sz="2800" dirty="0"/>
              <a:t>May result from viral, bacterial and fungi infection</a:t>
            </a:r>
          </a:p>
          <a:p>
            <a:r>
              <a:rPr lang="en-US" sz="2800" dirty="0"/>
              <a:t>Leads to heart dilation, thrombi formation and damage of the muscles themselves.</a:t>
            </a:r>
          </a:p>
          <a:p>
            <a:r>
              <a:rPr lang="en-US" sz="2800" dirty="0"/>
              <a:t>Most patients are asymptomatic and the dx resolves </a:t>
            </a:r>
          </a:p>
          <a:p>
            <a:r>
              <a:rPr lang="en-US" sz="2800" dirty="0"/>
              <a:t>Moderate symptoms includes palpitations, dyspnea and chest &amp; upper abdomen discomfort</a:t>
            </a:r>
          </a:p>
          <a:p>
            <a:r>
              <a:rPr lang="en-US" sz="2800" dirty="0"/>
              <a:t>Prevented by complete immunization</a:t>
            </a:r>
          </a:p>
          <a:p>
            <a:r>
              <a:rPr lang="en-US" sz="2800" dirty="0"/>
              <a:t>Managed by antibiotics ie penicillins</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715962"/>
          </a:xfrm>
        </p:spPr>
        <p:txBody>
          <a:bodyPr>
            <a:normAutofit/>
          </a:bodyPr>
          <a:lstStyle/>
          <a:p>
            <a:r>
              <a:rPr lang="en-US" sz="3200" b="1" dirty="0">
                <a:solidFill>
                  <a:schemeClr val="accent2"/>
                </a:solidFill>
              </a:rPr>
              <a:t>PERICARDITIS</a:t>
            </a:r>
          </a:p>
        </p:txBody>
      </p:sp>
      <p:sp>
        <p:nvSpPr>
          <p:cNvPr id="3" name="Content Placeholder 2"/>
          <p:cNvSpPr>
            <a:spLocks noGrp="1"/>
          </p:cNvSpPr>
          <p:nvPr>
            <p:ph sz="quarter" idx="1"/>
          </p:nvPr>
        </p:nvSpPr>
        <p:spPr>
          <a:xfrm>
            <a:off x="457200" y="990600"/>
            <a:ext cx="7924800" cy="5483352"/>
          </a:xfrm>
        </p:spPr>
        <p:txBody>
          <a:bodyPr>
            <a:normAutofit/>
          </a:bodyPr>
          <a:lstStyle/>
          <a:p>
            <a:r>
              <a:rPr lang="en-US" sz="2800" dirty="0"/>
              <a:t>Inflammation of pericardium</a:t>
            </a:r>
          </a:p>
          <a:p>
            <a:r>
              <a:rPr lang="en-US" sz="2800" dirty="0"/>
              <a:t>May be associated with the following:</a:t>
            </a:r>
          </a:p>
          <a:p>
            <a:pPr>
              <a:buNone/>
            </a:pPr>
            <a:r>
              <a:rPr lang="en-US" sz="2800" dirty="0"/>
              <a:t> - Idiopathic causes</a:t>
            </a:r>
          </a:p>
          <a:p>
            <a:pPr>
              <a:buNone/>
            </a:pPr>
            <a:r>
              <a:rPr lang="en-US" sz="2800" dirty="0"/>
              <a:t> - Infections</a:t>
            </a:r>
          </a:p>
          <a:p>
            <a:pPr>
              <a:buNone/>
            </a:pPr>
            <a:r>
              <a:rPr lang="en-US" sz="2800" dirty="0"/>
              <a:t> - Hypersensitivity states</a:t>
            </a:r>
          </a:p>
          <a:p>
            <a:pPr>
              <a:buNone/>
            </a:pPr>
            <a:r>
              <a:rPr lang="en-US" sz="2800" dirty="0"/>
              <a:t> - Disorders of adjacent structures e.g. MI</a:t>
            </a:r>
          </a:p>
          <a:p>
            <a:pPr>
              <a:buNone/>
            </a:pPr>
            <a:r>
              <a:rPr lang="en-US" sz="2800" dirty="0"/>
              <a:t> - Neoplastic disease eg metastasis from lung or breast cancer.</a:t>
            </a:r>
          </a:p>
          <a:p>
            <a:pPr>
              <a:buNone/>
            </a:pPr>
            <a:r>
              <a:rPr lang="en-US" sz="2800" dirty="0"/>
              <a:t> - Trauma- eg chest trauma, cardiac surgery</a:t>
            </a:r>
          </a:p>
          <a:p>
            <a:pPr>
              <a:buNone/>
            </a:pPr>
            <a:r>
              <a:rPr lang="en-US" sz="2800" dirty="0"/>
              <a:t> - Tuberculosis.</a:t>
            </a:r>
          </a:p>
          <a:p>
            <a:pPr>
              <a:buNone/>
            </a:pPr>
            <a:r>
              <a:rPr lang="en-US" sz="2800" dirty="0"/>
              <a:t> - Renal failure and uremia</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7467600" cy="5711952"/>
          </a:xfrm>
        </p:spPr>
        <p:txBody>
          <a:bodyPr/>
          <a:lstStyle/>
          <a:p>
            <a:r>
              <a:rPr lang="en-US" sz="2800" dirty="0"/>
              <a:t>Leads to accumulation of fluid in the space (pericardial effusion) </a:t>
            </a:r>
          </a:p>
          <a:p>
            <a:r>
              <a:rPr lang="en-US" sz="2800" dirty="0"/>
              <a:t>which increases pressure on the heart (cardiac tamponade)</a:t>
            </a:r>
          </a:p>
          <a:p>
            <a:endParaRPr lang="en-US"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a:t>Clinical manifestation</a:t>
            </a:r>
          </a:p>
        </p:txBody>
      </p:sp>
      <p:sp>
        <p:nvSpPr>
          <p:cNvPr id="3" name="Content Placeholder 2"/>
          <p:cNvSpPr>
            <a:spLocks noGrp="1"/>
          </p:cNvSpPr>
          <p:nvPr>
            <p:ph sz="quarter" idx="1"/>
          </p:nvPr>
        </p:nvSpPr>
        <p:spPr>
          <a:xfrm>
            <a:off x="457200" y="1066800"/>
            <a:ext cx="7467600" cy="5407152"/>
          </a:xfrm>
        </p:spPr>
        <p:txBody>
          <a:bodyPr/>
          <a:lstStyle/>
          <a:p>
            <a:r>
              <a:rPr lang="en-US" sz="2800" dirty="0"/>
              <a:t>Chest pain- worsens with deep inspiration, and when lying flat-</a:t>
            </a:r>
          </a:p>
          <a:p>
            <a:r>
              <a:rPr lang="en-US" sz="2800" dirty="0"/>
              <a:t>Relieved by forward leaning</a:t>
            </a:r>
          </a:p>
          <a:p>
            <a:r>
              <a:rPr lang="en-US" sz="2800" dirty="0"/>
              <a:t>Friction rub- most characteristic sign</a:t>
            </a:r>
          </a:p>
          <a:p>
            <a:r>
              <a:rPr lang="en-US" sz="2800" dirty="0" err="1"/>
              <a:t>Dyspnoea</a:t>
            </a:r>
            <a:r>
              <a:rPr lang="en-US" sz="2800" dirty="0"/>
              <a:t> and signs of heart failure due to cardiac tamponade</a:t>
            </a:r>
          </a:p>
          <a:p>
            <a:r>
              <a:rPr lang="en-US" sz="2800" dirty="0"/>
              <a:t>Increases ESR  </a:t>
            </a:r>
          </a:p>
          <a:p>
            <a:endParaRPr lang="en-US" dirty="0"/>
          </a:p>
          <a:p>
            <a:endParaRPr lang="en-US"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CARDIAC ELECTRICAL ACTIVITY</a:t>
            </a:r>
          </a:p>
        </p:txBody>
      </p:sp>
      <p:pic>
        <p:nvPicPr>
          <p:cNvPr id="3" name="Picture 4" descr="normalhrt4.jpg                                                 0003B06EMacintosh HD                   B75E0785:"/>
          <p:cNvPicPr>
            <a:picLocks noChangeAspect="1" noChangeArrowheads="1"/>
          </p:cNvPicPr>
          <p:nvPr/>
        </p:nvPicPr>
        <p:blipFill>
          <a:blip r:embed="rId3" cstate="print"/>
          <a:srcRect/>
          <a:stretch>
            <a:fillRect/>
          </a:stretch>
        </p:blipFill>
        <p:spPr bwMode="auto">
          <a:xfrm>
            <a:off x="838200" y="1676400"/>
            <a:ext cx="6553200" cy="5181600"/>
          </a:xfrm>
          <a:prstGeom prst="rect">
            <a:avLst/>
          </a:prstGeom>
          <a:noFill/>
          <a:ln w="9525">
            <a:noFill/>
            <a:miter lim="800000"/>
            <a:headEnd/>
            <a:tailEnd/>
          </a:ln>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sz="quarter" idx="1"/>
          </p:nvPr>
        </p:nvSpPr>
        <p:spPr/>
        <p:txBody>
          <a:bodyPr/>
          <a:lstStyle/>
          <a:p>
            <a:r>
              <a:rPr lang="en-US" sz="2800" dirty="0"/>
              <a:t>Bed rest </a:t>
            </a:r>
          </a:p>
          <a:p>
            <a:r>
              <a:rPr lang="en-US" sz="2800" dirty="0"/>
              <a:t>Analgesics and NSAIDS to relieve pain</a:t>
            </a:r>
          </a:p>
          <a:p>
            <a:r>
              <a:rPr lang="en-US" sz="2800" dirty="0"/>
              <a:t>Pericardiocentesis…where the fluid from the </a:t>
            </a:r>
            <a:r>
              <a:rPr lang="en-US" sz="2800" dirty="0" err="1"/>
              <a:t>pericardio</a:t>
            </a:r>
            <a:r>
              <a:rPr lang="en-US" sz="2800" dirty="0"/>
              <a:t> space is drained</a:t>
            </a:r>
          </a:p>
          <a:p>
            <a:r>
              <a:rPr lang="en-US" sz="2800" dirty="0"/>
              <a:t>Patient also put on O2 to improve oxygen supply</a:t>
            </a:r>
          </a:p>
          <a:p>
            <a:endParaRPr lang="en-US"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a:solidFill>
                  <a:schemeClr val="accent2"/>
                </a:solidFill>
              </a:rPr>
              <a:t>Pulmonary edema</a:t>
            </a:r>
          </a:p>
        </p:txBody>
      </p:sp>
      <p:sp>
        <p:nvSpPr>
          <p:cNvPr id="3" name="Content Placeholder 2"/>
          <p:cNvSpPr>
            <a:spLocks noGrp="1"/>
          </p:cNvSpPr>
          <p:nvPr>
            <p:ph sz="quarter" idx="1"/>
          </p:nvPr>
        </p:nvSpPr>
        <p:spPr>
          <a:xfrm>
            <a:off x="457200" y="914400"/>
            <a:ext cx="7467600" cy="5559552"/>
          </a:xfrm>
        </p:spPr>
        <p:txBody>
          <a:bodyPr>
            <a:normAutofit/>
          </a:bodyPr>
          <a:lstStyle/>
          <a:p>
            <a:r>
              <a:rPr lang="en-US" dirty="0"/>
              <a:t>Its an abnormal accumulation of fluid in the alveoli or the interstitial space of the lungs.</a:t>
            </a:r>
          </a:p>
          <a:p>
            <a:r>
              <a:rPr lang="en-US" dirty="0"/>
              <a:t>May be due to LV failure or other conditions that causes hypervolemia</a:t>
            </a:r>
          </a:p>
          <a:p>
            <a:r>
              <a:rPr lang="en-US" dirty="0"/>
              <a:t>The blood accumulates in the lungs when the LV can not handle it all.</a:t>
            </a:r>
          </a:p>
          <a:p>
            <a:r>
              <a:rPr lang="en-US" dirty="0"/>
              <a:t>Increased hydrostatic pressure forces some fluid to the alveoli and the interstitial space of the lungs</a:t>
            </a:r>
          </a:p>
          <a:p>
            <a:r>
              <a:rPr lang="en-US" dirty="0"/>
              <a:t>Air mixes with fluid, which is expelled through the mouth or nose…classic symptom</a:t>
            </a:r>
          </a:p>
          <a:p>
            <a:r>
              <a:rPr lang="en-US" dirty="0"/>
              <a:t>The sputum is blood tinged. </a:t>
            </a:r>
          </a:p>
          <a:p>
            <a:r>
              <a:rPr lang="en-US" dirty="0"/>
              <a:t>Poor gasous exchange hence hypoxemia</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696200" cy="5635752"/>
          </a:xfrm>
        </p:spPr>
        <p:txBody>
          <a:bodyPr/>
          <a:lstStyle/>
          <a:p>
            <a:pPr>
              <a:buNone/>
            </a:pPr>
            <a:r>
              <a:rPr lang="en-US" b="1" dirty="0"/>
              <a:t>CLINICAL FEATURES</a:t>
            </a:r>
          </a:p>
          <a:p>
            <a:r>
              <a:rPr lang="en-US" dirty="0"/>
              <a:t>Breathlessness</a:t>
            </a:r>
          </a:p>
          <a:p>
            <a:r>
              <a:rPr lang="en-US" dirty="0"/>
              <a:t>Sweating ( diaphoresis)</a:t>
            </a:r>
          </a:p>
          <a:p>
            <a:r>
              <a:rPr lang="en-US" dirty="0"/>
              <a:t>Cyanosis</a:t>
            </a:r>
          </a:p>
          <a:p>
            <a:r>
              <a:rPr lang="en-US" dirty="0"/>
              <a:t>Frothy blood tinged sputum</a:t>
            </a:r>
          </a:p>
          <a:p>
            <a:r>
              <a:rPr lang="en-US" dirty="0"/>
              <a:t>Respiratory distress</a:t>
            </a:r>
          </a:p>
          <a:p>
            <a:r>
              <a:rPr lang="en-US" dirty="0"/>
              <a:t>Rhonchi</a:t>
            </a:r>
          </a:p>
          <a:p>
            <a:r>
              <a:rPr lang="en-US" dirty="0"/>
              <a:t>Crepitations</a:t>
            </a:r>
          </a:p>
          <a:p>
            <a:r>
              <a:rPr lang="en-US" dirty="0"/>
              <a:t>Distended neck veins</a:t>
            </a:r>
          </a:p>
          <a:p>
            <a:r>
              <a:rPr lang="en-US" dirty="0"/>
              <a:t>Breathing becomes noisy, rapid and moist sounding</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sz="quarter" idx="1"/>
          </p:nvPr>
        </p:nvSpPr>
        <p:spPr/>
        <p:txBody>
          <a:bodyPr/>
          <a:lstStyle/>
          <a:p>
            <a:r>
              <a:rPr lang="en-US" dirty="0"/>
              <a:t>Prop up the patient</a:t>
            </a:r>
          </a:p>
          <a:p>
            <a:r>
              <a:rPr lang="en-US" dirty="0"/>
              <a:t>Oxygen-100% 3.5-5l/m  to reduce hypoxemia</a:t>
            </a:r>
          </a:p>
          <a:p>
            <a:r>
              <a:rPr lang="en-US" dirty="0"/>
              <a:t>Morphine 2-5 mg reduces peripheral resistance, reduce anxiety</a:t>
            </a:r>
          </a:p>
          <a:p>
            <a:r>
              <a:rPr lang="en-US" dirty="0"/>
              <a:t>Diuretics.e g frusemide. to increase fluid excretion hence reduce fluid volume overload.</a:t>
            </a:r>
          </a:p>
          <a:p>
            <a:r>
              <a:rPr lang="en-US" dirty="0"/>
              <a:t>Digitalise with digoxin except in MI</a:t>
            </a:r>
          </a:p>
          <a:p>
            <a:r>
              <a:rPr lang="en-US" dirty="0"/>
              <a:t>IV aminophylline 250-500mg slow infusion</a:t>
            </a:r>
          </a:p>
          <a:p>
            <a:endParaRPr lang="en-US" dirty="0"/>
          </a:p>
          <a:p>
            <a:endParaRPr lang="en-US" dirty="0"/>
          </a:p>
          <a:p>
            <a:endParaRPr lang="en-US"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management</a:t>
            </a:r>
          </a:p>
        </p:txBody>
      </p:sp>
      <p:sp>
        <p:nvSpPr>
          <p:cNvPr id="3" name="Content Placeholder 2"/>
          <p:cNvSpPr>
            <a:spLocks noGrp="1"/>
          </p:cNvSpPr>
          <p:nvPr>
            <p:ph sz="quarter" idx="1"/>
          </p:nvPr>
        </p:nvSpPr>
        <p:spPr/>
        <p:txBody>
          <a:bodyPr/>
          <a:lstStyle/>
          <a:p>
            <a:r>
              <a:rPr lang="en-US" dirty="0"/>
              <a:t>Position to reduce venous return..upright position in bed ..legs hanging from the bed</a:t>
            </a:r>
          </a:p>
          <a:p>
            <a:r>
              <a:rPr lang="en-US" dirty="0"/>
              <a:t>Psychological support</a:t>
            </a:r>
          </a:p>
          <a:p>
            <a:r>
              <a:rPr lang="en-US" dirty="0"/>
              <a:t>Administering and Monitoring medication</a:t>
            </a:r>
          </a:p>
          <a:p>
            <a:endParaRPr lang="en-US"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808038"/>
          </a:xfrm>
        </p:spPr>
        <p:txBody>
          <a:bodyPr>
            <a:normAutofit/>
          </a:bodyPr>
          <a:lstStyle/>
          <a:p>
            <a:r>
              <a:rPr lang="en-US" sz="3200" b="1" dirty="0">
                <a:solidFill>
                  <a:schemeClr val="accent2"/>
                </a:solidFill>
              </a:rPr>
              <a:t>Cardiogenic </a:t>
            </a:r>
            <a:r>
              <a:rPr lang="en-US" sz="3600" b="1" dirty="0">
                <a:solidFill>
                  <a:schemeClr val="accent2"/>
                </a:solidFill>
              </a:rPr>
              <a:t>s</a:t>
            </a:r>
            <a:r>
              <a:rPr lang="en-US" sz="3200" b="1" dirty="0">
                <a:solidFill>
                  <a:schemeClr val="accent2"/>
                </a:solidFill>
              </a:rPr>
              <a:t>hock</a:t>
            </a:r>
          </a:p>
        </p:txBody>
      </p:sp>
      <p:sp>
        <p:nvSpPr>
          <p:cNvPr id="3" name="Content Placeholder 2"/>
          <p:cNvSpPr>
            <a:spLocks noGrp="1"/>
          </p:cNvSpPr>
          <p:nvPr>
            <p:ph sz="quarter" idx="1"/>
          </p:nvPr>
        </p:nvSpPr>
        <p:spPr>
          <a:xfrm>
            <a:off x="304800" y="990600"/>
            <a:ext cx="8382000" cy="5638800"/>
          </a:xfrm>
        </p:spPr>
        <p:txBody>
          <a:bodyPr>
            <a:noAutofit/>
          </a:bodyPr>
          <a:lstStyle/>
          <a:p>
            <a:r>
              <a:rPr lang="en-US" sz="2600" dirty="0"/>
              <a:t>Shock that occurs due to failure of the heart to pump enough blood to supply tissues with enough O2</a:t>
            </a:r>
          </a:p>
          <a:p>
            <a:r>
              <a:rPr lang="en-US" sz="2600" dirty="0"/>
              <a:t>Heart failure reduces contractility of the heart. Reduces CO. Blood congestion in the lungs </a:t>
            </a:r>
          </a:p>
          <a:p>
            <a:r>
              <a:rPr lang="en-US" sz="2600" dirty="0"/>
              <a:t>Thus reduced BP </a:t>
            </a:r>
          </a:p>
          <a:p>
            <a:r>
              <a:rPr lang="en-US" sz="2600" dirty="0"/>
              <a:t>Reduced supply to vital organs</a:t>
            </a:r>
          </a:p>
          <a:p>
            <a:r>
              <a:rPr lang="en-US" sz="2600" dirty="0"/>
              <a:t>Reduced coronary perfusion reduces oxygen supply to the myocardium further reducing contractility</a:t>
            </a:r>
          </a:p>
          <a:p>
            <a:r>
              <a:rPr lang="en-US" sz="2600" dirty="0"/>
              <a:t>All causes inadequate emptying of ventricles hence hypoxia of organs</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457200" y="274638"/>
            <a:ext cx="8001000" cy="6202362"/>
          </a:xfrm>
          <a:prstGeom prst="rect">
            <a:avLst/>
          </a:prstGeom>
          <a:noFill/>
          <a:ln w="9525">
            <a:noFill/>
            <a:miter lim="800000"/>
            <a:headEnd/>
            <a:tailEnd/>
          </a:ln>
          <a:effectLst/>
        </p:spPr>
      </p:pic>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a:t>management</a:t>
            </a:r>
          </a:p>
        </p:txBody>
      </p:sp>
      <p:sp>
        <p:nvSpPr>
          <p:cNvPr id="3" name="Content Placeholder 2"/>
          <p:cNvSpPr>
            <a:spLocks noGrp="1"/>
          </p:cNvSpPr>
          <p:nvPr>
            <p:ph sz="quarter" idx="1"/>
          </p:nvPr>
        </p:nvSpPr>
        <p:spPr>
          <a:xfrm>
            <a:off x="457200" y="1066800"/>
            <a:ext cx="7467600" cy="5407152"/>
          </a:xfrm>
        </p:spPr>
        <p:txBody>
          <a:bodyPr/>
          <a:lstStyle/>
          <a:p>
            <a:r>
              <a:rPr lang="en-US" dirty="0"/>
              <a:t>Oxygen administration</a:t>
            </a:r>
          </a:p>
          <a:p>
            <a:r>
              <a:rPr lang="en-US" dirty="0"/>
              <a:t>Bed rest to reduce heart oxygen demand</a:t>
            </a:r>
          </a:p>
          <a:p>
            <a:r>
              <a:rPr lang="en-US" dirty="0"/>
              <a:t>Bypass surgery</a:t>
            </a:r>
          </a:p>
          <a:p>
            <a:r>
              <a:rPr lang="en-US" dirty="0"/>
              <a:t>Diuretics</a:t>
            </a:r>
          </a:p>
          <a:p>
            <a:r>
              <a:rPr lang="en-US" dirty="0"/>
              <a:t>If hypovolemia is noticed---volume expanders eg RL, NS</a:t>
            </a:r>
          </a:p>
          <a:p>
            <a:r>
              <a:rPr lang="en-US" dirty="0"/>
              <a:t>Vasodilators</a:t>
            </a:r>
          </a:p>
          <a:p>
            <a:endParaRPr lang="en-US"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655638"/>
          </a:xfrm>
        </p:spPr>
        <p:txBody>
          <a:bodyPr/>
          <a:lstStyle/>
          <a:p>
            <a:r>
              <a:rPr lang="en-US" sz="3200" b="1" dirty="0">
                <a:solidFill>
                  <a:schemeClr val="accent2"/>
                </a:solidFill>
              </a:rPr>
              <a:t>Deep vein thrombosis (dvt</a:t>
            </a:r>
            <a:r>
              <a:rPr lang="en-US" b="1" dirty="0">
                <a:solidFill>
                  <a:schemeClr val="accent2"/>
                </a:solidFill>
              </a:rPr>
              <a:t>)</a:t>
            </a:r>
          </a:p>
        </p:txBody>
      </p:sp>
      <p:sp>
        <p:nvSpPr>
          <p:cNvPr id="3" name="Content Placeholder 2"/>
          <p:cNvSpPr>
            <a:spLocks noGrp="1"/>
          </p:cNvSpPr>
          <p:nvPr>
            <p:ph sz="quarter" idx="1"/>
          </p:nvPr>
        </p:nvSpPr>
        <p:spPr>
          <a:xfrm>
            <a:off x="457200" y="1189038"/>
            <a:ext cx="7467600" cy="5284914"/>
          </a:xfrm>
        </p:spPr>
        <p:txBody>
          <a:bodyPr/>
          <a:lstStyle/>
          <a:p>
            <a:pPr algn="just"/>
            <a:r>
              <a:rPr lang="en-US" dirty="0"/>
              <a:t>is a </a:t>
            </a:r>
            <a:r>
              <a:rPr lang="en-US" dirty="0">
                <a:hlinkClick r:id="rId2"/>
              </a:rPr>
              <a:t>blood clot</a:t>
            </a:r>
            <a:r>
              <a:rPr lang="en-US" dirty="0"/>
              <a:t> (thrombus) in a deep vein, usually in the legs.</a:t>
            </a:r>
          </a:p>
          <a:p>
            <a:pPr algn="just"/>
            <a:r>
              <a:rPr lang="en-US" dirty="0"/>
              <a:t>Deep veins lead to the vena cava, your body's largest vein, which runs directly to your heart.</a:t>
            </a:r>
          </a:p>
          <a:p>
            <a:pPr algn="just"/>
            <a:r>
              <a:rPr lang="en-US" dirty="0"/>
              <a:t> Deep vein thrombosis (DVT) is formation of a blood clot in one of the deep veins. </a:t>
            </a:r>
          </a:p>
          <a:p>
            <a:pPr algn="just"/>
            <a:r>
              <a:rPr lang="en-US" dirty="0"/>
              <a:t>Usually, DVT occurs in your pelvis, thigh, or calf, but it can also occur less commonly in your arm, chest, or other locations.</a:t>
            </a:r>
          </a:p>
          <a:p>
            <a:pPr algn="just"/>
            <a:r>
              <a:rPr lang="en-US" dirty="0"/>
              <a:t>DVT can cause sudden swelling, pain or a sensation of warmth</a:t>
            </a:r>
          </a:p>
          <a:p>
            <a:pPr algn="just"/>
            <a:r>
              <a:rPr lang="en-US" dirty="0"/>
              <a:t>Can also cause pulmonary embolism</a:t>
            </a:r>
          </a:p>
          <a:p>
            <a:endParaRPr lang="en-US"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4" name="Picture 2"/>
          <p:cNvPicPr>
            <a:picLocks noGrp="1" noChangeAspect="1" noChangeArrowheads="1"/>
          </p:cNvPicPr>
          <p:nvPr>
            <p:ph sz="quarter" idx="1"/>
          </p:nvPr>
        </p:nvPicPr>
        <p:blipFill>
          <a:blip r:embed="rId2" cstate="print"/>
          <a:srcRect/>
          <a:stretch>
            <a:fillRect/>
          </a:stretch>
        </p:blipFill>
        <p:spPr bwMode="auto">
          <a:xfrm>
            <a:off x="533400" y="381000"/>
            <a:ext cx="8153400" cy="61722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CARDIAC CELLS.</a:t>
            </a:r>
          </a:p>
        </p:txBody>
      </p:sp>
      <p:sp>
        <p:nvSpPr>
          <p:cNvPr id="3" name="Content Placeholder 2"/>
          <p:cNvSpPr>
            <a:spLocks noGrp="1"/>
          </p:cNvSpPr>
          <p:nvPr>
            <p:ph idx="1"/>
          </p:nvPr>
        </p:nvSpPr>
        <p:spPr/>
        <p:txBody>
          <a:bodyPr/>
          <a:lstStyle/>
          <a:p>
            <a:pPr>
              <a:defRPr/>
            </a:pPr>
            <a:r>
              <a:rPr lang="en-US" dirty="0"/>
              <a:t>Automaticity</a:t>
            </a:r>
          </a:p>
          <a:p>
            <a:pPr>
              <a:defRPr/>
            </a:pPr>
            <a:r>
              <a:rPr lang="en-US" dirty="0"/>
              <a:t>Conductivity</a:t>
            </a:r>
          </a:p>
          <a:p>
            <a:pPr>
              <a:defRPr/>
            </a:pPr>
            <a:r>
              <a:rPr lang="en-US" dirty="0"/>
              <a:t>Rhythmicity</a:t>
            </a:r>
          </a:p>
          <a:p>
            <a:pPr>
              <a:defRPr/>
            </a:pPr>
            <a:r>
              <a:rPr lang="en-US" dirty="0"/>
              <a:t>Excitability (Irritability)</a:t>
            </a:r>
          </a:p>
          <a:p>
            <a:pPr>
              <a:defRPr/>
            </a:pPr>
            <a:r>
              <a:rPr lang="en-US" dirty="0"/>
              <a:t>Contractility</a:t>
            </a:r>
          </a:p>
          <a:p>
            <a:endParaRPr lang="en-US"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4" name="Picture 2"/>
          <p:cNvPicPr>
            <a:picLocks noGrp="1" noChangeAspect="1" noChangeArrowheads="1"/>
          </p:cNvPicPr>
          <p:nvPr>
            <p:ph sz="quarter" idx="1"/>
          </p:nvPr>
        </p:nvPicPr>
        <p:blipFill>
          <a:blip r:embed="rId2" cstate="print"/>
          <a:stretch>
            <a:fillRect/>
          </a:stretch>
        </p:blipFill>
        <p:spPr bwMode="auto">
          <a:xfrm>
            <a:off x="1143000" y="381000"/>
            <a:ext cx="7086600" cy="6342550"/>
          </a:xfrm>
          <a:prstGeom prst="rect">
            <a:avLst/>
          </a:prstGeom>
          <a:noFill/>
          <a:ln w="9525">
            <a:noFill/>
            <a:miter lim="800000"/>
            <a:headEnd/>
            <a:tailEnd/>
          </a:ln>
          <a:effectLst/>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2"/>
            <a:ext cx="7467600" cy="563562"/>
          </a:xfrm>
        </p:spPr>
        <p:txBody>
          <a:bodyPr/>
          <a:lstStyle/>
          <a:p>
            <a:r>
              <a:rPr lang="en-US" dirty="0"/>
              <a:t>Causes of DVT</a:t>
            </a:r>
          </a:p>
        </p:txBody>
      </p:sp>
      <p:sp>
        <p:nvSpPr>
          <p:cNvPr id="3" name="Content Placeholder 2"/>
          <p:cNvSpPr>
            <a:spLocks noGrp="1"/>
          </p:cNvSpPr>
          <p:nvPr>
            <p:ph sz="quarter" idx="1"/>
          </p:nvPr>
        </p:nvSpPr>
        <p:spPr>
          <a:xfrm>
            <a:off x="457200" y="762000"/>
            <a:ext cx="7924800" cy="5711952"/>
          </a:xfrm>
        </p:spPr>
        <p:txBody>
          <a:bodyPr>
            <a:normAutofit lnSpcReduction="10000"/>
          </a:bodyPr>
          <a:lstStyle/>
          <a:p>
            <a:pPr lvl="0">
              <a:buNone/>
            </a:pPr>
            <a:r>
              <a:rPr lang="en-US" b="1" dirty="0"/>
              <a:t>Injury to the blood vessel leading to phlebitis by </a:t>
            </a:r>
          </a:p>
          <a:p>
            <a:pPr lvl="0"/>
            <a:r>
              <a:rPr lang="en-US" dirty="0"/>
              <a:t>Accidents </a:t>
            </a:r>
          </a:p>
          <a:p>
            <a:pPr lvl="0"/>
            <a:r>
              <a:rPr lang="en-US" dirty="0"/>
              <a:t>Operations </a:t>
            </a:r>
          </a:p>
          <a:p>
            <a:pPr lvl="0"/>
            <a:r>
              <a:rPr lang="en-US" dirty="0"/>
              <a:t>Intravenous injections </a:t>
            </a:r>
          </a:p>
          <a:p>
            <a:pPr lvl="0">
              <a:buNone/>
            </a:pPr>
            <a:r>
              <a:rPr lang="en-US" b="1" dirty="0"/>
              <a:t>Increased viscosity of blood eg</a:t>
            </a:r>
          </a:p>
          <a:p>
            <a:pPr lvl="0"/>
            <a:r>
              <a:rPr lang="en-US" dirty="0"/>
              <a:t>In surgical operations </a:t>
            </a:r>
          </a:p>
          <a:p>
            <a:pPr lvl="0"/>
            <a:r>
              <a:rPr lang="en-US" dirty="0"/>
              <a:t>Labor </a:t>
            </a:r>
          </a:p>
          <a:p>
            <a:pPr lvl="0"/>
            <a:r>
              <a:rPr lang="en-US" dirty="0"/>
              <a:t>Polycythemia</a:t>
            </a:r>
          </a:p>
          <a:p>
            <a:pPr lvl="0">
              <a:buNone/>
            </a:pPr>
            <a:r>
              <a:rPr lang="en-US" b="1" dirty="0"/>
              <a:t>Stasis of blood flow in </a:t>
            </a:r>
          </a:p>
          <a:p>
            <a:pPr lvl="0"/>
            <a:r>
              <a:rPr lang="en-US" dirty="0"/>
              <a:t>Elderly and inactive post-op patients </a:t>
            </a:r>
          </a:p>
          <a:p>
            <a:pPr lvl="0"/>
            <a:r>
              <a:rPr lang="en-US" dirty="0"/>
              <a:t>Use of knee pillows </a:t>
            </a:r>
          </a:p>
          <a:p>
            <a:pPr lvl="0"/>
            <a:r>
              <a:rPr lang="en-US" dirty="0"/>
              <a:t>Tight bandages on legs</a:t>
            </a:r>
          </a:p>
          <a:p>
            <a:r>
              <a:rPr lang="en-US" dirty="0"/>
              <a:t>Congestive cardiac failure</a:t>
            </a:r>
          </a:p>
          <a:p>
            <a:pPr lvl="0"/>
            <a:endParaRPr lang="en-US" dirty="0"/>
          </a:p>
          <a:p>
            <a:endParaRPr lang="en-US" dirty="0"/>
          </a:p>
          <a:p>
            <a:endParaRPr lang="en-US"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563562"/>
          </a:xfrm>
        </p:spPr>
        <p:txBody>
          <a:bodyPr/>
          <a:lstStyle/>
          <a:p>
            <a:r>
              <a:rPr lang="en-US" dirty="0"/>
              <a:t>Risk factors</a:t>
            </a:r>
          </a:p>
        </p:txBody>
      </p:sp>
      <p:sp>
        <p:nvSpPr>
          <p:cNvPr id="3" name="Content Placeholder 2"/>
          <p:cNvSpPr>
            <a:spLocks noGrp="1"/>
          </p:cNvSpPr>
          <p:nvPr>
            <p:ph sz="quarter" idx="1"/>
          </p:nvPr>
        </p:nvSpPr>
        <p:spPr>
          <a:xfrm>
            <a:off x="457200" y="685800"/>
            <a:ext cx="8001000" cy="5788152"/>
          </a:xfrm>
        </p:spPr>
        <p:txBody>
          <a:bodyPr>
            <a:normAutofit/>
          </a:bodyPr>
          <a:lstStyle/>
          <a:p>
            <a:r>
              <a:rPr lang="en-US" sz="2800" dirty="0"/>
              <a:t>Endothelial damage</a:t>
            </a:r>
          </a:p>
          <a:p>
            <a:r>
              <a:rPr lang="en-US" sz="2800" dirty="0"/>
              <a:t>Venous stasis eg due to obesity, immobility, </a:t>
            </a:r>
          </a:p>
          <a:p>
            <a:r>
              <a:rPr lang="en-US" sz="2800" dirty="0"/>
              <a:t>Coagulopathy</a:t>
            </a:r>
          </a:p>
          <a:p>
            <a:r>
              <a:rPr lang="en-US" sz="2800" dirty="0"/>
              <a:t>Cancer</a:t>
            </a:r>
          </a:p>
          <a:p>
            <a:r>
              <a:rPr lang="en-US" sz="2800" dirty="0"/>
              <a:t>Pregnancy and postpartum period</a:t>
            </a:r>
          </a:p>
          <a:p>
            <a:r>
              <a:rPr lang="en-US" sz="2800" dirty="0"/>
              <a:t>Oral contraceptives</a:t>
            </a:r>
          </a:p>
          <a:p>
            <a:r>
              <a:rPr lang="en-US" sz="2800" dirty="0"/>
              <a:t>Polycythemia</a:t>
            </a:r>
          </a:p>
          <a:p>
            <a:r>
              <a:rPr lang="en-US" sz="2800" dirty="0"/>
              <a:t>Septicemia</a:t>
            </a:r>
          </a:p>
          <a:p>
            <a:r>
              <a:rPr lang="en-US" sz="2800" dirty="0"/>
              <a:t>Major surgery and orthopedic surgery</a:t>
            </a:r>
          </a:p>
          <a:p>
            <a:r>
              <a:rPr lang="en-US" sz="2800" dirty="0"/>
              <a:t>Inactivity and immobilization with orthopedic cast, prolonged sitting</a:t>
            </a:r>
          </a:p>
          <a:p>
            <a:endParaRPr lang="en-US"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a:t>Signs and symptoms</a:t>
            </a:r>
          </a:p>
        </p:txBody>
      </p:sp>
      <p:sp>
        <p:nvSpPr>
          <p:cNvPr id="3" name="Content Placeholder 2"/>
          <p:cNvSpPr>
            <a:spLocks noGrp="1"/>
          </p:cNvSpPr>
          <p:nvPr>
            <p:ph sz="quarter" idx="1"/>
          </p:nvPr>
        </p:nvSpPr>
        <p:spPr>
          <a:xfrm>
            <a:off x="457200" y="990600"/>
            <a:ext cx="8153400" cy="5483352"/>
          </a:xfrm>
        </p:spPr>
        <p:txBody>
          <a:bodyPr>
            <a:normAutofit lnSpcReduction="10000"/>
          </a:bodyPr>
          <a:lstStyle/>
          <a:p>
            <a:pPr>
              <a:buNone/>
            </a:pPr>
            <a:r>
              <a:rPr lang="en-US" dirty="0"/>
              <a:t> </a:t>
            </a:r>
            <a:r>
              <a:rPr lang="en-US" sz="2800" dirty="0">
                <a:hlinkClick r:id="rId2"/>
              </a:rPr>
              <a:t>Deep vein thrombosis</a:t>
            </a:r>
            <a:r>
              <a:rPr lang="en-US" sz="2800" dirty="0"/>
              <a:t> often does not cause symptoms or causes only minimal symptoms. When symptoms occur, they include:</a:t>
            </a:r>
          </a:p>
          <a:p>
            <a:r>
              <a:rPr lang="en-US" sz="2800" dirty="0"/>
              <a:t>Swelling. </a:t>
            </a:r>
          </a:p>
          <a:p>
            <a:r>
              <a:rPr lang="en-US" sz="2800" dirty="0"/>
              <a:t>Warmth.</a:t>
            </a:r>
          </a:p>
          <a:p>
            <a:r>
              <a:rPr lang="en-US" sz="2800" dirty="0"/>
              <a:t>Pain or tenderness. The pain may be in the calf or thigh and may be present only when the affected area is touched or when standing or walking.</a:t>
            </a:r>
          </a:p>
          <a:p>
            <a:r>
              <a:rPr lang="en-US" sz="2800" dirty="0"/>
              <a:t>Redness or </a:t>
            </a:r>
            <a:r>
              <a:rPr lang="en-US" sz="2800" dirty="0" err="1"/>
              <a:t>discolouration</a:t>
            </a:r>
            <a:endParaRPr lang="en-US" sz="2800" dirty="0"/>
          </a:p>
          <a:p>
            <a:r>
              <a:rPr lang="en-US" sz="2800" dirty="0"/>
              <a:t>Homans sign…pain in the culf after dorsiflexion..not specific for DVT.</a:t>
            </a:r>
          </a:p>
          <a:p>
            <a:endParaRPr lang="en-US" dirty="0"/>
          </a:p>
          <a:p>
            <a:endParaRPr lang="en-US"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1026" name="Picture 2" descr="C:\Users\MOSES\Downloads\tumblr_mwetbql9yF1skyv1jo1_500.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a:t>PREVENTION</a:t>
            </a:r>
          </a:p>
        </p:txBody>
      </p:sp>
      <p:sp>
        <p:nvSpPr>
          <p:cNvPr id="3" name="Content Placeholder 2"/>
          <p:cNvSpPr>
            <a:spLocks noGrp="1"/>
          </p:cNvSpPr>
          <p:nvPr>
            <p:ph sz="quarter" idx="1"/>
          </p:nvPr>
        </p:nvSpPr>
        <p:spPr>
          <a:xfrm>
            <a:off x="457200" y="1371600"/>
            <a:ext cx="8001000" cy="5102352"/>
          </a:xfrm>
        </p:spPr>
        <p:txBody>
          <a:bodyPr/>
          <a:lstStyle/>
          <a:p>
            <a:pPr lvl="0"/>
            <a:r>
              <a:rPr lang="en-US" sz="2800" dirty="0"/>
              <a:t>Early movement and massage of lower limbs to prevent slowing of circulation </a:t>
            </a:r>
          </a:p>
          <a:p>
            <a:pPr lvl="0"/>
            <a:r>
              <a:rPr lang="en-US" sz="2800" dirty="0"/>
              <a:t>Early ambulation and exercise post-operatively </a:t>
            </a:r>
          </a:p>
          <a:p>
            <a:pPr lvl="0"/>
            <a:r>
              <a:rPr lang="en-US" sz="2800" dirty="0"/>
              <a:t>Supportive elastic/crepe bandage for phlebitis </a:t>
            </a:r>
          </a:p>
          <a:p>
            <a:pPr lvl="0"/>
            <a:r>
              <a:rPr lang="en-US" sz="2800" dirty="0"/>
              <a:t>Firm elastic stockings</a:t>
            </a:r>
          </a:p>
          <a:p>
            <a:pPr lvl="0"/>
            <a:r>
              <a:rPr lang="en-US" sz="2800" dirty="0"/>
              <a:t>Use of heparin post surgery (Anticoagulant) Prevent formation of clots</a:t>
            </a:r>
          </a:p>
          <a:p>
            <a:pPr>
              <a:buNone/>
            </a:pPr>
            <a:endParaRPr lang="en-US" dirty="0"/>
          </a:p>
          <a:p>
            <a:endParaRPr lang="en-US"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868362"/>
          </a:xfrm>
        </p:spPr>
        <p:txBody>
          <a:bodyPr/>
          <a:lstStyle/>
          <a:p>
            <a:r>
              <a:rPr lang="en-US" dirty="0"/>
              <a:t>management</a:t>
            </a:r>
          </a:p>
        </p:txBody>
      </p:sp>
      <p:sp>
        <p:nvSpPr>
          <p:cNvPr id="3" name="Content Placeholder 2"/>
          <p:cNvSpPr>
            <a:spLocks noGrp="1"/>
          </p:cNvSpPr>
          <p:nvPr>
            <p:ph sz="quarter" idx="1"/>
          </p:nvPr>
        </p:nvSpPr>
        <p:spPr>
          <a:xfrm>
            <a:off x="228600" y="838200"/>
            <a:ext cx="8534400" cy="5867400"/>
          </a:xfrm>
        </p:spPr>
        <p:txBody>
          <a:bodyPr>
            <a:normAutofit lnSpcReduction="10000"/>
          </a:bodyPr>
          <a:lstStyle/>
          <a:p>
            <a:pPr>
              <a:buFont typeface="Wingdings" panose="05000000000000000000" pitchFamily="2" charset="2"/>
              <a:buChar char="Ø"/>
            </a:pPr>
            <a:r>
              <a:rPr lang="en-US" b="1" dirty="0"/>
              <a:t>Anticoagulant therapy</a:t>
            </a:r>
            <a:r>
              <a:rPr lang="en-US" dirty="0"/>
              <a:t>…</a:t>
            </a:r>
          </a:p>
          <a:p>
            <a:pPr>
              <a:buNone/>
            </a:pPr>
            <a:r>
              <a:rPr lang="en-US" dirty="0"/>
              <a:t>    -unfractionated heparin sc</a:t>
            </a:r>
          </a:p>
          <a:p>
            <a:pPr>
              <a:buNone/>
            </a:pPr>
            <a:r>
              <a:rPr lang="en-US" dirty="0"/>
              <a:t>    - warfarin oral anticoagulant</a:t>
            </a:r>
          </a:p>
          <a:p>
            <a:pPr>
              <a:buNone/>
            </a:pPr>
            <a:r>
              <a:rPr lang="en-US" dirty="0"/>
              <a:t>   -fractionated heparin(low molecular weight heparin) has longer half life than unfractionated. E.g. </a:t>
            </a:r>
            <a:r>
              <a:rPr lang="en-US" dirty="0" err="1"/>
              <a:t>Clexane</a:t>
            </a:r>
            <a:endParaRPr lang="en-US" dirty="0"/>
          </a:p>
          <a:p>
            <a:pPr>
              <a:buNone/>
            </a:pPr>
            <a:endParaRPr lang="en-US" dirty="0"/>
          </a:p>
          <a:p>
            <a:pPr>
              <a:buFont typeface="Wingdings" panose="05000000000000000000" pitchFamily="2" charset="2"/>
              <a:buChar char="Ø"/>
            </a:pPr>
            <a:r>
              <a:rPr lang="en-US" b="1" dirty="0"/>
              <a:t>Thrombolytic therapy</a:t>
            </a:r>
          </a:p>
          <a:p>
            <a:r>
              <a:rPr lang="en-US" dirty="0"/>
              <a:t>unlike heparins, thrombolytics( fibrinolytics causes the thrombus to lyse or dissolve.</a:t>
            </a:r>
          </a:p>
          <a:p>
            <a:r>
              <a:rPr lang="en-US" dirty="0"/>
              <a:t>They include streptokinase, urokinase, staphylokinase, alteplase.etc</a:t>
            </a:r>
          </a:p>
          <a:p>
            <a:r>
              <a:rPr lang="en-US" dirty="0"/>
              <a:t>They reduce damage of the veins than the heparins…but they increase bleeding tendencies x3 than heparin</a:t>
            </a:r>
          </a:p>
          <a:p>
            <a:pPr>
              <a:buFont typeface="Wingdings" panose="05000000000000000000" pitchFamily="2" charset="2"/>
              <a:buChar char="Ø"/>
            </a:pPr>
            <a:r>
              <a:rPr lang="en-US" b="1" dirty="0"/>
              <a:t>Surgical removal of the thrombus</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1143000"/>
          </a:xfrm>
        </p:spPr>
        <p:txBody>
          <a:bodyPr/>
          <a:lstStyle/>
          <a:p>
            <a:r>
              <a:rPr lang="en-US" b="1" dirty="0"/>
              <a:t>Contra indications of anticoagulant therapy</a:t>
            </a:r>
          </a:p>
        </p:txBody>
      </p:sp>
      <p:sp>
        <p:nvSpPr>
          <p:cNvPr id="5" name="Content Placeholder 4"/>
          <p:cNvSpPr>
            <a:spLocks noGrp="1"/>
          </p:cNvSpPr>
          <p:nvPr>
            <p:ph sz="quarter" idx="1"/>
          </p:nvPr>
        </p:nvSpPr>
        <p:spPr>
          <a:xfrm>
            <a:off x="381000" y="1295400"/>
            <a:ext cx="8382000" cy="5410200"/>
          </a:xfrm>
        </p:spPr>
        <p:txBody>
          <a:bodyPr>
            <a:normAutofit/>
          </a:bodyPr>
          <a:lstStyle/>
          <a:p>
            <a:r>
              <a:rPr lang="en-US" dirty="0"/>
              <a:t>Lack of cooperation from patient</a:t>
            </a:r>
          </a:p>
          <a:p>
            <a:r>
              <a:rPr lang="en-US" dirty="0"/>
              <a:t>Current bleeding in GIT, respiratory, reproductive, genitourinary system</a:t>
            </a:r>
          </a:p>
          <a:p>
            <a:r>
              <a:rPr lang="en-US" dirty="0"/>
              <a:t>Aneurisms</a:t>
            </a:r>
          </a:p>
          <a:p>
            <a:r>
              <a:rPr lang="en-US" dirty="0"/>
              <a:t>Severe trauma</a:t>
            </a:r>
          </a:p>
          <a:p>
            <a:r>
              <a:rPr lang="en-US" dirty="0"/>
              <a:t>Alcoholism</a:t>
            </a:r>
          </a:p>
          <a:p>
            <a:r>
              <a:rPr lang="en-US" dirty="0"/>
              <a:t>Recent or impending surgery</a:t>
            </a:r>
          </a:p>
          <a:p>
            <a:r>
              <a:rPr lang="en-US" dirty="0"/>
              <a:t>Recent delivery</a:t>
            </a:r>
          </a:p>
          <a:p>
            <a:r>
              <a:rPr lang="en-US" dirty="0"/>
              <a:t>Severe hepatic and renal disease</a:t>
            </a:r>
          </a:p>
          <a:p>
            <a:r>
              <a:rPr lang="en-US" dirty="0"/>
              <a:t>Recent cerebrovascular hemorrhage</a:t>
            </a:r>
          </a:p>
          <a:p>
            <a:r>
              <a:rPr lang="en-US" dirty="0"/>
              <a:t>Infection</a:t>
            </a:r>
          </a:p>
          <a:p>
            <a:r>
              <a:rPr lang="en-US" dirty="0"/>
              <a:t>Open ulcerative wounds</a:t>
            </a:r>
          </a:p>
          <a:p>
            <a:endParaRPr lang="en-US" dirty="0"/>
          </a:p>
          <a:p>
            <a:endParaRPr lang="en-US"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10600" cy="1143000"/>
          </a:xfrm>
        </p:spPr>
        <p:txBody>
          <a:bodyPr>
            <a:normAutofit/>
          </a:bodyPr>
          <a:lstStyle/>
          <a:p>
            <a:r>
              <a:rPr lang="en-US" b="1" dirty="0"/>
              <a:t>Absolute contraindication of </a:t>
            </a:r>
            <a:r>
              <a:rPr lang="en-US" b="1" dirty="0" err="1"/>
              <a:t>thrombolytics</a:t>
            </a:r>
            <a:endParaRPr lang="en-US" b="1" dirty="0"/>
          </a:p>
        </p:txBody>
      </p:sp>
      <p:sp>
        <p:nvSpPr>
          <p:cNvPr id="3" name="Content Placeholder 2"/>
          <p:cNvSpPr>
            <a:spLocks noGrp="1"/>
          </p:cNvSpPr>
          <p:nvPr>
            <p:ph sz="quarter" idx="1"/>
          </p:nvPr>
        </p:nvSpPr>
        <p:spPr/>
        <p:txBody>
          <a:bodyPr>
            <a:normAutofit fontScale="92500" lnSpcReduction="10000"/>
          </a:bodyPr>
          <a:lstStyle/>
          <a:p>
            <a:r>
              <a:rPr lang="en-US" dirty="0"/>
              <a:t>Prior intracranial hemorrhage (ICH) </a:t>
            </a:r>
          </a:p>
          <a:p>
            <a:r>
              <a:rPr lang="en-US" dirty="0"/>
              <a:t>Known malignant intracranial neoplasm </a:t>
            </a:r>
          </a:p>
          <a:p>
            <a:r>
              <a:rPr lang="en-US" dirty="0"/>
              <a:t>Ischemic stroke within 3 months (</a:t>
            </a:r>
            <a:r>
              <a:rPr lang="en-US" dirty="0" err="1"/>
              <a:t>thrombolysis</a:t>
            </a:r>
            <a:r>
              <a:rPr lang="en-US" dirty="0"/>
              <a:t> might have been done)</a:t>
            </a:r>
          </a:p>
          <a:p>
            <a:r>
              <a:rPr lang="en-US" dirty="0"/>
              <a:t>Suspected aortic dissection </a:t>
            </a:r>
          </a:p>
          <a:p>
            <a:r>
              <a:rPr lang="en-US" dirty="0"/>
              <a:t>Active bleeding (excluding menses) </a:t>
            </a:r>
          </a:p>
          <a:p>
            <a:r>
              <a:rPr lang="en-US" dirty="0"/>
              <a:t>Significant closed head trauma or facial trauma within 3 months </a:t>
            </a:r>
          </a:p>
          <a:p>
            <a:r>
              <a:rPr lang="en-US" dirty="0"/>
              <a:t>Intracranial or </a:t>
            </a:r>
            <a:r>
              <a:rPr lang="en-US" dirty="0" err="1"/>
              <a:t>intraspinal</a:t>
            </a:r>
            <a:r>
              <a:rPr lang="en-US" dirty="0"/>
              <a:t> surgery within 2 months </a:t>
            </a:r>
          </a:p>
          <a:p>
            <a:r>
              <a:rPr lang="en-US" dirty="0"/>
              <a:t>Severe uncontrolled hypertension (unresponsive to emergency therapy) </a:t>
            </a:r>
          </a:p>
          <a:p>
            <a:r>
              <a:rPr lang="en-US" dirty="0"/>
              <a:t>For streptokinase(thrombolytic), prior treatment within the previous 6 months </a:t>
            </a:r>
          </a:p>
          <a:p>
            <a:endParaRPr lang="en-US"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considerations</a:t>
            </a:r>
          </a:p>
        </p:txBody>
      </p:sp>
      <p:sp>
        <p:nvSpPr>
          <p:cNvPr id="3" name="Content Placeholder 2"/>
          <p:cNvSpPr>
            <a:spLocks noGrp="1"/>
          </p:cNvSpPr>
          <p:nvPr>
            <p:ph sz="quarter" idx="1"/>
          </p:nvPr>
        </p:nvSpPr>
        <p:spPr>
          <a:xfrm>
            <a:off x="457200" y="1371600"/>
            <a:ext cx="7467600" cy="5102352"/>
          </a:xfrm>
        </p:spPr>
        <p:txBody>
          <a:bodyPr/>
          <a:lstStyle/>
          <a:p>
            <a:r>
              <a:rPr lang="en-US" dirty="0"/>
              <a:t>Observe for </a:t>
            </a:r>
            <a:r>
              <a:rPr lang="en-US" b="1" dirty="0"/>
              <a:t>bleeding tendencies</a:t>
            </a:r>
            <a:r>
              <a:rPr lang="en-US" dirty="0"/>
              <a:t>..need for </a:t>
            </a:r>
            <a:r>
              <a:rPr lang="en-US" dirty="0" err="1"/>
              <a:t>protamin</a:t>
            </a:r>
            <a:r>
              <a:rPr lang="en-US" dirty="0"/>
              <a:t> sulfate, heparin antidote</a:t>
            </a:r>
          </a:p>
          <a:p>
            <a:r>
              <a:rPr lang="en-US" dirty="0"/>
              <a:t>Observe for thrombocytopenia..prothrombin time(PT) and INR (international </a:t>
            </a:r>
            <a:r>
              <a:rPr lang="en-US" dirty="0" err="1"/>
              <a:t>normalised</a:t>
            </a:r>
            <a:r>
              <a:rPr lang="en-US" dirty="0"/>
              <a:t> ration)</a:t>
            </a:r>
          </a:p>
          <a:p>
            <a:r>
              <a:rPr lang="en-US" dirty="0"/>
              <a:t>Drug interaction</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b="1" dirty="0"/>
              <a:t>MAIN OBJECTIVE</a:t>
            </a:r>
            <a:endParaRPr lang="en-US" dirty="0"/>
          </a:p>
        </p:txBody>
      </p:sp>
      <p:sp>
        <p:nvSpPr>
          <p:cNvPr id="3" name="Content Placeholder 2"/>
          <p:cNvSpPr>
            <a:spLocks noGrp="1"/>
          </p:cNvSpPr>
          <p:nvPr>
            <p:ph sz="quarter" idx="1"/>
          </p:nvPr>
        </p:nvSpPr>
        <p:spPr>
          <a:xfrm>
            <a:off x="457200" y="685800"/>
            <a:ext cx="7467600" cy="5788152"/>
          </a:xfrm>
        </p:spPr>
        <p:txBody>
          <a:bodyPr/>
          <a:lstStyle/>
          <a:p>
            <a:r>
              <a:rPr lang="en-US" dirty="0"/>
              <a:t>To promote health, prevent illnesses, diagnose and manage patients suffering from common cardiovascular disorders.</a:t>
            </a:r>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913752"/>
            <a:ext cx="6867478" cy="494424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5445125"/>
          </a:xfrm>
        </p:spPr>
        <p:txBody>
          <a:bodyPr/>
          <a:lstStyle/>
          <a:p>
            <a:pPr marL="0" indent="0">
              <a:buNone/>
            </a:pPr>
            <a:r>
              <a:rPr lang="en-US" b="1" u="sng" dirty="0">
                <a:solidFill>
                  <a:srgbClr val="0000FF"/>
                </a:solidFill>
                <a:latin typeface="Georgia" panose="02040502050405020303" pitchFamily="18" charset="0"/>
              </a:rPr>
              <a:t>Rhythm</a:t>
            </a:r>
          </a:p>
          <a:p>
            <a:endParaRPr lang="en-US" sz="1000" dirty="0">
              <a:solidFill>
                <a:srgbClr val="0000FF"/>
              </a:solidFill>
              <a:latin typeface="Albertus Medium" pitchFamily="34" charset="0"/>
            </a:endParaRPr>
          </a:p>
          <a:p>
            <a:r>
              <a:rPr lang="en-US" dirty="0"/>
              <a:t>Site of the pacemaker (a) </a:t>
            </a:r>
            <a:r>
              <a:rPr lang="en-US" dirty="0">
                <a:solidFill>
                  <a:srgbClr val="0000FF"/>
                </a:solidFill>
              </a:rPr>
              <a:t>sinus</a:t>
            </a:r>
            <a:r>
              <a:rPr lang="en-US" dirty="0"/>
              <a:t> – </a:t>
            </a:r>
            <a:r>
              <a:rPr lang="en-US" dirty="0" err="1"/>
              <a:t>sino</a:t>
            </a:r>
            <a:r>
              <a:rPr lang="en-US" dirty="0"/>
              <a:t>-atrial node, (b) </a:t>
            </a:r>
            <a:r>
              <a:rPr lang="en-US" dirty="0">
                <a:solidFill>
                  <a:srgbClr val="0000FF"/>
                </a:solidFill>
              </a:rPr>
              <a:t>nodal</a:t>
            </a:r>
            <a:r>
              <a:rPr lang="en-US" dirty="0"/>
              <a:t> or Junctional &amp; c)</a:t>
            </a:r>
            <a:r>
              <a:rPr lang="en-US" dirty="0">
                <a:solidFill>
                  <a:srgbClr val="0000FF"/>
                </a:solidFill>
              </a:rPr>
              <a:t>Ventricular-</a:t>
            </a:r>
            <a:r>
              <a:rPr lang="en-US" dirty="0" err="1">
                <a:solidFill>
                  <a:srgbClr val="0000FF"/>
                </a:solidFill>
              </a:rPr>
              <a:t>purkinje</a:t>
            </a:r>
            <a:r>
              <a:rPr lang="en-US" dirty="0">
                <a:solidFill>
                  <a:srgbClr val="0000FF"/>
                </a:solidFill>
              </a:rPr>
              <a:t> system.</a:t>
            </a:r>
          </a:p>
          <a:p>
            <a:r>
              <a:rPr lang="en-US" b="1" u="sng" dirty="0">
                <a:solidFill>
                  <a:srgbClr val="0000FF"/>
                </a:solidFill>
                <a:latin typeface="Georgia" panose="02040502050405020303" pitchFamily="18" charset="0"/>
              </a:rPr>
              <a:t>Automaticity</a:t>
            </a:r>
          </a:p>
          <a:p>
            <a:endParaRPr lang="en-US" sz="1000" b="1" dirty="0">
              <a:solidFill>
                <a:srgbClr val="0000FF"/>
              </a:solidFill>
              <a:latin typeface="Albertus Medium" pitchFamily="34" charset="0"/>
            </a:endParaRPr>
          </a:p>
          <a:p>
            <a:r>
              <a:rPr lang="en-US" dirty="0"/>
              <a:t>Ability of heart muscle to undergo spontaneous depolarization </a:t>
            </a:r>
          </a:p>
          <a:p>
            <a:r>
              <a:rPr lang="en-US" dirty="0"/>
              <a:t>SA node generates 70 to 89 impulses per minute	</a:t>
            </a:r>
          </a:p>
          <a:p>
            <a:r>
              <a:rPr lang="en-US" dirty="0"/>
              <a:t>AV node	40 to 60		</a:t>
            </a:r>
          </a:p>
          <a:p>
            <a:r>
              <a:rPr lang="en-US" dirty="0" err="1"/>
              <a:t>purkinje</a:t>
            </a:r>
            <a:r>
              <a:rPr lang="en-US" dirty="0"/>
              <a:t> fibers	 35 to 40</a:t>
            </a:r>
            <a:endParaRPr lang="en-US" dirty="0">
              <a:latin typeface="Albertus Medium" pitchFamily="34" charset="0"/>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of DVT</a:t>
            </a:r>
          </a:p>
        </p:txBody>
      </p:sp>
      <p:sp>
        <p:nvSpPr>
          <p:cNvPr id="3" name="Content Placeholder 2"/>
          <p:cNvSpPr>
            <a:spLocks noGrp="1"/>
          </p:cNvSpPr>
          <p:nvPr>
            <p:ph sz="quarter" idx="1"/>
          </p:nvPr>
        </p:nvSpPr>
        <p:spPr/>
        <p:txBody>
          <a:bodyPr/>
          <a:lstStyle/>
          <a:p>
            <a:r>
              <a:rPr lang="en-US" dirty="0"/>
              <a:t>Pulmonary emboli from dislodged thrombi. The emboli may </a:t>
            </a:r>
            <a:r>
              <a:rPr lang="en-US" dirty="0" err="1"/>
              <a:t>mabe</a:t>
            </a:r>
            <a:r>
              <a:rPr lang="en-US" dirty="0"/>
              <a:t> dislodged to the </a:t>
            </a:r>
            <a:r>
              <a:rPr lang="en-US" dirty="0" err="1"/>
              <a:t>lungss</a:t>
            </a:r>
            <a:endParaRPr lang="en-US" dirty="0"/>
          </a:p>
          <a:p>
            <a:r>
              <a:rPr lang="en-US" dirty="0" err="1"/>
              <a:t>Valvular</a:t>
            </a:r>
            <a:r>
              <a:rPr lang="en-US" dirty="0"/>
              <a:t> destruction in the veins</a:t>
            </a:r>
          </a:p>
          <a:p>
            <a:r>
              <a:rPr lang="en-US" dirty="0"/>
              <a:t>Chronic venous occlusion</a:t>
            </a:r>
          </a:p>
          <a:p>
            <a:r>
              <a:rPr lang="en-US" dirty="0"/>
              <a:t>Venous obstruction---edema</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3074" name="Picture 2" descr="C:\Users\MOSES\Downloads\images.jpg"/>
          <p:cNvPicPr>
            <a:picLocks noGrp="1" noChangeAspect="1" noChangeArrowheads="1"/>
          </p:cNvPicPr>
          <p:nvPr>
            <p:ph sz="quarter" idx="2"/>
          </p:nvPr>
        </p:nvPicPr>
        <p:blipFill>
          <a:blip r:embed="rId2" cstate="print"/>
          <a:srcRect/>
          <a:stretch>
            <a:fillRect/>
          </a:stretch>
        </p:blipFill>
        <p:spPr bwMode="auto">
          <a:xfrm>
            <a:off x="0" y="685800"/>
            <a:ext cx="4495800" cy="5029200"/>
          </a:xfrm>
          <a:prstGeom prst="rect">
            <a:avLst/>
          </a:prstGeom>
          <a:noFill/>
        </p:spPr>
      </p:pic>
      <p:pic>
        <p:nvPicPr>
          <p:cNvPr id="3075" name="Picture 3" descr="C:\Users\MOSES\Downloads\pr_3133.jpg"/>
          <p:cNvPicPr>
            <a:picLocks noGrp="1" noChangeAspect="1" noChangeArrowheads="1"/>
          </p:cNvPicPr>
          <p:nvPr>
            <p:ph sz="quarter" idx="4"/>
          </p:nvPr>
        </p:nvPicPr>
        <p:blipFill>
          <a:blip r:embed="rId3" cstate="print"/>
          <a:srcRect/>
          <a:stretch>
            <a:fillRect/>
          </a:stretch>
        </p:blipFill>
        <p:spPr bwMode="auto">
          <a:xfrm>
            <a:off x="3886200" y="685800"/>
            <a:ext cx="5257800" cy="5029200"/>
          </a:xfrm>
          <a:prstGeom prst="rect">
            <a:avLst/>
          </a:prstGeom>
          <a:noFill/>
        </p:spPr>
      </p:pic>
      <p:sp>
        <p:nvSpPr>
          <p:cNvPr id="5" name="Text Placeholder 4"/>
          <p:cNvSpPr>
            <a:spLocks noGrp="1"/>
          </p:cNvSpPr>
          <p:nvPr>
            <p:ph type="body" sz="quarter" idx="1"/>
          </p:nvPr>
        </p:nvSpPr>
        <p:spPr>
          <a:xfrm>
            <a:off x="228600" y="0"/>
            <a:ext cx="3657600" cy="658368"/>
          </a:xfrm>
        </p:spPr>
        <p:txBody>
          <a:bodyPr/>
          <a:lstStyle/>
          <a:p>
            <a:r>
              <a:rPr lang="en-US" dirty="0"/>
              <a:t>.</a:t>
            </a:r>
          </a:p>
        </p:txBody>
      </p:sp>
      <p:sp>
        <p:nvSpPr>
          <p:cNvPr id="6" name="Text Placeholder 5"/>
          <p:cNvSpPr>
            <a:spLocks noGrp="1"/>
          </p:cNvSpPr>
          <p:nvPr>
            <p:ph type="body" sz="quarter" idx="3"/>
          </p:nvPr>
        </p:nvSpPr>
        <p:spPr>
          <a:xfrm>
            <a:off x="5181600" y="0"/>
            <a:ext cx="3657600" cy="658368"/>
          </a:xfrm>
        </p:spPr>
        <p:txBody>
          <a:bodyPr/>
          <a:lstStyle/>
          <a:p>
            <a:r>
              <a:rPr lang="en-US" dirty="0"/>
              <a:t>.</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4098" name="Picture 2" descr="C:\Users\MOSES\Downloads\www-sehat-com-pk-clexane-inj-6000-0.6ml__38739_zoom.jpg"/>
          <p:cNvPicPr>
            <a:picLocks noGrp="1" noChangeAspect="1" noChangeArrowheads="1"/>
          </p:cNvPicPr>
          <p:nvPr>
            <p:ph sz="quarter" idx="1"/>
          </p:nvPr>
        </p:nvPicPr>
        <p:blipFill>
          <a:blip r:embed="rId2" cstate="print"/>
          <a:srcRect/>
          <a:stretch>
            <a:fillRect/>
          </a:stretch>
        </p:blipFill>
        <p:spPr bwMode="auto">
          <a:xfrm>
            <a:off x="152400" y="152400"/>
            <a:ext cx="8610600" cy="6705600"/>
          </a:xfrm>
          <a:prstGeom prst="rect">
            <a:avLst/>
          </a:prstGeom>
          <a:noFill/>
        </p:spPr>
      </p:pic>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715962"/>
          </a:xfrm>
        </p:spPr>
        <p:txBody>
          <a:bodyPr/>
          <a:lstStyle/>
          <a:p>
            <a:r>
              <a:rPr lang="en-US" b="1" dirty="0">
                <a:solidFill>
                  <a:schemeClr val="accent2"/>
                </a:solidFill>
              </a:rPr>
              <a:t>VARICOSE VEINS</a:t>
            </a:r>
          </a:p>
        </p:txBody>
      </p:sp>
      <p:sp>
        <p:nvSpPr>
          <p:cNvPr id="3" name="Content Placeholder 2"/>
          <p:cNvSpPr>
            <a:spLocks noGrp="1"/>
          </p:cNvSpPr>
          <p:nvPr>
            <p:ph sz="quarter" idx="1"/>
          </p:nvPr>
        </p:nvSpPr>
        <p:spPr>
          <a:xfrm>
            <a:off x="457200" y="990600"/>
            <a:ext cx="8077200" cy="5483352"/>
          </a:xfrm>
        </p:spPr>
        <p:txBody>
          <a:bodyPr>
            <a:noAutofit/>
          </a:bodyPr>
          <a:lstStyle/>
          <a:p>
            <a:r>
              <a:rPr lang="en-US" sz="2600" dirty="0"/>
              <a:t>Varicose veins are twisted, enlarged veins near the surface of the skin. They are most common in the legs and ankles. They are usually not serious, but they can sometimes lead to other problems.</a:t>
            </a:r>
          </a:p>
          <a:p>
            <a:pPr>
              <a:buNone/>
            </a:pPr>
            <a:r>
              <a:rPr lang="en-US" sz="2600" b="1" dirty="0"/>
              <a:t>PATHOPHYSIOLOGY</a:t>
            </a:r>
          </a:p>
          <a:p>
            <a:pPr>
              <a:buFont typeface="Wingdings" panose="05000000000000000000" pitchFamily="2" charset="2"/>
              <a:buChar char="v"/>
            </a:pPr>
            <a:r>
              <a:rPr lang="en-US" sz="2600" dirty="0"/>
              <a:t> Varicose veins are caused by weakened valves and veins in the legs. </a:t>
            </a:r>
          </a:p>
          <a:p>
            <a:pPr>
              <a:buFont typeface="Wingdings" panose="05000000000000000000" pitchFamily="2" charset="2"/>
              <a:buChar char="v"/>
            </a:pPr>
            <a:r>
              <a:rPr lang="en-US" sz="2600" dirty="0"/>
              <a:t> Normally, one-way valves in the veins keep </a:t>
            </a:r>
            <a:r>
              <a:rPr lang="en-US" sz="2600" dirty="0">
                <a:hlinkClick r:id="rId2"/>
              </a:rPr>
              <a:t>blood</a:t>
            </a:r>
            <a:r>
              <a:rPr lang="en-US" sz="2600" dirty="0"/>
              <a:t> flowing from your legs up toward the </a:t>
            </a:r>
            <a:r>
              <a:rPr lang="en-US" sz="2600" dirty="0">
                <a:hlinkClick r:id="rId3"/>
              </a:rPr>
              <a:t>heart</a:t>
            </a:r>
            <a:r>
              <a:rPr lang="en-US" sz="2600" dirty="0"/>
              <a:t>.</a:t>
            </a:r>
          </a:p>
          <a:p>
            <a:pPr>
              <a:buFont typeface="Wingdings" panose="05000000000000000000" pitchFamily="2" charset="2"/>
              <a:buChar char="v"/>
            </a:pPr>
            <a:r>
              <a:rPr lang="en-US" sz="2600" dirty="0"/>
              <a:t>When these valves do not work as they should, blood collects in the legs, and pressure builds up. </a:t>
            </a:r>
          </a:p>
          <a:p>
            <a:pPr>
              <a:buFont typeface="Wingdings" panose="05000000000000000000" pitchFamily="2" charset="2"/>
              <a:buChar char="v"/>
            </a:pPr>
            <a:r>
              <a:rPr lang="en-US" sz="2600" dirty="0"/>
              <a:t>The veins become weak, large, and twisted. </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dirty="0"/>
              <a:t>.</a:t>
            </a:r>
          </a:p>
        </p:txBody>
      </p:sp>
      <p:pic>
        <p:nvPicPr>
          <p:cNvPr id="4" name="Picture 2"/>
          <p:cNvPicPr>
            <a:picLocks noGrp="1" noChangeAspect="1" noChangeArrowheads="1"/>
          </p:cNvPicPr>
          <p:nvPr>
            <p:ph sz="quarter" idx="1"/>
          </p:nvPr>
        </p:nvPicPr>
        <p:blipFill>
          <a:blip r:embed="rId2" cstate="print"/>
          <a:srcRect/>
          <a:stretch>
            <a:fillRect/>
          </a:stretch>
        </p:blipFill>
        <p:spPr bwMode="auto">
          <a:xfrm>
            <a:off x="1752600" y="0"/>
            <a:ext cx="3962400" cy="6858000"/>
          </a:xfrm>
          <a:prstGeom prst="rect">
            <a:avLst/>
          </a:prstGeom>
          <a:noFill/>
          <a:ln w="9525">
            <a:noFill/>
            <a:miter lim="800000"/>
            <a:headEnd/>
            <a:tailEnd/>
          </a:ln>
          <a:effectLst/>
        </p:spPr>
      </p:pic>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5122" name="Picture 2" descr="C:\Users\MOSES\Downloads\varicose-veins.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sp>
        <p:nvSpPr>
          <p:cNvPr id="4" name="Title 1"/>
          <p:cNvSpPr txBox="1"/>
          <p:nvPr/>
        </p:nvSpPr>
        <p:spPr>
          <a:xfrm>
            <a:off x="457200" y="0"/>
            <a:ext cx="8229600" cy="685800"/>
          </a:xfrm>
          <a:prstGeom prst="rect">
            <a:avLst/>
          </a:prstGeom>
        </p:spPr>
        <p:txBody>
          <a:bodyPr vert="horz"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000" b="0" i="0" u="none" strike="noStrike" kern="1200" cap="small" spc="0" normalizeH="0" baseline="0" noProof="0" dirty="0">
                <a:ln>
                  <a:noFill/>
                </a:ln>
                <a:solidFill>
                  <a:schemeClr val="tx2"/>
                </a:solidFill>
                <a:effectLst/>
                <a:uLnTx/>
                <a:uFillTx/>
                <a:latin typeface="+mj-lt"/>
                <a:ea typeface="+mj-ea"/>
                <a:cs typeface="+mj-cs"/>
              </a:rPr>
              <a:t>Varicose vein</a:t>
            </a:r>
          </a:p>
        </p:txBody>
      </p:sp>
      <p:pic>
        <p:nvPicPr>
          <p:cNvPr id="5" name="Picture 2"/>
          <p:cNvPicPr>
            <a:picLocks noChangeAspect="1" noChangeArrowheads="1"/>
          </p:cNvPicPr>
          <p:nvPr/>
        </p:nvPicPr>
        <p:blipFill>
          <a:blip r:embed="rId2" cstate="print"/>
          <a:srcRect/>
          <a:stretch>
            <a:fillRect/>
          </a:stretch>
        </p:blipFill>
        <p:spPr bwMode="auto">
          <a:xfrm>
            <a:off x="228600" y="786606"/>
            <a:ext cx="8610600" cy="6071394"/>
          </a:xfrm>
          <a:prstGeom prst="rect">
            <a:avLst/>
          </a:prstGeom>
          <a:noFill/>
          <a:ln w="9525">
            <a:noFill/>
            <a:miter lim="800000"/>
            <a:headEnd/>
            <a:tailEnd/>
          </a:ln>
          <a:effectLst/>
        </p:spPr>
      </p:pic>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1143000" y="1295400"/>
            <a:ext cx="6172200" cy="3836987"/>
          </a:xfrm>
          <a:prstGeom prst="rect">
            <a:avLst/>
          </a:prstGeom>
          <a:noFill/>
          <a:ln w="9525">
            <a:noFill/>
            <a:miter lim="800000"/>
            <a:headEnd/>
            <a:tailEnd/>
          </a:ln>
          <a:effectLst/>
        </p:spPr>
      </p:pic>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a:t>
            </a:r>
          </a:p>
        </p:txBody>
      </p:sp>
      <p:sp>
        <p:nvSpPr>
          <p:cNvPr id="3" name="Content Placeholder 2"/>
          <p:cNvSpPr>
            <a:spLocks noGrp="1"/>
          </p:cNvSpPr>
          <p:nvPr>
            <p:ph sz="quarter" idx="1"/>
          </p:nvPr>
        </p:nvSpPr>
        <p:spPr/>
        <p:txBody>
          <a:bodyPr/>
          <a:lstStyle/>
          <a:p>
            <a:pPr lvl="0"/>
            <a:r>
              <a:rPr lang="en-US" dirty="0"/>
              <a:t>Family history </a:t>
            </a:r>
          </a:p>
          <a:p>
            <a:pPr lvl="0"/>
            <a:r>
              <a:rPr lang="en-US" dirty="0"/>
              <a:t>Advanced age </a:t>
            </a:r>
          </a:p>
          <a:p>
            <a:pPr lvl="0"/>
            <a:r>
              <a:rPr lang="en-US" dirty="0"/>
              <a:t>Any condition which impedes venous return from lower extremities eg</a:t>
            </a:r>
          </a:p>
          <a:p>
            <a:pPr lvl="0">
              <a:buNone/>
            </a:pPr>
            <a:r>
              <a:rPr lang="en-US" dirty="0"/>
              <a:t>-Prolonged standing/ sitting.</a:t>
            </a:r>
          </a:p>
          <a:p>
            <a:pPr lvl="0">
              <a:buNone/>
            </a:pPr>
            <a:r>
              <a:rPr lang="en-US" dirty="0"/>
              <a:t>-Obesity </a:t>
            </a:r>
          </a:p>
          <a:p>
            <a:pPr lvl="0">
              <a:buNone/>
            </a:pPr>
            <a:r>
              <a:rPr lang="en-US" dirty="0"/>
              <a:t>-Pregnancy </a:t>
            </a:r>
          </a:p>
          <a:p>
            <a:pPr lvl="0">
              <a:buNone/>
            </a:pPr>
            <a:r>
              <a:rPr lang="en-US" dirty="0"/>
              <a:t>-Constricting garments </a:t>
            </a:r>
          </a:p>
          <a:p>
            <a:endParaRPr lang="en-US" dirty="0"/>
          </a:p>
          <a:p>
            <a:endParaRPr lang="en-US"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b="1" dirty="0"/>
              <a:t>Signs and symptoms</a:t>
            </a:r>
          </a:p>
        </p:txBody>
      </p:sp>
      <p:sp>
        <p:nvSpPr>
          <p:cNvPr id="5" name="Content Placeholder 4"/>
          <p:cNvSpPr>
            <a:spLocks noGrp="1"/>
          </p:cNvSpPr>
          <p:nvPr>
            <p:ph sz="quarter" idx="1"/>
          </p:nvPr>
        </p:nvSpPr>
        <p:spPr>
          <a:xfrm>
            <a:off x="228600" y="914400"/>
            <a:ext cx="8534400" cy="5943600"/>
          </a:xfrm>
        </p:spPr>
        <p:txBody>
          <a:bodyPr>
            <a:normAutofit fontScale="92500" lnSpcReduction="10000"/>
          </a:bodyPr>
          <a:lstStyle/>
          <a:p>
            <a:r>
              <a:rPr lang="en-US" dirty="0"/>
              <a:t>Heaviness, burning, aching, tiredness, or pain in the legs. Symptoms may worsen on standing or </a:t>
            </a:r>
            <a:r>
              <a:rPr lang="en-US" dirty="0" err="1"/>
              <a:t>sittting</a:t>
            </a:r>
            <a:r>
              <a:rPr lang="en-US" dirty="0"/>
              <a:t> for long periods of time.</a:t>
            </a:r>
          </a:p>
          <a:p>
            <a:r>
              <a:rPr lang="en-US" dirty="0"/>
              <a:t>Swelling in </a:t>
            </a:r>
            <a:r>
              <a:rPr lang="en-US" dirty="0">
                <a:hlinkClick r:id="rId2"/>
              </a:rPr>
              <a:t>feet</a:t>
            </a:r>
            <a:r>
              <a:rPr lang="en-US" dirty="0"/>
              <a:t> and ankles.</a:t>
            </a:r>
          </a:p>
          <a:p>
            <a:r>
              <a:rPr lang="en-US" dirty="0">
                <a:hlinkClick r:id="rId3"/>
              </a:rPr>
              <a:t>Itching</a:t>
            </a:r>
            <a:r>
              <a:rPr lang="en-US" dirty="0"/>
              <a:t> over the vein.</a:t>
            </a:r>
          </a:p>
          <a:p>
            <a:r>
              <a:rPr lang="en-US" dirty="0"/>
              <a:t>Large twisted veins visible under the surface of the skin</a:t>
            </a:r>
          </a:p>
          <a:p>
            <a:pPr>
              <a:buNone/>
            </a:pPr>
            <a:r>
              <a:rPr lang="en-US" u="sng" dirty="0"/>
              <a:t>More serious symptoms </a:t>
            </a:r>
            <a:r>
              <a:rPr lang="en-US" dirty="0"/>
              <a:t>include:</a:t>
            </a:r>
          </a:p>
          <a:p>
            <a:r>
              <a:rPr lang="en-US" dirty="0"/>
              <a:t>Leg swelling and cramping</a:t>
            </a:r>
          </a:p>
          <a:p>
            <a:r>
              <a:rPr lang="en-US" dirty="0"/>
              <a:t>Swelling and calf pain after sitting or standing for long periods of time.</a:t>
            </a:r>
          </a:p>
          <a:p>
            <a:r>
              <a:rPr lang="en-US" dirty="0"/>
              <a:t>Skin changes, such as: </a:t>
            </a:r>
          </a:p>
          <a:p>
            <a:pPr lvl="1"/>
            <a:r>
              <a:rPr lang="en-US" dirty="0"/>
              <a:t>Color changes.</a:t>
            </a:r>
          </a:p>
          <a:p>
            <a:pPr lvl="1"/>
            <a:r>
              <a:rPr lang="en-US" dirty="0"/>
              <a:t>Dry, thinned skin.</a:t>
            </a:r>
          </a:p>
          <a:p>
            <a:pPr lvl="1"/>
            <a:r>
              <a:rPr lang="en-US" dirty="0"/>
              <a:t>Inflammation.</a:t>
            </a:r>
          </a:p>
          <a:p>
            <a:pPr lvl="1"/>
            <a:r>
              <a:rPr lang="en-US" dirty="0" err="1"/>
              <a:t>Scarling</a:t>
            </a:r>
            <a:r>
              <a:rPr lang="en-US" dirty="0"/>
              <a:t>.</a:t>
            </a:r>
          </a:p>
          <a:p>
            <a:r>
              <a:rPr lang="en-US" dirty="0"/>
              <a:t>Profuse bleeding after a minor injury. </a:t>
            </a:r>
          </a:p>
          <a:p>
            <a:pPr>
              <a:buNone/>
            </a:pPr>
            <a:endParaRPr lang="en-US" dirty="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 sounds</a:t>
            </a:r>
          </a:p>
        </p:txBody>
      </p:sp>
      <p:sp>
        <p:nvSpPr>
          <p:cNvPr id="3" name="Content Placeholder 2"/>
          <p:cNvSpPr>
            <a:spLocks noGrp="1"/>
          </p:cNvSpPr>
          <p:nvPr>
            <p:ph sz="quarter" idx="1"/>
          </p:nvPr>
        </p:nvSpPr>
        <p:spPr/>
        <p:txBody>
          <a:bodyPr/>
          <a:lstStyle/>
          <a:p>
            <a:r>
              <a:rPr lang="en-US" dirty="0"/>
              <a:t>First &amp;: Closure of AV valves</a:t>
            </a:r>
          </a:p>
          <a:p>
            <a:r>
              <a:rPr lang="en-US" dirty="0"/>
              <a:t>Second : Classical; heard by a stethoscope</a:t>
            </a:r>
          </a:p>
          <a:p>
            <a:pPr>
              <a:buNone/>
            </a:pPr>
            <a:r>
              <a:rPr lang="en-US" dirty="0"/>
              <a:t>Is due to closure of aortic valve</a:t>
            </a:r>
          </a:p>
          <a:p>
            <a:r>
              <a:rPr lang="en-US" dirty="0"/>
              <a:t>Third: Due to rushing of blood into the ventricles. Is mild, can only be heard by a special microphone, amplifier &amp; loudspeaker. </a:t>
            </a:r>
          </a:p>
          <a:p>
            <a:r>
              <a:rPr lang="en-US" dirty="0"/>
              <a:t>Fourth: Produced buy </a:t>
            </a:r>
            <a:r>
              <a:rPr lang="en-US" dirty="0" err="1"/>
              <a:t>atrial</a:t>
            </a:r>
            <a:r>
              <a:rPr lang="en-US" dirty="0"/>
              <a:t> contraction. Not audible unless in pathologic state like stiff ventricle due to HTN. The atria pump force fully into the ventricle.  </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467600" cy="533400"/>
          </a:xfrm>
        </p:spPr>
        <p:txBody>
          <a:bodyPr>
            <a:normAutofit fontScale="90000"/>
          </a:bodyPr>
          <a:lstStyle/>
          <a:p>
            <a:r>
              <a:rPr lang="en-US" b="1" dirty="0"/>
              <a:t>treatment</a:t>
            </a:r>
          </a:p>
        </p:txBody>
      </p:sp>
      <p:sp>
        <p:nvSpPr>
          <p:cNvPr id="3" name="Content Placeholder 2"/>
          <p:cNvSpPr>
            <a:spLocks noGrp="1"/>
          </p:cNvSpPr>
          <p:nvPr>
            <p:ph sz="quarter" idx="1"/>
          </p:nvPr>
        </p:nvSpPr>
        <p:spPr>
          <a:xfrm>
            <a:off x="228600" y="609600"/>
            <a:ext cx="8534400" cy="6096000"/>
          </a:xfrm>
        </p:spPr>
        <p:txBody>
          <a:bodyPr>
            <a:normAutofit fontScale="92500" lnSpcReduction="10000"/>
          </a:bodyPr>
          <a:lstStyle/>
          <a:p>
            <a:pPr>
              <a:buNone/>
            </a:pPr>
            <a:r>
              <a:rPr lang="en-US" b="1" dirty="0"/>
              <a:t>Life style changes</a:t>
            </a:r>
          </a:p>
          <a:p>
            <a:r>
              <a:rPr lang="en-US" dirty="0"/>
              <a:t>Avoid wearing of tight clothes especially on the pelvic girdle</a:t>
            </a:r>
          </a:p>
          <a:p>
            <a:r>
              <a:rPr lang="en-US" dirty="0"/>
              <a:t>Propping up (elevate) the legs.</a:t>
            </a:r>
          </a:p>
          <a:p>
            <a:r>
              <a:rPr lang="en-US" dirty="0"/>
              <a:t>Avoid long periods of sitting, standing, or crossing the legs</a:t>
            </a:r>
          </a:p>
          <a:p>
            <a:r>
              <a:rPr lang="en-US" dirty="0"/>
              <a:t>Avoid high heels </a:t>
            </a:r>
          </a:p>
          <a:p>
            <a:r>
              <a:rPr lang="en-US" dirty="0"/>
              <a:t>Plenty of </a:t>
            </a:r>
            <a:r>
              <a:rPr lang="en-US" dirty="0">
                <a:hlinkClick r:id="rId2"/>
              </a:rPr>
              <a:t>exercise</a:t>
            </a:r>
            <a:endParaRPr lang="en-US" dirty="0"/>
          </a:p>
          <a:p>
            <a:r>
              <a:rPr lang="en-US" dirty="0"/>
              <a:t>Wearing of compression stockings help to propel blood</a:t>
            </a:r>
          </a:p>
          <a:p>
            <a:pPr>
              <a:buNone/>
            </a:pPr>
            <a:r>
              <a:rPr lang="en-US" b="1" dirty="0"/>
              <a:t>Medical procedures</a:t>
            </a:r>
          </a:p>
          <a:p>
            <a:pPr>
              <a:buNone/>
            </a:pPr>
            <a:r>
              <a:rPr lang="en-US" b="1" dirty="0">
                <a:solidFill>
                  <a:schemeClr val="accent1">
                    <a:lumMod val="75000"/>
                  </a:schemeClr>
                </a:solidFill>
              </a:rPr>
              <a:t>Sclerotherapy</a:t>
            </a:r>
          </a:p>
          <a:p>
            <a:r>
              <a:rPr lang="en-US" dirty="0"/>
              <a:t>to close off the vein. Drug is injected to make the veins collapse. Blood re-routes to another vein.</a:t>
            </a:r>
          </a:p>
          <a:p>
            <a:pPr>
              <a:buNone/>
            </a:pPr>
            <a:r>
              <a:rPr lang="en-US" b="1" dirty="0">
                <a:solidFill>
                  <a:schemeClr val="accent1">
                    <a:lumMod val="75000"/>
                  </a:schemeClr>
                </a:solidFill>
              </a:rPr>
              <a:t>Vein Stripping and Ligation</a:t>
            </a:r>
          </a:p>
          <a:p>
            <a:r>
              <a:rPr lang="en-US" dirty="0"/>
              <a:t>Vein stripping and ligation typically is done only for severe cases of varicose veins. </a:t>
            </a:r>
          </a:p>
          <a:p>
            <a:r>
              <a:rPr lang="en-US" dirty="0"/>
              <a:t>The procedure involves tying, cutting and removing the veins through small cuts in your skin.</a:t>
            </a:r>
          </a:p>
          <a:p>
            <a:pPr>
              <a:buNone/>
            </a:pPr>
            <a:endParaRPr lang="en-US" dirty="0"/>
          </a:p>
          <a:p>
            <a:pPr>
              <a:buNone/>
            </a:pPr>
            <a:endParaRPr lang="en-US" dirty="0"/>
          </a:p>
          <a:p>
            <a:endParaRPr lang="en-US" dirty="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609600"/>
            <a:ext cx="7467600" cy="5635752"/>
          </a:xfrm>
        </p:spPr>
        <p:txBody>
          <a:bodyPr/>
          <a:lstStyle/>
          <a:p>
            <a:pPr>
              <a:buNone/>
            </a:pPr>
            <a:r>
              <a:rPr lang="en-US" dirty="0">
                <a:solidFill>
                  <a:schemeClr val="accent1">
                    <a:lumMod val="75000"/>
                  </a:schemeClr>
                </a:solidFill>
              </a:rPr>
              <a:t>Laser Surgery</a:t>
            </a:r>
          </a:p>
          <a:p>
            <a:r>
              <a:rPr lang="en-US" dirty="0"/>
              <a:t>This procedure applies light energy from a laser onto a varicose vein. The laser light makes the vein fade away.</a:t>
            </a:r>
          </a:p>
          <a:p>
            <a:r>
              <a:rPr lang="en-US" dirty="0"/>
              <a:t>Laser surgery mostly is used to treat smaller varicose veins. No cutting or injection of chemicals is involved.</a:t>
            </a:r>
          </a:p>
          <a:p>
            <a:endParaRPr lang="en-US"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1026" name="Picture 2" descr="C:\Users\MOSES\Downloads\vss-laser-vein-diagram-images.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care</a:t>
            </a:r>
          </a:p>
        </p:txBody>
      </p:sp>
      <p:sp>
        <p:nvSpPr>
          <p:cNvPr id="3" name="Content Placeholder 2"/>
          <p:cNvSpPr>
            <a:spLocks noGrp="1"/>
          </p:cNvSpPr>
          <p:nvPr>
            <p:ph sz="quarter" idx="1"/>
          </p:nvPr>
        </p:nvSpPr>
        <p:spPr/>
        <p:txBody>
          <a:bodyPr/>
          <a:lstStyle/>
          <a:p>
            <a:pPr lvl="0"/>
            <a:r>
              <a:rPr lang="en-US" dirty="0"/>
              <a:t>General and surgical </a:t>
            </a:r>
          </a:p>
          <a:p>
            <a:pPr lvl="0"/>
            <a:r>
              <a:rPr lang="en-US" dirty="0"/>
              <a:t>Support for leg (s)</a:t>
            </a:r>
          </a:p>
          <a:p>
            <a:pPr lvl="0"/>
            <a:r>
              <a:rPr lang="en-US" dirty="0"/>
              <a:t>Education on prevention as treatment is palliative</a:t>
            </a:r>
          </a:p>
          <a:p>
            <a:pPr lvl="0"/>
            <a:r>
              <a:rPr lang="en-US" dirty="0"/>
              <a:t>Avoid injury which could lead to infection.</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2"/>
                </a:solidFill>
              </a:rPr>
              <a:t>TRANSIENT ISCHAEMIC ATTACKS         (TIA)</a:t>
            </a:r>
            <a:endParaRPr lang="en-US" dirty="0">
              <a:solidFill>
                <a:schemeClr val="accent2"/>
              </a:solidFill>
            </a:endParaRPr>
          </a:p>
        </p:txBody>
      </p:sp>
      <p:sp>
        <p:nvSpPr>
          <p:cNvPr id="3" name="Content Placeholder 2"/>
          <p:cNvSpPr>
            <a:spLocks noGrp="1"/>
          </p:cNvSpPr>
          <p:nvPr>
            <p:ph sz="quarter" idx="1"/>
          </p:nvPr>
        </p:nvSpPr>
        <p:spPr/>
        <p:txBody>
          <a:bodyPr>
            <a:normAutofit/>
          </a:bodyPr>
          <a:lstStyle/>
          <a:p>
            <a:r>
              <a:rPr lang="en-US" sz="2800" dirty="0"/>
              <a:t>A set of symptoms that lasts a short time and occurs because of a temporary lack of blood to part of the brain.</a:t>
            </a:r>
          </a:p>
          <a:p>
            <a:r>
              <a:rPr lang="en-US" sz="2800" dirty="0"/>
              <a:t> It is sometimes called </a:t>
            </a:r>
            <a:r>
              <a:rPr lang="en-US" sz="2800" b="1" dirty="0"/>
              <a:t>a mini-stroke</a:t>
            </a:r>
            <a:r>
              <a:rPr lang="en-US" sz="2800" dirty="0"/>
              <a:t>. However, unlike a stroke, the symptoms are short-lived and soon go </a:t>
            </a:r>
          </a:p>
          <a:p>
            <a:r>
              <a:rPr lang="en-US" sz="2800" dirty="0"/>
              <a:t>Patient becomes normal again</a:t>
            </a:r>
          </a:p>
          <a:p>
            <a:r>
              <a:rPr lang="en-US" sz="2800" dirty="0"/>
              <a:t>The most common cause is a tiny blood clot in a blood vessel in the brain</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endParaRPr lang="en-US" dirty="0"/>
          </a:p>
        </p:txBody>
      </p:sp>
      <p:sp>
        <p:nvSpPr>
          <p:cNvPr id="3" name="Content Placeholder 2"/>
          <p:cNvSpPr>
            <a:spLocks noGrp="1"/>
          </p:cNvSpPr>
          <p:nvPr>
            <p:ph sz="quarter" idx="1"/>
          </p:nvPr>
        </p:nvSpPr>
        <p:spPr/>
        <p:txBody>
          <a:bodyPr/>
          <a:lstStyle/>
          <a:p>
            <a:endParaRPr lang="en-US" dirty="0"/>
          </a:p>
        </p:txBody>
      </p:sp>
      <p:sp>
        <p:nvSpPr>
          <p:cNvPr id="4" name="Title 1"/>
          <p:cNvSpPr txBox="1"/>
          <p:nvPr/>
        </p:nvSpPr>
        <p:spPr>
          <a:xfrm>
            <a:off x="0" y="0"/>
            <a:ext cx="9144000" cy="762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000" b="0" i="0" u="none" strike="noStrike" kern="1200" cap="small" spc="0" normalizeH="0" baseline="0" noProof="0" dirty="0">
                <a:ln>
                  <a:noFill/>
                </a:ln>
                <a:solidFill>
                  <a:schemeClr val="tx2"/>
                </a:solidFill>
                <a:effectLst/>
                <a:uLnTx/>
                <a:uFillTx/>
                <a:latin typeface="+mj-lt"/>
                <a:ea typeface="+mj-ea"/>
                <a:cs typeface="+mj-cs"/>
              </a:rPr>
              <a:t>TIA</a:t>
            </a:r>
          </a:p>
        </p:txBody>
      </p:sp>
      <p:pic>
        <p:nvPicPr>
          <p:cNvPr id="5" name="Picture 2"/>
          <p:cNvPicPr>
            <a:picLocks noChangeAspect="1" noChangeArrowheads="1"/>
          </p:cNvPicPr>
          <p:nvPr/>
        </p:nvPicPr>
        <p:blipFill>
          <a:blip r:embed="rId2" cstate="print"/>
          <a:srcRect/>
          <a:stretch>
            <a:fillRect/>
          </a:stretch>
        </p:blipFill>
        <p:spPr bwMode="auto">
          <a:xfrm>
            <a:off x="0" y="0"/>
            <a:ext cx="9144000" cy="6324600"/>
          </a:xfrm>
          <a:prstGeom prst="rect">
            <a:avLst/>
          </a:prstGeom>
          <a:noFill/>
          <a:ln w="9525">
            <a:noFill/>
            <a:miter lim="800000"/>
            <a:headEnd/>
            <a:tailEnd/>
          </a:ln>
          <a:effectLst/>
        </p:spPr>
      </p:pic>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467600" cy="579438"/>
          </a:xfrm>
        </p:spPr>
        <p:txBody>
          <a:bodyPr/>
          <a:lstStyle/>
          <a:p>
            <a:r>
              <a:rPr lang="en-US" dirty="0"/>
              <a:t>symptoms</a:t>
            </a:r>
          </a:p>
        </p:txBody>
      </p:sp>
      <p:sp>
        <p:nvSpPr>
          <p:cNvPr id="3" name="Content Placeholder 2"/>
          <p:cNvSpPr>
            <a:spLocks noGrp="1"/>
          </p:cNvSpPr>
          <p:nvPr>
            <p:ph sz="quarter" idx="1"/>
          </p:nvPr>
        </p:nvSpPr>
        <p:spPr>
          <a:xfrm>
            <a:off x="457200" y="1371600"/>
            <a:ext cx="7467600" cy="4873752"/>
          </a:xfrm>
        </p:spPr>
        <p:txBody>
          <a:bodyPr/>
          <a:lstStyle/>
          <a:p>
            <a:r>
              <a:rPr lang="en-US" sz="2800" dirty="0"/>
              <a:t>Weakness or clumsiness of a hand, arm, or leg</a:t>
            </a:r>
          </a:p>
          <a:p>
            <a:r>
              <a:rPr lang="en-US" sz="2800" dirty="0"/>
              <a:t>Difficulties with speech</a:t>
            </a:r>
          </a:p>
          <a:p>
            <a:r>
              <a:rPr lang="en-US" sz="2800" dirty="0"/>
              <a:t>Difficulties with swallowing</a:t>
            </a:r>
          </a:p>
          <a:p>
            <a:r>
              <a:rPr lang="en-US" sz="2800" dirty="0"/>
              <a:t>Numbness or pins and needles of a part of the body</a:t>
            </a:r>
          </a:p>
          <a:p>
            <a:r>
              <a:rPr lang="en-US" sz="2800" dirty="0"/>
              <a:t>Brief loss of vision, or double vision</a:t>
            </a:r>
          </a:p>
          <a:p>
            <a:endParaRPr lang="en-US" dirty="0"/>
          </a:p>
          <a:p>
            <a:endParaRPr lang="en-US" dirty="0"/>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a:t>Diagnostic procedures</a:t>
            </a:r>
          </a:p>
        </p:txBody>
      </p:sp>
      <p:sp>
        <p:nvSpPr>
          <p:cNvPr id="3" name="Content Placeholder 2"/>
          <p:cNvSpPr>
            <a:spLocks noGrp="1"/>
          </p:cNvSpPr>
          <p:nvPr>
            <p:ph sz="quarter" idx="1"/>
          </p:nvPr>
        </p:nvSpPr>
        <p:spPr>
          <a:xfrm>
            <a:off x="458337" y="1219200"/>
            <a:ext cx="7467600" cy="4873752"/>
          </a:xfrm>
        </p:spPr>
        <p:txBody>
          <a:bodyPr>
            <a:normAutofit/>
          </a:bodyPr>
          <a:lstStyle/>
          <a:p>
            <a:r>
              <a:rPr lang="en-US" sz="2800" b="1" dirty="0"/>
              <a:t>A scan of your brain. </a:t>
            </a:r>
            <a:r>
              <a:rPr lang="en-US" sz="2800" dirty="0"/>
              <a:t>This will be either a CT scan or an MRI scan. </a:t>
            </a:r>
          </a:p>
          <a:p>
            <a:r>
              <a:rPr lang="en-US" sz="2800" dirty="0"/>
              <a:t>This is done to rule out stroke rather than a TIA. </a:t>
            </a:r>
          </a:p>
          <a:p>
            <a:r>
              <a:rPr lang="en-US" sz="2800" dirty="0"/>
              <a:t>In a few cases, a stroke can occur with complete and quick recovery. </a:t>
            </a:r>
          </a:p>
          <a:p>
            <a:r>
              <a:rPr lang="en-US" sz="2800" dirty="0"/>
              <a:t>The scan is also rules out other brain problems (e.g. a brain </a:t>
            </a:r>
            <a:r>
              <a:rPr lang="en-US" sz="2800" dirty="0" err="1"/>
              <a:t>tumour</a:t>
            </a:r>
            <a:r>
              <a:rPr lang="en-US" sz="2800" dirty="0"/>
              <a:t>) that may cause symptoms that mimic a TIA.</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7467600" cy="5711952"/>
          </a:xfrm>
        </p:spPr>
        <p:txBody>
          <a:bodyPr/>
          <a:lstStyle/>
          <a:p>
            <a:r>
              <a:rPr lang="en-US" sz="2800" b="1" dirty="0"/>
              <a:t>An ultrasound scan of the carotid arteries</a:t>
            </a:r>
            <a:r>
              <a:rPr lang="en-US" sz="2800" dirty="0"/>
              <a:t>. To find out if there is severe narrowing of one of these arteries, caused by atheroma. Narrowing (stenosis) of the carotid arteries is a risk factor for TIA and stroke.</a:t>
            </a:r>
          </a:p>
          <a:p>
            <a:r>
              <a:rPr lang="en-US" sz="2800" b="1" dirty="0"/>
              <a:t>An electrocardiogram (ECG) </a:t>
            </a:r>
            <a:r>
              <a:rPr lang="en-US" sz="2800" dirty="0"/>
              <a:t>to check for abnormal heart rhythms such as atrial fibrillations (an irregular heart beat).</a:t>
            </a:r>
          </a:p>
          <a:p>
            <a:endParaRPr lang="en-US" dirty="0"/>
          </a:p>
          <a:p>
            <a:endParaRPr lang="en-US" dirty="0"/>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7696200" cy="5711952"/>
          </a:xfrm>
        </p:spPr>
        <p:txBody>
          <a:bodyPr/>
          <a:lstStyle/>
          <a:p>
            <a:r>
              <a:rPr lang="en-US" sz="2800" b="1" dirty="0"/>
              <a:t>Blood tests. </a:t>
            </a:r>
            <a:r>
              <a:rPr lang="en-US" sz="2800" dirty="0"/>
              <a:t>blood is tested for diabetes or high cholesterol (these are </a:t>
            </a:r>
            <a:r>
              <a:rPr lang="en-US" sz="2800" b="1" i="1" dirty="0"/>
              <a:t>risk factors for TIA and stroke</a:t>
            </a:r>
            <a:r>
              <a:rPr lang="en-US" sz="2800" dirty="0"/>
              <a:t>), and to rule out anemia or kidney diseases</a:t>
            </a:r>
          </a:p>
          <a:p>
            <a:r>
              <a:rPr lang="en-US" sz="2800" b="1" dirty="0"/>
              <a:t>Blood pressure measurement</a:t>
            </a:r>
            <a:r>
              <a:rPr lang="en-US" sz="2800" dirty="0"/>
              <a:t>. Although this is not strictly speaking a test, it is important that blood pressure is checked - high blood pressure is a risk factor for TIA and stroke, and needs to be treated.</a:t>
            </a:r>
          </a:p>
          <a:p>
            <a:endParaRPr lang="en-US"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murmur</a:t>
            </a:r>
          </a:p>
        </p:txBody>
      </p:sp>
      <p:sp>
        <p:nvSpPr>
          <p:cNvPr id="3" name="Content Placeholder 2"/>
          <p:cNvSpPr>
            <a:spLocks noGrp="1"/>
          </p:cNvSpPr>
          <p:nvPr>
            <p:ph sz="quarter" idx="1"/>
          </p:nvPr>
        </p:nvSpPr>
        <p:spPr/>
        <p:txBody>
          <a:bodyPr>
            <a:normAutofit/>
          </a:bodyPr>
          <a:lstStyle/>
          <a:p>
            <a:r>
              <a:rPr lang="en-US" sz="2800" dirty="0"/>
              <a:t>An abnormal heart sound produced by turbulence of blood due to:-</a:t>
            </a:r>
          </a:p>
          <a:p>
            <a:r>
              <a:rPr lang="en-US" sz="2800" dirty="0"/>
              <a:t>an incompetent or </a:t>
            </a:r>
            <a:r>
              <a:rPr lang="en-US" sz="2800" dirty="0" err="1"/>
              <a:t>stenosed</a:t>
            </a:r>
            <a:r>
              <a:rPr lang="en-US" sz="2800" dirty="0"/>
              <a:t> valve so that there is regurgitation or backflow of blood.</a:t>
            </a:r>
          </a:p>
          <a:p>
            <a:r>
              <a:rPr lang="en-US" sz="2800" dirty="0"/>
              <a:t>Severe anemia due to reduced blood viscosity thus accelerated blood flow.</a:t>
            </a:r>
          </a:p>
          <a:p>
            <a:r>
              <a:rPr lang="en-US" sz="2800" dirty="0"/>
              <a:t>Ventricular-</a:t>
            </a:r>
            <a:r>
              <a:rPr lang="en-US" sz="2800" dirty="0" err="1"/>
              <a:t>septal</a:t>
            </a:r>
            <a:r>
              <a:rPr lang="en-US" sz="2800" dirty="0"/>
              <a:t> defects where blood flows through from left to right ventricle</a:t>
            </a:r>
          </a:p>
          <a:p>
            <a:r>
              <a:rPr lang="en-US" sz="2800" dirty="0" err="1"/>
              <a:t>Coarctation</a:t>
            </a:r>
            <a:r>
              <a:rPr lang="en-US" sz="2800" dirty="0"/>
              <a:t>(narrowing )of aorta so that blood flows back to the left ventricle</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sz="3200" b="1" dirty="0"/>
              <a:t>management</a:t>
            </a:r>
          </a:p>
        </p:txBody>
      </p:sp>
      <p:sp>
        <p:nvSpPr>
          <p:cNvPr id="3" name="Content Placeholder 2"/>
          <p:cNvSpPr>
            <a:spLocks noGrp="1"/>
          </p:cNvSpPr>
          <p:nvPr>
            <p:ph sz="quarter" idx="1"/>
          </p:nvPr>
        </p:nvSpPr>
        <p:spPr>
          <a:xfrm>
            <a:off x="457200" y="1066800"/>
            <a:ext cx="7467600" cy="5407152"/>
          </a:xfrm>
        </p:spPr>
        <p:txBody>
          <a:bodyPr>
            <a:normAutofit/>
          </a:bodyPr>
          <a:lstStyle/>
          <a:p>
            <a:pPr>
              <a:buNone/>
            </a:pPr>
            <a:r>
              <a:rPr lang="en-US" sz="2800" dirty="0"/>
              <a:t>Aspects of treatment include the following:</a:t>
            </a:r>
          </a:p>
          <a:p>
            <a:pPr>
              <a:buFont typeface="Wingdings" panose="05000000000000000000" pitchFamily="2" charset="2"/>
              <a:buChar char="v"/>
            </a:pPr>
            <a:r>
              <a:rPr lang="en-US" sz="2800" dirty="0"/>
              <a:t>Medication to reduce the risk of blood clots forming.</a:t>
            </a:r>
          </a:p>
          <a:p>
            <a:pPr>
              <a:buFont typeface="Wingdings" panose="05000000000000000000" pitchFamily="2" charset="2"/>
              <a:buChar char="v"/>
            </a:pPr>
            <a:r>
              <a:rPr lang="en-US" sz="2800" dirty="0"/>
              <a:t>To reduce any risk factors that one has.</a:t>
            </a:r>
          </a:p>
          <a:p>
            <a:pPr>
              <a:buFont typeface="Wingdings" panose="05000000000000000000" pitchFamily="2" charset="2"/>
              <a:buChar char="v"/>
            </a:pPr>
            <a:r>
              <a:rPr lang="en-US" sz="2800" dirty="0"/>
              <a:t>Surgery in some cases.</a:t>
            </a:r>
          </a:p>
          <a:p>
            <a:pPr>
              <a:buNone/>
            </a:pPr>
            <a:endParaRPr lang="en-US" sz="2800" b="1" dirty="0"/>
          </a:p>
          <a:p>
            <a:pPr>
              <a:buNone/>
            </a:pPr>
            <a:r>
              <a:rPr lang="en-US" sz="2800" b="1" dirty="0"/>
              <a:t>MEDICATION</a:t>
            </a:r>
            <a:endParaRPr lang="en-US" sz="2800" dirty="0"/>
          </a:p>
          <a:p>
            <a:r>
              <a:rPr lang="en-US" sz="2800" dirty="0"/>
              <a:t>Medication reduces the risk of further blood clots forming.</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001000" cy="6092952"/>
          </a:xfrm>
        </p:spPr>
        <p:txBody>
          <a:bodyPr>
            <a:normAutofit/>
          </a:bodyPr>
          <a:lstStyle/>
          <a:p>
            <a:pPr>
              <a:buNone/>
            </a:pPr>
            <a:r>
              <a:rPr lang="en-US" sz="3200" b="1" dirty="0"/>
              <a:t>Ant platelet medication</a:t>
            </a:r>
          </a:p>
          <a:p>
            <a:r>
              <a:rPr lang="en-US" sz="3200" dirty="0"/>
              <a:t>Platelets are tiny particles in the blood which help blood to clot. </a:t>
            </a:r>
          </a:p>
          <a:p>
            <a:r>
              <a:rPr lang="en-US" sz="3200" dirty="0"/>
              <a:t>Antiplatelet medication is usually advised if one have had a TIA. </a:t>
            </a:r>
          </a:p>
          <a:p>
            <a:r>
              <a:rPr lang="en-US" sz="3200" dirty="0"/>
              <a:t>Anti platelet medication reduces the stickiness of platelets. </a:t>
            </a:r>
          </a:p>
          <a:p>
            <a:r>
              <a:rPr lang="en-US" sz="3200" dirty="0"/>
              <a:t>This helps to prevent blood clots forming inside arteries, which helps to prevent a further TIA or a stroke. </a:t>
            </a:r>
          </a:p>
          <a:p>
            <a:r>
              <a:rPr lang="en-US" sz="3200" dirty="0"/>
              <a:t>They include aspirin, </a:t>
            </a:r>
            <a:r>
              <a:rPr lang="en-US" sz="3200" dirty="0" err="1"/>
              <a:t>clopidogrel</a:t>
            </a:r>
            <a:endParaRPr lang="en-US" sz="3200" dirty="0"/>
          </a:p>
          <a:p>
            <a:endParaRPr lang="en-US" dirty="0"/>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92952"/>
          </a:xfrm>
        </p:spPr>
        <p:txBody>
          <a:bodyPr>
            <a:normAutofit/>
          </a:bodyPr>
          <a:lstStyle/>
          <a:p>
            <a:r>
              <a:rPr lang="en-US" sz="3200" b="1" dirty="0"/>
              <a:t>Warfarin</a:t>
            </a:r>
            <a:r>
              <a:rPr lang="en-US" sz="3200" dirty="0"/>
              <a:t> works by reducing some of the chemicals in the blood that are needed to make blood clot (it is an anticoagulant). </a:t>
            </a:r>
          </a:p>
          <a:p>
            <a:r>
              <a:rPr lang="en-US" sz="3200" dirty="0"/>
              <a:t>The aim is to get the dose just right so the blood is 'thinner' than normal (less able to form clots), but not so much as to cause bleeding problems.</a:t>
            </a:r>
          </a:p>
          <a:p>
            <a:r>
              <a:rPr lang="en-US" sz="3200" dirty="0"/>
              <a:t>Therefore, you need regular blood tests if you take warfarin.</a:t>
            </a:r>
          </a:p>
          <a:p>
            <a:r>
              <a:rPr lang="en-US" sz="3200" dirty="0"/>
              <a:t>( an oral anticoagulant.)</a:t>
            </a:r>
          </a:p>
          <a:p>
            <a:endParaRPr lang="en-US" dirty="0"/>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7467600" cy="5559552"/>
          </a:xfrm>
        </p:spPr>
        <p:txBody>
          <a:bodyPr>
            <a:normAutofit/>
          </a:bodyPr>
          <a:lstStyle/>
          <a:p>
            <a:r>
              <a:rPr lang="en-US" sz="3200" dirty="0"/>
              <a:t>Smoking cessation</a:t>
            </a:r>
          </a:p>
          <a:p>
            <a:r>
              <a:rPr lang="en-US" sz="3200" dirty="0"/>
              <a:t>Regular BP check up</a:t>
            </a:r>
          </a:p>
          <a:p>
            <a:r>
              <a:rPr lang="en-US" sz="3200" dirty="0"/>
              <a:t>Weight management</a:t>
            </a:r>
          </a:p>
          <a:p>
            <a:r>
              <a:rPr lang="en-US" sz="3200" dirty="0"/>
              <a:t>Physical activity</a:t>
            </a:r>
          </a:p>
          <a:p>
            <a:r>
              <a:rPr lang="en-US" sz="3200" dirty="0"/>
              <a:t>Reduce intake of cholesterol</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2"/>
                </a:solidFill>
              </a:rPr>
              <a:t>CONGENITAL HEART DISEASE</a:t>
            </a:r>
          </a:p>
        </p:txBody>
      </p:sp>
      <p:sp>
        <p:nvSpPr>
          <p:cNvPr id="3" name="Content Placeholder 2"/>
          <p:cNvSpPr>
            <a:spLocks noGrp="1"/>
          </p:cNvSpPr>
          <p:nvPr>
            <p:ph sz="quarter" idx="1"/>
          </p:nvPr>
        </p:nvSpPr>
        <p:spPr/>
        <p:txBody>
          <a:bodyPr>
            <a:normAutofit/>
          </a:bodyPr>
          <a:lstStyle/>
          <a:p>
            <a:r>
              <a:rPr lang="en-US" sz="3200" dirty="0"/>
              <a:t>Structural disorders of the heart</a:t>
            </a:r>
          </a:p>
          <a:p>
            <a:r>
              <a:rPr lang="en-US" sz="3200" dirty="0"/>
              <a:t>Due to damage of the fetus by the Rubella virus when the mother is 1-3 months pregnant.</a:t>
            </a:r>
          </a:p>
          <a:p>
            <a:r>
              <a:rPr lang="en-US" sz="3200" dirty="0"/>
              <a:t>Or by chromosomal abnormality in children with Down’s syndrome</a:t>
            </a:r>
          </a:p>
          <a:p>
            <a:r>
              <a:rPr lang="en-US" sz="3200" dirty="0"/>
              <a:t> In most cases, the cause is idiopathic.</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a:t>classification</a:t>
            </a:r>
          </a:p>
        </p:txBody>
      </p:sp>
      <p:sp>
        <p:nvSpPr>
          <p:cNvPr id="3" name="Content Placeholder 2"/>
          <p:cNvSpPr>
            <a:spLocks noGrp="1"/>
          </p:cNvSpPr>
          <p:nvPr>
            <p:ph sz="quarter" idx="1"/>
          </p:nvPr>
        </p:nvSpPr>
        <p:spPr>
          <a:xfrm>
            <a:off x="457200" y="1219200"/>
            <a:ext cx="8001000" cy="5254752"/>
          </a:xfrm>
        </p:spPr>
        <p:txBody>
          <a:bodyPr>
            <a:normAutofit/>
          </a:bodyPr>
          <a:lstStyle/>
          <a:p>
            <a:pPr>
              <a:buNone/>
            </a:pPr>
            <a:r>
              <a:rPr lang="en-US" b="1" dirty="0">
                <a:solidFill>
                  <a:schemeClr val="accent5"/>
                </a:solidFill>
              </a:rPr>
              <a:t>NON-CYANOTIC GROUP</a:t>
            </a:r>
          </a:p>
          <a:p>
            <a:r>
              <a:rPr lang="en-US" sz="3200" dirty="0"/>
              <a:t>Anatomically, the following principal defects may be found:</a:t>
            </a:r>
          </a:p>
          <a:p>
            <a:pPr>
              <a:buFont typeface="Wingdings" panose="05000000000000000000" pitchFamily="2" charset="2"/>
              <a:buChar char="Ø"/>
            </a:pPr>
            <a:r>
              <a:rPr lang="en-US" sz="3200" dirty="0"/>
              <a:t>Abnormal communications in the heart or  between the big vessels</a:t>
            </a:r>
          </a:p>
          <a:p>
            <a:pPr>
              <a:buFont typeface="Wingdings" panose="05000000000000000000" pitchFamily="2" charset="2"/>
              <a:buChar char="Ø"/>
            </a:pPr>
            <a:r>
              <a:rPr lang="en-US" sz="3200" dirty="0"/>
              <a:t> Atrial septal defect</a:t>
            </a:r>
          </a:p>
          <a:p>
            <a:pPr>
              <a:buFont typeface="Wingdings" panose="05000000000000000000" pitchFamily="2" charset="2"/>
              <a:buChar char="Ø"/>
            </a:pPr>
            <a:r>
              <a:rPr lang="en-US" sz="3200" dirty="0"/>
              <a:t> Ventricular septal defect</a:t>
            </a:r>
          </a:p>
          <a:p>
            <a:pPr>
              <a:buFont typeface="Wingdings" panose="05000000000000000000" pitchFamily="2" charset="2"/>
              <a:buChar char="Ø"/>
            </a:pPr>
            <a:r>
              <a:rPr lang="en-US" sz="3200" dirty="0"/>
              <a:t> Patent ductus arteriosus.</a:t>
            </a:r>
          </a:p>
          <a:p>
            <a:pPr>
              <a:buFont typeface="Wingdings" panose="05000000000000000000" pitchFamily="2" charset="2"/>
              <a:buChar char="Ø"/>
            </a:pPr>
            <a:r>
              <a:rPr lang="en-US" sz="3200" dirty="0"/>
              <a:t> Co-</a:t>
            </a:r>
            <a:r>
              <a:rPr lang="en-US" sz="3200" dirty="0" err="1"/>
              <a:t>archtation</a:t>
            </a:r>
            <a:r>
              <a:rPr lang="en-US" sz="3200" dirty="0"/>
              <a:t> of aorta</a:t>
            </a:r>
          </a:p>
          <a:p>
            <a:endParaRPr lang="en-US" dirty="0"/>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7467600" cy="5559552"/>
          </a:xfrm>
        </p:spPr>
        <p:txBody>
          <a:bodyPr>
            <a:normAutofit/>
          </a:bodyPr>
          <a:lstStyle/>
          <a:p>
            <a:r>
              <a:rPr lang="en-US" sz="3200" dirty="0"/>
              <a:t>Due to high pressure in the left heart, there is a shunt from the left to right heart with an increased blood load in the lungs.</a:t>
            </a:r>
          </a:p>
          <a:p>
            <a:endParaRPr lang="en-US" sz="3200" dirty="0"/>
          </a:p>
          <a:p>
            <a:r>
              <a:rPr lang="en-US" sz="3200" dirty="0"/>
              <a:t>In this group of congenital heart diseases, there is no cyanosis.</a:t>
            </a:r>
          </a:p>
          <a:p>
            <a:endParaRPr lang="en-US" sz="3200" dirty="0"/>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7467600" cy="5559552"/>
          </a:xfrm>
        </p:spPr>
        <p:txBody>
          <a:bodyPr/>
          <a:lstStyle/>
          <a:p>
            <a:pPr>
              <a:buNone/>
            </a:pPr>
            <a:r>
              <a:rPr lang="en-US" b="1" dirty="0">
                <a:solidFill>
                  <a:schemeClr val="accent5"/>
                </a:solidFill>
              </a:rPr>
              <a:t>CYANOTIC GROUP</a:t>
            </a:r>
          </a:p>
          <a:p>
            <a:r>
              <a:rPr lang="en-US" sz="3200" dirty="0"/>
              <a:t>Combination of abnormal communications &amp; </a:t>
            </a:r>
            <a:r>
              <a:rPr lang="en-US" sz="3200" dirty="0" err="1"/>
              <a:t>stenosis</a:t>
            </a:r>
            <a:r>
              <a:rPr lang="en-US" sz="3200" dirty="0"/>
              <a:t>.</a:t>
            </a:r>
          </a:p>
          <a:p>
            <a:pPr>
              <a:buFont typeface="Wingdings" panose="05000000000000000000" pitchFamily="2" charset="2"/>
              <a:buChar char="Ø"/>
            </a:pPr>
            <a:r>
              <a:rPr lang="en-US" sz="3200" dirty="0"/>
              <a:t> Transposition of the great vessels</a:t>
            </a:r>
          </a:p>
          <a:p>
            <a:pPr>
              <a:buFont typeface="Wingdings" panose="05000000000000000000" pitchFamily="2" charset="2"/>
              <a:buChar char="Ø"/>
            </a:pPr>
            <a:r>
              <a:rPr lang="en-US" sz="3200" dirty="0"/>
              <a:t> Tetralogy of </a:t>
            </a:r>
            <a:r>
              <a:rPr lang="en-US" sz="3200" dirty="0" err="1"/>
              <a:t>Fallot</a:t>
            </a:r>
            <a:r>
              <a:rPr lang="en-US" sz="3200" dirty="0"/>
              <a:t> - ventricular septal defect with a pulmonary stenosis.</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chemeClr val="accent5"/>
                </a:solidFill>
              </a:rPr>
              <a:t>Tetralogy</a:t>
            </a:r>
            <a:r>
              <a:rPr lang="en-US" b="1" dirty="0">
                <a:solidFill>
                  <a:schemeClr val="accent5"/>
                </a:solidFill>
              </a:rPr>
              <a:t> of </a:t>
            </a:r>
            <a:r>
              <a:rPr lang="en-US" b="1" dirty="0" err="1">
                <a:solidFill>
                  <a:schemeClr val="accent5"/>
                </a:solidFill>
              </a:rPr>
              <a:t>fallot</a:t>
            </a:r>
            <a:endParaRPr lang="en-US" b="1" dirty="0">
              <a:solidFill>
                <a:schemeClr val="accent5"/>
              </a:solidFill>
            </a:endParaRPr>
          </a:p>
        </p:txBody>
      </p:sp>
      <p:sp>
        <p:nvSpPr>
          <p:cNvPr id="3" name="Content Placeholder 2"/>
          <p:cNvSpPr>
            <a:spLocks noGrp="1"/>
          </p:cNvSpPr>
          <p:nvPr>
            <p:ph sz="quarter" idx="1"/>
          </p:nvPr>
        </p:nvSpPr>
        <p:spPr/>
        <p:txBody>
          <a:bodyPr>
            <a:normAutofit/>
          </a:bodyPr>
          <a:lstStyle/>
          <a:p>
            <a:r>
              <a:rPr lang="en-US" sz="3200" dirty="0"/>
              <a:t>Is characterized by the combination of four (4) defects.</a:t>
            </a:r>
          </a:p>
          <a:p>
            <a:pPr>
              <a:buNone/>
            </a:pPr>
            <a:r>
              <a:rPr lang="en-US" sz="3200" dirty="0"/>
              <a:t>  a) Pulmonary stenosis (obstruct right </a:t>
            </a:r>
            <a:r>
              <a:rPr lang="en-US" sz="3200" dirty="0" err="1"/>
              <a:t>ventrical</a:t>
            </a:r>
            <a:endParaRPr lang="en-US" sz="3200" dirty="0"/>
          </a:p>
          <a:p>
            <a:pPr>
              <a:buNone/>
            </a:pPr>
            <a:r>
              <a:rPr lang="en-US" sz="3200" dirty="0"/>
              <a:t>   b)Ventricular septal defect</a:t>
            </a:r>
          </a:p>
          <a:p>
            <a:pPr>
              <a:buNone/>
            </a:pPr>
            <a:r>
              <a:rPr lang="en-US" sz="3200" dirty="0"/>
              <a:t>   c) Over- riding aorta</a:t>
            </a:r>
          </a:p>
          <a:p>
            <a:pPr>
              <a:buNone/>
            </a:pPr>
            <a:r>
              <a:rPr lang="en-US" sz="3200" dirty="0"/>
              <a:t>   d)Hypertrophy of the right ventricle.</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696200" cy="6400800"/>
          </a:xfrm>
        </p:spPr>
        <p:txBody>
          <a:bodyPr>
            <a:normAutofit/>
          </a:bodyPr>
          <a:lstStyle/>
          <a:p>
            <a:r>
              <a:rPr lang="en-US" b="1" dirty="0"/>
              <a:t>Ventricular </a:t>
            </a:r>
            <a:r>
              <a:rPr lang="en-US" b="1" dirty="0" err="1"/>
              <a:t>septal</a:t>
            </a:r>
            <a:r>
              <a:rPr lang="en-US" b="1" dirty="0"/>
              <a:t> defect (VSD).</a:t>
            </a:r>
            <a:r>
              <a:rPr lang="en-US" dirty="0"/>
              <a:t> An opening in the ventricular septum, or dividing wall between the two lower chambers of the heart known as the right and left ventricles.</a:t>
            </a:r>
          </a:p>
          <a:p>
            <a:r>
              <a:rPr lang="en-US" b="1" dirty="0"/>
              <a:t>Pulmonary (or right ventricular outflow tract) obstruction.</a:t>
            </a:r>
            <a:r>
              <a:rPr lang="en-US" dirty="0"/>
              <a:t> A muscular obstruction in the right ventricle, just below the pulmonary valve, that decreases the normal flow of blood. The pulmonary valve may also be small.</a:t>
            </a:r>
          </a:p>
          <a:p>
            <a:r>
              <a:rPr lang="en-US" b="1" dirty="0"/>
              <a:t>Overriding aorta.</a:t>
            </a:r>
            <a:r>
              <a:rPr lang="en-US" dirty="0"/>
              <a:t> The aorta is shifted towards the right side of the heart so that it sits over the ventricular </a:t>
            </a:r>
            <a:r>
              <a:rPr lang="en-US" dirty="0" err="1"/>
              <a:t>septal</a:t>
            </a:r>
            <a:r>
              <a:rPr lang="en-US" dirty="0"/>
              <a:t> defect.</a:t>
            </a:r>
          </a:p>
          <a:p>
            <a:r>
              <a:rPr lang="en-US" b="1" dirty="0"/>
              <a:t>Hypertrophy of the right ventricle. </a:t>
            </a:r>
            <a:r>
              <a:rPr lang="en-US" dirty="0"/>
              <a:t>the right ventricle becomes thickened as it tries to pump blood past the obstruction into the pulmonary artery.</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arrythmia</a:t>
            </a:r>
            <a:endParaRPr lang="en-US" dirty="0"/>
          </a:p>
        </p:txBody>
      </p:sp>
      <p:sp>
        <p:nvSpPr>
          <p:cNvPr id="3" name="Content Placeholder 2"/>
          <p:cNvSpPr>
            <a:spLocks noGrp="1"/>
          </p:cNvSpPr>
          <p:nvPr>
            <p:ph sz="quarter" idx="1"/>
          </p:nvPr>
        </p:nvSpPr>
        <p:spPr/>
        <p:txBody>
          <a:bodyPr/>
          <a:lstStyle/>
          <a:p>
            <a:r>
              <a:rPr lang="en-US" dirty="0"/>
              <a:t>Irregular heart beat or disturbance in the heart rhythm</a:t>
            </a:r>
          </a:p>
          <a:p>
            <a:r>
              <a:rPr lang="en-US" dirty="0"/>
              <a:t>In arrhythmia the SA may not be the pacemaker. In absence of SA node, the </a:t>
            </a:r>
            <a:r>
              <a:rPr lang="en-US" dirty="0" err="1"/>
              <a:t>atrial</a:t>
            </a:r>
            <a:r>
              <a:rPr lang="en-US" dirty="0"/>
              <a:t> muscle, AV Node and ventricular muscle become the pacemaker.</a:t>
            </a:r>
          </a:p>
          <a:p>
            <a:pPr>
              <a:buNone/>
            </a:pPr>
            <a:r>
              <a:rPr lang="en-US" dirty="0"/>
              <a:t>TYPES</a:t>
            </a:r>
          </a:p>
          <a:p>
            <a:r>
              <a:rPr lang="en-US" dirty="0" err="1"/>
              <a:t>Normotropic</a:t>
            </a:r>
            <a:r>
              <a:rPr lang="en-US" dirty="0"/>
              <a:t> </a:t>
            </a:r>
            <a:r>
              <a:rPr lang="en-US" dirty="0" err="1"/>
              <a:t>arrythmia</a:t>
            </a:r>
            <a:r>
              <a:rPr lang="en-US" dirty="0"/>
              <a:t> occur when the SA is still the pacemaker</a:t>
            </a:r>
          </a:p>
          <a:p>
            <a:r>
              <a:rPr lang="en-US" dirty="0"/>
              <a:t>Ectopic </a:t>
            </a:r>
            <a:r>
              <a:rPr lang="en-US" dirty="0" err="1"/>
              <a:t>arrythmia</a:t>
            </a:r>
            <a:endParaRPr lang="en-US" dirty="0"/>
          </a:p>
          <a:p>
            <a:endParaRPr lang="en-US" dirty="0"/>
          </a:p>
          <a:p>
            <a:endParaRPr lang="en-US" dirty="0"/>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6146" name="Picture 2" descr="C:\Users\MOSES\Downloads\125864.gif"/>
          <p:cNvPicPr>
            <a:picLocks noGrp="1" noChangeAspect="1" noChangeArrowheads="1"/>
          </p:cNvPicPr>
          <p:nvPr>
            <p:ph sz="quarter" idx="1"/>
          </p:nvPr>
        </p:nvPicPr>
        <p:blipFill>
          <a:blip r:embed="rId2" cstate="print"/>
          <a:srcRect/>
          <a:stretch>
            <a:fillRect/>
          </a:stretch>
        </p:blipFill>
        <p:spPr bwMode="auto">
          <a:xfrm>
            <a:off x="0" y="0"/>
            <a:ext cx="8839199" cy="6858000"/>
          </a:xfrm>
          <a:prstGeom prst="rect">
            <a:avLst/>
          </a:prstGeom>
          <a:noFill/>
        </p:spPr>
      </p:pic>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7170" name="Picture 2" descr="C:\Users\MOSES\Downloads\125883.gif"/>
          <p:cNvPicPr>
            <a:picLocks noGrp="1" noChangeAspect="1" noChangeArrowheads="1"/>
          </p:cNvPicPr>
          <p:nvPr>
            <p:ph sz="quarter" idx="1"/>
          </p:nvPr>
        </p:nvPicPr>
        <p:blipFill>
          <a:blip r:embed="rId2" cstate="print"/>
          <a:srcRect/>
          <a:stretch>
            <a:fillRect/>
          </a:stretch>
        </p:blipFill>
        <p:spPr bwMode="auto">
          <a:xfrm>
            <a:off x="0" y="76200"/>
            <a:ext cx="8686799" cy="6858000"/>
          </a:xfrm>
          <a:prstGeom prst="rect">
            <a:avLst/>
          </a:prstGeom>
          <a:noFill/>
        </p:spPr>
      </p:pic>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7467600" cy="5711952"/>
          </a:xfrm>
        </p:spPr>
        <p:txBody>
          <a:bodyPr/>
          <a:lstStyle/>
          <a:p>
            <a:r>
              <a:rPr lang="en-US" sz="3200" dirty="0"/>
              <a:t>Some of the right ventricular output goes to the aorta.</a:t>
            </a:r>
          </a:p>
          <a:p>
            <a:r>
              <a:rPr lang="en-US" sz="3200" dirty="0"/>
              <a:t>Cyanosis occurs, most marked on exertion.</a:t>
            </a:r>
          </a:p>
          <a:p>
            <a:r>
              <a:rPr lang="en-US" sz="3200" dirty="0"/>
              <a:t>Is the most common defect causing cyanosis in patients surviving beyond 2 yrs of age.</a:t>
            </a:r>
          </a:p>
          <a:p>
            <a:r>
              <a:rPr lang="en-US" sz="3200" dirty="0"/>
              <a:t>Paroxysmal </a:t>
            </a:r>
            <a:r>
              <a:rPr lang="en-US" sz="3200" dirty="0" err="1"/>
              <a:t>dyspnoea</a:t>
            </a:r>
            <a:r>
              <a:rPr lang="en-US" sz="3200" dirty="0"/>
              <a:t> may occur, especially before the age of two years.</a:t>
            </a:r>
          </a:p>
          <a:p>
            <a:endParaRPr lang="en-US" dirty="0"/>
          </a:p>
          <a:p>
            <a:endParaRPr lang="en-US" dirty="0"/>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7467600" cy="5864352"/>
          </a:xfrm>
        </p:spPr>
        <p:txBody>
          <a:bodyPr>
            <a:normAutofit/>
          </a:bodyPr>
          <a:lstStyle/>
          <a:p>
            <a:r>
              <a:rPr lang="en-US" sz="3200" dirty="0"/>
              <a:t>Child becomes distressed with deep cyanosis and air hunger followed by loss of consciousness and convulsions.</a:t>
            </a:r>
          </a:p>
          <a:p>
            <a:r>
              <a:rPr lang="en-US" sz="3200" dirty="0"/>
              <a:t>Place the child in knee chest position to increase cardiac efficiency and oxygen given.</a:t>
            </a:r>
          </a:p>
          <a:p>
            <a:r>
              <a:rPr lang="en-US" sz="3200" dirty="0"/>
              <a:t>Correction is through cardiac surgery.</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5"/>
                </a:solidFill>
              </a:rPr>
              <a:t>TRANSPOSITION OF THE GREAT VESSELS</a:t>
            </a:r>
          </a:p>
        </p:txBody>
      </p:sp>
      <p:sp>
        <p:nvSpPr>
          <p:cNvPr id="3" name="Content Placeholder 2"/>
          <p:cNvSpPr>
            <a:spLocks noGrp="1"/>
          </p:cNvSpPr>
          <p:nvPr>
            <p:ph sz="quarter" idx="1"/>
          </p:nvPr>
        </p:nvSpPr>
        <p:spPr/>
        <p:txBody>
          <a:bodyPr/>
          <a:lstStyle/>
          <a:p>
            <a:r>
              <a:rPr lang="en-US" sz="3200" dirty="0"/>
              <a:t>The aorta arises from the right ventricle instead of the left ventricle and pulmonary artery from the left ventricle.</a:t>
            </a:r>
          </a:p>
          <a:p>
            <a:r>
              <a:rPr lang="en-US" sz="3200" dirty="0"/>
              <a:t>Death occurs within a few weeks unless surgical treatment is done.</a:t>
            </a:r>
          </a:p>
          <a:p>
            <a:r>
              <a:rPr lang="en-US" sz="3200" dirty="0"/>
              <a:t>Correction is by cardiac surgery</a:t>
            </a:r>
            <a:r>
              <a:rPr lang="en-US" dirty="0"/>
              <a:t>.</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077200" cy="6324600"/>
          </a:xfrm>
        </p:spPr>
        <p:txBody>
          <a:bodyPr>
            <a:noAutofit/>
          </a:bodyPr>
          <a:lstStyle/>
          <a:p>
            <a:r>
              <a:rPr lang="en-US" sz="3200" dirty="0"/>
              <a:t>In </a:t>
            </a:r>
            <a:r>
              <a:rPr lang="en-US" sz="3200" dirty="0" err="1"/>
              <a:t>fallots</a:t>
            </a:r>
            <a:r>
              <a:rPr lang="en-US" sz="3200" dirty="0"/>
              <a:t> tetralogy, the de-oxygenated blood of the right ventricle cant pass easily through the narrow pulmonary artery.</a:t>
            </a:r>
          </a:p>
          <a:p>
            <a:r>
              <a:rPr lang="en-US" sz="3200" dirty="0"/>
              <a:t>So, the pressure in the right ventricle becomes pathologically increased, even higher than in the left ventricle, &amp; blood is forced through the defect in the septum directly into the left ventricle without passing through the lungs. </a:t>
            </a:r>
          </a:p>
          <a:p>
            <a:r>
              <a:rPr lang="en-US" sz="3200" dirty="0"/>
              <a:t>This so called right to left shunt causes cyanosis.</a:t>
            </a:r>
          </a:p>
          <a:p>
            <a:endParaRPr lang="en-US" sz="3200" dirty="0"/>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p>
        </p:txBody>
      </p:sp>
      <p:sp>
        <p:nvSpPr>
          <p:cNvPr id="3" name="Content Placeholder 2"/>
          <p:cNvSpPr>
            <a:spLocks noGrp="1"/>
          </p:cNvSpPr>
          <p:nvPr>
            <p:ph sz="quarter" idx="1"/>
          </p:nvPr>
        </p:nvSpPr>
        <p:spPr/>
        <p:txBody>
          <a:bodyPr>
            <a:normAutofit/>
          </a:bodyPr>
          <a:lstStyle/>
          <a:p>
            <a:r>
              <a:rPr lang="en-US" sz="3200" dirty="0"/>
              <a:t>Above mentioned features</a:t>
            </a:r>
          </a:p>
          <a:p>
            <a:r>
              <a:rPr lang="en-US" sz="3200" dirty="0"/>
              <a:t>Failure of normal growth and development</a:t>
            </a:r>
          </a:p>
          <a:p>
            <a:r>
              <a:rPr lang="en-US" sz="3200" dirty="0"/>
              <a:t>Repeated attacks of respiratory tract infections.</a:t>
            </a:r>
          </a:p>
          <a:p>
            <a:r>
              <a:rPr lang="en-US" sz="3200" dirty="0"/>
              <a:t>Loud murmur.</a:t>
            </a:r>
          </a:p>
          <a:p>
            <a:endParaRPr lang="en-US" sz="3200" dirty="0"/>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r>
              <a:rPr lang="en-US" sz="3200" dirty="0"/>
              <a:t>management</a:t>
            </a:r>
          </a:p>
        </p:txBody>
      </p:sp>
      <p:sp>
        <p:nvSpPr>
          <p:cNvPr id="3" name="Content Placeholder 2"/>
          <p:cNvSpPr>
            <a:spLocks noGrp="1"/>
          </p:cNvSpPr>
          <p:nvPr>
            <p:ph sz="quarter" idx="1"/>
          </p:nvPr>
        </p:nvSpPr>
        <p:spPr>
          <a:xfrm>
            <a:off x="457200" y="1295400"/>
            <a:ext cx="7924800" cy="5178552"/>
          </a:xfrm>
        </p:spPr>
        <p:txBody>
          <a:bodyPr>
            <a:normAutofit/>
          </a:bodyPr>
          <a:lstStyle/>
          <a:p>
            <a:r>
              <a:rPr lang="en-US" sz="3200" dirty="0"/>
              <a:t>If </a:t>
            </a:r>
            <a:r>
              <a:rPr lang="en-US" sz="3200" dirty="0" err="1"/>
              <a:t>ccf</a:t>
            </a:r>
            <a:r>
              <a:rPr lang="en-US" sz="3200" dirty="0"/>
              <a:t> occurs, treat accordingly.</a:t>
            </a:r>
          </a:p>
          <a:p>
            <a:r>
              <a:rPr lang="en-US" sz="3200" dirty="0"/>
              <a:t>Treat respiratory tract infections with </a:t>
            </a:r>
            <a:r>
              <a:rPr lang="en-US" sz="3200" dirty="0" err="1"/>
              <a:t>amoxycillin</a:t>
            </a:r>
            <a:r>
              <a:rPr lang="en-US" sz="3200" dirty="0"/>
              <a:t> in normal doses.</a:t>
            </a:r>
          </a:p>
          <a:p>
            <a:r>
              <a:rPr lang="en-US" sz="3200" dirty="0"/>
              <a:t>Treat </a:t>
            </a:r>
            <a:r>
              <a:rPr lang="en-US" sz="3200" dirty="0" err="1"/>
              <a:t>anaemia</a:t>
            </a:r>
            <a:r>
              <a:rPr lang="en-US" sz="3200" dirty="0"/>
              <a:t>, if present.</a:t>
            </a:r>
          </a:p>
          <a:p>
            <a:r>
              <a:rPr lang="en-US" sz="3200" dirty="0"/>
              <a:t>Give </a:t>
            </a:r>
            <a:r>
              <a:rPr lang="en-US" sz="3200" dirty="0" err="1"/>
              <a:t>antimalarial</a:t>
            </a:r>
            <a:r>
              <a:rPr lang="en-US" sz="3200" dirty="0"/>
              <a:t> treatment after a positive blood slide.</a:t>
            </a:r>
          </a:p>
          <a:p>
            <a:r>
              <a:rPr lang="en-US" sz="3200" dirty="0"/>
              <a:t>Prophylaxis against </a:t>
            </a:r>
            <a:r>
              <a:rPr lang="en-US" sz="3200" i="1" dirty="0"/>
              <a:t>Streptococcus </a:t>
            </a:r>
            <a:r>
              <a:rPr lang="en-US" sz="3200" i="1" dirty="0" err="1"/>
              <a:t>viridans</a:t>
            </a:r>
            <a:r>
              <a:rPr lang="en-US" sz="3200" dirty="0"/>
              <a:t>.</a:t>
            </a:r>
          </a:p>
          <a:p>
            <a:endParaRPr lang="en-US" sz="3200" dirty="0"/>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prognosis</a:t>
            </a:r>
          </a:p>
        </p:txBody>
      </p:sp>
      <p:sp>
        <p:nvSpPr>
          <p:cNvPr id="3" name="Content Placeholder 2"/>
          <p:cNvSpPr>
            <a:spLocks noGrp="1"/>
          </p:cNvSpPr>
          <p:nvPr>
            <p:ph sz="quarter" idx="1"/>
          </p:nvPr>
        </p:nvSpPr>
        <p:spPr/>
        <p:txBody>
          <a:bodyPr>
            <a:normAutofit/>
          </a:bodyPr>
          <a:lstStyle/>
          <a:p>
            <a:r>
              <a:rPr lang="en-US" sz="3200" dirty="0"/>
              <a:t>Many children with congenital heart disease die in early childhood.</a:t>
            </a:r>
          </a:p>
          <a:p>
            <a:r>
              <a:rPr lang="en-US" sz="3200" dirty="0"/>
              <a:t>Prognosis depends on the type and extent of abnormalities and whether definitive surgical treatment is available or not.</a:t>
            </a:r>
          </a:p>
          <a:p>
            <a:endParaRPr lang="en-US" sz="3200" dirty="0"/>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a:t>
            </a:r>
          </a:p>
        </p:txBody>
      </p:sp>
      <p:sp>
        <p:nvSpPr>
          <p:cNvPr id="3" name="Content Placeholder 2"/>
          <p:cNvSpPr>
            <a:spLocks noGrp="1"/>
          </p:cNvSpPr>
          <p:nvPr>
            <p:ph sz="quarter" idx="1"/>
          </p:nvPr>
        </p:nvSpPr>
        <p:spPr/>
        <p:txBody>
          <a:bodyPr>
            <a:normAutofit/>
          </a:bodyPr>
          <a:lstStyle/>
          <a:p>
            <a:r>
              <a:rPr lang="en-US" sz="2800" dirty="0"/>
              <a:t>Deformities caused by rubella virus can be prevented by rubella vaccination.</a:t>
            </a:r>
          </a:p>
          <a:p>
            <a:r>
              <a:rPr lang="en-US" sz="2800" dirty="0"/>
              <a:t>Avoid contact with anyone diagnosed as having rubella.</a:t>
            </a:r>
          </a:p>
          <a:p>
            <a:r>
              <a:rPr lang="en-US" sz="2800" dirty="0"/>
              <a:t>Avoid radiation/ giving unnecessary drugs to a pregnant mother in the first trimester.</a:t>
            </a:r>
          </a:p>
          <a:p>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Nomotropic</a:t>
            </a:r>
            <a:endParaRPr lang="en-US" dirty="0"/>
          </a:p>
        </p:txBody>
      </p:sp>
      <p:sp>
        <p:nvSpPr>
          <p:cNvPr id="3" name="Content Placeholder 2"/>
          <p:cNvSpPr>
            <a:spLocks noGrp="1"/>
          </p:cNvSpPr>
          <p:nvPr>
            <p:ph sz="quarter" idx="1"/>
          </p:nvPr>
        </p:nvSpPr>
        <p:spPr/>
        <p:txBody>
          <a:bodyPr>
            <a:normAutofit/>
          </a:bodyPr>
          <a:lstStyle/>
          <a:p>
            <a:r>
              <a:rPr lang="en-US" dirty="0"/>
              <a:t>Types</a:t>
            </a:r>
          </a:p>
          <a:p>
            <a:r>
              <a:rPr lang="en-US" dirty="0"/>
              <a:t>Sinus </a:t>
            </a:r>
            <a:r>
              <a:rPr lang="en-US" dirty="0" err="1"/>
              <a:t>arrythmia</a:t>
            </a:r>
            <a:r>
              <a:rPr lang="en-US" dirty="0"/>
              <a:t>: Normal rhythmical increase and decrease in heart rate during respiration. H. Rate increases during inspiration and reduces during expiration due to changes in </a:t>
            </a:r>
            <a:r>
              <a:rPr lang="en-US" dirty="0" err="1"/>
              <a:t>intrathoracic</a:t>
            </a:r>
            <a:r>
              <a:rPr lang="en-US" dirty="0"/>
              <a:t> pressure changes</a:t>
            </a:r>
          </a:p>
          <a:p>
            <a:r>
              <a:rPr lang="en-US" dirty="0"/>
              <a:t>Sinus tachycardia: Increased </a:t>
            </a:r>
            <a:r>
              <a:rPr lang="en-US" dirty="0" err="1"/>
              <a:t>Sinu</a:t>
            </a:r>
            <a:r>
              <a:rPr lang="en-US" dirty="0"/>
              <a:t> </a:t>
            </a:r>
            <a:r>
              <a:rPr lang="en-US" dirty="0" err="1"/>
              <a:t>Atrial</a:t>
            </a:r>
            <a:r>
              <a:rPr lang="en-US" dirty="0"/>
              <a:t> Node Impulses due to exercise, emotions, high altitude, pregnancy. Also pathologically in fever, anemia, hyperthyroidism, </a:t>
            </a:r>
            <a:r>
              <a:rPr lang="en-US" dirty="0" err="1"/>
              <a:t>hypersecretion</a:t>
            </a:r>
            <a:r>
              <a:rPr lang="en-US" dirty="0"/>
              <a:t> of </a:t>
            </a:r>
            <a:r>
              <a:rPr lang="en-US" dirty="0" err="1"/>
              <a:t>catecholamines</a:t>
            </a:r>
            <a:r>
              <a:rPr lang="en-US" dirty="0"/>
              <a:t>, </a:t>
            </a:r>
            <a:r>
              <a:rPr lang="en-US" dirty="0" err="1"/>
              <a:t>cardiomyopathy</a:t>
            </a:r>
            <a:r>
              <a:rPr lang="en-US" dirty="0"/>
              <a:t>, </a:t>
            </a:r>
            <a:r>
              <a:rPr lang="en-US" dirty="0" err="1"/>
              <a:t>valvular</a:t>
            </a:r>
            <a:r>
              <a:rPr lang="en-US" dirty="0"/>
              <a:t> heart </a:t>
            </a:r>
            <a:r>
              <a:rPr lang="en-US" dirty="0" err="1"/>
              <a:t>dse</a:t>
            </a:r>
            <a:r>
              <a:rPr lang="en-US" dirty="0"/>
              <a:t>, hemorrhagic shock</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solidFill>
              </a:rPr>
              <a:t>ARRYTHMIAS</a:t>
            </a:r>
          </a:p>
        </p:txBody>
      </p:sp>
      <p:sp>
        <p:nvSpPr>
          <p:cNvPr id="3" name="Content Placeholder 2"/>
          <p:cNvSpPr>
            <a:spLocks noGrp="1"/>
          </p:cNvSpPr>
          <p:nvPr>
            <p:ph sz="quarter" idx="1"/>
          </p:nvPr>
        </p:nvSpPr>
        <p:spPr/>
        <p:txBody>
          <a:bodyPr>
            <a:normAutofit/>
          </a:bodyPr>
          <a:lstStyle/>
          <a:p>
            <a:pPr>
              <a:buNone/>
              <a:defRPr/>
            </a:pPr>
            <a:r>
              <a:rPr lang="en-US" b="1" dirty="0">
                <a:latin typeface="Times New Roman" panose="02020603050405020304" charset="0"/>
                <a:cs typeface="Times New Roman" panose="02020603050405020304" charset="0"/>
              </a:rPr>
              <a:t>CHARACTERISTICS OF CARDIAC TISSUES FOR EFFECTIVE PUMPING OF BLOOD</a:t>
            </a:r>
          </a:p>
          <a:p>
            <a:pPr>
              <a:defRPr/>
            </a:pPr>
            <a:r>
              <a:rPr lang="en-US" dirty="0">
                <a:latin typeface="Times New Roman" panose="02020603050405020304" charset="0"/>
                <a:cs typeface="Times New Roman" panose="02020603050405020304" charset="0"/>
              </a:rPr>
              <a:t>Automaticity—ability of the cardiac cell to initiate its own electrical stimulus</a:t>
            </a:r>
          </a:p>
          <a:p>
            <a:pPr>
              <a:defRPr/>
            </a:pPr>
            <a:r>
              <a:rPr lang="en-US" dirty="0">
                <a:latin typeface="Times New Roman" panose="02020603050405020304" charset="0"/>
                <a:cs typeface="Times New Roman" panose="02020603050405020304" charset="0"/>
              </a:rPr>
              <a:t>Conductivity–ability to transmit impulse from one cell to the next within the heart</a:t>
            </a:r>
          </a:p>
          <a:p>
            <a:pPr>
              <a:defRPr/>
            </a:pPr>
            <a:r>
              <a:rPr lang="en-US" dirty="0">
                <a:latin typeface="Times New Roman" panose="02020603050405020304" charset="0"/>
                <a:cs typeface="Times New Roman" panose="02020603050405020304" charset="0"/>
              </a:rPr>
              <a:t>Rhythmicity- ability to repeat the cycle with regularity</a:t>
            </a:r>
          </a:p>
          <a:p>
            <a:pPr>
              <a:defRPr/>
            </a:pPr>
            <a:r>
              <a:rPr lang="en-US" dirty="0">
                <a:latin typeface="Times New Roman" panose="02020603050405020304" charset="0"/>
                <a:cs typeface="Times New Roman" panose="02020603050405020304" charset="0"/>
              </a:rPr>
              <a:t>Excitability (Irritability)- ability to respond to electrical stimulation</a:t>
            </a:r>
          </a:p>
          <a:p>
            <a:pPr>
              <a:defRPr/>
            </a:pPr>
            <a:r>
              <a:rPr lang="en-US" dirty="0">
                <a:latin typeface="Times New Roman" panose="02020603050405020304" charset="0"/>
                <a:cs typeface="Times New Roman" panose="02020603050405020304" charset="0"/>
              </a:rPr>
              <a:t>Contractility- ability to stretch as a single unit and recoil</a:t>
            </a:r>
          </a:p>
          <a:p>
            <a:endParaRPr lang="en-US" dirty="0"/>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CONDUCTION</a:t>
            </a:r>
          </a:p>
        </p:txBody>
      </p:sp>
      <p:sp>
        <p:nvSpPr>
          <p:cNvPr id="3" name="Content Placeholder 2"/>
          <p:cNvSpPr>
            <a:spLocks noGrp="1"/>
          </p:cNvSpPr>
          <p:nvPr>
            <p:ph sz="quarter" idx="1"/>
          </p:nvPr>
        </p:nvSpPr>
        <p:spPr/>
        <p:txBody>
          <a:bodyPr>
            <a:normAutofit/>
          </a:bodyPr>
          <a:lstStyle/>
          <a:p>
            <a:r>
              <a:rPr lang="en-US" dirty="0">
                <a:latin typeface="Times New Roman" panose="02020603050405020304" charset="0"/>
                <a:cs typeface="Times New Roman" panose="02020603050405020304" charset="0"/>
              </a:rPr>
              <a:t>Electrical impulse originates from the depolarization of </a:t>
            </a:r>
            <a:r>
              <a:rPr lang="en-US" dirty="0" err="1">
                <a:latin typeface="Times New Roman" panose="02020603050405020304" charset="0"/>
                <a:cs typeface="Times New Roman" panose="02020603050405020304" charset="0"/>
              </a:rPr>
              <a:t>sino</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atrio</a:t>
            </a:r>
            <a:r>
              <a:rPr lang="en-US" dirty="0">
                <a:latin typeface="Times New Roman" panose="02020603050405020304" charset="0"/>
                <a:cs typeface="Times New Roman" panose="02020603050405020304" charset="0"/>
              </a:rPr>
              <a:t> node cells SA node, located In the right atria near the entry of the great vein</a:t>
            </a:r>
          </a:p>
          <a:p>
            <a:r>
              <a:rPr lang="en-US" dirty="0">
                <a:latin typeface="Times New Roman" panose="02020603050405020304" charset="0"/>
                <a:cs typeface="Times New Roman" panose="02020603050405020304" charset="0"/>
              </a:rPr>
              <a:t>The SA node acts as the pacemakers.</a:t>
            </a:r>
          </a:p>
          <a:p>
            <a:r>
              <a:rPr lang="en-US" dirty="0">
                <a:latin typeface="Times New Roman" panose="02020603050405020304" charset="0"/>
                <a:cs typeface="Times New Roman" panose="02020603050405020304" charset="0"/>
              </a:rPr>
              <a:t>It occurs at a rate ranging btw 60-100 times in one minute.</a:t>
            </a:r>
          </a:p>
          <a:p>
            <a:r>
              <a:rPr lang="en-US" dirty="0">
                <a:latin typeface="Times New Roman" panose="02020603050405020304" charset="0"/>
                <a:cs typeface="Times New Roman" panose="02020603050405020304" charset="0"/>
              </a:rPr>
              <a:t>These cells trigger the </a:t>
            </a:r>
            <a:r>
              <a:rPr lang="en-US" dirty="0" err="1">
                <a:latin typeface="Times New Roman" panose="02020603050405020304" charset="0"/>
                <a:cs typeface="Times New Roman" panose="02020603050405020304" charset="0"/>
              </a:rPr>
              <a:t>neighbouring</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atrial</a:t>
            </a:r>
            <a:r>
              <a:rPr lang="en-US" dirty="0">
                <a:latin typeface="Times New Roman" panose="02020603050405020304" charset="0"/>
                <a:cs typeface="Times New Roman" panose="02020603050405020304" charset="0"/>
              </a:rPr>
              <a:t> cells by </a:t>
            </a:r>
            <a:r>
              <a:rPr lang="en-US" dirty="0">
                <a:solidFill>
                  <a:schemeClr val="folHlink"/>
                </a:solidFill>
                <a:latin typeface="Times New Roman" panose="02020603050405020304" charset="0"/>
                <a:cs typeface="Times New Roman" panose="02020603050405020304" charset="0"/>
              </a:rPr>
              <a:t>direct electrical contacts</a:t>
            </a:r>
            <a:r>
              <a:rPr lang="en-US" dirty="0">
                <a:latin typeface="Times New Roman" panose="02020603050405020304" charset="0"/>
                <a:cs typeface="Times New Roman" panose="02020603050405020304" charset="0"/>
              </a:rPr>
              <a:t> and a wave of </a:t>
            </a:r>
            <a:r>
              <a:rPr lang="en-US" dirty="0" err="1">
                <a:latin typeface="Times New Roman" panose="02020603050405020304" charset="0"/>
                <a:cs typeface="Times New Roman" panose="02020603050405020304" charset="0"/>
              </a:rPr>
              <a:t>depolarisation</a:t>
            </a:r>
            <a:r>
              <a:rPr lang="en-US" dirty="0">
                <a:latin typeface="Times New Roman" panose="02020603050405020304" charset="0"/>
                <a:cs typeface="Times New Roman" panose="02020603050405020304" charset="0"/>
              </a:rPr>
              <a:t> spreads out over the atria causing their contraction, eventually exciting the </a:t>
            </a:r>
            <a:r>
              <a:rPr lang="en-US" dirty="0" err="1">
                <a:solidFill>
                  <a:srgbClr val="FF0000"/>
                </a:solidFill>
                <a:latin typeface="Times New Roman" panose="02020603050405020304" charset="0"/>
                <a:cs typeface="Times New Roman" panose="02020603050405020304" charset="0"/>
              </a:rPr>
              <a:t>atrio</a:t>
            </a:r>
            <a:r>
              <a:rPr lang="en-US" dirty="0">
                <a:solidFill>
                  <a:srgbClr val="FF0000"/>
                </a:solidFill>
                <a:latin typeface="Times New Roman" panose="02020603050405020304" charset="0"/>
                <a:cs typeface="Times New Roman" panose="02020603050405020304" charset="0"/>
              </a:rPr>
              <a:t>-ventricular (AV) node.</a:t>
            </a:r>
            <a:endParaRPr lang="en-US" dirty="0">
              <a:latin typeface="Times New Roman" panose="02020603050405020304" charset="0"/>
              <a:cs typeface="Times New Roman" panose="02020603050405020304" charset="0"/>
            </a:endParaRPr>
          </a:p>
          <a:p>
            <a:endParaRPr lang="en-US" dirty="0"/>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7467600" cy="6016752"/>
          </a:xfrm>
        </p:spPr>
        <p:txBody>
          <a:bodyPr>
            <a:normAutofit/>
          </a:bodyPr>
          <a:lstStyle/>
          <a:p>
            <a:r>
              <a:rPr lang="en-US" sz="2800" dirty="0">
                <a:latin typeface="+mj-lt"/>
              </a:rPr>
              <a:t>The electrical signal from the AV node is carried to the ventricles by a </a:t>
            </a:r>
            <a:r>
              <a:rPr lang="en-US" sz="2800" dirty="0" err="1">
                <a:latin typeface="+mj-lt"/>
              </a:rPr>
              <a:t>specialised</a:t>
            </a:r>
            <a:r>
              <a:rPr lang="en-US" sz="2800" dirty="0">
                <a:latin typeface="+mj-lt"/>
              </a:rPr>
              <a:t> bundle of conducting tissue (the </a:t>
            </a:r>
            <a:r>
              <a:rPr lang="en-US" sz="2800" dirty="0">
                <a:solidFill>
                  <a:srgbClr val="FF0000"/>
                </a:solidFill>
                <a:latin typeface="+mj-lt"/>
              </a:rPr>
              <a:t>bundle of His</a:t>
            </a:r>
            <a:r>
              <a:rPr lang="en-US" sz="2800" dirty="0">
                <a:latin typeface="+mj-lt"/>
              </a:rPr>
              <a:t>) </a:t>
            </a:r>
          </a:p>
          <a:p>
            <a:r>
              <a:rPr lang="en-US" sz="2800" dirty="0">
                <a:latin typeface="+mj-lt"/>
              </a:rPr>
              <a:t>It has right and the left branches and the </a:t>
            </a:r>
            <a:r>
              <a:rPr lang="en-US" sz="2800" dirty="0" err="1">
                <a:latin typeface="+mj-lt"/>
              </a:rPr>
              <a:t>purkinje</a:t>
            </a:r>
            <a:r>
              <a:rPr lang="en-US" sz="2800" dirty="0">
                <a:latin typeface="+mj-lt"/>
              </a:rPr>
              <a:t> </a:t>
            </a:r>
            <a:r>
              <a:rPr lang="en-US" sz="2800" dirty="0" err="1">
                <a:latin typeface="+mj-lt"/>
              </a:rPr>
              <a:t>fibres</a:t>
            </a:r>
            <a:r>
              <a:rPr lang="en-US" sz="2800" dirty="0">
                <a:latin typeface="+mj-lt"/>
              </a:rPr>
              <a:t> in the ventricular muscles</a:t>
            </a:r>
          </a:p>
          <a:p>
            <a:r>
              <a:rPr lang="en-US" sz="2800" dirty="0">
                <a:latin typeface="+mj-lt"/>
              </a:rPr>
              <a:t>Electrical stimulation of the ventricular muscles causes mechanical contraction of the ventricles (systole)</a:t>
            </a:r>
          </a:p>
          <a:p>
            <a:r>
              <a:rPr lang="en-US" sz="2800" dirty="0">
                <a:latin typeface="+mj-lt"/>
              </a:rPr>
              <a:t>The cells </a:t>
            </a:r>
            <a:r>
              <a:rPr lang="en-US" sz="2800" dirty="0" err="1">
                <a:latin typeface="+mj-lt"/>
              </a:rPr>
              <a:t>repolarize</a:t>
            </a:r>
            <a:r>
              <a:rPr lang="en-US" sz="2800" dirty="0">
                <a:latin typeface="+mj-lt"/>
              </a:rPr>
              <a:t> and the ventricles relax.</a:t>
            </a:r>
          </a:p>
          <a:p>
            <a:r>
              <a:rPr lang="en-US" sz="2800" dirty="0">
                <a:latin typeface="+mj-lt"/>
              </a:rPr>
              <a:t>The cycle then starts again from the SA node.</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sz="3200" dirty="0">
                <a:latin typeface="Times New Roman" panose="02020603050405020304" charset="0"/>
                <a:cs typeface="Times New Roman" panose="02020603050405020304" charset="0"/>
              </a:rPr>
              <a:t>This is called sinus rhythm….the rhythm starts at SA nodes</a:t>
            </a:r>
          </a:p>
          <a:p>
            <a:r>
              <a:rPr lang="en-US" sz="3200" dirty="0">
                <a:latin typeface="Times New Roman" panose="02020603050405020304" charset="0"/>
                <a:cs typeface="Times New Roman" panose="02020603050405020304" charset="0"/>
              </a:rPr>
              <a:t>Electrical stimulation– depolarization</a:t>
            </a:r>
          </a:p>
          <a:p>
            <a:r>
              <a:rPr lang="en-US" sz="3200" dirty="0">
                <a:latin typeface="Times New Roman" panose="02020603050405020304" charset="0"/>
                <a:cs typeface="Times New Roman" panose="02020603050405020304" charset="0"/>
              </a:rPr>
              <a:t>Electrical relaxation-- </a:t>
            </a:r>
            <a:r>
              <a:rPr lang="en-US" sz="3200" dirty="0" err="1">
                <a:latin typeface="Times New Roman" panose="02020603050405020304" charset="0"/>
                <a:cs typeface="Times New Roman" panose="02020603050405020304" charset="0"/>
              </a:rPr>
              <a:t>repolarisation</a:t>
            </a:r>
            <a:endParaRPr lang="en-US" sz="3200" dirty="0">
              <a:latin typeface="Times New Roman" panose="02020603050405020304" charset="0"/>
              <a:cs typeface="Times New Roman" panose="02020603050405020304" charset="0"/>
            </a:endParaRP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4" name="Content Placeholder 3" descr="ecg_ccs"/>
          <p:cNvPicPr>
            <a:picLocks noGrp="1" noChangeAspect="1" noChangeArrowheads="1"/>
          </p:cNvPicPr>
          <p:nvPr>
            <p:ph sz="quarter" idx="1"/>
          </p:nvPr>
        </p:nvPicPr>
        <p:blipFill>
          <a:blip r:embed="rId2" cstate="print"/>
          <a:srcRect/>
          <a:stretch>
            <a:fillRect/>
          </a:stretch>
        </p:blipFill>
        <p:spPr>
          <a:xfrm>
            <a:off x="0" y="0"/>
            <a:ext cx="9144000" cy="6858000"/>
          </a:xfrm>
          <a:prstGeom prst="rect">
            <a:avLst/>
          </a:prstGeom>
          <a:noFill/>
        </p:spPr>
      </p:pic>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715962"/>
          </a:xfrm>
        </p:spPr>
        <p:txBody>
          <a:bodyPr>
            <a:normAutofit/>
          </a:bodyPr>
          <a:lstStyle/>
          <a:p>
            <a:r>
              <a:rPr lang="en-US" dirty="0"/>
              <a:t>Normal sinus rhythm</a:t>
            </a:r>
          </a:p>
        </p:txBody>
      </p:sp>
      <p:pic>
        <p:nvPicPr>
          <p:cNvPr id="1026" name="Picture 2" descr="C:\Users\MOSES\Downloads\images.jpg"/>
          <p:cNvPicPr>
            <a:picLocks noGrp="1" noChangeAspect="1" noChangeArrowheads="1"/>
          </p:cNvPicPr>
          <p:nvPr>
            <p:ph sz="quarter" idx="1"/>
          </p:nvPr>
        </p:nvPicPr>
        <p:blipFill>
          <a:blip r:embed="rId2" cstate="print"/>
          <a:srcRect/>
          <a:stretch>
            <a:fillRect/>
          </a:stretch>
        </p:blipFill>
        <p:spPr bwMode="auto">
          <a:xfrm>
            <a:off x="228600" y="1143000"/>
            <a:ext cx="8915400" cy="5181600"/>
          </a:xfrm>
          <a:prstGeom prst="rect">
            <a:avLst/>
          </a:prstGeom>
          <a:noFill/>
        </p:spPr>
      </p:pic>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7467600" cy="5788152"/>
          </a:xfrm>
        </p:spPr>
        <p:txBody>
          <a:bodyPr>
            <a:normAutofit/>
          </a:bodyPr>
          <a:lstStyle/>
          <a:p>
            <a:r>
              <a:rPr lang="en-US" sz="3200" dirty="0">
                <a:latin typeface="Times New Roman" panose="02020603050405020304" charset="0"/>
                <a:cs typeface="Times New Roman" panose="02020603050405020304" charset="0"/>
              </a:rPr>
              <a:t>Irregular rate and rhythm of the heart beat causes inefficient pumping of the heart .</a:t>
            </a:r>
          </a:p>
          <a:p>
            <a:r>
              <a:rPr lang="en-US" sz="3200" dirty="0">
                <a:latin typeface="Times New Roman" panose="02020603050405020304" charset="0"/>
                <a:cs typeface="Times New Roman" panose="02020603050405020304" charset="0"/>
              </a:rPr>
              <a:t>Irregular heart beat, the heart is described as arrhythmic or dysrhythmic. </a:t>
            </a:r>
          </a:p>
          <a:p>
            <a:r>
              <a:rPr lang="en-US" sz="3200" dirty="0">
                <a:latin typeface="Times New Roman" panose="02020603050405020304" charset="0"/>
                <a:cs typeface="Times New Roman" panose="02020603050405020304" charset="0"/>
              </a:rPr>
              <a:t>Disorders in the formation and/or conduction of the impulse in the heart is called </a:t>
            </a:r>
            <a:r>
              <a:rPr lang="en-US" sz="3200" b="1" dirty="0">
                <a:latin typeface="Times New Roman" panose="02020603050405020304" charset="0"/>
                <a:cs typeface="Times New Roman" panose="02020603050405020304" charset="0"/>
              </a:rPr>
              <a:t>dysrhythmias/ARRYTHMIAS</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Autofit/>
          </a:bodyPr>
          <a:lstStyle/>
          <a:p>
            <a:r>
              <a:rPr lang="en-US" sz="2800" b="1" dirty="0">
                <a:solidFill>
                  <a:schemeClr val="accent5"/>
                </a:solidFill>
              </a:rPr>
              <a:t>Common arrythmias </a:t>
            </a:r>
          </a:p>
        </p:txBody>
      </p:sp>
      <p:sp>
        <p:nvSpPr>
          <p:cNvPr id="3" name="Content Placeholder 2"/>
          <p:cNvSpPr>
            <a:spLocks noGrp="1"/>
          </p:cNvSpPr>
          <p:nvPr>
            <p:ph sz="quarter" idx="1"/>
          </p:nvPr>
        </p:nvSpPr>
        <p:spPr>
          <a:xfrm>
            <a:off x="457200" y="838200"/>
            <a:ext cx="8153400" cy="5635752"/>
          </a:xfrm>
        </p:spPr>
        <p:txBody>
          <a:bodyPr>
            <a:noAutofit/>
          </a:bodyPr>
          <a:lstStyle/>
          <a:p>
            <a:pPr>
              <a:buNone/>
            </a:pPr>
            <a:r>
              <a:rPr lang="en-US" sz="2800" b="1" u="sng" dirty="0"/>
              <a:t>Sinus Bradycardia</a:t>
            </a:r>
          </a:p>
          <a:p>
            <a:r>
              <a:rPr lang="en-US" sz="2800" dirty="0"/>
              <a:t>Impulses are initiated at SA node</a:t>
            </a:r>
          </a:p>
          <a:p>
            <a:r>
              <a:rPr lang="en-US" sz="2800" dirty="0"/>
              <a:t>Rhythm is </a:t>
            </a:r>
            <a:r>
              <a:rPr lang="en-US" sz="2800" i="1" dirty="0"/>
              <a:t>regular</a:t>
            </a:r>
            <a:r>
              <a:rPr lang="en-US" sz="2800" dirty="0"/>
              <a:t> but rate is </a:t>
            </a:r>
            <a:r>
              <a:rPr lang="en-US" sz="2800" i="1" dirty="0"/>
              <a:t>slow, </a:t>
            </a:r>
            <a:r>
              <a:rPr lang="en-US" sz="2800" dirty="0"/>
              <a:t>less than 60bpm</a:t>
            </a:r>
          </a:p>
          <a:p>
            <a:r>
              <a:rPr lang="en-US" sz="2800" dirty="0"/>
              <a:t>This is normal for athletes who are asymptomatic</a:t>
            </a:r>
          </a:p>
          <a:p>
            <a:r>
              <a:rPr lang="en-US" sz="2800" dirty="0"/>
              <a:t>Pathologic incase of heart disorder, increased ICP, digitalis toxicity, or hypothyroidism</a:t>
            </a:r>
          </a:p>
          <a:p>
            <a:r>
              <a:rPr lang="en-US" sz="2800" dirty="0"/>
              <a:t>Can be slowed by vagal stimulation </a:t>
            </a:r>
            <a:r>
              <a:rPr lang="en-US" sz="2800" dirty="0" err="1"/>
              <a:t>eg</a:t>
            </a:r>
            <a:r>
              <a:rPr lang="en-US" sz="2800" dirty="0"/>
              <a:t> massaging carotid artery, Valsalva maneuver</a:t>
            </a:r>
          </a:p>
          <a:p>
            <a:r>
              <a:rPr lang="en-US" sz="2800" dirty="0"/>
              <a:t>Atropine </a:t>
            </a:r>
            <a:r>
              <a:rPr lang="en-US" sz="2800" dirty="0" err="1"/>
              <a:t>sulphate</a:t>
            </a:r>
            <a:r>
              <a:rPr lang="en-US" sz="2800" dirty="0"/>
              <a:t> IV restores the acceptable heart rate</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2050" name="Picture 2" descr="C:\Users\MOSES\Downloads\sinubrdy.gif"/>
          <p:cNvPicPr>
            <a:picLocks noGrp="1" noChangeAspect="1" noChangeArrowheads="1"/>
          </p:cNvPicPr>
          <p:nvPr>
            <p:ph sz="quarter" idx="1"/>
          </p:nvPr>
        </p:nvPicPr>
        <p:blipFill>
          <a:blip r:embed="rId2" cstate="print"/>
          <a:srcRect/>
          <a:stretch>
            <a:fillRect/>
          </a:stretch>
        </p:blipFill>
        <p:spPr bwMode="auto">
          <a:xfrm>
            <a:off x="304800" y="457200"/>
            <a:ext cx="8686800" cy="5562600"/>
          </a:xfrm>
          <a:prstGeom prst="rect">
            <a:avLst/>
          </a:prstGeom>
          <a:noFill/>
        </p:spPr>
      </p:pic>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229600" cy="6278563"/>
          </a:xfrm>
        </p:spPr>
        <p:txBody>
          <a:bodyPr>
            <a:normAutofit lnSpcReduction="10000"/>
          </a:bodyPr>
          <a:lstStyle/>
          <a:p>
            <a:pPr>
              <a:buNone/>
            </a:pPr>
            <a:r>
              <a:rPr lang="en-US" sz="4200" b="1" u="sng" dirty="0"/>
              <a:t>Sinus tachycardia</a:t>
            </a:r>
          </a:p>
          <a:p>
            <a:r>
              <a:rPr lang="en-US" sz="2800" dirty="0"/>
              <a:t>Impulses initiated at SA node</a:t>
            </a:r>
          </a:p>
          <a:p>
            <a:r>
              <a:rPr lang="en-US" sz="2800" dirty="0"/>
              <a:t>Rhythm is regular but increased 100-150 </a:t>
            </a:r>
            <a:r>
              <a:rPr lang="en-US" sz="2800" dirty="0" err="1"/>
              <a:t>bpm</a:t>
            </a:r>
            <a:endParaRPr lang="en-US" sz="2800" dirty="0"/>
          </a:p>
          <a:p>
            <a:r>
              <a:rPr lang="en-US" sz="2800" dirty="0"/>
              <a:t>A physiologic response to exercise, anxiety and fear, pain, fever, hyperthyroidism, hemorrhage, shock and hypoxemia</a:t>
            </a:r>
          </a:p>
          <a:p>
            <a:r>
              <a:rPr lang="en-US" sz="2800" dirty="0"/>
              <a:t>&gt; 150, has shortened diastole, no filling of ventricles</a:t>
            </a:r>
          </a:p>
          <a:p>
            <a:r>
              <a:rPr lang="en-US" sz="2800" dirty="0"/>
              <a:t>CO drops drastically</a:t>
            </a:r>
          </a:p>
          <a:p>
            <a:r>
              <a:rPr lang="en-US" sz="2800" dirty="0"/>
              <a:t>Leads to angina, tachycardia, syncope, reduced renal output</a:t>
            </a:r>
          </a:p>
          <a:p>
            <a:r>
              <a:rPr lang="en-US" sz="2800" dirty="0"/>
              <a:t>Drugs used to slow down– calcium channel blockers, beta blockers,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762000"/>
            <a:ext cx="8534400" cy="5711825"/>
          </a:xfrm>
        </p:spPr>
        <p:txBody>
          <a:bodyPr/>
          <a:lstStyle/>
          <a:p>
            <a:r>
              <a:rPr lang="en-US" dirty="0"/>
              <a:t>Sinus </a:t>
            </a:r>
            <a:r>
              <a:rPr lang="en-US" dirty="0" err="1"/>
              <a:t>bradycardia</a:t>
            </a:r>
            <a:r>
              <a:rPr lang="en-US" dirty="0"/>
              <a:t>: Reduced impulses due to sleep, athletic heart(enlarged heart to cope up with exercise resulting to maximal stroke </a:t>
            </a:r>
            <a:r>
              <a:rPr lang="en-US" dirty="0" err="1"/>
              <a:t>vol</a:t>
            </a:r>
            <a:r>
              <a:rPr lang="en-US" dirty="0"/>
              <a:t>  and cardiac output thus low heart beat at rest). Can be pathological in diseases of the SAN, Hypothermia, hypothyroidism, heart attack, congenital heart </a:t>
            </a:r>
            <a:r>
              <a:rPr lang="en-US" dirty="0" err="1"/>
              <a:t>dse</a:t>
            </a:r>
            <a:r>
              <a:rPr lang="en-US" dirty="0"/>
              <a:t>, aging, obstructive jaundice, Increased ICP, use of beta blockers like digitalis, atherosclerosis</a:t>
            </a:r>
          </a:p>
          <a:p>
            <a:r>
              <a:rPr lang="en-US" dirty="0"/>
              <a:t>People with sinus </a:t>
            </a:r>
            <a:r>
              <a:rPr lang="en-US" dirty="0" err="1"/>
              <a:t>bradycardia</a:t>
            </a:r>
            <a:r>
              <a:rPr lang="en-US" dirty="0"/>
              <a:t> have fatigue, shortness of breath, weakness, lack of concentration and difficulty exercising</a:t>
            </a:r>
          </a:p>
          <a:p>
            <a:endParaRPr lang="en-US" dirty="0"/>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3074" name="Picture 2" descr="C:\Users\MOSES\Downloads\17_Sinus_Tachycardia.jpg"/>
          <p:cNvPicPr>
            <a:picLocks noGrp="1" noChangeAspect="1" noChangeArrowheads="1"/>
          </p:cNvPicPr>
          <p:nvPr>
            <p:ph sz="quarter" idx="1"/>
          </p:nvPr>
        </p:nvPicPr>
        <p:blipFill>
          <a:blip r:embed="rId2" cstate="print"/>
          <a:srcRect/>
          <a:stretch>
            <a:fillRect/>
          </a:stretch>
        </p:blipFill>
        <p:spPr bwMode="auto">
          <a:xfrm>
            <a:off x="228600" y="304800"/>
            <a:ext cx="8686800" cy="6019800"/>
          </a:xfrm>
          <a:prstGeom prst="rect">
            <a:avLst/>
          </a:prstGeom>
          <a:noFill/>
        </p:spPr>
      </p:pic>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077200" cy="6016752"/>
          </a:xfrm>
        </p:spPr>
        <p:txBody>
          <a:bodyPr>
            <a:noAutofit/>
          </a:bodyPr>
          <a:lstStyle/>
          <a:p>
            <a:pPr>
              <a:buNone/>
            </a:pPr>
            <a:r>
              <a:rPr lang="en-US" sz="3000" b="1" u="sng" dirty="0"/>
              <a:t>Atrial fibrillation</a:t>
            </a:r>
          </a:p>
          <a:p>
            <a:r>
              <a:rPr lang="en-US" sz="3000" dirty="0"/>
              <a:t>Totally disorganized atrial activity</a:t>
            </a:r>
          </a:p>
          <a:p>
            <a:r>
              <a:rPr lang="en-US" sz="3000" dirty="0"/>
              <a:t>Atria quiver/shake instead of contracting</a:t>
            </a:r>
          </a:p>
          <a:p>
            <a:r>
              <a:rPr lang="en-US" sz="3000" dirty="0"/>
              <a:t>Ventricles respond in an irregular manner</a:t>
            </a:r>
          </a:p>
          <a:p>
            <a:r>
              <a:rPr lang="en-US" sz="3000" dirty="0"/>
              <a:t>This reduces the cardiac output</a:t>
            </a:r>
          </a:p>
          <a:p>
            <a:r>
              <a:rPr lang="en-US" sz="3000" dirty="0"/>
              <a:t>Treated with digitalis or cardioversion i.e. introducing electric current</a:t>
            </a:r>
          </a:p>
          <a:p>
            <a:r>
              <a:rPr lang="en-US" sz="3000" dirty="0"/>
              <a:t>Patient are encouraged to take aspirin to prevent formation of clots which may result when blood is inadequately pumped </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4098" name="Picture 2" descr="C:\Users\MOSES\Downloads\N1111b-2.jpg"/>
          <p:cNvPicPr>
            <a:picLocks noGrp="1" noChangeAspect="1" noChangeArrowheads="1"/>
          </p:cNvPicPr>
          <p:nvPr>
            <p:ph sz="quarter" idx="1"/>
          </p:nvPr>
        </p:nvPicPr>
        <p:blipFill>
          <a:blip r:embed="rId2" cstate="print"/>
          <a:srcRect/>
          <a:stretch>
            <a:fillRect/>
          </a:stretch>
        </p:blipFill>
        <p:spPr bwMode="auto">
          <a:xfrm>
            <a:off x="533400" y="381000"/>
            <a:ext cx="8382000" cy="5943600"/>
          </a:xfrm>
          <a:prstGeom prst="rect">
            <a:avLst/>
          </a:prstGeom>
          <a:noFill/>
        </p:spPr>
      </p:pic>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a:solidFill>
                  <a:schemeClr val="accent5"/>
                </a:solidFill>
              </a:rPr>
              <a:t>Heart block</a:t>
            </a:r>
          </a:p>
        </p:txBody>
      </p:sp>
      <p:sp>
        <p:nvSpPr>
          <p:cNvPr id="3" name="Content Placeholder 2"/>
          <p:cNvSpPr>
            <a:spLocks noGrp="1"/>
          </p:cNvSpPr>
          <p:nvPr>
            <p:ph sz="quarter" idx="1"/>
          </p:nvPr>
        </p:nvSpPr>
        <p:spPr>
          <a:xfrm>
            <a:off x="457200" y="1143000"/>
            <a:ext cx="7924800" cy="5330952"/>
          </a:xfrm>
        </p:spPr>
        <p:txBody>
          <a:bodyPr>
            <a:normAutofit/>
          </a:bodyPr>
          <a:lstStyle/>
          <a:p>
            <a:r>
              <a:rPr lang="en-US" sz="3200" dirty="0"/>
              <a:t>Various degrees of heart block…first degree, second degree, and third degree </a:t>
            </a:r>
            <a:r>
              <a:rPr lang="en-US" sz="3200" i="1" dirty="0"/>
              <a:t>(complete heart block)</a:t>
            </a:r>
          </a:p>
          <a:p>
            <a:r>
              <a:rPr lang="en-US" sz="3200" dirty="0"/>
              <a:t>All involve problem in </a:t>
            </a:r>
            <a:r>
              <a:rPr lang="en-US" sz="3200" b="1" dirty="0"/>
              <a:t>transmitting impulse </a:t>
            </a:r>
            <a:r>
              <a:rPr lang="en-US" sz="3200" dirty="0"/>
              <a:t>through the atriventricular (AV) node to the ventricles</a:t>
            </a:r>
          </a:p>
          <a:p>
            <a:r>
              <a:rPr lang="en-US" sz="3200" dirty="0"/>
              <a:t>In first and second degree heart block , the impulse is </a:t>
            </a:r>
            <a:r>
              <a:rPr lang="en-US" sz="3200" b="1" dirty="0"/>
              <a:t>delayed</a:t>
            </a:r>
          </a:p>
          <a:p>
            <a:r>
              <a:rPr lang="en-US" sz="3200" dirty="0"/>
              <a:t>In complete heart block, the impulse never get through.</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5122" name="Picture 2" descr="C:\Users\MOSES\Downloads\thirdav.gif"/>
          <p:cNvPicPr>
            <a:picLocks noGrp="1" noChangeAspect="1" noChangeArrowheads="1"/>
          </p:cNvPicPr>
          <p:nvPr>
            <p:ph sz="quarter" idx="1"/>
          </p:nvPr>
        </p:nvPicPr>
        <p:blipFill>
          <a:blip r:embed="rId2" cstate="print"/>
          <a:srcRect/>
          <a:stretch>
            <a:fillRect/>
          </a:stretch>
        </p:blipFill>
        <p:spPr bwMode="auto">
          <a:xfrm>
            <a:off x="228600" y="914400"/>
            <a:ext cx="8610599" cy="5410200"/>
          </a:xfrm>
          <a:prstGeom prst="rect">
            <a:avLst/>
          </a:prstGeom>
          <a:noFill/>
        </p:spPr>
      </p:pic>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7467600" cy="5940552"/>
          </a:xfrm>
        </p:spPr>
        <p:txBody>
          <a:bodyPr>
            <a:normAutofit/>
          </a:bodyPr>
          <a:lstStyle/>
          <a:p>
            <a:r>
              <a:rPr lang="en-US" sz="3200" dirty="0"/>
              <a:t>Ventricular depolarization is triggered by lower pathways spontaneously</a:t>
            </a:r>
          </a:p>
          <a:p>
            <a:r>
              <a:rPr lang="en-US" sz="3200" dirty="0"/>
              <a:t>There is no sequential relation between P wave and QRS complex but both rhythms are regular</a:t>
            </a:r>
          </a:p>
          <a:p>
            <a:r>
              <a:rPr lang="en-US" sz="3200" dirty="0"/>
              <a:t>If the client is on</a:t>
            </a:r>
            <a:r>
              <a:rPr lang="en-US" sz="3200" b="1" dirty="0"/>
              <a:t> digitalis</a:t>
            </a:r>
            <a:r>
              <a:rPr lang="en-US" sz="3200" dirty="0"/>
              <a:t>, it may be discontinued</a:t>
            </a:r>
          </a:p>
          <a:p>
            <a:r>
              <a:rPr lang="en-US" sz="3200" dirty="0"/>
              <a:t>If the drug adjustment does not work, a pacemaker may be inserted</a:t>
            </a:r>
            <a:r>
              <a:rPr lang="en-US" dirty="0"/>
              <a:t>.</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sz="quarter" idx="1"/>
          </p:nvPr>
        </p:nvSpPr>
        <p:spPr>
          <a:xfrm>
            <a:off x="304800" y="685800"/>
            <a:ext cx="8229600" cy="5867400"/>
          </a:xfrm>
        </p:spPr>
        <p:txBody>
          <a:bodyPr>
            <a:normAutofit lnSpcReduction="10000"/>
          </a:bodyPr>
          <a:lstStyle/>
          <a:p>
            <a:pPr>
              <a:buNone/>
            </a:pPr>
            <a:r>
              <a:rPr lang="en-US" sz="3900" b="1" dirty="0"/>
              <a:t>Premature ventricular contraction (PVC)</a:t>
            </a:r>
          </a:p>
          <a:p>
            <a:r>
              <a:rPr lang="en-US" dirty="0"/>
              <a:t>Ventricular contraction occurs early in cardiac cycle before the SA node initiates an impulse</a:t>
            </a:r>
          </a:p>
          <a:p>
            <a:r>
              <a:rPr lang="en-US" dirty="0"/>
              <a:t>No P wave precedes QRS complex that appears bizarre looking…unusual look</a:t>
            </a:r>
          </a:p>
          <a:p>
            <a:r>
              <a:rPr lang="en-US" dirty="0"/>
              <a:t>Many people experience PVC at one time or another</a:t>
            </a:r>
          </a:p>
          <a:p>
            <a:r>
              <a:rPr lang="en-US" dirty="0"/>
              <a:t>It causes a flip-flop sensation in the chest…fluttering of the heart</a:t>
            </a:r>
          </a:p>
          <a:p>
            <a:r>
              <a:rPr lang="en-US" dirty="0"/>
              <a:t>Maybe associated with pallor, nervousness, sweating and fainting</a:t>
            </a:r>
          </a:p>
          <a:p>
            <a:r>
              <a:rPr lang="en-US" dirty="0"/>
              <a:t>In healthy people PVC is harmless</a:t>
            </a:r>
          </a:p>
          <a:p>
            <a:r>
              <a:rPr lang="en-US" dirty="0"/>
              <a:t>They may be related to anxiety, fatigue, stress, alcohol withdrawal, tobacco smoking </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sz="quarter" idx="1"/>
          </p:nvPr>
        </p:nvSpPr>
        <p:spPr/>
        <p:txBody>
          <a:bodyPr/>
          <a:lstStyle/>
          <a:p>
            <a:r>
              <a:rPr lang="en-US" dirty="0"/>
              <a:t>When severe PVCs occur, the patient is given a </a:t>
            </a:r>
            <a:r>
              <a:rPr lang="en-US" b="1" dirty="0"/>
              <a:t>bolus of </a:t>
            </a:r>
            <a:r>
              <a:rPr lang="en-US" b="1" dirty="0" err="1"/>
              <a:t>lidocane</a:t>
            </a:r>
            <a:r>
              <a:rPr lang="en-US" b="1" dirty="0"/>
              <a:t> </a:t>
            </a:r>
            <a:r>
              <a:rPr lang="en-US" dirty="0"/>
              <a:t>intravenously followed by a drip if </a:t>
            </a:r>
            <a:r>
              <a:rPr lang="en-US" dirty="0" err="1"/>
              <a:t>lidocane</a:t>
            </a:r>
            <a:endParaRPr lang="en-US" dirty="0"/>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6146" name="Picture 2" descr="C:\Users\MOSES\Downloads\index.jpg"/>
          <p:cNvPicPr>
            <a:picLocks noGrp="1" noChangeAspect="1" noChangeArrowheads="1"/>
          </p:cNvPicPr>
          <p:nvPr>
            <p:ph sz="quarter" idx="1"/>
          </p:nvPr>
        </p:nvPicPr>
        <p:blipFill>
          <a:blip r:embed="rId2" cstate="print"/>
          <a:srcRect/>
          <a:stretch>
            <a:fillRect/>
          </a:stretch>
        </p:blipFill>
        <p:spPr bwMode="auto">
          <a:xfrm>
            <a:off x="228600" y="838200"/>
            <a:ext cx="8656213" cy="5486400"/>
          </a:xfrm>
          <a:prstGeom prst="rect">
            <a:avLst/>
          </a:prstGeom>
          <a:noFill/>
        </p:spPr>
      </p:pic>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Cardiac arrest</a:t>
            </a:r>
          </a:p>
        </p:txBody>
      </p:sp>
      <p:sp>
        <p:nvSpPr>
          <p:cNvPr id="3" name="Content Placeholder 2"/>
          <p:cNvSpPr>
            <a:spLocks noGrp="1"/>
          </p:cNvSpPr>
          <p:nvPr>
            <p:ph sz="quarter" idx="1"/>
          </p:nvPr>
        </p:nvSpPr>
        <p:spPr>
          <a:xfrm>
            <a:off x="457200" y="1371600"/>
            <a:ext cx="8229600" cy="5486400"/>
          </a:xfrm>
        </p:spPr>
        <p:txBody>
          <a:bodyPr>
            <a:normAutofit/>
          </a:bodyPr>
          <a:lstStyle/>
          <a:p>
            <a:r>
              <a:rPr lang="en-US" dirty="0"/>
              <a:t>Sudden cessation of heart beat and hence lack of effective CO</a:t>
            </a:r>
          </a:p>
          <a:p>
            <a:r>
              <a:rPr lang="en-US" dirty="0"/>
              <a:t>Always preceded by dangerous arrythmias </a:t>
            </a:r>
            <a:r>
              <a:rPr lang="en-US" dirty="0" err="1"/>
              <a:t>eg</a:t>
            </a:r>
            <a:r>
              <a:rPr lang="en-US" dirty="0"/>
              <a:t> PVC</a:t>
            </a:r>
          </a:p>
          <a:p>
            <a:r>
              <a:rPr lang="en-US" dirty="0"/>
              <a:t>It can be </a:t>
            </a:r>
            <a:r>
              <a:rPr lang="en-US" dirty="0" err="1"/>
              <a:t>recognised</a:t>
            </a:r>
            <a:r>
              <a:rPr lang="en-US" dirty="0"/>
              <a:t> in an ECG by an undulating line indicating chaotic rhythm called </a:t>
            </a:r>
            <a:r>
              <a:rPr lang="en-US" i="1" dirty="0"/>
              <a:t>ventricular fibrillation</a:t>
            </a:r>
            <a:r>
              <a:rPr lang="en-US" dirty="0"/>
              <a:t>, or a flat line indicating </a:t>
            </a:r>
            <a:r>
              <a:rPr lang="en-US" i="1" dirty="0" err="1"/>
              <a:t>asystole</a:t>
            </a:r>
            <a:r>
              <a:rPr lang="en-US" i="1" dirty="0"/>
              <a:t> </a:t>
            </a:r>
          </a:p>
          <a:p>
            <a:r>
              <a:rPr lang="en-US" i="1" dirty="0"/>
              <a:t>Blood ceases to be circulated</a:t>
            </a:r>
          </a:p>
          <a:p>
            <a:r>
              <a:rPr lang="en-US" dirty="0"/>
              <a:t>Most important role of the nurse is </a:t>
            </a:r>
            <a:r>
              <a:rPr lang="en-US" dirty="0" err="1"/>
              <a:t>recognising</a:t>
            </a:r>
            <a:r>
              <a:rPr lang="en-US" dirty="0"/>
              <a:t> the cardiac arrest and initiating cardiopulmonary resuscitation while waiting for further help.</a:t>
            </a:r>
          </a:p>
          <a:p>
            <a:r>
              <a:rPr lang="en-US" dirty="0"/>
              <a:t>BCLS…..C---A---B</a:t>
            </a:r>
          </a:p>
          <a:p>
            <a:r>
              <a:rPr lang="en-US" dirty="0"/>
              <a:t>Remember the patient is clinically dead.</a:t>
            </a:r>
          </a:p>
          <a:p>
            <a:endParaRPr lang="en-US"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ECTOPIC ARRTHYMIA</a:t>
            </a:r>
          </a:p>
        </p:txBody>
      </p:sp>
      <p:sp>
        <p:nvSpPr>
          <p:cNvPr id="3" name="Content Placeholder 2"/>
          <p:cNvSpPr>
            <a:spLocks noGrp="1"/>
          </p:cNvSpPr>
          <p:nvPr>
            <p:ph sz="quarter" idx="1"/>
          </p:nvPr>
        </p:nvSpPr>
        <p:spPr/>
        <p:txBody>
          <a:bodyPr/>
          <a:lstStyle/>
          <a:p>
            <a:r>
              <a:rPr lang="en-US" dirty="0"/>
              <a:t>Another structure, other than the SAN is the pacemaker. </a:t>
            </a:r>
          </a:p>
          <a:p>
            <a:endParaRPr lang="en-US" dirty="0"/>
          </a:p>
          <a:p>
            <a:r>
              <a:rPr lang="en-US" dirty="0"/>
              <a:t>THE ARTIFICIAL PACEMAKER</a:t>
            </a:r>
          </a:p>
          <a:p>
            <a:r>
              <a:rPr lang="en-US" dirty="0"/>
              <a:t>A gadget with a lithium battery and a titanium casing planted on the chest under the skin and discharges impulses to the heart through electrodes that pass through a vein to the heart chambers. Battery can last 10 to 15 years. </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1026" name="Picture 2" descr="C:\Users\MOSES\Downloads\VF-to-asystole.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sz="quarter" idx="1"/>
          </p:nvPr>
        </p:nvSpPr>
        <p:spPr/>
        <p:txBody>
          <a:bodyPr/>
          <a:lstStyle/>
          <a:p>
            <a:r>
              <a:rPr lang="en-US" dirty="0"/>
              <a:t>It occurs when the HR is very fast( ventricular tachycardia or ventricular fibrillation), or HR is too slow (</a:t>
            </a:r>
            <a:r>
              <a:rPr lang="en-US" dirty="0" err="1"/>
              <a:t>brandycardia</a:t>
            </a:r>
            <a:r>
              <a:rPr lang="en-US" dirty="0"/>
              <a:t> or AV block)</a:t>
            </a:r>
          </a:p>
          <a:p>
            <a:r>
              <a:rPr lang="en-US" b="1" dirty="0"/>
              <a:t>Coronary artery disease is the most common cause of cardiac arrest.</a:t>
            </a:r>
          </a:p>
          <a:p>
            <a:r>
              <a:rPr lang="en-US" dirty="0"/>
              <a:t>Conduction disorders also predisposes a patient to cardiac arrest</a:t>
            </a:r>
          </a:p>
          <a:p>
            <a:pPr>
              <a:buNone/>
            </a:pPr>
            <a:endParaRPr lang="en-US" dirty="0"/>
          </a:p>
          <a:p>
            <a:endParaRPr lang="en-US" dirty="0"/>
          </a:p>
          <a:p>
            <a:endParaRPr lang="en-US" dirty="0"/>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715962"/>
          </a:xfrm>
        </p:spPr>
        <p:txBody>
          <a:bodyPr/>
          <a:lstStyle/>
          <a:p>
            <a:r>
              <a:rPr lang="en-US" dirty="0"/>
              <a:t>Pathophysiology of arrhythmias</a:t>
            </a:r>
          </a:p>
        </p:txBody>
      </p:sp>
      <p:sp>
        <p:nvSpPr>
          <p:cNvPr id="3" name="Content Placeholder 2"/>
          <p:cNvSpPr>
            <a:spLocks noGrp="1"/>
          </p:cNvSpPr>
          <p:nvPr>
            <p:ph sz="quarter" idx="1"/>
          </p:nvPr>
        </p:nvSpPr>
        <p:spPr>
          <a:xfrm>
            <a:off x="457200" y="1600200"/>
            <a:ext cx="7772400" cy="4873752"/>
          </a:xfrm>
        </p:spPr>
        <p:txBody>
          <a:bodyPr>
            <a:normAutofit/>
          </a:bodyPr>
          <a:lstStyle/>
          <a:p>
            <a:r>
              <a:rPr lang="en-US" dirty="0"/>
              <a:t>Many clinical states can predispose to arrhythmias</a:t>
            </a:r>
          </a:p>
          <a:p>
            <a:r>
              <a:rPr lang="en-US" dirty="0"/>
              <a:t>Most common causes of arrhythmias is myocardial ischemia, </a:t>
            </a:r>
          </a:p>
          <a:p>
            <a:r>
              <a:rPr lang="en-US" dirty="0"/>
              <a:t>The conductive system is also susceptible to disturbances from anxiety, pain, electrolyte imbalance, </a:t>
            </a:r>
            <a:r>
              <a:rPr lang="en-US" dirty="0" err="1"/>
              <a:t>valvular</a:t>
            </a:r>
            <a:r>
              <a:rPr lang="en-US" dirty="0"/>
              <a:t> heart disease, and placement of invasive catheters in the heart</a:t>
            </a:r>
          </a:p>
          <a:p>
            <a:r>
              <a:rPr lang="en-US" dirty="0"/>
              <a:t>Arrhythmias affects the rhythmic pumping action and cardiac output</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394"/>
            <a:ext cx="7467600" cy="749808"/>
          </a:xfrm>
        </p:spPr>
        <p:txBody>
          <a:bodyPr>
            <a:normAutofit/>
          </a:bodyPr>
          <a:lstStyle/>
          <a:p>
            <a:r>
              <a:rPr lang="en-US" dirty="0"/>
              <a:t>Management of arrhythmias</a:t>
            </a:r>
          </a:p>
        </p:txBody>
      </p:sp>
      <p:sp>
        <p:nvSpPr>
          <p:cNvPr id="3" name="Content Placeholder 2"/>
          <p:cNvSpPr>
            <a:spLocks noGrp="1"/>
          </p:cNvSpPr>
          <p:nvPr>
            <p:ph sz="quarter" idx="1"/>
          </p:nvPr>
        </p:nvSpPr>
        <p:spPr/>
        <p:txBody>
          <a:bodyPr/>
          <a:lstStyle/>
          <a:p>
            <a:r>
              <a:rPr lang="en-US" dirty="0"/>
              <a:t>.</a:t>
            </a:r>
          </a:p>
        </p:txBody>
      </p:sp>
      <p:graphicFrame>
        <p:nvGraphicFramePr>
          <p:cNvPr id="4" name="Table 3"/>
          <p:cNvGraphicFramePr>
            <a:graphicFrameLocks noGrp="1"/>
          </p:cNvGraphicFramePr>
          <p:nvPr/>
        </p:nvGraphicFramePr>
        <p:xfrm>
          <a:off x="0" y="914400"/>
          <a:ext cx="8763000" cy="5318760"/>
        </p:xfrm>
        <a:graphic>
          <a:graphicData uri="http://schemas.openxmlformats.org/drawingml/2006/table">
            <a:tbl>
              <a:tblPr firstRow="1" bandRow="1">
                <a:tableStyleId>{5C22544A-7EE6-4342-B048-85BDC9FD1C3A}</a:tableStyleId>
              </a:tblPr>
              <a:tblGrid>
                <a:gridCol w="2209800"/>
                <a:gridCol w="3276600"/>
                <a:gridCol w="3276600"/>
              </a:tblGrid>
              <a:tr h="137056">
                <a:tc>
                  <a:txBody>
                    <a:bodyPr/>
                    <a:lstStyle/>
                    <a:p>
                      <a:r>
                        <a:rPr lang="en-US" dirty="0"/>
                        <a:t>DRUG</a:t>
                      </a:r>
                    </a:p>
                  </a:txBody>
                  <a:tcPr/>
                </a:tc>
                <a:tc>
                  <a:txBody>
                    <a:bodyPr/>
                    <a:lstStyle/>
                    <a:p>
                      <a:r>
                        <a:rPr lang="en-US" dirty="0"/>
                        <a:t>ACTION</a:t>
                      </a:r>
                    </a:p>
                  </a:txBody>
                  <a:tcPr/>
                </a:tc>
                <a:tc>
                  <a:txBody>
                    <a:bodyPr/>
                    <a:lstStyle/>
                    <a:p>
                      <a:r>
                        <a:rPr lang="en-US" dirty="0"/>
                        <a:t>INDICATION</a:t>
                      </a:r>
                    </a:p>
                  </a:txBody>
                  <a:tcPr/>
                </a:tc>
              </a:tr>
              <a:tr h="929640">
                <a:tc>
                  <a:txBody>
                    <a:bodyPr/>
                    <a:lstStyle/>
                    <a:p>
                      <a:r>
                        <a:rPr lang="en-US" dirty="0"/>
                        <a:t>ADRENALINE</a:t>
                      </a:r>
                    </a:p>
                  </a:txBody>
                  <a:tcPr/>
                </a:tc>
                <a:tc>
                  <a:txBody>
                    <a:bodyPr/>
                    <a:lstStyle/>
                    <a:p>
                      <a:r>
                        <a:rPr lang="en-US" dirty="0"/>
                        <a:t>INCREASES HEART RATE, FORCE OF CONTRACTION, AND BP</a:t>
                      </a:r>
                    </a:p>
                  </a:txBody>
                  <a:tcPr/>
                </a:tc>
                <a:tc>
                  <a:txBody>
                    <a:bodyPr/>
                    <a:lstStyle/>
                    <a:p>
                      <a:r>
                        <a:rPr lang="en-US" dirty="0"/>
                        <a:t>ASYSTOLE</a:t>
                      </a:r>
                    </a:p>
                  </a:txBody>
                  <a:tcPr/>
                </a:tc>
              </a:tr>
              <a:tr h="557617">
                <a:tc>
                  <a:txBody>
                    <a:bodyPr/>
                    <a:lstStyle/>
                    <a:p>
                      <a:r>
                        <a:rPr lang="en-US" dirty="0"/>
                        <a:t>CALCIUM CHLORIDE</a:t>
                      </a:r>
                    </a:p>
                  </a:txBody>
                  <a:tcPr/>
                </a:tc>
                <a:tc>
                  <a:txBody>
                    <a:bodyPr/>
                    <a:lstStyle/>
                    <a:p>
                      <a:r>
                        <a:rPr lang="en-US" dirty="0"/>
                        <a:t>INCREASED CARDIAC CONTRACTION </a:t>
                      </a:r>
                    </a:p>
                  </a:txBody>
                  <a:tcPr/>
                </a:tc>
                <a:tc>
                  <a:txBody>
                    <a:bodyPr/>
                    <a:lstStyle/>
                    <a:p>
                      <a:r>
                        <a:rPr lang="en-US" dirty="0"/>
                        <a:t>DUE TO HYPOCALCEMEA, CALCIUM CHANEEL BLOCKER TOXOCITY OR</a:t>
                      </a:r>
                      <a:r>
                        <a:rPr lang="en-US" baseline="0" dirty="0"/>
                        <a:t> HYPOKALEMIA</a:t>
                      </a:r>
                      <a:endParaRPr lang="en-US" dirty="0"/>
                    </a:p>
                  </a:txBody>
                  <a:tcPr/>
                </a:tc>
              </a:tr>
              <a:tr h="557617">
                <a:tc>
                  <a:txBody>
                    <a:bodyPr/>
                    <a:lstStyle/>
                    <a:p>
                      <a:r>
                        <a:rPr lang="en-US" dirty="0"/>
                        <a:t>LIDOCANE</a:t>
                      </a:r>
                    </a:p>
                  </a:txBody>
                  <a:tcPr/>
                </a:tc>
                <a:tc>
                  <a:txBody>
                    <a:bodyPr/>
                    <a:lstStyle/>
                    <a:p>
                      <a:r>
                        <a:rPr lang="en-US" dirty="0"/>
                        <a:t>DECREASE VENTRICULAR EXCITABILITY</a:t>
                      </a:r>
                    </a:p>
                  </a:txBody>
                  <a:tcPr/>
                </a:tc>
                <a:tc>
                  <a:txBody>
                    <a:bodyPr/>
                    <a:lstStyle/>
                    <a:p>
                      <a:r>
                        <a:rPr lang="en-US" dirty="0"/>
                        <a:t>VENTRICULAR ARRYTHMIAS</a:t>
                      </a:r>
                    </a:p>
                  </a:txBody>
                  <a:tcPr/>
                </a:tc>
              </a:tr>
              <a:tr h="557617">
                <a:tc>
                  <a:txBody>
                    <a:bodyPr/>
                    <a:lstStyle/>
                    <a:p>
                      <a:r>
                        <a:rPr lang="en-US" dirty="0"/>
                        <a:t>PROCAINAMIDE</a:t>
                      </a:r>
                    </a:p>
                  </a:txBody>
                  <a:tcPr/>
                </a:tc>
                <a:tc>
                  <a:txBody>
                    <a:bodyPr/>
                    <a:lstStyle/>
                    <a:p>
                      <a:r>
                        <a:rPr lang="en-US" dirty="0"/>
                        <a:t>SLOWS ELECTRICAL CONDUCTION</a:t>
                      </a:r>
                    </a:p>
                  </a:txBody>
                  <a:tcPr/>
                </a:tc>
                <a:tc>
                  <a:txBody>
                    <a:bodyPr/>
                    <a:lstStyle/>
                    <a:p>
                      <a:r>
                        <a:rPr lang="en-US" dirty="0"/>
                        <a:t>VENTRICULAR TACHYARRYTHMIAS</a:t>
                      </a:r>
                    </a:p>
                  </a:txBody>
                  <a:tcPr/>
                </a:tc>
              </a:tr>
              <a:tr h="557617">
                <a:tc>
                  <a:txBody>
                    <a:bodyPr/>
                    <a:lstStyle/>
                    <a:p>
                      <a:r>
                        <a:rPr lang="en-US" dirty="0"/>
                        <a:t>ATROPINE SULFATE</a:t>
                      </a:r>
                    </a:p>
                  </a:txBody>
                  <a:tcPr/>
                </a:tc>
                <a:tc>
                  <a:txBody>
                    <a:bodyPr/>
                    <a:lstStyle/>
                    <a:p>
                      <a:r>
                        <a:rPr lang="en-US" dirty="0"/>
                        <a:t>BLOCKS THE EFFECTS IF VAGUS STIMULATION</a:t>
                      </a:r>
                    </a:p>
                  </a:txBody>
                  <a:tcPr/>
                </a:tc>
                <a:tc>
                  <a:txBody>
                    <a:bodyPr/>
                    <a:lstStyle/>
                    <a:p>
                      <a:r>
                        <a:rPr lang="en-US" dirty="0"/>
                        <a:t>BRADYARRYTHMIAS</a:t>
                      </a:r>
                    </a:p>
                  </a:txBody>
                  <a:tcPr/>
                </a:tc>
              </a:tr>
              <a:tr h="557617">
                <a:tc>
                  <a:txBody>
                    <a:bodyPr/>
                    <a:lstStyle/>
                    <a:p>
                      <a:r>
                        <a:rPr lang="en-US" dirty="0"/>
                        <a:t>SODIUM BICARBONATE</a:t>
                      </a:r>
                    </a:p>
                  </a:txBody>
                  <a:tcPr/>
                </a:tc>
                <a:tc>
                  <a:txBody>
                    <a:bodyPr/>
                    <a:lstStyle/>
                    <a:p>
                      <a:r>
                        <a:rPr lang="en-US" dirty="0"/>
                        <a:t>NEUTRALISED THE ACIDITY OF THE BLOOD</a:t>
                      </a:r>
                    </a:p>
                  </a:txBody>
                  <a:tcPr/>
                </a:tc>
                <a:tc>
                  <a:txBody>
                    <a:bodyPr/>
                    <a:lstStyle/>
                    <a:p>
                      <a:r>
                        <a:rPr lang="en-US" dirty="0"/>
                        <a:t>RESPIRATORY OR METABOLIC ACIDOSIS</a:t>
                      </a:r>
                    </a:p>
                  </a:txBody>
                  <a:tcPr/>
                </a:tc>
              </a:tr>
            </a:tbl>
          </a:graphicData>
        </a:graphic>
      </p:graphicFrame>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001000" cy="6016752"/>
          </a:xfrm>
        </p:spPr>
        <p:txBody>
          <a:bodyPr>
            <a:normAutofit/>
          </a:bodyPr>
          <a:lstStyle/>
          <a:p>
            <a:r>
              <a:rPr lang="en-US" dirty="0"/>
              <a:t>DRUGS FOR cardiac emergencies</a:t>
            </a:r>
          </a:p>
          <a:p>
            <a:r>
              <a:rPr lang="en-US" b="1" dirty="0"/>
              <a:t>Elective cardioversion</a:t>
            </a:r>
            <a:r>
              <a:rPr lang="en-US" dirty="0"/>
              <a:t>: this is introduction of electric current to a patient, to restore the correct rhythms. It is non emergency procedure</a:t>
            </a:r>
          </a:p>
          <a:p>
            <a:r>
              <a:rPr lang="en-US" dirty="0"/>
              <a:t>DEFIBRILLATION: the machine delivers the electric stimulation as soon as the button is pressed</a:t>
            </a:r>
          </a:p>
          <a:p>
            <a:r>
              <a:rPr lang="en-US" dirty="0"/>
              <a:t>Used during cardiac arrest when the patient is clinically dead and there is no identifiable R wave</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2050" name="Picture 2" descr="C:\Users\MOSES\Downloads\cardioversion.jpg"/>
          <p:cNvPicPr>
            <a:picLocks noGrp="1" noChangeAspect="1" noChangeArrowheads="1"/>
          </p:cNvPicPr>
          <p:nvPr>
            <p:ph sz="quarter" idx="1"/>
          </p:nvPr>
        </p:nvPicPr>
        <p:blipFill>
          <a:blip r:embed="rId2" cstate="print"/>
          <a:srcRect/>
          <a:stretch>
            <a:fillRect/>
          </a:stretch>
        </p:blipFill>
        <p:spPr bwMode="auto">
          <a:xfrm>
            <a:off x="0" y="381000"/>
            <a:ext cx="8839199" cy="6477000"/>
          </a:xfrm>
          <a:prstGeom prst="rect">
            <a:avLst/>
          </a:prstGeom>
          <a:noFill/>
        </p:spPr>
      </p:pic>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a:t>Pacemaker insertion: a pacemaker is a battery operated device, that provide electric stimulation to the heart muscle</a:t>
            </a:r>
          </a:p>
          <a:p>
            <a:r>
              <a:rPr lang="en-US" dirty="0"/>
              <a:t>It is implanted to restore a more effective cardiac rhythm.</a:t>
            </a:r>
          </a:p>
          <a:p>
            <a:endParaRPr lang="en-US" dirty="0"/>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Nursing diagnosis for patients with arrhythmias</a:t>
            </a:r>
          </a:p>
        </p:txBody>
      </p:sp>
      <p:sp>
        <p:nvSpPr>
          <p:cNvPr id="3" name="Content Placeholder 2"/>
          <p:cNvSpPr>
            <a:spLocks noGrp="1"/>
          </p:cNvSpPr>
          <p:nvPr>
            <p:ph sz="quarter" idx="1"/>
          </p:nvPr>
        </p:nvSpPr>
        <p:spPr/>
        <p:txBody>
          <a:bodyPr>
            <a:normAutofit/>
          </a:bodyPr>
          <a:lstStyle/>
          <a:p>
            <a:r>
              <a:rPr lang="en-US" dirty="0"/>
              <a:t>Decreased cardiac output related to arrhythmias or ineffective response to treatment measure</a:t>
            </a:r>
          </a:p>
          <a:p>
            <a:r>
              <a:rPr lang="en-US" dirty="0"/>
              <a:t>Activity intolerance related to decreased cardiac output</a:t>
            </a:r>
          </a:p>
          <a:p>
            <a:r>
              <a:rPr lang="en-US" dirty="0"/>
              <a:t>High risk of impaired skin integrity related to conduction of electrical energy</a:t>
            </a:r>
          </a:p>
          <a:p>
            <a:r>
              <a:rPr lang="en-US" dirty="0"/>
              <a:t>High risk of infection related to impaired  skin integrity secondary to insertion of invasive venous catheter or cutaneous incision</a:t>
            </a:r>
          </a:p>
          <a:p>
            <a:r>
              <a:rPr lang="en-US" dirty="0"/>
              <a:t>Knowledge deficit of treatment procedure</a:t>
            </a:r>
          </a:p>
          <a:p>
            <a:r>
              <a:rPr lang="en-US" dirty="0"/>
              <a:t>Anxiety or fear related to perception of diagnosis prognosis or treatment measure </a:t>
            </a:r>
          </a:p>
          <a:p>
            <a:endParaRPr lang="en-US" dirty="0"/>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2" y="304800"/>
            <a:ext cx="7467600" cy="731838"/>
          </a:xfrm>
        </p:spPr>
        <p:txBody>
          <a:bodyPr/>
          <a:lstStyle/>
          <a:p>
            <a:r>
              <a:rPr lang="en-US" dirty="0"/>
              <a:t>facts</a:t>
            </a:r>
          </a:p>
        </p:txBody>
      </p:sp>
      <p:sp>
        <p:nvSpPr>
          <p:cNvPr id="3" name="Content Placeholder 2"/>
          <p:cNvSpPr>
            <a:spLocks noGrp="1"/>
          </p:cNvSpPr>
          <p:nvPr>
            <p:ph sz="quarter" idx="1"/>
          </p:nvPr>
        </p:nvSpPr>
        <p:spPr>
          <a:xfrm>
            <a:off x="477672" y="1061659"/>
            <a:ext cx="7751928" cy="4873752"/>
          </a:xfrm>
        </p:spPr>
        <p:txBody>
          <a:bodyPr>
            <a:normAutofit/>
          </a:bodyPr>
          <a:lstStyle/>
          <a:p>
            <a:r>
              <a:rPr lang="en-US" dirty="0"/>
              <a:t>Morphine is the analgesic of choice In acute Myocardial Infarction</a:t>
            </a:r>
          </a:p>
          <a:p>
            <a:r>
              <a:rPr lang="en-US" dirty="0"/>
              <a:t>Reduces pain and anxiety</a:t>
            </a:r>
          </a:p>
          <a:p>
            <a:r>
              <a:rPr lang="en-US" dirty="0"/>
              <a:t>It reduces preload hence reducing oxygen demand for the myocardial tissue. also relaxes bronchioles to enhance oxygenation. This is the primary reason for using morphine</a:t>
            </a:r>
          </a:p>
          <a:p>
            <a:r>
              <a:rPr lang="en-US" dirty="0"/>
              <a:t>It is a vasodilator</a:t>
            </a:r>
          </a:p>
          <a:p>
            <a:r>
              <a:rPr lang="en-US" dirty="0"/>
              <a:t>Meditation decreases sympathetic system activation</a:t>
            </a:r>
          </a:p>
          <a:p>
            <a:r>
              <a:rPr lang="en-US" dirty="0" err="1"/>
              <a:t>Phlebostatic</a:t>
            </a:r>
            <a:r>
              <a:rPr lang="en-US" dirty="0"/>
              <a:t> area… 5</a:t>
            </a:r>
            <a:r>
              <a:rPr lang="en-US" baseline="30000" dirty="0"/>
              <a:t>th</a:t>
            </a:r>
            <a:r>
              <a:rPr lang="en-US" dirty="0"/>
              <a:t> intercostal space mid-axillary line</a:t>
            </a:r>
          </a:p>
          <a:p>
            <a:endParaRPr lang="en-US" dirty="0"/>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shock</a:t>
            </a:r>
          </a:p>
        </p:txBody>
      </p:sp>
      <p:sp>
        <p:nvSpPr>
          <p:cNvPr id="3" name="Content Placeholder 2"/>
          <p:cNvSpPr>
            <a:spLocks noGrp="1"/>
          </p:cNvSpPr>
          <p:nvPr>
            <p:ph sz="quarter" idx="1"/>
          </p:nvPr>
        </p:nvSpPr>
        <p:spPr/>
        <p:txBody>
          <a:bodyPr/>
          <a:lstStyle/>
          <a:p>
            <a:r>
              <a:rPr lang="en-US" dirty="0"/>
              <a:t>A condition where the systemic pressure is inadequate to deliver oxygen and nutrients to the cells</a:t>
            </a:r>
          </a:p>
          <a:p>
            <a:r>
              <a:rPr lang="en-US" dirty="0"/>
              <a:t>Adequate blood flow depends on: adequate cardiac pump, effective vasculature and adequate blood volume</a:t>
            </a:r>
          </a:p>
          <a:p>
            <a:r>
              <a:rPr lang="en-US" dirty="0"/>
              <a:t>If one of this is affected, shock can result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42900"/>
            <a:ext cx="7772400" cy="533400"/>
          </a:xfrm>
        </p:spPr>
        <p:txBody>
          <a:bodyPr>
            <a:normAutofit fontScale="90000"/>
          </a:bodyPr>
          <a:lstStyle/>
          <a:p>
            <a:r>
              <a:rPr lang="en-US" dirty="0"/>
              <a:t>Cardiac electrical activity</a:t>
            </a:r>
          </a:p>
        </p:txBody>
      </p:sp>
      <p:sp>
        <p:nvSpPr>
          <p:cNvPr id="8195" name="Rectangle 3"/>
          <p:cNvSpPr>
            <a:spLocks noGrp="1" noChangeArrowheads="1"/>
          </p:cNvSpPr>
          <p:nvPr>
            <p:ph idx="1"/>
          </p:nvPr>
        </p:nvSpPr>
        <p:spPr>
          <a:xfrm>
            <a:off x="381000" y="1066800"/>
            <a:ext cx="8382000" cy="5410200"/>
          </a:xfrm>
        </p:spPr>
        <p:txBody>
          <a:bodyPr>
            <a:noAutofit/>
          </a:bodyPr>
          <a:lstStyle/>
          <a:p>
            <a:pPr>
              <a:lnSpc>
                <a:spcPct val="90000"/>
              </a:lnSpc>
              <a:buFontTx/>
              <a:buNone/>
            </a:pPr>
            <a:r>
              <a:rPr lang="en-US" sz="2800" u="sng" dirty="0">
                <a:solidFill>
                  <a:srgbClr val="FF0000"/>
                </a:solidFill>
              </a:rPr>
              <a:t>Cardiac electrical activity</a:t>
            </a:r>
            <a:endParaRPr lang="en-US" sz="2800" u="sng" dirty="0">
              <a:solidFill>
                <a:schemeClr val="folHlink"/>
              </a:solidFill>
            </a:endParaRPr>
          </a:p>
          <a:p>
            <a:pPr>
              <a:lnSpc>
                <a:spcPct val="90000"/>
              </a:lnSpc>
            </a:pPr>
            <a:r>
              <a:rPr lang="en-US" sz="2800" dirty="0">
                <a:latin typeface="Times-Roman" charset="0"/>
              </a:rPr>
              <a:t>Cardiac muscle </a:t>
            </a:r>
            <a:r>
              <a:rPr lang="en-US" sz="2800" dirty="0">
                <a:solidFill>
                  <a:schemeClr val="folHlink"/>
                </a:solidFill>
                <a:latin typeface="Times-Roman" charset="0"/>
              </a:rPr>
              <a:t>does not require any nervous stimulation</a:t>
            </a:r>
            <a:r>
              <a:rPr lang="en-US" sz="2800" dirty="0">
                <a:latin typeface="Times-Roman" charset="0"/>
              </a:rPr>
              <a:t> to contract. </a:t>
            </a:r>
          </a:p>
          <a:p>
            <a:pPr>
              <a:lnSpc>
                <a:spcPct val="90000"/>
              </a:lnSpc>
            </a:pPr>
            <a:r>
              <a:rPr lang="en-US" sz="2800" dirty="0">
                <a:latin typeface="Times-Roman" charset="0"/>
              </a:rPr>
              <a:t>Each beat is initiated by the </a:t>
            </a:r>
            <a:r>
              <a:rPr lang="en-US" sz="2800" dirty="0">
                <a:solidFill>
                  <a:schemeClr val="folHlink"/>
                </a:solidFill>
                <a:latin typeface="Times-Roman" charset="0"/>
              </a:rPr>
              <a:t>spontaneous </a:t>
            </a:r>
            <a:r>
              <a:rPr lang="en-US" sz="2800" dirty="0" err="1">
                <a:solidFill>
                  <a:schemeClr val="folHlink"/>
                </a:solidFill>
                <a:latin typeface="Times-Roman" charset="0"/>
              </a:rPr>
              <a:t>depolarisation</a:t>
            </a:r>
            <a:r>
              <a:rPr lang="en-US" sz="2800" dirty="0">
                <a:solidFill>
                  <a:schemeClr val="folHlink"/>
                </a:solidFill>
                <a:latin typeface="Times-Roman" charset="0"/>
              </a:rPr>
              <a:t> of pacemaker cells</a:t>
            </a:r>
            <a:r>
              <a:rPr lang="en-US" sz="2800" dirty="0">
                <a:latin typeface="Times-Roman" charset="0"/>
              </a:rPr>
              <a:t> in the </a:t>
            </a:r>
            <a:r>
              <a:rPr lang="en-US" sz="2800" dirty="0" err="1">
                <a:solidFill>
                  <a:srgbClr val="FF0000"/>
                </a:solidFill>
                <a:latin typeface="Times-Roman" charset="0"/>
              </a:rPr>
              <a:t>sino-atrial</a:t>
            </a:r>
            <a:r>
              <a:rPr lang="en-US" sz="2800" dirty="0">
                <a:solidFill>
                  <a:srgbClr val="FF0000"/>
                </a:solidFill>
                <a:latin typeface="Times-Roman" charset="0"/>
              </a:rPr>
              <a:t> (SA) node</a:t>
            </a:r>
            <a:r>
              <a:rPr lang="en-US" sz="2800" dirty="0">
                <a:latin typeface="Times-Roman" charset="0"/>
              </a:rPr>
              <a:t>. These cells trigger the neighboring atrial cells by </a:t>
            </a:r>
            <a:r>
              <a:rPr lang="en-US" sz="2800" dirty="0">
                <a:solidFill>
                  <a:schemeClr val="folHlink"/>
                </a:solidFill>
                <a:latin typeface="Times-Roman" charset="0"/>
              </a:rPr>
              <a:t>direct electrical contacts</a:t>
            </a:r>
            <a:r>
              <a:rPr lang="en-US" sz="2800" dirty="0">
                <a:latin typeface="Times-Roman" charset="0"/>
              </a:rPr>
              <a:t> and a wave of </a:t>
            </a:r>
            <a:r>
              <a:rPr lang="en-US" sz="2800" dirty="0" err="1">
                <a:latin typeface="Times-Roman" charset="0"/>
              </a:rPr>
              <a:t>depolarisation</a:t>
            </a:r>
            <a:r>
              <a:rPr lang="en-US" sz="2800" dirty="0">
                <a:latin typeface="Times-Roman" charset="0"/>
              </a:rPr>
              <a:t> spreads out over the atria, eventually exciting the </a:t>
            </a:r>
            <a:r>
              <a:rPr lang="en-US" sz="2800" dirty="0" err="1">
                <a:solidFill>
                  <a:srgbClr val="FF0000"/>
                </a:solidFill>
                <a:latin typeface="Times-Roman" charset="0"/>
              </a:rPr>
              <a:t>atrio</a:t>
            </a:r>
            <a:r>
              <a:rPr lang="en-US" sz="2800" dirty="0">
                <a:solidFill>
                  <a:srgbClr val="FF0000"/>
                </a:solidFill>
                <a:latin typeface="Times-Roman" charset="0"/>
              </a:rPr>
              <a:t>-ventricular (AV) node.</a:t>
            </a:r>
            <a:r>
              <a:rPr lang="en-US" sz="2800" dirty="0">
                <a:latin typeface="Times-Roman" charset="0"/>
              </a:rPr>
              <a:t> </a:t>
            </a:r>
          </a:p>
          <a:p>
            <a:pPr>
              <a:lnSpc>
                <a:spcPct val="90000"/>
              </a:lnSpc>
            </a:pPr>
            <a:r>
              <a:rPr lang="en-US" sz="2800" dirty="0">
                <a:latin typeface="Times-Roman" charset="0"/>
              </a:rPr>
              <a:t>Contraction of the atria precedes that of the ventricles, forcing extra blood into the ventricles and eliciting the </a:t>
            </a:r>
            <a:r>
              <a:rPr lang="en-US" sz="2800" dirty="0">
                <a:solidFill>
                  <a:srgbClr val="FF0000"/>
                </a:solidFill>
                <a:latin typeface="Times-Roman" charset="0"/>
              </a:rPr>
              <a:t>Starling response</a:t>
            </a:r>
            <a:r>
              <a:rPr lang="en-US" sz="2800" dirty="0">
                <a:latin typeface="Times-Roman" charset="0"/>
              </a:rPr>
              <a:t>. </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reading</a:t>
            </a:r>
          </a:p>
        </p:txBody>
      </p:sp>
      <p:sp>
        <p:nvSpPr>
          <p:cNvPr id="3" name="Content Placeholder 2"/>
          <p:cNvSpPr>
            <a:spLocks noGrp="1"/>
          </p:cNvSpPr>
          <p:nvPr>
            <p:ph sz="quarter" idx="1"/>
          </p:nvPr>
        </p:nvSpPr>
        <p:spPr/>
        <p:txBody>
          <a:bodyPr/>
          <a:lstStyle/>
          <a:p>
            <a:r>
              <a:rPr lang="en-US" dirty="0"/>
              <a:t>Read on cardiac catheterization…</a:t>
            </a:r>
          </a:p>
          <a:p>
            <a:r>
              <a:rPr lang="en-US" dirty="0"/>
              <a:t>Indications </a:t>
            </a:r>
          </a:p>
          <a:p>
            <a:r>
              <a:rPr lang="en-US" dirty="0"/>
              <a:t>Nursing care for a patient who is undergoing catheterization</a:t>
            </a:r>
          </a:p>
          <a:p>
            <a:endParaRPr lang="en-US" dirty="0"/>
          </a:p>
          <a:p>
            <a:endParaRPr lang="en-US" dirty="0"/>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417638"/>
          </a:xfrm>
        </p:spPr>
        <p:txBody>
          <a:bodyPr>
            <a:normAutofit/>
          </a:bodyPr>
          <a:lstStyle/>
          <a:p>
            <a:r>
              <a:rPr lang="en-US" sz="4400" dirty="0">
                <a:solidFill>
                  <a:schemeClr val="hlink"/>
                </a:solidFill>
              </a:rPr>
              <a:t>(</a:t>
            </a:r>
            <a:r>
              <a:rPr lang="en-US" sz="4400" dirty="0" err="1">
                <a:solidFill>
                  <a:schemeClr val="hlink"/>
                </a:solidFill>
              </a:rPr>
              <a:t>Cor-Pulmonale</a:t>
            </a:r>
            <a:r>
              <a:rPr lang="en-US" sz="4400" dirty="0">
                <a:solidFill>
                  <a:schemeClr val="hlink"/>
                </a:solidFill>
              </a:rPr>
              <a:t>)</a:t>
            </a:r>
            <a:r>
              <a:rPr lang="en-US" sz="4400" dirty="0"/>
              <a:t/>
            </a:r>
            <a:br>
              <a:rPr lang="en-US" sz="4400" dirty="0"/>
            </a:br>
            <a:r>
              <a:rPr lang="en-US" dirty="0">
                <a:solidFill>
                  <a:schemeClr val="hlink"/>
                </a:solidFill>
              </a:rPr>
              <a:t>Pulmonary Heart Disease</a:t>
            </a:r>
            <a:endParaRPr lang="en-US" dirty="0"/>
          </a:p>
        </p:txBody>
      </p:sp>
      <p:sp>
        <p:nvSpPr>
          <p:cNvPr id="3" name="Content Placeholder 2"/>
          <p:cNvSpPr>
            <a:spLocks noGrp="1"/>
          </p:cNvSpPr>
          <p:nvPr>
            <p:ph sz="quarter" idx="1"/>
          </p:nvPr>
        </p:nvSpPr>
        <p:spPr>
          <a:xfrm>
            <a:off x="304800" y="1600200"/>
            <a:ext cx="8001000" cy="5029200"/>
          </a:xfrm>
        </p:spPr>
        <p:txBody>
          <a:bodyPr>
            <a:normAutofit/>
          </a:bodyPr>
          <a:lstStyle/>
          <a:p>
            <a:pPr>
              <a:lnSpc>
                <a:spcPct val="80000"/>
              </a:lnSpc>
              <a:defRPr/>
            </a:pPr>
            <a:r>
              <a:rPr lang="en-US" b="1" dirty="0" err="1">
                <a:solidFill>
                  <a:schemeClr val="tx2"/>
                </a:solidFill>
              </a:rPr>
              <a:t>Cor</a:t>
            </a:r>
            <a:r>
              <a:rPr lang="en-US" b="1" dirty="0">
                <a:solidFill>
                  <a:schemeClr val="tx2"/>
                </a:solidFill>
              </a:rPr>
              <a:t> </a:t>
            </a:r>
            <a:r>
              <a:rPr lang="en-US" b="1" dirty="0" err="1">
                <a:solidFill>
                  <a:schemeClr val="tx2"/>
                </a:solidFill>
              </a:rPr>
              <a:t>pulmonale</a:t>
            </a:r>
            <a:r>
              <a:rPr lang="en-US" b="1" dirty="0"/>
              <a:t> </a:t>
            </a:r>
            <a:r>
              <a:rPr lang="en-US" dirty="0"/>
              <a:t>is a condition in which the right ventricle of the heart enlarges (with or without right-sided heart failure) as a result of diseases that affect the structure or function of the lung or its vasculature. Any disease affecting the lungs and accompanied by hypoxemia may result in </a:t>
            </a:r>
            <a:r>
              <a:rPr lang="en-US" dirty="0" err="1"/>
              <a:t>cor</a:t>
            </a:r>
            <a:r>
              <a:rPr lang="en-US" dirty="0"/>
              <a:t> </a:t>
            </a:r>
            <a:r>
              <a:rPr lang="en-US" dirty="0" err="1"/>
              <a:t>pulmonale</a:t>
            </a:r>
            <a:r>
              <a:rPr lang="en-US" dirty="0"/>
              <a:t> </a:t>
            </a:r>
          </a:p>
          <a:p>
            <a:pPr>
              <a:lnSpc>
                <a:spcPct val="80000"/>
              </a:lnSpc>
              <a:defRPr/>
            </a:pPr>
            <a:r>
              <a:rPr lang="en-US" altLang="en-US" dirty="0">
                <a:solidFill>
                  <a:schemeClr val="tx2"/>
                </a:solidFill>
              </a:rPr>
              <a:t>The most frequent cause</a:t>
            </a:r>
            <a:r>
              <a:rPr lang="en-US" altLang="en-US" dirty="0"/>
              <a:t> is </a:t>
            </a:r>
            <a:r>
              <a:rPr lang="en-US" altLang="en-US" u="sng" dirty="0">
                <a:solidFill>
                  <a:schemeClr val="hlink"/>
                </a:solidFill>
              </a:rPr>
              <a:t>severe COPD</a:t>
            </a:r>
            <a:r>
              <a:rPr lang="en-US" altLang="en-US" dirty="0"/>
              <a:t> in which changes in the airway and retained secretions reduce alveolar ventilation Other causes </a:t>
            </a:r>
            <a:r>
              <a:rPr lang="en-US" altLang="en-US" u="sng" dirty="0">
                <a:solidFill>
                  <a:schemeClr val="hlink"/>
                </a:solidFill>
              </a:rPr>
              <a:t>are conditions that restrict or compromise </a:t>
            </a:r>
            <a:r>
              <a:rPr lang="en-US" altLang="en-US" u="sng" dirty="0" err="1">
                <a:solidFill>
                  <a:schemeClr val="hlink"/>
                </a:solidFill>
              </a:rPr>
              <a:t>ventilatory</a:t>
            </a:r>
            <a:r>
              <a:rPr lang="en-US" altLang="en-US" u="sng" dirty="0">
                <a:solidFill>
                  <a:schemeClr val="hlink"/>
                </a:solidFill>
              </a:rPr>
              <a:t> function,</a:t>
            </a:r>
            <a:r>
              <a:rPr lang="en-US" altLang="en-US" dirty="0"/>
              <a:t> leading to hypoxemia or acidosis (deformities of the thoracic cage, massive obesity)</a:t>
            </a:r>
          </a:p>
          <a:p>
            <a:pPr>
              <a:lnSpc>
                <a:spcPct val="80000"/>
              </a:lnSpc>
              <a:defRPr/>
            </a:pPr>
            <a:r>
              <a:rPr lang="en-US" altLang="en-US" dirty="0">
                <a:solidFill>
                  <a:srgbClr val="000000"/>
                </a:solidFill>
                <a:cs typeface="Times New Roman" panose="02020603050405020304" charset="0"/>
              </a:rPr>
              <a:t>Certain disorders of the nervous system, </a:t>
            </a:r>
            <a:r>
              <a:rPr lang="en-US" altLang="en-US" u="sng" dirty="0">
                <a:solidFill>
                  <a:schemeClr val="hlink"/>
                </a:solidFill>
                <a:cs typeface="Times New Roman" panose="02020603050405020304" charset="0"/>
              </a:rPr>
              <a:t>respiratory muscles</a:t>
            </a:r>
            <a:r>
              <a:rPr lang="en-US" altLang="en-US" dirty="0">
                <a:solidFill>
                  <a:srgbClr val="000000"/>
                </a:solidFill>
                <a:cs typeface="Times New Roman" panose="02020603050405020304" charset="0"/>
              </a:rPr>
              <a:t>, </a:t>
            </a:r>
            <a:r>
              <a:rPr lang="en-US" altLang="en-US" u="sng" dirty="0">
                <a:solidFill>
                  <a:schemeClr val="hlink"/>
                </a:solidFill>
                <a:cs typeface="Times New Roman" panose="02020603050405020304" charset="0"/>
              </a:rPr>
              <a:t>chest wall</a:t>
            </a:r>
            <a:r>
              <a:rPr lang="en-US" altLang="en-US" dirty="0">
                <a:solidFill>
                  <a:srgbClr val="000000"/>
                </a:solidFill>
                <a:cs typeface="Times New Roman" panose="02020603050405020304" charset="0"/>
              </a:rPr>
              <a:t>, and </a:t>
            </a:r>
            <a:r>
              <a:rPr lang="en-US" altLang="en-US" u="sng" dirty="0">
                <a:solidFill>
                  <a:schemeClr val="hlink"/>
                </a:solidFill>
                <a:cs typeface="Times New Roman" panose="02020603050405020304" charset="0"/>
              </a:rPr>
              <a:t>pulmonary arterial tree</a:t>
            </a:r>
            <a:r>
              <a:rPr lang="en-US" altLang="en-US" dirty="0">
                <a:solidFill>
                  <a:srgbClr val="000000"/>
                </a:solidFill>
                <a:cs typeface="Times New Roman" panose="02020603050405020304" charset="0"/>
              </a:rPr>
              <a:t> also may be responsible for </a:t>
            </a:r>
            <a:r>
              <a:rPr lang="en-US" altLang="en-US" dirty="0" err="1">
                <a:solidFill>
                  <a:srgbClr val="000000"/>
                </a:solidFill>
                <a:cs typeface="Times New Roman" panose="02020603050405020304" charset="0"/>
              </a:rPr>
              <a:t>cor</a:t>
            </a:r>
            <a:r>
              <a:rPr lang="en-US" altLang="en-US" dirty="0">
                <a:solidFill>
                  <a:srgbClr val="000000"/>
                </a:solidFill>
                <a:cs typeface="Times New Roman" panose="02020603050405020304" charset="0"/>
              </a:rPr>
              <a:t> </a:t>
            </a:r>
            <a:r>
              <a:rPr lang="en-US" altLang="en-US" dirty="0" err="1">
                <a:solidFill>
                  <a:srgbClr val="000000"/>
                </a:solidFill>
                <a:cs typeface="Times New Roman" panose="02020603050405020304" charset="0"/>
              </a:rPr>
              <a:t>pulmonale</a:t>
            </a:r>
            <a:r>
              <a:rPr lang="en-US" altLang="en-US" dirty="0">
                <a:solidFill>
                  <a:srgbClr val="000000"/>
                </a:solidFill>
                <a:cs typeface="Times New Roman" panose="02020603050405020304" charset="0"/>
              </a:rPr>
              <a:t>.</a:t>
            </a:r>
          </a:p>
          <a:p>
            <a:pPr>
              <a:lnSpc>
                <a:spcPct val="80000"/>
              </a:lnSpc>
              <a:defRPr/>
            </a:pPr>
            <a:endParaRPr lang="en-US" altLang="en-US" dirty="0"/>
          </a:p>
          <a:p>
            <a:pPr>
              <a:lnSpc>
                <a:spcPct val="80000"/>
              </a:lnSpc>
              <a:defRPr/>
            </a:pPr>
            <a:endParaRPr lang="en-US" dirty="0"/>
          </a:p>
          <a:p>
            <a:pPr marL="0" indent="0">
              <a:buNone/>
            </a:pPr>
            <a:endParaRPr lang="en-US" dirty="0"/>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7467600" cy="5940552"/>
          </a:xfrm>
        </p:spPr>
        <p:txBody>
          <a:bodyPr>
            <a:normAutofit fontScale="92500"/>
          </a:bodyPr>
          <a:lstStyle/>
          <a:p>
            <a:pPr marL="0" indent="0">
              <a:buNone/>
            </a:pPr>
            <a:r>
              <a:rPr lang="en-US" altLang="en-US" b="1" dirty="0"/>
              <a:t>Pathophysiology</a:t>
            </a:r>
          </a:p>
          <a:p>
            <a:r>
              <a:rPr lang="en-US" altLang="en-US" dirty="0">
                <a:solidFill>
                  <a:srgbClr val="000000"/>
                </a:solidFill>
                <a:cs typeface="Times New Roman" panose="02020603050405020304" charset="0"/>
              </a:rPr>
              <a:t>Pulmonary disease can produce physiologic changes that in time affect the heart and cause the right ventricle to enlarge and eventually fail</a:t>
            </a:r>
          </a:p>
          <a:p>
            <a:r>
              <a:rPr lang="en-US" altLang="en-US" dirty="0">
                <a:solidFill>
                  <a:srgbClr val="000000"/>
                </a:solidFill>
                <a:cs typeface="Times New Roman" panose="02020603050405020304" charset="0"/>
              </a:rPr>
              <a:t>Any condition that deprives the lungs of oxygen can cause hypoxemia and hypercapnia resulting in ventilator insufficiency. Hypoxemia and hypercapnia cause pulmonary arterial vasoconstriction and possibly reduction of the pulmonary vascular bed, as in emphysema or pulmonary </a:t>
            </a:r>
            <a:r>
              <a:rPr lang="en-US" altLang="en-US" dirty="0">
                <a:solidFill>
                  <a:srgbClr val="000000"/>
                </a:solidFill>
              </a:rPr>
              <a:t>emboli. </a:t>
            </a:r>
          </a:p>
          <a:p>
            <a:pPr>
              <a:lnSpc>
                <a:spcPct val="90000"/>
              </a:lnSpc>
            </a:pPr>
            <a:r>
              <a:rPr lang="en-US" altLang="en-US" dirty="0"/>
              <a:t>Right ventricular hypertrophy may result, followed by right ventricular failure. In short, </a:t>
            </a:r>
            <a:r>
              <a:rPr lang="en-US" altLang="en-US" dirty="0" err="1"/>
              <a:t>cor-pulmonale</a:t>
            </a:r>
            <a:r>
              <a:rPr lang="en-US" altLang="en-US" dirty="0"/>
              <a:t> results from pulmonary hypertension, which causes the right side of the heart to enlarge because of the increased work required to pump blood against high resistance through the pulmonary vascular system.</a:t>
            </a:r>
          </a:p>
          <a:p>
            <a:pPr>
              <a:buNone/>
            </a:pPr>
            <a:endParaRPr lang="en-US" altLang="en-US" dirty="0">
              <a:solidFill>
                <a:srgbClr val="000000"/>
              </a:solidFill>
              <a:cs typeface="Times New Roman" panose="02020603050405020304" charset="0"/>
            </a:endParaRP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Clinical Manifestations</a:t>
            </a:r>
            <a:r>
              <a:rPr lang="en-US" altLang="en-US" dirty="0"/>
              <a:t> </a:t>
            </a:r>
            <a:endParaRPr lang="en-US" dirty="0"/>
          </a:p>
        </p:txBody>
      </p:sp>
      <p:sp>
        <p:nvSpPr>
          <p:cNvPr id="3" name="Content Placeholder 2"/>
          <p:cNvSpPr>
            <a:spLocks noGrp="1"/>
          </p:cNvSpPr>
          <p:nvPr>
            <p:ph sz="quarter" idx="1"/>
          </p:nvPr>
        </p:nvSpPr>
        <p:spPr/>
        <p:txBody>
          <a:bodyPr/>
          <a:lstStyle/>
          <a:p>
            <a:pPr>
              <a:lnSpc>
                <a:spcPct val="90000"/>
              </a:lnSpc>
              <a:buNone/>
            </a:pPr>
            <a:r>
              <a:rPr lang="en-US" altLang="en-US" dirty="0"/>
              <a:t>Symptoms of </a:t>
            </a:r>
            <a:r>
              <a:rPr lang="en-US" altLang="en-US" dirty="0" err="1"/>
              <a:t>cor</a:t>
            </a:r>
            <a:r>
              <a:rPr lang="en-US" altLang="en-US" dirty="0"/>
              <a:t> </a:t>
            </a:r>
            <a:r>
              <a:rPr lang="en-US" altLang="en-US" dirty="0" err="1"/>
              <a:t>pulmonale</a:t>
            </a:r>
            <a:r>
              <a:rPr lang="en-US" altLang="en-US" dirty="0"/>
              <a:t> are usually related to the underlying lung disease, such as COPD. With right ventricular failure, the </a:t>
            </a:r>
            <a:r>
              <a:rPr lang="en-US" altLang="en-US" dirty="0">
                <a:solidFill>
                  <a:schemeClr val="tx2"/>
                </a:solidFill>
              </a:rPr>
              <a:t>patient may develop increasing edema of the feet and legs</a:t>
            </a:r>
            <a:r>
              <a:rPr lang="en-US" altLang="en-US" dirty="0"/>
              <a:t>, </a:t>
            </a:r>
            <a:r>
              <a:rPr lang="en-US" altLang="en-US" dirty="0">
                <a:solidFill>
                  <a:schemeClr val="hlink"/>
                </a:solidFill>
              </a:rPr>
              <a:t>distended neck veins</a:t>
            </a:r>
            <a:r>
              <a:rPr lang="en-US" altLang="en-US" dirty="0"/>
              <a:t>, </a:t>
            </a:r>
            <a:r>
              <a:rPr lang="en-US" altLang="en-US" dirty="0">
                <a:solidFill>
                  <a:schemeClr val="folHlink"/>
                </a:solidFill>
              </a:rPr>
              <a:t>an enlarged palpable liver</a:t>
            </a:r>
            <a:r>
              <a:rPr lang="en-US" altLang="en-US" dirty="0"/>
              <a:t>, </a:t>
            </a:r>
            <a:r>
              <a:rPr lang="en-US" altLang="en-US" dirty="0">
                <a:solidFill>
                  <a:schemeClr val="accent1"/>
                </a:solidFill>
              </a:rPr>
              <a:t>pleural effusion</a:t>
            </a:r>
            <a:r>
              <a:rPr lang="en-US" altLang="en-US" dirty="0"/>
              <a:t>, </a:t>
            </a:r>
            <a:r>
              <a:rPr lang="en-US" altLang="en-US" dirty="0">
                <a:solidFill>
                  <a:srgbClr val="FF0000"/>
                </a:solidFill>
              </a:rPr>
              <a:t>ascites and a heart murmur</a:t>
            </a:r>
            <a:r>
              <a:rPr lang="en-US" altLang="en-US" dirty="0"/>
              <a:t>,</a:t>
            </a:r>
            <a:r>
              <a:rPr lang="en-US" altLang="en-US" dirty="0">
                <a:solidFill>
                  <a:schemeClr val="tx2"/>
                </a:solidFill>
              </a:rPr>
              <a:t> Headache</a:t>
            </a:r>
            <a:r>
              <a:rPr lang="en-US" altLang="en-US" dirty="0"/>
              <a:t>,</a:t>
            </a:r>
            <a:r>
              <a:rPr lang="en-US" altLang="en-US" dirty="0">
                <a:solidFill>
                  <a:schemeClr val="hlink"/>
                </a:solidFill>
              </a:rPr>
              <a:t> confusion</a:t>
            </a:r>
            <a:r>
              <a:rPr lang="en-US" altLang="en-US" dirty="0"/>
              <a:t>, </a:t>
            </a:r>
            <a:r>
              <a:rPr lang="en-US" altLang="en-US" dirty="0">
                <a:solidFill>
                  <a:schemeClr val="folHlink"/>
                </a:solidFill>
              </a:rPr>
              <a:t>and somnolence</a:t>
            </a:r>
            <a:r>
              <a:rPr lang="en-US" altLang="en-US" dirty="0"/>
              <a:t> .somnolence may occur as a result of increased levels of carbon dioxide (hypercapnia Patients often complain of increasing shortness of breath,). </a:t>
            </a:r>
            <a:r>
              <a:rPr lang="en-US" altLang="en-US" dirty="0">
                <a:solidFill>
                  <a:schemeClr val="tx2"/>
                </a:solidFill>
              </a:rPr>
              <a:t>wheezing, cough, and fatigue</a:t>
            </a:r>
          </a:p>
          <a:p>
            <a:pPr>
              <a:lnSpc>
                <a:spcPct val="90000"/>
              </a:lnSpc>
              <a:buNone/>
            </a:pPr>
            <a:endParaRPr lang="en-US" altLang="en-US" dirty="0"/>
          </a:p>
          <a:p>
            <a:endParaRPr lang="en-US" dirty="0"/>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ntitled"/>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457200" y="381000"/>
            <a:ext cx="8001000" cy="5943600"/>
          </a:xfrm>
        </p:spPr>
      </p:pic>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Medical Management</a:t>
            </a:r>
            <a:endParaRPr lang="en-US" dirty="0"/>
          </a:p>
        </p:txBody>
      </p:sp>
      <p:sp>
        <p:nvSpPr>
          <p:cNvPr id="3" name="Content Placeholder 2"/>
          <p:cNvSpPr>
            <a:spLocks noGrp="1"/>
          </p:cNvSpPr>
          <p:nvPr>
            <p:ph sz="quarter" idx="1"/>
          </p:nvPr>
        </p:nvSpPr>
        <p:spPr/>
        <p:txBody>
          <a:bodyPr/>
          <a:lstStyle/>
          <a:p>
            <a:pPr>
              <a:lnSpc>
                <a:spcPct val="90000"/>
              </a:lnSpc>
              <a:buNone/>
            </a:pPr>
            <a:r>
              <a:rPr lang="en-US" altLang="en-US" dirty="0"/>
              <a:t>The objectives of treatment are to improve the patient’s ventilation and to treat both the underlying lung disease and the manifestations of heart disease . </a:t>
            </a:r>
          </a:p>
          <a:p>
            <a:pPr>
              <a:buNone/>
            </a:pPr>
            <a:r>
              <a:rPr lang="en-US" altLang="en-US" dirty="0">
                <a:solidFill>
                  <a:schemeClr val="hlink"/>
                </a:solidFill>
              </a:rPr>
              <a:t>Supplemental oxygen is administered to improve gas exchange and to reduce pulmonary arterial pressure and pulmonary vascular resistance.</a:t>
            </a:r>
            <a:endParaRPr lang="en-US" altLang="en-US" dirty="0"/>
          </a:p>
          <a:p>
            <a:pPr>
              <a:buNone/>
            </a:pPr>
            <a:r>
              <a:rPr lang="en-US" altLang="en-US" dirty="0"/>
              <a:t>Improved oxygen transport relieves the pulmonary hypertension that is causing the </a:t>
            </a:r>
            <a:r>
              <a:rPr lang="en-US" altLang="en-US" dirty="0" err="1"/>
              <a:t>cor-pulmonale</a:t>
            </a:r>
            <a:r>
              <a:rPr lang="en-US" altLang="en-US" dirty="0"/>
              <a:t>.</a:t>
            </a:r>
            <a:endParaRPr lang="en-US" altLang="en-US" dirty="0">
              <a:solidFill>
                <a:schemeClr val="hlink"/>
              </a:solidFill>
            </a:endParaRPr>
          </a:p>
          <a:p>
            <a:pPr marL="0" indent="0">
              <a:buNone/>
            </a:pPr>
            <a:endParaRPr lang="en-US" dirty="0"/>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848600" cy="6016752"/>
          </a:xfrm>
        </p:spPr>
        <p:txBody>
          <a:bodyPr>
            <a:normAutofit/>
          </a:bodyPr>
          <a:lstStyle/>
          <a:p>
            <a:pPr>
              <a:lnSpc>
                <a:spcPct val="80000"/>
              </a:lnSpc>
              <a:buNone/>
            </a:pPr>
            <a:r>
              <a:rPr lang="en-US" altLang="en-US" dirty="0"/>
              <a:t>Further measures depend on the patient’s condition. If the patient is in respiratory failure, endo tracheal intubation and mechanical ventilation may be necessary. If the patient is in heart failure, hypoxemia and hypercapnia must be relieved to improve cardiac function and output. Bed rest, sodium restriction, </a:t>
            </a:r>
            <a:r>
              <a:rPr lang="en-US" altLang="en-US" dirty="0">
                <a:solidFill>
                  <a:schemeClr val="hlink"/>
                </a:solidFill>
              </a:rPr>
              <a:t>and diuretic therapy</a:t>
            </a:r>
            <a:r>
              <a:rPr lang="en-US" altLang="en-US" dirty="0"/>
              <a:t> also are instituted judiciously to reduce peripheral edema </a:t>
            </a:r>
          </a:p>
          <a:p>
            <a:r>
              <a:rPr lang="en-US" altLang="en-US" dirty="0">
                <a:solidFill>
                  <a:schemeClr val="hlink"/>
                </a:solidFill>
              </a:rPr>
              <a:t>Digitalis</a:t>
            </a:r>
            <a:r>
              <a:rPr lang="en-US" altLang="en-US" dirty="0"/>
              <a:t> may be prescribed to relieve pulmonary hypertension if the patient also has left ventricular failure, or right ventricular failure that does not respond to other therapy.</a:t>
            </a:r>
          </a:p>
          <a:p>
            <a:pPr>
              <a:buNone/>
            </a:pPr>
            <a:r>
              <a:rPr lang="en-US" altLang="en-US" dirty="0">
                <a:solidFill>
                  <a:schemeClr val="hlink"/>
                </a:solidFill>
              </a:rPr>
              <a:t>ECG monitoring</a:t>
            </a:r>
            <a:r>
              <a:rPr lang="en-US" altLang="en-US" dirty="0"/>
              <a:t> may be indicated because of the high incidence</a:t>
            </a:r>
          </a:p>
          <a:p>
            <a:pPr>
              <a:buNone/>
            </a:pPr>
            <a:endParaRPr lang="en-US" dirty="0"/>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19" y="76200"/>
            <a:ext cx="7467600" cy="609600"/>
          </a:xfrm>
        </p:spPr>
        <p:txBody>
          <a:bodyPr/>
          <a:lstStyle/>
          <a:p>
            <a:r>
              <a:rPr lang="en-US" altLang="en-US" b="1" dirty="0"/>
              <a:t>Nursing Management</a:t>
            </a:r>
            <a:endParaRPr lang="en-US" dirty="0"/>
          </a:p>
        </p:txBody>
      </p:sp>
      <p:sp>
        <p:nvSpPr>
          <p:cNvPr id="3" name="Content Placeholder 2"/>
          <p:cNvSpPr>
            <a:spLocks noGrp="1"/>
          </p:cNvSpPr>
          <p:nvPr>
            <p:ph sz="quarter" idx="1"/>
          </p:nvPr>
        </p:nvSpPr>
        <p:spPr>
          <a:xfrm>
            <a:off x="457200" y="762000"/>
            <a:ext cx="7467600" cy="5711952"/>
          </a:xfrm>
        </p:spPr>
        <p:txBody>
          <a:bodyPr>
            <a:normAutofit/>
          </a:bodyPr>
          <a:lstStyle/>
          <a:p>
            <a:pPr marL="381000" indent="-381000">
              <a:lnSpc>
                <a:spcPct val="80000"/>
              </a:lnSpc>
              <a:buNone/>
            </a:pPr>
            <a:r>
              <a:rPr lang="en-US" altLang="en-US" dirty="0"/>
              <a:t>Nursing care of the patient with </a:t>
            </a:r>
            <a:r>
              <a:rPr lang="en-US" altLang="en-US" dirty="0" err="1"/>
              <a:t>cor</a:t>
            </a:r>
            <a:r>
              <a:rPr lang="en-US" altLang="en-US" dirty="0"/>
              <a:t> </a:t>
            </a:r>
            <a:r>
              <a:rPr lang="en-US" altLang="en-US" dirty="0" err="1"/>
              <a:t>pulmonale</a:t>
            </a:r>
            <a:r>
              <a:rPr lang="en-US" altLang="en-US" dirty="0"/>
              <a:t> addresses the underlying disorder leading to </a:t>
            </a:r>
            <a:r>
              <a:rPr lang="en-US" altLang="en-US" dirty="0" err="1"/>
              <a:t>cor</a:t>
            </a:r>
            <a:r>
              <a:rPr lang="en-US" altLang="en-US" dirty="0"/>
              <a:t> </a:t>
            </a:r>
            <a:r>
              <a:rPr lang="en-US" altLang="en-US" dirty="0" err="1"/>
              <a:t>pulmonale</a:t>
            </a:r>
            <a:r>
              <a:rPr lang="en-US" altLang="en-US" dirty="0"/>
              <a:t> as well as the problems related to pulmonary hyperventilation and right-sided</a:t>
            </a:r>
          </a:p>
          <a:p>
            <a:pPr marL="381000" indent="-381000">
              <a:lnSpc>
                <a:spcPct val="80000"/>
              </a:lnSpc>
              <a:buNone/>
            </a:pPr>
            <a:r>
              <a:rPr lang="en-US" altLang="en-US" dirty="0"/>
              <a:t>If intubation cardiac failure. and mechanical ventilation are required to manage ARF the nurse assists with the intubation procedure And she assesses the patient’s respiratory and cardiac status and administers medications as prescribed</a:t>
            </a:r>
          </a:p>
          <a:p>
            <a:pPr>
              <a:buNone/>
            </a:pPr>
            <a:r>
              <a:rPr lang="en-US" altLang="en-US" dirty="0"/>
              <a:t>During the patient’s hospital stay, the nurse instructs the patient about the importance of close monitoring (fluid retention, weight gain, edema) and adherence to the therapeutic regimen especially the 24-hour use of oxygen. </a:t>
            </a:r>
          </a:p>
          <a:p>
            <a:pPr marL="381000" indent="-381000">
              <a:lnSpc>
                <a:spcPct val="80000"/>
              </a:lnSpc>
              <a:buNone/>
            </a:pPr>
            <a:endParaRPr lang="en-US" dirty="0"/>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467600" cy="6016752"/>
          </a:xfrm>
        </p:spPr>
        <p:txBody>
          <a:bodyPr>
            <a:normAutofit/>
          </a:bodyPr>
          <a:lstStyle/>
          <a:p>
            <a:pPr>
              <a:buNone/>
            </a:pPr>
            <a:r>
              <a:rPr lang="en-US" altLang="en-US" b="1" dirty="0"/>
              <a:t>Teaching Patients Self-Care. </a:t>
            </a:r>
            <a:r>
              <a:rPr lang="en-US" altLang="en-US" dirty="0"/>
              <a:t>Most of the care and monitoring of the patient with </a:t>
            </a:r>
            <a:r>
              <a:rPr lang="en-US" altLang="en-US" dirty="0" err="1"/>
              <a:t>cor</a:t>
            </a:r>
            <a:r>
              <a:rPr lang="en-US" altLang="en-US" dirty="0"/>
              <a:t> </a:t>
            </a:r>
            <a:r>
              <a:rPr lang="en-US" altLang="en-US" dirty="0" err="1"/>
              <a:t>pulmonale</a:t>
            </a:r>
            <a:r>
              <a:rPr lang="en-US" altLang="en-US" dirty="0"/>
              <a:t> is performed by the patient and family in the home because it is a chronic disorder. </a:t>
            </a:r>
          </a:p>
          <a:p>
            <a:pPr>
              <a:buNone/>
            </a:pPr>
            <a:r>
              <a:rPr lang="en-US" altLang="en-US" dirty="0"/>
              <a:t>If supplemental oxygen is administered, the nurse instructs the patient and the family in its use </a:t>
            </a:r>
          </a:p>
          <a:p>
            <a:pPr>
              <a:buNone/>
            </a:pPr>
            <a:r>
              <a:rPr lang="en-US" altLang="en-US" dirty="0"/>
              <a:t>Nutrition counseling is warranted if the patient is on a sodium-restricted diet or is taking diuretics. The nurse teaches the family to monitor for signs and symptoms of right ventricular failure and about emergency interventions and when to call for assistance Most importantly</a:t>
            </a:r>
          </a:p>
          <a:p>
            <a:endParaRPr lang="en-US" dirty="0"/>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1600200"/>
            <a:ext cx="7467600" cy="4873625"/>
          </a:xfrm>
        </p:spPr>
        <p:txBody>
          <a:bodyPr/>
          <a:lstStyle/>
          <a:p>
            <a:pPr>
              <a:buNone/>
            </a:pPr>
            <a:r>
              <a:rPr lang="en-US" altLang="en-US" sz="3200" dirty="0"/>
              <a:t>During the home the patient’s status and the patient’s and family members understanding of the therapeutic visit, the home care nurse evaluates regimen and their adherence to it. If oxygen is used in the home, the nurse determines if it is being administered safely and as prescribed.</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normAutofit/>
          </a:bodyPr>
          <a:lstStyle/>
          <a:p>
            <a:pPr>
              <a:lnSpc>
                <a:spcPct val="90000"/>
              </a:lnSpc>
            </a:pPr>
            <a:r>
              <a:rPr lang="en-US" sz="2800" dirty="0">
                <a:latin typeface="Times-Roman" charset="0"/>
              </a:rPr>
              <a:t>The electrical signal from the AV node is carried to the ventricles by a specialized bundle of conducting tissue (the </a:t>
            </a:r>
            <a:r>
              <a:rPr lang="en-US" sz="2800" dirty="0">
                <a:solidFill>
                  <a:srgbClr val="FF0000"/>
                </a:solidFill>
                <a:latin typeface="Times-Roman" charset="0"/>
              </a:rPr>
              <a:t>bundle of His</a:t>
            </a:r>
            <a:r>
              <a:rPr lang="en-US" sz="2800" dirty="0">
                <a:latin typeface="Times-Roman" charset="0"/>
              </a:rPr>
              <a:t>) </a:t>
            </a:r>
          </a:p>
          <a:p>
            <a:pPr>
              <a:lnSpc>
                <a:spcPct val="90000"/>
              </a:lnSpc>
            </a:pPr>
            <a:r>
              <a:rPr lang="en-US" sz="2800" dirty="0">
                <a:latin typeface="Times-Roman" charset="0"/>
              </a:rPr>
              <a:t>The conducting tissues are derived from modified cardiac muscle cells, the </a:t>
            </a:r>
            <a:r>
              <a:rPr lang="en-US" sz="2800" dirty="0">
                <a:solidFill>
                  <a:srgbClr val="FF0000"/>
                </a:solidFill>
                <a:latin typeface="Times-Roman" charset="0"/>
              </a:rPr>
              <a:t>Purkinje fibers.</a:t>
            </a:r>
            <a:r>
              <a:rPr lang="en-US" sz="2800" dirty="0">
                <a:latin typeface="Times-Roman" charset="0"/>
              </a:rPr>
              <a:t> </a:t>
            </a:r>
            <a:br>
              <a:rPr lang="en-US" sz="2800" dirty="0">
                <a:latin typeface="Times-Roman" charset="0"/>
              </a:rPr>
            </a:br>
            <a:r>
              <a:rPr lang="en-US" sz="2800" dirty="0">
                <a:latin typeface="Times-Roman" charset="0"/>
              </a:rPr>
              <a:t>The conducting bundles </a:t>
            </a:r>
            <a:r>
              <a:rPr lang="en-US" sz="2800" dirty="0">
                <a:solidFill>
                  <a:schemeClr val="folHlink"/>
                </a:solidFill>
                <a:latin typeface="Times-Roman" charset="0"/>
              </a:rPr>
              <a:t>divide repeatedly</a:t>
            </a:r>
            <a:r>
              <a:rPr lang="en-US" sz="2800" dirty="0">
                <a:latin typeface="Times-Roman" charset="0"/>
              </a:rPr>
              <a:t> through the myocardium to coordinate electrical and contractile activity across the heart. </a:t>
            </a:r>
          </a:p>
          <a:p>
            <a:pPr>
              <a:lnSpc>
                <a:spcPct val="90000"/>
              </a:lnSpc>
            </a:pPr>
            <a:r>
              <a:rPr lang="en-US" sz="2800" dirty="0">
                <a:latin typeface="Times-Roman" charset="0"/>
              </a:rPr>
              <a:t>Although each cardiac muscle cell is in electrical contact with most of its neighbors, the message normally arrives </a:t>
            </a:r>
            <a:r>
              <a:rPr lang="en-US" sz="2800" dirty="0">
                <a:solidFill>
                  <a:schemeClr val="folHlink"/>
                </a:solidFill>
                <a:latin typeface="Times-Roman" charset="0"/>
              </a:rPr>
              <a:t>first via the Purkinje system.</a:t>
            </a:r>
            <a:endParaRPr lang="en-US" sz="2800" dirty="0">
              <a:latin typeface="Times-Roman" charset="0"/>
            </a:endParaRPr>
          </a:p>
          <a:p>
            <a:endParaRPr lang="en-US" dirty="0"/>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1600200"/>
            <a:ext cx="7467600" cy="4873625"/>
          </a:xfrm>
        </p:spPr>
        <p:txBody>
          <a:bodyPr>
            <a:noAutofit/>
          </a:bodyPr>
          <a:lstStyle/>
          <a:p>
            <a:r>
              <a:rPr lang="en-US" altLang="en-US" sz="3200" dirty="0"/>
              <a:t>It is important to assess the patient’s progress in stopping smoking and to reinforce the importance of smoking cessation with the patient and family. The nurse identifies strategies to assist the patient and family. In addition, the patient is reminded</a:t>
            </a:r>
          </a:p>
          <a:p>
            <a:r>
              <a:rPr lang="en-US" altLang="en-US" sz="3200" dirty="0"/>
              <a:t>about the importance of other health promotion and screening </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sz="quarter" idx="1"/>
          </p:nvPr>
        </p:nvSpPr>
        <p:spPr/>
        <p:txBody>
          <a:bodyPr/>
          <a:lstStyle/>
          <a:p>
            <a:r>
              <a:rPr lang="en-US" dirty="0" err="1"/>
              <a:t>Sussanne</a:t>
            </a:r>
            <a:r>
              <a:rPr lang="en-US" dirty="0"/>
              <a:t>, C (2010). </a:t>
            </a:r>
            <a:r>
              <a:rPr lang="en-US" i="1" dirty="0"/>
              <a:t>Brunner and </a:t>
            </a:r>
            <a:r>
              <a:rPr lang="en-US" i="1" dirty="0" err="1"/>
              <a:t>Saddarth’s</a:t>
            </a:r>
            <a:r>
              <a:rPr lang="en-US" i="1" dirty="0"/>
              <a:t> text book of medical surgical nursing</a:t>
            </a:r>
            <a:r>
              <a:rPr lang="en-US" dirty="0"/>
              <a:t>. New Yolk, NY: </a:t>
            </a:r>
            <a:r>
              <a:rPr lang="en-US" dirty="0" err="1"/>
              <a:t>Wolters</a:t>
            </a:r>
            <a:r>
              <a:rPr lang="en-US" dirty="0"/>
              <a:t> </a:t>
            </a:r>
            <a:r>
              <a:rPr lang="en-US" dirty="0" err="1"/>
              <a:t>Kluwer</a:t>
            </a:r>
            <a:r>
              <a:rPr lang="en-US" dirty="0"/>
              <a:t> Health.</a:t>
            </a:r>
          </a:p>
          <a:p>
            <a:r>
              <a:rPr lang="en-US" dirty="0"/>
              <a:t>Keith </a:t>
            </a:r>
            <a:r>
              <a:rPr lang="en-US" dirty="0" err="1"/>
              <a:t>moore</a:t>
            </a:r>
            <a:r>
              <a:rPr lang="en-US" dirty="0"/>
              <a:t>. The developing human</a:t>
            </a:r>
          </a:p>
          <a:p>
            <a:r>
              <a:rPr lang="en-US" dirty="0" err="1"/>
              <a:t>Katzung</a:t>
            </a:r>
            <a:r>
              <a:rPr lang="en-US" dirty="0"/>
              <a:t>, G (2007). Basic and clinical pharmacology.</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65187"/>
          </a:xfrm>
        </p:spPr>
        <p:txBody>
          <a:bodyPr/>
          <a:lstStyle/>
          <a:p>
            <a:r>
              <a:rPr lang="en-US" dirty="0"/>
              <a:t>CONDUCTION SYSTEM</a:t>
            </a:r>
          </a:p>
        </p:txBody>
      </p:sp>
      <p:pic>
        <p:nvPicPr>
          <p:cNvPr id="4" name="Picture 4" descr="ecg_ccs"/>
          <p:cNvPicPr>
            <a:picLocks noGrp="1" noChangeAspect="1" noChangeArrowheads="1"/>
          </p:cNvPicPr>
          <p:nvPr>
            <p:ph idx="1"/>
          </p:nvPr>
        </p:nvPicPr>
        <p:blipFill>
          <a:blip r:embed="rId3" cstate="print"/>
          <a:srcRect/>
          <a:stretch>
            <a:fillRect/>
          </a:stretch>
        </p:blipFill>
        <p:spPr>
          <a:xfrm>
            <a:off x="1295400" y="1295400"/>
            <a:ext cx="7086600" cy="5181600"/>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objectives</a:t>
            </a:r>
          </a:p>
        </p:txBody>
      </p:sp>
      <p:sp>
        <p:nvSpPr>
          <p:cNvPr id="3" name="Content Placeholder 2"/>
          <p:cNvSpPr>
            <a:spLocks noGrp="1"/>
          </p:cNvSpPr>
          <p:nvPr>
            <p:ph sz="quarter" idx="1"/>
          </p:nvPr>
        </p:nvSpPr>
        <p:spPr/>
        <p:txBody>
          <a:bodyPr>
            <a:normAutofit/>
          </a:bodyPr>
          <a:lstStyle/>
          <a:p>
            <a:pPr lvl="0"/>
            <a:r>
              <a:rPr lang="en-US" dirty="0"/>
              <a:t>Define concepts in cardiovascular system</a:t>
            </a:r>
          </a:p>
          <a:p>
            <a:pPr lvl="0"/>
            <a:r>
              <a:rPr lang="en-US" dirty="0"/>
              <a:t>Review A $ P of the cardiovascular system</a:t>
            </a:r>
          </a:p>
          <a:p>
            <a:pPr lvl="0"/>
            <a:r>
              <a:rPr lang="en-US" dirty="0"/>
              <a:t>Recognize individuals with disorders of the cardiovascular system</a:t>
            </a:r>
          </a:p>
          <a:p>
            <a:pPr lvl="0"/>
            <a:r>
              <a:rPr lang="en-US" dirty="0"/>
              <a:t>Describe common disorders of the cardiovascular system</a:t>
            </a:r>
          </a:p>
          <a:p>
            <a:pPr lvl="0"/>
            <a:r>
              <a:rPr lang="en-US" dirty="0"/>
              <a:t>Demonstrate ability to care for individuals with common disorders of the cardiovascular system </a:t>
            </a:r>
          </a:p>
          <a:p>
            <a:endParaRPr lang="en-US"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STRUCTURE FOR THE CARDIAC HISTORY</a:t>
            </a:r>
          </a:p>
        </p:txBody>
      </p:sp>
      <p:sp>
        <p:nvSpPr>
          <p:cNvPr id="3" name="Content Placeholder 2"/>
          <p:cNvSpPr>
            <a:spLocks noGrp="1"/>
          </p:cNvSpPr>
          <p:nvPr>
            <p:ph idx="1"/>
          </p:nvPr>
        </p:nvSpPr>
        <p:spPr/>
        <p:txBody>
          <a:bodyPr>
            <a:normAutofit/>
          </a:bodyPr>
          <a:lstStyle/>
          <a:p>
            <a:pPr marL="0" indent="0">
              <a:buNone/>
            </a:pPr>
            <a:r>
              <a:rPr lang="en-US" sz="3200" dirty="0"/>
              <a:t>PRESENTING COMPLAIN</a:t>
            </a:r>
          </a:p>
          <a:p>
            <a:r>
              <a:rPr lang="en-US" sz="3200" dirty="0"/>
              <a:t>The symptom that prompts the patient to seek medical attention – commonly chest pain, breathlessness (</a:t>
            </a:r>
            <a:r>
              <a:rPr lang="en-US" sz="3200" dirty="0" err="1"/>
              <a:t>dyspnoea</a:t>
            </a:r>
            <a:r>
              <a:rPr lang="en-US" sz="3200" dirty="0"/>
              <a:t>), palpitation, dizziness or blackouts (syncope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HISTORY OF PRESENTING COMPLAINT</a:t>
            </a:r>
          </a:p>
        </p:txBody>
      </p:sp>
      <p:sp>
        <p:nvSpPr>
          <p:cNvPr id="3" name="Content Placeholder 2"/>
          <p:cNvSpPr>
            <a:spLocks noGrp="1"/>
          </p:cNvSpPr>
          <p:nvPr>
            <p:ph idx="1"/>
          </p:nvPr>
        </p:nvSpPr>
        <p:spPr>
          <a:xfrm>
            <a:off x="457200" y="1600200"/>
            <a:ext cx="8229600" cy="4800600"/>
          </a:xfrm>
        </p:spPr>
        <p:txBody>
          <a:bodyPr/>
          <a:lstStyle/>
          <a:p>
            <a:r>
              <a:rPr lang="en-US" sz="3200" dirty="0"/>
              <a:t>Chest pain: site, radiation, character, duration, </a:t>
            </a:r>
          </a:p>
          <a:p>
            <a:r>
              <a:rPr lang="en-US" sz="3200" dirty="0"/>
              <a:t>Provoking and relieving factors, associated symptoms?</a:t>
            </a:r>
          </a:p>
          <a:p>
            <a:r>
              <a:rPr lang="en-US" sz="3200" dirty="0"/>
              <a:t>Breathlessness: orthopnea, paroxysmal nocturnal dyspnea, ankle swelling, cough, wheeze, </a:t>
            </a:r>
            <a:r>
              <a:rPr lang="en-US" sz="3200" dirty="0" err="1"/>
              <a:t>haemoptysis</a:t>
            </a:r>
            <a:r>
              <a:rPr lang="en-US" sz="3200" dirty="0"/>
              <a:t>?</a:t>
            </a:r>
          </a:p>
          <a:p>
            <a:r>
              <a:rPr lang="en-US" sz="3200" dirty="0"/>
              <a:t>Palpitation: 	sudden onset and offset, or pauses, </a:t>
            </a:r>
            <a:r>
              <a:rPr lang="en-US" sz="3200" dirty="0" err="1"/>
              <a:t>presyncope</a:t>
            </a:r>
            <a:r>
              <a:rPr lang="en-US" sz="3200" dirty="0"/>
              <a:t> or syncope.</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t>Dizziness / syncope: provoking factors, warning, duration, recovery?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RISK FACTORS FOR CARDIOVASCULAR DISEASES</a:t>
            </a:r>
          </a:p>
        </p:txBody>
      </p:sp>
      <p:sp>
        <p:nvSpPr>
          <p:cNvPr id="3" name="Content Placeholder 2"/>
          <p:cNvSpPr>
            <a:spLocks noGrp="1"/>
          </p:cNvSpPr>
          <p:nvPr>
            <p:ph idx="1"/>
          </p:nvPr>
        </p:nvSpPr>
        <p:spPr/>
        <p:txBody>
          <a:bodyPr/>
          <a:lstStyle/>
          <a:p>
            <a:r>
              <a:rPr lang="en-US" sz="3200" dirty="0"/>
              <a:t>Smoking- nicotine.</a:t>
            </a:r>
          </a:p>
          <a:p>
            <a:r>
              <a:rPr lang="en-US" sz="3200" dirty="0"/>
              <a:t>Age- serum cholesterol level rises, loss of arterial elasticity.</a:t>
            </a:r>
          </a:p>
          <a:p>
            <a:r>
              <a:rPr lang="en-US" sz="3200" dirty="0"/>
              <a:t>Hypertension</a:t>
            </a:r>
          </a:p>
          <a:p>
            <a:r>
              <a:rPr lang="en-US" sz="3200" dirty="0" err="1"/>
              <a:t>Hyperlipidemia</a:t>
            </a:r>
            <a:r>
              <a:rPr lang="en-US" sz="3200" dirty="0"/>
              <a:t>( high cholesterol levels)</a:t>
            </a:r>
          </a:p>
          <a:p>
            <a:r>
              <a:rPr lang="en-US" sz="3200" dirty="0"/>
              <a:t>Diabetes</a:t>
            </a:r>
          </a:p>
          <a:p>
            <a:r>
              <a:rPr lang="en-US" sz="3200" dirty="0"/>
              <a:t>Family history of premature vascular disease</a:t>
            </a:r>
            <a:r>
              <a:rPr lang="en-US" dirty="0"/>
              <a:t>.</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t>Excessive alcohol consumption-excessive.</a:t>
            </a:r>
          </a:p>
          <a:p>
            <a:r>
              <a:rPr lang="en-US" sz="3200" dirty="0"/>
              <a:t>Unhealthy diet- saturated fats.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MEDICAL HISTORY</a:t>
            </a:r>
          </a:p>
        </p:txBody>
      </p:sp>
      <p:sp>
        <p:nvSpPr>
          <p:cNvPr id="3" name="Content Placeholder 2"/>
          <p:cNvSpPr>
            <a:spLocks noGrp="1"/>
          </p:cNvSpPr>
          <p:nvPr>
            <p:ph idx="1"/>
          </p:nvPr>
        </p:nvSpPr>
        <p:spPr/>
        <p:txBody>
          <a:bodyPr>
            <a:normAutofit/>
          </a:bodyPr>
          <a:lstStyle/>
          <a:p>
            <a:r>
              <a:rPr lang="en-US" sz="3200" dirty="0"/>
              <a:t>Stroke or transient ischemic attack.</a:t>
            </a:r>
          </a:p>
          <a:p>
            <a:r>
              <a:rPr lang="en-US" sz="3200" dirty="0"/>
              <a:t>Renal impairment</a:t>
            </a:r>
          </a:p>
          <a:p>
            <a:r>
              <a:rPr lang="en-US" sz="3200" dirty="0"/>
              <a:t>Rheumatic fever</a:t>
            </a:r>
          </a:p>
          <a:p>
            <a:r>
              <a:rPr lang="en-US" sz="3200" dirty="0"/>
              <a:t>Peripheral vascular disease.</a:t>
            </a:r>
          </a:p>
          <a:p>
            <a:r>
              <a:rPr lang="en-US" sz="3200" dirty="0"/>
              <a:t>Operations</a:t>
            </a:r>
          </a:p>
          <a:p>
            <a:r>
              <a:rPr lang="en-US" sz="3200" dirty="0"/>
              <a:t>Hospital clinic attendances.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HISTORY</a:t>
            </a:r>
          </a:p>
        </p:txBody>
      </p:sp>
      <p:sp>
        <p:nvSpPr>
          <p:cNvPr id="3" name="Content Placeholder 2"/>
          <p:cNvSpPr>
            <a:spLocks noGrp="1"/>
          </p:cNvSpPr>
          <p:nvPr>
            <p:ph idx="1"/>
          </p:nvPr>
        </p:nvSpPr>
        <p:spPr/>
        <p:txBody>
          <a:bodyPr>
            <a:normAutofit/>
          </a:bodyPr>
          <a:lstStyle/>
          <a:p>
            <a:r>
              <a:rPr lang="en-US" sz="3200" dirty="0"/>
              <a:t>Cardiac disease</a:t>
            </a:r>
          </a:p>
          <a:p>
            <a:r>
              <a:rPr lang="en-US" sz="3200" dirty="0"/>
              <a:t>Sudden death</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 HISTORY</a:t>
            </a:r>
          </a:p>
        </p:txBody>
      </p:sp>
      <p:sp>
        <p:nvSpPr>
          <p:cNvPr id="3" name="Content Placeholder 2"/>
          <p:cNvSpPr>
            <a:spLocks noGrp="1"/>
          </p:cNvSpPr>
          <p:nvPr>
            <p:ph idx="1"/>
          </p:nvPr>
        </p:nvSpPr>
        <p:spPr/>
        <p:txBody>
          <a:bodyPr>
            <a:normAutofit/>
          </a:bodyPr>
          <a:lstStyle/>
          <a:p>
            <a:r>
              <a:rPr lang="en-US" sz="3200" dirty="0"/>
              <a:t>Quantification of alcohol in take.</a:t>
            </a:r>
          </a:p>
          <a:p>
            <a:r>
              <a:rPr lang="en-US" sz="3200" dirty="0"/>
              <a:t>If a patient with known cardiovascular disease is not taking the recognized standard treatment, the reason  for this should be established.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Cardiac signs and symptoms</a:t>
            </a:r>
          </a:p>
        </p:txBody>
      </p:sp>
      <p:sp>
        <p:nvSpPr>
          <p:cNvPr id="3" name="Content Placeholder 2"/>
          <p:cNvSpPr>
            <a:spLocks noGrp="1"/>
          </p:cNvSpPr>
          <p:nvPr>
            <p:ph sz="quarter" idx="1"/>
          </p:nvPr>
        </p:nvSpPr>
        <p:spPr>
          <a:xfrm>
            <a:off x="457200" y="1447800"/>
            <a:ext cx="8077200" cy="5026152"/>
          </a:xfrm>
        </p:spPr>
        <p:txBody>
          <a:bodyPr>
            <a:noAutofit/>
          </a:bodyPr>
          <a:lstStyle/>
          <a:p>
            <a:r>
              <a:rPr lang="en-US" sz="3200" dirty="0"/>
              <a:t>Fatigue – earliest symptom</a:t>
            </a:r>
          </a:p>
          <a:p>
            <a:r>
              <a:rPr lang="en-US" sz="3200" dirty="0"/>
              <a:t>Chest pain and discomfort. Also other body parts eg left jaw, medial side of the left arm.</a:t>
            </a:r>
          </a:p>
          <a:p>
            <a:r>
              <a:rPr lang="en-US" sz="3200" dirty="0"/>
              <a:t>Shortness of breath and dyspnoea</a:t>
            </a:r>
          </a:p>
          <a:p>
            <a:r>
              <a:rPr lang="en-US" sz="3200" dirty="0"/>
              <a:t>Palpitations</a:t>
            </a:r>
          </a:p>
          <a:p>
            <a:r>
              <a:rPr lang="en-US" sz="3200" dirty="0"/>
              <a:t>Edema and weight gain- right ventricular failure</a:t>
            </a:r>
          </a:p>
          <a:p>
            <a:r>
              <a:rPr lang="en-US" sz="3200" dirty="0"/>
              <a:t>Dizziness and syncope– loss of consciousness.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to heart disease</a:t>
            </a:r>
          </a:p>
        </p:txBody>
      </p:sp>
      <p:sp>
        <p:nvSpPr>
          <p:cNvPr id="3" name="Content Placeholder 2"/>
          <p:cNvSpPr>
            <a:spLocks noGrp="1"/>
          </p:cNvSpPr>
          <p:nvPr>
            <p:ph sz="quarter" idx="1"/>
          </p:nvPr>
        </p:nvSpPr>
        <p:spPr/>
        <p:txBody>
          <a:bodyPr>
            <a:normAutofit/>
          </a:bodyPr>
          <a:lstStyle/>
          <a:p>
            <a:r>
              <a:rPr lang="en-US" sz="3200" dirty="0"/>
              <a:t>Non modifiable factors (have no control about).</a:t>
            </a:r>
          </a:p>
          <a:p>
            <a:pPr>
              <a:buNone/>
            </a:pPr>
            <a:r>
              <a:rPr lang="en-US" sz="3200" dirty="0"/>
              <a:t>        - positive family history</a:t>
            </a:r>
          </a:p>
          <a:p>
            <a:pPr>
              <a:buNone/>
            </a:pPr>
            <a:r>
              <a:rPr lang="en-US" sz="3200" dirty="0"/>
              <a:t>        -increasing age</a:t>
            </a:r>
          </a:p>
          <a:p>
            <a:pPr>
              <a:buNone/>
            </a:pPr>
            <a:r>
              <a:rPr lang="en-US" sz="3200" dirty="0"/>
              <a:t>         -gender– men and post menopause women</a:t>
            </a:r>
          </a:p>
          <a:p>
            <a:pPr>
              <a:buNone/>
            </a:pPr>
            <a:r>
              <a:rPr lang="en-US" sz="3200" dirty="0"/>
              <a:t>         - race- ?common in African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a:t>Course outline</a:t>
            </a:r>
          </a:p>
        </p:txBody>
      </p:sp>
      <p:sp>
        <p:nvSpPr>
          <p:cNvPr id="3" name="Content Placeholder 2"/>
          <p:cNvSpPr>
            <a:spLocks noGrp="1"/>
          </p:cNvSpPr>
          <p:nvPr>
            <p:ph sz="quarter" idx="1"/>
          </p:nvPr>
        </p:nvSpPr>
        <p:spPr>
          <a:xfrm>
            <a:off x="457200" y="990600"/>
            <a:ext cx="7467600" cy="5483352"/>
          </a:xfrm>
        </p:spPr>
        <p:txBody>
          <a:bodyPr>
            <a:normAutofit/>
          </a:bodyPr>
          <a:lstStyle/>
          <a:p>
            <a:r>
              <a:rPr lang="en-US" dirty="0"/>
              <a:t>Review of anatomy and physiology    </a:t>
            </a:r>
          </a:p>
          <a:p>
            <a:r>
              <a:rPr lang="en-US" dirty="0"/>
              <a:t>Arteriosclerosis</a:t>
            </a:r>
          </a:p>
          <a:p>
            <a:pPr lvl="0"/>
            <a:r>
              <a:rPr lang="en-US" dirty="0"/>
              <a:t>Atherosclerosis</a:t>
            </a:r>
          </a:p>
          <a:p>
            <a:r>
              <a:rPr lang="en-US" dirty="0"/>
              <a:t>Myocardial infarction </a:t>
            </a:r>
          </a:p>
          <a:p>
            <a:r>
              <a:rPr lang="en-US" dirty="0"/>
              <a:t>Congestive cardiac disease</a:t>
            </a:r>
          </a:p>
          <a:p>
            <a:pPr lvl="0"/>
            <a:r>
              <a:rPr lang="en-US" dirty="0"/>
              <a:t>Intermittent claudication</a:t>
            </a:r>
          </a:p>
          <a:p>
            <a:pPr lvl="0"/>
            <a:r>
              <a:rPr lang="en-US" dirty="0"/>
              <a:t>Sub-acute bacterial endocarditis</a:t>
            </a:r>
          </a:p>
          <a:p>
            <a:pPr lvl="0"/>
            <a:r>
              <a:rPr lang="en-US" dirty="0"/>
              <a:t>Acute bacterial myocarditis</a:t>
            </a:r>
          </a:p>
          <a:p>
            <a:r>
              <a:rPr lang="en-US" dirty="0"/>
              <a:t>Rheumatic heart disease</a:t>
            </a:r>
          </a:p>
          <a:p>
            <a:pPr lvl="0"/>
            <a:r>
              <a:rPr lang="en-US" dirty="0"/>
              <a:t>Hypertension</a:t>
            </a:r>
          </a:p>
          <a:p>
            <a:pPr lvl="0"/>
            <a:r>
              <a:rPr lang="en-US" dirty="0"/>
              <a:t>Coronary artery disease </a:t>
            </a:r>
          </a:p>
          <a:p>
            <a:pPr lvl="0"/>
            <a:r>
              <a:rPr lang="en-US" dirty="0"/>
              <a:t>Deep venous thrombosis</a:t>
            </a:r>
          </a:p>
          <a:p>
            <a:endParaRPr lang="en-US" dirty="0"/>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919"/>
            <a:ext cx="8229600" cy="731838"/>
          </a:xfrm>
        </p:spPr>
        <p:txBody>
          <a:bodyPr>
            <a:normAutofit/>
          </a:bodyPr>
          <a:lstStyle/>
          <a:p>
            <a:r>
              <a:rPr lang="en-US" dirty="0"/>
              <a:t>.</a:t>
            </a:r>
          </a:p>
        </p:txBody>
      </p:sp>
      <p:sp>
        <p:nvSpPr>
          <p:cNvPr id="3" name="Content Placeholder 2"/>
          <p:cNvSpPr>
            <a:spLocks noGrp="1"/>
          </p:cNvSpPr>
          <p:nvPr>
            <p:ph sz="quarter" idx="1"/>
          </p:nvPr>
        </p:nvSpPr>
        <p:spPr>
          <a:xfrm>
            <a:off x="457200" y="533400"/>
            <a:ext cx="8229600" cy="5592763"/>
          </a:xfrm>
        </p:spPr>
        <p:txBody>
          <a:bodyPr>
            <a:normAutofit/>
          </a:bodyPr>
          <a:lstStyle/>
          <a:p>
            <a:r>
              <a:rPr lang="en-US" sz="3200" dirty="0"/>
              <a:t>Modifiable factors.( one can have control)</a:t>
            </a:r>
          </a:p>
          <a:p>
            <a:pPr>
              <a:buNone/>
            </a:pPr>
            <a:r>
              <a:rPr lang="en-US" sz="3200" dirty="0"/>
              <a:t>        -cigarettes smoking</a:t>
            </a:r>
          </a:p>
          <a:p>
            <a:pPr>
              <a:buNone/>
            </a:pPr>
            <a:r>
              <a:rPr lang="en-US" sz="3200" dirty="0"/>
              <a:t>         -obesity</a:t>
            </a:r>
          </a:p>
          <a:p>
            <a:pPr>
              <a:buNone/>
            </a:pPr>
            <a:r>
              <a:rPr lang="en-US" sz="3200" dirty="0"/>
              <a:t>         -physical inactivity</a:t>
            </a:r>
          </a:p>
          <a:p>
            <a:pPr>
              <a:buNone/>
            </a:pPr>
            <a:r>
              <a:rPr lang="en-US" sz="3200" dirty="0"/>
              <a:t>         -hyperlipidemia</a:t>
            </a:r>
          </a:p>
          <a:p>
            <a:pPr>
              <a:buNone/>
            </a:pPr>
            <a:r>
              <a:rPr lang="en-US" sz="3200" dirty="0"/>
              <a:t>         -elevated blood glucose</a:t>
            </a:r>
          </a:p>
          <a:p>
            <a:pPr>
              <a:buNone/>
            </a:pPr>
            <a:r>
              <a:rPr lang="en-US" sz="3200" dirty="0"/>
              <a:t>         - use of oral contraceptives</a:t>
            </a:r>
          </a:p>
          <a:p>
            <a:pPr>
              <a:buNone/>
            </a:pPr>
            <a:r>
              <a:rPr lang="en-US" sz="3200" dirty="0"/>
              <a:t>         -hypertension</a:t>
            </a:r>
          </a:p>
          <a:p>
            <a:pPr>
              <a:buNone/>
            </a:pPr>
            <a:r>
              <a:rPr lang="en-US" sz="3200" dirty="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Introduction</a:t>
            </a:r>
          </a:p>
        </p:txBody>
      </p:sp>
      <p:sp>
        <p:nvSpPr>
          <p:cNvPr id="3" name="Content Placeholder 2"/>
          <p:cNvSpPr>
            <a:spLocks noGrp="1"/>
          </p:cNvSpPr>
          <p:nvPr>
            <p:ph sz="quarter" idx="1"/>
          </p:nvPr>
        </p:nvSpPr>
        <p:spPr/>
        <p:txBody>
          <a:bodyPr/>
          <a:lstStyle/>
          <a:p>
            <a:r>
              <a:rPr lang="en-US" sz="4000" dirty="0"/>
              <a:t>Heart diseases are major cause of death but not all kinds are fatal.</a:t>
            </a:r>
          </a:p>
          <a:p>
            <a:r>
              <a:rPr lang="en-US" sz="4000" dirty="0"/>
              <a:t>There are many causes as covered under various conditions.</a:t>
            </a:r>
          </a:p>
          <a:p>
            <a:endParaRPr lang="en-US" dirty="0"/>
          </a:p>
          <a:p>
            <a:pPr>
              <a:buNone/>
            </a:pPr>
            <a:endParaRPr lang="en-US" dirty="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1500"/>
            <a:ext cx="8229600" cy="1143000"/>
          </a:xfrm>
        </p:spPr>
        <p:txBody>
          <a:bodyPr/>
          <a:lstStyle/>
          <a:p>
            <a:r>
              <a:rPr lang="en-US" dirty="0"/>
              <a:t>.</a:t>
            </a:r>
          </a:p>
        </p:txBody>
      </p:sp>
      <p:sp>
        <p:nvSpPr>
          <p:cNvPr id="3" name="Content Placeholder 2"/>
          <p:cNvSpPr>
            <a:spLocks noGrp="1"/>
          </p:cNvSpPr>
          <p:nvPr>
            <p:ph sz="quarter" idx="1"/>
          </p:nvPr>
        </p:nvSpPr>
        <p:spPr/>
        <p:txBody>
          <a:bodyPr>
            <a:normAutofit/>
          </a:bodyPr>
          <a:lstStyle/>
          <a:p>
            <a:r>
              <a:rPr lang="en-US" sz="3200" dirty="0"/>
              <a:t>Diagnosis  of heart diseases is done by</a:t>
            </a:r>
          </a:p>
          <a:p>
            <a:pPr>
              <a:buNone/>
            </a:pPr>
            <a:r>
              <a:rPr lang="en-US" sz="3200" dirty="0"/>
              <a:t>           -physical assessment </a:t>
            </a:r>
          </a:p>
          <a:p>
            <a:pPr>
              <a:buNone/>
            </a:pPr>
            <a:r>
              <a:rPr lang="en-US" sz="3200" dirty="0"/>
              <a:t>           -laboratory test and</a:t>
            </a:r>
          </a:p>
          <a:p>
            <a:pPr>
              <a:buNone/>
            </a:pPr>
            <a:r>
              <a:rPr lang="en-US" sz="3200" dirty="0"/>
              <a:t>           - imaging and fluoroscopy and ultrasound</a:t>
            </a:r>
          </a:p>
          <a:p>
            <a:pPr>
              <a:buNone/>
            </a:pPr>
            <a:endParaRPr lang="en-US" sz="3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tests</a:t>
            </a:r>
          </a:p>
        </p:txBody>
      </p:sp>
      <p:sp>
        <p:nvSpPr>
          <p:cNvPr id="3" name="Content Placeholder 2"/>
          <p:cNvSpPr>
            <a:spLocks noGrp="1"/>
          </p:cNvSpPr>
          <p:nvPr>
            <p:ph sz="quarter" idx="1"/>
          </p:nvPr>
        </p:nvSpPr>
        <p:spPr/>
        <p:txBody>
          <a:bodyPr>
            <a:normAutofit/>
          </a:bodyPr>
          <a:lstStyle/>
          <a:p>
            <a:pPr lvl="0"/>
            <a:r>
              <a:rPr lang="en-US" dirty="0"/>
              <a:t>Electrocardiogram (ECG)-paper with graphical recording of heart sounds, blank paper is called ECG paper, electrocardiograph-machine</a:t>
            </a:r>
          </a:p>
          <a:p>
            <a:pPr lvl="0"/>
            <a:r>
              <a:rPr lang="en-US" dirty="0"/>
              <a:t>X-ray</a:t>
            </a:r>
          </a:p>
          <a:p>
            <a:pPr lvl="0"/>
            <a:r>
              <a:rPr lang="en-US" dirty="0"/>
              <a:t>Angiogram</a:t>
            </a:r>
          </a:p>
          <a:p>
            <a:pPr lvl="0"/>
            <a:r>
              <a:rPr lang="en-US" dirty="0"/>
              <a:t>Heart catheterization</a:t>
            </a:r>
          </a:p>
          <a:p>
            <a:pPr lvl="0"/>
            <a:r>
              <a:rPr lang="en-US" dirty="0"/>
              <a:t>Central venous pressure</a:t>
            </a:r>
          </a:p>
          <a:p>
            <a:pPr lvl="0"/>
            <a:r>
              <a:rPr lang="en-US" dirty="0"/>
              <a:t>Radio-Isotopes</a:t>
            </a:r>
          </a:p>
          <a:p>
            <a:pPr lvl="0"/>
            <a:r>
              <a:rPr lang="en-US" dirty="0"/>
              <a:t>Echocardiography: U/S of heart, heart images</a:t>
            </a:r>
          </a:p>
          <a:p>
            <a:pPr lvl="0"/>
            <a:r>
              <a:rPr lang="en-US" dirty="0"/>
              <a:t>Electrocardiography: (ECG) Heart</a:t>
            </a:r>
          </a:p>
          <a:p>
            <a:pPr lvl="0"/>
            <a:r>
              <a:rPr lang="en-US" dirty="0"/>
              <a:t>Phonocardiography: For heart sounds plots</a:t>
            </a:r>
          </a:p>
          <a:p>
            <a:endParaRPr lang="en-US" dirty="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Echocardiography</a:t>
            </a:r>
          </a:p>
        </p:txBody>
      </p:sp>
      <p:pic>
        <p:nvPicPr>
          <p:cNvPr id="6" name="Content Placeholder 5" descr="Image result for echocardiogram"/>
          <p:cNvPicPr>
            <a:picLocks noGrp="1"/>
          </p:cNvPicPr>
          <p:nvPr>
            <p:ph sz="quarter" idx="1"/>
          </p:nvPr>
        </p:nvPicPr>
        <p:blipFill>
          <a:blip r:embed="rId2" cstate="print"/>
          <a:srcRect/>
          <a:stretch>
            <a:fillRect/>
          </a:stretch>
        </p:blipFill>
        <p:spPr bwMode="auto">
          <a:xfrm>
            <a:off x="0" y="1371600"/>
            <a:ext cx="4244742" cy="3124200"/>
          </a:xfrm>
          <a:prstGeom prst="rect">
            <a:avLst/>
          </a:prstGeom>
          <a:noFill/>
          <a:ln w="9525">
            <a:noFill/>
            <a:miter lim="800000"/>
            <a:headEnd/>
            <a:tailEnd/>
          </a:ln>
        </p:spPr>
      </p:pic>
      <p:pic>
        <p:nvPicPr>
          <p:cNvPr id="7" name="Picture 6" descr="Related image"/>
          <p:cNvPicPr/>
          <p:nvPr/>
        </p:nvPicPr>
        <p:blipFill>
          <a:blip r:embed="rId3" cstate="print"/>
          <a:srcRect/>
          <a:stretch>
            <a:fillRect/>
          </a:stretch>
        </p:blipFill>
        <p:spPr bwMode="auto">
          <a:xfrm>
            <a:off x="4343400" y="3127120"/>
            <a:ext cx="4495800" cy="373088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ELECTROCARDIOGRAM</a:t>
            </a:r>
          </a:p>
        </p:txBody>
      </p:sp>
      <p:pic>
        <p:nvPicPr>
          <p:cNvPr id="4" name="Content Placeholder 3" descr="Image result for taking ecg"/>
          <p:cNvPicPr>
            <a:picLocks noGrp="1"/>
          </p:cNvPicPr>
          <p:nvPr>
            <p:ph sz="quarter" idx="1"/>
          </p:nvPr>
        </p:nvPicPr>
        <p:blipFill>
          <a:blip r:embed="rId2" cstate="print"/>
          <a:srcRect/>
          <a:stretch>
            <a:fillRect/>
          </a:stretch>
        </p:blipFill>
        <p:spPr bwMode="auto">
          <a:xfrm>
            <a:off x="457200" y="2279931"/>
            <a:ext cx="4572000" cy="2901669"/>
          </a:xfrm>
          <a:prstGeom prst="rect">
            <a:avLst/>
          </a:prstGeom>
          <a:noFill/>
          <a:ln w="9525">
            <a:noFill/>
            <a:miter lim="800000"/>
            <a:headEnd/>
            <a:tailEnd/>
          </a:ln>
        </p:spPr>
      </p:pic>
      <p:pic>
        <p:nvPicPr>
          <p:cNvPr id="5" name="Picture 4" descr="Image result for electrocardiogram"/>
          <p:cNvPicPr/>
          <p:nvPr/>
        </p:nvPicPr>
        <p:blipFill>
          <a:blip r:embed="rId3" cstate="print"/>
          <a:srcRect/>
          <a:stretch>
            <a:fillRect/>
          </a:stretch>
        </p:blipFill>
        <p:spPr bwMode="auto">
          <a:xfrm>
            <a:off x="5105400" y="3505200"/>
            <a:ext cx="2860040" cy="286004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r>
              <a:rPr lang="en-US" sz="4000" b="1" dirty="0"/>
              <a:t>Diseases of the arteries</a:t>
            </a:r>
          </a:p>
        </p:txBody>
      </p:sp>
      <p:sp>
        <p:nvSpPr>
          <p:cNvPr id="3" name="Content Placeholder 2"/>
          <p:cNvSpPr>
            <a:spLocks noGrp="1"/>
          </p:cNvSpPr>
          <p:nvPr>
            <p:ph sz="quarter" idx="1"/>
          </p:nvPr>
        </p:nvSpPr>
        <p:spPr>
          <a:xfrm>
            <a:off x="228600" y="914400"/>
            <a:ext cx="7696200" cy="5559552"/>
          </a:xfrm>
        </p:spPr>
        <p:txBody>
          <a:bodyPr/>
          <a:lstStyle/>
          <a:p>
            <a:pPr>
              <a:buNone/>
            </a:pPr>
            <a:r>
              <a:rPr lang="en-US" b="1" dirty="0"/>
              <a:t>ATHEROSCLEROSIS AND ARTERIOSCLEROSIS</a:t>
            </a:r>
          </a:p>
          <a:p>
            <a:pPr>
              <a:buNone/>
            </a:pPr>
            <a:r>
              <a:rPr lang="en-US" b="1" u="sng" dirty="0"/>
              <a:t>ATHEROSCLEROSIS</a:t>
            </a:r>
          </a:p>
          <a:p>
            <a:r>
              <a:rPr lang="en-US" dirty="0"/>
              <a:t>Is a disease of the arteries in which fatty plaques develop on their inner walls, eventually obstructing blood flow and interfering with absorption of nutrients.</a:t>
            </a:r>
          </a:p>
          <a:p>
            <a:pPr>
              <a:buNone/>
            </a:pPr>
            <a:endParaRPr lang="en-US" dirty="0"/>
          </a:p>
          <a:p>
            <a:endParaRPr lang="en-US" dirty="0"/>
          </a:p>
        </p:txBody>
      </p:sp>
      <p:pic>
        <p:nvPicPr>
          <p:cNvPr id="6" name="Picture 5" descr="Image result for arteriosclerosis"/>
          <p:cNvPicPr/>
          <p:nvPr/>
        </p:nvPicPr>
        <p:blipFill>
          <a:blip r:embed="rId2" cstate="print"/>
          <a:srcRect/>
          <a:stretch>
            <a:fillRect/>
          </a:stretch>
        </p:blipFill>
        <p:spPr bwMode="auto">
          <a:xfrm>
            <a:off x="1981200" y="3657600"/>
            <a:ext cx="5257800" cy="3200401"/>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281"/>
            <a:ext cx="8229600" cy="182562"/>
          </a:xfrm>
        </p:spPr>
        <p:txBody>
          <a:bodyPr>
            <a:normAutofit fontScale="90000"/>
          </a:bodyPr>
          <a:lstStyle/>
          <a:p>
            <a:r>
              <a:rPr lang="en-US" dirty="0"/>
              <a:t>.</a:t>
            </a:r>
          </a:p>
        </p:txBody>
      </p:sp>
      <p:sp>
        <p:nvSpPr>
          <p:cNvPr id="3" name="Content Placeholder 2"/>
          <p:cNvSpPr>
            <a:spLocks noGrp="1"/>
          </p:cNvSpPr>
          <p:nvPr>
            <p:ph sz="quarter" idx="1"/>
          </p:nvPr>
        </p:nvSpPr>
        <p:spPr>
          <a:xfrm>
            <a:off x="457200" y="533400"/>
            <a:ext cx="8229600" cy="5592763"/>
          </a:xfrm>
        </p:spPr>
        <p:txBody>
          <a:bodyPr>
            <a:normAutofit/>
          </a:bodyPr>
          <a:lstStyle/>
          <a:p>
            <a:pPr>
              <a:buNone/>
            </a:pPr>
            <a:r>
              <a:rPr lang="en-GB" sz="4800" b="1" dirty="0"/>
              <a:t>ARTERIOSCLEROSIS</a:t>
            </a:r>
          </a:p>
          <a:p>
            <a:r>
              <a:rPr lang="en-GB" dirty="0"/>
              <a:t>Literally means hardening of arteries with loss of elasticity within the middle layer of the small arteries, causing impaired blood supply to the organs </a:t>
            </a:r>
            <a:r>
              <a:rPr lang="en-US" dirty="0"/>
              <a:t> and severe elevation of blood pressure</a:t>
            </a:r>
            <a:r>
              <a:rPr lang="en-GB" dirty="0"/>
              <a:t>.</a:t>
            </a:r>
          </a:p>
          <a:p>
            <a:r>
              <a:rPr lang="en-GB" dirty="0"/>
              <a:t>It is associated with some degree of </a:t>
            </a:r>
            <a:r>
              <a:rPr lang="en-GB" dirty="0" err="1"/>
              <a:t>atheroma</a:t>
            </a:r>
            <a:r>
              <a:rPr lang="en-GB" dirty="0"/>
              <a:t> and old age.</a:t>
            </a:r>
          </a:p>
          <a:p>
            <a:r>
              <a:rPr lang="en-GB" dirty="0"/>
              <a:t>Although the processes of atherosclerosis and arteriosclerosis differ, rarely does one occur without the other</a:t>
            </a:r>
          </a:p>
          <a:p>
            <a:pPr>
              <a:buNone/>
            </a:pPr>
            <a:endParaRPr lang="en-US" dirty="0"/>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a:t>
            </a:r>
          </a:p>
        </p:txBody>
      </p:sp>
      <p:sp>
        <p:nvSpPr>
          <p:cNvPr id="3" name="Content Placeholder 2"/>
          <p:cNvSpPr>
            <a:spLocks noGrp="1"/>
          </p:cNvSpPr>
          <p:nvPr>
            <p:ph sz="quarter" idx="1"/>
          </p:nvPr>
        </p:nvSpPr>
        <p:spPr>
          <a:xfrm>
            <a:off x="457200" y="1524000"/>
            <a:ext cx="8077200" cy="4949952"/>
          </a:xfrm>
        </p:spPr>
        <p:txBody>
          <a:bodyPr/>
          <a:lstStyle/>
          <a:p>
            <a:pPr>
              <a:buNone/>
            </a:pPr>
            <a:r>
              <a:rPr lang="en-US" dirty="0"/>
              <a:t>Damaged endothelium by:-</a:t>
            </a:r>
          </a:p>
          <a:p>
            <a:r>
              <a:rPr lang="en-US" dirty="0"/>
              <a:t>High blood pressure</a:t>
            </a:r>
          </a:p>
          <a:p>
            <a:r>
              <a:rPr lang="en-US" dirty="0"/>
              <a:t>Smoking</a:t>
            </a:r>
          </a:p>
          <a:p>
            <a:r>
              <a:rPr lang="en-US" dirty="0"/>
              <a:t>High cholesterol</a:t>
            </a:r>
          </a:p>
          <a:p>
            <a:r>
              <a:rPr lang="en-US" dirty="0"/>
              <a:t>Abdominal obesity</a:t>
            </a:r>
          </a:p>
          <a:p>
            <a:r>
              <a:rPr lang="en-US" dirty="0"/>
              <a:t>Stress</a:t>
            </a:r>
          </a:p>
          <a:p>
            <a:r>
              <a:rPr lang="en-US" dirty="0"/>
              <a:t>Lack of fruits and </a:t>
            </a:r>
            <a:r>
              <a:rPr lang="en-US" dirty="0" err="1"/>
              <a:t>veges</a:t>
            </a:r>
            <a:endParaRPr lang="en-US" dirty="0"/>
          </a:p>
          <a:p>
            <a:r>
              <a:rPr lang="en-US" dirty="0"/>
              <a:t>Alcohol</a:t>
            </a:r>
          </a:p>
          <a:p>
            <a:r>
              <a:rPr lang="en-US" dirty="0"/>
              <a:t>Sedentary lifestyle</a:t>
            </a:r>
          </a:p>
          <a:p>
            <a:pPr>
              <a:buNone/>
            </a:pPr>
            <a:r>
              <a:rPr lang="en-US" dirty="0" err="1"/>
              <a:t>Atheromas</a:t>
            </a:r>
            <a:r>
              <a:rPr lang="en-US" dirty="0"/>
              <a:t> may cause coronary heart </a:t>
            </a:r>
            <a:r>
              <a:rPr lang="en-US" dirty="0" err="1"/>
              <a:t>dse</a:t>
            </a:r>
            <a:r>
              <a:rPr lang="en-US" dirty="0"/>
              <a:t>, </a:t>
            </a:r>
            <a:r>
              <a:rPr lang="en-US" dirty="0" err="1"/>
              <a:t>cerebrovascular</a:t>
            </a:r>
            <a:r>
              <a:rPr lang="en-US" dirty="0"/>
              <a:t> </a:t>
            </a:r>
            <a:r>
              <a:rPr lang="en-US" dirty="0" err="1"/>
              <a:t>dse</a:t>
            </a:r>
            <a:r>
              <a:rPr lang="en-US" dirty="0"/>
              <a:t>, peripheral </a:t>
            </a:r>
            <a:r>
              <a:rPr lang="en-US" dirty="0" err="1"/>
              <a:t>dse</a:t>
            </a:r>
            <a:endParaRPr lang="en-US" dirty="0"/>
          </a:p>
          <a:p>
            <a:endParaRPr lang="en-US" dirty="0"/>
          </a:p>
          <a:p>
            <a:endParaRPr lang="en-US" dirty="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mgt</a:t>
            </a:r>
          </a:p>
        </p:txBody>
      </p:sp>
      <p:sp>
        <p:nvSpPr>
          <p:cNvPr id="3" name="Content Placeholder 2"/>
          <p:cNvSpPr>
            <a:spLocks noGrp="1"/>
          </p:cNvSpPr>
          <p:nvPr>
            <p:ph sz="quarter" idx="1"/>
          </p:nvPr>
        </p:nvSpPr>
        <p:spPr/>
        <p:txBody>
          <a:bodyPr>
            <a:normAutofit/>
          </a:bodyPr>
          <a:lstStyle/>
          <a:p>
            <a:r>
              <a:rPr lang="en-US" sz="3600" dirty="0" err="1"/>
              <a:t>Stenting</a:t>
            </a:r>
            <a:endParaRPr lang="en-US" sz="3600" dirty="0"/>
          </a:p>
          <a:p>
            <a:r>
              <a:rPr lang="en-US" sz="3600" dirty="0"/>
              <a:t>Bypass  surgery: Getting an artery from elsewhere(often leg or chest) and putting around a blocked part to bypass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a:t>Overview of anatomy of the heart</a:t>
            </a:r>
          </a:p>
        </p:txBody>
      </p:sp>
      <p:pic>
        <p:nvPicPr>
          <p:cNvPr id="1027" name="Picture 3"/>
          <p:cNvPicPr>
            <a:picLocks noGrp="1" noChangeAspect="1" noChangeArrowheads="1"/>
          </p:cNvPicPr>
          <p:nvPr>
            <p:ph sz="quarter" idx="1"/>
          </p:nvPr>
        </p:nvPicPr>
        <p:blipFill>
          <a:blip r:embed="rId2" cstate="print"/>
          <a:srcRect/>
          <a:stretch>
            <a:fillRect/>
          </a:stretch>
        </p:blipFill>
        <p:spPr bwMode="auto">
          <a:xfrm>
            <a:off x="304800" y="838200"/>
            <a:ext cx="8305800" cy="601980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INTERMITENT CLAUDICATION</a:t>
            </a:r>
          </a:p>
        </p:txBody>
      </p:sp>
      <p:sp>
        <p:nvSpPr>
          <p:cNvPr id="3" name="Content Placeholder 2"/>
          <p:cNvSpPr>
            <a:spLocks noGrp="1"/>
          </p:cNvSpPr>
          <p:nvPr>
            <p:ph sz="quarter" idx="1"/>
          </p:nvPr>
        </p:nvSpPr>
        <p:spPr/>
        <p:txBody>
          <a:bodyPr>
            <a:normAutofit/>
          </a:bodyPr>
          <a:lstStyle/>
          <a:p>
            <a:r>
              <a:rPr lang="en-GB" dirty="0"/>
              <a:t>A muscular, cramp-type pain in the extremities consistently reproduced with the same degree of exercise or activity and relieved by rest is experienced by patients with peripheral arterial insufficiency.</a:t>
            </a:r>
          </a:p>
          <a:p>
            <a:r>
              <a:rPr lang="en-GB" dirty="0"/>
              <a:t>The pain result from built up of metabolic waste within the muscle tissue.</a:t>
            </a:r>
          </a:p>
          <a:p>
            <a:r>
              <a:rPr lang="en-GB" dirty="0"/>
              <a:t>There is local irritation by this toxic waste causing ischemic pain.</a:t>
            </a:r>
          </a:p>
          <a:p>
            <a:endParaRPr lang="en-GB" dirty="0"/>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 </a:t>
            </a:r>
            <a:r>
              <a:rPr lang="en-US" dirty="0" err="1"/>
              <a:t>pathophysiology</a:t>
            </a:r>
            <a:endParaRPr lang="en-US" dirty="0"/>
          </a:p>
        </p:txBody>
      </p:sp>
      <p:sp>
        <p:nvSpPr>
          <p:cNvPr id="3" name="Content Placeholder 2"/>
          <p:cNvSpPr>
            <a:spLocks noGrp="1"/>
          </p:cNvSpPr>
          <p:nvPr>
            <p:ph sz="quarter" idx="1"/>
          </p:nvPr>
        </p:nvSpPr>
        <p:spPr/>
        <p:txBody>
          <a:bodyPr/>
          <a:lstStyle/>
          <a:p>
            <a:pPr lvl="0"/>
            <a:r>
              <a:rPr lang="en-US" dirty="0"/>
              <a:t>Activity/exercise →Increased tissue oxygen demand →impaired oxygen supply due to obstruction →shift to anaerobic metabolism → build up of metabolic waste → local irritation of peripheral nerve endings → pain in extremity →rest → decreased tissue oxygen demand → return to aerobic metabolism → elimination of metabolic waste → relief of pain.</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sz="quarter" idx="1"/>
          </p:nvPr>
        </p:nvSpPr>
        <p:spPr/>
        <p:txBody>
          <a:bodyPr/>
          <a:lstStyle/>
          <a:p>
            <a:r>
              <a:rPr lang="en-US" dirty="0"/>
              <a:t>Give bed rest </a:t>
            </a:r>
          </a:p>
          <a:p>
            <a:r>
              <a:rPr lang="en-US" dirty="0"/>
              <a:t>Provide warmth to cold extremities</a:t>
            </a:r>
          </a:p>
          <a:p>
            <a:r>
              <a:rPr lang="en-US" dirty="0"/>
              <a:t>Elevate the feet</a:t>
            </a:r>
          </a:p>
          <a:p>
            <a:r>
              <a:rPr lang="en-US" dirty="0"/>
              <a:t>Moderate regular exercises for the limbs </a:t>
            </a:r>
          </a:p>
          <a:p>
            <a:r>
              <a:rPr lang="en-US" dirty="0"/>
              <a:t>Skin care</a:t>
            </a:r>
          </a:p>
          <a:p>
            <a:r>
              <a:rPr lang="en-US" dirty="0"/>
              <a:t>Low fat diet </a:t>
            </a:r>
          </a:p>
          <a:p>
            <a:r>
              <a:rPr lang="en-US" dirty="0"/>
              <a:t>Stop smoking</a:t>
            </a:r>
          </a:p>
          <a:p>
            <a:endParaRPr lang="en-US" dirty="0"/>
          </a:p>
          <a:p>
            <a:endParaRPr lang="en-US" dirty="0"/>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sz="quarter" idx="1"/>
          </p:nvPr>
        </p:nvSpPr>
        <p:spPr/>
        <p:txBody>
          <a:bodyPr/>
          <a:lstStyle/>
          <a:p>
            <a:pPr>
              <a:buNone/>
            </a:pPr>
            <a:r>
              <a:rPr lang="en-US" sz="3600" b="1" dirty="0"/>
              <a:t>Medication </a:t>
            </a:r>
          </a:p>
          <a:p>
            <a:r>
              <a:rPr lang="en-US" dirty="0"/>
              <a:t>Vasodilators;- nifedipine</a:t>
            </a:r>
          </a:p>
          <a:p>
            <a:r>
              <a:rPr lang="en-US" dirty="0"/>
              <a:t>Nicotinic acid;- antilipemic to decrease serum lipids</a:t>
            </a:r>
          </a:p>
          <a:p>
            <a:r>
              <a:rPr lang="en-US" dirty="0"/>
              <a:t>Antiplatelets;- aspirin</a:t>
            </a:r>
          </a:p>
          <a:p>
            <a:r>
              <a:rPr lang="en-US" dirty="0"/>
              <a:t>Thrombolitics;- </a:t>
            </a:r>
          </a:p>
          <a:p>
            <a:r>
              <a:rPr lang="en-US" dirty="0"/>
              <a:t>Anticoagulant-- heparin</a:t>
            </a:r>
          </a:p>
          <a:p>
            <a:pPr>
              <a:buNone/>
            </a:pPr>
            <a:endParaRPr lang="en-US" dirty="0"/>
          </a:p>
          <a:p>
            <a:pPr>
              <a:buNone/>
            </a:pPr>
            <a:endParaRPr lang="en-US" sz="3600" b="1" dirty="0"/>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intervention</a:t>
            </a:r>
          </a:p>
        </p:txBody>
      </p:sp>
      <p:sp>
        <p:nvSpPr>
          <p:cNvPr id="3" name="Content Placeholder 2"/>
          <p:cNvSpPr>
            <a:spLocks noGrp="1"/>
          </p:cNvSpPr>
          <p:nvPr>
            <p:ph sz="quarter" idx="1"/>
          </p:nvPr>
        </p:nvSpPr>
        <p:spPr/>
        <p:txBody>
          <a:bodyPr/>
          <a:lstStyle/>
          <a:p>
            <a:pPr>
              <a:buNone/>
            </a:pPr>
            <a:r>
              <a:rPr lang="en-US" b="1" dirty="0"/>
              <a:t>Peripheral Arterial Bypass Surgery </a:t>
            </a:r>
          </a:p>
          <a:p>
            <a:r>
              <a:rPr lang="en-US" dirty="0"/>
              <a:t>Synthetic graft is anstomosed to a patent arterial source both proximal and distal to the lesion.</a:t>
            </a:r>
          </a:p>
          <a:p>
            <a:pPr>
              <a:buNone/>
            </a:pPr>
            <a:r>
              <a:rPr lang="en-US" b="1" dirty="0"/>
              <a:t>Complications;- </a:t>
            </a:r>
          </a:p>
          <a:p>
            <a:pPr lvl="6"/>
            <a:r>
              <a:rPr lang="en-US" sz="3200" dirty="0"/>
              <a:t>Infection</a:t>
            </a:r>
          </a:p>
          <a:p>
            <a:pPr lvl="6"/>
            <a:r>
              <a:rPr lang="en-US" sz="3200" dirty="0"/>
              <a:t>Graft failure    </a:t>
            </a:r>
          </a:p>
          <a:p>
            <a:pPr lvl="6"/>
            <a:r>
              <a:rPr lang="en-US" sz="3200" dirty="0"/>
              <a:t>Amputation</a:t>
            </a:r>
          </a:p>
          <a:p>
            <a:endParaRPr lang="en-US" dirty="0"/>
          </a:p>
          <a:p>
            <a:endParaRPr lang="en-US" dirty="0"/>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a:t>.</a:t>
            </a:r>
          </a:p>
        </p:txBody>
      </p:sp>
      <p:sp>
        <p:nvSpPr>
          <p:cNvPr id="3" name="Content Placeholder 2"/>
          <p:cNvSpPr>
            <a:spLocks noGrp="1"/>
          </p:cNvSpPr>
          <p:nvPr>
            <p:ph sz="quarter" idx="1"/>
          </p:nvPr>
        </p:nvSpPr>
        <p:spPr/>
        <p:txBody>
          <a:bodyPr/>
          <a:lstStyle/>
          <a:p>
            <a:pPr>
              <a:buNone/>
            </a:pPr>
            <a:r>
              <a:rPr lang="en-US" b="1" dirty="0"/>
              <a:t>Percutaneous Transluminal Angioplasty (PTA)</a:t>
            </a:r>
          </a:p>
          <a:p>
            <a:r>
              <a:rPr lang="en-US" dirty="0"/>
              <a:t>This use of a small catheter with an inflatable balloon is passed though the vessel to compress the lesion and widen the lumen followed by anticoagulation therapy.</a:t>
            </a:r>
          </a:p>
          <a:p>
            <a:endParaRPr lang="en-US" dirty="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care</a:t>
            </a:r>
          </a:p>
        </p:txBody>
      </p:sp>
      <p:sp>
        <p:nvSpPr>
          <p:cNvPr id="3" name="Content Placeholder 2"/>
          <p:cNvSpPr>
            <a:spLocks noGrp="1"/>
          </p:cNvSpPr>
          <p:nvPr>
            <p:ph sz="quarter" idx="1"/>
          </p:nvPr>
        </p:nvSpPr>
        <p:spPr/>
        <p:txBody>
          <a:bodyPr/>
          <a:lstStyle/>
          <a:p>
            <a:r>
              <a:rPr lang="en-US" dirty="0"/>
              <a:t>Surgical cleaning of wounds</a:t>
            </a:r>
          </a:p>
          <a:p>
            <a:r>
              <a:rPr lang="en-US" dirty="0"/>
              <a:t>Antibiotics;- prophylaxis/treatment.</a:t>
            </a:r>
          </a:p>
          <a:p>
            <a:r>
              <a:rPr lang="en-US" dirty="0"/>
              <a:t>Vital observations</a:t>
            </a:r>
          </a:p>
          <a:p>
            <a:r>
              <a:rPr lang="en-US" dirty="0"/>
              <a:t>Pain management</a:t>
            </a:r>
          </a:p>
          <a:p>
            <a:r>
              <a:rPr lang="en-US" dirty="0"/>
              <a:t>Psychological support</a:t>
            </a:r>
          </a:p>
          <a:p>
            <a:r>
              <a:rPr lang="en-US" dirty="0"/>
              <a:t>Support lifestyle changes to reduce risk factors</a:t>
            </a:r>
          </a:p>
          <a:p>
            <a:r>
              <a:rPr lang="en-US" dirty="0"/>
              <a:t>Advice the patient to walk as tolerated</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1500"/>
            <a:ext cx="8229600" cy="1143000"/>
          </a:xfrm>
        </p:spPr>
        <p:txBody>
          <a:bodyPr/>
          <a:lstStyle/>
          <a:p>
            <a:r>
              <a:rPr lang="en-US" dirty="0"/>
              <a:t>.</a:t>
            </a:r>
          </a:p>
        </p:txBody>
      </p:sp>
      <p:sp>
        <p:nvSpPr>
          <p:cNvPr id="3" name="Content Placeholder 2"/>
          <p:cNvSpPr>
            <a:spLocks noGrp="1"/>
          </p:cNvSpPr>
          <p:nvPr>
            <p:ph sz="quarter" idx="1"/>
          </p:nvPr>
        </p:nvSpPr>
        <p:spPr>
          <a:xfrm>
            <a:off x="457200" y="457200"/>
            <a:ext cx="8229600" cy="5668963"/>
          </a:xfrm>
        </p:spPr>
        <p:txBody>
          <a:bodyPr>
            <a:normAutofit/>
          </a:bodyPr>
          <a:lstStyle/>
          <a:p>
            <a:pPr>
              <a:buNone/>
            </a:pPr>
            <a:r>
              <a:rPr lang="en-US" b="1" dirty="0"/>
              <a:t>Nursing Diagnosis</a:t>
            </a:r>
            <a:endParaRPr lang="en-US" dirty="0"/>
          </a:p>
          <a:p>
            <a:pPr>
              <a:buNone/>
            </a:pPr>
            <a:r>
              <a:rPr lang="en-GB" dirty="0"/>
              <a:t>• Ineffective peripheral tissue perfusion related to compromised </a:t>
            </a:r>
            <a:r>
              <a:rPr lang="en-US" dirty="0"/>
              <a:t>circulation</a:t>
            </a:r>
          </a:p>
          <a:p>
            <a:pPr>
              <a:buNone/>
            </a:pPr>
            <a:r>
              <a:rPr lang="en-GB" dirty="0"/>
              <a:t>• Chronic pain related to impaired ability of peripheral vessels to supply tissues with oxygen</a:t>
            </a:r>
          </a:p>
          <a:p>
            <a:pPr>
              <a:buNone/>
            </a:pPr>
            <a:r>
              <a:rPr lang="en-GB" dirty="0"/>
              <a:t>• Risk for impaired skin integrity related to compromised</a:t>
            </a:r>
          </a:p>
          <a:p>
            <a:pPr>
              <a:buNone/>
            </a:pPr>
            <a:r>
              <a:rPr lang="en-US" dirty="0"/>
              <a:t>	circulation</a:t>
            </a:r>
          </a:p>
          <a:p>
            <a:pPr>
              <a:buNone/>
            </a:pPr>
            <a:r>
              <a:rPr lang="en-GB" dirty="0"/>
              <a:t>• Deficient knowledge regarding self-care activities</a:t>
            </a:r>
            <a:endParaRPr lang="en-US" b="1" dirty="0"/>
          </a:p>
          <a:p>
            <a:endParaRPr lang="en-US" dirty="0"/>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CORONARY ARTERY DISEASE (CAD)</a:t>
            </a:r>
          </a:p>
        </p:txBody>
      </p:sp>
      <p:sp>
        <p:nvSpPr>
          <p:cNvPr id="3" name="Content Placeholder 2"/>
          <p:cNvSpPr>
            <a:spLocks noGrp="1"/>
          </p:cNvSpPr>
          <p:nvPr>
            <p:ph sz="quarter" idx="1"/>
          </p:nvPr>
        </p:nvSpPr>
        <p:spPr/>
        <p:txBody>
          <a:bodyPr>
            <a:normAutofit/>
          </a:bodyPr>
          <a:lstStyle/>
          <a:p>
            <a:r>
              <a:rPr lang="en-US" dirty="0"/>
              <a:t>Most prevalent cardiovascular disease</a:t>
            </a:r>
          </a:p>
          <a:p>
            <a:r>
              <a:rPr lang="en-US" dirty="0"/>
              <a:t>Coronary artery supplies the myocardium with blood</a:t>
            </a:r>
          </a:p>
          <a:p>
            <a:r>
              <a:rPr lang="en-US" dirty="0"/>
              <a:t>various types</a:t>
            </a:r>
          </a:p>
          <a:p>
            <a:pPr>
              <a:buNone/>
            </a:pPr>
            <a:r>
              <a:rPr lang="en-US" dirty="0"/>
              <a:t>          </a:t>
            </a:r>
            <a:r>
              <a:rPr lang="en-US" b="1" dirty="0"/>
              <a:t>1.CORONARY ARTHRESCLEROSIS</a:t>
            </a:r>
          </a:p>
          <a:p>
            <a:pPr>
              <a:buNone/>
            </a:pPr>
            <a:r>
              <a:rPr lang="en-US" dirty="0"/>
              <a:t>Abnormal accumulation of lipids or fatty substances</a:t>
            </a:r>
          </a:p>
          <a:p>
            <a:pPr>
              <a:buNone/>
            </a:pPr>
            <a:r>
              <a:rPr lang="en-US" dirty="0"/>
              <a:t>Narrows the vessels---less blood supply to the myocardium</a:t>
            </a:r>
          </a:p>
          <a:p>
            <a:endParaRPr lang="en-US" dirty="0"/>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a:t>
            </a:r>
          </a:p>
        </p:txBody>
      </p:sp>
      <p:sp>
        <p:nvSpPr>
          <p:cNvPr id="3" name="Content Placeholder 2"/>
          <p:cNvSpPr>
            <a:spLocks noGrp="1"/>
          </p:cNvSpPr>
          <p:nvPr>
            <p:ph sz="quarter" idx="1"/>
          </p:nvPr>
        </p:nvSpPr>
        <p:spPr/>
        <p:txBody>
          <a:bodyPr>
            <a:normAutofit/>
          </a:bodyPr>
          <a:lstStyle/>
          <a:p>
            <a:r>
              <a:rPr lang="en-US" dirty="0"/>
              <a:t>Fatty streaks deposited in the intima of the arterial wall.</a:t>
            </a:r>
          </a:p>
          <a:p>
            <a:r>
              <a:rPr lang="en-US" dirty="0"/>
              <a:t>This leads to inflammatory response. T- lymphocites ingests the lipids and die</a:t>
            </a:r>
          </a:p>
          <a:p>
            <a:r>
              <a:rPr lang="en-US" dirty="0"/>
              <a:t>This causes the smooth cells to proliferate and form fibrous cap over the dead fatty core.</a:t>
            </a:r>
          </a:p>
          <a:p>
            <a:r>
              <a:rPr lang="en-US" dirty="0"/>
              <a:t>These deposites , called </a:t>
            </a:r>
            <a:r>
              <a:rPr lang="en-US" b="1" dirty="0"/>
              <a:t>atheromas or plaques </a:t>
            </a:r>
            <a:r>
              <a:rPr lang="en-US" dirty="0"/>
              <a:t>protrudes into the lumen, narrowing the vessels and obstructing the blood flow</a:t>
            </a:r>
            <a:endParaRPr lang="en-US" b="1"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a:t>
            </a:r>
          </a:p>
        </p:txBody>
      </p:sp>
      <p:sp>
        <p:nvSpPr>
          <p:cNvPr id="3" name="Content Placeholder 2"/>
          <p:cNvSpPr>
            <a:spLocks noGrp="1"/>
          </p:cNvSpPr>
          <p:nvPr>
            <p:ph sz="quarter" idx="1"/>
          </p:nvPr>
        </p:nvSpPr>
        <p:spPr/>
        <p:txBody>
          <a:bodyPr>
            <a:normAutofit/>
          </a:bodyPr>
          <a:lstStyle/>
          <a:p>
            <a:r>
              <a:rPr lang="en-US" dirty="0"/>
              <a:t>Muscular organ in the mediastinum(btw lungs)</a:t>
            </a:r>
          </a:p>
          <a:p>
            <a:r>
              <a:rPr lang="en-US" dirty="0"/>
              <a:t>Right and left atria and ventricles</a:t>
            </a:r>
          </a:p>
          <a:p>
            <a:r>
              <a:rPr lang="en-US" dirty="0"/>
              <a:t>Pumps blood to tissues. Supply O2 &amp;nutrients</a:t>
            </a:r>
          </a:p>
          <a:p>
            <a:r>
              <a:rPr lang="en-US" dirty="0"/>
              <a:t>By contraction(systole) and relaxation (diastole)</a:t>
            </a:r>
          </a:p>
          <a:p>
            <a:r>
              <a:rPr lang="en-US" dirty="0"/>
              <a:t>Systole-Ventricles contract and blood is ejected</a:t>
            </a:r>
          </a:p>
          <a:p>
            <a:r>
              <a:rPr lang="en-US" dirty="0"/>
              <a:t>Diastole- Heart muscle relaxes and the chambers fill with blood</a:t>
            </a:r>
          </a:p>
          <a:p>
            <a:r>
              <a:rPr lang="en-US" dirty="0"/>
              <a:t>Normal adult- 60-80 bpm</a:t>
            </a:r>
          </a:p>
          <a:p>
            <a:pPr>
              <a:buNone/>
            </a:pPr>
            <a:r>
              <a:rPr lang="en-US" dirty="0"/>
              <a:t>About 5 L in a min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7467600" cy="5483352"/>
          </a:xfrm>
        </p:spPr>
        <p:txBody>
          <a:bodyPr>
            <a:normAutofit/>
          </a:bodyPr>
          <a:lstStyle/>
          <a:p>
            <a:r>
              <a:rPr lang="en-US" dirty="0"/>
              <a:t>The plaque remains stable and resist the pressure from blood flow and the vessel mvt</a:t>
            </a:r>
          </a:p>
          <a:p>
            <a:r>
              <a:rPr lang="en-US" dirty="0"/>
              <a:t>If the cap is thin, the lipid core may rupture, allowing formation of thrombus that can block blood flow leading to sudden death. </a:t>
            </a:r>
          </a:p>
          <a:p>
            <a:r>
              <a:rPr lang="en-US" dirty="0"/>
              <a:t>Inadequate supply of O2 to the mycardium deprives them O2 needed for survival. This is called </a:t>
            </a:r>
            <a:r>
              <a:rPr lang="en-US" b="1" dirty="0"/>
              <a:t>ischaemia.</a:t>
            </a:r>
          </a:p>
          <a:p>
            <a:pPr>
              <a:buNone/>
            </a:pPr>
            <a:r>
              <a:rPr lang="en-US" b="1" dirty="0"/>
              <a:t> Ishaemia </a:t>
            </a:r>
            <a:r>
              <a:rPr lang="en-US" dirty="0"/>
              <a:t> causes angina pectroris. If it is severe, it leads to Myocardial infarction.</a:t>
            </a:r>
            <a:endParaRPr lang="en-US" b="1" dirty="0"/>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0" y="1143000"/>
            <a:ext cx="9144000" cy="3657600"/>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Necrosis of cardiac muscle</a:t>
            </a:r>
          </a:p>
        </p:txBody>
      </p:sp>
      <p:pic>
        <p:nvPicPr>
          <p:cNvPr id="4" name="Content Placeholder 3" descr="Image result for atheroma"/>
          <p:cNvPicPr>
            <a:picLocks noGrp="1"/>
          </p:cNvPicPr>
          <p:nvPr>
            <p:ph sz="quarter" idx="1"/>
          </p:nvPr>
        </p:nvPicPr>
        <p:blipFill>
          <a:blip r:embed="rId2" cstate="print"/>
          <a:srcRect/>
          <a:stretch>
            <a:fillRect/>
          </a:stretch>
        </p:blipFill>
        <p:spPr bwMode="auto">
          <a:xfrm>
            <a:off x="1026308" y="1600200"/>
            <a:ext cx="6974692" cy="4873625"/>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manifestation</a:t>
            </a:r>
          </a:p>
        </p:txBody>
      </p:sp>
      <p:sp>
        <p:nvSpPr>
          <p:cNvPr id="3" name="Content Placeholder 2"/>
          <p:cNvSpPr>
            <a:spLocks noGrp="1"/>
          </p:cNvSpPr>
          <p:nvPr>
            <p:ph sz="quarter" idx="1"/>
          </p:nvPr>
        </p:nvSpPr>
        <p:spPr/>
        <p:txBody>
          <a:bodyPr>
            <a:normAutofit/>
          </a:bodyPr>
          <a:lstStyle/>
          <a:p>
            <a:r>
              <a:rPr lang="en-US" dirty="0"/>
              <a:t>Depends on the location, degree of narrowing, thrombus formation and obstruction to flow</a:t>
            </a:r>
          </a:p>
          <a:p>
            <a:r>
              <a:rPr lang="en-US" dirty="0"/>
              <a:t>It includes;</a:t>
            </a:r>
          </a:p>
          <a:p>
            <a:pPr>
              <a:buNone/>
            </a:pPr>
            <a:r>
              <a:rPr lang="en-US" dirty="0"/>
              <a:t>           -Acute on set of chest pain </a:t>
            </a:r>
          </a:p>
          <a:p>
            <a:pPr>
              <a:buNone/>
            </a:pPr>
            <a:r>
              <a:rPr lang="en-US" dirty="0"/>
              <a:t>           -high levels of cardiac enzymes</a:t>
            </a:r>
          </a:p>
          <a:p>
            <a:pPr>
              <a:buNone/>
            </a:pPr>
            <a:r>
              <a:rPr lang="en-US" dirty="0"/>
              <a:t>           - abnormal electrocardiogram (ECG)</a:t>
            </a:r>
          </a:p>
          <a:p>
            <a:pPr>
              <a:buNone/>
            </a:pPr>
            <a:r>
              <a:rPr lang="en-US" dirty="0"/>
              <a:t>           -Dysrhythmias</a:t>
            </a:r>
          </a:p>
          <a:p>
            <a:pPr>
              <a:buNone/>
            </a:pPr>
            <a:r>
              <a:rPr lang="en-US" dirty="0"/>
              <a:t>           - sudden death</a:t>
            </a:r>
          </a:p>
          <a:p>
            <a:pPr>
              <a:buNone/>
            </a:pPr>
            <a:r>
              <a:rPr lang="en-US" dirty="0"/>
              <a:t>Risk factors as above </a:t>
            </a:r>
          </a:p>
        </p:txBody>
      </p:sp>
      <p:sp>
        <p:nvSpPr>
          <p:cNvPr id="4" name="Up Arrow 3"/>
          <p:cNvSpPr/>
          <p:nvPr/>
        </p:nvSpPr>
        <p:spPr>
          <a:xfrm>
            <a:off x="3886200" y="5486400"/>
            <a:ext cx="484632" cy="685800"/>
          </a:xfrm>
          <a:prstGeom prst="upArrow">
            <a:avLst>
              <a:gd name="adj1" fmla="val 2677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sz="quarter" idx="1"/>
          </p:nvPr>
        </p:nvSpPr>
        <p:spPr>
          <a:xfrm>
            <a:off x="457200" y="274638"/>
            <a:ext cx="7467600" cy="6199314"/>
          </a:xfrm>
        </p:spPr>
        <p:txBody>
          <a:bodyPr>
            <a:noAutofit/>
          </a:bodyPr>
          <a:lstStyle/>
          <a:p>
            <a:pPr marL="0" indent="0">
              <a:buNone/>
            </a:pPr>
            <a:r>
              <a:rPr lang="en-US" sz="2800" dirty="0"/>
              <a:t>Elements of fat metabolism that affects artherosclesis. LDL,HDL, cholesterol and triglycelides.</a:t>
            </a:r>
          </a:p>
          <a:p>
            <a:r>
              <a:rPr lang="en-US" sz="2800" dirty="0"/>
              <a:t>LDL exerts harmful effects on arterial wall</a:t>
            </a:r>
          </a:p>
          <a:p>
            <a:r>
              <a:rPr lang="en-US" sz="2800" dirty="0"/>
              <a:t>HDL promotes use and degradation and excretion of cholesterol and LDL </a:t>
            </a:r>
          </a:p>
          <a:p>
            <a:r>
              <a:rPr lang="en-US" sz="2800" dirty="0"/>
              <a:t>Desired goal–  LDL  and   HDL</a:t>
            </a:r>
          </a:p>
          <a:p>
            <a:r>
              <a:rPr lang="en-US" sz="2800" dirty="0"/>
              <a:t>LDL &lt; 160mg/dl    and HDL &gt; 60mg/dl</a:t>
            </a:r>
          </a:p>
          <a:p>
            <a:r>
              <a:rPr lang="en-US" sz="2800" dirty="0"/>
              <a:t>LDL reduced by physical activity and diet </a:t>
            </a:r>
          </a:p>
        </p:txBody>
      </p:sp>
      <p:cxnSp>
        <p:nvCxnSpPr>
          <p:cNvPr id="5" name="Straight Arrow Connector 4"/>
          <p:cNvCxnSpPr/>
          <p:nvPr/>
        </p:nvCxnSpPr>
        <p:spPr>
          <a:xfrm rot="16200000" flipV="1">
            <a:off x="4914900" y="3754501"/>
            <a:ext cx="3817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3010297" y="3754104"/>
            <a:ext cx="3817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a:t>prevention</a:t>
            </a:r>
          </a:p>
        </p:txBody>
      </p:sp>
      <p:sp>
        <p:nvSpPr>
          <p:cNvPr id="3" name="Content Placeholder 2"/>
          <p:cNvSpPr>
            <a:spLocks noGrp="1"/>
          </p:cNvSpPr>
          <p:nvPr>
            <p:ph sz="quarter" idx="1"/>
          </p:nvPr>
        </p:nvSpPr>
        <p:spPr>
          <a:xfrm>
            <a:off x="457200" y="838200"/>
            <a:ext cx="7620000" cy="5635752"/>
          </a:xfrm>
        </p:spPr>
        <p:txBody>
          <a:bodyPr>
            <a:noAutofit/>
          </a:bodyPr>
          <a:lstStyle/>
          <a:p>
            <a:r>
              <a:rPr lang="en-US" sz="3000" dirty="0"/>
              <a:t>Controling cholesterol intake in the diet</a:t>
            </a:r>
          </a:p>
          <a:p>
            <a:r>
              <a:rPr lang="en-US" sz="3000" dirty="0"/>
              <a:t>Involvement in physical activities</a:t>
            </a:r>
          </a:p>
          <a:p>
            <a:r>
              <a:rPr lang="en-US" sz="3000" dirty="0"/>
              <a:t>Tobacco smoking cessation</a:t>
            </a:r>
          </a:p>
          <a:p>
            <a:r>
              <a:rPr lang="en-US" sz="3000" dirty="0"/>
              <a:t>Managing hypertension</a:t>
            </a:r>
          </a:p>
          <a:p>
            <a:r>
              <a:rPr lang="en-US" sz="3000" dirty="0"/>
              <a:t>Controlling of diabetes mellitus</a:t>
            </a:r>
          </a:p>
          <a:p>
            <a:r>
              <a:rPr lang="en-US" sz="3000" dirty="0"/>
              <a:t>Medication..reserved for the at risk patients</a:t>
            </a:r>
          </a:p>
          <a:p>
            <a:pPr>
              <a:buNone/>
            </a:pPr>
            <a:r>
              <a:rPr lang="en-US" sz="3000" dirty="0"/>
              <a:t>   They includes;</a:t>
            </a:r>
          </a:p>
          <a:p>
            <a:pPr>
              <a:buNone/>
            </a:pPr>
            <a:r>
              <a:rPr lang="en-US" sz="3000" dirty="0"/>
              <a:t>        a) statins eg </a:t>
            </a:r>
            <a:r>
              <a:rPr lang="en-US" sz="3000" dirty="0" err="1"/>
              <a:t>levostatins</a:t>
            </a:r>
            <a:r>
              <a:rPr lang="en-US" sz="3000" dirty="0"/>
              <a:t>, </a:t>
            </a:r>
            <a:r>
              <a:rPr lang="en-US" sz="3000" dirty="0" err="1"/>
              <a:t>pravastatins</a:t>
            </a:r>
            <a:r>
              <a:rPr lang="en-US" sz="3000" dirty="0"/>
              <a:t>, simvastatins..block cholesterol synthesis and increase LDL receptors in the liver.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sz="quarter" idx="1"/>
          </p:nvPr>
        </p:nvSpPr>
        <p:spPr>
          <a:xfrm>
            <a:off x="457200" y="533400"/>
            <a:ext cx="7467600" cy="5940552"/>
          </a:xfrm>
        </p:spPr>
        <p:txBody>
          <a:bodyPr/>
          <a:lstStyle/>
          <a:p>
            <a:pPr>
              <a:buNone/>
            </a:pPr>
            <a:r>
              <a:rPr lang="en-US" sz="3000" dirty="0"/>
              <a:t>     b) nicotinic acid:- niacin– reduce lipoprotein synthesis</a:t>
            </a:r>
          </a:p>
          <a:p>
            <a:pPr>
              <a:buNone/>
            </a:pPr>
            <a:r>
              <a:rPr lang="en-US" sz="3000" dirty="0"/>
              <a:t>     c) fibric acid / fibrates eg clifibrates—reduce sythesis of cholesterol</a:t>
            </a:r>
          </a:p>
          <a:p>
            <a:pPr>
              <a:buNone/>
            </a:pPr>
            <a:r>
              <a:rPr lang="en-US" sz="3000" dirty="0"/>
              <a:t>     d) bile acid sequestrants or resins eg cholestyramine---binds cholesterol in the gut.</a:t>
            </a:r>
          </a:p>
          <a:p>
            <a:pPr>
              <a:buNone/>
            </a:pPr>
            <a:r>
              <a:rPr lang="en-US" sz="3000" dirty="0"/>
              <a:t>	  e) cholesterol absorption inhibitor </a:t>
            </a:r>
            <a:r>
              <a:rPr lang="en-US" sz="3000" dirty="0" err="1"/>
              <a:t>eg</a:t>
            </a:r>
            <a:r>
              <a:rPr lang="en-US" sz="3000" dirty="0"/>
              <a:t> ezetimibe ---inhibits intestinal absorption of cholesterol </a:t>
            </a:r>
          </a:p>
          <a:p>
            <a:pPr>
              <a:buNone/>
            </a:pPr>
            <a:r>
              <a:rPr lang="en-US" dirty="0"/>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ANGINA PECTORIS</a:t>
            </a:r>
          </a:p>
        </p:txBody>
      </p:sp>
      <p:sp>
        <p:nvSpPr>
          <p:cNvPr id="3" name="Content Placeholder 2"/>
          <p:cNvSpPr>
            <a:spLocks noGrp="1"/>
          </p:cNvSpPr>
          <p:nvPr>
            <p:ph sz="quarter" idx="1"/>
          </p:nvPr>
        </p:nvSpPr>
        <p:spPr/>
        <p:txBody>
          <a:bodyPr>
            <a:normAutofit/>
          </a:bodyPr>
          <a:lstStyle/>
          <a:p>
            <a:r>
              <a:rPr lang="en-US" dirty="0"/>
              <a:t>Episodes of pain or pressure on the anterior chest wall due to insufficient coronary blood flow.</a:t>
            </a:r>
          </a:p>
          <a:p>
            <a:r>
              <a:rPr lang="en-US" dirty="0"/>
              <a:t>Causes.. less supply of O2 to the myocardium than the demand in response to physical activity or emotional stress</a:t>
            </a:r>
          </a:p>
          <a:p>
            <a:r>
              <a:rPr lang="en-US" dirty="0"/>
              <a:t>There is imbalance between supply and demand of O2</a:t>
            </a:r>
          </a:p>
          <a:p>
            <a:r>
              <a:rPr lang="en-US" dirty="0"/>
              <a:t>The pain is due to myocardial ischemia </a:t>
            </a:r>
          </a:p>
          <a:p>
            <a:r>
              <a:rPr lang="en-US" dirty="0"/>
              <a:t>Angina severity depends on the precipitation activity and its effects to ADL’s</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967" y="0"/>
            <a:ext cx="7467600" cy="1143000"/>
          </a:xfrm>
        </p:spPr>
        <p:txBody>
          <a:bodyPr>
            <a:normAutofit/>
          </a:bodyPr>
          <a:lstStyle/>
          <a:p>
            <a:r>
              <a:rPr lang="en-US" b="1" dirty="0"/>
              <a:t>Factors associated with typical angina pain (precipitating factors)</a:t>
            </a:r>
          </a:p>
        </p:txBody>
      </p:sp>
      <p:sp>
        <p:nvSpPr>
          <p:cNvPr id="3" name="Content Placeholder 2"/>
          <p:cNvSpPr>
            <a:spLocks noGrp="1"/>
          </p:cNvSpPr>
          <p:nvPr>
            <p:ph sz="quarter" idx="1"/>
          </p:nvPr>
        </p:nvSpPr>
        <p:spPr>
          <a:xfrm>
            <a:off x="457200" y="1219200"/>
            <a:ext cx="7467600" cy="5254752"/>
          </a:xfrm>
        </p:spPr>
        <p:txBody>
          <a:bodyPr>
            <a:normAutofit lnSpcReduction="10000"/>
          </a:bodyPr>
          <a:lstStyle/>
          <a:p>
            <a:pPr>
              <a:buNone/>
            </a:pPr>
            <a:r>
              <a:rPr lang="en-US" dirty="0"/>
              <a:t>-Physical exertion- increases oxygen demand. </a:t>
            </a:r>
          </a:p>
          <a:p>
            <a:pPr>
              <a:buNone/>
            </a:pPr>
            <a:r>
              <a:rPr lang="en-US" dirty="0"/>
              <a:t>-Temperature Extremes, Exposure to cold- increases BP, vasoconstriction so O2 demand. Hot stimulus causes blood vessels to dilate and blood pools in the skin</a:t>
            </a:r>
          </a:p>
          <a:p>
            <a:pPr>
              <a:buNone/>
            </a:pPr>
            <a:r>
              <a:rPr lang="en-US" dirty="0"/>
              <a:t>-Eating a heavy meal- diverts more blood to the </a:t>
            </a:r>
            <a:r>
              <a:rPr lang="en-US" dirty="0" err="1"/>
              <a:t>git</a:t>
            </a:r>
            <a:r>
              <a:rPr lang="en-US" dirty="0"/>
              <a:t> mesenteric artery. Reduce supply to the heart</a:t>
            </a:r>
          </a:p>
          <a:p>
            <a:pPr>
              <a:buNone/>
            </a:pPr>
            <a:r>
              <a:rPr lang="en-US" dirty="0"/>
              <a:t>-Emotional stress- -production of adrenaline that increases heart rate, vasoconstriction. </a:t>
            </a:r>
          </a:p>
          <a:p>
            <a:pPr>
              <a:buFontTx/>
              <a:buChar char="-"/>
            </a:pPr>
            <a:r>
              <a:rPr lang="en-US" dirty="0"/>
              <a:t>Smoking cigarretes- nicotine is sympathomimetic.</a:t>
            </a:r>
          </a:p>
          <a:p>
            <a:pPr>
              <a:buFontTx/>
              <a:buChar char="-"/>
            </a:pPr>
            <a:r>
              <a:rPr lang="en-US" dirty="0"/>
              <a:t>Sexual activity-increase cardiac activity</a:t>
            </a:r>
          </a:p>
          <a:p>
            <a:pPr>
              <a:buFontTx/>
              <a:buChar char="-"/>
            </a:pPr>
            <a:r>
              <a:rPr lang="en-US" dirty="0"/>
              <a:t>Psychostimulants- cocain, amphetamines,cafeine.</a:t>
            </a:r>
          </a:p>
          <a:p>
            <a:pPr>
              <a:buFontTx/>
              <a:buChar char="-"/>
            </a:pPr>
            <a:endParaRPr lang="en-US" dirty="0"/>
          </a:p>
          <a:p>
            <a:pPr>
              <a:buNone/>
            </a:pP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b="1" dirty="0"/>
              <a:t>pathophysiology</a:t>
            </a:r>
          </a:p>
        </p:txBody>
      </p:sp>
      <p:sp>
        <p:nvSpPr>
          <p:cNvPr id="3" name="Content Placeholder 2"/>
          <p:cNvSpPr>
            <a:spLocks noGrp="1"/>
          </p:cNvSpPr>
          <p:nvPr>
            <p:ph sz="quarter" idx="1"/>
          </p:nvPr>
        </p:nvSpPr>
        <p:spPr>
          <a:xfrm>
            <a:off x="457200" y="838200"/>
            <a:ext cx="8229600" cy="5867400"/>
          </a:xfrm>
        </p:spPr>
        <p:txBody>
          <a:bodyPr>
            <a:normAutofit/>
          </a:bodyPr>
          <a:lstStyle/>
          <a:p>
            <a:pPr>
              <a:buNone/>
            </a:pPr>
            <a:r>
              <a:rPr lang="en-US" dirty="0"/>
              <a:t>-There is increased demand of O2 than supply due to narrowing of coronary artery.</a:t>
            </a:r>
          </a:p>
          <a:p>
            <a:pPr>
              <a:buNone/>
            </a:pPr>
            <a:r>
              <a:rPr lang="en-US" dirty="0"/>
              <a:t>Why?</a:t>
            </a:r>
          </a:p>
          <a:p>
            <a:pPr>
              <a:buNone/>
            </a:pPr>
            <a:r>
              <a:rPr lang="en-US" dirty="0"/>
              <a:t>    artherosclerosis, coronary spasms, low Bp, reduced blood volume, or vasoconstricting drugs</a:t>
            </a:r>
          </a:p>
          <a:p>
            <a:pPr>
              <a:buNone/>
            </a:pPr>
            <a:r>
              <a:rPr lang="en-US" dirty="0"/>
              <a:t>-Myocardial tissue deprived glucose</a:t>
            </a:r>
          </a:p>
          <a:p>
            <a:pPr>
              <a:buNone/>
            </a:pPr>
            <a:r>
              <a:rPr lang="en-US" dirty="0"/>
              <a:t>-Lactic acid accumulates, myocardial nerve fibres are irritated</a:t>
            </a:r>
          </a:p>
          <a:p>
            <a:pPr>
              <a:buNone/>
            </a:pPr>
            <a:r>
              <a:rPr lang="en-US" dirty="0"/>
              <a:t>-Transmit pain to the cardiac nerves and upper thoracic posterior root nerves (pain is referred to the left shoulder, jaw and the medial part of left arm)</a:t>
            </a:r>
          </a:p>
          <a:p>
            <a:pPr>
              <a:buNone/>
            </a:pPr>
            <a:r>
              <a:rPr lang="en-US" dirty="0"/>
              <a:t>-Cardiac cells are viable for 20 mins</a:t>
            </a: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12838"/>
          </a:xfrm>
        </p:spPr>
        <p:txBody>
          <a:bodyPr/>
          <a:lstStyle/>
          <a:p>
            <a:r>
              <a:rPr lang="en-US" dirty="0"/>
              <a:t>.</a:t>
            </a:r>
          </a:p>
        </p:txBody>
      </p:sp>
      <p:sp>
        <p:nvSpPr>
          <p:cNvPr id="3" name="Content Placeholder 2"/>
          <p:cNvSpPr>
            <a:spLocks noGrp="1"/>
          </p:cNvSpPr>
          <p:nvPr>
            <p:ph sz="quarter" idx="1"/>
          </p:nvPr>
        </p:nvSpPr>
        <p:spPr>
          <a:xfrm>
            <a:off x="457200" y="762000"/>
            <a:ext cx="8229600" cy="5364163"/>
          </a:xfrm>
        </p:spPr>
        <p:txBody>
          <a:bodyPr>
            <a:normAutofit lnSpcReduction="10000"/>
          </a:bodyPr>
          <a:lstStyle/>
          <a:p>
            <a:r>
              <a:rPr lang="en-US" dirty="0"/>
              <a:t>3 layers of the heart</a:t>
            </a:r>
          </a:p>
          <a:p>
            <a:pPr>
              <a:buNone/>
            </a:pPr>
            <a:r>
              <a:rPr lang="en-US" dirty="0"/>
              <a:t>              a)Endocardium- inner layer</a:t>
            </a:r>
          </a:p>
          <a:p>
            <a:pPr>
              <a:buNone/>
            </a:pPr>
            <a:r>
              <a:rPr lang="en-US" dirty="0"/>
              <a:t>               b)Myocardium-middle layer(responsible    .                                  for pumping action)</a:t>
            </a:r>
          </a:p>
          <a:p>
            <a:pPr>
              <a:buNone/>
            </a:pPr>
            <a:r>
              <a:rPr lang="en-US" dirty="0"/>
              <a:t>               c)Epicardium- exterior layer (visceral pericardium)</a:t>
            </a:r>
          </a:p>
          <a:p>
            <a:pPr>
              <a:buNone/>
            </a:pPr>
            <a:r>
              <a:rPr lang="en-US" dirty="0"/>
              <a:t>Heart enclosed in a pericardium(serous pericardium) –has two layers.</a:t>
            </a:r>
          </a:p>
          <a:p>
            <a:pPr>
              <a:buNone/>
            </a:pPr>
            <a:r>
              <a:rPr lang="en-US" dirty="0"/>
              <a:t>         .visceral pericardium—attached to epicardium</a:t>
            </a:r>
          </a:p>
          <a:p>
            <a:pPr>
              <a:buNone/>
            </a:pPr>
            <a:r>
              <a:rPr lang="en-US" dirty="0"/>
              <a:t>         .parietal pericardium– attached to the great vessels, diaphragm, sternum and vertebral column.</a:t>
            </a:r>
          </a:p>
          <a:p>
            <a:pPr>
              <a:buNone/>
            </a:pPr>
            <a:r>
              <a:rPr lang="en-US" dirty="0"/>
              <a:t>The space btw the two– pericardial space</a:t>
            </a:r>
          </a:p>
          <a:p>
            <a:pPr>
              <a:buNone/>
            </a:pPr>
            <a:r>
              <a:rPr lang="en-US" dirty="0"/>
              <a:t>Has about 30 ml of fluid (pericardial fluid) that lublicates the heart in systole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b="1" dirty="0"/>
              <a:t>causes</a:t>
            </a:r>
          </a:p>
        </p:txBody>
      </p:sp>
      <p:sp>
        <p:nvSpPr>
          <p:cNvPr id="3" name="Content Placeholder 2"/>
          <p:cNvSpPr>
            <a:spLocks noGrp="1"/>
          </p:cNvSpPr>
          <p:nvPr>
            <p:ph sz="quarter" idx="1"/>
          </p:nvPr>
        </p:nvSpPr>
        <p:spPr>
          <a:xfrm>
            <a:off x="304800" y="1066800"/>
            <a:ext cx="8382000" cy="5410200"/>
          </a:xfrm>
        </p:spPr>
        <p:txBody>
          <a:bodyPr>
            <a:normAutofit lnSpcReduction="10000"/>
          </a:bodyPr>
          <a:lstStyle/>
          <a:p>
            <a:r>
              <a:rPr lang="en-US" dirty="0"/>
              <a:t>Arteriosclerosis of coronary artery</a:t>
            </a:r>
          </a:p>
          <a:p>
            <a:r>
              <a:rPr lang="en-US" dirty="0"/>
              <a:t>CO poisoning</a:t>
            </a:r>
          </a:p>
          <a:p>
            <a:r>
              <a:rPr lang="en-US" dirty="0"/>
              <a:t>Hypertension –leads to cardiomegaly- high O2 demand</a:t>
            </a:r>
          </a:p>
          <a:p>
            <a:r>
              <a:rPr lang="en-US" dirty="0"/>
              <a:t>Severe anemia. Less O2</a:t>
            </a:r>
          </a:p>
          <a:p>
            <a:r>
              <a:rPr lang="en-US" dirty="0"/>
              <a:t>Aortic stenosis and regurgitation..leads to pressure falls in the coronary arteries or aneurism</a:t>
            </a:r>
          </a:p>
          <a:p>
            <a:r>
              <a:rPr lang="en-US" dirty="0"/>
              <a:t>Artherosclerosis –artheroma/plaque that leads to reduced O2 supply.</a:t>
            </a:r>
          </a:p>
          <a:p>
            <a:r>
              <a:rPr lang="en-US" dirty="0"/>
              <a:t>Increased heart rate due to hyperthyroidsm, pheochromocytoma, exogenous adm of </a:t>
            </a:r>
          </a:p>
          <a:p>
            <a:pPr>
              <a:buNone/>
            </a:pPr>
            <a:r>
              <a:rPr lang="en-US" dirty="0"/>
              <a:t>     catecolamines</a:t>
            </a:r>
          </a:p>
          <a:p>
            <a:pPr>
              <a:buNone/>
            </a:pPr>
            <a:r>
              <a:rPr lang="en-US" dirty="0"/>
              <a:t>- smoking –increases catecholamines release</a:t>
            </a:r>
          </a:p>
          <a:p>
            <a:pPr>
              <a:buNone/>
            </a:pPr>
            <a:r>
              <a:rPr lang="en-US" dirty="0"/>
              <a:t>-Eating heavy meals</a:t>
            </a:r>
          </a:p>
          <a:p>
            <a:pPr>
              <a:buNone/>
            </a:pPr>
            <a:endParaRPr lang="en-US" dirty="0"/>
          </a:p>
          <a:p>
            <a:pPr>
              <a:buNone/>
            </a:pPr>
            <a:endParaRPr lang="en-US" dirty="0"/>
          </a:p>
          <a:p>
            <a:endParaRPr lang="en-US" dirty="0"/>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fontScale="90000"/>
          </a:bodyPr>
          <a:lstStyle/>
          <a:p>
            <a:r>
              <a:rPr lang="en-US" dirty="0"/>
              <a:t>Clinical features</a:t>
            </a:r>
          </a:p>
        </p:txBody>
      </p:sp>
      <p:sp>
        <p:nvSpPr>
          <p:cNvPr id="3" name="Content Placeholder 2"/>
          <p:cNvSpPr>
            <a:spLocks noGrp="1"/>
          </p:cNvSpPr>
          <p:nvPr>
            <p:ph sz="quarter" idx="1"/>
          </p:nvPr>
        </p:nvSpPr>
        <p:spPr>
          <a:xfrm>
            <a:off x="457200" y="685800"/>
            <a:ext cx="7467600" cy="5788152"/>
          </a:xfrm>
        </p:spPr>
        <p:txBody>
          <a:bodyPr>
            <a:noAutofit/>
          </a:bodyPr>
          <a:lstStyle/>
          <a:p>
            <a:pPr>
              <a:buNone/>
            </a:pPr>
            <a:r>
              <a:rPr lang="en-US" sz="2800" dirty="0"/>
              <a:t>a) Chest discomfort perceived as tightness/ heaviness on the chest. Pain is poorly localised and thus radiates</a:t>
            </a:r>
          </a:p>
          <a:p>
            <a:pPr>
              <a:buNone/>
            </a:pPr>
            <a:r>
              <a:rPr lang="en-US" sz="2800" dirty="0"/>
              <a:t>  -Pain may radiate to the neck, jaw, and accompanied with discomfort in the arms esp left, wrist and sometimes the hand.</a:t>
            </a:r>
          </a:p>
          <a:p>
            <a:pPr>
              <a:buNone/>
            </a:pPr>
            <a:r>
              <a:rPr lang="en-US" sz="2800" dirty="0"/>
              <a:t> - Choking or strangling sensation.</a:t>
            </a:r>
          </a:p>
          <a:p>
            <a:pPr>
              <a:buNone/>
            </a:pPr>
            <a:r>
              <a:rPr lang="en-US" sz="2800" dirty="0"/>
              <a:t>Feeling of weakness or numbness on the wrist, arms and hands. </a:t>
            </a:r>
          </a:p>
          <a:p>
            <a:pPr>
              <a:buNone/>
            </a:pPr>
            <a:r>
              <a:rPr lang="en-US" sz="2800" dirty="0"/>
              <a:t>May also have shortness of breath, pallor, diaphoresis (sweating), lightnessheadedness, nausea and vomiting.</a:t>
            </a:r>
          </a:p>
          <a:p>
            <a:endParaRPr lang="en-US" sz="28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lstStyle/>
          <a:p>
            <a:r>
              <a:rPr lang="en-US" dirty="0"/>
              <a:t>..</a:t>
            </a:r>
          </a:p>
        </p:txBody>
      </p:sp>
      <p:sp>
        <p:nvSpPr>
          <p:cNvPr id="3" name="Content Placeholder 2"/>
          <p:cNvSpPr>
            <a:spLocks noGrp="1"/>
          </p:cNvSpPr>
          <p:nvPr>
            <p:ph sz="quarter" idx="1"/>
          </p:nvPr>
        </p:nvSpPr>
        <p:spPr>
          <a:xfrm>
            <a:off x="457200" y="381000"/>
            <a:ext cx="8229600" cy="6781800"/>
          </a:xfrm>
        </p:spPr>
        <p:txBody>
          <a:bodyPr>
            <a:normAutofit/>
          </a:bodyPr>
          <a:lstStyle/>
          <a:p>
            <a:pPr>
              <a:buNone/>
            </a:pPr>
            <a:r>
              <a:rPr lang="en-US" dirty="0"/>
              <a:t>  </a:t>
            </a:r>
            <a:r>
              <a:rPr lang="en-US" sz="2800" dirty="0"/>
              <a:t>b)Occasionally the pain is epigastric or intrascapular. pain precipitated by exertion, and sometimes by vivid dreams</a:t>
            </a:r>
          </a:p>
          <a:p>
            <a:pPr>
              <a:buNone/>
            </a:pPr>
            <a:r>
              <a:rPr lang="en-US" sz="2800" dirty="0"/>
              <a:t>  - pain relieaved by rest and nitroglycerides</a:t>
            </a:r>
          </a:p>
          <a:p>
            <a:pPr>
              <a:buNone/>
            </a:pPr>
            <a:r>
              <a:rPr lang="en-US" sz="2800" dirty="0"/>
              <a:t> -Left or right ventricular dysfunction may develop with transient ischemic episodes</a:t>
            </a:r>
          </a:p>
          <a:p>
            <a:pPr>
              <a:buNone/>
            </a:pPr>
            <a:r>
              <a:rPr lang="en-US" sz="2800" dirty="0"/>
              <a:t>   -This explains the dyspnoea, tachycardia, orthopnoea, and alteration of BP.</a:t>
            </a:r>
          </a:p>
          <a:p>
            <a:pPr>
              <a:buNone/>
            </a:pPr>
            <a:r>
              <a:rPr lang="en-US" sz="2800" dirty="0"/>
              <a:t>c) Some patients develop murmurs or mitral or tricuspid regurgitation due to pupillary muscle dysfunction. S3 sound heard on auscultation</a:t>
            </a:r>
          </a:p>
          <a:p>
            <a:pPr>
              <a:buNone/>
            </a:pPr>
            <a:endParaRPr lang="en-US" dirty="0"/>
          </a:p>
          <a:p>
            <a:pPr>
              <a:buNone/>
            </a:pPr>
            <a:r>
              <a:rPr lang="en-US" dirty="0"/>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diagnosis</a:t>
            </a:r>
          </a:p>
        </p:txBody>
      </p:sp>
      <p:sp>
        <p:nvSpPr>
          <p:cNvPr id="3" name="Content Placeholder 2"/>
          <p:cNvSpPr>
            <a:spLocks noGrp="1"/>
          </p:cNvSpPr>
          <p:nvPr>
            <p:ph sz="quarter" idx="1"/>
          </p:nvPr>
        </p:nvSpPr>
        <p:spPr/>
        <p:txBody>
          <a:bodyPr/>
          <a:lstStyle/>
          <a:p>
            <a:r>
              <a:rPr lang="en-US" dirty="0"/>
              <a:t>Musculoskeletal pain-provoked by specific mvt</a:t>
            </a:r>
          </a:p>
          <a:p>
            <a:r>
              <a:rPr lang="en-US" dirty="0"/>
              <a:t>Esophageal pain. Burning in quality and relieved by anti acids</a:t>
            </a:r>
          </a:p>
          <a:p>
            <a:r>
              <a:rPr lang="en-US" dirty="0"/>
              <a:t>Herpes zoster</a:t>
            </a:r>
          </a:p>
          <a:p>
            <a:r>
              <a:rPr lang="en-US" dirty="0"/>
              <a:t>Pneumonia</a:t>
            </a:r>
          </a:p>
          <a:p>
            <a:r>
              <a:rPr lang="en-US" dirty="0"/>
              <a:t>Pericarditis( provoked by change in posture or heavy breathing)</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563562"/>
          </a:xfrm>
        </p:spPr>
        <p:txBody>
          <a:bodyPr/>
          <a:lstStyle/>
          <a:p>
            <a:r>
              <a:rPr lang="en-US" dirty="0"/>
              <a:t>Types of angina</a:t>
            </a:r>
          </a:p>
        </p:txBody>
      </p:sp>
      <p:sp>
        <p:nvSpPr>
          <p:cNvPr id="3" name="Content Placeholder 2"/>
          <p:cNvSpPr>
            <a:spLocks noGrp="1"/>
          </p:cNvSpPr>
          <p:nvPr>
            <p:ph sz="quarter" idx="1"/>
          </p:nvPr>
        </p:nvSpPr>
        <p:spPr>
          <a:xfrm>
            <a:off x="457200" y="563562"/>
            <a:ext cx="8229600" cy="6142038"/>
          </a:xfrm>
        </p:spPr>
        <p:txBody>
          <a:bodyPr>
            <a:normAutofit/>
          </a:bodyPr>
          <a:lstStyle/>
          <a:p>
            <a:pPr marL="514350" indent="-514350">
              <a:buAutoNum type="alphaLcParenR"/>
            </a:pPr>
            <a:r>
              <a:rPr lang="en-US" sz="2800" dirty="0"/>
              <a:t>Stable angina:</a:t>
            </a:r>
          </a:p>
          <a:p>
            <a:pPr marL="514350" indent="-514350">
              <a:buNone/>
            </a:pPr>
            <a:r>
              <a:rPr lang="en-US" sz="2800" dirty="0"/>
              <a:t>      predictable pain that occurs by exertion. Relieved by rest</a:t>
            </a:r>
          </a:p>
          <a:p>
            <a:pPr marL="514350" indent="-514350">
              <a:buAutoNum type="alphaLcParenR" startAt="2"/>
            </a:pPr>
            <a:r>
              <a:rPr lang="en-US" sz="2800" dirty="0"/>
              <a:t>Unstable angina( pre-infarction angina or crescedo angina):</a:t>
            </a:r>
          </a:p>
          <a:p>
            <a:pPr marL="514350" indent="-514350">
              <a:buNone/>
            </a:pPr>
            <a:r>
              <a:rPr lang="en-US" sz="2800" dirty="0"/>
              <a:t>     -chest pain precipitated by less afforts and provocation.</a:t>
            </a:r>
          </a:p>
          <a:p>
            <a:pPr marL="514350" indent="-514350">
              <a:buNone/>
            </a:pPr>
            <a:r>
              <a:rPr lang="en-US" sz="2800" dirty="0"/>
              <a:t>     -pain may ocuur even at rest, last long and is difficult to relieve.</a:t>
            </a:r>
          </a:p>
          <a:p>
            <a:pPr marL="514350" indent="-514350">
              <a:buNone/>
            </a:pPr>
            <a:r>
              <a:rPr lang="en-US" sz="2800" dirty="0"/>
              <a:t>       -may be first manifestation of MI</a:t>
            </a:r>
          </a:p>
          <a:p>
            <a:pPr marL="514350" indent="-514350">
              <a:buNone/>
            </a:pPr>
            <a:r>
              <a:rPr lang="en-US" sz="2800" dirty="0"/>
              <a:t>       -medical emergency-hospitalization is warranted</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a:t>.</a:t>
            </a:r>
          </a:p>
        </p:txBody>
      </p:sp>
      <p:sp>
        <p:nvSpPr>
          <p:cNvPr id="3" name="Content Placeholder 2"/>
          <p:cNvSpPr>
            <a:spLocks noGrp="1"/>
          </p:cNvSpPr>
          <p:nvPr>
            <p:ph sz="quarter" idx="1"/>
          </p:nvPr>
        </p:nvSpPr>
        <p:spPr>
          <a:xfrm>
            <a:off x="457200" y="304800"/>
            <a:ext cx="8229600" cy="6553200"/>
          </a:xfrm>
        </p:spPr>
        <p:txBody>
          <a:bodyPr>
            <a:normAutofit/>
          </a:bodyPr>
          <a:lstStyle/>
          <a:p>
            <a:pPr>
              <a:buNone/>
            </a:pPr>
            <a:r>
              <a:rPr lang="en-US" sz="3200" dirty="0"/>
              <a:t>c) Variant angina (prinzmental’s angina)</a:t>
            </a:r>
          </a:p>
          <a:p>
            <a:pPr>
              <a:buNone/>
            </a:pPr>
            <a:r>
              <a:rPr lang="en-US" sz="3200" dirty="0"/>
              <a:t>   -There is pain at rest.ST segment of the ECG is elevated due to coronary spasms</a:t>
            </a:r>
          </a:p>
          <a:p>
            <a:pPr>
              <a:buNone/>
            </a:pPr>
            <a:r>
              <a:rPr lang="en-US" sz="3200" dirty="0"/>
              <a:t>d) Intractable angina or refractory angina:  severe incapacitating angina</a:t>
            </a:r>
          </a:p>
          <a:p>
            <a:pPr>
              <a:buNone/>
            </a:pPr>
            <a:r>
              <a:rPr lang="en-US" sz="3200" dirty="0"/>
              <a:t>e) Silent ischemia: evidence of ischemia but the patient reports no symptoms. eg in ECG</a:t>
            </a:r>
          </a:p>
          <a:p>
            <a:pPr>
              <a:buNone/>
            </a:pPr>
            <a:r>
              <a:rPr lang="en-US" sz="3200" dirty="0"/>
              <a:t>Others: decubitous angina-due to lying flat</a:t>
            </a:r>
          </a:p>
          <a:p>
            <a:pPr>
              <a:buNone/>
            </a:pPr>
            <a:r>
              <a:rPr lang="en-US" sz="3200" dirty="0"/>
              <a:t>              Nocturnal angina- occur at night                           following vivid dreams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a:t>Assessment and diagnosis</a:t>
            </a:r>
          </a:p>
        </p:txBody>
      </p:sp>
      <p:sp>
        <p:nvSpPr>
          <p:cNvPr id="3" name="Content Placeholder 2"/>
          <p:cNvSpPr>
            <a:spLocks noGrp="1"/>
          </p:cNvSpPr>
          <p:nvPr>
            <p:ph sz="quarter" idx="1"/>
          </p:nvPr>
        </p:nvSpPr>
        <p:spPr>
          <a:xfrm>
            <a:off x="457200" y="838200"/>
            <a:ext cx="7467600" cy="5635752"/>
          </a:xfrm>
        </p:spPr>
        <p:txBody>
          <a:bodyPr>
            <a:normAutofit lnSpcReduction="10000"/>
          </a:bodyPr>
          <a:lstStyle/>
          <a:p>
            <a:r>
              <a:rPr lang="en-US" sz="3200" dirty="0"/>
              <a:t>History of chest pain associated with exercise, stress, efforts and relieved by rest and nitroglycelides.</a:t>
            </a:r>
          </a:p>
          <a:p>
            <a:r>
              <a:rPr lang="en-US" sz="3200" dirty="0"/>
              <a:t>Monitoring the patients with 12 lead ECG or use echocardiogram.</a:t>
            </a:r>
          </a:p>
          <a:p>
            <a:r>
              <a:rPr lang="en-US" sz="3200" dirty="0"/>
              <a:t>Laboatory blood values eg FBC, ESR….helps exclude non artheromatus causes eg, anemia, polycythemia.</a:t>
            </a:r>
          </a:p>
          <a:p>
            <a:r>
              <a:rPr lang="en-US" sz="3200" dirty="0"/>
              <a:t>Chest X-ray..may show cardiomegaly.</a:t>
            </a:r>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a:t>Management.</a:t>
            </a:r>
          </a:p>
        </p:txBody>
      </p:sp>
      <p:sp>
        <p:nvSpPr>
          <p:cNvPr id="3" name="Content Placeholder 2"/>
          <p:cNvSpPr>
            <a:spLocks noGrp="1"/>
          </p:cNvSpPr>
          <p:nvPr>
            <p:ph sz="quarter" idx="1"/>
          </p:nvPr>
        </p:nvSpPr>
        <p:spPr>
          <a:xfrm>
            <a:off x="457200" y="762000"/>
            <a:ext cx="8229600" cy="5791200"/>
          </a:xfrm>
        </p:spPr>
        <p:txBody>
          <a:bodyPr>
            <a:normAutofit/>
          </a:bodyPr>
          <a:lstStyle/>
          <a:p>
            <a:r>
              <a:rPr lang="en-US" sz="2800" dirty="0"/>
              <a:t>Management of AP involves:</a:t>
            </a:r>
          </a:p>
          <a:p>
            <a:pPr>
              <a:buNone/>
            </a:pPr>
            <a:r>
              <a:rPr lang="en-US" sz="2800" dirty="0"/>
              <a:t>   -assessment of its extent and severity of arterial disease and contributing factors</a:t>
            </a:r>
          </a:p>
          <a:p>
            <a:pPr>
              <a:buNone/>
            </a:pPr>
            <a:r>
              <a:rPr lang="en-US" sz="2800" dirty="0"/>
              <a:t>   </a:t>
            </a:r>
          </a:p>
          <a:p>
            <a:pPr>
              <a:buNone/>
            </a:pPr>
            <a:r>
              <a:rPr lang="en-US" sz="2800" dirty="0"/>
              <a:t>  -identify and control of the risk factors eg smoking, hypertension and hyperlipidemia.</a:t>
            </a:r>
          </a:p>
          <a:p>
            <a:pPr>
              <a:buNone/>
            </a:pPr>
            <a:r>
              <a:rPr lang="en-US" sz="2800" dirty="0"/>
              <a:t>    </a:t>
            </a:r>
          </a:p>
          <a:p>
            <a:pPr>
              <a:buNone/>
            </a:pPr>
            <a:r>
              <a:rPr lang="en-US" sz="2800" dirty="0"/>
              <a:t> - use of measures to control symptoms</a:t>
            </a:r>
          </a:p>
          <a:p>
            <a:pPr>
              <a:buNone/>
            </a:pPr>
            <a:endParaRPr lang="en-US" sz="2800" dirty="0"/>
          </a:p>
          <a:p>
            <a:pPr>
              <a:buNone/>
            </a:pPr>
            <a:r>
              <a:rPr lang="en-US" sz="2800" dirty="0"/>
              <a:t>  -treatment to improve life expectancy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a:t>Medical and surgical management</a:t>
            </a:r>
          </a:p>
        </p:txBody>
      </p:sp>
      <p:sp>
        <p:nvSpPr>
          <p:cNvPr id="3" name="Content Placeholder 2"/>
          <p:cNvSpPr>
            <a:spLocks noGrp="1"/>
          </p:cNvSpPr>
          <p:nvPr>
            <p:ph sz="quarter" idx="1"/>
          </p:nvPr>
        </p:nvSpPr>
        <p:spPr>
          <a:xfrm>
            <a:off x="304800" y="990600"/>
            <a:ext cx="7848600" cy="5483352"/>
          </a:xfrm>
        </p:spPr>
        <p:txBody>
          <a:bodyPr>
            <a:normAutofit/>
          </a:bodyPr>
          <a:lstStyle/>
          <a:p>
            <a:r>
              <a:rPr lang="en-US" dirty="0"/>
              <a:t>Aim at increasing O2 supply and reduce O2 demand.</a:t>
            </a:r>
          </a:p>
          <a:p>
            <a:r>
              <a:rPr lang="en-US" dirty="0"/>
              <a:t>By phamacological therapy and control of risk factors.</a:t>
            </a:r>
          </a:p>
          <a:p>
            <a:pPr marL="514350" indent="-514350">
              <a:buAutoNum type="alphaLcParenR"/>
            </a:pPr>
            <a:r>
              <a:rPr lang="en-US" b="1" dirty="0"/>
              <a:t>Nitrates</a:t>
            </a:r>
          </a:p>
          <a:p>
            <a:pPr marL="514350" indent="-514350">
              <a:buNone/>
            </a:pPr>
            <a:r>
              <a:rPr lang="en-US" b="1" dirty="0"/>
              <a:t>     </a:t>
            </a:r>
            <a:r>
              <a:rPr lang="en-US" dirty="0"/>
              <a:t>They remain main stay for </a:t>
            </a:r>
            <a:r>
              <a:rPr lang="en-US" dirty="0" err="1"/>
              <a:t>Tx</a:t>
            </a:r>
            <a:r>
              <a:rPr lang="en-US" dirty="0"/>
              <a:t> of AP</a:t>
            </a:r>
          </a:p>
          <a:p>
            <a:pPr marL="514350" indent="-514350">
              <a:buNone/>
            </a:pPr>
            <a:r>
              <a:rPr lang="en-US" b="1" dirty="0"/>
              <a:t>      </a:t>
            </a:r>
            <a:r>
              <a:rPr lang="en-US" dirty="0"/>
              <a:t>produce venous and arterial vasodilation thus increasing O2 supply</a:t>
            </a:r>
            <a:r>
              <a:rPr lang="en-US" b="1" dirty="0"/>
              <a:t> </a:t>
            </a:r>
            <a:r>
              <a:rPr lang="en-US" dirty="0"/>
              <a:t>by coronary dilataton. Eg</a:t>
            </a:r>
          </a:p>
          <a:p>
            <a:pPr marL="514350" indent="-514350">
              <a:buNone/>
            </a:pPr>
            <a:r>
              <a:rPr lang="en-US" dirty="0"/>
              <a:t> -sublingual glyceryl </a:t>
            </a:r>
            <a:r>
              <a:rPr lang="en-US" dirty="0" err="1"/>
              <a:t>trinitrate</a:t>
            </a:r>
            <a:r>
              <a:rPr lang="en-US" dirty="0"/>
              <a:t> (GTN)( nitroglycerine). Stat 0.5mg or spray, 0.4 mg intraorally. PRN up to ½ hrly</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US" dirty="0"/>
              <a:t>.</a:t>
            </a:r>
          </a:p>
        </p:txBody>
      </p:sp>
      <p:sp>
        <p:nvSpPr>
          <p:cNvPr id="3" name="Content Placeholder 2"/>
          <p:cNvSpPr>
            <a:spLocks noGrp="1"/>
          </p:cNvSpPr>
          <p:nvPr>
            <p:ph sz="quarter" idx="1"/>
          </p:nvPr>
        </p:nvSpPr>
        <p:spPr>
          <a:xfrm>
            <a:off x="457200" y="228600"/>
            <a:ext cx="8229600" cy="6629400"/>
          </a:xfrm>
        </p:spPr>
        <p:txBody>
          <a:bodyPr>
            <a:normAutofit fontScale="92500"/>
          </a:bodyPr>
          <a:lstStyle/>
          <a:p>
            <a:pPr>
              <a:buFontTx/>
              <a:buChar char="-"/>
            </a:pPr>
            <a:r>
              <a:rPr lang="en-US" dirty="0"/>
              <a:t>Isosorbide dinitrate 10- 20 mg tds</a:t>
            </a:r>
          </a:p>
          <a:p>
            <a:pPr>
              <a:buFontTx/>
              <a:buChar char="-"/>
            </a:pPr>
            <a:r>
              <a:rPr lang="en-US" dirty="0"/>
              <a:t>Isosorbide mononitrate 20-60mg 1-3 times a day</a:t>
            </a:r>
          </a:p>
          <a:p>
            <a:pPr>
              <a:buNone/>
            </a:pPr>
            <a:r>
              <a:rPr lang="en-US" dirty="0"/>
              <a:t>b) Beta blockers</a:t>
            </a:r>
          </a:p>
          <a:p>
            <a:pPr>
              <a:buNone/>
            </a:pPr>
            <a:r>
              <a:rPr lang="en-US" dirty="0"/>
              <a:t>-They reduce heart rate, bp,and myocardial contratility. </a:t>
            </a:r>
          </a:p>
          <a:p>
            <a:pPr>
              <a:buNone/>
            </a:pPr>
            <a:r>
              <a:rPr lang="en-US" dirty="0"/>
              <a:t>-They may exercebate heart failure and peripheral vascular disease.</a:t>
            </a:r>
          </a:p>
          <a:p>
            <a:pPr>
              <a:buNone/>
            </a:pPr>
            <a:r>
              <a:rPr lang="en-US" dirty="0"/>
              <a:t> -they can provoke bronchospasm in patients with obstructive airway disease</a:t>
            </a:r>
          </a:p>
          <a:p>
            <a:pPr>
              <a:buNone/>
            </a:pPr>
            <a:r>
              <a:rPr lang="en-US" dirty="0"/>
              <a:t>Contraidicated for asthma, left ventricular failure, bradycardia</a:t>
            </a:r>
          </a:p>
          <a:p>
            <a:pPr>
              <a:buNone/>
            </a:pPr>
            <a:r>
              <a:rPr lang="en-US" dirty="0"/>
              <a:t>They include</a:t>
            </a:r>
          </a:p>
          <a:p>
            <a:pPr>
              <a:buNone/>
            </a:pPr>
            <a:r>
              <a:rPr lang="en-US" dirty="0"/>
              <a:t>.Atenolol—50-100mg od</a:t>
            </a:r>
          </a:p>
          <a:p>
            <a:pPr>
              <a:buNone/>
            </a:pPr>
            <a:r>
              <a:rPr lang="en-US" dirty="0"/>
              <a:t>. SR metoprolol-----200mg od</a:t>
            </a:r>
          </a:p>
          <a:p>
            <a:pPr>
              <a:buNone/>
            </a:pPr>
            <a:r>
              <a:rPr lang="en-US" dirty="0"/>
              <a:t>. Bisoprolol 5-10 mg od</a:t>
            </a:r>
          </a:p>
          <a:p>
            <a:pPr>
              <a:buNone/>
            </a:pPr>
            <a:r>
              <a:rPr lang="en-US" b="1" dirty="0">
                <a:solidFill>
                  <a:srgbClr val="FF0000"/>
                </a:solidFill>
              </a:rPr>
              <a:t>NB: a beta blocker should not be withdrawn abruptly, because it can precipitate arrythmias, worsen angina or MI (beta blocker withdrawal syndrome</a:t>
            </a:r>
            <a:r>
              <a:rPr lang="en-US"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 CHAMBERS</a:t>
            </a:r>
          </a:p>
        </p:txBody>
      </p:sp>
      <p:sp>
        <p:nvSpPr>
          <p:cNvPr id="3" name="Content Placeholder 2"/>
          <p:cNvSpPr>
            <a:spLocks noGrp="1"/>
          </p:cNvSpPr>
          <p:nvPr>
            <p:ph idx="1"/>
          </p:nvPr>
        </p:nvSpPr>
        <p:spPr/>
        <p:txBody>
          <a:bodyPr/>
          <a:lstStyle/>
          <a:p>
            <a:r>
              <a:rPr lang="en-US" sz="2800" dirty="0"/>
              <a:t>The right &amp; left chambers each composed of two chambers.- an atrium &amp; a ventricle.</a:t>
            </a:r>
          </a:p>
          <a:p>
            <a:r>
              <a:rPr lang="en-US" sz="2800" dirty="0"/>
              <a:t>Wall between the right &amp; left chambers is called the septum.</a:t>
            </a:r>
          </a:p>
          <a:p>
            <a:r>
              <a:rPr lang="en-US" sz="2800" dirty="0"/>
              <a:t>Ventricles eject blood into the arteries.</a:t>
            </a:r>
          </a:p>
          <a:p>
            <a:r>
              <a:rPr lang="en-US" sz="2800" dirty="0"/>
              <a:t>Atria receive incoming blood from the veins to act as temporary storage reservoirs, then emptying into the ventricles</a:t>
            </a:r>
            <a:r>
              <a:rPr lang="en-US" dirty="0"/>
              <a: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r>
              <a:rPr lang="en-US" dirty="0"/>
              <a:t>.</a:t>
            </a:r>
          </a:p>
        </p:txBody>
      </p:sp>
      <p:sp>
        <p:nvSpPr>
          <p:cNvPr id="3" name="Content Placeholder 2"/>
          <p:cNvSpPr>
            <a:spLocks noGrp="1"/>
          </p:cNvSpPr>
          <p:nvPr>
            <p:ph sz="quarter" idx="1"/>
          </p:nvPr>
        </p:nvSpPr>
        <p:spPr>
          <a:xfrm>
            <a:off x="457200" y="152400"/>
            <a:ext cx="8229600" cy="6705600"/>
          </a:xfrm>
        </p:spPr>
        <p:txBody>
          <a:bodyPr>
            <a:normAutofit/>
          </a:bodyPr>
          <a:lstStyle/>
          <a:p>
            <a:pPr>
              <a:buNone/>
            </a:pPr>
            <a:r>
              <a:rPr lang="en-US" dirty="0"/>
              <a:t>c) Calcium channel blockers</a:t>
            </a:r>
          </a:p>
          <a:p>
            <a:pPr>
              <a:buNone/>
            </a:pPr>
            <a:r>
              <a:rPr lang="en-US" dirty="0"/>
              <a:t>They inhibit slow channel Ca2+ entry into the cell. The reducing it release from the the sarcoplasmic reticulum. has the following effects:</a:t>
            </a:r>
          </a:p>
          <a:p>
            <a:pPr>
              <a:buNone/>
            </a:pPr>
            <a:r>
              <a:rPr lang="en-US" dirty="0"/>
              <a:t>        -reduce contractility </a:t>
            </a:r>
          </a:p>
          <a:p>
            <a:pPr>
              <a:buNone/>
            </a:pPr>
            <a:r>
              <a:rPr lang="en-US" dirty="0"/>
              <a:t>        -reduce O2 consumption</a:t>
            </a:r>
          </a:p>
          <a:p>
            <a:pPr>
              <a:buNone/>
            </a:pPr>
            <a:r>
              <a:rPr lang="en-US" dirty="0"/>
              <a:t>        -dilation of coronary artery</a:t>
            </a:r>
          </a:p>
          <a:p>
            <a:pPr>
              <a:buNone/>
            </a:pPr>
            <a:r>
              <a:rPr lang="en-US" dirty="0"/>
              <a:t>        -peripheral vasodilation hence reduced bp</a:t>
            </a:r>
          </a:p>
          <a:p>
            <a:pPr>
              <a:buNone/>
            </a:pPr>
            <a:endParaRPr lang="en-US" dirty="0"/>
          </a:p>
          <a:p>
            <a:pPr>
              <a:buNone/>
            </a:pPr>
            <a:r>
              <a:rPr lang="en-US" dirty="0"/>
              <a:t>They include: nifedipine(adalat)—10-20 mg tds</a:t>
            </a:r>
          </a:p>
          <a:p>
            <a:pPr>
              <a:buNone/>
            </a:pPr>
            <a:r>
              <a:rPr lang="en-US" dirty="0"/>
              <a:t>                 Nifedipine SR  20 mg od</a:t>
            </a:r>
          </a:p>
          <a:p>
            <a:pPr>
              <a:buNone/>
            </a:pPr>
            <a:r>
              <a:rPr lang="en-US" dirty="0"/>
              <a:t>   others. Amlodipine   2.5-10mg od</a:t>
            </a:r>
          </a:p>
          <a:p>
            <a:pPr>
              <a:buNone/>
            </a:pPr>
            <a:r>
              <a:rPr lang="en-US" dirty="0"/>
              <a:t>                  Diltiazem     60-120mg tds</a:t>
            </a:r>
          </a:p>
          <a:p>
            <a:pPr>
              <a:buNone/>
            </a:pPr>
            <a:r>
              <a:rPr lang="en-US" dirty="0"/>
              <a:t>                  Verapamil   120-240mg tds</a:t>
            </a:r>
          </a:p>
          <a:p>
            <a:pPr>
              <a:buNone/>
            </a:pPr>
            <a:r>
              <a:rPr lang="en-US" dirty="0"/>
              <a:t>                  Nicardipine   20-40 mg tds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sz="quarter" idx="1"/>
          </p:nvPr>
        </p:nvSpPr>
        <p:spPr/>
        <p:txBody>
          <a:bodyPr>
            <a:normAutofit/>
          </a:bodyPr>
          <a:lstStyle/>
          <a:p>
            <a:pPr>
              <a:buNone/>
            </a:pPr>
            <a:r>
              <a:rPr lang="en-US" dirty="0"/>
              <a:t>d) Anti platelets and anticoagulants medication:</a:t>
            </a:r>
          </a:p>
          <a:p>
            <a:pPr>
              <a:buNone/>
            </a:pPr>
            <a:r>
              <a:rPr lang="en-US" dirty="0"/>
              <a:t>They prevent platelets aggregation which impedes blood flow</a:t>
            </a:r>
          </a:p>
          <a:p>
            <a:pPr>
              <a:buNone/>
            </a:pPr>
            <a:r>
              <a:rPr lang="en-US" dirty="0"/>
              <a:t>   i) Aspirin: 160-325mg reduces </a:t>
            </a:r>
            <a:r>
              <a:rPr lang="en-US" dirty="0" err="1"/>
              <a:t>advesre</a:t>
            </a:r>
            <a:r>
              <a:rPr lang="en-US" dirty="0"/>
              <a:t> events in    MI. prescribed indefinately in ptns with CAD.</a:t>
            </a:r>
          </a:p>
          <a:p>
            <a:pPr>
              <a:buNone/>
            </a:pPr>
            <a:r>
              <a:rPr lang="en-US" dirty="0"/>
              <a:t>  ii) clopidogrel: given to patients allergic to aspirin.</a:t>
            </a:r>
          </a:p>
          <a:p>
            <a:pPr>
              <a:buNone/>
            </a:pPr>
            <a:r>
              <a:rPr lang="en-US" dirty="0"/>
              <a:t>   iii)Heparin:sc</a:t>
            </a:r>
          </a:p>
          <a:p>
            <a:pPr>
              <a:buNone/>
            </a:pPr>
            <a:r>
              <a:rPr lang="en-US" dirty="0"/>
              <a:t>  e) Oxygen: to increase supply.</a:t>
            </a:r>
          </a:p>
          <a:p>
            <a:pPr>
              <a:buNone/>
            </a:pPr>
            <a:endParaRPr lang="en-US" dirty="0"/>
          </a:p>
          <a:p>
            <a:pPr>
              <a:buNone/>
            </a:pP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interventions</a:t>
            </a:r>
          </a:p>
        </p:txBody>
      </p:sp>
      <p:sp>
        <p:nvSpPr>
          <p:cNvPr id="3" name="Content Placeholder 2"/>
          <p:cNvSpPr>
            <a:spLocks noGrp="1"/>
          </p:cNvSpPr>
          <p:nvPr>
            <p:ph sz="quarter" idx="1"/>
          </p:nvPr>
        </p:nvSpPr>
        <p:spPr/>
        <p:txBody>
          <a:bodyPr>
            <a:normAutofit/>
          </a:bodyPr>
          <a:lstStyle/>
          <a:p>
            <a:r>
              <a:rPr lang="en-US" dirty="0"/>
              <a:t>Coronary artery by pass grafting (CABG)</a:t>
            </a:r>
          </a:p>
          <a:p>
            <a:r>
              <a:rPr lang="en-US" dirty="0"/>
              <a:t>Consist of bypassing the obstructed portion using a length of sapheneous vein from the leg</a:t>
            </a:r>
          </a:p>
          <a:p>
            <a:r>
              <a:rPr lang="en-US" dirty="0"/>
              <a:t>One eng in aorta, the other on coronary artery beyond the blockage.</a:t>
            </a:r>
          </a:p>
          <a:p>
            <a:r>
              <a:rPr lang="en-US" dirty="0"/>
              <a:t>Recommended in: unstable angina, poor response to therapy, tripplevessel disease, two vessel disease, left main coronary artery obtruction.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sz="quarter" idx="1"/>
          </p:nvPr>
        </p:nvSpPr>
        <p:spPr/>
        <p:txBody>
          <a:bodyPr>
            <a:normAutofit/>
          </a:bodyPr>
          <a:lstStyle/>
          <a:p>
            <a:r>
              <a:rPr lang="en-US" dirty="0"/>
              <a:t>Coronary angioplasty: involves insertion of a catheter into the constricted area, manipulate it to open.</a:t>
            </a:r>
          </a:p>
          <a:p>
            <a:r>
              <a:rPr lang="en-US" dirty="0"/>
              <a:t>Coronary arteriography: a catheter is inserted in the brachial artery, then to the aorta, then to the right coronary artery.</a:t>
            </a:r>
          </a:p>
          <a:p>
            <a:r>
              <a:rPr lang="en-US" dirty="0"/>
              <a:t>A radio opaque fluid is injected to reveal the point of obstruction.</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intervention</a:t>
            </a:r>
          </a:p>
        </p:txBody>
      </p:sp>
      <p:sp>
        <p:nvSpPr>
          <p:cNvPr id="3" name="Content Placeholder 2"/>
          <p:cNvSpPr>
            <a:spLocks noGrp="1"/>
          </p:cNvSpPr>
          <p:nvPr>
            <p:ph sz="quarter" idx="1"/>
          </p:nvPr>
        </p:nvSpPr>
        <p:spPr/>
        <p:txBody>
          <a:bodyPr>
            <a:normAutofit fontScale="92500" lnSpcReduction="20000"/>
          </a:bodyPr>
          <a:lstStyle/>
          <a:p>
            <a:r>
              <a:rPr lang="en-US" dirty="0"/>
              <a:t>Rest in semifowler’s position to reduce O2 demand.</a:t>
            </a:r>
          </a:p>
          <a:p>
            <a:r>
              <a:rPr lang="en-US" dirty="0"/>
              <a:t>Assess severeity and location of pain</a:t>
            </a:r>
          </a:p>
          <a:p>
            <a:r>
              <a:rPr lang="en-US" dirty="0"/>
              <a:t>Establish and maintain airway</a:t>
            </a:r>
          </a:p>
          <a:p>
            <a:r>
              <a:rPr lang="en-US" dirty="0"/>
              <a:t>Anticipate use of intubation incase of severe distress</a:t>
            </a:r>
          </a:p>
          <a:p>
            <a:r>
              <a:rPr lang="en-US" dirty="0"/>
              <a:t>Adm nitroglycelin sublingually and observe the ptnts responce</a:t>
            </a:r>
          </a:p>
          <a:p>
            <a:r>
              <a:rPr lang="en-US" dirty="0"/>
              <a:t>Adm O2 by nasal cannula</a:t>
            </a:r>
          </a:p>
          <a:p>
            <a:r>
              <a:rPr lang="en-US" dirty="0"/>
              <a:t>Iv line with large gauge needle</a:t>
            </a:r>
          </a:p>
          <a:p>
            <a:r>
              <a:rPr lang="en-US" dirty="0"/>
              <a:t>Remove clothing, comfort and reassure</a:t>
            </a:r>
          </a:p>
          <a:p>
            <a:r>
              <a:rPr lang="en-US" dirty="0"/>
              <a:t>Monitor cardiac rate and rhythm</a:t>
            </a:r>
          </a:p>
          <a:p>
            <a:r>
              <a:rPr lang="en-US" dirty="0"/>
              <a:t>ECG</a:t>
            </a:r>
          </a:p>
          <a:p>
            <a:r>
              <a:rPr lang="en-US" dirty="0"/>
              <a:t>Be ready for CPR and defibrillation</a:t>
            </a:r>
          </a:p>
          <a:p>
            <a:r>
              <a:rPr lang="en-US" dirty="0"/>
              <a:t>Good hx</a:t>
            </a:r>
          </a:p>
          <a:p>
            <a:r>
              <a:rPr lang="en-US" dirty="0"/>
              <a:t>Advice patient to cease smoking.</a:t>
            </a:r>
          </a:p>
          <a:p>
            <a:endParaRPr lang="en-US" dirty="0"/>
          </a:p>
          <a:p>
            <a:endParaRPr lang="en-US" dirty="0"/>
          </a:p>
          <a:p>
            <a:endParaRPr lang="en-US" dirty="0"/>
          </a:p>
          <a:p>
            <a:endParaRPr lang="en-US" dirty="0"/>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diagnosis</a:t>
            </a:r>
          </a:p>
        </p:txBody>
      </p:sp>
      <p:sp>
        <p:nvSpPr>
          <p:cNvPr id="3" name="Content Placeholder 2"/>
          <p:cNvSpPr>
            <a:spLocks noGrp="1"/>
          </p:cNvSpPr>
          <p:nvPr>
            <p:ph sz="quarter" idx="1"/>
          </p:nvPr>
        </p:nvSpPr>
        <p:spPr/>
        <p:txBody>
          <a:bodyPr/>
          <a:lstStyle/>
          <a:p>
            <a:r>
              <a:rPr lang="en-US" dirty="0"/>
              <a:t>Ineffective myocardial tissue perfusion related to  coronary artery disease evidenced by chest pain/discomfort, referred pain</a:t>
            </a:r>
          </a:p>
          <a:p>
            <a:r>
              <a:rPr lang="en-US" dirty="0"/>
              <a:t>Increased anxiety related to fear of death as evidenced by restlessness, asking question about the prognosis</a:t>
            </a:r>
          </a:p>
          <a:p>
            <a:r>
              <a:rPr lang="en-US" dirty="0"/>
              <a:t>Deficient knowledge about the underlying disease and methods of avoiding the complications</a:t>
            </a:r>
          </a:p>
          <a:p>
            <a:endParaRPr lang="en-US" dirty="0"/>
          </a:p>
          <a:p>
            <a:endParaRPr lang="en-US" dirty="0"/>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complications</a:t>
            </a:r>
          </a:p>
        </p:txBody>
      </p:sp>
      <p:sp>
        <p:nvSpPr>
          <p:cNvPr id="3" name="Content Placeholder 2"/>
          <p:cNvSpPr>
            <a:spLocks noGrp="1"/>
          </p:cNvSpPr>
          <p:nvPr>
            <p:ph sz="quarter" idx="1"/>
          </p:nvPr>
        </p:nvSpPr>
        <p:spPr/>
        <p:txBody>
          <a:bodyPr/>
          <a:lstStyle/>
          <a:p>
            <a:r>
              <a:rPr lang="en-US" dirty="0"/>
              <a:t>Ccf- congestive cardiac failure</a:t>
            </a:r>
          </a:p>
          <a:p>
            <a:r>
              <a:rPr lang="en-US" dirty="0"/>
              <a:t>Acute pulmonary edema</a:t>
            </a:r>
          </a:p>
          <a:p>
            <a:r>
              <a:rPr lang="en-US" dirty="0"/>
              <a:t>MI</a:t>
            </a:r>
          </a:p>
          <a:p>
            <a:r>
              <a:rPr lang="en-US" dirty="0"/>
              <a:t>Cardiac arrest</a:t>
            </a:r>
          </a:p>
          <a:p>
            <a:r>
              <a:rPr lang="en-US" dirty="0"/>
              <a:t>Pericardio effusion and pericardio tamponade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angina</a:t>
            </a:r>
          </a:p>
        </p:txBody>
      </p:sp>
      <p:sp>
        <p:nvSpPr>
          <p:cNvPr id="3" name="Content Placeholder 2"/>
          <p:cNvSpPr>
            <a:spLocks noGrp="1"/>
          </p:cNvSpPr>
          <p:nvPr>
            <p:ph sz="quarter" idx="1"/>
          </p:nvPr>
        </p:nvSpPr>
        <p:spPr/>
        <p:txBody>
          <a:bodyPr/>
          <a:lstStyle/>
          <a:p>
            <a:r>
              <a:rPr lang="en-US" dirty="0"/>
              <a:t>P – position/location/provocation</a:t>
            </a:r>
          </a:p>
          <a:p>
            <a:r>
              <a:rPr lang="en-US" dirty="0"/>
              <a:t>Q-quality</a:t>
            </a:r>
          </a:p>
          <a:p>
            <a:r>
              <a:rPr lang="en-US" dirty="0"/>
              <a:t>R-radiation, relief</a:t>
            </a:r>
          </a:p>
          <a:p>
            <a:r>
              <a:rPr lang="en-US" dirty="0"/>
              <a:t>S-severity, symptoms</a:t>
            </a:r>
          </a:p>
          <a:p>
            <a:r>
              <a:rPr lang="en-US" dirty="0"/>
              <a:t>T-timing</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sz="3200" b="1" u="sng" dirty="0"/>
              <a:t>MYOCARDIAL INFARCTION (MI)</a:t>
            </a:r>
          </a:p>
        </p:txBody>
      </p:sp>
      <p:sp>
        <p:nvSpPr>
          <p:cNvPr id="3" name="Content Placeholder 2"/>
          <p:cNvSpPr>
            <a:spLocks noGrp="1"/>
          </p:cNvSpPr>
          <p:nvPr>
            <p:ph sz="quarter" idx="1"/>
          </p:nvPr>
        </p:nvSpPr>
        <p:spPr>
          <a:xfrm>
            <a:off x="457200" y="1143000"/>
            <a:ext cx="7467600" cy="5330952"/>
          </a:xfrm>
        </p:spPr>
        <p:txBody>
          <a:bodyPr>
            <a:normAutofit/>
          </a:bodyPr>
          <a:lstStyle/>
          <a:p>
            <a:r>
              <a:rPr lang="en-US" sz="3200" dirty="0"/>
              <a:t>Irreversible cellular injury and necrosis</a:t>
            </a:r>
          </a:p>
          <a:p>
            <a:r>
              <a:rPr lang="en-US" sz="3200" dirty="0"/>
              <a:t>Major branch of coronary artery blocks, leads to sudden death</a:t>
            </a:r>
          </a:p>
          <a:p>
            <a:r>
              <a:rPr lang="en-US" sz="3200" dirty="0"/>
              <a:t>Reduced blood flow due to artherosclerosis, embolus or thrombus. No adequate perfusion</a:t>
            </a:r>
          </a:p>
          <a:p>
            <a:r>
              <a:rPr lang="en-US" sz="3200" dirty="0"/>
              <a:t> Also called heart attack, or coronary occlusion</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a:t>pathophysiology</a:t>
            </a:r>
          </a:p>
        </p:txBody>
      </p:sp>
      <p:sp>
        <p:nvSpPr>
          <p:cNvPr id="3" name="Content Placeholder 2"/>
          <p:cNvSpPr>
            <a:spLocks noGrp="1"/>
          </p:cNvSpPr>
          <p:nvPr>
            <p:ph sz="quarter" idx="1"/>
          </p:nvPr>
        </p:nvSpPr>
        <p:spPr>
          <a:xfrm>
            <a:off x="457200" y="838200"/>
            <a:ext cx="7848600" cy="5635752"/>
          </a:xfrm>
        </p:spPr>
        <p:txBody>
          <a:bodyPr>
            <a:noAutofit/>
          </a:bodyPr>
          <a:lstStyle/>
          <a:p>
            <a:r>
              <a:rPr lang="en-US" sz="2800" dirty="0"/>
              <a:t>Cardiac cell withstand ischemia for 20 min before necrosis begins</a:t>
            </a:r>
          </a:p>
          <a:p>
            <a:r>
              <a:rPr lang="en-US" sz="2800" dirty="0"/>
              <a:t>Contractile function stops in the area of necrosis</a:t>
            </a:r>
          </a:p>
          <a:p>
            <a:r>
              <a:rPr lang="en-US" sz="2800" dirty="0"/>
              <a:t>Degree of altered function depends on the area of the heart affected </a:t>
            </a:r>
          </a:p>
          <a:p>
            <a:r>
              <a:rPr lang="en-US" sz="2800" dirty="0"/>
              <a:t>Mostly affects left ventricle.</a:t>
            </a:r>
          </a:p>
          <a:p>
            <a:r>
              <a:rPr lang="en-US" sz="2800" dirty="0"/>
              <a:t>Time is of essence to improve the quality of life</a:t>
            </a:r>
          </a:p>
          <a:p>
            <a:r>
              <a:rPr lang="en-US" sz="2800" dirty="0"/>
              <a:t>Described according to where they occur…inferior, anterior, lateral and posterior infarction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066800"/>
            <a:ext cx="8534400" cy="5407025"/>
          </a:xfrm>
        </p:spPr>
        <p:txBody>
          <a:bodyPr>
            <a:normAutofit/>
          </a:bodyPr>
          <a:lstStyle/>
          <a:p>
            <a:r>
              <a:rPr lang="en-US" sz="2800" dirty="0"/>
              <a:t>Left ventricle ejects blood against high systemic pressure </a:t>
            </a:r>
          </a:p>
          <a:p>
            <a:r>
              <a:rPr lang="en-US" sz="2800" dirty="0"/>
              <a:t>Right ventricle ejects blood against the low resistance pulmonary vasculature.</a:t>
            </a:r>
          </a:p>
          <a:p>
            <a:r>
              <a:rPr lang="en-US" sz="2800" dirty="0"/>
              <a:t>Left heart has increased work, hence the left ventricular wall is about 2 times as thick as the right ventricular wall.</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Autofit/>
          </a:bodyPr>
          <a:lstStyle/>
          <a:p>
            <a:r>
              <a:rPr lang="en-US" sz="3200" dirty="0"/>
              <a:t>causes</a:t>
            </a:r>
          </a:p>
        </p:txBody>
      </p:sp>
      <p:sp>
        <p:nvSpPr>
          <p:cNvPr id="3" name="Content Placeholder 2"/>
          <p:cNvSpPr>
            <a:spLocks noGrp="1"/>
          </p:cNvSpPr>
          <p:nvPr>
            <p:ph sz="quarter" idx="1"/>
          </p:nvPr>
        </p:nvSpPr>
        <p:spPr>
          <a:xfrm>
            <a:off x="457200" y="762000"/>
            <a:ext cx="7696200" cy="5943600"/>
          </a:xfrm>
        </p:spPr>
        <p:txBody>
          <a:bodyPr>
            <a:noAutofit/>
          </a:bodyPr>
          <a:lstStyle/>
          <a:p>
            <a:r>
              <a:rPr lang="en-US" sz="2800" dirty="0"/>
              <a:t>Coronary occlusion</a:t>
            </a:r>
          </a:p>
          <a:p>
            <a:r>
              <a:rPr lang="en-US" sz="2800" dirty="0"/>
              <a:t>Major reduction in blood circulation in certain areas of the heart</a:t>
            </a:r>
          </a:p>
          <a:p>
            <a:r>
              <a:rPr lang="en-US" sz="2800" dirty="0"/>
              <a:t>Coronary artery dissection</a:t>
            </a:r>
          </a:p>
          <a:p>
            <a:r>
              <a:rPr lang="en-US" sz="2800" dirty="0"/>
              <a:t>Coronary emboli</a:t>
            </a:r>
          </a:p>
          <a:p>
            <a:r>
              <a:rPr lang="en-US" sz="2800" dirty="0"/>
              <a:t>Coronary artery spasms</a:t>
            </a:r>
          </a:p>
          <a:p>
            <a:r>
              <a:rPr lang="en-US" sz="2800" dirty="0"/>
              <a:t>Hemmorrghage into artherosclerotic plaque</a:t>
            </a:r>
          </a:p>
          <a:p>
            <a:r>
              <a:rPr lang="en-US" sz="2800" dirty="0"/>
              <a:t>Systemic arterial hypotension..anemia, hypotention,</a:t>
            </a:r>
          </a:p>
          <a:p>
            <a:r>
              <a:rPr lang="en-US" sz="2800" dirty="0"/>
              <a:t>Thyrotoxicosis, psychostimulants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2"/>
            <a:ext cx="8229600" cy="639762"/>
          </a:xfrm>
        </p:spPr>
        <p:txBody>
          <a:bodyPr/>
          <a:lstStyle/>
          <a:p>
            <a:r>
              <a:rPr lang="en-US" dirty="0"/>
              <a:t>Clinical features</a:t>
            </a:r>
          </a:p>
        </p:txBody>
      </p:sp>
      <p:sp>
        <p:nvSpPr>
          <p:cNvPr id="3" name="Content Placeholder 2"/>
          <p:cNvSpPr>
            <a:spLocks noGrp="1"/>
          </p:cNvSpPr>
          <p:nvPr>
            <p:ph sz="quarter" idx="1"/>
          </p:nvPr>
        </p:nvSpPr>
        <p:spPr>
          <a:xfrm>
            <a:off x="457200" y="643174"/>
            <a:ext cx="8458200" cy="6595826"/>
          </a:xfrm>
        </p:spPr>
        <p:txBody>
          <a:bodyPr>
            <a:normAutofit/>
          </a:bodyPr>
          <a:lstStyle/>
          <a:p>
            <a:r>
              <a:rPr lang="en-US" sz="2800" dirty="0"/>
              <a:t>Chest Pain-cardinal sign. +++ most severe one has ever experienced, substernal.</a:t>
            </a:r>
          </a:p>
          <a:p>
            <a:r>
              <a:rPr lang="en-US" sz="2800" dirty="0"/>
              <a:t>Pain associated with nausea vomiting and diarrhea and dizziness</a:t>
            </a:r>
          </a:p>
          <a:p>
            <a:r>
              <a:rPr lang="en-US" sz="2800" dirty="0"/>
              <a:t>Pain present despite medication</a:t>
            </a:r>
          </a:p>
          <a:p>
            <a:r>
              <a:rPr lang="en-US" sz="2800" dirty="0"/>
              <a:t>May radiate to the back, jaw, left arm not relieved by rest</a:t>
            </a:r>
          </a:p>
          <a:p>
            <a:r>
              <a:rPr lang="en-US" sz="2800" dirty="0"/>
              <a:t>Palpitations</a:t>
            </a:r>
          </a:p>
          <a:p>
            <a:r>
              <a:rPr lang="en-US" sz="2800" dirty="0"/>
              <a:t>Breathlessness</a:t>
            </a:r>
          </a:p>
          <a:p>
            <a:r>
              <a:rPr lang="en-US" sz="2800" dirty="0"/>
              <a:t>Syncope</a:t>
            </a:r>
          </a:p>
          <a:p>
            <a:r>
              <a:rPr lang="en-US" sz="2800" dirty="0"/>
              <a:t>Bradycardia</a:t>
            </a:r>
          </a:p>
          <a:p>
            <a:r>
              <a:rPr lang="en-US" sz="2800" dirty="0"/>
              <a:t>Anxiety due to fear of impending death</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sz="quarter" idx="1"/>
          </p:nvPr>
        </p:nvSpPr>
        <p:spPr>
          <a:xfrm>
            <a:off x="609600" y="274638"/>
            <a:ext cx="7848600" cy="6169152"/>
          </a:xfrm>
        </p:spPr>
        <p:txBody>
          <a:bodyPr>
            <a:noAutofit/>
          </a:bodyPr>
          <a:lstStyle/>
          <a:p>
            <a:r>
              <a:rPr lang="en-US" sz="2700" dirty="0"/>
              <a:t>Fever due to inflammation process</a:t>
            </a:r>
          </a:p>
          <a:p>
            <a:r>
              <a:rPr lang="en-US" sz="2700" dirty="0"/>
              <a:t>Decreased urine output due to </a:t>
            </a:r>
            <a:r>
              <a:rPr lang="en-US" sz="2700" dirty="0" err="1"/>
              <a:t>cardiogenic</a:t>
            </a:r>
            <a:r>
              <a:rPr lang="en-US" sz="2700" dirty="0"/>
              <a:t> shock</a:t>
            </a:r>
          </a:p>
          <a:p>
            <a:r>
              <a:rPr lang="en-US" sz="2700" dirty="0"/>
              <a:t>Pulmonary edema</a:t>
            </a:r>
          </a:p>
          <a:p>
            <a:r>
              <a:rPr lang="en-US" sz="2700" dirty="0"/>
              <a:t>Sudden death due to </a:t>
            </a:r>
            <a:r>
              <a:rPr lang="en-US" sz="2700" dirty="0" err="1"/>
              <a:t>ventricullar</a:t>
            </a:r>
            <a:r>
              <a:rPr lang="en-US" sz="2700" dirty="0"/>
              <a:t> fibrillation and asystole. death occur within1 hr</a:t>
            </a:r>
          </a:p>
          <a:p>
            <a:r>
              <a:rPr lang="en-US" sz="2700" dirty="0"/>
              <a:t>Initially BP is high due to impaired myocardial dysfunction, then drops due to reduced CO</a:t>
            </a:r>
          </a:p>
          <a:p>
            <a:r>
              <a:rPr lang="en-US" sz="2700" dirty="0"/>
              <a:t>Left ventricular failure</a:t>
            </a:r>
          </a:p>
          <a:p>
            <a:r>
              <a:rPr lang="en-US" sz="2700" dirty="0" err="1"/>
              <a:t>Pulsus</a:t>
            </a:r>
            <a:r>
              <a:rPr lang="en-US" sz="2700" dirty="0"/>
              <a:t> </a:t>
            </a:r>
            <a:r>
              <a:rPr lang="en-US" sz="2700" dirty="0" err="1"/>
              <a:t>alternus</a:t>
            </a:r>
            <a:r>
              <a:rPr lang="en-US" sz="2700" dirty="0"/>
              <a:t> (alternating strength of pulse)</a:t>
            </a:r>
          </a:p>
          <a:p>
            <a:r>
              <a:rPr lang="en-US" sz="2700" dirty="0"/>
              <a:t>3th heart sound S3</a:t>
            </a:r>
          </a:p>
          <a:p>
            <a:r>
              <a:rPr lang="en-US" sz="2700" dirty="0"/>
              <a:t>Murmurs due to incompetent valves</a:t>
            </a:r>
          </a:p>
          <a:p>
            <a:endParaRPr lang="en-US" sz="26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487362"/>
          </a:xfrm>
        </p:spPr>
        <p:txBody>
          <a:bodyPr>
            <a:normAutofit fontScale="90000"/>
          </a:bodyPr>
          <a:lstStyle/>
          <a:p>
            <a:r>
              <a:rPr lang="en-US" dirty="0"/>
              <a:t>investigations</a:t>
            </a:r>
          </a:p>
        </p:txBody>
      </p:sp>
      <p:sp>
        <p:nvSpPr>
          <p:cNvPr id="3" name="Content Placeholder 2"/>
          <p:cNvSpPr>
            <a:spLocks noGrp="1"/>
          </p:cNvSpPr>
          <p:nvPr>
            <p:ph sz="quarter" idx="1"/>
          </p:nvPr>
        </p:nvSpPr>
        <p:spPr>
          <a:xfrm>
            <a:off x="457200" y="762000"/>
            <a:ext cx="7848600" cy="5711952"/>
          </a:xfrm>
        </p:spPr>
        <p:txBody>
          <a:bodyPr>
            <a:noAutofit/>
          </a:bodyPr>
          <a:lstStyle/>
          <a:p>
            <a:r>
              <a:rPr lang="en-US" sz="2700" dirty="0"/>
              <a:t>ECG-  ischemia causes inversion of T-wave ST segment. </a:t>
            </a:r>
          </a:p>
          <a:p>
            <a:r>
              <a:rPr lang="en-US" sz="2700" dirty="0"/>
              <a:t>Cardiac muscle injury causes elevation of ST segment</a:t>
            </a:r>
          </a:p>
          <a:p>
            <a:r>
              <a:rPr lang="en-US" sz="2700" dirty="0"/>
              <a:t>Chest X-ray – to exclude aortic dissection</a:t>
            </a:r>
          </a:p>
          <a:p>
            <a:r>
              <a:rPr lang="en-US" sz="2700" dirty="0"/>
              <a:t>Blood lab work, Urea creatinine and electrolytes</a:t>
            </a:r>
          </a:p>
          <a:p>
            <a:r>
              <a:rPr lang="en-US" sz="2700" dirty="0"/>
              <a:t>ESR-erythrocyte sedimentation rate may rise</a:t>
            </a:r>
          </a:p>
          <a:p>
            <a:r>
              <a:rPr lang="en-US" sz="2700" dirty="0"/>
              <a:t>Glucose may be elevated</a:t>
            </a:r>
          </a:p>
          <a:p>
            <a:r>
              <a:rPr lang="en-US" sz="2700" dirty="0"/>
              <a:t>Lipids levels</a:t>
            </a:r>
          </a:p>
          <a:p>
            <a:r>
              <a:rPr lang="en-US" sz="2700" dirty="0"/>
              <a:t>Serum enzymes changes due to damage of cardiac cells. (C-reactive protein)Enzymes leak into circulation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487362"/>
          </a:xfrm>
        </p:spPr>
        <p:txBody>
          <a:bodyPr>
            <a:normAutofit fontScale="90000"/>
          </a:bodyPr>
          <a:lstStyle/>
          <a:p>
            <a:r>
              <a:rPr lang="en-US" dirty="0"/>
              <a:t>management</a:t>
            </a:r>
          </a:p>
        </p:txBody>
      </p:sp>
      <p:sp>
        <p:nvSpPr>
          <p:cNvPr id="3" name="Content Placeholder 2"/>
          <p:cNvSpPr>
            <a:spLocks noGrp="1"/>
          </p:cNvSpPr>
          <p:nvPr>
            <p:ph sz="quarter" idx="1"/>
          </p:nvPr>
        </p:nvSpPr>
        <p:spPr>
          <a:xfrm>
            <a:off x="457200" y="762000"/>
            <a:ext cx="7772400" cy="5711952"/>
          </a:xfrm>
        </p:spPr>
        <p:txBody>
          <a:bodyPr>
            <a:normAutofit fontScale="92500" lnSpcReduction="20000"/>
          </a:bodyPr>
          <a:lstStyle/>
          <a:p>
            <a:r>
              <a:rPr lang="en-US" sz="4000" dirty="0"/>
              <a:t>First aid(pre-hospital care) </a:t>
            </a:r>
          </a:p>
          <a:p>
            <a:r>
              <a:rPr lang="en-US" sz="4000" dirty="0"/>
              <a:t>Any person presenting with spontaneous angina or angina for the first time should be managed of acute MI </a:t>
            </a:r>
          </a:p>
          <a:p>
            <a:r>
              <a:rPr lang="en-US" sz="4000" dirty="0"/>
              <a:t>Aim;- relief pain</a:t>
            </a:r>
          </a:p>
          <a:p>
            <a:pPr lvl="3">
              <a:buNone/>
            </a:pPr>
            <a:r>
              <a:rPr lang="en-US" sz="2800" b="1" dirty="0"/>
              <a:t>Restoration of myocardial flow through;-</a:t>
            </a:r>
          </a:p>
          <a:p>
            <a:pPr lvl="3">
              <a:buNone/>
            </a:pPr>
            <a:r>
              <a:rPr lang="en-US" sz="2800" b="1" dirty="0"/>
              <a:t>CPR	 </a:t>
            </a:r>
          </a:p>
          <a:p>
            <a:pPr lvl="3">
              <a:buNone/>
            </a:pPr>
            <a:r>
              <a:rPr lang="en-US" sz="2800" b="1" dirty="0"/>
              <a:t>Oxygen</a:t>
            </a:r>
          </a:p>
          <a:p>
            <a:pPr lvl="3">
              <a:buNone/>
            </a:pPr>
            <a:r>
              <a:rPr lang="en-US" sz="2800" b="1" dirty="0"/>
              <a:t>Prevention of shock and complications</a:t>
            </a:r>
          </a:p>
          <a:p>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457200"/>
          </a:xfrm>
        </p:spPr>
        <p:txBody>
          <a:bodyPr>
            <a:normAutofit fontScale="90000"/>
          </a:bodyPr>
          <a:lstStyle/>
          <a:p>
            <a:r>
              <a:rPr lang="en-US" b="1" dirty="0"/>
              <a:t>Hospital management</a:t>
            </a:r>
          </a:p>
        </p:txBody>
      </p:sp>
      <p:sp>
        <p:nvSpPr>
          <p:cNvPr id="3" name="Content Placeholder 2"/>
          <p:cNvSpPr>
            <a:spLocks noGrp="1"/>
          </p:cNvSpPr>
          <p:nvPr>
            <p:ph sz="quarter" idx="1"/>
          </p:nvPr>
        </p:nvSpPr>
        <p:spPr>
          <a:xfrm>
            <a:off x="457200" y="685800"/>
            <a:ext cx="8229600" cy="5715000"/>
          </a:xfrm>
        </p:spPr>
        <p:txBody>
          <a:bodyPr>
            <a:normAutofit lnSpcReduction="10000"/>
          </a:bodyPr>
          <a:lstStyle/>
          <a:p>
            <a:r>
              <a:rPr lang="en-US" sz="2800" dirty="0"/>
              <a:t>Admit in cardiac care unit (</a:t>
            </a:r>
            <a:r>
              <a:rPr lang="en-US" sz="2800" dirty="0" err="1"/>
              <a:t>ccu</a:t>
            </a:r>
            <a:r>
              <a:rPr lang="en-US" sz="2800" dirty="0"/>
              <a:t>)</a:t>
            </a:r>
          </a:p>
          <a:p>
            <a:r>
              <a:rPr lang="en-US" sz="2800" dirty="0"/>
              <a:t>Correct arrythmias and give thrombolytics to decrease mortality</a:t>
            </a:r>
          </a:p>
          <a:p>
            <a:r>
              <a:rPr lang="en-US" sz="2800" dirty="0"/>
              <a:t>Reassure the patient</a:t>
            </a:r>
          </a:p>
          <a:p>
            <a:r>
              <a:rPr lang="en-US" sz="2800" dirty="0"/>
              <a:t>Facility for defibrillation</a:t>
            </a:r>
          </a:p>
          <a:p>
            <a:r>
              <a:rPr lang="en-US" sz="2800" dirty="0"/>
              <a:t>Admin O2</a:t>
            </a:r>
          </a:p>
          <a:p>
            <a:r>
              <a:rPr lang="en-US" sz="2800" dirty="0"/>
              <a:t>Establish an IV line </a:t>
            </a:r>
          </a:p>
          <a:p>
            <a:r>
              <a:rPr lang="en-US" sz="2800" dirty="0"/>
              <a:t>Strong analgesics- diamorphine-5-10mg iv</a:t>
            </a:r>
          </a:p>
          <a:p>
            <a:r>
              <a:rPr lang="en-US" sz="2800" dirty="0"/>
              <a:t>Glycerine trinitrate 0.5 mg sublingual-potent coronary artery dilator</a:t>
            </a:r>
          </a:p>
          <a:p>
            <a:r>
              <a:rPr lang="en-US" sz="2800" dirty="0"/>
              <a:t>Stool softeners</a:t>
            </a:r>
          </a:p>
          <a:p>
            <a:r>
              <a:rPr lang="en-US" sz="2800" dirty="0"/>
              <a:t>Oral ASA (aspirin) 75-300mg</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92952"/>
          </a:xfrm>
        </p:spPr>
        <p:txBody>
          <a:bodyPr/>
          <a:lstStyle/>
          <a:p>
            <a:r>
              <a:rPr lang="en-US" sz="2800" dirty="0" err="1"/>
              <a:t>Thrombolytics</a:t>
            </a:r>
            <a:r>
              <a:rPr lang="en-US" sz="2800" dirty="0"/>
              <a:t> </a:t>
            </a:r>
            <a:r>
              <a:rPr lang="en-US" sz="2800" dirty="0" err="1"/>
              <a:t>eg</a:t>
            </a:r>
            <a:r>
              <a:rPr lang="en-US" sz="2800" dirty="0"/>
              <a:t> streptokinase 1.5 </a:t>
            </a:r>
            <a:r>
              <a:rPr lang="en-US" sz="2800" dirty="0" err="1"/>
              <a:t>m.u</a:t>
            </a:r>
            <a:r>
              <a:rPr lang="en-US" sz="2800" dirty="0"/>
              <a:t> in 100mls NS</a:t>
            </a:r>
          </a:p>
          <a:p>
            <a:r>
              <a:rPr lang="en-US" sz="2800" dirty="0"/>
              <a:t>Heparin 5000iu until mobility is evidence</a:t>
            </a:r>
          </a:p>
          <a:p>
            <a:r>
              <a:rPr lang="en-US" sz="2800" dirty="0"/>
              <a:t>Monitor ECG</a:t>
            </a:r>
          </a:p>
          <a:p>
            <a:r>
              <a:rPr lang="en-US" sz="2800" dirty="0"/>
              <a:t>Detect and treat complication.</a:t>
            </a:r>
          </a:p>
          <a:p>
            <a:r>
              <a:rPr lang="en-US" sz="2800" dirty="0"/>
              <a:t>Continuous Temp, pulse, </a:t>
            </a:r>
            <a:r>
              <a:rPr lang="en-US" sz="2800" dirty="0" err="1"/>
              <a:t>Resp</a:t>
            </a:r>
            <a:r>
              <a:rPr lang="en-US" sz="2800" dirty="0"/>
              <a:t> and BP</a:t>
            </a:r>
          </a:p>
          <a:p>
            <a:r>
              <a:rPr lang="en-US" sz="2800" dirty="0"/>
              <a:t>Input and output chart</a:t>
            </a:r>
          </a:p>
          <a:p>
            <a:r>
              <a:rPr lang="en-US" sz="2800" dirty="0"/>
              <a:t>24hr bed rest</a:t>
            </a:r>
          </a:p>
          <a:p>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mgt</a:t>
            </a:r>
          </a:p>
        </p:txBody>
      </p:sp>
      <p:sp>
        <p:nvSpPr>
          <p:cNvPr id="3" name="Content Placeholder 2"/>
          <p:cNvSpPr>
            <a:spLocks noGrp="1"/>
          </p:cNvSpPr>
          <p:nvPr>
            <p:ph sz="quarter" idx="1"/>
          </p:nvPr>
        </p:nvSpPr>
        <p:spPr/>
        <p:txBody>
          <a:bodyPr/>
          <a:lstStyle/>
          <a:p>
            <a:r>
              <a:rPr lang="en-US" dirty="0"/>
              <a:t>Percutaneous coronary intervention</a:t>
            </a:r>
          </a:p>
          <a:p>
            <a:pPr>
              <a:buNone/>
            </a:pPr>
            <a:endParaRPr lang="en-US" dirty="0"/>
          </a:p>
          <a:p>
            <a:r>
              <a:rPr lang="en-US" dirty="0"/>
              <a:t>Coronary artery bypass grafting</a:t>
            </a:r>
          </a:p>
          <a:p>
            <a:endParaRPr lang="en-US" dirty="0"/>
          </a:p>
          <a:p>
            <a:endParaRPr lang="en-US" dirty="0"/>
          </a:p>
          <a:p>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a:t>
            </a:r>
          </a:p>
        </p:txBody>
      </p:sp>
      <p:sp>
        <p:nvSpPr>
          <p:cNvPr id="3" name="Content Placeholder 2"/>
          <p:cNvSpPr>
            <a:spLocks noGrp="1"/>
          </p:cNvSpPr>
          <p:nvPr>
            <p:ph sz="quarter" idx="1"/>
          </p:nvPr>
        </p:nvSpPr>
        <p:spPr/>
        <p:txBody>
          <a:bodyPr>
            <a:normAutofit/>
          </a:bodyPr>
          <a:lstStyle/>
          <a:p>
            <a:r>
              <a:rPr lang="en-US" dirty="0"/>
              <a:t>Arrythmias- causes 5-10% death</a:t>
            </a:r>
          </a:p>
          <a:p>
            <a:r>
              <a:rPr lang="en-US" dirty="0"/>
              <a:t>Pain</a:t>
            </a:r>
          </a:p>
          <a:p>
            <a:r>
              <a:rPr lang="en-US" dirty="0"/>
              <a:t>Atrial fibrillation-digoxin is the rx of choice</a:t>
            </a:r>
          </a:p>
          <a:p>
            <a:r>
              <a:rPr lang="en-US" dirty="0"/>
              <a:t>Thrombosis</a:t>
            </a:r>
          </a:p>
          <a:p>
            <a:r>
              <a:rPr lang="en-US" dirty="0"/>
              <a:t>Hypertension</a:t>
            </a:r>
          </a:p>
          <a:p>
            <a:r>
              <a:rPr lang="en-US" dirty="0"/>
              <a:t>Heart failure</a:t>
            </a:r>
          </a:p>
          <a:p>
            <a:r>
              <a:rPr lang="en-US" dirty="0"/>
              <a:t>Cardiogenic shock</a:t>
            </a:r>
          </a:p>
          <a:p>
            <a:r>
              <a:rPr lang="en-US" dirty="0"/>
              <a:t>Pericarditis</a:t>
            </a:r>
          </a:p>
          <a:p>
            <a:r>
              <a:rPr lang="en-US" dirty="0"/>
              <a:t>Rupture of interventricular septum</a:t>
            </a:r>
          </a:p>
          <a:p>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639762"/>
          </a:xfrm>
        </p:spPr>
        <p:txBody>
          <a:bodyPr>
            <a:normAutofit fontScale="90000"/>
          </a:bodyPr>
          <a:lstStyle/>
          <a:p>
            <a:r>
              <a:rPr lang="en-US" sz="4000" b="1" dirty="0"/>
              <a:t>HYPERTENSION</a:t>
            </a:r>
          </a:p>
        </p:txBody>
      </p:sp>
      <p:sp>
        <p:nvSpPr>
          <p:cNvPr id="3" name="Content Placeholder 2"/>
          <p:cNvSpPr>
            <a:spLocks noGrp="1"/>
          </p:cNvSpPr>
          <p:nvPr>
            <p:ph sz="quarter" idx="1"/>
          </p:nvPr>
        </p:nvSpPr>
        <p:spPr>
          <a:xfrm>
            <a:off x="457200" y="990600"/>
            <a:ext cx="7467600" cy="5483352"/>
          </a:xfrm>
        </p:spPr>
        <p:txBody>
          <a:bodyPr>
            <a:normAutofit/>
          </a:bodyPr>
          <a:lstStyle/>
          <a:p>
            <a:r>
              <a:rPr lang="en-GB" sz="2800" b="1" dirty="0"/>
              <a:t>Hypertension (HTN)</a:t>
            </a:r>
            <a:r>
              <a:rPr lang="en-GB" sz="2800" dirty="0"/>
              <a:t> or </a:t>
            </a:r>
            <a:r>
              <a:rPr lang="en-GB" sz="2800" b="1" dirty="0"/>
              <a:t>high blood pressure</a:t>
            </a:r>
            <a:r>
              <a:rPr lang="en-GB" sz="2800" dirty="0"/>
              <a:t> is a chronic medical condition in which the systemic arterial blood pressure (tension in the arteries) is elevated.</a:t>
            </a:r>
          </a:p>
          <a:p>
            <a:r>
              <a:rPr lang="en-GB" sz="2800" dirty="0"/>
              <a:t>a systolic blood pressure greater than 140 mm Hg and a diastolic pressure greater than 90 mm Hg over a sustained period, based on the average of two or more blood pressure measurements taken in two or more contacts with the health care provider after an initial screening. (120-140)</a:t>
            </a:r>
            <a:r>
              <a:rPr lang="en-GB" sz="2800" dirty="0" err="1"/>
              <a:t>mmg</a:t>
            </a:r>
            <a:r>
              <a:rPr lang="en-GB" sz="2800" dirty="0"/>
              <a:t>/ 80-90mmgh</a:t>
            </a:r>
            <a:endParaRPr lang="en-US" sz="2800" dirty="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105</TotalTime>
  <Words>12579</Words>
  <Application>Microsoft Office PowerPoint</Application>
  <PresentationFormat>On-screen Show (4:3)</PresentationFormat>
  <Paragraphs>1592</Paragraphs>
  <Slides>281</Slides>
  <Notes>24</Notes>
  <HiddenSlides>0</HiddenSlides>
  <MMClips>0</MMClips>
  <ScaleCrop>false</ScaleCrop>
  <HeadingPairs>
    <vt:vector size="4" baseType="variant">
      <vt:variant>
        <vt:lpstr>Theme</vt:lpstr>
      </vt:variant>
      <vt:variant>
        <vt:i4>1</vt:i4>
      </vt:variant>
      <vt:variant>
        <vt:lpstr>Slide Titles</vt:lpstr>
      </vt:variant>
      <vt:variant>
        <vt:i4>281</vt:i4>
      </vt:variant>
    </vt:vector>
  </HeadingPairs>
  <TitlesOfParts>
    <vt:vector size="282" baseType="lpstr">
      <vt:lpstr>Oriel</vt:lpstr>
      <vt:lpstr>CARDIOVASCULAR DISORDERS</vt:lpstr>
      <vt:lpstr>MAIN OBJECTIVE</vt:lpstr>
      <vt:lpstr>Specific objectives</vt:lpstr>
      <vt:lpstr>Course outline</vt:lpstr>
      <vt:lpstr>Overview of anatomy of the heart</vt:lpstr>
      <vt:lpstr>HEART</vt:lpstr>
      <vt:lpstr>.</vt:lpstr>
      <vt:lpstr>HEART CHAMBERS</vt:lpstr>
      <vt:lpstr>PowerPoint Presentation</vt:lpstr>
      <vt:lpstr>HEART VALVES</vt:lpstr>
      <vt:lpstr>PowerPoint Presentation</vt:lpstr>
      <vt:lpstr>PowerPoint Presentation</vt:lpstr>
      <vt:lpstr>PowerPoint Presentation</vt:lpstr>
      <vt:lpstr>CARDIAC BLOOD FLOW</vt:lpstr>
      <vt:lpstr>PowerPoint Presentation</vt:lpstr>
      <vt:lpstr>Regulation of cardiac output </vt:lpstr>
      <vt:lpstr>Cardiac Output</vt:lpstr>
      <vt:lpstr>CARDIAC ELECTRICAL ACTIVITY</vt:lpstr>
      <vt:lpstr>CHARACTERISTICS OF CARDIAC CELLS.</vt:lpstr>
      <vt:lpstr>PowerPoint Presentation</vt:lpstr>
      <vt:lpstr>Heart sounds</vt:lpstr>
      <vt:lpstr>murmur</vt:lpstr>
      <vt:lpstr>arrythmia</vt:lpstr>
      <vt:lpstr>Nomotropic</vt:lpstr>
      <vt:lpstr>PowerPoint Presentation</vt:lpstr>
      <vt:lpstr>ECTOPIC ARRTHYMIA</vt:lpstr>
      <vt:lpstr>Cardiac electrical activity</vt:lpstr>
      <vt:lpstr>PowerPoint Presentation</vt:lpstr>
      <vt:lpstr>CONDUCTION SYSTEM</vt:lpstr>
      <vt:lpstr>STRUCTURE FOR THE CARDIAC HISTORY</vt:lpstr>
      <vt:lpstr>HISTORY OF PRESENTING COMPLAINT</vt:lpstr>
      <vt:lpstr>PowerPoint Presentation</vt:lpstr>
      <vt:lpstr>RISK FACTORS FOR CARDIOVASCULAR DISEASES</vt:lpstr>
      <vt:lpstr>PowerPoint Presentation</vt:lpstr>
      <vt:lpstr>PAST MEDICAL HISTORY</vt:lpstr>
      <vt:lpstr>FAMILY HISTORY</vt:lpstr>
      <vt:lpstr>DRUG HISTORY</vt:lpstr>
      <vt:lpstr>Cardiac signs and symptoms</vt:lpstr>
      <vt:lpstr>Risk factors to heart disease</vt:lpstr>
      <vt:lpstr>.</vt:lpstr>
      <vt:lpstr>Introduction</vt:lpstr>
      <vt:lpstr>.</vt:lpstr>
      <vt:lpstr>Diagnostic tests</vt:lpstr>
      <vt:lpstr>Echocardiography</vt:lpstr>
      <vt:lpstr>ELECTROCARDIOGRAM</vt:lpstr>
      <vt:lpstr>Diseases of the arteries</vt:lpstr>
      <vt:lpstr>.</vt:lpstr>
      <vt:lpstr>RISK FACTORS</vt:lpstr>
      <vt:lpstr>mgt</vt:lpstr>
      <vt:lpstr>INTERMITENT CLAUDICATION</vt:lpstr>
      <vt:lpstr>Mechanism: pathophysiology</vt:lpstr>
      <vt:lpstr>management</vt:lpstr>
      <vt:lpstr>.</vt:lpstr>
      <vt:lpstr>Surgical intervention</vt:lpstr>
      <vt:lpstr>.</vt:lpstr>
      <vt:lpstr>Nursing care</vt:lpstr>
      <vt:lpstr>.</vt:lpstr>
      <vt:lpstr>CORONARY ARTERY DISEASE (CAD)</vt:lpstr>
      <vt:lpstr>pathophysiology</vt:lpstr>
      <vt:lpstr>PowerPoint Presentation</vt:lpstr>
      <vt:lpstr>.</vt:lpstr>
      <vt:lpstr>Necrosis of cardiac muscle</vt:lpstr>
      <vt:lpstr>Clinical manifestation</vt:lpstr>
      <vt:lpstr>.</vt:lpstr>
      <vt:lpstr>prevention</vt:lpstr>
      <vt:lpstr>.</vt:lpstr>
      <vt:lpstr>ANGINA PECTORIS</vt:lpstr>
      <vt:lpstr>Factors associated with typical angina pain (precipitating factors)</vt:lpstr>
      <vt:lpstr>pathophysiology</vt:lpstr>
      <vt:lpstr>causes</vt:lpstr>
      <vt:lpstr>Clinical features</vt:lpstr>
      <vt:lpstr>..</vt:lpstr>
      <vt:lpstr>Differential diagnosis</vt:lpstr>
      <vt:lpstr>Types of angina</vt:lpstr>
      <vt:lpstr>.</vt:lpstr>
      <vt:lpstr>Assessment and diagnosis</vt:lpstr>
      <vt:lpstr>Management.</vt:lpstr>
      <vt:lpstr>Medical and surgical management</vt:lpstr>
      <vt:lpstr>.</vt:lpstr>
      <vt:lpstr>.</vt:lpstr>
      <vt:lpstr>.</vt:lpstr>
      <vt:lpstr>Surgical interventions</vt:lpstr>
      <vt:lpstr>.</vt:lpstr>
      <vt:lpstr>Nursing intervention</vt:lpstr>
      <vt:lpstr>Nursing diagnosis</vt:lpstr>
      <vt:lpstr>Potential complications</vt:lpstr>
      <vt:lpstr>Assessing angina</vt:lpstr>
      <vt:lpstr>MYOCARDIAL INFARCTION (MI)</vt:lpstr>
      <vt:lpstr>pathophysiology</vt:lpstr>
      <vt:lpstr>causes</vt:lpstr>
      <vt:lpstr>Clinical features</vt:lpstr>
      <vt:lpstr>.</vt:lpstr>
      <vt:lpstr>investigations</vt:lpstr>
      <vt:lpstr>management</vt:lpstr>
      <vt:lpstr>Hospital management</vt:lpstr>
      <vt:lpstr>PowerPoint Presentation</vt:lpstr>
      <vt:lpstr>Surgical mgt</vt:lpstr>
      <vt:lpstr>complications</vt:lpstr>
      <vt:lpstr>HYPERTENSION</vt:lpstr>
      <vt:lpstr>.</vt:lpstr>
      <vt:lpstr>Conceptual framework.</vt:lpstr>
      <vt:lpstr>Types</vt:lpstr>
      <vt:lpstr>classification</vt:lpstr>
      <vt:lpstr>.</vt:lpstr>
      <vt:lpstr>pathophysiology</vt:lpstr>
      <vt:lpstr>Risk factors</vt:lpstr>
      <vt:lpstr>Causes</vt:lpstr>
      <vt:lpstr>PowerPoint Presentation</vt:lpstr>
      <vt:lpstr>Clinical features </vt:lpstr>
      <vt:lpstr>Investigations</vt:lpstr>
      <vt:lpstr>diagnosis</vt:lpstr>
      <vt:lpstr>Ensuring accurate blood pressure measurement.</vt:lpstr>
      <vt:lpstr>PowerPoint Presentation</vt:lpstr>
      <vt:lpstr>management</vt:lpstr>
      <vt:lpstr>management</vt:lpstr>
      <vt:lpstr>PowerPoint Presentation</vt:lpstr>
      <vt:lpstr>PowerPoint Presentation</vt:lpstr>
      <vt:lpstr>PowerPoint Presentation</vt:lpstr>
      <vt:lpstr>PowerPoint Presentation</vt:lpstr>
      <vt:lpstr>Nursing care</vt:lpstr>
      <vt:lpstr>Complications htn</vt:lpstr>
      <vt:lpstr>PowerPoint Presentation</vt:lpstr>
      <vt:lpstr>Hypertensive crisis</vt:lpstr>
      <vt:lpstr>Congestive cardiac failure (CCF)</vt:lpstr>
      <vt:lpstr>.</vt:lpstr>
      <vt:lpstr>.</vt:lpstr>
      <vt:lpstr>pathophysiology</vt:lpstr>
      <vt:lpstr>PowerPoint Presentation</vt:lpstr>
      <vt:lpstr>Left-sided cardiac failure (left ventricular failure)</vt:lpstr>
      <vt:lpstr>Clinical manifestation of LVF</vt:lpstr>
      <vt:lpstr>PowerPoint Presentation</vt:lpstr>
      <vt:lpstr>RIGHT VENTRICULAR FAILURE right sided heart failure</vt:lpstr>
      <vt:lpstr>.</vt:lpstr>
      <vt:lpstr>Causes of heart failure (summary)</vt:lpstr>
      <vt:lpstr>.</vt:lpstr>
      <vt:lpstr>investigations</vt:lpstr>
      <vt:lpstr>management</vt:lpstr>
      <vt:lpstr>Nursing care</vt:lpstr>
      <vt:lpstr>PowerPoint Presentation</vt:lpstr>
      <vt:lpstr>Nursing diagnosis</vt:lpstr>
      <vt:lpstr>complications</vt:lpstr>
      <vt:lpstr>.</vt:lpstr>
      <vt:lpstr>CARDIO RESPIRATORY ARREST</vt:lpstr>
      <vt:lpstr>management</vt:lpstr>
      <vt:lpstr>Structural disorders of the heart(congenital/acquired).</vt:lpstr>
      <vt:lpstr>Mitral valve prolapse</vt:lpstr>
      <vt:lpstr>Clinical features</vt:lpstr>
      <vt:lpstr>assessment</vt:lpstr>
      <vt:lpstr>management</vt:lpstr>
      <vt:lpstr>Nursing care</vt:lpstr>
      <vt:lpstr>Mitral reguritation</vt:lpstr>
      <vt:lpstr>Clinical features</vt:lpstr>
      <vt:lpstr>Assessment </vt:lpstr>
      <vt:lpstr>Mitral stenosis</vt:lpstr>
      <vt:lpstr>Aortic regurgitation</vt:lpstr>
      <vt:lpstr>PowerPoint Presentation</vt:lpstr>
      <vt:lpstr>mgt</vt:lpstr>
      <vt:lpstr>Aortic stenosis</vt:lpstr>
      <vt:lpstr>Infectious diseases of the heart</vt:lpstr>
      <vt:lpstr>PowerPoint Presentation</vt:lpstr>
      <vt:lpstr>PowerPoint Presentation</vt:lpstr>
      <vt:lpstr>diagnosis</vt:lpstr>
      <vt:lpstr>Clinical features</vt:lpstr>
      <vt:lpstr>prevention</vt:lpstr>
      <vt:lpstr>management</vt:lpstr>
      <vt:lpstr>.</vt:lpstr>
      <vt:lpstr>.</vt:lpstr>
      <vt:lpstr>Infective endocarditis </vt:lpstr>
      <vt:lpstr>pathophysiology</vt:lpstr>
      <vt:lpstr>Risk factors</vt:lpstr>
      <vt:lpstr>Clinical features</vt:lpstr>
      <vt:lpstr>prevention</vt:lpstr>
      <vt:lpstr>management</vt:lpstr>
      <vt:lpstr>Nursing management</vt:lpstr>
      <vt:lpstr>complications</vt:lpstr>
      <vt:lpstr>MYOCARDITIS</vt:lpstr>
      <vt:lpstr>PERICARDITIS</vt:lpstr>
      <vt:lpstr>PowerPoint Presentation</vt:lpstr>
      <vt:lpstr>Clinical manifestation</vt:lpstr>
      <vt:lpstr>management</vt:lpstr>
      <vt:lpstr>Pulmonary edema</vt:lpstr>
      <vt:lpstr>PowerPoint Presentation</vt:lpstr>
      <vt:lpstr>management</vt:lpstr>
      <vt:lpstr>Nursing management</vt:lpstr>
      <vt:lpstr>Cardiogenic shock</vt:lpstr>
      <vt:lpstr>.</vt:lpstr>
      <vt:lpstr>management</vt:lpstr>
      <vt:lpstr>Deep vein thrombosis (dvt)</vt:lpstr>
      <vt:lpstr>.</vt:lpstr>
      <vt:lpstr>.</vt:lpstr>
      <vt:lpstr>Causes of DVT</vt:lpstr>
      <vt:lpstr>Risk factors</vt:lpstr>
      <vt:lpstr>Signs and symptoms</vt:lpstr>
      <vt:lpstr>.</vt:lpstr>
      <vt:lpstr>PREVENTION</vt:lpstr>
      <vt:lpstr>management</vt:lpstr>
      <vt:lpstr>Contra indications of anticoagulant therapy</vt:lpstr>
      <vt:lpstr>Absolute contraindication of thrombolytics</vt:lpstr>
      <vt:lpstr>Nursing considerations</vt:lpstr>
      <vt:lpstr>Complications of DVT</vt:lpstr>
      <vt:lpstr>.</vt:lpstr>
      <vt:lpstr>.</vt:lpstr>
      <vt:lpstr>VARICOSE VEINS</vt:lpstr>
      <vt:lpstr>.</vt:lpstr>
      <vt:lpstr>.</vt:lpstr>
      <vt:lpstr>PowerPoint Presentation</vt:lpstr>
      <vt:lpstr>.</vt:lpstr>
      <vt:lpstr>Risk factors</vt:lpstr>
      <vt:lpstr>Signs and symptoms</vt:lpstr>
      <vt:lpstr>treatment</vt:lpstr>
      <vt:lpstr>PowerPoint Presentation</vt:lpstr>
      <vt:lpstr>.</vt:lpstr>
      <vt:lpstr>Nursing care</vt:lpstr>
      <vt:lpstr>TRANSIENT ISCHAEMIC ATTACKS         (TIA)</vt:lpstr>
      <vt:lpstr>PowerPoint Presentation</vt:lpstr>
      <vt:lpstr>symptoms</vt:lpstr>
      <vt:lpstr>Diagnostic procedures</vt:lpstr>
      <vt:lpstr>PowerPoint Presentation</vt:lpstr>
      <vt:lpstr>PowerPoint Presentation</vt:lpstr>
      <vt:lpstr>management</vt:lpstr>
      <vt:lpstr>PowerPoint Presentation</vt:lpstr>
      <vt:lpstr>PowerPoint Presentation</vt:lpstr>
      <vt:lpstr>PowerPoint Presentation</vt:lpstr>
      <vt:lpstr>CONGENITAL HEART DISEASE</vt:lpstr>
      <vt:lpstr>classification</vt:lpstr>
      <vt:lpstr>PowerPoint Presentation</vt:lpstr>
      <vt:lpstr>PowerPoint Presentation</vt:lpstr>
      <vt:lpstr>Tetralogy of fallot</vt:lpstr>
      <vt:lpstr>PowerPoint Presentation</vt:lpstr>
      <vt:lpstr>.</vt:lpstr>
      <vt:lpstr>.</vt:lpstr>
      <vt:lpstr>PowerPoint Presentation</vt:lpstr>
      <vt:lpstr>PowerPoint Presentation</vt:lpstr>
      <vt:lpstr>TRANSPOSITION OF THE GREAT VESSELS</vt:lpstr>
      <vt:lpstr>PowerPoint Presentation</vt:lpstr>
      <vt:lpstr>Clinical features</vt:lpstr>
      <vt:lpstr>management</vt:lpstr>
      <vt:lpstr>prognosis</vt:lpstr>
      <vt:lpstr>prevention</vt:lpstr>
      <vt:lpstr>ARRYTHMIAS</vt:lpstr>
      <vt:lpstr>NORMAL CONDUCTION</vt:lpstr>
      <vt:lpstr>PowerPoint Presentation</vt:lpstr>
      <vt:lpstr>PowerPoint Presentation</vt:lpstr>
      <vt:lpstr>.</vt:lpstr>
      <vt:lpstr>Normal sinus rhythm</vt:lpstr>
      <vt:lpstr>PowerPoint Presentation</vt:lpstr>
      <vt:lpstr>Common arrythmias </vt:lpstr>
      <vt:lpstr>.</vt:lpstr>
      <vt:lpstr>PowerPoint Presentation</vt:lpstr>
      <vt:lpstr>..</vt:lpstr>
      <vt:lpstr>PowerPoint Presentation</vt:lpstr>
      <vt:lpstr>.</vt:lpstr>
      <vt:lpstr>Heart block</vt:lpstr>
      <vt:lpstr>.</vt:lpstr>
      <vt:lpstr>PowerPoint Presentation</vt:lpstr>
      <vt:lpstr>.</vt:lpstr>
      <vt:lpstr>.</vt:lpstr>
      <vt:lpstr>.</vt:lpstr>
      <vt:lpstr>Cardiac arrest</vt:lpstr>
      <vt:lpstr>.</vt:lpstr>
      <vt:lpstr>.</vt:lpstr>
      <vt:lpstr>Pathophysiology of arrhythmias</vt:lpstr>
      <vt:lpstr>Management of arrhythmias</vt:lpstr>
      <vt:lpstr>PowerPoint Presentation</vt:lpstr>
      <vt:lpstr>.</vt:lpstr>
      <vt:lpstr>PowerPoint Presentation</vt:lpstr>
      <vt:lpstr>Nursing diagnosis for patients with arrhythmias</vt:lpstr>
      <vt:lpstr>facts</vt:lpstr>
      <vt:lpstr>shock</vt:lpstr>
      <vt:lpstr>Further reading</vt:lpstr>
      <vt:lpstr>(Cor-Pulmonale) Pulmonary Heart Disease</vt:lpstr>
      <vt:lpstr>PowerPoint Presentation</vt:lpstr>
      <vt:lpstr>Clinical Manifestations </vt:lpstr>
      <vt:lpstr>PowerPoint Presentation</vt:lpstr>
      <vt:lpstr>Medical Management</vt:lpstr>
      <vt:lpstr>PowerPoint Presentation</vt:lpstr>
      <vt:lpstr>Nursing Management</vt:lpstr>
      <vt:lpstr>PowerPoint Presentation</vt:lpstr>
      <vt:lpstr>PowerPoint Presentation</vt:lpstr>
      <vt:lpstr>PowerPoint Presentation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MOSES</dc:creator>
  <cp:lastModifiedBy>CHEMUOR</cp:lastModifiedBy>
  <cp:revision>489</cp:revision>
  <dcterms:created xsi:type="dcterms:W3CDTF">2015-05-09T07:15:00Z</dcterms:created>
  <dcterms:modified xsi:type="dcterms:W3CDTF">2021-01-22T10:33:15Z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1033-11.2.0.9453</vt:lpwstr>
  </property>
</Properties>
</file>