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895FF0-246E-4C0D-841E-573E042585BE}"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443277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95FF0-246E-4C0D-841E-573E042585BE}"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77352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95FF0-246E-4C0D-841E-573E042585BE}"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362066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95FF0-246E-4C0D-841E-573E042585BE}"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1714986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895FF0-246E-4C0D-841E-573E042585BE}"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3541808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895FF0-246E-4C0D-841E-573E042585BE}"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2687622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895FF0-246E-4C0D-841E-573E042585BE}"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545939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895FF0-246E-4C0D-841E-573E042585BE}"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939572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95FF0-246E-4C0D-841E-573E042585BE}" type="datetimeFigureOut">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81030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95FF0-246E-4C0D-841E-573E042585BE}"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197434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95FF0-246E-4C0D-841E-573E042585BE}"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32B281-A157-4054-847A-24AA93C2EFE6}" type="slidenum">
              <a:rPr lang="en-US" smtClean="0"/>
              <a:t>‹#›</a:t>
            </a:fld>
            <a:endParaRPr lang="en-US"/>
          </a:p>
        </p:txBody>
      </p:sp>
    </p:spTree>
    <p:extLst>
      <p:ext uri="{BB962C8B-B14F-4D97-AF65-F5344CB8AC3E}">
        <p14:creationId xmlns:p14="http://schemas.microsoft.com/office/powerpoint/2010/main" val="1129945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95FF0-246E-4C0D-841E-573E042585BE}" type="datetimeFigureOut">
              <a:rPr lang="en-US" smtClean="0"/>
              <a:t>11/2/2017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32B281-A157-4054-847A-24AA93C2EFE6}" type="slidenum">
              <a:rPr lang="en-US" smtClean="0"/>
              <a:t>‹#›</a:t>
            </a:fld>
            <a:endParaRPr lang="en-US"/>
          </a:p>
        </p:txBody>
      </p:sp>
    </p:spTree>
    <p:extLst>
      <p:ext uri="{BB962C8B-B14F-4D97-AF65-F5344CB8AC3E}">
        <p14:creationId xmlns:p14="http://schemas.microsoft.com/office/powerpoint/2010/main" val="1013199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Cardiovascular Disease In Pregnancy</a:t>
            </a:r>
            <a:endParaRPr lang="en-US" dirty="0"/>
          </a:p>
        </p:txBody>
      </p:sp>
      <p:sp>
        <p:nvSpPr>
          <p:cNvPr id="3" name="Subtitle 2"/>
          <p:cNvSpPr>
            <a:spLocks noGrp="1"/>
          </p:cNvSpPr>
          <p:nvPr>
            <p:ph type="subTitle" idx="1"/>
          </p:nvPr>
        </p:nvSpPr>
        <p:spPr/>
        <p:txBody>
          <a:bodyPr/>
          <a:lstStyle/>
          <a:p>
            <a:r>
              <a:rPr lang="en-US" dirty="0" smtClean="0"/>
              <a:t>HNS 316</a:t>
            </a:r>
            <a:endParaRPr lang="en-US" dirty="0"/>
          </a:p>
        </p:txBody>
      </p:sp>
    </p:spTree>
    <p:extLst>
      <p:ext uri="{BB962C8B-B14F-4D97-AF65-F5344CB8AC3E}">
        <p14:creationId xmlns:p14="http://schemas.microsoft.com/office/powerpoint/2010/main" val="2144424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20461"/>
          </a:xfrm>
        </p:spPr>
        <p:txBody>
          <a:bodyPr/>
          <a:lstStyle/>
          <a:p>
            <a:r>
              <a:rPr lang="en-US" dirty="0" smtClean="0">
                <a:solidFill>
                  <a:schemeClr val="tx1"/>
                </a:solidFill>
                <a:effectLst/>
              </a:rPr>
              <a:t>Causes of Peripheral resistance</a:t>
            </a:r>
            <a:endParaRPr lang="en-US" dirty="0"/>
          </a:p>
        </p:txBody>
      </p:sp>
      <p:sp>
        <p:nvSpPr>
          <p:cNvPr id="3" name="Content Placeholder 2"/>
          <p:cNvSpPr>
            <a:spLocks noGrp="1"/>
          </p:cNvSpPr>
          <p:nvPr>
            <p:ph idx="1"/>
          </p:nvPr>
        </p:nvSpPr>
        <p:spPr>
          <a:xfrm>
            <a:off x="838200" y="1275008"/>
            <a:ext cx="10515600" cy="5228823"/>
          </a:xfrm>
        </p:spPr>
        <p:txBody>
          <a:bodyPr>
            <a:normAutofit/>
          </a:bodyPr>
          <a:lstStyle/>
          <a:p>
            <a:pPr>
              <a:spcBef>
                <a:spcPct val="0"/>
              </a:spcBef>
              <a:buNone/>
            </a:pPr>
            <a:r>
              <a:rPr lang="en-US" altLang="en-US" sz="3200" dirty="0"/>
              <a:t>The fall in the peripheral resistance  is about 20-30% at 21-24 weeks &amp; returns to normal at </a:t>
            </a:r>
            <a:r>
              <a:rPr lang="en-US" altLang="en-US" sz="3200" dirty="0" smtClean="0"/>
              <a:t>term.</a:t>
            </a:r>
          </a:p>
          <a:p>
            <a:pPr>
              <a:spcBef>
                <a:spcPct val="0"/>
              </a:spcBef>
              <a:buNone/>
            </a:pPr>
            <a:r>
              <a:rPr lang="en-US" altLang="en-US" sz="3200" dirty="0" smtClean="0"/>
              <a:t>This </a:t>
            </a:r>
            <a:r>
              <a:rPr lang="en-US" altLang="en-US" sz="3200" dirty="0"/>
              <a:t>fall is due </a:t>
            </a:r>
            <a:r>
              <a:rPr lang="en-US" altLang="en-US" sz="3200" dirty="0" smtClean="0"/>
              <a:t>to:</a:t>
            </a:r>
            <a:endParaRPr lang="en-US" altLang="en-US" sz="3200" dirty="0"/>
          </a:p>
          <a:p>
            <a:pPr>
              <a:spcBef>
                <a:spcPct val="0"/>
              </a:spcBef>
              <a:buNone/>
            </a:pPr>
            <a:endParaRPr lang="en-US" altLang="en-US" sz="3200" dirty="0"/>
          </a:p>
          <a:p>
            <a:pPr>
              <a:spcBef>
                <a:spcPct val="0"/>
              </a:spcBef>
              <a:buNone/>
            </a:pPr>
            <a:r>
              <a:rPr lang="en-US" altLang="en-US" sz="3200" dirty="0"/>
              <a:t>1. Due to the trophoblastic erosion of endometrial vessels, the placental bed serves as a large arteriovenous shunt causing lowered systemic vascular resistance</a:t>
            </a:r>
          </a:p>
          <a:p>
            <a:pPr>
              <a:spcBef>
                <a:spcPct val="0"/>
              </a:spcBef>
              <a:buClrTx/>
              <a:buSzTx/>
              <a:buFontTx/>
              <a:buNone/>
            </a:pPr>
            <a:endParaRPr lang="en-US" altLang="en-US" sz="3200" dirty="0"/>
          </a:p>
          <a:p>
            <a:pPr>
              <a:spcBef>
                <a:spcPct val="0"/>
              </a:spcBef>
              <a:buClrTx/>
              <a:buSzTx/>
              <a:buFontTx/>
              <a:buNone/>
            </a:pPr>
            <a:r>
              <a:rPr lang="en-US" altLang="en-US" sz="3200" dirty="0"/>
              <a:t>2. There is physiological vasodilatation which is believed to be secondary to endothelial prostacyclin and circulating  progesterone.</a:t>
            </a:r>
          </a:p>
          <a:p>
            <a:endParaRPr lang="en-US" dirty="0"/>
          </a:p>
        </p:txBody>
      </p:sp>
    </p:spTree>
    <p:extLst>
      <p:ext uri="{BB962C8B-B14F-4D97-AF65-F5344CB8AC3E}">
        <p14:creationId xmlns:p14="http://schemas.microsoft.com/office/powerpoint/2010/main" val="2251605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solidFill>
                  <a:schemeClr val="tx1"/>
                </a:solidFill>
              </a:rPr>
              <a:t>Physiological changes during labour </a:t>
            </a:r>
            <a:br>
              <a:rPr lang="en-US" dirty="0" smtClean="0">
                <a:solidFill>
                  <a:schemeClr val="tx1"/>
                </a:solidFill>
              </a:rPr>
            </a:br>
            <a:endParaRPr lang="en-US" dirty="0"/>
          </a:p>
        </p:txBody>
      </p:sp>
      <p:sp>
        <p:nvSpPr>
          <p:cNvPr id="3" name="Content Placeholder 2"/>
          <p:cNvSpPr>
            <a:spLocks noGrp="1"/>
          </p:cNvSpPr>
          <p:nvPr>
            <p:ph idx="1"/>
          </p:nvPr>
        </p:nvSpPr>
        <p:spPr>
          <a:xfrm>
            <a:off x="592428" y="1107583"/>
            <a:ext cx="11062952" cy="5486400"/>
          </a:xfrm>
        </p:spPr>
        <p:txBody>
          <a:bodyPr>
            <a:normAutofit fontScale="92500" lnSpcReduction="10000"/>
          </a:bodyPr>
          <a:lstStyle/>
          <a:p>
            <a:pPr>
              <a:spcBef>
                <a:spcPct val="0"/>
              </a:spcBef>
              <a:buNone/>
            </a:pPr>
            <a:r>
              <a:rPr lang="en-US" altLang="en-US" sz="3500" dirty="0" smtClean="0"/>
              <a:t>Physiological changes during labour and puerperium. </a:t>
            </a:r>
          </a:p>
          <a:p>
            <a:pPr>
              <a:spcBef>
                <a:spcPct val="0"/>
              </a:spcBef>
              <a:buNone/>
            </a:pPr>
            <a:r>
              <a:rPr lang="en-US" altLang="en-US" sz="3500" dirty="0" smtClean="0"/>
              <a:t>1.First stage. Cardiac output increases </a:t>
            </a:r>
            <a:r>
              <a:rPr lang="en-US" altLang="en-US" sz="3500" dirty="0" smtClean="0"/>
              <a:t>by 15</a:t>
            </a:r>
            <a:r>
              <a:rPr lang="en-US" altLang="en-US" sz="3500" dirty="0" smtClean="0"/>
              <a:t>%. Uterine contractions increases venous return , causing increase in cardiac output &amp; can cause reflex bradycardia.</a:t>
            </a:r>
          </a:p>
          <a:p>
            <a:pPr>
              <a:spcBef>
                <a:spcPct val="0"/>
              </a:spcBef>
              <a:buClrTx/>
              <a:buSzTx/>
              <a:buFontTx/>
              <a:buNone/>
            </a:pPr>
            <a:endParaRPr lang="en-US" altLang="en-US" sz="3500" dirty="0" smtClean="0"/>
          </a:p>
          <a:p>
            <a:pPr>
              <a:spcBef>
                <a:spcPct val="0"/>
              </a:spcBef>
              <a:buClrTx/>
              <a:buSzTx/>
              <a:buFontTx/>
              <a:buNone/>
            </a:pPr>
            <a:r>
              <a:rPr lang="en-US" altLang="en-US" sz="3500" dirty="0" smtClean="0"/>
              <a:t>2.Second stage increase in intra abdominal pressure (Valsalva's) causes decrease in venous return and  cardiac output.</a:t>
            </a:r>
          </a:p>
          <a:p>
            <a:pPr>
              <a:spcBef>
                <a:spcPct val="0"/>
              </a:spcBef>
              <a:buClrTx/>
              <a:buSzTx/>
              <a:buFontTx/>
              <a:buNone/>
            </a:pPr>
            <a:endParaRPr lang="en-US" altLang="en-US" sz="3500" dirty="0" smtClean="0"/>
          </a:p>
          <a:p>
            <a:pPr>
              <a:spcBef>
                <a:spcPct val="0"/>
              </a:spcBef>
              <a:buClrTx/>
              <a:buSzTx/>
              <a:buFontTx/>
              <a:buNone/>
            </a:pPr>
            <a:r>
              <a:rPr lang="en-US" altLang="en-US" sz="3500" dirty="0" smtClean="0"/>
              <a:t> 3.Third stage: Normal blood loss during delivery </a:t>
            </a:r>
          </a:p>
          <a:p>
            <a:pPr>
              <a:spcBef>
                <a:spcPct val="0"/>
              </a:spcBef>
              <a:buClrTx/>
              <a:buSzTx/>
              <a:buFontTx/>
              <a:buNone/>
            </a:pPr>
            <a:r>
              <a:rPr lang="en-US" altLang="en-US" sz="3500" dirty="0" smtClean="0"/>
              <a:t>(around 250-350  ml).</a:t>
            </a:r>
          </a:p>
          <a:p>
            <a:pPr>
              <a:spcBef>
                <a:spcPct val="0"/>
              </a:spcBef>
              <a:buClrTx/>
              <a:buSzTx/>
              <a:buFontTx/>
              <a:buNone/>
            </a:pPr>
            <a:r>
              <a:rPr lang="en-US" altLang="en-US" sz="3500" dirty="0" smtClean="0"/>
              <a:t>             It leads to</a:t>
            </a:r>
          </a:p>
          <a:p>
            <a:pPr>
              <a:spcBef>
                <a:spcPct val="0"/>
              </a:spcBef>
              <a:buClrTx/>
              <a:buSzTx/>
              <a:buFontTx/>
              <a:buNone/>
            </a:pPr>
            <a:r>
              <a:rPr lang="en-US" altLang="en-US" sz="3500" dirty="0" smtClean="0"/>
              <a:t>                                a. Decrease blood volume</a:t>
            </a:r>
          </a:p>
          <a:p>
            <a:pPr>
              <a:spcBef>
                <a:spcPct val="0"/>
              </a:spcBef>
              <a:buClrTx/>
              <a:buSzTx/>
              <a:buFontTx/>
              <a:buNone/>
            </a:pPr>
            <a:r>
              <a:rPr lang="en-US" altLang="en-US" sz="3500" dirty="0" smtClean="0"/>
              <a:t>                                b. Decrease cardiac output. </a:t>
            </a:r>
          </a:p>
          <a:p>
            <a:pPr>
              <a:spcBef>
                <a:spcPct val="0"/>
              </a:spcBef>
              <a:buClrTx/>
              <a:buSzTx/>
              <a:buFontTx/>
              <a:buNone/>
            </a:pPr>
            <a:endParaRPr lang="en-US" altLang="en-US" dirty="0" smtClean="0">
              <a:latin typeface="Book Antiqua" panose="02040602050305030304" pitchFamily="18" charset="0"/>
            </a:endParaRPr>
          </a:p>
          <a:p>
            <a:endParaRPr lang="en-US" dirty="0"/>
          </a:p>
        </p:txBody>
      </p:sp>
    </p:spTree>
    <p:extLst>
      <p:ext uri="{BB962C8B-B14F-4D97-AF65-F5344CB8AC3E}">
        <p14:creationId xmlns:p14="http://schemas.microsoft.com/office/powerpoint/2010/main" val="2717428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022" y="0"/>
            <a:ext cx="11487955" cy="1325563"/>
          </a:xfrm>
        </p:spPr>
        <p:txBody>
          <a:bodyPr>
            <a:normAutofit/>
          </a:bodyPr>
          <a:lstStyle/>
          <a:p>
            <a:r>
              <a:rPr lang="en-US" dirty="0">
                <a:cs typeface="Arial" charset="0"/>
              </a:rPr>
              <a:t>The clinical features in a normal pregnancy which can mimic a cardiac </a:t>
            </a:r>
            <a:r>
              <a:rPr lang="en-US" dirty="0" smtClean="0">
                <a:cs typeface="Arial" charset="0"/>
              </a:rPr>
              <a:t>disease</a:t>
            </a:r>
            <a:endParaRPr lang="en-US" dirty="0"/>
          </a:p>
        </p:txBody>
      </p:sp>
      <p:sp>
        <p:nvSpPr>
          <p:cNvPr id="3" name="Content Placeholder 2"/>
          <p:cNvSpPr>
            <a:spLocks noGrp="1"/>
          </p:cNvSpPr>
          <p:nvPr>
            <p:ph idx="1"/>
          </p:nvPr>
        </p:nvSpPr>
        <p:spPr>
          <a:xfrm>
            <a:off x="515155" y="1468192"/>
            <a:ext cx="11324821" cy="5100033"/>
          </a:xfrm>
        </p:spPr>
        <p:txBody>
          <a:bodyPr>
            <a:normAutofit fontScale="85000" lnSpcReduction="20000"/>
          </a:bodyPr>
          <a:lstStyle/>
          <a:p>
            <a:pPr indent="-457200">
              <a:spcBef>
                <a:spcPts val="0"/>
              </a:spcBef>
              <a:tabLst>
                <a:tab pos="685800" algn="l"/>
              </a:tabLst>
              <a:defRPr/>
            </a:pPr>
            <a:endParaRPr lang="en-US" sz="3500" dirty="0">
              <a:cs typeface="Arial" charset="0"/>
            </a:endParaRPr>
          </a:p>
          <a:p>
            <a:pPr marL="285750" indent="-514350" fontAlgn="auto">
              <a:spcBef>
                <a:spcPts val="0"/>
              </a:spcBef>
              <a:spcAft>
                <a:spcPts val="0"/>
              </a:spcAft>
              <a:buFont typeface="+mj-lt"/>
              <a:buAutoNum type="arabicPeriod"/>
              <a:tabLst>
                <a:tab pos="685800" algn="l"/>
              </a:tabLst>
              <a:defRPr/>
            </a:pPr>
            <a:r>
              <a:rPr lang="en-US" sz="3500" dirty="0" smtClean="0">
                <a:cs typeface="Arial" charset="0"/>
              </a:rPr>
              <a:t>Dyspnea </a:t>
            </a:r>
            <a:r>
              <a:rPr lang="en-US" sz="3500" dirty="0">
                <a:cs typeface="Arial" charset="0"/>
              </a:rPr>
              <a:t>- due to hyperventilation, elevated diaphragm..</a:t>
            </a:r>
          </a:p>
          <a:p>
            <a:pPr marL="285750" indent="-514350" fontAlgn="auto">
              <a:spcBef>
                <a:spcPts val="0"/>
              </a:spcBef>
              <a:spcAft>
                <a:spcPts val="0"/>
              </a:spcAft>
              <a:buFont typeface="+mj-lt"/>
              <a:buAutoNum type="arabicPeriod"/>
              <a:tabLst>
                <a:tab pos="685800" algn="l"/>
              </a:tabLst>
              <a:defRPr/>
            </a:pPr>
            <a:r>
              <a:rPr lang="en-US" sz="3500" dirty="0">
                <a:cs typeface="Arial" charset="0"/>
              </a:rPr>
              <a:t>Pedal Edema </a:t>
            </a:r>
          </a:p>
          <a:p>
            <a:pPr marL="285750" indent="-514350" fontAlgn="auto">
              <a:spcBef>
                <a:spcPts val="0"/>
              </a:spcBef>
              <a:spcAft>
                <a:spcPts val="0"/>
              </a:spcAft>
              <a:buFont typeface="+mj-lt"/>
              <a:buAutoNum type="arabicPeriod"/>
              <a:tabLst>
                <a:tab pos="685800" algn="l"/>
              </a:tabLst>
              <a:defRPr/>
            </a:pPr>
            <a:r>
              <a:rPr lang="en-US" sz="3500" dirty="0">
                <a:cs typeface="Arial" charset="0"/>
              </a:rPr>
              <a:t>Cardiac impulse- Diffused and shifted laterally from elevated diaphragm.</a:t>
            </a:r>
          </a:p>
          <a:p>
            <a:pPr indent="-457200">
              <a:spcBef>
                <a:spcPts val="0"/>
              </a:spcBef>
              <a:buFont typeface="+mj-lt"/>
              <a:buAutoNum type="arabicPeriod"/>
              <a:tabLst>
                <a:tab pos="685800" algn="l"/>
              </a:tabLst>
              <a:defRPr/>
            </a:pPr>
            <a:r>
              <a:rPr lang="en-US" sz="3500" dirty="0">
                <a:cs typeface="Arial" charset="0"/>
              </a:rPr>
              <a:t>Jugular veins may be distended and JVP raised.</a:t>
            </a:r>
          </a:p>
          <a:p>
            <a:pPr indent="-457200">
              <a:spcBef>
                <a:spcPts val="0"/>
              </a:spcBef>
              <a:buFont typeface="+mj-lt"/>
              <a:buAutoNum type="arabicPeriod"/>
              <a:tabLst>
                <a:tab pos="685800" algn="l"/>
              </a:tabLst>
              <a:defRPr/>
            </a:pPr>
            <a:r>
              <a:rPr lang="en-US" sz="3500" dirty="0">
                <a:cs typeface="Arial" charset="0"/>
              </a:rPr>
              <a:t>Systolic ejection murmurs along the left sternal border occur in 96% of pregnant women and are believed to be caused by increased flow across the  aortic and pulmonary valves. </a:t>
            </a:r>
          </a:p>
          <a:p>
            <a:pPr indent="-457200">
              <a:spcBef>
                <a:spcPts val="0"/>
              </a:spcBef>
              <a:buFont typeface="+mj-lt"/>
              <a:buAutoNum type="arabicPeriod"/>
              <a:tabLst>
                <a:tab pos="685800" algn="l"/>
              </a:tabLst>
              <a:defRPr/>
            </a:pPr>
            <a:r>
              <a:rPr lang="en-US" sz="3500" dirty="0">
                <a:cs typeface="Arial" charset="0"/>
              </a:rPr>
              <a:t>Fatigue</a:t>
            </a:r>
          </a:p>
          <a:p>
            <a:pPr indent="-457200">
              <a:spcBef>
                <a:spcPts val="0"/>
              </a:spcBef>
              <a:buFont typeface="+mj-lt"/>
              <a:buAutoNum type="arabicPeriod"/>
              <a:tabLst>
                <a:tab pos="685800" algn="l"/>
              </a:tabLst>
              <a:defRPr/>
            </a:pPr>
            <a:r>
              <a:rPr lang="en-US" sz="3500" dirty="0">
                <a:cs typeface="Arial" charset="0"/>
              </a:rPr>
              <a:t>decreased exercise capacity</a:t>
            </a:r>
          </a:p>
          <a:p>
            <a:pPr indent="-457200">
              <a:spcBef>
                <a:spcPts val="0"/>
              </a:spcBef>
              <a:buFont typeface="+mj-lt"/>
              <a:buAutoNum type="arabicPeriod"/>
              <a:tabLst>
                <a:tab pos="685800" algn="l"/>
              </a:tabLst>
              <a:defRPr/>
            </a:pPr>
            <a:r>
              <a:rPr lang="en-US" sz="3500" dirty="0">
                <a:cs typeface="Arial" charset="0"/>
              </a:rPr>
              <a:t>Hyperventilation</a:t>
            </a:r>
          </a:p>
          <a:p>
            <a:pPr indent="-457200">
              <a:spcBef>
                <a:spcPts val="0"/>
              </a:spcBef>
              <a:buFont typeface="+mj-lt"/>
              <a:buAutoNum type="arabicPeriod"/>
              <a:tabLst>
                <a:tab pos="685800" algn="l"/>
              </a:tabLst>
              <a:defRPr/>
            </a:pPr>
            <a:r>
              <a:rPr lang="en-US" sz="3500" dirty="0">
                <a:cs typeface="Arial" charset="0"/>
              </a:rPr>
              <a:t>Palpitations</a:t>
            </a:r>
          </a:p>
          <a:p>
            <a:pPr indent="-457200">
              <a:spcBef>
                <a:spcPts val="0"/>
              </a:spcBef>
              <a:buFont typeface="+mj-lt"/>
              <a:buAutoNum type="arabicPeriod"/>
              <a:tabLst>
                <a:tab pos="685800" algn="l"/>
              </a:tabLst>
              <a:defRPr/>
            </a:pPr>
            <a:r>
              <a:rPr lang="en-US" sz="3500" dirty="0">
                <a:cs typeface="Arial" charset="0"/>
              </a:rPr>
              <a:t>Lightheadedness</a:t>
            </a:r>
          </a:p>
          <a:p>
            <a:pPr indent="-457200">
              <a:spcBef>
                <a:spcPts val="0"/>
              </a:spcBef>
              <a:buFont typeface="+mj-lt"/>
              <a:buAutoNum type="arabicPeriod"/>
              <a:tabLst>
                <a:tab pos="685800" algn="l"/>
              </a:tabLst>
              <a:defRPr/>
            </a:pPr>
            <a:r>
              <a:rPr lang="en-US" sz="3500" dirty="0">
                <a:cs typeface="Arial" charset="0"/>
              </a:rPr>
              <a:t>syncope </a:t>
            </a:r>
          </a:p>
          <a:p>
            <a:pPr indent="-457200">
              <a:spcBef>
                <a:spcPts val="0"/>
              </a:spcBef>
              <a:tabLst>
                <a:tab pos="685800" algn="l"/>
              </a:tabLst>
              <a:defRPr/>
            </a:pPr>
            <a:endParaRPr lang="en-US" dirty="0">
              <a:cs typeface="Arial" charset="0"/>
            </a:endParaRPr>
          </a:p>
          <a:p>
            <a:endParaRPr lang="en-US" dirty="0"/>
          </a:p>
        </p:txBody>
      </p:sp>
    </p:spTree>
    <p:extLst>
      <p:ext uri="{BB962C8B-B14F-4D97-AF65-F5344CB8AC3E}">
        <p14:creationId xmlns:p14="http://schemas.microsoft.com/office/powerpoint/2010/main" val="2536311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Criteria for diagnosing cardiac disease during pregnancy </a:t>
            </a:r>
            <a:endParaRPr lang="en-US" dirty="0"/>
          </a:p>
        </p:txBody>
      </p:sp>
      <p:sp>
        <p:nvSpPr>
          <p:cNvPr id="3" name="Content Placeholder 2"/>
          <p:cNvSpPr>
            <a:spLocks noGrp="1"/>
          </p:cNvSpPr>
          <p:nvPr>
            <p:ph idx="1"/>
          </p:nvPr>
        </p:nvSpPr>
        <p:spPr/>
        <p:txBody>
          <a:bodyPr/>
          <a:lstStyle/>
          <a:p>
            <a:pPr>
              <a:spcBef>
                <a:spcPct val="50000"/>
              </a:spcBef>
              <a:buNone/>
            </a:pPr>
            <a:r>
              <a:rPr lang="en-US" altLang="en-US" sz="3200" dirty="0" smtClean="0"/>
              <a:t>1.Presence of diastolic murmurs.</a:t>
            </a:r>
          </a:p>
          <a:p>
            <a:pPr>
              <a:spcBef>
                <a:spcPct val="50000"/>
              </a:spcBef>
              <a:buNone/>
            </a:pPr>
            <a:r>
              <a:rPr lang="en-US" altLang="en-US" sz="3200" dirty="0" smtClean="0"/>
              <a:t>2.Systolic murmurs of severe intensity (grade 3).</a:t>
            </a:r>
          </a:p>
          <a:p>
            <a:pPr>
              <a:spcBef>
                <a:spcPct val="50000"/>
              </a:spcBef>
              <a:buNone/>
            </a:pPr>
            <a:r>
              <a:rPr lang="en-US" altLang="en-US" sz="3200" dirty="0" smtClean="0"/>
              <a:t>3.Unequivocal enlargement of heart (X-ray).</a:t>
            </a:r>
          </a:p>
          <a:p>
            <a:pPr>
              <a:spcBef>
                <a:spcPct val="50000"/>
              </a:spcBef>
              <a:buNone/>
            </a:pPr>
            <a:r>
              <a:rPr lang="en-US" altLang="en-US" sz="3200" dirty="0" smtClean="0"/>
              <a:t>4.Presence of severe arrhythmias, atrial fibrillation or  flutter </a:t>
            </a:r>
          </a:p>
          <a:p>
            <a:endParaRPr lang="en-US" dirty="0"/>
          </a:p>
        </p:txBody>
      </p:sp>
    </p:spTree>
    <p:extLst>
      <p:ext uri="{BB962C8B-B14F-4D97-AF65-F5344CB8AC3E}">
        <p14:creationId xmlns:p14="http://schemas.microsoft.com/office/powerpoint/2010/main" val="3925405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Clinical findings</a:t>
            </a:r>
          </a:p>
        </p:txBody>
      </p:sp>
      <p:sp>
        <p:nvSpPr>
          <p:cNvPr id="3" name="Content Placeholder 2"/>
          <p:cNvSpPr>
            <a:spLocks noGrp="1"/>
          </p:cNvSpPr>
          <p:nvPr>
            <p:ph idx="1"/>
          </p:nvPr>
        </p:nvSpPr>
        <p:spPr>
          <a:xfrm>
            <a:off x="838200" y="1325562"/>
            <a:ext cx="10515600" cy="5165389"/>
          </a:xfrm>
        </p:spPr>
        <p:txBody>
          <a:bodyPr>
            <a:noAutofit/>
          </a:bodyPr>
          <a:lstStyle/>
          <a:p>
            <a:pPr algn="thaiDist"/>
            <a:r>
              <a:rPr lang="en-US" altLang="en-US" sz="3200" dirty="0" smtClean="0"/>
              <a:t>Cyanosis  </a:t>
            </a:r>
          </a:p>
          <a:p>
            <a:pPr algn="thaiDist"/>
            <a:r>
              <a:rPr lang="en-US" altLang="en-US" sz="3200" dirty="0" smtClean="0"/>
              <a:t>               Clubbing of fingers</a:t>
            </a:r>
          </a:p>
          <a:p>
            <a:pPr algn="thaiDist"/>
            <a:r>
              <a:rPr lang="en-US" altLang="en-US" sz="3200" dirty="0" smtClean="0"/>
              <a:t>               persistent neck vein distension</a:t>
            </a:r>
          </a:p>
          <a:p>
            <a:pPr algn="thaiDist"/>
            <a:r>
              <a:rPr lang="en-US" altLang="en-US" sz="3200" dirty="0" smtClean="0"/>
              <a:t>               Systolic murmur grade 3/6 or greater</a:t>
            </a:r>
          </a:p>
          <a:p>
            <a:pPr algn="thaiDist"/>
            <a:r>
              <a:rPr lang="en-US" altLang="en-US" sz="3200" dirty="0" smtClean="0"/>
              <a:t>               Diastolic murmur</a:t>
            </a:r>
          </a:p>
          <a:p>
            <a:pPr algn="thaiDist"/>
            <a:r>
              <a:rPr lang="en-US" altLang="en-US" sz="3200" dirty="0" smtClean="0"/>
              <a:t>               Cardiomegaly</a:t>
            </a:r>
          </a:p>
          <a:p>
            <a:pPr algn="thaiDist"/>
            <a:r>
              <a:rPr lang="en-US" altLang="en-US" sz="3200" dirty="0" smtClean="0"/>
              <a:t>               Persistent arrhythmia</a:t>
            </a:r>
          </a:p>
          <a:p>
            <a:pPr algn="thaiDist"/>
            <a:r>
              <a:rPr lang="en-US" altLang="en-US" sz="3200" dirty="0" smtClean="0"/>
              <a:t>               Persistent split-second sound</a:t>
            </a:r>
          </a:p>
          <a:p>
            <a:pPr algn="thaiDist"/>
            <a:r>
              <a:rPr lang="en-US" altLang="en-US" sz="3200" dirty="0" smtClean="0"/>
              <a:t>               Criteria for pulmonary hypertension</a:t>
            </a:r>
          </a:p>
          <a:p>
            <a:endParaRPr lang="en-US" sz="3200" dirty="0"/>
          </a:p>
        </p:txBody>
      </p:sp>
    </p:spTree>
    <p:extLst>
      <p:ext uri="{BB962C8B-B14F-4D97-AF65-F5344CB8AC3E}">
        <p14:creationId xmlns:p14="http://schemas.microsoft.com/office/powerpoint/2010/main" val="937616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solidFill>
                  <a:schemeClr val="tx1"/>
                </a:solidFill>
              </a:rPr>
              <a:t>Diagnosis of Heart Disease</a:t>
            </a:r>
            <a:endParaRPr lang="en-US" dirty="0"/>
          </a:p>
        </p:txBody>
      </p:sp>
      <p:sp>
        <p:nvSpPr>
          <p:cNvPr id="3" name="Content Placeholder 2"/>
          <p:cNvSpPr>
            <a:spLocks noGrp="1"/>
          </p:cNvSpPr>
          <p:nvPr>
            <p:ph idx="1"/>
          </p:nvPr>
        </p:nvSpPr>
        <p:spPr>
          <a:xfrm>
            <a:off x="838200" y="1210614"/>
            <a:ext cx="10515600" cy="4966349"/>
          </a:xfrm>
        </p:spPr>
        <p:txBody>
          <a:bodyPr>
            <a:noAutofit/>
          </a:bodyPr>
          <a:lstStyle/>
          <a:p>
            <a:pPr marL="548640" indent="-411480">
              <a:lnSpc>
                <a:spcPct val="80000"/>
              </a:lnSpc>
              <a:spcBef>
                <a:spcPts val="0"/>
              </a:spcBef>
              <a:buClr>
                <a:schemeClr val="tx1">
                  <a:shade val="95000"/>
                </a:schemeClr>
              </a:buClr>
              <a:buNone/>
              <a:defRPr/>
            </a:pPr>
            <a:r>
              <a:rPr lang="en-US" sz="3200" u="sng" dirty="0"/>
              <a:t>Some clinical indicators of heart disease during </a:t>
            </a:r>
          </a:p>
          <a:p>
            <a:pPr marL="548640" indent="-411480">
              <a:lnSpc>
                <a:spcPct val="80000"/>
              </a:lnSpc>
              <a:spcBef>
                <a:spcPts val="0"/>
              </a:spcBef>
              <a:buClr>
                <a:schemeClr val="tx1">
                  <a:shade val="95000"/>
                </a:schemeClr>
              </a:buClr>
              <a:buNone/>
              <a:defRPr/>
            </a:pPr>
            <a:r>
              <a:rPr lang="en-US" sz="3200" u="sng" dirty="0"/>
              <a:t>Pregnancy</a:t>
            </a:r>
          </a:p>
          <a:p>
            <a:pPr marL="548640" indent="-411480">
              <a:lnSpc>
                <a:spcPct val="80000"/>
              </a:lnSpc>
              <a:spcBef>
                <a:spcPts val="0"/>
              </a:spcBef>
              <a:buClr>
                <a:schemeClr val="tx1">
                  <a:shade val="95000"/>
                </a:schemeClr>
              </a:buClr>
              <a:buNone/>
              <a:defRPr/>
            </a:pPr>
            <a:r>
              <a:rPr lang="en-US" sz="3200" b="1" dirty="0"/>
              <a:t>Symptoms:</a:t>
            </a:r>
          </a:p>
          <a:p>
            <a:pPr marL="548640" indent="-411480">
              <a:lnSpc>
                <a:spcPct val="80000"/>
              </a:lnSpc>
              <a:spcBef>
                <a:spcPts val="0"/>
              </a:spcBef>
              <a:buClr>
                <a:schemeClr val="tx1">
                  <a:shade val="95000"/>
                </a:schemeClr>
              </a:buClr>
              <a:buNone/>
              <a:defRPr/>
            </a:pPr>
            <a:endParaRPr lang="en-US" sz="3200" dirty="0"/>
          </a:p>
          <a:p>
            <a:pPr marL="137160" indent="0">
              <a:lnSpc>
                <a:spcPct val="80000"/>
              </a:lnSpc>
              <a:spcBef>
                <a:spcPts val="0"/>
              </a:spcBef>
              <a:buClr>
                <a:schemeClr val="tx1">
                  <a:shade val="95000"/>
                </a:schemeClr>
              </a:buClr>
              <a:buNone/>
              <a:defRPr/>
            </a:pPr>
            <a:r>
              <a:rPr lang="en-US" sz="3200" dirty="0"/>
              <a:t>             </a:t>
            </a:r>
          </a:p>
          <a:p>
            <a:pPr marL="708660" indent="-571500">
              <a:lnSpc>
                <a:spcPct val="80000"/>
              </a:lnSpc>
              <a:spcBef>
                <a:spcPts val="0"/>
              </a:spcBef>
              <a:buClr>
                <a:schemeClr val="tx1">
                  <a:shade val="95000"/>
                </a:schemeClr>
              </a:buClr>
              <a:defRPr/>
            </a:pPr>
            <a:r>
              <a:rPr lang="en-US" sz="3200" dirty="0"/>
              <a:t>Progressive dyspnea or orthopnea</a:t>
            </a:r>
          </a:p>
          <a:p>
            <a:pPr marL="137160" indent="0">
              <a:lnSpc>
                <a:spcPct val="80000"/>
              </a:lnSpc>
              <a:spcBef>
                <a:spcPts val="0"/>
              </a:spcBef>
              <a:buClr>
                <a:schemeClr val="tx1">
                  <a:shade val="95000"/>
                </a:schemeClr>
              </a:buClr>
              <a:buNone/>
              <a:defRPr/>
            </a:pPr>
            <a:r>
              <a:rPr lang="en-US" sz="3200" dirty="0"/>
              <a:t>             </a:t>
            </a:r>
          </a:p>
          <a:p>
            <a:pPr marL="708660" indent="-571500">
              <a:lnSpc>
                <a:spcPct val="80000"/>
              </a:lnSpc>
              <a:spcBef>
                <a:spcPts val="0"/>
              </a:spcBef>
              <a:buClr>
                <a:schemeClr val="tx1">
                  <a:shade val="95000"/>
                </a:schemeClr>
              </a:buClr>
              <a:defRPr/>
            </a:pPr>
            <a:r>
              <a:rPr lang="en-US" sz="3200" dirty="0"/>
              <a:t>Nocturnal cough</a:t>
            </a:r>
          </a:p>
          <a:p>
            <a:pPr marL="137160" indent="0">
              <a:lnSpc>
                <a:spcPct val="80000"/>
              </a:lnSpc>
              <a:spcBef>
                <a:spcPts val="0"/>
              </a:spcBef>
              <a:buClr>
                <a:schemeClr val="tx1">
                  <a:shade val="95000"/>
                </a:schemeClr>
              </a:buClr>
              <a:buNone/>
              <a:defRPr/>
            </a:pPr>
            <a:r>
              <a:rPr lang="en-US" sz="3200" dirty="0"/>
              <a:t>            </a:t>
            </a:r>
          </a:p>
          <a:p>
            <a:pPr marL="708660" indent="-571500">
              <a:lnSpc>
                <a:spcPct val="80000"/>
              </a:lnSpc>
              <a:spcBef>
                <a:spcPts val="0"/>
              </a:spcBef>
              <a:buClr>
                <a:schemeClr val="tx1">
                  <a:shade val="95000"/>
                </a:schemeClr>
              </a:buClr>
              <a:defRPr/>
            </a:pPr>
            <a:r>
              <a:rPr lang="en-US" sz="3200" dirty="0"/>
              <a:t> Hemoptysis</a:t>
            </a:r>
          </a:p>
          <a:p>
            <a:pPr marL="137160" indent="0">
              <a:lnSpc>
                <a:spcPct val="80000"/>
              </a:lnSpc>
              <a:spcBef>
                <a:spcPts val="0"/>
              </a:spcBef>
              <a:buClr>
                <a:schemeClr val="tx1">
                  <a:shade val="95000"/>
                </a:schemeClr>
              </a:buClr>
              <a:buNone/>
              <a:defRPr/>
            </a:pPr>
            <a:r>
              <a:rPr lang="en-US" sz="3200" dirty="0"/>
              <a:t>             </a:t>
            </a:r>
          </a:p>
          <a:p>
            <a:pPr marL="708660" indent="-571500">
              <a:lnSpc>
                <a:spcPct val="80000"/>
              </a:lnSpc>
              <a:spcBef>
                <a:spcPts val="0"/>
              </a:spcBef>
              <a:buClr>
                <a:schemeClr val="tx1">
                  <a:shade val="95000"/>
                </a:schemeClr>
              </a:buClr>
              <a:defRPr/>
            </a:pPr>
            <a:r>
              <a:rPr lang="en-US" sz="3200" dirty="0"/>
              <a:t>Syncope</a:t>
            </a:r>
          </a:p>
          <a:p>
            <a:pPr marL="137160" indent="0">
              <a:lnSpc>
                <a:spcPct val="80000"/>
              </a:lnSpc>
              <a:spcBef>
                <a:spcPts val="0"/>
              </a:spcBef>
              <a:buClr>
                <a:schemeClr val="tx1">
                  <a:shade val="95000"/>
                </a:schemeClr>
              </a:buClr>
              <a:buNone/>
              <a:defRPr/>
            </a:pPr>
            <a:r>
              <a:rPr lang="en-US" sz="3200" dirty="0"/>
              <a:t>              </a:t>
            </a:r>
          </a:p>
          <a:p>
            <a:pPr marL="708660" indent="-571500">
              <a:lnSpc>
                <a:spcPct val="80000"/>
              </a:lnSpc>
              <a:spcBef>
                <a:spcPts val="0"/>
              </a:spcBef>
              <a:buClr>
                <a:schemeClr val="tx1">
                  <a:shade val="95000"/>
                </a:schemeClr>
              </a:buClr>
              <a:defRPr/>
            </a:pPr>
            <a:r>
              <a:rPr lang="en-US" sz="3200" dirty="0"/>
              <a:t>Chest </a:t>
            </a:r>
            <a:r>
              <a:rPr lang="en-US" sz="3200" dirty="0" smtClean="0"/>
              <a:t>pain</a:t>
            </a:r>
            <a:endParaRPr lang="en-US" sz="3200" dirty="0"/>
          </a:p>
        </p:txBody>
      </p:sp>
    </p:spTree>
    <p:extLst>
      <p:ext uri="{BB962C8B-B14F-4D97-AF65-F5344CB8AC3E}">
        <p14:creationId xmlns:p14="http://schemas.microsoft.com/office/powerpoint/2010/main" val="83910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003" y="249215"/>
            <a:ext cx="11147738" cy="1325563"/>
          </a:xfrm>
        </p:spPr>
        <p:txBody>
          <a:bodyPr>
            <a:normAutofit fontScale="90000"/>
          </a:bodyPr>
          <a:lstStyle/>
          <a:p>
            <a:r>
              <a:rPr lang="en-US" altLang="en-US" dirty="0" smtClean="0">
                <a:latin typeface="Book Antiqua" panose="02040602050305030304" pitchFamily="18" charset="0"/>
              </a:rPr>
              <a:t>The New York Heart Association (NYHA) Grading of    functional capacity of the heart:</a:t>
            </a:r>
            <a:r>
              <a:rPr lang="en-US" altLang="en-US" sz="3200" dirty="0" smtClean="0">
                <a:latin typeface="Book Antiqua" panose="02040602050305030304" pitchFamily="18" charset="0"/>
              </a:rPr>
              <a:t/>
            </a:r>
            <a:br>
              <a:rPr lang="en-US" altLang="en-US" sz="3200" dirty="0" smtClean="0">
                <a:latin typeface="Book Antiqua" panose="02040602050305030304" pitchFamily="18" charset="0"/>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8814660"/>
              </p:ext>
            </p:extLst>
          </p:nvPr>
        </p:nvGraphicFramePr>
        <p:xfrm>
          <a:off x="296214" y="1574777"/>
          <a:ext cx="11178861" cy="5096478"/>
        </p:xfrm>
        <a:graphic>
          <a:graphicData uri="http://schemas.openxmlformats.org/drawingml/2006/table">
            <a:tbl>
              <a:tblPr firstRow="1" bandRow="1">
                <a:tableStyleId>{5C22544A-7EE6-4342-B048-85BDC9FD1C3A}</a:tableStyleId>
              </a:tblPr>
              <a:tblGrid>
                <a:gridCol w="3726287"/>
                <a:gridCol w="3726287"/>
                <a:gridCol w="3726287"/>
              </a:tblGrid>
              <a:tr h="14403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0" dirty="0" smtClean="0">
                          <a:solidFill>
                            <a:schemeClr val="tx1"/>
                          </a:solidFill>
                          <a:latin typeface="Book Antiqua" panose="02040602050305030304" pitchFamily="18" charset="0"/>
                        </a:rPr>
                        <a:t>CLASS I</a:t>
                      </a:r>
                    </a:p>
                    <a:p>
                      <a:endParaRPr lang="en-US" b="0" dirty="0">
                        <a:solidFill>
                          <a:schemeClr val="tx1"/>
                        </a:solidFill>
                      </a:endParaRPr>
                    </a:p>
                  </a:txBody>
                  <a:tcPr/>
                </a:tc>
                <a:tc>
                  <a:txBody>
                    <a:bodyPr/>
                    <a:lstStyle/>
                    <a:p>
                      <a:pPr eaLnBrk="1" hangingPunct="1">
                        <a:spcBef>
                          <a:spcPct val="0"/>
                        </a:spcBef>
                        <a:buClrTx/>
                        <a:buSzTx/>
                        <a:buFontTx/>
                        <a:buNone/>
                      </a:pPr>
                      <a:r>
                        <a:rPr lang="en-US" altLang="en-US" sz="1800" b="0" dirty="0" smtClean="0">
                          <a:solidFill>
                            <a:schemeClr val="tx1"/>
                          </a:solidFill>
                          <a:latin typeface="Book Antiqua" panose="02040602050305030304" pitchFamily="18" charset="0"/>
                        </a:rPr>
                        <a:t>No functional limitation of activity </a:t>
                      </a:r>
                    </a:p>
                    <a:p>
                      <a:pPr>
                        <a:spcBef>
                          <a:spcPct val="0"/>
                        </a:spcBef>
                        <a:buClrTx/>
                        <a:buSzTx/>
                        <a:buFontTx/>
                        <a:buNone/>
                      </a:pPr>
                      <a:r>
                        <a:rPr lang="en-US" altLang="en-US" sz="1800" b="0" dirty="0" smtClean="0">
                          <a:solidFill>
                            <a:schemeClr val="tx1"/>
                          </a:solidFill>
                          <a:latin typeface="Book Antiqua" panose="02040602050305030304" pitchFamily="18" charset="0"/>
                        </a:rPr>
                        <a:t>                    </a:t>
                      </a:r>
                    </a:p>
                    <a:p>
                      <a:endParaRPr lang="en-US" b="0" dirty="0">
                        <a:solidFill>
                          <a:schemeClr val="tx1"/>
                        </a:solidFill>
                      </a:endParaRP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smtClean="0">
                          <a:ln>
                            <a:noFill/>
                          </a:ln>
                          <a:solidFill>
                            <a:prstClr val="black"/>
                          </a:solidFill>
                          <a:effectLst/>
                          <a:uLnTx/>
                          <a:uFillTx/>
                          <a:latin typeface="Book Antiqua" panose="02040602050305030304" pitchFamily="18" charset="0"/>
                          <a:ea typeface="+mn-ea"/>
                          <a:cs typeface="Arial" panose="020B0604020202020204" pitchFamily="34" charset="0"/>
                        </a:rPr>
                        <a:t>Symptoms with extra ordinary physical work.</a:t>
                      </a:r>
                    </a:p>
                    <a:p>
                      <a:endParaRPr lang="en-US" dirty="0"/>
                    </a:p>
                  </a:txBody>
                  <a:tcPr/>
                </a:tc>
              </a:tr>
              <a:tr h="1107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Book Antiqua" panose="02040602050305030304" pitchFamily="18" charset="0"/>
                        </a:rPr>
                        <a:t>CLASS II</a:t>
                      </a:r>
                    </a:p>
                    <a:p>
                      <a:endParaRPr lang="en-US" dirty="0"/>
                    </a:p>
                  </a:txBody>
                  <a:tcPr/>
                </a:tc>
                <a:tc>
                  <a:txBody>
                    <a:bodyPr/>
                    <a:lstStyle/>
                    <a:p>
                      <a:r>
                        <a:rPr lang="en-US" altLang="en-US" sz="1800" dirty="0" smtClean="0">
                          <a:latin typeface="Book Antiqua" panose="02040602050305030304" pitchFamily="18" charset="0"/>
                        </a:rPr>
                        <a:t>Mild limitation of physical activity.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Book Antiqua" panose="02040602050305030304" pitchFamily="18" charset="0"/>
                        </a:rPr>
                        <a:t>Symptoms with ordinary physical work</a:t>
                      </a:r>
                    </a:p>
                    <a:p>
                      <a:endParaRPr lang="en-US" dirty="0"/>
                    </a:p>
                  </a:txBody>
                  <a:tcPr/>
                </a:tc>
              </a:tr>
              <a:tr h="14403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Book Antiqua" panose="02040602050305030304" pitchFamily="18" charset="0"/>
                        </a:rPr>
                        <a:t>CLASS III</a:t>
                      </a:r>
                    </a:p>
                    <a:p>
                      <a:endParaRPr lang="en-US" dirty="0"/>
                    </a:p>
                  </a:txBody>
                  <a:tcPr/>
                </a:tc>
                <a:tc>
                  <a:txBody>
                    <a:bodyPr/>
                    <a:lstStyle/>
                    <a:p>
                      <a:pPr eaLnBrk="1" hangingPunct="1">
                        <a:spcBef>
                          <a:spcPct val="0"/>
                        </a:spcBef>
                        <a:buClrTx/>
                        <a:buSzTx/>
                        <a:buFontTx/>
                        <a:buNone/>
                      </a:pPr>
                      <a:r>
                        <a:rPr lang="en-US" altLang="en-US" sz="1800" dirty="0" smtClean="0">
                          <a:latin typeface="Book Antiqua" panose="02040602050305030304" pitchFamily="18" charset="0"/>
                        </a:rPr>
                        <a:t>Marked limitation of physical activity</a:t>
                      </a:r>
                      <a:endParaRPr lang="en-US" altLang="en-US" sz="1800" dirty="0">
                        <a:latin typeface="Book Antiqua" panose="0204060205030503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Book Antiqua" panose="02040602050305030304" pitchFamily="18" charset="0"/>
                        </a:rPr>
                        <a:t>Symptoms with less than ordinary physical work</a:t>
                      </a:r>
                    </a:p>
                    <a:p>
                      <a:endParaRPr lang="en-US" dirty="0"/>
                    </a:p>
                  </a:txBody>
                  <a:tcPr/>
                </a:tc>
              </a:tr>
              <a:tr h="1107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Book Antiqua" panose="02040602050305030304" pitchFamily="18" charset="0"/>
                        </a:rPr>
                        <a:t>CLASS IV</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Book Antiqua" panose="02040602050305030304" pitchFamily="18" charset="0"/>
                        </a:rPr>
                        <a:t>Severe limitation of physical activity</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Book Antiqua" panose="02040602050305030304" pitchFamily="18" charset="0"/>
                        </a:rPr>
                        <a:t>Symptoms at rest</a:t>
                      </a:r>
                    </a:p>
                    <a:p>
                      <a:endParaRPr lang="en-US" dirty="0"/>
                    </a:p>
                  </a:txBody>
                  <a:tcPr/>
                </a:tc>
              </a:tr>
            </a:tbl>
          </a:graphicData>
        </a:graphic>
      </p:graphicFrame>
    </p:spTree>
    <p:extLst>
      <p:ext uri="{BB962C8B-B14F-4D97-AF65-F5344CB8AC3E}">
        <p14:creationId xmlns:p14="http://schemas.microsoft.com/office/powerpoint/2010/main" val="1004301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Prognosis </a:t>
            </a:r>
            <a:endParaRPr lang="en-US" dirty="0"/>
          </a:p>
        </p:txBody>
      </p:sp>
      <p:sp>
        <p:nvSpPr>
          <p:cNvPr id="3" name="Content Placeholder 2"/>
          <p:cNvSpPr>
            <a:spLocks noGrp="1"/>
          </p:cNvSpPr>
          <p:nvPr>
            <p:ph idx="1"/>
          </p:nvPr>
        </p:nvSpPr>
        <p:spPr/>
        <p:txBody>
          <a:bodyPr/>
          <a:lstStyle/>
          <a:p>
            <a:pPr>
              <a:spcBef>
                <a:spcPct val="0"/>
              </a:spcBef>
              <a:buNone/>
            </a:pPr>
            <a:r>
              <a:rPr lang="en-US" altLang="en-US" sz="3200" dirty="0"/>
              <a:t>Prognosis depending on the functional status</a:t>
            </a:r>
          </a:p>
          <a:p>
            <a:pPr>
              <a:spcBef>
                <a:spcPct val="0"/>
              </a:spcBef>
              <a:buNone/>
            </a:pPr>
            <a:endParaRPr lang="en-US" altLang="en-US" sz="3200" dirty="0"/>
          </a:p>
          <a:p>
            <a:pPr>
              <a:spcBef>
                <a:spcPct val="0"/>
              </a:spcBef>
              <a:buClrTx/>
              <a:buSzTx/>
              <a:buFontTx/>
              <a:buNone/>
            </a:pPr>
            <a:r>
              <a:rPr lang="en-US" altLang="en-US" sz="3200" dirty="0"/>
              <a:t>v   In general, women in NYHA classes I and II lesions</a:t>
            </a:r>
          </a:p>
          <a:p>
            <a:pPr>
              <a:spcBef>
                <a:spcPct val="0"/>
              </a:spcBef>
              <a:buClrTx/>
              <a:buSzTx/>
              <a:buFontTx/>
              <a:buNone/>
            </a:pPr>
            <a:r>
              <a:rPr lang="en-US" altLang="en-US" sz="3200" dirty="0"/>
              <a:t>       usually do well during pregnancy and have a </a:t>
            </a:r>
          </a:p>
          <a:p>
            <a:pPr>
              <a:spcBef>
                <a:spcPct val="0"/>
              </a:spcBef>
              <a:buClrTx/>
              <a:buSzTx/>
              <a:buFontTx/>
              <a:buNone/>
            </a:pPr>
            <a:r>
              <a:rPr lang="en-US" altLang="en-US" sz="3200" dirty="0"/>
              <a:t>       favorable prognosis with a mortality rate of &lt;1%. </a:t>
            </a:r>
          </a:p>
          <a:p>
            <a:pPr>
              <a:spcBef>
                <a:spcPct val="0"/>
              </a:spcBef>
              <a:buClrTx/>
              <a:buSzTx/>
              <a:buFontTx/>
              <a:buNone/>
            </a:pPr>
            <a:r>
              <a:rPr lang="en-US" altLang="en-US" sz="3200" dirty="0"/>
              <a:t>v   Patients in NYHA classes III and IV may have a </a:t>
            </a:r>
          </a:p>
          <a:p>
            <a:pPr>
              <a:spcBef>
                <a:spcPct val="0"/>
              </a:spcBef>
              <a:buClrTx/>
              <a:buSzTx/>
              <a:buFontTx/>
              <a:buNone/>
            </a:pPr>
            <a:r>
              <a:rPr lang="en-US" altLang="en-US" sz="3200" dirty="0"/>
              <a:t>       mortality rate of 5% to 15%. These patients should </a:t>
            </a:r>
          </a:p>
          <a:p>
            <a:pPr>
              <a:spcBef>
                <a:spcPct val="0"/>
              </a:spcBef>
              <a:buClrTx/>
              <a:buSzTx/>
              <a:buFontTx/>
              <a:buNone/>
            </a:pPr>
            <a:r>
              <a:rPr lang="en-US" altLang="en-US" sz="3200" dirty="0"/>
              <a:t>       be advised against becoming pregnant</a:t>
            </a:r>
            <a:r>
              <a:rPr lang="en-US" altLang="en-US" dirty="0">
                <a:latin typeface="Book Antiqua" panose="02040602050305030304" pitchFamily="18" charset="0"/>
              </a:rPr>
              <a:t>.</a:t>
            </a:r>
            <a:endParaRPr lang="en-US" dirty="0"/>
          </a:p>
        </p:txBody>
      </p:sp>
    </p:spTree>
    <p:extLst>
      <p:ext uri="{BB962C8B-B14F-4D97-AF65-F5344CB8AC3E}">
        <p14:creationId xmlns:p14="http://schemas.microsoft.com/office/powerpoint/2010/main" val="920888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indications for Termination of pregnancy.</a:t>
            </a:r>
            <a:endParaRPr lang="en-US" dirty="0"/>
          </a:p>
        </p:txBody>
      </p:sp>
      <p:sp>
        <p:nvSpPr>
          <p:cNvPr id="3" name="Content Placeholder 2"/>
          <p:cNvSpPr>
            <a:spLocks noGrp="1"/>
          </p:cNvSpPr>
          <p:nvPr>
            <p:ph idx="1"/>
          </p:nvPr>
        </p:nvSpPr>
        <p:spPr/>
        <p:txBody>
          <a:bodyPr>
            <a:normAutofit/>
          </a:bodyPr>
          <a:lstStyle/>
          <a:p>
            <a:pPr>
              <a:lnSpc>
                <a:spcPct val="120000"/>
              </a:lnSpc>
              <a:spcBef>
                <a:spcPct val="0"/>
              </a:spcBef>
              <a:buNone/>
            </a:pPr>
            <a:r>
              <a:rPr lang="en-US" altLang="en-US" sz="3200" dirty="0" smtClean="0"/>
              <a:t>Because of high maternal risks </a:t>
            </a:r>
            <a:r>
              <a:rPr lang="en-US" altLang="en-US" sz="3200" dirty="0" err="1" smtClean="0"/>
              <a:t>eg</a:t>
            </a:r>
            <a:r>
              <a:rPr lang="en-US" altLang="en-US" sz="3200" dirty="0" smtClean="0"/>
              <a:t> </a:t>
            </a:r>
          </a:p>
          <a:p>
            <a:pPr>
              <a:lnSpc>
                <a:spcPct val="120000"/>
              </a:lnSpc>
              <a:spcBef>
                <a:spcPct val="0"/>
              </a:spcBef>
              <a:buClrTx/>
              <a:buSzTx/>
              <a:buFontTx/>
              <a:buNone/>
            </a:pPr>
            <a:r>
              <a:rPr lang="en-US" altLang="en-US" sz="3200" dirty="0" smtClean="0"/>
              <a:t>1.Eisenmenger’s syndrome.</a:t>
            </a:r>
          </a:p>
          <a:p>
            <a:pPr>
              <a:lnSpc>
                <a:spcPct val="120000"/>
              </a:lnSpc>
              <a:spcBef>
                <a:spcPct val="0"/>
              </a:spcBef>
              <a:buClrTx/>
              <a:buSzTx/>
              <a:buFontTx/>
              <a:buNone/>
            </a:pPr>
            <a:r>
              <a:rPr lang="en-US" altLang="en-US" sz="3200" dirty="0" smtClean="0"/>
              <a:t>2.Marfan’s syndrome with aortic involvement</a:t>
            </a:r>
          </a:p>
          <a:p>
            <a:pPr>
              <a:lnSpc>
                <a:spcPct val="120000"/>
              </a:lnSpc>
              <a:spcBef>
                <a:spcPct val="0"/>
              </a:spcBef>
              <a:buClrTx/>
              <a:buSzTx/>
              <a:buFontTx/>
              <a:buNone/>
            </a:pPr>
            <a:r>
              <a:rPr lang="en-US" altLang="en-US" sz="3200" dirty="0" smtClean="0"/>
              <a:t>3.Pulmonary hypertension.</a:t>
            </a:r>
          </a:p>
          <a:p>
            <a:pPr>
              <a:lnSpc>
                <a:spcPct val="120000"/>
              </a:lnSpc>
              <a:spcBef>
                <a:spcPct val="0"/>
              </a:spcBef>
              <a:buClrTx/>
              <a:buSzTx/>
              <a:buFontTx/>
              <a:buNone/>
            </a:pPr>
            <a:r>
              <a:rPr lang="en-US" altLang="en-US" sz="3200" dirty="0" smtClean="0"/>
              <a:t>4.Coarctation of aorta with </a:t>
            </a:r>
            <a:r>
              <a:rPr lang="en-US" altLang="en-US" sz="3200" dirty="0" err="1" smtClean="0"/>
              <a:t>valvular</a:t>
            </a:r>
            <a:r>
              <a:rPr lang="en-US" altLang="en-US" sz="3200" dirty="0" smtClean="0"/>
              <a:t> involvement. </a:t>
            </a:r>
          </a:p>
          <a:p>
            <a:pPr>
              <a:lnSpc>
                <a:spcPct val="120000"/>
              </a:lnSpc>
              <a:spcBef>
                <a:spcPct val="0"/>
              </a:spcBef>
              <a:buFontTx/>
              <a:buChar char="•"/>
            </a:pPr>
            <a:r>
              <a:rPr lang="en-US" altLang="en-US" sz="3200" dirty="0" smtClean="0"/>
              <a:t>    Termination should be done before 12 weeks of pregnancy.</a:t>
            </a:r>
          </a:p>
          <a:p>
            <a:endParaRPr lang="en-US" sz="3200" dirty="0"/>
          </a:p>
        </p:txBody>
      </p:sp>
    </p:spTree>
    <p:extLst>
      <p:ext uri="{BB962C8B-B14F-4D97-AF65-F5344CB8AC3E}">
        <p14:creationId xmlns:p14="http://schemas.microsoft.com/office/powerpoint/2010/main" val="3169113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Diagnostic studies</a:t>
            </a:r>
            <a:endParaRPr lang="en-US" dirty="0"/>
          </a:p>
        </p:txBody>
      </p:sp>
      <p:sp>
        <p:nvSpPr>
          <p:cNvPr id="3" name="Content Placeholder 2"/>
          <p:cNvSpPr>
            <a:spLocks noGrp="1"/>
          </p:cNvSpPr>
          <p:nvPr>
            <p:ph idx="1"/>
          </p:nvPr>
        </p:nvSpPr>
        <p:spPr/>
        <p:txBody>
          <a:bodyPr>
            <a:normAutofit/>
          </a:bodyPr>
          <a:lstStyle/>
          <a:p>
            <a:pPr>
              <a:buNone/>
            </a:pPr>
            <a:r>
              <a:rPr lang="en-US" altLang="en-US" sz="3200" dirty="0" smtClean="0"/>
              <a:t>Electrocardiography-ECG</a:t>
            </a:r>
          </a:p>
          <a:p>
            <a:pPr>
              <a:buNone/>
            </a:pPr>
            <a:endParaRPr lang="en-US" altLang="en-US" sz="3200" dirty="0" smtClean="0"/>
          </a:p>
          <a:p>
            <a:pPr>
              <a:buNone/>
            </a:pPr>
            <a:r>
              <a:rPr lang="en-US" altLang="en-US" sz="3200" dirty="0" smtClean="0"/>
              <a:t>Chest x – ray: gross cardiomegaly= abnormal</a:t>
            </a:r>
          </a:p>
          <a:p>
            <a:pPr>
              <a:buNone/>
            </a:pPr>
            <a:endParaRPr lang="en-US" altLang="en-US" sz="3200" dirty="0" smtClean="0"/>
          </a:p>
          <a:p>
            <a:pPr>
              <a:buNone/>
            </a:pPr>
            <a:r>
              <a:rPr lang="en-US" altLang="en-US" sz="3200" dirty="0" smtClean="0"/>
              <a:t>Echocardiography:</a:t>
            </a:r>
          </a:p>
          <a:p>
            <a:pPr>
              <a:buNone/>
            </a:pPr>
            <a:r>
              <a:rPr lang="en-US" altLang="en-US" sz="3200" dirty="0" smtClean="0"/>
              <a:t>     Normal changes include : Tricuspid regurgitation</a:t>
            </a:r>
            <a:endParaRPr lang="en-US" sz="3200" dirty="0"/>
          </a:p>
        </p:txBody>
      </p:sp>
    </p:spTree>
    <p:extLst>
      <p:ext uri="{BB962C8B-B14F-4D97-AF65-F5344CB8AC3E}">
        <p14:creationId xmlns:p14="http://schemas.microsoft.com/office/powerpoint/2010/main" val="315080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305"/>
            <a:ext cx="10515600" cy="1325563"/>
          </a:xfrm>
        </p:spPr>
        <p:txBody>
          <a:bodyPr/>
          <a:lstStyle/>
          <a:p>
            <a:endParaRPr lang="en-US"/>
          </a:p>
        </p:txBody>
      </p:sp>
      <p:sp>
        <p:nvSpPr>
          <p:cNvPr id="3" name="Content Placeholder 2"/>
          <p:cNvSpPr>
            <a:spLocks noGrp="1"/>
          </p:cNvSpPr>
          <p:nvPr>
            <p:ph idx="1"/>
          </p:nvPr>
        </p:nvSpPr>
        <p:spPr/>
        <p:txBody>
          <a:bodyPr/>
          <a:lstStyle/>
          <a:p>
            <a:pPr>
              <a:spcBef>
                <a:spcPct val="0"/>
              </a:spcBef>
            </a:pPr>
            <a:r>
              <a:rPr lang="en-US" altLang="en-US" sz="3200" dirty="0"/>
              <a:t>It is a relatively common in women of child bearing age, complicate about 1% of pregnancies</a:t>
            </a:r>
          </a:p>
          <a:p>
            <a:pPr>
              <a:spcBef>
                <a:spcPct val="0"/>
              </a:spcBef>
            </a:pPr>
            <a:endParaRPr lang="en-US" altLang="en-US" sz="3200" dirty="0"/>
          </a:p>
          <a:p>
            <a:pPr>
              <a:spcBef>
                <a:spcPct val="0"/>
              </a:spcBef>
            </a:pPr>
            <a:r>
              <a:rPr lang="en-US" altLang="en-US" sz="3200" dirty="0"/>
              <a:t>Maternal mortality related to heart disease has decreased remarkably over the past 50 years (from 5.6 to 0.3/100 000 live birth)</a:t>
            </a:r>
          </a:p>
          <a:p>
            <a:pPr>
              <a:spcBef>
                <a:spcPct val="0"/>
              </a:spcBef>
            </a:pPr>
            <a:endParaRPr lang="en-US" altLang="en-US" sz="3200" dirty="0"/>
          </a:p>
          <a:p>
            <a:pPr>
              <a:spcBef>
                <a:spcPct val="0"/>
              </a:spcBef>
            </a:pPr>
            <a:r>
              <a:rPr lang="en-US" altLang="en-US" sz="3200" dirty="0"/>
              <a:t>Heart </a:t>
            </a:r>
            <a:r>
              <a:rPr lang="en-US" altLang="en-US" sz="3200" dirty="0" smtClean="0"/>
              <a:t>diseases </a:t>
            </a:r>
            <a:r>
              <a:rPr lang="en-US" altLang="en-US" sz="3200" dirty="0"/>
              <a:t>are still the second most common </a:t>
            </a:r>
            <a:r>
              <a:rPr lang="en-US" altLang="en-US" sz="3200" dirty="0" smtClean="0"/>
              <a:t>non-obstetrical </a:t>
            </a:r>
            <a:r>
              <a:rPr lang="en-US" altLang="en-US" sz="3200" dirty="0"/>
              <a:t>cause of maternal mortality.</a:t>
            </a:r>
          </a:p>
          <a:p>
            <a:endParaRPr lang="en-US" dirty="0"/>
          </a:p>
        </p:txBody>
      </p:sp>
    </p:spTree>
    <p:extLst>
      <p:ext uri="{BB962C8B-B14F-4D97-AF65-F5344CB8AC3E}">
        <p14:creationId xmlns:p14="http://schemas.microsoft.com/office/powerpoint/2010/main" val="380152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lnSpcReduction="10000"/>
          </a:bodyPr>
          <a:lstStyle/>
          <a:p>
            <a:pPr>
              <a:defRPr/>
            </a:pPr>
            <a:r>
              <a:rPr lang="en-US" sz="3200" dirty="0" smtClean="0">
                <a:solidFill>
                  <a:schemeClr val="tx1"/>
                </a:solidFill>
              </a:rPr>
              <a:t>Preconceptional counseling</a:t>
            </a:r>
          </a:p>
          <a:p>
            <a:pPr>
              <a:defRPr/>
            </a:pPr>
            <a:r>
              <a:rPr lang="en-US" sz="3200" dirty="0" smtClean="0"/>
              <a:t>Maternal </a:t>
            </a:r>
            <a:r>
              <a:rPr lang="en-US" sz="3200" dirty="0"/>
              <a:t>mortality generally varies directly with</a:t>
            </a:r>
          </a:p>
          <a:p>
            <a:pPr marL="109537" indent="0">
              <a:buNone/>
              <a:defRPr/>
            </a:pPr>
            <a:r>
              <a:rPr lang="en-US" sz="3200" dirty="0"/>
              <a:t>functional classification at pregnancy onset;</a:t>
            </a:r>
          </a:p>
          <a:p>
            <a:pPr>
              <a:defRPr/>
            </a:pPr>
            <a:r>
              <a:rPr lang="en-US" sz="3200" dirty="0"/>
              <a:t>However this relationship may change as pregnancy progresses </a:t>
            </a:r>
          </a:p>
          <a:p>
            <a:pPr>
              <a:defRPr/>
            </a:pPr>
            <a:r>
              <a:rPr lang="en-US" sz="3200" dirty="0"/>
              <a:t> Patient with pulmonary hypertension, primary or </a:t>
            </a:r>
          </a:p>
          <a:p>
            <a:pPr marL="109537" indent="0">
              <a:buNone/>
              <a:defRPr/>
            </a:pPr>
            <a:r>
              <a:rPr lang="en-US" sz="3200" dirty="0"/>
              <a:t>secondary are in danger of undergoing decompensation during pregnancy</a:t>
            </a:r>
          </a:p>
          <a:p>
            <a:pPr>
              <a:buNone/>
              <a:defRPr/>
            </a:pPr>
            <a:r>
              <a:rPr lang="en-US" dirty="0"/>
              <a:t>               </a:t>
            </a:r>
          </a:p>
          <a:p>
            <a:endParaRPr lang="en-US" dirty="0"/>
          </a:p>
        </p:txBody>
      </p:sp>
    </p:spTree>
    <p:extLst>
      <p:ext uri="{BB962C8B-B14F-4D97-AF65-F5344CB8AC3E}">
        <p14:creationId xmlns:p14="http://schemas.microsoft.com/office/powerpoint/2010/main" val="901000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altLang="en-US" sz="3200" dirty="0" smtClean="0"/>
              <a:t>Life threatening cardiac abnormalities can be reversed by corrective surgery and subsequent pregnancy is less dangerous</a:t>
            </a:r>
          </a:p>
          <a:p>
            <a:pPr>
              <a:buNone/>
            </a:pPr>
            <a:endParaRPr lang="en-US" altLang="en-US" sz="3200" dirty="0" smtClean="0"/>
          </a:p>
          <a:p>
            <a:pPr>
              <a:buNone/>
            </a:pPr>
            <a:r>
              <a:rPr lang="en-US" altLang="en-US" sz="3200" dirty="0" smtClean="0"/>
              <a:t>   In other cases fetal consideration predominate, for </a:t>
            </a:r>
          </a:p>
          <a:p>
            <a:pPr>
              <a:buNone/>
            </a:pPr>
            <a:r>
              <a:rPr lang="en-US" altLang="en-US" sz="3200" dirty="0" smtClean="0"/>
              <a:t>   example the teratogenic effect of warfarin</a:t>
            </a:r>
          </a:p>
          <a:p>
            <a:endParaRPr lang="en-US" dirty="0"/>
          </a:p>
        </p:txBody>
      </p:sp>
    </p:spTree>
    <p:extLst>
      <p:ext uri="{BB962C8B-B14F-4D97-AF65-F5344CB8AC3E}">
        <p14:creationId xmlns:p14="http://schemas.microsoft.com/office/powerpoint/2010/main" val="2120938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Risks for Maternal Mortality Caused by Various Heart Diseases </a:t>
            </a:r>
            <a:endParaRPr lang="en-US" dirty="0"/>
          </a:p>
        </p:txBody>
      </p:sp>
      <p:sp>
        <p:nvSpPr>
          <p:cNvPr id="3" name="Content Placeholder 2"/>
          <p:cNvSpPr>
            <a:spLocks noGrp="1"/>
          </p:cNvSpPr>
          <p:nvPr>
            <p:ph idx="1"/>
          </p:nvPr>
        </p:nvSpPr>
        <p:spPr>
          <a:xfrm>
            <a:off x="838200" y="1825624"/>
            <a:ext cx="10515600" cy="4871389"/>
          </a:xfrm>
        </p:spPr>
        <p:txBody>
          <a:bodyPr>
            <a:normAutofit fontScale="85000" lnSpcReduction="20000"/>
          </a:bodyPr>
          <a:lstStyle/>
          <a:p>
            <a:pPr>
              <a:buNone/>
            </a:pPr>
            <a:r>
              <a:rPr lang="en-US" altLang="en-US" sz="3500" u="sng" dirty="0" smtClean="0"/>
              <a:t>Cardiac Disorder                                                 Mortality %</a:t>
            </a:r>
          </a:p>
          <a:p>
            <a:pPr>
              <a:buNone/>
            </a:pPr>
            <a:r>
              <a:rPr lang="en-US" altLang="en-US" sz="3500" dirty="0" smtClean="0"/>
              <a:t>Group 1 – Minimal Risk</a:t>
            </a:r>
          </a:p>
          <a:p>
            <a:pPr>
              <a:buNone/>
            </a:pPr>
            <a:endParaRPr lang="en-US" altLang="en-US" sz="3500" dirty="0" smtClean="0"/>
          </a:p>
          <a:p>
            <a:pPr>
              <a:buNone/>
            </a:pPr>
            <a:r>
              <a:rPr lang="en-US" altLang="en-US" sz="3500" dirty="0" smtClean="0"/>
              <a:t>   Atrial septal defect                                                                 0 -1 %</a:t>
            </a:r>
            <a:endParaRPr lang="ar-SA" altLang="en-US" sz="3500" dirty="0" smtClean="0"/>
          </a:p>
          <a:p>
            <a:pPr>
              <a:buNone/>
            </a:pPr>
            <a:r>
              <a:rPr lang="en-US" altLang="en-US" sz="3500" dirty="0" smtClean="0"/>
              <a:t>   Ventricular septal defect</a:t>
            </a:r>
          </a:p>
          <a:p>
            <a:pPr>
              <a:buNone/>
            </a:pPr>
            <a:r>
              <a:rPr lang="en-US" altLang="en-US" sz="3500" dirty="0" smtClean="0"/>
              <a:t>   Patent ductus arteriosus</a:t>
            </a:r>
          </a:p>
          <a:p>
            <a:pPr>
              <a:buNone/>
            </a:pPr>
            <a:r>
              <a:rPr lang="en-US" altLang="en-US" sz="3500" dirty="0" smtClean="0"/>
              <a:t>   Pulmonic or tricuspid disease</a:t>
            </a:r>
          </a:p>
          <a:p>
            <a:pPr>
              <a:buNone/>
            </a:pPr>
            <a:r>
              <a:rPr lang="en-US" altLang="en-US" sz="3500" dirty="0" smtClean="0"/>
              <a:t>   </a:t>
            </a:r>
            <a:r>
              <a:rPr lang="en-US" altLang="en-US" sz="3500" dirty="0" err="1" smtClean="0"/>
              <a:t>Fallot</a:t>
            </a:r>
            <a:r>
              <a:rPr lang="en-US" altLang="en-US" sz="3500" dirty="0" smtClean="0"/>
              <a:t> tetralogy, corrected</a:t>
            </a:r>
          </a:p>
          <a:p>
            <a:pPr>
              <a:buNone/>
            </a:pPr>
            <a:r>
              <a:rPr lang="en-US" altLang="en-US" sz="3500" dirty="0" smtClean="0"/>
              <a:t>   </a:t>
            </a:r>
            <a:r>
              <a:rPr lang="en-US" altLang="en-US" sz="3500" dirty="0" err="1" smtClean="0"/>
              <a:t>Bioprosthetic</a:t>
            </a:r>
            <a:r>
              <a:rPr lang="en-US" altLang="en-US" sz="3500" dirty="0" smtClean="0"/>
              <a:t> valve</a:t>
            </a:r>
          </a:p>
          <a:p>
            <a:pPr>
              <a:buNone/>
            </a:pPr>
            <a:r>
              <a:rPr lang="en-US" altLang="en-US" sz="3500" dirty="0" smtClean="0"/>
              <a:t>   Mitral stenosis, NYHA classes 1&amp;2 </a:t>
            </a:r>
          </a:p>
          <a:p>
            <a:endParaRPr lang="en-US" dirty="0"/>
          </a:p>
        </p:txBody>
      </p:sp>
    </p:spTree>
    <p:extLst>
      <p:ext uri="{BB962C8B-B14F-4D97-AF65-F5344CB8AC3E}">
        <p14:creationId xmlns:p14="http://schemas.microsoft.com/office/powerpoint/2010/main" val="1418584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2732"/>
          </a:xfrm>
        </p:spPr>
        <p:txBody>
          <a:bodyPr/>
          <a:lstStyle/>
          <a:p>
            <a:endParaRPr lang="en-US" dirty="0"/>
          </a:p>
        </p:txBody>
      </p:sp>
      <p:sp>
        <p:nvSpPr>
          <p:cNvPr id="3" name="Content Placeholder 2"/>
          <p:cNvSpPr>
            <a:spLocks noGrp="1"/>
          </p:cNvSpPr>
          <p:nvPr>
            <p:ph idx="1"/>
          </p:nvPr>
        </p:nvSpPr>
        <p:spPr>
          <a:xfrm>
            <a:off x="838200" y="991674"/>
            <a:ext cx="10515600" cy="5679582"/>
          </a:xfrm>
        </p:spPr>
        <p:txBody>
          <a:bodyPr>
            <a:normAutofit fontScale="62500" lnSpcReduction="20000"/>
          </a:bodyPr>
          <a:lstStyle/>
          <a:p>
            <a:pPr marL="365760" indent="-256032">
              <a:buNone/>
              <a:defRPr/>
            </a:pPr>
            <a:r>
              <a:rPr lang="en-US" sz="5100" u="sng" dirty="0"/>
              <a:t>Group 2 – Moderate Risk </a:t>
            </a:r>
            <a:r>
              <a:rPr lang="en-US" sz="5100" u="sng" dirty="0" smtClean="0"/>
              <a:t>5 </a:t>
            </a:r>
            <a:r>
              <a:rPr lang="en-US" sz="5100" u="sng" dirty="0"/>
              <a:t>-15 %</a:t>
            </a:r>
            <a:endParaRPr lang="en-US" sz="5100" dirty="0"/>
          </a:p>
          <a:p>
            <a:pPr marL="365760" indent="-256032">
              <a:buNone/>
              <a:defRPr/>
            </a:pPr>
            <a:r>
              <a:rPr lang="en-US" sz="5100" dirty="0"/>
              <a:t>    </a:t>
            </a:r>
            <a:r>
              <a:rPr lang="en-US" sz="5100" i="1" dirty="0"/>
              <a:t>2A :</a:t>
            </a:r>
            <a:endParaRPr lang="en-US" sz="5100" dirty="0"/>
          </a:p>
          <a:p>
            <a:pPr marL="365760" indent="-256032">
              <a:buNone/>
              <a:defRPr/>
            </a:pPr>
            <a:r>
              <a:rPr lang="en-US" sz="5100" dirty="0"/>
              <a:t>   Mitral stenosis , NYHA classes 3 &amp; 4</a:t>
            </a:r>
          </a:p>
          <a:p>
            <a:pPr marL="365760" indent="-256032">
              <a:buNone/>
              <a:defRPr/>
            </a:pPr>
            <a:r>
              <a:rPr lang="en-US" sz="5100" dirty="0"/>
              <a:t>   Aortic stenosis</a:t>
            </a:r>
          </a:p>
          <a:p>
            <a:pPr marL="365760" indent="-256032">
              <a:buNone/>
              <a:defRPr/>
            </a:pPr>
            <a:r>
              <a:rPr lang="en-US" sz="5100" dirty="0"/>
              <a:t>   Aortic </a:t>
            </a:r>
            <a:r>
              <a:rPr lang="en-US" sz="5100" dirty="0" err="1"/>
              <a:t>coarctation</a:t>
            </a:r>
            <a:r>
              <a:rPr lang="en-US" sz="5100" dirty="0"/>
              <a:t> without valvar involvement</a:t>
            </a:r>
          </a:p>
          <a:p>
            <a:pPr marL="365760" indent="-256032">
              <a:buNone/>
              <a:defRPr/>
            </a:pPr>
            <a:r>
              <a:rPr lang="en-US" sz="5100" dirty="0"/>
              <a:t>   </a:t>
            </a:r>
            <a:r>
              <a:rPr lang="en-US" sz="5100" dirty="0" err="1"/>
              <a:t>Fallot</a:t>
            </a:r>
            <a:r>
              <a:rPr lang="en-US" sz="5100" dirty="0"/>
              <a:t> tetralogy , uncorrected</a:t>
            </a:r>
          </a:p>
          <a:p>
            <a:pPr marL="365760" indent="-256032">
              <a:buNone/>
              <a:defRPr/>
            </a:pPr>
            <a:r>
              <a:rPr lang="en-US" sz="5100" dirty="0"/>
              <a:t>   Previous myocardial infarction</a:t>
            </a:r>
          </a:p>
          <a:p>
            <a:pPr marL="365760" indent="-256032">
              <a:buNone/>
              <a:defRPr/>
            </a:pPr>
            <a:r>
              <a:rPr lang="en-US" sz="5100" dirty="0"/>
              <a:t>   </a:t>
            </a:r>
            <a:r>
              <a:rPr lang="en-US" sz="5100" dirty="0" err="1"/>
              <a:t>Marfan</a:t>
            </a:r>
            <a:r>
              <a:rPr lang="en-US" sz="5100" dirty="0"/>
              <a:t> syndrome , normal aorta</a:t>
            </a:r>
          </a:p>
          <a:p>
            <a:pPr marL="365760" indent="-256032">
              <a:buNone/>
              <a:defRPr/>
            </a:pPr>
            <a:r>
              <a:rPr lang="en-US" sz="5100" dirty="0"/>
              <a:t>      </a:t>
            </a:r>
            <a:r>
              <a:rPr lang="en-US" sz="5100" i="1" dirty="0"/>
              <a:t>2B :</a:t>
            </a:r>
            <a:endParaRPr lang="en-US" sz="5100" dirty="0"/>
          </a:p>
          <a:p>
            <a:pPr marL="365760" indent="-256032">
              <a:buNone/>
              <a:defRPr/>
            </a:pPr>
            <a:r>
              <a:rPr lang="en-US" sz="5100" dirty="0"/>
              <a:t>   Mitral stenosis with atrial fibrillation</a:t>
            </a:r>
          </a:p>
          <a:p>
            <a:pPr marL="365760" indent="-256032">
              <a:buNone/>
              <a:defRPr/>
            </a:pPr>
            <a:r>
              <a:rPr lang="en-US" sz="5100" dirty="0"/>
              <a:t>   Artificial valve</a:t>
            </a:r>
            <a:endParaRPr lang="en-US" sz="5100" u="sng" dirty="0"/>
          </a:p>
          <a:p>
            <a:pPr marL="365760" indent="-256032">
              <a:buNone/>
              <a:defRPr/>
            </a:pPr>
            <a:r>
              <a:rPr lang="en-US" sz="5100" u="sng" dirty="0"/>
              <a:t>   </a:t>
            </a:r>
            <a:endParaRPr lang="en-US" sz="5100" dirty="0"/>
          </a:p>
          <a:p>
            <a:endParaRPr lang="en-US" dirty="0"/>
          </a:p>
        </p:txBody>
      </p:sp>
    </p:spTree>
    <p:extLst>
      <p:ext uri="{BB962C8B-B14F-4D97-AF65-F5344CB8AC3E}">
        <p14:creationId xmlns:p14="http://schemas.microsoft.com/office/powerpoint/2010/main" val="2028267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altLang="en-US" sz="3200" u="sng" dirty="0" smtClean="0"/>
              <a:t>Group 3 – Major Risk  </a:t>
            </a:r>
          </a:p>
          <a:p>
            <a:pPr>
              <a:buNone/>
            </a:pPr>
            <a:r>
              <a:rPr lang="en-US" altLang="en-US" sz="3200" u="sng" dirty="0" smtClean="0"/>
              <a:t>25 -50 %</a:t>
            </a:r>
            <a:endParaRPr lang="en-US" altLang="en-US" sz="3200" dirty="0" smtClean="0"/>
          </a:p>
          <a:p>
            <a:pPr>
              <a:buNone/>
            </a:pPr>
            <a:r>
              <a:rPr lang="en-US" altLang="en-US" sz="3200" dirty="0" smtClean="0"/>
              <a:t>   </a:t>
            </a:r>
          </a:p>
          <a:p>
            <a:pPr>
              <a:buNone/>
            </a:pPr>
            <a:r>
              <a:rPr lang="en-US" altLang="en-US" sz="3200" dirty="0" smtClean="0"/>
              <a:t>Pulmonary hypertension</a:t>
            </a:r>
          </a:p>
          <a:p>
            <a:pPr>
              <a:buNone/>
            </a:pPr>
            <a:r>
              <a:rPr lang="en-US" altLang="en-US" sz="3200" dirty="0" smtClean="0"/>
              <a:t>   Aortic </a:t>
            </a:r>
            <a:r>
              <a:rPr lang="en-US" altLang="en-US" sz="3200" dirty="0" err="1" smtClean="0"/>
              <a:t>coarctation</a:t>
            </a:r>
            <a:r>
              <a:rPr lang="en-US" altLang="en-US" sz="3200" dirty="0" smtClean="0"/>
              <a:t> with valvar involvement</a:t>
            </a:r>
          </a:p>
          <a:p>
            <a:pPr>
              <a:buNone/>
            </a:pPr>
            <a:r>
              <a:rPr lang="en-US" altLang="en-US" sz="3200" dirty="0" smtClean="0"/>
              <a:t>   </a:t>
            </a:r>
            <a:r>
              <a:rPr lang="en-US" altLang="en-US" sz="3200" dirty="0" err="1" smtClean="0"/>
              <a:t>Marfan</a:t>
            </a:r>
            <a:r>
              <a:rPr lang="en-US" altLang="en-US" sz="3200" dirty="0" smtClean="0"/>
              <a:t> syndrome with aortic involvement</a:t>
            </a:r>
          </a:p>
          <a:p>
            <a:pPr>
              <a:buNone/>
            </a:pPr>
            <a:endParaRPr lang="en-US" altLang="en-US" sz="3200" dirty="0" smtClean="0"/>
          </a:p>
          <a:p>
            <a:pPr>
              <a:buNone/>
            </a:pPr>
            <a:r>
              <a:rPr lang="en-US" altLang="en-US" sz="3200" dirty="0" smtClean="0"/>
              <a:t>   NYHA = New York Heart Association.</a:t>
            </a:r>
          </a:p>
          <a:p>
            <a:pPr>
              <a:buNone/>
            </a:pPr>
            <a:r>
              <a:rPr lang="en-US" altLang="en-US" sz="3200" dirty="0" smtClean="0"/>
              <a:t>     From the American College of Obstetrics and Gynecologists</a:t>
            </a:r>
          </a:p>
          <a:p>
            <a:endParaRPr lang="en-US" dirty="0"/>
          </a:p>
        </p:txBody>
      </p:sp>
    </p:spTree>
    <p:extLst>
      <p:ext uri="{BB962C8B-B14F-4D97-AF65-F5344CB8AC3E}">
        <p14:creationId xmlns:p14="http://schemas.microsoft.com/office/powerpoint/2010/main" val="3986020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altLang="en-US" sz="3200" dirty="0" smtClean="0"/>
              <a:t>In assuring an optimal outcome , management should be a team approach involving ; midwives, obstetrician, cardiologist and anesthesiologist</a:t>
            </a:r>
          </a:p>
          <a:p>
            <a:pPr>
              <a:buNone/>
            </a:pPr>
            <a:endParaRPr lang="en-US" altLang="en-US" sz="3200" dirty="0" smtClean="0"/>
          </a:p>
          <a:p>
            <a:pPr>
              <a:buNone/>
            </a:pPr>
            <a:r>
              <a:rPr lang="en-US" altLang="en-US" sz="3200" dirty="0" smtClean="0"/>
              <a:t>   Risk to patient of : Heart failure, subacute bacterial endocarditis, and thromboembolic disease will be identified and minimized</a:t>
            </a:r>
          </a:p>
          <a:p>
            <a:endParaRPr lang="en-US" dirty="0"/>
          </a:p>
        </p:txBody>
      </p:sp>
    </p:spTree>
    <p:extLst>
      <p:ext uri="{BB962C8B-B14F-4D97-AF65-F5344CB8AC3E}">
        <p14:creationId xmlns:p14="http://schemas.microsoft.com/office/powerpoint/2010/main" val="2514623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400"/>
          </a:xfrm>
        </p:spPr>
        <p:txBody>
          <a:bodyPr/>
          <a:lstStyle/>
          <a:p>
            <a:endParaRPr lang="en-US" dirty="0"/>
          </a:p>
        </p:txBody>
      </p:sp>
      <p:sp>
        <p:nvSpPr>
          <p:cNvPr id="3" name="Content Placeholder 2"/>
          <p:cNvSpPr>
            <a:spLocks noGrp="1"/>
          </p:cNvSpPr>
          <p:nvPr>
            <p:ph idx="1"/>
          </p:nvPr>
        </p:nvSpPr>
        <p:spPr>
          <a:xfrm>
            <a:off x="463639" y="914401"/>
            <a:ext cx="11384924" cy="5615188"/>
          </a:xfrm>
        </p:spPr>
        <p:txBody>
          <a:bodyPr>
            <a:noAutofit/>
          </a:bodyPr>
          <a:lstStyle/>
          <a:p>
            <a:pPr marL="548640" indent="-411480">
              <a:spcBef>
                <a:spcPts val="0"/>
              </a:spcBef>
              <a:buClr>
                <a:schemeClr val="tx1">
                  <a:shade val="95000"/>
                </a:schemeClr>
              </a:buClr>
              <a:buNone/>
              <a:defRPr/>
            </a:pPr>
            <a:r>
              <a:rPr lang="en-US" sz="3200" dirty="0"/>
              <a:t>Four concepts that affect management are emphasized</a:t>
            </a:r>
          </a:p>
          <a:p>
            <a:pPr marL="548640" indent="-411480">
              <a:spcBef>
                <a:spcPts val="0"/>
              </a:spcBef>
              <a:buClr>
                <a:schemeClr val="tx1">
                  <a:shade val="95000"/>
                </a:schemeClr>
              </a:buClr>
              <a:buNone/>
              <a:defRPr/>
            </a:pPr>
            <a:r>
              <a:rPr lang="en-US" sz="3200" dirty="0"/>
              <a:t>      by the  American College of </a:t>
            </a:r>
            <a:r>
              <a:rPr lang="en-US" sz="3200" dirty="0" err="1"/>
              <a:t>Obs</a:t>
            </a:r>
            <a:r>
              <a:rPr lang="en-US" sz="3200" dirty="0"/>
              <a:t> /</a:t>
            </a:r>
            <a:r>
              <a:rPr lang="en-US" sz="3200" dirty="0" err="1"/>
              <a:t>Gyn</a:t>
            </a:r>
            <a:r>
              <a:rPr lang="en-US" sz="3200" dirty="0"/>
              <a:t> </a:t>
            </a:r>
            <a:r>
              <a:rPr lang="en-US" sz="3200" dirty="0" smtClean="0"/>
              <a:t>:-</a:t>
            </a:r>
            <a:endParaRPr lang="en-US" sz="3200" dirty="0"/>
          </a:p>
          <a:p>
            <a:pPr marL="548640" indent="-411480">
              <a:spcBef>
                <a:spcPts val="0"/>
              </a:spcBef>
              <a:buClr>
                <a:schemeClr val="tx1">
                  <a:shade val="95000"/>
                </a:schemeClr>
              </a:buClr>
              <a:buNone/>
              <a:defRPr/>
            </a:pPr>
            <a:r>
              <a:rPr lang="en-US" sz="3200" dirty="0"/>
              <a:t>        1) </a:t>
            </a:r>
            <a:r>
              <a:rPr lang="en-US" sz="3200" dirty="0" smtClean="0"/>
              <a:t>The </a:t>
            </a:r>
            <a:r>
              <a:rPr lang="en-US" sz="3200" dirty="0"/>
              <a:t>50% increase in blood volume and COP by </a:t>
            </a:r>
            <a:r>
              <a:rPr lang="en-US" sz="3200" dirty="0" smtClean="0"/>
              <a:t>the </a:t>
            </a:r>
            <a:r>
              <a:rPr lang="en-US" sz="3200" dirty="0"/>
              <a:t>early 3</a:t>
            </a:r>
            <a:r>
              <a:rPr lang="en-US" sz="3200" baseline="30000" dirty="0"/>
              <a:t>rd</a:t>
            </a:r>
            <a:r>
              <a:rPr lang="en-US" sz="3200" dirty="0"/>
              <a:t> </a:t>
            </a:r>
            <a:r>
              <a:rPr lang="en-US" sz="3200" dirty="0" smtClean="0"/>
              <a:t>trimester</a:t>
            </a:r>
            <a:endParaRPr lang="en-US" sz="3200" dirty="0"/>
          </a:p>
          <a:p>
            <a:pPr marL="548640" indent="-411480">
              <a:spcBef>
                <a:spcPts val="0"/>
              </a:spcBef>
              <a:buClr>
                <a:schemeClr val="tx1">
                  <a:shade val="95000"/>
                </a:schemeClr>
              </a:buClr>
              <a:buNone/>
              <a:defRPr/>
            </a:pPr>
            <a:r>
              <a:rPr lang="en-US" sz="3200" dirty="0"/>
              <a:t>        2) </a:t>
            </a:r>
            <a:r>
              <a:rPr lang="en-US" sz="3200" dirty="0" smtClean="0"/>
              <a:t>Further </a:t>
            </a:r>
            <a:r>
              <a:rPr lang="en-US" sz="3200" dirty="0"/>
              <a:t>fluctuation in volume and COP in </a:t>
            </a:r>
            <a:r>
              <a:rPr lang="en-US" sz="3200" dirty="0" smtClean="0"/>
              <a:t>the </a:t>
            </a:r>
            <a:r>
              <a:rPr lang="en-US" sz="3200" dirty="0"/>
              <a:t>peripartum </a:t>
            </a:r>
            <a:r>
              <a:rPr lang="en-US" sz="3200" dirty="0" smtClean="0"/>
              <a:t>period</a:t>
            </a:r>
            <a:endParaRPr lang="en-US" sz="3200" dirty="0"/>
          </a:p>
          <a:p>
            <a:pPr marL="548640" indent="-411480">
              <a:spcBef>
                <a:spcPts val="0"/>
              </a:spcBef>
              <a:buClr>
                <a:schemeClr val="tx1">
                  <a:shade val="95000"/>
                </a:schemeClr>
              </a:buClr>
              <a:buNone/>
              <a:defRPr/>
            </a:pPr>
            <a:r>
              <a:rPr lang="en-US" sz="3200" dirty="0"/>
              <a:t>        3) </a:t>
            </a:r>
            <a:r>
              <a:rPr lang="en-US" sz="3200" dirty="0" smtClean="0"/>
              <a:t>A </a:t>
            </a:r>
            <a:r>
              <a:rPr lang="en-US" sz="3200" dirty="0"/>
              <a:t>decline in systemic vascular resistance, </a:t>
            </a:r>
            <a:r>
              <a:rPr lang="en-US" sz="3200" dirty="0" smtClean="0"/>
              <a:t>reaching a </a:t>
            </a:r>
            <a:r>
              <a:rPr lang="en-US" sz="3200" dirty="0"/>
              <a:t>nadir in the 2</a:t>
            </a:r>
            <a:r>
              <a:rPr lang="en-US" sz="3200" baseline="30000" dirty="0"/>
              <a:t>nd</a:t>
            </a:r>
            <a:r>
              <a:rPr lang="en-US" sz="3200" dirty="0"/>
              <a:t> trimester, and then rising to </a:t>
            </a:r>
            <a:r>
              <a:rPr lang="en-US" sz="3200" dirty="0" smtClean="0"/>
              <a:t>20% below </a:t>
            </a:r>
            <a:r>
              <a:rPr lang="en-US" sz="3200" dirty="0"/>
              <a:t>normal by late </a:t>
            </a:r>
            <a:r>
              <a:rPr lang="en-US" sz="3200" dirty="0" smtClean="0"/>
              <a:t>pregnancy</a:t>
            </a:r>
            <a:endParaRPr lang="en-US" sz="3200" dirty="0"/>
          </a:p>
          <a:p>
            <a:pPr marL="548640" indent="-411480">
              <a:spcBef>
                <a:spcPts val="0"/>
              </a:spcBef>
              <a:buClr>
                <a:schemeClr val="tx1">
                  <a:shade val="95000"/>
                </a:schemeClr>
              </a:buClr>
              <a:buNone/>
              <a:defRPr/>
            </a:pPr>
            <a:r>
              <a:rPr lang="en-US" sz="3200" dirty="0"/>
              <a:t>        4) H</a:t>
            </a:r>
            <a:r>
              <a:rPr lang="en-US" sz="3200" dirty="0" smtClean="0"/>
              <a:t>ypercoagulability </a:t>
            </a:r>
            <a:r>
              <a:rPr lang="en-US" sz="3200" dirty="0"/>
              <a:t>of special importance in </a:t>
            </a:r>
            <a:r>
              <a:rPr lang="en-US" sz="3200" dirty="0" smtClean="0"/>
              <a:t>women requiring </a:t>
            </a:r>
            <a:r>
              <a:rPr lang="en-US" sz="3200" dirty="0"/>
              <a:t>anticoagulation in the non pregnant state</a:t>
            </a:r>
          </a:p>
          <a:p>
            <a:endParaRPr lang="en-US" sz="3200" dirty="0"/>
          </a:p>
        </p:txBody>
      </p:sp>
    </p:spTree>
    <p:extLst>
      <p:ext uri="{BB962C8B-B14F-4D97-AF65-F5344CB8AC3E}">
        <p14:creationId xmlns:p14="http://schemas.microsoft.com/office/powerpoint/2010/main" val="644726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solidFill>
                  <a:schemeClr val="tx1"/>
                </a:solidFill>
              </a:rPr>
              <a:t>Management of Class 1 &amp; 2</a:t>
            </a:r>
            <a:endParaRPr lang="en-US" dirty="0"/>
          </a:p>
        </p:txBody>
      </p:sp>
      <p:sp>
        <p:nvSpPr>
          <p:cNvPr id="3" name="Content Placeholder 2"/>
          <p:cNvSpPr>
            <a:spLocks noGrp="1"/>
          </p:cNvSpPr>
          <p:nvPr>
            <p:ph idx="1"/>
          </p:nvPr>
        </p:nvSpPr>
        <p:spPr/>
        <p:txBody>
          <a:bodyPr>
            <a:normAutofit lnSpcReduction="10000"/>
          </a:bodyPr>
          <a:lstStyle/>
          <a:p>
            <a:pPr>
              <a:buNone/>
            </a:pPr>
            <a:r>
              <a:rPr lang="en-US" altLang="en-US" sz="3200" dirty="0" smtClean="0"/>
              <a:t>General measures:</a:t>
            </a:r>
          </a:p>
          <a:p>
            <a:pPr>
              <a:buNone/>
            </a:pPr>
            <a:r>
              <a:rPr lang="en-US" altLang="en-US" sz="3200" dirty="0" smtClean="0"/>
              <a:t> _ avoid contact with persons who have respiratory </a:t>
            </a:r>
          </a:p>
          <a:p>
            <a:pPr>
              <a:buNone/>
            </a:pPr>
            <a:r>
              <a:rPr lang="en-US" altLang="en-US" sz="3200" dirty="0" smtClean="0"/>
              <a:t>    infection</a:t>
            </a:r>
          </a:p>
          <a:p>
            <a:pPr>
              <a:buNone/>
            </a:pPr>
            <a:r>
              <a:rPr lang="en-US" altLang="en-US" sz="3200" dirty="0" smtClean="0"/>
              <a:t> _ pneumococcal and influenza vaccines are recommended</a:t>
            </a:r>
          </a:p>
          <a:p>
            <a:pPr>
              <a:buNone/>
            </a:pPr>
            <a:r>
              <a:rPr lang="en-US" altLang="en-US" sz="3200" dirty="0" smtClean="0"/>
              <a:t>    ( patient with valvar heart disease)</a:t>
            </a:r>
          </a:p>
          <a:p>
            <a:pPr>
              <a:buNone/>
            </a:pPr>
            <a:r>
              <a:rPr lang="en-US" altLang="en-US" sz="3200" dirty="0" smtClean="0"/>
              <a:t> _ cigarette smoking is prohibited</a:t>
            </a:r>
          </a:p>
          <a:p>
            <a:pPr>
              <a:buNone/>
            </a:pPr>
            <a:r>
              <a:rPr lang="en-US" altLang="en-US" sz="3200" dirty="0" smtClean="0"/>
              <a:t> _ diet, avoidance of strenuous activity and avoidance of </a:t>
            </a:r>
          </a:p>
          <a:p>
            <a:pPr>
              <a:buNone/>
            </a:pPr>
            <a:r>
              <a:rPr lang="en-US" altLang="en-US" sz="3200" dirty="0" smtClean="0"/>
              <a:t>    anemia</a:t>
            </a:r>
          </a:p>
          <a:p>
            <a:endParaRPr lang="en-US" dirty="0"/>
          </a:p>
        </p:txBody>
      </p:sp>
    </p:spTree>
    <p:extLst>
      <p:ext uri="{BB962C8B-B14F-4D97-AF65-F5344CB8AC3E}">
        <p14:creationId xmlns:p14="http://schemas.microsoft.com/office/powerpoint/2010/main" val="4280645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427"/>
            <a:ext cx="10515600" cy="1325563"/>
          </a:xfrm>
        </p:spPr>
        <p:txBody>
          <a:bodyPr/>
          <a:lstStyle/>
          <a:p>
            <a:endParaRPr lang="en-US" dirty="0"/>
          </a:p>
        </p:txBody>
      </p:sp>
      <p:sp>
        <p:nvSpPr>
          <p:cNvPr id="3" name="Content Placeholder 2"/>
          <p:cNvSpPr>
            <a:spLocks noGrp="1"/>
          </p:cNvSpPr>
          <p:nvPr>
            <p:ph idx="1"/>
          </p:nvPr>
        </p:nvSpPr>
        <p:spPr>
          <a:xfrm>
            <a:off x="838200" y="1445990"/>
            <a:ext cx="10515600" cy="4730973"/>
          </a:xfrm>
        </p:spPr>
        <p:txBody>
          <a:bodyPr>
            <a:noAutofit/>
          </a:bodyPr>
          <a:lstStyle/>
          <a:p>
            <a:pPr>
              <a:buNone/>
            </a:pPr>
            <a:r>
              <a:rPr lang="en-US" altLang="en-US" sz="3200" u="sng" dirty="0"/>
              <a:t>S</a:t>
            </a:r>
            <a:r>
              <a:rPr lang="en-US" altLang="en-US" sz="3200" u="sng" dirty="0" smtClean="0"/>
              <a:t>ign’s of heart failure:</a:t>
            </a:r>
          </a:p>
          <a:p>
            <a:pPr>
              <a:buNone/>
            </a:pPr>
            <a:r>
              <a:rPr lang="en-US" altLang="en-US" sz="3200" dirty="0" smtClean="0"/>
              <a:t>» persistent basilar rales</a:t>
            </a:r>
          </a:p>
          <a:p>
            <a:pPr>
              <a:buNone/>
            </a:pPr>
            <a:r>
              <a:rPr lang="en-US" altLang="en-US" sz="3200" dirty="0" smtClean="0"/>
              <a:t>» nocturnal cough</a:t>
            </a:r>
          </a:p>
          <a:p>
            <a:pPr>
              <a:buNone/>
            </a:pPr>
            <a:r>
              <a:rPr lang="en-US" altLang="en-US" sz="3200" dirty="0" smtClean="0"/>
              <a:t>» a sudden diminution in ability to carry out usual duties</a:t>
            </a:r>
          </a:p>
          <a:p>
            <a:pPr>
              <a:buNone/>
            </a:pPr>
            <a:r>
              <a:rPr lang="en-US" altLang="en-US" sz="3200" dirty="0" smtClean="0"/>
              <a:t>» increasing dyspnea on exertion</a:t>
            </a:r>
          </a:p>
          <a:p>
            <a:pPr>
              <a:buNone/>
            </a:pPr>
            <a:r>
              <a:rPr lang="en-US" altLang="en-US" sz="3200" dirty="0" smtClean="0"/>
              <a:t>» attacks of smothering with cough </a:t>
            </a:r>
          </a:p>
          <a:p>
            <a:pPr>
              <a:buNone/>
            </a:pPr>
            <a:r>
              <a:rPr lang="en-US" altLang="en-US" sz="3200" dirty="0" smtClean="0"/>
              <a:t>» hemoptysis, progressive edema and                            tachycardia </a:t>
            </a:r>
          </a:p>
          <a:p>
            <a:endParaRPr lang="en-US" sz="3200" dirty="0"/>
          </a:p>
        </p:txBody>
      </p:sp>
    </p:spTree>
    <p:extLst>
      <p:ext uri="{BB962C8B-B14F-4D97-AF65-F5344CB8AC3E}">
        <p14:creationId xmlns:p14="http://schemas.microsoft.com/office/powerpoint/2010/main" val="218746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747" y="0"/>
            <a:ext cx="10515600" cy="1325563"/>
          </a:xfrm>
        </p:spPr>
        <p:txBody>
          <a:bodyPr/>
          <a:lstStyle/>
          <a:p>
            <a:endParaRPr lang="en-US"/>
          </a:p>
        </p:txBody>
      </p:sp>
      <p:sp>
        <p:nvSpPr>
          <p:cNvPr id="3" name="Content Placeholder 2"/>
          <p:cNvSpPr>
            <a:spLocks noGrp="1"/>
          </p:cNvSpPr>
          <p:nvPr>
            <p:ph idx="1"/>
          </p:nvPr>
        </p:nvSpPr>
        <p:spPr>
          <a:xfrm>
            <a:off x="566671" y="1325563"/>
            <a:ext cx="11243256" cy="5178268"/>
          </a:xfrm>
        </p:spPr>
        <p:txBody>
          <a:bodyPr>
            <a:normAutofit/>
          </a:bodyPr>
          <a:lstStyle/>
          <a:p>
            <a:pPr>
              <a:buNone/>
            </a:pPr>
            <a:r>
              <a:rPr lang="en-US" altLang="en-US" sz="3200" dirty="0" smtClean="0"/>
              <a:t>Labor and Delivery :</a:t>
            </a:r>
          </a:p>
          <a:p>
            <a:pPr>
              <a:buNone/>
            </a:pPr>
            <a:r>
              <a:rPr lang="en-US" altLang="en-US" sz="3200" dirty="0" smtClean="0"/>
              <a:t>    * vaginal delivery is preferred unless there is obstetrical contraindication</a:t>
            </a:r>
          </a:p>
          <a:p>
            <a:pPr>
              <a:buNone/>
            </a:pPr>
            <a:endParaRPr lang="en-US" altLang="en-US" sz="3200" dirty="0" smtClean="0"/>
          </a:p>
          <a:p>
            <a:pPr>
              <a:buNone/>
            </a:pPr>
            <a:r>
              <a:rPr lang="en-US" altLang="en-US" sz="3200" dirty="0" smtClean="0"/>
              <a:t>     * relief of pain with intravenous analgesics ,</a:t>
            </a:r>
          </a:p>
          <a:p>
            <a:pPr>
              <a:buNone/>
            </a:pPr>
            <a:r>
              <a:rPr lang="en-US" altLang="en-US" sz="3200" dirty="0" smtClean="0"/>
              <a:t>       continuous epidural analgesia is recommended for most situation , but it’s contraindicated in patient with: [ </a:t>
            </a:r>
            <a:r>
              <a:rPr lang="en-US" altLang="en-US" sz="3200" dirty="0" err="1" smtClean="0"/>
              <a:t>Intracardiac</a:t>
            </a:r>
            <a:r>
              <a:rPr lang="en-US" altLang="en-US" sz="3200" dirty="0" smtClean="0"/>
              <a:t> shunt , pulmonary hypertension , Aortic stenosis ] , to avoid the risk of maternal hypotension</a:t>
            </a:r>
          </a:p>
          <a:p>
            <a:endParaRPr lang="en-US" dirty="0"/>
          </a:p>
        </p:txBody>
      </p:sp>
    </p:spTree>
    <p:extLst>
      <p:ext uri="{BB962C8B-B14F-4D97-AF65-F5344CB8AC3E}">
        <p14:creationId xmlns:p14="http://schemas.microsoft.com/office/powerpoint/2010/main" val="2998132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04552"/>
          </a:xfrm>
        </p:spPr>
        <p:txBody>
          <a:bodyPr/>
          <a:lstStyle/>
          <a:p>
            <a:r>
              <a:rPr lang="en-US" dirty="0" smtClean="0">
                <a:solidFill>
                  <a:schemeClr val="tx1"/>
                </a:solidFill>
              </a:rPr>
              <a:t>Cardiac Diseases</a:t>
            </a:r>
            <a:endParaRPr lang="en-US" dirty="0"/>
          </a:p>
        </p:txBody>
      </p:sp>
      <p:sp>
        <p:nvSpPr>
          <p:cNvPr id="3" name="Content Placeholder 2"/>
          <p:cNvSpPr>
            <a:spLocks noGrp="1"/>
          </p:cNvSpPr>
          <p:nvPr>
            <p:ph idx="1"/>
          </p:nvPr>
        </p:nvSpPr>
        <p:spPr>
          <a:xfrm>
            <a:off x="838200" y="1764406"/>
            <a:ext cx="5150476" cy="3966693"/>
          </a:xfrm>
        </p:spPr>
        <p:txBody>
          <a:bodyPr>
            <a:normAutofit/>
          </a:bodyPr>
          <a:lstStyle/>
          <a:p>
            <a:pPr marL="548640" indent="-411480">
              <a:spcBef>
                <a:spcPts val="0"/>
              </a:spcBef>
              <a:buClr>
                <a:schemeClr val="tx1">
                  <a:shade val="95000"/>
                </a:schemeClr>
              </a:buClr>
              <a:buNone/>
              <a:defRPr/>
            </a:pPr>
            <a:r>
              <a:rPr lang="en-US" sz="3200" dirty="0"/>
              <a:t>Rheumatic heart disease</a:t>
            </a:r>
          </a:p>
          <a:p>
            <a:pPr marL="548640" indent="-411480">
              <a:spcBef>
                <a:spcPts val="0"/>
              </a:spcBef>
              <a:buClr>
                <a:schemeClr val="tx1">
                  <a:shade val="95000"/>
                </a:schemeClr>
              </a:buClr>
              <a:buNone/>
              <a:defRPr/>
            </a:pPr>
            <a:r>
              <a:rPr lang="en-US" sz="3200" dirty="0"/>
              <a:t>Congenital heart disease</a:t>
            </a:r>
          </a:p>
          <a:p>
            <a:pPr marL="548640" indent="-411480">
              <a:spcBef>
                <a:spcPts val="0"/>
              </a:spcBef>
              <a:buClr>
                <a:schemeClr val="tx1">
                  <a:shade val="95000"/>
                </a:schemeClr>
              </a:buClr>
              <a:buNone/>
              <a:defRPr/>
            </a:pPr>
            <a:r>
              <a:rPr lang="en-US" sz="3200" dirty="0"/>
              <a:t>Hypertensive heart disease</a:t>
            </a:r>
          </a:p>
          <a:p>
            <a:pPr marL="548640" indent="-411480">
              <a:spcBef>
                <a:spcPts val="0"/>
              </a:spcBef>
              <a:buClr>
                <a:schemeClr val="tx1">
                  <a:shade val="95000"/>
                </a:schemeClr>
              </a:buClr>
              <a:buNone/>
              <a:defRPr/>
            </a:pPr>
            <a:r>
              <a:rPr lang="en-US" sz="3200" dirty="0"/>
              <a:t>Coronary</a:t>
            </a:r>
          </a:p>
          <a:p>
            <a:pPr marL="548640" indent="-411480">
              <a:spcBef>
                <a:spcPts val="0"/>
              </a:spcBef>
              <a:buClr>
                <a:schemeClr val="tx1">
                  <a:shade val="95000"/>
                </a:schemeClr>
              </a:buClr>
              <a:buNone/>
              <a:defRPr/>
            </a:pPr>
            <a:r>
              <a:rPr lang="en-US" sz="3200" dirty="0"/>
              <a:t>Thyroid </a:t>
            </a:r>
          </a:p>
          <a:p>
            <a:pPr marL="548640" indent="-411480">
              <a:spcBef>
                <a:spcPts val="0"/>
              </a:spcBef>
              <a:buClr>
                <a:schemeClr val="tx1">
                  <a:shade val="95000"/>
                </a:schemeClr>
              </a:buClr>
              <a:buNone/>
              <a:defRPr/>
            </a:pPr>
            <a:r>
              <a:rPr lang="en-US" sz="3200" dirty="0"/>
              <a:t>Syphilitic</a:t>
            </a:r>
          </a:p>
          <a:p>
            <a:pPr marL="0" indent="0">
              <a:buNone/>
            </a:pPr>
            <a:endParaRPr lang="en-US" dirty="0"/>
          </a:p>
        </p:txBody>
      </p:sp>
      <p:sp>
        <p:nvSpPr>
          <p:cNvPr id="4" name="Content Placeholder 2"/>
          <p:cNvSpPr txBox="1">
            <a:spLocks/>
          </p:cNvSpPr>
          <p:nvPr/>
        </p:nvSpPr>
        <p:spPr>
          <a:xfrm>
            <a:off x="5988676" y="1764406"/>
            <a:ext cx="5150476" cy="39666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8640" indent="-411480">
              <a:spcBef>
                <a:spcPts val="0"/>
              </a:spcBef>
              <a:buClr>
                <a:schemeClr val="tx1">
                  <a:shade val="95000"/>
                </a:schemeClr>
              </a:buClr>
              <a:buFont typeface="Arial" panose="020B0604020202020204" pitchFamily="34" charset="0"/>
              <a:buNone/>
              <a:defRPr/>
            </a:pPr>
            <a:r>
              <a:rPr lang="en-US" sz="3200" dirty="0" err="1" smtClean="0"/>
              <a:t>Kyphoscoliotic</a:t>
            </a:r>
            <a:r>
              <a:rPr lang="en-US" sz="3200" dirty="0" smtClean="0"/>
              <a:t> cardiac disease</a:t>
            </a:r>
          </a:p>
          <a:p>
            <a:pPr marL="548640" indent="-411480">
              <a:spcBef>
                <a:spcPts val="0"/>
              </a:spcBef>
              <a:buClr>
                <a:schemeClr val="tx1">
                  <a:shade val="95000"/>
                </a:schemeClr>
              </a:buClr>
              <a:buFont typeface="Arial" panose="020B0604020202020204" pitchFamily="34" charset="0"/>
              <a:buNone/>
              <a:defRPr/>
            </a:pPr>
            <a:r>
              <a:rPr lang="en-US" sz="3200" dirty="0" smtClean="0"/>
              <a:t>Idiopathic cardiomyopathy</a:t>
            </a:r>
          </a:p>
          <a:p>
            <a:pPr marL="548640" indent="-411480">
              <a:spcBef>
                <a:spcPts val="0"/>
              </a:spcBef>
              <a:buClr>
                <a:schemeClr val="tx1">
                  <a:shade val="95000"/>
                </a:schemeClr>
              </a:buClr>
              <a:buFont typeface="Arial" panose="020B0604020202020204" pitchFamily="34" charset="0"/>
              <a:buNone/>
              <a:defRPr/>
            </a:pPr>
            <a:r>
              <a:rPr lang="en-US" sz="3200" dirty="0" err="1" smtClean="0"/>
              <a:t>Corpulmonale</a:t>
            </a:r>
            <a:endParaRPr lang="en-US" sz="3200" dirty="0" smtClean="0"/>
          </a:p>
          <a:p>
            <a:pPr marL="548640" indent="-411480">
              <a:spcBef>
                <a:spcPts val="0"/>
              </a:spcBef>
              <a:buClr>
                <a:schemeClr val="tx1">
                  <a:shade val="95000"/>
                </a:schemeClr>
              </a:buClr>
              <a:buFont typeface="Arial" panose="020B0604020202020204" pitchFamily="34" charset="0"/>
              <a:buNone/>
              <a:defRPr/>
            </a:pPr>
            <a:r>
              <a:rPr lang="en-US" sz="3200" dirty="0" smtClean="0"/>
              <a:t>Constrictive pericarditis</a:t>
            </a:r>
          </a:p>
          <a:p>
            <a:pPr marL="548640" indent="-411480">
              <a:spcBef>
                <a:spcPts val="0"/>
              </a:spcBef>
              <a:buClr>
                <a:schemeClr val="tx1">
                  <a:shade val="95000"/>
                </a:schemeClr>
              </a:buClr>
              <a:buFont typeface="Arial" panose="020B0604020202020204" pitchFamily="34" charset="0"/>
              <a:buNone/>
              <a:defRPr/>
            </a:pPr>
            <a:r>
              <a:rPr lang="en-US" sz="3200" dirty="0" smtClean="0"/>
              <a:t>Heart block</a:t>
            </a:r>
          </a:p>
          <a:p>
            <a:pPr marL="548640" indent="-411480">
              <a:spcBef>
                <a:spcPts val="0"/>
              </a:spcBef>
              <a:buClr>
                <a:schemeClr val="tx1">
                  <a:shade val="95000"/>
                </a:schemeClr>
              </a:buClr>
              <a:buFont typeface="Arial" panose="020B0604020202020204" pitchFamily="34" charset="0"/>
              <a:buNone/>
              <a:defRPr/>
            </a:pPr>
            <a:r>
              <a:rPr lang="en-US" sz="3200" dirty="0" smtClean="0"/>
              <a:t>Isolated myocarditis</a:t>
            </a:r>
          </a:p>
          <a:p>
            <a:endParaRPr lang="en-US" dirty="0"/>
          </a:p>
        </p:txBody>
      </p:sp>
    </p:spTree>
    <p:extLst>
      <p:ext uri="{BB962C8B-B14F-4D97-AF65-F5344CB8AC3E}">
        <p14:creationId xmlns:p14="http://schemas.microsoft.com/office/powerpoint/2010/main" val="6163160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231" y="107547"/>
            <a:ext cx="10515600" cy="1325563"/>
          </a:xfrm>
        </p:spPr>
        <p:txBody>
          <a:bodyPr/>
          <a:lstStyle/>
          <a:p>
            <a:endParaRPr lang="en-US"/>
          </a:p>
        </p:txBody>
      </p:sp>
      <p:sp>
        <p:nvSpPr>
          <p:cNvPr id="3" name="Content Placeholder 2"/>
          <p:cNvSpPr>
            <a:spLocks noGrp="1"/>
          </p:cNvSpPr>
          <p:nvPr>
            <p:ph idx="1"/>
          </p:nvPr>
        </p:nvSpPr>
        <p:spPr>
          <a:xfrm>
            <a:off x="605307" y="1433110"/>
            <a:ext cx="11127347" cy="4980569"/>
          </a:xfrm>
        </p:spPr>
        <p:txBody>
          <a:bodyPr>
            <a:noAutofit/>
          </a:bodyPr>
          <a:lstStyle/>
          <a:p>
            <a:pPr>
              <a:buNone/>
            </a:pPr>
            <a:r>
              <a:rPr lang="en-US" altLang="en-US" sz="3200" dirty="0" smtClean="0"/>
              <a:t>* Fluid balance and antibiotic prophylactic</a:t>
            </a:r>
          </a:p>
          <a:p>
            <a:pPr>
              <a:buNone/>
            </a:pPr>
            <a:r>
              <a:rPr lang="en-US" altLang="en-US" sz="3200" dirty="0" smtClean="0"/>
              <a:t>    * Semi recumbent position with lateral tilt</a:t>
            </a:r>
          </a:p>
          <a:p>
            <a:pPr>
              <a:buNone/>
            </a:pPr>
            <a:r>
              <a:rPr lang="en-US" altLang="en-US" sz="3200" dirty="0" smtClean="0"/>
              <a:t>    * Intensive medical management for any sign’s of impending ventricular failure</a:t>
            </a:r>
          </a:p>
          <a:p>
            <a:pPr>
              <a:buNone/>
            </a:pPr>
            <a:r>
              <a:rPr lang="en-US" altLang="en-US" sz="3200" dirty="0" smtClean="0"/>
              <a:t>                         [ pulse &gt; 100 , RR &gt; 24 , dyspnea ]</a:t>
            </a:r>
          </a:p>
          <a:p>
            <a:pPr>
              <a:buNone/>
            </a:pPr>
            <a:r>
              <a:rPr lang="en-US" altLang="en-US" sz="3200" dirty="0" smtClean="0"/>
              <a:t>     * Expedite vaginal delivery-vacuum, forceps</a:t>
            </a:r>
          </a:p>
          <a:p>
            <a:pPr>
              <a:buNone/>
            </a:pPr>
            <a:r>
              <a:rPr lang="en-US" altLang="en-US" sz="3200" dirty="0" smtClean="0"/>
              <a:t>    * Close monitoring for the 3</a:t>
            </a:r>
            <a:r>
              <a:rPr lang="en-US" altLang="en-US" sz="3200" baseline="30000" dirty="0" smtClean="0"/>
              <a:t>rd</a:t>
            </a:r>
            <a:r>
              <a:rPr lang="en-US" altLang="en-US" sz="3200" dirty="0" smtClean="0"/>
              <a:t> stage of labor</a:t>
            </a:r>
          </a:p>
          <a:p>
            <a:endParaRPr lang="en-US" sz="3200" dirty="0"/>
          </a:p>
        </p:txBody>
      </p:sp>
    </p:spTree>
    <p:extLst>
      <p:ext uri="{BB962C8B-B14F-4D97-AF65-F5344CB8AC3E}">
        <p14:creationId xmlns:p14="http://schemas.microsoft.com/office/powerpoint/2010/main" val="3570644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395"/>
            <a:ext cx="10515600" cy="897005"/>
          </a:xfrm>
        </p:spPr>
        <p:txBody>
          <a:bodyPr/>
          <a:lstStyle/>
          <a:p>
            <a:endParaRPr lang="en-US" dirty="0"/>
          </a:p>
        </p:txBody>
      </p:sp>
      <p:sp>
        <p:nvSpPr>
          <p:cNvPr id="3" name="Content Placeholder 2"/>
          <p:cNvSpPr>
            <a:spLocks noGrp="1"/>
          </p:cNvSpPr>
          <p:nvPr>
            <p:ph idx="1"/>
          </p:nvPr>
        </p:nvSpPr>
        <p:spPr>
          <a:xfrm>
            <a:off x="838200" y="1159099"/>
            <a:ext cx="10662634" cy="5331853"/>
          </a:xfrm>
        </p:spPr>
        <p:txBody>
          <a:bodyPr>
            <a:normAutofit/>
          </a:bodyPr>
          <a:lstStyle/>
          <a:p>
            <a:pPr marL="365760" indent="-256032">
              <a:buNone/>
              <a:defRPr/>
            </a:pPr>
            <a:r>
              <a:rPr lang="en-US" sz="3500" dirty="0" smtClean="0"/>
              <a:t>Puerperium</a:t>
            </a:r>
            <a:endParaRPr lang="en-US" sz="3500" dirty="0"/>
          </a:p>
          <a:p>
            <a:pPr marL="365760" indent="-256032">
              <a:buNone/>
              <a:defRPr/>
            </a:pPr>
            <a:r>
              <a:rPr lang="en-US" sz="3500" dirty="0"/>
              <a:t>                * avoid complication of </a:t>
            </a:r>
            <a:r>
              <a:rPr lang="en-US" sz="3500" dirty="0" err="1"/>
              <a:t>pph</a:t>
            </a:r>
            <a:r>
              <a:rPr lang="en-US" sz="3500" dirty="0"/>
              <a:t>, anemia, infection </a:t>
            </a:r>
            <a:r>
              <a:rPr lang="en-US" sz="3500" dirty="0" smtClean="0"/>
              <a:t>and thromboembolism</a:t>
            </a:r>
          </a:p>
          <a:p>
            <a:pPr marL="365760" indent="-256032">
              <a:buNone/>
              <a:defRPr/>
            </a:pPr>
            <a:endParaRPr lang="en-US" sz="3500" dirty="0"/>
          </a:p>
          <a:p>
            <a:pPr marL="365760" indent="-256032">
              <a:buNone/>
              <a:defRPr/>
            </a:pPr>
            <a:r>
              <a:rPr lang="en-US" sz="3500" dirty="0"/>
              <a:t>                * delay the procedure of tubal sterilization </a:t>
            </a:r>
            <a:r>
              <a:rPr lang="en-US" sz="3500" dirty="0" smtClean="0"/>
              <a:t>until it </a:t>
            </a:r>
            <a:r>
              <a:rPr lang="en-US" sz="3500" dirty="0"/>
              <a:t>is obvious that the mother is afebrile, </a:t>
            </a:r>
            <a:r>
              <a:rPr lang="en-US" sz="3500" dirty="0" smtClean="0"/>
              <a:t>not anemic </a:t>
            </a:r>
            <a:r>
              <a:rPr lang="en-US" sz="3500" dirty="0"/>
              <a:t>and can ambulate without </a:t>
            </a:r>
            <a:r>
              <a:rPr lang="en-US" sz="3500" dirty="0" smtClean="0"/>
              <a:t>evidence of </a:t>
            </a:r>
            <a:r>
              <a:rPr lang="en-US" sz="3500" dirty="0"/>
              <a:t>distress</a:t>
            </a:r>
          </a:p>
          <a:p>
            <a:pPr marL="365760" indent="-256032">
              <a:buNone/>
              <a:defRPr/>
            </a:pPr>
            <a:endParaRPr lang="en-US" sz="3500" dirty="0"/>
          </a:p>
          <a:p>
            <a:pPr marL="365760" indent="-256032">
              <a:buNone/>
              <a:defRPr/>
            </a:pPr>
            <a:r>
              <a:rPr lang="en-US" sz="3500" dirty="0"/>
              <a:t>                    * option of contraceptive advise</a:t>
            </a:r>
          </a:p>
          <a:p>
            <a:endParaRPr lang="en-US" dirty="0"/>
          </a:p>
        </p:txBody>
      </p:sp>
    </p:spTree>
    <p:extLst>
      <p:ext uri="{BB962C8B-B14F-4D97-AF65-F5344CB8AC3E}">
        <p14:creationId xmlns:p14="http://schemas.microsoft.com/office/powerpoint/2010/main" val="20962633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710" y="1"/>
            <a:ext cx="10515600" cy="1120462"/>
          </a:xfrm>
        </p:spPr>
        <p:txBody>
          <a:bodyPr/>
          <a:lstStyle/>
          <a:p>
            <a:r>
              <a:rPr lang="en-US" dirty="0" smtClean="0">
                <a:solidFill>
                  <a:schemeClr val="tx2">
                    <a:tint val="100000"/>
                    <a:shade val="90000"/>
                    <a:satMod val="250000"/>
                    <a:alpha val="100000"/>
                  </a:schemeClr>
                </a:solidFill>
              </a:rPr>
              <a:t>Prenatal nursing management :Grade I &amp;II </a:t>
            </a:r>
            <a:endParaRPr lang="en-US" dirty="0"/>
          </a:p>
        </p:txBody>
      </p:sp>
      <p:sp>
        <p:nvSpPr>
          <p:cNvPr id="3" name="Content Placeholder 2"/>
          <p:cNvSpPr>
            <a:spLocks noGrp="1"/>
          </p:cNvSpPr>
          <p:nvPr>
            <p:ph idx="1"/>
          </p:nvPr>
        </p:nvSpPr>
        <p:spPr>
          <a:xfrm>
            <a:off x="386367" y="1339404"/>
            <a:ext cx="11500834" cy="5087154"/>
          </a:xfrm>
        </p:spPr>
        <p:txBody>
          <a:bodyPr>
            <a:normAutofit/>
          </a:bodyPr>
          <a:lstStyle/>
          <a:p>
            <a:pPr marL="548640" indent="-411480">
              <a:spcBef>
                <a:spcPts val="0"/>
              </a:spcBef>
              <a:buClr>
                <a:schemeClr val="tx1">
                  <a:shade val="95000"/>
                </a:schemeClr>
              </a:buClr>
              <a:buFont typeface="Wingdings 2"/>
              <a:buChar char=""/>
              <a:defRPr/>
            </a:pPr>
            <a:r>
              <a:rPr lang="en-US" sz="3200" dirty="0"/>
              <a:t>Good history taking and a careful examination of the mother should be done on the first visit. </a:t>
            </a:r>
          </a:p>
          <a:p>
            <a:pPr marL="548640" indent="-411480">
              <a:spcBef>
                <a:spcPts val="0"/>
              </a:spcBef>
              <a:buClr>
                <a:schemeClr val="tx1">
                  <a:shade val="95000"/>
                </a:schemeClr>
              </a:buClr>
              <a:buFont typeface="Wingdings 2"/>
              <a:buChar char=""/>
              <a:defRPr/>
            </a:pPr>
            <a:r>
              <a:rPr lang="en-US" sz="3200" dirty="0"/>
              <a:t>The mother is seen fortnightly until 32 weeks, then weekly until term. </a:t>
            </a:r>
            <a:endParaRPr lang="en-US" sz="3200" dirty="0" smtClean="0"/>
          </a:p>
          <a:p>
            <a:pPr marL="548640" indent="-411480">
              <a:spcBef>
                <a:spcPts val="0"/>
              </a:spcBef>
              <a:buClr>
                <a:schemeClr val="tx1">
                  <a:shade val="95000"/>
                </a:schemeClr>
              </a:buClr>
              <a:buFont typeface="Wingdings 2"/>
              <a:buChar char=""/>
              <a:defRPr/>
            </a:pPr>
            <a:r>
              <a:rPr lang="en-US" sz="3200" dirty="0" smtClean="0"/>
              <a:t>Ideally</a:t>
            </a:r>
            <a:r>
              <a:rPr lang="en-US" sz="3200" dirty="0"/>
              <a:t>, she should be admitted between 29 to 32 weeks for rest. </a:t>
            </a:r>
          </a:p>
          <a:p>
            <a:pPr marL="548640" indent="-411480">
              <a:spcBef>
                <a:spcPts val="0"/>
              </a:spcBef>
              <a:buClr>
                <a:schemeClr val="tx1">
                  <a:shade val="95000"/>
                </a:schemeClr>
              </a:buClr>
              <a:buFont typeface="Wingdings 2"/>
              <a:buChar char=""/>
              <a:defRPr/>
            </a:pPr>
            <a:r>
              <a:rPr lang="en-US" sz="3200" dirty="0"/>
              <a:t>All infections should be prevented and, if present, treated promptly. </a:t>
            </a:r>
            <a:endParaRPr lang="en-US" sz="3200" dirty="0" smtClean="0"/>
          </a:p>
          <a:p>
            <a:pPr marL="548640" indent="-411480">
              <a:spcBef>
                <a:spcPts val="0"/>
              </a:spcBef>
              <a:buClr>
                <a:schemeClr val="tx1">
                  <a:shade val="95000"/>
                </a:schemeClr>
              </a:buClr>
              <a:buFont typeface="Wingdings 2"/>
              <a:buChar char=""/>
              <a:defRPr/>
            </a:pPr>
            <a:r>
              <a:rPr lang="en-US" sz="3200" dirty="0" smtClean="0"/>
              <a:t>Anaemia </a:t>
            </a:r>
            <a:r>
              <a:rPr lang="en-US" sz="3200" dirty="0"/>
              <a:t>should be treated effectively and prevented by extra iron HB. Therefore, check regularly for anaemia. </a:t>
            </a:r>
          </a:p>
          <a:p>
            <a:endParaRPr lang="en-US" dirty="0"/>
          </a:p>
        </p:txBody>
      </p:sp>
    </p:spTree>
    <p:extLst>
      <p:ext uri="{BB962C8B-B14F-4D97-AF65-F5344CB8AC3E}">
        <p14:creationId xmlns:p14="http://schemas.microsoft.com/office/powerpoint/2010/main" val="2646924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endParaRPr lang="en-US" dirty="0"/>
          </a:p>
        </p:txBody>
      </p:sp>
      <p:sp>
        <p:nvSpPr>
          <p:cNvPr id="3" name="Content Placeholder 2"/>
          <p:cNvSpPr>
            <a:spLocks noGrp="1"/>
          </p:cNvSpPr>
          <p:nvPr>
            <p:ph idx="1"/>
          </p:nvPr>
        </p:nvSpPr>
        <p:spPr>
          <a:xfrm>
            <a:off x="838200" y="1325563"/>
            <a:ext cx="10515600" cy="4851400"/>
          </a:xfrm>
        </p:spPr>
        <p:txBody>
          <a:bodyPr/>
          <a:lstStyle/>
          <a:p>
            <a:pPr marL="548640" indent="-411480">
              <a:spcBef>
                <a:spcPts val="0"/>
              </a:spcBef>
              <a:buClr>
                <a:schemeClr val="tx1">
                  <a:shade val="95000"/>
                </a:schemeClr>
              </a:buClr>
              <a:buFont typeface="Wingdings 2"/>
              <a:buChar char=""/>
              <a:defRPr/>
            </a:pPr>
            <a:r>
              <a:rPr lang="en-US" sz="3200" dirty="0"/>
              <a:t>Health messages on the importance of a balanced diet, avoiding excess weight, adequate rest and sleep, need for house help, and the effects of smoking, should be shared. Tooth extraction is possible under antibiotic cover but should be discouraged. </a:t>
            </a:r>
          </a:p>
          <a:p>
            <a:pPr marL="548640" indent="-411480">
              <a:spcBef>
                <a:spcPts val="0"/>
              </a:spcBef>
              <a:buClr>
                <a:schemeClr val="tx1">
                  <a:shade val="95000"/>
                </a:schemeClr>
              </a:buClr>
              <a:buFont typeface="Wingdings 2"/>
              <a:buChar char=""/>
              <a:defRPr/>
            </a:pPr>
            <a:r>
              <a:rPr lang="en-US" sz="3200" dirty="0"/>
              <a:t>Drugs such as digoxin, diuretics such as </a:t>
            </a:r>
            <a:r>
              <a:rPr lang="en-US" sz="3200" dirty="0" smtClean="0"/>
              <a:t>Lasix </a:t>
            </a:r>
            <a:r>
              <a:rPr lang="en-US" sz="3200" dirty="0"/>
              <a:t>to reduce oedema, and sedatives may be taken as prescribed.</a:t>
            </a:r>
          </a:p>
          <a:p>
            <a:pPr marL="548640" indent="-411480">
              <a:spcBef>
                <a:spcPts val="0"/>
              </a:spcBef>
              <a:buClr>
                <a:schemeClr val="tx1">
                  <a:shade val="95000"/>
                </a:schemeClr>
              </a:buClr>
              <a:buFont typeface="Wingdings 2"/>
              <a:buChar char=""/>
              <a:defRPr/>
            </a:pPr>
            <a:r>
              <a:rPr lang="en-US" sz="3200" dirty="0"/>
              <a:t> At 38 weeks gestation, the patient should be admitted for complete bed rest</a:t>
            </a:r>
          </a:p>
          <a:p>
            <a:endParaRPr lang="en-US" dirty="0"/>
          </a:p>
        </p:txBody>
      </p:sp>
    </p:spTree>
    <p:extLst>
      <p:ext uri="{BB962C8B-B14F-4D97-AF65-F5344CB8AC3E}">
        <p14:creationId xmlns:p14="http://schemas.microsoft.com/office/powerpoint/2010/main" val="40069468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tint val="100000"/>
                    <a:shade val="90000"/>
                    <a:satMod val="250000"/>
                    <a:alpha val="100000"/>
                  </a:schemeClr>
                </a:solidFill>
              </a:rPr>
              <a:t>First stage labour</a:t>
            </a:r>
            <a:endParaRPr lang="en-US" dirty="0"/>
          </a:p>
        </p:txBody>
      </p:sp>
      <p:sp>
        <p:nvSpPr>
          <p:cNvPr id="3" name="Content Placeholder 2"/>
          <p:cNvSpPr>
            <a:spLocks noGrp="1"/>
          </p:cNvSpPr>
          <p:nvPr>
            <p:ph idx="1"/>
          </p:nvPr>
        </p:nvSpPr>
        <p:spPr/>
        <p:txBody>
          <a:bodyPr/>
          <a:lstStyle/>
          <a:p>
            <a:r>
              <a:rPr lang="en-US" altLang="en-US" sz="3200" dirty="0" smtClean="0"/>
              <a:t>Follow normal admission procedure. </a:t>
            </a:r>
          </a:p>
          <a:p>
            <a:r>
              <a:rPr lang="en-US" altLang="en-US" sz="3200" dirty="0" smtClean="0"/>
              <a:t>You should: Inform the obstetrician and the cardiologist</a:t>
            </a:r>
          </a:p>
          <a:p>
            <a:r>
              <a:rPr lang="en-US" altLang="en-US" sz="3200" dirty="0" smtClean="0"/>
              <a:t>Vigilant observations quarter to half hourly, especially of pulse, respirations, </a:t>
            </a:r>
            <a:r>
              <a:rPr lang="en-US" altLang="en-US" sz="3200" dirty="0" err="1" smtClean="0"/>
              <a:t>colour</a:t>
            </a:r>
            <a:r>
              <a:rPr lang="en-US" altLang="en-US" sz="3200" dirty="0" smtClean="0"/>
              <a:t> and foetal heart rate</a:t>
            </a:r>
          </a:p>
          <a:p>
            <a:r>
              <a:rPr lang="en-US" altLang="en-US" sz="3200" dirty="0" smtClean="0"/>
              <a:t>Administer prophylactic antibiotics</a:t>
            </a:r>
          </a:p>
          <a:p>
            <a:r>
              <a:rPr lang="en-US" altLang="en-US" sz="3200" dirty="0" smtClean="0"/>
              <a:t>Mild sedation</a:t>
            </a:r>
          </a:p>
          <a:p>
            <a:endParaRPr lang="en-US" dirty="0"/>
          </a:p>
        </p:txBody>
      </p:sp>
    </p:spTree>
    <p:extLst>
      <p:ext uri="{BB962C8B-B14F-4D97-AF65-F5344CB8AC3E}">
        <p14:creationId xmlns:p14="http://schemas.microsoft.com/office/powerpoint/2010/main" val="9842589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tint val="100000"/>
                    <a:shade val="90000"/>
                    <a:satMod val="250000"/>
                    <a:alpha val="100000"/>
                  </a:schemeClr>
                </a:solidFill>
              </a:rPr>
              <a:t>Second stage </a:t>
            </a:r>
            <a:endParaRPr lang="en-US" dirty="0"/>
          </a:p>
        </p:txBody>
      </p:sp>
      <p:sp>
        <p:nvSpPr>
          <p:cNvPr id="3" name="Content Placeholder 2"/>
          <p:cNvSpPr>
            <a:spLocks noGrp="1"/>
          </p:cNvSpPr>
          <p:nvPr>
            <p:ph idx="1"/>
          </p:nvPr>
        </p:nvSpPr>
        <p:spPr/>
        <p:txBody>
          <a:bodyPr/>
          <a:lstStyle/>
          <a:p>
            <a:r>
              <a:rPr lang="en-US" altLang="en-US" sz="3200" dirty="0" smtClean="0"/>
              <a:t>The patient should avoid exhaustion </a:t>
            </a:r>
          </a:p>
          <a:p>
            <a:r>
              <a:rPr lang="en-US" altLang="en-US" sz="3200" dirty="0" err="1" smtClean="0"/>
              <a:t>Paediatrician</a:t>
            </a:r>
            <a:r>
              <a:rPr lang="en-US" altLang="en-US" sz="3200" dirty="0" smtClean="0"/>
              <a:t> to be around </a:t>
            </a:r>
          </a:p>
          <a:p>
            <a:r>
              <a:rPr lang="en-US" altLang="en-US" sz="3200" dirty="0" smtClean="0"/>
              <a:t>The mother should be placed in the dorsal position or the position in which she feels most comfortable</a:t>
            </a:r>
          </a:p>
          <a:p>
            <a:r>
              <a:rPr lang="en-US" altLang="en-US" sz="3200" dirty="0" smtClean="0"/>
              <a:t> Episiotomy and vacuum extraction may </a:t>
            </a:r>
            <a:br>
              <a:rPr lang="en-US" altLang="en-US" sz="3200" dirty="0" smtClean="0"/>
            </a:br>
            <a:r>
              <a:rPr lang="en-US" altLang="en-US" sz="3200" dirty="0" smtClean="0"/>
              <a:t>be performed</a:t>
            </a:r>
          </a:p>
          <a:p>
            <a:endParaRPr lang="en-US" dirty="0"/>
          </a:p>
        </p:txBody>
      </p:sp>
    </p:spTree>
    <p:extLst>
      <p:ext uri="{BB962C8B-B14F-4D97-AF65-F5344CB8AC3E}">
        <p14:creationId xmlns:p14="http://schemas.microsoft.com/office/powerpoint/2010/main" val="710353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tint val="100000"/>
                    <a:shade val="90000"/>
                    <a:satMod val="250000"/>
                    <a:alpha val="100000"/>
                  </a:schemeClr>
                </a:solidFill>
              </a:rPr>
              <a:t>3</a:t>
            </a:r>
            <a:r>
              <a:rPr lang="en-US" baseline="30000" dirty="0" smtClean="0">
                <a:solidFill>
                  <a:schemeClr val="tx2">
                    <a:tint val="100000"/>
                    <a:shade val="90000"/>
                    <a:satMod val="250000"/>
                    <a:alpha val="100000"/>
                  </a:schemeClr>
                </a:solidFill>
              </a:rPr>
              <a:t>rd</a:t>
            </a:r>
            <a:r>
              <a:rPr lang="en-US" dirty="0" smtClean="0">
                <a:solidFill>
                  <a:schemeClr val="tx2">
                    <a:tint val="100000"/>
                    <a:shade val="90000"/>
                    <a:satMod val="250000"/>
                    <a:alpha val="100000"/>
                  </a:schemeClr>
                </a:solidFill>
              </a:rPr>
              <a:t> stage </a:t>
            </a:r>
            <a:endParaRPr lang="en-US" dirty="0"/>
          </a:p>
        </p:txBody>
      </p:sp>
      <p:sp>
        <p:nvSpPr>
          <p:cNvPr id="3" name="Content Placeholder 2"/>
          <p:cNvSpPr>
            <a:spLocks noGrp="1"/>
          </p:cNvSpPr>
          <p:nvPr>
            <p:ph idx="1"/>
          </p:nvPr>
        </p:nvSpPr>
        <p:spPr/>
        <p:txBody>
          <a:bodyPr/>
          <a:lstStyle/>
          <a:p>
            <a:r>
              <a:rPr lang="en-US" altLang="en-US" sz="3200" dirty="0" smtClean="0"/>
              <a:t>No ergometrine should be given </a:t>
            </a:r>
          </a:p>
          <a:p>
            <a:r>
              <a:rPr lang="en-US" altLang="en-US" sz="3200" dirty="0" smtClean="0"/>
              <a:t>The cord should be delivered by controlled </a:t>
            </a:r>
            <a:br>
              <a:rPr lang="en-US" altLang="en-US" sz="3200" dirty="0" smtClean="0"/>
            </a:br>
            <a:r>
              <a:rPr lang="en-US" altLang="en-US" sz="3200" dirty="0" smtClean="0"/>
              <a:t>cord traction-no pushing</a:t>
            </a:r>
          </a:p>
          <a:p>
            <a:endParaRPr lang="en-US" dirty="0"/>
          </a:p>
        </p:txBody>
      </p:sp>
    </p:spTree>
    <p:extLst>
      <p:ext uri="{BB962C8B-B14F-4D97-AF65-F5344CB8AC3E}">
        <p14:creationId xmlns:p14="http://schemas.microsoft.com/office/powerpoint/2010/main" val="3023488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tint val="100000"/>
                    <a:shade val="90000"/>
                    <a:satMod val="250000"/>
                    <a:alpha val="100000"/>
                  </a:schemeClr>
                </a:solidFill>
              </a:rPr>
              <a:t>puerperium</a:t>
            </a:r>
            <a:endParaRPr lang="en-US" dirty="0"/>
          </a:p>
        </p:txBody>
      </p:sp>
      <p:sp>
        <p:nvSpPr>
          <p:cNvPr id="3" name="Content Placeholder 2"/>
          <p:cNvSpPr>
            <a:spLocks noGrp="1"/>
          </p:cNvSpPr>
          <p:nvPr>
            <p:ph idx="1"/>
          </p:nvPr>
        </p:nvSpPr>
        <p:spPr/>
        <p:txBody>
          <a:bodyPr/>
          <a:lstStyle/>
          <a:p>
            <a:r>
              <a:rPr lang="en-US" altLang="en-US" sz="3200" dirty="0" smtClean="0"/>
              <a:t>The following measures should be taken: </a:t>
            </a:r>
          </a:p>
          <a:p>
            <a:r>
              <a:rPr lang="en-US" altLang="en-US" sz="3200" dirty="0" smtClean="0"/>
              <a:t>The patient may need to rest and may require sedatives</a:t>
            </a:r>
          </a:p>
          <a:p>
            <a:r>
              <a:rPr lang="en-US" altLang="en-US" sz="3200" dirty="0" smtClean="0"/>
              <a:t>Keep her under strict observation half hourly until stable then two to four hourly</a:t>
            </a:r>
          </a:p>
          <a:p>
            <a:r>
              <a:rPr lang="en-US" altLang="en-US" sz="3200" dirty="0" smtClean="0"/>
              <a:t>Treat any infections promptly</a:t>
            </a:r>
          </a:p>
          <a:p>
            <a:r>
              <a:rPr lang="en-US" altLang="en-US" sz="3200" dirty="0" smtClean="0"/>
              <a:t>If there are no complications, discharge on the tenth day post delivery</a:t>
            </a:r>
          </a:p>
          <a:p>
            <a:endParaRPr lang="en-US" dirty="0"/>
          </a:p>
        </p:txBody>
      </p:sp>
    </p:spTree>
    <p:extLst>
      <p:ext uri="{BB962C8B-B14F-4D97-AF65-F5344CB8AC3E}">
        <p14:creationId xmlns:p14="http://schemas.microsoft.com/office/powerpoint/2010/main" val="342091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382" y="1"/>
            <a:ext cx="10997485" cy="940158"/>
          </a:xfrm>
        </p:spPr>
        <p:txBody>
          <a:bodyPr/>
          <a:lstStyle/>
          <a:p>
            <a:r>
              <a:rPr lang="en-US" dirty="0" smtClean="0">
                <a:solidFill>
                  <a:schemeClr val="tx2">
                    <a:tint val="100000"/>
                    <a:shade val="90000"/>
                    <a:satMod val="250000"/>
                    <a:alpha val="100000"/>
                  </a:schemeClr>
                </a:solidFill>
              </a:rPr>
              <a:t>Management of Heart Disease (Grade III and IV) </a:t>
            </a:r>
            <a:endParaRPr lang="en-US" dirty="0"/>
          </a:p>
        </p:txBody>
      </p:sp>
      <p:sp>
        <p:nvSpPr>
          <p:cNvPr id="3" name="Content Placeholder 2"/>
          <p:cNvSpPr>
            <a:spLocks noGrp="1"/>
          </p:cNvSpPr>
          <p:nvPr>
            <p:ph idx="1"/>
          </p:nvPr>
        </p:nvSpPr>
        <p:spPr>
          <a:xfrm>
            <a:off x="425003" y="1146219"/>
            <a:ext cx="11230377" cy="5473521"/>
          </a:xfrm>
        </p:spPr>
        <p:txBody>
          <a:bodyPr>
            <a:normAutofit/>
          </a:bodyPr>
          <a:lstStyle/>
          <a:p>
            <a:pPr marL="548640" indent="-411480">
              <a:spcBef>
                <a:spcPts val="0"/>
              </a:spcBef>
              <a:buClr>
                <a:schemeClr val="tx1">
                  <a:shade val="95000"/>
                </a:schemeClr>
              </a:buClr>
              <a:buNone/>
              <a:defRPr/>
            </a:pPr>
            <a:r>
              <a:rPr lang="en-US" sz="3200" dirty="0"/>
              <a:t>When managing a patient with severe cardiac disease, the following steps should be taken in the prenatal stage. </a:t>
            </a:r>
          </a:p>
          <a:p>
            <a:pPr marL="548640" indent="-411480">
              <a:spcBef>
                <a:spcPts val="0"/>
              </a:spcBef>
              <a:buClr>
                <a:schemeClr val="tx1">
                  <a:shade val="95000"/>
                </a:schemeClr>
              </a:buClr>
              <a:buFont typeface="Wingdings 2"/>
              <a:buChar char=""/>
              <a:defRPr/>
            </a:pPr>
            <a:r>
              <a:rPr lang="en-US" sz="3200" dirty="0"/>
              <a:t>The patient should be nursed as a cardiac failure patient.</a:t>
            </a:r>
          </a:p>
          <a:p>
            <a:pPr marL="548640" indent="-411480">
              <a:spcBef>
                <a:spcPts val="0"/>
              </a:spcBef>
              <a:buClr>
                <a:schemeClr val="tx1">
                  <a:shade val="95000"/>
                </a:schemeClr>
              </a:buClr>
              <a:buFont typeface="Wingdings 2"/>
              <a:buChar char=""/>
              <a:defRPr/>
            </a:pPr>
            <a:r>
              <a:rPr lang="en-US" sz="3200" dirty="0"/>
              <a:t> She should be admitted on first contact for complete bed rest. </a:t>
            </a:r>
          </a:p>
          <a:p>
            <a:pPr marL="548640" indent="-411480">
              <a:spcBef>
                <a:spcPts val="0"/>
              </a:spcBef>
              <a:buClr>
                <a:schemeClr val="tx1">
                  <a:shade val="95000"/>
                </a:schemeClr>
              </a:buClr>
              <a:buFont typeface="Wingdings 2"/>
              <a:buChar char=""/>
              <a:defRPr/>
            </a:pPr>
            <a:r>
              <a:rPr lang="en-US" sz="3200" dirty="0"/>
              <a:t>The strain is greatest between the 23rd and 32nd weeks and so total nursing care should be given during that period. </a:t>
            </a:r>
          </a:p>
          <a:p>
            <a:pPr marL="548640" indent="-411480">
              <a:spcBef>
                <a:spcPts val="0"/>
              </a:spcBef>
              <a:buClr>
                <a:schemeClr val="tx1">
                  <a:shade val="95000"/>
                </a:schemeClr>
              </a:buClr>
              <a:buFont typeface="Wingdings 2"/>
              <a:buChar char=""/>
              <a:defRPr/>
            </a:pPr>
            <a:r>
              <a:rPr lang="en-US" sz="3200" dirty="0"/>
              <a:t>There should always be two nurses present to perform any procedure.</a:t>
            </a:r>
          </a:p>
          <a:p>
            <a:pPr marL="548640" indent="-411480">
              <a:spcBef>
                <a:spcPts val="0"/>
              </a:spcBef>
              <a:buClr>
                <a:schemeClr val="tx1">
                  <a:shade val="95000"/>
                </a:schemeClr>
              </a:buClr>
              <a:buFont typeface="Wingdings 2"/>
              <a:buChar char=""/>
              <a:defRPr/>
            </a:pPr>
            <a:r>
              <a:rPr lang="en-US" sz="3200" dirty="0"/>
              <a:t>A very sick mother should be nursed in the propped up position and preferably in a cardiac bed.</a:t>
            </a:r>
          </a:p>
          <a:p>
            <a:pPr marL="548640" indent="-411480">
              <a:spcBef>
                <a:spcPts val="0"/>
              </a:spcBef>
              <a:buClr>
                <a:schemeClr val="tx1">
                  <a:shade val="95000"/>
                </a:schemeClr>
              </a:buClr>
              <a:buFont typeface="Wingdings 2"/>
              <a:buChar char=""/>
              <a:defRPr/>
            </a:pPr>
            <a:r>
              <a:rPr lang="en-US" sz="3200" dirty="0"/>
              <a:t>monitor foetal heart and foetal placental blood flow. </a:t>
            </a:r>
          </a:p>
          <a:p>
            <a:pPr marL="548640" indent="-411480">
              <a:spcBef>
                <a:spcPts val="0"/>
              </a:spcBef>
              <a:buClr>
                <a:schemeClr val="tx1">
                  <a:shade val="95000"/>
                </a:schemeClr>
              </a:buClr>
              <a:buFont typeface="Wingdings 2"/>
              <a:buChar char=""/>
              <a:defRPr/>
            </a:pPr>
            <a:endParaRPr lang="en-US" dirty="0"/>
          </a:p>
          <a:p>
            <a:endParaRPr lang="en-US" dirty="0"/>
          </a:p>
        </p:txBody>
      </p:sp>
    </p:spTree>
    <p:extLst>
      <p:ext uri="{BB962C8B-B14F-4D97-AF65-F5344CB8AC3E}">
        <p14:creationId xmlns:p14="http://schemas.microsoft.com/office/powerpoint/2010/main" val="21087204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275"/>
            <a:ext cx="10515600" cy="909884"/>
          </a:xfrm>
        </p:spPr>
        <p:txBody>
          <a:bodyPr/>
          <a:lstStyle/>
          <a:p>
            <a:endParaRPr lang="en-US" dirty="0"/>
          </a:p>
        </p:txBody>
      </p:sp>
      <p:sp>
        <p:nvSpPr>
          <p:cNvPr id="3" name="Content Placeholder 2"/>
          <p:cNvSpPr>
            <a:spLocks noGrp="1"/>
          </p:cNvSpPr>
          <p:nvPr>
            <p:ph idx="1"/>
          </p:nvPr>
        </p:nvSpPr>
        <p:spPr>
          <a:xfrm>
            <a:off x="425003" y="1043189"/>
            <a:ext cx="11256135" cy="5525036"/>
          </a:xfrm>
        </p:spPr>
        <p:txBody>
          <a:bodyPr>
            <a:normAutofit/>
          </a:bodyPr>
          <a:lstStyle/>
          <a:p>
            <a:pPr marL="548640" indent="-411480">
              <a:spcBef>
                <a:spcPts val="0"/>
              </a:spcBef>
              <a:buClr>
                <a:schemeClr val="tx1">
                  <a:shade val="95000"/>
                </a:schemeClr>
              </a:buClr>
              <a:buFont typeface="Wingdings 2"/>
              <a:buChar char=""/>
              <a:defRPr/>
            </a:pPr>
            <a:r>
              <a:rPr lang="en-US" sz="3200" dirty="0"/>
              <a:t>Administer a diet low in salt and ensure adequate rest, through the use of sedatives if necessary. </a:t>
            </a:r>
          </a:p>
          <a:p>
            <a:pPr marL="548640" indent="-411480">
              <a:spcBef>
                <a:spcPts val="0"/>
              </a:spcBef>
              <a:buClr>
                <a:schemeClr val="tx1">
                  <a:shade val="95000"/>
                </a:schemeClr>
              </a:buClr>
              <a:buFont typeface="Wingdings 2"/>
              <a:buChar char=""/>
              <a:defRPr/>
            </a:pPr>
            <a:r>
              <a:rPr lang="en-US" sz="3200" dirty="0"/>
              <a:t>Maintain good hygiene. </a:t>
            </a:r>
          </a:p>
          <a:p>
            <a:pPr marL="548640" indent="-411480">
              <a:spcBef>
                <a:spcPts val="0"/>
              </a:spcBef>
              <a:buClr>
                <a:schemeClr val="tx1">
                  <a:shade val="95000"/>
                </a:schemeClr>
              </a:buClr>
              <a:buFont typeface="Wingdings 2"/>
              <a:buChar char=""/>
              <a:defRPr/>
            </a:pPr>
            <a:r>
              <a:rPr lang="en-US" sz="3200" dirty="0"/>
              <a:t>Administer drugs as prescribed by the doctor and treat anaemia.</a:t>
            </a:r>
          </a:p>
          <a:p>
            <a:pPr marL="548640" indent="-411480">
              <a:spcBef>
                <a:spcPts val="0"/>
              </a:spcBef>
              <a:buClr>
                <a:schemeClr val="tx1">
                  <a:shade val="95000"/>
                </a:schemeClr>
              </a:buClr>
              <a:buFont typeface="Wingdings 2"/>
              <a:buChar char=""/>
              <a:defRPr/>
            </a:pPr>
            <a:r>
              <a:rPr lang="en-US" sz="3200" dirty="0"/>
              <a:t> Ensure that there is social care and support by family members and social workers.</a:t>
            </a:r>
          </a:p>
          <a:p>
            <a:pPr marL="548640" indent="-411480">
              <a:spcBef>
                <a:spcPts val="0"/>
              </a:spcBef>
              <a:buClr>
                <a:schemeClr val="tx1">
                  <a:shade val="95000"/>
                </a:schemeClr>
              </a:buClr>
              <a:buFont typeface="Wingdings 2"/>
              <a:buChar char=""/>
              <a:defRPr/>
            </a:pPr>
            <a:r>
              <a:rPr lang="en-US" sz="3200" dirty="0"/>
              <a:t>In terms of psychological care, it is very important to reassure the patient about her condition.</a:t>
            </a:r>
          </a:p>
          <a:p>
            <a:pPr marL="548640" indent="-411480">
              <a:spcBef>
                <a:spcPts val="0"/>
              </a:spcBef>
              <a:buClr>
                <a:schemeClr val="tx1">
                  <a:shade val="95000"/>
                </a:schemeClr>
              </a:buClr>
              <a:buFont typeface="Wingdings 2"/>
              <a:buChar char=""/>
              <a:defRPr/>
            </a:pPr>
            <a:r>
              <a:rPr lang="en-US" sz="3200" dirty="0"/>
              <a:t> Attend to her emotional needs and give counselling on reproductive health.</a:t>
            </a:r>
          </a:p>
          <a:p>
            <a:endParaRPr lang="en-US" dirty="0"/>
          </a:p>
        </p:txBody>
      </p:sp>
    </p:spTree>
    <p:extLst>
      <p:ext uri="{BB962C8B-B14F-4D97-AF65-F5344CB8AC3E}">
        <p14:creationId xmlns:p14="http://schemas.microsoft.com/office/powerpoint/2010/main" val="2772574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868696" cy="1325563"/>
          </a:xfrm>
        </p:spPr>
        <p:txBody>
          <a:bodyPr/>
          <a:lstStyle/>
          <a:p>
            <a:r>
              <a:rPr lang="en-US" dirty="0"/>
              <a:t>Risk factors for cardiac failure during pregnancy</a:t>
            </a:r>
          </a:p>
        </p:txBody>
      </p:sp>
      <p:sp>
        <p:nvSpPr>
          <p:cNvPr id="3" name="Content Placeholder 2"/>
          <p:cNvSpPr>
            <a:spLocks noGrp="1"/>
          </p:cNvSpPr>
          <p:nvPr>
            <p:ph idx="1"/>
          </p:nvPr>
        </p:nvSpPr>
        <p:spPr/>
        <p:txBody>
          <a:bodyPr/>
          <a:lstStyle/>
          <a:p>
            <a:pPr>
              <a:lnSpc>
                <a:spcPct val="120000"/>
              </a:lnSpc>
              <a:buFont typeface="Wingdings" panose="05000000000000000000" pitchFamily="2" charset="2"/>
              <a:buChar char="v"/>
            </a:pPr>
            <a:r>
              <a:rPr lang="en-US" altLang="en-US" sz="3200" dirty="0" smtClean="0"/>
              <a:t>Infection</a:t>
            </a:r>
          </a:p>
          <a:p>
            <a:pPr>
              <a:lnSpc>
                <a:spcPct val="120000"/>
              </a:lnSpc>
              <a:buFont typeface="Wingdings" panose="05000000000000000000" pitchFamily="2" charset="2"/>
              <a:buChar char="v"/>
            </a:pPr>
            <a:r>
              <a:rPr lang="en-US" altLang="en-US" sz="3200" dirty="0" smtClean="0"/>
              <a:t> Anemia</a:t>
            </a:r>
          </a:p>
          <a:p>
            <a:pPr>
              <a:lnSpc>
                <a:spcPct val="120000"/>
              </a:lnSpc>
              <a:buFont typeface="Wingdings" panose="05000000000000000000" pitchFamily="2" charset="2"/>
              <a:buChar char="v"/>
            </a:pPr>
            <a:r>
              <a:rPr lang="en-US" altLang="en-US" sz="3200" dirty="0" smtClean="0"/>
              <a:t> Obesity </a:t>
            </a:r>
          </a:p>
          <a:p>
            <a:pPr>
              <a:lnSpc>
                <a:spcPct val="120000"/>
              </a:lnSpc>
              <a:buFont typeface="Wingdings" panose="05000000000000000000" pitchFamily="2" charset="2"/>
              <a:buChar char="v"/>
            </a:pPr>
            <a:r>
              <a:rPr lang="en-US" altLang="en-US" sz="3200" dirty="0" smtClean="0"/>
              <a:t> Hypertension </a:t>
            </a:r>
          </a:p>
          <a:p>
            <a:pPr>
              <a:lnSpc>
                <a:spcPct val="120000"/>
              </a:lnSpc>
              <a:buFont typeface="Wingdings" panose="05000000000000000000" pitchFamily="2" charset="2"/>
              <a:buChar char="v"/>
            </a:pPr>
            <a:r>
              <a:rPr lang="en-US" altLang="en-US" sz="3200" dirty="0" smtClean="0"/>
              <a:t> Hyperthyroidism</a:t>
            </a:r>
          </a:p>
          <a:p>
            <a:pPr>
              <a:lnSpc>
                <a:spcPct val="120000"/>
              </a:lnSpc>
              <a:buFont typeface="Wingdings" panose="05000000000000000000" pitchFamily="2" charset="2"/>
              <a:buChar char="v"/>
            </a:pPr>
            <a:r>
              <a:rPr lang="en-US" altLang="en-US" sz="3200" dirty="0" smtClean="0"/>
              <a:t> Multiple pregnancy</a:t>
            </a:r>
          </a:p>
          <a:p>
            <a:endParaRPr lang="en-US" dirty="0"/>
          </a:p>
        </p:txBody>
      </p:sp>
    </p:spTree>
    <p:extLst>
      <p:ext uri="{BB962C8B-B14F-4D97-AF65-F5344CB8AC3E}">
        <p14:creationId xmlns:p14="http://schemas.microsoft.com/office/powerpoint/2010/main" val="38618606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91673"/>
          </a:xfrm>
        </p:spPr>
        <p:txBody>
          <a:bodyPr/>
          <a:lstStyle/>
          <a:p>
            <a:endParaRPr lang="en-US" dirty="0"/>
          </a:p>
        </p:txBody>
      </p:sp>
      <p:sp>
        <p:nvSpPr>
          <p:cNvPr id="3" name="Content Placeholder 2"/>
          <p:cNvSpPr>
            <a:spLocks noGrp="1"/>
          </p:cNvSpPr>
          <p:nvPr>
            <p:ph idx="1"/>
          </p:nvPr>
        </p:nvSpPr>
        <p:spPr>
          <a:xfrm>
            <a:off x="605307" y="1210614"/>
            <a:ext cx="11165983" cy="4966349"/>
          </a:xfrm>
        </p:spPr>
        <p:txBody>
          <a:bodyPr/>
          <a:lstStyle/>
          <a:p>
            <a:pPr marL="548640" indent="-411480">
              <a:spcBef>
                <a:spcPts val="0"/>
              </a:spcBef>
              <a:buClr>
                <a:schemeClr val="tx1">
                  <a:shade val="95000"/>
                </a:schemeClr>
              </a:buClr>
              <a:buFont typeface="Wingdings 2"/>
              <a:buChar char=""/>
              <a:defRPr/>
            </a:pPr>
            <a:r>
              <a:rPr lang="en-US" sz="3200" dirty="0"/>
              <a:t>Intrapartum management usually involves an easy delivery due to hypoxia. Take the following measures:</a:t>
            </a:r>
          </a:p>
          <a:p>
            <a:pPr marL="548640" indent="-411480">
              <a:spcBef>
                <a:spcPts val="0"/>
              </a:spcBef>
              <a:buClr>
                <a:schemeClr val="tx1">
                  <a:shade val="95000"/>
                </a:schemeClr>
              </a:buClr>
              <a:buFont typeface="Arial"/>
              <a:buChar char="•"/>
              <a:defRPr/>
            </a:pPr>
            <a:r>
              <a:rPr lang="en-US" sz="3200" dirty="0"/>
              <a:t>Avoid exhaustion</a:t>
            </a:r>
          </a:p>
          <a:p>
            <a:pPr marL="548640" indent="-411480">
              <a:spcBef>
                <a:spcPts val="0"/>
              </a:spcBef>
              <a:buClr>
                <a:schemeClr val="tx1">
                  <a:shade val="95000"/>
                </a:schemeClr>
              </a:buClr>
              <a:buFont typeface="Arial"/>
              <a:buChar char="•"/>
              <a:defRPr/>
            </a:pPr>
            <a:r>
              <a:rPr lang="en-US" sz="3200" dirty="0"/>
              <a:t>Prop up in bed to prevent </a:t>
            </a:r>
            <a:r>
              <a:rPr lang="en-US" sz="3200" dirty="0" err="1"/>
              <a:t>orthopnoea</a:t>
            </a:r>
            <a:endParaRPr lang="en-US" sz="3200" dirty="0"/>
          </a:p>
          <a:p>
            <a:pPr marL="548640" indent="-411480">
              <a:spcBef>
                <a:spcPts val="0"/>
              </a:spcBef>
              <a:buClr>
                <a:schemeClr val="tx1">
                  <a:shade val="95000"/>
                </a:schemeClr>
              </a:buClr>
              <a:buFont typeface="Arial"/>
              <a:buChar char="•"/>
              <a:defRPr/>
            </a:pPr>
            <a:r>
              <a:rPr lang="en-US" sz="3200" dirty="0"/>
              <a:t>Give oxygen continuously</a:t>
            </a:r>
          </a:p>
          <a:p>
            <a:pPr marL="548640" indent="-411480">
              <a:spcBef>
                <a:spcPts val="0"/>
              </a:spcBef>
              <a:buClr>
                <a:schemeClr val="tx1">
                  <a:shade val="95000"/>
                </a:schemeClr>
              </a:buClr>
              <a:buFont typeface="Arial"/>
              <a:buChar char="•"/>
              <a:defRPr/>
            </a:pPr>
            <a:r>
              <a:rPr lang="en-US" sz="3200" dirty="0"/>
              <a:t>Give analgesics but avoid inhalation</a:t>
            </a:r>
          </a:p>
          <a:p>
            <a:pPr marL="548640" indent="-411480">
              <a:spcBef>
                <a:spcPts val="0"/>
              </a:spcBef>
              <a:buClr>
                <a:schemeClr val="tx1">
                  <a:shade val="95000"/>
                </a:schemeClr>
              </a:buClr>
              <a:buFont typeface="Arial"/>
              <a:buChar char="•"/>
              <a:defRPr/>
            </a:pPr>
            <a:r>
              <a:rPr lang="en-US" sz="3200" dirty="0"/>
              <a:t>Observations should be taken quarter hourly</a:t>
            </a:r>
          </a:p>
          <a:p>
            <a:pPr marL="548640" indent="-411480">
              <a:spcBef>
                <a:spcPts val="0"/>
              </a:spcBef>
              <a:buClr>
                <a:schemeClr val="tx1">
                  <a:shade val="95000"/>
                </a:schemeClr>
              </a:buClr>
              <a:buFont typeface="Wingdings 2"/>
              <a:buChar char=""/>
              <a:defRPr/>
            </a:pPr>
            <a:r>
              <a:rPr lang="en-US" sz="3200" dirty="0"/>
              <a:t>In the second stage, avoid pushing and give episiotomy and vacuum extraction. No ergometrine should be administered. If there is any post partum haemorrhage, give </a:t>
            </a:r>
            <a:r>
              <a:rPr lang="en-US" sz="3200" dirty="0" err="1"/>
              <a:t>syntometrine</a:t>
            </a:r>
            <a:r>
              <a:rPr lang="en-US" sz="3200" dirty="0"/>
              <a:t>.</a:t>
            </a:r>
          </a:p>
          <a:p>
            <a:endParaRPr lang="en-US" dirty="0"/>
          </a:p>
        </p:txBody>
      </p:sp>
    </p:spTree>
    <p:extLst>
      <p:ext uri="{BB962C8B-B14F-4D97-AF65-F5344CB8AC3E}">
        <p14:creationId xmlns:p14="http://schemas.microsoft.com/office/powerpoint/2010/main" val="41415949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669"/>
            <a:ext cx="10515600" cy="1325563"/>
          </a:xfrm>
        </p:spPr>
        <p:txBody>
          <a:bodyPr/>
          <a:lstStyle/>
          <a:p>
            <a:r>
              <a:rPr lang="en-US" dirty="0" smtClean="0">
                <a:solidFill>
                  <a:schemeClr val="tx2">
                    <a:tint val="100000"/>
                    <a:shade val="90000"/>
                    <a:satMod val="250000"/>
                    <a:alpha val="100000"/>
                  </a:schemeClr>
                </a:solidFill>
              </a:rPr>
              <a:t>Puerperium management </a:t>
            </a:r>
            <a:endParaRPr lang="en-US" dirty="0"/>
          </a:p>
        </p:txBody>
      </p:sp>
      <p:sp>
        <p:nvSpPr>
          <p:cNvPr id="3" name="Content Placeholder 2"/>
          <p:cNvSpPr>
            <a:spLocks noGrp="1"/>
          </p:cNvSpPr>
          <p:nvPr>
            <p:ph idx="1"/>
          </p:nvPr>
        </p:nvSpPr>
        <p:spPr>
          <a:xfrm>
            <a:off x="502277" y="1420232"/>
            <a:ext cx="11217498" cy="4756731"/>
          </a:xfrm>
        </p:spPr>
        <p:txBody>
          <a:bodyPr/>
          <a:lstStyle/>
          <a:p>
            <a:pPr marL="548640" indent="-411480">
              <a:spcBef>
                <a:spcPts val="0"/>
              </a:spcBef>
              <a:buClr>
                <a:schemeClr val="tx1">
                  <a:shade val="95000"/>
                </a:schemeClr>
              </a:buClr>
              <a:buFont typeface="Wingdings 2"/>
              <a:buChar char=""/>
              <a:defRPr/>
            </a:pPr>
            <a:r>
              <a:rPr lang="en-US" sz="3200" dirty="0"/>
              <a:t>involves nursing in Intensive Care Unit (ICU) for 48 hours. You should take the following steps:</a:t>
            </a:r>
          </a:p>
          <a:p>
            <a:pPr marL="548640" indent="-411480">
              <a:spcBef>
                <a:spcPts val="0"/>
              </a:spcBef>
              <a:buClr>
                <a:schemeClr val="tx1">
                  <a:shade val="95000"/>
                </a:schemeClr>
              </a:buClr>
              <a:buFont typeface="Arial"/>
              <a:buChar char="•"/>
              <a:defRPr/>
            </a:pPr>
            <a:r>
              <a:rPr lang="en-US" sz="3200" dirty="0"/>
              <a:t>Ensure that the patient has complete bed rest and total nursing care</a:t>
            </a:r>
          </a:p>
          <a:p>
            <a:pPr marL="548640" indent="-411480">
              <a:spcBef>
                <a:spcPts val="0"/>
              </a:spcBef>
              <a:buClr>
                <a:schemeClr val="tx1">
                  <a:shade val="95000"/>
                </a:schemeClr>
              </a:buClr>
              <a:buFont typeface="Arial"/>
              <a:buChar char="•"/>
              <a:defRPr/>
            </a:pPr>
            <a:r>
              <a:rPr lang="en-US" sz="3200" dirty="0"/>
              <a:t>Observations half hourly until stable, then four hourly</a:t>
            </a:r>
          </a:p>
          <a:p>
            <a:pPr marL="548640" indent="-411480">
              <a:spcBef>
                <a:spcPts val="0"/>
              </a:spcBef>
              <a:buClr>
                <a:schemeClr val="tx1">
                  <a:shade val="95000"/>
                </a:schemeClr>
              </a:buClr>
              <a:buFont typeface="Arial"/>
              <a:buChar char="•"/>
              <a:defRPr/>
            </a:pPr>
            <a:r>
              <a:rPr lang="en-US" sz="3200" dirty="0"/>
              <a:t>Withhold breast feeding if mother is in heart failure</a:t>
            </a:r>
          </a:p>
          <a:p>
            <a:pPr marL="548640" indent="-411480">
              <a:spcBef>
                <a:spcPts val="0"/>
              </a:spcBef>
              <a:buClr>
                <a:schemeClr val="tx1">
                  <a:shade val="95000"/>
                </a:schemeClr>
              </a:buClr>
              <a:buFont typeface="Arial"/>
              <a:buChar char="•"/>
              <a:defRPr/>
            </a:pPr>
            <a:r>
              <a:rPr lang="en-US" sz="3200" dirty="0"/>
              <a:t>Admit the baby in a special care unit</a:t>
            </a:r>
            <a:br>
              <a:rPr lang="en-US" sz="3200" dirty="0"/>
            </a:br>
            <a:endParaRPr lang="en-US" sz="3200" dirty="0"/>
          </a:p>
          <a:p>
            <a:endParaRPr lang="en-US" dirty="0"/>
          </a:p>
        </p:txBody>
      </p:sp>
    </p:spTree>
    <p:extLst>
      <p:ext uri="{BB962C8B-B14F-4D97-AF65-F5344CB8AC3E}">
        <p14:creationId xmlns:p14="http://schemas.microsoft.com/office/powerpoint/2010/main" val="141520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71977"/>
          </a:xfrm>
        </p:spPr>
        <p:txBody>
          <a:bodyPr/>
          <a:lstStyle/>
          <a:p>
            <a:r>
              <a:rPr lang="en-US" dirty="0" smtClean="0">
                <a:solidFill>
                  <a:schemeClr val="tx2">
                    <a:tint val="100000"/>
                    <a:shade val="90000"/>
                    <a:satMod val="250000"/>
                    <a:alpha val="100000"/>
                  </a:schemeClr>
                </a:solidFill>
              </a:rPr>
              <a:t>Complications</a:t>
            </a:r>
            <a:endParaRPr lang="en-US" dirty="0"/>
          </a:p>
        </p:txBody>
      </p:sp>
      <p:sp>
        <p:nvSpPr>
          <p:cNvPr id="3" name="Content Placeholder 2"/>
          <p:cNvSpPr>
            <a:spLocks noGrp="1"/>
          </p:cNvSpPr>
          <p:nvPr>
            <p:ph idx="1"/>
          </p:nvPr>
        </p:nvSpPr>
        <p:spPr>
          <a:xfrm>
            <a:off x="838200" y="1275008"/>
            <a:ext cx="10515600" cy="5267460"/>
          </a:xfrm>
        </p:spPr>
        <p:txBody>
          <a:bodyPr>
            <a:normAutofit/>
          </a:bodyPr>
          <a:lstStyle/>
          <a:p>
            <a:pPr marL="548640" indent="-411480">
              <a:spcBef>
                <a:spcPts val="0"/>
              </a:spcBef>
              <a:buClr>
                <a:schemeClr val="tx1">
                  <a:shade val="95000"/>
                </a:schemeClr>
              </a:buClr>
              <a:buFont typeface="Arial"/>
              <a:buChar char="•"/>
              <a:defRPr/>
            </a:pPr>
            <a:r>
              <a:rPr lang="en-US" sz="3200" dirty="0"/>
              <a:t>Congestive cardiac failure</a:t>
            </a:r>
          </a:p>
          <a:p>
            <a:pPr marL="548640" indent="-411480">
              <a:spcBef>
                <a:spcPts val="0"/>
              </a:spcBef>
              <a:buClr>
                <a:schemeClr val="tx1">
                  <a:shade val="95000"/>
                </a:schemeClr>
              </a:buClr>
              <a:buFont typeface="Arial"/>
              <a:buChar char="•"/>
              <a:defRPr/>
            </a:pPr>
            <a:r>
              <a:rPr lang="en-US" sz="3200" dirty="0"/>
              <a:t>Pulmonary oedema </a:t>
            </a:r>
          </a:p>
          <a:p>
            <a:pPr marL="548640" indent="-411480">
              <a:spcBef>
                <a:spcPts val="0"/>
              </a:spcBef>
              <a:buClr>
                <a:schemeClr val="tx1">
                  <a:shade val="95000"/>
                </a:schemeClr>
              </a:buClr>
              <a:buFont typeface="Arial"/>
              <a:buChar char="•"/>
              <a:defRPr/>
            </a:pPr>
            <a:r>
              <a:rPr lang="en-US" sz="3200" dirty="0"/>
              <a:t>Cardiac arrest</a:t>
            </a:r>
          </a:p>
          <a:p>
            <a:pPr marL="548640" indent="-411480">
              <a:spcBef>
                <a:spcPts val="0"/>
              </a:spcBef>
              <a:buClr>
                <a:schemeClr val="tx1">
                  <a:shade val="95000"/>
                </a:schemeClr>
              </a:buClr>
              <a:buFont typeface="Arial"/>
              <a:buChar char="•"/>
              <a:defRPr/>
            </a:pPr>
            <a:r>
              <a:rPr lang="en-US" sz="3200" dirty="0"/>
              <a:t>Puerperal sepsis as a result of lowered resistance </a:t>
            </a:r>
            <a:br>
              <a:rPr lang="en-US" sz="3200" dirty="0"/>
            </a:br>
            <a:r>
              <a:rPr lang="en-US" sz="3200" dirty="0"/>
              <a:t>to infection</a:t>
            </a:r>
          </a:p>
          <a:p>
            <a:pPr marL="548640" indent="-411480">
              <a:spcBef>
                <a:spcPts val="0"/>
              </a:spcBef>
              <a:buClr>
                <a:schemeClr val="tx1">
                  <a:shade val="95000"/>
                </a:schemeClr>
              </a:buClr>
              <a:buFont typeface="Arial"/>
              <a:buChar char="•"/>
              <a:defRPr/>
            </a:pPr>
            <a:r>
              <a:rPr lang="en-US" sz="3200" dirty="0"/>
              <a:t>Deep venous thrombosis, pulmonary embolus, which may lead to death</a:t>
            </a:r>
          </a:p>
          <a:p>
            <a:pPr marL="548640" indent="-411480">
              <a:spcBef>
                <a:spcPts val="0"/>
              </a:spcBef>
              <a:buClr>
                <a:schemeClr val="tx1">
                  <a:shade val="95000"/>
                </a:schemeClr>
              </a:buClr>
              <a:buFont typeface="Arial"/>
              <a:buChar char="•"/>
              <a:defRPr/>
            </a:pPr>
            <a:r>
              <a:rPr lang="en-US" sz="3200" dirty="0"/>
              <a:t>Postpartum haemorrhage due to anaemia</a:t>
            </a:r>
          </a:p>
          <a:p>
            <a:pPr marL="548640" indent="-411480">
              <a:spcBef>
                <a:spcPts val="0"/>
              </a:spcBef>
              <a:buClr>
                <a:schemeClr val="tx1">
                  <a:shade val="95000"/>
                </a:schemeClr>
              </a:buClr>
              <a:buFont typeface="Arial"/>
              <a:buChar char="•"/>
              <a:defRPr/>
            </a:pPr>
            <a:r>
              <a:rPr lang="en-US" sz="3200" dirty="0"/>
              <a:t>Bacterial endocarditis</a:t>
            </a:r>
          </a:p>
          <a:p>
            <a:pPr marL="548640" indent="-411480">
              <a:spcBef>
                <a:spcPts val="0"/>
              </a:spcBef>
              <a:buClr>
                <a:schemeClr val="tx1">
                  <a:shade val="95000"/>
                </a:schemeClr>
              </a:buClr>
              <a:buFont typeface="Arial"/>
              <a:buChar char="•"/>
              <a:defRPr/>
            </a:pPr>
            <a:r>
              <a:rPr lang="en-US" sz="3200" dirty="0"/>
              <a:t>Myocardial infarction</a:t>
            </a:r>
          </a:p>
          <a:p>
            <a:endParaRPr lang="en-US" dirty="0"/>
          </a:p>
        </p:txBody>
      </p:sp>
    </p:spTree>
    <p:extLst>
      <p:ext uri="{BB962C8B-B14F-4D97-AF65-F5344CB8AC3E}">
        <p14:creationId xmlns:p14="http://schemas.microsoft.com/office/powerpoint/2010/main" val="24404687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231" y="0"/>
            <a:ext cx="10515600" cy="1325563"/>
          </a:xfrm>
        </p:spPr>
        <p:txBody>
          <a:bodyPr/>
          <a:lstStyle/>
          <a:p>
            <a:r>
              <a:rPr lang="en-US" dirty="0" smtClean="0">
                <a:solidFill>
                  <a:schemeClr val="tx2">
                    <a:tint val="100000"/>
                    <a:shade val="90000"/>
                    <a:satMod val="250000"/>
                    <a:alpha val="100000"/>
                  </a:schemeClr>
                </a:solidFill>
              </a:rPr>
              <a:t>Acute Heart Failure </a:t>
            </a:r>
            <a:endParaRPr lang="en-US" dirty="0"/>
          </a:p>
        </p:txBody>
      </p:sp>
      <p:sp>
        <p:nvSpPr>
          <p:cNvPr id="3" name="Content Placeholder 2"/>
          <p:cNvSpPr>
            <a:spLocks noGrp="1"/>
          </p:cNvSpPr>
          <p:nvPr>
            <p:ph idx="1"/>
          </p:nvPr>
        </p:nvSpPr>
        <p:spPr>
          <a:xfrm>
            <a:off x="566670" y="1442434"/>
            <a:ext cx="11114468" cy="4932608"/>
          </a:xfrm>
        </p:spPr>
        <p:txBody>
          <a:bodyPr>
            <a:normAutofit/>
          </a:bodyPr>
          <a:lstStyle/>
          <a:p>
            <a:pPr marL="548640" indent="-411480">
              <a:spcBef>
                <a:spcPts val="0"/>
              </a:spcBef>
              <a:buClr>
                <a:schemeClr val="tx1">
                  <a:shade val="95000"/>
                </a:schemeClr>
              </a:buClr>
              <a:buFont typeface="Wingdings 2"/>
              <a:buChar char=""/>
              <a:defRPr/>
            </a:pPr>
            <a:r>
              <a:rPr lang="en-US" sz="3200" dirty="0"/>
              <a:t>The mother is nursed propped up in bed. </a:t>
            </a:r>
          </a:p>
          <a:p>
            <a:pPr marL="548640" indent="-411480">
              <a:spcBef>
                <a:spcPts val="0"/>
              </a:spcBef>
              <a:buClr>
                <a:schemeClr val="tx1">
                  <a:shade val="95000"/>
                </a:schemeClr>
              </a:buClr>
              <a:buFont typeface="Wingdings 2"/>
              <a:buChar char=""/>
              <a:defRPr/>
            </a:pPr>
            <a:r>
              <a:rPr lang="en-US" sz="3200" dirty="0"/>
              <a:t>Her diet should be low in salt. </a:t>
            </a:r>
          </a:p>
          <a:p>
            <a:pPr marL="548640" indent="-411480">
              <a:spcBef>
                <a:spcPts val="0"/>
              </a:spcBef>
              <a:buClr>
                <a:schemeClr val="tx1">
                  <a:shade val="95000"/>
                </a:schemeClr>
              </a:buClr>
              <a:buFont typeface="Wingdings 2"/>
              <a:buChar char=""/>
              <a:defRPr/>
            </a:pPr>
            <a:r>
              <a:rPr lang="en-US" sz="3200" dirty="0"/>
              <a:t>Restrict fluid intake and maintain fluid intake and output chart strictly.</a:t>
            </a:r>
          </a:p>
          <a:p>
            <a:pPr marL="548640" indent="-411480">
              <a:spcBef>
                <a:spcPts val="0"/>
              </a:spcBef>
              <a:buClr>
                <a:schemeClr val="tx1">
                  <a:shade val="95000"/>
                </a:schemeClr>
              </a:buClr>
              <a:buFont typeface="Wingdings 2"/>
              <a:buChar char=""/>
              <a:defRPr/>
            </a:pPr>
            <a:r>
              <a:rPr lang="en-US" sz="3200" dirty="0"/>
              <a:t> Rehydrate slowly. The patient should be kept warm and she should avoid exertion.</a:t>
            </a:r>
          </a:p>
          <a:p>
            <a:pPr marL="548640" indent="-411480">
              <a:spcBef>
                <a:spcPts val="0"/>
              </a:spcBef>
              <a:buClr>
                <a:schemeClr val="tx1">
                  <a:shade val="95000"/>
                </a:schemeClr>
              </a:buClr>
              <a:buFont typeface="Wingdings 2"/>
              <a:buChar char=""/>
              <a:defRPr/>
            </a:pPr>
            <a:r>
              <a:rPr lang="en-US" sz="3200" dirty="0"/>
              <a:t> Exercises, such as passive leg movements should be encouraged.</a:t>
            </a:r>
          </a:p>
          <a:p>
            <a:pPr marL="548640" indent="-411480">
              <a:spcBef>
                <a:spcPts val="0"/>
              </a:spcBef>
              <a:buClr>
                <a:schemeClr val="tx1">
                  <a:shade val="95000"/>
                </a:schemeClr>
              </a:buClr>
              <a:buFont typeface="Wingdings 2"/>
              <a:buChar char=""/>
              <a:defRPr/>
            </a:pPr>
            <a:r>
              <a:rPr lang="en-US" sz="3200" dirty="0"/>
              <a:t>Observe the vital signs quarter hourly, report severe breathlessness, cyanosis, raised pulse rate above 110 per minute and respiration above 24 per minute.</a:t>
            </a:r>
          </a:p>
          <a:p>
            <a:pPr marL="548640" indent="-411480">
              <a:spcBef>
                <a:spcPts val="0"/>
              </a:spcBef>
              <a:buClr>
                <a:schemeClr val="tx1">
                  <a:shade val="95000"/>
                </a:schemeClr>
              </a:buClr>
              <a:buFont typeface="Wingdings 2"/>
              <a:buChar char=""/>
              <a:defRPr/>
            </a:pPr>
            <a:endParaRPr lang="en-US" dirty="0"/>
          </a:p>
          <a:p>
            <a:endParaRPr lang="en-US" dirty="0"/>
          </a:p>
        </p:txBody>
      </p:sp>
    </p:spTree>
    <p:extLst>
      <p:ext uri="{BB962C8B-B14F-4D97-AF65-F5344CB8AC3E}">
        <p14:creationId xmlns:p14="http://schemas.microsoft.com/office/powerpoint/2010/main" val="3916794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701" y="0"/>
            <a:ext cx="11256135" cy="1325563"/>
          </a:xfrm>
        </p:spPr>
        <p:txBody>
          <a:bodyPr/>
          <a:lstStyle/>
          <a:p>
            <a:r>
              <a:rPr lang="en-US" dirty="0" smtClean="0">
                <a:solidFill>
                  <a:schemeClr val="tx2">
                    <a:tint val="100000"/>
                    <a:shade val="90000"/>
                    <a:satMod val="250000"/>
                    <a:alpha val="100000"/>
                  </a:schemeClr>
                </a:solidFill>
              </a:rPr>
              <a:t>Management of Labour for Acute Heart Disease Cases</a:t>
            </a:r>
            <a:endParaRPr lang="en-US" dirty="0"/>
          </a:p>
        </p:txBody>
      </p:sp>
      <p:sp>
        <p:nvSpPr>
          <p:cNvPr id="3" name="Content Placeholder 2"/>
          <p:cNvSpPr>
            <a:spLocks noGrp="1"/>
          </p:cNvSpPr>
          <p:nvPr>
            <p:ph idx="1"/>
          </p:nvPr>
        </p:nvSpPr>
        <p:spPr/>
        <p:txBody>
          <a:bodyPr/>
          <a:lstStyle/>
          <a:p>
            <a:r>
              <a:rPr lang="en-US" altLang="en-US" sz="3200" b="1" dirty="0" smtClean="0"/>
              <a:t>First Stage</a:t>
            </a:r>
            <a:r>
              <a:rPr lang="en-US" altLang="en-US" sz="3200" dirty="0" smtClean="0"/>
              <a:t> Prop up in bed</a:t>
            </a:r>
          </a:p>
          <a:p>
            <a:r>
              <a:rPr lang="en-US" altLang="en-US" sz="3200" dirty="0" smtClean="0"/>
              <a:t>Valium 5 to 10mg in early labour to allay anxiety</a:t>
            </a:r>
          </a:p>
          <a:p>
            <a:r>
              <a:rPr lang="en-US" altLang="en-US" sz="3200" dirty="0" smtClean="0"/>
              <a:t>Morphine for pain</a:t>
            </a:r>
          </a:p>
          <a:p>
            <a:r>
              <a:rPr lang="en-US" altLang="en-US" sz="3200" dirty="0" smtClean="0"/>
              <a:t>Observations quarter hourly</a:t>
            </a:r>
          </a:p>
          <a:p>
            <a:r>
              <a:rPr lang="en-US" altLang="en-US" sz="3200" dirty="0" smtClean="0"/>
              <a:t>Rehydrate slowly</a:t>
            </a:r>
          </a:p>
          <a:p>
            <a:endParaRPr lang="en-US" dirty="0"/>
          </a:p>
        </p:txBody>
      </p:sp>
    </p:spTree>
    <p:extLst>
      <p:ext uri="{BB962C8B-B14F-4D97-AF65-F5344CB8AC3E}">
        <p14:creationId xmlns:p14="http://schemas.microsoft.com/office/powerpoint/2010/main" val="17613372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endParaRPr lang="en-US"/>
          </a:p>
        </p:txBody>
      </p:sp>
      <p:sp>
        <p:nvSpPr>
          <p:cNvPr id="3" name="Content Placeholder 2"/>
          <p:cNvSpPr>
            <a:spLocks noGrp="1"/>
          </p:cNvSpPr>
          <p:nvPr>
            <p:ph idx="1"/>
          </p:nvPr>
        </p:nvSpPr>
        <p:spPr>
          <a:xfrm>
            <a:off x="838200" y="1325563"/>
            <a:ext cx="10515600" cy="4851400"/>
          </a:xfrm>
        </p:spPr>
        <p:txBody>
          <a:bodyPr>
            <a:normAutofit/>
          </a:bodyPr>
          <a:lstStyle/>
          <a:p>
            <a:r>
              <a:rPr lang="en-US" altLang="en-US" sz="3200" dirty="0" smtClean="0"/>
              <a:t>Usually short and easy Sit up or lie in the most comfortable position</a:t>
            </a:r>
          </a:p>
          <a:p>
            <a:r>
              <a:rPr lang="en-US" altLang="en-US" sz="3200" dirty="0" smtClean="0"/>
              <a:t>Give continuous oxygen </a:t>
            </a:r>
          </a:p>
          <a:p>
            <a:r>
              <a:rPr lang="en-US" altLang="en-US" sz="3200" dirty="0" smtClean="0"/>
              <a:t>No pushing </a:t>
            </a:r>
          </a:p>
          <a:p>
            <a:r>
              <a:rPr lang="en-US" altLang="en-US" sz="3200" dirty="0" smtClean="0"/>
              <a:t>Episiotomy is performed under pudendal nerve block</a:t>
            </a:r>
          </a:p>
          <a:p>
            <a:r>
              <a:rPr lang="en-US" altLang="en-US" sz="3200" dirty="0" smtClean="0"/>
              <a:t> No ergometrine </a:t>
            </a:r>
            <a:r>
              <a:rPr lang="en-US" altLang="en-US" sz="3200" dirty="0" err="1" smtClean="0"/>
              <a:t>Syntometrine</a:t>
            </a:r>
            <a:r>
              <a:rPr lang="en-US" altLang="en-US" sz="3200" dirty="0" smtClean="0"/>
              <a:t> is given only if Postpartum Haemorrhage (PPH) occurs</a:t>
            </a:r>
            <a:endParaRPr lang="en-US" sz="3200" dirty="0"/>
          </a:p>
        </p:txBody>
      </p:sp>
    </p:spTree>
    <p:extLst>
      <p:ext uri="{BB962C8B-B14F-4D97-AF65-F5344CB8AC3E}">
        <p14:creationId xmlns:p14="http://schemas.microsoft.com/office/powerpoint/2010/main" val="18920987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395"/>
            <a:ext cx="10515600" cy="1051551"/>
          </a:xfrm>
        </p:spPr>
        <p:txBody>
          <a:bodyPr/>
          <a:lstStyle/>
          <a:p>
            <a:endParaRPr lang="en-US" dirty="0"/>
          </a:p>
        </p:txBody>
      </p:sp>
      <p:sp>
        <p:nvSpPr>
          <p:cNvPr id="3" name="Content Placeholder 2"/>
          <p:cNvSpPr>
            <a:spLocks noGrp="1"/>
          </p:cNvSpPr>
          <p:nvPr>
            <p:ph idx="1"/>
          </p:nvPr>
        </p:nvSpPr>
        <p:spPr>
          <a:xfrm>
            <a:off x="656823" y="1171976"/>
            <a:ext cx="11165983" cy="5460644"/>
          </a:xfrm>
        </p:spPr>
        <p:txBody>
          <a:bodyPr>
            <a:normAutofit fontScale="85000" lnSpcReduction="20000"/>
          </a:bodyPr>
          <a:lstStyle/>
          <a:p>
            <a:pPr marL="548640" indent="-411480">
              <a:spcBef>
                <a:spcPts val="0"/>
              </a:spcBef>
              <a:buClr>
                <a:schemeClr val="tx1">
                  <a:shade val="95000"/>
                </a:schemeClr>
              </a:buClr>
              <a:buNone/>
              <a:defRPr/>
            </a:pPr>
            <a:r>
              <a:rPr lang="en-US" sz="3500" b="1" dirty="0"/>
              <a:t>Puerperium </a:t>
            </a:r>
          </a:p>
          <a:p>
            <a:pPr marL="548640" indent="-411480">
              <a:spcBef>
                <a:spcPts val="0"/>
              </a:spcBef>
              <a:buClr>
                <a:schemeClr val="tx1">
                  <a:shade val="95000"/>
                </a:schemeClr>
              </a:buClr>
              <a:buFont typeface="Wingdings 2"/>
              <a:buChar char=""/>
              <a:defRPr/>
            </a:pPr>
            <a:r>
              <a:rPr lang="en-US" sz="3500" dirty="0"/>
              <a:t>Heart failure may occur suddenly during puerperium, especially if the patient has incompetence of the aortic valve.</a:t>
            </a:r>
          </a:p>
          <a:p>
            <a:pPr marL="548640" indent="-411480">
              <a:spcBef>
                <a:spcPts val="0"/>
              </a:spcBef>
              <a:buClr>
                <a:schemeClr val="tx1">
                  <a:shade val="95000"/>
                </a:schemeClr>
              </a:buClr>
              <a:buFont typeface="Wingdings 2"/>
              <a:buChar char=""/>
              <a:defRPr/>
            </a:pPr>
            <a:r>
              <a:rPr lang="en-US" sz="3500" dirty="0"/>
              <a:t>The patient should be nursed on complete bed rest. </a:t>
            </a:r>
          </a:p>
          <a:p>
            <a:pPr marL="548640" indent="-411480">
              <a:spcBef>
                <a:spcPts val="0"/>
              </a:spcBef>
              <a:buClr>
                <a:schemeClr val="tx1">
                  <a:shade val="95000"/>
                </a:schemeClr>
              </a:buClr>
              <a:buFont typeface="Wingdings 2"/>
              <a:buChar char=""/>
              <a:defRPr/>
            </a:pPr>
            <a:r>
              <a:rPr lang="en-US" sz="3500" dirty="0"/>
              <a:t>Ensure adequate breathing and leg exercises to prevent embolism.</a:t>
            </a:r>
          </a:p>
          <a:p>
            <a:pPr marL="548640" indent="-411480">
              <a:spcBef>
                <a:spcPts val="0"/>
              </a:spcBef>
              <a:buClr>
                <a:schemeClr val="tx1">
                  <a:shade val="95000"/>
                </a:schemeClr>
              </a:buClr>
              <a:buFont typeface="Wingdings 2"/>
              <a:buChar char=""/>
              <a:defRPr/>
            </a:pPr>
            <a:r>
              <a:rPr lang="en-US" sz="3500" dirty="0"/>
              <a:t> Ambulate on the fourth to fifth day. </a:t>
            </a:r>
          </a:p>
          <a:p>
            <a:pPr marL="548640" indent="-411480">
              <a:spcBef>
                <a:spcPts val="0"/>
              </a:spcBef>
              <a:buClr>
                <a:schemeClr val="tx1">
                  <a:shade val="95000"/>
                </a:schemeClr>
              </a:buClr>
              <a:buFont typeface="Wingdings 2"/>
              <a:buChar char=""/>
              <a:defRPr/>
            </a:pPr>
            <a:r>
              <a:rPr lang="en-US" sz="3500" dirty="0"/>
              <a:t>You should continue antibiotics for two weeks</a:t>
            </a:r>
          </a:p>
          <a:p>
            <a:pPr marL="548640" indent="-411480">
              <a:spcBef>
                <a:spcPts val="0"/>
              </a:spcBef>
              <a:buClr>
                <a:schemeClr val="tx1">
                  <a:shade val="95000"/>
                </a:schemeClr>
              </a:buClr>
              <a:buFont typeface="Wingdings 2"/>
              <a:buChar char=""/>
              <a:defRPr/>
            </a:pPr>
            <a:r>
              <a:rPr lang="en-US" sz="3500" dirty="0"/>
              <a:t>Breastfeeding is encouraged unless there is actual heart failure.</a:t>
            </a:r>
          </a:p>
          <a:p>
            <a:pPr marL="548640" indent="-411480">
              <a:spcBef>
                <a:spcPts val="0"/>
              </a:spcBef>
              <a:buClr>
                <a:schemeClr val="tx1">
                  <a:shade val="95000"/>
                </a:schemeClr>
              </a:buClr>
              <a:buFont typeface="Wingdings 2"/>
              <a:buChar char=""/>
              <a:defRPr/>
            </a:pPr>
            <a:r>
              <a:rPr lang="en-US" sz="3500" dirty="0"/>
              <a:t>The following family planning methods are advised: </a:t>
            </a:r>
          </a:p>
          <a:p>
            <a:pPr marL="548640" indent="-411480">
              <a:spcBef>
                <a:spcPts val="0"/>
              </a:spcBef>
              <a:buClr>
                <a:schemeClr val="tx1">
                  <a:shade val="95000"/>
                </a:schemeClr>
              </a:buClr>
              <a:buFont typeface="Arial"/>
              <a:buChar char="•"/>
              <a:defRPr/>
            </a:pPr>
            <a:r>
              <a:rPr lang="en-US" sz="3500" dirty="0"/>
              <a:t>Natural family planning</a:t>
            </a:r>
          </a:p>
          <a:p>
            <a:pPr marL="548640" indent="-411480">
              <a:spcBef>
                <a:spcPts val="0"/>
              </a:spcBef>
              <a:buClr>
                <a:schemeClr val="tx1">
                  <a:shade val="95000"/>
                </a:schemeClr>
              </a:buClr>
              <a:buFont typeface="Arial"/>
              <a:buChar char="•"/>
              <a:defRPr/>
            </a:pPr>
            <a:r>
              <a:rPr lang="en-US" sz="3500" dirty="0"/>
              <a:t>Barrier methods with spermicides</a:t>
            </a:r>
          </a:p>
          <a:p>
            <a:pPr marL="548640" indent="-411480">
              <a:spcBef>
                <a:spcPts val="0"/>
              </a:spcBef>
              <a:buClr>
                <a:schemeClr val="tx1">
                  <a:shade val="95000"/>
                </a:schemeClr>
              </a:buClr>
              <a:buFont typeface="Arial"/>
              <a:buChar char="•"/>
              <a:defRPr/>
            </a:pPr>
            <a:r>
              <a:rPr lang="en-US" sz="3500" dirty="0"/>
              <a:t>Progesterone only pill</a:t>
            </a:r>
          </a:p>
          <a:p>
            <a:pPr marL="548640" indent="-411480">
              <a:spcBef>
                <a:spcPts val="0"/>
              </a:spcBef>
              <a:buClr>
                <a:schemeClr val="tx1">
                  <a:shade val="95000"/>
                </a:schemeClr>
              </a:buClr>
              <a:buFont typeface="Wingdings 2"/>
              <a:buChar char=""/>
              <a:defRPr/>
            </a:pPr>
            <a:r>
              <a:rPr lang="en-US" sz="3500" dirty="0"/>
              <a:t>The mother will require adequate health information messages concerning contraceptives and her condition in order to make an informed choice.</a:t>
            </a:r>
          </a:p>
          <a:p>
            <a:endParaRPr lang="en-US" dirty="0"/>
          </a:p>
        </p:txBody>
      </p:sp>
    </p:spTree>
    <p:extLst>
      <p:ext uri="{BB962C8B-B14F-4D97-AF65-F5344CB8AC3E}">
        <p14:creationId xmlns:p14="http://schemas.microsoft.com/office/powerpoint/2010/main" val="36954197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solidFill>
                  <a:schemeClr val="tx2">
                    <a:tint val="100000"/>
                    <a:shade val="90000"/>
                    <a:satMod val="250000"/>
                    <a:alpha val="100000"/>
                  </a:schemeClr>
                </a:solidFill>
              </a:rPr>
              <a:t>Health education</a:t>
            </a:r>
            <a:endParaRPr lang="en-US" dirty="0"/>
          </a:p>
        </p:txBody>
      </p:sp>
      <p:sp>
        <p:nvSpPr>
          <p:cNvPr id="3" name="Content Placeholder 2"/>
          <p:cNvSpPr>
            <a:spLocks noGrp="1"/>
          </p:cNvSpPr>
          <p:nvPr>
            <p:ph idx="1"/>
          </p:nvPr>
        </p:nvSpPr>
        <p:spPr>
          <a:xfrm>
            <a:off x="656823" y="1468192"/>
            <a:ext cx="10947041" cy="5112912"/>
          </a:xfrm>
        </p:spPr>
        <p:txBody>
          <a:bodyPr>
            <a:normAutofit/>
          </a:bodyPr>
          <a:lstStyle/>
          <a:p>
            <a:pPr marL="548640" indent="-411480">
              <a:spcBef>
                <a:spcPts val="0"/>
              </a:spcBef>
              <a:buClr>
                <a:schemeClr val="tx1">
                  <a:shade val="95000"/>
                </a:schemeClr>
              </a:buClr>
              <a:buNone/>
              <a:defRPr/>
            </a:pPr>
            <a:r>
              <a:rPr lang="en-US" sz="3200" dirty="0"/>
              <a:t>Ensure </a:t>
            </a:r>
          </a:p>
          <a:p>
            <a:pPr marL="868680" lvl="1" indent="-283464">
              <a:spcBef>
                <a:spcPts val="324"/>
              </a:spcBef>
              <a:buFont typeface="Wingdings 2"/>
              <a:buChar char=""/>
              <a:defRPr/>
            </a:pPr>
            <a:r>
              <a:rPr lang="en-US" sz="3200" dirty="0"/>
              <a:t>Woman understands her condition and impact to pregnancy, labour, and post partum </a:t>
            </a:r>
            <a:r>
              <a:rPr lang="en-US" sz="3200" dirty="0" err="1"/>
              <a:t>perid</a:t>
            </a:r>
            <a:endParaRPr lang="en-US" sz="3200" dirty="0"/>
          </a:p>
          <a:p>
            <a:pPr marL="868680" lvl="1" indent="-283464">
              <a:spcBef>
                <a:spcPts val="324"/>
              </a:spcBef>
              <a:buFont typeface="Wingdings 2"/>
              <a:buChar char=""/>
              <a:defRPr/>
            </a:pPr>
            <a:r>
              <a:rPr lang="en-US" sz="3200" dirty="0"/>
              <a:t>The woman/ family participates in developing appropriate health care plan/regimen and follow throughout pregnancy</a:t>
            </a:r>
          </a:p>
          <a:p>
            <a:pPr marL="868680" lvl="1" indent="-283464">
              <a:spcBef>
                <a:spcPts val="324"/>
              </a:spcBef>
              <a:buFont typeface="Wingdings 2"/>
              <a:buChar char=""/>
              <a:defRPr/>
            </a:pPr>
            <a:r>
              <a:rPr lang="en-US" sz="3200" dirty="0"/>
              <a:t>Woman gives birth to a healthy infant</a:t>
            </a:r>
          </a:p>
          <a:p>
            <a:pPr marL="868680" lvl="1" indent="-283464">
              <a:spcBef>
                <a:spcPts val="324"/>
              </a:spcBef>
              <a:buFont typeface="Wingdings 2"/>
              <a:buChar char=""/>
              <a:defRPr/>
            </a:pPr>
            <a:r>
              <a:rPr lang="en-US" sz="3200" dirty="0"/>
              <a:t>Woman avoids congestive heart failure</a:t>
            </a:r>
          </a:p>
          <a:p>
            <a:pPr marL="868680" lvl="1" indent="-283464">
              <a:spcBef>
                <a:spcPts val="324"/>
              </a:spcBef>
              <a:buFont typeface="Wingdings 2"/>
              <a:buChar char=""/>
              <a:defRPr/>
            </a:pPr>
            <a:r>
              <a:rPr lang="en-US" sz="3200" dirty="0"/>
              <a:t>Woman identifies signs and symptoms of possible post partum complications</a:t>
            </a:r>
          </a:p>
          <a:p>
            <a:pPr marL="868680" lvl="1" indent="-283464">
              <a:spcBef>
                <a:spcPts val="324"/>
              </a:spcBef>
              <a:buFont typeface="Wingdings 2"/>
              <a:buChar char=""/>
              <a:defRPr/>
            </a:pPr>
            <a:r>
              <a:rPr lang="en-US" sz="3200" dirty="0"/>
              <a:t>The woman is comfortable taking care of the newborn</a:t>
            </a:r>
          </a:p>
          <a:p>
            <a:endParaRPr lang="en-US" dirty="0"/>
          </a:p>
        </p:txBody>
      </p:sp>
    </p:spTree>
    <p:extLst>
      <p:ext uri="{BB962C8B-B14F-4D97-AF65-F5344CB8AC3E}">
        <p14:creationId xmlns:p14="http://schemas.microsoft.com/office/powerpoint/2010/main" val="36483375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solidFill>
                  <a:schemeClr val="tx2">
                    <a:tint val="100000"/>
                    <a:shade val="90000"/>
                    <a:satMod val="250000"/>
                    <a:alpha val="100000"/>
                  </a:schemeClr>
                </a:solidFill>
              </a:rPr>
              <a:t>Home based care</a:t>
            </a:r>
            <a:endParaRPr lang="en-US" dirty="0"/>
          </a:p>
        </p:txBody>
      </p:sp>
      <p:sp>
        <p:nvSpPr>
          <p:cNvPr id="3" name="Content Placeholder 2"/>
          <p:cNvSpPr>
            <a:spLocks noGrp="1"/>
          </p:cNvSpPr>
          <p:nvPr>
            <p:ph idx="1"/>
          </p:nvPr>
        </p:nvSpPr>
        <p:spPr>
          <a:xfrm>
            <a:off x="838200" y="1455313"/>
            <a:ext cx="10515600" cy="4721650"/>
          </a:xfrm>
        </p:spPr>
        <p:txBody>
          <a:bodyPr/>
          <a:lstStyle/>
          <a:p>
            <a:r>
              <a:rPr lang="en-US" altLang="en-US" sz="3200" dirty="0" smtClean="0"/>
              <a:t>Family involved in plan of management- support</a:t>
            </a:r>
          </a:p>
          <a:p>
            <a:r>
              <a:rPr lang="en-US" altLang="en-US" sz="3200" dirty="0" smtClean="0"/>
              <a:t>Purpose of dietary management</a:t>
            </a:r>
          </a:p>
          <a:p>
            <a:r>
              <a:rPr lang="en-US" altLang="en-US" sz="3200" dirty="0" smtClean="0"/>
              <a:t>Activity changes</a:t>
            </a:r>
          </a:p>
          <a:p>
            <a:r>
              <a:rPr lang="en-US" altLang="en-US" sz="3200" dirty="0" smtClean="0"/>
              <a:t>Avoid contact with source of infection</a:t>
            </a:r>
          </a:p>
          <a:p>
            <a:r>
              <a:rPr lang="en-US" altLang="en-US" sz="3200" dirty="0" smtClean="0"/>
              <a:t>Rest</a:t>
            </a:r>
          </a:p>
          <a:p>
            <a:r>
              <a:rPr lang="en-US" altLang="en-US" sz="3200" dirty="0" smtClean="0"/>
              <a:t>Well aware of worsening symptoms</a:t>
            </a:r>
          </a:p>
          <a:p>
            <a:r>
              <a:rPr lang="en-US" altLang="en-US" sz="3200" dirty="0" smtClean="0"/>
              <a:t>Plus general nursing consideration</a:t>
            </a:r>
          </a:p>
          <a:p>
            <a:endParaRPr lang="en-US" dirty="0"/>
          </a:p>
        </p:txBody>
      </p:sp>
    </p:spTree>
    <p:extLst>
      <p:ext uri="{BB962C8B-B14F-4D97-AF65-F5344CB8AC3E}">
        <p14:creationId xmlns:p14="http://schemas.microsoft.com/office/powerpoint/2010/main" val="12250057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Follow up clinics</a:t>
            </a:r>
            <a:endParaRPr lang="en-US" dirty="0"/>
          </a:p>
        </p:txBody>
      </p:sp>
    </p:spTree>
    <p:extLst>
      <p:ext uri="{BB962C8B-B14F-4D97-AF65-F5344CB8AC3E}">
        <p14:creationId xmlns:p14="http://schemas.microsoft.com/office/powerpoint/2010/main" val="208621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231" y="0"/>
            <a:ext cx="10515600" cy="1325563"/>
          </a:xfrm>
        </p:spPr>
        <p:txBody>
          <a:bodyPr/>
          <a:lstStyle/>
          <a:p>
            <a:r>
              <a:rPr lang="en-US" dirty="0" smtClean="0">
                <a:solidFill>
                  <a:schemeClr val="tx1"/>
                </a:solidFill>
              </a:rPr>
              <a:t>Physiology </a:t>
            </a:r>
            <a:endParaRPr lang="en-US" dirty="0"/>
          </a:p>
        </p:txBody>
      </p:sp>
      <p:sp>
        <p:nvSpPr>
          <p:cNvPr id="3" name="Content Placeholder 2"/>
          <p:cNvSpPr>
            <a:spLocks noGrp="1"/>
          </p:cNvSpPr>
          <p:nvPr>
            <p:ph idx="1"/>
          </p:nvPr>
        </p:nvSpPr>
        <p:spPr>
          <a:xfrm>
            <a:off x="838200" y="1442434"/>
            <a:ext cx="10515600" cy="5074276"/>
          </a:xfrm>
        </p:spPr>
        <p:txBody>
          <a:bodyPr>
            <a:normAutofit lnSpcReduction="10000"/>
          </a:bodyPr>
          <a:lstStyle/>
          <a:p>
            <a:pPr marL="365760" indent="-256032">
              <a:buNone/>
              <a:defRPr/>
            </a:pPr>
            <a:r>
              <a:rPr lang="en-US" sz="3200" dirty="0"/>
              <a:t>The most important changes in cardiac function occurs in the first 8 weeks of pregnancy with maximum changes at 28 weeks</a:t>
            </a:r>
          </a:p>
          <a:p>
            <a:pPr marL="365760" indent="-256032">
              <a:buNone/>
              <a:defRPr/>
            </a:pPr>
            <a:endParaRPr lang="en-US" sz="3200" dirty="0"/>
          </a:p>
          <a:p>
            <a:pPr marL="365760" indent="-256032">
              <a:buNone/>
              <a:defRPr/>
            </a:pPr>
            <a:r>
              <a:rPr lang="en-US" sz="3200" dirty="0"/>
              <a:t>↓  Vascular resistance       </a:t>
            </a:r>
          </a:p>
          <a:p>
            <a:pPr marL="365760" indent="-256032">
              <a:buNone/>
              <a:defRPr/>
            </a:pPr>
            <a:r>
              <a:rPr lang="en-US" sz="3200" dirty="0"/>
              <a:t>↓  Blood pressure                   </a:t>
            </a:r>
          </a:p>
          <a:p>
            <a:pPr marL="365760" indent="-256032">
              <a:buNone/>
              <a:defRPr/>
            </a:pPr>
            <a:r>
              <a:rPr lang="en-US" sz="3200" dirty="0"/>
              <a:t>↑  Heart rate                         ↑  Stroke volume         ↑ COP</a:t>
            </a:r>
          </a:p>
          <a:p>
            <a:pPr marL="365760" indent="-256032">
              <a:buNone/>
              <a:defRPr/>
            </a:pPr>
            <a:r>
              <a:rPr lang="en-US" sz="3200" dirty="0"/>
              <a:t>↑  Blood volume                                                     30% - 50%</a:t>
            </a:r>
          </a:p>
          <a:p>
            <a:pPr marL="365760" indent="-256032">
              <a:buNone/>
              <a:defRPr/>
            </a:pPr>
            <a:endParaRPr lang="en-US" sz="3200" dirty="0"/>
          </a:p>
          <a:p>
            <a:pPr marL="365760" indent="-256032">
              <a:buNone/>
              <a:defRPr/>
            </a:pPr>
            <a:r>
              <a:rPr lang="en-US" sz="3200" dirty="0"/>
              <a:t>Maternal weight and basal metabolic rate also affect COP</a:t>
            </a:r>
          </a:p>
          <a:p>
            <a:endParaRPr lang="en-US" dirty="0"/>
          </a:p>
        </p:txBody>
      </p:sp>
    </p:spTree>
    <p:extLst>
      <p:ext uri="{BB962C8B-B14F-4D97-AF65-F5344CB8AC3E}">
        <p14:creationId xmlns:p14="http://schemas.microsoft.com/office/powerpoint/2010/main" val="3193101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altLang="en-US" sz="3200" dirty="0" smtClean="0"/>
              <a:t>Later in pregnancy COP is higher when women is in the lateral recumbent position than when she is in the supine</a:t>
            </a:r>
          </a:p>
          <a:p>
            <a:pPr>
              <a:buNone/>
            </a:pPr>
            <a:endParaRPr lang="en-US" altLang="en-US" sz="3200" dirty="0" smtClean="0"/>
          </a:p>
          <a:p>
            <a:pPr>
              <a:buNone/>
            </a:pPr>
            <a:r>
              <a:rPr lang="en-US" altLang="en-US" sz="3200" dirty="0" smtClean="0"/>
              <a:t>    During labor COP increase moderately in the first stage of labor and appreciably greater in the second stage</a:t>
            </a:r>
          </a:p>
          <a:p>
            <a:pPr>
              <a:buNone/>
            </a:pPr>
            <a:endParaRPr lang="en-US" altLang="en-US" sz="3200" dirty="0" smtClean="0"/>
          </a:p>
          <a:p>
            <a:pPr>
              <a:buNone/>
            </a:pPr>
            <a:r>
              <a:rPr lang="en-US" altLang="en-US" sz="3200" dirty="0" smtClean="0"/>
              <a:t>    COP also increase in the immediate post partum period</a:t>
            </a:r>
          </a:p>
          <a:p>
            <a:endParaRPr lang="en-US" dirty="0"/>
          </a:p>
        </p:txBody>
      </p:sp>
    </p:spTree>
    <p:extLst>
      <p:ext uri="{BB962C8B-B14F-4D97-AF65-F5344CB8AC3E}">
        <p14:creationId xmlns:p14="http://schemas.microsoft.com/office/powerpoint/2010/main" val="957134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352" y="17395"/>
            <a:ext cx="10515600" cy="961399"/>
          </a:xfrm>
        </p:spPr>
        <p:txBody>
          <a:bodyPr/>
          <a:lstStyle/>
          <a:p>
            <a:endParaRPr lang="en-US" dirty="0"/>
          </a:p>
        </p:txBody>
      </p:sp>
      <p:sp>
        <p:nvSpPr>
          <p:cNvPr id="3" name="Content Placeholder 2"/>
          <p:cNvSpPr>
            <a:spLocks noGrp="1"/>
          </p:cNvSpPr>
          <p:nvPr>
            <p:ph idx="1"/>
          </p:nvPr>
        </p:nvSpPr>
        <p:spPr>
          <a:xfrm>
            <a:off x="463639" y="978794"/>
            <a:ext cx="11307651" cy="5198169"/>
          </a:xfrm>
        </p:spPr>
        <p:txBody>
          <a:bodyPr>
            <a:noAutofit/>
          </a:bodyPr>
          <a:lstStyle/>
          <a:p>
            <a:pPr marL="365760" indent="-256032">
              <a:spcBef>
                <a:spcPts val="0"/>
              </a:spcBef>
              <a:buNone/>
              <a:defRPr/>
            </a:pPr>
            <a:r>
              <a:rPr lang="en-US" sz="3200" dirty="0"/>
              <a:t>Heart</a:t>
            </a:r>
            <a:r>
              <a:rPr lang="en-US" sz="3200" dirty="0" smtClean="0"/>
              <a:t>:</a:t>
            </a:r>
            <a:endParaRPr lang="en-US" sz="3200" dirty="0"/>
          </a:p>
          <a:p>
            <a:pPr marL="365760" indent="-256032">
              <a:spcBef>
                <a:spcPts val="0"/>
              </a:spcBef>
              <a:buNone/>
              <a:defRPr/>
            </a:pPr>
            <a:r>
              <a:rPr lang="en-US" sz="3200" dirty="0"/>
              <a:t>The heart is displaced upward and to the left with lateral rotation on its long axis </a:t>
            </a:r>
            <a:endParaRPr lang="en-US" sz="3200" dirty="0" smtClean="0"/>
          </a:p>
          <a:p>
            <a:pPr marL="365760" indent="-256032">
              <a:spcBef>
                <a:spcPts val="0"/>
              </a:spcBef>
              <a:buNone/>
              <a:defRPr/>
            </a:pPr>
            <a:endParaRPr lang="en-US" sz="3200" dirty="0"/>
          </a:p>
          <a:p>
            <a:pPr marL="365760" indent="-256032">
              <a:spcBef>
                <a:spcPts val="0"/>
              </a:spcBef>
              <a:buNone/>
              <a:defRPr/>
            </a:pPr>
            <a:r>
              <a:rPr lang="en-US" sz="3200" dirty="0"/>
              <a:t>Resting pulse increase by about 10 </a:t>
            </a:r>
            <a:r>
              <a:rPr lang="en-US" sz="3200" dirty="0" smtClean="0"/>
              <a:t>bpm</a:t>
            </a:r>
          </a:p>
          <a:p>
            <a:pPr marL="365760" indent="-256032">
              <a:spcBef>
                <a:spcPts val="0"/>
              </a:spcBef>
              <a:buNone/>
              <a:defRPr/>
            </a:pPr>
            <a:endParaRPr lang="en-US" sz="3200" dirty="0"/>
          </a:p>
          <a:p>
            <a:pPr marL="365760" indent="-256032">
              <a:spcBef>
                <a:spcPts val="0"/>
              </a:spcBef>
              <a:buNone/>
              <a:defRPr/>
            </a:pPr>
            <a:r>
              <a:rPr lang="en-US" sz="3200" dirty="0"/>
              <a:t>There is some changes in the cardiac sounds </a:t>
            </a:r>
            <a:r>
              <a:rPr lang="en-US" sz="3200" dirty="0" smtClean="0"/>
              <a:t>include:</a:t>
            </a:r>
            <a:endParaRPr lang="en-US" sz="3200" dirty="0"/>
          </a:p>
          <a:p>
            <a:pPr marL="365760" indent="-256032">
              <a:spcBef>
                <a:spcPts val="0"/>
              </a:spcBef>
              <a:buNone/>
              <a:defRPr/>
            </a:pPr>
            <a:r>
              <a:rPr lang="en-US" sz="3200" dirty="0" smtClean="0"/>
              <a:t>	- Systolic </a:t>
            </a:r>
            <a:r>
              <a:rPr lang="en-US" sz="3200" dirty="0"/>
              <a:t>murmur is heard in 90 % of cases </a:t>
            </a:r>
          </a:p>
          <a:p>
            <a:pPr marL="365760" indent="-256032">
              <a:spcBef>
                <a:spcPts val="0"/>
              </a:spcBef>
              <a:buNone/>
              <a:defRPr/>
            </a:pPr>
            <a:r>
              <a:rPr lang="en-US" sz="3200" dirty="0"/>
              <a:t>   </a:t>
            </a:r>
            <a:r>
              <a:rPr lang="en-US" sz="3200" dirty="0" smtClean="0"/>
              <a:t>- Soft </a:t>
            </a:r>
            <a:r>
              <a:rPr lang="en-US" sz="3200" dirty="0"/>
              <a:t>diastolic murmur transiently in 20 % </a:t>
            </a:r>
          </a:p>
          <a:p>
            <a:pPr marL="365760" indent="-256032">
              <a:spcBef>
                <a:spcPts val="0"/>
              </a:spcBef>
              <a:buNone/>
              <a:defRPr/>
            </a:pPr>
            <a:r>
              <a:rPr lang="en-US" sz="3200" dirty="0" smtClean="0"/>
              <a:t>	- Continuous </a:t>
            </a:r>
            <a:r>
              <a:rPr lang="en-US" sz="3200" dirty="0"/>
              <a:t>murmur arising from the breast vasculature in10 % of cases</a:t>
            </a:r>
          </a:p>
          <a:p>
            <a:endParaRPr lang="en-US" sz="3200" dirty="0"/>
          </a:p>
        </p:txBody>
      </p:sp>
    </p:spTree>
    <p:extLst>
      <p:ext uri="{BB962C8B-B14F-4D97-AF65-F5344CB8AC3E}">
        <p14:creationId xmlns:p14="http://schemas.microsoft.com/office/powerpoint/2010/main" val="3330542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274"/>
            <a:ext cx="10515600" cy="1325563"/>
          </a:xfrm>
        </p:spPr>
        <p:txBody>
          <a:bodyPr/>
          <a:lstStyle/>
          <a:p>
            <a:endParaRPr lang="en-US"/>
          </a:p>
        </p:txBody>
      </p:sp>
      <p:sp>
        <p:nvSpPr>
          <p:cNvPr id="3" name="Content Placeholder 2"/>
          <p:cNvSpPr>
            <a:spLocks noGrp="1"/>
          </p:cNvSpPr>
          <p:nvPr>
            <p:ph idx="1"/>
          </p:nvPr>
        </p:nvSpPr>
        <p:spPr>
          <a:xfrm>
            <a:off x="309092" y="1825625"/>
            <a:ext cx="11513713" cy="4351338"/>
          </a:xfrm>
        </p:spPr>
        <p:txBody>
          <a:bodyPr/>
          <a:lstStyle/>
          <a:p>
            <a:r>
              <a:rPr lang="en-US" altLang="en-US" sz="3200" dirty="0" smtClean="0"/>
              <a:t>Blood volume increases (by 30%-50%)</a:t>
            </a:r>
          </a:p>
          <a:p>
            <a:r>
              <a:rPr lang="en-US" altLang="en-US" sz="3200" dirty="0" smtClean="0"/>
              <a:t>Haemoglobin concentration falls “physiologic anemia of pregnancy” or </a:t>
            </a:r>
            <a:r>
              <a:rPr lang="en-US" altLang="en-US" sz="3200" dirty="0" err="1" smtClean="0"/>
              <a:t>pseudoanemia</a:t>
            </a:r>
            <a:r>
              <a:rPr lang="en-US" altLang="en-US" sz="3200" dirty="0" smtClean="0"/>
              <a:t> of pregnancy</a:t>
            </a:r>
          </a:p>
          <a:p>
            <a:r>
              <a:rPr lang="en-US" altLang="en-US" sz="3200" dirty="0" smtClean="0"/>
              <a:t>Cardiac output increases by about 50%</a:t>
            </a:r>
          </a:p>
          <a:p>
            <a:r>
              <a:rPr lang="en-US" altLang="en-US" sz="3200" dirty="0" smtClean="0"/>
              <a:t>Systemic blood pressure falls during the first and second trimester, returning to normal before term</a:t>
            </a:r>
          </a:p>
          <a:p>
            <a:endParaRPr lang="en-US" dirty="0"/>
          </a:p>
        </p:txBody>
      </p:sp>
    </p:spTree>
    <p:extLst>
      <p:ext uri="{BB962C8B-B14F-4D97-AF65-F5344CB8AC3E}">
        <p14:creationId xmlns:p14="http://schemas.microsoft.com/office/powerpoint/2010/main" val="323928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solidFill>
                  <a:schemeClr val="tx1"/>
                </a:solidFill>
              </a:rPr>
              <a:t>Causes of increased cardiac output during a normal pregnancy?</a:t>
            </a:r>
            <a:endParaRPr lang="en-US" dirty="0"/>
          </a:p>
        </p:txBody>
      </p:sp>
      <p:sp>
        <p:nvSpPr>
          <p:cNvPr id="3" name="Content Placeholder 2"/>
          <p:cNvSpPr>
            <a:spLocks noGrp="1"/>
          </p:cNvSpPr>
          <p:nvPr>
            <p:ph idx="1"/>
          </p:nvPr>
        </p:nvSpPr>
        <p:spPr>
          <a:xfrm>
            <a:off x="566671" y="1325562"/>
            <a:ext cx="11127346" cy="5165389"/>
          </a:xfrm>
        </p:spPr>
        <p:txBody>
          <a:bodyPr>
            <a:normAutofit/>
          </a:bodyPr>
          <a:lstStyle/>
          <a:p>
            <a:r>
              <a:rPr lang="en-US" dirty="0"/>
              <a:t>E</a:t>
            </a:r>
            <a:r>
              <a:rPr lang="en-US" dirty="0" smtClean="0"/>
              <a:t>xpanded </a:t>
            </a:r>
            <a:r>
              <a:rPr lang="en-US" dirty="0"/>
              <a:t>blood volume of pregnancy results in an increase in cardiac </a:t>
            </a:r>
            <a:r>
              <a:rPr lang="en-US" dirty="0" smtClean="0"/>
              <a:t>output.</a:t>
            </a:r>
          </a:p>
          <a:p>
            <a:r>
              <a:rPr lang="en-US" dirty="0" smtClean="0"/>
              <a:t>It </a:t>
            </a:r>
            <a:r>
              <a:rPr lang="en-US" dirty="0"/>
              <a:t>is based on stroke </a:t>
            </a:r>
            <a:r>
              <a:rPr lang="en-US" dirty="0" smtClean="0"/>
              <a:t>volume. </a:t>
            </a:r>
          </a:p>
          <a:p>
            <a:r>
              <a:rPr lang="en-US" dirty="0" smtClean="0"/>
              <a:t>Cardiac </a:t>
            </a:r>
            <a:r>
              <a:rPr lang="en-US" dirty="0"/>
              <a:t>output increases 30% to 50% with half of the rise occurring in the first 8 weeks of </a:t>
            </a:r>
            <a:r>
              <a:rPr lang="en-US" dirty="0" smtClean="0"/>
              <a:t>pregnancy.</a:t>
            </a:r>
          </a:p>
          <a:p>
            <a:r>
              <a:rPr lang="en-US" dirty="0"/>
              <a:t>I</a:t>
            </a:r>
            <a:r>
              <a:rPr lang="en-US" dirty="0" smtClean="0"/>
              <a:t>t </a:t>
            </a:r>
            <a:r>
              <a:rPr lang="en-US" dirty="0"/>
              <a:t>remains elevated throughout </a:t>
            </a:r>
            <a:r>
              <a:rPr lang="en-US" dirty="0" smtClean="0"/>
              <a:t>pregnancy.</a:t>
            </a:r>
          </a:p>
          <a:p>
            <a:r>
              <a:rPr lang="en-US" dirty="0" smtClean="0"/>
              <a:t>The </a:t>
            </a:r>
            <a:r>
              <a:rPr lang="en-US" dirty="0"/>
              <a:t>increase in cardiac output is the result of a gain in stroke volume and a heart rate acceleration that peaks at 15 to 20 beats per minute (bpm) by 32 weeks of gestation. </a:t>
            </a:r>
            <a:endParaRPr lang="en-US" dirty="0" smtClean="0"/>
          </a:p>
          <a:p>
            <a:r>
              <a:rPr lang="en-US" dirty="0" smtClean="0"/>
              <a:t>Cardiac </a:t>
            </a:r>
            <a:r>
              <a:rPr lang="en-US" dirty="0"/>
              <a:t>output is highest when the woman is lying on her side and is lower in the standing and supine positions (Gordon, 2012). </a:t>
            </a:r>
            <a:endParaRPr lang="en-US" dirty="0"/>
          </a:p>
        </p:txBody>
      </p:sp>
    </p:spTree>
    <p:extLst>
      <p:ext uri="{BB962C8B-B14F-4D97-AF65-F5344CB8AC3E}">
        <p14:creationId xmlns:p14="http://schemas.microsoft.com/office/powerpoint/2010/main" val="1841372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2392</Words>
  <Application>Microsoft Office PowerPoint</Application>
  <PresentationFormat>Widescreen</PresentationFormat>
  <Paragraphs>357</Paragraphs>
  <Slides>49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Arial</vt:lpstr>
      <vt:lpstr>Book Antiqua</vt:lpstr>
      <vt:lpstr>Calibri</vt:lpstr>
      <vt:lpstr>Calibri Light</vt:lpstr>
      <vt:lpstr>Wingdings</vt:lpstr>
      <vt:lpstr>Wingdings 2</vt:lpstr>
      <vt:lpstr>Office Theme</vt:lpstr>
      <vt:lpstr>Cardiovascular Disease In Pregnancy</vt:lpstr>
      <vt:lpstr>PowerPoint Presentation</vt:lpstr>
      <vt:lpstr>Cardiac Diseases</vt:lpstr>
      <vt:lpstr>Risk factors for cardiac failure during pregnancy</vt:lpstr>
      <vt:lpstr>Physiology </vt:lpstr>
      <vt:lpstr>PowerPoint Presentation</vt:lpstr>
      <vt:lpstr>PowerPoint Presentation</vt:lpstr>
      <vt:lpstr>PowerPoint Presentation</vt:lpstr>
      <vt:lpstr>Causes of increased cardiac output during a normal pregnancy?</vt:lpstr>
      <vt:lpstr>Causes of Peripheral resistance</vt:lpstr>
      <vt:lpstr>Physiological changes during labour  </vt:lpstr>
      <vt:lpstr>The clinical features in a normal pregnancy which can mimic a cardiac disease</vt:lpstr>
      <vt:lpstr>Criteria for diagnosing cardiac disease during pregnancy </vt:lpstr>
      <vt:lpstr>Clinical findings</vt:lpstr>
      <vt:lpstr>Diagnosis of Heart Disease</vt:lpstr>
      <vt:lpstr>The New York Heart Association (NYHA) Grading of    functional capacity of the heart: </vt:lpstr>
      <vt:lpstr>Prognosis </vt:lpstr>
      <vt:lpstr>The indications for Termination of pregnancy.</vt:lpstr>
      <vt:lpstr>Diagnostic studies</vt:lpstr>
      <vt:lpstr>Management </vt:lpstr>
      <vt:lpstr>PowerPoint Presentation</vt:lpstr>
      <vt:lpstr>Risks for Maternal Mortality Caused by Various Heart Diseases </vt:lpstr>
      <vt:lpstr>PowerPoint Presentation</vt:lpstr>
      <vt:lpstr>PowerPoint Presentation</vt:lpstr>
      <vt:lpstr>PowerPoint Presentation</vt:lpstr>
      <vt:lpstr>PowerPoint Presentation</vt:lpstr>
      <vt:lpstr>Management of Class 1 &amp; 2</vt:lpstr>
      <vt:lpstr>PowerPoint Presentation</vt:lpstr>
      <vt:lpstr>PowerPoint Presentation</vt:lpstr>
      <vt:lpstr>PowerPoint Presentation</vt:lpstr>
      <vt:lpstr>PowerPoint Presentation</vt:lpstr>
      <vt:lpstr>Prenatal nursing management :Grade I &amp;II </vt:lpstr>
      <vt:lpstr>PowerPoint Presentation</vt:lpstr>
      <vt:lpstr>First stage labour</vt:lpstr>
      <vt:lpstr>Second stage </vt:lpstr>
      <vt:lpstr>3rd stage </vt:lpstr>
      <vt:lpstr>puerperium</vt:lpstr>
      <vt:lpstr>Management of Heart Disease (Grade III and IV) </vt:lpstr>
      <vt:lpstr>PowerPoint Presentation</vt:lpstr>
      <vt:lpstr>PowerPoint Presentation</vt:lpstr>
      <vt:lpstr>Puerperium management </vt:lpstr>
      <vt:lpstr>Complications</vt:lpstr>
      <vt:lpstr>Acute Heart Failure </vt:lpstr>
      <vt:lpstr>Management of Labour for Acute Heart Disease Cases</vt:lpstr>
      <vt:lpstr>PowerPoint Presentation</vt:lpstr>
      <vt:lpstr>PowerPoint Presentation</vt:lpstr>
      <vt:lpstr>Health education</vt:lpstr>
      <vt:lpstr>Home based care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Disease In Pregnancy</dc:title>
  <dc:creator>Jacqueline</dc:creator>
  <cp:lastModifiedBy>Jacqueline</cp:lastModifiedBy>
  <cp:revision>15</cp:revision>
  <dcterms:created xsi:type="dcterms:W3CDTF">2017-11-01T17:39:16Z</dcterms:created>
  <dcterms:modified xsi:type="dcterms:W3CDTF">2017-11-02T04:26:13Z</dcterms:modified>
</cp:coreProperties>
</file>