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7" r:id="rId24"/>
    <p:sldId id="278" r:id="rId25"/>
    <p:sldId id="279" r:id="rId26"/>
    <p:sldId id="280" r:id="rId27"/>
    <p:sldId id="281" r:id="rId28"/>
    <p:sldId id="282" r:id="rId29"/>
    <p:sldId id="283" r:id="rId30"/>
    <p:sldId id="284"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6" r:id="rId69"/>
    <p:sldId id="323" r:id="rId70"/>
    <p:sldId id="324" r:id="rId71"/>
    <p:sldId id="325"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649159-40A3-46B6-9C72-19A81D9E326C}" type="datetimeFigureOut">
              <a:rPr lang="en-US" smtClean="0"/>
              <a:pPr/>
              <a:t>6/3/2017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49159-40A3-46B6-9C72-19A81D9E326C}" type="datetimeFigureOut">
              <a:rPr lang="en-US" smtClean="0"/>
              <a:pPr/>
              <a:t>6/3/2017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49159-40A3-46B6-9C72-19A81D9E326C}" type="datetimeFigureOut">
              <a:rPr lang="en-US" smtClean="0"/>
              <a:pPr/>
              <a:t>6/3/2017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49159-40A3-46B6-9C72-19A81D9E326C}" type="datetimeFigureOut">
              <a:rPr lang="en-US" smtClean="0"/>
              <a:pPr/>
              <a:t>6/3/2017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649159-40A3-46B6-9C72-19A81D9E326C}" type="datetimeFigureOut">
              <a:rPr lang="en-US" smtClean="0"/>
              <a:pPr/>
              <a:t>6/3/2017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649159-40A3-46B6-9C72-19A81D9E326C}" type="datetimeFigureOut">
              <a:rPr lang="en-US" smtClean="0"/>
              <a:pPr/>
              <a:t>6/3/2017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649159-40A3-46B6-9C72-19A81D9E326C}" type="datetimeFigureOut">
              <a:rPr lang="en-US" smtClean="0"/>
              <a:pPr/>
              <a:t>6/3/2017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49159-40A3-46B6-9C72-19A81D9E326C}" type="datetimeFigureOut">
              <a:rPr lang="en-US" smtClean="0"/>
              <a:pPr/>
              <a:t>6/3/2017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49159-40A3-46B6-9C72-19A81D9E326C}" type="datetimeFigureOut">
              <a:rPr lang="en-US" smtClean="0"/>
              <a:pPr/>
              <a:t>6/3/2017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49159-40A3-46B6-9C72-19A81D9E326C}" type="datetimeFigureOut">
              <a:rPr lang="en-US" smtClean="0"/>
              <a:pPr/>
              <a:t>6/3/2017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49159-40A3-46B6-9C72-19A81D9E326C}" type="datetimeFigureOut">
              <a:rPr lang="en-US" smtClean="0"/>
              <a:pPr/>
              <a:t>6/3/2017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A2635-76F9-4C86-A415-3720342944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49159-40A3-46B6-9C72-19A81D9E326C}" type="datetimeFigureOut">
              <a:rPr lang="en-US" smtClean="0"/>
              <a:pPr/>
              <a:t>6/3/2017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A2635-76F9-4C86-A415-3720342944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CS" b="1" cap="all" dirty="0"/>
              <a:t>Chemotherapy of Helminthic Infections</a:t>
            </a:r>
            <a:endParaRPr lang="en-US" dirty="0"/>
          </a:p>
        </p:txBody>
      </p:sp>
      <p:sp>
        <p:nvSpPr>
          <p:cNvPr id="3" name="Subtitle 2"/>
          <p:cNvSpPr>
            <a:spLocks noGrp="1"/>
          </p:cNvSpPr>
          <p:nvPr>
            <p:ph type="subTitle" idx="1"/>
          </p:nvPr>
        </p:nvSpPr>
        <p:spPr>
          <a:xfrm>
            <a:off x="1371600" y="6858000"/>
            <a:ext cx="6400800" cy="381000"/>
          </a:xfrm>
        </p:spPr>
        <p:txBody>
          <a:bodyPr>
            <a:normAutofit fontScale="70000" lnSpcReduction="20000"/>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There have been reports of some effectiveness in treatment of opisthorchiasis, toxocariasis, and loiasis and conflicting reports of effectiveness in giardiasis and taeniasis. Albendazole is included in some programs to control lymphatic filariasis, but it appears to be less active than diethylcarbamazine or ivermectin for this purpose.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a:bodyPr>
          <a:lstStyle/>
          <a:p>
            <a:r>
              <a:rPr lang="sr-Cyrl-CS" dirty="0" smtClean="0"/>
              <a:t>When used for 1–3 days, albendazole is nearly free of significant adverse effects. </a:t>
            </a:r>
            <a:endParaRPr lang="en-US" dirty="0" smtClean="0"/>
          </a:p>
          <a:p>
            <a:r>
              <a:rPr lang="sr-Cyrl-CS" dirty="0" smtClean="0"/>
              <a:t>Mild and transient epigastric distress, diarrhea, headache, nausea, dizziness, lassitude, and insomnia can occur. </a:t>
            </a:r>
            <a:endParaRPr lang="en-US" dirty="0" smtClean="0"/>
          </a:p>
          <a:p>
            <a:r>
              <a:rPr lang="sr-Cyrl-CS" dirty="0" smtClean="0"/>
              <a:t>In long-term use for hydatid disease, albendazole is well tolerated, but it can cause abdominal distress, headaches, fever, fatigue, alopecia, increases in liver enzymes, and pancytopenia.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Blood counts and liver function studies should be followed during long-term therapy. </a:t>
            </a:r>
            <a:endParaRPr lang="en-US" dirty="0" smtClean="0"/>
          </a:p>
          <a:p>
            <a:r>
              <a:rPr lang="sr-Cyrl-CS" dirty="0" smtClean="0"/>
              <a:t>The drug should not be given to patients with known hypersensitivity to other benzimidazole drugs or to those with cirrhosis. </a:t>
            </a:r>
            <a:endParaRPr lang="en-US" dirty="0" smtClean="0"/>
          </a:p>
          <a:p>
            <a:r>
              <a:rPr lang="sr-Cyrl-CS" dirty="0" smtClean="0"/>
              <a:t>The safety of albendazole in pregnancy and in children younger than 2 years of age has not been established.</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Bithionol</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Bithionol is the drug of choice for the treatment of fascioliasis (sheep liver fluke). </a:t>
            </a:r>
            <a:endParaRPr lang="en-US" dirty="0" smtClean="0"/>
          </a:p>
          <a:p>
            <a:r>
              <a:rPr lang="sr-Cyrl-CS" dirty="0" smtClean="0"/>
              <a:t>An alternative drug</a:t>
            </a:r>
            <a:r>
              <a:rPr lang="en-US" dirty="0" smtClean="0"/>
              <a:t> is </a:t>
            </a:r>
            <a:r>
              <a:rPr lang="sr-Cyrl-CS" dirty="0" smtClean="0"/>
              <a:t>triclabendazole</a:t>
            </a:r>
            <a:r>
              <a:rPr lang="en-US" dirty="0" smtClean="0"/>
              <a:t>.</a:t>
            </a:r>
            <a:endParaRPr lang="sr-Cyrl-CS" dirty="0" smtClean="0"/>
          </a:p>
          <a:p>
            <a:r>
              <a:rPr lang="sr-Cyrl-CS" dirty="0" smtClean="0"/>
              <a:t>Bithionol is also an alternative drug in the treatment of pulmonary paragonimiasis.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After ingestion, bithionol reaches peak blood levels in 4–8 hours. </a:t>
            </a:r>
            <a:endParaRPr lang="en-US" dirty="0" smtClean="0"/>
          </a:p>
          <a:p>
            <a:r>
              <a:rPr lang="sr-Cyrl-CS" dirty="0" smtClean="0"/>
              <a:t>Excretion appears to be mainly via the kidney.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For treatment of paragonimiasis and fascioliasis, the dosage of bithionol is 30–50 mg/kg in two or three divided doses, given orally after meals on alternate days for 10–15 doses. </a:t>
            </a:r>
            <a:endParaRPr lang="en-US" dirty="0" smtClean="0"/>
          </a:p>
          <a:p>
            <a:r>
              <a:rPr lang="sr-Cyrl-CS" dirty="0" smtClean="0"/>
              <a:t>For pulmonary paragonimiasis, cure rates are over 90%. </a:t>
            </a:r>
            <a:endParaRPr lang="en-US" dirty="0" smtClean="0"/>
          </a:p>
          <a:p>
            <a:r>
              <a:rPr lang="sr-Cyrl-CS" dirty="0" smtClean="0"/>
              <a:t>For cerebral paragonimiasis, repeat courses of therapy may be necessary.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sr-Cyrl-CS" dirty="0" smtClean="0"/>
              <a:t>Adverse effects, which occur in up to 40% of patients, are generally mild and transient, but occasionally their severity requires interruption of therapy. </a:t>
            </a:r>
            <a:endParaRPr lang="en-US" dirty="0" smtClean="0"/>
          </a:p>
          <a:p>
            <a:r>
              <a:rPr lang="sr-Cyrl-CS" dirty="0" smtClean="0"/>
              <a:t>These problems include diarrhea, abdominal cramps, anorexia, nausea, vomiting, dizziness, and headache. </a:t>
            </a:r>
            <a:endParaRPr lang="en-US" dirty="0" smtClean="0"/>
          </a:p>
          <a:p>
            <a:r>
              <a:rPr lang="sr-Cyrl-CS" dirty="0" smtClean="0"/>
              <a:t>Skin rashes may occur after a week or more of therapy, suggesting a reaction to antigens released from dying worms.</a:t>
            </a:r>
          </a:p>
          <a:p>
            <a:r>
              <a:rPr lang="sr-Cyrl-CS" dirty="0" smtClean="0"/>
              <a:t>Bithionol should be used with caution in children younger than 8 years of age because there has been limited experience in this age group.</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Diethylcarbamazine Citrate</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Diethylcarbamazine is a drug of choice in the treatment of filariasis, loiasis, and tropical eosinophilia. </a:t>
            </a:r>
            <a:endParaRPr lang="en-US" dirty="0" smtClean="0"/>
          </a:p>
          <a:p>
            <a:r>
              <a:rPr lang="sr-Cyrl-CS" dirty="0" smtClean="0"/>
              <a:t>It has been replaced by ivermectin for the treatment of onchocerciasis.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sr-Cyrl-CS" dirty="0" smtClean="0"/>
              <a:t>Diethylcarbamazine</a:t>
            </a:r>
            <a:r>
              <a:rPr lang="en-US" dirty="0" smtClean="0"/>
              <a:t> </a:t>
            </a:r>
            <a:r>
              <a:rPr lang="sr-Cyrl-CS" dirty="0" smtClean="0"/>
              <a:t>is rapidly absorbed from the gastrointestinal tract; after a 0.5 mg/kg dose, peak plasma levels are reached within 1–2 hours. </a:t>
            </a:r>
            <a:endParaRPr lang="en-US" dirty="0" smtClean="0"/>
          </a:p>
          <a:p>
            <a:r>
              <a:rPr lang="sr-Cyrl-CS" dirty="0" smtClean="0"/>
              <a:t>The plasma half-life is 2–3 hours in the presence of acidic urine but about 10 hours if the urine is alkaline, a Henderson-Hasselbalch trapping effect. </a:t>
            </a:r>
            <a:endParaRPr lang="en-US" dirty="0" smtClean="0"/>
          </a:p>
          <a:p>
            <a:r>
              <a:rPr lang="sr-Cyrl-CS" dirty="0" smtClean="0"/>
              <a:t>The drug rapidly equilibrates with all tissues except fat. </a:t>
            </a:r>
            <a:endParaRPr lang="en-US" dirty="0" smtClean="0"/>
          </a:p>
          <a:p>
            <a:r>
              <a:rPr lang="sr-Cyrl-CS" dirty="0" smtClean="0"/>
              <a:t>It is excreted, principally in the urine, as unchanged drug and the N-oxide metabolite. </a:t>
            </a:r>
            <a:endParaRPr lang="en-US" dirty="0" smtClean="0"/>
          </a:p>
          <a:p>
            <a:r>
              <a:rPr lang="sr-Cyrl-CS" dirty="0" smtClean="0"/>
              <a:t>Dosage may have to be reduced in patients with persistent urinary alkalosis or renal impairment.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Action</a:t>
            </a:r>
            <a:endParaRPr lang="en-US" dirty="0"/>
          </a:p>
        </p:txBody>
      </p:sp>
      <p:sp>
        <p:nvSpPr>
          <p:cNvPr id="3" name="Content Placeholder 2"/>
          <p:cNvSpPr>
            <a:spLocks noGrp="1"/>
          </p:cNvSpPr>
          <p:nvPr>
            <p:ph idx="1"/>
          </p:nvPr>
        </p:nvSpPr>
        <p:spPr/>
        <p:txBody>
          <a:bodyPr/>
          <a:lstStyle/>
          <a:p>
            <a:r>
              <a:rPr lang="sr-Cyrl-CS" dirty="0" smtClean="0"/>
              <a:t>Diethylcarbamazine immobilizes microfilariae and alters their surface structure, displacing them from tissues and making them more susceptible to destruction by host defense mechanisms. </a:t>
            </a:r>
            <a:endParaRPr lang="en-US" dirty="0" smtClean="0"/>
          </a:p>
          <a:p>
            <a:r>
              <a:rPr lang="sr-Cyrl-CS" dirty="0" smtClean="0"/>
              <a:t>The mode of action against adult worms is unknown.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
            </a:r>
            <a:br>
              <a:rPr lang="en-US" b="1" cap="all" dirty="0" smtClean="0"/>
            </a:br>
            <a:r>
              <a:rPr lang="sr-Cyrl-CS" b="1" cap="all" dirty="0" smtClean="0"/>
              <a:t>Albendazole</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a:bodyPr>
          <a:lstStyle/>
          <a:p>
            <a:r>
              <a:rPr lang="sr-Cyrl-CS" dirty="0" smtClean="0"/>
              <a:t>Albendazole, a broad-spectrum oral anthelmintic, is the drug of choice and is approved for treatment of hydatid disease and cysticercosis. </a:t>
            </a:r>
            <a:endParaRPr lang="en-US" dirty="0" smtClean="0"/>
          </a:p>
          <a:p>
            <a:r>
              <a:rPr lang="sr-Cyrl-CS" dirty="0" smtClean="0"/>
              <a:t>It is also used in the treatment of pinworm and hookworm infections, ascariasis, trichuriasis, and strongyloidiasis, although it is not labeled for these conditions.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sr-Cyrl-CS" dirty="0" smtClean="0"/>
              <a:t>The drug should be taken after meals.</a:t>
            </a:r>
          </a:p>
          <a:p>
            <a:pPr>
              <a:buNone/>
            </a:pPr>
            <a:r>
              <a:rPr lang="en-US" b="1" i="1" cap="all" dirty="0" smtClean="0"/>
              <a:t>1. </a:t>
            </a:r>
            <a:r>
              <a:rPr lang="sr-Cyrl-CS" b="1" i="1" cap="all" dirty="0" smtClean="0"/>
              <a:t>Wuchereria bancrofti, Brugia malayi, Brugia timori,</a:t>
            </a:r>
            <a:r>
              <a:rPr lang="sr-Cyrl-CS" b="1" cap="all" dirty="0" smtClean="0"/>
              <a:t> and </a:t>
            </a:r>
            <a:r>
              <a:rPr lang="sr-Cyrl-CS" b="1" i="1" cap="all" dirty="0" smtClean="0"/>
              <a:t>Loa loa</a:t>
            </a:r>
            <a:endParaRPr lang="sr-Cyrl-CS" dirty="0" smtClean="0"/>
          </a:p>
          <a:p>
            <a:r>
              <a:rPr lang="sr-Cyrl-CS" dirty="0" smtClean="0"/>
              <a:t>Diethylcarbamazine is the drug of choice for treatment of infections with these parasites because of its efficacy and lack of serious toxicity. </a:t>
            </a:r>
            <a:endParaRPr lang="en-US" dirty="0" smtClean="0"/>
          </a:p>
          <a:p>
            <a:r>
              <a:rPr lang="sr-Cyrl-CS" dirty="0" smtClean="0"/>
              <a:t>Microfilariae of all species are rapidly killed; adult parasites are killed more slowly, often requiring several courses of treatment. </a:t>
            </a:r>
            <a:endParaRPr lang="en-US" dirty="0" smtClean="0"/>
          </a:p>
          <a:p>
            <a:r>
              <a:rPr lang="sr-Cyrl-CS" dirty="0" smtClean="0"/>
              <a:t>The drug is highly effective against adult </a:t>
            </a:r>
            <a:r>
              <a:rPr lang="sr-Cyrl-CS" i="1" dirty="0" smtClean="0"/>
              <a:t>L loa.</a:t>
            </a:r>
            <a:r>
              <a:rPr lang="sr-Cyrl-CS" dirty="0" smtClean="0"/>
              <a:t> </a:t>
            </a:r>
            <a:endParaRPr lang="en-US" dirty="0" smtClean="0"/>
          </a:p>
          <a:p>
            <a:r>
              <a:rPr lang="sr-Cyrl-CS" dirty="0" smtClean="0"/>
              <a:t>The extent to which </a:t>
            </a:r>
            <a:r>
              <a:rPr lang="sr-Cyrl-CS" i="1" dirty="0" smtClean="0"/>
              <a:t>W bancrofti</a:t>
            </a:r>
            <a:r>
              <a:rPr lang="sr-Cyrl-CS" dirty="0" smtClean="0"/>
              <a:t> and </a:t>
            </a:r>
            <a:r>
              <a:rPr lang="sr-Cyrl-CS" i="1" dirty="0" smtClean="0"/>
              <a:t>B malayi</a:t>
            </a:r>
            <a:r>
              <a:rPr lang="sr-Cyrl-CS" dirty="0" smtClean="0"/>
              <a:t> adults are killed is not known, but after appropriate therapy microfilariae do not reappear in the majority of patients.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sr-Cyrl-CS" dirty="0" smtClean="0"/>
              <a:t>Antihistamines may be given for the first few days of therapy to limit allergic reactions, and corticosteroids should be started and doses of diethylcarbamazine lowered or interrupted if severe reactions occur. </a:t>
            </a:r>
            <a:endParaRPr lang="en-US" dirty="0" smtClean="0"/>
          </a:p>
          <a:p>
            <a:r>
              <a:rPr lang="sr-Cyrl-CS" dirty="0" smtClean="0"/>
              <a:t>Cures may require several courses of treatment.</a:t>
            </a:r>
          </a:p>
          <a:p>
            <a:r>
              <a:rPr lang="sr-Cyrl-CS" dirty="0" smtClean="0"/>
              <a:t>Diethylcarbamazine may also be used for chemoprophylaxis (300 mg weekly or 300 mg on 3 successive days each month for loiasis; 50 mg monthly for bancroftian and Malayan filariasis).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cap="all" dirty="0" smtClean="0"/>
              <a:t>2. </a:t>
            </a:r>
            <a:r>
              <a:rPr lang="sr-Cyrl-CS" b="1" cap="all" dirty="0" smtClean="0"/>
              <a:t>Other Uses</a:t>
            </a:r>
            <a:endParaRPr lang="sr-Cyrl-CS" dirty="0" smtClean="0"/>
          </a:p>
          <a:p>
            <a:r>
              <a:rPr lang="sr-Cyrl-CS" dirty="0" smtClean="0"/>
              <a:t>For tropical eosinophilia, diethylcarbamazine is given orally at a dosage of 2 mg/kg three times daily for 7 days. </a:t>
            </a:r>
            <a:endParaRPr lang="en-US" dirty="0" smtClean="0"/>
          </a:p>
          <a:p>
            <a:r>
              <a:rPr lang="sr-Cyrl-CS" dirty="0" smtClean="0"/>
              <a:t>Diethylcarbamazine is effective in </a:t>
            </a:r>
            <a:r>
              <a:rPr lang="sr-Cyrl-CS" i="1" dirty="0" smtClean="0"/>
              <a:t>Mansonella streptocerca</a:t>
            </a:r>
            <a:r>
              <a:rPr lang="sr-Cyrl-CS" dirty="0" smtClean="0"/>
              <a:t> infections, since it kills both adults and microfilariae. </a:t>
            </a:r>
            <a:endParaRPr lang="en-US" dirty="0" smtClean="0"/>
          </a:p>
          <a:p>
            <a:r>
              <a:rPr lang="sr-Cyrl-CS" dirty="0" smtClean="0"/>
              <a:t>Limited information suggests that the drug is not effective, however, against adult </a:t>
            </a:r>
            <a:r>
              <a:rPr lang="sr-Cyrl-CS" i="1" dirty="0" smtClean="0"/>
              <a:t>M ozzardi</a:t>
            </a:r>
            <a:r>
              <a:rPr lang="sr-Cyrl-CS" dirty="0" smtClean="0"/>
              <a:t> or </a:t>
            </a:r>
            <a:r>
              <a:rPr lang="sr-Cyrl-CS" i="1" dirty="0" smtClean="0"/>
              <a:t>M perstans</a:t>
            </a:r>
            <a:r>
              <a:rPr lang="sr-Cyrl-CS" dirty="0" smtClean="0"/>
              <a:t> and that it has limited activity against microfilariae of these parasites.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An important application of diethylcarbamazine has been its use for mass treatment of </a:t>
            </a:r>
            <a:r>
              <a:rPr lang="sr-Cyrl-CS" i="1" dirty="0" smtClean="0"/>
              <a:t>W bancrofti</a:t>
            </a:r>
            <a:r>
              <a:rPr lang="sr-Cyrl-CS" dirty="0" smtClean="0"/>
              <a:t> infections to reduce transmission. </a:t>
            </a:r>
            <a:endParaRPr lang="en-US" dirty="0" smtClean="0"/>
          </a:p>
          <a:p>
            <a:r>
              <a:rPr lang="sr-Cyrl-CS" dirty="0" smtClean="0"/>
              <a:t>Weekly or monthly administration regimens have been studied; and, most recently, yearly treatment (with or without ivermectin) markedly reduced reservoirs of infection in Papua New Guinea.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sr-Cyrl-CS" dirty="0" smtClean="0"/>
              <a:t>Reactions to diethylcarbamazine, which are generally mild and transient, include headache, malaise, anorexia, weakness, nausea, vomiting, and dizziness. </a:t>
            </a:r>
            <a:endParaRPr lang="en-US" dirty="0" smtClean="0"/>
          </a:p>
          <a:p>
            <a:r>
              <a:rPr lang="sr-Cyrl-CS" dirty="0" smtClean="0"/>
              <a:t>Adverse effects also occur as a result of the release of proteins from dying microfilariae or adult worms. Reactions are particularly severe with onchocerciasis, but diethylcarbamazine is no longer commonly used for this infection, as ivermectin is equally efficacious and less toxic.</a:t>
            </a:r>
            <a:endParaRPr lang="en-US" dirty="0" smtClean="0"/>
          </a:p>
          <a:p>
            <a:r>
              <a:rPr lang="sr-Cyrl-CS" dirty="0" smtClean="0"/>
              <a:t> Reactions to dying microfilariae are usually mild in </a:t>
            </a:r>
            <a:r>
              <a:rPr lang="sr-Cyrl-CS" i="1" dirty="0" smtClean="0"/>
              <a:t>W bancrofti,</a:t>
            </a:r>
            <a:r>
              <a:rPr lang="sr-Cyrl-CS" dirty="0" smtClean="0"/>
              <a:t> more intense in </a:t>
            </a:r>
            <a:r>
              <a:rPr lang="sr-Cyrl-CS" i="1" dirty="0" smtClean="0"/>
              <a:t>B malayi,</a:t>
            </a:r>
            <a:r>
              <a:rPr lang="sr-Cyrl-CS" dirty="0" smtClean="0"/>
              <a:t> and occasionally severe in </a:t>
            </a:r>
            <a:r>
              <a:rPr lang="sr-Cyrl-CS" i="1" dirty="0" smtClean="0"/>
              <a:t>L loa</a:t>
            </a:r>
            <a:r>
              <a:rPr lang="sr-Cyrl-CS" dirty="0" smtClean="0"/>
              <a:t> infections</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sr-Cyrl-CS" dirty="0" smtClean="0"/>
              <a:t> Reactions include fever, malaise, papular rash, headache, gastrointestinal symptoms, cough, chest pain, and muscle or joint pain. </a:t>
            </a:r>
            <a:endParaRPr lang="en-US" dirty="0" smtClean="0"/>
          </a:p>
          <a:p>
            <a:r>
              <a:rPr lang="sr-Cyrl-CS" dirty="0" smtClean="0"/>
              <a:t>Leukocytosis is common. </a:t>
            </a:r>
            <a:endParaRPr lang="en-US" dirty="0" smtClean="0"/>
          </a:p>
          <a:p>
            <a:r>
              <a:rPr lang="sr-Cyrl-CS" dirty="0" smtClean="0"/>
              <a:t>Eosinophilia may increase with treatment. </a:t>
            </a:r>
            <a:endParaRPr lang="en-US" dirty="0" smtClean="0"/>
          </a:p>
          <a:p>
            <a:r>
              <a:rPr lang="sr-Cyrl-CS" dirty="0" smtClean="0"/>
              <a:t>Proteinuria may also occur. </a:t>
            </a:r>
            <a:endParaRPr lang="en-US" dirty="0" smtClean="0"/>
          </a:p>
          <a:p>
            <a:r>
              <a:rPr lang="sr-Cyrl-CS" dirty="0" smtClean="0"/>
              <a:t>Symptoms are most likely to occur in patients with heavy loads of microfilariae.</a:t>
            </a:r>
            <a:endParaRPr lang="en-US" dirty="0" smtClean="0"/>
          </a:p>
          <a:p>
            <a:r>
              <a:rPr lang="sr-Cyrl-CS" dirty="0" smtClean="0"/>
              <a:t> Retinal hemorrhages and, rarely, encephalopathy have been described.</a:t>
            </a:r>
          </a:p>
          <a:p>
            <a:r>
              <a:rPr lang="sr-Cyrl-CS" dirty="0" smtClean="0"/>
              <a:t>Between the third and twelfth days of treatment, local reactions may occur in the vicinity of dying adult or immature worms.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sr-Cyrl-CS" dirty="0" smtClean="0"/>
              <a:t>These include lymphangitis with localized swellings in </a:t>
            </a:r>
            <a:r>
              <a:rPr lang="sr-Cyrl-CS" i="1" dirty="0" smtClean="0"/>
              <a:t>W bancrofti</a:t>
            </a:r>
            <a:r>
              <a:rPr lang="sr-Cyrl-CS" dirty="0" smtClean="0"/>
              <a:t> and </a:t>
            </a:r>
            <a:r>
              <a:rPr lang="sr-Cyrl-CS" i="1" dirty="0" smtClean="0"/>
              <a:t>B malayi,</a:t>
            </a:r>
            <a:r>
              <a:rPr lang="sr-Cyrl-CS" dirty="0" smtClean="0"/>
              <a:t> small wheals in the skin in </a:t>
            </a:r>
            <a:r>
              <a:rPr lang="sr-Cyrl-CS" i="1" dirty="0" smtClean="0"/>
              <a:t>L loa,</a:t>
            </a:r>
            <a:r>
              <a:rPr lang="sr-Cyrl-CS" dirty="0" smtClean="0"/>
              <a:t> and flat papules in </a:t>
            </a:r>
            <a:r>
              <a:rPr lang="sr-Cyrl-CS" i="1" dirty="0" smtClean="0"/>
              <a:t>M streptocerca</a:t>
            </a:r>
            <a:r>
              <a:rPr lang="sr-Cyrl-CS" dirty="0" smtClean="0"/>
              <a:t> infections. </a:t>
            </a:r>
            <a:endParaRPr lang="en-US" dirty="0" smtClean="0"/>
          </a:p>
          <a:p>
            <a:r>
              <a:rPr lang="sr-Cyrl-CS" dirty="0" smtClean="0"/>
              <a:t>Patients with attacks of lymphangitis due to </a:t>
            </a:r>
            <a:r>
              <a:rPr lang="sr-Cyrl-CS" i="1" dirty="0" smtClean="0"/>
              <a:t>W bancrofti</a:t>
            </a:r>
            <a:r>
              <a:rPr lang="sr-Cyrl-CS" dirty="0" smtClean="0"/>
              <a:t> or </a:t>
            </a:r>
            <a:r>
              <a:rPr lang="sr-Cyrl-CS" i="1" dirty="0" smtClean="0"/>
              <a:t>B malayi</a:t>
            </a:r>
            <a:r>
              <a:rPr lang="sr-Cyrl-CS" dirty="0" smtClean="0"/>
              <a:t> should be treated during a quiescent period between attacks.</a:t>
            </a:r>
          </a:p>
          <a:p>
            <a:r>
              <a:rPr lang="sr-Cyrl-CS" dirty="0" smtClean="0"/>
              <a:t>Caution is advised when using diethylcarbamazine in patients with hypertension or renal disease.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Doxycycline</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smtClean="0"/>
              <a:t>Doxycycline has recently been shown to have significant macrofilaricidal activity against </a:t>
            </a:r>
            <a:r>
              <a:rPr lang="sr-Cyrl-CS" i="1" dirty="0" smtClean="0"/>
              <a:t>W bancrofti</a:t>
            </a:r>
            <a:r>
              <a:rPr lang="sr-Cyrl-CS" dirty="0" smtClean="0"/>
              <a:t>, suggesting better activity than any other available drug against adult worms. </a:t>
            </a:r>
            <a:endParaRPr lang="en-US" dirty="0" smtClean="0"/>
          </a:p>
          <a:p>
            <a:r>
              <a:rPr lang="sr-Cyrl-CS" dirty="0" smtClean="0"/>
              <a:t>Activity is also seen against onchocerciasis. </a:t>
            </a:r>
            <a:endParaRPr lang="en-US" dirty="0" smtClean="0"/>
          </a:p>
          <a:p>
            <a:r>
              <a:rPr lang="sr-Cyrl-CS" dirty="0" smtClean="0"/>
              <a:t>Doxycycline acts indirectly, by killing </a:t>
            </a:r>
            <a:r>
              <a:rPr lang="sr-Cyrl-CS" i="1" dirty="0" smtClean="0"/>
              <a:t>Wolbachia</a:t>
            </a:r>
            <a:r>
              <a:rPr lang="sr-Cyrl-CS" dirty="0" smtClean="0"/>
              <a:t>, an intracellular bacterial symbiont of filarial parasites. </a:t>
            </a:r>
            <a:endParaRPr lang="en-US" dirty="0" smtClean="0"/>
          </a:p>
          <a:p>
            <a:r>
              <a:rPr lang="sr-Cyrl-CS" dirty="0" smtClean="0"/>
              <a:t>It may prove to be an important drug for filariasis, both for treatment of active disease and in mass chemotherapy campaigns.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Ivermectin</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Ivermectin is the drug of choice in strongyloidiasis and onchocerciasis. </a:t>
            </a:r>
            <a:endParaRPr lang="en-US" dirty="0" smtClean="0"/>
          </a:p>
          <a:p>
            <a:r>
              <a:rPr lang="sr-Cyrl-CS" dirty="0" smtClean="0"/>
              <a:t>It is also an alternative drug for a number of other helminthic infections.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Ivermectin is used only orally in humans. </a:t>
            </a:r>
            <a:endParaRPr lang="en-US" dirty="0" smtClean="0"/>
          </a:p>
          <a:p>
            <a:r>
              <a:rPr lang="sr-Cyrl-CS" dirty="0" smtClean="0"/>
              <a:t>The drug is rapidly absorbed, reaching maximum plasma concentrations 4 hours after a 12 mg dose. </a:t>
            </a:r>
            <a:endParaRPr lang="en-US" dirty="0" smtClean="0"/>
          </a:p>
          <a:p>
            <a:r>
              <a:rPr lang="sr-Cyrl-CS" dirty="0" smtClean="0"/>
              <a:t>The drug has a wide tissue distribution and a volume of distribution of about 50 L. </a:t>
            </a:r>
            <a:endParaRPr lang="en-US" dirty="0" smtClean="0"/>
          </a:p>
          <a:p>
            <a:r>
              <a:rPr lang="sr-Cyrl-CS" dirty="0" smtClean="0"/>
              <a:t>Its half-life is about 16 hours. </a:t>
            </a:r>
            <a:endParaRPr lang="en-US" dirty="0" smtClean="0"/>
          </a:p>
          <a:p>
            <a:r>
              <a:rPr lang="sr-Cyrl-CS" dirty="0" smtClean="0"/>
              <a:t>Excretion of the drug and its metabolites is almost exclusively in the feces.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b="1" dirty="0" smtClean="0"/>
              <a:t>Pharmacokinetics</a:t>
            </a:r>
            <a:endParaRPr lang="en-US" dirty="0"/>
          </a:p>
        </p:txBody>
      </p:sp>
      <p:sp>
        <p:nvSpPr>
          <p:cNvPr id="3" name="Content Placeholder 2"/>
          <p:cNvSpPr>
            <a:spLocks noGrp="1"/>
          </p:cNvSpPr>
          <p:nvPr>
            <p:ph idx="1"/>
          </p:nvPr>
        </p:nvSpPr>
        <p:spPr/>
        <p:txBody>
          <a:bodyPr>
            <a:normAutofit fontScale="85000" lnSpcReduction="20000"/>
          </a:bodyPr>
          <a:lstStyle/>
          <a:p>
            <a:r>
              <a:rPr lang="sr-Cyrl-CS" dirty="0" smtClean="0"/>
              <a:t>Albendazole is a benzimidazole carbamate.</a:t>
            </a:r>
            <a:endParaRPr lang="en-US" dirty="0" smtClean="0"/>
          </a:p>
          <a:p>
            <a:r>
              <a:rPr lang="sr-Cyrl-CS" dirty="0" smtClean="0"/>
              <a:t> After oral administration, it is erratically absorbed (increased with a fatty meal) and then rapidly undergoes first-pass metabolism in the liver to the active metabolite albendazole sulfoxide. </a:t>
            </a:r>
            <a:endParaRPr lang="en-US" dirty="0" smtClean="0"/>
          </a:p>
          <a:p>
            <a:r>
              <a:rPr lang="sr-Cyrl-CS" dirty="0" smtClean="0"/>
              <a:t>It reaches variable maximum plasma concentrations about 3 hours after a 400 mg oral dose, and its plasma half-life is 8–12 hours. </a:t>
            </a:r>
            <a:endParaRPr lang="en-US" dirty="0" smtClean="0"/>
          </a:p>
          <a:p>
            <a:r>
              <a:rPr lang="sr-Cyrl-CS" dirty="0" smtClean="0"/>
              <a:t>The sulfoxide is mostly protein-bound, distributes well to tissues, and enters bile, cerebrospinal fluid, and hydatid cysts. </a:t>
            </a:r>
            <a:endParaRPr lang="en-US" dirty="0" smtClean="0"/>
          </a:p>
          <a:p>
            <a:r>
              <a:rPr lang="sr-Cyrl-CS" dirty="0" smtClean="0"/>
              <a:t>Albendazole metabolites are excreted in the urine.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Ivermectin appears to paralyze nematodes and arthropods by intensifying -aminobutyric acid (GABA)-mediated transmission of signals in peripheral nerves.</a:t>
            </a:r>
            <a:endParaRPr lang="en-US" dirty="0" smtClean="0"/>
          </a:p>
          <a:p>
            <a:r>
              <a:rPr lang="sr-Cyrl-CS" dirty="0" smtClean="0"/>
              <a:t> In onchocerciasis, ivermectin is microfilaricidal. </a:t>
            </a:r>
            <a:endParaRPr lang="en-US" dirty="0" smtClean="0"/>
          </a:p>
          <a:p>
            <a:r>
              <a:rPr lang="sr-Cyrl-CS" dirty="0" smtClean="0"/>
              <a:t>It does not effectively kill adult worms but blocks the release of microfilariae for some months after therapy.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b="1" cap="all" dirty="0" smtClean="0"/>
              <a:t>1. </a:t>
            </a:r>
            <a:r>
              <a:rPr lang="sr-Cyrl-CS" b="1" cap="all" dirty="0" smtClean="0"/>
              <a:t>Onchocerciasis</a:t>
            </a:r>
            <a:endParaRPr lang="sr-Cyrl-CS" dirty="0" smtClean="0"/>
          </a:p>
          <a:p>
            <a:r>
              <a:rPr lang="sr-Cyrl-CS" dirty="0" smtClean="0"/>
              <a:t>Treatment is with a single oral dose of ivermectin, 150 mcg/kg, with water on an empty stomach.</a:t>
            </a:r>
            <a:endParaRPr lang="en-US" dirty="0" smtClean="0"/>
          </a:p>
          <a:p>
            <a:r>
              <a:rPr lang="sr-Cyrl-CS" dirty="0" smtClean="0"/>
              <a:t> Doses are repeated; regimens vary from monthly to less frequent (every 6–12 months) dosing schedules. After acute therapy, treatment is repeated at 12-month intervals until the adult worms die, which may take 10 years or longer.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With the first treatment only, patients with microfilariae in the cornea or anterior chamber may be treated with corticosteroids to avoid inflammatory eye reactions.</a:t>
            </a:r>
          </a:p>
          <a:p>
            <a:r>
              <a:rPr lang="sr-Cyrl-CS" dirty="0" smtClean="0"/>
              <a:t>Ivermectin also now plays a key role in onchocerciasis control. Annual mass treatments have led to major reductions in disease transmission.</a:t>
            </a:r>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cap="all" dirty="0" smtClean="0"/>
              <a:t>2. </a:t>
            </a:r>
            <a:r>
              <a:rPr lang="sr-Cyrl-CS" b="1" cap="all" dirty="0" smtClean="0"/>
              <a:t>Strongyloidiasis</a:t>
            </a:r>
            <a:endParaRPr lang="sr-Cyrl-CS" dirty="0" smtClean="0"/>
          </a:p>
          <a:p>
            <a:r>
              <a:rPr lang="sr-Cyrl-CS" dirty="0" smtClean="0"/>
              <a:t>Treatment consists of two daily doses of 200 mcg/kg. </a:t>
            </a:r>
            <a:endParaRPr lang="en-US" dirty="0" smtClean="0"/>
          </a:p>
          <a:p>
            <a:r>
              <a:rPr lang="sr-Cyrl-CS" dirty="0" smtClean="0"/>
              <a:t>In immunosuppressed patients with disseminated infection, repeated treatment is often needed, but cure may not be possible. </a:t>
            </a:r>
            <a:endParaRPr lang="en-US" dirty="0" smtClean="0"/>
          </a:p>
          <a:p>
            <a:r>
              <a:rPr lang="sr-Cyrl-CS" dirty="0" smtClean="0"/>
              <a:t>In this case, suppressive therapy—ie, once monthly—may be helpful.</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cap="all" dirty="0" smtClean="0"/>
              <a:t>3. </a:t>
            </a:r>
            <a:r>
              <a:rPr lang="sr-Cyrl-CS" b="1" cap="all" dirty="0" smtClean="0"/>
              <a:t>Other Parasites</a:t>
            </a:r>
            <a:endParaRPr lang="sr-Cyrl-CS" dirty="0" smtClean="0"/>
          </a:p>
          <a:p>
            <a:r>
              <a:rPr lang="sr-Cyrl-CS" dirty="0" smtClean="0"/>
              <a:t>Ivermectin reduces microfilariae in </a:t>
            </a:r>
            <a:r>
              <a:rPr lang="sr-Cyrl-CS" i="1" dirty="0" smtClean="0"/>
              <a:t>Brugia malayi</a:t>
            </a:r>
            <a:r>
              <a:rPr lang="sr-Cyrl-CS" dirty="0" smtClean="0"/>
              <a:t> and </a:t>
            </a:r>
            <a:r>
              <a:rPr lang="sr-Cyrl-CS" i="1" dirty="0" smtClean="0"/>
              <a:t>M ozzardi</a:t>
            </a:r>
            <a:r>
              <a:rPr lang="sr-Cyrl-CS" dirty="0" smtClean="0"/>
              <a:t> infections but not in </a:t>
            </a:r>
            <a:r>
              <a:rPr lang="sr-Cyrl-CS" i="1" dirty="0" smtClean="0"/>
              <a:t>M perstans</a:t>
            </a:r>
            <a:r>
              <a:rPr lang="sr-Cyrl-CS" dirty="0" smtClean="0"/>
              <a:t> infections.</a:t>
            </a:r>
            <a:endParaRPr lang="en-US" dirty="0" smtClean="0"/>
          </a:p>
          <a:p>
            <a:r>
              <a:rPr lang="sr-Cyrl-CS" dirty="0" smtClean="0"/>
              <a:t> It has been used with diethylcarbamazine for the control of </a:t>
            </a:r>
            <a:r>
              <a:rPr lang="sr-Cyrl-CS" i="1" dirty="0" smtClean="0"/>
              <a:t>W bancrofti,</a:t>
            </a:r>
            <a:r>
              <a:rPr lang="sr-Cyrl-CS" dirty="0" smtClean="0"/>
              <a:t> but it does not kill adult worms, and whether it offers added benefit is uncertain. </a:t>
            </a:r>
            <a:endParaRPr lang="en-US" dirty="0" smtClean="0"/>
          </a:p>
          <a:p>
            <a:r>
              <a:rPr lang="sr-Cyrl-CS" dirty="0" smtClean="0"/>
              <a:t>In loiasis, although the drug reduces microfilaria concentrations, it can occasionally induce severe reactions. </a:t>
            </a:r>
            <a:endParaRPr lang="en-US" dirty="0" smtClean="0"/>
          </a:p>
          <a:p>
            <a:r>
              <a:rPr lang="sr-Cyrl-CS" dirty="0" smtClean="0"/>
              <a:t>Ivermectin is also effective in controlling scabies, lice, and cutaneous larva migrans and in eliminating a large proportion of ascarid worms.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smtClean="0"/>
              <a:t>In strongyloidiasis treatment, infrequent side effects include fatigue, dizziness, nausea, vomiting, abdominal pain, and rashes.</a:t>
            </a:r>
            <a:endParaRPr lang="en-US" dirty="0" smtClean="0"/>
          </a:p>
          <a:p>
            <a:r>
              <a:rPr lang="sr-Cyrl-CS" dirty="0" smtClean="0"/>
              <a:t> In onchocerciasis treatment, the adverse effects are principally from the </a:t>
            </a:r>
            <a:r>
              <a:rPr lang="sr-Cyrl-CS" b="1" dirty="0" smtClean="0"/>
              <a:t>Mazotti reaction,</a:t>
            </a:r>
            <a:r>
              <a:rPr lang="sr-Cyrl-CS" dirty="0" smtClean="0"/>
              <a:t> due to killing of microfilariae. </a:t>
            </a:r>
            <a:endParaRPr lang="en-US" dirty="0" smtClean="0"/>
          </a:p>
          <a:p>
            <a:r>
              <a:rPr lang="sr-Cyrl-CS" dirty="0" smtClean="0"/>
              <a:t>The reaction includes fever, headache, dizziness, somnolence, weakness, rash, increased pruritus, diarrhea, joint and muscle pains, hypotension, tachycardia, lymphadenitis, lymphangitis, and peripheral edema.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sr-Cyrl-CS" dirty="0" smtClean="0"/>
              <a:t>This reaction starts on the first day and peaks on the second day after treatment. </a:t>
            </a:r>
            <a:endParaRPr lang="en-US" dirty="0" smtClean="0"/>
          </a:p>
          <a:p>
            <a:r>
              <a:rPr lang="sr-Cyrl-CS" dirty="0" smtClean="0"/>
              <a:t>The Mazotti reaction occurs in 5–30% of persons and is generally mild, but it may be more frequent and more severe in individuals who are not long-term residents of onchocerciasis-endemic areas.</a:t>
            </a:r>
            <a:endParaRPr lang="en-US" dirty="0" smtClean="0"/>
          </a:p>
          <a:p>
            <a:r>
              <a:rPr lang="sr-Cyrl-CS" dirty="0" smtClean="0"/>
              <a:t> A more intense Mazotti reaction occurs in 1–3% of persons and a severe reaction in 0.1%, including high fever, hypotension, and bronchospasm. </a:t>
            </a: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Corticosteroids are indicated in these cases, at times for several days. </a:t>
            </a:r>
            <a:endParaRPr lang="en-US" dirty="0" smtClean="0"/>
          </a:p>
          <a:p>
            <a:r>
              <a:rPr lang="sr-Cyrl-CS" dirty="0" smtClean="0"/>
              <a:t>The Mazotti reaction diminishes with repeated dosing. </a:t>
            </a:r>
            <a:endParaRPr lang="en-US" dirty="0" smtClean="0"/>
          </a:p>
          <a:p>
            <a:r>
              <a:rPr lang="sr-Cyrl-CS" dirty="0" smtClean="0"/>
              <a:t>Swellings and abscesses occasionally occur at 1–3 weeks, presumably at sites of adult worms.</a:t>
            </a:r>
            <a:endParaRPr lang="en-US" dirty="0" smtClean="0"/>
          </a:p>
          <a:p>
            <a:r>
              <a:rPr lang="sr-Cyrl-CS" dirty="0" smtClean="0"/>
              <a:t>Some patients develop corneal opacities and other eye lesions several days after treatment. </a:t>
            </a:r>
          </a:p>
          <a:p>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These are rarely severe and generally resolve without corticosteroid treatment.</a:t>
            </a:r>
          </a:p>
          <a:p>
            <a:r>
              <a:rPr lang="sr-Cyrl-CS" dirty="0" smtClean="0"/>
              <a:t>It is best to avoid concomitant use of ivermectin and other drugs that enhance GABA activity, eg, barbiturates, benzodiazepines, and valproic acid. </a:t>
            </a:r>
            <a:endParaRPr lang="en-US" dirty="0" smtClean="0"/>
          </a:p>
          <a:p>
            <a:r>
              <a:rPr lang="sr-Cyrl-CS" dirty="0" smtClean="0"/>
              <a:t>Ivermectin should not be used in pregnancy. </a:t>
            </a:r>
            <a:endParaRPr lang="en-US" dirty="0" smtClean="0"/>
          </a:p>
          <a:p>
            <a:r>
              <a:rPr lang="sr-Cyrl-CS" dirty="0" smtClean="0"/>
              <a:t>Safety in children younger than 5 years has not been established.</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Mebendazole</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Mebendazole is a synthetic benzimidazole that has a wide spectrum of anthelmintic activity and a low incidence of adverse effects.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Benzimidazoles are thought to act against nematodes by inhibiting microtubule synthesis. </a:t>
            </a:r>
            <a:endParaRPr lang="en-US" dirty="0" smtClean="0"/>
          </a:p>
          <a:p>
            <a:r>
              <a:rPr lang="sr-Cyrl-CS" dirty="0" smtClean="0"/>
              <a:t>Albendazole also has larvicidal effects in hydatid disease, cysticercosis, ascariasis, and hookworm infection and ovicidal effects in ascariasis, ancylostomiasis, and trichuriasis.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sr-Cyrl-CS" dirty="0" smtClean="0"/>
              <a:t>Less than 10% of orally administered mebendazole is absorbed. </a:t>
            </a:r>
            <a:endParaRPr lang="en-US" dirty="0" smtClean="0"/>
          </a:p>
          <a:p>
            <a:r>
              <a:rPr lang="sr-Cyrl-CS" dirty="0" smtClean="0"/>
              <a:t>The absorbed drug is protein-bound (&gt; 90%), rapidly converted to inactive metabolites (primarily during its first pass in the liver), and has a half-life of 2–6 hours.</a:t>
            </a:r>
            <a:endParaRPr lang="en-US" dirty="0" smtClean="0"/>
          </a:p>
          <a:p>
            <a:r>
              <a:rPr lang="sr-Cyrl-CS" dirty="0" smtClean="0"/>
              <a:t> It is excreted mostly in the urine, principally as decarboxylated derivatives.</a:t>
            </a:r>
            <a:endParaRPr lang="en-US" dirty="0" smtClean="0"/>
          </a:p>
          <a:p>
            <a:r>
              <a:rPr lang="sr-Cyrl-CS" dirty="0" smtClean="0"/>
              <a:t> In addition, a portion of absorbed drug and its derivatives are excreted in the bile. </a:t>
            </a:r>
            <a:endParaRPr lang="en-US" dirty="0" smtClean="0"/>
          </a:p>
          <a:p>
            <a:r>
              <a:rPr lang="sr-Cyrl-CS" dirty="0" smtClean="0"/>
              <a:t>Absorption is increased if the drug is ingested with a fatty meal.</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Mebendazole probably acts by inhibiting microtubule synthesis; the parent drug appears to be the active form.</a:t>
            </a:r>
            <a:endParaRPr lang="en-US" dirty="0" smtClean="0"/>
          </a:p>
          <a:p>
            <a:r>
              <a:rPr lang="sr-Cyrl-CS" dirty="0" smtClean="0"/>
              <a:t> Efficacy of the drug varies with gastrointestinal transit time, with intensity of infection, and perhaps with the strain of parasite. </a:t>
            </a:r>
            <a:endParaRPr lang="en-US" dirty="0" smtClean="0"/>
          </a:p>
          <a:p>
            <a:r>
              <a:rPr lang="sr-Cyrl-CS" dirty="0" smtClean="0"/>
              <a:t>The drug kills hookworm, ascaris, and trichuris eggs.</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a:bodyPr>
          <a:lstStyle/>
          <a:p>
            <a:r>
              <a:rPr lang="en-US" dirty="0" smtClean="0"/>
              <a:t>M</a:t>
            </a:r>
            <a:r>
              <a:rPr lang="sr-Cyrl-CS" dirty="0" smtClean="0"/>
              <a:t>ebendazole</a:t>
            </a:r>
            <a:r>
              <a:rPr lang="en-US" dirty="0" smtClean="0"/>
              <a:t> is</a:t>
            </a:r>
            <a:r>
              <a:rPr lang="sr-Cyrl-CS" dirty="0" smtClean="0"/>
              <a:t> use</a:t>
            </a:r>
            <a:r>
              <a:rPr lang="en-US" dirty="0" smtClean="0"/>
              <a:t>d</a:t>
            </a:r>
            <a:r>
              <a:rPr lang="sr-Cyrl-CS" dirty="0" smtClean="0"/>
              <a:t> in ascariasis, trichuriasis, and hookworm and pinworm infection.</a:t>
            </a:r>
            <a:endParaRPr lang="en-US" dirty="0" smtClean="0"/>
          </a:p>
          <a:p>
            <a:r>
              <a:rPr lang="sr-Cyrl-CS" dirty="0" smtClean="0"/>
              <a:t> It can be taken before or after meals; the tablets should be chewed before swallowing.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sr-Cyrl-CS" dirty="0" smtClean="0"/>
              <a:t>Short-term mebendazole therapy for intestinal nematodes is nearly free of adverse effects. </a:t>
            </a:r>
            <a:endParaRPr lang="en-US" dirty="0" smtClean="0"/>
          </a:p>
          <a:p>
            <a:r>
              <a:rPr lang="sr-Cyrl-CS" dirty="0" smtClean="0"/>
              <a:t>Mild nausea, vomiting, diarrhea, and abdominal pain have been reported infrequently. </a:t>
            </a:r>
            <a:endParaRPr lang="en-US" dirty="0" smtClean="0"/>
          </a:p>
          <a:p>
            <a:r>
              <a:rPr lang="sr-Cyrl-CS" dirty="0" smtClean="0"/>
              <a:t>Rare side effects, usually with high-dose therapy, are hypersensitivity reactions (rash, urticaria), agranulocytosis, alopecia, and elevation of liver enzymes.</a:t>
            </a:r>
          </a:p>
          <a:p>
            <a:r>
              <a:rPr lang="sr-Cyrl-CS" dirty="0" smtClean="0"/>
              <a:t>Mebendazole is teratogenic in animals and therefore contraindicated in pregnancy.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It should be used with caution in children younger than 2 years of age because of limited experience and rare reports of convulsions in this age group. </a:t>
            </a:r>
            <a:endParaRPr lang="en-US" dirty="0" smtClean="0"/>
          </a:p>
          <a:p>
            <a:r>
              <a:rPr lang="sr-Cyrl-CS" dirty="0" smtClean="0"/>
              <a:t>Plasma levels may be decreased by concomitant use of carbamazepine or phenytoin and increased by cimetidine. </a:t>
            </a:r>
            <a:endParaRPr lang="en-US" dirty="0" smtClean="0"/>
          </a:p>
          <a:p>
            <a:r>
              <a:rPr lang="sr-Cyrl-CS" dirty="0" smtClean="0"/>
              <a:t>Mebendazole should be used with caution in patients with cirrhosis.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Metrifonate (Trichlorfon)</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Metrifonate is a safe, low-cost alternative drug for the treatment of </a:t>
            </a:r>
            <a:r>
              <a:rPr lang="sr-Cyrl-CS" i="1" dirty="0" smtClean="0"/>
              <a:t>Schistosoma haematobium</a:t>
            </a:r>
            <a:r>
              <a:rPr lang="sr-Cyrl-CS" dirty="0" smtClean="0"/>
              <a:t> infections.</a:t>
            </a:r>
            <a:endParaRPr lang="en-US" dirty="0" smtClean="0"/>
          </a:p>
          <a:p>
            <a:r>
              <a:rPr lang="sr-Cyrl-CS" dirty="0" smtClean="0"/>
              <a:t> It is not active against </a:t>
            </a:r>
            <a:r>
              <a:rPr lang="sr-Cyrl-CS" i="1" dirty="0" smtClean="0"/>
              <a:t>S mansoni</a:t>
            </a:r>
            <a:r>
              <a:rPr lang="sr-Cyrl-CS" dirty="0" smtClean="0"/>
              <a:t> or </a:t>
            </a:r>
            <a:r>
              <a:rPr lang="sr-Cyrl-CS" i="1" dirty="0" smtClean="0"/>
              <a:t>S japonicum.</a:t>
            </a:r>
            <a:r>
              <a:rPr lang="sr-Cyrl-CS" dirty="0" smtClean="0"/>
              <a:t>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smtClean="0"/>
              <a:t>The mode of action is thought to be related to cholinesterase inhibition. </a:t>
            </a:r>
            <a:endParaRPr lang="en-US" dirty="0" smtClean="0"/>
          </a:p>
          <a:p>
            <a:r>
              <a:rPr lang="sr-Cyrl-CS" dirty="0" smtClean="0"/>
              <a:t>This inhibition temporarily paralyzes the adult worms, resulting in their shift from the bladder venous plexus to small arterioles of the lungs, where they are trapped, encased by the immune system, and die. </a:t>
            </a:r>
            <a:endParaRPr lang="en-US" dirty="0" smtClean="0"/>
          </a:p>
          <a:p>
            <a:r>
              <a:rPr lang="sr-Cyrl-CS" dirty="0" smtClean="0"/>
              <a:t>The drug is not effective against </a:t>
            </a:r>
            <a:r>
              <a:rPr lang="sr-Cyrl-CS" i="1" dirty="0" smtClean="0"/>
              <a:t>S haematobium</a:t>
            </a:r>
            <a:r>
              <a:rPr lang="sr-Cyrl-CS" dirty="0" smtClean="0"/>
              <a:t> eggs; live eggs continue to pass in the urine for several months after all adult worms have been killed.</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sr-Cyrl-CS" dirty="0" smtClean="0"/>
              <a:t>In the treatment of </a:t>
            </a:r>
            <a:r>
              <a:rPr lang="sr-Cyrl-CS" i="1" dirty="0" smtClean="0"/>
              <a:t>S haematobium,</a:t>
            </a:r>
            <a:r>
              <a:rPr lang="sr-Cyrl-CS" dirty="0" smtClean="0"/>
              <a:t> a single oral dose of 7.5–10 mg/kg is given three times at 14-day intervals. </a:t>
            </a:r>
            <a:endParaRPr lang="en-US" dirty="0" smtClean="0"/>
          </a:p>
          <a:p>
            <a:r>
              <a:rPr lang="sr-Cyrl-CS" dirty="0" smtClean="0"/>
              <a:t>Metrifonate was also effective as a prophylactic agent when given monthly to children in a highly endemic area, and it has been used in mass treatment programs. </a:t>
            </a:r>
            <a:endParaRPr lang="en-US" dirty="0" smtClean="0"/>
          </a:p>
          <a:p>
            <a:r>
              <a:rPr lang="sr-Cyrl-CS" dirty="0" smtClean="0"/>
              <a:t>In mixed infections with </a:t>
            </a:r>
            <a:r>
              <a:rPr lang="sr-Cyrl-CS" i="1" dirty="0" smtClean="0"/>
              <a:t>S haematobium</a:t>
            </a:r>
            <a:r>
              <a:rPr lang="sr-Cyrl-CS" dirty="0" smtClean="0"/>
              <a:t> and </a:t>
            </a:r>
            <a:r>
              <a:rPr lang="sr-Cyrl-CS" i="1" dirty="0" smtClean="0"/>
              <a:t>S mansoni,</a:t>
            </a:r>
            <a:r>
              <a:rPr lang="sr-Cyrl-CS" dirty="0" smtClean="0"/>
              <a:t> metrifonate has been successfully combined with oxamniquine</a:t>
            </a:r>
            <a:r>
              <a:rPr lang="en-US" dirty="0" smtClean="0"/>
              <a:t>.</a:t>
            </a:r>
            <a:endParaRPr lang="sr-Cyrl-C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Some studies note mild and transient cholinergic symptoms, including nausea and vomiting, diarrhea, abdominal pain, bronchospasm, headache, sweating, fatigue, weakness, dizziness, and vertigo. </a:t>
            </a:r>
          </a:p>
          <a:p>
            <a:r>
              <a:rPr lang="sr-Cyrl-CS" dirty="0" smtClean="0"/>
              <a:t>Metrifonate should not be used after recent exposure to insecticides or drugs that might potentiate cholinesterase inhibition. </a:t>
            </a:r>
            <a:endParaRPr lang="en-US" dirty="0" smtClean="0"/>
          </a:p>
          <a:p>
            <a:r>
              <a:rPr lang="sr-Cyrl-CS" dirty="0" smtClean="0"/>
              <a:t>Metrifonate is contraindicated in pregnancy.</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Niclosamide</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Niclosamide is a second-line drug for the treatment of most tapeworm infections</a:t>
            </a:r>
            <a:r>
              <a:rPr lang="en-US" dirty="0" smtClean="0"/>
              <a:t>.</a:t>
            </a:r>
            <a:endParaRPr lang="sr-Cyrl-C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sr-Cyrl-CS" dirty="0" smtClean="0"/>
              <a:t>Albendazole is administered on an empty stomach when used against intraluminal parasites but with a fatty meal when used against tissue parasites.</a:t>
            </a:r>
          </a:p>
          <a:p>
            <a:pPr>
              <a:buNone/>
            </a:pPr>
            <a:r>
              <a:rPr lang="en-US" b="1" cap="all" dirty="0" smtClean="0"/>
              <a:t>1. </a:t>
            </a:r>
            <a:r>
              <a:rPr lang="sr-Cyrl-CS" b="1" cap="all" dirty="0" smtClean="0"/>
              <a:t>Ascariasis, Trichuriasis, and Hookworm and Pinworm Infections</a:t>
            </a:r>
            <a:endParaRPr lang="sr-Cyrl-CS" dirty="0" smtClean="0"/>
          </a:p>
          <a:p>
            <a:r>
              <a:rPr lang="sr-Cyrl-CS" dirty="0" smtClean="0"/>
              <a:t>For adults and children older than 2 years of age, the treatment is a single dose of 400 mg orally (repeated for 2–3 days for heavy ascaris infections and in 2 weeks for pinworm infections). </a:t>
            </a:r>
            <a:endParaRPr lang="en-US" dirty="0" smtClean="0"/>
          </a:p>
          <a:p>
            <a:r>
              <a:rPr lang="sr-Cyrl-CS" dirty="0" smtClean="0"/>
              <a:t>These treatments achieve high cure rates for these roundworm infections and marked reduction in egg counts in those not cured.</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sr-Cyrl-CS" dirty="0" smtClean="0"/>
              <a:t>Adult worms (but not ova) are rapidly killed, presumably due to inhibition of oxidative phosphorylation or stimulation of ATPase activity.</a:t>
            </a:r>
          </a:p>
          <a:p>
            <a:pPr>
              <a:buNone/>
            </a:pPr>
            <a:r>
              <a:rPr lang="en-US" b="1" dirty="0" smtClean="0"/>
              <a:t>           </a:t>
            </a:r>
          </a:p>
          <a:p>
            <a:pPr>
              <a:buNone/>
            </a:pPr>
            <a:r>
              <a:rPr lang="en-US" b="1" dirty="0" smtClean="0"/>
              <a:t>                     </a:t>
            </a:r>
            <a:r>
              <a:rPr lang="sr-Cyrl-CS" b="1" dirty="0" smtClean="0"/>
              <a:t>Clinical Uses</a:t>
            </a:r>
            <a:endParaRPr lang="sr-Cyrl-CS" dirty="0" smtClean="0"/>
          </a:p>
          <a:p>
            <a:r>
              <a:rPr lang="sr-Cyrl-CS" dirty="0" smtClean="0"/>
              <a:t>The adult dose of niclosamide is 2 g once, given in the morning on an empty stomach. </a:t>
            </a:r>
            <a:endParaRPr lang="en-US" dirty="0" smtClean="0"/>
          </a:p>
          <a:p>
            <a:r>
              <a:rPr lang="sr-Cyrl-CS" dirty="0" smtClean="0"/>
              <a:t>The tablets must be chewed thoroughly and are then swallowed with water.</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Infrequent, mild, and transitory adverse events include nausea, vomiting, diarrhea, and abdominal discomfort.</a:t>
            </a:r>
          </a:p>
          <a:p>
            <a:r>
              <a:rPr lang="sr-Cyrl-CS" dirty="0" smtClean="0"/>
              <a:t>The consumption of alcohol should be avoided on the day of treatment and for 1 day afterward.</a:t>
            </a:r>
          </a:p>
          <a:p>
            <a:r>
              <a:rPr lang="sr-Cyrl-CS" dirty="0" smtClean="0"/>
              <a:t>The safety of the drug has not been established in pregnancy or for children younger than 2 years of age.</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Oxamniquine</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a:bodyPr>
          <a:lstStyle/>
          <a:p>
            <a:r>
              <a:rPr lang="sr-Cyrl-CS" dirty="0" smtClean="0"/>
              <a:t>Oxamniquine is an alternative to praziquantel for the treatment of </a:t>
            </a:r>
            <a:r>
              <a:rPr lang="sr-Cyrl-CS" i="1" dirty="0" smtClean="0"/>
              <a:t>S mansoni</a:t>
            </a:r>
            <a:r>
              <a:rPr lang="sr-Cyrl-CS" dirty="0" smtClean="0"/>
              <a:t> infections.</a:t>
            </a:r>
            <a:endParaRPr lang="en-US" dirty="0" smtClean="0"/>
          </a:p>
          <a:p>
            <a:r>
              <a:rPr lang="sr-Cyrl-CS" dirty="0" smtClean="0"/>
              <a:t> It has also been used extensively for mass treatment. </a:t>
            </a:r>
            <a:endParaRPr lang="en-US" dirty="0" smtClean="0"/>
          </a:p>
          <a:p>
            <a:r>
              <a:rPr lang="sr-Cyrl-CS" dirty="0" smtClean="0"/>
              <a:t>It is not effective against </a:t>
            </a:r>
            <a:r>
              <a:rPr lang="sr-Cyrl-CS" i="1" dirty="0" smtClean="0"/>
              <a:t>S haematobium</a:t>
            </a:r>
            <a:r>
              <a:rPr lang="sr-Cyrl-CS" dirty="0" smtClean="0"/>
              <a:t> or </a:t>
            </a:r>
            <a:r>
              <a:rPr lang="sr-Cyrl-CS" i="1" dirty="0" smtClean="0"/>
              <a:t>S japonicum.</a:t>
            </a:r>
            <a:endParaRPr lang="sr-Cyrl-C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Oxamniquine, a semisynthetic tetrahydroquinoline, is readily absorbed orally. Its plasma half-life is about 2.5 hours. </a:t>
            </a:r>
            <a:endParaRPr lang="en-US" dirty="0" smtClean="0"/>
          </a:p>
          <a:p>
            <a:r>
              <a:rPr lang="sr-Cyrl-CS" dirty="0" smtClean="0"/>
              <a:t>The drug is extensively metabolized to inactive metabolites and excreted in the urine—up to 75% in the first 24 hours.</a:t>
            </a:r>
            <a:endParaRPr lang="en-US" dirty="0" smtClean="0"/>
          </a:p>
          <a:p>
            <a:r>
              <a:rPr lang="sr-Cyrl-CS" dirty="0" smtClean="0"/>
              <a:t> Intersubject variations in serum concentration have been noted, which may explain some treatment failures.</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sr-Cyrl-CS" dirty="0" smtClean="0"/>
              <a:t>Oxamniquine is active against both mature and immature stages of </a:t>
            </a:r>
            <a:r>
              <a:rPr lang="sr-Cyrl-CS" i="1" dirty="0" smtClean="0"/>
              <a:t>S mansoni</a:t>
            </a:r>
            <a:r>
              <a:rPr lang="sr-Cyrl-CS" dirty="0" smtClean="0"/>
              <a:t> but does not appear to be cercaricidal. </a:t>
            </a:r>
            <a:endParaRPr lang="en-US" dirty="0" smtClean="0"/>
          </a:p>
          <a:p>
            <a:r>
              <a:rPr lang="sr-Cyrl-CS" dirty="0" smtClean="0"/>
              <a:t>The mechanism of action is unknown. Contraction and paralysis of the worms results in detachment from terminal venules in the mesentery and transit to the liver, where many die; surviving females return to the mesenteric vessels but cease to lay eggs.</a:t>
            </a:r>
          </a:p>
          <a:p>
            <a:r>
              <a:rPr lang="sr-Cyrl-CS" dirty="0" smtClean="0"/>
              <a:t>Strains of </a:t>
            </a:r>
            <a:r>
              <a:rPr lang="sr-Cyrl-CS" i="1" dirty="0" smtClean="0"/>
              <a:t>S mansoni</a:t>
            </a:r>
            <a:r>
              <a:rPr lang="sr-Cyrl-CS" dirty="0" smtClean="0"/>
              <a:t> in different parts of the world vary in susceptibility. </a:t>
            </a:r>
            <a:endParaRPr lang="en-US" dirty="0" smtClean="0"/>
          </a:p>
          <a:p>
            <a:r>
              <a:rPr lang="sr-Cyrl-CS" dirty="0" smtClean="0"/>
              <a:t>Oxamniquine has been effective in instances of praziquantel resistance.</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Oxamniquine is safe and effective in all stages of </a:t>
            </a:r>
            <a:r>
              <a:rPr lang="sr-Cyrl-CS" i="1" dirty="0" smtClean="0"/>
              <a:t>S mansoni</a:t>
            </a:r>
            <a:r>
              <a:rPr lang="sr-Cyrl-CS" dirty="0" smtClean="0"/>
              <a:t> disease, including advanced hepatosplenomegaly. </a:t>
            </a:r>
            <a:endParaRPr lang="en-US" dirty="0" smtClean="0"/>
          </a:p>
          <a:p>
            <a:r>
              <a:rPr lang="sr-Cyrl-CS" dirty="0" smtClean="0"/>
              <a:t>In the acute (Katayama) syndrome, treatment results in disappearance of acute symptoms and clearance of the infection. </a:t>
            </a:r>
            <a:endParaRPr lang="en-US" dirty="0" smtClean="0"/>
          </a:p>
          <a:p>
            <a:r>
              <a:rPr lang="sr-Cyrl-CS" dirty="0" smtClean="0"/>
              <a:t>The drug is generally less effective in children, who require higher doses than adults.</a:t>
            </a:r>
            <a:endParaRPr lang="en-US" dirty="0" smtClean="0"/>
          </a:p>
          <a:p>
            <a:r>
              <a:rPr lang="sr-Cyrl-CS" dirty="0" smtClean="0"/>
              <a:t> It is better-tolerated with food.</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Central nervous system symptoms (dizziness, headache, drowsiness) are most common; nausea and vomiting, diarrhea, colic, pruritus, and urticaria also occur.</a:t>
            </a:r>
            <a:endParaRPr lang="en-US" dirty="0" smtClean="0"/>
          </a:p>
          <a:p>
            <a:r>
              <a:rPr lang="sr-Cyrl-CS" dirty="0" smtClean="0"/>
              <a:t> Infrequent adverse effects are low-grade fever, an orange to red discoloration of the urine, proteinuria, microscopic hematuria, and a transient decrease in leukocytes.</a:t>
            </a:r>
            <a:endParaRPr lang="en-US" dirty="0" smtClean="0"/>
          </a:p>
          <a:p>
            <a:r>
              <a:rPr lang="sr-Cyrl-CS" dirty="0" smtClean="0"/>
              <a:t> Seizures have been reported rarely.</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Since the drug makes many patients dizzy or drowsy, it should be used with caution in patients whose work or activity requires mental alertness (eg, no driving for 24 hours). </a:t>
            </a:r>
            <a:endParaRPr lang="en-US" dirty="0" smtClean="0"/>
          </a:p>
          <a:p>
            <a:r>
              <a:rPr lang="sr-Cyrl-CS" dirty="0" smtClean="0"/>
              <a:t>It should be used with caution in those with a history of epilepsy.</a:t>
            </a:r>
          </a:p>
          <a:p>
            <a:r>
              <a:rPr lang="sr-Cyrl-CS" dirty="0" smtClean="0"/>
              <a:t>Oxamniquine is contraindicated in pregnancy.</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Piperazine</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sr-Cyrl-CS" dirty="0" smtClean="0"/>
              <a:t>Piperazine is an alternative for the treatment of ascariasis, with cure rates over 90% when taken for 2 days, but it is not recommended for other helminth infections. </a:t>
            </a:r>
            <a:endParaRPr lang="en-US" dirty="0" smtClean="0"/>
          </a:p>
          <a:p>
            <a:r>
              <a:rPr lang="sr-Cyrl-CS" dirty="0" smtClean="0"/>
              <a:t>It is readily absorbed, and maximum plasma levels are reached in 2–4 hours.</a:t>
            </a:r>
            <a:endParaRPr lang="en-US" dirty="0" smtClean="0"/>
          </a:p>
          <a:p>
            <a:r>
              <a:rPr lang="sr-Cyrl-CS" dirty="0" smtClean="0"/>
              <a:t> Most of the drug is excreted unchanged in the urine in 2–6 hours, and excretion is complete within 24 hours.</a:t>
            </a:r>
          </a:p>
          <a:p>
            <a:r>
              <a:rPr lang="sr-Cyrl-CS" dirty="0" smtClean="0"/>
              <a:t>Piperazine causes paralysis of ascaris by blocking acetylcholine at the myoneural junction; unable to maintain their position in the host, live worms are expelled by normal peristalsis.</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Occasional mild adverse effects include nausea, vomiting, diarrhea, abdominal pain, dizziness, and headache.</a:t>
            </a:r>
            <a:endParaRPr lang="en-US" dirty="0" smtClean="0"/>
          </a:p>
          <a:p>
            <a:r>
              <a:rPr lang="sr-Cyrl-CS" dirty="0" smtClean="0"/>
              <a:t> Neurotoxicity and allergic reactions are rare.</a:t>
            </a:r>
          </a:p>
          <a:p>
            <a:r>
              <a:rPr lang="sr-Cyrl-CS" dirty="0" smtClean="0"/>
              <a:t>Piperazine compounds should not be given to women during pregnancy, to patients with impaired renal or hepatic function, or to those with a history of epilepsy or chronic neurologic disease.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cap="all" dirty="0" smtClean="0"/>
              <a:t>2. </a:t>
            </a:r>
            <a:r>
              <a:rPr lang="sr-Cyrl-CS" b="1" cap="all" dirty="0" smtClean="0"/>
              <a:t>Hydatid Disease</a:t>
            </a:r>
            <a:endParaRPr lang="sr-Cyrl-CS" dirty="0" smtClean="0"/>
          </a:p>
          <a:p>
            <a:r>
              <a:rPr lang="sr-Cyrl-CS" dirty="0" smtClean="0"/>
              <a:t>Albendazole is the treatment of choice for medical therapy and is a useful adjunct to surgical removal or aspiration of cysts. </a:t>
            </a:r>
            <a:endParaRPr lang="en-US" dirty="0" smtClean="0"/>
          </a:p>
          <a:p>
            <a:r>
              <a:rPr lang="sr-Cyrl-CS" dirty="0" smtClean="0"/>
              <a:t>It is more active against </a:t>
            </a:r>
            <a:r>
              <a:rPr lang="sr-Cyrl-CS" i="1" dirty="0" smtClean="0"/>
              <a:t>Echinococcus granulosus</a:t>
            </a:r>
            <a:r>
              <a:rPr lang="sr-Cyrl-CS" dirty="0" smtClean="0"/>
              <a:t> than </a:t>
            </a:r>
            <a:r>
              <a:rPr lang="sr-Cyrl-CS" i="1" dirty="0" smtClean="0"/>
              <a:t>E multilocularis.</a:t>
            </a:r>
            <a:r>
              <a:rPr lang="sr-Cyrl-CS" dirty="0" smtClean="0"/>
              <a:t> </a:t>
            </a:r>
            <a:endParaRPr lang="en-US" dirty="0" smtClean="0"/>
          </a:p>
          <a:p>
            <a:r>
              <a:rPr lang="sr-Cyrl-CS" dirty="0" smtClean="0"/>
              <a:t>Dosing is 400 mg twice daily with meals for 1 month or longer. </a:t>
            </a:r>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Praziquantel</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Praziquantel is effective in the treatment of schistosome infections of all species and most other trematode and cestode infections, including cysticercosis. </a:t>
            </a:r>
            <a:endParaRPr lang="en-US" dirty="0" smtClean="0"/>
          </a:p>
          <a:p>
            <a:r>
              <a:rPr lang="sr-Cyrl-CS" dirty="0" smtClean="0"/>
              <a:t>The drug's safety and effectiveness as a single oral dose have also made it useful in mass treatment of several infections.</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a:bodyPr>
          <a:lstStyle/>
          <a:p>
            <a:r>
              <a:rPr lang="sr-Cyrl-CS" dirty="0" smtClean="0"/>
              <a:t>Praziquantel appears to increase the permeability of trematode and cestode cell membranes to calcium, resulting in paralysis, dislodgement, and death.</a:t>
            </a:r>
          </a:p>
          <a:p>
            <a:r>
              <a:rPr lang="sr-Cyrl-CS" dirty="0" smtClean="0"/>
              <a:t>In schistosome infections of experimental animals, praziquantel is effective against adult worms and immature stages and it has a prophylactic effect against cercarial infection.</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Clinical Uses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sr-Cyrl-CS" dirty="0" smtClean="0"/>
              <a:t>Praziquantel tablets are taken with liquid after a meal; they should be swallowed without chewing because their bitter taste can induce retching and vomiting.</a:t>
            </a:r>
            <a:endParaRPr lang="en-US" dirty="0" smtClean="0"/>
          </a:p>
          <a:p>
            <a:r>
              <a:rPr lang="en-US" b="1" cap="all" dirty="0" smtClean="0"/>
              <a:t>1. </a:t>
            </a:r>
            <a:r>
              <a:rPr lang="sr-Cyrl-CS" b="1" cap="all" dirty="0" smtClean="0"/>
              <a:t>Schistosomiasis</a:t>
            </a:r>
            <a:endParaRPr lang="sr-Cyrl-CS" dirty="0" smtClean="0"/>
          </a:p>
          <a:p>
            <a:r>
              <a:rPr lang="sr-Cyrl-CS" dirty="0" smtClean="0"/>
              <a:t>Praziquantel is the drug of choice for all forms of schistosomiasis. </a:t>
            </a:r>
          </a:p>
          <a:p>
            <a:r>
              <a:rPr lang="en-US" b="1" cap="all" dirty="0" smtClean="0"/>
              <a:t>2. </a:t>
            </a:r>
            <a:r>
              <a:rPr lang="sr-Cyrl-CS" b="1" cap="all" dirty="0" smtClean="0"/>
              <a:t>Clonorchiasis, Opisthorchiasis, and Paragonimiasis</a:t>
            </a:r>
            <a:endParaRPr lang="sr-Cyrl-CS" dirty="0" smtClean="0"/>
          </a:p>
          <a:p>
            <a:r>
              <a:rPr lang="en-US" b="1" cap="all" dirty="0" smtClean="0"/>
              <a:t>3. </a:t>
            </a:r>
            <a:r>
              <a:rPr lang="sr-Cyrl-CS" b="1" cap="all" dirty="0" smtClean="0"/>
              <a:t>Taeniasis and Diphyllobothriasis</a:t>
            </a:r>
            <a:endParaRPr lang="sr-Cyrl-CS" dirty="0" smtClean="0"/>
          </a:p>
          <a:p>
            <a:r>
              <a:rPr lang="en-US" b="1" cap="all" dirty="0" smtClean="0"/>
              <a:t>4. </a:t>
            </a:r>
            <a:r>
              <a:rPr lang="sr-Cyrl-CS" b="1" cap="all" dirty="0" smtClean="0"/>
              <a:t>Neurocysticercosis</a:t>
            </a:r>
            <a:endParaRPr lang="sr-Cyrl-CS" dirty="0" smtClean="0"/>
          </a:p>
          <a:p>
            <a:r>
              <a:rPr lang="en-US" b="1" i="1" cap="all" dirty="0" smtClean="0"/>
              <a:t>5. </a:t>
            </a:r>
            <a:r>
              <a:rPr lang="sr-Cyrl-CS" b="1" i="1" cap="all" dirty="0" smtClean="0"/>
              <a:t>H nana</a:t>
            </a:r>
            <a:endParaRPr lang="sr-Cyrl-CS" dirty="0" smtClean="0"/>
          </a:p>
          <a:p>
            <a:r>
              <a:rPr lang="en-US" b="1" cap="all" dirty="0" smtClean="0"/>
              <a:t>6. </a:t>
            </a:r>
            <a:r>
              <a:rPr lang="sr-Cyrl-CS" b="1" cap="all" dirty="0" smtClean="0"/>
              <a:t>Hydatid Disease</a:t>
            </a:r>
            <a:endParaRPr lang="sr-Cyrl-CS" dirty="0" smtClean="0"/>
          </a:p>
          <a:p>
            <a:endParaRPr lang="sr-Cyrl-C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
            </a:r>
            <a:br>
              <a:rPr lang="en-US" b="1" cap="all" dirty="0" smtClean="0"/>
            </a:br>
            <a:r>
              <a:rPr lang="sr-Cyrl-CS" b="1" cap="all" dirty="0" smtClean="0"/>
              <a:t>Pyrantel Pamoate</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sr-Cyrl-CS" dirty="0" smtClean="0"/>
              <a:t>Pyrantel pamoate is a broad-spectrum anthelmintic highly effective for the treatment of pinworm, ascaris, and </a:t>
            </a:r>
            <a:r>
              <a:rPr lang="sr-Cyrl-CS" i="1" dirty="0" smtClean="0"/>
              <a:t>Trichostrongylus orientalis</a:t>
            </a:r>
            <a:r>
              <a:rPr lang="sr-Cyrl-CS" dirty="0" smtClean="0"/>
              <a:t> infections. </a:t>
            </a:r>
            <a:endParaRPr lang="en-US" dirty="0" smtClean="0"/>
          </a:p>
          <a:p>
            <a:r>
              <a:rPr lang="sr-Cyrl-CS" dirty="0" smtClean="0"/>
              <a:t>It is moderately effective against both species of hookworm.</a:t>
            </a:r>
            <a:endParaRPr lang="en-US" dirty="0" smtClean="0"/>
          </a:p>
          <a:p>
            <a:r>
              <a:rPr lang="sr-Cyrl-CS" dirty="0" smtClean="0"/>
              <a:t> It is not effective in trichuriasis or strongyloidiasis. </a:t>
            </a:r>
            <a:endParaRPr lang="en-US" dirty="0" smtClean="0"/>
          </a:p>
          <a:p>
            <a:r>
              <a:rPr lang="sr-Cyrl-CS" dirty="0" smtClean="0"/>
              <a:t>Oxantel pamoate, an analog of pyrantel has been used successfully in the treatment of trichuriasis; the two drugs have been combined for their broad-spectrum anthelmintic activity.</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It is poorly absorbed from the gastrointestinal tract and active mainly against luminal organisms. </a:t>
            </a:r>
            <a:endParaRPr lang="en-US" dirty="0" smtClean="0"/>
          </a:p>
          <a:p>
            <a:r>
              <a:rPr lang="sr-Cyrl-CS" dirty="0" smtClean="0"/>
              <a:t>Peak plasma levels are reached in 1–3 hours. </a:t>
            </a:r>
            <a:endParaRPr lang="en-US" dirty="0" smtClean="0"/>
          </a:p>
          <a:p>
            <a:r>
              <a:rPr lang="sr-Cyrl-CS" dirty="0" smtClean="0"/>
              <a:t>Over half of the administered dose is recovered unchanged in the feces.</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Pyrantel is effective against mature and immature forms of susceptible helminths within the intestinal tract but not against migratory stages in the tissues or against ova. </a:t>
            </a:r>
            <a:endParaRPr lang="en-US" dirty="0" smtClean="0"/>
          </a:p>
          <a:p>
            <a:r>
              <a:rPr lang="sr-Cyrl-CS" dirty="0" smtClean="0"/>
              <a:t>The drug is a neuromuscular blocking agent that causes release of acetylcholine and inhibition of cholinesterase; this results in paralysis, which is followed by expulsion of worms.</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smtClean="0"/>
              <a:t>Adverse effects are infrequent, mild, and transient. </a:t>
            </a:r>
            <a:endParaRPr lang="en-US" dirty="0" smtClean="0"/>
          </a:p>
          <a:p>
            <a:r>
              <a:rPr lang="sr-Cyrl-CS" dirty="0" smtClean="0"/>
              <a:t>They include nausea, vomiting, diarrhea, abdominal cramps, dizziness, drowsiness, headache, insomnia, rash, fever, and weakness. </a:t>
            </a:r>
            <a:endParaRPr lang="en-US" dirty="0" smtClean="0"/>
          </a:p>
          <a:p>
            <a:r>
              <a:rPr lang="sr-Cyrl-CS" dirty="0" smtClean="0"/>
              <a:t>Pyrantel should be used with caution in patients with liver dysfunction, because low, transient aminotransferase elevations have been noted in a small number of patients. </a:t>
            </a:r>
            <a:endParaRPr lang="en-US" dirty="0" smtClean="0"/>
          </a:p>
          <a:p>
            <a:r>
              <a:rPr lang="sr-Cyrl-CS" dirty="0" smtClean="0"/>
              <a:t>Experience with the drug in pregnant women and children younger than 2 years of age is limited.</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Thiabendazole</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Thiabendazole is an alternative to ivermectin for the treatment of strongyloidiasis and cutaneous larva migrans.</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Chemistry &amp; Pharmacokinetics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Thiabendazole is a benzimidazole compound. </a:t>
            </a:r>
            <a:endParaRPr lang="en-US" dirty="0" smtClean="0"/>
          </a:p>
          <a:p>
            <a:r>
              <a:rPr lang="sr-Cyrl-CS" dirty="0" smtClean="0"/>
              <a:t>Thiabendazole is rapidly absorbed after ingestion. </a:t>
            </a:r>
            <a:endParaRPr lang="en-US" dirty="0" smtClean="0"/>
          </a:p>
          <a:p>
            <a:r>
              <a:rPr lang="sr-Cyrl-CS" dirty="0" smtClean="0"/>
              <a:t>The drug is almost completely metabolized in the liver to the 5-hydroxy form; 90% is excreted in the urine in 48 hours, largely as the glucuronide or sulfonate conjugate. </a:t>
            </a:r>
            <a:endParaRPr lang="en-US" dirty="0" smtClean="0"/>
          </a:p>
          <a:p>
            <a:r>
              <a:rPr lang="sr-Cyrl-CS" dirty="0" smtClean="0"/>
              <a:t>Thiabendazole can also be absorbed from the skin.</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Anthelmintic Actions</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The mechanism of action of thiabendazole is probably the same as that of other benzimidazoles</a:t>
            </a:r>
            <a:r>
              <a:rPr lang="en-US" dirty="0" smtClean="0"/>
              <a:t>.</a:t>
            </a:r>
          </a:p>
          <a:p>
            <a:r>
              <a:rPr lang="sr-Cyrl-CS" dirty="0" smtClean="0"/>
              <a:t>The drug has ovicidal effects for some parasites.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cap="all" dirty="0" smtClean="0"/>
              <a:t>3. </a:t>
            </a:r>
            <a:r>
              <a:rPr lang="sr-Cyrl-CS" b="1" cap="all" dirty="0" smtClean="0"/>
              <a:t>Neurocysticercosis</a:t>
            </a:r>
            <a:endParaRPr lang="sr-Cyrl-CS" dirty="0" smtClean="0"/>
          </a:p>
          <a:p>
            <a:r>
              <a:rPr lang="sr-Cyrl-CS" dirty="0" smtClean="0"/>
              <a:t>Indications for medical therapy for neurocysticercosis are controversial, as anthelmintic therapy is not clearly superior to therapy with corticosteroids alone and may exacerbate neurologic disease. </a:t>
            </a:r>
            <a:endParaRPr lang="en-US" dirty="0" smtClean="0"/>
          </a:p>
          <a:p>
            <a:r>
              <a:rPr lang="sr-Cyrl-CS" dirty="0" smtClean="0"/>
              <a:t>Therapy is probably most appropriate for symptomatic parenchymal or intraventricular cysts. </a:t>
            </a:r>
            <a:endParaRPr lang="en-US" dirty="0" smtClean="0"/>
          </a:p>
          <a:p>
            <a:r>
              <a:rPr lang="sr-Cyrl-CS" dirty="0" smtClean="0"/>
              <a:t>Corticosteroids are usually given with the anthelmintic drug to decrease inflammation caused by dying organisms.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Adverse Reactions, Contraindications, &amp; Cautions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lnSpcReduction="10000"/>
          </a:bodyPr>
          <a:lstStyle/>
          <a:p>
            <a:r>
              <a:rPr lang="sr-Cyrl-CS" dirty="0" smtClean="0"/>
              <a:t>Thiabendazole is much more toxic than other benzimidazoles or ivermectin, so other agents are now preferred for most indications. </a:t>
            </a:r>
            <a:endParaRPr lang="en-US" dirty="0" smtClean="0"/>
          </a:p>
          <a:p>
            <a:r>
              <a:rPr lang="sr-Cyrl-CS" dirty="0" smtClean="0"/>
              <a:t>Common adverse effects include dizziness, anorexia, nausea, and vomiting. </a:t>
            </a:r>
            <a:endParaRPr lang="en-US" dirty="0" smtClean="0"/>
          </a:p>
          <a:p>
            <a:r>
              <a:rPr lang="sr-Cyrl-CS" dirty="0" smtClean="0"/>
              <a:t>Less frequent problems are epigastric pain, abdominal cramps, diarrhea, pruritus, headache, drowsiness, and neuropsychiatric symptoms. </a:t>
            </a:r>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Irreversible liver failure and fatal Stevens-Johnson syndrome have been reported.</a:t>
            </a:r>
          </a:p>
          <a:p>
            <a:r>
              <a:rPr lang="sr-Cyrl-CS" dirty="0" smtClean="0"/>
              <a:t>Experience with thiabendazole is limited in children weighing less than 15 kg. </a:t>
            </a:r>
            <a:endParaRPr lang="en-US" dirty="0" smtClean="0"/>
          </a:p>
          <a:p>
            <a:r>
              <a:rPr lang="sr-Cyrl-CS" dirty="0" smtClean="0"/>
              <a:t>The drug should not be used in pregnancy or in the presence of hepatic or renal disease.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Albendazole is now generally considered the drug of choice over praziquantel because of its shorter course, lower cost, improved penetration into the subarachnoid space, and increased drug levels (as opposed to decreased levels of praziquantel) when administered with corticosteroids. </a:t>
            </a:r>
            <a:endParaRPr lang="en-US" dirty="0" smtClean="0"/>
          </a:p>
          <a:p>
            <a:r>
              <a:rPr lang="sr-Cyrl-CS" dirty="0" smtClean="0"/>
              <a:t>Albendazole is given in a dosage of 400 mg twice a day for up to 21 days.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cap="all" dirty="0" smtClean="0"/>
              <a:t>4. </a:t>
            </a:r>
            <a:r>
              <a:rPr lang="sr-Cyrl-CS" b="1" cap="all" dirty="0" smtClean="0"/>
              <a:t>Other Infections</a:t>
            </a:r>
            <a:endParaRPr lang="sr-Cyrl-CS" dirty="0" smtClean="0"/>
          </a:p>
          <a:p>
            <a:r>
              <a:rPr lang="sr-Cyrl-CS" dirty="0" smtClean="0"/>
              <a:t>Albendazole is the drug of choice in the treatment of cutaneous larva migrans (400 mg daily for 3 days), visceral larva migrans (400 mg twice daily for 5 days), intestinal capillariasis (400 mg daily for 10 days), microsporidial infections (400 mg twice daily for 2 weeks or longer), and gnathostomiasis (400 mg twice daily for 3 weeks).</a:t>
            </a:r>
            <a:endParaRPr lang="en-US" dirty="0" smtClean="0"/>
          </a:p>
          <a:p>
            <a:r>
              <a:rPr lang="sr-Cyrl-CS" dirty="0" smtClean="0"/>
              <a:t> It also has activity against trichinosis (400 mg twice daily for 1–2 weeks) and clonorchiasis (400 mg twice daily for 1 week). </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4255</Words>
  <Application>Microsoft Office PowerPoint</Application>
  <PresentationFormat>On-screen Show (4:3)</PresentationFormat>
  <Paragraphs>276</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Chemotherapy of Helminthic Infections</vt:lpstr>
      <vt:lpstr> Albendazole </vt:lpstr>
      <vt:lpstr>Pharmacokinetics</vt:lpstr>
      <vt:lpstr>Slide 4</vt:lpstr>
      <vt:lpstr> Clinical Uses </vt:lpstr>
      <vt:lpstr>Slide 6</vt:lpstr>
      <vt:lpstr>Slide 7</vt:lpstr>
      <vt:lpstr>Slide 8</vt:lpstr>
      <vt:lpstr>Slide 9</vt:lpstr>
      <vt:lpstr>Slide 10</vt:lpstr>
      <vt:lpstr> Adverse Reactions, Contraindications, &amp; Cautions </vt:lpstr>
      <vt:lpstr>Slide 12</vt:lpstr>
      <vt:lpstr>Bithionol </vt:lpstr>
      <vt:lpstr>Pharmacokinetics </vt:lpstr>
      <vt:lpstr>Clinical Uses </vt:lpstr>
      <vt:lpstr> Adverse Reactions, Contraindications, &amp; Cautions </vt:lpstr>
      <vt:lpstr>Diethylcarbamazine Citrate </vt:lpstr>
      <vt:lpstr>Pharmacokinetics </vt:lpstr>
      <vt:lpstr>Mechanism of Action</vt:lpstr>
      <vt:lpstr>Clinical Uses </vt:lpstr>
      <vt:lpstr>Slide 21</vt:lpstr>
      <vt:lpstr>Slide 22</vt:lpstr>
      <vt:lpstr>Slide 23</vt:lpstr>
      <vt:lpstr>Adverse Reactions, Contraindications, &amp; Cautions </vt:lpstr>
      <vt:lpstr>Slide 25</vt:lpstr>
      <vt:lpstr>Slide 26</vt:lpstr>
      <vt:lpstr>Doxycycline </vt:lpstr>
      <vt:lpstr>Ivermectin </vt:lpstr>
      <vt:lpstr>Pharmacokinetics </vt:lpstr>
      <vt:lpstr>Anthelmintic Actions </vt:lpstr>
      <vt:lpstr>Clinical Uses </vt:lpstr>
      <vt:lpstr>Slide 32</vt:lpstr>
      <vt:lpstr>Slide 33</vt:lpstr>
      <vt:lpstr>Slide 34</vt:lpstr>
      <vt:lpstr> Adverse Reactions, Contraindications, &amp; Cautions </vt:lpstr>
      <vt:lpstr>Slide 36</vt:lpstr>
      <vt:lpstr>Slide 37</vt:lpstr>
      <vt:lpstr>Slide 38</vt:lpstr>
      <vt:lpstr>Mebendazole </vt:lpstr>
      <vt:lpstr>Pharmacokinetics </vt:lpstr>
      <vt:lpstr>Anthelmintic Actions </vt:lpstr>
      <vt:lpstr>Clinical Uses </vt:lpstr>
      <vt:lpstr> Adverse Reactions, Contraindications, &amp; Cautions </vt:lpstr>
      <vt:lpstr>Slide 44</vt:lpstr>
      <vt:lpstr>Metrifonate (Trichlorfon) </vt:lpstr>
      <vt:lpstr>Anthelmintic Actions </vt:lpstr>
      <vt:lpstr>Clinical Uses </vt:lpstr>
      <vt:lpstr> Adverse Reactions, Contraindications, &amp; Cautions </vt:lpstr>
      <vt:lpstr>Niclosamide </vt:lpstr>
      <vt:lpstr>Anthelmintic Actions </vt:lpstr>
      <vt:lpstr> Adverse Reactions, Contraindications, &amp; Cautions </vt:lpstr>
      <vt:lpstr>Oxamniquine </vt:lpstr>
      <vt:lpstr>Pharmacokinetics </vt:lpstr>
      <vt:lpstr>Anthelmintic Actions </vt:lpstr>
      <vt:lpstr>Clinical Uses </vt:lpstr>
      <vt:lpstr>Adverse Reactions, Contraindications, &amp; Cautions </vt:lpstr>
      <vt:lpstr>Slide 57</vt:lpstr>
      <vt:lpstr>Piperazine </vt:lpstr>
      <vt:lpstr>Slide 59</vt:lpstr>
      <vt:lpstr>Praziquantel </vt:lpstr>
      <vt:lpstr> Anthelmintic Actions </vt:lpstr>
      <vt:lpstr>Clinical Uses </vt:lpstr>
      <vt:lpstr> Pyrantel Pamoate </vt:lpstr>
      <vt:lpstr> Pharmacokinetics </vt:lpstr>
      <vt:lpstr> Anthelmintic Actions </vt:lpstr>
      <vt:lpstr> Adverse Reactions, Contraindications, &amp; Cautions </vt:lpstr>
      <vt:lpstr>Thiabendazole </vt:lpstr>
      <vt:lpstr>Chemistry &amp; Pharmacokinetics </vt:lpstr>
      <vt:lpstr>Anthelmintic Actions </vt:lpstr>
      <vt:lpstr> Adverse Reactions, Contraindications, &amp; Cautions </vt:lpstr>
      <vt:lpstr>Slide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Chemotherapy of Helminthic Infections</dc:title>
  <dc:creator>wycliffe dunde</dc:creator>
  <cp:lastModifiedBy>ANICROP</cp:lastModifiedBy>
  <cp:revision>19</cp:revision>
  <dcterms:created xsi:type="dcterms:W3CDTF">2015-01-05T14:13:50Z</dcterms:created>
  <dcterms:modified xsi:type="dcterms:W3CDTF">2017-06-03T08:46:50Z</dcterms:modified>
</cp:coreProperties>
</file>