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3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4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39526-2FE6-4842-8FAE-E7EA5AD52612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3BC3C-DD28-403B-8ACA-1FF8DB2BA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4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E734-34EC-4A7C-8417-8C1574DF95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5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2864D3-EEE4-4F67-BDE0-3E7D82CD666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9613"/>
            <a:ext cx="6045200" cy="3402012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6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4D9EFC-27E8-428D-A7C3-5CE488F38F8A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709613"/>
            <a:ext cx="6045200" cy="3402012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24350"/>
            <a:ext cx="5060950" cy="4110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9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9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7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1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9B620-8DD3-48F5-907B-C0EC994F46BA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BAA6E-91AD-4F17-95A0-64D2801AF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5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alsanosi\Documents\Desktop\2011%20November\vedio%20\all%20my%20vedio%20update%2026-6-2011\My%20video\severly%20retracted%20tympanic%20membrane.wmv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Chronic Otitis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Sitima</a:t>
            </a:r>
            <a:r>
              <a:rPr lang="en-US" dirty="0" smtClean="0"/>
              <a:t>- </a:t>
            </a:r>
            <a:r>
              <a:rPr lang="en-US" dirty="0" smtClean="0"/>
              <a:t>ENT, Head and Neck </a:t>
            </a:r>
            <a:r>
              <a:rPr lang="en-US" dirty="0" smtClean="0"/>
              <a:t>Surgeon, PGH </a:t>
            </a:r>
            <a:r>
              <a:rPr lang="en-US" dirty="0" err="1" smtClean="0"/>
              <a:t>Nakuru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79414"/>
            <a:ext cx="8229600" cy="915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>
                <a:latin typeface="Goudy Old Style" panose="02020502050305020303" pitchFamily="18" charset="0"/>
              </a:rPr>
              <a:t>Otitis Media with Effusion</a:t>
            </a:r>
            <a:r>
              <a:rPr lang="en-US" altLang="en-US" sz="3200" b="1" dirty="0">
                <a:latin typeface="Goudy Old Style" panose="02020502050305020303" pitchFamily="18" charset="0"/>
              </a:rPr>
              <a:t/>
            </a:r>
            <a:br>
              <a:rPr lang="en-US" altLang="en-US" sz="3200" b="1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(Chronic non-</a:t>
            </a:r>
            <a:r>
              <a:rPr lang="en-US" altLang="en-US" sz="3200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3200" dirty="0">
                <a:latin typeface="Goudy Old Style" panose="02020502050305020303" pitchFamily="18" charset="0"/>
              </a:rPr>
              <a:t> Otitis Media)</a:t>
            </a:r>
            <a:endParaRPr lang="en-US" altLang="en-US" sz="3200" b="1" dirty="0">
              <a:latin typeface="Goudy Old Style" panose="02020502050305020303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 marL="514350" indent="-514350">
              <a:buFont typeface="Wingdings" pitchFamily="2" charset="2"/>
              <a:buChar char="v"/>
              <a:defRPr/>
            </a:pPr>
            <a:r>
              <a:rPr lang="en-US" b="1" dirty="0">
                <a:latin typeface="Goudy Old Style" pitchFamily="18" charset="0"/>
              </a:rPr>
              <a:t>Medical Treatment of OME :</a:t>
            </a:r>
            <a:endParaRPr lang="en-US" b="1" dirty="0">
              <a:solidFill>
                <a:srgbClr val="0000FF"/>
              </a:solidFill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dirty="0">
                <a:latin typeface="Goudy Old Style" pitchFamily="18" charset="0"/>
              </a:rPr>
              <a:t>Observation – many European countries wait 6-9 months prior to placement of ear tubes.</a:t>
            </a:r>
          </a:p>
          <a:p>
            <a:pPr eaLnBrk="1" hangingPunct="1">
              <a:defRPr/>
            </a:pPr>
            <a:r>
              <a:rPr lang="en-US" dirty="0">
                <a:latin typeface="Goudy Old Style" pitchFamily="18" charset="0"/>
              </a:rPr>
              <a:t>Antibiotics</a:t>
            </a:r>
          </a:p>
          <a:p>
            <a:pPr eaLnBrk="1" hangingPunct="1">
              <a:defRPr/>
            </a:pPr>
            <a:r>
              <a:rPr lang="en-US" dirty="0" smtClean="0">
                <a:latin typeface="Goudy Old Style" pitchFamily="18" charset="0"/>
              </a:rPr>
              <a:t>Audiogram </a:t>
            </a:r>
            <a:r>
              <a:rPr lang="en-US" dirty="0">
                <a:latin typeface="Goudy Old Style" pitchFamily="18" charset="0"/>
              </a:rPr>
              <a:t>at 3 months with persistent effusion to determine impact on </a:t>
            </a:r>
            <a:r>
              <a:rPr lang="en-US" dirty="0" smtClean="0">
                <a:latin typeface="Goudy Old Style" pitchFamily="18" charset="0"/>
              </a:rPr>
              <a:t>hearing</a:t>
            </a:r>
          </a:p>
          <a:p>
            <a:pPr eaLnBrk="1" hangingPunct="1">
              <a:defRPr/>
            </a:pPr>
            <a:endParaRPr lang="en-US" dirty="0">
              <a:latin typeface="Goudy Old Style" pitchFamily="18" charset="0"/>
            </a:endParaRPr>
          </a:p>
        </p:txBody>
      </p:sp>
      <p:sp>
        <p:nvSpPr>
          <p:cNvPr id="17412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32005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7463"/>
            <a:ext cx="8305800" cy="16002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Goudy Old Style" panose="02020502050305020303" pitchFamily="18" charset="0"/>
              </a:rPr>
              <a:t>Otitis Media with Effusion</a:t>
            </a:r>
            <a:r>
              <a:rPr lang="en-US" altLang="en-US" sz="3200" b="1" dirty="0">
                <a:latin typeface="Goudy Old Style" panose="02020502050305020303" pitchFamily="18" charset="0"/>
              </a:rPr>
              <a:t/>
            </a:r>
            <a:br>
              <a:rPr lang="en-US" altLang="en-US" sz="3200" b="1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(Chronic non-</a:t>
            </a:r>
            <a:r>
              <a:rPr lang="en-US" altLang="en-US" sz="3200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3200" dirty="0">
                <a:latin typeface="Goudy Old Style" panose="02020502050305020303" pitchFamily="18" charset="0"/>
              </a:rPr>
              <a:t> Otitis Media)</a:t>
            </a:r>
            <a:endParaRPr lang="en-US" altLang="en-US" sz="3200" b="1" dirty="0">
              <a:latin typeface="Goudy Old Style" panose="02020502050305020303" pitchFamily="18" charset="0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Goudy Old Style" panose="02020502050305020303" pitchFamily="18" charset="0"/>
              </a:rPr>
              <a:t>Surgical treatment  (</a:t>
            </a:r>
            <a:r>
              <a:rPr lang="en-US" altLang="en-US" b="1" dirty="0" err="1">
                <a:latin typeface="Goudy Old Style" panose="02020502050305020303" pitchFamily="18" charset="0"/>
              </a:rPr>
              <a:t>Tympanostomy</a:t>
            </a:r>
            <a:r>
              <a:rPr lang="en-US" altLang="en-US" b="1" dirty="0">
                <a:latin typeface="Goudy Old Style" panose="02020502050305020303" pitchFamily="18" charset="0"/>
              </a:rPr>
              <a:t> Tubes ) 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Bypass Eustachian tube to ventilate middle ear.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Indication : chronic OME &gt;3mos with hearing loss and/or speech delay is an indication for </a:t>
            </a:r>
            <a:r>
              <a:rPr lang="en-US" altLang="en-US" dirty="0" err="1">
                <a:latin typeface="Goudy Old Style" panose="02020502050305020303" pitchFamily="18" charset="0"/>
              </a:rPr>
              <a:t>tympanostomy</a:t>
            </a:r>
            <a:r>
              <a:rPr lang="en-US" altLang="en-US" dirty="0">
                <a:latin typeface="Goudy Old Style" panose="02020502050305020303" pitchFamily="18" charset="0"/>
              </a:rPr>
              <a:t> tube placement.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Goudy Old Style" panose="02020502050305020303" pitchFamily="18" charset="0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3733800" cy="246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9" name="Picture 5" descr="Picture16"/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hteck 5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93860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Adhesive otitis media </a:t>
            </a:r>
            <a:br>
              <a:rPr lang="en-US" altLang="en-US" sz="3200" b="1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(Chronic non-</a:t>
            </a:r>
            <a:r>
              <a:rPr lang="en-US" altLang="en-US" sz="3200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3200" dirty="0">
                <a:latin typeface="Goudy Old Style" panose="02020502050305020303" pitchFamily="18" charset="0"/>
              </a:rPr>
              <a:t> Otitis Media)</a:t>
            </a:r>
            <a:endParaRPr lang="en-US" altLang="en-US" sz="3200" b="1" dirty="0">
              <a:latin typeface="Goudy Old Style" panose="02020502050305020303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Lack of middle ear ventilation results in negative pressure within the tympanic cavity.</a:t>
            </a:r>
          </a:p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ear drum retracts onto structures within the middle ear.</a:t>
            </a:r>
          </a:p>
        </p:txBody>
      </p:sp>
      <p:sp>
        <p:nvSpPr>
          <p:cNvPr id="19460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637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Adhesive otitis media </a:t>
            </a:r>
            <a:br>
              <a:rPr lang="en-US" altLang="en-US" sz="3200" b="1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(Chronic non-</a:t>
            </a:r>
            <a:r>
              <a:rPr lang="en-US" altLang="en-US" sz="3200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3200" dirty="0">
                <a:latin typeface="Goudy Old Style" panose="02020502050305020303" pitchFamily="18" charset="0"/>
              </a:rPr>
              <a:t> Otitis Media)</a:t>
            </a:r>
            <a:endParaRPr lang="en-US" altLang="en-US" sz="3200" b="1" dirty="0">
              <a:latin typeface="Goudy Old Style" panose="02020502050305020303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1182688"/>
            <a:ext cx="86868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Goudy Old Style" panose="02020502050305020303" pitchFamily="18" charset="0"/>
              </a:rPr>
              <a:t>The result of long standing Eustachian tube dysfunction.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Goudy Old Style" panose="02020502050305020303" pitchFamily="18" charset="0"/>
              </a:rPr>
              <a:t>The drum loses structural integrity and becomes flaccid.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Goudy Old Style" panose="02020502050305020303" pitchFamily="18" charset="0"/>
              </a:rPr>
              <a:t>Contact between the drum and the incus or stapes can cause bone erosion at the IS joint.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Goudy Old Style" panose="02020502050305020303" pitchFamily="18" charset="0"/>
              </a:rPr>
              <a:t>Can sometimes be treated with </a:t>
            </a:r>
            <a:r>
              <a:rPr lang="en-US" altLang="en-US" sz="2800" dirty="0" err="1">
                <a:latin typeface="Goudy Old Style" panose="02020502050305020303" pitchFamily="18" charset="0"/>
              </a:rPr>
              <a:t>tympanostomy</a:t>
            </a:r>
            <a:r>
              <a:rPr lang="en-US" altLang="en-US" sz="2800" dirty="0">
                <a:latin typeface="Goudy Old Style" panose="02020502050305020303" pitchFamily="18" charset="0"/>
              </a:rPr>
              <a:t> tubes.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505200"/>
            <a:ext cx="37719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verly retracted tympanic membrane.wmv" descr="/Users/alsanosi/Documents/Desktop/2011 November/vedio /all my vedio update 26-6-2011/My video/severly retracted tympanic membran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hteck 5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9281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3906" grpId="0"/>
      <p:bldP spid="123906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Goudy Old Style" panose="02020502050305020303" pitchFamily="18" charset="0"/>
              </a:rPr>
              <a:t>Chronic </a:t>
            </a:r>
            <a:r>
              <a:rPr lang="en-US" altLang="en-US" sz="4000" b="1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4000" b="1" dirty="0">
                <a:latin typeface="Goudy Old Style" panose="02020502050305020303" pitchFamily="18" charset="0"/>
              </a:rPr>
              <a:t> otitis media </a:t>
            </a:r>
            <a:endParaRPr lang="en-US" altLang="en-US" sz="4000" b="1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smtClean="0"/>
              <a:t>3D </a:t>
            </a:r>
            <a:r>
              <a:rPr lang="en-US" altLang="en-US" b="1" dirty="0"/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Duration </a:t>
            </a:r>
            <a:r>
              <a:rPr lang="en-US" altLang="en-US" dirty="0"/>
              <a:t>&gt; 3 months despite treatment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Discharge </a:t>
            </a:r>
            <a:r>
              <a:rPr lang="en-US" altLang="en-US" dirty="0"/>
              <a:t>mucopurulent </a:t>
            </a:r>
            <a:r>
              <a:rPr lang="en-US" altLang="en-US" dirty="0" err="1"/>
              <a:t>otorrhea</a:t>
            </a:r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 </a:t>
            </a:r>
            <a:r>
              <a:rPr lang="en-US" altLang="en-US" b="1" dirty="0"/>
              <a:t>Deafness  </a:t>
            </a:r>
            <a:r>
              <a:rPr lang="en-US" altLang="en-US" dirty="0"/>
              <a:t>Perforation /</a:t>
            </a:r>
            <a:r>
              <a:rPr lang="en-US" altLang="en-US" dirty="0" err="1"/>
              <a:t>Ossicular</a:t>
            </a:r>
            <a:r>
              <a:rPr lang="en-US" altLang="en-US" dirty="0"/>
              <a:t> chains</a:t>
            </a:r>
          </a:p>
        </p:txBody>
      </p:sp>
      <p:sp>
        <p:nvSpPr>
          <p:cNvPr id="22532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2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/>
              <a:t/>
            </a:r>
            <a:br>
              <a:rPr lang="en-US" altLang="en-US" sz="4000" b="1" dirty="0"/>
            </a:br>
            <a:r>
              <a:rPr lang="en-US" altLang="en-US" sz="4000" b="1" dirty="0">
                <a:latin typeface="Goudy Old Style" panose="02020502050305020303" pitchFamily="18" charset="0"/>
              </a:rPr>
              <a:t>Chronic </a:t>
            </a:r>
            <a:r>
              <a:rPr lang="en-US" altLang="en-US" sz="4000" b="1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4000" b="1" dirty="0">
                <a:latin typeface="Goudy Old Style" panose="02020502050305020303" pitchFamily="18" charset="0"/>
              </a:rPr>
              <a:t> otitis media </a:t>
            </a:r>
            <a:r>
              <a:rPr lang="en-US" altLang="en-US" sz="4000" b="1" dirty="0"/>
              <a:t/>
            </a:r>
            <a:br>
              <a:rPr lang="en-US" altLang="en-US" sz="4000" b="1" dirty="0"/>
            </a:br>
            <a:endParaRPr lang="en-US" altLang="en-US" sz="4000" b="1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/>
              <a:t>Pathogenesis :</a:t>
            </a:r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ET dysfunction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Poor aeration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 Mucosal edema and ulceration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Capillary proliferation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err="1"/>
              <a:t>Osteitis</a:t>
            </a:r>
            <a:endParaRPr lang="en-US" altLang="en-US" dirty="0"/>
          </a:p>
        </p:txBody>
      </p:sp>
      <p:sp>
        <p:nvSpPr>
          <p:cNvPr id="23556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92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Goudy Old Style" panose="02020502050305020303" pitchFamily="18" charset="0"/>
              </a:rPr>
              <a:t>Chronic </a:t>
            </a:r>
            <a:r>
              <a:rPr lang="en-US" altLang="en-US" sz="4000" b="1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4000" b="1" dirty="0">
                <a:latin typeface="Goudy Old Style" panose="02020502050305020303" pitchFamily="18" charset="0"/>
              </a:rPr>
              <a:t> otitis media </a:t>
            </a:r>
            <a:endParaRPr lang="en-US" altLang="en-US" dirty="0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 smtClean="0"/>
              <a:t>Etiology / microbiology </a:t>
            </a:r>
            <a:r>
              <a:rPr lang="en-US" altLang="en-US" b="1" dirty="0"/>
              <a:t>:</a:t>
            </a:r>
            <a:endParaRPr lang="en-US" altLang="en-US" b="1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Pseudomonas aeruginosa.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Staphylococcus aureus.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Proteus species</a:t>
            </a:r>
            <a:r>
              <a:rPr lang="en-US" altLang="en-US" dirty="0">
                <a:solidFill>
                  <a:srgbClr val="0000FF"/>
                </a:solidFill>
                <a:latin typeface="Goudy Old Style" panose="02020502050305020303" pitchFamily="18" charset="0"/>
              </a:rPr>
              <a:t>.</a:t>
            </a:r>
            <a:endParaRPr lang="en-US" altLang="en-US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24580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640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Goudy Old Style" panose="02020502050305020303" pitchFamily="18" charset="0"/>
              </a:rPr>
              <a:t>Chronic </a:t>
            </a:r>
            <a:r>
              <a:rPr lang="en-US" altLang="en-US" sz="4000" b="1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4000" b="1" dirty="0">
                <a:latin typeface="Goudy Old Style" panose="02020502050305020303" pitchFamily="18" charset="0"/>
              </a:rPr>
              <a:t> otitis media </a:t>
            </a:r>
            <a:endParaRPr lang="en-US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8458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b="1" dirty="0"/>
              <a:t>Classification :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                    Chronic </a:t>
            </a:r>
            <a:r>
              <a:rPr lang="en-US" altLang="en-US" sz="2400" b="1" dirty="0" err="1">
                <a:solidFill>
                  <a:srgbClr val="000000"/>
                </a:solidFill>
              </a:rPr>
              <a:t>suppurative</a:t>
            </a:r>
            <a:r>
              <a:rPr lang="en-US" altLang="en-US" sz="2400" b="1" dirty="0">
                <a:solidFill>
                  <a:srgbClr val="000000"/>
                </a:solidFill>
              </a:rPr>
              <a:t> otitis  media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                    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H="1">
            <a:off x="4038600" y="2667000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172200" y="2667000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00400" y="51816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467600" y="5257801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en-US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514600" y="4784726"/>
            <a:ext cx="3048000" cy="396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Tubo-tympanic type (safe</a:t>
            </a:r>
            <a:r>
              <a:rPr lang="en-US" altLang="en-US" sz="16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9" name="Text Box 15"/>
          <p:cNvSpPr txBox="1">
            <a:spLocks noChangeArrowheads="1"/>
          </p:cNvSpPr>
          <p:nvPr/>
        </p:nvSpPr>
        <p:spPr bwMode="auto">
          <a:xfrm>
            <a:off x="6629400" y="4781550"/>
            <a:ext cx="2667000" cy="400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Attico- antral (un safe)</a:t>
            </a:r>
          </a:p>
        </p:txBody>
      </p:sp>
      <p:sp>
        <p:nvSpPr>
          <p:cNvPr id="25610" name="Oval 16"/>
          <p:cNvSpPr>
            <a:spLocks noChangeArrowheads="1"/>
          </p:cNvSpPr>
          <p:nvPr/>
        </p:nvSpPr>
        <p:spPr bwMode="auto">
          <a:xfrm>
            <a:off x="6172200" y="4419600"/>
            <a:ext cx="35814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5611" name="Oval 17"/>
          <p:cNvSpPr>
            <a:spLocks noChangeArrowheads="1"/>
          </p:cNvSpPr>
          <p:nvPr/>
        </p:nvSpPr>
        <p:spPr bwMode="auto">
          <a:xfrm>
            <a:off x="2209800" y="4419600"/>
            <a:ext cx="3581400" cy="1143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5612" name="Rechteck 11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790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65" grpId="0" animBg="1"/>
      <p:bldP spid="256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Goudy Old Style" panose="02020502050305020303" pitchFamily="18" charset="0"/>
              </a:rPr>
              <a:t>Chronic </a:t>
            </a:r>
            <a:r>
              <a:rPr lang="en-US" altLang="en-US" sz="4000" b="1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4000" b="1" dirty="0">
                <a:latin typeface="Goudy Old Style" panose="02020502050305020303" pitchFamily="18" charset="0"/>
              </a:rPr>
              <a:t> otitis media </a:t>
            </a:r>
            <a:endParaRPr lang="en-US" alt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752600"/>
            <a:ext cx="5257800" cy="4419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/>
              <a:t>A- </a:t>
            </a:r>
            <a:r>
              <a:rPr lang="en-US" altLang="en-US" b="1" dirty="0" err="1"/>
              <a:t>Tubotympanic</a:t>
            </a:r>
            <a:r>
              <a:rPr lang="en-US" altLang="en-US" b="1" dirty="0"/>
              <a:t> type (Safe)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Simple perforation.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Intermittent non offensive non bloody ear discharge.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On examination (central perforation ).</a:t>
            </a:r>
          </a:p>
        </p:txBody>
      </p:sp>
      <p:pic>
        <p:nvPicPr>
          <p:cNvPr id="8" name="Picture 6" descr="Untitled-4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590800"/>
            <a:ext cx="2514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hteck 4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16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Goudy Old Style" panose="02020502050305020303" pitchFamily="18" charset="0"/>
              </a:rPr>
              <a:t>Chronic </a:t>
            </a:r>
            <a:r>
              <a:rPr lang="en-US" altLang="en-US" sz="4000" b="1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4000" b="1" dirty="0">
                <a:latin typeface="Goudy Old Style" panose="02020502050305020303" pitchFamily="18" charset="0"/>
              </a:rPr>
              <a:t> otitis media </a:t>
            </a:r>
            <a:endParaRPr lang="en-US" altLang="en-US" sz="4000" dirty="0"/>
          </a:p>
        </p:txBody>
      </p:sp>
      <p:pic>
        <p:nvPicPr>
          <p:cNvPr id="31754" name="Picture 10" descr="slide0015_image01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524000"/>
            <a:ext cx="3352800" cy="2362200"/>
          </a:xfrm>
          <a:noFill/>
        </p:spPr>
      </p:pic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133600" y="2009776"/>
            <a:ext cx="4648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/>
              <a:t>B- </a:t>
            </a:r>
            <a:r>
              <a:rPr lang="en-US" altLang="en-US" sz="2800" b="1" dirty="0" err="1"/>
              <a:t>Attico</a:t>
            </a:r>
            <a:r>
              <a:rPr lang="en-US" altLang="en-US" sz="2800" b="1" dirty="0"/>
              <a:t>-antral (unsafe) 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Chronic ,Scanty, offensive and bloody ear discharge.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On examination marginal perforation.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You may see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cholesteatoma</a:t>
            </a:r>
            <a:r>
              <a:rPr lang="en-US" altLang="en-US" sz="2800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114800"/>
            <a:ext cx="3355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hteck 5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036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INTRODUCTION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686800" cy="5257800"/>
          </a:xfrm>
        </p:spPr>
        <p:txBody>
          <a:bodyPr>
            <a:normAutofit/>
          </a:bodyPr>
          <a:lstStyle/>
          <a:p>
            <a:r>
              <a:rPr lang="en-US" sz="3500" dirty="0"/>
              <a:t>Definition: Chronic inflammation of the middle ear and mastoid </a:t>
            </a:r>
            <a:r>
              <a:rPr lang="en-US" sz="3500" dirty="0" smtClean="0"/>
              <a:t>cavity</a:t>
            </a:r>
            <a:endParaRPr lang="en-US" sz="3500" dirty="0"/>
          </a:p>
          <a:p>
            <a:r>
              <a:rPr lang="en-US" sz="3500" dirty="0"/>
              <a:t>Otitis-Greek Media -Latin</a:t>
            </a:r>
          </a:p>
          <a:p>
            <a:r>
              <a:rPr lang="en-US" sz="3500" dirty="0"/>
              <a:t>Majorly a </a:t>
            </a:r>
            <a:r>
              <a:rPr lang="en-US" sz="3500" dirty="0" err="1"/>
              <a:t>sequelle</a:t>
            </a:r>
            <a:r>
              <a:rPr lang="en-US" sz="3500" dirty="0"/>
              <a:t> of </a:t>
            </a:r>
            <a:r>
              <a:rPr lang="en-US" sz="3500" dirty="0" smtClean="0"/>
              <a:t>AOM</a:t>
            </a:r>
            <a:endParaRPr lang="en-US" sz="3500" baseline="30000" dirty="0"/>
          </a:p>
          <a:p>
            <a:r>
              <a:rPr lang="en-US" sz="3600" dirty="0"/>
              <a:t>Can be</a:t>
            </a:r>
          </a:p>
          <a:p>
            <a:pPr lvl="1"/>
            <a:r>
              <a:rPr lang="en-US" dirty="0" smtClean="0"/>
              <a:t>CSOM (not synonymous </a:t>
            </a:r>
            <a:r>
              <a:rPr lang="en-US" dirty="0"/>
              <a:t>with </a:t>
            </a:r>
            <a:r>
              <a:rPr lang="en-US" dirty="0" smtClean="0"/>
              <a:t>COM) </a:t>
            </a:r>
          </a:p>
          <a:p>
            <a:pPr lvl="1"/>
            <a:r>
              <a:rPr lang="en-US" dirty="0" smtClean="0"/>
              <a:t>COME</a:t>
            </a:r>
          </a:p>
          <a:p>
            <a:pPr lvl="1"/>
            <a:r>
              <a:rPr lang="en-US" dirty="0" smtClean="0"/>
              <a:t>Adhesive disease</a:t>
            </a:r>
            <a:endParaRPr lang="en-US" dirty="0"/>
          </a:p>
          <a:p>
            <a:endParaRPr lang="en-US" sz="2400" dirty="0"/>
          </a:p>
          <a:p>
            <a:pPr marL="457200" indent="-457200">
              <a:buNone/>
            </a:pPr>
            <a:endParaRPr lang="en-US" sz="1200" dirty="0"/>
          </a:p>
          <a:p>
            <a:pPr marL="457200" indent="-457200">
              <a:buNone/>
            </a:pPr>
            <a:endParaRPr lang="en-US" sz="1200" dirty="0"/>
          </a:p>
          <a:p>
            <a:pPr marL="457200" indent="-457200">
              <a:buNone/>
            </a:pPr>
            <a:endParaRPr lang="en-US" sz="1200" dirty="0"/>
          </a:p>
          <a:p>
            <a:pPr marL="457200" indent="-457200">
              <a:buNone/>
            </a:pPr>
            <a:endParaRPr lang="en-US" sz="1200" dirty="0"/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3074" name="Picture 2" descr="https://upload.wikimedia.org/wikipedia/commons/thumb/8/89/Flag_of_WHO.svg/220px-Flag_of_WH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695701"/>
            <a:ext cx="1946564" cy="191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latin typeface="Goudy Old Style" panose="02020502050305020303" pitchFamily="18" charset="0"/>
              </a:rPr>
              <a:t>Cholesteatoma</a:t>
            </a:r>
            <a:endParaRPr lang="en-US" altLang="en-US" b="1" dirty="0" smtClean="0">
              <a:latin typeface="Goudy Old Style" panose="02020502050305020303" pitchFamily="18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2600"/>
            <a:ext cx="8382000" cy="3429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>
                <a:latin typeface="Goudy Old Style" panose="02020502050305020303" pitchFamily="18" charset="0"/>
              </a:rPr>
              <a:t>Cholesteatomas</a:t>
            </a:r>
            <a:r>
              <a:rPr lang="en-US" altLang="en-US" dirty="0">
                <a:latin typeface="Goudy Old Style" panose="02020502050305020303" pitchFamily="18" charset="0"/>
              </a:rPr>
              <a:t> are epidermal inclusion cysts of the middle ear and/or mastoid with a squamous epithelial lining</a:t>
            </a:r>
            <a:r>
              <a:rPr lang="en-US" altLang="en-US" dirty="0" smtClean="0">
                <a:latin typeface="Goudy Old Style" panose="02020502050305020303" pitchFamily="18" charset="0"/>
              </a:rPr>
              <a:t>.</a:t>
            </a:r>
          </a:p>
          <a:p>
            <a:r>
              <a:rPr lang="en-US" dirty="0" smtClean="0">
                <a:latin typeface="Goudy Old Style" panose="02020502050305020303" pitchFamily="18" charset="0"/>
              </a:rPr>
              <a:t>Sac of squamous epithelium in fibrous matrix seen as white cheesy substrate occurring when keratinocytes lose apoptosis</a:t>
            </a:r>
            <a:endParaRPr lang="en-US" altLang="en-US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Contain keratin and desquamated epithelium.</a:t>
            </a:r>
          </a:p>
        </p:txBody>
      </p:sp>
      <p:sp>
        <p:nvSpPr>
          <p:cNvPr id="28676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561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latin typeface="Goudy Old Style" panose="02020502050305020303" pitchFamily="18" charset="0"/>
              </a:rPr>
              <a:t>Cholesteatoma</a:t>
            </a: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Goudy Old Style" panose="02020502050305020303" pitchFamily="18" charset="0"/>
              </a:rPr>
              <a:t>Can be </a:t>
            </a:r>
            <a:r>
              <a:rPr lang="en-US" altLang="en-US" smtClean="0">
                <a:solidFill>
                  <a:srgbClr val="0000FF"/>
                </a:solidFill>
                <a:latin typeface="Goudy Old Style" panose="02020502050305020303" pitchFamily="18" charset="0"/>
              </a:rPr>
              <a:t>congenital</a:t>
            </a:r>
            <a:r>
              <a:rPr lang="en-US" altLang="en-US" smtClean="0">
                <a:latin typeface="Goudy Old Style" panose="02020502050305020303" pitchFamily="18" charset="0"/>
              </a:rPr>
              <a:t> or </a:t>
            </a:r>
            <a:r>
              <a:rPr lang="en-US" altLang="en-US" smtClean="0">
                <a:solidFill>
                  <a:srgbClr val="0000FF"/>
                </a:solidFill>
                <a:latin typeface="Goudy Old Style" panose="02020502050305020303" pitchFamily="18" charset="0"/>
              </a:rPr>
              <a:t>acquired</a:t>
            </a:r>
          </a:p>
        </p:txBody>
      </p:sp>
      <p:pic>
        <p:nvPicPr>
          <p:cNvPr id="131076" name="Picture 4" descr="congen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>
            <a:fillRect/>
          </a:stretch>
        </p:blipFill>
        <p:spPr bwMode="auto">
          <a:xfrm>
            <a:off x="2209800" y="2819400"/>
            <a:ext cx="3733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slide0015_image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191000" y="2057400"/>
            <a:ext cx="381000" cy="6858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705600" y="2057400"/>
            <a:ext cx="7620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Rechteck 7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016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latin typeface="Goudy Old Style" panose="02020502050305020303" pitchFamily="18" charset="0"/>
              </a:rPr>
              <a:t>Cholesteatoma</a:t>
            </a:r>
            <a:endParaRPr lang="en-US" altLang="en-US" dirty="0" smtClean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038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/>
              <a:t>Pathogenesis of </a:t>
            </a:r>
            <a:r>
              <a:rPr lang="en-US" altLang="en-US" b="1" dirty="0" err="1"/>
              <a:t>cholesteatoma</a:t>
            </a:r>
            <a:r>
              <a:rPr lang="en-US" altLang="en-US" b="1" dirty="0"/>
              <a:t> :</a:t>
            </a:r>
            <a:endParaRPr lang="en-US" altLang="en-US" b="1" dirty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Goudy Old Style" panose="02020502050305020303" pitchFamily="18" charset="0"/>
              </a:rPr>
              <a:t>Natural history is progressive growth with erosion of surrounding bone due: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Pressure effects.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Osteoclast activation</a:t>
            </a:r>
            <a:r>
              <a:rPr lang="en-US" altLang="en-US" dirty="0">
                <a:solidFill>
                  <a:srgbClr val="0000FF"/>
                </a:solidFill>
                <a:latin typeface="Goudy Old Style" panose="02020502050305020303" pitchFamily="18" charset="0"/>
              </a:rPr>
              <a:t>.</a:t>
            </a:r>
          </a:p>
        </p:txBody>
      </p:sp>
      <p:sp>
        <p:nvSpPr>
          <p:cNvPr id="30724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8413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latin typeface="Goudy Old Style" panose="02020502050305020303" pitchFamily="18" charset="0"/>
              </a:rPr>
              <a:t>Cholesteatoma</a:t>
            </a:r>
            <a:endParaRPr lang="en-US" altLang="en-US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Diagnosis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History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Examination</a:t>
            </a:r>
          </a:p>
          <a:p>
            <a:pPr lvl="1">
              <a:buFontTx/>
              <a:buChar char="-"/>
            </a:pPr>
            <a:r>
              <a:rPr lang="en-US" altLang="en-US" dirty="0" err="1"/>
              <a:t>Otoscopic</a:t>
            </a:r>
            <a:r>
              <a:rPr lang="en-US" altLang="en-US" dirty="0"/>
              <a:t> </a:t>
            </a:r>
          </a:p>
          <a:p>
            <a:pPr lvl="1">
              <a:buFontTx/>
              <a:buChar char="-"/>
            </a:pPr>
            <a:r>
              <a:rPr lang="en-US" altLang="en-US" dirty="0"/>
              <a:t>Microscopic </a:t>
            </a:r>
          </a:p>
          <a:p>
            <a:pPr lvl="1">
              <a:buFontTx/>
              <a:buChar char="-"/>
            </a:pPr>
            <a:r>
              <a:rPr lang="en-US" altLang="en-US" dirty="0"/>
              <a:t>Tuning fork test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Investigation</a:t>
            </a:r>
          </a:p>
          <a:p>
            <a:pPr lvl="1">
              <a:buFontTx/>
              <a:buChar char="-"/>
            </a:pPr>
            <a:r>
              <a:rPr lang="en-US" altLang="en-US" dirty="0" err="1"/>
              <a:t>Audiological</a:t>
            </a:r>
            <a:r>
              <a:rPr lang="en-US" altLang="en-US" dirty="0"/>
              <a:t> assessment </a:t>
            </a:r>
          </a:p>
          <a:p>
            <a:pPr lvl="1">
              <a:buFontTx/>
              <a:buChar char="-"/>
            </a:pPr>
            <a:r>
              <a:rPr lang="en-US" altLang="en-US" dirty="0"/>
              <a:t>Radiological assessment    </a:t>
            </a:r>
          </a:p>
        </p:txBody>
      </p:sp>
      <p:sp>
        <p:nvSpPr>
          <p:cNvPr id="31748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259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err="1" smtClean="0">
                <a:latin typeface="Goudy Old Style" panose="02020502050305020303" pitchFamily="18" charset="0"/>
              </a:rPr>
              <a:t>Cholesteatoma</a:t>
            </a:r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32771" name="Picture 3" descr="mcgill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9436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mcgill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32500"/>
          <a:stretch>
            <a:fillRect/>
          </a:stretch>
        </p:blipFill>
        <p:spPr bwMode="auto">
          <a:xfrm>
            <a:off x="3048000" y="4659314"/>
            <a:ext cx="5943600" cy="189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8001000" y="23622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7848600" y="4953000"/>
            <a:ext cx="457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hteck 6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  <p:sp>
        <p:nvSpPr>
          <p:cNvPr id="32777" name="Rechteck 8"/>
          <p:cNvSpPr>
            <a:spLocks noChangeArrowheads="1"/>
          </p:cNvSpPr>
          <p:nvPr/>
        </p:nvSpPr>
        <p:spPr bwMode="auto">
          <a:xfrm>
            <a:off x="2590801" y="1219201"/>
            <a:ext cx="389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 err="1">
                <a:latin typeface="Goudy Old Style" panose="02020502050305020303" pitchFamily="18" charset="0"/>
              </a:rPr>
              <a:t>Cholesteatoma</a:t>
            </a:r>
            <a:r>
              <a:rPr lang="en-US" altLang="en-US" sz="2800" b="1" dirty="0">
                <a:latin typeface="Goudy Old Style" panose="02020502050305020303" pitchFamily="18" charset="0"/>
              </a:rPr>
              <a:t> Imaging  :</a:t>
            </a:r>
            <a:endParaRPr lang="de-DE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3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Goudy Old Style" panose="02020502050305020303" pitchFamily="18" charset="0"/>
              </a:rPr>
              <a:t>Chronic </a:t>
            </a:r>
            <a:r>
              <a:rPr lang="en-US" altLang="en-US" sz="4000" b="1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4000" b="1" dirty="0">
                <a:latin typeface="Goudy Old Style" panose="02020502050305020303" pitchFamily="18" charset="0"/>
              </a:rPr>
              <a:t> otitis media </a:t>
            </a:r>
            <a:r>
              <a:rPr lang="en-US" altLang="en-US" sz="4000" b="1" dirty="0" smtClean="0">
                <a:latin typeface="Goudy Old Style" panose="02020502050305020303" pitchFamily="18" charset="0"/>
              </a:rPr>
              <a:t>without </a:t>
            </a:r>
            <a:r>
              <a:rPr lang="en-US" altLang="en-US" sz="4000" b="1" dirty="0" err="1" smtClean="0">
                <a:latin typeface="Goudy Old Style" panose="02020502050305020303" pitchFamily="18" charset="0"/>
              </a:rPr>
              <a:t>cholesteatoma</a:t>
            </a:r>
            <a:r>
              <a:rPr lang="en-US" altLang="en-US" sz="4000" b="1" dirty="0" smtClean="0">
                <a:latin typeface="Goudy Old Style" panose="02020502050305020303" pitchFamily="18" charset="0"/>
              </a:rPr>
              <a:t> ( safe ) </a:t>
            </a:r>
            <a:endParaRPr lang="en-US" altLang="en-US" sz="4000" dirty="0">
              <a:solidFill>
                <a:srgbClr val="0000FF"/>
              </a:solidFill>
              <a:latin typeface="Goudy Old Style" panose="02020502050305020303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 dirty="0" smtClean="0">
                <a:latin typeface="Goudy Old Style" panose="02020502050305020303" pitchFamily="18" charset="0"/>
              </a:rPr>
              <a:t>             </a:t>
            </a:r>
            <a:endParaRPr lang="en-US" altLang="en-US" b="1" dirty="0">
              <a:latin typeface="Goudy Old Style" panose="02020502050305020303" pitchFamily="18" charset="0"/>
            </a:endParaRPr>
          </a:p>
          <a:p>
            <a:pPr fontAlgn="t"/>
            <a:r>
              <a:rPr lang="en-US" dirty="0">
                <a:latin typeface="Goudy Old Style" panose="02020502050305020303" pitchFamily="18" charset="0"/>
              </a:rPr>
              <a:t>Aural </a:t>
            </a:r>
            <a:r>
              <a:rPr lang="en-US" dirty="0" smtClean="0">
                <a:latin typeface="Goudy Old Style" panose="02020502050305020303" pitchFamily="18" charset="0"/>
              </a:rPr>
              <a:t>toilet</a:t>
            </a:r>
            <a:endParaRPr lang="en-US" dirty="0">
              <a:latin typeface="Goudy Old Style" panose="02020502050305020303" pitchFamily="18" charset="0"/>
            </a:endParaRPr>
          </a:p>
          <a:p>
            <a:pPr fontAlgn="t"/>
            <a:r>
              <a:rPr lang="en-US" dirty="0" err="1">
                <a:latin typeface="Goudy Old Style" panose="02020502050305020303" pitchFamily="18" charset="0"/>
              </a:rPr>
              <a:t>Ototopic</a:t>
            </a:r>
            <a:r>
              <a:rPr lang="en-US" dirty="0">
                <a:latin typeface="Goudy Old Style" panose="02020502050305020303" pitchFamily="18" charset="0"/>
              </a:rPr>
              <a:t> </a:t>
            </a:r>
            <a:r>
              <a:rPr lang="en-US" dirty="0" smtClean="0">
                <a:latin typeface="Goudy Old Style" panose="02020502050305020303" pitchFamily="18" charset="0"/>
              </a:rPr>
              <a:t>drops</a:t>
            </a:r>
          </a:p>
          <a:p>
            <a:pPr fontAlgn="t"/>
            <a:r>
              <a:rPr lang="en-US" altLang="en-US" dirty="0" smtClean="0">
                <a:latin typeface="Goudy Old Style" panose="02020502050305020303" pitchFamily="18" charset="0"/>
              </a:rPr>
              <a:t>Surgical </a:t>
            </a:r>
            <a:r>
              <a:rPr lang="en-US" altLang="en-US" dirty="0">
                <a:latin typeface="Goudy Old Style" panose="02020502050305020303" pitchFamily="18" charset="0"/>
              </a:rPr>
              <a:t>repair of the TM </a:t>
            </a:r>
            <a:r>
              <a:rPr lang="en-US" altLang="en-US" dirty="0" smtClean="0">
                <a:latin typeface="Goudy Old Style" panose="02020502050305020303" pitchFamily="18" charset="0"/>
              </a:rPr>
              <a:t>perforation.</a:t>
            </a:r>
          </a:p>
          <a:p>
            <a:pPr lvl="1" fontAlgn="t"/>
            <a:r>
              <a:rPr lang="en-US" altLang="en-US" dirty="0" err="1" smtClean="0">
                <a:latin typeface="Goudy Old Style" panose="02020502050305020303" pitchFamily="18" charset="0"/>
              </a:rPr>
              <a:t>Myringoplasty</a:t>
            </a:r>
            <a:r>
              <a:rPr lang="en-US" altLang="en-US" dirty="0" smtClean="0">
                <a:latin typeface="Goudy Old Style" panose="02020502050305020303" pitchFamily="18" charset="0"/>
              </a:rPr>
              <a:t> </a:t>
            </a:r>
          </a:p>
          <a:p>
            <a:pPr lvl="1" fontAlgn="t"/>
            <a:r>
              <a:rPr lang="en-US" altLang="en-US" dirty="0" err="1" smtClean="0">
                <a:latin typeface="Goudy Old Style" panose="02020502050305020303" pitchFamily="18" charset="0"/>
              </a:rPr>
              <a:t>Tympanoplasty</a:t>
            </a:r>
            <a:endParaRPr lang="en-US" altLang="en-US" dirty="0" smtClean="0">
              <a:latin typeface="Goudy Old Style" panose="02020502050305020303" pitchFamily="18" charset="0"/>
            </a:endParaRPr>
          </a:p>
          <a:p>
            <a:pPr fontAlgn="t"/>
            <a:r>
              <a:rPr lang="en-US" dirty="0" smtClean="0">
                <a:latin typeface="Goudy Old Style" panose="02020502050305020303" pitchFamily="18" charset="0"/>
              </a:rPr>
              <a:t>If persistent </a:t>
            </a:r>
            <a:r>
              <a:rPr lang="en-US" dirty="0" err="1" smtClean="0">
                <a:latin typeface="Goudy Old Style" panose="02020502050305020303" pitchFamily="18" charset="0"/>
              </a:rPr>
              <a:t>otorrhea</a:t>
            </a:r>
            <a:r>
              <a:rPr lang="en-US" dirty="0" smtClean="0">
                <a:latin typeface="Goudy Old Style" panose="02020502050305020303" pitchFamily="18" charset="0"/>
              </a:rPr>
              <a:t> &gt;8 weeks ? compliance, recurrent URTI, aural </a:t>
            </a:r>
            <a:r>
              <a:rPr lang="en-US" dirty="0" err="1" smtClean="0">
                <a:latin typeface="Goudy Old Style" panose="02020502050305020303" pitchFamily="18" charset="0"/>
              </a:rPr>
              <a:t>debri</a:t>
            </a:r>
            <a:r>
              <a:rPr lang="en-US" dirty="0" smtClean="0">
                <a:latin typeface="Goudy Old Style" panose="02020502050305020303" pitchFamily="18" charset="0"/>
              </a:rPr>
              <a:t>, marked granulation, </a:t>
            </a:r>
            <a:r>
              <a:rPr lang="en-US" dirty="0" err="1" smtClean="0">
                <a:latin typeface="Goudy Old Style" panose="02020502050305020303" pitchFamily="18" charset="0"/>
              </a:rPr>
              <a:t>cholesteatoma</a:t>
            </a:r>
            <a:r>
              <a:rPr lang="en-US" dirty="0" smtClean="0">
                <a:latin typeface="Goudy Old Style" panose="02020502050305020303" pitchFamily="18" charset="0"/>
              </a:rPr>
              <a:t>, FB, ?resistance </a:t>
            </a:r>
          </a:p>
          <a:p>
            <a:pPr marL="457200" lvl="1" indent="0">
              <a:buNone/>
            </a:pPr>
            <a:endParaRPr lang="en-US" altLang="en-US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altLang="en-US" b="1" dirty="0">
              <a:latin typeface="Goudy Old Style" panose="02020502050305020303" pitchFamily="18" charset="0"/>
            </a:endParaRPr>
          </a:p>
        </p:txBody>
      </p:sp>
      <p:sp>
        <p:nvSpPr>
          <p:cNvPr id="34820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929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Goudy Old Style" panose="02020502050305020303" pitchFamily="18" charset="0"/>
              </a:rPr>
              <a:t>Chronic </a:t>
            </a:r>
            <a:r>
              <a:rPr lang="en-US" altLang="en-US" b="1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b="1" dirty="0">
                <a:latin typeface="Goudy Old Style" panose="02020502050305020303" pitchFamily="18" charset="0"/>
              </a:rPr>
              <a:t> otitis media </a:t>
            </a:r>
            <a:r>
              <a:rPr lang="en-US" altLang="en-US" b="1" dirty="0" smtClean="0">
                <a:latin typeface="Goudy Old Style" panose="02020502050305020303" pitchFamily="18" charset="0"/>
              </a:rPr>
              <a:t>with </a:t>
            </a:r>
            <a:r>
              <a:rPr lang="en-US" altLang="en-US" b="1" dirty="0" err="1">
                <a:latin typeface="Goudy Old Style" panose="02020502050305020303" pitchFamily="18" charset="0"/>
              </a:rPr>
              <a:t>cholesteatoma</a:t>
            </a:r>
            <a:r>
              <a:rPr lang="en-US" altLang="en-US" b="1" dirty="0">
                <a:latin typeface="Goudy Old Style" panose="02020502050305020303" pitchFamily="18" charset="0"/>
              </a:rPr>
              <a:t> ( </a:t>
            </a:r>
            <a:r>
              <a:rPr lang="en-US" altLang="en-US" b="1" dirty="0" smtClean="0">
                <a:latin typeface="Goudy Old Style" panose="02020502050305020303" pitchFamily="18" charset="0"/>
              </a:rPr>
              <a:t>Unsafe </a:t>
            </a:r>
            <a:r>
              <a:rPr lang="en-US" altLang="en-US" b="1" dirty="0">
                <a:latin typeface="Goudy Old Style" panose="02020502050305020303" pitchFamily="18" charset="0"/>
              </a:rPr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Surgery- </a:t>
            </a:r>
            <a:r>
              <a:rPr lang="en-US" dirty="0" err="1" smtClean="0"/>
              <a:t>Mastoidectomies</a:t>
            </a:r>
            <a:endParaRPr lang="en-US" dirty="0" smtClean="0"/>
          </a:p>
          <a:p>
            <a:r>
              <a:rPr lang="en-US" dirty="0" smtClean="0"/>
              <a:t>Follow-up </a:t>
            </a:r>
          </a:p>
          <a:p>
            <a:r>
              <a:rPr lang="en-US" dirty="0" smtClean="0"/>
              <a:t>Rehabilitation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2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Image result for healed perforation tympanic memb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03" y="4601860"/>
            <a:ext cx="2269995" cy="226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aled perforation tympanic membra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34638"/>
            <a:ext cx="3017275" cy="25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healed perforation tympanic membr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75" y="34638"/>
            <a:ext cx="2952136" cy="26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ealed perforation tympanic membr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94957"/>
            <a:ext cx="2327856" cy="22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healed perforation tympanic membra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36" y="2598959"/>
            <a:ext cx="2377799" cy="22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healed perforation tympanic membra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9" y="4800601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healed perforation tympanic membrane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34638"/>
            <a:ext cx="3200399" cy="25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cso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003" y="2591003"/>
            <a:ext cx="4485998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cholesteatom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764548"/>
            <a:ext cx="2939869" cy="20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cholesteatom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032" y="4734066"/>
            <a:ext cx="2206152" cy="21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900" y="228600"/>
            <a:ext cx="73914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factors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533401"/>
            <a:ext cx="85344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Interplay </a:t>
            </a:r>
            <a:r>
              <a:rPr lang="en-US" dirty="0" err="1"/>
              <a:t>btn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Immunocompromise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Poor living conditions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err="1" smtClean="0"/>
              <a:t>Bottlefeeding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Young children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Innoculum</a:t>
            </a:r>
            <a:r>
              <a:rPr lang="en-US" dirty="0"/>
              <a:t> </a:t>
            </a:r>
            <a:r>
              <a:rPr lang="en-US" dirty="0" smtClean="0"/>
              <a:t>exposure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Day care facilities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Family </a:t>
            </a:r>
            <a:r>
              <a:rPr lang="en-US" dirty="0"/>
              <a:t>history of otitis </a:t>
            </a:r>
            <a:r>
              <a:rPr lang="en-US" dirty="0" smtClean="0"/>
              <a:t>media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Feeding in supine position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Inadequate </a:t>
            </a:r>
            <a:r>
              <a:rPr lang="en-US" dirty="0" err="1"/>
              <a:t>ASOM</a:t>
            </a:r>
            <a:r>
              <a:rPr lang="en-US" dirty="0"/>
              <a:t> </a:t>
            </a:r>
            <a:r>
              <a:rPr lang="en-US" dirty="0" smtClean="0"/>
              <a:t>treatment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Poor access to medical care/ </a:t>
            </a:r>
            <a:r>
              <a:rPr lang="en-US" dirty="0" err="1" smtClean="0"/>
              <a:t>LSES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Inadequate </a:t>
            </a:r>
            <a:r>
              <a:rPr lang="en-US" dirty="0" err="1" smtClean="0"/>
              <a:t>Dx</a:t>
            </a:r>
            <a:r>
              <a:rPr lang="en-US" dirty="0" smtClean="0"/>
              <a:t> and treatment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Maternal education level</a:t>
            </a:r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51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962400" y="762000"/>
            <a:ext cx="4038600" cy="57943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BE" altLang="en-US" sz="1600" b="1">
                <a:solidFill>
                  <a:srgbClr val="A50021"/>
                </a:solidFill>
                <a:latin typeface="Times New Roman" panose="02020603050405020304" pitchFamily="18" charset="0"/>
              </a:rPr>
              <a:t>        </a:t>
            </a:r>
            <a:r>
              <a:rPr lang="nl-BE" altLang="en-US" sz="3200" b="1">
                <a:solidFill>
                  <a:srgbClr val="FFFF66"/>
                </a:solidFill>
                <a:latin typeface="Times New Roman" panose="02020603050405020304" pitchFamily="18" charset="0"/>
              </a:rPr>
              <a:t>Acute Otitis Media</a:t>
            </a:r>
            <a:endParaRPr lang="nl-NL" altLang="en-US" sz="3200" b="1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14600" y="1981201"/>
            <a:ext cx="1295400" cy="346075"/>
          </a:xfrm>
          <a:prstGeom prst="rect">
            <a:avLst/>
          </a:prstGeom>
          <a:solidFill>
            <a:srgbClr val="0000FF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Resolution</a:t>
            </a:r>
            <a:endParaRPr lang="nl-NL" altLang="en-US" sz="1600" b="1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791200" y="2286001"/>
            <a:ext cx="2209800" cy="5355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Acute Perforation</a:t>
            </a:r>
            <a:b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</a:b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+</a:t>
            </a:r>
            <a:b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</a:b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Otitis Media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7467600" y="4419600"/>
            <a:ext cx="2514600" cy="4826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Chronic suppurtive otitis media </a:t>
            </a:r>
            <a:endParaRPr lang="nl-NL" altLang="en-US" sz="1600" b="1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8991600" y="6096000"/>
            <a:ext cx="1295400" cy="3365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Safe</a:t>
            </a:r>
            <a:r>
              <a:rPr lang="nl-BE" altLang="en-US" sz="1600" b="1" u="sng">
                <a:solidFill>
                  <a:srgbClr val="FFFF66"/>
                </a:solidFill>
                <a:latin typeface="Times New Roman" panose="02020603050405020304" pitchFamily="18" charset="0"/>
              </a:rPr>
              <a:t> </a:t>
            </a:r>
            <a:endParaRPr lang="nl-NL" altLang="en-US" sz="1600" b="1" u="sng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810000" y="4114801"/>
            <a:ext cx="1371600" cy="60642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Resolution</a:t>
            </a:r>
            <a:b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</a:b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+</a:t>
            </a:r>
            <a:b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</a:br>
            <a:r>
              <a:rPr lang="nl-BE" altLang="en-US" sz="1600" b="1">
                <a:solidFill>
                  <a:srgbClr val="FFFF66"/>
                </a:solidFill>
                <a:latin typeface="Times New Roman" panose="02020603050405020304" pitchFamily="18" charset="0"/>
              </a:rPr>
              <a:t>Healing</a:t>
            </a:r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 flipH="1">
            <a:off x="3352800" y="1295400"/>
            <a:ext cx="2514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20"/>
          <p:cNvSpPr>
            <a:spLocks noChangeShapeType="1"/>
          </p:cNvSpPr>
          <p:nvPr/>
        </p:nvSpPr>
        <p:spPr bwMode="auto">
          <a:xfrm flipH="1">
            <a:off x="5105400" y="1295400"/>
            <a:ext cx="74295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21"/>
          <p:cNvSpPr>
            <a:spLocks noChangeShapeType="1"/>
          </p:cNvSpPr>
          <p:nvPr/>
        </p:nvSpPr>
        <p:spPr bwMode="auto">
          <a:xfrm>
            <a:off x="5791200" y="1295400"/>
            <a:ext cx="1219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24"/>
          <p:cNvSpPr>
            <a:spLocks noChangeShapeType="1"/>
          </p:cNvSpPr>
          <p:nvPr/>
        </p:nvSpPr>
        <p:spPr bwMode="auto">
          <a:xfrm flipH="1">
            <a:off x="5105400" y="2743200"/>
            <a:ext cx="1524000" cy="1390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25"/>
          <p:cNvSpPr>
            <a:spLocks noChangeShapeType="1"/>
          </p:cNvSpPr>
          <p:nvPr/>
        </p:nvSpPr>
        <p:spPr bwMode="auto">
          <a:xfrm flipH="1">
            <a:off x="8001000" y="4876800"/>
            <a:ext cx="609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26"/>
          <p:cNvSpPr>
            <a:spLocks noChangeShapeType="1"/>
          </p:cNvSpPr>
          <p:nvPr/>
        </p:nvSpPr>
        <p:spPr bwMode="auto">
          <a:xfrm>
            <a:off x="6629400" y="2743200"/>
            <a:ext cx="16002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27"/>
          <p:cNvSpPr>
            <a:spLocks noChangeShapeType="1"/>
          </p:cNvSpPr>
          <p:nvPr/>
        </p:nvSpPr>
        <p:spPr bwMode="auto">
          <a:xfrm flipH="1">
            <a:off x="3790950" y="3781425"/>
            <a:ext cx="1123950" cy="533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9"/>
          <p:cNvSpPr>
            <a:spLocks noChangeShapeType="1"/>
          </p:cNvSpPr>
          <p:nvPr/>
        </p:nvSpPr>
        <p:spPr bwMode="auto">
          <a:xfrm>
            <a:off x="4914900" y="3781425"/>
            <a:ext cx="1066800" cy="5905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30"/>
          <p:cNvSpPr>
            <a:spLocks noChangeShapeType="1"/>
          </p:cNvSpPr>
          <p:nvPr/>
        </p:nvSpPr>
        <p:spPr bwMode="auto">
          <a:xfrm flipH="1">
            <a:off x="7277100" y="3981450"/>
            <a:ext cx="533400" cy="3619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32"/>
          <p:cNvSpPr>
            <a:spLocks noChangeShapeType="1"/>
          </p:cNvSpPr>
          <p:nvPr/>
        </p:nvSpPr>
        <p:spPr bwMode="auto">
          <a:xfrm>
            <a:off x="7562850" y="4819650"/>
            <a:ext cx="5334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33"/>
          <p:cNvSpPr>
            <a:spLocks noChangeShapeType="1"/>
          </p:cNvSpPr>
          <p:nvPr/>
        </p:nvSpPr>
        <p:spPr bwMode="auto">
          <a:xfrm>
            <a:off x="8610600" y="4876800"/>
            <a:ext cx="762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Text Box 34"/>
          <p:cNvSpPr txBox="1">
            <a:spLocks noChangeArrowheads="1"/>
          </p:cNvSpPr>
          <p:nvPr/>
        </p:nvSpPr>
        <p:spPr bwMode="auto">
          <a:xfrm>
            <a:off x="3962400" y="2209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4038600" y="2209801"/>
            <a:ext cx="1371600" cy="7016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Persistent effusion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934200" y="6019800"/>
            <a:ext cx="1066800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Unsafe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10" name="Oval 39"/>
          <p:cNvSpPr>
            <a:spLocks noChangeArrowheads="1"/>
          </p:cNvSpPr>
          <p:nvPr/>
        </p:nvSpPr>
        <p:spPr bwMode="auto">
          <a:xfrm>
            <a:off x="3886200" y="1828800"/>
            <a:ext cx="1600200" cy="1447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12311" name="Oval 40"/>
          <p:cNvSpPr>
            <a:spLocks noChangeArrowheads="1"/>
          </p:cNvSpPr>
          <p:nvPr/>
        </p:nvSpPr>
        <p:spPr bwMode="auto">
          <a:xfrm>
            <a:off x="7086600" y="4038600"/>
            <a:ext cx="3048000" cy="1219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12312" name="Oval 41"/>
          <p:cNvSpPr>
            <a:spLocks noChangeArrowheads="1"/>
          </p:cNvSpPr>
          <p:nvPr/>
        </p:nvSpPr>
        <p:spPr bwMode="auto">
          <a:xfrm>
            <a:off x="6781800" y="5867400"/>
            <a:ext cx="1371600" cy="8382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12313" name="Oval 42"/>
          <p:cNvSpPr>
            <a:spLocks noChangeArrowheads="1"/>
          </p:cNvSpPr>
          <p:nvPr/>
        </p:nvSpPr>
        <p:spPr bwMode="auto">
          <a:xfrm>
            <a:off x="8839200" y="5867400"/>
            <a:ext cx="1600200" cy="762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12314" name="Rechteck 25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6981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animBg="1"/>
      <p:bldP spid="39941" grpId="0" animBg="1"/>
      <p:bldP spid="39948" grpId="0" animBg="1"/>
      <p:bldP spid="39949" grpId="0" animBg="1"/>
      <p:bldP spid="39952" grpId="0" animBg="1"/>
      <p:bldP spid="39971" grpId="0" animBg="1"/>
      <p:bldP spid="399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88584"/>
            <a:ext cx="8915400" cy="5364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900" b="1" dirty="0"/>
              <a:t>Classification of COM</a:t>
            </a:r>
            <a:r>
              <a:rPr lang="en-US" sz="3900" b="1" baseline="30000" dirty="0"/>
              <a:t>1,2,7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CSOM and Non-CSOM</a:t>
            </a:r>
            <a:r>
              <a:rPr lang="en-US" b="1" baseline="30000" dirty="0" smtClean="0"/>
              <a:t>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By </a:t>
            </a:r>
            <a:r>
              <a:rPr lang="en-US" b="1" dirty="0"/>
              <a:t>Perforation </a:t>
            </a:r>
          </a:p>
          <a:p>
            <a:pPr marL="0" indent="0">
              <a:buNone/>
            </a:pPr>
            <a:r>
              <a:rPr lang="en-US" dirty="0"/>
              <a:t>	Site 	-</a:t>
            </a:r>
            <a:r>
              <a:rPr lang="en-US" dirty="0" err="1"/>
              <a:t>Tubotympanic</a:t>
            </a:r>
            <a:r>
              <a:rPr lang="en-US" dirty="0"/>
              <a:t>(quadrant/centrality)			-</a:t>
            </a:r>
            <a:r>
              <a:rPr lang="en-US" dirty="0" err="1"/>
              <a:t>Atticoantral</a:t>
            </a:r>
            <a:r>
              <a:rPr lang="en-US" dirty="0"/>
              <a:t>/ unsafe</a:t>
            </a:r>
          </a:p>
          <a:p>
            <a:pPr marL="0" indent="0">
              <a:buNone/>
            </a:pPr>
            <a:r>
              <a:rPr lang="en-US" dirty="0"/>
              <a:t>	Size- In 25% multiples, subtotal/ total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By </a:t>
            </a:r>
            <a:r>
              <a:rPr lang="en-US" b="1" dirty="0" smtClean="0"/>
              <a:t>Active disease-</a:t>
            </a:r>
            <a:r>
              <a:rPr lang="en-US" dirty="0" smtClean="0"/>
              <a:t>Inactive(dry ear) or active (wet)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By </a:t>
            </a:r>
            <a:r>
              <a:rPr lang="en-US" b="1" dirty="0"/>
              <a:t>C</a:t>
            </a:r>
            <a:r>
              <a:rPr lang="en-US" b="1" dirty="0" smtClean="0"/>
              <a:t>holesteatoma</a:t>
            </a:r>
            <a:r>
              <a:rPr lang="en-US" dirty="0" smtClean="0"/>
              <a:t>- +/- </a:t>
            </a:r>
            <a:r>
              <a:rPr lang="en-US" dirty="0" err="1" smtClean="0"/>
              <a:t>cholesteatoma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By </a:t>
            </a:r>
            <a:r>
              <a:rPr lang="en-US" b="1" dirty="0"/>
              <a:t>N</a:t>
            </a:r>
            <a:r>
              <a:rPr lang="en-US" b="1" dirty="0" smtClean="0"/>
              <a:t>egative pressure disease- </a:t>
            </a:r>
            <a:r>
              <a:rPr lang="en-US" dirty="0" smtClean="0"/>
              <a:t>TM retraction graded by Sade and </a:t>
            </a:r>
            <a:r>
              <a:rPr lang="en-US" dirty="0" err="1" smtClean="0"/>
              <a:t>Tos</a:t>
            </a:r>
            <a:r>
              <a:rPr lang="en-US" dirty="0" smtClean="0"/>
              <a:t> classifications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By </a:t>
            </a:r>
            <a:r>
              <a:rPr lang="en-US" b="1" dirty="0" err="1" smtClean="0"/>
              <a:t>Histopathological</a:t>
            </a:r>
            <a:r>
              <a:rPr lang="en-US" b="1" dirty="0" smtClean="0"/>
              <a:t> subtypes</a:t>
            </a:r>
            <a:r>
              <a:rPr lang="en-US" dirty="0" smtClean="0"/>
              <a:t>- 5 subtypes</a:t>
            </a:r>
            <a:endParaRPr lang="en-US" baseline="30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019801"/>
            <a:ext cx="8382000" cy="70167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1. WHO report.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Chronic </a:t>
            </a:r>
            <a:r>
              <a:rPr lang="en-GB" dirty="0" err="1">
                <a:solidFill>
                  <a:schemeClr val="tx1"/>
                </a:solidFill>
              </a:rPr>
              <a:t>Suppurative</a:t>
            </a:r>
            <a:r>
              <a:rPr lang="en-GB" dirty="0">
                <a:solidFill>
                  <a:schemeClr val="tx1"/>
                </a:solidFill>
              </a:rPr>
              <a:t> otitis </a:t>
            </a:r>
            <a:r>
              <a:rPr lang="en-GB" dirty="0" smtClean="0">
                <a:solidFill>
                  <a:schemeClr val="tx1"/>
                </a:solidFill>
              </a:rPr>
              <a:t>media.</a:t>
            </a:r>
            <a:r>
              <a:rPr lang="en-US" dirty="0" smtClean="0">
                <a:solidFill>
                  <a:schemeClr val="tx1"/>
                </a:solidFill>
              </a:rPr>
              <a:t> 2004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2. Browning </a:t>
            </a:r>
            <a:r>
              <a:rPr lang="en-US" dirty="0" err="1" smtClean="0">
                <a:solidFill>
                  <a:schemeClr val="tx1"/>
                </a:solidFill>
              </a:rPr>
              <a:t>GG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t al. </a:t>
            </a:r>
            <a:r>
              <a:rPr lang="en-US" i="1" dirty="0" smtClean="0">
                <a:solidFill>
                  <a:schemeClr val="tx1"/>
                </a:solidFill>
              </a:rPr>
              <a:t>Scott-Brown's. 2019</a:t>
            </a:r>
          </a:p>
          <a:p>
            <a:pPr algn="l"/>
            <a:r>
              <a:rPr lang="en-US" i="1" dirty="0">
                <a:solidFill>
                  <a:schemeClr val="tx1"/>
                </a:solidFill>
              </a:rPr>
              <a:t>7</a:t>
            </a:r>
            <a:r>
              <a:rPr lang="en-US" i="1" dirty="0" smtClean="0">
                <a:solidFill>
                  <a:schemeClr val="tx1"/>
                </a:solidFill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</a:rPr>
              <a:t>Nadol</a:t>
            </a:r>
            <a:r>
              <a:rPr lang="en-US" i="1" dirty="0" smtClean="0">
                <a:solidFill>
                  <a:schemeClr val="tx1"/>
                </a:solidFill>
              </a:rPr>
              <a:t> laryngoscope.2009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-50633"/>
            <a:ext cx="2511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/>
              <a:t>COM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783"/>
            <a:ext cx="8826438" cy="67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>
                <a:latin typeface="Goudy Old Style" panose="02020502050305020303" pitchFamily="18" charset="0"/>
              </a:rPr>
              <a:t>Otitis Media with Effusion</a:t>
            </a:r>
            <a:r>
              <a:rPr lang="en-US" altLang="en-US" sz="3200" b="1" dirty="0">
                <a:latin typeface="Goudy Old Style" panose="02020502050305020303" pitchFamily="18" charset="0"/>
              </a:rPr>
              <a:t/>
            </a:r>
            <a:br>
              <a:rPr lang="en-US" altLang="en-US" sz="3200" b="1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(Chronic non-</a:t>
            </a:r>
            <a:r>
              <a:rPr lang="en-US" altLang="en-US" sz="3200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3200" dirty="0">
                <a:latin typeface="Goudy Old Style" panose="02020502050305020303" pitchFamily="18" charset="0"/>
              </a:rPr>
              <a:t> Otitis Media</a:t>
            </a:r>
            <a:r>
              <a:rPr lang="en-US" altLang="en-US" sz="3200" dirty="0">
                <a:solidFill>
                  <a:srgbClr val="A50021"/>
                </a:solidFill>
                <a:latin typeface="Goudy Old Style" panose="02020502050305020303" pitchFamily="18" charset="0"/>
              </a:rPr>
              <a:t>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2743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Middle ear filled with serous or mucoid fluid</a:t>
            </a:r>
          </a:p>
          <a:p>
            <a:pPr eaLnBrk="1" hangingPunct="1"/>
            <a:r>
              <a:rPr lang="en-US" altLang="en-US" dirty="0"/>
              <a:t>No purulence</a:t>
            </a:r>
          </a:p>
          <a:p>
            <a:pPr eaLnBrk="1" hangingPunct="1"/>
            <a:r>
              <a:rPr lang="en-US" altLang="en-US" dirty="0"/>
              <a:t>Often present after acute otitis media is treated appropriately with antibiotics</a:t>
            </a:r>
          </a:p>
          <a:p>
            <a:pPr eaLnBrk="1" hangingPunct="1"/>
            <a:r>
              <a:rPr lang="en-US" altLang="en-US" dirty="0"/>
              <a:t>Most will clear within 3 </a:t>
            </a:r>
            <a:r>
              <a:rPr lang="en-US" altLang="en-US" dirty="0" smtClean="0"/>
              <a:t>months</a:t>
            </a:r>
          </a:p>
          <a:p>
            <a:r>
              <a:rPr lang="en-US" dirty="0" smtClean="0"/>
              <a:t>Adults ??Nasopharyngeal carcinoma</a:t>
            </a:r>
            <a:endParaRPr lang="en-US" altLang="en-US" dirty="0"/>
          </a:p>
        </p:txBody>
      </p:sp>
      <p:pic>
        <p:nvPicPr>
          <p:cNvPr id="114692" name="Picture 4" descr="Serous_ottitis_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4"/>
          <a:stretch>
            <a:fillRect/>
          </a:stretch>
        </p:blipFill>
        <p:spPr bwMode="auto">
          <a:xfrm>
            <a:off x="6167438" y="4419600"/>
            <a:ext cx="2076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thin watery yellow middle ear fluid (4201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>
            <a:fillRect/>
          </a:stretch>
        </p:blipFill>
        <p:spPr bwMode="auto">
          <a:xfrm>
            <a:off x="3962401" y="4419600"/>
            <a:ext cx="20748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hteck 5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87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latin typeface="Goudy Old Style" panose="02020502050305020303" pitchFamily="18" charset="0"/>
              </a:rPr>
              <a:t>Otitis Media with Effusion</a:t>
            </a:r>
            <a:r>
              <a:rPr lang="en-US" altLang="en-US" sz="3200" b="1" dirty="0">
                <a:latin typeface="Goudy Old Style" panose="02020502050305020303" pitchFamily="18" charset="0"/>
              </a:rPr>
              <a:t/>
            </a:r>
            <a:br>
              <a:rPr lang="en-US" altLang="en-US" sz="3200" b="1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(Chronic non-</a:t>
            </a:r>
            <a:r>
              <a:rPr lang="en-US" altLang="en-US" sz="3200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3200" dirty="0">
                <a:latin typeface="Goudy Old Style" panose="02020502050305020303" pitchFamily="18" charset="0"/>
              </a:rPr>
              <a:t> Otitis Media)</a:t>
            </a:r>
            <a:endParaRPr lang="en-US" altLang="en-US" sz="32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05000"/>
            <a:ext cx="8229600" cy="3886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b="1" dirty="0"/>
              <a:t>Diagnosis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History.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Clinical Examination.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Tuning fork tests.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 err="1"/>
              <a:t>Audiological</a:t>
            </a:r>
            <a:r>
              <a:rPr lang="en-US" altLang="en-US" dirty="0"/>
              <a:t> assessment. </a:t>
            </a:r>
          </a:p>
        </p:txBody>
      </p:sp>
      <p:sp>
        <p:nvSpPr>
          <p:cNvPr id="14340" name="Rechteck 3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46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latin typeface="Goudy Old Style" panose="02020502050305020303" pitchFamily="18" charset="0"/>
              </a:rPr>
              <a:t>Otitis Media with Effusion</a:t>
            </a:r>
            <a:r>
              <a:rPr lang="en-US" altLang="en-US" sz="3200" b="1" dirty="0">
                <a:latin typeface="Goudy Old Style" panose="02020502050305020303" pitchFamily="18" charset="0"/>
              </a:rPr>
              <a:t/>
            </a:r>
            <a:br>
              <a:rPr lang="en-US" altLang="en-US" sz="3200" b="1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(Chronic non-</a:t>
            </a:r>
            <a:r>
              <a:rPr lang="en-US" altLang="en-US" sz="3200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3200" dirty="0">
                <a:latin typeface="Goudy Old Style" panose="02020502050305020303" pitchFamily="18" charset="0"/>
              </a:rPr>
              <a:t> Otitis Media)</a:t>
            </a:r>
            <a:endParaRPr lang="en-US" altLang="en-US" sz="32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Tuning fork </a:t>
            </a:r>
            <a:r>
              <a:rPr lang="en-US" altLang="en-US" dirty="0" smtClean="0"/>
              <a:t>tests</a:t>
            </a: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Audiological</a:t>
            </a:r>
            <a:r>
              <a:rPr lang="en-US" altLang="en-US" dirty="0"/>
              <a:t> assessment: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en-US" b="1" dirty="0"/>
              <a:t>1. Tympanometry </a:t>
            </a:r>
          </a:p>
        </p:txBody>
      </p:sp>
      <p:pic>
        <p:nvPicPr>
          <p:cNvPr id="14340" name="Picture 4" descr="aud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BD"/>
              </a:clrFrom>
              <a:clrTo>
                <a:srgbClr val="FBFBBD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3" y="1825625"/>
            <a:ext cx="634854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hteck 4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9827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latin typeface="Goudy Old Style" panose="02020502050305020303" pitchFamily="18" charset="0"/>
              </a:rPr>
              <a:t>Otitis Media with Effusion</a:t>
            </a:r>
            <a:r>
              <a:rPr lang="en-US" altLang="en-US" sz="3200" b="1" dirty="0">
                <a:latin typeface="Goudy Old Style" panose="02020502050305020303" pitchFamily="18" charset="0"/>
              </a:rPr>
              <a:t/>
            </a:r>
            <a:br>
              <a:rPr lang="en-US" altLang="en-US" sz="3200" b="1" dirty="0">
                <a:latin typeface="Goudy Old Style" panose="02020502050305020303" pitchFamily="18" charset="0"/>
              </a:rPr>
            </a:br>
            <a:r>
              <a:rPr lang="en-US" altLang="en-US" sz="3200" dirty="0">
                <a:latin typeface="Goudy Old Style" panose="02020502050305020303" pitchFamily="18" charset="0"/>
              </a:rPr>
              <a:t>(Chronic non-</a:t>
            </a:r>
            <a:r>
              <a:rPr lang="en-US" altLang="en-US" sz="3200" dirty="0" err="1">
                <a:latin typeface="Goudy Old Style" panose="02020502050305020303" pitchFamily="18" charset="0"/>
              </a:rPr>
              <a:t>suppurative</a:t>
            </a:r>
            <a:r>
              <a:rPr lang="en-US" altLang="en-US" sz="3200" dirty="0">
                <a:latin typeface="Goudy Old Style" panose="02020502050305020303" pitchFamily="18" charset="0"/>
              </a:rPr>
              <a:t> Otitis Media)</a:t>
            </a:r>
            <a:endParaRPr lang="en-US" altLang="en-US" sz="3200" dirty="0"/>
          </a:p>
        </p:txBody>
      </p:sp>
      <p:pic>
        <p:nvPicPr>
          <p:cNvPr id="94212" name="Picture 4" descr="Pictur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0" t="16667"/>
          <a:stretch>
            <a:fillRect/>
          </a:stretch>
        </p:blipFill>
        <p:spPr>
          <a:xfrm>
            <a:off x="6621464" y="2895601"/>
            <a:ext cx="3741737" cy="3432175"/>
          </a:xfrm>
          <a:noFill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905000" y="2209800"/>
            <a:ext cx="5105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Audiological</a:t>
            </a:r>
            <a:r>
              <a:rPr lang="en-US" altLang="en-US" sz="2800" dirty="0"/>
              <a:t> assessment: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/>
              <a:t>2.Pure </a:t>
            </a:r>
            <a:r>
              <a:rPr lang="en-US" altLang="en-US" sz="2800" b="1" dirty="0"/>
              <a:t>tone audiogram </a:t>
            </a:r>
          </a:p>
        </p:txBody>
      </p:sp>
      <p:sp>
        <p:nvSpPr>
          <p:cNvPr id="16389" name="Rechteck 4"/>
          <p:cNvSpPr>
            <a:spLocks noChangeArrowheads="1"/>
          </p:cNvSpPr>
          <p:nvPr/>
        </p:nvSpPr>
        <p:spPr bwMode="auto">
          <a:xfrm>
            <a:off x="1524000" y="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Chronic otitis media </a:t>
            </a: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674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Documents and Settings\Igorb\My Documents\Clients\Paul Fagan\GP Discharging\Untitled-44.jp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722</Words>
  <Application>Microsoft Office PowerPoint</Application>
  <PresentationFormat>Widescreen</PresentationFormat>
  <Paragraphs>183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Goudy Old Style</vt:lpstr>
      <vt:lpstr>Times New Roman</vt:lpstr>
      <vt:lpstr>Wingdings</vt:lpstr>
      <vt:lpstr>Office Theme</vt:lpstr>
      <vt:lpstr>Chronic Otitis Media</vt:lpstr>
      <vt:lpstr>INTRODUCTION</vt:lpstr>
      <vt:lpstr>Risk factors</vt:lpstr>
      <vt:lpstr>PowerPoint Presentation</vt:lpstr>
      <vt:lpstr>PowerPoint Presentation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Otitis Media with Effusion (Chronic non-suppurative Otitis Media)</vt:lpstr>
      <vt:lpstr>Adhesive otitis media  (Chronic non-suppurative Otitis Media)</vt:lpstr>
      <vt:lpstr>Adhesive otitis media  (Chronic non-suppurative Otitis Media)</vt:lpstr>
      <vt:lpstr>Chronic suppurative otitis media </vt:lpstr>
      <vt:lpstr> Chronic suppurative otitis media  </vt:lpstr>
      <vt:lpstr>Chronic suppurative otitis media </vt:lpstr>
      <vt:lpstr>Chronic suppurative otitis media </vt:lpstr>
      <vt:lpstr>Chronic suppurative otitis media </vt:lpstr>
      <vt:lpstr>Chronic suppurative otitis media </vt:lpstr>
      <vt:lpstr>Cholesteatoma</vt:lpstr>
      <vt:lpstr>Cholesteatoma</vt:lpstr>
      <vt:lpstr>Cholesteatoma</vt:lpstr>
      <vt:lpstr>Cholesteatoma</vt:lpstr>
      <vt:lpstr>Cholesteatoma</vt:lpstr>
      <vt:lpstr>Chronic suppurative otitis media without cholesteatoma ( safe ) </vt:lpstr>
      <vt:lpstr>Chronic suppurative otitis media with cholesteatoma ( Unsafe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Otitis Media</dc:title>
  <dc:creator>USER</dc:creator>
  <cp:lastModifiedBy>USER</cp:lastModifiedBy>
  <cp:revision>13</cp:revision>
  <dcterms:created xsi:type="dcterms:W3CDTF">2021-02-16T09:58:43Z</dcterms:created>
  <dcterms:modified xsi:type="dcterms:W3CDTF">2021-02-16T14:14:53Z</dcterms:modified>
</cp:coreProperties>
</file>