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75" r:id="rId5"/>
    <p:sldId id="276" r:id="rId6"/>
    <p:sldId id="258" r:id="rId7"/>
    <p:sldId id="259" r:id="rId8"/>
    <p:sldId id="260" r:id="rId9"/>
    <p:sldId id="277" r:id="rId10"/>
    <p:sldId id="261" r:id="rId11"/>
    <p:sldId id="262" r:id="rId12"/>
    <p:sldId id="281" r:id="rId13"/>
    <p:sldId id="282" r:id="rId14"/>
    <p:sldId id="263" r:id="rId15"/>
    <p:sldId id="264" r:id="rId16"/>
    <p:sldId id="265" r:id="rId17"/>
    <p:sldId id="266" r:id="rId18"/>
    <p:sldId id="267" r:id="rId19"/>
    <p:sldId id="278" r:id="rId20"/>
    <p:sldId id="268" r:id="rId21"/>
    <p:sldId id="269" r:id="rId22"/>
    <p:sldId id="279" r:id="rId23"/>
    <p:sldId id="270" r:id="rId24"/>
    <p:sldId id="280" r:id="rId25"/>
    <p:sldId id="271" r:id="rId26"/>
    <p:sldId id="272" r:id="rId27"/>
    <p:sldId id="273" r:id="rId28"/>
    <p:sldId id="274" r:id="rId29"/>
    <p:sldId id="285"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dykates@outlook.com" initials="e" lastIdx="0" clrIdx="0">
    <p:extLst>
      <p:ext uri="{19B8F6BF-5375-455C-9EA6-DF929625EA0E}">
        <p15:presenceInfo xmlns:p15="http://schemas.microsoft.com/office/powerpoint/2012/main" userId="16fee54511ea97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780" y="72"/>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A046278-D920-4629-A401-2B7461370F96}" type="datetimeFigureOut">
              <a:rPr lang="en-GB" smtClean="0"/>
              <a:t>26/04/2021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333755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046278-D920-4629-A401-2B7461370F96}" type="datetimeFigureOut">
              <a:rPr lang="en-GB" smtClean="0"/>
              <a:t>26/04/2021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94293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046278-D920-4629-A401-2B7461370F96}" type="datetimeFigureOut">
              <a:rPr lang="en-GB" smtClean="0"/>
              <a:t>26/04/2021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94641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046278-D920-4629-A401-2B7461370F96}" type="datetimeFigureOut">
              <a:rPr lang="en-GB" smtClean="0"/>
              <a:t>26/04/2021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3206140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046278-D920-4629-A401-2B7461370F96}" type="datetimeFigureOut">
              <a:rPr lang="en-GB" smtClean="0"/>
              <a:t>26/04/2021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47338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A046278-D920-4629-A401-2B7461370F96}" type="datetimeFigureOut">
              <a:rPr lang="en-GB" smtClean="0"/>
              <a:t>26/04/2021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23899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A046278-D920-4629-A401-2B7461370F96}" type="datetimeFigureOut">
              <a:rPr lang="en-GB" smtClean="0"/>
              <a:t>26/04/2021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28000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046278-D920-4629-A401-2B7461370F96}" type="datetimeFigureOut">
              <a:rPr lang="en-GB" smtClean="0"/>
              <a:t>26/04/2021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653456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46278-D920-4629-A401-2B7461370F96}" type="datetimeFigureOut">
              <a:rPr lang="en-GB" smtClean="0"/>
              <a:t>26/04/2021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98531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046278-D920-4629-A401-2B7461370F96}" type="datetimeFigureOut">
              <a:rPr lang="en-GB" smtClean="0"/>
              <a:t>26/04/2021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33737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046278-D920-4629-A401-2B7461370F96}" type="datetimeFigureOut">
              <a:rPr lang="en-GB" smtClean="0"/>
              <a:t>26/04/2021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F7555-8902-469A-A931-DDF9B1BC3F5F}" type="slidenum">
              <a:rPr lang="en-GB" smtClean="0"/>
              <a:t>‹#›</a:t>
            </a:fld>
            <a:endParaRPr lang="en-GB"/>
          </a:p>
        </p:txBody>
      </p:sp>
    </p:spTree>
    <p:extLst>
      <p:ext uri="{BB962C8B-B14F-4D97-AF65-F5344CB8AC3E}">
        <p14:creationId xmlns:p14="http://schemas.microsoft.com/office/powerpoint/2010/main" val="1797170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46278-D920-4629-A401-2B7461370F96}" type="datetimeFigureOut">
              <a:rPr lang="en-GB" smtClean="0"/>
              <a:t>26/04/2021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F7555-8902-469A-A931-DDF9B1BC3F5F}" type="slidenum">
              <a:rPr lang="en-GB" smtClean="0"/>
              <a:t>‹#›</a:t>
            </a:fld>
            <a:endParaRPr lang="en-GB"/>
          </a:p>
        </p:txBody>
      </p:sp>
    </p:spTree>
    <p:extLst>
      <p:ext uri="{BB962C8B-B14F-4D97-AF65-F5344CB8AC3E}">
        <p14:creationId xmlns:p14="http://schemas.microsoft.com/office/powerpoint/2010/main" val="43589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COMMON CHANGES DUE TO CIRCULATORY DISTURBANCE</a:t>
            </a: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569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5774"/>
            <a:ext cx="12192000" cy="6478697"/>
          </a:xfrm>
          <a:prstGeom prst="rect">
            <a:avLst/>
          </a:prstGeom>
        </p:spPr>
        <p:txBody>
          <a:bodyPr wrap="square">
            <a:spAutoFit/>
          </a:bodyPr>
          <a:lstStyle/>
          <a:p>
            <a:pPr marL="742950" lvl="1" indent="-285750" algn="just">
              <a:lnSpc>
                <a:spcPct val="250000"/>
              </a:lnSpc>
              <a:spcBef>
                <a:spcPts val="1200"/>
              </a:spcBef>
              <a:spcAft>
                <a:spcPts val="1000"/>
              </a:spcAft>
              <a:buFont typeface="Wingdings" panose="05000000000000000000" pitchFamily="2" charset="2"/>
              <a:buChar char="v"/>
            </a:pPr>
            <a:r>
              <a:rPr lang="en-US" sz="36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Shock is a vicious process. </a:t>
            </a:r>
          </a:p>
          <a:p>
            <a:pPr marL="742950" lvl="1" indent="-285750" algn="just">
              <a:lnSpc>
                <a:spcPct val="250000"/>
              </a:lnSpc>
              <a:spcBef>
                <a:spcPts val="1200"/>
              </a:spcBef>
              <a:spcAft>
                <a:spcPts val="1000"/>
              </a:spcAft>
              <a:buFont typeface="Wingdings" panose="05000000000000000000" pitchFamily="2" charset="2"/>
              <a:buChar char="v"/>
            </a:pPr>
            <a:r>
              <a:rPr lang="en-US" sz="36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Effects of shock make the shock worse. </a:t>
            </a:r>
          </a:p>
          <a:p>
            <a:pPr marL="742950" lvl="1" indent="-285750" algn="just">
              <a:lnSpc>
                <a:spcPct val="250000"/>
              </a:lnSpc>
              <a:spcBef>
                <a:spcPts val="1200"/>
              </a:spcBef>
              <a:spcAft>
                <a:spcPts val="1000"/>
              </a:spcAft>
              <a:buFont typeface="Wingdings" panose="05000000000000000000" pitchFamily="2" charset="2"/>
              <a:buChar char="v"/>
            </a:pPr>
            <a:r>
              <a:rPr lang="en-US" sz="36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Treat shock quickly. </a:t>
            </a:r>
          </a:p>
          <a:p>
            <a:pPr marL="742950" lvl="1" indent="-285750" algn="just">
              <a:lnSpc>
                <a:spcPct val="250000"/>
              </a:lnSpc>
              <a:spcBef>
                <a:spcPts val="1200"/>
              </a:spcBef>
              <a:spcAft>
                <a:spcPts val="1000"/>
              </a:spcAft>
              <a:buFont typeface="Wingdings" panose="05000000000000000000" pitchFamily="2" charset="2"/>
              <a:buChar char="v"/>
            </a:pPr>
            <a:r>
              <a:rPr lang="en-US" sz="3600"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Shock is reversible but if not corrected becomes irreversible.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41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488956"/>
          </a:xfrm>
          <a:prstGeom prst="rect">
            <a:avLst/>
          </a:prstGeom>
        </p:spPr>
        <p:txBody>
          <a:bodyPr wrap="square">
            <a:spAutoFit/>
          </a:bodyPr>
          <a:lstStyle/>
          <a:p>
            <a:pPr lvl="1" algn="just">
              <a:lnSpc>
                <a:spcPct val="150000"/>
              </a:lnSpc>
              <a:spcBef>
                <a:spcPts val="1200"/>
              </a:spcBef>
              <a:spcAft>
                <a:spcPts val="1000"/>
              </a:spcAft>
            </a:pP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Types of shock </a:t>
            </a:r>
          </a:p>
          <a:p>
            <a:pPr marL="1714500" lvl="3" indent="-342900" algn="just">
              <a:lnSpc>
                <a:spcPct val="150000"/>
              </a:lnSpc>
              <a:spcBef>
                <a:spcPts val="1200"/>
              </a:spcBef>
              <a:spcAft>
                <a:spcPts val="1000"/>
              </a:spcAft>
              <a:buFont typeface="+mj-lt"/>
              <a:buAutoNum type="arabicPeriod"/>
            </a:pP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Haemorrhagic</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Hypovolaemic</a:t>
            </a:r>
            <a:endPar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14500" lvl="3" indent="-342900" algn="just">
              <a:lnSpc>
                <a:spcPct val="150000"/>
              </a:lnSpc>
              <a:spcBef>
                <a:spcPts val="1200"/>
              </a:spcBef>
              <a:spcAft>
                <a:spcPts val="1000"/>
              </a:spcAft>
              <a:buFont typeface="+mj-lt"/>
              <a:buAutoNum type="arabicPeriod"/>
            </a:pP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Septic</a:t>
            </a:r>
          </a:p>
          <a:p>
            <a:pPr marL="1714500" lvl="3" indent="-342900" algn="just">
              <a:lnSpc>
                <a:spcPct val="150000"/>
              </a:lnSpc>
              <a:spcBef>
                <a:spcPts val="1200"/>
              </a:spcBef>
              <a:spcAft>
                <a:spcPts val="1000"/>
              </a:spcAft>
              <a:buFont typeface="+mj-lt"/>
              <a:buAutoNum type="arabicPeriod"/>
            </a:pP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Neurogenic</a:t>
            </a:r>
          </a:p>
          <a:p>
            <a:pPr marL="1714500" lvl="3" indent="-342900" algn="just">
              <a:lnSpc>
                <a:spcPct val="150000"/>
              </a:lnSpc>
              <a:spcBef>
                <a:spcPts val="1200"/>
              </a:spcBef>
              <a:spcAft>
                <a:spcPts val="1000"/>
              </a:spcAft>
              <a:buFont typeface="+mj-lt"/>
              <a:buAutoNum type="arabicPeriod"/>
            </a:pPr>
            <a:r>
              <a:rPr lang="en-US" sz="3600" b="1"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Anaphylactic </a:t>
            </a: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1714500" lvl="3" indent="-342900" algn="just">
              <a:lnSpc>
                <a:spcPct val="150000"/>
              </a:lnSpc>
              <a:spcBef>
                <a:spcPts val="1200"/>
              </a:spcBef>
              <a:spcAft>
                <a:spcPts val="1000"/>
              </a:spcAft>
              <a:buFont typeface="+mj-lt"/>
              <a:buAutoNum type="arabicPeriod"/>
            </a:pPr>
            <a:r>
              <a:rPr lang="en-US" sz="36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Cardiogenic</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7217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370975"/>
          </a:xfrm>
          <a:prstGeom prst="rect">
            <a:avLst/>
          </a:prstGeom>
        </p:spPr>
        <p:txBody>
          <a:bodyPr wrap="square">
            <a:spAutoFit/>
          </a:bodyPr>
          <a:lstStyle/>
          <a:p>
            <a:pPr marL="342900" indent="-342900" algn="just">
              <a:lnSpc>
                <a:spcPct val="150000"/>
              </a:lnSpc>
              <a:buFont typeface="+mj-lt"/>
              <a:buAutoNum type="arabicPeriod"/>
            </a:pPr>
            <a:r>
              <a:rPr lang="en-GB" sz="2400" b="1" dirty="0">
                <a:latin typeface="Times New Roman" panose="02020603050405020304" pitchFamily="18" charset="0"/>
                <a:cs typeface="Times New Roman" panose="02020603050405020304" pitchFamily="18" charset="0"/>
              </a:rPr>
              <a:t> </a:t>
            </a:r>
            <a:r>
              <a:rPr lang="en-GB" sz="2400" b="1" dirty="0" err="1" smtClean="0">
                <a:latin typeface="Times New Roman" panose="02020603050405020304" pitchFamily="18" charset="0"/>
                <a:cs typeface="Times New Roman" panose="02020603050405020304" pitchFamily="18" charset="0"/>
              </a:rPr>
              <a:t>Hypovolaemic</a:t>
            </a:r>
            <a:r>
              <a:rPr lang="en-GB" sz="2400" b="1" dirty="0" smtClean="0">
                <a:latin typeface="Times New Roman" panose="02020603050405020304" pitchFamily="18" charset="0"/>
                <a:cs typeface="Times New Roman" panose="02020603050405020304" pitchFamily="18" charset="0"/>
              </a:rPr>
              <a:t> shock-</a:t>
            </a:r>
            <a:r>
              <a:rPr lang="en-GB" sz="2400" dirty="0" smtClean="0">
                <a:latin typeface="Times New Roman" panose="02020603050405020304" pitchFamily="18" charset="0"/>
                <a:cs typeface="Times New Roman" panose="02020603050405020304" pitchFamily="18" charset="0"/>
              </a:rPr>
              <a:t>caused by too little blood volume. Results </a:t>
            </a:r>
            <a:r>
              <a:rPr lang="en-GB" sz="2400" dirty="0">
                <a:latin typeface="Times New Roman" panose="02020603050405020304" pitchFamily="18" charset="0"/>
                <a:cs typeface="Times New Roman" panose="02020603050405020304" pitchFamily="18" charset="0"/>
              </a:rPr>
              <a:t>from inadequate circulatory blood volume by various etiologic </a:t>
            </a:r>
            <a:r>
              <a:rPr lang="en-GB" sz="2400" dirty="0" smtClean="0">
                <a:latin typeface="Times New Roman" panose="02020603050405020304" pitchFamily="18" charset="0"/>
                <a:cs typeface="Times New Roman" panose="02020603050405020304" pitchFamily="18" charset="0"/>
              </a:rPr>
              <a:t>factors, either </a:t>
            </a:r>
            <a:r>
              <a:rPr lang="en-GB" sz="2400" dirty="0">
                <a:latin typeface="Times New Roman" panose="02020603050405020304" pitchFamily="18" charset="0"/>
                <a:cs typeface="Times New Roman" panose="02020603050405020304" pitchFamily="18" charset="0"/>
              </a:rPr>
              <a:t>from the loss of red cell mass and plasma from haemorrhage, or from </a:t>
            </a:r>
            <a:r>
              <a:rPr lang="en-GB" sz="2400" dirty="0" smtClean="0">
                <a:latin typeface="Times New Roman" panose="02020603050405020304" pitchFamily="18" charset="0"/>
                <a:cs typeface="Times New Roman" panose="02020603050405020304" pitchFamily="18" charset="0"/>
              </a:rPr>
              <a:t>loss </a:t>
            </a:r>
            <a:r>
              <a:rPr lang="en-GB" sz="2400" dirty="0">
                <a:latin typeface="Times New Roman" panose="02020603050405020304" pitchFamily="18" charset="0"/>
                <a:cs typeface="Times New Roman" panose="02020603050405020304" pitchFamily="18" charset="0"/>
              </a:rPr>
              <a:t>of plasma volume alone. </a:t>
            </a:r>
            <a:endParaRPr lang="en-GB" sz="24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mj-lt"/>
              <a:buAutoNum type="arabicPeriod"/>
            </a:pPr>
            <a:r>
              <a:rPr lang="en-GB" sz="2400" b="1" dirty="0" smtClean="0">
                <a:latin typeface="Times New Roman" panose="02020603050405020304" pitchFamily="18" charset="0"/>
                <a:cs typeface="Times New Roman" panose="02020603050405020304" pitchFamily="18" charset="0"/>
              </a:rPr>
              <a:t>Cardiogenic shock-</a:t>
            </a:r>
            <a:r>
              <a:rPr lang="en-GB" sz="2400" dirty="0" smtClean="0">
                <a:latin typeface="Times New Roman" panose="02020603050405020304" pitchFamily="18" charset="0"/>
                <a:cs typeface="Times New Roman" panose="02020603050405020304" pitchFamily="18" charset="0"/>
              </a:rPr>
              <a:t>Due to heart problems. Acute </a:t>
            </a:r>
            <a:r>
              <a:rPr lang="en-GB" sz="2400" dirty="0">
                <a:latin typeface="Times New Roman" panose="02020603050405020304" pitchFamily="18" charset="0"/>
                <a:cs typeface="Times New Roman" panose="02020603050405020304" pitchFamily="18" charset="0"/>
              </a:rPr>
              <a:t>circulatory failure with sudden fall in cardiac output from acute diseases of the heart </a:t>
            </a:r>
            <a:r>
              <a:rPr lang="en-GB" sz="2400" dirty="0" smtClean="0">
                <a:latin typeface="Times New Roman" panose="02020603050405020304" pitchFamily="18" charset="0"/>
                <a:cs typeface="Times New Roman" panose="02020603050405020304" pitchFamily="18" charset="0"/>
              </a:rPr>
              <a:t>without actual </a:t>
            </a:r>
            <a:r>
              <a:rPr lang="en-GB" sz="2400" dirty="0">
                <a:latin typeface="Times New Roman" panose="02020603050405020304" pitchFamily="18" charset="0"/>
                <a:cs typeface="Times New Roman" panose="02020603050405020304" pitchFamily="18" charset="0"/>
              </a:rPr>
              <a:t>reduction of blood volume (</a:t>
            </a:r>
            <a:r>
              <a:rPr lang="en-GB" sz="2400" dirty="0" err="1" smtClean="0">
                <a:latin typeface="Times New Roman" panose="02020603050405020304" pitchFamily="18" charset="0"/>
                <a:cs typeface="Times New Roman" panose="02020603050405020304" pitchFamily="18" charset="0"/>
              </a:rPr>
              <a:t>normovolaemia</a:t>
            </a:r>
            <a:r>
              <a:rPr lang="en-GB" sz="2400" dirty="0" smtClean="0">
                <a:latin typeface="Times New Roman" panose="02020603050405020304" pitchFamily="18" charset="0"/>
                <a:cs typeface="Times New Roman" panose="02020603050405020304" pitchFamily="18" charset="0"/>
              </a:rPr>
              <a:t>)</a:t>
            </a:r>
          </a:p>
          <a:p>
            <a:pPr algn="just">
              <a:lnSpc>
                <a:spcPct val="200000"/>
              </a:lnSpc>
            </a:pPr>
            <a:r>
              <a:rPr lang="en-GB" sz="2400" b="1" dirty="0" smtClean="0">
                <a:latin typeface="Times New Roman" panose="02020603050405020304" pitchFamily="18" charset="0"/>
                <a:cs typeface="Times New Roman" panose="02020603050405020304" pitchFamily="18" charset="0"/>
              </a:rPr>
              <a:t>3</a:t>
            </a:r>
            <a:r>
              <a:rPr lang="en-GB" sz="2400" b="1" dirty="0">
                <a:latin typeface="Times New Roman" panose="02020603050405020304" pitchFamily="18" charset="0"/>
                <a:cs typeface="Times New Roman" panose="02020603050405020304" pitchFamily="18" charset="0"/>
              </a:rPr>
              <a:t>. </a:t>
            </a:r>
            <a:r>
              <a:rPr lang="en-GB" sz="2400" b="1" dirty="0" smtClean="0">
                <a:latin typeface="Times New Roman" panose="02020603050405020304" pitchFamily="18" charset="0"/>
                <a:cs typeface="Times New Roman" panose="02020603050405020304" pitchFamily="18" charset="0"/>
              </a:rPr>
              <a:t>Septic/Toxaemic shock-</a:t>
            </a:r>
            <a:r>
              <a:rPr lang="en-GB" sz="2400" dirty="0" smtClean="0">
                <a:latin typeface="Times New Roman" panose="02020603050405020304" pitchFamily="18" charset="0"/>
                <a:cs typeface="Times New Roman" panose="02020603050405020304" pitchFamily="18" charset="0"/>
              </a:rPr>
              <a:t>Due to infections. It </a:t>
            </a:r>
            <a:r>
              <a:rPr lang="en-GB" sz="2400" dirty="0">
                <a:latin typeface="Times New Roman" panose="02020603050405020304" pitchFamily="18" charset="0"/>
                <a:cs typeface="Times New Roman" panose="02020603050405020304" pitchFamily="18" charset="0"/>
              </a:rPr>
              <a:t>may be the result of </a:t>
            </a:r>
            <a:r>
              <a:rPr lang="en-GB" sz="2400" dirty="0" err="1">
                <a:latin typeface="Times New Roman" panose="02020603050405020304" pitchFamily="18" charset="0"/>
                <a:cs typeface="Times New Roman" panose="02020603050405020304" pitchFamily="18" charset="0"/>
              </a:rPr>
              <a:t>Gramnegative</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septicaemia, </a:t>
            </a:r>
            <a:r>
              <a:rPr lang="en-GB" sz="2400" b="1" i="1" dirty="0" err="1" smtClean="0">
                <a:latin typeface="Times New Roman" panose="02020603050405020304" pitchFamily="18" charset="0"/>
                <a:cs typeface="Times New Roman" panose="02020603050405020304" pitchFamily="18" charset="0"/>
              </a:rPr>
              <a:t>endotoxic</a:t>
            </a:r>
            <a:r>
              <a:rPr lang="en-GB" sz="2400" b="1" i="1" dirty="0" smtClean="0">
                <a:latin typeface="Times New Roman" panose="02020603050405020304" pitchFamily="18" charset="0"/>
                <a:cs typeface="Times New Roman" panose="02020603050405020304" pitchFamily="18" charset="0"/>
              </a:rPr>
              <a:t> shock</a:t>
            </a:r>
            <a:r>
              <a:rPr lang="en-GB" sz="2400" dirty="0" smtClean="0">
                <a:latin typeface="Times New Roman" panose="02020603050405020304" pitchFamily="18" charset="0"/>
                <a:cs typeface="Times New Roman" panose="02020603050405020304" pitchFamily="18" charset="0"/>
              </a:rPr>
              <a:t>(more common) </a:t>
            </a:r>
            <a:r>
              <a:rPr lang="en-GB" sz="2400" dirty="0">
                <a:latin typeface="Times New Roman" panose="02020603050405020304" pitchFamily="18" charset="0"/>
                <a:cs typeface="Times New Roman" panose="02020603050405020304" pitchFamily="18" charset="0"/>
              </a:rPr>
              <a:t>or Gram-positive septicaemia </a:t>
            </a:r>
            <a:r>
              <a:rPr lang="en-GB" sz="2400" b="1" i="1" dirty="0" err="1" smtClean="0">
                <a:latin typeface="Times New Roman" panose="02020603050405020304" pitchFamily="18" charset="0"/>
                <a:cs typeface="Times New Roman" panose="02020603050405020304" pitchFamily="18" charset="0"/>
              </a:rPr>
              <a:t>exotoxic</a:t>
            </a:r>
            <a:r>
              <a:rPr lang="en-GB" sz="2400" b="1" i="1" dirty="0" smtClean="0">
                <a:latin typeface="Times New Roman" panose="02020603050405020304" pitchFamily="18" charset="0"/>
                <a:cs typeface="Times New Roman" panose="02020603050405020304" pitchFamily="18" charset="0"/>
              </a:rPr>
              <a:t> shock.</a:t>
            </a:r>
            <a:r>
              <a:rPr lang="en-GB" sz="2400" dirty="0" smtClean="0">
                <a:latin typeface="Times New Roman" panose="02020603050405020304" pitchFamily="18" charset="0"/>
                <a:cs typeface="Times New Roman" panose="02020603050405020304" pitchFamily="18" charset="0"/>
              </a:rPr>
              <a:t> </a:t>
            </a:r>
          </a:p>
          <a:p>
            <a:pPr algn="just">
              <a:lnSpc>
                <a:spcPct val="200000"/>
              </a:lnSpc>
            </a:pPr>
            <a:r>
              <a:rPr lang="en-GB" sz="2400" b="1" dirty="0" smtClean="0">
                <a:latin typeface="Times New Roman" panose="02020603050405020304" pitchFamily="18" charset="0"/>
                <a:cs typeface="Times New Roman" panose="02020603050405020304" pitchFamily="18" charset="0"/>
              </a:rPr>
              <a:t>4</a:t>
            </a:r>
            <a:r>
              <a:rPr lang="en-GB" sz="2400" b="1" dirty="0">
                <a:latin typeface="Times New Roman" panose="02020603050405020304" pitchFamily="18" charset="0"/>
                <a:cs typeface="Times New Roman" panose="02020603050405020304" pitchFamily="18" charset="0"/>
              </a:rPr>
              <a:t>. </a:t>
            </a:r>
            <a:r>
              <a:rPr lang="en-GB" sz="2400" b="1" dirty="0" smtClean="0">
                <a:latin typeface="Times New Roman" panose="02020603050405020304" pitchFamily="18" charset="0"/>
                <a:cs typeface="Times New Roman" panose="02020603050405020304" pitchFamily="18" charset="0"/>
              </a:rPr>
              <a:t>Neurogenic shock</a:t>
            </a:r>
            <a:r>
              <a:rPr lang="en-GB" sz="2400" dirty="0" smtClean="0">
                <a:latin typeface="Times New Roman" panose="02020603050405020304" pitchFamily="18" charset="0"/>
                <a:cs typeface="Times New Roman" panose="02020603050405020304" pitchFamily="18" charset="0"/>
              </a:rPr>
              <a:t>-Due to damage to the nervous system.</a:t>
            </a:r>
          </a:p>
          <a:p>
            <a:pPr marL="342900" indent="-342900" algn="just">
              <a:lnSpc>
                <a:spcPct val="200000"/>
              </a:lnSpc>
              <a:buFont typeface="+mj-lt"/>
              <a:buAutoNum type="arabicPeriod" startAt="5"/>
            </a:pPr>
            <a:r>
              <a:rPr lang="en-GB" sz="2400" b="1" dirty="0" smtClean="0">
                <a:latin typeface="Times New Roman" panose="02020603050405020304" pitchFamily="18" charset="0"/>
                <a:cs typeface="Times New Roman" panose="02020603050405020304" pitchFamily="18" charset="0"/>
              </a:rPr>
              <a:t>Anaphylactic shock-</a:t>
            </a:r>
            <a:r>
              <a:rPr lang="en-GB" sz="2400" dirty="0" smtClean="0">
                <a:latin typeface="Times New Roman" panose="02020603050405020304" pitchFamily="18" charset="0"/>
                <a:cs typeface="Times New Roman" panose="02020603050405020304" pitchFamily="18" charset="0"/>
              </a:rPr>
              <a:t>Caused by allergic reactions</a:t>
            </a:r>
          </a:p>
        </p:txBody>
      </p:sp>
    </p:spTree>
    <p:extLst>
      <p:ext uri="{BB962C8B-B14F-4D97-AF65-F5344CB8AC3E}">
        <p14:creationId xmlns:p14="http://schemas.microsoft.com/office/powerpoint/2010/main" val="824342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73943"/>
          </a:xfrm>
          <a:prstGeom prst="rect">
            <a:avLst/>
          </a:prstGeom>
        </p:spPr>
        <p:txBody>
          <a:bodyPr wrap="square">
            <a:spAutoFit/>
          </a:bodyPr>
          <a:lstStyle/>
          <a:p>
            <a:pPr algn="just">
              <a:lnSpc>
                <a:spcPct val="150000"/>
              </a:lnSpc>
            </a:pPr>
            <a:r>
              <a:rPr lang="en-GB" sz="2400" b="1" dirty="0">
                <a:latin typeface="Times New Roman" panose="02020603050405020304" pitchFamily="18" charset="0"/>
                <a:cs typeface="Times New Roman" panose="02020603050405020304" pitchFamily="18" charset="0"/>
              </a:rPr>
              <a:t>Clinical Features and Complications </a:t>
            </a:r>
            <a:endParaRPr lang="en-GB" sz="2400" b="1" dirty="0" smtClean="0">
              <a:latin typeface="Times New Roman" panose="02020603050405020304" pitchFamily="18" charset="0"/>
              <a:cs typeface="Times New Roman" panose="02020603050405020304" pitchFamily="18" charset="0"/>
            </a:endParaRPr>
          </a:p>
          <a:p>
            <a:pPr algn="just">
              <a:lnSpc>
                <a:spcPct val="150000"/>
              </a:lnSpc>
            </a:pP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classical features of decompensated shock are characterised by depression of 4 vital processes: </a:t>
            </a:r>
            <a:endParaRPr lang="en-GB" sz="2400" dirty="0" smtClean="0">
              <a:latin typeface="Times New Roman" panose="02020603050405020304" pitchFamily="18" charset="0"/>
              <a:cs typeface="Times New Roman" panose="02020603050405020304" pitchFamily="18" charset="0"/>
            </a:endParaRPr>
          </a:p>
          <a:p>
            <a:pPr algn="just">
              <a:lnSpc>
                <a:spcPct val="150000"/>
              </a:lnSpc>
            </a:pPr>
            <a:r>
              <a:rPr lang="en-GB" sz="2400" b="1" dirty="0" smtClean="0">
                <a:latin typeface="Times New Roman" panose="02020603050405020304"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Very </a:t>
            </a:r>
            <a:r>
              <a:rPr lang="en-GB" sz="2400" dirty="0">
                <a:latin typeface="Times New Roman" panose="02020603050405020304" pitchFamily="18" charset="0"/>
                <a:cs typeface="Times New Roman" panose="02020603050405020304" pitchFamily="18" charset="0"/>
              </a:rPr>
              <a:t>low blood pressure 	</a:t>
            </a:r>
            <a:r>
              <a:rPr lang="en-GB" sz="2400" dirty="0" smtClean="0">
                <a:latin typeface="Times New Roman" panose="02020603050405020304" pitchFamily="18" charset="0"/>
                <a:cs typeface="Times New Roman" panose="02020603050405020304" pitchFamily="18" charset="0"/>
              </a:rPr>
              <a:t>			</a:t>
            </a:r>
            <a:r>
              <a:rPr lang="en-GB" sz="2400" b="1" dirty="0" smtClean="0">
                <a:latin typeface="Times New Roman" panose="02020603050405020304"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Feeble </a:t>
            </a:r>
            <a:r>
              <a:rPr lang="en-GB" sz="2400" dirty="0">
                <a:latin typeface="Times New Roman" panose="02020603050405020304" pitchFamily="18" charset="0"/>
                <a:cs typeface="Times New Roman" panose="02020603050405020304" pitchFamily="18" charset="0"/>
              </a:rPr>
              <a:t>and irregular pulse </a:t>
            </a:r>
          </a:p>
          <a:p>
            <a:pPr algn="just">
              <a:lnSpc>
                <a:spcPct val="150000"/>
              </a:lnSpc>
            </a:pPr>
            <a:r>
              <a:rPr lang="en-GB" sz="2400" b="1" dirty="0" smtClean="0">
                <a:latin typeface="Times New Roman" panose="02020603050405020304"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Shallow </a:t>
            </a:r>
            <a:r>
              <a:rPr lang="en-GB" sz="2400" dirty="0">
                <a:latin typeface="Times New Roman" panose="02020603050405020304" pitchFamily="18" charset="0"/>
                <a:cs typeface="Times New Roman" panose="02020603050405020304" pitchFamily="18" charset="0"/>
              </a:rPr>
              <a:t>and sighing </a:t>
            </a:r>
            <a:r>
              <a:rPr lang="en-GB" sz="2400" dirty="0" smtClean="0">
                <a:latin typeface="Times New Roman" panose="02020603050405020304" pitchFamily="18" charset="0"/>
                <a:cs typeface="Times New Roman" panose="02020603050405020304" pitchFamily="18" charset="0"/>
              </a:rPr>
              <a:t>respiration			</a:t>
            </a:r>
            <a:r>
              <a:rPr lang="en-GB" sz="2400" b="1" dirty="0" smtClean="0">
                <a:latin typeface="Times New Roman" panose="02020603050405020304"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Subnormal </a:t>
            </a:r>
            <a:r>
              <a:rPr lang="en-GB" sz="2400" dirty="0">
                <a:latin typeface="Times New Roman" panose="02020603050405020304" pitchFamily="18" charset="0"/>
                <a:cs typeface="Times New Roman" panose="02020603050405020304" pitchFamily="18" charset="0"/>
              </a:rPr>
              <a:t>temperature </a:t>
            </a:r>
            <a:r>
              <a:rPr lang="en-GB" sz="2400" dirty="0" smtClean="0">
                <a:latin typeface="Times New Roman" panose="02020603050405020304" pitchFamily="18" charset="0"/>
                <a:cs typeface="Times New Roman" panose="02020603050405020304" pitchFamily="18" charset="0"/>
              </a:rPr>
              <a:t>	</a:t>
            </a:r>
          </a:p>
          <a:p>
            <a:pPr algn="just">
              <a:lnSpc>
                <a:spcPct val="150000"/>
              </a:lnSpc>
            </a:pPr>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addition, the patients in shock have pale face, sunken eyes, weakness, cold and clammy skin. </a:t>
            </a:r>
            <a:endParaRPr lang="en-GB" sz="2400" dirty="0" smtClean="0">
              <a:latin typeface="Times New Roman" panose="02020603050405020304" pitchFamily="18" charset="0"/>
              <a:cs typeface="Times New Roman" panose="02020603050405020304" pitchFamily="18" charset="0"/>
            </a:endParaRPr>
          </a:p>
          <a:p>
            <a:pPr algn="just">
              <a:lnSpc>
                <a:spcPct val="150000"/>
              </a:lnSpc>
            </a:pPr>
            <a:r>
              <a:rPr lang="en-GB" sz="2400" b="1" dirty="0" smtClean="0">
                <a:latin typeface="Times New Roman" panose="02020603050405020304" pitchFamily="18" charset="0"/>
                <a:cs typeface="Times New Roman" panose="02020603050405020304" pitchFamily="18" charset="0"/>
              </a:rPr>
              <a:t>Complications</a:t>
            </a:r>
          </a:p>
          <a:p>
            <a:pPr algn="just">
              <a:lnSpc>
                <a:spcPct val="150000"/>
              </a:lnSpc>
            </a:pPr>
            <a:r>
              <a:rPr lang="en-GB" sz="2400" dirty="0" smtClean="0">
                <a:latin typeface="Times New Roman" panose="02020603050405020304" pitchFamily="18" charset="0"/>
                <a:cs typeface="Times New Roman" panose="02020603050405020304" pitchFamily="18" charset="0"/>
              </a:rPr>
              <a:t>Life-threatening </a:t>
            </a:r>
            <a:r>
              <a:rPr lang="en-GB" sz="2400" dirty="0">
                <a:latin typeface="Times New Roman" panose="02020603050405020304" pitchFamily="18" charset="0"/>
                <a:cs typeface="Times New Roman" panose="02020603050405020304" pitchFamily="18" charset="0"/>
              </a:rPr>
              <a:t>complications in shock are due to hypoxic cell </a:t>
            </a:r>
            <a:r>
              <a:rPr lang="en-GB" sz="2400" dirty="0" smtClean="0">
                <a:latin typeface="Times New Roman" panose="02020603050405020304" pitchFamily="18" charset="0"/>
                <a:cs typeface="Times New Roman" panose="02020603050405020304" pitchFamily="18" charset="0"/>
              </a:rPr>
              <a:t>injury:</a:t>
            </a:r>
          </a:p>
          <a:p>
            <a:pPr algn="just">
              <a:lnSpc>
                <a:spcPct val="150000"/>
              </a:lnSpc>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1. Acute respiratory distress syndrome (ARDS) </a:t>
            </a:r>
            <a:endParaRPr lang="en-GB" sz="2400" dirty="0" smtClean="0">
              <a:latin typeface="Times New Roman" panose="02020603050405020304" pitchFamily="18" charset="0"/>
              <a:cs typeface="Times New Roman" panose="02020603050405020304" pitchFamily="18" charset="0"/>
            </a:endParaRPr>
          </a:p>
          <a:p>
            <a:pPr algn="just">
              <a:lnSpc>
                <a:spcPct val="150000"/>
              </a:lnSpc>
            </a:pPr>
            <a:r>
              <a:rPr lang="en-GB" sz="2400" dirty="0" smtClean="0">
                <a:latin typeface="Times New Roman" panose="02020603050405020304" pitchFamily="18" charset="0"/>
                <a:cs typeface="Times New Roman" panose="02020603050405020304" pitchFamily="18" charset="0"/>
              </a:rPr>
              <a:t>2</a:t>
            </a:r>
            <a:r>
              <a:rPr lang="en-GB" sz="2400" dirty="0">
                <a:latin typeface="Times New Roman" panose="02020603050405020304" pitchFamily="18" charset="0"/>
                <a:cs typeface="Times New Roman" panose="02020603050405020304" pitchFamily="18" charset="0"/>
              </a:rPr>
              <a:t>. Disseminated intravascular coagulation (DIC) </a:t>
            </a:r>
            <a:endParaRPr lang="en-GB" sz="2400" dirty="0" smtClean="0">
              <a:latin typeface="Times New Roman" panose="02020603050405020304" pitchFamily="18" charset="0"/>
              <a:cs typeface="Times New Roman" panose="02020603050405020304" pitchFamily="18" charset="0"/>
            </a:endParaRPr>
          </a:p>
          <a:p>
            <a:pPr algn="just">
              <a:lnSpc>
                <a:spcPct val="150000"/>
              </a:lnSpc>
            </a:pPr>
            <a:r>
              <a:rPr lang="en-GB" sz="2400" dirty="0" smtClean="0">
                <a:latin typeface="Times New Roman" panose="02020603050405020304" pitchFamily="18" charset="0"/>
                <a:cs typeface="Times New Roman" panose="02020603050405020304" pitchFamily="18" charset="0"/>
              </a:rPr>
              <a:t>3</a:t>
            </a:r>
            <a:r>
              <a:rPr lang="en-GB" sz="2400" dirty="0">
                <a:latin typeface="Times New Roman" panose="02020603050405020304" pitchFamily="18" charset="0"/>
                <a:cs typeface="Times New Roman" panose="02020603050405020304" pitchFamily="18" charset="0"/>
              </a:rPr>
              <a:t>. Acute renal failure (ARF) </a:t>
            </a:r>
            <a:endParaRPr lang="en-GB" sz="2400" dirty="0" smtClean="0">
              <a:latin typeface="Times New Roman" panose="02020603050405020304" pitchFamily="18" charset="0"/>
              <a:cs typeface="Times New Roman" panose="02020603050405020304" pitchFamily="18" charset="0"/>
            </a:endParaRPr>
          </a:p>
          <a:p>
            <a:pPr algn="just">
              <a:lnSpc>
                <a:spcPct val="150000"/>
              </a:lnSpc>
            </a:pPr>
            <a:r>
              <a:rPr lang="en-GB" sz="2400" dirty="0" smtClean="0">
                <a:latin typeface="Times New Roman" panose="02020603050405020304" pitchFamily="18" charset="0"/>
                <a:cs typeface="Times New Roman" panose="02020603050405020304" pitchFamily="18" charset="0"/>
              </a:rPr>
              <a:t>4</a:t>
            </a:r>
            <a:r>
              <a:rPr lang="en-GB" sz="2400" dirty="0">
                <a:latin typeface="Times New Roman" panose="02020603050405020304" pitchFamily="18" charset="0"/>
                <a:cs typeface="Times New Roman" panose="02020603050405020304" pitchFamily="18" charset="0"/>
              </a:rPr>
              <a:t>. Multiple organ dysfunction syndrome (MODS</a:t>
            </a:r>
            <a:r>
              <a:rPr lang="en-GB" sz="2400" dirty="0" smtClean="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4954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161" y="2331077"/>
            <a:ext cx="10315977" cy="1986902"/>
          </a:xfrm>
        </p:spPr>
        <p:txBody>
          <a:bodyPr>
            <a:noAutofit/>
          </a:bodyPr>
          <a:lstStyle/>
          <a:p>
            <a:pPr algn="just"/>
            <a:r>
              <a:rPr lang="en-US" sz="8000" b="1" dirty="0" smtClean="0">
                <a:latin typeface="Times New Roman" panose="02020603050405020304" pitchFamily="18" charset="0"/>
                <a:cs typeface="Times New Roman" panose="02020603050405020304" pitchFamily="18" charset="0"/>
              </a:rPr>
              <a:t>ISCHAEMIA</a:t>
            </a:r>
            <a:r>
              <a:rPr lang="en-GB" sz="7200" dirty="0" smtClean="0">
                <a:latin typeface="Times New Roman" panose="02020603050405020304" pitchFamily="18" charset="0"/>
                <a:cs typeface="Times New Roman" panose="02020603050405020304" pitchFamily="18" charset="0"/>
              </a:rPr>
              <a:t/>
            </a:r>
            <a:br>
              <a:rPr lang="en-GB" sz="7200" dirty="0" smtClean="0">
                <a:latin typeface="Times New Roman" panose="02020603050405020304" pitchFamily="18" charset="0"/>
                <a:cs typeface="Times New Roman" panose="02020603050405020304" pitchFamily="18" charset="0"/>
              </a:rPr>
            </a:br>
            <a:endParaRPr lang="en-GB"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861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636"/>
            <a:ext cx="12191999" cy="6955750"/>
          </a:xfrm>
          <a:prstGeom prst="rect">
            <a:avLst/>
          </a:prstGeom>
        </p:spPr>
        <p:txBody>
          <a:bodyPr wrap="square">
            <a:spAutoFit/>
          </a:bodyPr>
          <a:lstStyle/>
          <a:p>
            <a:pPr algn="just">
              <a:lnSpc>
                <a:spcPct val="150000"/>
              </a:lnSpc>
              <a:spcBef>
                <a:spcPts val="1200"/>
              </a:spcBef>
              <a:spcAft>
                <a:spcPts val="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Def…</a:t>
            </a:r>
          </a:p>
          <a:p>
            <a:pPr algn="just">
              <a:lnSpc>
                <a:spcPct val="150000"/>
              </a:lnSpc>
              <a:spcBef>
                <a:spcPts val="1200"/>
              </a:spcBef>
              <a:spcAft>
                <a:spcPts val="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D</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eficient blood supply to organs or tissues (usually referred to as local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anaemia</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which results from arterial blood supply cut off to a tissue because of –thrombosis/embolism. </a:t>
            </a:r>
          </a:p>
          <a:p>
            <a:pPr algn="just">
              <a:lnSpc>
                <a:spcPct val="150000"/>
              </a:lnSpc>
              <a:spcBef>
                <a:spcPts val="1200"/>
              </a:spcBef>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The cut off may be as a result of thromboembolism, proliferative, or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obliterative</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internal changes in small arteries or arterial spasm as in Reynaud’s disease where there is narrowing or physical obstruction by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tumour</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or other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tumours</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058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89120"/>
          </a:xfrm>
          <a:prstGeom prst="rect">
            <a:avLst/>
          </a:prstGeom>
        </p:spPr>
        <p:txBody>
          <a:bodyPr wrap="square">
            <a:spAutoFit/>
          </a:bodyPr>
          <a:lstStyle/>
          <a:p>
            <a:pPr algn="just">
              <a:lnSpc>
                <a:spcPct val="150000"/>
              </a:lnSpc>
              <a:spcBef>
                <a:spcPts val="1200"/>
              </a:spcBef>
              <a:spcAft>
                <a:spcPts val="100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Results</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 result of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depends on the presence of collateral circulation as alternative circulation-vascular routes by the blood that can be used to reach the deprived tissue. (anastomosis)</a:t>
            </a:r>
            <a:endParaRPr lang="en-GB"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 internal organs the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anastomic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supply is poor hence severe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follows arterial occlusion. Younger patients have good vascular tone unlike older ones therefore have good prognosis. Older patients have poor prognosis because their arteries are hardened with atheroma and so dilate poorly.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6711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402" y="2183642"/>
            <a:ext cx="10515600" cy="2064945"/>
          </a:xfrm>
        </p:spPr>
        <p:txBody>
          <a:bodyPr>
            <a:normAutofit/>
          </a:bodyPr>
          <a:lstStyle/>
          <a:p>
            <a:pPr algn="just"/>
            <a:r>
              <a:rPr lang="en-US" sz="9800" b="1" dirty="0" smtClean="0">
                <a:latin typeface="Times New Roman" panose="02020603050405020304" pitchFamily="18" charset="0"/>
                <a:cs typeface="Times New Roman" panose="02020603050405020304" pitchFamily="18" charset="0"/>
              </a:rPr>
              <a:t>	INFARCTION</a:t>
            </a:r>
            <a:r>
              <a:rPr lang="en-GB" dirty="0"/>
              <a:t/>
            </a:r>
            <a:br>
              <a:rPr lang="en-GB" dirty="0"/>
            </a:br>
            <a:endParaRPr lang="en-GB" dirty="0"/>
          </a:p>
        </p:txBody>
      </p:sp>
    </p:spTree>
    <p:extLst>
      <p:ext uri="{BB962C8B-B14F-4D97-AF65-F5344CB8AC3E}">
        <p14:creationId xmlns:p14="http://schemas.microsoft.com/office/powerpoint/2010/main" val="16913821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lvl="1" algn="just">
              <a:lnSpc>
                <a:spcPct val="150000"/>
              </a:lnSpc>
            </a:pPr>
            <a:r>
              <a:rPr lang="en-US" sz="4400" b="1" dirty="0" smtClean="0">
                <a:effectLst/>
                <a:latin typeface="Times New Roman" panose="02020603050405020304" pitchFamily="18" charset="0"/>
                <a:ea typeface="Calibri" panose="020F0502020204030204" pitchFamily="34" charset="0"/>
                <a:cs typeface="Times New Roman" panose="02020603050405020304" pitchFamily="18" charset="0"/>
              </a:rPr>
              <a:t>Def…</a:t>
            </a:r>
            <a:endParaRPr lang="en-GB"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50000"/>
              </a:lnSpc>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Tissue necrosis due to reduction or loss of blood supply</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50000"/>
              </a:lnSpc>
            </a:pPr>
            <a:r>
              <a:rPr lang="en-US" sz="4400" b="1" i="1" dirty="0" smtClean="0">
                <a:effectLst/>
                <a:latin typeface="Times New Roman" panose="02020603050405020304" pitchFamily="18" charset="0"/>
                <a:ea typeface="Calibri" panose="020F0502020204030204" pitchFamily="34" charset="0"/>
                <a:cs typeface="Times New Roman" panose="02020603050405020304" pitchFamily="18" charset="0"/>
              </a:rPr>
              <a:t>An infarct</a:t>
            </a:r>
            <a:endParaRPr lang="en-US" sz="4400" i="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lnSpc>
                <a:spcPct val="150000"/>
              </a:lnSpc>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localized area of </a:t>
            </a:r>
            <a:r>
              <a:rPr lang="en-US" sz="4000" dirty="0" err="1" smtClean="0">
                <a:effectLst/>
                <a:latin typeface="Times New Roman" panose="02020603050405020304" pitchFamily="18" charset="0"/>
                <a:ea typeface="Calibri" panose="020F0502020204030204" pitchFamily="34" charset="0"/>
                <a:cs typeface="Times New Roman" panose="02020603050405020304" pitchFamily="18" charset="0"/>
              </a:rPr>
              <a:t>ischeamic</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necrosis within a tissue or organ produced by occlusion of either its arterial supply or venous drainage.</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50000"/>
              </a:lnSpc>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artery.</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5613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17306"/>
          </a:xfrm>
          <a:prstGeom prst="rect">
            <a:avLst/>
          </a:prstGeom>
        </p:spPr>
        <p:txBody>
          <a:bodyPr wrap="square">
            <a:spAutoFit/>
          </a:bodyPr>
          <a:lstStyle/>
          <a:p>
            <a:pPr algn="just"/>
            <a:r>
              <a:rPr lang="en-US" sz="5400" b="1" i="1"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pPr>
            <a:r>
              <a:rPr lang="en-US" sz="4400" dirty="0" smtClean="0">
                <a:effectLst/>
                <a:latin typeface="Times New Roman" panose="02020603050405020304" pitchFamily="18" charset="0"/>
                <a:ea typeface="Calibri" panose="020F0502020204030204" pitchFamily="34" charset="0"/>
                <a:cs typeface="Times New Roman" panose="02020603050405020304" pitchFamily="18" charset="0"/>
              </a:rPr>
              <a:t>Certain arteries of internal organs have imperfect anastomosis. Their obstruction is always followed by severe </a:t>
            </a:r>
            <a:r>
              <a:rPr lang="en-US" sz="44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4400" dirty="0" smtClean="0">
                <a:effectLst/>
                <a:latin typeface="Times New Roman" panose="02020603050405020304" pitchFamily="18" charset="0"/>
                <a:ea typeface="Calibri" panose="020F0502020204030204" pitchFamily="34" charset="0"/>
                <a:cs typeface="Times New Roman" panose="02020603050405020304" pitchFamily="18" charset="0"/>
              </a:rPr>
              <a:t> and infarction. </a:t>
            </a:r>
          </a:p>
          <a:p>
            <a:pPr algn="just">
              <a:lnSpc>
                <a:spcPct val="150000"/>
              </a:lnSpc>
            </a:pPr>
            <a:r>
              <a:rPr lang="en-US" sz="4400" dirty="0" smtClean="0">
                <a:latin typeface="Times New Roman" panose="02020603050405020304" pitchFamily="18" charset="0"/>
                <a:ea typeface="Calibri" panose="020F0502020204030204" pitchFamily="34" charset="0"/>
                <a:cs typeface="Times New Roman" panose="02020603050405020304" pitchFamily="18" charset="0"/>
              </a:rPr>
              <a:t>They </a:t>
            </a:r>
            <a:r>
              <a:rPr lang="en-US" sz="4400" dirty="0" smtClean="0">
                <a:effectLst/>
                <a:latin typeface="Times New Roman" panose="02020603050405020304" pitchFamily="18" charset="0"/>
                <a:ea typeface="Calibri" panose="020F0502020204030204" pitchFamily="34" charset="0"/>
                <a:cs typeface="Times New Roman" panose="02020603050405020304" pitchFamily="18" charset="0"/>
              </a:rPr>
              <a:t>are called </a:t>
            </a:r>
            <a:r>
              <a:rPr lang="en-US" sz="4400" b="1" i="1" dirty="0" smtClean="0">
                <a:effectLst/>
                <a:latin typeface="Times New Roman" panose="02020603050405020304" pitchFamily="18" charset="0"/>
                <a:ea typeface="Calibri" panose="020F0502020204030204" pitchFamily="34" charset="0"/>
                <a:cs typeface="Times New Roman" panose="02020603050405020304" pitchFamily="18" charset="0"/>
              </a:rPr>
              <a:t>end arteries</a:t>
            </a:r>
            <a:r>
              <a:rPr lang="en-US" sz="4400" b="1"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pPr>
            <a:r>
              <a:rPr lang="en-US" sz="4400" dirty="0" smtClean="0">
                <a:latin typeface="Times New Roman" panose="02020603050405020304" pitchFamily="18" charset="0"/>
                <a:ea typeface="Calibri" panose="020F0502020204030204" pitchFamily="34" charset="0"/>
                <a:cs typeface="Times New Roman" panose="02020603050405020304" pitchFamily="18" charset="0"/>
              </a:rPr>
              <a:t>E</a:t>
            </a:r>
            <a:r>
              <a:rPr lang="en-US" sz="4400" dirty="0" smtClean="0">
                <a:effectLst/>
                <a:latin typeface="Times New Roman" panose="02020603050405020304" pitchFamily="18" charset="0"/>
                <a:ea typeface="Calibri" panose="020F0502020204030204" pitchFamily="34" charset="0"/>
                <a:cs typeface="Times New Roman" panose="02020603050405020304" pitchFamily="18" charset="0"/>
              </a:rPr>
              <a:t>nd arteries have insufficient or no anastomosis e.g. splenic artery, renal artery, and superior mesenteric </a:t>
            </a:r>
            <a:endParaRPr lang="en-GB" sz="4400" dirty="0"/>
          </a:p>
        </p:txBody>
      </p:sp>
    </p:spTree>
    <p:extLst>
      <p:ext uri="{BB962C8B-B14F-4D97-AF65-F5344CB8AC3E}">
        <p14:creationId xmlns:p14="http://schemas.microsoft.com/office/powerpoint/2010/main" val="2315779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124514"/>
          </a:xfrm>
          <a:prstGeom prst="rect">
            <a:avLst/>
          </a:prstGeom>
        </p:spPr>
        <p:txBody>
          <a:bodyPr wrap="square">
            <a:spAutoFit/>
          </a:bodyPr>
          <a:lstStyle/>
          <a:p>
            <a:pPr algn="just">
              <a:lnSpc>
                <a:spcPct val="150000"/>
              </a:lnSpc>
            </a:pPr>
            <a:r>
              <a:rPr lang="en-GB" sz="2800" b="1" dirty="0" smtClean="0">
                <a:latin typeface="Times New Roman" panose="02020603050405020304" pitchFamily="18" charset="0"/>
                <a:cs typeface="Times New Roman" panose="02020603050405020304" pitchFamily="18" charset="0"/>
              </a:rPr>
              <a:t>				HAEMORRHAGE</a:t>
            </a:r>
            <a:endParaRPr lang="en-GB" sz="2800" b="1" dirty="0">
              <a:latin typeface="Times New Roman" panose="02020603050405020304" pitchFamily="18" charset="0"/>
              <a:cs typeface="Times New Roman" panose="02020603050405020304" pitchFamily="18" charset="0"/>
            </a:endParaRPr>
          </a:p>
          <a:p>
            <a:pPr algn="just">
              <a:lnSpc>
                <a:spcPct val="150000"/>
              </a:lnSpc>
            </a:pPr>
            <a:r>
              <a:rPr lang="en-GB" sz="2800" dirty="0">
                <a:latin typeface="Times New Roman" panose="02020603050405020304" pitchFamily="18" charset="0"/>
                <a:cs typeface="Times New Roman" panose="02020603050405020304" pitchFamily="18" charset="0"/>
              </a:rPr>
              <a:t>Haemorrhage is the escape of blood from a blood vessel. </a:t>
            </a:r>
            <a:r>
              <a:rPr lang="en-GB" sz="2800" dirty="0" smtClean="0">
                <a:latin typeface="Times New Roman" panose="02020603050405020304" pitchFamily="18" charset="0"/>
                <a:cs typeface="Times New Roman" panose="02020603050405020304" pitchFamily="18" charset="0"/>
              </a:rPr>
              <a:t>May </a:t>
            </a:r>
            <a:r>
              <a:rPr lang="en-GB" sz="2800" dirty="0">
                <a:latin typeface="Times New Roman" panose="02020603050405020304" pitchFamily="18" charset="0"/>
                <a:cs typeface="Times New Roman" panose="02020603050405020304" pitchFamily="18" charset="0"/>
              </a:rPr>
              <a:t>occur externally, or internally into the serous cavities </a:t>
            </a:r>
            <a:r>
              <a:rPr lang="en-GB" sz="2800" dirty="0" smtClean="0">
                <a:latin typeface="Times New Roman" panose="02020603050405020304" pitchFamily="18" charset="0"/>
                <a:cs typeface="Times New Roman" panose="02020603050405020304" pitchFamily="18" charset="0"/>
              </a:rPr>
              <a:t>e.g</a:t>
            </a:r>
            <a:r>
              <a:rPr lang="en-GB" sz="2800" dirty="0">
                <a:latin typeface="Times New Roman" panose="02020603050405020304" pitchFamily="18" charset="0"/>
                <a:cs typeface="Times New Roman" panose="02020603050405020304" pitchFamily="18" charset="0"/>
              </a:rPr>
              <a:t>. </a:t>
            </a:r>
            <a:r>
              <a:rPr lang="en-GB" sz="2800" dirty="0" err="1" smtClean="0">
                <a:latin typeface="Times New Roman" panose="02020603050405020304" pitchFamily="18" charset="0"/>
                <a:cs typeface="Times New Roman" panose="02020603050405020304" pitchFamily="18" charset="0"/>
              </a:rPr>
              <a:t>haemothorax</a:t>
            </a:r>
            <a:r>
              <a:rPr lang="en-GB" sz="2800" dirty="0" smtClean="0">
                <a:latin typeface="Times New Roman" panose="02020603050405020304" pitchFamily="18" charset="0"/>
                <a:cs typeface="Times New Roman" panose="02020603050405020304" pitchFamily="18" charset="0"/>
              </a:rPr>
              <a:t>, or </a:t>
            </a:r>
            <a:r>
              <a:rPr lang="en-GB" sz="2800" dirty="0">
                <a:latin typeface="Times New Roman" panose="02020603050405020304" pitchFamily="18" charset="0"/>
                <a:cs typeface="Times New Roman" panose="02020603050405020304" pitchFamily="18" charset="0"/>
              </a:rPr>
              <a:t>into a hollow viscus. Extravasation of blood into the tissues with resultant swelling is known as </a:t>
            </a:r>
            <a:r>
              <a:rPr lang="en-GB" sz="2800" b="1" i="1" dirty="0">
                <a:latin typeface="Times New Roman" panose="02020603050405020304" pitchFamily="18" charset="0"/>
                <a:cs typeface="Times New Roman" panose="02020603050405020304" pitchFamily="18" charset="0"/>
              </a:rPr>
              <a:t>haematoma.</a:t>
            </a:r>
            <a:r>
              <a:rPr lang="en-GB" sz="2800" dirty="0">
                <a:latin typeface="Times New Roman" panose="02020603050405020304" pitchFamily="18" charset="0"/>
                <a:cs typeface="Times New Roman" panose="02020603050405020304" pitchFamily="18" charset="0"/>
              </a:rPr>
              <a:t> Large extravasations of blood into the skin and mucous membranes are called </a:t>
            </a:r>
            <a:r>
              <a:rPr lang="en-GB" sz="2800" b="1" i="1" dirty="0" err="1">
                <a:latin typeface="Times New Roman" panose="02020603050405020304" pitchFamily="18" charset="0"/>
                <a:cs typeface="Times New Roman" panose="02020603050405020304" pitchFamily="18" charset="0"/>
              </a:rPr>
              <a:t>ecchymoses</a:t>
            </a:r>
            <a:r>
              <a:rPr lang="en-GB" sz="2800" b="1" i="1" dirty="0">
                <a:latin typeface="Times New Roman" panose="02020603050405020304" pitchFamily="18" charset="0"/>
                <a:cs typeface="Times New Roman" panose="02020603050405020304" pitchFamily="18" charset="0"/>
              </a:rPr>
              <a:t>.</a:t>
            </a:r>
            <a:r>
              <a:rPr lang="en-GB" sz="2800" dirty="0">
                <a:latin typeface="Times New Roman" panose="02020603050405020304" pitchFamily="18" charset="0"/>
                <a:cs typeface="Times New Roman" panose="02020603050405020304" pitchFamily="18" charset="0"/>
              </a:rPr>
              <a:t> </a:t>
            </a:r>
            <a:r>
              <a:rPr lang="en-GB" sz="2800" b="1" i="1" dirty="0">
                <a:latin typeface="Times New Roman" panose="02020603050405020304" pitchFamily="18" charset="0"/>
                <a:cs typeface="Times New Roman" panose="02020603050405020304" pitchFamily="18" charset="0"/>
              </a:rPr>
              <a:t>Purpuras </a:t>
            </a:r>
            <a:r>
              <a:rPr lang="en-GB" sz="2800" dirty="0">
                <a:latin typeface="Times New Roman" panose="02020603050405020304" pitchFamily="18" charset="0"/>
                <a:cs typeface="Times New Roman" panose="02020603050405020304" pitchFamily="18" charset="0"/>
              </a:rPr>
              <a:t>are small areas of haemorrhages (</a:t>
            </a:r>
            <a:r>
              <a:rPr lang="en-GB" sz="2800" dirty="0" err="1">
                <a:latin typeface="Times New Roman" panose="02020603050405020304" pitchFamily="18" charset="0"/>
                <a:cs typeface="Times New Roman" panose="02020603050405020304" pitchFamily="18" charset="0"/>
              </a:rPr>
              <a:t>upto</a:t>
            </a:r>
            <a:r>
              <a:rPr lang="en-GB" sz="2800" dirty="0">
                <a:latin typeface="Times New Roman" panose="02020603050405020304" pitchFamily="18" charset="0"/>
                <a:cs typeface="Times New Roman" panose="02020603050405020304" pitchFamily="18" charset="0"/>
              </a:rPr>
              <a:t> 1 cm) into the skin and mucous membrane, whereas </a:t>
            </a:r>
            <a:r>
              <a:rPr lang="en-GB" sz="2800" b="1" i="1" dirty="0" err="1">
                <a:latin typeface="Times New Roman" panose="02020603050405020304" pitchFamily="18" charset="0"/>
                <a:cs typeface="Times New Roman" panose="02020603050405020304" pitchFamily="18" charset="0"/>
              </a:rPr>
              <a:t>petechiae</a:t>
            </a:r>
            <a:r>
              <a:rPr lang="en-GB" sz="2800" b="1" i="1"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are minute pinhead-sized haemorrhages. Microscopic escape of erythrocytes into loose tissues </a:t>
            </a:r>
            <a:r>
              <a:rPr lang="en-GB" sz="2800" dirty="0" smtClean="0">
                <a:latin typeface="Times New Roman" panose="02020603050405020304" pitchFamily="18" charset="0"/>
                <a:cs typeface="Times New Roman" panose="02020603050405020304" pitchFamily="18" charset="0"/>
              </a:rPr>
              <a:t>is </a:t>
            </a:r>
            <a:r>
              <a:rPr lang="en-GB" sz="2800" b="1" i="1" dirty="0" smtClean="0">
                <a:latin typeface="Times New Roman" panose="02020603050405020304" pitchFamily="18" charset="0"/>
                <a:cs typeface="Times New Roman" panose="02020603050405020304" pitchFamily="18" charset="0"/>
              </a:rPr>
              <a:t>diapedesis.</a:t>
            </a:r>
          </a:p>
          <a:p>
            <a:pPr algn="just">
              <a:lnSpc>
                <a:spcPct val="150000"/>
              </a:lnSpc>
            </a:pPr>
            <a:r>
              <a:rPr lang="en-GB" sz="2800" b="1" dirty="0" smtClean="0">
                <a:latin typeface="Times New Roman" panose="02020603050405020304" pitchFamily="18" charset="0"/>
                <a:cs typeface="Times New Roman" panose="02020603050405020304" pitchFamily="18" charset="0"/>
              </a:rPr>
              <a:t>				ETIOLOGY</a:t>
            </a:r>
            <a:r>
              <a:rPr lang="en-GB" sz="2800" b="1" dirty="0">
                <a:latin typeface="Times New Roman" panose="02020603050405020304" pitchFamily="18" charset="0"/>
                <a:cs typeface="Times New Roman" panose="02020603050405020304" pitchFamily="18" charset="0"/>
              </a:rPr>
              <a:t>. </a:t>
            </a:r>
            <a:endParaRPr lang="en-GB" sz="2800" b="1" dirty="0" smtClean="0">
              <a:latin typeface="Times New Roman" panose="02020603050405020304" pitchFamily="18" charset="0"/>
              <a:cs typeface="Times New Roman" panose="02020603050405020304" pitchFamily="18" charset="0"/>
            </a:endParaRPr>
          </a:p>
          <a:p>
            <a:pPr algn="just">
              <a:lnSpc>
                <a:spcPct val="150000"/>
              </a:lnSpc>
            </a:pPr>
            <a:r>
              <a:rPr lang="en-GB" sz="2800" dirty="0" smtClean="0">
                <a:latin typeface="Times New Roman" panose="02020603050405020304" pitchFamily="18" charset="0"/>
                <a:cs typeface="Times New Roman" panose="02020603050405020304" pitchFamily="18" charset="0"/>
              </a:rPr>
              <a:t>The </a:t>
            </a:r>
            <a:r>
              <a:rPr lang="en-GB" sz="2800" dirty="0">
                <a:latin typeface="Times New Roman" panose="02020603050405020304" pitchFamily="18" charset="0"/>
                <a:cs typeface="Times New Roman" panose="02020603050405020304" pitchFamily="18" charset="0"/>
              </a:rPr>
              <a:t>blood loss may be large and sudden (acute), or small repeated bleeds may occur over a period of time (chronic). </a:t>
            </a:r>
          </a:p>
        </p:txBody>
      </p:sp>
    </p:spTree>
    <p:extLst>
      <p:ext uri="{BB962C8B-B14F-4D97-AF65-F5344CB8AC3E}">
        <p14:creationId xmlns:p14="http://schemas.microsoft.com/office/powerpoint/2010/main" val="1252671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83881"/>
          </a:xfrm>
          <a:prstGeom prst="rect">
            <a:avLst/>
          </a:prstGeom>
        </p:spPr>
        <p:txBody>
          <a:bodyPr wrap="square">
            <a:spAutoFit/>
          </a:bodyPr>
          <a:lstStyle/>
          <a:p>
            <a:pPr algn="just">
              <a:lnSpc>
                <a:spcPct val="150000"/>
              </a:lnSpc>
              <a:spcBef>
                <a:spcPts val="1200"/>
              </a:spcBef>
              <a:spcAft>
                <a:spcPts val="1000"/>
              </a:spcAft>
            </a:pP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Types of infarcts</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Pale or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anaemic</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-infarcts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occur in organs with little or no anastomosis e.g. heart and kidney</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Red or hemorrhagic-infarcts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occur in organs with sufficient anastomosis e.g. lungs </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Causes of infarcts</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Immediate cause of infarcts is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due to an underlying cause such as</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romanLcPeriod"/>
            </a:pP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Thrombo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-embolic lesions</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romanLcPeriod"/>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Twisting e.g. torsion of the organ/testis/ovary causing strangulation</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romanLcPeriod"/>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Compression-mechanical</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79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just">
              <a:lnSpc>
                <a:spcPct val="150000"/>
              </a:lnSpc>
              <a:spcAft>
                <a:spcPts val="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Venous infarction</a:t>
            </a:r>
            <a:endParaRPr lang="en-GB"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Obstruction of the vein is uncommon because in most tissue and organs there is sufficient venous drainage. </a:t>
            </a:r>
          </a:p>
          <a:p>
            <a:pPr algn="just">
              <a:lnSpc>
                <a:spcPct val="15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Thrombosis of veins in internal organs is rare. Emboli do not impact in the veins because veins get bigger and bigger as they advance.</a:t>
            </a:r>
          </a:p>
          <a:p>
            <a:pPr algn="just">
              <a:lnSpc>
                <a:spcPct val="15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When venous infarction does occur; the infarct is intensely engorged,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oedematous</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and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haemorrhagic</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7480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456960"/>
          </a:xfrm>
          <a:prstGeom prst="rect">
            <a:avLst/>
          </a:prstGeom>
        </p:spPr>
        <p:txBody>
          <a:bodyPr wrap="square">
            <a:spAutoFit/>
          </a:bodyPr>
          <a:lstStyle/>
          <a:p>
            <a:pPr algn="just">
              <a:lnSpc>
                <a:spcPct val="150000"/>
              </a:lnSpc>
              <a:spcAft>
                <a:spcPts val="0"/>
              </a:spcAft>
            </a:pP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Common site of venous thrombosis and infarction are:</a:t>
            </a:r>
            <a:endParaRPr lang="en-GB" sz="40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Mesenteric vein causing infarction of the gut which gets gangrenous</a:t>
            </a:r>
            <a:endParaRPr lang="en-GB"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Hepatic vein as a result of extension of hepatic carcinoma into the hepatic vein</a:t>
            </a:r>
            <a:endParaRPr lang="en-GB"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Adrenal glands have several arteries but drain through a single large vein </a:t>
            </a:r>
            <a:endParaRPr lang="en-GB" sz="4000" dirty="0"/>
          </a:p>
        </p:txBody>
      </p:sp>
    </p:spTree>
    <p:extLst>
      <p:ext uri="{BB962C8B-B14F-4D97-AF65-F5344CB8AC3E}">
        <p14:creationId xmlns:p14="http://schemas.microsoft.com/office/powerpoint/2010/main" val="278590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just">
              <a:lnSpc>
                <a:spcPct val="150000"/>
              </a:lnSpc>
              <a:spcAft>
                <a:spcPts val="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Factors responsible for development of infarct</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Nature of vascular supply</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end artery or presence of collateral circulation.</a:t>
            </a:r>
          </a:p>
          <a:p>
            <a:pPr marL="342900" lvl="0" indent="-342900" algn="just">
              <a:lnSpc>
                <a:spcPct val="150000"/>
              </a:lnSpc>
              <a:spcAft>
                <a:spcPts val="0"/>
              </a:spcAft>
              <a:buFont typeface="+mj-lt"/>
              <a:buAutoNum type="arabicPeriod"/>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Rate of development of occlusion</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the faster the occlusion the faster the infarction necrosis and the slower the rate, the slower the development.</a:t>
            </a:r>
            <a:endParaRPr lang="en-GB"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Oxygen carrying capacity;</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with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anaemia</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present, the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is complicated.</a:t>
            </a:r>
            <a:endParaRPr lang="en-GB" sz="32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7709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6740307"/>
          </a:xfrm>
          <a:prstGeom prst="rect">
            <a:avLst/>
          </a:prstGeom>
        </p:spPr>
        <p:txBody>
          <a:bodyPr wrap="square">
            <a:spAutoFit/>
          </a:bodyPr>
          <a:lstStyle/>
          <a:p>
            <a:pPr marL="342900" lvl="0" indent="-342900" algn="just">
              <a:lnSpc>
                <a:spcPct val="150000"/>
              </a:lnSpc>
              <a:spcAft>
                <a:spcPts val="0"/>
              </a:spcAft>
              <a:buFont typeface="+mj-lt"/>
              <a:buAutoNum type="arabicPeriod" startAt="4"/>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Extent of infarction and subsequent necrosis is variable and also partly determined by </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the capacity of the tissue to withstand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lvl="0" algn="just">
              <a:lnSpc>
                <a:spcPct val="15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Generally the cells of internal organs have a high metabolic rate and relatively more susceptible to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infarct than supporting tissues of connective tissue, fatty tissues and bone tissues. The brain cells (neurons) as a whole are the most susceptible cells of them all as they cannot withstand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for more than 5minutes while glial cells In the brain are less susceptible. The hepatocytes and renal tubular cells are also highly susceptible to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5239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just">
              <a:lnSpc>
                <a:spcPct val="150000"/>
              </a:lnSpc>
              <a:spcAft>
                <a:spcPts val="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Changes that follow infarction</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Following occlusion of an end artery, some time must elapse before morphological changes take place that allow recognition of tissue death.</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Microscopically-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Nuclear disintegration (loss of cell nuclei)</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Coagulative (hardening)</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This necrosis occurs when the infarct is seen as solid structure of the part affected e.g. infarcts of kidneys, liver, myocardium, spleen and lungs. Coagulation of fibrin and blood contributes to the solidity and firmness of the infarct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876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24973"/>
          </a:xfrm>
          <a:prstGeom prst="rect">
            <a:avLst/>
          </a:prstGeom>
        </p:spPr>
        <p:txBody>
          <a:bodyPr wrap="square">
            <a:spAutoFit/>
          </a:bodyPr>
          <a:lstStyle/>
          <a:p>
            <a:pPr lvl="5" algn="just">
              <a:lnSpc>
                <a:spcPct val="150000"/>
              </a:lnSpc>
            </a:pPr>
            <a:r>
              <a:rPr lang="en-US" sz="4400" b="1" dirty="0" err="1" smtClean="0">
                <a:effectLst/>
                <a:latin typeface="Times New Roman" panose="02020603050405020304" pitchFamily="18" charset="0"/>
                <a:ea typeface="Calibri" panose="020F0502020204030204" pitchFamily="34" charset="0"/>
                <a:cs typeface="Times New Roman" panose="02020603050405020304" pitchFamily="18" charset="0"/>
              </a:rPr>
              <a:t>Colliquative</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necrosis (softening</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sz="2800" dirty="0" smtClean="0">
                <a:effectLst/>
                <a:latin typeface="Times New Roman" panose="02020603050405020304" pitchFamily="18" charset="0"/>
                <a:ea typeface="Calibri" panose="020F0502020204030204" pitchFamily="34" charset="0"/>
              </a:rPr>
              <a:t>This occurs in other organs especially infarcts of the brain. Tissues that have undergone necrosis are no longer recognizable both macroscopically and microscopically. Acute inflammation reaction occurs in the early stage of infarction with exudation of the fluid from blood vessels in the area. </a:t>
            </a:r>
            <a:r>
              <a:rPr lang="en-US" sz="2800" dirty="0" err="1" smtClean="0">
                <a:effectLst/>
                <a:latin typeface="Times New Roman" panose="02020603050405020304" pitchFamily="18" charset="0"/>
                <a:ea typeface="Calibri" panose="020F0502020204030204" pitchFamily="34" charset="0"/>
              </a:rPr>
              <a:t>Neutrophiles</a:t>
            </a:r>
            <a:r>
              <a:rPr lang="en-US" sz="2800" dirty="0" smtClean="0">
                <a:effectLst/>
                <a:latin typeface="Times New Roman" panose="02020603050405020304" pitchFamily="18" charset="0"/>
                <a:ea typeface="Calibri" panose="020F0502020204030204" pitchFamily="34" charset="0"/>
              </a:rPr>
              <a:t> migrate into the dead tissues. The dead tissues stimulate granulation tissue forming around the infarct and finally enclose it in a fibrous capsule. The dead tissue is finally organized with macrophages migrating into it and digesting it from the peripheral inwards. New capillaries grow into it. Fibroblasts also lay down collagen </a:t>
            </a:r>
            <a:r>
              <a:rPr lang="en-US" sz="2800" dirty="0" err="1" smtClean="0">
                <a:effectLst/>
                <a:latin typeface="Times New Roman" panose="02020603050405020304" pitchFamily="18" charset="0"/>
                <a:ea typeface="Calibri" panose="020F0502020204030204" pitchFamily="34" charset="0"/>
              </a:rPr>
              <a:t>fibres</a:t>
            </a:r>
            <a:r>
              <a:rPr lang="en-US" sz="2800" dirty="0" smtClean="0">
                <a:effectLst/>
                <a:latin typeface="Times New Roman" panose="02020603050405020304" pitchFamily="18" charset="0"/>
                <a:ea typeface="Calibri" panose="020F0502020204030204" pitchFamily="34" charset="0"/>
              </a:rPr>
              <a:t>. Therefore the infarct is eventually converted into a scar.</a:t>
            </a:r>
            <a:endParaRPr lang="en-GB" sz="2800" dirty="0"/>
          </a:p>
        </p:txBody>
      </p:sp>
    </p:spTree>
    <p:extLst>
      <p:ext uri="{BB962C8B-B14F-4D97-AF65-F5344CB8AC3E}">
        <p14:creationId xmlns:p14="http://schemas.microsoft.com/office/powerpoint/2010/main" val="40438027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ctr">
              <a:lnSpc>
                <a:spcPct val="150000"/>
              </a:lnSpc>
              <a:spcAft>
                <a:spcPts val="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Effects of infarction in health</a:t>
            </a:r>
            <a:endParaRPr lang="en-GB"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This depends on the tissue or organ affected and size of the infarct. </a:t>
            </a:r>
          </a:p>
          <a:p>
            <a:pPr algn="just">
              <a:lnSpc>
                <a:spcPct val="150000"/>
              </a:lnSpc>
              <a:spcAft>
                <a:spcPts val="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For instance kidneys, liver, spleen can have large infarcts without any disturbances of function because these tissues have large functional reserves by contrast single infarction in the brain may cause serious dysfunction e.g. a small infarct in the internal capsule is followed by hemiplegic paralysis.</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6302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7386638"/>
          </a:xfrm>
          <a:prstGeom prst="rect">
            <a:avLst/>
          </a:prstGeom>
        </p:spPr>
        <p:txBody>
          <a:bodyPr wrap="square">
            <a:spAutoFit/>
          </a:bodyPr>
          <a:lstStyle/>
          <a:p>
            <a:pPr lvl="8" algn="just">
              <a:lnSpc>
                <a:spcPct val="150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Results</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Chronic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to the tissue affected, followed in time by atrophy of cells and tissues that are more susceptible to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Overgrowth of glial cells for example in the brain  may lead to senile dementia or the intermittent claudication or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ischaemic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pains in the lower limbs that is brought about by walking or running but relieved by rest</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 the heart, angina pectoris develops with chest pain which gets better on rest. This is due to partial obstruction by atheroma of coronary arteries.</a:t>
            </a:r>
          </a:p>
          <a:p>
            <a:pPr algn="just">
              <a:lnSpc>
                <a:spcPct val="150000"/>
              </a:lnSpc>
              <a:spcAft>
                <a:spcPts val="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73261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07824"/>
            <a:ext cx="12192000" cy="1325563"/>
          </a:xfrm>
        </p:spPr>
        <p:txBody>
          <a:bodyPr>
            <a:normAutofit/>
          </a:bodyPr>
          <a:lstStyle/>
          <a:p>
            <a:r>
              <a:rPr lang="en-GB" sz="8800" b="1" dirty="0" smtClean="0">
                <a:solidFill>
                  <a:schemeClr val="accent1">
                    <a:lumMod val="75000"/>
                  </a:schemeClr>
                </a:solidFill>
                <a:latin typeface="Algerian" panose="04020705040A02060702" pitchFamily="82" charset="0"/>
                <a:cs typeface="Times New Roman" panose="02020603050405020304" pitchFamily="18" charset="0"/>
              </a:rPr>
              <a:t>			QUESTIONS</a:t>
            </a:r>
            <a:endParaRPr lang="en-GB" sz="4800" b="1" dirty="0">
              <a:solidFill>
                <a:schemeClr val="accent1">
                  <a:lumMod val="75000"/>
                </a:schemeClr>
              </a:solidFill>
              <a:latin typeface="Algerian" panose="04020705040A02060702" pitchFamily="82" charset="0"/>
              <a:cs typeface="Times New Roman" panose="02020603050405020304" pitchFamily="18" charset="0"/>
            </a:endParaRPr>
          </a:p>
        </p:txBody>
      </p:sp>
    </p:spTree>
    <p:extLst>
      <p:ext uri="{BB962C8B-B14F-4D97-AF65-F5344CB8AC3E}">
        <p14:creationId xmlns:p14="http://schemas.microsoft.com/office/powerpoint/2010/main" val="27444259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201972"/>
          </a:xfrm>
          <a:prstGeom prst="rect">
            <a:avLst/>
          </a:prstGeom>
        </p:spPr>
        <p:txBody>
          <a:bodyPr wrap="square">
            <a:spAutoFit/>
          </a:bodyPr>
          <a:lstStyle/>
          <a:p>
            <a:pPr algn="just">
              <a:lnSpc>
                <a:spcPct val="150000"/>
              </a:lnSpc>
            </a:pPr>
            <a:r>
              <a:rPr lang="en-GB" sz="2800" b="1" dirty="0" smtClean="0">
                <a:latin typeface="Times New Roman" panose="02020603050405020304" pitchFamily="18" charset="0"/>
                <a:cs typeface="Times New Roman" panose="02020603050405020304" pitchFamily="18" charset="0"/>
              </a:rPr>
              <a:t>				CAUSES OF HAEMORRHAGE</a:t>
            </a:r>
          </a:p>
          <a:p>
            <a:pPr marL="342900" indent="-342900" algn="just">
              <a:lnSpc>
                <a:spcPct val="150000"/>
              </a:lnSpc>
              <a:buAutoNum type="arabicPeriod"/>
            </a:pPr>
            <a:r>
              <a:rPr lang="en-GB" sz="2800" dirty="0" smtClean="0">
                <a:latin typeface="Times New Roman" panose="02020603050405020304" pitchFamily="18" charset="0"/>
                <a:cs typeface="Times New Roman" panose="02020603050405020304" pitchFamily="18" charset="0"/>
              </a:rPr>
              <a:t>Trauma </a:t>
            </a:r>
            <a:r>
              <a:rPr lang="en-GB" sz="2800" dirty="0">
                <a:latin typeface="Times New Roman" panose="02020603050405020304" pitchFamily="18" charset="0"/>
                <a:cs typeface="Times New Roman" panose="02020603050405020304" pitchFamily="18" charset="0"/>
              </a:rPr>
              <a:t>to the vessel wall e.g. penetrating wound in the heart or great vessels, during </a:t>
            </a:r>
            <a:r>
              <a:rPr lang="en-GB" sz="2800" dirty="0" smtClean="0">
                <a:latin typeface="Times New Roman" panose="02020603050405020304" pitchFamily="18" charset="0"/>
                <a:cs typeface="Times New Roman" panose="02020603050405020304" pitchFamily="18" charset="0"/>
              </a:rPr>
              <a:t>labour</a:t>
            </a:r>
          </a:p>
          <a:p>
            <a:pPr marL="342900" indent="-342900" algn="just">
              <a:lnSpc>
                <a:spcPct val="150000"/>
              </a:lnSpc>
              <a:buAutoNum type="arabicPeriod"/>
            </a:pPr>
            <a:r>
              <a:rPr lang="en-GB" sz="2800" dirty="0" smtClean="0">
                <a:latin typeface="Times New Roman" panose="02020603050405020304" pitchFamily="18" charset="0"/>
                <a:cs typeface="Times New Roman" panose="02020603050405020304" pitchFamily="18" charset="0"/>
              </a:rPr>
              <a:t>Spontaneous </a:t>
            </a:r>
            <a:r>
              <a:rPr lang="en-GB" sz="2800" dirty="0">
                <a:latin typeface="Times New Roman" panose="02020603050405020304" pitchFamily="18" charset="0"/>
                <a:cs typeface="Times New Roman" panose="02020603050405020304" pitchFamily="18" charset="0"/>
              </a:rPr>
              <a:t>haemorrhage e.g. rupture of an aneurysm, septicaemia, </a:t>
            </a:r>
            <a:r>
              <a:rPr lang="en-GB" sz="2800" dirty="0" smtClean="0">
                <a:latin typeface="Times New Roman" panose="02020603050405020304" pitchFamily="18" charset="0"/>
                <a:cs typeface="Times New Roman" panose="02020603050405020304" pitchFamily="18" charset="0"/>
              </a:rPr>
              <a:t>acute </a:t>
            </a:r>
            <a:r>
              <a:rPr lang="en-GB" sz="2800" dirty="0" err="1" smtClean="0">
                <a:latin typeface="Times New Roman" panose="02020603050405020304" pitchFamily="18" charset="0"/>
                <a:cs typeface="Times New Roman" panose="02020603050405020304" pitchFamily="18" charset="0"/>
              </a:rPr>
              <a:t>leukaemias</a:t>
            </a:r>
            <a:r>
              <a:rPr lang="en-GB" sz="2800" dirty="0" smtClean="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scurvy. </a:t>
            </a:r>
            <a:endParaRPr lang="en-GB" sz="2800" dirty="0" smtClean="0">
              <a:latin typeface="Times New Roman" panose="02020603050405020304" pitchFamily="18" charset="0"/>
              <a:cs typeface="Times New Roman" panose="02020603050405020304" pitchFamily="18" charset="0"/>
            </a:endParaRPr>
          </a:p>
          <a:p>
            <a:pPr marL="342900" indent="-342900" algn="just">
              <a:lnSpc>
                <a:spcPct val="150000"/>
              </a:lnSpc>
              <a:buAutoNum type="arabicPeriod"/>
            </a:pPr>
            <a:r>
              <a:rPr lang="en-GB" sz="2800" dirty="0" smtClean="0">
                <a:latin typeface="Times New Roman" panose="02020603050405020304" pitchFamily="18" charset="0"/>
                <a:cs typeface="Times New Roman" panose="02020603050405020304" pitchFamily="18" charset="0"/>
              </a:rPr>
              <a:t>Inflammatory </a:t>
            </a:r>
            <a:r>
              <a:rPr lang="en-GB" sz="2800" dirty="0">
                <a:latin typeface="Times New Roman" panose="02020603050405020304" pitchFamily="18" charset="0"/>
                <a:cs typeface="Times New Roman" panose="02020603050405020304" pitchFamily="18" charset="0"/>
              </a:rPr>
              <a:t>lesions of the vessel wall e.g. bleeding from chronic peptic ulcer, typhoid </a:t>
            </a:r>
            <a:r>
              <a:rPr lang="en-GB" sz="2800" dirty="0" smtClean="0">
                <a:latin typeface="Times New Roman" panose="02020603050405020304" pitchFamily="18" charset="0"/>
                <a:cs typeface="Times New Roman" panose="02020603050405020304" pitchFamily="18" charset="0"/>
              </a:rPr>
              <a:t>ulcers. </a:t>
            </a:r>
          </a:p>
          <a:p>
            <a:pPr marL="342900" indent="-342900" algn="just">
              <a:lnSpc>
                <a:spcPct val="150000"/>
              </a:lnSpc>
              <a:buAutoNum type="arabicPeriod"/>
            </a:pPr>
            <a:r>
              <a:rPr lang="en-GB" sz="2800" dirty="0" smtClean="0">
                <a:latin typeface="Times New Roman" panose="02020603050405020304" pitchFamily="18" charset="0"/>
                <a:cs typeface="Times New Roman" panose="02020603050405020304" pitchFamily="18" charset="0"/>
              </a:rPr>
              <a:t>Neoplastic </a:t>
            </a:r>
            <a:r>
              <a:rPr lang="en-GB" sz="2800" dirty="0">
                <a:latin typeface="Times New Roman" panose="02020603050405020304" pitchFamily="18" charset="0"/>
                <a:cs typeface="Times New Roman" panose="02020603050405020304" pitchFamily="18" charset="0"/>
              </a:rPr>
              <a:t>invasion e.g. haemorrhage following vascular invasion in carcinoma of the tongue. </a:t>
            </a:r>
            <a:endParaRPr lang="en-GB" sz="2800" dirty="0" smtClean="0">
              <a:latin typeface="Times New Roman" panose="02020603050405020304" pitchFamily="18" charset="0"/>
              <a:cs typeface="Times New Roman" panose="02020603050405020304" pitchFamily="18" charset="0"/>
            </a:endParaRPr>
          </a:p>
          <a:p>
            <a:pPr marL="342900" indent="-342900" algn="just">
              <a:lnSpc>
                <a:spcPct val="150000"/>
              </a:lnSpc>
              <a:buAutoNum type="arabicPeriod"/>
            </a:pPr>
            <a:r>
              <a:rPr lang="en-GB" sz="2800" dirty="0" smtClean="0">
                <a:latin typeface="Times New Roman" panose="02020603050405020304" pitchFamily="18" charset="0"/>
                <a:cs typeface="Times New Roman" panose="02020603050405020304" pitchFamily="18" charset="0"/>
              </a:rPr>
              <a:t>Vascular </a:t>
            </a:r>
            <a:r>
              <a:rPr lang="en-GB" sz="2800" dirty="0">
                <a:latin typeface="Times New Roman" panose="02020603050405020304" pitchFamily="18" charset="0"/>
                <a:cs typeface="Times New Roman" panose="02020603050405020304" pitchFamily="18" charset="0"/>
              </a:rPr>
              <a:t>diseases e.g. atherosclerosis. </a:t>
            </a:r>
            <a:endParaRPr lang="en-GB" sz="2800" dirty="0" smtClean="0">
              <a:latin typeface="Times New Roman" panose="02020603050405020304" pitchFamily="18" charset="0"/>
              <a:cs typeface="Times New Roman" panose="02020603050405020304" pitchFamily="18" charset="0"/>
            </a:endParaRPr>
          </a:p>
          <a:p>
            <a:pPr marL="342900" indent="-342900" algn="just">
              <a:lnSpc>
                <a:spcPct val="150000"/>
              </a:lnSpc>
              <a:buAutoNum type="arabicPeriod"/>
            </a:pPr>
            <a:r>
              <a:rPr lang="en-GB" sz="2800" dirty="0" smtClean="0">
                <a:latin typeface="Times New Roman" panose="02020603050405020304" pitchFamily="18" charset="0"/>
                <a:cs typeface="Times New Roman" panose="02020603050405020304" pitchFamily="18" charset="0"/>
              </a:rPr>
              <a:t>Elevated </a:t>
            </a:r>
            <a:r>
              <a:rPr lang="en-GB" sz="2800" dirty="0">
                <a:latin typeface="Times New Roman" panose="02020603050405020304" pitchFamily="18" charset="0"/>
                <a:cs typeface="Times New Roman" panose="02020603050405020304" pitchFamily="18" charset="0"/>
              </a:rPr>
              <a:t>pressure within the vessels e.g. cerebral h</a:t>
            </a:r>
            <a:r>
              <a:rPr lang="en-GB" sz="2800" dirty="0" smtClean="0">
                <a:latin typeface="Times New Roman" panose="02020603050405020304" pitchFamily="18" charset="0"/>
                <a:cs typeface="Times New Roman" panose="02020603050405020304" pitchFamily="18" charset="0"/>
              </a:rPr>
              <a:t>aemorrhage </a:t>
            </a:r>
            <a:r>
              <a:rPr lang="en-GB" sz="2800" dirty="0">
                <a:latin typeface="Times New Roman" panose="02020603050405020304" pitchFamily="18" charset="0"/>
                <a:cs typeface="Times New Roman" panose="02020603050405020304" pitchFamily="18" charset="0"/>
              </a:rPr>
              <a:t>in </a:t>
            </a:r>
            <a:r>
              <a:rPr lang="en-GB" sz="2800" dirty="0" smtClean="0">
                <a:latin typeface="Times New Roman" panose="02020603050405020304" pitchFamily="18" charset="0"/>
                <a:cs typeface="Times New Roman" panose="02020603050405020304" pitchFamily="18" charset="0"/>
              </a:rPr>
              <a:t>hypertension.</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02101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75213"/>
            <a:ext cx="12192000" cy="2414018"/>
          </a:xfrm>
        </p:spPr>
        <p:txBody>
          <a:bodyPr>
            <a:noAutofit/>
          </a:bodyPr>
          <a:lstStyle/>
          <a:p>
            <a:r>
              <a:rPr lang="en-GB" sz="6000" dirty="0" smtClean="0">
                <a:solidFill>
                  <a:srgbClr val="0070C0"/>
                </a:solidFill>
                <a:latin typeface="Blackadder ITC" panose="04020505051007020D02" pitchFamily="82" charset="0"/>
              </a:rPr>
              <a:t>Learning is a treasure that will follow its owner...</a:t>
            </a:r>
            <a:br>
              <a:rPr lang="en-GB" sz="6000" dirty="0" smtClean="0">
                <a:solidFill>
                  <a:srgbClr val="0070C0"/>
                </a:solidFill>
                <a:latin typeface="Blackadder ITC" panose="04020505051007020D02" pitchFamily="82" charset="0"/>
              </a:rPr>
            </a:br>
            <a:r>
              <a:rPr lang="en-GB" sz="6000" dirty="0" smtClean="0">
                <a:solidFill>
                  <a:srgbClr val="0070C0"/>
                </a:solidFill>
                <a:latin typeface="Blackadder ITC" panose="04020505051007020D02" pitchFamily="82" charset="0"/>
              </a:rPr>
              <a:t>										Thankyou.	</a:t>
            </a:r>
            <a:endParaRPr lang="en-GB" sz="6000" dirty="0">
              <a:solidFill>
                <a:srgbClr val="0070C0"/>
              </a:solidFill>
              <a:latin typeface="Blackadder ITC" panose="04020505051007020D02" pitchFamily="82" charset="0"/>
            </a:endParaRPr>
          </a:p>
        </p:txBody>
      </p:sp>
    </p:spTree>
    <p:extLst>
      <p:ext uri="{BB962C8B-B14F-4D97-AF65-F5344CB8AC3E}">
        <p14:creationId xmlns:p14="http://schemas.microsoft.com/office/powerpoint/2010/main" val="275310382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361350"/>
            <a:ext cx="12192000" cy="1325563"/>
          </a:xfrm>
        </p:spPr>
        <p:txBody>
          <a:bodyPr>
            <a:noAutofit/>
          </a:bodyPr>
          <a:lstStyle/>
          <a:p>
            <a:r>
              <a:rPr lang="en-US" sz="13800" b="1" dirty="0" smtClean="0">
                <a:latin typeface="Times New Roman" panose="02020603050405020304" pitchFamily="18" charset="0"/>
                <a:cs typeface="Times New Roman" panose="02020603050405020304" pitchFamily="18" charset="0"/>
              </a:rPr>
              <a:t>			SHOCK</a:t>
            </a:r>
            <a:endParaRPr lang="en-GB" sz="1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415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505"/>
            <a:ext cx="12192000" cy="4524315"/>
          </a:xfrm>
          <a:prstGeom prst="rect">
            <a:avLst/>
          </a:prstGeom>
        </p:spPr>
        <p:txBody>
          <a:bodyPr wrap="square">
            <a:spAutoFit/>
          </a:bodyPr>
          <a:lstStyle/>
          <a:p>
            <a:endParaRPr lang="en-US" sz="4800" b="1" dirty="0" smtClean="0">
              <a:latin typeface="Times New Roman" panose="02020603050405020304" pitchFamily="18" charset="0"/>
              <a:cs typeface="Times New Roman" panose="02020603050405020304" pitchFamily="18" charset="0"/>
            </a:endParaRPr>
          </a:p>
          <a:p>
            <a:pPr lvl="1"/>
            <a:r>
              <a:rPr lang="en-US" sz="4800" b="1" dirty="0" smtClean="0">
                <a:latin typeface="Times New Roman" panose="02020603050405020304" pitchFamily="18" charset="0"/>
                <a:cs typeface="Times New Roman" panose="02020603050405020304" pitchFamily="18" charset="0"/>
              </a:rPr>
              <a:t>Definition…</a:t>
            </a:r>
          </a:p>
          <a:p>
            <a:pPr lvl="1"/>
            <a:endParaRPr lang="en-US" sz="4800" b="1" dirty="0" smtClean="0">
              <a:latin typeface="Times New Roman" panose="02020603050405020304" pitchFamily="18" charset="0"/>
              <a:cs typeface="Times New Roman" panose="02020603050405020304" pitchFamily="18" charset="0"/>
            </a:endParaRPr>
          </a:p>
          <a:p>
            <a:pPr lvl="1" algn="just"/>
            <a:r>
              <a:rPr lang="en-US" sz="4800" dirty="0" smtClean="0">
                <a:latin typeface="Times New Roman" panose="02020603050405020304" pitchFamily="18" charset="0"/>
                <a:cs typeface="Times New Roman" panose="02020603050405020304" pitchFamily="18" charset="0"/>
              </a:rPr>
              <a:t>A clinical state of collapse resulting from reduction of the effective circulating blood volume</a:t>
            </a:r>
            <a:endParaRPr lang="en-GB"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205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46428"/>
            <a:ext cx="12192001" cy="6868547"/>
          </a:xfrm>
          <a:prstGeom prst="rect">
            <a:avLst/>
          </a:prstGeom>
        </p:spPr>
        <p:txBody>
          <a:bodyPr wrap="square">
            <a:spAutoFit/>
          </a:bodyPr>
          <a:lstStyle/>
          <a:p>
            <a:pPr lvl="1" algn="just">
              <a:lnSpc>
                <a:spcPct val="150000"/>
              </a:lnSpc>
              <a:spcAft>
                <a:spcPts val="100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Causes</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buFont typeface="+mj-lt"/>
              <a:buAutoNum type="alphaLcPeriod"/>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Reduction of blood volume</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buFont typeface="Symbol" panose="05050102010706020507" pitchFamily="18" charset="2"/>
              <a:buChar char=""/>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Blood loss due to external or internal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haemorrhage</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This reduces blood volume leading to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haemorrhagic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shock</a:t>
            </a:r>
            <a:endParaRPr lang="en-GB"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buFont typeface="Symbol" panose="05050102010706020507" pitchFamily="18" charset="2"/>
              <a:buChar char=""/>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Plasma and body fluid loss e.g. extensive burns, during crash injury, removal of fluid-ascites, pleural effusion, and severe D &amp; V.</a:t>
            </a:r>
          </a:p>
          <a:p>
            <a:pPr algn="just">
              <a:lnSpc>
                <a:spcPct val="150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 Capillary bed dilatation- overall capacity of capillaries can be greatly increased. Blood   contained in these abnormally dilated vessels is lost from the functional point of view.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0246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p:spPr>
        <p:txBody>
          <a:bodyPr wrap="square">
            <a:spAutoFit/>
          </a:bodyPr>
          <a:lstStyle/>
          <a:p>
            <a:pPr algn="just"/>
            <a:r>
              <a:rPr lang="en-US" sz="4400" b="1" i="1" dirty="0">
                <a:latin typeface="Times New Roman" panose="02020603050405020304" pitchFamily="18" charset="0"/>
                <a:ea typeface="Calibri" panose="020F0502020204030204" pitchFamily="34" charset="0"/>
                <a:cs typeface="Times New Roman" panose="02020603050405020304" pitchFamily="18" charset="0"/>
              </a:rPr>
              <a:t>C</a:t>
            </a:r>
            <a:r>
              <a:rPr lang="en-US" sz="4400" b="1" i="1" dirty="0" smtClean="0">
                <a:effectLst/>
                <a:latin typeface="Times New Roman" panose="02020603050405020304" pitchFamily="18" charset="0"/>
                <a:ea typeface="Calibri" panose="020F0502020204030204" pitchFamily="34" charset="0"/>
                <a:cs typeface="Times New Roman" panose="02020603050405020304" pitchFamily="18" charset="0"/>
              </a:rPr>
              <a:t>apillary dilatation may be due to:</a:t>
            </a:r>
          </a:p>
          <a:p>
            <a:pPr marL="285750" lvl="0" indent="-285750" algn="just">
              <a:lnSpc>
                <a:spcPct val="150000"/>
              </a:lnSpc>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Neurogenic </a:t>
            </a:r>
            <a:r>
              <a:rPr lang="en-US" sz="3600" dirty="0">
                <a:latin typeface="Times New Roman" panose="02020603050405020304" pitchFamily="18" charset="0"/>
                <a:cs typeface="Times New Roman" panose="02020603050405020304" pitchFamily="18" charset="0"/>
              </a:rPr>
              <a:t>stimulation: vascular tone may lost as a result of painful stimuli or in intensive emotional state like anxiety or depression. A person may faint on hearing bad news suddenly.</a:t>
            </a:r>
            <a:endParaRPr lang="en-GB" sz="3600" dirty="0">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Toxic metabolic products  and toxins of bacterial origin cause capillary dilatation</a:t>
            </a:r>
            <a:endParaRPr lang="en-GB" sz="3600" dirty="0">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Anoxia lack of oxygen especially in the brain</a:t>
            </a:r>
            <a:endParaRPr lang="en-GB" sz="3600" dirty="0">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Acute cardiac failure (No circulation of oxygen)</a:t>
            </a:r>
            <a:endParaRPr lang="en-GB" sz="3600" dirty="0">
              <a:latin typeface="Times New Roman" panose="02020603050405020304" pitchFamily="18" charset="0"/>
              <a:cs typeface="Times New Roman" panose="02020603050405020304" pitchFamily="18" charset="0"/>
            </a:endParaRPr>
          </a:p>
          <a:p>
            <a:pPr algn="just"/>
            <a:endParaRPr lang="en-GB" dirty="0"/>
          </a:p>
        </p:txBody>
      </p:sp>
    </p:spTree>
    <p:extLst>
      <p:ext uri="{BB962C8B-B14F-4D97-AF65-F5344CB8AC3E}">
        <p14:creationId xmlns:p14="http://schemas.microsoft.com/office/powerpoint/2010/main" val="1105464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0256"/>
            <a:ext cx="12191999" cy="6437660"/>
          </a:xfrm>
          <a:prstGeom prst="rect">
            <a:avLst/>
          </a:prstGeom>
        </p:spPr>
        <p:txBody>
          <a:bodyPr wrap="square">
            <a:spAutoFit/>
          </a:bodyPr>
          <a:lstStyle/>
          <a:p>
            <a:pPr algn="just">
              <a:lnSpc>
                <a:spcPct val="150000"/>
              </a:lnSpc>
              <a:spcAft>
                <a:spcPts val="1000"/>
              </a:spcAft>
            </a:pP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Pathology</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 of shock</a:t>
            </a:r>
            <a:endParaRPr lang="en-GB"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D</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epends on the severity and duration of the shock. Pathological changes are due to hypotension leading to reduced flow of blood to vital organs then anoxia with the following effects:</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1200"/>
              </a:spcBef>
              <a:spcAft>
                <a:spcPts val="0"/>
              </a:spcAft>
              <a:buFont typeface="+mj-lt"/>
              <a:buAutoNum type="romanL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Brain- loss of consciousness followed by brain cell death</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1200"/>
              </a:spcBef>
              <a:spcAft>
                <a:spcPts val="0"/>
              </a:spcAft>
              <a:buFont typeface="+mj-lt"/>
              <a:buAutoNum type="romanLcPeriod"/>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Kidney- </a:t>
            </a:r>
            <a:r>
              <a:rPr lang="en-US" sz="3600" dirty="0">
                <a:latin typeface="Times New Roman" panose="02020603050405020304" pitchFamily="18" charset="0"/>
                <a:ea typeface="Calibri" panose="020F0502020204030204" pitchFamily="34" charset="0"/>
                <a:cs typeface="Times New Roman" panose="02020603050405020304" pitchFamily="18" charset="0"/>
              </a:rPr>
              <a:t>r</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enal tubule cells undergo necrosis causing acute renal failure with anemia (no urine production)</a:t>
            </a:r>
            <a:endParaRPr lang="en-GB" sz="3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7789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2192001" cy="6313267"/>
          </a:xfrm>
          <a:prstGeom prst="rect">
            <a:avLst/>
          </a:prstGeom>
        </p:spPr>
        <p:txBody>
          <a:bodyPr wrap="square">
            <a:spAutoFit/>
          </a:bodyPr>
          <a:lstStyle/>
          <a:p>
            <a:pPr marL="400050" indent="-400050" algn="just">
              <a:lnSpc>
                <a:spcPct val="200000"/>
              </a:lnSpc>
              <a:spcBef>
                <a:spcPts val="1200"/>
              </a:spcBef>
              <a:buFont typeface="+mj-lt"/>
              <a:buAutoNum type="romanLcPeriod" startAt="4"/>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Adrenals- adrenal degeneration with depletion of steroids. This may lead to hypotension</a:t>
            </a:r>
          </a:p>
          <a:p>
            <a:pPr marL="400050" lvl="0" indent="-400050" algn="just">
              <a:lnSpc>
                <a:spcPct val="200000"/>
              </a:lnSpc>
              <a:spcBef>
                <a:spcPts val="1200"/>
              </a:spcBef>
              <a:spcAft>
                <a:spcPts val="0"/>
              </a:spcAft>
              <a:buFont typeface="+mj-lt"/>
              <a:buAutoNum type="romanLcPeriod" startAt="4"/>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Liver- fatty change commencing in the central zone and later extends to the peripheral. The liver sinusoids are dilated and engorged.</a:t>
            </a:r>
          </a:p>
          <a:p>
            <a:pPr marL="400050" lvl="0" indent="-400050" algn="just">
              <a:lnSpc>
                <a:spcPct val="200000"/>
              </a:lnSpc>
              <a:spcBef>
                <a:spcPts val="1200"/>
              </a:spcBef>
              <a:spcAft>
                <a:spcPts val="0"/>
              </a:spcAft>
              <a:buFont typeface="+mj-lt"/>
              <a:buAutoNum type="romanLcPeriod" startAt="6"/>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Heart muscles- undergoes  fatty degeneration</a:t>
            </a:r>
            <a:endParaRPr lang="en-GB"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400050" lvl="0" indent="-400050" algn="just">
              <a:lnSpc>
                <a:spcPct val="200000"/>
              </a:lnSpc>
              <a:spcBef>
                <a:spcPts val="1200"/>
              </a:spcBef>
              <a:spcAft>
                <a:spcPts val="1000"/>
              </a:spcAft>
              <a:buFont typeface="+mj-lt"/>
              <a:buAutoNum type="romanLcPeriod" startAt="7"/>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Lungs- becomes dark, capillaries dilated, alveoli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oedematous</a:t>
            </a:r>
            <a:endParaRPr lang="en-GB"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9373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886</Words>
  <Application>Microsoft Office PowerPoint</Application>
  <PresentationFormat>Widescreen</PresentationFormat>
  <Paragraphs>115</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Algerian</vt:lpstr>
      <vt:lpstr>Arial</vt:lpstr>
      <vt:lpstr>Blackadder ITC</vt:lpstr>
      <vt:lpstr>Calibri</vt:lpstr>
      <vt:lpstr>Calibri Light</vt:lpstr>
      <vt:lpstr>Symbol</vt:lpstr>
      <vt:lpstr>Times New Roman</vt:lpstr>
      <vt:lpstr>Wingdings</vt:lpstr>
      <vt:lpstr>Office Theme</vt:lpstr>
      <vt:lpstr>COMMON CHANGES DUE TO CIRCULATORY DISTURBANCE</vt:lpstr>
      <vt:lpstr>PowerPoint Presentation</vt:lpstr>
      <vt:lpstr>PowerPoint Presentation</vt:lpstr>
      <vt:lpstr>   SHOCK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ISCHAEMIA </vt:lpstr>
      <vt:lpstr>PowerPoint Presentation</vt:lpstr>
      <vt:lpstr>PowerPoint Presentation</vt:lpstr>
      <vt:lpstr> INFARCTION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QUESTIONS</vt:lpstr>
      <vt:lpstr>Learning is a treasure that will follow its owner...           Thankyou.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changes due to circulatory disturbance</dc:title>
  <dc:creator>eddykates@outlook.com</dc:creator>
  <cp:lastModifiedBy>Kate</cp:lastModifiedBy>
  <cp:revision>42</cp:revision>
  <dcterms:created xsi:type="dcterms:W3CDTF">2019-09-23T06:06:51Z</dcterms:created>
  <dcterms:modified xsi:type="dcterms:W3CDTF">2021-04-26T08:40:16Z</dcterms:modified>
</cp:coreProperties>
</file>