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Classification and Naming of drugs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Okoth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D5CD-E2AB-4CA5-84EC-BEF93E72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51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94B144-63D0-4753-A74D-04898526BEF0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1DAD658-D254-4C39-B002-6855F238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Classification and naming of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J. Okoth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Proprietary name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proprietary name is a trade mark applied to particular formulations of a particular substance by a particular manufacturer. </a:t>
            </a:r>
          </a:p>
          <a:p>
            <a:r>
              <a:rPr lang="en-US" dirty="0" smtClean="0"/>
              <a:t>Manufacture is confined to the owner of the trade mark or to others licensed by the owner.</a:t>
            </a:r>
          </a:p>
          <a:p>
            <a:r>
              <a:rPr lang="en-US" dirty="0" smtClean="0"/>
              <a:t>The principal noncommercial reason for advocating the use of proprietary names in prescribing is </a:t>
            </a:r>
            <a:r>
              <a:rPr lang="en-US" b="1" dirty="0" smtClean="0"/>
              <a:t>consistency</a:t>
            </a:r>
            <a:r>
              <a:rPr lang="en-US" dirty="0" smtClean="0"/>
              <a:t> of the product, so that problems of quality, especially of bioavailability, are reduced.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Proprietary name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prescription is written for a proprietary product pharmacists must, under law, dispense that product only, unless they persuade the doctor to alter the prescription, or under law, they have the right to substitute a generic product (generic substitution), or a drug of different molecular structure deemed  to be pharmacologically and therapeutically equivalent (therapeutic substitution)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Drugs </a:t>
            </a:r>
            <a:r>
              <a:rPr lang="en-US" dirty="0"/>
              <a:t>may be classified by: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Therapeutic use</a:t>
            </a:r>
            <a:endParaRPr lang="en-US" sz="36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Antibacterial</a:t>
            </a: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Antidiabetic</a:t>
            </a: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Antihypertensive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Analgesic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Antifungal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Antimalarial 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Mode or site of action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Molecular interaction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Receptor blockers - e.g. beta blockers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Enzyme inhibitors – e.g. reverse transcriptase inhibitors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Cellular site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Loop diuretic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Catecholamine uptake inhibitor (</a:t>
            </a:r>
            <a:r>
              <a:rPr lang="en-US" dirty="0" err="1" smtClean="0"/>
              <a:t>imipramine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Molecular structure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Glycoside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Alkaloid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Steroid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Tetracycline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Macrolides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Nomenclature </a:t>
            </a:r>
            <a:r>
              <a:rPr lang="en-US" b="1" dirty="0"/>
              <a:t>(Names)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sz="3600" dirty="0"/>
              <a:t>Any drug may have names in all three of the following classes/ categories: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The full chemical name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A nonproprietary (official, approved, generic) name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A proprietary (brand) name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Nomenclature </a:t>
            </a:r>
            <a:r>
              <a:rPr lang="en-US" b="1" dirty="0"/>
              <a:t>(Names)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Example: one drug – 3 names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3200" dirty="0" smtClean="0"/>
              <a:t>3-(10,11-dihydro-5H-dibenz [</a:t>
            </a:r>
            <a:r>
              <a:rPr lang="en-US" sz="3200" dirty="0" err="1" smtClean="0"/>
              <a:t>b,f</a:t>
            </a:r>
            <a:r>
              <a:rPr lang="en-US" sz="3200" dirty="0" smtClean="0"/>
              <a:t>]-azepin-5-yl) </a:t>
            </a:r>
            <a:r>
              <a:rPr lang="en-US" sz="3200" dirty="0" err="1" smtClean="0"/>
              <a:t>propyl-dimethylamine</a:t>
            </a:r>
            <a:endParaRPr lang="en-US" sz="3200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sz="3200" dirty="0" err="1" smtClean="0"/>
              <a:t>Imipramine</a:t>
            </a:r>
            <a:endParaRPr lang="en-US" sz="3200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sz="3200" dirty="0" err="1" smtClean="0"/>
              <a:t>Tofranil</a:t>
            </a:r>
            <a:r>
              <a:rPr lang="en-US" sz="3200" dirty="0" smtClean="0"/>
              <a:t> (UK), </a:t>
            </a:r>
            <a:r>
              <a:rPr lang="en-US" sz="3200" dirty="0" err="1" smtClean="0"/>
              <a:t>Prodepress</a:t>
            </a:r>
            <a:r>
              <a:rPr lang="en-US" sz="3200" dirty="0" smtClean="0"/>
              <a:t>, </a:t>
            </a:r>
            <a:r>
              <a:rPr lang="en-US" sz="3200" dirty="0" err="1" smtClean="0"/>
              <a:t>Surplix</a:t>
            </a:r>
            <a:r>
              <a:rPr lang="en-US" sz="3200" dirty="0" smtClean="0"/>
              <a:t>, </a:t>
            </a:r>
            <a:r>
              <a:rPr lang="en-US" sz="3200" dirty="0" err="1" smtClean="0"/>
              <a:t>Deprinol</a:t>
            </a:r>
            <a:r>
              <a:rPr lang="en-US" sz="3200" dirty="0" smtClean="0"/>
              <a:t>, etc. (various countries)</a:t>
            </a:r>
          </a:p>
          <a:p>
            <a:pPr marL="633222" indent="-514350"/>
            <a:r>
              <a:rPr lang="en-US" sz="3600" b="1" dirty="0" smtClean="0"/>
              <a:t>The full chemical name</a:t>
            </a:r>
            <a:r>
              <a:rPr lang="en-US" sz="3600" dirty="0" smtClean="0"/>
              <a:t> describes the compound for chemists. It is obviously unsuitable for prescribing.</a:t>
            </a:r>
          </a:p>
          <a:p>
            <a:pPr marL="633222" indent="-514350"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Nonproprietary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nonproprietary name</a:t>
            </a:r>
            <a:r>
              <a:rPr lang="en-US" dirty="0" smtClean="0"/>
              <a:t> is given by an official agency, e.g. WHO.</a:t>
            </a:r>
          </a:p>
          <a:p>
            <a:r>
              <a:rPr lang="en-US" dirty="0" smtClean="0"/>
              <a:t>A prescription for a generic drug formulation may be filled by any officially licensed product that the dispensing pharmacy has chosen to purchase.</a:t>
            </a:r>
          </a:p>
          <a:p>
            <a:r>
              <a:rPr lang="en-US" dirty="0" smtClean="0"/>
              <a:t>The principal reasons for advocating the habitual use of nonproprietary (generic) names in prescribing are: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Nonproprietary name…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sz="3800" b="1" dirty="0" smtClean="0"/>
              <a:t>Clarity</a:t>
            </a:r>
            <a:r>
              <a:rPr lang="en-US" sz="3800" dirty="0" smtClean="0"/>
              <a:t>:</a:t>
            </a:r>
          </a:p>
          <a:p>
            <a:r>
              <a:rPr lang="en-US" sz="3500" dirty="0" smtClean="0"/>
              <a:t>Because it gives information about the class of the drug, e.g.: -</a:t>
            </a:r>
          </a:p>
          <a:p>
            <a:pPr lvl="1"/>
            <a:r>
              <a:rPr lang="en-US" sz="3000" dirty="0" smtClean="0"/>
              <a:t>Diazepam, nitrazepam, flurazepam are all benzodiazepines. Their proprietary names are valium, mogadon, and dalmane respectively.</a:t>
            </a:r>
          </a:p>
          <a:p>
            <a:pPr lvl="1"/>
            <a:r>
              <a:rPr lang="en-US" sz="3000" dirty="0" smtClean="0"/>
              <a:t>Names ending in –</a:t>
            </a:r>
            <a:r>
              <a:rPr lang="en-US" sz="3000" dirty="0" err="1" smtClean="0"/>
              <a:t>olol</a:t>
            </a:r>
            <a:r>
              <a:rPr lang="en-US" sz="3000" dirty="0" smtClean="0"/>
              <a:t> are </a:t>
            </a:r>
            <a:r>
              <a:rPr lang="en-US" sz="3000" dirty="0" err="1" smtClean="0"/>
              <a:t>adrenoceptor</a:t>
            </a:r>
            <a:r>
              <a:rPr lang="en-US" sz="3000" dirty="0" smtClean="0"/>
              <a:t> blockers</a:t>
            </a:r>
          </a:p>
          <a:p>
            <a:pPr lvl="1"/>
            <a:r>
              <a:rPr lang="en-US" sz="3000" dirty="0" smtClean="0"/>
              <a:t>Names ending in –</a:t>
            </a:r>
            <a:r>
              <a:rPr lang="en-US" sz="3000" dirty="0" err="1" smtClean="0"/>
              <a:t>floxacin</a:t>
            </a:r>
            <a:r>
              <a:rPr lang="en-US" sz="3000" dirty="0" smtClean="0"/>
              <a:t> are </a:t>
            </a:r>
            <a:r>
              <a:rPr lang="en-US" sz="3000" dirty="0" err="1" smtClean="0"/>
              <a:t>quinolone</a:t>
            </a:r>
            <a:r>
              <a:rPr lang="en-US" sz="3000" dirty="0" smtClean="0"/>
              <a:t> antimicrobials</a:t>
            </a:r>
          </a:p>
          <a:p>
            <a:pPr lvl="1"/>
            <a:r>
              <a:rPr lang="en-US" sz="3000" dirty="0" err="1" smtClean="0"/>
              <a:t>Nortriptyline</a:t>
            </a:r>
            <a:r>
              <a:rPr lang="en-US" sz="3000" dirty="0" smtClean="0"/>
              <a:t> and </a:t>
            </a:r>
            <a:r>
              <a:rPr lang="en-US" sz="3000" dirty="0" err="1" smtClean="0"/>
              <a:t>amitriptyline</a:t>
            </a:r>
            <a:r>
              <a:rPr lang="en-US" sz="3000" dirty="0" smtClean="0"/>
              <a:t> are  plainly related, but their proprietary names are </a:t>
            </a:r>
            <a:r>
              <a:rPr lang="en-US" sz="3000" dirty="0" err="1" smtClean="0"/>
              <a:t>allegron</a:t>
            </a:r>
            <a:r>
              <a:rPr lang="en-US" sz="3000" dirty="0" smtClean="0"/>
              <a:t> and </a:t>
            </a:r>
            <a:r>
              <a:rPr lang="en-US" sz="3000" dirty="0" err="1" smtClean="0"/>
              <a:t>laroxyl</a:t>
            </a:r>
            <a:r>
              <a:rPr lang="en-US" sz="3000" dirty="0" smtClean="0"/>
              <a:t> (</a:t>
            </a:r>
            <a:r>
              <a:rPr lang="en-US" sz="3000" dirty="0" err="1" smtClean="0"/>
              <a:t>lentizol</a:t>
            </a:r>
            <a:r>
              <a:rPr lang="en-US" sz="30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Nonproprietary name…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sz="3800" b="1" dirty="0" smtClean="0"/>
              <a:t>Economy</a:t>
            </a:r>
            <a:r>
              <a:rPr lang="en-US" sz="3800" dirty="0" smtClean="0"/>
              <a:t>:</a:t>
            </a:r>
          </a:p>
          <a:p>
            <a:r>
              <a:rPr lang="en-US" dirty="0" smtClean="0"/>
              <a:t>Drugs sold under nonproprietary names are usually, but not always, cheaper than those sold under proprietary names.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sz="3800" b="1" dirty="0" smtClean="0"/>
              <a:t>Convenience</a:t>
            </a:r>
            <a:r>
              <a:rPr lang="en-US" sz="3800" dirty="0" smtClean="0"/>
              <a:t>:</a:t>
            </a:r>
          </a:p>
          <a:p>
            <a:r>
              <a:rPr lang="en-US" dirty="0" smtClean="0"/>
              <a:t>Pharmacists may supply whatever version they stock whereas if a proprietary name is used they are normally obliged to supply that preparation alone.</a:t>
            </a:r>
          </a:p>
          <a:p>
            <a:r>
              <a:rPr lang="en-US" dirty="0" smtClean="0"/>
              <a:t>International travelers with chronic illnesses will be grateful for recommended international nonproprietary names (rINN)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</TotalTime>
  <Words>451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Classification and naming of drugs</vt:lpstr>
      <vt:lpstr>Classification</vt:lpstr>
      <vt:lpstr>Classification…</vt:lpstr>
      <vt:lpstr>Classification…</vt:lpstr>
      <vt:lpstr> Nomenclature (Names) </vt:lpstr>
      <vt:lpstr> Nomenclature (Names) </vt:lpstr>
      <vt:lpstr>Nonproprietary name</vt:lpstr>
      <vt:lpstr>Nonproprietary name…</vt:lpstr>
      <vt:lpstr>Nonproprietary name…</vt:lpstr>
      <vt:lpstr> Proprietary name </vt:lpstr>
      <vt:lpstr> Proprietary name </vt:lpstr>
      <vt:lpstr>The End.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and naming of drugs</dc:title>
  <dc:creator>peter juma</dc:creator>
  <cp:lastModifiedBy>ADMIN</cp:lastModifiedBy>
  <cp:revision>12</cp:revision>
  <dcterms:created xsi:type="dcterms:W3CDTF">2014-10-16T11:58:24Z</dcterms:created>
  <dcterms:modified xsi:type="dcterms:W3CDTF">2017-11-15T06:19:42Z</dcterms:modified>
</cp:coreProperties>
</file>