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33830" y="1336040"/>
            <a:ext cx="4133850" cy="132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heavy">
                <a:solidFill>
                  <a:srgbClr val="B0A25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 u="heavy">
                <a:solidFill>
                  <a:srgbClr val="B0A259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B0A259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 u="heavy">
                <a:solidFill>
                  <a:srgbClr val="B0A259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1" i="0" u="heavy">
                <a:solidFill>
                  <a:srgbClr val="B0A259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132079"/>
            <a:ext cx="8839200" cy="253111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52400" y="132079"/>
            <a:ext cx="8839200" cy="253111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22524" y="34290"/>
            <a:ext cx="4298950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1" i="0" u="heavy">
                <a:solidFill>
                  <a:srgbClr val="B0A259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3580" y="1083309"/>
            <a:ext cx="7736839" cy="43421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B0A259"/>
                </a:solidFill>
                <a:latin typeface="Arial MT"/>
                <a:cs typeface="Arial M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png"/><Relationship Id="rId4" Type="http://schemas.openxmlformats.org/officeDocument/2006/relationships/image" Target="../media/image5.jpg"/><Relationship Id="rId5" Type="http://schemas.openxmlformats.org/officeDocument/2006/relationships/image" Target="../media/image6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Relationship Id="rId3" Type="http://schemas.openxmlformats.org/officeDocument/2006/relationships/image" Target="../media/image18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9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Relationship Id="rId3" Type="http://schemas.openxmlformats.org/officeDocument/2006/relationships/image" Target="../media/image2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0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1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2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3.png"/><Relationship Id="rId4" Type="http://schemas.openxmlformats.org/officeDocument/2006/relationships/image" Target="../media/image34.jpg"/><Relationship Id="rId5" Type="http://schemas.openxmlformats.org/officeDocument/2006/relationships/image" Target="../media/image35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36.png"/><Relationship Id="rId4" Type="http://schemas.openxmlformats.org/officeDocument/2006/relationships/image" Target="../media/image37.pn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Relationship Id="rId3" Type="http://schemas.openxmlformats.org/officeDocument/2006/relationships/image" Target="../media/image38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1.pn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/Relationships>
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4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jpg"/></Relationships>
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6.jpg"/></Relationships>
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7.png"/><Relationship Id="rId4" Type="http://schemas.openxmlformats.org/officeDocument/2006/relationships/image" Target="../media/image48.jpg"/></Relationships>
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png"/><Relationship Id="rId4" Type="http://schemas.openxmlformats.org/officeDocument/2006/relationships/image" Target="../media/image52.jpg"/></Relationships>
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4.png"/><Relationship Id="rId4" Type="http://schemas.openxmlformats.org/officeDocument/2006/relationships/image" Target="../media/image53.jpg"/><Relationship Id="rId5" Type="http://schemas.openxmlformats.org/officeDocument/2006/relationships/image" Target="../media/image5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11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19050" y="0"/>
            <a:ext cx="9163050" cy="6877050"/>
            <a:chOff x="-19050" y="0"/>
            <a:chExt cx="9163050" cy="68770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33350"/>
              <a:ext cx="8832850" cy="65913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0400" y="1437639"/>
              <a:ext cx="8001000" cy="8890"/>
            </a:xfrm>
            <a:custGeom>
              <a:avLst/>
              <a:gdLst/>
              <a:ahLst/>
              <a:cxnLst/>
              <a:rect l="l" t="t" r="r" b="b"/>
              <a:pathLst>
                <a:path w="8001000" h="8890">
                  <a:moveTo>
                    <a:pt x="800100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000500" y="8889"/>
                  </a:lnTo>
                  <a:lnTo>
                    <a:pt x="8001000" y="8889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8009" y="1423669"/>
              <a:ext cx="8001000" cy="10160"/>
            </a:xfrm>
            <a:custGeom>
              <a:avLst/>
              <a:gdLst/>
              <a:ahLst/>
              <a:cxnLst/>
              <a:rect l="l" t="t" r="r" b="b"/>
              <a:pathLst>
                <a:path w="8001000" h="10159">
                  <a:moveTo>
                    <a:pt x="8001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01769" y="10159"/>
                  </a:lnTo>
                  <a:lnTo>
                    <a:pt x="8001000" y="10159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1A27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6572250"/>
              <a:ext cx="642620" cy="285750"/>
            </a:xfrm>
            <a:custGeom>
              <a:avLst/>
              <a:gdLst/>
              <a:ahLst/>
              <a:cxnLst/>
              <a:rect l="l" t="t" r="r" b="b"/>
              <a:pathLst>
                <a:path w="642620" h="285750">
                  <a:moveTo>
                    <a:pt x="64262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321310" y="285750"/>
                  </a:lnTo>
                  <a:lnTo>
                    <a:pt x="642620" y="285750"/>
                  </a:lnTo>
                  <a:lnTo>
                    <a:pt x="64262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0" y="6572250"/>
              <a:ext cx="642620" cy="285750"/>
            </a:xfrm>
            <a:custGeom>
              <a:avLst/>
              <a:gdLst/>
              <a:ahLst/>
              <a:cxnLst/>
              <a:rect l="l" t="t" r="r" b="b"/>
              <a:pathLst>
                <a:path w="642620" h="285750">
                  <a:moveTo>
                    <a:pt x="321310" y="285750"/>
                  </a:moveTo>
                  <a:lnTo>
                    <a:pt x="0" y="285750"/>
                  </a:lnTo>
                  <a:lnTo>
                    <a:pt x="0" y="0"/>
                  </a:lnTo>
                  <a:lnTo>
                    <a:pt x="642620" y="0"/>
                  </a:lnTo>
                  <a:lnTo>
                    <a:pt x="642620" y="285750"/>
                  </a:lnTo>
                  <a:lnTo>
                    <a:pt x="321310" y="28575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8490" y="0"/>
              <a:ext cx="4715510" cy="103123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4434840" y="1319529"/>
            <a:ext cx="4554220" cy="2037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u="none" sz="4400" b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u="none" sz="4400" spc="-5" b="0">
                <a:solidFill>
                  <a:srgbClr val="FFFFFF"/>
                </a:solidFill>
                <a:latin typeface="Times New Roman"/>
                <a:cs typeface="Times New Roman"/>
              </a:rPr>
              <a:t>LAS</a:t>
            </a:r>
            <a:r>
              <a:rPr dirty="0" u="none" sz="4400" spc="-10" b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dirty="0" u="none" sz="4400" b="0">
                <a:solidFill>
                  <a:srgbClr val="FFFFFF"/>
                </a:solidFill>
                <a:latin typeface="Times New Roman"/>
                <a:cs typeface="Times New Roman"/>
              </a:rPr>
              <a:t>IF</a:t>
            </a:r>
            <a:r>
              <a:rPr dirty="0" u="none" sz="4400" spc="-5" b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u="none" sz="4400" b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dirty="0" u="none" sz="4400" spc="-5" b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dirty="0" u="none" sz="4400" spc="-10" b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u="none" sz="4400" spc="-5" b="0">
                <a:solidFill>
                  <a:srgbClr val="FFFFFF"/>
                </a:solidFill>
                <a:latin typeface="Times New Roman"/>
                <a:cs typeface="Times New Roman"/>
              </a:rPr>
              <a:t>ON  </a:t>
            </a:r>
            <a:r>
              <a:rPr dirty="0" u="none" sz="4400" spc="-5" b="0">
                <a:solidFill>
                  <a:srgbClr val="FFFFFF"/>
                </a:solidFill>
                <a:latin typeface="Times New Roman"/>
                <a:cs typeface="Times New Roman"/>
              </a:rPr>
              <a:t>OF BONES </a:t>
            </a:r>
            <a:r>
              <a:rPr dirty="0" u="none" sz="4400" b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4400" spc="-10" b="0">
                <a:solidFill>
                  <a:srgbClr val="FFFFFF"/>
                </a:solidFill>
                <a:latin typeface="Times New Roman"/>
                <a:cs typeface="Times New Roman"/>
              </a:rPr>
              <a:t>PRESENTATION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28870" y="3785869"/>
            <a:ext cx="3643629" cy="1143000"/>
          </a:xfrm>
          <a:custGeom>
            <a:avLst/>
            <a:gdLst/>
            <a:ahLst/>
            <a:cxnLst/>
            <a:rect l="l" t="t" r="r" b="b"/>
            <a:pathLst>
              <a:path w="3643629" h="1143000">
                <a:moveTo>
                  <a:pt x="3643630" y="0"/>
                </a:moveTo>
                <a:lnTo>
                  <a:pt x="0" y="0"/>
                </a:lnTo>
                <a:lnTo>
                  <a:pt x="0" y="642620"/>
                </a:lnTo>
                <a:lnTo>
                  <a:pt x="786130" y="642620"/>
                </a:lnTo>
                <a:lnTo>
                  <a:pt x="786130" y="1143000"/>
                </a:lnTo>
                <a:lnTo>
                  <a:pt x="1822450" y="1143000"/>
                </a:lnTo>
                <a:lnTo>
                  <a:pt x="2857500" y="1143000"/>
                </a:lnTo>
                <a:lnTo>
                  <a:pt x="2857500" y="642620"/>
                </a:lnTo>
                <a:lnTo>
                  <a:pt x="3643630" y="642620"/>
                </a:lnTo>
                <a:lnTo>
                  <a:pt x="364363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4928870" y="3785870"/>
            <a:ext cx="3643629" cy="642620"/>
          </a:xfrm>
          <a:prstGeom prst="rect">
            <a:avLst/>
          </a:prstGeom>
          <a:ln w="38097">
            <a:solidFill>
              <a:srgbClr val="898D55"/>
            </a:solidFill>
          </a:ln>
        </p:spPr>
        <p:txBody>
          <a:bodyPr wrap="square" lIns="0" tIns="118110" rIns="0" bIns="0" rtlCol="0" vert="horz">
            <a:spAutoFit/>
          </a:bodyPr>
          <a:lstStyle/>
          <a:p>
            <a:pPr marL="804545">
              <a:lnSpc>
                <a:spcPct val="100000"/>
              </a:lnSpc>
              <a:spcBef>
                <a:spcPts val="930"/>
              </a:spcBef>
            </a:pPr>
            <a:r>
              <a:rPr dirty="0" sz="2400" spc="-10">
                <a:latin typeface="Arial MT"/>
                <a:cs typeface="Arial MT"/>
              </a:rPr>
              <a:t>DPT</a:t>
            </a:r>
            <a:r>
              <a:rPr dirty="0" sz="2400" spc="-20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Batch#</a:t>
            </a:r>
            <a:r>
              <a:rPr dirty="0" sz="2400" spc="-25">
                <a:latin typeface="Arial MT"/>
                <a:cs typeface="Arial MT"/>
              </a:rPr>
              <a:t> </a:t>
            </a:r>
            <a:r>
              <a:rPr dirty="0" sz="2400" spc="-5">
                <a:latin typeface="Arial MT"/>
                <a:cs typeface="Arial MT"/>
              </a:rPr>
              <a:t>01</a:t>
            </a:r>
            <a:endParaRPr sz="240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15000" y="4428490"/>
            <a:ext cx="2071370" cy="500380"/>
          </a:xfrm>
          <a:prstGeom prst="rect">
            <a:avLst/>
          </a:prstGeom>
          <a:ln w="38097">
            <a:solidFill>
              <a:srgbClr val="898D55"/>
            </a:solidFill>
          </a:ln>
        </p:spPr>
        <p:txBody>
          <a:bodyPr wrap="square" lIns="0" tIns="118110" rIns="0" bIns="0" rtlCol="0" vert="horz">
            <a:spAutoFit/>
          </a:bodyPr>
          <a:lstStyle/>
          <a:p>
            <a:pPr marL="302895">
              <a:lnSpc>
                <a:spcPct val="100000"/>
              </a:lnSpc>
              <a:spcBef>
                <a:spcPts val="930"/>
              </a:spcBef>
            </a:pPr>
            <a:r>
              <a:rPr dirty="0" sz="1800" spc="-5" b="1">
                <a:solidFill>
                  <a:srgbClr val="666350"/>
                </a:solidFill>
                <a:latin typeface="Times New Roman"/>
                <a:cs typeface="Times New Roman"/>
              </a:rPr>
              <a:t>GROUP</a:t>
            </a:r>
            <a:r>
              <a:rPr dirty="0" sz="1800" spc="-25" b="1">
                <a:solidFill>
                  <a:srgbClr val="66635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666350"/>
                </a:solidFill>
                <a:latin typeface="Times New Roman"/>
                <a:cs typeface="Times New Roman"/>
              </a:rPr>
              <a:t>#</a:t>
            </a:r>
            <a:r>
              <a:rPr dirty="0" sz="1800" spc="-20" b="1">
                <a:solidFill>
                  <a:srgbClr val="666350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666350"/>
                </a:solidFill>
                <a:latin typeface="Times New Roman"/>
                <a:cs typeface="Times New Roman"/>
              </a:rPr>
              <a:t>03(C)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48460" y="391159"/>
            <a:ext cx="7421245" cy="36499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69365">
              <a:lnSpc>
                <a:spcPct val="100000"/>
              </a:lnSpc>
              <a:spcBef>
                <a:spcPts val="100"/>
              </a:spcBef>
              <a:buSzPct val="97500"/>
              <a:buFont typeface="Arial MT"/>
              <a:buChar char="•"/>
              <a:tabLst>
                <a:tab pos="191770" algn="l"/>
              </a:tabLst>
            </a:pPr>
            <a:r>
              <a:rPr dirty="0" u="heavy" sz="40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Times New Roman"/>
                <a:cs typeface="Times New Roman"/>
              </a:rPr>
              <a:t>Functional Classification </a:t>
            </a:r>
            <a:r>
              <a:rPr dirty="0" u="heavy" sz="400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Times New Roman"/>
                <a:cs typeface="Times New Roman"/>
              </a:rPr>
              <a:t>of </a:t>
            </a:r>
            <a:r>
              <a:rPr dirty="0" sz="4000" spc="-985" b="1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u="heavy" sz="40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Times New Roman"/>
                <a:cs typeface="Times New Roman"/>
              </a:rPr>
              <a:t>Joints:</a:t>
            </a:r>
            <a:endParaRPr sz="4000">
              <a:latin typeface="Times New Roman"/>
              <a:cs typeface="Times New Roman"/>
            </a:endParaRPr>
          </a:p>
          <a:p>
            <a:pPr marL="12700" marR="5080" indent="914400">
              <a:lnSpc>
                <a:spcPts val="3160"/>
              </a:lnSpc>
              <a:spcBef>
                <a:spcPts val="260"/>
              </a:spcBef>
            </a:pPr>
            <a:r>
              <a:rPr dirty="0" sz="1800" b="1">
                <a:solidFill>
                  <a:srgbClr val="B0A259"/>
                </a:solidFill>
                <a:latin typeface="Arial"/>
                <a:cs typeface="Arial"/>
              </a:rPr>
              <a:t>The point in 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human </a:t>
            </a:r>
            <a:r>
              <a:rPr dirty="0" sz="1800" spc="-10" b="1">
                <a:solidFill>
                  <a:srgbClr val="B0A259"/>
                </a:solidFill>
                <a:latin typeface="Arial"/>
                <a:cs typeface="Arial"/>
              </a:rPr>
              <a:t>skeleton </a:t>
            </a:r>
            <a:r>
              <a:rPr dirty="0" sz="1800" spc="5" b="1">
                <a:solidFill>
                  <a:srgbClr val="B0A259"/>
                </a:solidFill>
                <a:latin typeface="Arial"/>
                <a:cs typeface="Arial"/>
              </a:rPr>
              <a:t>where </a:t>
            </a:r>
            <a:r>
              <a:rPr dirty="0" sz="1800" spc="15" b="1">
                <a:solidFill>
                  <a:srgbClr val="B0A259"/>
                </a:solidFill>
                <a:latin typeface="Arial"/>
                <a:cs typeface="Arial"/>
              </a:rPr>
              <a:t>two 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bones join </a:t>
            </a:r>
            <a:r>
              <a:rPr dirty="0" sz="1800" b="1">
                <a:solidFill>
                  <a:srgbClr val="B0A259"/>
                </a:solidFill>
                <a:latin typeface="Arial"/>
                <a:cs typeface="Arial"/>
              </a:rPr>
              <a:t>together </a:t>
            </a:r>
            <a:r>
              <a:rPr dirty="0" sz="1800" spc="-49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0A259"/>
                </a:solidFill>
                <a:latin typeface="Arial"/>
                <a:cs typeface="Arial"/>
              </a:rPr>
              <a:t>is</a:t>
            </a:r>
            <a:r>
              <a:rPr dirty="0" sz="1800" spc="-10" b="1">
                <a:solidFill>
                  <a:srgbClr val="B0A259"/>
                </a:solidFill>
                <a:latin typeface="Arial"/>
                <a:cs typeface="Arial"/>
              </a:rPr>
              <a:t> called</a:t>
            </a:r>
            <a:r>
              <a:rPr dirty="0" sz="1800" spc="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0A259"/>
                </a:solidFill>
                <a:latin typeface="Arial"/>
                <a:cs typeface="Arial"/>
              </a:rPr>
              <a:t>a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0A259"/>
                </a:solidFill>
                <a:latin typeface="Arial"/>
                <a:cs typeface="Arial"/>
              </a:rPr>
              <a:t>joint.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730"/>
              </a:spcBef>
            </a:pP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There</a:t>
            </a:r>
            <a:r>
              <a:rPr dirty="0" sz="1800" spc="-10" b="1">
                <a:solidFill>
                  <a:srgbClr val="B0A259"/>
                </a:solidFill>
                <a:latin typeface="Arial"/>
                <a:cs typeface="Arial"/>
              </a:rPr>
              <a:t> are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 three </a:t>
            </a:r>
            <a:r>
              <a:rPr dirty="0" sz="1800" spc="-10" b="1">
                <a:solidFill>
                  <a:srgbClr val="B0A259"/>
                </a:solidFill>
                <a:latin typeface="Arial"/>
                <a:cs typeface="Arial"/>
              </a:rPr>
              <a:t>types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0A259"/>
                </a:solidFill>
                <a:latin typeface="Arial"/>
                <a:cs typeface="Arial"/>
              </a:rPr>
              <a:t>of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B0A259"/>
                </a:solidFill>
                <a:latin typeface="Arial"/>
                <a:cs typeface="Arial"/>
              </a:rPr>
              <a:t>joints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B0A259"/>
                </a:solidFill>
                <a:latin typeface="Arial"/>
                <a:cs typeface="Arial"/>
              </a:rPr>
              <a:t>which </a:t>
            </a:r>
            <a:r>
              <a:rPr dirty="0" sz="1800" spc="-10" b="1">
                <a:solidFill>
                  <a:srgbClr val="B0A259"/>
                </a:solidFill>
                <a:latin typeface="Arial"/>
                <a:cs typeface="Arial"/>
              </a:rPr>
              <a:t>are</a:t>
            </a:r>
            <a:r>
              <a:rPr dirty="0" sz="1800" spc="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mentioned </a:t>
            </a:r>
            <a:r>
              <a:rPr dirty="0" sz="1800" spc="5" b="1">
                <a:solidFill>
                  <a:srgbClr val="B0A259"/>
                </a:solidFill>
                <a:latin typeface="Arial"/>
                <a:cs typeface="Arial"/>
              </a:rPr>
              <a:t>below: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1.</a:t>
            </a:r>
            <a:r>
              <a:rPr dirty="0" sz="1800" spc="-2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u="sng" sz="1800" spc="-1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Synarthroses:</a:t>
            </a:r>
            <a:endParaRPr sz="1800">
              <a:latin typeface="Arial"/>
              <a:cs typeface="Arial"/>
            </a:endParaRPr>
          </a:p>
          <a:p>
            <a:pPr marL="927100" marR="4520565">
              <a:lnSpc>
                <a:spcPts val="3160"/>
              </a:lnSpc>
              <a:spcBef>
                <a:spcPts val="90"/>
              </a:spcBef>
            </a:pP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Immoveable</a:t>
            </a:r>
            <a:r>
              <a:rPr dirty="0" sz="1800" spc="-8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Joints. </a:t>
            </a:r>
            <a:r>
              <a:rPr dirty="0" sz="1800" spc="-484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Example:</a:t>
            </a:r>
            <a:r>
              <a:rPr dirty="0" sz="18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Suture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8259" y="4499609"/>
            <a:ext cx="3143249" cy="21653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221219" y="5891529"/>
            <a:ext cx="16084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Fig.</a:t>
            </a:r>
            <a:r>
              <a:rPr dirty="0" sz="1800" spc="-4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Example</a:t>
            </a:r>
            <a:r>
              <a:rPr dirty="0" sz="1800" spc="-4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dirty="0" sz="1800" spc="-48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Synarthroses.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1589" y="835659"/>
            <a:ext cx="4252595" cy="162941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1800" spc="-10" b="1">
                <a:solidFill>
                  <a:srgbClr val="B0A259"/>
                </a:solidFill>
                <a:latin typeface="Arial"/>
                <a:cs typeface="Arial"/>
              </a:rPr>
              <a:t>2.</a:t>
            </a:r>
            <a:r>
              <a:rPr dirty="0" sz="1800" spc="-3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u="sng" sz="1800" spc="-1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Amphiarthrosis:</a:t>
            </a:r>
            <a:endParaRPr sz="1800">
              <a:latin typeface="Arial"/>
              <a:cs typeface="Arial"/>
            </a:endParaRPr>
          </a:p>
          <a:p>
            <a:pPr marL="926465" marR="5080">
              <a:lnSpc>
                <a:spcPct val="145800"/>
              </a:lnSpc>
              <a:spcBef>
                <a:spcPts val="10"/>
              </a:spcBef>
            </a:pP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Slightly/Partially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moveable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joints. </a:t>
            </a:r>
            <a:r>
              <a:rPr dirty="0" sz="1800" spc="-49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00"/>
                </a:solidFill>
                <a:latin typeface="Arial MT"/>
                <a:cs typeface="Arial MT"/>
              </a:rPr>
              <a:t>Example:</a:t>
            </a:r>
            <a:r>
              <a:rPr dirty="0" sz="1800" spc="1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Intervertebral</a:t>
            </a:r>
            <a:r>
              <a:rPr dirty="0" sz="18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disc.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800">
                <a:solidFill>
                  <a:srgbClr val="191914"/>
                </a:solidFill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71490" y="642619"/>
            <a:ext cx="3572510" cy="5715000"/>
            <a:chOff x="5571490" y="642619"/>
            <a:chExt cx="3572510" cy="5715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28740" y="3785869"/>
              <a:ext cx="2715260" cy="25717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1490" y="642619"/>
              <a:ext cx="3572510" cy="257682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220469" y="3248659"/>
            <a:ext cx="7470775" cy="1601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225925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Fig.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Example of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Amphiarthrosis.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780"/>
              </a:spcBef>
            </a:pPr>
            <a:r>
              <a:rPr dirty="0" sz="1800" spc="-10" b="1">
                <a:solidFill>
                  <a:srgbClr val="B0A259"/>
                </a:solidFill>
                <a:latin typeface="Arial"/>
                <a:cs typeface="Arial"/>
              </a:rPr>
              <a:t>3.</a:t>
            </a:r>
            <a:r>
              <a:rPr dirty="0" sz="1800" spc="-4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Diarthrosis:</a:t>
            </a:r>
            <a:endParaRPr sz="1800">
              <a:latin typeface="Arial"/>
              <a:cs typeface="Arial"/>
            </a:endParaRPr>
          </a:p>
          <a:p>
            <a:pPr marL="927100" marR="3510279">
              <a:lnSpc>
                <a:spcPts val="3160"/>
              </a:lnSpc>
              <a:spcBef>
                <a:spcPts val="90"/>
              </a:spcBef>
            </a:pP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Freely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moveable joints. 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00"/>
                </a:solidFill>
                <a:latin typeface="Arial MT"/>
                <a:cs typeface="Arial MT"/>
              </a:rPr>
              <a:t>Example:</a:t>
            </a:r>
            <a:r>
              <a:rPr dirty="0" sz="1800" spc="-15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Synovial</a:t>
            </a:r>
            <a:r>
              <a:rPr dirty="0" sz="1800" spc="-3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membrane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7840" y="6388100"/>
            <a:ext cx="28263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Fig.</a:t>
            </a:r>
            <a:r>
              <a:rPr dirty="0" sz="18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Example</a:t>
            </a:r>
            <a:r>
              <a:rPr dirty="0" sz="18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dirty="0" sz="1800" spc="-3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Diarthrosis.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1079" y="176529"/>
            <a:ext cx="485838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Types</a:t>
            </a:r>
            <a:r>
              <a:rPr dirty="0" spc="-35"/>
              <a:t> </a:t>
            </a:r>
            <a:r>
              <a:rPr dirty="0" spc="-5"/>
              <a:t>Of</a:t>
            </a:r>
            <a:r>
              <a:rPr dirty="0" spc="-40"/>
              <a:t> </a:t>
            </a:r>
            <a:r>
              <a:rPr dirty="0" spc="-10"/>
              <a:t>Bones: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5509" y="2142489"/>
            <a:ext cx="4142740" cy="471551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220469" y="1263650"/>
            <a:ext cx="4753610" cy="421513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2000" spc="-5" b="1">
                <a:solidFill>
                  <a:srgbClr val="B0A259"/>
                </a:solidFill>
                <a:latin typeface="Arial"/>
                <a:cs typeface="Arial"/>
              </a:rPr>
              <a:t>A.</a:t>
            </a:r>
            <a:r>
              <a:rPr dirty="0" sz="2000" spc="12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u="heavy" sz="2000" spc="-1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Types</a:t>
            </a:r>
            <a:r>
              <a:rPr dirty="0" u="heavy" sz="20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On</a:t>
            </a:r>
            <a:r>
              <a:rPr dirty="0" u="heavy" sz="2000" spc="-1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The</a:t>
            </a:r>
            <a:r>
              <a:rPr dirty="0" u="heavy" sz="2000" spc="-1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Basis</a:t>
            </a:r>
            <a:r>
              <a:rPr dirty="0" u="heavy" sz="2000" spc="-1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Of</a:t>
            </a:r>
            <a:r>
              <a:rPr dirty="0" u="heavy" sz="2000" spc="-1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Shape:</a:t>
            </a:r>
            <a:endParaRPr sz="2000">
              <a:latin typeface="Arial"/>
              <a:cs typeface="Arial"/>
            </a:endParaRPr>
          </a:p>
          <a:p>
            <a:pPr marL="354330" marR="5080" indent="571500">
              <a:lnSpc>
                <a:spcPct val="100000"/>
              </a:lnSpc>
              <a:spcBef>
                <a:spcPts val="1000"/>
              </a:spcBef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There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are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6</a:t>
            </a:r>
            <a:r>
              <a:rPr dirty="0" sz="20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basic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types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which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are </a:t>
            </a:r>
            <a:r>
              <a:rPr dirty="0" sz="2000" spc="-54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mentioned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below: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200">
              <a:latin typeface="Arial MT"/>
              <a:cs typeface="Arial MT"/>
            </a:endParaRPr>
          </a:p>
          <a:p>
            <a:pPr marL="1207135" indent="-281940">
              <a:lnSpc>
                <a:spcPct val="100000"/>
              </a:lnSpc>
              <a:spcBef>
                <a:spcPts val="1870"/>
              </a:spcBef>
              <a:buAutoNum type="arabicPeriod"/>
              <a:tabLst>
                <a:tab pos="120777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Long</a:t>
            </a:r>
            <a:r>
              <a:rPr dirty="0" sz="2000" spc="-4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Bones.</a:t>
            </a:r>
            <a:endParaRPr sz="2000">
              <a:latin typeface="Arial MT"/>
              <a:cs typeface="Arial MT"/>
            </a:endParaRPr>
          </a:p>
          <a:p>
            <a:pPr marL="1207135" indent="-28194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120777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Short</a:t>
            </a:r>
            <a:r>
              <a:rPr dirty="0" sz="2000" spc="-6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Bones.</a:t>
            </a:r>
            <a:endParaRPr sz="2000">
              <a:latin typeface="Arial MT"/>
              <a:cs typeface="Arial MT"/>
            </a:endParaRPr>
          </a:p>
          <a:p>
            <a:pPr marL="1207135" indent="-28194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120777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Flat</a:t>
            </a:r>
            <a:r>
              <a:rPr dirty="0" sz="2000" spc="-6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Bones.</a:t>
            </a:r>
            <a:endParaRPr sz="2000">
              <a:latin typeface="Arial MT"/>
              <a:cs typeface="Arial MT"/>
            </a:endParaRPr>
          </a:p>
          <a:p>
            <a:pPr marL="1207135" indent="-28194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120777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Irregular</a:t>
            </a:r>
            <a:r>
              <a:rPr dirty="0" sz="2000" spc="-5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Bones.</a:t>
            </a:r>
            <a:endParaRPr sz="2000">
              <a:latin typeface="Arial MT"/>
              <a:cs typeface="Arial MT"/>
            </a:endParaRPr>
          </a:p>
          <a:p>
            <a:pPr marL="1207135" indent="-28194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120777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Pneumatic</a:t>
            </a:r>
            <a:r>
              <a:rPr dirty="0" sz="2000" spc="-3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Bones.</a:t>
            </a:r>
            <a:endParaRPr sz="2000">
              <a:latin typeface="Arial MT"/>
              <a:cs typeface="Arial MT"/>
            </a:endParaRPr>
          </a:p>
          <a:p>
            <a:pPr marL="1207135" indent="-281940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120777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Sesamoid</a:t>
            </a:r>
            <a:r>
              <a:rPr dirty="0" sz="2000" spc="-4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4500" y="499109"/>
            <a:ext cx="7072630" cy="32385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34210" y="4006850"/>
            <a:ext cx="167767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1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1.</a:t>
            </a:r>
            <a:r>
              <a:rPr dirty="0" u="sng" sz="1800" spc="-3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Long</a:t>
            </a:r>
            <a:r>
              <a:rPr dirty="0" u="sng" sz="1800" spc="-3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Bones: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63009" y="4408170"/>
            <a:ext cx="4709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These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bones</a:t>
            </a:r>
            <a:r>
              <a:rPr dirty="0" sz="18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typically</a:t>
            </a:r>
            <a:r>
              <a:rPr dirty="0" sz="1800" spc="-2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have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an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elongated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shaft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34210" y="4556759"/>
            <a:ext cx="6144895" cy="1628139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and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ts val="3160"/>
              </a:lnSpc>
              <a:spcBef>
                <a:spcPts val="260"/>
              </a:spcBef>
            </a:pPr>
            <a:r>
              <a:rPr dirty="0" sz="1800" spc="-20">
                <a:solidFill>
                  <a:srgbClr val="B0A259"/>
                </a:solidFill>
                <a:latin typeface="Arial MT"/>
                <a:cs typeface="Arial MT"/>
              </a:rPr>
              <a:t>two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expanded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ends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one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on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either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side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18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shaft.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The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shaft </a:t>
            </a:r>
            <a:r>
              <a:rPr dirty="0" sz="1800" spc="-484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is </a:t>
            </a:r>
            <a:r>
              <a:rPr dirty="0" sz="1800" spc="-15">
                <a:solidFill>
                  <a:srgbClr val="B0A259"/>
                </a:solidFill>
                <a:latin typeface="Arial MT"/>
                <a:cs typeface="Arial MT"/>
              </a:rPr>
              <a:t>known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as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diaphysis</a:t>
            </a:r>
            <a:r>
              <a:rPr dirty="0" sz="18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and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the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ends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are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called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epiphyses.</a:t>
            </a:r>
            <a:endParaRPr sz="1800">
              <a:latin typeface="Arial MT"/>
              <a:cs typeface="Arial MT"/>
            </a:endParaRPr>
          </a:p>
          <a:p>
            <a:pPr marL="1841500">
              <a:lnSpc>
                <a:spcPct val="100000"/>
              </a:lnSpc>
              <a:spcBef>
                <a:spcPts val="730"/>
              </a:spcBef>
            </a:pPr>
            <a:r>
              <a:rPr dirty="0" sz="1800" spc="-10">
                <a:solidFill>
                  <a:srgbClr val="FFFF00"/>
                </a:solidFill>
                <a:latin typeface="Arial MT"/>
                <a:cs typeface="Arial MT"/>
              </a:rPr>
              <a:t>Examples:</a:t>
            </a:r>
            <a:r>
              <a:rPr dirty="0" sz="180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Humerus,</a:t>
            </a:r>
            <a:r>
              <a:rPr dirty="0" sz="18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femur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etc.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77459" y="3749040"/>
            <a:ext cx="24199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Fig.</a:t>
            </a:r>
            <a:r>
              <a:rPr dirty="0" sz="18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Femur,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Long</a:t>
            </a:r>
            <a:r>
              <a:rPr dirty="0" sz="18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Bone.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7630" y="2642870"/>
              <a:ext cx="3688079" cy="25006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0" y="2642870"/>
              <a:ext cx="3233420" cy="251586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863089" y="549909"/>
            <a:ext cx="6165850" cy="162941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2.</a:t>
            </a:r>
            <a:r>
              <a:rPr dirty="0" u="sng" sz="1800" spc="-2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Short</a:t>
            </a:r>
            <a:r>
              <a:rPr dirty="0" u="sng" sz="1800" spc="-3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Bones:</a:t>
            </a:r>
            <a:endParaRPr sz="18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spcBef>
                <a:spcPts val="1000"/>
              </a:spcBef>
            </a:pP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These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 bones</a:t>
            </a:r>
            <a:r>
              <a:rPr dirty="0" sz="18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are short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in posture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and 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can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be</a:t>
            </a:r>
            <a:r>
              <a:rPr dirty="0" sz="18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18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any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shape.</a:t>
            </a:r>
            <a:endParaRPr sz="180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  <a:spcBef>
                <a:spcPts val="1000"/>
              </a:spcBef>
            </a:pPr>
            <a:r>
              <a:rPr dirty="0" sz="1800" spc="-10">
                <a:solidFill>
                  <a:srgbClr val="FFFF00"/>
                </a:solidFill>
                <a:latin typeface="Arial MT"/>
                <a:cs typeface="Arial MT"/>
              </a:rPr>
              <a:t>Examples:</a:t>
            </a:r>
            <a:r>
              <a:rPr dirty="0" sz="180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carpal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and</a:t>
            </a:r>
            <a:r>
              <a:rPr dirty="0" sz="1800" spc="-2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tarsal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 bones.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77339" y="5391150"/>
            <a:ext cx="32937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Fig.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Carpal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Bones,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Short</a:t>
            </a:r>
            <a:r>
              <a:rPr dirty="0" sz="18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Bones.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92470" y="5391150"/>
            <a:ext cx="325882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Fig.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Tarsal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Bones,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Short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Bones.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15379" y="121920"/>
              <a:ext cx="2583179" cy="309245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00750" y="3642359"/>
              <a:ext cx="2921000" cy="275462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1720850" y="977899"/>
            <a:ext cx="6960234" cy="257048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u="sng" sz="1800" spc="-1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3.</a:t>
            </a:r>
            <a:r>
              <a:rPr dirty="0" u="sng" sz="1800" spc="-2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Flat</a:t>
            </a:r>
            <a:r>
              <a:rPr dirty="0" u="sng" sz="1800" spc="-2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Bones:</a:t>
            </a:r>
            <a:endParaRPr sz="1800">
              <a:latin typeface="Arial"/>
              <a:cs typeface="Arial"/>
            </a:endParaRPr>
          </a:p>
          <a:p>
            <a:pPr marL="12700" marR="3703320" indent="914400">
              <a:lnSpc>
                <a:spcPct val="100000"/>
              </a:lnSpc>
              <a:spcBef>
                <a:spcPts val="1000"/>
              </a:spcBef>
            </a:pP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These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bones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are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flat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in </a:t>
            </a:r>
            <a:r>
              <a:rPr dirty="0" sz="1800" spc="-49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appearance.</a:t>
            </a:r>
            <a:endParaRPr sz="1800">
              <a:latin typeface="Arial MT"/>
              <a:cs typeface="Arial MT"/>
            </a:endParaRPr>
          </a:p>
          <a:p>
            <a:pPr marL="12700" marR="3428365" indent="914400">
              <a:lnSpc>
                <a:spcPct val="100000"/>
              </a:lnSpc>
              <a:spcBef>
                <a:spcPts val="1000"/>
              </a:spcBef>
            </a:pPr>
            <a:r>
              <a:rPr dirty="0" sz="1800" spc="-10">
                <a:solidFill>
                  <a:srgbClr val="FFFF00"/>
                </a:solidFill>
                <a:latin typeface="Arial MT"/>
                <a:cs typeface="Arial MT"/>
              </a:rPr>
              <a:t>Examples:</a:t>
            </a:r>
            <a:r>
              <a:rPr dirty="0" sz="180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Scapula,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Ribs, </a:t>
            </a:r>
            <a:r>
              <a:rPr dirty="0" sz="1800" spc="-484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Sternum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etc.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 marL="4512310">
              <a:lnSpc>
                <a:spcPct val="100000"/>
              </a:lnSpc>
              <a:spcBef>
                <a:spcPts val="178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Fig.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Scapula,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Flat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Bone.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63590" y="6388100"/>
            <a:ext cx="32340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Fig.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Sternum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&amp;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ribs, Flat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bones.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292090" y="906779"/>
            <a:ext cx="3463290" cy="217805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4. </a:t>
            </a:r>
            <a:r>
              <a:rPr dirty="0" u="sng" sz="1800" spc="-1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Irregular</a:t>
            </a: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Bones:</a:t>
            </a:r>
            <a:endParaRPr sz="1800">
              <a:latin typeface="Arial"/>
              <a:cs typeface="Arial"/>
            </a:endParaRPr>
          </a:p>
          <a:p>
            <a:pPr marL="12700" marR="469900" indent="914400">
              <a:lnSpc>
                <a:spcPct val="100000"/>
              </a:lnSpc>
              <a:spcBef>
                <a:spcPts val="1000"/>
              </a:spcBef>
            </a:pP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These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bones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are 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completely</a:t>
            </a:r>
            <a:r>
              <a:rPr dirty="0" sz="1800" spc="-4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irregular</a:t>
            </a:r>
            <a:r>
              <a:rPr dirty="0" sz="18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in</a:t>
            </a:r>
            <a:r>
              <a:rPr dirty="0" sz="18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shape.</a:t>
            </a:r>
            <a:endParaRPr sz="1800">
              <a:latin typeface="Arial MT"/>
              <a:cs typeface="Arial MT"/>
            </a:endParaRPr>
          </a:p>
          <a:p>
            <a:pPr marL="12700" marR="5080" indent="914400">
              <a:lnSpc>
                <a:spcPct val="100000"/>
              </a:lnSpc>
              <a:spcBef>
                <a:spcPts val="1000"/>
              </a:spcBef>
            </a:pPr>
            <a:r>
              <a:rPr dirty="0" sz="1800" spc="-10">
                <a:solidFill>
                  <a:srgbClr val="FFFF00"/>
                </a:solidFill>
                <a:latin typeface="Arial MT"/>
                <a:cs typeface="Arial MT"/>
              </a:rPr>
              <a:t>Examples: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vertebrae, hip </a:t>
            </a:r>
            <a:r>
              <a:rPr dirty="0" sz="1800" spc="-49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bone and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bones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in the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base</a:t>
            </a:r>
            <a:r>
              <a:rPr dirty="0" sz="1800" spc="-3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1800" spc="-2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skull.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28750" y="1070610"/>
            <a:ext cx="7143750" cy="5001260"/>
            <a:chOff x="1428750" y="1070610"/>
            <a:chExt cx="7143750" cy="50012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8750" y="1070610"/>
              <a:ext cx="3374390" cy="45008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5000" y="3214370"/>
              <a:ext cx="2857500" cy="28574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715000" y="3214370"/>
              <a:ext cx="356870" cy="285750"/>
            </a:xfrm>
            <a:custGeom>
              <a:avLst/>
              <a:gdLst/>
              <a:ahLst/>
              <a:cxnLst/>
              <a:rect l="l" t="t" r="r" b="b"/>
              <a:pathLst>
                <a:path w="356870" h="285750">
                  <a:moveTo>
                    <a:pt x="356870" y="0"/>
                  </a:moveTo>
                  <a:lnTo>
                    <a:pt x="0" y="0"/>
                  </a:lnTo>
                  <a:lnTo>
                    <a:pt x="0" y="285750"/>
                  </a:lnTo>
                  <a:lnTo>
                    <a:pt x="179070" y="285750"/>
                  </a:lnTo>
                  <a:lnTo>
                    <a:pt x="356870" y="285750"/>
                  </a:lnTo>
                  <a:lnTo>
                    <a:pt x="3568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5715000" y="3214370"/>
              <a:ext cx="356870" cy="285750"/>
            </a:xfrm>
            <a:custGeom>
              <a:avLst/>
              <a:gdLst/>
              <a:ahLst/>
              <a:cxnLst/>
              <a:rect l="l" t="t" r="r" b="b"/>
              <a:pathLst>
                <a:path w="356870" h="285750">
                  <a:moveTo>
                    <a:pt x="179070" y="285750"/>
                  </a:moveTo>
                  <a:lnTo>
                    <a:pt x="0" y="285750"/>
                  </a:lnTo>
                  <a:lnTo>
                    <a:pt x="0" y="0"/>
                  </a:lnTo>
                  <a:lnTo>
                    <a:pt x="356870" y="0"/>
                  </a:lnTo>
                  <a:lnTo>
                    <a:pt x="356870" y="285750"/>
                  </a:lnTo>
                  <a:lnTo>
                    <a:pt x="179070" y="285750"/>
                  </a:lnTo>
                  <a:close/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1493519" y="5590539"/>
            <a:ext cx="7480934" cy="1165860"/>
          </a:xfrm>
          <a:prstGeom prst="rect">
            <a:avLst/>
          </a:prstGeom>
        </p:spPr>
        <p:txBody>
          <a:bodyPr wrap="square" lIns="0" tIns="17145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350"/>
              </a:spcBef>
              <a:tabLst>
                <a:tab pos="1571625" algn="l"/>
              </a:tabLst>
            </a:pP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Fig.</a:t>
            </a:r>
            <a:r>
              <a:rPr dirty="0" sz="18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Hip</a:t>
            </a:r>
            <a:r>
              <a:rPr dirty="0" sz="1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bone,	Irregular</a:t>
            </a:r>
            <a:r>
              <a:rPr dirty="0" sz="1800" spc="-2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bone.</a:t>
            </a:r>
            <a:endParaRPr sz="1800">
              <a:latin typeface="Arial MT"/>
              <a:cs typeface="Arial MT"/>
            </a:endParaRPr>
          </a:p>
          <a:p>
            <a:pPr marL="4161790" marR="43180" indent="-64769">
              <a:lnSpc>
                <a:spcPct val="100000"/>
              </a:lnSpc>
              <a:spcBef>
                <a:spcPts val="125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Fig.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1</a:t>
            </a:r>
            <a:r>
              <a:rPr dirty="0" baseline="29100" sz="1575" spc="-7">
                <a:solidFill>
                  <a:srgbClr val="FFFFFF"/>
                </a:solidFill>
                <a:latin typeface="Arial MT"/>
                <a:cs typeface="Arial MT"/>
              </a:rPr>
              <a:t>st</a:t>
            </a:r>
            <a:r>
              <a:rPr dirty="0" baseline="29100" sz="1575" spc="307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&amp;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dirty="0" baseline="29100" sz="1575" spc="-15">
                <a:solidFill>
                  <a:srgbClr val="FFFFFF"/>
                </a:solidFill>
                <a:latin typeface="Arial MT"/>
                <a:cs typeface="Arial MT"/>
              </a:rPr>
              <a:t>nd</a:t>
            </a:r>
            <a:r>
              <a:rPr dirty="0" baseline="29100" sz="1575" spc="3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Cervical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 of</a:t>
            </a:r>
            <a:r>
              <a:rPr dirty="0" sz="1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vertebra, </a:t>
            </a:r>
            <a:r>
              <a:rPr dirty="0" sz="1800" spc="-48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Irregular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bone.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1079" y="406399"/>
            <a:ext cx="5480050" cy="325501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5.</a:t>
            </a:r>
            <a:r>
              <a:rPr dirty="0" u="sng" sz="1800" spc="-2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Pneumatic</a:t>
            </a:r>
            <a:r>
              <a:rPr dirty="0" u="sng" sz="1800" spc="-3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Bones:</a:t>
            </a:r>
            <a:endParaRPr sz="1800">
              <a:latin typeface="Arial"/>
              <a:cs typeface="Arial"/>
            </a:endParaRPr>
          </a:p>
          <a:p>
            <a:pPr marL="12700" marR="310515" indent="914400">
              <a:lnSpc>
                <a:spcPct val="100000"/>
              </a:lnSpc>
              <a:spcBef>
                <a:spcPts val="1000"/>
              </a:spcBef>
            </a:pP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Pneumatic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bones 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can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also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be categorized </a:t>
            </a:r>
            <a:r>
              <a:rPr dirty="0" sz="1800" spc="-49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under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the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irregular</a:t>
            </a:r>
            <a:endParaRPr sz="1800">
              <a:latin typeface="Arial MT"/>
              <a:cs typeface="Arial MT"/>
            </a:endParaRPr>
          </a:p>
          <a:p>
            <a:pPr marL="12700" marR="106045">
              <a:lnSpc>
                <a:spcPct val="100000"/>
              </a:lnSpc>
              <a:spcBef>
                <a:spcPts val="1000"/>
              </a:spcBef>
            </a:pP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bones.The characteristic difference is the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presenceof </a:t>
            </a:r>
            <a:r>
              <a:rPr dirty="0" sz="1800" spc="-49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large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air</a:t>
            </a:r>
            <a:r>
              <a:rPr dirty="0" sz="18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spaces in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these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 bones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B0A259"/>
                </a:solidFill>
                <a:latin typeface="Arial MT"/>
                <a:cs typeface="Arial MT"/>
              </a:rPr>
              <a:t>which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make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them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light</a:t>
            </a:r>
            <a:r>
              <a:rPr dirty="0" sz="18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in</a:t>
            </a:r>
            <a:r>
              <a:rPr dirty="0" sz="18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B0A259"/>
                </a:solidFill>
                <a:latin typeface="Arial MT"/>
                <a:cs typeface="Arial MT"/>
              </a:rPr>
              <a:t>weight</a:t>
            </a:r>
            <a:r>
              <a:rPr dirty="0" sz="18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and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thus </a:t>
            </a:r>
            <a:r>
              <a:rPr dirty="0" sz="1800" spc="-484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they</a:t>
            </a:r>
            <a:r>
              <a:rPr dirty="0" sz="1800" spc="-3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form the</a:t>
            </a:r>
            <a:r>
              <a:rPr dirty="0" sz="18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major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portion</a:t>
            </a:r>
            <a:r>
              <a:rPr dirty="0" sz="1800" spc="-3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18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skull</a:t>
            </a:r>
            <a:endParaRPr sz="180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  <a:spcBef>
                <a:spcPts val="1000"/>
              </a:spcBef>
            </a:pPr>
            <a:r>
              <a:rPr dirty="0" sz="1800" spc="-10">
                <a:solidFill>
                  <a:srgbClr val="FFFF00"/>
                </a:solidFill>
                <a:latin typeface="Arial MT"/>
                <a:cs typeface="Arial MT"/>
              </a:rPr>
              <a:t>Examples:</a:t>
            </a:r>
            <a:r>
              <a:rPr dirty="0" sz="1800" spc="1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Sphenoid,</a:t>
            </a:r>
            <a:r>
              <a:rPr dirty="0" sz="18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Ethmoid,</a:t>
            </a:r>
            <a:r>
              <a:rPr dirty="0" sz="1800" spc="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B0A259"/>
                </a:solidFill>
                <a:latin typeface="Arial MT"/>
                <a:cs typeface="Arial MT"/>
              </a:rPr>
              <a:t>Maxila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etc.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2870" y="3999229"/>
            <a:ext cx="5143500" cy="226568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78100" y="6245859"/>
            <a:ext cx="50907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Fig.</a:t>
            </a:r>
            <a:r>
              <a:rPr dirty="0" sz="1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Sphenoid,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Ethmoid,</a:t>
            </a:r>
            <a:r>
              <a:rPr dirty="0" sz="18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Maxila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,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Pnematic</a:t>
            </a:r>
            <a:r>
              <a:rPr dirty="0" sz="1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Bones.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19579" y="1263649"/>
            <a:ext cx="3780154" cy="217932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6.Sesamoid</a:t>
            </a:r>
            <a:r>
              <a:rPr dirty="0" u="sng" sz="1800" spc="-5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Bones:</a:t>
            </a:r>
            <a:endParaRPr sz="1800">
              <a:latin typeface="Arial"/>
              <a:cs typeface="Arial"/>
            </a:endParaRPr>
          </a:p>
          <a:p>
            <a:pPr marL="12700" marR="421005" indent="914400">
              <a:lnSpc>
                <a:spcPct val="100000"/>
              </a:lnSpc>
              <a:spcBef>
                <a:spcPts val="1000"/>
              </a:spcBef>
            </a:pP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These are in the form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of </a:t>
            </a:r>
            <a:r>
              <a:rPr dirty="0" sz="1800" spc="-49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nodules embedded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in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tendons</a:t>
            </a:r>
            <a:r>
              <a:rPr dirty="0" sz="18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and</a:t>
            </a:r>
            <a:r>
              <a:rPr dirty="0" sz="18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joint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capsules.</a:t>
            </a:r>
            <a:endParaRPr sz="1800">
              <a:latin typeface="Arial MT"/>
              <a:cs typeface="Arial MT"/>
            </a:endParaRPr>
          </a:p>
          <a:p>
            <a:pPr marL="12700" marR="5080" indent="914400">
              <a:lnSpc>
                <a:spcPct val="100000"/>
              </a:lnSpc>
              <a:spcBef>
                <a:spcPts val="1000"/>
              </a:spcBef>
            </a:pPr>
            <a:r>
              <a:rPr dirty="0" sz="1800" spc="-10">
                <a:solidFill>
                  <a:srgbClr val="FFFF00"/>
                </a:solidFill>
                <a:latin typeface="Arial MT"/>
                <a:cs typeface="Arial MT"/>
              </a:rPr>
              <a:t>Examples: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Patella, Pisiform, </a:t>
            </a:r>
            <a:r>
              <a:rPr dirty="0" sz="1800" spc="-49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Fabella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etc.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429250" y="500380"/>
            <a:ext cx="3505200" cy="5704840"/>
            <a:chOff x="5429250" y="500380"/>
            <a:chExt cx="3505200" cy="57048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9250" y="4000500"/>
              <a:ext cx="3505200" cy="22047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1869" y="500380"/>
              <a:ext cx="2828289" cy="260985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007100" y="6316979"/>
            <a:ext cx="30911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Fig.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Pisiform,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Sesamoid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Bone.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007100" y="3176270"/>
            <a:ext cx="29641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Fig. Patella,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 Sesamoid</a:t>
            </a:r>
            <a:r>
              <a:rPr dirty="0" sz="18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Bone.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zoom dir="ou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4589" y="247650"/>
            <a:ext cx="4636770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713740" marR="5080" indent="-701040">
              <a:lnSpc>
                <a:spcPct val="100000"/>
              </a:lnSpc>
              <a:spcBef>
                <a:spcPts val="100"/>
              </a:spcBef>
            </a:pPr>
            <a:r>
              <a:rPr dirty="0" sz="4400"/>
              <a:t>B.</a:t>
            </a:r>
            <a:r>
              <a:rPr dirty="0" sz="4400" spc="-25"/>
              <a:t> </a:t>
            </a:r>
            <a:r>
              <a:rPr dirty="0" sz="4400" spc="-5"/>
              <a:t>On</a:t>
            </a:r>
            <a:r>
              <a:rPr dirty="0" sz="4400" spc="-30"/>
              <a:t> </a:t>
            </a:r>
            <a:r>
              <a:rPr dirty="0" sz="4400" spc="-5"/>
              <a:t>The</a:t>
            </a:r>
            <a:r>
              <a:rPr dirty="0" sz="4400" spc="-25"/>
              <a:t> </a:t>
            </a:r>
            <a:r>
              <a:rPr dirty="0" sz="4400"/>
              <a:t>Basis</a:t>
            </a:r>
            <a:r>
              <a:rPr dirty="0" sz="4400" spc="-20"/>
              <a:t> </a:t>
            </a:r>
            <a:r>
              <a:rPr dirty="0" sz="4400" spc="-5"/>
              <a:t>Of </a:t>
            </a:r>
            <a:r>
              <a:rPr dirty="0" u="none" sz="4400" spc="-1085"/>
              <a:t> </a:t>
            </a:r>
            <a:r>
              <a:rPr dirty="0" sz="4400" spc="-5"/>
              <a:t>Development: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1791970" y="1891029"/>
            <a:ext cx="6338570" cy="1836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There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are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three</a:t>
            </a:r>
            <a:r>
              <a:rPr dirty="0" sz="20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basic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types</a:t>
            </a:r>
            <a:r>
              <a:rPr dirty="0" sz="20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which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are</a:t>
            </a:r>
            <a:r>
              <a:rPr dirty="0" sz="20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mentioned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below: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Arial MT"/>
              <a:cs typeface="Arial MT"/>
            </a:endParaRPr>
          </a:p>
          <a:p>
            <a:pPr marL="1945005" indent="-255270">
              <a:lnSpc>
                <a:spcPct val="100000"/>
              </a:lnSpc>
              <a:buAutoNum type="arabicPeriod"/>
              <a:tabLst>
                <a:tab pos="1945639" algn="l"/>
              </a:tabLst>
            </a:pPr>
            <a:r>
              <a:rPr dirty="0" sz="2000" spc="-5">
                <a:solidFill>
                  <a:srgbClr val="B0A259"/>
                </a:solidFill>
                <a:latin typeface="Times New Roman"/>
                <a:cs typeface="Times New Roman"/>
              </a:rPr>
              <a:t>Membranous</a:t>
            </a:r>
            <a:r>
              <a:rPr dirty="0" sz="2000" spc="-70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B0A259"/>
                </a:solidFill>
                <a:latin typeface="Times New Roman"/>
                <a:cs typeface="Times New Roman"/>
              </a:rPr>
              <a:t>bones,</a:t>
            </a:r>
            <a:endParaRPr sz="2000">
              <a:latin typeface="Times New Roman"/>
              <a:cs typeface="Times New Roman"/>
            </a:endParaRPr>
          </a:p>
          <a:p>
            <a:pPr marL="1931035" indent="-25654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1931670" algn="l"/>
              </a:tabLst>
            </a:pPr>
            <a:r>
              <a:rPr dirty="0" sz="2000" spc="-5">
                <a:solidFill>
                  <a:srgbClr val="B0A259"/>
                </a:solidFill>
                <a:latin typeface="Times New Roman"/>
                <a:cs typeface="Times New Roman"/>
              </a:rPr>
              <a:t>Cartilaginous</a:t>
            </a:r>
            <a:r>
              <a:rPr dirty="0" sz="2000" spc="-50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B0A259"/>
                </a:solidFill>
                <a:latin typeface="Times New Roman"/>
                <a:cs typeface="Times New Roman"/>
              </a:rPr>
              <a:t>bones,</a:t>
            </a:r>
            <a:endParaRPr sz="2000">
              <a:latin typeface="Times New Roman"/>
              <a:cs typeface="Times New Roman"/>
            </a:endParaRPr>
          </a:p>
          <a:p>
            <a:pPr marL="1936114" indent="-255270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1936750" algn="l"/>
              </a:tabLst>
            </a:pPr>
            <a:r>
              <a:rPr dirty="0" sz="2000" spc="-5">
                <a:solidFill>
                  <a:srgbClr val="B0A259"/>
                </a:solidFill>
                <a:latin typeface="Times New Roman"/>
                <a:cs typeface="Times New Roman"/>
              </a:rPr>
              <a:t>Membro-cartilaginous</a:t>
            </a:r>
            <a:r>
              <a:rPr dirty="0" sz="2000" spc="-15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Times New Roman"/>
                <a:cs typeface="Times New Roman"/>
              </a:rPr>
              <a:t>bones.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2420" y="4207509"/>
            <a:ext cx="4151629" cy="2332990"/>
          </a:xfrm>
          <a:prstGeom prst="rect">
            <a:avLst/>
          </a:prstGeom>
        </p:spPr>
      </p:pic>
    </p:spTree>
  </p:cSld>
  <p:clrMapOvr>
    <a:masterClrMapping/>
  </p:clrMapOvr>
  <p:transition spd="fast"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19960" y="34290"/>
            <a:ext cx="548259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 sz="5400" spc="-1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Times New Roman"/>
                <a:cs typeface="Times New Roman"/>
              </a:rPr>
              <a:t>PRESENTED</a:t>
            </a:r>
            <a:r>
              <a:rPr dirty="0" u="heavy" sz="5400" spc="-9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5400" spc="-1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Times New Roman"/>
                <a:cs typeface="Times New Roman"/>
              </a:rPr>
              <a:t>BY:</a:t>
            </a:r>
            <a:endParaRPr sz="54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553211" y="1623061"/>
            <a:ext cx="6323330" cy="4824730"/>
            <a:chOff x="1553211" y="1623061"/>
            <a:chExt cx="6323330" cy="4824730"/>
          </a:xfrm>
        </p:grpSpPr>
        <p:sp>
          <p:nvSpPr>
            <p:cNvPr id="5" name="object 5"/>
            <p:cNvSpPr/>
            <p:nvPr/>
          </p:nvSpPr>
          <p:spPr>
            <a:xfrm>
              <a:off x="1572260" y="1642110"/>
              <a:ext cx="6285230" cy="4786630"/>
            </a:xfrm>
            <a:custGeom>
              <a:avLst/>
              <a:gdLst/>
              <a:ahLst/>
              <a:cxnLst/>
              <a:rect l="l" t="t" r="r" b="b"/>
              <a:pathLst>
                <a:path w="6285230" h="4786630">
                  <a:moveTo>
                    <a:pt x="6285230" y="0"/>
                  </a:moveTo>
                  <a:lnTo>
                    <a:pt x="0" y="0"/>
                  </a:lnTo>
                  <a:lnTo>
                    <a:pt x="0" y="4786630"/>
                  </a:lnTo>
                  <a:lnTo>
                    <a:pt x="3143250" y="4786630"/>
                  </a:lnTo>
                  <a:lnTo>
                    <a:pt x="6285230" y="4786630"/>
                  </a:lnTo>
                  <a:lnTo>
                    <a:pt x="6285230" y="0"/>
                  </a:lnTo>
                  <a:close/>
                </a:path>
              </a:pathLst>
            </a:custGeom>
            <a:solidFill>
              <a:srgbClr val="B0A2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572260" y="1642110"/>
              <a:ext cx="6285230" cy="4786630"/>
            </a:xfrm>
            <a:custGeom>
              <a:avLst/>
              <a:gdLst/>
              <a:ahLst/>
              <a:cxnLst/>
              <a:rect l="l" t="t" r="r" b="b"/>
              <a:pathLst>
                <a:path w="6285230" h="4786630">
                  <a:moveTo>
                    <a:pt x="3143250" y="4786630"/>
                  </a:moveTo>
                  <a:lnTo>
                    <a:pt x="0" y="4786630"/>
                  </a:lnTo>
                  <a:lnTo>
                    <a:pt x="0" y="0"/>
                  </a:lnTo>
                  <a:lnTo>
                    <a:pt x="6285230" y="0"/>
                  </a:lnTo>
                  <a:lnTo>
                    <a:pt x="6285230" y="4786630"/>
                  </a:lnTo>
                  <a:lnTo>
                    <a:pt x="3143250" y="4786630"/>
                  </a:lnTo>
                  <a:close/>
                </a:path>
              </a:pathLst>
            </a:custGeom>
            <a:ln w="3809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505710" y="1889759"/>
            <a:ext cx="297053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 spc="-185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dirty="0" sz="2800" spc="-85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r>
              <a:rPr dirty="0" sz="2800" spc="-12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-20">
                <a:solidFill>
                  <a:srgbClr val="FFFFFF"/>
                </a:solidFill>
                <a:latin typeface="Microsoft Sans Serif"/>
                <a:cs typeface="Microsoft Sans Serif"/>
              </a:rPr>
              <a:t>S</a:t>
            </a:r>
            <a:r>
              <a:rPr dirty="0" sz="2800" spc="-20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dirty="0" sz="2800" spc="-185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dirty="0" sz="2800" spc="-45">
                <a:solidFill>
                  <a:srgbClr val="FFFFFF"/>
                </a:solidFill>
                <a:latin typeface="Microsoft Sans Serif"/>
                <a:cs typeface="Microsoft Sans Serif"/>
              </a:rPr>
              <a:t>d</a:t>
            </a:r>
            <a:r>
              <a:rPr dirty="0" sz="2800" spc="114">
                <a:solidFill>
                  <a:srgbClr val="FFFFFF"/>
                </a:solidFill>
                <a:latin typeface="Microsoft Sans Serif"/>
                <a:cs typeface="Microsoft Sans Serif"/>
              </a:rPr>
              <a:t>iy</a:t>
            </a:r>
            <a:r>
              <a:rPr dirty="0" sz="2800" spc="185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dirty="0" sz="2800" spc="-4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dirty="0" sz="2800" spc="85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dirty="0" sz="2800" spc="-185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dirty="0" sz="2800" spc="-555">
                <a:solidFill>
                  <a:srgbClr val="FFFFFF"/>
                </a:solidFill>
                <a:latin typeface="Microsoft Sans Serif"/>
                <a:cs typeface="Microsoft Sans Serif"/>
              </a:rPr>
              <a:t>ee</a:t>
            </a:r>
            <a:r>
              <a:rPr dirty="0" sz="2800" spc="65">
                <a:solidFill>
                  <a:srgbClr val="FFFFFF"/>
                </a:solidFill>
                <a:latin typeface="Microsoft Sans Serif"/>
                <a:cs typeface="Microsoft Sans Serif"/>
              </a:rPr>
              <a:t>mi.</a:t>
            </a:r>
            <a:endParaRPr sz="2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ransition spd="fast"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8460" y="820420"/>
            <a:ext cx="279654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Arial"/>
                <a:cs typeface="Arial"/>
              </a:rPr>
              <a:t>1.</a:t>
            </a:r>
            <a:r>
              <a:rPr dirty="0" sz="2000" spc="-4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Membranous</a:t>
            </a:r>
            <a:r>
              <a:rPr dirty="0" sz="2000" spc="-3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bones: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48460" y="1252220"/>
            <a:ext cx="5335905" cy="1803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69900" marR="5080" indent="52832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These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 ossify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in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membrane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from </a:t>
            </a:r>
            <a:r>
              <a:rPr dirty="0" sz="2000" spc="-54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mesenchymal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condensations.</a:t>
            </a:r>
            <a:endParaRPr sz="2000">
              <a:latin typeface="Arial MT"/>
              <a:cs typeface="Arial MT"/>
            </a:endParaRPr>
          </a:p>
          <a:p>
            <a:pPr marL="469900" marR="248285" indent="457200">
              <a:lnSpc>
                <a:spcPct val="100400"/>
              </a:lnSpc>
              <a:spcBef>
                <a:spcPts val="980"/>
              </a:spcBef>
            </a:pPr>
            <a:r>
              <a:rPr dirty="0" sz="2000" spc="-5">
                <a:solidFill>
                  <a:srgbClr val="FFFF00"/>
                </a:solidFill>
                <a:latin typeface="Arial MT"/>
                <a:cs typeface="Arial MT"/>
              </a:rPr>
              <a:t>Examples: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of the vault of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skull </a:t>
            </a:r>
            <a:r>
              <a:rPr dirty="0" sz="2000" spc="-54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and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Facial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4620" y="2999739"/>
            <a:ext cx="3733800" cy="30327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648959" y="6038850"/>
            <a:ext cx="27768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Fig.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Bones of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Skull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&amp;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Face, </a:t>
            </a:r>
            <a:r>
              <a:rPr dirty="0" sz="1800" spc="-4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Membranous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bones.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wipe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1970" y="462279"/>
            <a:ext cx="286321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Arial"/>
                <a:cs typeface="Arial"/>
              </a:rPr>
              <a:t>2.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Cartilaginous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Bones: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1970" y="894079"/>
            <a:ext cx="4570095" cy="149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144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They</a:t>
            </a:r>
            <a:r>
              <a:rPr dirty="0" sz="2000" spc="-2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ossify</a:t>
            </a:r>
            <a:r>
              <a:rPr dirty="0" sz="2000" spc="-2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in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cartilage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and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thus </a:t>
            </a:r>
            <a:r>
              <a:rPr dirty="0" sz="2000" spc="-54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derived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from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performed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cartilaginous</a:t>
            </a:r>
            <a:r>
              <a:rPr dirty="0" sz="20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models.</a:t>
            </a:r>
            <a:endParaRPr sz="200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  <a:spcBef>
                <a:spcPts val="1000"/>
              </a:spcBef>
            </a:pPr>
            <a:r>
              <a:rPr dirty="0" sz="2000" spc="-5">
                <a:solidFill>
                  <a:srgbClr val="FFFF00"/>
                </a:solidFill>
                <a:latin typeface="Arial MT"/>
                <a:cs typeface="Arial MT"/>
              </a:rPr>
              <a:t>Examples: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Thoracic</a:t>
            </a:r>
            <a:r>
              <a:rPr dirty="0" sz="20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cage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etc.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15260" y="2713989"/>
            <a:ext cx="4865370" cy="335787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006089" y="6320790"/>
            <a:ext cx="410717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Fig.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Thoracic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cage,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Cartilaginous bones.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720850" y="4408170"/>
            <a:ext cx="5923280" cy="162560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u="heavy" sz="20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3. Membrano-cartilaginous</a:t>
            </a:r>
            <a:r>
              <a:rPr dirty="0" u="heavy" sz="200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Bones:</a:t>
            </a:r>
            <a:endParaRPr sz="2000">
              <a:latin typeface="Arial"/>
              <a:cs typeface="Arial"/>
            </a:endParaRPr>
          </a:p>
          <a:p>
            <a:pPr marL="12700" marR="5080" indent="914400">
              <a:lnSpc>
                <a:spcPct val="100000"/>
              </a:lnSpc>
              <a:spcBef>
                <a:spcPts val="1000"/>
              </a:spcBef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They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ossify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partly in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membrane and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partly in </a:t>
            </a:r>
            <a:r>
              <a:rPr dirty="0" sz="2000" spc="-54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cartilage.</a:t>
            </a:r>
            <a:endParaRPr sz="200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  <a:spcBef>
                <a:spcPts val="1000"/>
              </a:spcBef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Examples: Clavicle,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Mandible,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Temporal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etc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86510" y="928369"/>
            <a:ext cx="7642859" cy="2713990"/>
            <a:chOff x="1286510" y="928369"/>
            <a:chExt cx="7642859" cy="27139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57619" y="928369"/>
              <a:ext cx="2571750" cy="257175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2739" y="1214119"/>
              <a:ext cx="2143760" cy="21437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6510" y="979169"/>
              <a:ext cx="2642869" cy="266319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433830" y="3390900"/>
            <a:ext cx="2467610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Fig.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Mandible,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Membrano-cartilaginous </a:t>
            </a:r>
            <a:r>
              <a:rPr dirty="0" sz="1800" spc="-4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bone.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2259" rIns="0" bIns="0" rtlCol="0" vert="horz">
            <a:spAutoFit/>
          </a:bodyPr>
          <a:lstStyle/>
          <a:p>
            <a:pPr marL="1739264" marR="5080">
              <a:lnSpc>
                <a:spcPct val="100000"/>
              </a:lnSpc>
              <a:spcBef>
                <a:spcPts val="100"/>
              </a:spcBef>
            </a:pPr>
            <a:r>
              <a:rPr dirty="0" u="none" sz="1800" spc="-5" b="0">
                <a:solidFill>
                  <a:srgbClr val="FFFFFF"/>
                </a:solidFill>
                <a:latin typeface="Arial MT"/>
                <a:cs typeface="Arial MT"/>
              </a:rPr>
              <a:t>Fig. </a:t>
            </a:r>
            <a:r>
              <a:rPr dirty="0" u="none" sz="1800" spc="-10" b="0">
                <a:solidFill>
                  <a:srgbClr val="FFFFFF"/>
                </a:solidFill>
                <a:latin typeface="Arial MT"/>
                <a:cs typeface="Arial MT"/>
              </a:rPr>
              <a:t>Clavicle, Membrano- </a:t>
            </a:r>
            <a:r>
              <a:rPr dirty="0" u="none" sz="1800" spc="-490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u="none" sz="1800" spc="-10" b="0">
                <a:solidFill>
                  <a:srgbClr val="FFFFFF"/>
                </a:solidFill>
                <a:latin typeface="Arial MT"/>
                <a:cs typeface="Arial MT"/>
              </a:rPr>
              <a:t>Cartilaginous</a:t>
            </a:r>
            <a:r>
              <a:rPr dirty="0" u="none" sz="1800" spc="-5" b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u="none" sz="1800" spc="-10" b="0">
                <a:solidFill>
                  <a:srgbClr val="FFFFFF"/>
                </a:solidFill>
                <a:latin typeface="Arial MT"/>
                <a:cs typeface="Arial MT"/>
              </a:rPr>
              <a:t>bone.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06209" y="3390900"/>
            <a:ext cx="251777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Fig. Temporal,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Membrano-Cartilaginous </a:t>
            </a:r>
            <a:r>
              <a:rPr dirty="0" sz="1800" spc="-49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bone.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wipe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91970" y="533400"/>
            <a:ext cx="666940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C.</a:t>
            </a:r>
            <a:r>
              <a:rPr dirty="0" sz="4400" spc="-15"/>
              <a:t> </a:t>
            </a:r>
            <a:r>
              <a:rPr dirty="0" sz="4400" spc="-5"/>
              <a:t>On</a:t>
            </a:r>
            <a:r>
              <a:rPr dirty="0" sz="4400" spc="-25"/>
              <a:t> </a:t>
            </a:r>
            <a:r>
              <a:rPr dirty="0" sz="4400" spc="-5"/>
              <a:t>The</a:t>
            </a:r>
            <a:r>
              <a:rPr dirty="0" sz="4400" spc="-10"/>
              <a:t> </a:t>
            </a:r>
            <a:r>
              <a:rPr dirty="0" sz="4400"/>
              <a:t>Basis</a:t>
            </a:r>
            <a:r>
              <a:rPr dirty="0" sz="4400" spc="-15"/>
              <a:t> </a:t>
            </a:r>
            <a:r>
              <a:rPr dirty="0" sz="4400" spc="-5"/>
              <a:t>Of</a:t>
            </a:r>
            <a:r>
              <a:rPr dirty="0" sz="4400" spc="-20"/>
              <a:t> </a:t>
            </a:r>
            <a:r>
              <a:rPr dirty="0" sz="4400" spc="-5"/>
              <a:t>Region: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2434589" y="1550670"/>
            <a:ext cx="4043679" cy="131953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It</a:t>
            </a:r>
            <a:r>
              <a:rPr dirty="0" sz="2000" spc="-2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is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divided into 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two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types,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they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are:</a:t>
            </a:r>
            <a:endParaRPr sz="2000">
              <a:latin typeface="Arial MT"/>
              <a:cs typeface="Arial MT"/>
            </a:endParaRPr>
          </a:p>
          <a:p>
            <a:pPr marL="1208405" indent="-28194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120904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Axial</a:t>
            </a:r>
            <a:r>
              <a:rPr dirty="0" sz="2000" spc="-5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Skeleton.</a:t>
            </a:r>
            <a:endParaRPr sz="2000">
              <a:latin typeface="Arial MT"/>
              <a:cs typeface="Arial MT"/>
            </a:endParaRPr>
          </a:p>
          <a:p>
            <a:pPr marL="1208405" indent="-281940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120904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Appendicular</a:t>
            </a:r>
            <a:r>
              <a:rPr dirty="0" sz="2000" spc="-6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Skeleton.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852929" y="2990850"/>
            <a:ext cx="6437630" cy="3293110"/>
            <a:chOff x="1852929" y="2990850"/>
            <a:chExt cx="6437630" cy="32931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2750" y="3065780"/>
              <a:ext cx="2797809" cy="32181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52929" y="2990850"/>
              <a:ext cx="2627630" cy="3293110"/>
            </a:xfrm>
            <a:prstGeom prst="rect">
              <a:avLst/>
            </a:prstGeom>
          </p:spPr>
        </p:pic>
      </p:grpSp>
    </p:spTree>
  </p:cSld>
  <p:clrMapOvr>
    <a:masterClrMapping/>
  </p:clrMapOvr>
  <p:transition spd="fast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/>
              <a:t>1.</a:t>
            </a:r>
            <a:r>
              <a:rPr dirty="0" spc="-30"/>
              <a:t> </a:t>
            </a:r>
            <a:r>
              <a:rPr dirty="0"/>
              <a:t>Bones</a:t>
            </a:r>
            <a:r>
              <a:rPr dirty="0" spc="-10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Axial</a:t>
            </a:r>
            <a:r>
              <a:rPr dirty="0" spc="-25"/>
              <a:t> </a:t>
            </a:r>
            <a:r>
              <a:rPr dirty="0" spc="-5"/>
              <a:t>Skeleton:</a:t>
            </a:r>
          </a:p>
          <a:p>
            <a:pPr marL="12700" marR="5080" indent="914400">
              <a:lnSpc>
                <a:spcPct val="141700"/>
              </a:lnSpc>
            </a:pPr>
            <a:r>
              <a:rPr dirty="0" u="none" b="0">
                <a:latin typeface="Arial MT"/>
                <a:cs typeface="Arial MT"/>
              </a:rPr>
              <a:t>These bones </a:t>
            </a:r>
            <a:r>
              <a:rPr dirty="0" u="none" spc="-5" b="0">
                <a:latin typeface="Arial MT"/>
                <a:cs typeface="Arial MT"/>
              </a:rPr>
              <a:t>forms the axial </a:t>
            </a:r>
            <a:r>
              <a:rPr dirty="0" u="none" spc="-550" b="0">
                <a:latin typeface="Arial MT"/>
                <a:cs typeface="Arial MT"/>
              </a:rPr>
              <a:t> </a:t>
            </a:r>
            <a:r>
              <a:rPr dirty="0" u="none" spc="-5" b="0">
                <a:latin typeface="Arial MT"/>
                <a:cs typeface="Arial MT"/>
              </a:rPr>
              <a:t>skeleton </a:t>
            </a:r>
            <a:r>
              <a:rPr dirty="0" u="none" b="0">
                <a:latin typeface="Arial MT"/>
                <a:cs typeface="Arial MT"/>
              </a:rPr>
              <a:t>of</a:t>
            </a:r>
            <a:r>
              <a:rPr dirty="0" u="none" spc="-15" b="0">
                <a:latin typeface="Arial MT"/>
                <a:cs typeface="Arial MT"/>
              </a:rPr>
              <a:t> </a:t>
            </a:r>
            <a:r>
              <a:rPr dirty="0" u="none" spc="-5" b="0">
                <a:latin typeface="Arial MT"/>
                <a:cs typeface="Arial MT"/>
              </a:rPr>
              <a:t>the</a:t>
            </a:r>
            <a:r>
              <a:rPr dirty="0" u="none" b="0">
                <a:latin typeface="Arial MT"/>
                <a:cs typeface="Arial MT"/>
              </a:rPr>
              <a:t> </a:t>
            </a:r>
            <a:r>
              <a:rPr dirty="0" u="none" spc="-5" b="0">
                <a:latin typeface="Arial MT"/>
                <a:cs typeface="Arial MT"/>
              </a:rPr>
              <a:t>human </a:t>
            </a:r>
            <a:r>
              <a:rPr dirty="0" u="none" b="0">
                <a:latin typeface="Arial MT"/>
                <a:cs typeface="Arial MT"/>
              </a:rPr>
              <a:t>body.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33830" y="2631440"/>
            <a:ext cx="3912870" cy="88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914400">
              <a:lnSpc>
                <a:spcPct val="141700"/>
              </a:lnSpc>
              <a:spcBef>
                <a:spcPts val="100"/>
              </a:spcBef>
            </a:pPr>
            <a:r>
              <a:rPr dirty="0" sz="2000" spc="-5">
                <a:solidFill>
                  <a:srgbClr val="FFFF00"/>
                </a:solidFill>
                <a:latin typeface="Arial MT"/>
                <a:cs typeface="Arial MT"/>
              </a:rPr>
              <a:t>Examples: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Bones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of skull, </a:t>
            </a:r>
            <a:r>
              <a:rPr dirty="0" sz="2000" spc="-54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Thoracic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cage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&amp;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Vertebral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Column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15000" y="784859"/>
            <a:ext cx="3166109" cy="453898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63590" y="5462270"/>
            <a:ext cx="29375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Fig.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Bones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Axial Skeleton.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089" y="4156709"/>
            <a:ext cx="6398260" cy="235966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u="heavy" sz="200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2.Bones</a:t>
            </a:r>
            <a:r>
              <a:rPr dirty="0" u="heavy" sz="2000" spc="-2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Of</a:t>
            </a:r>
            <a:r>
              <a:rPr dirty="0" u="heavy" sz="2000" spc="-1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Appendicular</a:t>
            </a:r>
            <a:r>
              <a:rPr dirty="0" u="heavy" sz="2000" spc="-2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Skeleton:</a:t>
            </a:r>
            <a:endParaRPr sz="2000">
              <a:latin typeface="Arial"/>
              <a:cs typeface="Arial"/>
            </a:endParaRPr>
          </a:p>
          <a:p>
            <a:pPr marL="12700" marR="5080" indent="914400">
              <a:lnSpc>
                <a:spcPct val="100000"/>
              </a:lnSpc>
              <a:spcBef>
                <a:spcPts val="990"/>
              </a:spcBef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These bones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forms the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Appendicular skeleton of </a:t>
            </a:r>
            <a:r>
              <a:rPr dirty="0" sz="2000" spc="-54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 human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Body.</a:t>
            </a:r>
            <a:endParaRPr sz="200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  <a:spcBef>
                <a:spcPts val="1000"/>
              </a:spcBef>
            </a:pPr>
            <a:r>
              <a:rPr dirty="0" sz="2000">
                <a:solidFill>
                  <a:srgbClr val="FFFF00"/>
                </a:solidFill>
                <a:latin typeface="Arial MT"/>
                <a:cs typeface="Arial MT"/>
              </a:rPr>
              <a:t>Examples:</a:t>
            </a:r>
            <a:r>
              <a:rPr dirty="0" sz="2000" spc="-15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of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limbs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and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girdles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limbs.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000250" y="142239"/>
            <a:ext cx="6673850" cy="3026410"/>
            <a:chOff x="2000250" y="142239"/>
            <a:chExt cx="6673850" cy="3026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00250" y="142239"/>
              <a:ext cx="2571750" cy="30264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1870" y="142239"/>
              <a:ext cx="2602229" cy="3011169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435100" y="3248659"/>
            <a:ext cx="39763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Fig.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Upper</a:t>
            </a:r>
            <a:r>
              <a:rPr dirty="0" sz="1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limb,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Clavicle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&amp;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Scapula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Girdle bones</a:t>
            </a:r>
            <a:r>
              <a:rPr dirty="0" sz="1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Appendicular</a:t>
            </a:r>
            <a:r>
              <a:rPr dirty="0" sz="1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Skeleton.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20079" y="3244850"/>
            <a:ext cx="330771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Fig.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Lower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limb,</a:t>
            </a:r>
            <a:r>
              <a:rPr dirty="0" sz="1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Pelvic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Girdle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bones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 of</a:t>
            </a:r>
            <a:r>
              <a:rPr dirty="0" sz="1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Appendicular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Skeleton.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3470" y="176529"/>
            <a:ext cx="4813300" cy="1366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D.</a:t>
            </a:r>
            <a:r>
              <a:rPr dirty="0" sz="4400" spc="-20"/>
              <a:t> </a:t>
            </a:r>
            <a:r>
              <a:rPr dirty="0" sz="4400" spc="-5"/>
              <a:t>On</a:t>
            </a:r>
            <a:r>
              <a:rPr dirty="0" sz="4400" spc="-20"/>
              <a:t> </a:t>
            </a:r>
            <a:r>
              <a:rPr dirty="0" sz="4400" spc="-5"/>
              <a:t>The</a:t>
            </a:r>
            <a:r>
              <a:rPr dirty="0" sz="4400" spc="-15"/>
              <a:t> </a:t>
            </a:r>
            <a:r>
              <a:rPr dirty="0" sz="4400" spc="-5"/>
              <a:t>Basis</a:t>
            </a:r>
            <a:r>
              <a:rPr dirty="0" sz="4400" spc="-15"/>
              <a:t> </a:t>
            </a:r>
            <a:r>
              <a:rPr dirty="0" sz="4400" spc="-5"/>
              <a:t>Of</a:t>
            </a:r>
            <a:r>
              <a:rPr dirty="0" sz="4400" spc="60"/>
              <a:t> </a:t>
            </a:r>
            <a:endParaRPr sz="4400"/>
          </a:p>
          <a:p>
            <a:pPr algn="ctr" marL="777240">
              <a:lnSpc>
                <a:spcPct val="100000"/>
              </a:lnSpc>
            </a:pPr>
            <a:r>
              <a:rPr dirty="0" sz="4400" spc="-5"/>
              <a:t>Structure:</a:t>
            </a:r>
            <a:endParaRPr sz="44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25570" y="1639570"/>
            <a:ext cx="1610360" cy="465201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05710" y="2265679"/>
            <a:ext cx="4718685" cy="122682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They</a:t>
            </a:r>
            <a:r>
              <a:rPr dirty="0" sz="1800" spc="-3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are sub</a:t>
            </a:r>
            <a:r>
              <a:rPr dirty="0" sz="18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divided</a:t>
            </a:r>
            <a:r>
              <a:rPr dirty="0" sz="18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into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B0A259"/>
                </a:solidFill>
                <a:latin typeface="Arial MT"/>
                <a:cs typeface="Arial MT"/>
              </a:rPr>
              <a:t>two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parts,</a:t>
            </a:r>
            <a:r>
              <a:rPr dirty="0" sz="18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B0A259"/>
                </a:solidFill>
                <a:latin typeface="Arial MT"/>
                <a:cs typeface="Arial MT"/>
              </a:rPr>
              <a:t>which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are:</a:t>
            </a:r>
            <a:endParaRPr sz="1800">
              <a:latin typeface="Arial MT"/>
              <a:cs typeface="Arial MT"/>
            </a:endParaRPr>
          </a:p>
          <a:p>
            <a:pPr marL="1181735" indent="-255270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1182370" algn="l"/>
              </a:tabLst>
            </a:pP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Macroscopic</a:t>
            </a:r>
            <a:r>
              <a:rPr dirty="0" sz="1800" spc="-2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Approach.</a:t>
            </a:r>
            <a:endParaRPr sz="1800">
              <a:latin typeface="Arial MT"/>
              <a:cs typeface="Arial MT"/>
            </a:endParaRPr>
          </a:p>
          <a:p>
            <a:pPr marL="1181735" indent="-25527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1182370" algn="l"/>
              </a:tabLst>
            </a:pP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Microscopic</a:t>
            </a:r>
            <a:r>
              <a:rPr dirty="0" sz="18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Approach.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469" y="1051560"/>
            <a:ext cx="4944745" cy="230378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266065" indent="-254000">
              <a:lnSpc>
                <a:spcPct val="100000"/>
              </a:lnSpc>
              <a:spcBef>
                <a:spcPts val="1090"/>
              </a:spcBef>
              <a:buAutoNum type="arabicPeriod"/>
              <a:tabLst>
                <a:tab pos="266700" algn="l"/>
              </a:tabLst>
            </a:pP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Macroscopic</a:t>
            </a:r>
            <a:r>
              <a:rPr dirty="0" u="sng" sz="1800" spc="-2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Approach:</a:t>
            </a:r>
            <a:endParaRPr sz="18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990"/>
              </a:spcBef>
            </a:pPr>
            <a:r>
              <a:rPr dirty="0" sz="1800" spc="-10" b="1">
                <a:solidFill>
                  <a:srgbClr val="B0A259"/>
                </a:solidFill>
                <a:latin typeface="Arial"/>
                <a:cs typeface="Arial"/>
              </a:rPr>
              <a:t>a.</a:t>
            </a:r>
            <a:r>
              <a:rPr dirty="0" sz="1800" spc="-2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Compact</a:t>
            </a:r>
            <a:r>
              <a:rPr dirty="0" sz="1800" spc="-3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Bone:</a:t>
            </a:r>
            <a:endParaRPr sz="1800">
              <a:latin typeface="Arial"/>
              <a:cs typeface="Arial"/>
            </a:endParaRPr>
          </a:p>
          <a:p>
            <a:pPr marL="469900" marR="5080" indent="457200">
              <a:lnSpc>
                <a:spcPct val="100000"/>
              </a:lnSpc>
              <a:spcBef>
                <a:spcPts val="1000"/>
              </a:spcBef>
            </a:pP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Compact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bone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is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dense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in texture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 but</a:t>
            </a:r>
            <a:r>
              <a:rPr dirty="0" sz="18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is </a:t>
            </a:r>
            <a:r>
              <a:rPr dirty="0" sz="1800" spc="-484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extremely</a:t>
            </a:r>
            <a:endParaRPr sz="1800">
              <a:latin typeface="Arial MT"/>
              <a:cs typeface="Arial MT"/>
            </a:endParaRPr>
          </a:p>
          <a:p>
            <a:pPr marL="469900">
              <a:lnSpc>
                <a:spcPct val="100000"/>
              </a:lnSpc>
              <a:spcBef>
                <a:spcPts val="1000"/>
              </a:spcBef>
            </a:pP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porus.</a:t>
            </a:r>
            <a:endParaRPr sz="1800">
              <a:latin typeface="Arial MT"/>
              <a:cs typeface="Arial MT"/>
            </a:endParaRPr>
          </a:p>
          <a:p>
            <a:pPr marL="927100">
              <a:lnSpc>
                <a:spcPct val="100000"/>
              </a:lnSpc>
              <a:spcBef>
                <a:spcPts val="1000"/>
              </a:spcBef>
            </a:pPr>
            <a:r>
              <a:rPr dirty="0" sz="1800" spc="-10">
                <a:solidFill>
                  <a:srgbClr val="FFFF00"/>
                </a:solidFill>
                <a:latin typeface="Arial MT"/>
                <a:cs typeface="Arial MT"/>
              </a:rPr>
              <a:t>Example:</a:t>
            </a:r>
            <a:r>
              <a:rPr dirty="0" sz="1800" spc="5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In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the 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cortex</a:t>
            </a:r>
            <a:r>
              <a:rPr dirty="0" sz="18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18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long bones.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0" y="2570479"/>
            <a:ext cx="2824479" cy="299593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506720" y="5605779"/>
            <a:ext cx="339852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068320" algn="l"/>
              </a:tabLst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g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r>
              <a:rPr dirty="0" sz="1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crosc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p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dirty="0" sz="1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structure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 o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f	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the 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cortex</a:t>
            </a:r>
            <a:r>
              <a:rPr dirty="0" sz="1800" spc="-2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femur(Long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Bone).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34210" y="264159"/>
            <a:ext cx="4945380" cy="217805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100"/>
              </a:spcBef>
            </a:pPr>
            <a:r>
              <a:rPr dirty="0" sz="1800" b="1">
                <a:solidFill>
                  <a:srgbClr val="B0A259"/>
                </a:solidFill>
                <a:latin typeface="Arial"/>
                <a:cs typeface="Arial"/>
              </a:rPr>
              <a:t>b.</a:t>
            </a:r>
            <a:r>
              <a:rPr dirty="0" sz="1800" spc="-1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Cancellous</a:t>
            </a:r>
            <a:r>
              <a:rPr dirty="0" sz="1800" spc="-1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OR</a:t>
            </a:r>
            <a:r>
              <a:rPr dirty="0" sz="1800" spc="-1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Spongy</a:t>
            </a:r>
            <a:r>
              <a:rPr dirty="0" sz="1800" spc="-3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Bone:</a:t>
            </a:r>
            <a:endParaRPr sz="1800">
              <a:latin typeface="Arial"/>
              <a:cs typeface="Arial"/>
            </a:endParaRPr>
          </a:p>
          <a:p>
            <a:pPr marL="12700" marR="5080" indent="1170940">
              <a:lnSpc>
                <a:spcPct val="100000"/>
              </a:lnSpc>
              <a:spcBef>
                <a:spcPts val="1000"/>
              </a:spcBef>
            </a:pP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18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part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bone</a:t>
            </a:r>
            <a:r>
              <a:rPr dirty="0" sz="1800" spc="-15">
                <a:solidFill>
                  <a:srgbClr val="B0A259"/>
                </a:solidFill>
                <a:latin typeface="Arial MT"/>
                <a:cs typeface="Arial MT"/>
              </a:rPr>
              <a:t> where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there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is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more </a:t>
            </a:r>
            <a:r>
              <a:rPr dirty="0" sz="1800" spc="-484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empty</a:t>
            </a:r>
            <a:r>
              <a:rPr dirty="0" sz="1800" spc="-3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space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and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less</a:t>
            </a:r>
            <a:r>
              <a:rPr dirty="0" sz="1800" spc="-2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bone</a:t>
            </a:r>
            <a:r>
              <a:rPr dirty="0" sz="1800" spc="-2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tissue.</a:t>
            </a:r>
            <a:endParaRPr sz="1800">
              <a:latin typeface="Arial MT"/>
              <a:cs typeface="Arial MT"/>
            </a:endParaRPr>
          </a:p>
          <a:p>
            <a:pPr marL="1246505">
              <a:lnSpc>
                <a:spcPct val="100000"/>
              </a:lnSpc>
              <a:spcBef>
                <a:spcPts val="1000"/>
              </a:spcBef>
            </a:pPr>
            <a:r>
              <a:rPr dirty="0" sz="1800" spc="-10">
                <a:solidFill>
                  <a:srgbClr val="FFFF00"/>
                </a:solidFill>
                <a:latin typeface="Arial MT"/>
                <a:cs typeface="Arial MT"/>
              </a:rPr>
              <a:t>Example:</a:t>
            </a:r>
            <a:r>
              <a:rPr dirty="0" sz="180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 inner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part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 Long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Bones.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5620" y="2786379"/>
            <a:ext cx="6572250" cy="328549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505710" y="6245859"/>
            <a:ext cx="510667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Fig.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The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Macroscopic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Structure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of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the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inner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part</a:t>
            </a:r>
            <a:r>
              <a:rPr dirty="0" sz="1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dirty="0" sz="1800" spc="-484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Femur(Long Bone).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934210" y="4436109"/>
            <a:ext cx="6127115" cy="217678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800" spc="-10" b="1">
                <a:solidFill>
                  <a:srgbClr val="B0A259"/>
                </a:solidFill>
                <a:latin typeface="Arial"/>
                <a:cs typeface="Arial"/>
              </a:rPr>
              <a:t>a.</a:t>
            </a:r>
            <a:r>
              <a:rPr dirty="0" sz="1800" spc="-2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Fibrous</a:t>
            </a:r>
            <a:r>
              <a:rPr dirty="0" sz="1800" spc="-2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Bone:</a:t>
            </a:r>
            <a:endParaRPr sz="1800">
              <a:latin typeface="Arial"/>
              <a:cs typeface="Arial"/>
            </a:endParaRPr>
          </a:p>
          <a:p>
            <a:pPr marL="12700" marR="5080" indent="1297940">
              <a:lnSpc>
                <a:spcPct val="100000"/>
              </a:lnSpc>
              <a:spcBef>
                <a:spcPts val="990"/>
              </a:spcBef>
            </a:pP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These have more fibers in them. Also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known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as </a:t>
            </a:r>
            <a:r>
              <a:rPr dirty="0" sz="1800" spc="-49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immature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 bones.</a:t>
            </a:r>
            <a:endParaRPr sz="1800">
              <a:latin typeface="Arial MT"/>
              <a:cs typeface="Arial MT"/>
            </a:endParaRPr>
          </a:p>
          <a:p>
            <a:pPr marL="12700" marR="715645" indent="1297940">
              <a:lnSpc>
                <a:spcPct val="100000"/>
              </a:lnSpc>
              <a:spcBef>
                <a:spcPts val="1000"/>
              </a:spcBef>
            </a:pPr>
            <a:r>
              <a:rPr dirty="0" sz="1800" spc="-10">
                <a:solidFill>
                  <a:srgbClr val="FFFF00"/>
                </a:solidFill>
                <a:latin typeface="Arial MT"/>
                <a:cs typeface="Arial MT"/>
              </a:rPr>
              <a:t>Example: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Found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only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in fetus, sockets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of </a:t>
            </a:r>
            <a:r>
              <a:rPr dirty="0" sz="1800" spc="-49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alveolar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bones</a:t>
            </a:r>
            <a:r>
              <a:rPr dirty="0" sz="18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and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sutures</a:t>
            </a:r>
            <a:r>
              <a:rPr dirty="0" sz="18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18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skull.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85620" y="784859"/>
            <a:ext cx="6428739" cy="34353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19579" y="176529"/>
            <a:ext cx="281241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5"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2.</a:t>
            </a:r>
            <a:r>
              <a:rPr dirty="0" u="sng" sz="1800" spc="-10"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5"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Microscopic</a:t>
            </a:r>
            <a:r>
              <a:rPr dirty="0" u="sng" sz="1800" spc="-20"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5"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Approach: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77970" y="4248150"/>
            <a:ext cx="46272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Fig.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Microscopic structure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dirty="0" sz="1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Fetus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of</a:t>
            </a:r>
            <a:r>
              <a:rPr dirty="0" sz="1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Human.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3850" y="34290"/>
            <a:ext cx="318452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OUTLINE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77339" y="1266190"/>
            <a:ext cx="5760720" cy="4151629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37795" indent="-125730">
              <a:lnSpc>
                <a:spcPct val="100000"/>
              </a:lnSpc>
              <a:spcBef>
                <a:spcPts val="1090"/>
              </a:spcBef>
              <a:buSzPct val="96428"/>
              <a:buFont typeface="Arial MT"/>
              <a:buChar char="•"/>
              <a:tabLst>
                <a:tab pos="138430" algn="l"/>
              </a:tabLst>
            </a:pPr>
            <a:r>
              <a:rPr dirty="0" sz="2800" spc="-5" b="1">
                <a:solidFill>
                  <a:srgbClr val="B0A259"/>
                </a:solidFill>
                <a:latin typeface="Times New Roman"/>
                <a:cs typeface="Times New Roman"/>
              </a:rPr>
              <a:t>Introduction.</a:t>
            </a:r>
            <a:endParaRPr sz="2800">
              <a:latin typeface="Times New Roman"/>
              <a:cs typeface="Times New Roman"/>
            </a:endParaRPr>
          </a:p>
          <a:p>
            <a:pPr marL="137795" indent="-125730">
              <a:lnSpc>
                <a:spcPct val="100000"/>
              </a:lnSpc>
              <a:spcBef>
                <a:spcPts val="990"/>
              </a:spcBef>
              <a:buSzPct val="96428"/>
              <a:buFont typeface="Arial MT"/>
              <a:buChar char="•"/>
              <a:tabLst>
                <a:tab pos="138430" algn="l"/>
              </a:tabLst>
            </a:pPr>
            <a:r>
              <a:rPr dirty="0" sz="2800" spc="-10" b="1">
                <a:solidFill>
                  <a:srgbClr val="B0A259"/>
                </a:solidFill>
                <a:latin typeface="Times New Roman"/>
                <a:cs typeface="Times New Roman"/>
              </a:rPr>
              <a:t>Types</a:t>
            </a:r>
            <a:r>
              <a:rPr dirty="0" sz="2800" spc="-35" b="1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800" b="1">
                <a:solidFill>
                  <a:srgbClr val="B0A259"/>
                </a:solidFill>
                <a:latin typeface="Times New Roman"/>
                <a:cs typeface="Times New Roman"/>
              </a:rPr>
              <a:t>Of</a:t>
            </a:r>
            <a:r>
              <a:rPr dirty="0" sz="2800" spc="-25" b="1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800" spc="-5" b="1">
                <a:solidFill>
                  <a:srgbClr val="B0A259"/>
                </a:solidFill>
                <a:latin typeface="Times New Roman"/>
                <a:cs typeface="Times New Roman"/>
              </a:rPr>
              <a:t>Bones:</a:t>
            </a:r>
            <a:endParaRPr sz="2800">
              <a:latin typeface="Times New Roman"/>
              <a:cs typeface="Times New Roman"/>
            </a:endParaRPr>
          </a:p>
          <a:p>
            <a:pPr marL="1021715">
              <a:lnSpc>
                <a:spcPct val="100000"/>
              </a:lnSpc>
              <a:spcBef>
                <a:spcPts val="1000"/>
              </a:spcBef>
            </a:pPr>
            <a:r>
              <a:rPr dirty="0" sz="2000" spc="-10" b="1">
                <a:solidFill>
                  <a:srgbClr val="B0A259"/>
                </a:solidFill>
                <a:latin typeface="Arial"/>
                <a:cs typeface="Arial"/>
              </a:rPr>
              <a:t>A.Types</a:t>
            </a:r>
            <a:r>
              <a:rPr dirty="0" sz="2000" spc="-5" b="1">
                <a:solidFill>
                  <a:srgbClr val="B0A259"/>
                </a:solidFill>
                <a:latin typeface="Arial"/>
                <a:cs typeface="Arial"/>
              </a:rPr>
              <a:t> of</a:t>
            </a:r>
            <a:r>
              <a:rPr dirty="0" sz="2000" spc="-1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B0A259"/>
                </a:solidFill>
                <a:latin typeface="Arial"/>
                <a:cs typeface="Arial"/>
              </a:rPr>
              <a:t>bone</a:t>
            </a:r>
            <a:r>
              <a:rPr dirty="0" sz="2000" spc="-1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B0A259"/>
                </a:solidFill>
                <a:latin typeface="Arial"/>
                <a:cs typeface="Arial"/>
              </a:rPr>
              <a:t>on</a:t>
            </a:r>
            <a:r>
              <a:rPr dirty="0" sz="2000" spc="-1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B0A259"/>
                </a:solidFill>
                <a:latin typeface="Arial"/>
                <a:cs typeface="Arial"/>
              </a:rPr>
              <a:t>the</a:t>
            </a:r>
            <a:r>
              <a:rPr dirty="0" sz="2000" spc="-5" b="1">
                <a:solidFill>
                  <a:srgbClr val="B0A259"/>
                </a:solidFill>
                <a:latin typeface="Arial"/>
                <a:cs typeface="Arial"/>
              </a:rPr>
              <a:t> basis</a:t>
            </a:r>
            <a:r>
              <a:rPr dirty="0" sz="2000" spc="-1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B0A259"/>
                </a:solidFill>
                <a:latin typeface="Arial"/>
                <a:cs typeface="Arial"/>
              </a:rPr>
              <a:t>of</a:t>
            </a:r>
            <a:r>
              <a:rPr dirty="0" sz="2000" spc="-5" b="1">
                <a:solidFill>
                  <a:srgbClr val="B0A259"/>
                </a:solidFill>
                <a:latin typeface="Arial"/>
                <a:cs typeface="Arial"/>
              </a:rPr>
              <a:t> shape:</a:t>
            </a:r>
            <a:endParaRPr sz="2000">
              <a:latin typeface="Arial"/>
              <a:cs typeface="Arial"/>
            </a:endParaRPr>
          </a:p>
          <a:p>
            <a:pPr lvl="1" marL="2298700" indent="-4572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298065" algn="l"/>
                <a:tab pos="229870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Long</a:t>
            </a:r>
            <a:r>
              <a:rPr dirty="0" sz="2000" spc="-9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bones,</a:t>
            </a:r>
            <a:endParaRPr sz="2000">
              <a:latin typeface="Arial MT"/>
              <a:cs typeface="Arial MT"/>
            </a:endParaRPr>
          </a:p>
          <a:p>
            <a:pPr lvl="1" marL="2298700" indent="-4572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298065" algn="l"/>
                <a:tab pos="229870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Short</a:t>
            </a:r>
            <a:r>
              <a:rPr dirty="0" sz="2000" spc="-8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bones,</a:t>
            </a:r>
            <a:endParaRPr sz="2000">
              <a:latin typeface="Arial MT"/>
              <a:cs typeface="Arial MT"/>
            </a:endParaRPr>
          </a:p>
          <a:p>
            <a:pPr lvl="1" marL="2298700" indent="-4572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298065" algn="l"/>
                <a:tab pos="229870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Flat</a:t>
            </a:r>
            <a:r>
              <a:rPr dirty="0" sz="2000" spc="-9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bones,</a:t>
            </a:r>
            <a:endParaRPr sz="2000">
              <a:latin typeface="Arial MT"/>
              <a:cs typeface="Arial MT"/>
            </a:endParaRPr>
          </a:p>
          <a:p>
            <a:pPr lvl="1" marL="2298700" indent="-4572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298065" algn="l"/>
                <a:tab pos="229870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Irregular</a:t>
            </a:r>
            <a:r>
              <a:rPr dirty="0" sz="2000" spc="-6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bones,</a:t>
            </a:r>
            <a:endParaRPr sz="2000">
              <a:latin typeface="Arial MT"/>
              <a:cs typeface="Arial MT"/>
            </a:endParaRPr>
          </a:p>
          <a:p>
            <a:pPr lvl="1" marL="2298700" indent="-457200">
              <a:lnSpc>
                <a:spcPct val="100000"/>
              </a:lnSpc>
              <a:spcBef>
                <a:spcPts val="990"/>
              </a:spcBef>
              <a:buAutoNum type="arabicPeriod"/>
              <a:tabLst>
                <a:tab pos="2298065" algn="l"/>
                <a:tab pos="229870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Pneumatic</a:t>
            </a:r>
            <a:r>
              <a:rPr dirty="0" sz="2000" spc="-3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bones,</a:t>
            </a:r>
            <a:endParaRPr sz="2000">
              <a:latin typeface="Arial MT"/>
              <a:cs typeface="Arial MT"/>
            </a:endParaRPr>
          </a:p>
          <a:p>
            <a:pPr lvl="1" marL="2298700" indent="-4572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298065" algn="l"/>
                <a:tab pos="229870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Sesamoid</a:t>
            </a:r>
            <a:r>
              <a:rPr dirty="0" sz="2000" spc="-4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wipe dir="l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2870" y="499109"/>
            <a:ext cx="4500880" cy="34518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220469" y="3959859"/>
            <a:ext cx="7765415" cy="277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Fig.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Microscopic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structure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 of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Lamellar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arranged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 in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piles</a:t>
            </a:r>
            <a:r>
              <a:rPr dirty="0" sz="1800" spc="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in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 cancellous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bone.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Arial MT"/>
              <a:cs typeface="Arial MT"/>
            </a:endParaRPr>
          </a:p>
          <a:p>
            <a:pPr marL="1226820">
              <a:lnSpc>
                <a:spcPct val="100000"/>
              </a:lnSpc>
            </a:pP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b.</a:t>
            </a:r>
            <a:r>
              <a:rPr dirty="0" sz="1800" spc="-2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Lamellar</a:t>
            </a:r>
            <a:r>
              <a:rPr dirty="0" sz="1800" spc="-3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Bone:</a:t>
            </a:r>
            <a:endParaRPr sz="1800">
              <a:latin typeface="Arial"/>
              <a:cs typeface="Arial"/>
            </a:endParaRPr>
          </a:p>
          <a:p>
            <a:pPr marL="1226820" marR="1769110" indent="914400">
              <a:lnSpc>
                <a:spcPct val="100000"/>
              </a:lnSpc>
              <a:spcBef>
                <a:spcPts val="1000"/>
              </a:spcBef>
            </a:pP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Most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of the 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mature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human bones,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5">
                <a:solidFill>
                  <a:srgbClr val="B0A259"/>
                </a:solidFill>
                <a:latin typeface="Arial MT"/>
                <a:cs typeface="Arial MT"/>
              </a:rPr>
              <a:t>whether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compact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or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Cancellous,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are composed</a:t>
            </a:r>
            <a:endParaRPr sz="1800">
              <a:latin typeface="Arial MT"/>
              <a:cs typeface="Arial MT"/>
            </a:endParaRPr>
          </a:p>
          <a:p>
            <a:pPr marL="1226820">
              <a:lnSpc>
                <a:spcPct val="100000"/>
              </a:lnSpc>
              <a:spcBef>
                <a:spcPts val="1000"/>
              </a:spcBef>
            </a:pP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thin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plates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of</a:t>
            </a:r>
            <a:r>
              <a:rPr dirty="0" sz="18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bony</a:t>
            </a:r>
            <a:r>
              <a:rPr dirty="0" sz="1800" spc="-2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tissue called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lamellae.</a:t>
            </a:r>
            <a:endParaRPr sz="1800">
              <a:latin typeface="Arial MT"/>
              <a:cs typeface="Arial MT"/>
            </a:endParaRPr>
          </a:p>
          <a:p>
            <a:pPr marL="1226820" marR="2068195" indent="914400">
              <a:lnSpc>
                <a:spcPct val="145800"/>
              </a:lnSpc>
              <a:spcBef>
                <a:spcPts val="10"/>
              </a:spcBef>
            </a:pPr>
            <a:r>
              <a:rPr dirty="0" sz="1800" spc="-10">
                <a:solidFill>
                  <a:srgbClr val="FFFF00"/>
                </a:solidFill>
                <a:latin typeface="Arial MT"/>
                <a:cs typeface="Arial MT"/>
              </a:rPr>
              <a:t>Example: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Formed on the periosteal </a:t>
            </a:r>
            <a:r>
              <a:rPr dirty="0" sz="1800" spc="-49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surface</a:t>
            </a:r>
            <a:r>
              <a:rPr dirty="0" sz="18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18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diaphysis.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dissolv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33830" y="962659"/>
            <a:ext cx="1929764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2000">
                <a:latin typeface="Arial"/>
                <a:cs typeface="Arial"/>
              </a:rPr>
              <a:t>c.</a:t>
            </a:r>
            <a:r>
              <a:rPr dirty="0" u="none" sz="2000" spc="-45">
                <a:latin typeface="Arial"/>
                <a:cs typeface="Arial"/>
              </a:rPr>
              <a:t> </a:t>
            </a:r>
            <a:r>
              <a:rPr dirty="0" u="none" sz="2000" spc="-5">
                <a:latin typeface="Arial"/>
                <a:cs typeface="Arial"/>
              </a:rPr>
              <a:t>Woven</a:t>
            </a:r>
            <a:r>
              <a:rPr dirty="0" u="none" sz="2000" spc="-30">
                <a:latin typeface="Arial"/>
                <a:cs typeface="Arial"/>
              </a:rPr>
              <a:t> </a:t>
            </a:r>
            <a:r>
              <a:rPr dirty="0" u="none" sz="2000" spc="-5">
                <a:latin typeface="Arial"/>
                <a:cs typeface="Arial"/>
              </a:rPr>
              <a:t>Bone: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33830" y="1394459"/>
            <a:ext cx="4433570" cy="2235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33477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Occurs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initially in fetal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bones.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In adults woven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bone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is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created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after</a:t>
            </a:r>
            <a:r>
              <a:rPr dirty="0" sz="2000" spc="-4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fractures.</a:t>
            </a:r>
            <a:endParaRPr sz="2000">
              <a:latin typeface="Arial MT"/>
              <a:cs typeface="Arial MT"/>
            </a:endParaRPr>
          </a:p>
          <a:p>
            <a:pPr marL="12700" marR="466090" indent="1405890">
              <a:lnSpc>
                <a:spcPct val="100000"/>
              </a:lnSpc>
              <a:spcBef>
                <a:spcPts val="1000"/>
              </a:spcBef>
            </a:pPr>
            <a:r>
              <a:rPr dirty="0" sz="2000" spc="-5">
                <a:solidFill>
                  <a:srgbClr val="FFFF00"/>
                </a:solidFill>
                <a:latin typeface="Arial MT"/>
                <a:cs typeface="Arial MT"/>
              </a:rPr>
              <a:t>Example: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Seen in fetal </a:t>
            </a:r>
            <a:r>
              <a:rPr dirty="0" sz="2000" spc="-54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bone,</a:t>
            </a:r>
            <a:r>
              <a:rPr dirty="0" sz="20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fracture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repair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and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in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cancer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2000" spc="-5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572000" y="3286759"/>
            <a:ext cx="4357370" cy="289687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577079" y="6248400"/>
            <a:ext cx="42856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Fig.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Microscopic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structure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of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Woven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bone.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8839" y="676909"/>
            <a:ext cx="3244215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2000" spc="-5">
                <a:latin typeface="Arial"/>
                <a:cs typeface="Arial"/>
              </a:rPr>
              <a:t>d.</a:t>
            </a:r>
            <a:r>
              <a:rPr dirty="0" u="none" sz="2000" spc="-10">
                <a:latin typeface="Arial"/>
                <a:cs typeface="Arial"/>
              </a:rPr>
              <a:t> </a:t>
            </a:r>
            <a:r>
              <a:rPr dirty="0" u="none" sz="2000" spc="-5">
                <a:latin typeface="Arial"/>
                <a:cs typeface="Arial"/>
              </a:rPr>
              <a:t>Cementum</a:t>
            </a:r>
            <a:r>
              <a:rPr dirty="0" u="none" sz="2000" spc="-20">
                <a:latin typeface="Arial"/>
                <a:cs typeface="Arial"/>
              </a:rPr>
              <a:t> </a:t>
            </a:r>
            <a:r>
              <a:rPr dirty="0" u="none" sz="2000">
                <a:latin typeface="Arial"/>
                <a:cs typeface="Arial"/>
              </a:rPr>
              <a:t>and</a:t>
            </a:r>
            <a:r>
              <a:rPr dirty="0" u="none" sz="2000" spc="-15">
                <a:latin typeface="Arial"/>
                <a:cs typeface="Arial"/>
              </a:rPr>
              <a:t> </a:t>
            </a:r>
            <a:r>
              <a:rPr dirty="0" u="none" sz="2000" spc="-5">
                <a:latin typeface="Arial"/>
                <a:cs typeface="Arial"/>
              </a:rPr>
              <a:t>Dentine: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48839" y="1108709"/>
            <a:ext cx="5957570" cy="266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2770" indent="133477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Cementum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is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 specialized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calcified </a:t>
            </a:r>
            <a:r>
              <a:rPr dirty="0" sz="2000" spc="-54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substance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covering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root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tooth.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It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hardens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to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act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as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an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adhesive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glue.</a:t>
            </a:r>
            <a:endParaRPr sz="2000">
              <a:latin typeface="Arial MT"/>
              <a:cs typeface="Arial MT"/>
            </a:endParaRPr>
          </a:p>
          <a:p>
            <a:pPr marL="1347470">
              <a:lnSpc>
                <a:spcPct val="100000"/>
              </a:lnSpc>
              <a:spcBef>
                <a:spcPts val="1000"/>
              </a:spcBef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Dentine</a:t>
            </a:r>
            <a:r>
              <a:rPr dirty="0" sz="2000" spc="-5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is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one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hard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tissues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 teeth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which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constitutes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most</a:t>
            </a:r>
            <a:r>
              <a:rPr dirty="0" sz="2000" spc="-2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its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bulk.</a:t>
            </a:r>
            <a:endParaRPr sz="2000">
              <a:latin typeface="Arial MT"/>
              <a:cs typeface="Arial MT"/>
            </a:endParaRPr>
          </a:p>
          <a:p>
            <a:pPr marL="1347470">
              <a:lnSpc>
                <a:spcPct val="100000"/>
              </a:lnSpc>
              <a:spcBef>
                <a:spcPts val="1000"/>
              </a:spcBef>
            </a:pPr>
            <a:r>
              <a:rPr dirty="0" sz="2000" spc="-5">
                <a:solidFill>
                  <a:srgbClr val="FFFF00"/>
                </a:solidFill>
                <a:latin typeface="Arial MT"/>
                <a:cs typeface="Arial MT"/>
              </a:rPr>
              <a:t>Example:</a:t>
            </a:r>
            <a:r>
              <a:rPr dirty="0" sz="2000" spc="-20">
                <a:solidFill>
                  <a:srgbClr val="FFFF00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Occur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in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teeth.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643379" y="3928109"/>
            <a:ext cx="6130290" cy="2288540"/>
            <a:chOff x="1643379" y="3928109"/>
            <a:chExt cx="6130290" cy="228854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3379" y="3928109"/>
              <a:ext cx="2500630" cy="22669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29250" y="3929379"/>
              <a:ext cx="2344420" cy="2287270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1720850" y="6248400"/>
            <a:ext cx="23323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Fig.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Dentine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a</a:t>
            </a:r>
            <a:r>
              <a:rPr dirty="0" sz="1800" spc="-1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tooth.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48579" y="6248400"/>
            <a:ext cx="38830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Fig.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The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Cementum</a:t>
            </a:r>
            <a:r>
              <a:rPr dirty="0" sz="1800" spc="5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of</a:t>
            </a:r>
            <a:r>
              <a:rPr dirty="0" sz="1800">
                <a:solidFill>
                  <a:srgbClr val="FFFFFF"/>
                </a:solidFill>
                <a:latin typeface="Arial MT"/>
                <a:cs typeface="Arial MT"/>
              </a:rPr>
              <a:t> a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FFFFFF"/>
                </a:solidFill>
                <a:latin typeface="Arial MT"/>
                <a:cs typeface="Arial MT"/>
              </a:rPr>
              <a:t>human </a:t>
            </a:r>
            <a:r>
              <a:rPr dirty="0" sz="1800" spc="-10">
                <a:solidFill>
                  <a:srgbClr val="FFFFFF"/>
                </a:solidFill>
                <a:latin typeface="Arial MT"/>
                <a:cs typeface="Arial MT"/>
              </a:rPr>
              <a:t>tooth.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  <a:tabLst>
                <a:tab pos="2342515" algn="l"/>
              </a:tabLst>
            </a:pPr>
            <a:r>
              <a:rPr dirty="0" spc="-5"/>
              <a:t>D</a:t>
            </a:r>
            <a:r>
              <a:rPr dirty="0"/>
              <a:t>o </a:t>
            </a:r>
            <a:r>
              <a:rPr dirty="0" spc="-15"/>
              <a:t>y</a:t>
            </a:r>
            <a:r>
              <a:rPr dirty="0"/>
              <a:t>ou	</a:t>
            </a:r>
            <a:r>
              <a:rPr dirty="0" spc="-5"/>
              <a:t>k</a:t>
            </a:r>
            <a:r>
              <a:rPr dirty="0" spc="-15"/>
              <a:t>n</a:t>
            </a:r>
            <a:r>
              <a:rPr dirty="0"/>
              <a:t>o</a:t>
            </a:r>
            <a:r>
              <a:rPr dirty="0" spc="5"/>
              <a:t>w</a:t>
            </a:r>
            <a:r>
              <a:rPr dirty="0"/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91970" y="1050290"/>
            <a:ext cx="6651625" cy="495173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71450" indent="-158750">
              <a:lnSpc>
                <a:spcPct val="100000"/>
              </a:lnSpc>
              <a:spcBef>
                <a:spcPts val="1100"/>
              </a:spcBef>
              <a:buChar char="•"/>
              <a:tabLst>
                <a:tab pos="17145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Hyaline cartilage is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most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abundant</a:t>
            </a:r>
            <a:r>
              <a:rPr dirty="0" sz="20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cartilage.</a:t>
            </a:r>
            <a:endParaRPr sz="2000">
              <a:latin typeface="Arial MT"/>
              <a:cs typeface="Arial MT"/>
            </a:endParaRPr>
          </a:p>
          <a:p>
            <a:pPr marL="171450" indent="-158750">
              <a:lnSpc>
                <a:spcPct val="100000"/>
              </a:lnSpc>
              <a:spcBef>
                <a:spcPts val="1000"/>
              </a:spcBef>
              <a:buChar char="•"/>
              <a:tabLst>
                <a:tab pos="17145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By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age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25 the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skeleton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is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completely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hardened.</a:t>
            </a:r>
            <a:endParaRPr sz="2000">
              <a:latin typeface="Arial MT"/>
              <a:cs typeface="Arial MT"/>
            </a:endParaRPr>
          </a:p>
          <a:p>
            <a:pPr marL="12700" marR="607695">
              <a:lnSpc>
                <a:spcPct val="100400"/>
              </a:lnSpc>
              <a:spcBef>
                <a:spcPts val="980"/>
              </a:spcBef>
              <a:buChar char="•"/>
              <a:tabLst>
                <a:tab pos="17145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206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make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up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adult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skeleton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(20%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body </a:t>
            </a:r>
            <a:r>
              <a:rPr dirty="0" sz="2000" spc="-54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mass)</a:t>
            </a:r>
            <a:endParaRPr sz="2000">
              <a:latin typeface="Arial MT"/>
              <a:cs typeface="Arial MT"/>
            </a:endParaRPr>
          </a:p>
          <a:p>
            <a:pPr lvl="1" marL="628650" indent="-158750">
              <a:lnSpc>
                <a:spcPct val="100000"/>
              </a:lnSpc>
              <a:spcBef>
                <a:spcPts val="990"/>
              </a:spcBef>
              <a:buClr>
                <a:srgbClr val="AFCCAF"/>
              </a:buClr>
              <a:buChar char="•"/>
              <a:tabLst>
                <a:tab pos="62865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80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</a:t>
            </a:r>
            <a:r>
              <a:rPr dirty="0" sz="20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2000" spc="-2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axial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skeleton</a:t>
            </a:r>
            <a:endParaRPr sz="2000">
              <a:latin typeface="Arial MT"/>
              <a:cs typeface="Arial MT"/>
            </a:endParaRPr>
          </a:p>
          <a:p>
            <a:pPr lvl="1" marL="628650" indent="-158750">
              <a:lnSpc>
                <a:spcPct val="100000"/>
              </a:lnSpc>
              <a:spcBef>
                <a:spcPts val="1000"/>
              </a:spcBef>
              <a:buClr>
                <a:srgbClr val="AFCCAF"/>
              </a:buClr>
              <a:buChar char="•"/>
              <a:tabLst>
                <a:tab pos="62865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126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2000" spc="-3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appendicular</a:t>
            </a:r>
            <a:r>
              <a:rPr dirty="0" sz="20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skeleton</a:t>
            </a:r>
            <a:endParaRPr sz="2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lr>
                <a:srgbClr val="AFCCAF"/>
              </a:buClr>
              <a:buFont typeface="Arial MT"/>
              <a:buChar char="•"/>
            </a:pPr>
            <a:endParaRPr sz="2300">
              <a:latin typeface="Arial MT"/>
              <a:cs typeface="Arial MT"/>
            </a:endParaRPr>
          </a:p>
          <a:p>
            <a:pPr marL="171450" indent="-158750">
              <a:lnSpc>
                <a:spcPct val="100000"/>
              </a:lnSpc>
              <a:spcBef>
                <a:spcPts val="1755"/>
              </a:spcBef>
              <a:buChar char="•"/>
              <a:tabLst>
                <a:tab pos="17145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largest</a:t>
            </a:r>
            <a:r>
              <a:rPr dirty="0" sz="20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in the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human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skeleton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is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Femur.</a:t>
            </a:r>
            <a:endParaRPr sz="2000">
              <a:latin typeface="Arial MT"/>
              <a:cs typeface="Arial MT"/>
            </a:endParaRPr>
          </a:p>
          <a:p>
            <a:pPr marL="171450" indent="-158750">
              <a:lnSpc>
                <a:spcPct val="100000"/>
              </a:lnSpc>
              <a:spcBef>
                <a:spcPts val="1000"/>
              </a:spcBef>
              <a:buChar char="•"/>
              <a:tabLst>
                <a:tab pos="17145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Babies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are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born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with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about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300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bones.</a:t>
            </a:r>
            <a:endParaRPr sz="200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  <a:buChar char="•"/>
              <a:tabLst>
                <a:tab pos="17145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Almost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</a:t>
            </a:r>
            <a:r>
              <a:rPr dirty="0" sz="20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third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bones of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babies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eventually fuse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together </a:t>
            </a:r>
            <a:r>
              <a:rPr dirty="0" sz="2000" spc="-54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to</a:t>
            </a:r>
            <a:endParaRPr sz="2000">
              <a:latin typeface="Arial MT"/>
              <a:cs typeface="Arial MT"/>
            </a:endParaRPr>
          </a:p>
          <a:p>
            <a:pPr marL="152400">
              <a:lnSpc>
                <a:spcPct val="100000"/>
              </a:lnSpc>
              <a:spcBef>
                <a:spcPts val="1000"/>
              </a:spcBef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form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206-bone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skeleton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20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an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adult.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648460" y="1121409"/>
            <a:ext cx="6812280" cy="464693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71450" indent="-158750">
              <a:lnSpc>
                <a:spcPct val="100000"/>
              </a:lnSpc>
              <a:spcBef>
                <a:spcPts val="1100"/>
              </a:spcBef>
              <a:buChar char="•"/>
              <a:tabLst>
                <a:tab pos="17145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Hyaline cartilage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is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the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most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abundant</a:t>
            </a:r>
            <a:r>
              <a:rPr dirty="0" sz="20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cartilage.</a:t>
            </a:r>
            <a:endParaRPr sz="2000">
              <a:latin typeface="Arial MT"/>
              <a:cs typeface="Arial MT"/>
            </a:endParaRPr>
          </a:p>
          <a:p>
            <a:pPr marL="171450" indent="-158750">
              <a:lnSpc>
                <a:spcPct val="100000"/>
              </a:lnSpc>
              <a:spcBef>
                <a:spcPts val="1000"/>
              </a:spcBef>
              <a:buChar char="•"/>
              <a:tabLst>
                <a:tab pos="17145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By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age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25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skeleton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is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completely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hardened.</a:t>
            </a:r>
            <a:endParaRPr sz="2000">
              <a:latin typeface="Arial MT"/>
              <a:cs typeface="Arial MT"/>
            </a:endParaRPr>
          </a:p>
          <a:p>
            <a:pPr marL="171450" indent="-158750">
              <a:lnSpc>
                <a:spcPct val="100000"/>
              </a:lnSpc>
              <a:spcBef>
                <a:spcPts val="1000"/>
              </a:spcBef>
              <a:buChar char="•"/>
              <a:tabLst>
                <a:tab pos="17145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206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 make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up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adult</a:t>
            </a:r>
            <a:r>
              <a:rPr dirty="0" sz="20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skeleton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(20%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body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mass)</a:t>
            </a:r>
            <a:endParaRPr sz="2000">
              <a:latin typeface="Arial MT"/>
              <a:cs typeface="Arial MT"/>
            </a:endParaRPr>
          </a:p>
          <a:p>
            <a:pPr lvl="1" marL="628650" indent="-158750">
              <a:lnSpc>
                <a:spcPct val="100000"/>
              </a:lnSpc>
              <a:spcBef>
                <a:spcPts val="990"/>
              </a:spcBef>
              <a:buClr>
                <a:srgbClr val="AFCCAF"/>
              </a:buClr>
              <a:buChar char="•"/>
              <a:tabLst>
                <a:tab pos="62865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80</a:t>
            </a:r>
            <a:r>
              <a:rPr dirty="0" sz="20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of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axial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skeleton</a:t>
            </a:r>
            <a:endParaRPr sz="2000">
              <a:latin typeface="Arial MT"/>
              <a:cs typeface="Arial MT"/>
            </a:endParaRPr>
          </a:p>
          <a:p>
            <a:pPr lvl="1" marL="628650" indent="-158750">
              <a:lnSpc>
                <a:spcPct val="100000"/>
              </a:lnSpc>
              <a:spcBef>
                <a:spcPts val="1000"/>
              </a:spcBef>
              <a:buClr>
                <a:srgbClr val="AFCCAF"/>
              </a:buClr>
              <a:buChar char="•"/>
              <a:tabLst>
                <a:tab pos="62865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126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20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 appendicular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skeleton</a:t>
            </a:r>
            <a:endParaRPr sz="2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lr>
                <a:srgbClr val="AFCCAF"/>
              </a:buClr>
              <a:buFont typeface="Arial MT"/>
              <a:buChar char="•"/>
            </a:pPr>
            <a:endParaRPr sz="2300">
              <a:latin typeface="Arial MT"/>
              <a:cs typeface="Arial MT"/>
            </a:endParaRPr>
          </a:p>
          <a:p>
            <a:pPr marL="171450" indent="-158750">
              <a:lnSpc>
                <a:spcPct val="100000"/>
              </a:lnSpc>
              <a:spcBef>
                <a:spcPts val="1755"/>
              </a:spcBef>
              <a:buChar char="•"/>
              <a:tabLst>
                <a:tab pos="17145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largest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in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human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skeleton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is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Femur.</a:t>
            </a:r>
            <a:endParaRPr sz="2000">
              <a:latin typeface="Arial MT"/>
              <a:cs typeface="Arial MT"/>
            </a:endParaRPr>
          </a:p>
          <a:p>
            <a:pPr marL="171450" indent="-158750">
              <a:lnSpc>
                <a:spcPct val="100000"/>
              </a:lnSpc>
              <a:spcBef>
                <a:spcPts val="1000"/>
              </a:spcBef>
              <a:buChar char="•"/>
              <a:tabLst>
                <a:tab pos="17145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Babies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are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born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with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about</a:t>
            </a:r>
            <a:r>
              <a:rPr dirty="0" sz="20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300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bones.</a:t>
            </a:r>
            <a:endParaRPr sz="2000">
              <a:latin typeface="Arial MT"/>
              <a:cs typeface="Arial MT"/>
            </a:endParaRPr>
          </a:p>
          <a:p>
            <a:pPr marL="12700" marR="165100">
              <a:lnSpc>
                <a:spcPct val="100000"/>
              </a:lnSpc>
              <a:spcBef>
                <a:spcPts val="1000"/>
              </a:spcBef>
              <a:buChar char="•"/>
              <a:tabLst>
                <a:tab pos="17145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Almost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</a:t>
            </a:r>
            <a:r>
              <a:rPr dirty="0" sz="20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third</a:t>
            </a:r>
            <a:r>
              <a:rPr dirty="0" sz="20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babies</a:t>
            </a:r>
            <a:r>
              <a:rPr dirty="0" sz="20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eventually fuse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together </a:t>
            </a:r>
            <a:r>
              <a:rPr dirty="0" sz="2000" spc="-54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to</a:t>
            </a:r>
            <a:endParaRPr sz="2000">
              <a:latin typeface="Arial MT"/>
              <a:cs typeface="Arial MT"/>
            </a:endParaRPr>
          </a:p>
          <a:p>
            <a:pPr marL="152400">
              <a:lnSpc>
                <a:spcPct val="100000"/>
              </a:lnSpc>
              <a:spcBef>
                <a:spcPts val="1000"/>
              </a:spcBef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form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206-bone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skeleton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an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adult.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34589" y="34290"/>
            <a:ext cx="421703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Do</a:t>
            </a:r>
            <a:r>
              <a:rPr dirty="0" spc="-50"/>
              <a:t> </a:t>
            </a:r>
            <a:r>
              <a:rPr dirty="0" spc="-5"/>
              <a:t>you</a:t>
            </a:r>
            <a:r>
              <a:rPr dirty="0" spc="-35"/>
              <a:t> </a:t>
            </a:r>
            <a:r>
              <a:rPr dirty="0" spc="-5"/>
              <a:t>know?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35100" y="1121409"/>
            <a:ext cx="6933565" cy="434213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70180" indent="-157480">
              <a:lnSpc>
                <a:spcPct val="100000"/>
              </a:lnSpc>
              <a:spcBef>
                <a:spcPts val="1100"/>
              </a:spcBef>
              <a:buChar char="•"/>
              <a:tabLst>
                <a:tab pos="17018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Hyaline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cartilage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is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most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abundant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cartilage.</a:t>
            </a:r>
            <a:endParaRPr sz="2000">
              <a:latin typeface="Arial MT"/>
              <a:cs typeface="Arial MT"/>
            </a:endParaRPr>
          </a:p>
          <a:p>
            <a:pPr marL="170180" indent="-157480">
              <a:lnSpc>
                <a:spcPct val="100000"/>
              </a:lnSpc>
              <a:spcBef>
                <a:spcPts val="1000"/>
              </a:spcBef>
              <a:buChar char="•"/>
              <a:tabLst>
                <a:tab pos="17018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By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age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25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the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skeleton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is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completely</a:t>
            </a:r>
            <a:r>
              <a:rPr dirty="0" sz="2000" spc="-2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hardened.</a:t>
            </a:r>
            <a:endParaRPr sz="2000">
              <a:latin typeface="Arial MT"/>
              <a:cs typeface="Arial MT"/>
            </a:endParaRPr>
          </a:p>
          <a:p>
            <a:pPr marL="170180" indent="-157480">
              <a:lnSpc>
                <a:spcPct val="100000"/>
              </a:lnSpc>
              <a:spcBef>
                <a:spcPts val="1000"/>
              </a:spcBef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206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 make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up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adult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skeleton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(20%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body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mass)</a:t>
            </a:r>
            <a:endParaRPr sz="2000">
              <a:latin typeface="Arial MT"/>
              <a:cs typeface="Arial MT"/>
            </a:endParaRPr>
          </a:p>
          <a:p>
            <a:pPr lvl="1" marL="627380" indent="-157480">
              <a:lnSpc>
                <a:spcPct val="100000"/>
              </a:lnSpc>
              <a:spcBef>
                <a:spcPts val="1000"/>
              </a:spcBef>
              <a:buClr>
                <a:srgbClr val="AFCCAF"/>
              </a:buClr>
              <a:buChar char="•"/>
              <a:tabLst>
                <a:tab pos="62738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80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20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axial</a:t>
            </a:r>
            <a:r>
              <a:rPr dirty="0" sz="20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skeleton</a:t>
            </a:r>
            <a:endParaRPr sz="2000">
              <a:latin typeface="Arial MT"/>
              <a:cs typeface="Arial MT"/>
            </a:endParaRPr>
          </a:p>
          <a:p>
            <a:pPr lvl="1" marL="627380" indent="-157480">
              <a:lnSpc>
                <a:spcPct val="100000"/>
              </a:lnSpc>
              <a:spcBef>
                <a:spcPts val="1000"/>
              </a:spcBef>
              <a:buClr>
                <a:srgbClr val="AFCCAF"/>
              </a:buClr>
              <a:buChar char="•"/>
              <a:tabLst>
                <a:tab pos="62738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126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of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appendicular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skeleton</a:t>
            </a:r>
            <a:endParaRPr sz="20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buClr>
                <a:srgbClr val="AFCCAF"/>
              </a:buClr>
              <a:buFont typeface="Arial MT"/>
              <a:buChar char="•"/>
            </a:pPr>
            <a:endParaRPr sz="2300">
              <a:latin typeface="Arial MT"/>
              <a:cs typeface="Arial MT"/>
            </a:endParaRPr>
          </a:p>
          <a:p>
            <a:pPr marL="170180" indent="-157480">
              <a:lnSpc>
                <a:spcPct val="100000"/>
              </a:lnSpc>
              <a:spcBef>
                <a:spcPts val="1745"/>
              </a:spcBef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largest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bone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in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human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skeleton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is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Femur.</a:t>
            </a:r>
            <a:endParaRPr sz="2000">
              <a:latin typeface="Arial MT"/>
              <a:cs typeface="Arial MT"/>
            </a:endParaRPr>
          </a:p>
          <a:p>
            <a:pPr marL="170180" indent="-157480">
              <a:lnSpc>
                <a:spcPct val="100000"/>
              </a:lnSpc>
              <a:spcBef>
                <a:spcPts val="1000"/>
              </a:spcBef>
              <a:buChar char="•"/>
              <a:tabLst>
                <a:tab pos="17018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Babies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are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born</a:t>
            </a:r>
            <a:r>
              <a:rPr dirty="0" sz="20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with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about</a:t>
            </a:r>
            <a:r>
              <a:rPr dirty="0" sz="20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300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bones.</a:t>
            </a:r>
            <a:endParaRPr sz="2000">
              <a:latin typeface="Arial MT"/>
              <a:cs typeface="Arial MT"/>
            </a:endParaRPr>
          </a:p>
          <a:p>
            <a:pPr marL="152400" marR="5080" indent="-139700">
              <a:lnSpc>
                <a:spcPct val="141700"/>
              </a:lnSpc>
              <a:buChar char="•"/>
              <a:tabLst>
                <a:tab pos="17018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Almost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 third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of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 of babies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eventually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fuse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together to </a:t>
            </a:r>
            <a:r>
              <a:rPr dirty="0" sz="2000" spc="-54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form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206-bone skeleton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of an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 adult.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885">
              <a:lnSpc>
                <a:spcPct val="100000"/>
              </a:lnSpc>
              <a:spcBef>
                <a:spcPts val="100"/>
              </a:spcBef>
              <a:tabLst>
                <a:tab pos="2342515" algn="l"/>
              </a:tabLst>
            </a:pPr>
            <a:r>
              <a:rPr dirty="0" spc="-5"/>
              <a:t>D</a:t>
            </a:r>
            <a:r>
              <a:rPr dirty="0"/>
              <a:t>o </a:t>
            </a:r>
            <a:r>
              <a:rPr dirty="0" spc="-15"/>
              <a:t>y</a:t>
            </a:r>
            <a:r>
              <a:rPr dirty="0"/>
              <a:t>ou	</a:t>
            </a:r>
            <a:r>
              <a:rPr dirty="0" spc="-5"/>
              <a:t>k</a:t>
            </a:r>
            <a:r>
              <a:rPr dirty="0" spc="-15"/>
              <a:t>n</a:t>
            </a:r>
            <a:r>
              <a:rPr dirty="0"/>
              <a:t>o</a:t>
            </a:r>
            <a:r>
              <a:rPr dirty="0" spc="5"/>
              <a:t>w</a:t>
            </a:r>
            <a:r>
              <a:rPr dirty="0"/>
              <a:t>?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33350"/>
              <a:ext cx="8832850" cy="65913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0400" y="1437639"/>
              <a:ext cx="8001000" cy="8890"/>
            </a:xfrm>
            <a:custGeom>
              <a:avLst/>
              <a:gdLst/>
              <a:ahLst/>
              <a:cxnLst/>
              <a:rect l="l" t="t" r="r" b="b"/>
              <a:pathLst>
                <a:path w="8001000" h="8890">
                  <a:moveTo>
                    <a:pt x="800100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000500" y="8889"/>
                  </a:lnTo>
                  <a:lnTo>
                    <a:pt x="8001000" y="8889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8009" y="1423669"/>
              <a:ext cx="8001000" cy="10160"/>
            </a:xfrm>
            <a:custGeom>
              <a:avLst/>
              <a:gdLst/>
              <a:ahLst/>
              <a:cxnLst/>
              <a:rect l="l" t="t" r="r" b="b"/>
              <a:pathLst>
                <a:path w="8001000" h="10159">
                  <a:moveTo>
                    <a:pt x="8001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01769" y="10159"/>
                  </a:lnTo>
                  <a:lnTo>
                    <a:pt x="8001000" y="10159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1A27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91460" y="0"/>
            <a:ext cx="421513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Do</a:t>
            </a:r>
            <a:r>
              <a:rPr dirty="0" spc="-45"/>
              <a:t> </a:t>
            </a:r>
            <a:r>
              <a:rPr dirty="0" spc="-10"/>
              <a:t>you</a:t>
            </a:r>
            <a:r>
              <a:rPr dirty="0" spc="-45"/>
              <a:t> </a:t>
            </a:r>
            <a:r>
              <a:rPr dirty="0" spc="-5"/>
              <a:t>know?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39700" rIns="0" bIns="0" rtlCol="0" vert="horz">
            <a:spAutoFit/>
          </a:bodyPr>
          <a:lstStyle/>
          <a:p>
            <a:pPr marL="973455" indent="-158750">
              <a:lnSpc>
                <a:spcPct val="100000"/>
              </a:lnSpc>
              <a:spcBef>
                <a:spcPts val="1100"/>
              </a:spcBef>
              <a:buChar char="•"/>
              <a:tabLst>
                <a:tab pos="974090" algn="l"/>
              </a:tabLst>
            </a:pPr>
            <a:r>
              <a:rPr dirty="0" sz="2000" spc="-5"/>
              <a:t>Hyaline cartilage</a:t>
            </a:r>
            <a:r>
              <a:rPr dirty="0" sz="2000"/>
              <a:t> </a:t>
            </a:r>
            <a:r>
              <a:rPr dirty="0" sz="2000" spc="-5"/>
              <a:t>is</a:t>
            </a:r>
            <a:r>
              <a:rPr dirty="0" sz="2000"/>
              <a:t> </a:t>
            </a:r>
            <a:r>
              <a:rPr dirty="0" sz="2000" spc="-5"/>
              <a:t>the </a:t>
            </a:r>
            <a:r>
              <a:rPr dirty="0" sz="2000"/>
              <a:t>most</a:t>
            </a:r>
            <a:r>
              <a:rPr dirty="0" sz="2000" spc="-15"/>
              <a:t> </a:t>
            </a:r>
            <a:r>
              <a:rPr dirty="0" sz="2000"/>
              <a:t>abundant</a:t>
            </a:r>
            <a:r>
              <a:rPr dirty="0" sz="2000" spc="-15"/>
              <a:t> </a:t>
            </a:r>
            <a:r>
              <a:rPr dirty="0" sz="2000"/>
              <a:t>cartilage.</a:t>
            </a:r>
            <a:endParaRPr sz="2000"/>
          </a:p>
          <a:p>
            <a:pPr marL="973455" indent="-158750">
              <a:lnSpc>
                <a:spcPct val="100000"/>
              </a:lnSpc>
              <a:spcBef>
                <a:spcPts val="1000"/>
              </a:spcBef>
              <a:buChar char="•"/>
              <a:tabLst>
                <a:tab pos="974090" algn="l"/>
              </a:tabLst>
            </a:pPr>
            <a:r>
              <a:rPr dirty="0" sz="2000" spc="-5"/>
              <a:t>By</a:t>
            </a:r>
            <a:r>
              <a:rPr dirty="0" sz="2000" spc="-15"/>
              <a:t> </a:t>
            </a:r>
            <a:r>
              <a:rPr dirty="0" sz="2000"/>
              <a:t>age</a:t>
            </a:r>
            <a:r>
              <a:rPr dirty="0" sz="2000" spc="-5"/>
              <a:t> 25 the</a:t>
            </a:r>
            <a:r>
              <a:rPr dirty="0" sz="2000"/>
              <a:t> skeleton</a:t>
            </a:r>
            <a:r>
              <a:rPr dirty="0" sz="2000" spc="-15"/>
              <a:t> </a:t>
            </a:r>
            <a:r>
              <a:rPr dirty="0" sz="2000"/>
              <a:t>is</a:t>
            </a:r>
            <a:r>
              <a:rPr dirty="0" sz="2000" spc="-5"/>
              <a:t> completely</a:t>
            </a:r>
            <a:r>
              <a:rPr dirty="0" sz="2000" spc="-15"/>
              <a:t> </a:t>
            </a:r>
            <a:r>
              <a:rPr dirty="0" sz="2000"/>
              <a:t>hardened.</a:t>
            </a:r>
            <a:endParaRPr sz="2000"/>
          </a:p>
          <a:p>
            <a:pPr marL="973455" indent="-158750">
              <a:lnSpc>
                <a:spcPct val="100000"/>
              </a:lnSpc>
              <a:spcBef>
                <a:spcPts val="1000"/>
              </a:spcBef>
              <a:buChar char="•"/>
              <a:tabLst>
                <a:tab pos="974090" algn="l"/>
              </a:tabLst>
            </a:pPr>
            <a:r>
              <a:rPr dirty="0" sz="2000"/>
              <a:t>206</a:t>
            </a:r>
            <a:r>
              <a:rPr dirty="0" sz="2000" spc="-5"/>
              <a:t> </a:t>
            </a:r>
            <a:r>
              <a:rPr dirty="0" sz="2000"/>
              <a:t>bones</a:t>
            </a:r>
            <a:r>
              <a:rPr dirty="0" sz="2000" spc="-5"/>
              <a:t> </a:t>
            </a:r>
            <a:r>
              <a:rPr dirty="0" sz="2000"/>
              <a:t>make</a:t>
            </a:r>
            <a:r>
              <a:rPr dirty="0" sz="2000" spc="-5"/>
              <a:t> </a:t>
            </a:r>
            <a:r>
              <a:rPr dirty="0" sz="2000"/>
              <a:t>up</a:t>
            </a:r>
            <a:r>
              <a:rPr dirty="0" sz="2000" spc="-10"/>
              <a:t> </a:t>
            </a:r>
            <a:r>
              <a:rPr dirty="0" sz="2000" spc="-5"/>
              <a:t>the </a:t>
            </a:r>
            <a:r>
              <a:rPr dirty="0" sz="2000"/>
              <a:t>adult</a:t>
            </a:r>
            <a:r>
              <a:rPr dirty="0" sz="2000" spc="-10"/>
              <a:t> </a:t>
            </a:r>
            <a:r>
              <a:rPr dirty="0" sz="2000"/>
              <a:t>skeleton</a:t>
            </a:r>
            <a:r>
              <a:rPr dirty="0" sz="2000" spc="-10"/>
              <a:t> </a:t>
            </a:r>
            <a:r>
              <a:rPr dirty="0" sz="2000"/>
              <a:t>(20%</a:t>
            </a:r>
            <a:r>
              <a:rPr dirty="0" sz="2000" spc="-15"/>
              <a:t> </a:t>
            </a:r>
            <a:r>
              <a:rPr dirty="0" sz="2000" spc="-5"/>
              <a:t>of</a:t>
            </a:r>
            <a:r>
              <a:rPr dirty="0" sz="2000" spc="-10"/>
              <a:t> </a:t>
            </a:r>
            <a:r>
              <a:rPr dirty="0" sz="2000" spc="-5"/>
              <a:t>body</a:t>
            </a:r>
            <a:r>
              <a:rPr dirty="0" sz="2000" spc="-15"/>
              <a:t> </a:t>
            </a:r>
            <a:r>
              <a:rPr dirty="0" sz="2000"/>
              <a:t>mass)</a:t>
            </a:r>
            <a:endParaRPr sz="2000"/>
          </a:p>
          <a:p>
            <a:pPr lvl="1" marL="1430655" indent="-158750">
              <a:lnSpc>
                <a:spcPct val="100000"/>
              </a:lnSpc>
              <a:spcBef>
                <a:spcPts val="1000"/>
              </a:spcBef>
              <a:buClr>
                <a:srgbClr val="AFCCAF"/>
              </a:buClr>
              <a:buChar char="•"/>
              <a:tabLst>
                <a:tab pos="143129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80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2000" spc="-2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axial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skeleton</a:t>
            </a:r>
            <a:endParaRPr sz="2000">
              <a:latin typeface="Arial MT"/>
              <a:cs typeface="Arial MT"/>
            </a:endParaRPr>
          </a:p>
          <a:p>
            <a:pPr lvl="1" marL="1430655" indent="-158750">
              <a:lnSpc>
                <a:spcPct val="100000"/>
              </a:lnSpc>
              <a:spcBef>
                <a:spcPts val="1000"/>
              </a:spcBef>
              <a:buClr>
                <a:srgbClr val="AFCCAF"/>
              </a:buClr>
              <a:buChar char="•"/>
              <a:tabLst>
                <a:tab pos="143129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126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2000" spc="-3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appendicular</a:t>
            </a:r>
            <a:r>
              <a:rPr dirty="0" sz="20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skeleton</a:t>
            </a:r>
            <a:endParaRPr sz="2000">
              <a:latin typeface="Arial MT"/>
              <a:cs typeface="Arial MT"/>
            </a:endParaRPr>
          </a:p>
          <a:p>
            <a:pPr lvl="1" marL="802005">
              <a:lnSpc>
                <a:spcPct val="100000"/>
              </a:lnSpc>
              <a:buClr>
                <a:srgbClr val="AFCCAF"/>
              </a:buClr>
              <a:buFont typeface="Arial MT"/>
              <a:buChar char="•"/>
            </a:pPr>
            <a:endParaRPr sz="2300"/>
          </a:p>
          <a:p>
            <a:pPr marL="973455" indent="-158750">
              <a:lnSpc>
                <a:spcPct val="100000"/>
              </a:lnSpc>
              <a:spcBef>
                <a:spcPts val="1745"/>
              </a:spcBef>
              <a:buChar char="•"/>
              <a:tabLst>
                <a:tab pos="974090" algn="l"/>
              </a:tabLst>
            </a:pPr>
            <a:r>
              <a:rPr dirty="0" sz="2000" spc="-5"/>
              <a:t>The</a:t>
            </a:r>
            <a:r>
              <a:rPr dirty="0" sz="2000" spc="-20"/>
              <a:t> </a:t>
            </a:r>
            <a:r>
              <a:rPr dirty="0" sz="2000"/>
              <a:t>largest</a:t>
            </a:r>
            <a:r>
              <a:rPr dirty="0" sz="2000" spc="-20"/>
              <a:t> </a:t>
            </a:r>
            <a:r>
              <a:rPr dirty="0" sz="2000"/>
              <a:t>bone</a:t>
            </a:r>
            <a:r>
              <a:rPr dirty="0" sz="2000" spc="-5"/>
              <a:t> in the</a:t>
            </a:r>
            <a:r>
              <a:rPr dirty="0" sz="2000" spc="-15"/>
              <a:t> </a:t>
            </a:r>
            <a:r>
              <a:rPr dirty="0" sz="2000"/>
              <a:t>human</a:t>
            </a:r>
            <a:r>
              <a:rPr dirty="0" sz="2000" spc="-5"/>
              <a:t> </a:t>
            </a:r>
            <a:r>
              <a:rPr dirty="0" sz="2000"/>
              <a:t>skeleton</a:t>
            </a:r>
            <a:r>
              <a:rPr dirty="0" sz="2000" spc="-5"/>
              <a:t> is </a:t>
            </a:r>
            <a:r>
              <a:rPr dirty="0" sz="2000"/>
              <a:t>Femur.</a:t>
            </a:r>
            <a:endParaRPr sz="2000"/>
          </a:p>
          <a:p>
            <a:pPr marL="973455" indent="-158750">
              <a:lnSpc>
                <a:spcPct val="100000"/>
              </a:lnSpc>
              <a:spcBef>
                <a:spcPts val="1000"/>
              </a:spcBef>
              <a:buChar char="•"/>
              <a:tabLst>
                <a:tab pos="974090" algn="l"/>
              </a:tabLst>
            </a:pPr>
            <a:r>
              <a:rPr dirty="0" sz="2000" spc="-5"/>
              <a:t>Babies</a:t>
            </a:r>
            <a:r>
              <a:rPr dirty="0" sz="2000" spc="-10"/>
              <a:t> </a:t>
            </a:r>
            <a:r>
              <a:rPr dirty="0" sz="2000"/>
              <a:t>are</a:t>
            </a:r>
            <a:r>
              <a:rPr dirty="0" sz="2000" spc="-10"/>
              <a:t> </a:t>
            </a:r>
            <a:r>
              <a:rPr dirty="0" sz="2000"/>
              <a:t>born</a:t>
            </a:r>
            <a:r>
              <a:rPr dirty="0" sz="2000" spc="-5"/>
              <a:t> </a:t>
            </a:r>
            <a:r>
              <a:rPr dirty="0" sz="2000" spc="-10"/>
              <a:t>with </a:t>
            </a:r>
            <a:r>
              <a:rPr dirty="0" sz="2000"/>
              <a:t>about</a:t>
            </a:r>
            <a:r>
              <a:rPr dirty="0" sz="2000" spc="-10"/>
              <a:t> </a:t>
            </a:r>
            <a:r>
              <a:rPr dirty="0" sz="2000"/>
              <a:t>300</a:t>
            </a:r>
            <a:r>
              <a:rPr dirty="0" sz="2000" spc="-10"/>
              <a:t> </a:t>
            </a:r>
            <a:r>
              <a:rPr dirty="0" sz="2000"/>
              <a:t>bones.</a:t>
            </a:r>
            <a:endParaRPr sz="2000"/>
          </a:p>
          <a:p>
            <a:pPr marL="954405" marR="5080" indent="-139700">
              <a:lnSpc>
                <a:spcPct val="141700"/>
              </a:lnSpc>
              <a:buChar char="•"/>
              <a:tabLst>
                <a:tab pos="974090" algn="l"/>
              </a:tabLst>
            </a:pPr>
            <a:r>
              <a:rPr dirty="0" sz="2000" spc="-5"/>
              <a:t>Almost </a:t>
            </a:r>
            <a:r>
              <a:rPr dirty="0" sz="2000"/>
              <a:t>a </a:t>
            </a:r>
            <a:r>
              <a:rPr dirty="0" sz="2000" spc="-5"/>
              <a:t>third of </a:t>
            </a:r>
            <a:r>
              <a:rPr dirty="0" sz="2000"/>
              <a:t>bones of babies </a:t>
            </a:r>
            <a:r>
              <a:rPr dirty="0" sz="2000" spc="-5"/>
              <a:t>eventually </a:t>
            </a:r>
            <a:r>
              <a:rPr dirty="0" sz="2000"/>
              <a:t>fuse </a:t>
            </a:r>
            <a:r>
              <a:rPr dirty="0" sz="2000" spc="-5"/>
              <a:t>together to </a:t>
            </a:r>
            <a:r>
              <a:rPr dirty="0" sz="2000" spc="-545"/>
              <a:t> </a:t>
            </a:r>
            <a:r>
              <a:rPr dirty="0" sz="2000" spc="-5"/>
              <a:t>form</a:t>
            </a:r>
            <a:r>
              <a:rPr dirty="0" sz="2000" spc="-10"/>
              <a:t> </a:t>
            </a:r>
            <a:r>
              <a:rPr dirty="0" sz="2000" spc="-5"/>
              <a:t>the</a:t>
            </a:r>
            <a:r>
              <a:rPr dirty="0" sz="2000"/>
              <a:t> 206-bone</a:t>
            </a:r>
            <a:r>
              <a:rPr dirty="0" sz="2000" spc="-10"/>
              <a:t> </a:t>
            </a:r>
            <a:r>
              <a:rPr dirty="0" sz="2000"/>
              <a:t>skeleton of</a:t>
            </a:r>
            <a:r>
              <a:rPr dirty="0" sz="2000" spc="-15"/>
              <a:t> </a:t>
            </a:r>
            <a:r>
              <a:rPr dirty="0" sz="2000"/>
              <a:t>an</a:t>
            </a:r>
            <a:r>
              <a:rPr dirty="0" sz="2000" spc="-5"/>
              <a:t> adult.</a:t>
            </a:r>
            <a:endParaRPr sz="2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33350"/>
              <a:ext cx="8832850" cy="65913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60400" y="1437639"/>
              <a:ext cx="8001000" cy="8890"/>
            </a:xfrm>
            <a:custGeom>
              <a:avLst/>
              <a:gdLst/>
              <a:ahLst/>
              <a:cxnLst/>
              <a:rect l="l" t="t" r="r" b="b"/>
              <a:pathLst>
                <a:path w="8001000" h="8890">
                  <a:moveTo>
                    <a:pt x="8001000" y="0"/>
                  </a:moveTo>
                  <a:lnTo>
                    <a:pt x="0" y="0"/>
                  </a:lnTo>
                  <a:lnTo>
                    <a:pt x="0" y="8889"/>
                  </a:lnTo>
                  <a:lnTo>
                    <a:pt x="4000500" y="8889"/>
                  </a:lnTo>
                  <a:lnTo>
                    <a:pt x="8001000" y="8889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000000">
                <a:alpha val="75000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88009" y="1423669"/>
              <a:ext cx="8001000" cy="10160"/>
            </a:xfrm>
            <a:custGeom>
              <a:avLst/>
              <a:gdLst/>
              <a:ahLst/>
              <a:cxnLst/>
              <a:rect l="l" t="t" r="r" b="b"/>
              <a:pathLst>
                <a:path w="8001000" h="10159">
                  <a:moveTo>
                    <a:pt x="8001000" y="0"/>
                  </a:moveTo>
                  <a:lnTo>
                    <a:pt x="0" y="0"/>
                  </a:lnTo>
                  <a:lnTo>
                    <a:pt x="0" y="10159"/>
                  </a:lnTo>
                  <a:lnTo>
                    <a:pt x="4001769" y="10159"/>
                  </a:lnTo>
                  <a:lnTo>
                    <a:pt x="8001000" y="10159"/>
                  </a:lnTo>
                  <a:lnTo>
                    <a:pt x="8001000" y="0"/>
                  </a:lnTo>
                  <a:close/>
                </a:path>
              </a:pathLst>
            </a:custGeom>
            <a:solidFill>
              <a:srgbClr val="71A27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86510" y="1714500"/>
              <a:ext cx="6738620" cy="40716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3850" y="34290"/>
            <a:ext cx="318452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OUTLINE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13000" y="1549400"/>
            <a:ext cx="4681220" cy="489585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546735" indent="-297815">
              <a:lnSpc>
                <a:spcPct val="100000"/>
              </a:lnSpc>
              <a:spcBef>
                <a:spcPts val="1100"/>
              </a:spcBef>
              <a:buAutoNum type="alphaUcPeriod" startAt="2"/>
              <a:tabLst>
                <a:tab pos="547370" algn="l"/>
              </a:tabLst>
            </a:pPr>
            <a:r>
              <a:rPr dirty="0" sz="2000" b="1">
                <a:solidFill>
                  <a:srgbClr val="B0A259"/>
                </a:solidFill>
                <a:latin typeface="Times New Roman"/>
                <a:cs typeface="Times New Roman"/>
              </a:rPr>
              <a:t>Types</a:t>
            </a:r>
            <a:r>
              <a:rPr dirty="0" sz="2000" spc="-10" b="1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B0A259"/>
                </a:solidFill>
                <a:latin typeface="Times New Roman"/>
                <a:cs typeface="Times New Roman"/>
              </a:rPr>
              <a:t>on</a:t>
            </a:r>
            <a:r>
              <a:rPr dirty="0" sz="2000" spc="-5" b="1">
                <a:solidFill>
                  <a:srgbClr val="B0A259"/>
                </a:solidFill>
                <a:latin typeface="Times New Roman"/>
                <a:cs typeface="Times New Roman"/>
              </a:rPr>
              <a:t> the</a:t>
            </a:r>
            <a:r>
              <a:rPr dirty="0" sz="2000" spc="-10" b="1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B0A259"/>
                </a:solidFill>
                <a:latin typeface="Times New Roman"/>
                <a:cs typeface="Times New Roman"/>
              </a:rPr>
              <a:t>basis</a:t>
            </a:r>
            <a:r>
              <a:rPr dirty="0" sz="2000" spc="-5" b="1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B0A259"/>
                </a:solidFill>
                <a:latin typeface="Times New Roman"/>
                <a:cs typeface="Times New Roman"/>
              </a:rPr>
              <a:t>of</a:t>
            </a:r>
            <a:r>
              <a:rPr dirty="0" sz="2000" spc="-10" b="1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B0A259"/>
                </a:solidFill>
                <a:latin typeface="Times New Roman"/>
                <a:cs typeface="Times New Roman"/>
              </a:rPr>
              <a:t>development:</a:t>
            </a:r>
            <a:endParaRPr sz="2000">
              <a:latin typeface="Times New Roman"/>
              <a:cs typeface="Times New Roman"/>
            </a:endParaRPr>
          </a:p>
          <a:p>
            <a:pPr lvl="1" marL="1395095" indent="-25527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1395730" algn="l"/>
              </a:tabLst>
            </a:pPr>
            <a:r>
              <a:rPr dirty="0" sz="2000" spc="-5">
                <a:solidFill>
                  <a:srgbClr val="B0A259"/>
                </a:solidFill>
                <a:latin typeface="Times New Roman"/>
                <a:cs typeface="Times New Roman"/>
              </a:rPr>
              <a:t>Membranous</a:t>
            </a:r>
            <a:r>
              <a:rPr dirty="0" sz="2000" spc="-70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B0A259"/>
                </a:solidFill>
                <a:latin typeface="Times New Roman"/>
                <a:cs typeface="Times New Roman"/>
              </a:rPr>
              <a:t>bones,</a:t>
            </a:r>
            <a:endParaRPr sz="2000">
              <a:latin typeface="Times New Roman"/>
              <a:cs typeface="Times New Roman"/>
            </a:endParaRPr>
          </a:p>
          <a:p>
            <a:pPr lvl="1" marL="1381125" indent="-25654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1381760" algn="l"/>
              </a:tabLst>
            </a:pPr>
            <a:r>
              <a:rPr dirty="0" sz="2000" spc="-5">
                <a:solidFill>
                  <a:srgbClr val="B0A259"/>
                </a:solidFill>
                <a:latin typeface="Times New Roman"/>
                <a:cs typeface="Times New Roman"/>
              </a:rPr>
              <a:t>Cartilaginous</a:t>
            </a:r>
            <a:r>
              <a:rPr dirty="0" sz="2000" spc="-55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B0A259"/>
                </a:solidFill>
                <a:latin typeface="Times New Roman"/>
                <a:cs typeface="Times New Roman"/>
              </a:rPr>
              <a:t>bones,</a:t>
            </a:r>
            <a:endParaRPr sz="2000">
              <a:latin typeface="Times New Roman"/>
              <a:cs typeface="Times New Roman"/>
            </a:endParaRPr>
          </a:p>
          <a:p>
            <a:pPr lvl="1" marL="1386205" indent="-25527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1386840" algn="l"/>
              </a:tabLst>
            </a:pPr>
            <a:r>
              <a:rPr dirty="0" sz="2000" spc="-5">
                <a:solidFill>
                  <a:srgbClr val="B0A259"/>
                </a:solidFill>
                <a:latin typeface="Times New Roman"/>
                <a:cs typeface="Times New Roman"/>
              </a:rPr>
              <a:t>Membro-cartilaginous</a:t>
            </a:r>
            <a:r>
              <a:rPr dirty="0" sz="2000" spc="-20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B0A259"/>
                </a:solidFill>
                <a:latin typeface="Times New Roman"/>
                <a:cs typeface="Times New Roman"/>
              </a:rPr>
              <a:t>bones.</a:t>
            </a:r>
            <a:endParaRPr sz="2000">
              <a:latin typeface="Times New Roman"/>
              <a:cs typeface="Times New Roman"/>
            </a:endParaRPr>
          </a:p>
          <a:p>
            <a:pPr marL="901065" indent="-312420">
              <a:lnSpc>
                <a:spcPct val="100000"/>
              </a:lnSpc>
              <a:spcBef>
                <a:spcPts val="1000"/>
              </a:spcBef>
              <a:buAutoNum type="alphaUcPeriod" startAt="2"/>
              <a:tabLst>
                <a:tab pos="901700" algn="l"/>
              </a:tabLst>
            </a:pPr>
            <a:r>
              <a:rPr dirty="0" sz="2000" spc="5" b="1">
                <a:solidFill>
                  <a:srgbClr val="B0A259"/>
                </a:solidFill>
                <a:latin typeface="Times New Roman"/>
                <a:cs typeface="Times New Roman"/>
              </a:rPr>
              <a:t>Types</a:t>
            </a:r>
            <a:r>
              <a:rPr dirty="0" sz="2000" spc="-15" b="1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B0A259"/>
                </a:solidFill>
                <a:latin typeface="Times New Roman"/>
                <a:cs typeface="Times New Roman"/>
              </a:rPr>
              <a:t>on</a:t>
            </a:r>
            <a:r>
              <a:rPr dirty="0" sz="2000" spc="-5" b="1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B0A259"/>
                </a:solidFill>
                <a:latin typeface="Times New Roman"/>
                <a:cs typeface="Times New Roman"/>
              </a:rPr>
              <a:t>the</a:t>
            </a:r>
            <a:r>
              <a:rPr dirty="0" sz="2000" spc="-10" b="1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B0A259"/>
                </a:solidFill>
                <a:latin typeface="Times New Roman"/>
                <a:cs typeface="Times New Roman"/>
              </a:rPr>
              <a:t>basis</a:t>
            </a:r>
            <a:r>
              <a:rPr dirty="0" sz="2000" spc="-10" b="1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B0A259"/>
                </a:solidFill>
                <a:latin typeface="Times New Roman"/>
                <a:cs typeface="Times New Roman"/>
              </a:rPr>
              <a:t>of</a:t>
            </a:r>
            <a:r>
              <a:rPr dirty="0" sz="2000" spc="-20" b="1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000" spc="-5" b="1">
                <a:solidFill>
                  <a:srgbClr val="B0A259"/>
                </a:solidFill>
                <a:latin typeface="Times New Roman"/>
                <a:cs typeface="Times New Roman"/>
              </a:rPr>
              <a:t>region:</a:t>
            </a:r>
            <a:endParaRPr sz="2000">
              <a:latin typeface="Times New Roman"/>
              <a:cs typeface="Times New Roman"/>
            </a:endParaRPr>
          </a:p>
          <a:p>
            <a:pPr lvl="1" marL="1396365" indent="-255904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1397000" algn="l"/>
              </a:tabLst>
            </a:pPr>
            <a:r>
              <a:rPr dirty="0" sz="2000">
                <a:solidFill>
                  <a:srgbClr val="B0A259"/>
                </a:solidFill>
                <a:latin typeface="Times New Roman"/>
                <a:cs typeface="Times New Roman"/>
              </a:rPr>
              <a:t>Bones</a:t>
            </a:r>
            <a:r>
              <a:rPr dirty="0" sz="2000" spc="-5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B0A259"/>
                </a:solidFill>
                <a:latin typeface="Times New Roman"/>
                <a:cs typeface="Times New Roman"/>
              </a:rPr>
              <a:t>of </a:t>
            </a:r>
            <a:r>
              <a:rPr dirty="0" sz="2000" spc="-5">
                <a:solidFill>
                  <a:srgbClr val="B0A259"/>
                </a:solidFill>
                <a:latin typeface="Times New Roman"/>
                <a:cs typeface="Times New Roman"/>
              </a:rPr>
              <a:t>Axial</a:t>
            </a:r>
            <a:r>
              <a:rPr dirty="0" sz="2000" spc="-15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Times New Roman"/>
                <a:cs typeface="Times New Roman"/>
              </a:rPr>
              <a:t>skeleton,</a:t>
            </a:r>
            <a:endParaRPr sz="2000">
              <a:latin typeface="Times New Roman"/>
              <a:cs typeface="Times New Roman"/>
            </a:endParaRPr>
          </a:p>
          <a:p>
            <a:pPr lvl="1" marL="1330325" indent="-256540">
              <a:lnSpc>
                <a:spcPct val="100000"/>
              </a:lnSpc>
              <a:spcBef>
                <a:spcPts val="1800"/>
              </a:spcBef>
              <a:buAutoNum type="arabicPeriod"/>
              <a:tabLst>
                <a:tab pos="1330960" algn="l"/>
              </a:tabLst>
            </a:pPr>
            <a:r>
              <a:rPr dirty="0" sz="2000">
                <a:solidFill>
                  <a:srgbClr val="B0A259"/>
                </a:solidFill>
                <a:latin typeface="Times New Roman"/>
                <a:cs typeface="Times New Roman"/>
              </a:rPr>
              <a:t>Bones</a:t>
            </a:r>
            <a:r>
              <a:rPr dirty="0" sz="2000" spc="-25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B0A259"/>
                </a:solidFill>
                <a:latin typeface="Times New Roman"/>
                <a:cs typeface="Times New Roman"/>
              </a:rPr>
              <a:t>of</a:t>
            </a:r>
            <a:r>
              <a:rPr dirty="0" sz="2000" spc="-20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B0A259"/>
                </a:solidFill>
                <a:latin typeface="Times New Roman"/>
                <a:cs typeface="Times New Roman"/>
              </a:rPr>
              <a:t>Appendicular</a:t>
            </a:r>
            <a:r>
              <a:rPr dirty="0" sz="2000" spc="-5">
                <a:solidFill>
                  <a:srgbClr val="B0A259"/>
                </a:solidFill>
                <a:latin typeface="Times New Roman"/>
                <a:cs typeface="Times New Roman"/>
              </a:rPr>
              <a:t> skeleton.</a:t>
            </a:r>
            <a:endParaRPr sz="2000">
              <a:latin typeface="Times New Roman"/>
              <a:cs typeface="Times New Roman"/>
            </a:endParaRPr>
          </a:p>
          <a:p>
            <a:pPr marL="746125" indent="-313055">
              <a:lnSpc>
                <a:spcPct val="100000"/>
              </a:lnSpc>
              <a:spcBef>
                <a:spcPts val="1150"/>
              </a:spcBef>
              <a:buAutoNum type="alphaUcPeriod" startAt="2"/>
              <a:tabLst>
                <a:tab pos="746760" algn="l"/>
              </a:tabLst>
            </a:pPr>
            <a:r>
              <a:rPr dirty="0" sz="2000" spc="5" b="1">
                <a:solidFill>
                  <a:srgbClr val="B0A259"/>
                </a:solidFill>
                <a:latin typeface="Times New Roman"/>
                <a:cs typeface="Times New Roman"/>
              </a:rPr>
              <a:t>Types</a:t>
            </a:r>
            <a:r>
              <a:rPr dirty="0" sz="2000" spc="-10" b="1">
                <a:solidFill>
                  <a:srgbClr val="B0A259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B0A259"/>
                </a:solidFill>
                <a:latin typeface="Times New Roman"/>
                <a:cs typeface="Times New Roman"/>
              </a:rPr>
              <a:t>on the</a:t>
            </a:r>
            <a:r>
              <a:rPr dirty="0" sz="2000" spc="-5" b="1">
                <a:solidFill>
                  <a:srgbClr val="B0A259"/>
                </a:solidFill>
                <a:latin typeface="Times New Roman"/>
                <a:cs typeface="Times New Roman"/>
              </a:rPr>
              <a:t> basis</a:t>
            </a:r>
            <a:r>
              <a:rPr dirty="0" sz="2000" b="1">
                <a:solidFill>
                  <a:srgbClr val="B0A259"/>
                </a:solidFill>
                <a:latin typeface="Times New Roman"/>
                <a:cs typeface="Times New Roman"/>
              </a:rPr>
              <a:t> of</a:t>
            </a:r>
            <a:r>
              <a:rPr dirty="0" sz="2000" spc="-5" b="1">
                <a:solidFill>
                  <a:srgbClr val="B0A259"/>
                </a:solidFill>
                <a:latin typeface="Times New Roman"/>
                <a:cs typeface="Times New Roman"/>
              </a:rPr>
              <a:t> structure:</a:t>
            </a:r>
            <a:endParaRPr sz="20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According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to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Macroscopic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approach:</a:t>
            </a:r>
            <a:endParaRPr sz="2000">
              <a:latin typeface="Arial MT"/>
              <a:cs typeface="Arial MT"/>
            </a:endParaRPr>
          </a:p>
          <a:p>
            <a:pPr lvl="1" marL="1577975" indent="-281940">
              <a:lnSpc>
                <a:spcPct val="100000"/>
              </a:lnSpc>
              <a:spcBef>
                <a:spcPts val="1000"/>
              </a:spcBef>
              <a:buAutoNum type="alphaLcPeriod"/>
              <a:tabLst>
                <a:tab pos="157861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Compact</a:t>
            </a:r>
            <a:r>
              <a:rPr dirty="0" sz="2000" spc="-5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bone,</a:t>
            </a:r>
            <a:endParaRPr sz="2000">
              <a:latin typeface="Arial MT"/>
              <a:cs typeface="Arial MT"/>
            </a:endParaRPr>
          </a:p>
          <a:p>
            <a:pPr lvl="1" marL="1656714" indent="-281940">
              <a:lnSpc>
                <a:spcPct val="100000"/>
              </a:lnSpc>
              <a:spcBef>
                <a:spcPts val="1000"/>
              </a:spcBef>
              <a:buAutoNum type="alphaLcPeriod"/>
              <a:tabLst>
                <a:tab pos="1657350" algn="l"/>
              </a:tabLst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Spongy</a:t>
            </a:r>
            <a:r>
              <a:rPr dirty="0" sz="2000" spc="-5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bone.</a:t>
            </a:r>
            <a:endParaRPr sz="20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132079"/>
              <a:ext cx="8839200" cy="25311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649220" y="962659"/>
            <a:ext cx="3951604" cy="17767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0200" indent="-318135">
              <a:lnSpc>
                <a:spcPct val="100000"/>
              </a:lnSpc>
              <a:spcBef>
                <a:spcPts val="100"/>
              </a:spcBef>
              <a:buAutoNum type="arabicPeriod" startAt="2"/>
              <a:tabLst>
                <a:tab pos="330200" algn="l"/>
                <a:tab pos="330835" algn="l"/>
              </a:tabLst>
            </a:pP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According</a:t>
            </a:r>
            <a:r>
              <a:rPr dirty="0" sz="18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to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 Microscopic</a:t>
            </a:r>
            <a:r>
              <a:rPr dirty="0" sz="18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approach:</a:t>
            </a:r>
            <a:endParaRPr sz="1800">
              <a:latin typeface="Arial MT"/>
              <a:cs typeface="Arial MT"/>
            </a:endParaRPr>
          </a:p>
          <a:p>
            <a:pPr lvl="1" marL="1637664" indent="-254000">
              <a:lnSpc>
                <a:spcPct val="100000"/>
              </a:lnSpc>
              <a:buAutoNum type="alphaLcPeriod"/>
              <a:tabLst>
                <a:tab pos="1638300" algn="l"/>
              </a:tabLst>
            </a:pP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Fibrous</a:t>
            </a:r>
            <a:r>
              <a:rPr dirty="0" sz="1800" spc="-4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bone,</a:t>
            </a:r>
            <a:endParaRPr sz="1800">
              <a:latin typeface="Arial MT"/>
              <a:cs typeface="Arial MT"/>
            </a:endParaRPr>
          </a:p>
          <a:p>
            <a:pPr lvl="1" marL="1637664" indent="-254000">
              <a:lnSpc>
                <a:spcPct val="100000"/>
              </a:lnSpc>
              <a:spcBef>
                <a:spcPts val="1000"/>
              </a:spcBef>
              <a:buAutoNum type="alphaLcPeriod"/>
              <a:tabLst>
                <a:tab pos="1638300" algn="l"/>
              </a:tabLst>
            </a:pP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Lamellar</a:t>
            </a:r>
            <a:r>
              <a:rPr dirty="0" sz="1800" spc="-3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bone.</a:t>
            </a:r>
            <a:endParaRPr sz="1800">
              <a:latin typeface="Arial MT"/>
              <a:cs typeface="Arial MT"/>
            </a:endParaRPr>
          </a:p>
          <a:p>
            <a:pPr lvl="1" marL="1626235" indent="-242570">
              <a:lnSpc>
                <a:spcPct val="100000"/>
              </a:lnSpc>
              <a:spcBef>
                <a:spcPts val="990"/>
              </a:spcBef>
              <a:buAutoNum type="alphaLcPeriod"/>
              <a:tabLst>
                <a:tab pos="1626870" algn="l"/>
              </a:tabLst>
            </a:pP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Woven</a:t>
            </a:r>
            <a:r>
              <a:rPr dirty="0" sz="1800" spc="-3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bone.</a:t>
            </a:r>
            <a:endParaRPr sz="1800">
              <a:latin typeface="Arial MT"/>
              <a:cs typeface="Arial MT"/>
            </a:endParaRPr>
          </a:p>
          <a:p>
            <a:pPr lvl="1" marL="1637664" indent="-254000">
              <a:lnSpc>
                <a:spcPct val="100000"/>
              </a:lnSpc>
              <a:spcBef>
                <a:spcPts val="1000"/>
              </a:spcBef>
              <a:buAutoNum type="alphaLcPeriod"/>
              <a:tabLst>
                <a:tab pos="1638300" algn="l"/>
              </a:tabLst>
            </a:pP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Dentine</a:t>
            </a:r>
            <a:r>
              <a:rPr dirty="0" sz="1800" spc="-3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and</a:t>
            </a:r>
            <a:r>
              <a:rPr dirty="0" sz="1800" spc="-3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Cement.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  <p:transition spd="fast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62710" y="1480820"/>
            <a:ext cx="5791835" cy="390906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02235" indent="-90170">
              <a:lnSpc>
                <a:spcPct val="100000"/>
              </a:lnSpc>
              <a:spcBef>
                <a:spcPts val="1090"/>
              </a:spcBef>
              <a:buSzPct val="95000"/>
              <a:buFont typeface="Arial MT"/>
              <a:buChar char="•"/>
              <a:tabLst>
                <a:tab pos="102870" algn="l"/>
              </a:tabLst>
            </a:pPr>
            <a:r>
              <a:rPr dirty="0" u="heavy" sz="200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Bones:</a:t>
            </a:r>
            <a:endParaRPr sz="2000">
              <a:latin typeface="Arial"/>
              <a:cs typeface="Arial"/>
            </a:endParaRPr>
          </a:p>
          <a:p>
            <a:pPr marL="12700" marR="5080" indent="914400">
              <a:lnSpc>
                <a:spcPts val="3400"/>
              </a:lnSpc>
              <a:spcBef>
                <a:spcPts val="270"/>
              </a:spcBef>
            </a:pPr>
            <a:r>
              <a:rPr dirty="0" sz="2000" b="1">
                <a:solidFill>
                  <a:srgbClr val="B0A259"/>
                </a:solidFill>
                <a:latin typeface="Arial"/>
                <a:cs typeface="Arial"/>
              </a:rPr>
              <a:t>Bone </a:t>
            </a:r>
            <a:r>
              <a:rPr dirty="0" sz="2000" spc="-5" b="1">
                <a:solidFill>
                  <a:srgbClr val="B0A259"/>
                </a:solidFill>
                <a:latin typeface="Arial"/>
                <a:cs typeface="Arial"/>
              </a:rPr>
              <a:t>is the one-third connective tissue, </a:t>
            </a:r>
            <a:r>
              <a:rPr dirty="0" sz="2000" spc="-54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B0A259"/>
                </a:solidFill>
                <a:latin typeface="Arial"/>
                <a:cs typeface="Arial"/>
              </a:rPr>
              <a:t>forming the main</a:t>
            </a:r>
            <a:r>
              <a:rPr dirty="0" sz="2000" spc="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B0A259"/>
                </a:solidFill>
                <a:latin typeface="Arial"/>
                <a:cs typeface="Arial"/>
              </a:rPr>
              <a:t>supporting </a:t>
            </a:r>
            <a:r>
              <a:rPr dirty="0" sz="2000" b="1">
                <a:solidFill>
                  <a:srgbClr val="B0A259"/>
                </a:solidFill>
                <a:latin typeface="Arial"/>
                <a:cs typeface="Arial"/>
              </a:rPr>
              <a:t>framework </a:t>
            </a:r>
            <a:r>
              <a:rPr dirty="0" sz="2000" spc="-5" b="1">
                <a:solidFill>
                  <a:srgbClr val="B0A259"/>
                </a:solidFill>
                <a:latin typeface="Arial"/>
                <a:cs typeface="Arial"/>
              </a:rPr>
              <a:t>of </a:t>
            </a:r>
            <a:r>
              <a:rPr dirty="0" sz="2000" b="1">
                <a:solidFill>
                  <a:srgbClr val="B0A259"/>
                </a:solidFill>
                <a:latin typeface="Arial"/>
                <a:cs typeface="Arial"/>
              </a:rPr>
              <a:t>the </a:t>
            </a:r>
            <a:r>
              <a:rPr dirty="0" sz="2000" spc="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B0A259"/>
                </a:solidFill>
                <a:latin typeface="Arial"/>
                <a:cs typeface="Arial"/>
              </a:rPr>
              <a:t>body.</a:t>
            </a:r>
            <a:r>
              <a:rPr dirty="0" sz="2000" spc="-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B0A259"/>
                </a:solidFill>
                <a:latin typeface="Arial"/>
                <a:cs typeface="Arial"/>
              </a:rPr>
              <a:t>The</a:t>
            </a:r>
            <a:r>
              <a:rPr dirty="0" sz="2000" spc="-5" b="1">
                <a:solidFill>
                  <a:srgbClr val="B0A259"/>
                </a:solidFill>
                <a:latin typeface="Arial"/>
                <a:cs typeface="Arial"/>
              </a:rPr>
              <a:t> in-organic</a:t>
            </a:r>
            <a:r>
              <a:rPr dirty="0" sz="200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B0A259"/>
                </a:solidFill>
                <a:latin typeface="Arial"/>
                <a:cs typeface="Arial"/>
              </a:rPr>
              <a:t>Calcium salts</a:t>
            </a:r>
            <a:r>
              <a:rPr dirty="0" sz="200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B0A259"/>
                </a:solidFill>
                <a:latin typeface="Arial"/>
                <a:cs typeface="Arial"/>
              </a:rPr>
              <a:t>make</a:t>
            </a:r>
            <a:r>
              <a:rPr dirty="0" sz="200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B0A259"/>
                </a:solidFill>
                <a:latin typeface="Arial"/>
                <a:cs typeface="Arial"/>
              </a:rPr>
              <a:t>it hard </a:t>
            </a:r>
            <a:r>
              <a:rPr dirty="0" sz="2000" spc="-54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B0A259"/>
                </a:solidFill>
                <a:latin typeface="Arial"/>
                <a:cs typeface="Arial"/>
              </a:rPr>
              <a:t>and</a:t>
            </a:r>
            <a:r>
              <a:rPr dirty="0" sz="2000" spc="-1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B0A259"/>
                </a:solidFill>
                <a:latin typeface="Arial"/>
                <a:cs typeface="Arial"/>
              </a:rPr>
              <a:t>rigid.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 marL="102235" indent="-90170">
              <a:lnSpc>
                <a:spcPct val="100000"/>
              </a:lnSpc>
              <a:spcBef>
                <a:spcPts val="1590"/>
              </a:spcBef>
              <a:buSzPct val="95000"/>
              <a:buFont typeface="Arial MT"/>
              <a:buChar char="•"/>
              <a:tabLst>
                <a:tab pos="102870" algn="l"/>
              </a:tabLst>
            </a:pPr>
            <a:r>
              <a:rPr dirty="0" u="heavy" sz="20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Osteology:</a:t>
            </a:r>
            <a:endParaRPr sz="2000">
              <a:latin typeface="Arial"/>
              <a:cs typeface="Arial"/>
            </a:endParaRPr>
          </a:p>
          <a:p>
            <a:pPr marL="12700" marR="195580" indent="914400">
              <a:lnSpc>
                <a:spcPct val="141700"/>
              </a:lnSpc>
            </a:pPr>
            <a:r>
              <a:rPr dirty="0" sz="2000" spc="-5" b="1">
                <a:solidFill>
                  <a:srgbClr val="B0A259"/>
                </a:solidFill>
                <a:latin typeface="Arial"/>
                <a:cs typeface="Arial"/>
              </a:rPr>
              <a:t>The scientific </a:t>
            </a:r>
            <a:r>
              <a:rPr dirty="0" sz="2000" b="1">
                <a:solidFill>
                  <a:srgbClr val="B0A259"/>
                </a:solidFill>
                <a:latin typeface="Arial"/>
                <a:cs typeface="Arial"/>
              </a:rPr>
              <a:t>study of </a:t>
            </a:r>
            <a:r>
              <a:rPr dirty="0" sz="2000" spc="-5" b="1">
                <a:solidFill>
                  <a:srgbClr val="B0A259"/>
                </a:solidFill>
                <a:latin typeface="Arial"/>
                <a:cs typeface="Arial"/>
              </a:rPr>
              <a:t>bones is </a:t>
            </a:r>
            <a:r>
              <a:rPr dirty="0" sz="2000" spc="10" b="1">
                <a:solidFill>
                  <a:srgbClr val="B0A259"/>
                </a:solidFill>
                <a:latin typeface="Arial"/>
                <a:cs typeface="Arial"/>
              </a:rPr>
              <a:t>known </a:t>
            </a:r>
            <a:r>
              <a:rPr dirty="0" sz="2000" spc="-55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B0A259"/>
                </a:solidFill>
                <a:latin typeface="Arial"/>
                <a:cs typeface="Arial"/>
              </a:rPr>
              <a:t>as</a:t>
            </a:r>
            <a:r>
              <a:rPr dirty="0" sz="2000" spc="-1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2000" spc="-5" b="1">
                <a:solidFill>
                  <a:srgbClr val="B0A259"/>
                </a:solidFill>
                <a:latin typeface="Arial"/>
                <a:cs typeface="Arial"/>
              </a:rPr>
              <a:t>Osteology.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05710" y="247650"/>
            <a:ext cx="449707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/>
              <a:t>INTRODUCTION</a:t>
            </a:r>
            <a:endParaRPr sz="440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18069" y="1071880"/>
            <a:ext cx="1725929" cy="4999990"/>
          </a:xfrm>
          <a:prstGeom prst="rect">
            <a:avLst/>
          </a:prstGeom>
        </p:spPr>
      </p:pic>
    </p:spTree>
  </p:cSld>
  <p:clrMapOvr>
    <a:masterClrMapping/>
  </p:clrMapOvr>
  <p:transition spd="fast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6960" y="698499"/>
            <a:ext cx="6162040" cy="4688840"/>
          </a:xfrm>
          <a:prstGeom prst="rect">
            <a:avLst/>
          </a:prstGeom>
        </p:spPr>
        <p:txBody>
          <a:bodyPr wrap="square" lIns="0" tIns="347980" rIns="0" bIns="0" rtlCol="0" vert="horz">
            <a:spAutoFit/>
          </a:bodyPr>
          <a:lstStyle/>
          <a:p>
            <a:pPr marL="208915" indent="-196850">
              <a:lnSpc>
                <a:spcPct val="100000"/>
              </a:lnSpc>
              <a:spcBef>
                <a:spcPts val="2740"/>
              </a:spcBef>
              <a:buSzPct val="97727"/>
              <a:buFont typeface="Arial MT"/>
              <a:buChar char="•"/>
              <a:tabLst>
                <a:tab pos="209550" algn="l"/>
              </a:tabLst>
            </a:pPr>
            <a:r>
              <a:rPr dirty="0" u="heavy" sz="44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Times New Roman"/>
                <a:cs typeface="Times New Roman"/>
              </a:rPr>
              <a:t>Functions</a:t>
            </a:r>
            <a:r>
              <a:rPr dirty="0" u="heavy" sz="4400" spc="-1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44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Times New Roman"/>
                <a:cs typeface="Times New Roman"/>
              </a:rPr>
              <a:t>Of</a:t>
            </a:r>
            <a:r>
              <a:rPr dirty="0" u="heavy" sz="4400" spc="-2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44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Times New Roman"/>
                <a:cs typeface="Times New Roman"/>
              </a:rPr>
              <a:t>Bones:</a:t>
            </a:r>
            <a:endParaRPr sz="440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spcBef>
                <a:spcPts val="1200"/>
              </a:spcBef>
              <a:buAutoNum type="alphaLcPeriod"/>
              <a:tabLst>
                <a:tab pos="294640" algn="l"/>
              </a:tabLst>
            </a:pPr>
            <a:r>
              <a:rPr dirty="0" u="heavy" sz="20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Support,</a:t>
            </a:r>
            <a:r>
              <a:rPr dirty="0" u="heavy" sz="2000" spc="-1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Protection</a:t>
            </a:r>
            <a:r>
              <a:rPr dirty="0" u="heavy" sz="2000" spc="-1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&amp;</a:t>
            </a:r>
            <a:r>
              <a:rPr dirty="0" u="heavy" sz="2000" spc="-1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Movement:</a:t>
            </a:r>
            <a:endParaRPr sz="2000">
              <a:latin typeface="Arial"/>
              <a:cs typeface="Arial"/>
            </a:endParaRPr>
          </a:p>
          <a:p>
            <a:pPr lvl="1" marL="2122805" indent="-28194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12344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Gives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shape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to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body.</a:t>
            </a:r>
            <a:endParaRPr sz="2000">
              <a:latin typeface="Arial MT"/>
              <a:cs typeface="Arial MT"/>
            </a:endParaRPr>
          </a:p>
          <a:p>
            <a:pPr lvl="1" marL="2122805" indent="-28194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12344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Supports</a:t>
            </a:r>
            <a:r>
              <a:rPr dirty="0" sz="20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body</a:t>
            </a:r>
            <a:r>
              <a:rPr dirty="0" sz="2000" spc="-3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weight.</a:t>
            </a:r>
            <a:endParaRPr sz="2000">
              <a:latin typeface="Arial MT"/>
              <a:cs typeface="Arial MT"/>
            </a:endParaRPr>
          </a:p>
          <a:p>
            <a:pPr lvl="1" marL="2122805" indent="-28194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2123440" algn="l"/>
              </a:tabLst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Protects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sensitive</a:t>
            </a:r>
            <a:r>
              <a:rPr dirty="0" sz="20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parts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2000" spc="-2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the body.</a:t>
            </a:r>
            <a:endParaRPr sz="2000">
              <a:latin typeface="Arial MT"/>
              <a:cs typeface="Arial MT"/>
            </a:endParaRPr>
          </a:p>
          <a:p>
            <a:pPr marL="308610" indent="-295910">
              <a:lnSpc>
                <a:spcPct val="100000"/>
              </a:lnSpc>
              <a:spcBef>
                <a:spcPts val="1000"/>
              </a:spcBef>
              <a:buAutoNum type="alphaLcPeriod"/>
              <a:tabLst>
                <a:tab pos="308610" algn="l"/>
              </a:tabLst>
            </a:pPr>
            <a:r>
              <a:rPr dirty="0" u="heavy" sz="20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Blood</a:t>
            </a:r>
            <a:r>
              <a:rPr dirty="0" u="heavy" sz="2000" spc="-1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Cell</a:t>
            </a:r>
            <a:r>
              <a:rPr dirty="0" u="heavy" sz="2000" spc="-2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20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Formation:</a:t>
            </a:r>
            <a:endParaRPr sz="2000">
              <a:latin typeface="Arial"/>
              <a:cs typeface="Arial"/>
            </a:endParaRPr>
          </a:p>
          <a:p>
            <a:pPr marL="1841500">
              <a:lnSpc>
                <a:spcPct val="100000"/>
              </a:lnSpc>
              <a:spcBef>
                <a:spcPts val="1000"/>
              </a:spcBef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2000" spc="-1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red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bone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marrow</a:t>
            </a:r>
            <a:r>
              <a:rPr dirty="0" sz="2000" spc="-3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found</a:t>
            </a:r>
            <a:r>
              <a:rPr dirty="0" sz="20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in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 the</a:t>
            </a:r>
            <a:endParaRPr sz="20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connective</a:t>
            </a:r>
            <a:endParaRPr sz="2000">
              <a:latin typeface="Arial MT"/>
              <a:cs typeface="Arial MT"/>
            </a:endParaRPr>
          </a:p>
          <a:p>
            <a:pPr marL="12700" marR="1026160">
              <a:lnSpc>
                <a:spcPct val="100000"/>
              </a:lnSpc>
              <a:spcBef>
                <a:spcPts val="990"/>
              </a:spcBef>
            </a:pP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tissue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of certain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bones </a:t>
            </a: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is the site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of blood cell </a:t>
            </a:r>
            <a:r>
              <a:rPr dirty="0" sz="2000" spc="-54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production.</a:t>
            </a:r>
            <a:endParaRPr sz="20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0329" y="285750"/>
            <a:ext cx="2693670" cy="3285490"/>
          </a:xfrm>
          <a:prstGeom prst="rect">
            <a:avLst/>
          </a:prstGeom>
        </p:spPr>
      </p:pic>
    </p:spTree>
  </p:cSld>
  <p:clrMapOvr>
    <a:masterClrMapping/>
  </p:clrMapOvr>
  <p:transition spd="fast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91970" y="480060"/>
            <a:ext cx="5158105" cy="1775460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0"/>
              </a:spcBef>
            </a:pPr>
            <a:r>
              <a:rPr dirty="0" sz="1800" spc="-10" b="1">
                <a:solidFill>
                  <a:srgbClr val="B0A259"/>
                </a:solidFill>
                <a:latin typeface="Arial"/>
                <a:cs typeface="Arial"/>
              </a:rPr>
              <a:t>c.</a:t>
            </a:r>
            <a:r>
              <a:rPr dirty="0" sz="1800" spc="-1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In-organic</a:t>
            </a:r>
            <a:r>
              <a:rPr dirty="0" u="sng" sz="1800" spc="-2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Salt</a:t>
            </a:r>
            <a:r>
              <a:rPr dirty="0" u="sng" sz="1800" spc="-2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Storage:</a:t>
            </a:r>
            <a:endParaRPr sz="1800">
              <a:latin typeface="Arial"/>
              <a:cs typeface="Arial"/>
            </a:endParaRPr>
          </a:p>
          <a:p>
            <a:pPr marL="469900" marR="79375" indent="457200">
              <a:lnSpc>
                <a:spcPct val="100000"/>
              </a:lnSpc>
              <a:spcBef>
                <a:spcPts val="990"/>
              </a:spcBef>
            </a:pP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Functions as 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a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storage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depot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for many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of </a:t>
            </a:r>
            <a:r>
              <a:rPr dirty="0" sz="1800" spc="-49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 body</a:t>
            </a:r>
            <a:endParaRPr sz="1800">
              <a:latin typeface="Arial MT"/>
              <a:cs typeface="Arial MT"/>
            </a:endParaRPr>
          </a:p>
          <a:p>
            <a:pPr marL="469900" marR="5080" indent="-457200">
              <a:lnSpc>
                <a:spcPct val="100000"/>
              </a:lnSpc>
              <a:spcBef>
                <a:spcPts val="1000"/>
              </a:spcBef>
            </a:pP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needs.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For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 example: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(Calcium,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Potassium,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Sodium </a:t>
            </a:r>
            <a:r>
              <a:rPr dirty="0" sz="1800" spc="-484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etc).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2357120"/>
            <a:ext cx="5929630" cy="4216400"/>
          </a:xfrm>
          <a:prstGeom prst="rect">
            <a:avLst/>
          </a:prstGeom>
        </p:spPr>
      </p:pic>
    </p:spTree>
  </p:cSld>
  <p:clrMapOvr>
    <a:masterClrMapping/>
  </p:clrMapOvr>
  <p:transition spd="fast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06219" y="0"/>
            <a:ext cx="5251450" cy="6562725"/>
          </a:xfrm>
          <a:prstGeom prst="rect">
            <a:avLst/>
          </a:prstGeom>
        </p:spPr>
        <p:txBody>
          <a:bodyPr wrap="square" lIns="0" tIns="294640" rIns="0" bIns="0" rtlCol="0" vert="horz">
            <a:spAutoFit/>
          </a:bodyPr>
          <a:lstStyle/>
          <a:p>
            <a:pPr marL="191135" indent="-179070">
              <a:lnSpc>
                <a:spcPct val="100000"/>
              </a:lnSpc>
              <a:spcBef>
                <a:spcPts val="2320"/>
              </a:spcBef>
              <a:buSzPct val="97500"/>
              <a:buFont typeface="Arial MT"/>
              <a:buChar char="•"/>
              <a:tabLst>
                <a:tab pos="191770" algn="l"/>
              </a:tabLst>
            </a:pPr>
            <a:r>
              <a:rPr dirty="0" u="heavy" sz="40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Times New Roman"/>
                <a:cs typeface="Times New Roman"/>
              </a:rPr>
              <a:t>Cartilage:</a:t>
            </a:r>
            <a:endParaRPr sz="4000">
              <a:latin typeface="Times New Roman"/>
              <a:cs typeface="Times New Roman"/>
            </a:endParaRPr>
          </a:p>
          <a:p>
            <a:pPr algn="just" marL="12700" marR="851535" indent="914400">
              <a:lnSpc>
                <a:spcPct val="146300"/>
              </a:lnSpc>
            </a:pP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Cartilage </a:t>
            </a:r>
            <a:r>
              <a:rPr dirty="0" sz="1800" b="1">
                <a:solidFill>
                  <a:srgbClr val="B0A259"/>
                </a:solidFill>
                <a:latin typeface="Arial"/>
                <a:cs typeface="Arial"/>
              </a:rPr>
              <a:t>is a </a:t>
            </a:r>
            <a:r>
              <a:rPr dirty="0" sz="1800" spc="-10" b="1">
                <a:solidFill>
                  <a:srgbClr val="B0A259"/>
                </a:solidFill>
                <a:latin typeface="Arial"/>
                <a:cs typeface="Arial"/>
              </a:rPr>
              <a:t>connective 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tissue </a:t>
            </a:r>
            <a:r>
              <a:rPr dirty="0" sz="180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composed </a:t>
            </a:r>
            <a:r>
              <a:rPr dirty="0" sz="1800" b="1">
                <a:solidFill>
                  <a:srgbClr val="B0A259"/>
                </a:solidFill>
                <a:latin typeface="Arial"/>
                <a:cs typeface="Arial"/>
              </a:rPr>
              <a:t>of 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cells </a:t>
            </a:r>
            <a:r>
              <a:rPr dirty="0" sz="1800" b="1">
                <a:solidFill>
                  <a:srgbClr val="B0A259"/>
                </a:solidFill>
                <a:latin typeface="Arial"/>
                <a:cs typeface="Arial"/>
              </a:rPr>
              <a:t>&amp; 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fibers embedded in </a:t>
            </a:r>
            <a:r>
              <a:rPr dirty="0" sz="1800" spc="-49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B0A259"/>
                </a:solidFill>
                <a:latin typeface="Arial"/>
                <a:cs typeface="Arial"/>
              </a:rPr>
              <a:t>Nucleopolysachharide.</a:t>
            </a:r>
            <a:endParaRPr sz="1800">
              <a:latin typeface="Arial"/>
              <a:cs typeface="Arial"/>
            </a:endParaRPr>
          </a:p>
          <a:p>
            <a:pPr algn="just" marL="12700" marR="5080" indent="914400">
              <a:lnSpc>
                <a:spcPct val="145800"/>
              </a:lnSpc>
              <a:spcBef>
                <a:spcPts val="10"/>
              </a:spcBef>
            </a:pP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There </a:t>
            </a:r>
            <a:r>
              <a:rPr dirty="0" sz="1800" spc="-10" b="1">
                <a:solidFill>
                  <a:srgbClr val="B0A259"/>
                </a:solidFill>
                <a:latin typeface="Arial"/>
                <a:cs typeface="Arial"/>
              </a:rPr>
              <a:t>are </a:t>
            </a:r>
            <a:r>
              <a:rPr dirty="0" sz="1800" b="1">
                <a:solidFill>
                  <a:srgbClr val="B0A259"/>
                </a:solidFill>
                <a:latin typeface="Arial"/>
                <a:cs typeface="Arial"/>
              </a:rPr>
              <a:t>three </a:t>
            </a:r>
            <a:r>
              <a:rPr dirty="0" sz="1800" spc="-10" b="1">
                <a:solidFill>
                  <a:srgbClr val="B0A259"/>
                </a:solidFill>
                <a:latin typeface="Arial"/>
                <a:cs typeface="Arial"/>
              </a:rPr>
              <a:t>main types 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of </a:t>
            </a:r>
            <a:r>
              <a:rPr dirty="0" sz="1800" spc="-10" b="1">
                <a:solidFill>
                  <a:srgbClr val="B0A259"/>
                </a:solidFill>
                <a:latin typeface="Arial"/>
                <a:cs typeface="Arial"/>
              </a:rPr>
              <a:t>cartilages </a:t>
            </a:r>
            <a:r>
              <a:rPr dirty="0" sz="1800" spc="-49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B0A259"/>
                </a:solidFill>
                <a:latin typeface="Arial"/>
                <a:cs typeface="Arial"/>
              </a:rPr>
              <a:t>which</a:t>
            </a:r>
            <a:r>
              <a:rPr dirty="0" sz="1800" spc="-1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are</a:t>
            </a:r>
            <a:r>
              <a:rPr dirty="0" sz="1800" spc="-1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spc="-5" b="1">
                <a:solidFill>
                  <a:srgbClr val="B0A259"/>
                </a:solidFill>
                <a:latin typeface="Arial"/>
                <a:cs typeface="Arial"/>
              </a:rPr>
              <a:t>mentioned</a:t>
            </a:r>
            <a:r>
              <a:rPr dirty="0" sz="180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spc="5" b="1">
                <a:solidFill>
                  <a:srgbClr val="B0A259"/>
                </a:solidFill>
                <a:latin typeface="Arial"/>
                <a:cs typeface="Arial"/>
              </a:rPr>
              <a:t>below: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50">
              <a:latin typeface="Arial"/>
              <a:cs typeface="Arial"/>
            </a:endParaRPr>
          </a:p>
          <a:p>
            <a:pPr marL="12700" marR="1006475">
              <a:lnSpc>
                <a:spcPct val="146300"/>
              </a:lnSpc>
              <a:buFont typeface="Arial MT"/>
              <a:buAutoNum type="arabicPeriod"/>
              <a:tabLst>
                <a:tab pos="266700" algn="l"/>
              </a:tabLst>
            </a:pPr>
            <a:r>
              <a:rPr dirty="0" u="sng" sz="1800" spc="-1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Hyaline</a:t>
            </a: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Cartilage:</a:t>
            </a:r>
            <a:r>
              <a:rPr dirty="0" sz="1800" spc="3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Covers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the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atricular </a:t>
            </a:r>
            <a:r>
              <a:rPr dirty="0" sz="1800" spc="-484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Surface</a:t>
            </a:r>
            <a:r>
              <a:rPr dirty="0" sz="1800" spc="-2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of</a:t>
            </a:r>
            <a:r>
              <a:rPr dirty="0" sz="18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synovial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membrane.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B0A259"/>
              </a:buClr>
              <a:buFont typeface="Arial MT"/>
              <a:buAutoNum type="arabicPeriod"/>
            </a:pPr>
            <a:endParaRPr sz="2700">
              <a:latin typeface="Arial MT"/>
              <a:cs typeface="Arial MT"/>
            </a:endParaRPr>
          </a:p>
          <a:p>
            <a:pPr marL="12700" marR="813435">
              <a:lnSpc>
                <a:spcPct val="146300"/>
              </a:lnSpc>
              <a:buFont typeface="Arial MT"/>
              <a:buAutoNum type="arabicPeriod"/>
              <a:tabLst>
                <a:tab pos="266700" algn="l"/>
              </a:tabLst>
            </a:pP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Fibro-Cartilage:</a:t>
            </a:r>
            <a:r>
              <a:rPr dirty="0" sz="1800" spc="15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Present</a:t>
            </a:r>
            <a:r>
              <a:rPr dirty="0" sz="1800" spc="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in the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Epiglottis </a:t>
            </a:r>
            <a:r>
              <a:rPr dirty="0" sz="1800" spc="-484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etc.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Clr>
                <a:srgbClr val="B0A259"/>
              </a:buClr>
              <a:buFont typeface="Arial MT"/>
              <a:buAutoNum type="arabicPeriod"/>
            </a:pP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B0A259"/>
              </a:buClr>
              <a:buFont typeface="Arial MT"/>
              <a:buAutoNum type="arabicPeriod"/>
            </a:pPr>
            <a:endParaRPr sz="1600">
              <a:latin typeface="Arial MT"/>
              <a:cs typeface="Arial MT"/>
            </a:endParaRPr>
          </a:p>
          <a:p>
            <a:pPr marL="266700" indent="-254000">
              <a:lnSpc>
                <a:spcPct val="100000"/>
              </a:lnSpc>
              <a:buFont typeface="Arial MT"/>
              <a:buAutoNum type="arabicPeriod"/>
              <a:tabLst>
                <a:tab pos="266700" algn="l"/>
              </a:tabLst>
            </a:pP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Elastic</a:t>
            </a:r>
            <a:r>
              <a:rPr dirty="0" u="sng" sz="1800" spc="-1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5" b="1">
                <a:solidFill>
                  <a:srgbClr val="B0A259"/>
                </a:solidFill>
                <a:uFill>
                  <a:solidFill>
                    <a:srgbClr val="B0A259"/>
                  </a:solidFill>
                </a:uFill>
                <a:latin typeface="Arial"/>
                <a:cs typeface="Arial"/>
              </a:rPr>
              <a:t>Cartilage:</a:t>
            </a:r>
            <a:r>
              <a:rPr dirty="0" sz="1800" spc="10" b="1">
                <a:solidFill>
                  <a:srgbClr val="B0A259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B0A259"/>
                </a:solidFill>
                <a:latin typeface="Arial MT"/>
                <a:cs typeface="Arial MT"/>
              </a:rPr>
              <a:t>Present</a:t>
            </a:r>
            <a:r>
              <a:rPr dirty="0" sz="180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in</a:t>
            </a:r>
            <a:r>
              <a:rPr dirty="0" sz="18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the</a:t>
            </a:r>
            <a:r>
              <a:rPr dirty="0" sz="1800" spc="-15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1800" spc="-5">
                <a:solidFill>
                  <a:srgbClr val="B0A259"/>
                </a:solidFill>
                <a:latin typeface="Arial MT"/>
                <a:cs typeface="Arial MT"/>
              </a:rPr>
              <a:t>ear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990"/>
              </a:spcBef>
            </a:pPr>
            <a:r>
              <a:rPr dirty="0" sz="2000" spc="-5">
                <a:solidFill>
                  <a:srgbClr val="B0A259"/>
                </a:solidFill>
                <a:latin typeface="Arial MT"/>
                <a:cs typeface="Arial MT"/>
              </a:rPr>
              <a:t>Pinna</a:t>
            </a:r>
            <a:r>
              <a:rPr dirty="0" sz="2000" spc="-50">
                <a:solidFill>
                  <a:srgbClr val="B0A259"/>
                </a:solidFill>
                <a:latin typeface="Arial MT"/>
                <a:cs typeface="Arial MT"/>
              </a:rPr>
              <a:t> </a:t>
            </a:r>
            <a:r>
              <a:rPr dirty="0" sz="2000">
                <a:solidFill>
                  <a:srgbClr val="B0A259"/>
                </a:solidFill>
                <a:latin typeface="Arial MT"/>
                <a:cs typeface="Arial MT"/>
              </a:rPr>
              <a:t>etc.</a:t>
            </a:r>
            <a:endParaRPr sz="20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144259" y="214629"/>
            <a:ext cx="2857500" cy="6266180"/>
            <a:chOff x="6144259" y="214629"/>
            <a:chExt cx="2857500" cy="6266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72629" y="214629"/>
              <a:ext cx="1929129" cy="250952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44259" y="2856229"/>
              <a:ext cx="2849880" cy="3624579"/>
            </a:xfrm>
            <a:prstGeom prst="rect">
              <a:avLst/>
            </a:prstGeom>
          </p:spPr>
        </p:pic>
      </p:grpSp>
    </p:spTree>
  </p:cSld>
  <p:clrMapOvr>
    <a:masterClrMapping/>
  </p:clrMapOvr>
  <p:transition spd="fast"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2021-06-24T20:10:03Z</dcterms:created>
  <dcterms:modified xsi:type="dcterms:W3CDTF">2021-06-24T20:10:03Z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2015-07-25T00:00:00Z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2021-06-24T00:00:00Z</vt:filetime>
  </property>
</Properties>
</file>