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63" r:id="rId2"/>
    <p:sldId id="256" r:id="rId3"/>
    <p:sldId id="257" r:id="rId4"/>
    <p:sldId id="286" r:id="rId5"/>
    <p:sldId id="264" r:id="rId6"/>
    <p:sldId id="265" r:id="rId7"/>
    <p:sldId id="299" r:id="rId8"/>
    <p:sldId id="266" r:id="rId9"/>
    <p:sldId id="297" r:id="rId10"/>
    <p:sldId id="259" r:id="rId11"/>
    <p:sldId id="260" r:id="rId12"/>
    <p:sldId id="261" r:id="rId13"/>
    <p:sldId id="290" r:id="rId14"/>
    <p:sldId id="262" r:id="rId15"/>
    <p:sldId id="298" r:id="rId16"/>
    <p:sldId id="267" r:id="rId17"/>
    <p:sldId id="268" r:id="rId18"/>
    <p:sldId id="287" r:id="rId19"/>
    <p:sldId id="288" r:id="rId20"/>
    <p:sldId id="289" r:id="rId21"/>
    <p:sldId id="294" r:id="rId22"/>
    <p:sldId id="291" r:id="rId23"/>
    <p:sldId id="292" r:id="rId24"/>
    <p:sldId id="293" r:id="rId25"/>
    <p:sldId id="295" r:id="rId26"/>
    <p:sldId id="296" r:id="rId27"/>
    <p:sldId id="285" r:id="rId28"/>
    <p:sldId id="270" r:id="rId29"/>
    <p:sldId id="269" r:id="rId30"/>
    <p:sldId id="271" r:id="rId31"/>
    <p:sldId id="272" r:id="rId32"/>
    <p:sldId id="273" r:id="rId33"/>
    <p:sldId id="274" r:id="rId34"/>
    <p:sldId id="275" r:id="rId35"/>
    <p:sldId id="281" r:id="rId36"/>
    <p:sldId id="277" r:id="rId37"/>
    <p:sldId id="276" r:id="rId38"/>
    <p:sldId id="278" r:id="rId39"/>
    <p:sldId id="279" r:id="rId40"/>
    <p:sldId id="280" r:id="rId41"/>
    <p:sldId id="282" r:id="rId42"/>
    <p:sldId id="283" r:id="rId43"/>
    <p:sldId id="284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 smtClean="0"/>
              <a:t>Pathology of fractures and fracture healing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Mr. Okoth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B34098-CB6B-4AAA-8E89-F4072A9C2C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39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921FE8F-3512-443C-9963-0B3FE3CD6566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C68D1A-7517-4521-8EC6-4F8FA61BF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6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C87B0D6-1059-4495-A7D4-CE3042B686DD}" type="datetime1">
              <a:rPr lang="en-US" smtClean="0"/>
              <a:pPr/>
              <a:t>4/10/2019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55CE93-349E-4338-9677-EA711124E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C62D-B7FB-4DCB-8A98-5A4809D3F7DF}" type="datetime1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CE93-349E-4338-9677-EA711124E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C736851-D99C-4BA6-816D-B53581BEE887}" type="datetime1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255CE93-349E-4338-9677-EA711124E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F607-0599-4317-9746-539F639305FA}" type="datetime1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55CE93-349E-4338-9677-EA711124EC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9BF7-0546-49B4-A3DD-64D8062DCEEC}" type="datetime1">
              <a:rPr lang="en-US" smtClean="0"/>
              <a:pPr/>
              <a:t>4/10/2019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255CE93-349E-4338-9677-EA711124EC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E76A871-FC0E-49AF-98B7-834781886D54}" type="datetime1">
              <a:rPr lang="en-US" smtClean="0"/>
              <a:pPr/>
              <a:t>4/10/2019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55CE93-349E-4338-9677-EA711124EC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5623F41-5012-48CB-8E6E-9200E00DFF28}" type="datetime1">
              <a:rPr lang="en-US" smtClean="0"/>
              <a:pPr/>
              <a:t>4/10/2019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55CE93-349E-4338-9677-EA711124EC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F32A-B2A0-436E-893A-F8491A8BCA56}" type="datetime1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55CE93-349E-4338-9677-EA711124E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C84B-D393-44FE-8D06-26AEA467BE53}" type="datetime1">
              <a:rPr lang="en-US" smtClean="0"/>
              <a:pPr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55CE93-349E-4338-9677-EA711124E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350D-5A4E-4A2C-8736-A8752760C773}" type="datetime1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55CE93-349E-4338-9677-EA711124EC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A94BBB5-D601-4D10-B8DD-84A767943F20}" type="datetime1">
              <a:rPr lang="en-US" smtClean="0"/>
              <a:pPr/>
              <a:t>4/10/2019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255CE93-349E-4338-9677-EA711124EC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9DB50E-B3C9-4314-A444-662397C523D7}" type="datetime1">
              <a:rPr lang="en-US" smtClean="0"/>
              <a:pPr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55CE93-349E-4338-9677-EA711124E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Pathology of fractures and fracture healing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P. J. OKOTH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AND OPEN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fractures can be broadly described as: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Closed (simple) fractures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Are those in which the skin is intact.</a:t>
            </a:r>
          </a:p>
          <a:p>
            <a:pPr lvl="1"/>
            <a:r>
              <a:rPr lang="en-US" dirty="0" smtClean="0"/>
              <a:t>There is no communication between the site of fracture and the exterior of the body.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 smtClean="0"/>
              <a:t>Open (compound) fractures</a:t>
            </a:r>
            <a:r>
              <a:rPr lang="en-US" dirty="0" smtClean="0"/>
              <a:t>: </a:t>
            </a:r>
          </a:p>
          <a:p>
            <a:pPr marL="834390" lvl="1" indent="-514350"/>
            <a:r>
              <a:rPr lang="en-US" dirty="0" smtClean="0"/>
              <a:t>There is a wound on the skin surface that communicates with the </a:t>
            </a:r>
            <a:r>
              <a:rPr lang="en-US" dirty="0" smtClean="0"/>
              <a:t>fracture.</a:t>
            </a:r>
          </a:p>
          <a:p>
            <a:pPr marL="834390" lvl="1" indent="-514350"/>
            <a:r>
              <a:rPr lang="en-US" dirty="0" smtClean="0"/>
              <a:t>may </a:t>
            </a:r>
            <a:r>
              <a:rPr lang="en-US" dirty="0" smtClean="0"/>
              <a:t>thus expose bone to contamination. </a:t>
            </a:r>
            <a:endParaRPr lang="en-US" dirty="0" smtClean="0"/>
          </a:p>
          <a:p>
            <a:pPr marL="834390" lvl="1" indent="-514350"/>
            <a:r>
              <a:rPr lang="en-US" dirty="0" smtClean="0"/>
              <a:t>Open </a:t>
            </a:r>
            <a:r>
              <a:rPr lang="en-US" dirty="0" smtClean="0"/>
              <a:t>injuries carry a higher risk of infection.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Fractures can be designated by descriptive terms denoting the shape or </a:t>
            </a:r>
            <a:r>
              <a:rPr lang="en-US" sz="3200" b="1" dirty="0" smtClean="0"/>
              <a:t>pattern</a:t>
            </a:r>
            <a:r>
              <a:rPr lang="en-US" sz="3200" dirty="0" smtClean="0"/>
              <a:t> of the fracture. </a:t>
            </a:r>
          </a:p>
          <a:p>
            <a:r>
              <a:rPr lang="en-US" sz="3200" dirty="0" smtClean="0"/>
              <a:t>The following are the terms in common use: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Transverse fracture</a:t>
            </a:r>
            <a:r>
              <a:rPr lang="en-US" sz="3200" dirty="0" smtClean="0"/>
              <a:t>: A fracture that is at a right angle to the bone's long axis.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Oblique fracture</a:t>
            </a:r>
            <a:r>
              <a:rPr lang="en-US" sz="3200" dirty="0" smtClean="0"/>
              <a:t>: A fracture that is diagonal to a bone's long axis.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fracture…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724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b="1" dirty="0" smtClean="0"/>
              <a:t>Spiral fracture</a:t>
            </a:r>
            <a:r>
              <a:rPr lang="en-US" sz="3200" dirty="0" smtClean="0"/>
              <a:t>: A fracture where at least one part of the bone has been twisted.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200" b="1" dirty="0" smtClean="0"/>
              <a:t>Comminuted fracture</a:t>
            </a:r>
            <a:r>
              <a:rPr lang="en-US" sz="3200" dirty="0" smtClean="0"/>
              <a:t>: A fracture in which the bone has broken into several pieces (more than 2).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200" b="1" dirty="0" smtClean="0"/>
              <a:t>Compression or crush fracture</a:t>
            </a:r>
            <a:r>
              <a:rPr lang="en-US" sz="3200" dirty="0" smtClean="0"/>
              <a:t>: usually occurs in the vertebrae, for example when the front portion of a vertebra in the spine collapses due to osteoporosis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Patterns of fractures…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lnSpcReduction="10000"/>
          </a:bodyPr>
          <a:lstStyle/>
          <a:p>
            <a:pPr marL="514350" lvl="0" indent="-514350">
              <a:buClr>
                <a:srgbClr val="009DD9"/>
              </a:buClr>
              <a:buFont typeface="+mj-lt"/>
              <a:buAutoNum type="arabicPeriod" startAt="6"/>
            </a:pPr>
            <a:r>
              <a:rPr lang="en-US" sz="3200" b="1" dirty="0">
                <a:solidFill>
                  <a:prstClr val="black"/>
                </a:solidFill>
              </a:rPr>
              <a:t>Greenstick fractures </a:t>
            </a:r>
            <a:r>
              <a:rPr lang="en-US" sz="3200" dirty="0">
                <a:solidFill>
                  <a:prstClr val="black"/>
                </a:solidFill>
              </a:rPr>
              <a:t>– A greenstick fracture occurs when a bone bends and cracks, instead of breaking completely into separate pieces. They are peculiar to children below 10 years. Their bones are springy and resilient like branches of a young tree (a green stick)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3200" b="1" dirty="0"/>
              <a:t>Impacted fractures</a:t>
            </a:r>
            <a:r>
              <a:rPr lang="en-US" sz="3200" dirty="0"/>
              <a:t> – the bone fragments are driven so firmly together that they become interlocked and there is no movement between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70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fracture…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724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sz="3200" b="1" dirty="0" smtClean="0"/>
              <a:t>Segmental fracture</a:t>
            </a:r>
            <a:r>
              <a:rPr lang="en-US" sz="3200" dirty="0" smtClean="0"/>
              <a:t> </a:t>
            </a:r>
          </a:p>
          <a:p>
            <a:r>
              <a:rPr lang="en-US" sz="3200" b="1" dirty="0" smtClean="0"/>
              <a:t>Segmental </a:t>
            </a:r>
            <a:r>
              <a:rPr lang="en-US" sz="3200" b="1" dirty="0"/>
              <a:t>fracture</a:t>
            </a:r>
            <a:r>
              <a:rPr lang="en-US" sz="3200" dirty="0"/>
              <a:t> is a </a:t>
            </a:r>
            <a:r>
              <a:rPr lang="en-US" sz="3200" b="1" dirty="0"/>
              <a:t>fracture</a:t>
            </a:r>
            <a:r>
              <a:rPr lang="en-US" sz="3200" dirty="0"/>
              <a:t> composed of at least two </a:t>
            </a:r>
            <a:r>
              <a:rPr lang="en-US" sz="3200" b="1" dirty="0"/>
              <a:t>fracture</a:t>
            </a:r>
            <a:r>
              <a:rPr lang="en-US" sz="3200" dirty="0"/>
              <a:t> lines that together isolate a </a:t>
            </a:r>
            <a:r>
              <a:rPr lang="en-US" sz="3200" b="1" dirty="0"/>
              <a:t>segment</a:t>
            </a:r>
            <a:r>
              <a:rPr lang="en-US" sz="3200" dirty="0"/>
              <a:t> of bone, usually a portion of the diaphysis of a long </a:t>
            </a:r>
            <a:r>
              <a:rPr lang="en-US" sz="3200" dirty="0" smtClean="0"/>
              <a:t>bone.</a:t>
            </a:r>
          </a:p>
          <a:p>
            <a:r>
              <a:rPr lang="en-US" sz="3200" dirty="0" smtClean="0"/>
              <a:t>It is a comminuted </a:t>
            </a:r>
            <a:r>
              <a:rPr lang="en-US" sz="3200" dirty="0"/>
              <a:t>fracture with middle fragment having the full circumference intact.</a:t>
            </a:r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patterns…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en-US" sz="3200" b="1" dirty="0"/>
              <a:t>Avulsion fracture</a:t>
            </a:r>
            <a:r>
              <a:rPr lang="en-US" sz="3200" dirty="0"/>
              <a:t>: A fracture where a fragment of bone is separated from the main mass as a result of a tendon or ligament pulling off a piece of the bone.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3200" b="1" dirty="0"/>
              <a:t>Linear fracture</a:t>
            </a:r>
            <a:r>
              <a:rPr lang="en-US" sz="3200" dirty="0"/>
              <a:t>: A fracture that is parallel to the bone's long axis.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05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fractures …</a:t>
            </a:r>
            <a:endParaRPr lang="en-US" dirty="0"/>
          </a:p>
        </p:txBody>
      </p:sp>
      <p:pic>
        <p:nvPicPr>
          <p:cNvPr id="2050" name="Picture 2" descr="https://sp.yimg.com/ib/th?id=HN.608056237136938850&amp;pid=15.1&amp;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96351"/>
            <a:ext cx="5410200" cy="492606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patterns</a:t>
            </a:r>
            <a:endParaRPr lang="en-US" dirty="0"/>
          </a:p>
        </p:txBody>
      </p:sp>
      <p:pic>
        <p:nvPicPr>
          <p:cNvPr id="26628" name="Picture 4" descr="https://sp.yimg.com/ib/th?id=HN.608019979024076054&amp;pid=15.1&amp;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8167" y="1549358"/>
            <a:ext cx="4607433" cy="462284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Greenstick fracture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77" y="1447800"/>
            <a:ext cx="4720746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912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Greenstick #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0"/>
            <a:ext cx="61722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43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Classification of fractures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P. J. Okoth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4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267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Torus fracture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56" y="1524000"/>
            <a:ext cx="4725543" cy="443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128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Segmental fracture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33725"/>
            <a:ext cx="4419600" cy="393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199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Segmental fracture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57336"/>
            <a:ext cx="3276600" cy="4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683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Avulsion fracture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2" y="1676402"/>
            <a:ext cx="4114798" cy="411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763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Avulsion fracture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077200" cy="493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772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fracture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44958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719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Healing of fractures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Okoth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667000"/>
            <a:ext cx="7123113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A fracture begins to heal as soon as the bone is broken.</a:t>
            </a:r>
          </a:p>
          <a:p>
            <a:r>
              <a:rPr lang="en-US" dirty="0" smtClean="0"/>
              <a:t>Healing proceeds through several stages until the bone is consolidated.</a:t>
            </a:r>
          </a:p>
          <a:p>
            <a:r>
              <a:rPr lang="en-US" b="1" dirty="0" smtClean="0"/>
              <a:t>Fracture healing</a:t>
            </a:r>
            <a:r>
              <a:rPr lang="en-US" dirty="0" smtClean="0"/>
              <a:t>, is a proliferative physiological process in which the body facilitates the repair of a bone fracture.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Healing of fractures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5CE93-349E-4338-9677-EA711124EC7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REPAIR OF TUBULAR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Occurs in five stages: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Stage of haematoma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Stage of subperiosteal and endosteal cellular proliferation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Stage of callus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Stage of consolidation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Remodelling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16698"/>
            <a:ext cx="8232648" cy="48841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bone fracture (</a:t>
            </a:r>
            <a:r>
              <a:rPr lang="en-US" sz="3200" b="1" dirty="0" smtClean="0"/>
              <a:t>#</a:t>
            </a:r>
            <a:r>
              <a:rPr lang="en-US" sz="3200" dirty="0" smtClean="0"/>
              <a:t>) is a </a:t>
            </a:r>
            <a:r>
              <a:rPr lang="en-US" sz="3200" b="1" dirty="0" smtClean="0"/>
              <a:t>break </a:t>
            </a:r>
            <a:r>
              <a:rPr lang="en-US" sz="3200" b="1" dirty="0" smtClean="0"/>
              <a:t>in the continuity</a:t>
            </a:r>
            <a:r>
              <a:rPr lang="en-US" sz="3200" dirty="0" smtClean="0"/>
              <a:t> of the bone.</a:t>
            </a:r>
          </a:p>
          <a:p>
            <a:r>
              <a:rPr lang="en-US" sz="3200" dirty="0" smtClean="0"/>
              <a:t>It may be a </a:t>
            </a:r>
            <a:r>
              <a:rPr lang="en-US" sz="3200" b="1" dirty="0" smtClean="0"/>
              <a:t>complete</a:t>
            </a:r>
            <a:r>
              <a:rPr lang="en-US" sz="3200" dirty="0" smtClean="0"/>
              <a:t> break or an </a:t>
            </a:r>
            <a:r>
              <a:rPr lang="en-US" sz="3200" b="1" dirty="0" smtClean="0"/>
              <a:t>incomplete</a:t>
            </a:r>
            <a:r>
              <a:rPr lang="en-US" sz="3200" dirty="0" smtClean="0"/>
              <a:t> break of the bone. </a:t>
            </a:r>
          </a:p>
          <a:p>
            <a:r>
              <a:rPr lang="en-US" sz="3200" dirty="0" smtClean="0"/>
              <a:t>A bone fracture can be the result </a:t>
            </a:r>
            <a:r>
              <a:rPr lang="en-US" sz="3200" dirty="0" smtClean="0"/>
              <a:t>of: </a:t>
            </a:r>
          </a:p>
          <a:p>
            <a:pPr lvl="1"/>
            <a:r>
              <a:rPr lang="en-US" sz="2800" dirty="0" smtClean="0"/>
              <a:t>high </a:t>
            </a:r>
            <a:r>
              <a:rPr lang="en-US" sz="2800" dirty="0" smtClean="0"/>
              <a:t>force impact or stress, or </a:t>
            </a:r>
            <a:endParaRPr lang="en-US" sz="2800" dirty="0" smtClean="0"/>
          </a:p>
          <a:p>
            <a:pPr lvl="1"/>
            <a:r>
              <a:rPr lang="en-US" sz="2800" dirty="0" smtClean="0"/>
              <a:t>trivial </a:t>
            </a:r>
            <a:r>
              <a:rPr lang="en-US" sz="2800" dirty="0" smtClean="0"/>
              <a:t>injury as a result of certain medical conditions that weaken the bones, </a:t>
            </a:r>
            <a:r>
              <a:rPr lang="en-US" sz="2800" dirty="0" smtClean="0"/>
              <a:t>where </a:t>
            </a:r>
            <a:r>
              <a:rPr lang="en-US" sz="2800" dirty="0" smtClean="0"/>
              <a:t>the fracture is then properly termed a </a:t>
            </a:r>
            <a:r>
              <a:rPr lang="en-US" sz="2800" b="1" dirty="0" smtClean="0"/>
              <a:t>pathological fracture</a:t>
            </a:r>
            <a:r>
              <a:rPr lang="en-US" sz="280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of haematoma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Bleeding torn vessels form a haematoma between and around the fracture surfaces</a:t>
            </a:r>
          </a:p>
          <a:p>
            <a:r>
              <a:rPr lang="en-US" dirty="0" smtClean="0"/>
              <a:t>Haematoma is contained by the periosteum, which may be stripped up</a:t>
            </a:r>
          </a:p>
          <a:p>
            <a:r>
              <a:rPr lang="en-US" dirty="0" smtClean="0"/>
              <a:t>Where the periosteum is torn, the haematoma extravasates into soft tissues and is contained by muscles, fascia and skin.</a:t>
            </a:r>
          </a:p>
          <a:p>
            <a:r>
              <a:rPr lang="en-US" dirty="0" smtClean="0"/>
              <a:t>Deprived of blood supply, about 1or 2 millimeters of bone at the fracture surfaces dies.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of subperiosteal and endosteal cellular proliferation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Within 8 hours of the fracture there is an acute inflammatory reaction with migration of inflammatory cells and the initiation of proliferation and differentiation of mesenchymal stem cells.</a:t>
            </a:r>
          </a:p>
          <a:p>
            <a:r>
              <a:rPr lang="en-US" dirty="0" smtClean="0"/>
              <a:t>Cells proliferate from the deep surface of the periosteum and the breeched medullary canal [in the endosteum and marrow tissue].</a:t>
            </a:r>
          </a:p>
          <a:p>
            <a:r>
              <a:rPr lang="en-US" dirty="0" smtClean="0"/>
              <a:t>The cells are precursors of osteoblasts, which later lay down the intercellular substance.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Stage of subperiosteal and endosteal cellular </a:t>
            </a:r>
            <a:r>
              <a:rPr lang="en-US" dirty="0" smtClean="0"/>
              <a:t>proliferation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cellular tissue form a collar of active tissue around each fragment, which grows out towards the other fragment and this creates a scaffold across the fracture site.</a:t>
            </a:r>
          </a:p>
          <a:p>
            <a:r>
              <a:rPr lang="en-US" dirty="0" smtClean="0"/>
              <a:t>The clotted haematoma is gradually absorbed and fine new capillaries grow into the area.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of callus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differentiating stem cells give rise to osteoblasts and chondroblasts.</a:t>
            </a:r>
          </a:p>
          <a:p>
            <a:r>
              <a:rPr lang="en-US" sz="3200" dirty="0" smtClean="0"/>
              <a:t>The osteoblasts lay down an intercellular matrix of collagen and polysaccharide, which soon becomes impregnated with calcium salts to form the immature bone or osteoid of fracture callus.</a:t>
            </a:r>
          </a:p>
          <a:p>
            <a:r>
              <a:rPr lang="en-US" sz="3200" dirty="0" smtClean="0"/>
              <a:t>Osteoclasts also begin to mop up dead bone.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of callus…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the immature fibre bone [woven bone] becomes more densely mineralized, movement at the fracture site decreases progressively and the fracture becomes rigid.</a:t>
            </a:r>
          </a:p>
          <a:p>
            <a:r>
              <a:rPr lang="en-US" dirty="0" smtClean="0"/>
              <a:t>At about 4 weeks after injury the fracture fragments unite and the fracture is said to be ‘sticky’.</a:t>
            </a:r>
          </a:p>
          <a:p>
            <a:r>
              <a:rPr lang="en-US" dirty="0" smtClean="0"/>
              <a:t>The callus may be felt as a hard mass surrounding the fracture.</a:t>
            </a:r>
          </a:p>
          <a:p>
            <a:r>
              <a:rPr lang="en-US" dirty="0" smtClean="0"/>
              <a:t>The mass of callus is also visible in radiographs and gives the first indication of union.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Callus …</a:t>
            </a:r>
            <a:endParaRPr lang="en-US" dirty="0"/>
          </a:p>
        </p:txBody>
      </p:sp>
      <p:pic>
        <p:nvPicPr>
          <p:cNvPr id="27650" name="Picture 2" descr="http://upload.wikimedia.org/wikipedia/commons/thumb/f/f5/Communitive_midshaft_humeral_fracture_callus.jpg/200px-Communitive_midshaft_humeral_fracture_call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560095"/>
            <a:ext cx="3352800" cy="476450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of consolidation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With continuing osteoclastic and osteoblastic activity, the woven bone is transformed into lamellar bone [a more mature bone with a typical lamellar structure]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of remodelling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Newly formed bone often forms a bulbous collar which surrounds the bone and obliterates the medullary canal.</a:t>
            </a:r>
          </a:p>
          <a:p>
            <a:r>
              <a:rPr lang="en-US" sz="3500" dirty="0" smtClean="0"/>
              <a:t>The mass of callus tends to be large when:</a:t>
            </a:r>
            <a:endParaRPr lang="en-US" sz="3900" dirty="0" smtClean="0"/>
          </a:p>
          <a:p>
            <a:pPr lvl="1"/>
            <a:r>
              <a:rPr lang="en-US" sz="3500" dirty="0" smtClean="0"/>
              <a:t>There is marked periosteal stripping</a:t>
            </a:r>
          </a:p>
          <a:p>
            <a:pPr lvl="1"/>
            <a:r>
              <a:rPr lang="en-US" sz="3500" dirty="0" smtClean="0"/>
              <a:t>When the fracture haematoma has been large</a:t>
            </a:r>
          </a:p>
          <a:p>
            <a:pPr lvl="1"/>
            <a:r>
              <a:rPr lang="en-US" sz="3500" dirty="0" smtClean="0"/>
              <a:t>When there is marked displacement of the fragments.</a:t>
            </a:r>
            <a:endParaRPr lang="en-US" sz="3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Remodelling…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mass tends to be small when:</a:t>
            </a:r>
          </a:p>
          <a:p>
            <a:pPr lvl="1"/>
            <a:r>
              <a:rPr lang="en-US" sz="2800" dirty="0" smtClean="0"/>
              <a:t>Bone fragments are in exact anatomical aposition</a:t>
            </a:r>
          </a:p>
          <a:p>
            <a:pPr lvl="1"/>
            <a:r>
              <a:rPr lang="en-US" sz="2800" dirty="0" smtClean="0"/>
              <a:t>The  fragments are rigidly fixed in close aposition by a metal plate with screws or by an intramedullary nail.</a:t>
            </a:r>
          </a:p>
          <a:p>
            <a:r>
              <a:rPr lang="en-US" sz="3200" dirty="0" smtClean="0"/>
              <a:t>Callus is usually profuse in children because the periosteum is easily stripped from the bone by extravasated blood, allowing bone to form beneath it.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Remodelling…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 the months that follow, the bone is gradually strengthened along the lines of stress.</a:t>
            </a:r>
          </a:p>
          <a:p>
            <a:r>
              <a:rPr lang="en-US" sz="3200" dirty="0" smtClean="0"/>
              <a:t>Surplus bone outside the line of stress is slowly removed.</a:t>
            </a:r>
          </a:p>
          <a:p>
            <a:r>
              <a:rPr lang="en-US" sz="3200" dirty="0" smtClean="0"/>
              <a:t>The medullary cavity is gradually reformed. </a:t>
            </a:r>
          </a:p>
          <a:p>
            <a:r>
              <a:rPr lang="en-US" sz="3200" dirty="0" smtClean="0"/>
              <a:t>Eventually the bone assumes a shape as close to normal as possible.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fractures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Fractures can be classified according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Aetiology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Whether open or closed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Fracture pattern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045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Remodelling…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In children, remodelling is usually so perfect that eventually the site of the fracture becomes indistinguishable on radiographs.</a:t>
            </a:r>
          </a:p>
          <a:p>
            <a:r>
              <a:rPr lang="en-US" sz="3200" dirty="0" smtClean="0"/>
              <a:t>In adults the site of fracture is usually permanently marked by an area of thickening or sclerosis.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REPAIR OF CANCELLOUS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Healing of cancellous bone follows a different pattern from that of tubular bone.</a:t>
            </a:r>
          </a:p>
          <a:p>
            <a:r>
              <a:rPr lang="en-US" dirty="0" smtClean="0"/>
              <a:t>Because the bone is of uniform spongy texture and has no medullary canal, there is a relatively much broader area of contact between the fragments, and the open meshwork of trabeculae allows easier penetration by bone forming tissue.</a:t>
            </a:r>
          </a:p>
          <a:p>
            <a:r>
              <a:rPr lang="en-US" dirty="0" smtClean="0"/>
              <a:t>Union can occur directly between the bone surfaces and it does not have to take place through the medium of external callus.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Repair of cancellous bone…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first stage of healing is the formation of a haematoma, into which new blood vessels and proliferating </a:t>
            </a:r>
            <a:r>
              <a:rPr lang="en-US" dirty="0" err="1" smtClean="0"/>
              <a:t>osteogenic</a:t>
            </a:r>
            <a:r>
              <a:rPr lang="en-US" dirty="0" smtClean="0"/>
              <a:t> cells from the fracture surfaces penetrate until they meet and fuse with similar tissue growing out from the opposing fragment.</a:t>
            </a:r>
          </a:p>
          <a:p>
            <a:r>
              <a:rPr lang="en-US" dirty="0" err="1" smtClean="0"/>
              <a:t>Osteoblasts</a:t>
            </a:r>
            <a:r>
              <a:rPr lang="en-US" dirty="0" smtClean="0"/>
              <a:t> then lay down the intercellular matrix, which becomes calcified to form woven bone.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the rate of union of fractures, outlining factors that influence the speed of union.</a:t>
            </a:r>
          </a:p>
          <a:p>
            <a:r>
              <a:rPr lang="en-US" dirty="0" smtClean="0"/>
              <a:t>Classify the common causes of pathological fractures.</a:t>
            </a:r>
          </a:p>
          <a:p>
            <a:endParaRPr lang="en-US" dirty="0" smtClean="0"/>
          </a:p>
          <a:p>
            <a:r>
              <a:rPr lang="en-US" dirty="0" smtClean="0"/>
              <a:t>REFERENCES:</a:t>
            </a:r>
          </a:p>
          <a:p>
            <a:pPr lvl="1"/>
            <a:r>
              <a:rPr lang="en-US" dirty="0" smtClean="0"/>
              <a:t>Adam’s Outline of Fractures</a:t>
            </a:r>
          </a:p>
          <a:p>
            <a:pPr lvl="1"/>
            <a:r>
              <a:rPr lang="en-US" dirty="0" err="1" smtClean="0"/>
              <a:t>Apley’s</a:t>
            </a:r>
            <a:r>
              <a:rPr lang="en-US" dirty="0" smtClean="0"/>
              <a:t> System of </a:t>
            </a:r>
            <a:r>
              <a:rPr lang="en-US" dirty="0" err="1" smtClean="0"/>
              <a:t>Orthopaedics</a:t>
            </a:r>
            <a:r>
              <a:rPr lang="en-US" dirty="0" smtClean="0"/>
              <a:t> and Fractures</a:t>
            </a:r>
          </a:p>
          <a:p>
            <a:r>
              <a:rPr lang="en-US" b="1" dirty="0" smtClean="0"/>
              <a:t>THE END!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Fractures may be classified,  according to their </a:t>
            </a:r>
            <a:r>
              <a:rPr lang="en-US" sz="3600" b="1" dirty="0" smtClean="0"/>
              <a:t>aetiology</a:t>
            </a:r>
            <a:r>
              <a:rPr lang="en-US" sz="3600" dirty="0" smtClean="0"/>
              <a:t>, into four groups: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Traumatic fractures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Fragility fractures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Fatigue or stress fractures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Pathological fractures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b="1" dirty="0" smtClean="0"/>
              <a:t>Traumatic fracture</a:t>
            </a:r>
            <a:r>
              <a:rPr lang="en-US" sz="4000" dirty="0" smtClean="0"/>
              <a:t> - This is a fracture due to sudden injury or trauma. e.g.- Fractures caused by a fall, road traffic accident, fight etc.</a:t>
            </a:r>
          </a:p>
          <a:p>
            <a:pPr marL="1108710" lvl="2" indent="-514350"/>
            <a:r>
              <a:rPr lang="en-US" sz="3200" dirty="0" smtClean="0"/>
              <a:t>They occur through bone that was previously free from disease.</a:t>
            </a:r>
          </a:p>
          <a:p>
            <a:pPr marL="1108710" lvl="2" indent="-514350"/>
            <a:r>
              <a:rPr lang="en-US" sz="3200" dirty="0" smtClean="0"/>
              <a:t>May occur by direct violence or by indirect violence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Classification…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 sz="4400" b="1" dirty="0"/>
              <a:t>Fragility fractures</a:t>
            </a:r>
            <a:r>
              <a:rPr lang="en-US" sz="4400" dirty="0"/>
              <a:t> – these are fractures associated with generalized bone weakness due to osteoporosis.</a:t>
            </a:r>
          </a:p>
          <a:p>
            <a:pPr marL="1108710" lvl="2" indent="-514350"/>
            <a:r>
              <a:rPr lang="en-US" sz="3600" dirty="0"/>
              <a:t>Seen most commonly in elderly patients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68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599"/>
            <a:ext cx="8686800" cy="524173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b="1" dirty="0" smtClean="0"/>
              <a:t>Fatigue or stress fractures </a:t>
            </a:r>
            <a:r>
              <a:rPr lang="en-US" sz="3200" dirty="0" smtClean="0"/>
              <a:t>– occur from oft-repeated stress and not from a single violent injury.</a:t>
            </a:r>
            <a:endParaRPr lang="en-US" sz="3600" dirty="0" smtClean="0"/>
          </a:p>
          <a:p>
            <a:pPr marL="834390" lvl="1" indent="-514350"/>
            <a:r>
              <a:rPr lang="en-US" sz="2800" dirty="0" smtClean="0"/>
              <a:t>Commonly occur in athletes or new military recruits</a:t>
            </a:r>
          </a:p>
          <a:p>
            <a:pPr marL="834390" lvl="1" indent="-514350"/>
            <a:r>
              <a:rPr lang="en-US" sz="2800" dirty="0" smtClean="0"/>
              <a:t>They occur when the rate of microdamage exceeds the rate of repair. The microdamage accumulates and progresses to a complete fracture across the full width of the bone.</a:t>
            </a:r>
          </a:p>
          <a:p>
            <a:pPr marL="834390" lvl="1" indent="-514350"/>
            <a:r>
              <a:rPr lang="en-US" sz="2800" dirty="0" smtClean="0"/>
              <a:t>Mostly occur in the metatarsals (mostly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and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).</a:t>
            </a:r>
          </a:p>
          <a:p>
            <a:pPr marL="834390" lvl="1" indent="-514350"/>
            <a:r>
              <a:rPr lang="en-US" sz="2800" dirty="0" smtClean="0"/>
              <a:t>May </a:t>
            </a:r>
            <a:r>
              <a:rPr lang="en-US" sz="2800" dirty="0" smtClean="0"/>
              <a:t>also occur in the shaft of fibula, tibia and neck of femur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J. Okoth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55CE93-349E-4338-9677-EA711124EC7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600" b="1" dirty="0"/>
              <a:t>Pathological fractures</a:t>
            </a:r>
            <a:r>
              <a:rPr lang="en-US" sz="3600" dirty="0"/>
              <a:t> – fractures through bone already weakened by disease.</a:t>
            </a:r>
          </a:p>
          <a:p>
            <a:pPr marL="1108710" lvl="2" indent="-514350"/>
            <a:r>
              <a:rPr lang="en-US" sz="3200" dirty="0"/>
              <a:t>Occurs following trivial violence, or even spontaneously</a:t>
            </a:r>
            <a:r>
              <a:rPr lang="en-US" sz="3200" dirty="0" smtClean="0"/>
              <a:t>.</a:t>
            </a:r>
          </a:p>
          <a:p>
            <a:pPr marL="1108710" lvl="2" indent="-514350"/>
            <a:r>
              <a:rPr lang="en-US" sz="3200" dirty="0" smtClean="0"/>
              <a:t>Usually occur in conditions </a:t>
            </a:r>
            <a:r>
              <a:rPr lang="en-US" sz="3200" dirty="0"/>
              <a:t>that weaken the bones, such </a:t>
            </a:r>
            <a:r>
              <a:rPr lang="en-US" sz="3200" dirty="0" smtClean="0"/>
              <a:t>as </a:t>
            </a:r>
            <a:r>
              <a:rPr lang="en-US" sz="3200" dirty="0"/>
              <a:t>bone cancer, </a:t>
            </a:r>
            <a:r>
              <a:rPr lang="en-US" sz="3200" dirty="0" smtClean="0"/>
              <a:t>osteogenesis imperfecta, bone cysts, chronic bone infection.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47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985</TotalTime>
  <Words>1804</Words>
  <Application>Microsoft Office PowerPoint</Application>
  <PresentationFormat>On-screen Show (4:3)</PresentationFormat>
  <Paragraphs>227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Calibri</vt:lpstr>
      <vt:lpstr>Tw Cen MT</vt:lpstr>
      <vt:lpstr>Wingdings</vt:lpstr>
      <vt:lpstr>Wingdings 2</vt:lpstr>
      <vt:lpstr>Median</vt:lpstr>
      <vt:lpstr>Pathology of fractures and fracture healing</vt:lpstr>
      <vt:lpstr>Classification of fractures</vt:lpstr>
      <vt:lpstr>Definition of fracture</vt:lpstr>
      <vt:lpstr>Classification of fractures</vt:lpstr>
      <vt:lpstr>CLASSIFICATION</vt:lpstr>
      <vt:lpstr>Classification…</vt:lpstr>
      <vt:lpstr>Classification…</vt:lpstr>
      <vt:lpstr>Classification…</vt:lpstr>
      <vt:lpstr>Classification…</vt:lpstr>
      <vt:lpstr>CLOSED AND OPEN FRACTURES</vt:lpstr>
      <vt:lpstr>PATTERNS OF FRACTURE</vt:lpstr>
      <vt:lpstr>Patterns of fracture…</vt:lpstr>
      <vt:lpstr> Patterns of fractures…</vt:lpstr>
      <vt:lpstr>Patterns of fracture…</vt:lpstr>
      <vt:lpstr>Fracture patterns…</vt:lpstr>
      <vt:lpstr>Patterns of fractures …</vt:lpstr>
      <vt:lpstr>Fracture patterns</vt:lpstr>
      <vt:lpstr>Greenstick fracture</vt:lpstr>
      <vt:lpstr>Greenstick #</vt:lpstr>
      <vt:lpstr>PowerPoint Presentation</vt:lpstr>
      <vt:lpstr>Torus fracture</vt:lpstr>
      <vt:lpstr>Segmental fracture</vt:lpstr>
      <vt:lpstr>Segmental fracture</vt:lpstr>
      <vt:lpstr>Avulsion fracture</vt:lpstr>
      <vt:lpstr>Avulsion fracture</vt:lpstr>
      <vt:lpstr>Compression fracture</vt:lpstr>
      <vt:lpstr>Healing of fractures</vt:lpstr>
      <vt:lpstr>Healing of fractures</vt:lpstr>
      <vt:lpstr>REPAIR OF TUBULAR BONE</vt:lpstr>
      <vt:lpstr>Stage of haematoma</vt:lpstr>
      <vt:lpstr>Stage of subperiosteal and endosteal cellular proliferation</vt:lpstr>
      <vt:lpstr>Stage of subperiosteal and endosteal cellular proliferation …</vt:lpstr>
      <vt:lpstr>Stage of callus</vt:lpstr>
      <vt:lpstr>Stage of callus…</vt:lpstr>
      <vt:lpstr>Callus …</vt:lpstr>
      <vt:lpstr>Stage of consolidation</vt:lpstr>
      <vt:lpstr>Stage of remodelling</vt:lpstr>
      <vt:lpstr>Remodelling…</vt:lpstr>
      <vt:lpstr>Remodelling…</vt:lpstr>
      <vt:lpstr>Remodelling…</vt:lpstr>
      <vt:lpstr>REPAIR OF CANCELLOUS BONE</vt:lpstr>
      <vt:lpstr>Repair of cancellous bone…</vt:lpstr>
      <vt:lpstr>Assignment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fractures</dc:title>
  <dc:creator>JP OKOTH</dc:creator>
  <cp:lastModifiedBy>HP</cp:lastModifiedBy>
  <cp:revision>77</cp:revision>
  <dcterms:created xsi:type="dcterms:W3CDTF">2013-12-03T08:16:42Z</dcterms:created>
  <dcterms:modified xsi:type="dcterms:W3CDTF">2019-04-10T08:45:30Z</dcterms:modified>
</cp:coreProperties>
</file>