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02" r:id="rId3"/>
    <p:sldId id="257" r:id="rId4"/>
    <p:sldId id="275" r:id="rId5"/>
    <p:sldId id="276" r:id="rId6"/>
    <p:sldId id="277" r:id="rId7"/>
    <p:sldId id="259" r:id="rId8"/>
    <p:sldId id="260" r:id="rId9"/>
    <p:sldId id="265" r:id="rId10"/>
    <p:sldId id="268" r:id="rId11"/>
    <p:sldId id="266" r:id="rId12"/>
    <p:sldId id="269" r:id="rId13"/>
    <p:sldId id="270" r:id="rId14"/>
    <p:sldId id="271" r:id="rId15"/>
    <p:sldId id="272" r:id="rId16"/>
    <p:sldId id="274" r:id="rId17"/>
    <p:sldId id="278" r:id="rId18"/>
    <p:sldId id="279" r:id="rId19"/>
    <p:sldId id="280" r:id="rId20"/>
    <p:sldId id="281" r:id="rId21"/>
    <p:sldId id="282" r:id="rId22"/>
    <p:sldId id="284" r:id="rId23"/>
    <p:sldId id="285" r:id="rId24"/>
    <p:sldId id="286" r:id="rId25"/>
    <p:sldId id="264" r:id="rId26"/>
    <p:sldId id="262" r:id="rId27"/>
    <p:sldId id="287" r:id="rId28"/>
    <p:sldId id="263" r:id="rId29"/>
    <p:sldId id="288" r:id="rId30"/>
    <p:sldId id="289" r:id="rId31"/>
    <p:sldId id="290" r:id="rId32"/>
    <p:sldId id="291" r:id="rId33"/>
    <p:sldId id="292" r:id="rId34"/>
    <p:sldId id="293" r:id="rId35"/>
    <p:sldId id="301" r:id="rId36"/>
    <p:sldId id="303" r:id="rId37"/>
    <p:sldId id="304" r:id="rId38"/>
    <p:sldId id="305" r:id="rId39"/>
    <p:sldId id="306" r:id="rId40"/>
    <p:sldId id="307" r:id="rId41"/>
    <p:sldId id="308" r:id="rId42"/>
    <p:sldId id="309" r:id="rId43"/>
    <p:sldId id="310" r:id="rId44"/>
    <p:sldId id="311" r:id="rId45"/>
    <p:sldId id="312" r:id="rId46"/>
    <p:sldId id="316" r:id="rId47"/>
    <p:sldId id="313" r:id="rId48"/>
    <p:sldId id="314" r:id="rId49"/>
    <p:sldId id="315"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2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1/28/2021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1/28/2021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1/28/2021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1/28/2021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1/28/2021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en.wikipedia.org/wiki/Classical_conditionin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en.wikipedia.org/wiki/B.F._Skinner"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en.wikipedia.org/wiki/Operant_conditioning_chamber"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Cognitive psychology(c. </a:t>
            </a:r>
            <a:r>
              <a:rPr lang="en-US" dirty="0" err="1" smtClean="0"/>
              <a:t>mruche</a:t>
            </a:r>
            <a:r>
              <a:rPr lang="en-US" dirty="0" smtClean="0"/>
              <a:t>)</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235362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indent="-342900">
              <a:buFont typeface="Wingdings 2" panose="05020102010507070707" pitchFamily="18" charset="2"/>
              <a:buAutoNum type="alphaLcParenR"/>
            </a:pPr>
            <a:r>
              <a:rPr lang="en-US" sz="2400" b="1" i="1" dirty="0">
                <a:solidFill>
                  <a:schemeClr val="tx1">
                    <a:lumMod val="65000"/>
                    <a:lumOff val="35000"/>
                  </a:schemeClr>
                </a:solidFill>
              </a:rPr>
              <a:t>Classical </a:t>
            </a:r>
            <a:r>
              <a:rPr lang="en-US" sz="2400" b="1" i="1" dirty="0" smtClean="0">
                <a:solidFill>
                  <a:schemeClr val="tx1">
                    <a:lumMod val="65000"/>
                    <a:lumOff val="35000"/>
                  </a:schemeClr>
                </a:solidFill>
              </a:rPr>
              <a:t>conditioning </a:t>
            </a:r>
            <a:r>
              <a:rPr lang="en-US" sz="2400" dirty="0" smtClean="0"/>
              <a:t>by </a:t>
            </a:r>
            <a:r>
              <a:rPr lang="en-US" sz="2400" dirty="0"/>
              <a:t>Ivan </a:t>
            </a:r>
            <a:r>
              <a:rPr lang="en-US" sz="2400" dirty="0" smtClean="0"/>
              <a:t>Pavlov</a:t>
            </a:r>
            <a:endParaRPr lang="en-US" b="1" dirty="0"/>
          </a:p>
          <a:p>
            <a:pPr marL="0" indent="0">
              <a:buNone/>
            </a:pPr>
            <a:endParaRPr lang="en-US" b="1" dirty="0"/>
          </a:p>
          <a:p>
            <a:pPr marL="0" indent="0">
              <a:buNone/>
            </a:pPr>
            <a:r>
              <a:rPr lang="en-US" b="1" dirty="0"/>
              <a:t>Classical conditioning</a:t>
            </a:r>
            <a:r>
              <a:rPr lang="en-US" dirty="0"/>
              <a:t> (also known as </a:t>
            </a:r>
            <a:r>
              <a:rPr lang="en-US" b="1" dirty="0"/>
              <a:t>Pavlovian conditioning</a:t>
            </a:r>
            <a:r>
              <a:rPr lang="en-US" dirty="0"/>
              <a:t>) is learning through association and was discovered by </a:t>
            </a:r>
            <a:r>
              <a:rPr lang="en-US" b="1" dirty="0"/>
              <a:t>Pavlov</a:t>
            </a:r>
            <a:r>
              <a:rPr lang="en-US" dirty="0"/>
              <a:t>, a Russian physiologist. In simple terms, two stimuli are linked together to produce a new learned response in a person or animal.</a:t>
            </a:r>
            <a:endParaRPr lang="en-US" sz="4400" b="1" i="1" dirty="0">
              <a:solidFill>
                <a:srgbClr val="00B050"/>
              </a:solidFill>
            </a:endParaRPr>
          </a:p>
          <a:p>
            <a:endParaRPr lang="en-US" dirty="0"/>
          </a:p>
        </p:txBody>
      </p:sp>
    </p:spTree>
    <p:extLst>
      <p:ext uri="{BB962C8B-B14F-4D97-AF65-F5344CB8AC3E}">
        <p14:creationId xmlns:p14="http://schemas.microsoft.com/office/powerpoint/2010/main" val="12396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55000" lnSpcReduction="20000"/>
          </a:bodyPr>
          <a:lstStyle/>
          <a:p>
            <a:r>
              <a:rPr lang="en-US" sz="3200" dirty="0" smtClean="0"/>
              <a:t>This </a:t>
            </a:r>
            <a:r>
              <a:rPr lang="en-US" sz="3200" dirty="0"/>
              <a:t>theory was developed by a </a:t>
            </a:r>
            <a:r>
              <a:rPr lang="en-US" sz="3200" dirty="0" smtClean="0"/>
              <a:t>Russian </a:t>
            </a:r>
            <a:r>
              <a:rPr lang="en-US" sz="3200" dirty="0"/>
              <a:t>physiologist known as Ivan P. </a:t>
            </a:r>
            <a:r>
              <a:rPr lang="en-US" sz="3200" dirty="0" smtClean="0"/>
              <a:t>Pavlov </a:t>
            </a:r>
            <a:r>
              <a:rPr lang="en-US" sz="3200" dirty="0"/>
              <a:t>in 1927</a:t>
            </a:r>
            <a:r>
              <a:rPr lang="en-US" sz="3200" dirty="0" smtClean="0"/>
              <a:t>.</a:t>
            </a:r>
          </a:p>
          <a:p>
            <a:r>
              <a:rPr lang="en-US" sz="3200" dirty="0" smtClean="0"/>
              <a:t>He </a:t>
            </a:r>
            <a:r>
              <a:rPr lang="en-US" sz="3200" dirty="0"/>
              <a:t>studied </a:t>
            </a:r>
            <a:r>
              <a:rPr lang="en-US" sz="3200" dirty="0" smtClean="0"/>
              <a:t>the  </a:t>
            </a:r>
            <a:r>
              <a:rPr lang="en-US" sz="3200" dirty="0"/>
              <a:t>dogs digestive </a:t>
            </a:r>
            <a:r>
              <a:rPr lang="en-US" sz="3200" dirty="0" smtClean="0"/>
              <a:t>process. </a:t>
            </a:r>
            <a:r>
              <a:rPr lang="en-US" sz="3200" dirty="0"/>
              <a:t>H</a:t>
            </a:r>
            <a:r>
              <a:rPr lang="en-US" sz="3200" dirty="0" smtClean="0"/>
              <a:t>e </a:t>
            </a:r>
            <a:r>
              <a:rPr lang="en-US" sz="3200" dirty="0"/>
              <a:t>inserted a </a:t>
            </a:r>
            <a:r>
              <a:rPr lang="en-US" sz="3200" dirty="0" smtClean="0"/>
              <a:t>tube </a:t>
            </a:r>
            <a:r>
              <a:rPr lang="en-US" sz="3200" dirty="0"/>
              <a:t>into the dogs salivary </a:t>
            </a:r>
            <a:r>
              <a:rPr lang="en-US" sz="3200" dirty="0" smtClean="0"/>
              <a:t>glands and </a:t>
            </a:r>
            <a:r>
              <a:rPr lang="en-US" sz="3200" dirty="0"/>
              <a:t>collected saliva secreted whenever </a:t>
            </a:r>
            <a:r>
              <a:rPr lang="en-US" sz="3200" dirty="0" smtClean="0"/>
              <a:t>the dog </a:t>
            </a:r>
            <a:r>
              <a:rPr lang="en-US" sz="3200" dirty="0"/>
              <a:t>was presented with </a:t>
            </a:r>
            <a:r>
              <a:rPr lang="en-US" sz="3200" dirty="0" smtClean="0"/>
              <a:t>food(meat powder). </a:t>
            </a:r>
          </a:p>
          <a:p>
            <a:r>
              <a:rPr lang="en-US" sz="3200" dirty="0"/>
              <a:t>I</a:t>
            </a:r>
            <a:r>
              <a:rPr lang="en-US" sz="3200" dirty="0" smtClean="0"/>
              <a:t>n  </a:t>
            </a:r>
            <a:r>
              <a:rPr lang="en-US" sz="3200" dirty="0"/>
              <a:t>the </a:t>
            </a:r>
            <a:r>
              <a:rPr lang="en-US" sz="3200" dirty="0" smtClean="0"/>
              <a:t>course  </a:t>
            </a:r>
            <a:r>
              <a:rPr lang="en-US" sz="3200" dirty="0"/>
              <a:t>of the research he noticed </a:t>
            </a:r>
            <a:r>
              <a:rPr lang="en-US" sz="3200" dirty="0" smtClean="0"/>
              <a:t>that  </a:t>
            </a:r>
            <a:r>
              <a:rPr lang="en-US" sz="3200" dirty="0"/>
              <a:t>the dog would start salivating even </a:t>
            </a:r>
            <a:r>
              <a:rPr lang="en-US" sz="3200" dirty="0" smtClean="0"/>
              <a:t>before </a:t>
            </a:r>
            <a:r>
              <a:rPr lang="en-US" sz="3200" dirty="0"/>
              <a:t>the food was given to it</a:t>
            </a:r>
            <a:r>
              <a:rPr lang="en-US" sz="3200" dirty="0" smtClean="0"/>
              <a:t>.</a:t>
            </a:r>
            <a:endParaRPr lang="en-US" sz="3200" dirty="0"/>
          </a:p>
          <a:p>
            <a:r>
              <a:rPr lang="en-US" sz="3200" dirty="0" smtClean="0"/>
              <a:t> This response would be activated even  by the sight of food, the feeding dish or even the footsteps  of the laboratory assistant who normally fed it. </a:t>
            </a:r>
          </a:p>
          <a:p>
            <a:r>
              <a:rPr lang="en-US" sz="3200" dirty="0" smtClean="0"/>
              <a:t>This led to the theory known  as </a:t>
            </a:r>
            <a:r>
              <a:rPr lang="en-US" sz="3200" b="1" i="1" dirty="0" smtClean="0">
                <a:solidFill>
                  <a:srgbClr val="0070C0"/>
                </a:solidFill>
              </a:rPr>
              <a:t>classical conditioning</a:t>
            </a:r>
          </a:p>
          <a:p>
            <a:endParaRPr lang="en-US" dirty="0"/>
          </a:p>
          <a:p>
            <a:endParaRPr lang="en-US" dirty="0"/>
          </a:p>
          <a:p>
            <a:endParaRPr lang="en-US" dirty="0"/>
          </a:p>
          <a:p>
            <a:pPr marL="514350" indent="-514350">
              <a:buNone/>
            </a:pPr>
            <a:endParaRPr lang="en-US" dirty="0"/>
          </a:p>
          <a:p>
            <a:pPr marL="514350" indent="-514350">
              <a:buNone/>
            </a:pPr>
            <a:r>
              <a:rPr lang="en-US" dirty="0"/>
              <a:t> </a:t>
            </a:r>
          </a:p>
          <a:p>
            <a:endParaRPr lang="en-US" b="1" i="1" dirty="0">
              <a:solidFill>
                <a:srgbClr val="00B050"/>
              </a:solidFill>
            </a:endParaRPr>
          </a:p>
          <a:p>
            <a:endParaRPr lang="en-US" dirty="0"/>
          </a:p>
        </p:txBody>
      </p:sp>
    </p:spTree>
    <p:extLst>
      <p:ext uri="{BB962C8B-B14F-4D97-AF65-F5344CB8AC3E}">
        <p14:creationId xmlns:p14="http://schemas.microsoft.com/office/powerpoint/2010/main" val="1489931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Pavlov noticed that his dogs began to salivate in the presence of the technician who normally fed them, rather than simply salivating in the presence of food. </a:t>
            </a:r>
            <a:endParaRPr lang="en-US" dirty="0" smtClean="0"/>
          </a:p>
          <a:p>
            <a:r>
              <a:rPr lang="en-US" dirty="0" smtClean="0"/>
              <a:t>Pavlov </a:t>
            </a:r>
            <a:r>
              <a:rPr lang="en-US" dirty="0"/>
              <a:t>called the dogs' anticipatory salivation "psychic secretion". Putting these informal observations to an experimental test, Pavlov presented a stimulus (e.g. the sound of a metronome) and then gave the dog food; after a few repetitions, the dogs started to salivate in response to the stimulus. </a:t>
            </a:r>
            <a:endParaRPr lang="en-US" dirty="0" smtClean="0"/>
          </a:p>
          <a:p>
            <a:r>
              <a:rPr lang="en-US" dirty="0" smtClean="0"/>
              <a:t>Pavlov </a:t>
            </a:r>
            <a:r>
              <a:rPr lang="en-US" dirty="0"/>
              <a:t>concluded that if a particular stimulus in the dog's surroundings was present when the dog was given food then that stimulus could become associated with food and cause salivation on its own.</a:t>
            </a:r>
          </a:p>
        </p:txBody>
      </p:sp>
    </p:spTree>
    <p:extLst>
      <p:ext uri="{BB962C8B-B14F-4D97-AF65-F5344CB8AC3E}">
        <p14:creationId xmlns:p14="http://schemas.microsoft.com/office/powerpoint/2010/main" val="3988026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Pavlov's experiments the </a:t>
            </a:r>
            <a:r>
              <a:rPr lang="en-US" b="1" dirty="0"/>
              <a:t>unconditioned stimulus (US)</a:t>
            </a:r>
            <a:r>
              <a:rPr lang="en-US" dirty="0"/>
              <a:t> was the food because its effects did not depend on previous experience. </a:t>
            </a:r>
            <a:endParaRPr lang="en-US" dirty="0" smtClean="0"/>
          </a:p>
          <a:p>
            <a:r>
              <a:rPr lang="en-US" dirty="0" smtClean="0"/>
              <a:t>The </a:t>
            </a:r>
            <a:r>
              <a:rPr lang="en-US" dirty="0"/>
              <a:t>metronome's </a:t>
            </a:r>
            <a:r>
              <a:rPr lang="en-US" dirty="0" smtClean="0"/>
              <a:t>sound(Bell) </a:t>
            </a:r>
            <a:r>
              <a:rPr lang="en-US" dirty="0"/>
              <a:t>is originally a </a:t>
            </a:r>
            <a:r>
              <a:rPr lang="en-US" b="1" dirty="0"/>
              <a:t>neutral stimulus (NS)</a:t>
            </a:r>
            <a:r>
              <a:rPr lang="en-US" dirty="0"/>
              <a:t> because it does not elicit salivation in the dogs. After conditioning, the metronome's sound becomes the </a:t>
            </a:r>
            <a:r>
              <a:rPr lang="en-US" b="1" dirty="0"/>
              <a:t>conditioned stimulus (CS)</a:t>
            </a:r>
            <a:r>
              <a:rPr lang="en-US" dirty="0"/>
              <a:t> or conditional stimulus; because its effects depend on its association with food</a:t>
            </a:r>
            <a:r>
              <a:rPr lang="en-US" dirty="0" smtClean="0"/>
              <a:t>.</a:t>
            </a:r>
            <a:r>
              <a:rPr lang="en-US" dirty="0"/>
              <a:t> </a:t>
            </a:r>
            <a:endParaRPr lang="en-US" dirty="0" smtClean="0"/>
          </a:p>
          <a:p>
            <a:r>
              <a:rPr lang="en-US" dirty="0" smtClean="0"/>
              <a:t>Likewise</a:t>
            </a:r>
            <a:r>
              <a:rPr lang="en-US" dirty="0"/>
              <a:t>, the responses of the dog follow the same conditioned-versus-unconditioned arrangement. The </a:t>
            </a:r>
            <a:r>
              <a:rPr lang="en-US" b="1" dirty="0"/>
              <a:t>conditioned response (CR)</a:t>
            </a:r>
            <a:r>
              <a:rPr lang="en-US" dirty="0"/>
              <a:t> is the response to the conditioned stimulus, whereas the </a:t>
            </a:r>
            <a:r>
              <a:rPr lang="en-US" b="1" dirty="0"/>
              <a:t>unconditioned response (UR)</a:t>
            </a:r>
            <a:r>
              <a:rPr lang="en-US" dirty="0"/>
              <a:t> corresponds to the unconditioned stimulus.</a:t>
            </a:r>
          </a:p>
        </p:txBody>
      </p:sp>
    </p:spTree>
    <p:extLst>
      <p:ext uri="{BB962C8B-B14F-4D97-AF65-F5344CB8AC3E}">
        <p14:creationId xmlns:p14="http://schemas.microsoft.com/office/powerpoint/2010/main" val="2337271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The sound of the bell is </a:t>
            </a:r>
            <a:r>
              <a:rPr lang="en-US" dirty="0" smtClean="0"/>
              <a:t>known </a:t>
            </a:r>
            <a:r>
              <a:rPr lang="en-US" dirty="0"/>
              <a:t>as a </a:t>
            </a:r>
            <a:r>
              <a:rPr lang="en-US" b="1" i="1" dirty="0"/>
              <a:t>neutral stimulus </a:t>
            </a:r>
            <a:r>
              <a:rPr lang="en-US" dirty="0" smtClean="0"/>
              <a:t>because </a:t>
            </a:r>
            <a:r>
              <a:rPr lang="en-US" dirty="0"/>
              <a:t>it elicits </a:t>
            </a:r>
            <a:r>
              <a:rPr lang="en-US" b="1" i="1" dirty="0"/>
              <a:t>no salivation</a:t>
            </a:r>
            <a:r>
              <a:rPr lang="en-US" dirty="0" smtClean="0"/>
              <a:t>.</a:t>
            </a:r>
          </a:p>
          <a:p>
            <a:pPr>
              <a:buNone/>
            </a:pPr>
            <a:endParaRPr lang="en-US" dirty="0" smtClean="0"/>
          </a:p>
          <a:p>
            <a:pPr>
              <a:buNone/>
            </a:pPr>
            <a:r>
              <a:rPr lang="en-US" dirty="0" smtClean="0"/>
              <a:t>The meat powder , </a:t>
            </a:r>
            <a:r>
              <a:rPr lang="en-US" dirty="0"/>
              <a:t>due to </a:t>
            </a:r>
            <a:r>
              <a:rPr lang="en-US" dirty="0" smtClean="0"/>
              <a:t>the biological </a:t>
            </a:r>
            <a:r>
              <a:rPr lang="en-US" dirty="0"/>
              <a:t>make up of the dog </a:t>
            </a:r>
            <a:r>
              <a:rPr lang="en-US" dirty="0" smtClean="0"/>
              <a:t> naturally </a:t>
            </a:r>
            <a:r>
              <a:rPr lang="en-US" dirty="0"/>
              <a:t>leads to </a:t>
            </a:r>
            <a:r>
              <a:rPr lang="en-US" b="1" dirty="0"/>
              <a:t>salivation. </a:t>
            </a:r>
            <a:endParaRPr lang="en-US" b="1" dirty="0" smtClean="0"/>
          </a:p>
          <a:p>
            <a:pPr>
              <a:buNone/>
            </a:pPr>
            <a:endParaRPr lang="en-US" dirty="0" smtClean="0"/>
          </a:p>
          <a:p>
            <a:pPr>
              <a:buNone/>
            </a:pPr>
            <a:r>
              <a:rPr lang="en-US" dirty="0" smtClean="0"/>
              <a:t>The meat powder   </a:t>
            </a:r>
            <a:r>
              <a:rPr lang="en-US" dirty="0"/>
              <a:t>is the </a:t>
            </a:r>
            <a:r>
              <a:rPr lang="en-US" b="1" i="1" dirty="0"/>
              <a:t>unconditioned stimulus(UCS)</a:t>
            </a:r>
          </a:p>
          <a:p>
            <a:pPr>
              <a:buNone/>
            </a:pPr>
            <a:endParaRPr lang="en-US" dirty="0"/>
          </a:p>
          <a:p>
            <a:endParaRPr lang="en-US" dirty="0"/>
          </a:p>
          <a:p>
            <a:endParaRPr lang="en-US" dirty="0"/>
          </a:p>
        </p:txBody>
      </p:sp>
    </p:spTree>
    <p:extLst>
      <p:ext uri="{BB962C8B-B14F-4D97-AF65-F5344CB8AC3E}">
        <p14:creationId xmlns:p14="http://schemas.microsoft.com/office/powerpoint/2010/main" val="636391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response that the </a:t>
            </a:r>
            <a:r>
              <a:rPr lang="en-US" dirty="0" smtClean="0"/>
              <a:t>meat elicits</a:t>
            </a:r>
            <a:r>
              <a:rPr lang="en-US" dirty="0"/>
              <a:t>( salivation) is called </a:t>
            </a:r>
            <a:r>
              <a:rPr lang="en-US" b="1" i="1" dirty="0"/>
              <a:t>unconditioned response (UCR).</a:t>
            </a:r>
          </a:p>
          <a:p>
            <a:r>
              <a:rPr lang="en-US" dirty="0"/>
              <a:t>UCR is innate and requires </a:t>
            </a:r>
            <a:r>
              <a:rPr lang="en-US" dirty="0" smtClean="0"/>
              <a:t>no </a:t>
            </a:r>
            <a:r>
              <a:rPr lang="en-US" dirty="0"/>
              <a:t>response</a:t>
            </a:r>
            <a:r>
              <a:rPr lang="en-US" dirty="0" smtClean="0"/>
              <a:t>, its </a:t>
            </a:r>
            <a:r>
              <a:rPr lang="en-US" dirty="0"/>
              <a:t>always brought by UCS </a:t>
            </a:r>
            <a:r>
              <a:rPr lang="en-US" dirty="0" smtClean="0"/>
              <a:t>which </a:t>
            </a:r>
            <a:r>
              <a:rPr lang="en-US" dirty="0"/>
              <a:t>is also a natural </a:t>
            </a:r>
            <a:r>
              <a:rPr lang="en-US" dirty="0" smtClean="0"/>
              <a:t>stimulus</a:t>
            </a:r>
          </a:p>
          <a:p>
            <a:r>
              <a:rPr lang="en-US" dirty="0"/>
              <a:t>By the time the conditioning </a:t>
            </a:r>
            <a:r>
              <a:rPr lang="en-US" dirty="0" smtClean="0"/>
              <a:t>is complete </a:t>
            </a:r>
            <a:r>
              <a:rPr lang="en-US" dirty="0"/>
              <a:t>the sound of the </a:t>
            </a:r>
            <a:r>
              <a:rPr lang="en-US" dirty="0" smtClean="0"/>
              <a:t>bell will </a:t>
            </a:r>
            <a:r>
              <a:rPr lang="en-US" dirty="0"/>
              <a:t>have evolved from a neutral </a:t>
            </a:r>
            <a:r>
              <a:rPr lang="en-US" dirty="0" smtClean="0"/>
              <a:t>stimulus </a:t>
            </a:r>
            <a:r>
              <a:rPr lang="en-US" dirty="0"/>
              <a:t>to what is now </a:t>
            </a:r>
            <a:r>
              <a:rPr lang="en-US" dirty="0" smtClean="0"/>
              <a:t>called </a:t>
            </a:r>
            <a:r>
              <a:rPr lang="en-US" b="1" i="1" dirty="0"/>
              <a:t>conditioned stimulus (CS).</a:t>
            </a:r>
          </a:p>
          <a:p>
            <a:endParaRPr lang="en-US" dirty="0"/>
          </a:p>
          <a:p>
            <a:endParaRPr lang="en-US" dirty="0"/>
          </a:p>
        </p:txBody>
      </p:sp>
    </p:spTree>
    <p:extLst>
      <p:ext uri="{BB962C8B-B14F-4D97-AF65-F5344CB8AC3E}">
        <p14:creationId xmlns:p14="http://schemas.microsoft.com/office/powerpoint/2010/main" val="3526455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At this time salivation that </a:t>
            </a:r>
            <a:r>
              <a:rPr lang="en-US" dirty="0" smtClean="0"/>
              <a:t>occurs as </a:t>
            </a:r>
            <a:r>
              <a:rPr lang="en-US" dirty="0"/>
              <a:t>the response to the </a:t>
            </a:r>
            <a:r>
              <a:rPr lang="en-US" dirty="0" smtClean="0"/>
              <a:t>conditioned stimulus </a:t>
            </a:r>
            <a:r>
              <a:rPr lang="en-US" dirty="0"/>
              <a:t>(sound of bell) is considered</a:t>
            </a:r>
          </a:p>
          <a:p>
            <a:pPr marL="0" indent="0">
              <a:buNone/>
            </a:pPr>
            <a:r>
              <a:rPr lang="en-US" dirty="0"/>
              <a:t> a </a:t>
            </a:r>
            <a:r>
              <a:rPr lang="en-US" b="1" i="1" dirty="0"/>
              <a:t>conditioned response (CR).</a:t>
            </a:r>
            <a:r>
              <a:rPr lang="en-US" dirty="0"/>
              <a:t/>
            </a:r>
            <a:br>
              <a:rPr lang="en-US" dirty="0"/>
            </a:br>
            <a:endParaRPr lang="en-US" dirty="0" smtClean="0"/>
          </a:p>
          <a:p>
            <a:pPr marL="0" indent="0">
              <a:buNone/>
            </a:pPr>
            <a:r>
              <a:rPr lang="en-US" b="1" dirty="0"/>
              <a:t>The following is an easier </a:t>
            </a:r>
            <a:r>
              <a:rPr lang="en-US" b="1" dirty="0" smtClean="0"/>
              <a:t>way </a:t>
            </a:r>
            <a:r>
              <a:rPr lang="en-US" b="1" dirty="0"/>
              <a:t>of  understanding relationship between stimuli and responses.</a:t>
            </a:r>
            <a:r>
              <a:rPr lang="en-US" dirty="0"/>
              <a:t/>
            </a:r>
            <a:br>
              <a:rPr lang="en-US" dirty="0"/>
            </a:br>
            <a:endParaRPr lang="en-US" dirty="0"/>
          </a:p>
          <a:p>
            <a:r>
              <a:rPr lang="en-US" dirty="0"/>
              <a:t>Unconditioned stimuli leads to unconditioned response.</a:t>
            </a:r>
          </a:p>
          <a:p>
            <a:r>
              <a:rPr lang="en-US"/>
              <a:t>Unconditioned stimulus-unconditioned response pairings are unlearned and untrained.</a:t>
            </a:r>
          </a:p>
          <a:p>
            <a:endParaRPr lang="en-US" dirty="0"/>
          </a:p>
        </p:txBody>
      </p:sp>
    </p:spTree>
    <p:extLst>
      <p:ext uri="{BB962C8B-B14F-4D97-AF65-F5344CB8AC3E}">
        <p14:creationId xmlns:p14="http://schemas.microsoft.com/office/powerpoint/2010/main" val="2556473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During conditioning previously neutral stimuli are transformed into conditioned stimuli.</a:t>
            </a:r>
          </a:p>
          <a:p>
            <a:r>
              <a:rPr lang="en-US" dirty="0"/>
              <a:t>Conditioned stimuli leads to conditioned responses.</a:t>
            </a:r>
          </a:p>
          <a:p>
            <a:pPr marL="0" indent="0">
              <a:buNone/>
            </a:pPr>
            <a:r>
              <a:rPr lang="en-US" dirty="0"/>
              <a:t>Conditioned stimulus –conditioned response pairings are a consequence of </a:t>
            </a:r>
            <a:r>
              <a:rPr lang="en-US" dirty="0" smtClean="0"/>
              <a:t>learning and </a:t>
            </a:r>
            <a:r>
              <a:rPr lang="en-US" dirty="0"/>
              <a:t>training.</a:t>
            </a:r>
          </a:p>
          <a:p>
            <a:r>
              <a:rPr lang="en-US" dirty="0"/>
              <a:t>Unconditioned responses and conditioned responses are similar but conditioned response</a:t>
            </a:r>
          </a:p>
          <a:p>
            <a:pPr marL="0" indent="0">
              <a:buNone/>
            </a:pPr>
            <a:r>
              <a:rPr lang="en-US" dirty="0"/>
              <a:t>   is learned while unconditioned response Is </a:t>
            </a:r>
            <a:r>
              <a:rPr lang="en-US" dirty="0" smtClean="0"/>
              <a:t>natural</a:t>
            </a:r>
            <a:r>
              <a:rPr lang="en-US" dirty="0"/>
              <a:t>.</a:t>
            </a:r>
          </a:p>
          <a:p>
            <a:endParaRPr lang="en-US" dirty="0"/>
          </a:p>
          <a:p>
            <a:endParaRPr lang="en-US" dirty="0"/>
          </a:p>
        </p:txBody>
      </p:sp>
    </p:spTree>
    <p:extLst>
      <p:ext uri="{BB962C8B-B14F-4D97-AF65-F5344CB8AC3E}">
        <p14:creationId xmlns:p14="http://schemas.microsoft.com/office/powerpoint/2010/main" val="35914619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solidFill>
                  <a:srgbClr val="00B050"/>
                </a:solidFill>
              </a:rPr>
              <a:t>Principles </a:t>
            </a:r>
            <a:r>
              <a:rPr lang="en-US" b="1" dirty="0">
                <a:solidFill>
                  <a:srgbClr val="00B050"/>
                </a:solidFill>
              </a:rPr>
              <a:t>of classical </a:t>
            </a:r>
            <a:r>
              <a:rPr lang="en-US" b="1" dirty="0" smtClean="0">
                <a:solidFill>
                  <a:srgbClr val="00B050"/>
                </a:solidFill>
              </a:rPr>
              <a:t>conditioning</a:t>
            </a:r>
          </a:p>
          <a:p>
            <a:pPr marL="0" indent="0">
              <a:buNone/>
            </a:pPr>
            <a:r>
              <a:rPr lang="en-US" dirty="0"/>
              <a:t>The following phenomena have been observed in classical conditioning</a:t>
            </a:r>
          </a:p>
          <a:p>
            <a:r>
              <a:rPr lang="en-US" b="1" i="1" dirty="0">
                <a:solidFill>
                  <a:srgbClr val="00B0F0"/>
                </a:solidFill>
              </a:rPr>
              <a:t>Contiguity</a:t>
            </a:r>
          </a:p>
          <a:p>
            <a:pPr marL="0" indent="0">
              <a:buNone/>
            </a:pPr>
            <a:r>
              <a:rPr lang="en-US" dirty="0"/>
              <a:t>  the closer in time the </a:t>
            </a:r>
            <a:r>
              <a:rPr lang="en-US" dirty="0" smtClean="0"/>
              <a:t>UCS is </a:t>
            </a:r>
            <a:r>
              <a:rPr lang="en-US" dirty="0"/>
              <a:t>to the CS the stronger </a:t>
            </a:r>
            <a:r>
              <a:rPr lang="en-US" dirty="0" smtClean="0"/>
              <a:t> and </a:t>
            </a:r>
            <a:r>
              <a:rPr lang="en-US" dirty="0"/>
              <a:t>more likely is the learning process</a:t>
            </a:r>
          </a:p>
          <a:p>
            <a:r>
              <a:rPr lang="en-US" b="1" dirty="0">
                <a:solidFill>
                  <a:srgbClr val="00B0F0"/>
                </a:solidFill>
              </a:rPr>
              <a:t>Reinforcement</a:t>
            </a:r>
            <a:r>
              <a:rPr lang="en-US" dirty="0"/>
              <a:t> </a:t>
            </a:r>
          </a:p>
          <a:p>
            <a:pPr marL="0" indent="0">
              <a:buNone/>
            </a:pPr>
            <a:r>
              <a:rPr lang="en-US" dirty="0"/>
              <a:t>This is defined as any event </a:t>
            </a:r>
            <a:r>
              <a:rPr lang="en-US" dirty="0" smtClean="0"/>
              <a:t>, procedure </a:t>
            </a:r>
            <a:r>
              <a:rPr lang="en-US" dirty="0"/>
              <a:t>or stimulus that will </a:t>
            </a:r>
            <a:r>
              <a:rPr lang="en-US" dirty="0" smtClean="0"/>
              <a:t>increase the </a:t>
            </a:r>
            <a:r>
              <a:rPr lang="en-US" dirty="0"/>
              <a:t>probability that a response will </a:t>
            </a:r>
          </a:p>
          <a:p>
            <a:pPr marL="0" indent="0">
              <a:buNone/>
            </a:pPr>
            <a:r>
              <a:rPr lang="en-US" dirty="0" smtClean="0"/>
              <a:t>occur </a:t>
            </a:r>
            <a:r>
              <a:rPr lang="en-US" dirty="0"/>
              <a:t>again in a given </a:t>
            </a:r>
            <a:r>
              <a:rPr lang="en-US" dirty="0" smtClean="0"/>
              <a:t>situation.  In </a:t>
            </a:r>
            <a:r>
              <a:rPr lang="en-US" dirty="0"/>
              <a:t>this case the UCS acts </a:t>
            </a:r>
            <a:r>
              <a:rPr lang="en-US" dirty="0" smtClean="0"/>
              <a:t> as </a:t>
            </a:r>
            <a:r>
              <a:rPr lang="en-US" dirty="0"/>
              <a:t>a reinforce to strengthen the </a:t>
            </a:r>
          </a:p>
          <a:p>
            <a:pPr marL="0" indent="0">
              <a:buNone/>
            </a:pPr>
            <a:r>
              <a:rPr lang="en-US" dirty="0"/>
              <a:t>ability of the CS to produce CR.</a:t>
            </a:r>
          </a:p>
          <a:p>
            <a:pPr marL="0" indent="0">
              <a:buNone/>
            </a:pPr>
            <a:endParaRPr lang="en-US" dirty="0"/>
          </a:p>
          <a:p>
            <a:pPr marL="0" indent="0">
              <a:buNone/>
            </a:pPr>
            <a:r>
              <a:rPr lang="en-US" dirty="0"/>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17526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solidFill>
                  <a:srgbClr val="00B0F0"/>
                </a:solidFill>
              </a:rPr>
              <a:t>Extinction </a:t>
            </a:r>
          </a:p>
          <a:p>
            <a:pPr marL="0" indent="0">
              <a:buNone/>
            </a:pPr>
            <a:r>
              <a:rPr lang="en-US" dirty="0"/>
              <a:t>The CR will gradually weaken and </a:t>
            </a:r>
            <a:r>
              <a:rPr lang="en-US" dirty="0" smtClean="0"/>
              <a:t> eventually </a:t>
            </a:r>
            <a:r>
              <a:rPr lang="en-US" dirty="0"/>
              <a:t>stop altogether if CS is </a:t>
            </a:r>
            <a:r>
              <a:rPr lang="en-US" dirty="0" smtClean="0"/>
              <a:t> presented </a:t>
            </a:r>
            <a:r>
              <a:rPr lang="en-US" dirty="0"/>
              <a:t>continuously </a:t>
            </a:r>
            <a:endParaRPr lang="en-US" dirty="0" smtClean="0"/>
          </a:p>
          <a:p>
            <a:pPr marL="0" indent="0">
              <a:buNone/>
            </a:pPr>
            <a:r>
              <a:rPr lang="en-US" dirty="0" smtClean="0"/>
              <a:t>without </a:t>
            </a:r>
            <a:r>
              <a:rPr lang="en-US" dirty="0"/>
              <a:t>UCS ( reinforcement above</a:t>
            </a:r>
            <a:r>
              <a:rPr lang="en-US" dirty="0" smtClean="0"/>
              <a:t>)</a:t>
            </a:r>
          </a:p>
          <a:p>
            <a:r>
              <a:rPr lang="en-US" dirty="0">
                <a:solidFill>
                  <a:srgbClr val="00B0F0"/>
                </a:solidFill>
              </a:rPr>
              <a:t>Stimulus generalization</a:t>
            </a:r>
          </a:p>
          <a:p>
            <a:pPr marL="0" indent="0">
              <a:buNone/>
            </a:pPr>
            <a:r>
              <a:rPr lang="en-US" dirty="0"/>
              <a:t>The organism will respond in the </a:t>
            </a:r>
            <a:r>
              <a:rPr lang="en-US" dirty="0" smtClean="0"/>
              <a:t> same </a:t>
            </a:r>
            <a:r>
              <a:rPr lang="en-US" dirty="0"/>
              <a:t>way to a stimulus that </a:t>
            </a:r>
            <a:r>
              <a:rPr lang="en-US" dirty="0" smtClean="0"/>
              <a:t>is </a:t>
            </a:r>
            <a:r>
              <a:rPr lang="en-US" dirty="0"/>
              <a:t>similar to the conditioned stimulus. </a:t>
            </a:r>
          </a:p>
          <a:p>
            <a:pPr marL="0" indent="0">
              <a:buNone/>
            </a:pPr>
            <a:r>
              <a:rPr lang="en-US" dirty="0"/>
              <a:t>For example a child who </a:t>
            </a:r>
            <a:r>
              <a:rPr lang="en-US" dirty="0" smtClean="0"/>
              <a:t>has </a:t>
            </a:r>
            <a:r>
              <a:rPr lang="en-US" dirty="0"/>
              <a:t>been conditioned to fear a doctor </a:t>
            </a:r>
            <a:r>
              <a:rPr lang="en-US" dirty="0" smtClean="0"/>
              <a:t>after </a:t>
            </a:r>
            <a:r>
              <a:rPr lang="en-US" dirty="0"/>
              <a:t>an injection will fear anyone </a:t>
            </a:r>
          </a:p>
          <a:p>
            <a:pPr marL="0" indent="0">
              <a:buNone/>
            </a:pPr>
            <a:r>
              <a:rPr lang="en-US" dirty="0"/>
              <a:t>in a white lab </a:t>
            </a:r>
            <a:r>
              <a:rPr lang="en-US" dirty="0" smtClean="0"/>
              <a:t>coat.</a:t>
            </a:r>
            <a:endParaRPr lang="en-US" dirty="0"/>
          </a:p>
          <a:p>
            <a:pPr marL="0" indent="0">
              <a:buNone/>
            </a:pPr>
            <a:endParaRPr lang="en-US" dirty="0"/>
          </a:p>
          <a:p>
            <a:pPr marL="0" indent="0">
              <a:buNone/>
            </a:pPr>
            <a:r>
              <a:rPr lang="en-US" dirty="0"/>
              <a:t> </a:t>
            </a:r>
          </a:p>
          <a:p>
            <a:pPr marL="0" indent="0">
              <a:buNone/>
            </a:pPr>
            <a:endParaRPr lang="en-US" dirty="0"/>
          </a:p>
          <a:p>
            <a:endParaRPr lang="en-US" dirty="0"/>
          </a:p>
        </p:txBody>
      </p:sp>
    </p:spTree>
    <p:extLst>
      <p:ext uri="{BB962C8B-B14F-4D97-AF65-F5344CB8AC3E}">
        <p14:creationId xmlns:p14="http://schemas.microsoft.com/office/powerpoint/2010/main" val="2384777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This is the </a:t>
            </a:r>
            <a:r>
              <a:rPr lang="en-US" dirty="0"/>
              <a:t>study of how people perceive, learn, remember, and think about information. </a:t>
            </a:r>
            <a:r>
              <a:rPr lang="en-US" dirty="0" smtClean="0"/>
              <a:t>It also  includes ,Memory </a:t>
            </a:r>
            <a:r>
              <a:rPr lang="en-US" dirty="0"/>
              <a:t>Decision </a:t>
            </a:r>
            <a:r>
              <a:rPr lang="en-US" dirty="0" smtClean="0"/>
              <a:t>Making, Attention, Problem solving, Intelligence, Language and   </a:t>
            </a:r>
            <a:r>
              <a:rPr lang="en-US" dirty="0"/>
              <a:t>Perception</a:t>
            </a:r>
          </a:p>
        </p:txBody>
      </p:sp>
    </p:spTree>
    <p:extLst>
      <p:ext uri="{BB962C8B-B14F-4D97-AF65-F5344CB8AC3E}">
        <p14:creationId xmlns:p14="http://schemas.microsoft.com/office/powerpoint/2010/main" val="2259090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a:solidFill>
                  <a:srgbClr val="00B0F0"/>
                </a:solidFill>
              </a:rPr>
              <a:t>Higher order conditioning</a:t>
            </a:r>
          </a:p>
          <a:p>
            <a:pPr marL="0" indent="0">
              <a:buNone/>
            </a:pPr>
            <a:r>
              <a:rPr lang="en-US" dirty="0"/>
              <a:t>A conditioned stimulus can be </a:t>
            </a:r>
            <a:r>
              <a:rPr lang="en-US" dirty="0" smtClean="0"/>
              <a:t>used  </a:t>
            </a:r>
            <a:r>
              <a:rPr lang="en-US" dirty="0"/>
              <a:t>instead of unconditioned stimulus to condition </a:t>
            </a:r>
            <a:r>
              <a:rPr lang="en-US" dirty="0" smtClean="0"/>
              <a:t>other</a:t>
            </a:r>
          </a:p>
          <a:p>
            <a:pPr marL="0" indent="0">
              <a:buNone/>
            </a:pPr>
            <a:r>
              <a:rPr lang="en-US" dirty="0" smtClean="0"/>
              <a:t> </a:t>
            </a:r>
            <a:r>
              <a:rPr lang="en-US" dirty="0"/>
              <a:t>neutral stimuli. For example </a:t>
            </a:r>
            <a:r>
              <a:rPr lang="en-US" dirty="0" smtClean="0"/>
              <a:t>when  </a:t>
            </a:r>
            <a:r>
              <a:rPr lang="en-US" dirty="0"/>
              <a:t>the bell has taken over functions </a:t>
            </a:r>
            <a:r>
              <a:rPr lang="en-US" dirty="0" smtClean="0"/>
              <a:t>of </a:t>
            </a:r>
            <a:r>
              <a:rPr lang="en-US" dirty="0"/>
              <a:t>meat to elicit saliva in </a:t>
            </a:r>
            <a:endParaRPr lang="en-US" dirty="0" smtClean="0"/>
          </a:p>
          <a:p>
            <a:pPr marL="0" indent="0">
              <a:buNone/>
            </a:pPr>
            <a:r>
              <a:rPr lang="en-US" dirty="0"/>
              <a:t>the dog can now be used </a:t>
            </a:r>
            <a:r>
              <a:rPr lang="en-US" dirty="0" smtClean="0"/>
              <a:t> to </a:t>
            </a:r>
            <a:r>
              <a:rPr lang="en-US" dirty="0"/>
              <a:t>condition a neutral stimulus </a:t>
            </a:r>
            <a:r>
              <a:rPr lang="en-US" dirty="0" smtClean="0"/>
              <a:t>such </a:t>
            </a:r>
            <a:r>
              <a:rPr lang="en-US" dirty="0"/>
              <a:t>as yellow light to elicit saliva </a:t>
            </a:r>
          </a:p>
          <a:p>
            <a:pPr marL="0" indent="0">
              <a:buNone/>
            </a:pPr>
            <a:r>
              <a:rPr lang="en-US" dirty="0"/>
              <a:t>from the dog.</a:t>
            </a:r>
          </a:p>
          <a:p>
            <a:r>
              <a:rPr lang="en-US" dirty="0">
                <a:solidFill>
                  <a:srgbClr val="00B0F0"/>
                </a:solidFill>
              </a:rPr>
              <a:t>Stimulus discrimination</a:t>
            </a:r>
          </a:p>
          <a:p>
            <a:pPr marL="0" indent="0">
              <a:buNone/>
            </a:pPr>
            <a:r>
              <a:rPr lang="en-US" dirty="0"/>
              <a:t>The organism will learn to respond </a:t>
            </a:r>
            <a:r>
              <a:rPr lang="en-US" dirty="0" smtClean="0"/>
              <a:t> only </a:t>
            </a:r>
            <a:r>
              <a:rPr lang="en-US" dirty="0"/>
              <a:t>to the stimulus to </a:t>
            </a:r>
            <a:r>
              <a:rPr lang="en-US" dirty="0" smtClean="0"/>
              <a:t>which </a:t>
            </a:r>
            <a:r>
              <a:rPr lang="en-US" dirty="0"/>
              <a:t>it has been conditioned but not</a:t>
            </a:r>
          </a:p>
          <a:p>
            <a:pPr marL="0" indent="0">
              <a:buNone/>
            </a:pPr>
            <a:r>
              <a:rPr lang="en-US" dirty="0"/>
              <a:t> to the one to which it </a:t>
            </a:r>
            <a:r>
              <a:rPr lang="en-US" dirty="0" smtClean="0"/>
              <a:t>has </a:t>
            </a:r>
            <a:r>
              <a:rPr lang="en-US" dirty="0"/>
              <a:t>not been conditioned.</a:t>
            </a:r>
          </a:p>
          <a:p>
            <a:pPr marL="0" indent="0">
              <a:buNone/>
            </a:pPr>
            <a:endParaRPr lang="en-US" dirty="0"/>
          </a:p>
          <a:p>
            <a:endParaRPr lang="en-US" dirty="0"/>
          </a:p>
        </p:txBody>
      </p:sp>
    </p:spTree>
    <p:extLst>
      <p:ext uri="{BB962C8B-B14F-4D97-AF65-F5344CB8AC3E}">
        <p14:creationId xmlns:p14="http://schemas.microsoft.com/office/powerpoint/2010/main" val="38379543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00B0F0"/>
                </a:solidFill>
              </a:rPr>
              <a:t>Spontaneous recovery</a:t>
            </a:r>
          </a:p>
          <a:p>
            <a:pPr marL="0" indent="0">
              <a:buNone/>
            </a:pPr>
            <a:r>
              <a:rPr lang="en-US" dirty="0"/>
              <a:t>The organism will produce a previously extinguished response after a period of time during which </a:t>
            </a:r>
            <a:endParaRPr lang="en-US" dirty="0" smtClean="0"/>
          </a:p>
          <a:p>
            <a:pPr marL="0" indent="0">
              <a:buNone/>
            </a:pPr>
            <a:r>
              <a:rPr lang="en-US" dirty="0" smtClean="0"/>
              <a:t>the </a:t>
            </a:r>
            <a:r>
              <a:rPr lang="en-US" dirty="0"/>
              <a:t>conditioned stimulus </a:t>
            </a:r>
            <a:r>
              <a:rPr lang="en-US" dirty="0" smtClean="0"/>
              <a:t>has been </a:t>
            </a:r>
            <a:r>
              <a:rPr lang="en-US" dirty="0"/>
              <a:t>absent </a:t>
            </a:r>
            <a:r>
              <a:rPr lang="en-US" dirty="0" smtClean="0"/>
              <a:t>.</a:t>
            </a:r>
          </a:p>
          <a:p>
            <a:pPr marL="0" indent="0">
              <a:buNone/>
            </a:pPr>
            <a:r>
              <a:rPr lang="en-US" dirty="0" smtClean="0"/>
              <a:t>for </a:t>
            </a:r>
            <a:r>
              <a:rPr lang="en-US" dirty="0"/>
              <a:t>example after a </a:t>
            </a:r>
            <a:r>
              <a:rPr lang="en-US" dirty="0" smtClean="0"/>
              <a:t>period </a:t>
            </a:r>
            <a:r>
              <a:rPr lang="en-US" dirty="0"/>
              <a:t>of extinction when the </a:t>
            </a:r>
            <a:r>
              <a:rPr lang="en-US" dirty="0" smtClean="0"/>
              <a:t>dog has </a:t>
            </a:r>
            <a:r>
              <a:rPr lang="en-US" dirty="0"/>
              <a:t>stopped salivating whenever the bell</a:t>
            </a:r>
          </a:p>
          <a:p>
            <a:pPr marL="0" indent="0">
              <a:buNone/>
            </a:pPr>
            <a:r>
              <a:rPr lang="en-US" dirty="0"/>
              <a:t> is rung, it will start to </a:t>
            </a:r>
            <a:r>
              <a:rPr lang="en-US" dirty="0" smtClean="0"/>
              <a:t>salivate </a:t>
            </a:r>
            <a:r>
              <a:rPr lang="en-US" dirty="0"/>
              <a:t>again even if the </a:t>
            </a:r>
            <a:r>
              <a:rPr lang="en-US" dirty="0" smtClean="0"/>
              <a:t>UCS  </a:t>
            </a:r>
            <a:r>
              <a:rPr lang="en-US" dirty="0"/>
              <a:t>is not paired with CS</a:t>
            </a:r>
          </a:p>
          <a:p>
            <a:pPr marL="0" indent="0">
              <a:buNone/>
            </a:pPr>
            <a:endParaRPr lang="en-US" dirty="0"/>
          </a:p>
        </p:txBody>
      </p:sp>
    </p:spTree>
    <p:extLst>
      <p:ext uri="{BB962C8B-B14F-4D97-AF65-F5344CB8AC3E}">
        <p14:creationId xmlns:p14="http://schemas.microsoft.com/office/powerpoint/2010/main" val="16241588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2) OPERANT CONDITIONING</a:t>
            </a:r>
          </a:p>
          <a:p>
            <a:r>
              <a:rPr lang="en-US" b="1" dirty="0" smtClean="0"/>
              <a:t>Operant </a:t>
            </a:r>
            <a:r>
              <a:rPr lang="en-US" b="1" dirty="0"/>
              <a:t>conditioning</a:t>
            </a:r>
            <a:r>
              <a:rPr lang="en-US" dirty="0"/>
              <a:t> (also called </a:t>
            </a:r>
            <a:r>
              <a:rPr lang="en-US" b="1" dirty="0"/>
              <a:t>instrumental conditioning</a:t>
            </a:r>
            <a:r>
              <a:rPr lang="en-US" dirty="0"/>
              <a:t>) is a type of associative learning process through which the strength of a behavior is modified by reinforcement or punishment. </a:t>
            </a:r>
            <a:endParaRPr lang="en-US" dirty="0" smtClean="0"/>
          </a:p>
          <a:p>
            <a:r>
              <a:rPr lang="en-US" dirty="0" smtClean="0"/>
              <a:t>It </a:t>
            </a:r>
            <a:r>
              <a:rPr lang="en-US" dirty="0"/>
              <a:t>is also a procedure that is used to bring about </a:t>
            </a:r>
            <a:r>
              <a:rPr lang="en-US" dirty="0" smtClean="0"/>
              <a:t> </a:t>
            </a:r>
            <a:r>
              <a:rPr lang="en-US" dirty="0"/>
              <a:t>learning</a:t>
            </a:r>
            <a:r>
              <a:rPr lang="en-US" dirty="0" smtClean="0"/>
              <a:t>.</a:t>
            </a:r>
          </a:p>
          <a:p>
            <a:r>
              <a:rPr lang="en-US" dirty="0"/>
              <a:t>Although operant and </a:t>
            </a:r>
            <a:r>
              <a:rPr lang="en-US" dirty="0">
                <a:hlinkClick r:id="rId2"/>
              </a:rPr>
              <a:t>classical conditioning</a:t>
            </a:r>
            <a:r>
              <a:rPr lang="en-US" dirty="0"/>
              <a:t> both involve behaviors controlled by environmental stimuli, they differ in nature. In operant conditioning, stimuli present when a behavior that is rewarded or punished, controls that behavior. </a:t>
            </a:r>
          </a:p>
        </p:txBody>
      </p:sp>
    </p:spTree>
    <p:extLst>
      <p:ext uri="{BB962C8B-B14F-4D97-AF65-F5344CB8AC3E}">
        <p14:creationId xmlns:p14="http://schemas.microsoft.com/office/powerpoint/2010/main" val="16691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For example, a child may learn to open a box to get the sweets inside, or learn to avoid touching a hot stove; in operant terms, the box and the stove are "discriminative stimuli". </a:t>
            </a:r>
            <a:endParaRPr lang="en-US" dirty="0" smtClean="0"/>
          </a:p>
          <a:p>
            <a:r>
              <a:rPr lang="en-US" dirty="0" smtClean="0"/>
              <a:t>Operant </a:t>
            </a:r>
            <a:r>
              <a:rPr lang="en-US" dirty="0"/>
              <a:t>behavior is said to be "voluntary". </a:t>
            </a:r>
            <a:endParaRPr lang="en-US" dirty="0" smtClean="0"/>
          </a:p>
          <a:p>
            <a:r>
              <a:rPr lang="en-US" dirty="0" smtClean="0"/>
              <a:t>The </a:t>
            </a:r>
            <a:r>
              <a:rPr lang="en-US" dirty="0"/>
              <a:t>responses are under the control of the organism and are </a:t>
            </a:r>
            <a:r>
              <a:rPr lang="en-US" dirty="0" err="1" smtClean="0"/>
              <a:t>operants</a:t>
            </a:r>
            <a:r>
              <a:rPr lang="en-US" dirty="0" smtClean="0"/>
              <a:t>.</a:t>
            </a:r>
          </a:p>
          <a:p>
            <a:r>
              <a:rPr lang="en-US" dirty="0"/>
              <a:t>In contrast, classical conditioning involves involuntary behavior based on the pairing of stimuli with biologically significant events. </a:t>
            </a:r>
          </a:p>
        </p:txBody>
      </p:sp>
    </p:spTree>
    <p:extLst>
      <p:ext uri="{BB962C8B-B14F-4D97-AF65-F5344CB8AC3E}">
        <p14:creationId xmlns:p14="http://schemas.microsoft.com/office/powerpoint/2010/main" val="9692410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responses are under the control of some stimulus because they are reflexes, automatically elicited by the appropriate stimuli. </a:t>
            </a:r>
            <a:endParaRPr lang="en-US" dirty="0" smtClean="0"/>
          </a:p>
          <a:p>
            <a:r>
              <a:rPr lang="en-US" dirty="0" smtClean="0"/>
              <a:t>For </a:t>
            </a:r>
            <a:r>
              <a:rPr lang="en-US" dirty="0"/>
              <a:t>example, sight of sweets may cause a child to salivate, or the sound of a door slam may signal an angry parent, causing a child to tremble. </a:t>
            </a:r>
            <a:endParaRPr lang="en-US" dirty="0" smtClean="0"/>
          </a:p>
          <a:p>
            <a:r>
              <a:rPr lang="en-US" dirty="0" smtClean="0"/>
              <a:t>Salivation </a:t>
            </a:r>
            <a:r>
              <a:rPr lang="en-US" dirty="0"/>
              <a:t>and trembling are not </a:t>
            </a:r>
            <a:r>
              <a:rPr lang="en-US" dirty="0" err="1"/>
              <a:t>operants</a:t>
            </a:r>
            <a:r>
              <a:rPr lang="en-US" dirty="0"/>
              <a:t>; they are not reinforced by their consequences, and they are not voluntarily "chosen"</a:t>
            </a:r>
          </a:p>
          <a:p>
            <a:endParaRPr lang="en-US" dirty="0"/>
          </a:p>
        </p:txBody>
      </p:sp>
    </p:spTree>
    <p:extLst>
      <p:ext uri="{BB962C8B-B14F-4D97-AF65-F5344CB8AC3E}">
        <p14:creationId xmlns:p14="http://schemas.microsoft.com/office/powerpoint/2010/main" val="27215589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a:t>B. F. Skinner</a:t>
            </a:r>
          </a:p>
          <a:p>
            <a:r>
              <a:rPr lang="en-US" dirty="0">
                <a:hlinkClick r:id="rId2"/>
              </a:rPr>
              <a:t>B.F. Skinner</a:t>
            </a:r>
            <a:r>
              <a:rPr lang="en-US" dirty="0"/>
              <a:t> (1904–1990) is referred to as the Father of operant conditioning, and his work is frequently cited in connection with this topic. </a:t>
            </a:r>
            <a:endParaRPr lang="en-US" dirty="0" smtClean="0"/>
          </a:p>
          <a:p>
            <a:r>
              <a:rPr lang="en-US" dirty="0" smtClean="0"/>
              <a:t>His </a:t>
            </a:r>
            <a:r>
              <a:rPr lang="en-US" dirty="0"/>
              <a:t>1938 book "The Behavior of Organisms: An Experimental Analysis</a:t>
            </a:r>
            <a:r>
              <a:rPr lang="en-US" dirty="0" smtClean="0"/>
              <a:t>",</a:t>
            </a:r>
            <a:r>
              <a:rPr lang="en-US" baseline="30000" dirty="0"/>
              <a:t> </a:t>
            </a:r>
            <a:r>
              <a:rPr lang="en-US" dirty="0" smtClean="0"/>
              <a:t>initiated </a:t>
            </a:r>
            <a:r>
              <a:rPr lang="en-US" dirty="0"/>
              <a:t>his lifelong study of operant conditioning and its application to human and animal behavior</a:t>
            </a:r>
            <a:r>
              <a:rPr lang="en-US" dirty="0" smtClean="0"/>
              <a:t>.</a:t>
            </a:r>
            <a:endParaRPr lang="en-US" dirty="0"/>
          </a:p>
          <a:p>
            <a:r>
              <a:rPr lang="en-US" dirty="0"/>
              <a:t>Skinner believed that classical conditioning was too simplistic to be used to describe something as complex as human behavior. </a:t>
            </a:r>
            <a:endParaRPr lang="en-US" dirty="0" smtClean="0"/>
          </a:p>
          <a:p>
            <a:r>
              <a:rPr lang="en-US" dirty="0" smtClean="0"/>
              <a:t>Operant </a:t>
            </a:r>
            <a:r>
              <a:rPr lang="en-US" dirty="0"/>
              <a:t>conditioning, in his opinion, better described human behavior as it examined causes and effects of intentional behavior.</a:t>
            </a:r>
          </a:p>
          <a:p>
            <a:pPr marL="0" indent="0">
              <a:buNone/>
            </a:pPr>
            <a:endParaRPr lang="en-US" dirty="0"/>
          </a:p>
          <a:p>
            <a:endParaRPr lang="en-US" dirty="0"/>
          </a:p>
        </p:txBody>
      </p:sp>
    </p:spTree>
    <p:extLst>
      <p:ext uri="{BB962C8B-B14F-4D97-AF65-F5344CB8AC3E}">
        <p14:creationId xmlns:p14="http://schemas.microsoft.com/office/powerpoint/2010/main" val="18119144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To implement his empirical approach, Skinner invented the </a:t>
            </a:r>
            <a:r>
              <a:rPr lang="en-US" dirty="0">
                <a:hlinkClick r:id="rId2"/>
              </a:rPr>
              <a:t>operant conditioning chamber</a:t>
            </a:r>
            <a:r>
              <a:rPr lang="en-US" dirty="0"/>
              <a:t>, or "</a:t>
            </a:r>
            <a:r>
              <a:rPr lang="en-US" i="1" dirty="0"/>
              <a:t>Skinner Box</a:t>
            </a:r>
            <a:r>
              <a:rPr lang="en-US" dirty="0"/>
              <a:t>", in which subjects such as pigeons and rats were isolated and could be exposed to carefully controlled stimuli. </a:t>
            </a:r>
            <a:endParaRPr lang="en-US" dirty="0" smtClean="0"/>
          </a:p>
          <a:p>
            <a:r>
              <a:rPr lang="en-US" dirty="0"/>
              <a:t>T</a:t>
            </a:r>
            <a:r>
              <a:rPr lang="en-US" dirty="0" smtClean="0"/>
              <a:t>his </a:t>
            </a:r>
            <a:r>
              <a:rPr lang="en-US" dirty="0"/>
              <a:t>arrangement allowed the subject to make one or two simple, repeatable responses, and the rate of such responses became Skinner's primary behavioral measure</a:t>
            </a:r>
            <a:r>
              <a:rPr lang="en-US" dirty="0" smtClean="0"/>
              <a:t>.</a:t>
            </a:r>
            <a:endParaRPr lang="en-US" baseline="30000" dirty="0"/>
          </a:p>
          <a:p>
            <a:r>
              <a:rPr lang="en-US" dirty="0"/>
              <a:t> Another invention, the cumulative recorder, produced a graphical record from which these response rates could be estimated. </a:t>
            </a:r>
          </a:p>
        </p:txBody>
      </p:sp>
    </p:spTree>
    <p:extLst>
      <p:ext uri="{BB962C8B-B14F-4D97-AF65-F5344CB8AC3E}">
        <p14:creationId xmlns:p14="http://schemas.microsoft.com/office/powerpoint/2010/main" val="13045545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These records were the primary data that Skinner and his colleagues used to explore the effects on response rate of various reinforcement schedules</a:t>
            </a:r>
            <a:r>
              <a:rPr lang="en-US" dirty="0" smtClean="0"/>
              <a:t>.</a:t>
            </a:r>
            <a:endParaRPr lang="en-US" baseline="30000" dirty="0"/>
          </a:p>
          <a:p>
            <a:r>
              <a:rPr lang="en-US" dirty="0"/>
              <a:t> A reinforcement schedule may be defined as "any procedure that delivers reinforcement to an organism according to some well-defined rule</a:t>
            </a:r>
            <a:r>
              <a:rPr lang="en-US" dirty="0" smtClean="0"/>
              <a:t>".</a:t>
            </a:r>
            <a:endParaRPr lang="en-US" baseline="30000" dirty="0"/>
          </a:p>
          <a:p>
            <a:r>
              <a:rPr lang="en-US" dirty="0" smtClean="0"/>
              <a:t>The </a:t>
            </a:r>
            <a:r>
              <a:rPr lang="en-US" dirty="0"/>
              <a:t>effects of schedules became, in turn, the basic findings from which Skinner developed his account of operant conditioning. </a:t>
            </a:r>
          </a:p>
          <a:p>
            <a:endParaRPr lang="en-US" dirty="0"/>
          </a:p>
        </p:txBody>
      </p:sp>
    </p:spTree>
    <p:extLst>
      <p:ext uri="{BB962C8B-B14F-4D97-AF65-F5344CB8AC3E}">
        <p14:creationId xmlns:p14="http://schemas.microsoft.com/office/powerpoint/2010/main" val="5333153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Skinner placed a rat inside a glass box(Skinner Box) containing a lever and a food tray. The animal was free to explore the box.</a:t>
            </a:r>
          </a:p>
          <a:p>
            <a:r>
              <a:rPr lang="en-US" dirty="0" smtClean="0"/>
              <a:t>Whenever the lever in the box was pressed, automatically a pellet of food was dropped on the tray.</a:t>
            </a:r>
          </a:p>
          <a:p>
            <a:r>
              <a:rPr lang="en-US" dirty="0" smtClean="0"/>
              <a:t>By a mechanical device, the number of times the rat pressed on the lever was recorded.</a:t>
            </a:r>
          </a:p>
          <a:p>
            <a:r>
              <a:rPr lang="en-US" dirty="0" smtClean="0"/>
              <a:t>Pressing on the lever was the response to be learned(Operant response) and the food was the stimulus consequence (Reinforcement)</a:t>
            </a:r>
            <a:endParaRPr lang="en-US" dirty="0"/>
          </a:p>
        </p:txBody>
      </p:sp>
    </p:spTree>
    <p:extLst>
      <p:ext uri="{BB962C8B-B14F-4D97-AF65-F5344CB8AC3E}">
        <p14:creationId xmlns:p14="http://schemas.microsoft.com/office/powerpoint/2010/main" val="30342794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rate of presses increased notably with the rewarding of the rat with food each time he pressed on the lever.</a:t>
            </a:r>
          </a:p>
          <a:p>
            <a:r>
              <a:rPr lang="en-US" dirty="0" smtClean="0"/>
              <a:t>By reinforcement, the rat learned the instrumental response.</a:t>
            </a:r>
          </a:p>
          <a:p>
            <a:r>
              <a:rPr lang="en-US" dirty="0" smtClean="0"/>
              <a:t>Reinforcement can either be positive(Rewards) or negative (Punishment)</a:t>
            </a:r>
          </a:p>
          <a:p>
            <a:pPr marL="0" indent="0">
              <a:buNone/>
            </a:pPr>
            <a:endParaRPr lang="en-US" dirty="0"/>
          </a:p>
        </p:txBody>
      </p:sp>
    </p:spTree>
    <p:extLst>
      <p:ext uri="{BB962C8B-B14F-4D97-AF65-F5344CB8AC3E}">
        <p14:creationId xmlns:p14="http://schemas.microsoft.com/office/powerpoint/2010/main" val="433654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solidFill>
                  <a:srgbClr val="00B0F0"/>
                </a:solidFill>
              </a:rPr>
              <a:t>LEARNING</a:t>
            </a:r>
            <a:br>
              <a:rPr lang="en-US" b="1" i="1" u="sng" dirty="0" smtClean="0">
                <a:solidFill>
                  <a:srgbClr val="00B0F0"/>
                </a:solidFill>
              </a:rPr>
            </a:br>
            <a:endParaRPr lang="en-US" dirty="0"/>
          </a:p>
        </p:txBody>
      </p:sp>
      <p:sp>
        <p:nvSpPr>
          <p:cNvPr id="3" name="Content Placeholder 2"/>
          <p:cNvSpPr>
            <a:spLocks noGrp="1"/>
          </p:cNvSpPr>
          <p:nvPr>
            <p:ph idx="1"/>
          </p:nvPr>
        </p:nvSpPr>
        <p:spPr/>
        <p:txBody>
          <a:bodyPr>
            <a:normAutofit/>
          </a:bodyPr>
          <a:lstStyle/>
          <a:p>
            <a:pPr marL="0" indent="0">
              <a:buNone/>
            </a:pPr>
            <a:endParaRPr lang="en-US" sz="3200" dirty="0">
              <a:solidFill>
                <a:schemeClr val="bg1"/>
              </a:solidFill>
              <a:latin typeface="Arial Rounded MT Bold" panose="020F0704030504030204" pitchFamily="34" charset="0"/>
            </a:endParaRPr>
          </a:p>
          <a:p>
            <a:pPr>
              <a:buFont typeface="Wingdings" pitchFamily="2" charset="2"/>
              <a:buChar char="Ø"/>
            </a:pPr>
            <a:endParaRPr lang="en-US" sz="3200" dirty="0"/>
          </a:p>
          <a:p>
            <a:pPr marL="571500" marR="45720" lvl="0" indent="-571500" algn="ctr" defTabSz="914400">
              <a:spcAft>
                <a:spcPts val="0"/>
              </a:spcAft>
              <a:buClr>
                <a:srgbClr val="0BD0D9"/>
              </a:buClr>
              <a:buSzPct val="95000"/>
              <a:buFont typeface="Wingdings" panose="05000000000000000000" pitchFamily="2" charset="2"/>
              <a:buChar char="ü"/>
            </a:pPr>
            <a:r>
              <a:rPr lang="en-US" sz="2000" dirty="0" smtClean="0">
                <a:solidFill>
                  <a:prstClr val="black"/>
                </a:solidFill>
                <a:latin typeface="Arial Rounded MT Bold" panose="020F0704030504030204" pitchFamily="34" charset="0"/>
              </a:rPr>
              <a:t>Relatively </a:t>
            </a:r>
            <a:r>
              <a:rPr lang="en-US" sz="2000" dirty="0">
                <a:solidFill>
                  <a:prstClr val="black"/>
                </a:solidFill>
                <a:latin typeface="Arial Rounded MT Bold" panose="020F0704030504030204" pitchFamily="34" charset="0"/>
              </a:rPr>
              <a:t>permanent change in knowledge or behavior resulting from experience.</a:t>
            </a:r>
          </a:p>
          <a:p>
            <a:pPr marL="0" indent="0">
              <a:buNone/>
            </a:pPr>
            <a:r>
              <a:rPr lang="en-US" sz="3200" dirty="0" smtClean="0">
                <a:solidFill>
                  <a:schemeClr val="bg1"/>
                </a:solidFill>
                <a:latin typeface="Arial Rounded MT Bold" panose="020F0704030504030204" pitchFamily="34" charset="0"/>
              </a:rPr>
              <a:t>permanent </a:t>
            </a:r>
            <a:r>
              <a:rPr lang="en-US" sz="3200" dirty="0">
                <a:solidFill>
                  <a:schemeClr val="bg1"/>
                </a:solidFill>
                <a:latin typeface="Arial Rounded MT Bold" panose="020F0704030504030204" pitchFamily="34" charset="0"/>
              </a:rPr>
              <a:t>change in </a:t>
            </a:r>
            <a:r>
              <a:rPr lang="en-US" sz="3200" dirty="0" smtClean="0">
                <a:solidFill>
                  <a:schemeClr val="bg1"/>
                </a:solidFill>
                <a:latin typeface="Arial Rounded MT Bold" panose="020F0704030504030204" pitchFamily="34" charset="0"/>
              </a:rPr>
              <a:t>knowledge or behavior resulting from experience.</a:t>
            </a:r>
          </a:p>
          <a:p>
            <a:pPr marL="0" indent="0">
              <a:buNone/>
            </a:pPr>
            <a:endParaRPr lang="en-US" sz="3200" dirty="0" smtClean="0"/>
          </a:p>
          <a:p>
            <a:pPr>
              <a:buNone/>
            </a:pPr>
            <a:endParaRPr lang="en-US" sz="3200" dirty="0"/>
          </a:p>
          <a:p>
            <a:endParaRPr lang="en-US" dirty="0"/>
          </a:p>
        </p:txBody>
      </p:sp>
    </p:spTree>
    <p:extLst>
      <p:ext uri="{BB962C8B-B14F-4D97-AF65-F5344CB8AC3E}">
        <p14:creationId xmlns:p14="http://schemas.microsoft.com/office/powerpoint/2010/main" val="31980945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Operants</a:t>
            </a:r>
            <a:r>
              <a:rPr lang="en-US" dirty="0" smtClean="0"/>
              <a:t> are actions which animals and human beings do like walking, </a:t>
            </a:r>
            <a:r>
              <a:rPr lang="en-US" dirty="0" err="1" smtClean="0"/>
              <a:t>smilling</a:t>
            </a:r>
            <a:r>
              <a:rPr lang="en-US" dirty="0" smtClean="0"/>
              <a:t>, watching televisions </a:t>
            </a:r>
            <a:r>
              <a:rPr lang="en-US" dirty="0" err="1" smtClean="0"/>
              <a:t>etc</a:t>
            </a:r>
            <a:endParaRPr lang="en-US" dirty="0" smtClean="0"/>
          </a:p>
          <a:p>
            <a:r>
              <a:rPr lang="en-US" dirty="0" smtClean="0"/>
              <a:t>The learner has to operate on his environment</a:t>
            </a:r>
            <a:endParaRPr lang="en-US" dirty="0"/>
          </a:p>
        </p:txBody>
      </p:sp>
    </p:spTree>
    <p:extLst>
      <p:ext uri="{BB962C8B-B14F-4D97-AF65-F5344CB8AC3E}">
        <p14:creationId xmlns:p14="http://schemas.microsoft.com/office/powerpoint/2010/main" val="16008900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COGNITIVE LEARNING THEORIES</a:t>
            </a:r>
            <a:endParaRPr lang="en-US" dirty="0"/>
          </a:p>
        </p:txBody>
      </p:sp>
      <p:sp>
        <p:nvSpPr>
          <p:cNvPr id="3" name="Content Placeholder 2"/>
          <p:cNvSpPr>
            <a:spLocks noGrp="1"/>
          </p:cNvSpPr>
          <p:nvPr>
            <p:ph idx="1"/>
          </p:nvPr>
        </p:nvSpPr>
        <p:spPr/>
        <p:txBody>
          <a:bodyPr/>
          <a:lstStyle/>
          <a:p>
            <a:pPr marL="0" indent="0">
              <a:buNone/>
            </a:pPr>
            <a:r>
              <a:rPr lang="en-US" sz="2400" b="1" dirty="0" smtClean="0"/>
              <a:t>COGNITIVE LEARNING BY JEAN PIAGET</a:t>
            </a:r>
          </a:p>
          <a:p>
            <a:pPr marL="0" indent="0">
              <a:buNone/>
            </a:pPr>
            <a:r>
              <a:rPr lang="en-US" dirty="0" smtClean="0"/>
              <a:t>Cognitive learning Theory is about understanding how the human mind works while people learn. The theory focuses on how information is processed by the brain, and how learning occurs through the internal processing of information. </a:t>
            </a:r>
          </a:p>
          <a:p>
            <a:pPr marL="0" indent="0">
              <a:buNone/>
            </a:pPr>
            <a:r>
              <a:rPr lang="en-US" dirty="0" smtClean="0"/>
              <a:t>It is based on the idea that people mentally process the information they receive, rather than simply responding to stimuli from their environment.</a:t>
            </a:r>
            <a:endParaRPr lang="en-US" sz="2400" b="1" dirty="0" smtClean="0"/>
          </a:p>
          <a:p>
            <a:pPr marL="0" indent="0">
              <a:buNone/>
            </a:pPr>
            <a:r>
              <a:rPr lang="en-US" dirty="0" smtClean="0"/>
              <a:t>The</a:t>
            </a:r>
            <a:r>
              <a:rPr lang="en-US" dirty="0"/>
              <a:t> </a:t>
            </a:r>
            <a:r>
              <a:rPr lang="en-US" b="1" dirty="0"/>
              <a:t>Cognitive Learning Theory</a:t>
            </a:r>
            <a:r>
              <a:rPr lang="en-US" dirty="0"/>
              <a:t> is a broad </a:t>
            </a:r>
            <a:r>
              <a:rPr lang="en-US" b="1" dirty="0"/>
              <a:t>theory</a:t>
            </a:r>
            <a:r>
              <a:rPr lang="en-US" dirty="0"/>
              <a:t> used to explain the mental processes and how they are influenced by both internal and external factors in order to produce </a:t>
            </a:r>
            <a:r>
              <a:rPr lang="en-US" b="1" dirty="0"/>
              <a:t>learning</a:t>
            </a:r>
            <a:r>
              <a:rPr lang="en-US" dirty="0"/>
              <a:t> in an individual. </a:t>
            </a:r>
            <a:endParaRPr lang="en-US" dirty="0" smtClean="0"/>
          </a:p>
          <a:p>
            <a:pPr marL="0" indent="0">
              <a:buNone/>
            </a:pPr>
            <a:r>
              <a:rPr lang="en-US" dirty="0" smtClean="0"/>
              <a:t>The</a:t>
            </a:r>
            <a:r>
              <a:rPr lang="en-US" dirty="0"/>
              <a:t> </a:t>
            </a:r>
            <a:r>
              <a:rPr lang="en-US" b="1" dirty="0"/>
              <a:t>theory</a:t>
            </a:r>
            <a:r>
              <a:rPr lang="en-US" dirty="0"/>
              <a:t> is credited to </a:t>
            </a:r>
            <a:r>
              <a:rPr lang="en-US" b="1" dirty="0"/>
              <a:t>Educational</a:t>
            </a:r>
            <a:r>
              <a:rPr lang="en-US" dirty="0"/>
              <a:t> psychologist Jean Piaget.</a:t>
            </a:r>
          </a:p>
        </p:txBody>
      </p:sp>
    </p:spTree>
    <p:extLst>
      <p:ext uri="{BB962C8B-B14F-4D97-AF65-F5344CB8AC3E}">
        <p14:creationId xmlns:p14="http://schemas.microsoft.com/office/powerpoint/2010/main" val="13304738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 believed that knowledge is something that is actively constructed by learners based on their existing cognitive structures.</a:t>
            </a:r>
          </a:p>
          <a:p>
            <a:r>
              <a:rPr lang="en-US" dirty="0" smtClean="0"/>
              <a:t>Piaget disagreed with the </a:t>
            </a:r>
            <a:r>
              <a:rPr lang="en-US" dirty="0" err="1" smtClean="0"/>
              <a:t>behaviourist</a:t>
            </a:r>
            <a:r>
              <a:rPr lang="en-US" dirty="0" smtClean="0"/>
              <a:t> theory which focused strictly on observable behavior. He concentrated more on what went inside the learners head rather than how they reacted.</a:t>
            </a:r>
          </a:p>
          <a:p>
            <a:r>
              <a:rPr lang="en-US" dirty="0" smtClean="0"/>
              <a:t>Behaviorists believe that internal mental processes cannot be observed and objectively measured.</a:t>
            </a:r>
          </a:p>
          <a:p>
            <a:r>
              <a:rPr lang="en-US" dirty="0" smtClean="0"/>
              <a:t>Cognitive approach believes that internal mental processes can be scientifically studied.</a:t>
            </a:r>
          </a:p>
          <a:p>
            <a:r>
              <a:rPr lang="en-US" dirty="0" smtClean="0"/>
              <a:t>It focuses on the thought processes behind the behavior.</a:t>
            </a:r>
            <a:endParaRPr lang="en-US" dirty="0"/>
          </a:p>
        </p:txBody>
      </p:sp>
    </p:spTree>
    <p:extLst>
      <p:ext uri="{BB962C8B-B14F-4D97-AF65-F5344CB8AC3E}">
        <p14:creationId xmlns:p14="http://schemas.microsoft.com/office/powerpoint/2010/main" val="13135553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Cognitive psychologists believe that in order to understand </a:t>
            </a:r>
            <a:r>
              <a:rPr lang="en-US" dirty="0" err="1" smtClean="0"/>
              <a:t>behavior,you</a:t>
            </a:r>
            <a:r>
              <a:rPr lang="en-US" dirty="0" smtClean="0"/>
              <a:t> have to understand what goes on in the brain to cause the behavior.</a:t>
            </a:r>
          </a:p>
          <a:p>
            <a:r>
              <a:rPr lang="en-US" dirty="0" smtClean="0"/>
              <a:t>Therefore the cognitive approach to learning pays more attention to what goes into the learners head, and focuses on mental processes rather than just observable behavior.</a:t>
            </a:r>
          </a:p>
          <a:p>
            <a:r>
              <a:rPr lang="en-US" dirty="0" smtClean="0"/>
              <a:t>Changes in behavior are observed but only as an indicator to what is going on in the learners brain.</a:t>
            </a:r>
            <a:endParaRPr lang="en-US" dirty="0"/>
          </a:p>
        </p:txBody>
      </p:sp>
    </p:spTree>
    <p:extLst>
      <p:ext uri="{BB962C8B-B14F-4D97-AF65-F5344CB8AC3E}">
        <p14:creationId xmlns:p14="http://schemas.microsoft.com/office/powerpoint/2010/main" val="18125389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JEAN PIAGET</a:t>
            </a:r>
            <a:endParaRPr lang="en-US" dirty="0"/>
          </a:p>
        </p:txBody>
      </p:sp>
      <p:pic>
        <p:nvPicPr>
          <p:cNvPr id="1026" name="Picture 2" descr="https://educationaltechnology.net/wp-content/uploads/2020/08/piaget.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997375" y="2181225"/>
            <a:ext cx="2197249" cy="3678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31320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latin typeface="Arial Black" panose="020B0A04020102020204" pitchFamily="34" charset="0"/>
              </a:rPr>
              <a:t>Social Learning Theory</a:t>
            </a:r>
            <a:endParaRPr lang="en-US" dirty="0"/>
          </a:p>
        </p:txBody>
      </p:sp>
      <p:sp>
        <p:nvSpPr>
          <p:cNvPr id="3" name="Content Placeholder 2"/>
          <p:cNvSpPr>
            <a:spLocks noGrp="1"/>
          </p:cNvSpPr>
          <p:nvPr>
            <p:ph idx="1"/>
          </p:nvPr>
        </p:nvSpPr>
        <p:spPr/>
        <p:txBody>
          <a:bodyPr/>
          <a:lstStyle/>
          <a:p>
            <a:pPr marL="0" indent="0" algn="just">
              <a:buNone/>
            </a:pPr>
            <a:r>
              <a:rPr lang="en-US" dirty="0"/>
              <a:t>Albert Bandura. </a:t>
            </a:r>
          </a:p>
          <a:p>
            <a:pPr algn="just"/>
            <a:r>
              <a:rPr lang="en-US" dirty="0"/>
              <a:t>Considers how individuals learn through observing the behavior of others. i.e. most human behavior is learnt observationally through modeling.</a:t>
            </a:r>
          </a:p>
          <a:p>
            <a:pPr algn="just"/>
            <a:r>
              <a:rPr lang="en-US" dirty="0"/>
              <a:t>This theory proposes that people learn by imitating the behavior of other people. Other terms used are role modelling and identification. </a:t>
            </a:r>
          </a:p>
          <a:p>
            <a:endParaRPr lang="en-US" dirty="0"/>
          </a:p>
        </p:txBody>
      </p:sp>
    </p:spTree>
    <p:extLst>
      <p:ext uri="{BB962C8B-B14F-4D97-AF65-F5344CB8AC3E}">
        <p14:creationId xmlns:p14="http://schemas.microsoft.com/office/powerpoint/2010/main" val="24290598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a:t>
            </a:r>
            <a:endParaRPr lang="en-US" dirty="0"/>
          </a:p>
        </p:txBody>
      </p:sp>
      <p:sp>
        <p:nvSpPr>
          <p:cNvPr id="3" name="Content Placeholder 2"/>
          <p:cNvSpPr>
            <a:spLocks noGrp="1"/>
          </p:cNvSpPr>
          <p:nvPr>
            <p:ph idx="1"/>
          </p:nvPr>
        </p:nvSpPr>
        <p:spPr/>
        <p:txBody>
          <a:bodyPr>
            <a:normAutofit/>
          </a:bodyPr>
          <a:lstStyle/>
          <a:p>
            <a:r>
              <a:rPr lang="en-US" b="1" dirty="0">
                <a:solidFill>
                  <a:srgbClr val="FF0000"/>
                </a:solidFill>
              </a:rPr>
              <a:t>The process by which information acquired is encoded, stored and retrieved when needed.</a:t>
            </a:r>
          </a:p>
          <a:p>
            <a:endParaRPr lang="en-US" dirty="0"/>
          </a:p>
        </p:txBody>
      </p:sp>
    </p:spTree>
    <p:extLst>
      <p:ext uri="{BB962C8B-B14F-4D97-AF65-F5344CB8AC3E}">
        <p14:creationId xmlns:p14="http://schemas.microsoft.com/office/powerpoint/2010/main" val="29205637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sz="3200" dirty="0"/>
              <a:t>Memory refers to those processes involved in the acquisition of information, its subsequent retrieval and use.</a:t>
            </a:r>
          </a:p>
          <a:p>
            <a:pPr algn="just"/>
            <a:r>
              <a:rPr lang="en-US" sz="3200" dirty="0"/>
              <a:t>Memory process can be divided into three main components:</a:t>
            </a:r>
          </a:p>
          <a:p>
            <a:pPr lvl="1" algn="just"/>
            <a:r>
              <a:rPr lang="en-US" sz="3000" b="1" dirty="0">
                <a:solidFill>
                  <a:srgbClr val="FF0000"/>
                </a:solidFill>
              </a:rPr>
              <a:t>Registration</a:t>
            </a:r>
          </a:p>
          <a:p>
            <a:pPr lvl="1" algn="just"/>
            <a:r>
              <a:rPr lang="en-US" sz="3000" b="1" dirty="0">
                <a:solidFill>
                  <a:srgbClr val="FF0000"/>
                </a:solidFill>
              </a:rPr>
              <a:t>Retention</a:t>
            </a:r>
          </a:p>
          <a:p>
            <a:pPr lvl="1" algn="just"/>
            <a:r>
              <a:rPr lang="en-US" sz="3000" b="1" dirty="0">
                <a:solidFill>
                  <a:srgbClr val="FF0000"/>
                </a:solidFill>
              </a:rPr>
              <a:t>Recall and recognition </a:t>
            </a:r>
          </a:p>
          <a:p>
            <a:endParaRPr lang="en-US" dirty="0"/>
          </a:p>
        </p:txBody>
      </p:sp>
    </p:spTree>
    <p:extLst>
      <p:ext uri="{BB962C8B-B14F-4D97-AF65-F5344CB8AC3E}">
        <p14:creationId xmlns:p14="http://schemas.microsoft.com/office/powerpoint/2010/main" val="17995776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Memory plays an important part in learning. Learning implies  retaining of facts. If nothing is stored from previous experience, then no learning can take place</a:t>
            </a:r>
          </a:p>
          <a:p>
            <a:pPr algn="just"/>
            <a:r>
              <a:rPr lang="en-US" dirty="0"/>
              <a:t>Thinking and reasoning are also done with remembered facts</a:t>
            </a:r>
          </a:p>
          <a:p>
            <a:pPr marL="0" indent="0">
              <a:buNone/>
            </a:pPr>
            <a:endParaRPr lang="en-US" dirty="0"/>
          </a:p>
        </p:txBody>
      </p:sp>
    </p:spTree>
    <p:extLst>
      <p:ext uri="{BB962C8B-B14F-4D97-AF65-F5344CB8AC3E}">
        <p14:creationId xmlns:p14="http://schemas.microsoft.com/office/powerpoint/2010/main" val="33318845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latin typeface="Arial Rounded MT Bold" panose="020F0704030504030204" pitchFamily="34" charset="0"/>
              </a:rPr>
              <a:t>Types of memory </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sz="3200" dirty="0"/>
              <a:t>The following are types of memory:</a:t>
            </a:r>
          </a:p>
          <a:p>
            <a:pPr lvl="1" algn="just"/>
            <a:r>
              <a:rPr lang="en-US" sz="3000" dirty="0"/>
              <a:t>Immediate or short-term memory: for events that have occurred within the past 30 seconds</a:t>
            </a:r>
          </a:p>
          <a:p>
            <a:pPr lvl="1" algn="just"/>
            <a:r>
              <a:rPr lang="en-US" sz="3000" dirty="0"/>
              <a:t>Recent memory: for events over the past few hours or days</a:t>
            </a:r>
          </a:p>
          <a:p>
            <a:pPr lvl="1" algn="just"/>
            <a:r>
              <a:rPr lang="en-US" sz="3000" dirty="0"/>
              <a:t>Recent past memory: this refers to information retained over the </a:t>
            </a:r>
            <a:r>
              <a:rPr lang="en-US" sz="3000" dirty="0" smtClean="0"/>
              <a:t>past </a:t>
            </a:r>
            <a:r>
              <a:rPr lang="en-US" sz="3000" dirty="0"/>
              <a:t>few months.</a:t>
            </a:r>
          </a:p>
          <a:p>
            <a:pPr lvl="1" algn="just"/>
            <a:r>
              <a:rPr lang="en-US" sz="3000" dirty="0"/>
              <a:t>Remote memory: refers to the ability to remember events that have occurred in the distant past. </a:t>
            </a:r>
          </a:p>
          <a:p>
            <a:endParaRPr lang="en-US" dirty="0"/>
          </a:p>
        </p:txBody>
      </p:sp>
    </p:spTree>
    <p:extLst>
      <p:ext uri="{BB962C8B-B14F-4D97-AF65-F5344CB8AC3E}">
        <p14:creationId xmlns:p14="http://schemas.microsoft.com/office/powerpoint/2010/main" val="4001760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endParaRPr lang="en-US" dirty="0" smtClean="0">
              <a:solidFill>
                <a:schemeClr val="tx1"/>
              </a:solidFill>
              <a:latin typeface="Arial Black" panose="020B0A04020102020204" pitchFamily="34" charset="0"/>
            </a:endParaRPr>
          </a:p>
          <a:p>
            <a:pPr marL="0" indent="0">
              <a:buNone/>
            </a:pPr>
            <a:r>
              <a:rPr lang="en-US" dirty="0" smtClean="0">
                <a:solidFill>
                  <a:schemeClr val="tx1"/>
                </a:solidFill>
                <a:latin typeface="Arial Black" panose="020B0A04020102020204" pitchFamily="34" charset="0"/>
              </a:rPr>
              <a:t>Definitions:</a:t>
            </a:r>
          </a:p>
          <a:p>
            <a:pPr marL="0" indent="0">
              <a:buNone/>
            </a:pPr>
            <a:endParaRPr lang="en-US" dirty="0" smtClean="0">
              <a:solidFill>
                <a:schemeClr val="tx1"/>
              </a:solidFill>
              <a:latin typeface="Arial Black" panose="020B0A04020102020204" pitchFamily="34" charset="0"/>
            </a:endParaRPr>
          </a:p>
          <a:p>
            <a:pPr algn="just"/>
            <a:r>
              <a:rPr lang="en-US" sz="2400" b="1" dirty="0">
                <a:solidFill>
                  <a:prstClr val="black"/>
                </a:solidFill>
                <a:latin typeface="Arial Black" panose="020B0A04020102020204" pitchFamily="34" charset="0"/>
              </a:rPr>
              <a:t>Learning </a:t>
            </a:r>
          </a:p>
          <a:p>
            <a:pPr marL="457200" indent="-457200" algn="just">
              <a:buFont typeface="Wingdings" panose="05000000000000000000" pitchFamily="2" charset="2"/>
              <a:buChar char="v"/>
            </a:pPr>
            <a:r>
              <a:rPr lang="en-US" dirty="0">
                <a:solidFill>
                  <a:prstClr val="black"/>
                </a:solidFill>
              </a:rPr>
              <a:t>Relatively </a:t>
            </a:r>
            <a:r>
              <a:rPr lang="en-US" b="1" i="1" dirty="0">
                <a:solidFill>
                  <a:prstClr val="black"/>
                </a:solidFill>
              </a:rPr>
              <a:t>permanent</a:t>
            </a:r>
            <a:r>
              <a:rPr lang="en-US" dirty="0">
                <a:solidFill>
                  <a:prstClr val="black"/>
                </a:solidFill>
              </a:rPr>
              <a:t> change in knowledge or behavior resulting from repeated experiences.</a:t>
            </a:r>
          </a:p>
          <a:p>
            <a:pPr algn="just"/>
            <a:endParaRPr lang="en-US" dirty="0">
              <a:solidFill>
                <a:prstClr val="black"/>
              </a:solidFill>
            </a:endParaRPr>
          </a:p>
          <a:p>
            <a:pPr algn="just"/>
            <a:r>
              <a:rPr lang="en-US" sz="2400" b="1" dirty="0">
                <a:solidFill>
                  <a:prstClr val="black"/>
                </a:solidFill>
                <a:latin typeface="Arial Black" panose="020B0A04020102020204" pitchFamily="34" charset="0"/>
              </a:rPr>
              <a:t>Reflex</a:t>
            </a:r>
          </a:p>
          <a:p>
            <a:pPr marL="457200" indent="-457200" algn="just">
              <a:buFont typeface="Wingdings" panose="05000000000000000000" pitchFamily="2" charset="2"/>
              <a:buChar char="v"/>
            </a:pPr>
            <a:r>
              <a:rPr lang="en-US" dirty="0">
                <a:solidFill>
                  <a:prstClr val="black"/>
                </a:solidFill>
              </a:rPr>
              <a:t>Is an inborn, </a:t>
            </a:r>
            <a:r>
              <a:rPr lang="en-US" b="1" i="1" dirty="0">
                <a:solidFill>
                  <a:prstClr val="black"/>
                </a:solidFill>
              </a:rPr>
              <a:t>involuntary response </a:t>
            </a:r>
            <a:r>
              <a:rPr lang="en-US" dirty="0">
                <a:solidFill>
                  <a:prstClr val="black"/>
                </a:solidFill>
              </a:rPr>
              <a:t>to a specific kind of stimulus, as in limb-withdrawal reflex (withdrawing your hand after touching a hot plate)</a:t>
            </a:r>
          </a:p>
          <a:p>
            <a:endParaRPr lang="en-US" dirty="0">
              <a:solidFill>
                <a:schemeClr val="tx1"/>
              </a:solidFill>
              <a:latin typeface="Arial Black" panose="020B0A04020102020204" pitchFamily="34" charset="0"/>
            </a:endParaRPr>
          </a:p>
          <a:p>
            <a:endParaRPr lang="en-US" dirty="0"/>
          </a:p>
        </p:txBody>
      </p:sp>
    </p:spTree>
    <p:extLst>
      <p:ext uri="{BB962C8B-B14F-4D97-AF65-F5344CB8AC3E}">
        <p14:creationId xmlns:p14="http://schemas.microsoft.com/office/powerpoint/2010/main" val="17110261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Black" panose="020B0A04020102020204" pitchFamily="34" charset="0"/>
              </a:rPr>
              <a:t>Information Processing</a:t>
            </a:r>
            <a:endParaRPr lang="en-US" dirty="0"/>
          </a:p>
        </p:txBody>
      </p:sp>
      <p:sp>
        <p:nvSpPr>
          <p:cNvPr id="3" name="Content Placeholder 2"/>
          <p:cNvSpPr>
            <a:spLocks noGrp="1"/>
          </p:cNvSpPr>
          <p:nvPr>
            <p:ph idx="1"/>
          </p:nvPr>
        </p:nvSpPr>
        <p:spPr/>
        <p:txBody>
          <a:bodyPr/>
          <a:lstStyle/>
          <a:p>
            <a:pPr marL="457200" indent="-457200" algn="just">
              <a:buFont typeface="Arial" panose="020B0604020202020204" pitchFamily="34" charset="0"/>
              <a:buChar char="•"/>
            </a:pPr>
            <a:r>
              <a:rPr lang="en-US" b="1" i="1" dirty="0">
                <a:solidFill>
                  <a:prstClr val="black"/>
                </a:solidFill>
              </a:rPr>
              <a:t>Encoding</a:t>
            </a:r>
            <a:r>
              <a:rPr lang="en-US" dirty="0">
                <a:solidFill>
                  <a:prstClr val="black"/>
                </a:solidFill>
              </a:rPr>
              <a:t> allows information from the outside world to be sensed in the form of chemical and physical stimuli. </a:t>
            </a:r>
          </a:p>
          <a:p>
            <a:pPr marL="457200" indent="-457200" algn="just">
              <a:buFont typeface="Arial" panose="020B0604020202020204" pitchFamily="34" charset="0"/>
              <a:buChar char="•"/>
            </a:pPr>
            <a:r>
              <a:rPr lang="en-US" b="1" i="1" dirty="0">
                <a:solidFill>
                  <a:prstClr val="black"/>
                </a:solidFill>
              </a:rPr>
              <a:t>Storage</a:t>
            </a:r>
            <a:r>
              <a:rPr lang="en-US" dirty="0">
                <a:solidFill>
                  <a:prstClr val="black"/>
                </a:solidFill>
              </a:rPr>
              <a:t> involves information maintenance over short periods of time. </a:t>
            </a:r>
          </a:p>
          <a:p>
            <a:pPr marL="457200" indent="-457200" algn="just">
              <a:buFont typeface="Arial" panose="020B0604020202020204" pitchFamily="34" charset="0"/>
              <a:buChar char="•"/>
            </a:pPr>
            <a:r>
              <a:rPr lang="en-US" b="1" dirty="0">
                <a:solidFill>
                  <a:prstClr val="black"/>
                </a:solidFill>
              </a:rPr>
              <a:t>Retrieval</a:t>
            </a:r>
            <a:r>
              <a:rPr lang="en-US" dirty="0">
                <a:solidFill>
                  <a:prstClr val="black"/>
                </a:solidFill>
              </a:rPr>
              <a:t>: Stored information must be located and returned to the consciousness.  </a:t>
            </a:r>
          </a:p>
          <a:p>
            <a:pPr algn="just"/>
            <a:endParaRPr lang="en-US" dirty="0">
              <a:solidFill>
                <a:prstClr val="black"/>
              </a:solidFill>
            </a:endParaRPr>
          </a:p>
          <a:p>
            <a:pPr algn="just"/>
            <a:r>
              <a:rPr lang="en-US" dirty="0">
                <a:solidFill>
                  <a:prstClr val="black"/>
                </a:solidFill>
              </a:rPr>
              <a:t>- Memory enables people to recall the </a:t>
            </a:r>
            <a:r>
              <a:rPr lang="en-US" i="1" dirty="0">
                <a:solidFill>
                  <a:prstClr val="black"/>
                </a:solidFill>
              </a:rPr>
              <a:t>who, what, when, where, how and why </a:t>
            </a:r>
            <a:r>
              <a:rPr lang="en-US" dirty="0">
                <a:solidFill>
                  <a:prstClr val="black"/>
                </a:solidFill>
              </a:rPr>
              <a:t>in everyday life.</a:t>
            </a:r>
          </a:p>
          <a:p>
            <a:endParaRPr lang="en-US" dirty="0"/>
          </a:p>
        </p:txBody>
      </p:sp>
    </p:spTree>
    <p:extLst>
      <p:ext uri="{BB962C8B-B14F-4D97-AF65-F5344CB8AC3E}">
        <p14:creationId xmlns:p14="http://schemas.microsoft.com/office/powerpoint/2010/main" val="17775229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Rounded MT Bold" panose="020F0704030504030204" pitchFamily="34" charset="0"/>
              </a:rPr>
              <a:t>Factors Influencing Memory Loss</a:t>
            </a:r>
            <a:endParaRPr lang="en-US" dirty="0"/>
          </a:p>
        </p:txBody>
      </p:sp>
      <p:sp>
        <p:nvSpPr>
          <p:cNvPr id="3" name="Content Placeholder 2"/>
          <p:cNvSpPr>
            <a:spLocks noGrp="1"/>
          </p:cNvSpPr>
          <p:nvPr>
            <p:ph idx="1"/>
          </p:nvPr>
        </p:nvSpPr>
        <p:spPr/>
        <p:txBody>
          <a:bodyPr/>
          <a:lstStyle/>
          <a:p>
            <a:pPr algn="just"/>
            <a:r>
              <a:rPr lang="en-US" b="1" dirty="0">
                <a:solidFill>
                  <a:prstClr val="black"/>
                </a:solidFill>
              </a:rPr>
              <a:t>Interference</a:t>
            </a:r>
            <a:r>
              <a:rPr lang="en-US" dirty="0">
                <a:solidFill>
                  <a:prstClr val="black"/>
                </a:solidFill>
              </a:rPr>
              <a:t> can hamper memorization and retrieval:</a:t>
            </a:r>
          </a:p>
          <a:p>
            <a:pPr algn="just">
              <a:buFont typeface="Wingdings" pitchFamily="2" charset="2"/>
              <a:buChar char="q"/>
            </a:pPr>
            <a:r>
              <a:rPr lang="en-US" i="1" dirty="0">
                <a:solidFill>
                  <a:prstClr val="black"/>
                </a:solidFill>
              </a:rPr>
              <a:t>Retroactive interference</a:t>
            </a:r>
            <a:r>
              <a:rPr lang="en-US" dirty="0">
                <a:solidFill>
                  <a:prstClr val="black"/>
                </a:solidFill>
              </a:rPr>
              <a:t>: when learning </a:t>
            </a:r>
            <a:r>
              <a:rPr lang="en-US" u="sng" dirty="0">
                <a:solidFill>
                  <a:prstClr val="black"/>
                </a:solidFill>
              </a:rPr>
              <a:t>new</a:t>
            </a:r>
            <a:r>
              <a:rPr lang="en-US" dirty="0">
                <a:solidFill>
                  <a:prstClr val="black"/>
                </a:solidFill>
              </a:rPr>
              <a:t> information makes it harder to recall </a:t>
            </a:r>
            <a:r>
              <a:rPr lang="en-US" u="sng" dirty="0">
                <a:solidFill>
                  <a:prstClr val="black"/>
                </a:solidFill>
              </a:rPr>
              <a:t>old</a:t>
            </a:r>
            <a:r>
              <a:rPr lang="en-US" dirty="0">
                <a:solidFill>
                  <a:prstClr val="black"/>
                </a:solidFill>
              </a:rPr>
              <a:t> information and </a:t>
            </a:r>
          </a:p>
          <a:p>
            <a:pPr algn="just">
              <a:buFont typeface="Wingdings" pitchFamily="2" charset="2"/>
              <a:buChar char="q"/>
            </a:pPr>
            <a:r>
              <a:rPr lang="en-US" i="1" dirty="0">
                <a:solidFill>
                  <a:prstClr val="black"/>
                </a:solidFill>
              </a:rPr>
              <a:t>Proactive interference</a:t>
            </a:r>
            <a:r>
              <a:rPr lang="en-US" dirty="0">
                <a:solidFill>
                  <a:prstClr val="black"/>
                </a:solidFill>
              </a:rPr>
              <a:t>: where </a:t>
            </a:r>
            <a:r>
              <a:rPr lang="en-US" u="sng" dirty="0">
                <a:solidFill>
                  <a:prstClr val="black"/>
                </a:solidFill>
              </a:rPr>
              <a:t>prior</a:t>
            </a:r>
            <a:r>
              <a:rPr lang="en-US" dirty="0">
                <a:solidFill>
                  <a:prstClr val="black"/>
                </a:solidFill>
              </a:rPr>
              <a:t> learning disrupts recall of </a:t>
            </a:r>
            <a:r>
              <a:rPr lang="en-US" u="sng" dirty="0">
                <a:solidFill>
                  <a:prstClr val="black"/>
                </a:solidFill>
              </a:rPr>
              <a:t>new</a:t>
            </a:r>
            <a:r>
              <a:rPr lang="en-US" dirty="0">
                <a:solidFill>
                  <a:prstClr val="black"/>
                </a:solidFill>
              </a:rPr>
              <a:t> information. </a:t>
            </a:r>
          </a:p>
          <a:p>
            <a:pPr algn="just"/>
            <a:r>
              <a:rPr lang="en-US" dirty="0">
                <a:solidFill>
                  <a:prstClr val="black"/>
                </a:solidFill>
              </a:rPr>
              <a:t>However, there are situations when old information can facilitate learning of new information (</a:t>
            </a:r>
            <a:r>
              <a:rPr lang="en-US" i="1" dirty="0">
                <a:solidFill>
                  <a:prstClr val="black"/>
                </a:solidFill>
              </a:rPr>
              <a:t>positive transfer</a:t>
            </a:r>
            <a:r>
              <a:rPr lang="en-US" dirty="0">
                <a:solidFill>
                  <a:prstClr val="black"/>
                </a:solidFill>
              </a:rPr>
              <a:t>)</a:t>
            </a:r>
          </a:p>
          <a:p>
            <a:endParaRPr lang="en-US" dirty="0"/>
          </a:p>
        </p:txBody>
      </p:sp>
    </p:spTree>
    <p:extLst>
      <p:ext uri="{BB962C8B-B14F-4D97-AF65-F5344CB8AC3E}">
        <p14:creationId xmlns:p14="http://schemas.microsoft.com/office/powerpoint/2010/main" val="40282896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a:t>Attention</a:t>
            </a:r>
          </a:p>
          <a:p>
            <a:r>
              <a:rPr lang="en-US" dirty="0"/>
              <a:t>Organization of content</a:t>
            </a:r>
          </a:p>
          <a:p>
            <a:r>
              <a:rPr lang="en-US" dirty="0"/>
              <a:t>Age</a:t>
            </a:r>
          </a:p>
          <a:p>
            <a:r>
              <a:rPr lang="en-US" dirty="0"/>
              <a:t>Health and emotional </a:t>
            </a:r>
            <a:r>
              <a:rPr lang="en-US" dirty="0" smtClean="0"/>
              <a:t>status</a:t>
            </a:r>
          </a:p>
          <a:p>
            <a:r>
              <a:rPr lang="en-US" dirty="0" smtClean="0"/>
              <a:t>Intelligence</a:t>
            </a:r>
            <a:endParaRPr lang="en-US" dirty="0"/>
          </a:p>
          <a:p>
            <a:r>
              <a:rPr lang="en-US" dirty="0"/>
              <a:t>Value of content</a:t>
            </a:r>
          </a:p>
          <a:p>
            <a:r>
              <a:rPr lang="en-US" dirty="0"/>
              <a:t>Study and rehearsal skills</a:t>
            </a:r>
          </a:p>
          <a:p>
            <a:r>
              <a:rPr lang="en-US" dirty="0"/>
              <a:t>Environment</a:t>
            </a:r>
          </a:p>
          <a:p>
            <a:r>
              <a:rPr lang="en-US" dirty="0"/>
              <a:t>Level of information processing</a:t>
            </a:r>
          </a:p>
          <a:p>
            <a:r>
              <a:rPr lang="en-US" dirty="0"/>
              <a:t>Methods of </a:t>
            </a:r>
            <a:r>
              <a:rPr lang="en-US" dirty="0" smtClean="0"/>
              <a:t>learning/teaching</a:t>
            </a:r>
            <a:endParaRPr lang="en-US" dirty="0"/>
          </a:p>
        </p:txBody>
      </p:sp>
    </p:spTree>
    <p:extLst>
      <p:ext uri="{BB962C8B-B14F-4D97-AF65-F5344CB8AC3E}">
        <p14:creationId xmlns:p14="http://schemas.microsoft.com/office/powerpoint/2010/main" val="4944090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Rounded MT Bold" panose="020F0704030504030204" pitchFamily="34" charset="0"/>
              </a:rPr>
              <a:t>Improving the Memory</a:t>
            </a:r>
            <a:endParaRPr lang="en-US" dirty="0"/>
          </a:p>
        </p:txBody>
      </p:sp>
      <p:sp>
        <p:nvSpPr>
          <p:cNvPr id="3" name="Content Placeholder 2"/>
          <p:cNvSpPr>
            <a:spLocks noGrp="1"/>
          </p:cNvSpPr>
          <p:nvPr>
            <p:ph idx="1"/>
          </p:nvPr>
        </p:nvSpPr>
        <p:spPr/>
        <p:txBody>
          <a:bodyPr/>
          <a:lstStyle/>
          <a:p>
            <a:pPr algn="just">
              <a:lnSpc>
                <a:spcPct val="150000"/>
              </a:lnSpc>
              <a:buFont typeface="Wingdings" pitchFamily="2" charset="2"/>
              <a:buChar char="§"/>
            </a:pPr>
            <a:r>
              <a:rPr lang="en-US" dirty="0">
                <a:solidFill>
                  <a:prstClr val="black"/>
                </a:solidFill>
              </a:rPr>
              <a:t>Healthy eating(balanced diet)</a:t>
            </a:r>
          </a:p>
          <a:p>
            <a:pPr algn="just">
              <a:lnSpc>
                <a:spcPct val="150000"/>
              </a:lnSpc>
              <a:buFont typeface="Wingdings" pitchFamily="2" charset="2"/>
              <a:buChar char="§"/>
            </a:pPr>
            <a:r>
              <a:rPr lang="en-US" dirty="0">
                <a:solidFill>
                  <a:prstClr val="black"/>
                </a:solidFill>
              </a:rPr>
              <a:t>Physical fitness(exercises)</a:t>
            </a:r>
          </a:p>
          <a:p>
            <a:pPr algn="just">
              <a:lnSpc>
                <a:spcPct val="150000"/>
              </a:lnSpc>
              <a:buFont typeface="Wingdings" pitchFamily="2" charset="2"/>
              <a:buChar char="§"/>
            </a:pPr>
            <a:r>
              <a:rPr lang="en-US" dirty="0">
                <a:solidFill>
                  <a:prstClr val="black"/>
                </a:solidFill>
              </a:rPr>
              <a:t>Stress reduction measures</a:t>
            </a:r>
          </a:p>
          <a:p>
            <a:pPr algn="just">
              <a:lnSpc>
                <a:spcPct val="150000"/>
              </a:lnSpc>
              <a:buFont typeface="Wingdings" pitchFamily="2" charset="2"/>
              <a:buChar char="§"/>
            </a:pPr>
            <a:r>
              <a:rPr lang="en-US" dirty="0">
                <a:solidFill>
                  <a:prstClr val="black"/>
                </a:solidFill>
              </a:rPr>
              <a:t>Memory exercises improves cognitive function and brain efficiency e.g. brain teasers and verbal memory training techniques</a:t>
            </a:r>
          </a:p>
          <a:p>
            <a:pPr algn="just">
              <a:lnSpc>
                <a:spcPct val="150000"/>
              </a:lnSpc>
              <a:buFont typeface="Wingdings" pitchFamily="2" charset="2"/>
              <a:buChar char="§"/>
            </a:pPr>
            <a:r>
              <a:rPr lang="en-US" dirty="0">
                <a:solidFill>
                  <a:prstClr val="black"/>
                </a:solidFill>
              </a:rPr>
              <a:t>Adequate sleep.  </a:t>
            </a:r>
          </a:p>
          <a:p>
            <a:endParaRPr lang="en-US" dirty="0"/>
          </a:p>
        </p:txBody>
      </p:sp>
    </p:spTree>
    <p:extLst>
      <p:ext uri="{BB962C8B-B14F-4D97-AF65-F5344CB8AC3E}">
        <p14:creationId xmlns:p14="http://schemas.microsoft.com/office/powerpoint/2010/main" val="32917599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Rounded MT Bold" panose="020F0704030504030204" pitchFamily="34" charset="0"/>
              </a:rPr>
              <a:t>STRUCTURE AND FUNCTIONS OF THE MIND</a:t>
            </a:r>
            <a:endParaRPr lang="en-US" dirty="0"/>
          </a:p>
        </p:txBody>
      </p:sp>
      <p:sp>
        <p:nvSpPr>
          <p:cNvPr id="3" name="Content Placeholder 2"/>
          <p:cNvSpPr>
            <a:spLocks noGrp="1"/>
          </p:cNvSpPr>
          <p:nvPr>
            <p:ph idx="1"/>
          </p:nvPr>
        </p:nvSpPr>
        <p:spPr/>
        <p:txBody>
          <a:bodyPr/>
          <a:lstStyle/>
          <a:p>
            <a:r>
              <a:rPr lang="en-US" dirty="0"/>
              <a:t>According to Freud, the mind is divided into three levels of existence or consciousness:</a:t>
            </a:r>
          </a:p>
          <a:p>
            <a:endParaRPr lang="en-US" dirty="0"/>
          </a:p>
        </p:txBody>
      </p:sp>
    </p:spTree>
    <p:extLst>
      <p:ext uri="{BB962C8B-B14F-4D97-AF65-F5344CB8AC3E}">
        <p14:creationId xmlns:p14="http://schemas.microsoft.com/office/powerpoint/2010/main" val="2380494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342900" indent="-342900">
              <a:buAutoNum type="arabicParenR"/>
            </a:pPr>
            <a:r>
              <a:rPr lang="en-US" dirty="0" smtClean="0">
                <a:solidFill>
                  <a:schemeClr val="tx1"/>
                </a:solidFill>
                <a:latin typeface="Arial Rounded MT Bold" panose="020F0704030504030204" pitchFamily="34" charset="0"/>
              </a:rPr>
              <a:t>The </a:t>
            </a:r>
            <a:r>
              <a:rPr lang="en-US" dirty="0">
                <a:solidFill>
                  <a:schemeClr val="tx1"/>
                </a:solidFill>
                <a:latin typeface="Arial Rounded MT Bold" panose="020F0704030504030204" pitchFamily="34" charset="0"/>
              </a:rPr>
              <a:t>Conscious </a:t>
            </a:r>
            <a:r>
              <a:rPr lang="en-US" dirty="0" smtClean="0">
                <a:solidFill>
                  <a:schemeClr val="tx1"/>
                </a:solidFill>
                <a:latin typeface="Arial Rounded MT Bold" panose="020F0704030504030204" pitchFamily="34" charset="0"/>
              </a:rPr>
              <a:t>Level</a:t>
            </a:r>
          </a:p>
          <a:p>
            <a:pPr algn="just"/>
            <a:r>
              <a:rPr lang="en-US" dirty="0"/>
              <a:t>This is a small part which forms 1/6</a:t>
            </a:r>
            <a:r>
              <a:rPr lang="en-US" baseline="30000" dirty="0"/>
              <a:t>th</a:t>
            </a:r>
            <a:r>
              <a:rPr lang="en-US" dirty="0"/>
              <a:t>  of the total size of the mind, regarded as the sense organ of attention. </a:t>
            </a:r>
            <a:endParaRPr lang="en-US" dirty="0" smtClean="0"/>
          </a:p>
          <a:p>
            <a:r>
              <a:rPr lang="en-GB" dirty="0"/>
              <a:t>This is the part of the mind that holds what you </a:t>
            </a:r>
            <a:r>
              <a:rPr lang="en-GB" dirty="0" smtClean="0"/>
              <a:t>are </a:t>
            </a:r>
            <a:r>
              <a:rPr lang="en-GB" dirty="0"/>
              <a:t>aware of; materials that are within your immediate memory. </a:t>
            </a:r>
            <a:endParaRPr lang="en-GB" dirty="0" smtClean="0"/>
          </a:p>
          <a:p>
            <a:r>
              <a:rPr lang="en-GB" dirty="0" smtClean="0"/>
              <a:t>You can </a:t>
            </a:r>
            <a:r>
              <a:rPr lang="en-GB" dirty="0"/>
              <a:t>verbalize about your conscious experience and you can think </a:t>
            </a:r>
            <a:r>
              <a:rPr lang="en-US" dirty="0"/>
              <a:t> </a:t>
            </a:r>
            <a:r>
              <a:rPr lang="en-GB" dirty="0" smtClean="0"/>
              <a:t>about </a:t>
            </a:r>
            <a:r>
              <a:rPr lang="en-GB" dirty="0"/>
              <a:t>it in a  </a:t>
            </a:r>
            <a:r>
              <a:rPr lang="en-GB" dirty="0" smtClean="0"/>
              <a:t>Logical </a:t>
            </a:r>
            <a:r>
              <a:rPr lang="en-GB" dirty="0"/>
              <a:t>fashion. No mental energy is required to recall this material. </a:t>
            </a:r>
            <a:endParaRPr lang="en-US" dirty="0"/>
          </a:p>
          <a:p>
            <a:pPr marL="0" indent="0">
              <a:buNone/>
            </a:pPr>
            <a:endParaRPr lang="en-US" dirty="0" smtClean="0">
              <a:solidFill>
                <a:schemeClr val="tx1"/>
              </a:solidFill>
              <a:latin typeface="Arial Rounded MT Bold" panose="020F0704030504030204" pitchFamily="34" charset="0"/>
            </a:endParaRPr>
          </a:p>
          <a:p>
            <a:endParaRPr lang="en-US" dirty="0"/>
          </a:p>
        </p:txBody>
      </p:sp>
    </p:spTree>
    <p:extLst>
      <p:ext uri="{BB962C8B-B14F-4D97-AF65-F5344CB8AC3E}">
        <p14:creationId xmlns:p14="http://schemas.microsoft.com/office/powerpoint/2010/main" val="19068534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This level contains 5-10% of the </a:t>
            </a:r>
            <a:r>
              <a:rPr lang="en-GB" dirty="0" smtClean="0"/>
              <a:t>materials</a:t>
            </a:r>
            <a:r>
              <a:rPr lang="en-US" dirty="0" smtClean="0"/>
              <a:t>. It </a:t>
            </a:r>
            <a:r>
              <a:rPr lang="en-US" dirty="0"/>
              <a:t>functions only when the individual is awake. </a:t>
            </a:r>
            <a:endParaRPr lang="en-US" dirty="0" smtClean="0"/>
          </a:p>
          <a:p>
            <a:r>
              <a:rPr lang="en-US" dirty="0" smtClean="0"/>
              <a:t>This </a:t>
            </a:r>
            <a:r>
              <a:rPr lang="en-US" dirty="0"/>
              <a:t>first level is responsible for – rational thinking, good judgment, correct perception of the  environment, emotions and establishment of personal relationships.</a:t>
            </a:r>
          </a:p>
          <a:p>
            <a:endParaRPr lang="en-US" dirty="0"/>
          </a:p>
        </p:txBody>
      </p:sp>
    </p:spTree>
    <p:extLst>
      <p:ext uri="{BB962C8B-B14F-4D97-AF65-F5344CB8AC3E}">
        <p14:creationId xmlns:p14="http://schemas.microsoft.com/office/powerpoint/2010/main" val="25729940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solidFill>
                  <a:schemeClr val="tx1"/>
                </a:solidFill>
                <a:latin typeface="Arial Rounded MT Bold" panose="020F0704030504030204" pitchFamily="34" charset="0"/>
              </a:rPr>
              <a:t>2) Subconscious Level</a:t>
            </a:r>
            <a:endParaRPr lang="en-US" dirty="0" smtClean="0"/>
          </a:p>
          <a:p>
            <a:pPr algn="just"/>
            <a:r>
              <a:rPr lang="en-US" dirty="0"/>
              <a:t>Forms 1/6</a:t>
            </a:r>
            <a:r>
              <a:rPr lang="en-US" baseline="30000" dirty="0"/>
              <a:t>th</a:t>
            </a:r>
            <a:r>
              <a:rPr lang="en-US" dirty="0"/>
              <a:t>  of the total size of the mind. </a:t>
            </a:r>
          </a:p>
          <a:p>
            <a:pPr algn="just"/>
            <a:r>
              <a:rPr lang="en-US" dirty="0"/>
              <a:t>It is accessible to both the conscious and the unconscious levels of the mind</a:t>
            </a:r>
            <a:r>
              <a:rPr lang="en-US" dirty="0" smtClean="0"/>
              <a:t>.</a:t>
            </a:r>
          </a:p>
          <a:p>
            <a:r>
              <a:rPr lang="en-GB" dirty="0"/>
              <a:t>contains materials within the preconscious </a:t>
            </a:r>
            <a:r>
              <a:rPr lang="en-US" dirty="0"/>
              <a:t> </a:t>
            </a:r>
            <a:r>
              <a:rPr lang="en-GB" dirty="0" smtClean="0"/>
              <a:t>memory</a:t>
            </a:r>
            <a:r>
              <a:rPr lang="en-GB" dirty="0"/>
              <a:t>. So although materials stored here aren’t in the conscious, </a:t>
            </a:r>
            <a:endParaRPr lang="en-US" dirty="0"/>
          </a:p>
          <a:p>
            <a:r>
              <a:rPr lang="en-GB" dirty="0"/>
              <a:t>they can be readily brought into conscious through use of moderate </a:t>
            </a:r>
            <a:r>
              <a:rPr lang="en-GB" dirty="0" smtClean="0"/>
              <a:t>mental </a:t>
            </a:r>
            <a:r>
              <a:rPr lang="en-GB" dirty="0"/>
              <a:t>energy. This level contains 10-15% of the materials. </a:t>
            </a:r>
            <a:endParaRPr lang="en-US" dirty="0"/>
          </a:p>
          <a:p>
            <a:pPr algn="just"/>
            <a:r>
              <a:rPr lang="en-US" dirty="0"/>
              <a:t>Acts as a </a:t>
            </a:r>
            <a:r>
              <a:rPr lang="en-US" b="1" dirty="0"/>
              <a:t>censor</a:t>
            </a:r>
            <a:r>
              <a:rPr lang="en-US" dirty="0"/>
              <a:t> (filter) of all information stored in the unconscious level reaching the conscious, to </a:t>
            </a:r>
            <a:r>
              <a:rPr lang="en-US" b="1" dirty="0"/>
              <a:t>store</a:t>
            </a:r>
            <a:r>
              <a:rPr lang="en-US" dirty="0"/>
              <a:t> all information and experiences from the conscious mind for memory, and to select which  experiences should be </a:t>
            </a:r>
            <a:r>
              <a:rPr lang="en-US" b="1" dirty="0"/>
              <a:t>repressed</a:t>
            </a:r>
            <a:r>
              <a:rPr lang="en-US" dirty="0"/>
              <a:t> into the unconscious mind (never to be remembered).</a:t>
            </a:r>
          </a:p>
          <a:p>
            <a:pPr marL="0" indent="0">
              <a:buNone/>
            </a:pPr>
            <a:endParaRPr lang="en-US" dirty="0" smtClean="0">
              <a:solidFill>
                <a:schemeClr val="tx1"/>
              </a:solidFill>
              <a:latin typeface="Arial Rounded MT Bold" panose="020F0704030504030204" pitchFamily="34" charset="0"/>
            </a:endParaRPr>
          </a:p>
        </p:txBody>
      </p:sp>
    </p:spTree>
    <p:extLst>
      <p:ext uri="{BB962C8B-B14F-4D97-AF65-F5344CB8AC3E}">
        <p14:creationId xmlns:p14="http://schemas.microsoft.com/office/powerpoint/2010/main" val="23995839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solidFill>
                  <a:schemeClr val="tx1"/>
                </a:solidFill>
                <a:latin typeface="Arial Rounded MT Bold" panose="020F0704030504030204" pitchFamily="34" charset="0"/>
              </a:rPr>
              <a:t>3) Unconscious </a:t>
            </a:r>
            <a:r>
              <a:rPr lang="en-US" b="1" dirty="0">
                <a:solidFill>
                  <a:schemeClr val="tx1"/>
                </a:solidFill>
                <a:latin typeface="Arial Rounded MT Bold" panose="020F0704030504030204" pitchFamily="34" charset="0"/>
              </a:rPr>
              <a:t>Level </a:t>
            </a:r>
            <a:endParaRPr lang="en-US" b="1" dirty="0" smtClean="0">
              <a:solidFill>
                <a:schemeClr val="tx1"/>
              </a:solidFill>
              <a:latin typeface="Arial Rounded MT Bold" panose="020F0704030504030204" pitchFamily="34" charset="0"/>
            </a:endParaRPr>
          </a:p>
          <a:p>
            <a:pPr algn="just"/>
            <a:r>
              <a:rPr lang="en-US" dirty="0"/>
              <a:t>Comprises 2/3</a:t>
            </a:r>
            <a:r>
              <a:rPr lang="en-US" baseline="30000" dirty="0"/>
              <a:t>rd</a:t>
            </a:r>
            <a:r>
              <a:rPr lang="en-US" dirty="0"/>
              <a:t> of the entire mind. </a:t>
            </a:r>
          </a:p>
          <a:p>
            <a:pPr algn="just"/>
            <a:r>
              <a:rPr lang="en-US" dirty="0"/>
              <a:t>It contains all repressed ideas, psychological experiences, information and emotions. </a:t>
            </a:r>
          </a:p>
          <a:p>
            <a:pPr algn="just"/>
            <a:r>
              <a:rPr lang="en-US" dirty="0"/>
              <a:t>The information from this level can reach the conscious level through – a dream but in a distorted way, slip of the tongue, unexplained behavioral responses, jokes or lapses of memory.</a:t>
            </a:r>
          </a:p>
          <a:p>
            <a:r>
              <a:rPr lang="en-GB" dirty="0"/>
              <a:t>This level according to Freud, houses most of </a:t>
            </a:r>
            <a:r>
              <a:rPr lang="en-GB" dirty="0" smtClean="0"/>
              <a:t>our </a:t>
            </a:r>
            <a:r>
              <a:rPr lang="en-GB" dirty="0"/>
              <a:t>materials (75_80%). </a:t>
            </a:r>
            <a:endParaRPr lang="en-US" dirty="0"/>
          </a:p>
        </p:txBody>
      </p:sp>
    </p:spTree>
    <p:extLst>
      <p:ext uri="{BB962C8B-B14F-4D97-AF65-F5344CB8AC3E}">
        <p14:creationId xmlns:p14="http://schemas.microsoft.com/office/powerpoint/2010/main" val="23254586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a:t>Freud felt that this part of the mind was </a:t>
            </a:r>
            <a:r>
              <a:rPr lang="en-GB" dirty="0" smtClean="0"/>
              <a:t>not </a:t>
            </a:r>
            <a:r>
              <a:rPr lang="en-GB" dirty="0"/>
              <a:t>directly accessible to awareness. In part, he saw it as a dump box </a:t>
            </a:r>
            <a:r>
              <a:rPr lang="en-GB" dirty="0" smtClean="0"/>
              <a:t>for </a:t>
            </a:r>
            <a:r>
              <a:rPr lang="en-GB" dirty="0"/>
              <a:t>urges, feelings and ideas that are tied to anxiety, conflict and </a:t>
            </a:r>
            <a:r>
              <a:rPr lang="en-GB" dirty="0" smtClean="0"/>
              <a:t>pain</a:t>
            </a:r>
            <a:r>
              <a:rPr lang="en-GB" dirty="0"/>
              <a:t>. </a:t>
            </a:r>
            <a:endParaRPr lang="en-GB" dirty="0" smtClean="0"/>
          </a:p>
          <a:p>
            <a:r>
              <a:rPr lang="en-GB" dirty="0" smtClean="0"/>
              <a:t>These </a:t>
            </a:r>
            <a:r>
              <a:rPr lang="en-GB" dirty="0"/>
              <a:t>are the unacceptable wishes, desires, fantasies and past </a:t>
            </a:r>
            <a:r>
              <a:rPr lang="en-GB" dirty="0" smtClean="0"/>
              <a:t>painful/traumatic </a:t>
            </a:r>
            <a:r>
              <a:rPr lang="en-GB" dirty="0"/>
              <a:t>experiences. </a:t>
            </a:r>
            <a:endParaRPr lang="en-GB" dirty="0" smtClean="0"/>
          </a:p>
          <a:p>
            <a:r>
              <a:rPr lang="en-GB" dirty="0" smtClean="0"/>
              <a:t>For </a:t>
            </a:r>
            <a:r>
              <a:rPr lang="en-GB" dirty="0"/>
              <a:t>example, a girl who is defiled </a:t>
            </a:r>
            <a:r>
              <a:rPr lang="en-GB" dirty="0" smtClean="0"/>
              <a:t>may </a:t>
            </a:r>
            <a:r>
              <a:rPr lang="en-GB" dirty="0"/>
              <a:t>have the experience erased from her memory. </a:t>
            </a:r>
            <a:endParaRPr lang="en-GB" dirty="0" smtClean="0"/>
          </a:p>
          <a:p>
            <a:r>
              <a:rPr lang="en-GB" dirty="0" smtClean="0"/>
              <a:t>These experiences </a:t>
            </a:r>
            <a:r>
              <a:rPr lang="en-GB" dirty="0"/>
              <a:t>however have not disappeared according to Freud, they </a:t>
            </a:r>
            <a:r>
              <a:rPr lang="en-GB" dirty="0" smtClean="0"/>
              <a:t>are </a:t>
            </a:r>
            <a:r>
              <a:rPr lang="en-GB" dirty="0"/>
              <a:t>there, buried in the unconscious region of our minds and </a:t>
            </a:r>
            <a:r>
              <a:rPr lang="en-GB" dirty="0" smtClean="0"/>
              <a:t>exerting </a:t>
            </a:r>
            <a:r>
              <a:rPr lang="en-GB" dirty="0"/>
              <a:t>influence on our actions and our conscious awareness.  </a:t>
            </a:r>
            <a:endParaRPr lang="en-US" dirty="0"/>
          </a:p>
          <a:p>
            <a:endParaRPr lang="en-US" dirty="0"/>
          </a:p>
        </p:txBody>
      </p:sp>
    </p:spTree>
    <p:extLst>
      <p:ext uri="{BB962C8B-B14F-4D97-AF65-F5344CB8AC3E}">
        <p14:creationId xmlns:p14="http://schemas.microsoft.com/office/powerpoint/2010/main" val="242652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None/>
            </a:pPr>
            <a:r>
              <a:rPr lang="en-US" sz="2000" b="1" dirty="0">
                <a:latin typeface="Arial Black" panose="020B0A04020102020204" pitchFamily="34" charset="0"/>
              </a:rPr>
              <a:t>An Instinct</a:t>
            </a:r>
          </a:p>
          <a:p>
            <a:pPr algn="just"/>
            <a:r>
              <a:rPr lang="en-US" dirty="0"/>
              <a:t>An inborn complex </a:t>
            </a:r>
            <a:r>
              <a:rPr lang="en-US" dirty="0" err="1"/>
              <a:t>behaviour</a:t>
            </a:r>
            <a:r>
              <a:rPr lang="en-US" dirty="0"/>
              <a:t> found in members of a species  such as nest building in birds.</a:t>
            </a:r>
          </a:p>
          <a:p>
            <a:pPr algn="just">
              <a:buNone/>
            </a:pPr>
            <a:r>
              <a:rPr lang="en-US" sz="2000" b="1" dirty="0">
                <a:latin typeface="Arial Black" panose="020B0A04020102020204" pitchFamily="34" charset="0"/>
              </a:rPr>
              <a:t>Maturation</a:t>
            </a:r>
          </a:p>
          <a:p>
            <a:pPr algn="just"/>
            <a:r>
              <a:rPr lang="en-US" dirty="0"/>
              <a:t>Is the sequential unfolding of inherited predispositions(such as walking in human infants).</a:t>
            </a:r>
          </a:p>
          <a:p>
            <a:pPr algn="just"/>
            <a:endParaRPr lang="en-US" dirty="0"/>
          </a:p>
          <a:p>
            <a:endParaRPr lang="en-US" dirty="0"/>
          </a:p>
        </p:txBody>
      </p:sp>
    </p:spTree>
    <p:extLst>
      <p:ext uri="{BB962C8B-B14F-4D97-AF65-F5344CB8AC3E}">
        <p14:creationId xmlns:p14="http://schemas.microsoft.com/office/powerpoint/2010/main" val="3683971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solidFill>
                  <a:srgbClr val="FF0000"/>
                </a:solidFill>
                <a:latin typeface="Arial Black" panose="020B0A04020102020204" pitchFamily="34" charset="0"/>
              </a:rPr>
              <a:t>Types of </a:t>
            </a:r>
            <a:r>
              <a:rPr lang="en-US" b="1" dirty="0" smtClean="0">
                <a:solidFill>
                  <a:srgbClr val="FF0000"/>
                </a:solidFill>
                <a:latin typeface="Arial Black" panose="020B0A04020102020204" pitchFamily="34" charset="0"/>
              </a:rPr>
              <a:t>Learning</a:t>
            </a:r>
          </a:p>
          <a:p>
            <a:pPr algn="just"/>
            <a:r>
              <a:rPr lang="en-US" b="1" dirty="0"/>
              <a:t>Psychomotor Learning: </a:t>
            </a:r>
            <a:r>
              <a:rPr lang="en-US" dirty="0"/>
              <a:t>acquisition of physical skills, coordination of muscles and body parts.</a:t>
            </a:r>
          </a:p>
          <a:p>
            <a:pPr algn="just"/>
            <a:r>
              <a:rPr lang="en-US" b="1" dirty="0"/>
              <a:t>Cognitive Learning: </a:t>
            </a:r>
            <a:r>
              <a:rPr lang="en-US" dirty="0"/>
              <a:t>ability to think, form ideas and concepts, synthesis, analyze and evaluate issues logically and creatively.</a:t>
            </a:r>
          </a:p>
          <a:p>
            <a:pPr algn="just"/>
            <a:r>
              <a:rPr lang="en-US" b="1" dirty="0"/>
              <a:t>Affective Learning: </a:t>
            </a:r>
            <a:r>
              <a:rPr lang="en-US" dirty="0"/>
              <a:t>involves emotions, values, feelings and attitudes of an individual.</a:t>
            </a:r>
          </a:p>
          <a:p>
            <a:pPr marL="0" indent="0">
              <a:buNone/>
            </a:pPr>
            <a:endParaRPr lang="en-US" dirty="0"/>
          </a:p>
        </p:txBody>
      </p:sp>
    </p:spTree>
    <p:extLst>
      <p:ext uri="{BB962C8B-B14F-4D97-AF65-F5344CB8AC3E}">
        <p14:creationId xmlns:p14="http://schemas.microsoft.com/office/powerpoint/2010/main" val="3982544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Experience  is important for learning to take place. This experience can be direct(formal) teaching or informal experiences.</a:t>
            </a:r>
          </a:p>
          <a:p>
            <a:r>
              <a:rPr lang="en-US" dirty="0"/>
              <a:t>Practice is important for learning to be achieved and sustained</a:t>
            </a:r>
            <a:r>
              <a:rPr lang="en-US" dirty="0" smtClean="0"/>
              <a:t>.</a:t>
            </a:r>
            <a:endParaRPr lang="en-US" dirty="0"/>
          </a:p>
          <a:p>
            <a:r>
              <a:rPr lang="en-US" dirty="0"/>
              <a:t>There is a clear distinction </a:t>
            </a:r>
            <a:r>
              <a:rPr lang="en-US" dirty="0" smtClean="0"/>
              <a:t>between learning </a:t>
            </a:r>
            <a:r>
              <a:rPr lang="en-US" dirty="0"/>
              <a:t>and </a:t>
            </a:r>
            <a:r>
              <a:rPr lang="en-US" dirty="0" smtClean="0"/>
              <a:t>performance.</a:t>
            </a:r>
          </a:p>
          <a:p>
            <a:r>
              <a:rPr lang="en-US" b="1" dirty="0" smtClean="0"/>
              <a:t>Learning </a:t>
            </a:r>
            <a:r>
              <a:rPr lang="en-US" dirty="0"/>
              <a:t>is the acquisition of behavior </a:t>
            </a:r>
            <a:r>
              <a:rPr lang="en-US" dirty="0" smtClean="0"/>
              <a:t>potential</a:t>
            </a:r>
            <a:r>
              <a:rPr lang="en-US" dirty="0"/>
              <a:t>, while </a:t>
            </a:r>
            <a:r>
              <a:rPr lang="en-US" b="1" dirty="0"/>
              <a:t>performance </a:t>
            </a:r>
            <a:r>
              <a:rPr lang="en-US" dirty="0"/>
              <a:t>is the actual behavior. </a:t>
            </a:r>
          </a:p>
          <a:p>
            <a:pPr>
              <a:buNone/>
            </a:pPr>
            <a:r>
              <a:rPr lang="en-US" dirty="0"/>
              <a:t>For example in academic </a:t>
            </a:r>
            <a:r>
              <a:rPr lang="en-US" dirty="0" smtClean="0"/>
              <a:t>situation, proof of </a:t>
            </a:r>
            <a:r>
              <a:rPr lang="en-US" dirty="0"/>
              <a:t>learning is performance in </a:t>
            </a:r>
            <a:r>
              <a:rPr lang="en-US" dirty="0" smtClean="0"/>
              <a:t>examinations.</a:t>
            </a:r>
            <a:endParaRPr lang="en-US" b="1" dirty="0"/>
          </a:p>
          <a:p>
            <a:endParaRPr lang="en-US" dirty="0"/>
          </a:p>
        </p:txBody>
      </p:sp>
    </p:spTree>
    <p:extLst>
      <p:ext uri="{BB962C8B-B14F-4D97-AF65-F5344CB8AC3E}">
        <p14:creationId xmlns:p14="http://schemas.microsoft.com/office/powerpoint/2010/main" val="1652235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a:t>performance can fluctuate due to </a:t>
            </a:r>
            <a:r>
              <a:rPr lang="en-US" dirty="0" smtClean="0"/>
              <a:t>factors </a:t>
            </a:r>
            <a:r>
              <a:rPr lang="en-US" dirty="0"/>
              <a:t>such as  fatigue, drugs, and emotional states. </a:t>
            </a:r>
            <a:endParaRPr lang="en-US" dirty="0" smtClean="0"/>
          </a:p>
          <a:p>
            <a:r>
              <a:rPr lang="en-US" dirty="0"/>
              <a:t>P</a:t>
            </a:r>
            <a:r>
              <a:rPr lang="en-US" dirty="0" smtClean="0"/>
              <a:t>erformance </a:t>
            </a:r>
            <a:r>
              <a:rPr lang="en-US" dirty="0"/>
              <a:t>is more variable than learning. what this means is that whereas </a:t>
            </a:r>
            <a:r>
              <a:rPr lang="en-US" dirty="0" smtClean="0"/>
              <a:t> what one </a:t>
            </a:r>
            <a:r>
              <a:rPr lang="en-US" dirty="0"/>
              <a:t>has learned such as </a:t>
            </a:r>
            <a:r>
              <a:rPr lang="en-US" dirty="0" smtClean="0"/>
              <a:t> driving </a:t>
            </a:r>
            <a:r>
              <a:rPr lang="en-US" dirty="0"/>
              <a:t>may not change  </a:t>
            </a:r>
            <a:r>
              <a:rPr lang="en-US" dirty="0" smtClean="0"/>
              <a:t>when  </a:t>
            </a:r>
            <a:r>
              <a:rPr lang="en-US" dirty="0"/>
              <a:t>he/she is sick or tired, how </a:t>
            </a:r>
            <a:r>
              <a:rPr lang="en-US" dirty="0" smtClean="0"/>
              <a:t> he </a:t>
            </a:r>
            <a:r>
              <a:rPr lang="en-US" dirty="0"/>
              <a:t>or she performs in this task will be affected by the </a:t>
            </a:r>
            <a:r>
              <a:rPr lang="en-US" dirty="0" smtClean="0"/>
              <a:t> condition </a:t>
            </a:r>
            <a:r>
              <a:rPr lang="en-US" dirty="0"/>
              <a:t>in which he or she is.</a:t>
            </a:r>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2326564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THEORIES OF LEARNING</a:t>
            </a:r>
            <a:endParaRPr lang="en-US" dirty="0"/>
          </a:p>
        </p:txBody>
      </p:sp>
      <p:sp>
        <p:nvSpPr>
          <p:cNvPr id="3" name="Content Placeholder 2"/>
          <p:cNvSpPr>
            <a:spLocks noGrp="1"/>
          </p:cNvSpPr>
          <p:nvPr>
            <p:ph idx="1"/>
          </p:nvPr>
        </p:nvSpPr>
        <p:spPr/>
        <p:txBody>
          <a:bodyPr/>
          <a:lstStyle/>
          <a:p>
            <a:pPr>
              <a:buNone/>
            </a:pPr>
            <a:r>
              <a:rPr lang="en-US" u="sng" dirty="0">
                <a:solidFill>
                  <a:srgbClr val="00B0F0"/>
                </a:solidFill>
              </a:rPr>
              <a:t>Behaviorist Theories</a:t>
            </a:r>
          </a:p>
          <a:p>
            <a:pPr>
              <a:buNone/>
            </a:pPr>
            <a:r>
              <a:rPr lang="en-US" dirty="0"/>
              <a:t>Also known as associative theories. </a:t>
            </a:r>
          </a:p>
          <a:p>
            <a:r>
              <a:rPr lang="en-US" dirty="0"/>
              <a:t>They </a:t>
            </a:r>
            <a:r>
              <a:rPr lang="en-US" dirty="0" err="1" smtClean="0"/>
              <a:t>emphasise</a:t>
            </a:r>
            <a:r>
              <a:rPr lang="en-US" dirty="0" smtClean="0"/>
              <a:t> </a:t>
            </a:r>
            <a:r>
              <a:rPr lang="en-US" dirty="0"/>
              <a:t>that behavior is </a:t>
            </a:r>
            <a:r>
              <a:rPr lang="en-US" dirty="0" smtClean="0"/>
              <a:t>learned through </a:t>
            </a:r>
            <a:r>
              <a:rPr lang="en-US" dirty="0"/>
              <a:t>the process of conditioning. </a:t>
            </a:r>
          </a:p>
          <a:p>
            <a:r>
              <a:rPr lang="en-US" dirty="0"/>
              <a:t>They are also known as </a:t>
            </a:r>
            <a:r>
              <a:rPr lang="en-US" dirty="0" smtClean="0"/>
              <a:t>stimulus-response(s-r) theories, </a:t>
            </a:r>
            <a:r>
              <a:rPr lang="en-US" dirty="0"/>
              <a:t>they assume that learning involves the association between a stimulus and a </a:t>
            </a:r>
            <a:r>
              <a:rPr lang="en-US" dirty="0" smtClean="0"/>
              <a:t>response.</a:t>
            </a:r>
            <a:endParaRPr lang="en-US" dirty="0"/>
          </a:p>
          <a:p>
            <a:endParaRPr lang="en-US" dirty="0"/>
          </a:p>
          <a:p>
            <a:pPr>
              <a:buNone/>
            </a:pPr>
            <a:r>
              <a:rPr lang="en-US" dirty="0"/>
              <a:t>.</a:t>
            </a:r>
          </a:p>
          <a:p>
            <a:endParaRPr lang="en-US" dirty="0"/>
          </a:p>
        </p:txBody>
      </p:sp>
    </p:spTree>
    <p:extLst>
      <p:ext uri="{BB962C8B-B14F-4D97-AF65-F5344CB8AC3E}">
        <p14:creationId xmlns:p14="http://schemas.microsoft.com/office/powerpoint/2010/main" val="3725825761"/>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1102</TotalTime>
  <Words>2515</Words>
  <Application>Microsoft Office PowerPoint</Application>
  <PresentationFormat>Widescreen</PresentationFormat>
  <Paragraphs>225</Paragraphs>
  <Slides>49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49</vt:i4>
      </vt:variant>
    </vt:vector>
  </HeadingPairs>
  <TitlesOfParts>
    <vt:vector size="56" baseType="lpstr">
      <vt:lpstr>Arial</vt:lpstr>
      <vt:lpstr>Arial Black</vt:lpstr>
      <vt:lpstr>Arial Rounded MT Bold</vt:lpstr>
      <vt:lpstr>Gill Sans MT</vt:lpstr>
      <vt:lpstr>Wingdings</vt:lpstr>
      <vt:lpstr>Wingdings 2</vt:lpstr>
      <vt:lpstr>Dividend</vt:lpstr>
      <vt:lpstr>Cognitive psychology(c. mruche)</vt:lpstr>
      <vt:lpstr>PowerPoint Presentation</vt:lpstr>
      <vt:lpstr>LEARNING </vt:lpstr>
      <vt:lpstr>PowerPoint Presentation</vt:lpstr>
      <vt:lpstr>PowerPoint Presentation</vt:lpstr>
      <vt:lpstr>PowerPoint Presentation</vt:lpstr>
      <vt:lpstr>PowerPoint Presentation</vt:lpstr>
      <vt:lpstr>PowerPoint Presentation</vt:lpstr>
      <vt:lpstr>THEORIES OF LEARNING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COGNITIVE LEARNING THEORIES</vt:lpstr>
      <vt:lpstr>PowerPoint Presentation</vt:lpstr>
      <vt:lpstr>PowerPoint Presentation</vt:lpstr>
      <vt:lpstr>JEAN PIAGET</vt:lpstr>
      <vt:lpstr>Social Learning Theory</vt:lpstr>
      <vt:lpstr>MEMORY</vt:lpstr>
      <vt:lpstr>PowerPoint Presentation</vt:lpstr>
      <vt:lpstr>PowerPoint Presentation</vt:lpstr>
      <vt:lpstr>Types of memory </vt:lpstr>
      <vt:lpstr>Information Processing</vt:lpstr>
      <vt:lpstr>Factors Influencing Memory Loss</vt:lpstr>
      <vt:lpstr>CONT..</vt:lpstr>
      <vt:lpstr>Improving the Memory</vt:lpstr>
      <vt:lpstr>STRUCTURE AND FUNCTIONS OF THE MIND</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Cognitive psychology(c.mruche)</dc:title>
  <dc:creator>User</dc:creator>
  <cp:lastModifiedBy>User</cp:lastModifiedBy>
  <cp:revision>61</cp:revision>
  <dcterms:created xsi:type="dcterms:W3CDTF">2020-12-03T16:51:12Z</dcterms:created>
  <dcterms:modified xsi:type="dcterms:W3CDTF">2021-01-28T07:45:34Z</dcterms:modified>
</cp:coreProperties>
</file>