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notesMasterIdLst>
    <p:notesMasterId r:id="rId68"/>
  </p:notesMasterIdLst>
  <p:sldIdLst>
    <p:sldId id="263" r:id="rId2"/>
    <p:sldId id="258" r:id="rId3"/>
    <p:sldId id="301" r:id="rId4"/>
    <p:sldId id="259" r:id="rId5"/>
    <p:sldId id="260" r:id="rId6"/>
    <p:sldId id="311" r:id="rId7"/>
    <p:sldId id="261" r:id="rId8"/>
    <p:sldId id="290" r:id="rId9"/>
    <p:sldId id="262" r:id="rId10"/>
    <p:sldId id="291" r:id="rId11"/>
    <p:sldId id="292" r:id="rId12"/>
    <p:sldId id="264" r:id="rId13"/>
    <p:sldId id="293" r:id="rId14"/>
    <p:sldId id="265" r:id="rId15"/>
    <p:sldId id="294" r:id="rId16"/>
    <p:sldId id="266" r:id="rId17"/>
    <p:sldId id="267" r:id="rId18"/>
    <p:sldId id="268" r:id="rId19"/>
    <p:sldId id="269" r:id="rId20"/>
    <p:sldId id="275" r:id="rId21"/>
    <p:sldId id="276" r:id="rId22"/>
    <p:sldId id="277" r:id="rId23"/>
    <p:sldId id="278" r:id="rId24"/>
    <p:sldId id="279" r:id="rId25"/>
    <p:sldId id="280" r:id="rId26"/>
    <p:sldId id="281" r:id="rId27"/>
    <p:sldId id="272" r:id="rId28"/>
    <p:sldId id="271" r:id="rId29"/>
    <p:sldId id="313" r:id="rId30"/>
    <p:sldId id="331" r:id="rId31"/>
    <p:sldId id="332" r:id="rId32"/>
    <p:sldId id="315" r:id="rId33"/>
    <p:sldId id="314" r:id="rId34"/>
    <p:sldId id="316" r:id="rId35"/>
    <p:sldId id="317" r:id="rId36"/>
    <p:sldId id="318" r:id="rId37"/>
    <p:sldId id="321" r:id="rId38"/>
    <p:sldId id="320" r:id="rId39"/>
    <p:sldId id="322" r:id="rId40"/>
    <p:sldId id="323" r:id="rId41"/>
    <p:sldId id="324" r:id="rId42"/>
    <p:sldId id="325" r:id="rId43"/>
    <p:sldId id="326" r:id="rId44"/>
    <p:sldId id="327" r:id="rId45"/>
    <p:sldId id="273" r:id="rId46"/>
    <p:sldId id="283" r:id="rId47"/>
    <p:sldId id="284" r:id="rId48"/>
    <p:sldId id="285" r:id="rId49"/>
    <p:sldId id="328" r:id="rId50"/>
    <p:sldId id="296" r:id="rId51"/>
    <p:sldId id="274" r:id="rId52"/>
    <p:sldId id="329" r:id="rId53"/>
    <p:sldId id="297" r:id="rId54"/>
    <p:sldId id="286" r:id="rId55"/>
    <p:sldId id="330" r:id="rId56"/>
    <p:sldId id="307" r:id="rId57"/>
    <p:sldId id="288" r:id="rId58"/>
    <p:sldId id="302" r:id="rId59"/>
    <p:sldId id="304" r:id="rId60"/>
    <p:sldId id="305" r:id="rId61"/>
    <p:sldId id="303" r:id="rId62"/>
    <p:sldId id="309" r:id="rId63"/>
    <p:sldId id="308" r:id="rId64"/>
    <p:sldId id="298" r:id="rId65"/>
    <p:sldId id="306" r:id="rId66"/>
    <p:sldId id="300" r:id="rId67"/>
  </p:sldIdLst>
  <p:sldSz cx="9144000" cy="6858000" type="screen4x3"/>
  <p:notesSz cx="6858000" cy="9144000"/>
  <p:embeddedFontLst>
    <p:embeddedFont>
      <p:font typeface="Calibri" panose="020F0502020204030204" pitchFamily="34" charset="0"/>
      <p:regular r:id="rId69"/>
      <p:bold r:id="rId70"/>
      <p:italic r:id="rId71"/>
      <p:boldItalic r:id="rId72"/>
    </p:embeddedFont>
    <p:embeddedFont>
      <p:font typeface="Lucida Sans Unicode" panose="020B0602030504020204" pitchFamily="34" charset="0"/>
      <p:regular r:id="rId73"/>
    </p:embeddedFont>
    <p:embeddedFont>
      <p:font typeface="Verdana" panose="020B0604030504040204" pitchFamily="34" charset="0"/>
      <p:regular r:id="rId74"/>
      <p:bold r:id="rId75"/>
      <p:italic r:id="rId76"/>
      <p:boldItalic r:id="rId77"/>
    </p:embeddedFont>
    <p:embeddedFont>
      <p:font typeface="Wingdings 2" panose="05020102010507070707" pitchFamily="18" charset="2"/>
      <p:regular r:id="rId78"/>
    </p:embeddedFont>
    <p:embeddedFont>
      <p:font typeface="Wingdings 3" panose="05040102010807070707" pitchFamily="18" charset="2"/>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A150C-7E9A-48B8-8AB8-EC47FD85599D}" type="datetimeFigureOut">
              <a:rPr lang="en-US" smtClean="0"/>
              <a:pPr/>
              <a:t>6/15/2022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A255D-32E7-4506-A788-C0B7ACE7C90D}" type="slidenum">
              <a:rPr lang="en-US" smtClean="0"/>
              <a:pPr/>
              <a:t>‹#›</a:t>
            </a:fld>
            <a:endParaRPr lang="en-US"/>
          </a:p>
        </p:txBody>
      </p:sp>
    </p:spTree>
    <p:extLst>
      <p:ext uri="{BB962C8B-B14F-4D97-AF65-F5344CB8AC3E}">
        <p14:creationId xmlns:p14="http://schemas.microsoft.com/office/powerpoint/2010/main" val="424550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Cohabitation and homosexual marriages are also referred to as blended families.</a:t>
            </a:r>
          </a:p>
        </p:txBody>
      </p:sp>
      <p:sp>
        <p:nvSpPr>
          <p:cNvPr id="4" name="Slide Number Placeholder 3"/>
          <p:cNvSpPr>
            <a:spLocks noGrp="1"/>
          </p:cNvSpPr>
          <p:nvPr>
            <p:ph type="sldNum" sz="quarter" idx="10"/>
          </p:nvPr>
        </p:nvSpPr>
        <p:spPr/>
        <p:txBody>
          <a:bodyPr/>
          <a:lstStyle/>
          <a:p>
            <a:fld id="{DA9A255D-32E7-4506-A788-C0B7ACE7C90D}"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9A255D-32E7-4506-A788-C0B7ACE7C90D}"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3D4637F-447F-4645-93ED-D8DB0BC34743}" type="datetimeFigureOut">
              <a:rPr lang="en-US" smtClean="0"/>
              <a:pPr/>
              <a:t>6/15/2022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2319374-4092-45A1-8B3A-3F3221E355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D4637F-447F-4645-93ED-D8DB0BC34743}"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374-4092-45A1-8B3A-3F3221E35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D4637F-447F-4645-93ED-D8DB0BC34743}"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374-4092-45A1-8B3A-3F3221E35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D4637F-447F-4645-93ED-D8DB0BC34743}"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374-4092-45A1-8B3A-3F3221E3559D}"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3D4637F-447F-4645-93ED-D8DB0BC34743}"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374-4092-45A1-8B3A-3F3221E3559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3D4637F-447F-4645-93ED-D8DB0BC34743}"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9374-4092-45A1-8B3A-3F3221E3559D}"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3D4637F-447F-4645-93ED-D8DB0BC34743}" type="datetimeFigureOut">
              <a:rPr lang="en-US" smtClean="0"/>
              <a:pPr/>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19374-4092-45A1-8B3A-3F3221E355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D4637F-447F-4645-93ED-D8DB0BC34743}" type="datetimeFigureOut">
              <a:rPr lang="en-US" smtClean="0"/>
              <a:pPr/>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19374-4092-45A1-8B3A-3F3221E3559D}"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4637F-447F-4645-93ED-D8DB0BC34743}" type="datetimeFigureOut">
              <a:rPr lang="en-US" smtClean="0"/>
              <a:pPr/>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19374-4092-45A1-8B3A-3F3221E35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3D4637F-447F-4645-93ED-D8DB0BC34743}"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9374-4092-45A1-8B3A-3F3221E355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3D4637F-447F-4645-93ED-D8DB0BC34743}" type="datetimeFigureOut">
              <a:rPr lang="en-US" smtClean="0"/>
              <a:pPr/>
              <a:t>6/15/2022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2319374-4092-45A1-8B3A-3F3221E3559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3D4637F-447F-4645-93ED-D8DB0BC34743}" type="datetimeFigureOut">
              <a:rPr lang="en-US" smtClean="0"/>
              <a:pPr/>
              <a:t>6/15/2022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2319374-4092-45A1-8B3A-3F3221E355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915400" cy="2133600"/>
          </a:xfrm>
        </p:spPr>
        <p:txBody>
          <a:bodyPr>
            <a:normAutofit/>
          </a:bodyPr>
          <a:lstStyle/>
          <a:p>
            <a:r>
              <a:rPr lang="en-US" sz="3200" b="1" dirty="0">
                <a:latin typeface="Times New Roman" pitchFamily="18" charset="0"/>
                <a:cs typeface="Times New Roman" pitchFamily="18" charset="0"/>
              </a:rPr>
              <a:t>INTRODUCTION TO COMMUNITY HEALTH</a:t>
            </a:r>
            <a:br>
              <a:rPr lang="en-US" sz="3200" b="1" dirty="0">
                <a:latin typeface="Times New Roman" pitchFamily="18" charset="0"/>
                <a:cs typeface="Times New Roman" pitchFamily="18" charset="0"/>
              </a:rPr>
            </a:br>
            <a:br>
              <a:rPr lang="en-US" sz="3200" b="1" dirty="0">
                <a:latin typeface="Times New Roman" pitchFamily="18" charset="0"/>
                <a:cs typeface="Times New Roman" pitchFamily="18" charset="0"/>
              </a:rPr>
            </a:br>
            <a:endParaRPr lang="en-US" sz="3200" dirty="0">
              <a:solidFill>
                <a:srgbClr val="002060"/>
              </a:solidFill>
            </a:endParaRPr>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686800" cy="5632311"/>
          </a:xfrm>
          <a:prstGeom prst="rect">
            <a:avLst/>
          </a:prstGeom>
        </p:spPr>
        <p:txBody>
          <a:bodyPr wrap="square">
            <a:spAutoFit/>
          </a:bodyPr>
          <a:lstStyle/>
          <a:p>
            <a:pPr>
              <a:buNone/>
            </a:pPr>
            <a:r>
              <a:rPr lang="en-US" sz="2400" dirty="0">
                <a:latin typeface="Times New Roman" pitchFamily="18" charset="0"/>
                <a:cs typeface="Times New Roman" pitchFamily="18" charset="0"/>
              </a:rPr>
              <a:t>The family is a very important social group in community health. The family provides love, security and a sense of belonging for individuals from the time they are born. Many of a person’s characteristics are influenced by their family. For example, a child learns from their family what behavior is acceptable in the community and the language its parents speak. Families have a strong influence on what each member does. Often there is an important figure in the family who makes the decisions or whose opinions are highly valued. The opinion of people in the family may be more important to a person than the opinion of a health worker. This has effects on health behavior and the use of health services. For example, in some communities women may not be free to go to or take their children to a health centre, even if they want to, because their husbands do not allow them. These are important things to remember when you advise individuals about a health problem.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991600" cy="4525963"/>
          </a:xfrm>
        </p:spPr>
        <p:txBody>
          <a:bodyPr>
            <a:noAutofit/>
          </a:bodyPr>
          <a:lstStyle/>
          <a:p>
            <a:pPr>
              <a:buNone/>
            </a:pPr>
            <a:r>
              <a:rPr lang="en-US" sz="2400" dirty="0">
                <a:latin typeface="Times New Roman" pitchFamily="18" charset="0"/>
                <a:cs typeface="Times New Roman" pitchFamily="18" charset="0"/>
              </a:rPr>
              <a:t>There are different types of families in a community.</a:t>
            </a:r>
          </a:p>
          <a:p>
            <a:r>
              <a:rPr lang="en-US" sz="2400" b="1" dirty="0">
                <a:latin typeface="Times New Roman" pitchFamily="18" charset="0"/>
                <a:cs typeface="Times New Roman" pitchFamily="18" charset="0"/>
              </a:rPr>
              <a:t>The Nuclear Family</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This consists of a husband and a wife with or without children. This type of family brings forth children (family of procreation). Children born in this family consider it to be the family of their origin.</a:t>
            </a:r>
          </a:p>
          <a:p>
            <a:r>
              <a:rPr lang="en-US" sz="2400" b="1" dirty="0">
                <a:latin typeface="Times New Roman" pitchFamily="18" charset="0"/>
                <a:cs typeface="Times New Roman" pitchFamily="18" charset="0"/>
              </a:rPr>
              <a:t>The Extended Family</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This is also called a joint extended family. This family includes members of nuclear families and other relatives, aunts, uncles, cousins, nephews and grandparents.</a:t>
            </a:r>
          </a:p>
          <a:p>
            <a:r>
              <a:rPr lang="en-US" sz="2400" b="1" dirty="0">
                <a:latin typeface="Times New Roman" pitchFamily="18" charset="0"/>
                <a:cs typeface="Times New Roman" pitchFamily="18" charset="0"/>
              </a:rPr>
              <a:t>Single Parent Family</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This is formed when one parent brings up children alone either because of divorce, separation, death or desertion of their spouse.</a:t>
            </a:r>
          </a:p>
          <a:p>
            <a:r>
              <a:rPr lang="en-US" sz="2400" b="1" dirty="0">
                <a:latin typeface="Times New Roman" pitchFamily="18" charset="0"/>
                <a:cs typeface="Times New Roman" pitchFamily="18" charset="0"/>
              </a:rPr>
              <a:t>The Blended Family</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This type of family is formed when husband and wife bring into the new marriage unrelated children from their previous marriages.</a:t>
            </a:r>
          </a:p>
          <a:p>
            <a:pPr>
              <a:buNone/>
            </a:pPr>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457200" y="0"/>
            <a:ext cx="8229600" cy="762000"/>
          </a:xfrm>
        </p:spPr>
        <p:txBody>
          <a:bodyPr>
            <a:normAutofit/>
          </a:bodyPr>
          <a:lstStyle/>
          <a:p>
            <a:r>
              <a:rPr lang="en-US" b="1" dirty="0">
                <a:latin typeface="Times New Roman" pitchFamily="18" charset="0"/>
                <a:cs typeface="Times New Roman" pitchFamily="18" charset="0"/>
              </a:rPr>
              <a:t>Types of Families</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2400" dirty="0">
                <a:latin typeface="Times New Roman" pitchFamily="18" charset="0"/>
                <a:cs typeface="Times New Roman" pitchFamily="18" charset="0"/>
              </a:rPr>
              <a:t>The family has many important functions, these include:</a:t>
            </a:r>
          </a:p>
          <a:p>
            <a:pPr>
              <a:buNone/>
            </a:pPr>
            <a:r>
              <a:rPr lang="en-US" sz="2400" dirty="0">
                <a:latin typeface="Times New Roman" pitchFamily="18" charset="0"/>
                <a:cs typeface="Times New Roman" pitchFamily="18" charset="0"/>
              </a:rPr>
              <a:t>• Bringing about a sense of togetherness and a balance between individual and shared (mutual) action by each family member; nurturance and trust; stability and integrity of the group; interdependence and the ability to meet demands for survival and development</a:t>
            </a:r>
          </a:p>
          <a:p>
            <a:pPr>
              <a:buNone/>
            </a:pPr>
            <a:r>
              <a:rPr lang="en-US" sz="2400" dirty="0">
                <a:latin typeface="Times New Roman" pitchFamily="18" charset="0"/>
                <a:cs typeface="Times New Roman" pitchFamily="18" charset="0"/>
              </a:rPr>
              <a:t>• Socializing its members into the larger community</a:t>
            </a:r>
          </a:p>
          <a:p>
            <a:pPr>
              <a:buNone/>
            </a:pPr>
            <a:r>
              <a:rPr lang="en-US" sz="2400" dirty="0">
                <a:latin typeface="Times New Roman" pitchFamily="18" charset="0"/>
                <a:cs typeface="Times New Roman" pitchFamily="18" charset="0"/>
              </a:rPr>
              <a:t>• Teaching respect for individual members and their property. This includes respect for differences among the family members and others</a:t>
            </a:r>
          </a:p>
          <a:p>
            <a:pPr>
              <a:buNone/>
            </a:pPr>
            <a:r>
              <a:rPr lang="en-US" sz="2400" dirty="0">
                <a:latin typeface="Times New Roman" pitchFamily="18" charset="0"/>
                <a:cs typeface="Times New Roman" pitchFamily="18" charset="0"/>
              </a:rPr>
              <a:t>• Teaching tolerance, fairness and a sense of right or wrong among its members and others	</a:t>
            </a:r>
          </a:p>
          <a:p>
            <a:pPr>
              <a:buNone/>
            </a:pPr>
            <a:r>
              <a:rPr lang="en-US" sz="2400" dirty="0">
                <a:latin typeface="Times New Roman" pitchFamily="18" charset="0"/>
                <a:cs typeface="Times New Roman" pitchFamily="18" charset="0"/>
              </a:rPr>
              <a:t>• Caring for its members and developing a sense of trust between</a:t>
            </a:r>
          </a:p>
        </p:txBody>
      </p:sp>
      <p:sp>
        <p:nvSpPr>
          <p:cNvPr id="2" name="Title 1"/>
          <p:cNvSpPr>
            <a:spLocks noGrp="1"/>
          </p:cNvSpPr>
          <p:nvPr>
            <p:ph type="title"/>
          </p:nvPr>
        </p:nvSpPr>
        <p:spPr/>
        <p:txBody>
          <a:bodyPr/>
          <a:lstStyle/>
          <a:p>
            <a:r>
              <a:rPr lang="en-US" b="1" dirty="0">
                <a:latin typeface="Times New Roman" pitchFamily="18" charset="0"/>
                <a:cs typeface="Times New Roman" pitchFamily="18" charset="0"/>
              </a:rPr>
              <a:t>Functions of the Family</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1"/>
            <a:ext cx="8610600" cy="5909310"/>
          </a:xfrm>
          <a:prstGeom prst="rect">
            <a:avLst/>
          </a:prstGeom>
        </p:spPr>
        <p:txBody>
          <a:bodyPr wrap="square">
            <a:spAutoFit/>
          </a:bodyPr>
          <a:lstStyle/>
          <a:p>
            <a:pPr>
              <a:buNone/>
            </a:pPr>
            <a:r>
              <a:rPr lang="en-US" sz="2400" dirty="0">
                <a:latin typeface="Times New Roman" pitchFamily="18" charset="0"/>
                <a:cs typeface="Times New Roman" pitchFamily="18" charset="0"/>
              </a:rPr>
              <a:t>and among its members</a:t>
            </a:r>
          </a:p>
          <a:p>
            <a:pPr>
              <a:buNone/>
            </a:pPr>
            <a:r>
              <a:rPr lang="en-US" sz="2400" dirty="0">
                <a:latin typeface="Times New Roman" pitchFamily="18" charset="0"/>
                <a:cs typeface="Times New Roman" pitchFamily="18" charset="0"/>
              </a:rPr>
              <a:t>• Providing an environment for learning and internalizing individual and gender roles and responsibilities</a:t>
            </a:r>
          </a:p>
          <a:p>
            <a:pPr>
              <a:buNone/>
            </a:pPr>
            <a:r>
              <a:rPr lang="en-US" sz="2400" dirty="0">
                <a:latin typeface="Times New Roman" pitchFamily="18" charset="0"/>
                <a:cs typeface="Times New Roman" pitchFamily="18" charset="0"/>
              </a:rPr>
              <a:t>• Inducing its members to its religious faith and teaching respect and tolerance for religious differences</a:t>
            </a:r>
          </a:p>
          <a:p>
            <a:pPr>
              <a:buNone/>
            </a:pPr>
            <a:r>
              <a:rPr lang="en-US" sz="2400" dirty="0">
                <a:latin typeface="Times New Roman" pitchFamily="18" charset="0"/>
                <a:cs typeface="Times New Roman" pitchFamily="18" charset="0"/>
              </a:rPr>
              <a:t>• Sharing leisure and recreation together</a:t>
            </a:r>
          </a:p>
          <a:p>
            <a:pPr>
              <a:buNone/>
            </a:pPr>
            <a:r>
              <a:rPr lang="en-US" sz="2400" dirty="0">
                <a:latin typeface="Times New Roman" pitchFamily="18" charset="0"/>
                <a:cs typeface="Times New Roman" pitchFamily="18" charset="0"/>
              </a:rPr>
              <a:t>• Seeking external help from the community for itself and its members</a:t>
            </a:r>
          </a:p>
          <a:p>
            <a:pPr>
              <a:buNone/>
            </a:pPr>
            <a:r>
              <a:rPr lang="en-US" sz="2400" dirty="0">
                <a:latin typeface="Times New Roman" pitchFamily="18" charset="0"/>
                <a:cs typeface="Times New Roman" pitchFamily="18" charset="0"/>
              </a:rPr>
              <a:t>• Providing security and refuge for its members in times of need</a:t>
            </a:r>
          </a:p>
          <a:p>
            <a:pPr>
              <a:buNone/>
            </a:pPr>
            <a:r>
              <a:rPr lang="en-US" sz="2400" dirty="0">
                <a:latin typeface="Times New Roman" pitchFamily="18" charset="0"/>
                <a:cs typeface="Times New Roman" pitchFamily="18" charset="0"/>
              </a:rPr>
              <a:t>• Providing a socially sanctioned environment for sexual expression amongst married adults</a:t>
            </a:r>
          </a:p>
          <a:p>
            <a:pPr>
              <a:buNone/>
            </a:pPr>
            <a:r>
              <a:rPr lang="en-US" sz="2400" dirty="0">
                <a:latin typeface="Times New Roman" pitchFamily="18" charset="0"/>
                <a:cs typeface="Times New Roman" pitchFamily="18" charset="0"/>
              </a:rPr>
              <a:t>• Seeking health care for its sick members and providing nursing care for its sick, disabled or dependent members</a:t>
            </a:r>
          </a:p>
          <a:p>
            <a:pPr>
              <a:buNone/>
            </a:pPr>
            <a:r>
              <a:rPr lang="en-US" sz="2400" dirty="0">
                <a:latin typeface="Times New Roman" pitchFamily="18" charset="0"/>
                <a:cs typeface="Times New Roman" pitchFamily="18" charset="0"/>
              </a:rPr>
              <a:t>• Maintaining a healthy home environment conducive to the development of its members</a:t>
            </a:r>
          </a:p>
          <a:p>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2400" dirty="0">
                <a:latin typeface="Times New Roman" pitchFamily="18" charset="0"/>
                <a:cs typeface="Times New Roman" pitchFamily="18" charset="0"/>
              </a:rPr>
              <a:t>The health of the family can be influenced by both internal and external factors. In order for you to be able to assess and improve the health of a family, you need to have knowledge of these factors. Look at each group of factors in turn.</a:t>
            </a:r>
          </a:p>
          <a:p>
            <a:pPr>
              <a:buNone/>
            </a:pPr>
            <a:r>
              <a:rPr lang="en-US" sz="2400" b="1" dirty="0">
                <a:latin typeface="Times New Roman" pitchFamily="18" charset="0"/>
                <a:cs typeface="Times New Roman" pitchFamily="18" charset="0"/>
              </a:rPr>
              <a:t>Internal Factors</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The internal factors that influence the health of The family include:</a:t>
            </a:r>
          </a:p>
          <a:p>
            <a:pPr>
              <a:buNone/>
            </a:pPr>
            <a:r>
              <a:rPr lang="en-US" sz="2400" dirty="0">
                <a:latin typeface="Times New Roman" pitchFamily="18" charset="0"/>
                <a:cs typeface="Times New Roman" pitchFamily="18" charset="0"/>
              </a:rPr>
              <a:t>• Family size</a:t>
            </a:r>
          </a:p>
          <a:p>
            <a:pPr>
              <a:buNone/>
            </a:pPr>
            <a:r>
              <a:rPr lang="en-US" sz="2400" dirty="0">
                <a:latin typeface="Times New Roman" pitchFamily="18" charset="0"/>
                <a:cs typeface="Times New Roman" pitchFamily="18" charset="0"/>
              </a:rPr>
              <a:t>• Structure</a:t>
            </a:r>
          </a:p>
          <a:p>
            <a:pPr>
              <a:buNone/>
            </a:pPr>
            <a:r>
              <a:rPr lang="en-US" sz="2400" dirty="0">
                <a:latin typeface="Times New Roman" pitchFamily="18" charset="0"/>
                <a:cs typeface="Times New Roman" pitchFamily="18" charset="0"/>
              </a:rPr>
              <a:t>• Type, members</a:t>
            </a:r>
          </a:p>
          <a:p>
            <a:pPr>
              <a:buNone/>
            </a:pPr>
            <a:r>
              <a:rPr lang="en-US" sz="2400" dirty="0">
                <a:latin typeface="Times New Roman" pitchFamily="18" charset="0"/>
                <a:cs typeface="Times New Roman" pitchFamily="18" charset="0"/>
              </a:rPr>
              <a:t>• Relationship</a:t>
            </a:r>
          </a:p>
          <a:p>
            <a:pPr>
              <a:buNone/>
            </a:pPr>
            <a:r>
              <a:rPr lang="en-US" sz="2400" dirty="0">
                <a:latin typeface="Times New Roman" pitchFamily="18" charset="0"/>
                <a:cs typeface="Times New Roman" pitchFamily="18" charset="0"/>
              </a:rPr>
              <a:t>• Biological characteristics and values</a:t>
            </a:r>
          </a:p>
        </p:txBody>
      </p:sp>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Factors Affecting Family Health</a:t>
            </a: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086600" cy="4062651"/>
          </a:xfrm>
          <a:prstGeom prst="rect">
            <a:avLst/>
          </a:prstGeom>
        </p:spPr>
        <p:txBody>
          <a:bodyPr wrap="square">
            <a:spAutoFit/>
          </a:bodyPr>
          <a:lstStyle/>
          <a:p>
            <a:pPr>
              <a:buNone/>
            </a:pPr>
            <a:r>
              <a:rPr lang="en-US" sz="2400" b="1" dirty="0">
                <a:latin typeface="Times New Roman" pitchFamily="18" charset="0"/>
                <a:cs typeface="Times New Roman" pitchFamily="18" charset="0"/>
              </a:rPr>
              <a:t>External Factors</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The external factors which influence the health of a family include:</a:t>
            </a:r>
          </a:p>
          <a:p>
            <a:pPr>
              <a:buNone/>
            </a:pPr>
            <a:r>
              <a:rPr lang="en-US" sz="2400" dirty="0">
                <a:latin typeface="Times New Roman" pitchFamily="18" charset="0"/>
                <a:cs typeface="Times New Roman" pitchFamily="18" charset="0"/>
              </a:rPr>
              <a:t>• Family locality</a:t>
            </a:r>
          </a:p>
          <a:p>
            <a:pPr>
              <a:buNone/>
            </a:pPr>
            <a:r>
              <a:rPr lang="en-US" sz="2400" dirty="0">
                <a:latin typeface="Times New Roman" pitchFamily="18" charset="0"/>
                <a:cs typeface="Times New Roman" pitchFamily="18" charset="0"/>
              </a:rPr>
              <a:t>• Terrain</a:t>
            </a:r>
          </a:p>
          <a:p>
            <a:pPr>
              <a:buNone/>
            </a:pPr>
            <a:r>
              <a:rPr lang="en-US" sz="2400" dirty="0">
                <a:latin typeface="Times New Roman" pitchFamily="18" charset="0"/>
                <a:cs typeface="Times New Roman" pitchFamily="18" charset="0"/>
              </a:rPr>
              <a:t>• Climate</a:t>
            </a:r>
          </a:p>
          <a:p>
            <a:pPr>
              <a:buNone/>
            </a:pPr>
            <a:r>
              <a:rPr lang="en-US" sz="2400" dirty="0">
                <a:latin typeface="Times New Roman" pitchFamily="18" charset="0"/>
                <a:cs typeface="Times New Roman" pitchFamily="18" charset="0"/>
              </a:rPr>
              <a:t>• Water supply</a:t>
            </a:r>
          </a:p>
          <a:p>
            <a:pPr>
              <a:buNone/>
            </a:pPr>
            <a:r>
              <a:rPr lang="en-US" sz="2400" dirty="0">
                <a:latin typeface="Times New Roman" pitchFamily="18" charset="0"/>
                <a:cs typeface="Times New Roman" pitchFamily="18" charset="0"/>
              </a:rPr>
              <a:t>• Air</a:t>
            </a:r>
          </a:p>
          <a:p>
            <a:pPr>
              <a:buNone/>
            </a:pPr>
            <a:r>
              <a:rPr lang="en-US" sz="2400" dirty="0">
                <a:latin typeface="Times New Roman" pitchFamily="18" charset="0"/>
                <a:cs typeface="Times New Roman" pitchFamily="18" charset="0"/>
              </a:rPr>
              <a:t>• Biological environment (insects, rodents, etc.)</a:t>
            </a:r>
          </a:p>
          <a:p>
            <a:pPr>
              <a:buNone/>
            </a:pPr>
            <a:r>
              <a:rPr lang="en-US" sz="2400" dirty="0">
                <a:latin typeface="Times New Roman" pitchFamily="18" charset="0"/>
                <a:cs typeface="Times New Roman" pitchFamily="18" charset="0"/>
              </a:rPr>
              <a:t>• Housing and residence</a:t>
            </a:r>
          </a:p>
          <a:p>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2400" dirty="0">
                <a:latin typeface="Times New Roman" pitchFamily="18" charset="0"/>
                <a:cs typeface="Times New Roman" pitchFamily="18" charset="0"/>
              </a:rPr>
              <a:t>The functions of a community include:</a:t>
            </a:r>
          </a:p>
          <a:p>
            <a:pPr>
              <a:buNone/>
            </a:pPr>
            <a:r>
              <a:rPr lang="en-US" sz="2400" dirty="0">
                <a:latin typeface="Times New Roman" pitchFamily="18" charset="0"/>
                <a:cs typeface="Times New Roman" pitchFamily="18" charset="0"/>
              </a:rPr>
              <a:t>• Transmitting and sharing information, ideas and beliefs</a:t>
            </a:r>
          </a:p>
          <a:p>
            <a:pPr>
              <a:buNone/>
            </a:pPr>
            <a:r>
              <a:rPr lang="en-US" sz="2400" dirty="0">
                <a:latin typeface="Times New Roman" pitchFamily="18" charset="0"/>
                <a:cs typeface="Times New Roman" pitchFamily="18" charset="0"/>
              </a:rPr>
              <a:t>• Educating its children about their culture (socializing) and welcoming newcomers into the group’s culture (acculturation)</a:t>
            </a:r>
          </a:p>
          <a:p>
            <a:pPr>
              <a:buNone/>
            </a:pPr>
            <a:r>
              <a:rPr lang="en-US" sz="2400" dirty="0">
                <a:latin typeface="Times New Roman" pitchFamily="18" charset="0"/>
                <a:cs typeface="Times New Roman" pitchFamily="18" charset="0"/>
              </a:rPr>
              <a:t>• Producing and distributing services and goods</a:t>
            </a:r>
          </a:p>
          <a:p>
            <a:pPr>
              <a:buNone/>
            </a:pPr>
            <a:r>
              <a:rPr lang="en-US" sz="2400" dirty="0">
                <a:latin typeface="Times New Roman" pitchFamily="18" charset="0"/>
                <a:cs typeface="Times New Roman" pitchFamily="18" charset="0"/>
              </a:rPr>
              <a:t>• Providing companionship and support to individual members and smaller groups</a:t>
            </a:r>
          </a:p>
          <a:p>
            <a:pPr>
              <a:buNone/>
            </a:pPr>
            <a:r>
              <a:rPr lang="en-US" sz="2400" dirty="0">
                <a:latin typeface="Times New Roman" pitchFamily="18" charset="0"/>
                <a:cs typeface="Times New Roman" pitchFamily="18" charset="0"/>
              </a:rPr>
              <a:t>• Sharing and utilizing space for living, schools, health facilities, fields, roads etc.</a:t>
            </a:r>
          </a:p>
          <a:p>
            <a:pPr>
              <a:buNone/>
            </a:pPr>
            <a:r>
              <a:rPr lang="en-US" sz="2400" dirty="0">
                <a:latin typeface="Times New Roman" pitchFamily="18" charset="0"/>
                <a:cs typeface="Times New Roman" pitchFamily="18" charset="0"/>
              </a:rPr>
              <a:t>• Protecting individual and group rights and welfare</a:t>
            </a:r>
          </a:p>
          <a:p>
            <a:pPr>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b="1" dirty="0">
                <a:latin typeface="Times New Roman" pitchFamily="18" charset="0"/>
                <a:cs typeface="Times New Roman" pitchFamily="18" charset="0"/>
              </a:rPr>
              <a:t>Functions of a Community</a:t>
            </a:r>
            <a:endParaRPr lang="en-US" sz="4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a:buNone/>
            </a:pPr>
            <a:r>
              <a:rPr lang="en-US" sz="9600" dirty="0">
                <a:latin typeface="Times New Roman" pitchFamily="18" charset="0"/>
                <a:cs typeface="Times New Roman" pitchFamily="18" charset="0"/>
              </a:rPr>
              <a:t>• Safe and healthy environment, relatively free from natural and man-made Hazards</a:t>
            </a:r>
          </a:p>
          <a:p>
            <a:pPr>
              <a:buNone/>
            </a:pPr>
            <a:r>
              <a:rPr lang="en-US" sz="9600" dirty="0">
                <a:latin typeface="Times New Roman" pitchFamily="18" charset="0"/>
                <a:cs typeface="Times New Roman" pitchFamily="18" charset="0"/>
              </a:rPr>
              <a:t>• Community members have high standards of personal hygiene</a:t>
            </a:r>
          </a:p>
          <a:p>
            <a:pPr>
              <a:buNone/>
            </a:pPr>
            <a:r>
              <a:rPr lang="en-US" sz="9600" dirty="0">
                <a:latin typeface="Times New Roman" pitchFamily="18" charset="0"/>
                <a:cs typeface="Times New Roman" pitchFamily="18" charset="0"/>
              </a:rPr>
              <a:t>• Adequate supply of wholesome water</a:t>
            </a:r>
          </a:p>
          <a:p>
            <a:pPr>
              <a:buNone/>
            </a:pPr>
            <a:r>
              <a:rPr lang="en-US" sz="9600" dirty="0">
                <a:latin typeface="Times New Roman" pitchFamily="18" charset="0"/>
                <a:cs typeface="Times New Roman" pitchFamily="18" charset="0"/>
              </a:rPr>
              <a:t>• Availability of adequate nutritious food</a:t>
            </a:r>
          </a:p>
          <a:p>
            <a:pPr>
              <a:buNone/>
            </a:pPr>
            <a:r>
              <a:rPr lang="en-US" sz="9600" dirty="0">
                <a:latin typeface="Times New Roman" pitchFamily="18" charset="0"/>
                <a:cs typeface="Times New Roman" pitchFamily="18" charset="0"/>
              </a:rPr>
              <a:t>• Suitable housing</a:t>
            </a:r>
          </a:p>
          <a:p>
            <a:pPr>
              <a:buNone/>
            </a:pPr>
            <a:r>
              <a:rPr lang="en-US" sz="9600" dirty="0">
                <a:latin typeface="Times New Roman" pitchFamily="18" charset="0"/>
                <a:cs typeface="Times New Roman" pitchFamily="18" charset="0"/>
              </a:rPr>
              <a:t>• Harmonious interpersonal relationships among members</a:t>
            </a:r>
          </a:p>
          <a:p>
            <a:pPr>
              <a:buNone/>
            </a:pPr>
            <a:r>
              <a:rPr lang="en-US" sz="9600" dirty="0">
                <a:latin typeface="Times New Roman" pitchFamily="18" charset="0"/>
                <a:cs typeface="Times New Roman" pitchFamily="18" charset="0"/>
              </a:rPr>
              <a:t>• Availability and accessibility of health care facilities</a:t>
            </a:r>
          </a:p>
          <a:p>
            <a:pPr>
              <a:buNone/>
            </a:pPr>
            <a:r>
              <a:rPr lang="en-US" sz="9600" dirty="0">
                <a:latin typeface="Times New Roman" pitchFamily="18" charset="0"/>
                <a:cs typeface="Times New Roman" pitchFamily="18" charset="0"/>
              </a:rPr>
              <a:t>• Availability and accessibility of suitable educational, social and recreational facilities</a:t>
            </a:r>
          </a:p>
          <a:p>
            <a:pPr>
              <a:buNone/>
            </a:pPr>
            <a:r>
              <a:rPr lang="en-US" sz="9600" dirty="0">
                <a:latin typeface="Times New Roman" pitchFamily="18" charset="0"/>
                <a:cs typeface="Times New Roman" pitchFamily="18" charset="0"/>
              </a:rPr>
              <a:t>• Gainful occupational activities(availability of stable or reliable sources of income)</a:t>
            </a:r>
          </a:p>
          <a:p>
            <a:pPr>
              <a:buNone/>
            </a:pPr>
            <a:r>
              <a:rPr lang="en-US" sz="9600" dirty="0">
                <a:latin typeface="Times New Roman" pitchFamily="18" charset="0"/>
                <a:cs typeface="Times New Roman" pitchFamily="18" charset="0"/>
              </a:rPr>
              <a:t>• Sound communication infrastructure</a:t>
            </a:r>
          </a:p>
          <a:p>
            <a:pPr>
              <a:buNone/>
            </a:pPr>
            <a:r>
              <a:rPr lang="en-US" sz="9600" dirty="0">
                <a:latin typeface="Times New Roman" pitchFamily="18" charset="0"/>
                <a:cs typeface="Times New Roman" pitchFamily="18" charset="0"/>
              </a:rPr>
              <a:t>• Communal approach to and participation in tackling community problems</a:t>
            </a:r>
          </a:p>
          <a:p>
            <a:endParaRPr lang="en-US" dirty="0"/>
          </a:p>
        </p:txBody>
      </p:sp>
      <p:sp>
        <p:nvSpPr>
          <p:cNvPr id="2" name="Title 1"/>
          <p:cNvSpPr>
            <a:spLocks noGrp="1"/>
          </p:cNvSpPr>
          <p:nvPr>
            <p:ph type="title"/>
          </p:nvPr>
        </p:nvSpPr>
        <p:spPr/>
        <p:txBody>
          <a:bodyPr>
            <a:normAutofit fontScale="90000"/>
          </a:bodyPr>
          <a:lstStyle/>
          <a:p>
            <a:r>
              <a:rPr lang="en-US" b="1" dirty="0"/>
              <a:t>	</a:t>
            </a:r>
            <a:br>
              <a:rPr lang="en-US" dirty="0"/>
            </a:br>
            <a:r>
              <a:rPr lang="en-US" b="1" dirty="0">
                <a:latin typeface="Times New Roman" pitchFamily="18" charset="0"/>
                <a:cs typeface="Times New Roman" pitchFamily="18" charset="0"/>
              </a:rPr>
              <a:t>Characteristics of a Healthy Community</a:t>
            </a: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525963"/>
          </a:xfrm>
        </p:spPr>
        <p:txBody>
          <a:bodyPr>
            <a:normAutofit fontScale="40000" lnSpcReduction="20000"/>
          </a:bodyPr>
          <a:lstStyle/>
          <a:p>
            <a:pPr>
              <a:buNone/>
            </a:pPr>
            <a:r>
              <a:rPr lang="en-US" sz="5100" dirty="0">
                <a:latin typeface="Times New Roman" pitchFamily="18" charset="0"/>
                <a:cs typeface="Times New Roman" pitchFamily="18" charset="0"/>
              </a:rPr>
              <a:t>• </a:t>
            </a:r>
            <a:r>
              <a:rPr lang="en-US" sz="6000" dirty="0">
                <a:latin typeface="Times New Roman" pitchFamily="18" charset="0"/>
                <a:cs typeface="Times New Roman" pitchFamily="18" charset="0"/>
              </a:rPr>
              <a:t>Unsanitary environment</a:t>
            </a:r>
          </a:p>
          <a:p>
            <a:pPr>
              <a:buNone/>
            </a:pPr>
            <a:r>
              <a:rPr lang="en-US" sz="6000" dirty="0">
                <a:latin typeface="Times New Roman" pitchFamily="18" charset="0"/>
                <a:cs typeface="Times New Roman" pitchFamily="18" charset="0"/>
              </a:rPr>
              <a:t>• Overcrowding</a:t>
            </a:r>
          </a:p>
          <a:p>
            <a:pPr>
              <a:buNone/>
            </a:pPr>
            <a:r>
              <a:rPr lang="en-US" sz="6000" dirty="0">
                <a:latin typeface="Times New Roman" pitchFamily="18" charset="0"/>
                <a:cs typeface="Times New Roman" pitchFamily="18" charset="0"/>
              </a:rPr>
              <a:t>• Poverty</a:t>
            </a:r>
          </a:p>
          <a:p>
            <a:pPr>
              <a:buNone/>
            </a:pPr>
            <a:r>
              <a:rPr lang="en-US" sz="6000" dirty="0">
                <a:latin typeface="Times New Roman" pitchFamily="18" charset="0"/>
                <a:cs typeface="Times New Roman" pitchFamily="18" charset="0"/>
              </a:rPr>
              <a:t>• Unclean and inadequate water supply</a:t>
            </a:r>
          </a:p>
          <a:p>
            <a:pPr>
              <a:buNone/>
            </a:pPr>
            <a:r>
              <a:rPr lang="en-US" sz="6000" dirty="0">
                <a:latin typeface="Times New Roman" pitchFamily="18" charset="0"/>
                <a:cs typeface="Times New Roman" pitchFamily="18" charset="0"/>
              </a:rPr>
              <a:t>• Lack of nutritious food</a:t>
            </a:r>
          </a:p>
          <a:p>
            <a:pPr>
              <a:buNone/>
            </a:pPr>
            <a:r>
              <a:rPr lang="en-US" sz="6000" dirty="0">
                <a:latin typeface="Times New Roman" pitchFamily="18" charset="0"/>
                <a:cs typeface="Times New Roman" pitchFamily="18" charset="0"/>
              </a:rPr>
              <a:t>• Unsafe environment</a:t>
            </a:r>
          </a:p>
          <a:p>
            <a:pPr>
              <a:buNone/>
            </a:pPr>
            <a:r>
              <a:rPr lang="en-US" sz="6000" dirty="0">
                <a:latin typeface="Times New Roman" pitchFamily="18" charset="0"/>
                <a:cs typeface="Times New Roman" pitchFamily="18" charset="0"/>
              </a:rPr>
              <a:t>• Epidemic and endemic disease</a:t>
            </a:r>
          </a:p>
          <a:p>
            <a:pPr>
              <a:buNone/>
            </a:pPr>
            <a:r>
              <a:rPr lang="en-US" sz="6000" dirty="0">
                <a:latin typeface="Times New Roman" pitchFamily="18" charset="0"/>
                <a:cs typeface="Times New Roman" pitchFamily="18" charset="0"/>
              </a:rPr>
              <a:t>• Unstable family life</a:t>
            </a:r>
          </a:p>
          <a:p>
            <a:pPr>
              <a:buNone/>
            </a:pPr>
            <a:r>
              <a:rPr lang="en-US" sz="6000" dirty="0">
                <a:latin typeface="Times New Roman" pitchFamily="18" charset="0"/>
                <a:cs typeface="Times New Roman" pitchFamily="18" charset="0"/>
              </a:rPr>
              <a:t>• Illiteracy and ignorance</a:t>
            </a:r>
          </a:p>
          <a:p>
            <a:pPr>
              <a:buNone/>
            </a:pPr>
            <a:r>
              <a:rPr lang="en-US" sz="6000" dirty="0">
                <a:latin typeface="Times New Roman" pitchFamily="18" charset="0"/>
                <a:cs typeface="Times New Roman" pitchFamily="18" charset="0"/>
              </a:rPr>
              <a:t>• Poor leadership and lack of participation</a:t>
            </a:r>
          </a:p>
          <a:p>
            <a:pPr>
              <a:buNone/>
            </a:pPr>
            <a:r>
              <a:rPr lang="en-US" sz="6000" dirty="0">
                <a:latin typeface="Times New Roman" pitchFamily="18" charset="0"/>
                <a:cs typeface="Times New Roman" pitchFamily="18" charset="0"/>
              </a:rPr>
              <a:t>• Adverse weather conditions</a:t>
            </a:r>
          </a:p>
          <a:p>
            <a:pPr>
              <a:buNone/>
            </a:pPr>
            <a:r>
              <a:rPr lang="en-US" sz="6000" dirty="0">
                <a:latin typeface="Times New Roman" pitchFamily="18" charset="0"/>
                <a:cs typeface="Times New Roman" pitchFamily="18" charset="0"/>
              </a:rPr>
              <a:t>• Poor infrastructure</a:t>
            </a:r>
          </a:p>
          <a:p>
            <a:pPr>
              <a:buNone/>
            </a:pPr>
            <a:r>
              <a:rPr lang="en-US" sz="6000" dirty="0">
                <a:latin typeface="Times New Roman" pitchFamily="18" charset="0"/>
                <a:cs typeface="Times New Roman" pitchFamily="18" charset="0"/>
              </a:rPr>
              <a:t>• Political instability</a:t>
            </a:r>
          </a:p>
          <a:p>
            <a:pPr>
              <a:buNone/>
            </a:pPr>
            <a:endParaRPr lang="en-US" dirty="0"/>
          </a:p>
        </p:txBody>
      </p:sp>
      <p:sp>
        <p:nvSpPr>
          <p:cNvPr id="2" name="Title 1"/>
          <p:cNvSpPr>
            <a:spLocks noGrp="1"/>
          </p:cNvSpPr>
          <p:nvPr>
            <p:ph type="title"/>
          </p:nvPr>
        </p:nvSpPr>
        <p:spPr>
          <a:xfrm>
            <a:off x="381000" y="533400"/>
            <a:ext cx="8229600" cy="1143000"/>
          </a:xfrm>
        </p:spPr>
        <p:txBody>
          <a:bodyPr>
            <a:normAutofit fontScale="90000"/>
          </a:bodyPr>
          <a:lstStyle/>
          <a:p>
            <a:r>
              <a:rPr lang="en-US" b="1" dirty="0">
                <a:latin typeface="Times New Roman" pitchFamily="18" charset="0"/>
                <a:cs typeface="Times New Roman" pitchFamily="18" charset="0"/>
              </a:rPr>
              <a:t>Problems that Affect the Health of The Community</a:t>
            </a:r>
            <a:br>
              <a:rPr lang="en-US" dirty="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normAutofit/>
          </a:bodyPr>
          <a:lstStyle/>
          <a:p>
            <a:pPr>
              <a:buNone/>
            </a:pPr>
            <a:r>
              <a:rPr lang="en-US" sz="3400" b="1" dirty="0">
                <a:latin typeface="Times New Roman" pitchFamily="18" charset="0"/>
                <a:cs typeface="Times New Roman" pitchFamily="18" charset="0"/>
              </a:rPr>
              <a:t>Socio-cultural System</a:t>
            </a:r>
            <a:endParaRPr lang="en-US" sz="3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This system is made up of all the customs and beliefs , family and kinships, leadership and power structures in society. This sub-system exerts a powerful influence on the lifestyles of the community members, their priorities and their attitudes and values towards health and illness. For example some cultural factors promote either acceptance or stigma towards a certain illness. High-risk behavior may be a result of cultural traditions.</a:t>
            </a:r>
          </a:p>
          <a:p>
            <a:endParaRPr lang="en-US" dirty="0"/>
          </a:p>
        </p:txBody>
      </p:sp>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Community Sub-systems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 </a:t>
            </a:r>
          </a:p>
          <a:p>
            <a:pPr>
              <a:buNone/>
            </a:pPr>
            <a:endParaRPr lang="en-US" dirty="0"/>
          </a:p>
          <a:p>
            <a:pPr>
              <a:buFont typeface="Arial" pitchFamily="34" charset="0"/>
              <a:buChar char="•"/>
            </a:pPr>
            <a:r>
              <a:rPr lang="en-US" sz="2800" dirty="0">
                <a:solidFill>
                  <a:schemeClr val="tx1">
                    <a:lumMod val="95000"/>
                    <a:lumOff val="5000"/>
                  </a:schemeClr>
                </a:solidFill>
              </a:rPr>
              <a:t>Section One: Concept of Community Health</a:t>
            </a:r>
          </a:p>
          <a:p>
            <a:pPr>
              <a:buFont typeface="Arial" pitchFamily="34" charset="0"/>
              <a:buChar char="•"/>
            </a:pPr>
            <a:r>
              <a:rPr lang="en-US" sz="2800" dirty="0"/>
              <a:t>Section Two: Principles of Community Health </a:t>
            </a:r>
          </a:p>
          <a:p>
            <a:pPr>
              <a:buFont typeface="Arial" pitchFamily="34" charset="0"/>
              <a:buChar char="•"/>
            </a:pPr>
            <a:r>
              <a:rPr lang="en-US" sz="2800" dirty="0"/>
              <a:t>Section Three: Organization of Health Services </a:t>
            </a:r>
          </a:p>
          <a:p>
            <a:pPr>
              <a:buFont typeface="Arial" pitchFamily="34" charset="0"/>
              <a:buChar char="•"/>
            </a:pPr>
            <a:r>
              <a:rPr lang="en-US" sz="2800" dirty="0"/>
              <a:t>Section Four: Information, Education and Communication (ICE).</a:t>
            </a:r>
          </a:p>
        </p:txBody>
      </p:sp>
      <p:sp>
        <p:nvSpPr>
          <p:cNvPr id="2" name="Title 1"/>
          <p:cNvSpPr>
            <a:spLocks noGrp="1"/>
          </p:cNvSpPr>
          <p:nvPr>
            <p:ph type="title"/>
          </p:nvPr>
        </p:nvSpPr>
        <p:spPr/>
        <p:txBody>
          <a:bodyPr>
            <a:normAutofit fontScale="90000"/>
          </a:bodyPr>
          <a:lstStyle/>
          <a:p>
            <a:r>
              <a:rPr lang="en-US" sz="4000" b="1" dirty="0">
                <a:latin typeface="Times New Roman" pitchFamily="18" charset="0"/>
                <a:cs typeface="Times New Roman" pitchFamily="18" charset="0"/>
              </a:rPr>
              <a:t>THE UNIT COMPRISES OF FOUR SECTIONS</a:t>
            </a:r>
            <a:endParaRPr lang="en-US" sz="4000" dirty="0">
              <a:latin typeface="Times New Roman" pitchFamily="18" charset="0"/>
              <a:cs typeface="Times New Roman" pitchFamily="18"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2860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Political System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This sub-system is made up of the government</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and its development policies as well as political</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organizations.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If there is political support towards improving</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health care delivery, the government provides</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mechanism and structure for the planning,</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implementation and evaluation of the health care delivery system. The constitution of Kenya</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contains a declaration for the elimination of</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poverty, ignorance and disease; hence the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establishment of the Ministry of Health and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several other ministries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Economic System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government’s ability to provide health and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other services to its citizens depends on the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state of the economy. The poorer the economy</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of the country, the more disadvantaged its</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people will be. Low economic status is highly</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associated with malnutrition and communicable</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diseases.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Education System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Education is the main tool of changing behavior</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and improving individual and community health.</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Low educational status perpetuates underdevelopment,</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harmful traditions and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superstitions.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educational system can be effectively used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to pass health related information and messages</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that could significantly transform the perception</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of the communities on healthy living and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prevention of illnesses.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71575" algn="l"/>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Religious System</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71575" algn="l"/>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religious system may be a source of health</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promotion when its values and teachings</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positively influence lifestyles and healthy</a:t>
            </a:r>
            <a:r>
              <a:rPr lang="en-US" sz="2400" b="1" dirty="0">
                <a:solidFill>
                  <a:srgbClr val="000000"/>
                </a:solidFill>
                <a:latin typeface="Times New Roman" pitchFamily="18" charset="0"/>
                <a:ea typeface="Calibri" pitchFamily="34"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behavior, for example, forbidding smoking,</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alcohol consumption, pre-marital and extramarital</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sex.</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71575" algn="l"/>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On the other hand, religious teachings may</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promote ill health, for</a:t>
            </a:r>
            <a:r>
              <a:rPr kumimoji="0" lang="en-US" sz="24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example, by forbidding the</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followers from seeking treatment in hospitals</a:t>
            </a:r>
            <a:r>
              <a:rPr kumimoji="0" lang="en-US" sz="1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Environmental System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Environmental sanitation is one of the leading</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promoters of individual and community health.</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Clean water supply, proper disposal of waste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and adequate housing are key to community</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wellness. Environmental pollution is a cause of</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various illnesses.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Communication and Transport System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Communication includes all the means of</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contacting and exchanging information with one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another such as roads, bridges, railroad,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telephone, television, radio, computers, internet,</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fax, and postal services.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communication system is important in</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spreading health messages. Transport aids in</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communication by moving people from place to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place.</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Health Care system</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health care system exists to provide</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Promotive, preventive, curative and rehabilitative</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services in hospitals, nursing homes, clinics,</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health centers, dispensaries, and through</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special health projects and programs. </a:t>
            </a:r>
            <a:r>
              <a:rPr lang="en-US" sz="2400" dirty="0">
                <a:solidFill>
                  <a:srgbClr val="000000"/>
                </a:solidFill>
                <a:latin typeface="Times New Roman" pitchFamily="18" charset="0"/>
                <a:ea typeface="Calibri" pitchFamily="34" charset="0"/>
                <a:cs typeface="Times New Roman" pitchFamily="18" charset="0"/>
              </a:rPr>
              <a:t>T</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he health care system is enhanced through</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linkages that bring together the government,</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non-governmental organizations, private</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institutions and individuals in providing</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continuous and comprehensive health services.</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These linkages strengthen the multi- sectoral</a:t>
            </a:r>
            <a:r>
              <a:rPr lang="en-US" sz="2400" dirty="0">
                <a:latin typeface="Arial" pitchFamily="34" charset="0"/>
                <a:cs typeface="Arial" pitchFamily="34"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approach of achieving health for all.</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604" y="1525772"/>
            <a:ext cx="8229600" cy="4525963"/>
          </a:xfrm>
        </p:spPr>
        <p:txBody>
          <a:bodyPr>
            <a:noAutofit/>
          </a:bodyPr>
          <a:lstStyle/>
          <a:p>
            <a:pPr>
              <a:buNone/>
            </a:pPr>
            <a:r>
              <a:rPr lang="en-US" sz="2400" dirty="0">
                <a:latin typeface="Times New Roman" pitchFamily="18" charset="0"/>
                <a:cs typeface="Times New Roman" pitchFamily="18" charset="0"/>
              </a:rPr>
              <a:t>Community health aims to achieve the following:</a:t>
            </a:r>
          </a:p>
          <a:p>
            <a:pPr>
              <a:buNone/>
            </a:pPr>
            <a:r>
              <a:rPr lang="en-US" sz="2400" dirty="0">
                <a:latin typeface="Times New Roman" pitchFamily="18" charset="0"/>
                <a:cs typeface="Times New Roman" pitchFamily="18" charset="0"/>
              </a:rPr>
              <a:t>• Improved sanitation in the environment</a:t>
            </a:r>
          </a:p>
          <a:p>
            <a:pPr>
              <a:buNone/>
            </a:pPr>
            <a:r>
              <a:rPr lang="en-US" sz="2400" dirty="0">
                <a:latin typeface="Times New Roman" pitchFamily="18" charset="0"/>
                <a:cs typeface="Times New Roman" pitchFamily="18" charset="0"/>
              </a:rPr>
              <a:t>• Prioritization of the community’s needs</a:t>
            </a:r>
          </a:p>
          <a:p>
            <a:pPr>
              <a:buNone/>
            </a:pPr>
            <a:r>
              <a:rPr lang="en-US" sz="2400" dirty="0">
                <a:latin typeface="Times New Roman" pitchFamily="18" charset="0"/>
                <a:cs typeface="Times New Roman" pitchFamily="18" charset="0"/>
              </a:rPr>
              <a:t>• Control of communicable diseases</a:t>
            </a:r>
          </a:p>
          <a:p>
            <a:pPr>
              <a:buNone/>
            </a:pPr>
            <a:r>
              <a:rPr lang="en-US" sz="2400" dirty="0">
                <a:latin typeface="Times New Roman" pitchFamily="18" charset="0"/>
                <a:cs typeface="Times New Roman" pitchFamily="18" charset="0"/>
              </a:rPr>
              <a:t>• Health education to promote healthy behavior and practices</a:t>
            </a:r>
          </a:p>
          <a:p>
            <a:pPr>
              <a:buNone/>
            </a:pPr>
            <a:r>
              <a:rPr lang="en-US" sz="2400" dirty="0">
                <a:latin typeface="Times New Roman" pitchFamily="18" charset="0"/>
                <a:cs typeface="Times New Roman" pitchFamily="18" charset="0"/>
              </a:rPr>
              <a:t>• Early diagnosis and prevention of disease</a:t>
            </a:r>
          </a:p>
          <a:p>
            <a:pPr>
              <a:buNone/>
            </a:pPr>
            <a:r>
              <a:rPr lang="en-US" sz="2400" dirty="0">
                <a:latin typeface="Times New Roman" pitchFamily="18" charset="0"/>
                <a:cs typeface="Times New Roman" pitchFamily="18" charset="0"/>
              </a:rPr>
              <a:t>• Disease surveillance</a:t>
            </a:r>
          </a:p>
          <a:p>
            <a:pPr>
              <a:buNone/>
            </a:pPr>
            <a:r>
              <a:rPr lang="en-US" sz="2400" dirty="0">
                <a:latin typeface="Times New Roman" pitchFamily="18" charset="0"/>
                <a:cs typeface="Times New Roman" pitchFamily="18" charset="0"/>
              </a:rPr>
              <a:t>• Case/contact tracing and treatment</a:t>
            </a:r>
          </a:p>
          <a:p>
            <a:pPr>
              <a:buNone/>
            </a:pPr>
            <a:r>
              <a:rPr lang="en-US" sz="2400" dirty="0">
                <a:latin typeface="Times New Roman" pitchFamily="18" charset="0"/>
                <a:cs typeface="Times New Roman" pitchFamily="18" charset="0"/>
              </a:rPr>
              <a:t>• Empowerment of all individuals to realize their rights and responsibilities for the attainment of good health for all </a:t>
            </a:r>
          </a:p>
          <a:p>
            <a:pPr>
              <a:buNone/>
            </a:pPr>
            <a:r>
              <a:rPr lang="en-US" sz="2400" dirty="0">
                <a:latin typeface="Times New Roman" pitchFamily="18" charset="0"/>
                <a:cs typeface="Times New Roman" pitchFamily="18" charset="0"/>
              </a:rPr>
              <a:t>The main goals of community health are to:</a:t>
            </a:r>
          </a:p>
          <a:p>
            <a:pPr>
              <a:buNone/>
            </a:pPr>
            <a:r>
              <a:rPr lang="en-US" sz="2400" dirty="0">
                <a:latin typeface="Times New Roman" pitchFamily="18" charset="0"/>
                <a:cs typeface="Times New Roman" pitchFamily="18" charset="0"/>
              </a:rPr>
              <a:t>• Identify community health problems and needs</a:t>
            </a:r>
          </a:p>
          <a:p>
            <a:endParaRPr lang="en-US" sz="2400" dirty="0">
              <a:latin typeface="Times New Roman" pitchFamily="18" charset="0"/>
              <a:cs typeface="Times New Roman" pitchFamily="18" charset="0"/>
            </a:endParaRPr>
          </a:p>
        </p:txBody>
      </p:sp>
      <p:sp>
        <p:nvSpPr>
          <p:cNvPr id="2" name="Title 1"/>
          <p:cNvSpPr>
            <a:spLocks noGrp="1"/>
          </p:cNvSpPr>
          <p:nvPr>
            <p:ph type="title"/>
          </p:nvPr>
        </p:nvSpPr>
        <p:spPr>
          <a:xfrm>
            <a:off x="457200" y="0"/>
            <a:ext cx="8229600" cy="1143000"/>
          </a:xfrm>
        </p:spPr>
        <p:txBody>
          <a:bodyPr>
            <a:normAutofit/>
          </a:bodyPr>
          <a:lstStyle/>
          <a:p>
            <a:r>
              <a:rPr lang="en-US" sz="4000" b="1" dirty="0">
                <a:latin typeface="Times New Roman" pitchFamily="18" charset="0"/>
                <a:cs typeface="Times New Roman" pitchFamily="18" charset="0"/>
              </a:rPr>
              <a:t>Aims of Community Health</a:t>
            </a:r>
            <a:endParaRPr lang="en-US" sz="4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72" y="2636874"/>
            <a:ext cx="8229600" cy="4525963"/>
          </a:xfrm>
        </p:spPr>
        <p:txBody>
          <a:bodyPr>
            <a:normAutofit/>
          </a:bodyPr>
          <a:lstStyle/>
          <a:p>
            <a:pPr>
              <a:buNone/>
            </a:pPr>
            <a:r>
              <a:rPr lang="en-US" sz="2800" b="1" dirty="0">
                <a:latin typeface="Times New Roman" pitchFamily="18" charset="0"/>
                <a:cs typeface="Times New Roman" pitchFamily="18" charset="0"/>
              </a:rPr>
              <a:t>Community health </a:t>
            </a:r>
            <a:r>
              <a:rPr lang="en-US" sz="2800" i="1" dirty="0">
                <a:latin typeface="Times New Roman" pitchFamily="18" charset="0"/>
                <a:cs typeface="Times New Roman" pitchFamily="18" charset="0"/>
              </a:rPr>
              <a:t>is the science and art of</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promoting health and preventing diseases</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through organized community participation</a:t>
            </a:r>
            <a:endParaRPr lang="en-US" sz="2800" dirty="0">
              <a:latin typeface="Times New Roman" pitchFamily="18" charset="0"/>
              <a:cs typeface="Times New Roman" pitchFamily="18" charset="0"/>
            </a:endParaRPr>
          </a:p>
        </p:txBody>
      </p:sp>
      <p:sp>
        <p:nvSpPr>
          <p:cNvPr id="2" name="Title 1"/>
          <p:cNvSpPr>
            <a:spLocks noGrp="1"/>
          </p:cNvSpPr>
          <p:nvPr>
            <p:ph type="title"/>
          </p:nvPr>
        </p:nvSpPr>
        <p:spPr>
          <a:xfrm>
            <a:off x="457200" y="228600"/>
            <a:ext cx="8229600" cy="1143000"/>
          </a:xfrm>
        </p:spPr>
        <p:txBody>
          <a:bodyPr>
            <a:normAutofit/>
          </a:bodyPr>
          <a:lstStyle/>
          <a:p>
            <a:r>
              <a:rPr lang="en-US" sz="4000" b="1" dirty="0">
                <a:latin typeface="Times New Roman" pitchFamily="18" charset="0"/>
                <a:cs typeface="Times New Roman" pitchFamily="18" charset="0"/>
              </a:rPr>
              <a:t>Concept of Community Health</a:t>
            </a:r>
            <a:endParaRPr lang="en-US" sz="4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latin typeface="Times New Roman" pitchFamily="18" charset="0"/>
                <a:cs typeface="Times New Roman" pitchFamily="18" charset="0"/>
              </a:rPr>
              <a:t> Identify community health problems and needs.</a:t>
            </a:r>
          </a:p>
          <a:p>
            <a:r>
              <a:rPr lang="en-US" sz="2800" dirty="0">
                <a:latin typeface="Times New Roman" pitchFamily="18" charset="0"/>
                <a:cs typeface="Times New Roman" pitchFamily="18" charset="0"/>
              </a:rPr>
              <a:t>Plan ways of meeting community health needs.</a:t>
            </a:r>
          </a:p>
          <a:p>
            <a:r>
              <a:rPr lang="en-US" sz="2800" dirty="0">
                <a:latin typeface="Times New Roman" pitchFamily="18" charset="0"/>
                <a:cs typeface="Times New Roman" pitchFamily="18" charset="0"/>
              </a:rPr>
              <a:t> Implement activities geared towards meeting the community health needs</a:t>
            </a:r>
          </a:p>
          <a:p>
            <a:r>
              <a:rPr lang="en-US" sz="2800" dirty="0">
                <a:latin typeface="Times New Roman" pitchFamily="18" charset="0"/>
                <a:cs typeface="Times New Roman" pitchFamily="18" charset="0"/>
              </a:rPr>
              <a:t>Evaluate the impact of community health services/activities</a:t>
            </a:r>
          </a:p>
          <a:p>
            <a:pPr>
              <a:buNone/>
            </a:pPr>
            <a:endParaRPr lang="en-US" dirty="0"/>
          </a:p>
        </p:txBody>
      </p:sp>
      <p:sp>
        <p:nvSpPr>
          <p:cNvPr id="3" name="Title 2"/>
          <p:cNvSpPr>
            <a:spLocks noGrp="1"/>
          </p:cNvSpPr>
          <p:nvPr>
            <p:ph type="title"/>
          </p:nvPr>
        </p:nvSpPr>
        <p:spPr/>
        <p:txBody>
          <a:bodyPr>
            <a:normAutofit fontScale="90000"/>
          </a:bodyPr>
          <a:lstStyle/>
          <a:p>
            <a:r>
              <a:rPr lang="en-US" dirty="0"/>
              <a:t>GOALS OF COMMUNITY 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2800" dirty="0"/>
              <a:t>Describe the concept of Community Health Nursing.</a:t>
            </a:r>
          </a:p>
          <a:p>
            <a:pPr>
              <a:buFont typeface="Wingdings" pitchFamily="2" charset="2"/>
              <a:buChar char="Ø"/>
            </a:pPr>
            <a:r>
              <a:rPr lang="en-US" sz="2800" dirty="0"/>
              <a:t>The Principles of Community Health Nursing. </a:t>
            </a:r>
          </a:p>
          <a:p>
            <a:pPr>
              <a:buFont typeface="Wingdings" pitchFamily="2" charset="2"/>
              <a:buChar char="Ø"/>
            </a:pPr>
            <a:r>
              <a:rPr lang="en-US" sz="2800" dirty="0"/>
              <a:t>Describe the Organizational Structure of the Ministry of Health  and the County Government.</a:t>
            </a:r>
          </a:p>
          <a:p>
            <a:pPr>
              <a:buFont typeface="Wingdings" pitchFamily="2" charset="2"/>
              <a:buChar char="Ø"/>
            </a:pPr>
            <a:r>
              <a:rPr lang="en-US" sz="2800" dirty="0"/>
              <a:t>Explain the Health Sector Reforms.</a:t>
            </a:r>
          </a:p>
          <a:p>
            <a:pPr>
              <a:buFont typeface="Wingdings" pitchFamily="2" charset="2"/>
              <a:buChar char="Ø"/>
            </a:pPr>
            <a:r>
              <a:rPr lang="en-US" sz="2800" dirty="0"/>
              <a:t>List the Information, Education and Communication (IEC) in sharing Health Messages.</a:t>
            </a:r>
          </a:p>
        </p:txBody>
      </p:sp>
      <p:sp>
        <p:nvSpPr>
          <p:cNvPr id="2" name="Title 1"/>
          <p:cNvSpPr>
            <a:spLocks noGrp="1"/>
          </p:cNvSpPr>
          <p:nvPr>
            <p:ph type="title"/>
          </p:nvPr>
        </p:nvSpPr>
        <p:spPr/>
        <p:txBody>
          <a:bodyPr>
            <a:normAutofit/>
          </a:bodyPr>
          <a:lstStyle/>
          <a:p>
            <a:r>
              <a:rPr lang="en-US" dirty="0"/>
              <a:t>UNIT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normAutofit/>
          </a:bodyPr>
          <a:lstStyle/>
          <a:p>
            <a:pPr lvl="0">
              <a:buClr>
                <a:srgbClr val="2DA2BF"/>
              </a:buClr>
              <a:buNone/>
            </a:pPr>
            <a:r>
              <a:rPr lang="en-US" sz="2400" dirty="0">
                <a:solidFill>
                  <a:prstClr val="black"/>
                </a:solidFill>
                <a:latin typeface="Times New Roman" pitchFamily="18" charset="0"/>
                <a:cs typeface="Times New Roman" pitchFamily="18" charset="0"/>
              </a:rPr>
              <a:t>• Increased life expectancy (life span) of every individual</a:t>
            </a:r>
          </a:p>
          <a:p>
            <a:pPr lvl="0">
              <a:buClr>
                <a:srgbClr val="2DA2BF"/>
              </a:buClr>
              <a:buNone/>
            </a:pPr>
            <a:r>
              <a:rPr lang="en-US" sz="2400" dirty="0">
                <a:solidFill>
                  <a:prstClr val="black"/>
                </a:solidFill>
                <a:latin typeface="Times New Roman" pitchFamily="18" charset="0"/>
                <a:cs typeface="Times New Roman" pitchFamily="18" charset="0"/>
              </a:rPr>
              <a:t>• Decreased mortality rates particularly of mothers and children</a:t>
            </a:r>
          </a:p>
          <a:p>
            <a:pPr lvl="0">
              <a:buClr>
                <a:srgbClr val="2DA2BF"/>
              </a:buClr>
              <a:buNone/>
            </a:pPr>
            <a:r>
              <a:rPr lang="en-US" sz="2400" dirty="0">
                <a:solidFill>
                  <a:prstClr val="black"/>
                </a:solidFill>
                <a:latin typeface="Times New Roman" pitchFamily="18" charset="0"/>
                <a:cs typeface="Times New Roman" pitchFamily="18" charset="0"/>
              </a:rPr>
              <a:t>• Decreased morbidity rates from all causes</a:t>
            </a:r>
          </a:p>
          <a:p>
            <a:pPr lvl="0">
              <a:buClr>
                <a:srgbClr val="2DA2BF"/>
              </a:buClr>
              <a:buNone/>
            </a:pPr>
            <a:r>
              <a:rPr lang="en-US" sz="2400" dirty="0">
                <a:solidFill>
                  <a:prstClr val="black"/>
                </a:solidFill>
                <a:latin typeface="Times New Roman" pitchFamily="18" charset="0"/>
                <a:cs typeface="Times New Roman" pitchFamily="18" charset="0"/>
              </a:rPr>
              <a:t>• An increase in the total well being (physical, mental and social) of every individual</a:t>
            </a:r>
          </a:p>
          <a:p>
            <a:pPr lvl="0">
              <a:buClr>
                <a:srgbClr val="2DA2BF"/>
              </a:buClr>
              <a:buNone/>
            </a:pPr>
            <a:r>
              <a:rPr lang="en-US" sz="2400" dirty="0">
                <a:solidFill>
                  <a:prstClr val="black"/>
                </a:solidFill>
                <a:latin typeface="Times New Roman" pitchFamily="18" charset="0"/>
                <a:cs typeface="Times New Roman" pitchFamily="18" charset="0"/>
              </a:rPr>
              <a:t>• An increase in the quality of life for all people</a:t>
            </a:r>
          </a:p>
          <a:p>
            <a:pPr lvl="0">
              <a:buClr>
                <a:srgbClr val="2DA2BF"/>
              </a:buClr>
              <a:buNone/>
            </a:pPr>
            <a:endParaRPr lang="en-US" dirty="0"/>
          </a:p>
        </p:txBody>
      </p:sp>
      <p:sp>
        <p:nvSpPr>
          <p:cNvPr id="3" name="Title 2"/>
          <p:cNvSpPr>
            <a:spLocks noGrp="1"/>
          </p:cNvSpPr>
          <p:nvPr>
            <p:ph type="title"/>
          </p:nvPr>
        </p:nvSpPr>
        <p:spPr>
          <a:xfrm>
            <a:off x="457200" y="838200"/>
            <a:ext cx="8229600" cy="1371600"/>
          </a:xfrm>
        </p:spPr>
        <p:txBody>
          <a:bodyPr>
            <a:normAutofit fontScale="90000"/>
          </a:bodyPr>
          <a:lstStyle/>
          <a:p>
            <a:pPr marL="365760" lvl="0" indent="-256032">
              <a:spcBef>
                <a:spcPts val="400"/>
              </a:spcBef>
            </a:pPr>
            <a:br>
              <a:rPr lang="en-US" sz="2400" dirty="0">
                <a:solidFill>
                  <a:prstClr val="black"/>
                </a:solidFill>
                <a:effectLst/>
                <a:latin typeface="Times New Roman" pitchFamily="18" charset="0"/>
                <a:ea typeface="+mn-ea"/>
                <a:cs typeface="Times New Roman" pitchFamily="18" charset="0"/>
              </a:rPr>
            </a:br>
            <a:r>
              <a:rPr lang="en-US" sz="2400" dirty="0">
                <a:solidFill>
                  <a:prstClr val="black"/>
                </a:solidFill>
                <a:effectLst/>
                <a:latin typeface="Times New Roman" pitchFamily="18" charset="0"/>
                <a:ea typeface="+mn-ea"/>
                <a:cs typeface="Times New Roman" pitchFamily="18" charset="0"/>
              </a:rPr>
              <a:t>A successful community health </a:t>
            </a:r>
            <a:r>
              <a:rPr lang="en-US" sz="2400" dirty="0" err="1">
                <a:solidFill>
                  <a:prstClr val="black"/>
                </a:solidFill>
                <a:effectLst/>
                <a:latin typeface="Times New Roman" pitchFamily="18" charset="0"/>
                <a:ea typeface="+mn-ea"/>
                <a:cs typeface="Times New Roman" pitchFamily="18" charset="0"/>
              </a:rPr>
              <a:t>programme</a:t>
            </a:r>
            <a:r>
              <a:rPr lang="en-US" sz="2400" dirty="0">
                <a:solidFill>
                  <a:prstClr val="black"/>
                </a:solidFill>
                <a:effectLst/>
                <a:latin typeface="Times New Roman" pitchFamily="18" charset="0"/>
                <a:ea typeface="+mn-ea"/>
                <a:cs typeface="Times New Roman" pitchFamily="18" charset="0"/>
              </a:rPr>
              <a:t> is one in which the community and health care providers collaborate to achieve the following benefits:</a:t>
            </a:r>
            <a:br>
              <a:rPr lang="en-US" sz="2400" dirty="0">
                <a:solidFill>
                  <a:prstClr val="black"/>
                </a:solidFill>
                <a:effectLst/>
                <a:latin typeface="Times New Roman" pitchFamily="18" charset="0"/>
                <a:ea typeface="+mn-ea"/>
                <a:cs typeface="Times New Roman" pitchFamily="18" charset="0"/>
              </a:rPr>
            </a:br>
            <a:endParaRPr lang="en-US" dirty="0"/>
          </a:p>
        </p:txBody>
      </p:sp>
    </p:spTree>
    <p:extLst>
      <p:ext uri="{BB962C8B-B14F-4D97-AF65-F5344CB8AC3E}">
        <p14:creationId xmlns:p14="http://schemas.microsoft.com/office/powerpoint/2010/main" val="3720225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2DA2BF"/>
              </a:buClr>
              <a:buNone/>
            </a:pPr>
            <a:r>
              <a:rPr lang="en-US" sz="2400" dirty="0">
                <a:solidFill>
                  <a:prstClr val="black"/>
                </a:solidFill>
                <a:latin typeface="Times New Roman" pitchFamily="18" charset="0"/>
                <a:cs typeface="Times New Roman" pitchFamily="18" charset="0"/>
              </a:rPr>
              <a:t>Overall social and economic development of the population</a:t>
            </a:r>
          </a:p>
          <a:p>
            <a:pPr lvl="0">
              <a:buClr>
                <a:srgbClr val="2DA2BF"/>
              </a:buClr>
              <a:buNone/>
            </a:pPr>
            <a:r>
              <a:rPr lang="en-US" sz="2400" dirty="0">
                <a:solidFill>
                  <a:prstClr val="black"/>
                </a:solidFill>
                <a:latin typeface="Times New Roman" pitchFamily="18" charset="0"/>
                <a:cs typeface="Times New Roman" pitchFamily="18" charset="0"/>
              </a:rPr>
              <a:t>• Equitable distribution of resources</a:t>
            </a:r>
          </a:p>
          <a:p>
            <a:pPr lvl="0">
              <a:buClr>
                <a:srgbClr val="2DA2BF"/>
              </a:buClr>
              <a:buNone/>
            </a:pPr>
            <a:r>
              <a:rPr lang="en-US" sz="2400" dirty="0">
                <a:solidFill>
                  <a:prstClr val="black"/>
                </a:solidFill>
                <a:latin typeface="Times New Roman" pitchFamily="18" charset="0"/>
                <a:cs typeface="Times New Roman" pitchFamily="18" charset="0"/>
              </a:rPr>
              <a:t>• Having looked at the aims, goals, and benefits of community health, you will now explore the activities which you are expected to undertake in community health, also referred to as the scope of community health</a:t>
            </a:r>
            <a:endParaRPr lang="en-US" sz="2400" dirty="0">
              <a:solidFill>
                <a:prstClr val="black"/>
              </a:solidFill>
            </a:endParaRPr>
          </a:p>
          <a:p>
            <a:endParaRPr lang="en-US" dirty="0"/>
          </a:p>
        </p:txBody>
      </p:sp>
    </p:spTree>
    <p:extLst>
      <p:ext uri="{BB962C8B-B14F-4D97-AF65-F5344CB8AC3E}">
        <p14:creationId xmlns:p14="http://schemas.microsoft.com/office/powerpoint/2010/main" val="672433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fontAlgn="base">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Health education, counseling, and the training of other health workers</a:t>
            </a:r>
          </a:p>
          <a:p>
            <a:pPr marL="0" indent="0" fontAlgn="base">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Community health assessment and</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diagnosis</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Information, education and</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communication</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Environmental sanitation and supply of</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adequate clean    wholesome water</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 Food hygiene and household food</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security</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Personal hygiene</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Vector and pest control</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 Control of communicable diseases</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 Provision of prenatal services to</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pregnant women</a:t>
            </a:r>
            <a:endParaRPr lang="en-US" sz="2800" dirty="0">
              <a:latin typeface="Times New Roman" pitchFamily="18" charset="0"/>
              <a:cs typeface="Times New Roman" pitchFamily="18" charset="0"/>
            </a:endParaRPr>
          </a:p>
          <a:p>
            <a:pPr marL="0" lvl="0" indent="0" eaLnBrk="0" fontAlgn="base" hangingPunct="0">
              <a:spcBef>
                <a:spcPct val="0"/>
              </a:spcBef>
              <a:spcAft>
                <a:spcPct val="0"/>
              </a:spcAft>
              <a:buClrTx/>
              <a:buSzTx/>
              <a:buNone/>
            </a:pPr>
            <a:endParaRPr lang="en-US" sz="28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dirty="0"/>
              <a:t>EXAMPLES OF CH ACTIVITIES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COMMUNTY ACTIVITIES CONT-----</a:t>
            </a:r>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Provision of family planning services</a:t>
            </a:r>
          </a:p>
          <a:p>
            <a:pPr marL="0" lvl="0" indent="0" eaLnBrk="0" fontAlgn="base" hangingPunct="0">
              <a:spcBef>
                <a:spcPct val="0"/>
              </a:spcBef>
              <a:spcAft>
                <a:spcPct val="0"/>
              </a:spcAft>
              <a:buClrTx/>
              <a:buSzTx/>
              <a:buFont typeface="Arial" pitchFamily="34" charset="0"/>
              <a:buChar char="•"/>
            </a:pPr>
            <a:r>
              <a:rPr lang="en-US" sz="2800" dirty="0">
                <a:solidFill>
                  <a:srgbClr val="000000"/>
                </a:solidFill>
                <a:latin typeface="Times New Roman" pitchFamily="18" charset="0"/>
                <a:ea typeface="Calibri" pitchFamily="34" charset="0"/>
                <a:cs typeface="Times New Roman" pitchFamily="18" charset="0"/>
              </a:rPr>
              <a:t> Child health Provision of h/welfare</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services for children under five years old</a:t>
            </a:r>
          </a:p>
          <a:p>
            <a:pPr marL="0" lvl="0" indent="0" eaLnBrk="0" fontAlgn="base" hangingPunct="0">
              <a:spcBef>
                <a:spcPct val="0"/>
              </a:spcBef>
              <a:spcAft>
                <a:spcPct val="0"/>
              </a:spcAft>
              <a:buClrTx/>
              <a:buSzTx/>
              <a:buNone/>
            </a:pPr>
            <a:r>
              <a:rPr lang="en-US" sz="2800" dirty="0">
                <a:solidFill>
                  <a:srgbClr val="000000"/>
                </a:solidFill>
                <a:latin typeface="Times New Roman" pitchFamily="18" charset="0"/>
                <a:ea typeface="Calibri" pitchFamily="34" charset="0"/>
                <a:cs typeface="Times New Roman" pitchFamily="18" charset="0"/>
              </a:rPr>
              <a:t>• Provision of school health services</a:t>
            </a:r>
            <a:endParaRPr lang="en-US" sz="2800" dirty="0">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en-US" sz="2800" dirty="0">
                <a:solidFill>
                  <a:srgbClr val="000000"/>
                </a:solidFill>
                <a:latin typeface="Times New Roman" pitchFamily="18" charset="0"/>
                <a:ea typeface="Calibri" pitchFamily="34" charset="0"/>
                <a:cs typeface="Times New Roman" pitchFamily="18" charset="0"/>
              </a:rPr>
              <a:t>• Home visiting and home-based nursing</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care</a:t>
            </a:r>
            <a:endParaRPr lang="en-US" sz="2800" dirty="0">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en-US" sz="2800" dirty="0">
                <a:solidFill>
                  <a:srgbClr val="000000"/>
                </a:solidFill>
                <a:latin typeface="Times New Roman" pitchFamily="18" charset="0"/>
                <a:ea typeface="Calibri" pitchFamily="34" charset="0"/>
                <a:cs typeface="Times New Roman" pitchFamily="18" charset="0"/>
              </a:rPr>
              <a:t>• Occupational/industrial health</a:t>
            </a:r>
            <a:endParaRPr lang="en-US" sz="2800" dirty="0">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en-US" sz="2800" dirty="0">
                <a:solidFill>
                  <a:srgbClr val="000000"/>
                </a:solidFill>
                <a:latin typeface="Times New Roman" pitchFamily="18" charset="0"/>
                <a:ea typeface="Calibri" pitchFamily="34" charset="0"/>
                <a:cs typeface="Times New Roman" pitchFamily="18" charset="0"/>
              </a:rPr>
              <a:t>• Care of the disabled, the elderly, the</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disadvantaged, the chronically ill</a:t>
            </a:r>
            <a:endParaRPr lang="en-US" sz="2800" dirty="0">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en-US" sz="2800" dirty="0">
                <a:solidFill>
                  <a:srgbClr val="000000"/>
                </a:solidFill>
                <a:latin typeface="Times New Roman" pitchFamily="18" charset="0"/>
                <a:ea typeface="Calibri" pitchFamily="34" charset="0"/>
                <a:cs typeface="Times New Roman" pitchFamily="18" charset="0"/>
              </a:rPr>
              <a:t>• Inter-</a:t>
            </a:r>
            <a:r>
              <a:rPr lang="en-US" sz="2800" dirty="0" err="1">
                <a:solidFill>
                  <a:srgbClr val="000000"/>
                </a:solidFill>
                <a:latin typeface="Times New Roman" pitchFamily="18" charset="0"/>
                <a:ea typeface="Calibri" pitchFamily="34" charset="0"/>
                <a:cs typeface="Times New Roman" pitchFamily="18" charset="0"/>
              </a:rPr>
              <a:t>sectoral</a:t>
            </a:r>
            <a:r>
              <a:rPr lang="en-US" sz="2800" dirty="0">
                <a:solidFill>
                  <a:srgbClr val="000000"/>
                </a:solidFill>
                <a:latin typeface="Times New Roman" pitchFamily="18" charset="0"/>
                <a:ea typeface="Calibri" pitchFamily="34" charset="0"/>
                <a:cs typeface="Times New Roman" pitchFamily="18" charset="0"/>
              </a:rPr>
              <a:t> collaboration</a:t>
            </a:r>
            <a:endParaRPr lang="en-US" sz="28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150000"/>
              </a:lnSpc>
              <a:buNone/>
            </a:pPr>
            <a:r>
              <a:rPr lang="en-US" sz="3200" dirty="0">
                <a:latin typeface="Times New Roman" pitchFamily="18" charset="0"/>
                <a:cs typeface="Times New Roman" pitchFamily="18" charset="0"/>
              </a:rPr>
              <a:t>The family is an important group in the community and that it exerts a lot of influence on the health seeking behavior of individuals. It is therefore clear that the description of the concept of community health would not be Incomplete without investigating family health care. The concept of family health care, giving attention to its aims, principles and process</a:t>
            </a:r>
          </a:p>
          <a:p>
            <a:endParaRPr lang="en-US" dirty="0"/>
          </a:p>
        </p:txBody>
      </p:sp>
      <p:sp>
        <p:nvSpPr>
          <p:cNvPr id="3" name="Title 2"/>
          <p:cNvSpPr>
            <a:spLocks noGrp="1"/>
          </p:cNvSpPr>
          <p:nvPr>
            <p:ph type="title"/>
          </p:nvPr>
        </p:nvSpPr>
        <p:spPr/>
        <p:txBody>
          <a:bodyPr/>
          <a:lstStyle/>
          <a:p>
            <a:r>
              <a:rPr lang="en-US" dirty="0"/>
              <a:t>FAMILY HEALTH CARE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70000"/>
              </a:lnSpc>
              <a:buNone/>
            </a:pPr>
            <a:r>
              <a:rPr lang="en-US" sz="3000" dirty="0">
                <a:latin typeface="Times New Roman" pitchFamily="18" charset="0"/>
                <a:cs typeface="Times New Roman" pitchFamily="18" charset="0"/>
              </a:rPr>
              <a:t>Family health care is a holistic approach to the achievement of wholesome health for the family. </a:t>
            </a:r>
          </a:p>
          <a:p>
            <a:pPr>
              <a:buNone/>
            </a:pPr>
            <a:r>
              <a:rPr lang="en-US" b="1" dirty="0"/>
              <a:t>Aims of Family Health Care</a:t>
            </a:r>
          </a:p>
          <a:p>
            <a:pPr>
              <a:buFont typeface="Wingdings" pitchFamily="2" charset="2"/>
              <a:buChar char="q"/>
            </a:pPr>
            <a:r>
              <a:rPr lang="en-US" dirty="0"/>
              <a:t>Identifying and appraising health problems of the family</a:t>
            </a:r>
          </a:p>
          <a:p>
            <a:pPr>
              <a:buFont typeface="Wingdings" pitchFamily="2" charset="2"/>
              <a:buChar char="q"/>
            </a:pPr>
            <a:r>
              <a:rPr lang="en-US" dirty="0"/>
              <a:t> Providing health education for the promotion of health and prevention of diseases </a:t>
            </a:r>
          </a:p>
          <a:p>
            <a:pPr>
              <a:buFont typeface="Wingdings" pitchFamily="2" charset="2"/>
              <a:buChar char="q"/>
            </a:pPr>
            <a:r>
              <a:rPr lang="en-US" dirty="0"/>
              <a:t>Sharing health information with the family to enable members to understand and accept health problems </a:t>
            </a:r>
          </a:p>
          <a:p>
            <a:pPr>
              <a:buFont typeface="Wingdings" pitchFamily="2" charset="2"/>
              <a:buChar char="q"/>
            </a:pPr>
            <a:endParaRPr lang="en-US" dirty="0"/>
          </a:p>
        </p:txBody>
      </p:sp>
      <p:sp>
        <p:nvSpPr>
          <p:cNvPr id="3" name="Title 2"/>
          <p:cNvSpPr>
            <a:spLocks noGrp="1"/>
          </p:cNvSpPr>
          <p:nvPr>
            <p:ph type="title"/>
          </p:nvPr>
        </p:nvSpPr>
        <p:spPr/>
        <p:txBody>
          <a:bodyPr/>
          <a:lstStyle/>
          <a:p>
            <a:r>
              <a:rPr lang="en-US" dirty="0"/>
              <a:t>Family Health Care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pitchFamily="2" charset="2"/>
              <a:buChar char="q"/>
            </a:pPr>
            <a:r>
              <a:rPr lang="en-US" sz="3600" dirty="0">
                <a:latin typeface="Times New Roman" pitchFamily="18" charset="0"/>
                <a:cs typeface="Times New Roman" pitchFamily="18" charset="0"/>
              </a:rPr>
              <a:t>Providing community health nursing services according to the needs of the family </a:t>
            </a:r>
          </a:p>
          <a:p>
            <a:pPr>
              <a:buFont typeface="Wingdings" pitchFamily="2" charset="2"/>
              <a:buChar char="q"/>
            </a:pPr>
            <a:r>
              <a:rPr lang="en-US" sz="3600" dirty="0">
                <a:latin typeface="Times New Roman" pitchFamily="18" charset="0"/>
                <a:cs typeface="Times New Roman" pitchFamily="18" charset="0"/>
              </a:rPr>
              <a:t>Helping the family to develop competence at assessing their health problems and at carrying out remedial health action through health education, instructions and demonstration</a:t>
            </a:r>
          </a:p>
        </p:txBody>
      </p:sp>
      <p:sp>
        <p:nvSpPr>
          <p:cNvPr id="3" name="Title 2"/>
          <p:cNvSpPr>
            <a:spLocks noGrp="1"/>
          </p:cNvSpPr>
          <p:nvPr>
            <p:ph type="title"/>
          </p:nvPr>
        </p:nvSpPr>
        <p:spPr/>
        <p:txBody>
          <a:bodyPr/>
          <a:lstStyle/>
          <a:p>
            <a:r>
              <a:rPr lang="en-US" dirty="0"/>
              <a:t>Family Health care </a:t>
            </a:r>
            <a:r>
              <a:rPr lang="en-US" dirty="0" err="1"/>
              <a:t>conti</a:t>
            </a:r>
            <a:r>
              <a:rPr lang="en-US"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q"/>
            </a:pPr>
            <a:r>
              <a:rPr lang="en-US" sz="3600" dirty="0">
                <a:latin typeface="Times New Roman" pitchFamily="18" charset="0"/>
                <a:cs typeface="Times New Roman" pitchFamily="18" charset="0"/>
              </a:rPr>
              <a:t>Contributing needed materials for personal and social development of family members </a:t>
            </a:r>
          </a:p>
          <a:p>
            <a:pPr>
              <a:buFont typeface="Wingdings" pitchFamily="2" charset="2"/>
              <a:buChar char="q"/>
            </a:pPr>
            <a:r>
              <a:rPr lang="en-US" sz="3600" dirty="0">
                <a:latin typeface="Times New Roman" pitchFamily="18" charset="0"/>
                <a:cs typeface="Times New Roman" pitchFamily="18" charset="0"/>
              </a:rPr>
              <a:t>Helping and encouraging the family members to utilize available resources to maintain all aspects of the health of the family </a:t>
            </a:r>
          </a:p>
          <a:p>
            <a:pPr>
              <a:buFont typeface="Wingdings" pitchFamily="2" charset="2"/>
              <a:buChar char="q"/>
            </a:pPr>
            <a:endParaRPr lang="en-US" sz="36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a:t>FAMILY HEALTH CARE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4000" dirty="0">
                <a:latin typeface="Times New Roman" pitchFamily="18" charset="0"/>
                <a:cs typeface="Times New Roman" pitchFamily="18" charset="0"/>
              </a:rPr>
              <a:t>In order for you to work successfully with a family and achieve your goals of promoting health and preventing disease, you must observe the following principle</a:t>
            </a:r>
          </a:p>
          <a:p>
            <a:endParaRPr lang="en-US" dirty="0"/>
          </a:p>
        </p:txBody>
      </p:sp>
      <p:sp>
        <p:nvSpPr>
          <p:cNvPr id="3" name="Title 2"/>
          <p:cNvSpPr>
            <a:spLocks noGrp="1"/>
          </p:cNvSpPr>
          <p:nvPr>
            <p:ph type="title"/>
          </p:nvPr>
        </p:nvSpPr>
        <p:spPr/>
        <p:txBody>
          <a:bodyPr>
            <a:normAutofit fontScale="90000"/>
          </a:bodyPr>
          <a:lstStyle/>
          <a:p>
            <a:r>
              <a:rPr lang="en-US" dirty="0"/>
              <a:t>PRINCPLES AND PROCESSES OF FAMILY HEALTH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pitchFamily="2" charset="2"/>
              <a:buChar char="q"/>
            </a:pPr>
            <a:r>
              <a:rPr lang="en-US" sz="2800" dirty="0">
                <a:latin typeface="Times New Roman" pitchFamily="18" charset="0"/>
                <a:cs typeface="Times New Roman" pitchFamily="18" charset="0"/>
              </a:rPr>
              <a:t>Establish a good working relationship with the family </a:t>
            </a:r>
          </a:p>
          <a:p>
            <a:pPr>
              <a:buFont typeface="Wingdings" pitchFamily="2" charset="2"/>
              <a:buChar char="q"/>
            </a:pPr>
            <a:r>
              <a:rPr lang="en-US" sz="2800" dirty="0">
                <a:latin typeface="Times New Roman" pitchFamily="18" charset="0"/>
                <a:cs typeface="Times New Roman" pitchFamily="18" charset="0"/>
              </a:rPr>
              <a:t>Plan relevant health education and sharing of clear health messages, which will guide them on how to take care of themselves</a:t>
            </a:r>
          </a:p>
          <a:p>
            <a:pPr>
              <a:buFont typeface="Wingdings" pitchFamily="2" charset="2"/>
              <a:buChar char="q"/>
            </a:pPr>
            <a:r>
              <a:rPr lang="en-US" sz="2800" dirty="0">
                <a:latin typeface="Times New Roman" pitchFamily="18" charset="0"/>
                <a:cs typeface="Times New Roman" pitchFamily="18" charset="0"/>
              </a:rPr>
              <a:t> Gather relevant information about the family which will enable them to identify health problems and set priorities</a:t>
            </a:r>
          </a:p>
          <a:p>
            <a:pPr>
              <a:buFont typeface="Wingdings" pitchFamily="2" charset="2"/>
              <a:buChar char="q"/>
            </a:pPr>
            <a:r>
              <a:rPr lang="en-US" sz="2800" dirty="0">
                <a:latin typeface="Times New Roman" pitchFamily="18" charset="0"/>
                <a:cs typeface="Times New Roman" pitchFamily="18" charset="0"/>
              </a:rPr>
              <a:t> Provide need-based support and services to the family regardless of sex, age, income, and religion, in order to improve their health status </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81328"/>
            <a:ext cx="8153400" cy="4525963"/>
          </a:xfrm>
        </p:spPr>
        <p:txBody>
          <a:bodyPr>
            <a:normAutofit/>
          </a:bodyPr>
          <a:lstStyle/>
          <a:p>
            <a:pPr>
              <a:buNone/>
            </a:pPr>
            <a:r>
              <a:rPr lang="en-US" sz="2400" b="1" dirty="0">
                <a:latin typeface="Times New Roman" pitchFamily="18" charset="0"/>
                <a:cs typeface="Times New Roman" pitchFamily="18" charset="0"/>
              </a:rPr>
              <a:t>Objectives</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By the end of this section you will be able to:</a:t>
            </a:r>
          </a:p>
          <a:p>
            <a:pPr>
              <a:buNone/>
            </a:pPr>
            <a:r>
              <a:rPr lang="en-US" sz="2400" dirty="0">
                <a:latin typeface="Times New Roman" pitchFamily="18" charset="0"/>
                <a:cs typeface="Times New Roman" pitchFamily="18" charset="0"/>
              </a:rPr>
              <a:t>• Define  community and  community health.</a:t>
            </a:r>
          </a:p>
          <a:p>
            <a:pPr>
              <a:buNone/>
            </a:pPr>
            <a:r>
              <a:rPr lang="en-US" sz="2400" dirty="0">
                <a:latin typeface="Times New Roman" pitchFamily="18" charset="0"/>
                <a:cs typeface="Times New Roman" pitchFamily="18" charset="0"/>
              </a:rPr>
              <a:t>• Define the concept of community health</a:t>
            </a:r>
          </a:p>
          <a:p>
            <a:pPr>
              <a:buNone/>
            </a:pPr>
            <a:r>
              <a:rPr lang="en-US" sz="2400" dirty="0">
                <a:latin typeface="Times New Roman" pitchFamily="18" charset="0"/>
                <a:cs typeface="Times New Roman" pitchFamily="18" charset="0"/>
              </a:rPr>
              <a:t>Nursing.</a:t>
            </a:r>
          </a:p>
          <a:p>
            <a:pPr>
              <a:buNone/>
            </a:pPr>
            <a:r>
              <a:rPr lang="en-US" sz="2400" dirty="0">
                <a:latin typeface="Times New Roman" pitchFamily="18" charset="0"/>
                <a:cs typeface="Times New Roman" pitchFamily="18" charset="0"/>
              </a:rPr>
              <a:t>• List the aims of family health care.</a:t>
            </a:r>
          </a:p>
          <a:p>
            <a:pPr>
              <a:buNone/>
            </a:pPr>
            <a:r>
              <a:rPr lang="en-US" sz="2400" dirty="0">
                <a:latin typeface="Times New Roman" pitchFamily="18" charset="0"/>
                <a:cs typeface="Times New Roman" pitchFamily="18" charset="0"/>
              </a:rPr>
              <a:t>• Describe the process of home visiting.</a:t>
            </a:r>
          </a:p>
        </p:txBody>
      </p:sp>
      <p:sp>
        <p:nvSpPr>
          <p:cNvPr id="4" name="Title 3"/>
          <p:cNvSpPr>
            <a:spLocks noGrp="1"/>
          </p:cNvSpPr>
          <p:nvPr>
            <p:ph type="title"/>
          </p:nvPr>
        </p:nvSpPr>
        <p:spPr/>
        <p:txBody>
          <a:bodyPr>
            <a:normAutofit fontScale="90000"/>
          </a:bodyPr>
          <a:lstStyle/>
          <a:p>
            <a:r>
              <a:rPr lang="en-US" dirty="0"/>
              <a:t>CONCEPT OF COMMUNITY HEALTH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sz="3200" dirty="0">
                <a:latin typeface="Times New Roman" pitchFamily="18" charset="0"/>
                <a:cs typeface="Times New Roman" pitchFamily="18" charset="0"/>
              </a:rPr>
              <a:t>Work in collaboration with other health service agencies to avoid duplicating family health care </a:t>
            </a:r>
          </a:p>
          <a:p>
            <a:pPr>
              <a:buFont typeface="Wingdings" pitchFamily="2" charset="2"/>
              <a:buChar char="q"/>
            </a:pPr>
            <a:r>
              <a:rPr lang="en-US" sz="3200" dirty="0">
                <a:latin typeface="Times New Roman" pitchFamily="18" charset="0"/>
                <a:cs typeface="Times New Roman" pitchFamily="18" charset="0"/>
              </a:rPr>
              <a:t>To succeed in your family health care activities, following these principles alone is not enough. </a:t>
            </a:r>
          </a:p>
          <a:p>
            <a:pPr>
              <a:buFont typeface="Wingdings" pitchFamily="2" charset="2"/>
              <a:buChar char="q"/>
            </a:pPr>
            <a:r>
              <a:rPr lang="en-US" sz="3200" dirty="0">
                <a:latin typeface="Times New Roman" pitchFamily="18" charset="0"/>
                <a:cs typeface="Times New Roman" pitchFamily="18" charset="0"/>
              </a:rPr>
              <a:t> need to employ the nursing process approach in the care of families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a:t>Step one Assessment</a:t>
            </a:r>
          </a:p>
          <a:p>
            <a:pPr>
              <a:buNone/>
            </a:pPr>
            <a:r>
              <a:rPr lang="en-US" sz="3200" dirty="0">
                <a:latin typeface="Times New Roman" pitchFamily="18" charset="0"/>
                <a:cs typeface="Times New Roman" pitchFamily="18" charset="0"/>
              </a:rPr>
              <a:t>You need to assess the family so as to identify </a:t>
            </a:r>
          </a:p>
          <a:p>
            <a:pPr>
              <a:buNone/>
            </a:pPr>
            <a:r>
              <a:rPr lang="en-US" sz="3200" dirty="0">
                <a:latin typeface="Times New Roman" pitchFamily="18" charset="0"/>
                <a:cs typeface="Times New Roman" pitchFamily="18" charset="0"/>
              </a:rPr>
              <a:t>(diagnose) the family health problems, needs </a:t>
            </a:r>
          </a:p>
          <a:p>
            <a:pPr>
              <a:buNone/>
            </a:pPr>
            <a:r>
              <a:rPr lang="en-US" sz="3200" dirty="0">
                <a:latin typeface="Times New Roman" pitchFamily="18" charset="0"/>
                <a:cs typeface="Times New Roman" pitchFamily="18" charset="0"/>
              </a:rPr>
              <a:t>and resources. </a:t>
            </a:r>
          </a:p>
          <a:p>
            <a:pPr>
              <a:buNone/>
            </a:pPr>
            <a:r>
              <a:rPr lang="en-US" sz="3200" dirty="0">
                <a:latin typeface="Times New Roman" pitchFamily="18" charset="0"/>
                <a:cs typeface="Times New Roman" pitchFamily="18" charset="0"/>
              </a:rPr>
              <a:t>This involves collecting data using interviews, </a:t>
            </a:r>
          </a:p>
          <a:p>
            <a:pPr>
              <a:buNone/>
            </a:pPr>
            <a:r>
              <a:rPr lang="en-US" sz="3200" dirty="0">
                <a:latin typeface="Times New Roman" pitchFamily="18" charset="0"/>
                <a:cs typeface="Times New Roman" pitchFamily="18" charset="0"/>
              </a:rPr>
              <a:t>observation, communication, subjective </a:t>
            </a:r>
          </a:p>
          <a:p>
            <a:pPr>
              <a:buNone/>
            </a:pPr>
            <a:r>
              <a:rPr lang="en-US" sz="3200" dirty="0">
                <a:latin typeface="Times New Roman" pitchFamily="18" charset="0"/>
                <a:cs typeface="Times New Roman" pitchFamily="18" charset="0"/>
              </a:rPr>
              <a:t>appraisal, and reviewing available records and </a:t>
            </a:r>
          </a:p>
          <a:p>
            <a:pPr>
              <a:buNone/>
            </a:pPr>
            <a:r>
              <a:rPr lang="en-US" sz="3200" dirty="0">
                <a:latin typeface="Times New Roman" pitchFamily="18" charset="0"/>
                <a:cs typeface="Times New Roman" pitchFamily="18" charset="0"/>
              </a:rPr>
              <a:t>reports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a:t>Step 2: Planning</a:t>
            </a:r>
          </a:p>
          <a:p>
            <a:pPr>
              <a:buNone/>
            </a:pPr>
            <a:r>
              <a:rPr lang="en-US" sz="3600" dirty="0">
                <a:latin typeface="Times New Roman" pitchFamily="18" charset="0"/>
                <a:cs typeface="Times New Roman" pitchFamily="18" charset="0"/>
              </a:rPr>
              <a:t>This involves planning for health action by </a:t>
            </a:r>
          </a:p>
          <a:p>
            <a:pPr>
              <a:buNone/>
            </a:pPr>
            <a:r>
              <a:rPr lang="en-US" sz="3600" dirty="0">
                <a:latin typeface="Times New Roman" pitchFamily="18" charset="0"/>
                <a:cs typeface="Times New Roman" pitchFamily="18" charset="0"/>
              </a:rPr>
              <a:t>choosing effective and affordable alternatives </a:t>
            </a:r>
          </a:p>
          <a:p>
            <a:pPr>
              <a:buNone/>
            </a:pPr>
            <a:r>
              <a:rPr lang="en-US" sz="3600" dirty="0">
                <a:latin typeface="Times New Roman" pitchFamily="18" charset="0"/>
                <a:cs typeface="Times New Roman" pitchFamily="18" charset="0"/>
              </a:rPr>
              <a:t>and setting priorities after considering the available internal and external resources. You should work hand-in-hand with the family members at all stages of planning. </a:t>
            </a:r>
          </a:p>
          <a:p>
            <a:pPr>
              <a:buNone/>
            </a:pPr>
            <a:endParaRPr lang="en-US" sz="3600" dirty="0">
              <a:latin typeface="Times New Roman" pitchFamily="18" charset="0"/>
              <a:cs typeface="Times New Roman" pitchFamily="18" charset="0"/>
            </a:endParaRPr>
          </a:p>
          <a:p>
            <a:pPr>
              <a:buNone/>
            </a:pPr>
            <a:endParaRPr lang="en-US" dirty="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a:t>Step 3: Implementation</a:t>
            </a:r>
          </a:p>
          <a:p>
            <a:pPr>
              <a:buNone/>
            </a:pPr>
            <a:r>
              <a:rPr lang="en-US" sz="3200" dirty="0">
                <a:latin typeface="Times New Roman" pitchFamily="18" charset="0"/>
                <a:cs typeface="Times New Roman" pitchFamily="18" charset="0"/>
              </a:rPr>
              <a:t>You should implement the interventions or </a:t>
            </a:r>
          </a:p>
          <a:p>
            <a:pPr>
              <a:buNone/>
            </a:pPr>
            <a:r>
              <a:rPr lang="en-US" sz="3200" dirty="0">
                <a:latin typeface="Times New Roman" pitchFamily="18" charset="0"/>
                <a:cs typeface="Times New Roman" pitchFamily="18" charset="0"/>
              </a:rPr>
              <a:t>health actions agreed with the family members. </a:t>
            </a:r>
          </a:p>
          <a:p>
            <a:pPr>
              <a:buNone/>
            </a:pPr>
            <a:r>
              <a:rPr lang="en-US" sz="3200" dirty="0">
                <a:latin typeface="Times New Roman" pitchFamily="18" charset="0"/>
                <a:cs typeface="Times New Roman" pitchFamily="18" charset="0"/>
              </a:rPr>
              <a:t>Implementing also includes increasing the </a:t>
            </a:r>
          </a:p>
          <a:p>
            <a:pPr>
              <a:buNone/>
            </a:pPr>
            <a:r>
              <a:rPr lang="en-US" sz="3200" dirty="0">
                <a:latin typeface="Times New Roman" pitchFamily="18" charset="0"/>
                <a:cs typeface="Times New Roman" pitchFamily="18" charset="0"/>
              </a:rPr>
              <a:t>family’s ability to function effectively and </a:t>
            </a:r>
          </a:p>
          <a:p>
            <a:pPr>
              <a:buNone/>
            </a:pPr>
            <a:r>
              <a:rPr lang="en-US" sz="3200" dirty="0">
                <a:latin typeface="Times New Roman" pitchFamily="18" charset="0"/>
                <a:cs typeface="Times New Roman" pitchFamily="18" charset="0"/>
              </a:rPr>
              <a:t>removing barriers to health care as well as </a:t>
            </a:r>
          </a:p>
          <a:p>
            <a:pPr>
              <a:buNone/>
            </a:pPr>
            <a:r>
              <a:rPr lang="en-US" sz="3200" dirty="0">
                <a:latin typeface="Times New Roman" pitchFamily="18" charset="0"/>
                <a:cs typeface="Times New Roman" pitchFamily="18" charset="0"/>
              </a:rPr>
              <a:t>assisting the family to do those things which </a:t>
            </a:r>
          </a:p>
          <a:p>
            <a:pPr>
              <a:buNone/>
            </a:pPr>
            <a:r>
              <a:rPr lang="en-US" sz="3200" dirty="0">
                <a:latin typeface="Times New Roman" pitchFamily="18" charset="0"/>
                <a:cs typeface="Times New Roman" pitchFamily="18" charset="0"/>
              </a:rPr>
              <a:t>they cannot do by themselves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a:t>Step 4: Evaluation</a:t>
            </a:r>
          </a:p>
          <a:p>
            <a:pPr>
              <a:buNone/>
            </a:pPr>
            <a:r>
              <a:rPr lang="en-US" sz="3200" dirty="0">
                <a:latin typeface="Times New Roman" pitchFamily="18" charset="0"/>
                <a:cs typeface="Times New Roman" pitchFamily="18" charset="0"/>
              </a:rPr>
              <a:t>This involves evaluating or measuring whether </a:t>
            </a:r>
          </a:p>
          <a:p>
            <a:pPr>
              <a:buNone/>
            </a:pPr>
            <a:r>
              <a:rPr lang="en-US" sz="3200" dirty="0">
                <a:latin typeface="Times New Roman" pitchFamily="18" charset="0"/>
                <a:cs typeface="Times New Roman" pitchFamily="18" charset="0"/>
              </a:rPr>
              <a:t>the expected outcome has been achieved. If no </a:t>
            </a:r>
          </a:p>
          <a:p>
            <a:pPr>
              <a:buNone/>
            </a:pPr>
            <a:r>
              <a:rPr lang="en-US" sz="3200" dirty="0">
                <a:latin typeface="Times New Roman" pitchFamily="18" charset="0"/>
                <a:cs typeface="Times New Roman" pitchFamily="18" charset="0"/>
              </a:rPr>
              <a:t>achievements have been made, find out what </a:t>
            </a:r>
          </a:p>
          <a:p>
            <a:pPr>
              <a:buNone/>
            </a:pPr>
            <a:r>
              <a:rPr lang="en-US" sz="3200" dirty="0">
                <a:latin typeface="Times New Roman" pitchFamily="18" charset="0"/>
                <a:cs typeface="Times New Roman" pitchFamily="18" charset="0"/>
              </a:rPr>
              <a:t>factors interfered and change your approach </a:t>
            </a:r>
          </a:p>
          <a:p>
            <a:pPr>
              <a:buNone/>
            </a:pPr>
            <a:r>
              <a:rPr lang="en-US" sz="3200" dirty="0">
                <a:latin typeface="Times New Roman" pitchFamily="18" charset="0"/>
                <a:cs typeface="Times New Roman" pitchFamily="18" charset="0"/>
              </a:rPr>
              <a:t>accordingly</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noAutofit/>
          </a:bodyPr>
          <a:lstStyle/>
          <a:p>
            <a:pPr>
              <a:lnSpc>
                <a:spcPct val="150000"/>
              </a:lnSpc>
              <a:buNone/>
            </a:pPr>
            <a:r>
              <a:rPr lang="en-US" sz="2400" dirty="0">
                <a:latin typeface="Times New Roman" pitchFamily="18" charset="0"/>
                <a:cs typeface="Times New Roman" pitchFamily="18" charset="0"/>
              </a:rPr>
              <a:t>Assessment is the first step in the process approach to family health care, but when do you carry out this assessment?</a:t>
            </a:r>
          </a:p>
          <a:p>
            <a:pPr>
              <a:lnSpc>
                <a:spcPct val="150000"/>
              </a:lnSpc>
              <a:buNone/>
            </a:pPr>
            <a:r>
              <a:rPr lang="en-US" sz="2400" dirty="0">
                <a:latin typeface="Times New Roman" pitchFamily="18" charset="0"/>
                <a:cs typeface="Times New Roman" pitchFamily="18" charset="0"/>
              </a:rPr>
              <a:t>You could assess family members when they visit your health facility. However, in order to get a comprehensive picture of a family’s health, you need to visit them at home. Home visits are an important part of your work as a community health nurse as they allow you to see families and their needs in their own homes.</a:t>
            </a:r>
          </a:p>
          <a:p>
            <a:pPr>
              <a:lnSpc>
                <a:spcPct val="150000"/>
              </a:lnSpc>
              <a:buNone/>
            </a:pPr>
            <a:r>
              <a:rPr lang="en-US" sz="2400" dirty="0">
                <a:latin typeface="Times New Roman" pitchFamily="18" charset="0"/>
                <a:cs typeface="Times New Roman" pitchFamily="18" charset="0"/>
              </a:rPr>
              <a:t>Home visiting is one of the essential community health services that you should provide. </a:t>
            </a:r>
          </a:p>
        </p:txBody>
      </p:sp>
      <p:sp>
        <p:nvSpPr>
          <p:cNvPr id="2" name="Title 1"/>
          <p:cNvSpPr>
            <a:spLocks noGrp="1"/>
          </p:cNvSpPr>
          <p:nvPr>
            <p:ph type="title"/>
          </p:nvPr>
        </p:nvSpPr>
        <p:spPr>
          <a:xfrm>
            <a:off x="381000" y="0"/>
            <a:ext cx="8229600" cy="1143000"/>
          </a:xfrm>
        </p:spPr>
        <p:txBody>
          <a:bodyPr>
            <a:normAutofit/>
          </a:bodyPr>
          <a:lstStyle/>
          <a:p>
            <a:r>
              <a:rPr lang="en-US" sz="4000" b="1" dirty="0">
                <a:latin typeface="Times New Roman" pitchFamily="18" charset="0"/>
                <a:cs typeface="Times New Roman" pitchFamily="18" charset="0"/>
              </a:rPr>
              <a:t>Home Visiting</a:t>
            </a:r>
            <a:endParaRPr lang="en-US" sz="40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58275"/>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0000"/>
                </a:solidFill>
                <a:latin typeface="Times New Roman" pitchFamily="18" charset="0"/>
                <a:cs typeface="Times New Roman" pitchFamily="18" charset="0"/>
              </a:rPr>
              <a:t>PURPOSES INCLUDES: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It allows you to follow up individual</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families at home to find out why some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health problems persist in the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community despite efforts to prevent or</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control them, for example malnutrition,</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communicable diseases, or repeated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failure to attend clinics, especially if the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family is at risk</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It keeps you aware of what is going on</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in your</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catchment area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In order for you to conduct home visiting</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successfully, you need to have the following skills: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Good technical skills and knowledge of</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preventive and therapeutic measures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Good communication skills and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teaching ability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Good leadership skills and rational</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thinking to make sound judgments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Good counseling skills and an</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understanding of human relations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a:bodyPr>
          <a:lstStyle/>
          <a:p>
            <a:pPr>
              <a:buNone/>
            </a:pPr>
            <a:r>
              <a:rPr lang="en-US" sz="2800" dirty="0">
                <a:latin typeface="Times New Roman" pitchFamily="18" charset="0"/>
                <a:cs typeface="Times New Roman" pitchFamily="18" charset="0"/>
              </a:rPr>
              <a:t>Home visits should be:</a:t>
            </a:r>
          </a:p>
          <a:p>
            <a:pPr>
              <a:buNone/>
            </a:pPr>
            <a:r>
              <a:rPr lang="en-US" sz="2800" dirty="0">
                <a:latin typeface="Times New Roman" pitchFamily="18" charset="0"/>
                <a:cs typeface="Times New Roman" pitchFamily="18" charset="0"/>
              </a:rPr>
              <a:t>• Planned and of benefit to the patient</a:t>
            </a:r>
          </a:p>
          <a:p>
            <a:pPr>
              <a:buNone/>
            </a:pPr>
            <a:r>
              <a:rPr lang="en-US" sz="2800" dirty="0">
                <a:latin typeface="Times New Roman" pitchFamily="18" charset="0"/>
                <a:cs typeface="Times New Roman" pitchFamily="18" charset="0"/>
              </a:rPr>
              <a:t>• Purposeful, clear and meet the patient‘s needs</a:t>
            </a:r>
          </a:p>
          <a:p>
            <a:pPr>
              <a:buNone/>
            </a:pPr>
            <a:r>
              <a:rPr lang="en-US" sz="2800" dirty="0">
                <a:latin typeface="Times New Roman" pitchFamily="18" charset="0"/>
                <a:cs typeface="Times New Roman" pitchFamily="18" charset="0"/>
              </a:rPr>
              <a:t>• Regular and flexible according to the needs of the patient</a:t>
            </a:r>
          </a:p>
          <a:p>
            <a:pPr>
              <a:buNone/>
            </a:pPr>
            <a:r>
              <a:rPr lang="en-US" sz="2800" dirty="0">
                <a:latin typeface="Times New Roman" pitchFamily="18" charset="0"/>
                <a:cs typeface="Times New Roman" pitchFamily="18" charset="0"/>
              </a:rPr>
              <a:t>• Educative to the patient. Home visits provide an excellent opportunity for health education</a:t>
            </a:r>
          </a:p>
          <a:p>
            <a:pPr>
              <a:buNone/>
            </a:pPr>
            <a:r>
              <a:rPr lang="en-US" sz="2800" dirty="0">
                <a:latin typeface="Times New Roman" pitchFamily="18" charset="0"/>
                <a:cs typeface="Times New Roman" pitchFamily="18" charset="0"/>
              </a:rPr>
              <a:t>• Used to demonstrate principles of health</a:t>
            </a:r>
          </a:p>
          <a:p>
            <a:pPr>
              <a:buNone/>
            </a:pPr>
            <a:r>
              <a:rPr lang="en-US" sz="2800" dirty="0">
                <a:latin typeface="Times New Roman" pitchFamily="18" charset="0"/>
                <a:cs typeface="Times New Roman" pitchFamily="18" charset="0"/>
              </a:rPr>
              <a:t>• Convenient and acceptable to the patient</a:t>
            </a:r>
          </a:p>
          <a:p>
            <a:pPr>
              <a:buNone/>
            </a:pPr>
            <a:r>
              <a:rPr lang="en-US" sz="2800" dirty="0">
                <a:latin typeface="Times New Roman" pitchFamily="18" charset="0"/>
                <a:cs typeface="Times New Roman" pitchFamily="18" charset="0"/>
              </a:rPr>
              <a:t>• Respectful of the patient‘s right to refuse care</a:t>
            </a:r>
          </a:p>
          <a:p>
            <a:pPr>
              <a:buNone/>
            </a:pPr>
            <a:r>
              <a:rPr lang="en-US" sz="2800" dirty="0">
                <a:latin typeface="Times New Roman" pitchFamily="18" charset="0"/>
                <a:cs typeface="Times New Roman" pitchFamily="18" charset="0"/>
              </a:rPr>
              <a:t>• Recorded in the appropriate case file</a:t>
            </a:r>
          </a:p>
          <a:p>
            <a:endParaRPr lang="en-US" dirty="0"/>
          </a:p>
        </p:txBody>
      </p:sp>
      <p:sp>
        <p:nvSpPr>
          <p:cNvPr id="2" name="Title 1"/>
          <p:cNvSpPr>
            <a:spLocks noGrp="1"/>
          </p:cNvSpPr>
          <p:nvPr>
            <p:ph type="title"/>
          </p:nvPr>
        </p:nvSpPr>
        <p:spPr/>
        <p:txBody>
          <a:bodyPr>
            <a:normAutofit/>
          </a:bodyPr>
          <a:lstStyle/>
          <a:p>
            <a:r>
              <a:rPr lang="en-US" sz="4000" b="1" dirty="0">
                <a:latin typeface="Times New Roman" pitchFamily="18" charset="0"/>
                <a:cs typeface="Times New Roman" pitchFamily="18" charset="0"/>
              </a:rPr>
              <a:t>Principles of Home Visiting</a:t>
            </a:r>
            <a:endParaRPr lang="en-US" sz="40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4525963"/>
          </a:xfrm>
        </p:spPr>
        <p:txBody>
          <a:bodyPr>
            <a:noAutofit/>
          </a:bodyPr>
          <a:lstStyle/>
          <a:p>
            <a:pPr>
              <a:buNone/>
            </a:pPr>
            <a:r>
              <a:rPr lang="en-US" sz="2400" b="1" dirty="0">
                <a:latin typeface="Times New Roman" pitchFamily="18" charset="0"/>
                <a:cs typeface="Times New Roman" pitchFamily="18" charset="0"/>
              </a:rPr>
              <a:t>Entry or Initiation Phase</a:t>
            </a:r>
            <a:endParaRPr lang="en-US" sz="2400" dirty="0">
              <a:latin typeface="Times New Roman" pitchFamily="18" charset="0"/>
              <a:cs typeface="Times New Roman" pitchFamily="18" charset="0"/>
            </a:endParaRPr>
          </a:p>
          <a:p>
            <a:pPr>
              <a:buNone/>
            </a:pPr>
            <a:r>
              <a:rPr lang="en-US" sz="4000" dirty="0">
                <a:latin typeface="Times New Roman" pitchFamily="18" charset="0"/>
                <a:cs typeface="Times New Roman" pitchFamily="18" charset="0"/>
              </a:rPr>
              <a:t>The community health nurse shares information with the patient on the reason and purposes for home visits. This interaction may occur in a hospital ward or at a clinic</a:t>
            </a:r>
          </a:p>
          <a:p>
            <a:pPr>
              <a:buNone/>
            </a:pPr>
            <a:r>
              <a:rPr lang="en-US" sz="4000" dirty="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The Process of Home Visiting</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US" sz="2800" b="1" dirty="0">
                <a:latin typeface="Times New Roman" pitchFamily="18" charset="0"/>
                <a:cs typeface="Times New Roman" pitchFamily="18" charset="0"/>
              </a:rPr>
              <a:t>Pre-visit Activities</a:t>
            </a:r>
            <a:endParaRPr lang="en-US" sz="2800" dirty="0">
              <a:latin typeface="Times New Roman" pitchFamily="18" charset="0"/>
              <a:cs typeface="Times New Roman" pitchFamily="18" charset="0"/>
            </a:endParaRPr>
          </a:p>
          <a:p>
            <a:pPr>
              <a:lnSpc>
                <a:spcPct val="160000"/>
              </a:lnSpc>
              <a:buNone/>
            </a:pPr>
            <a:r>
              <a:rPr lang="en-US" sz="3200" dirty="0">
                <a:latin typeface="Times New Roman" pitchFamily="18" charset="0"/>
                <a:cs typeface="Times New Roman" pitchFamily="18" charset="0"/>
              </a:rPr>
              <a:t>Before the actual home visit, you have to look for information regarding the patient and the family. You also need to gather information regarding the location of the house, distance from your health facility and the physical address. During pre-visit activities, you should investigate the community resources, assemble supplies and prepare for the first contact with the patient at their doorstep</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Autofit/>
          </a:bodyPr>
          <a:lstStyle/>
          <a:p>
            <a:pPr>
              <a:buNone/>
            </a:pPr>
            <a:r>
              <a:rPr lang="en-US" sz="2400" b="1" dirty="0">
                <a:latin typeface="Times New Roman" pitchFamily="18" charset="0"/>
                <a:cs typeface="Times New Roman" pitchFamily="18" charset="0"/>
              </a:rPr>
              <a:t>What is a Community?</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A community is a group of people (a large or small group) living in a certain</a:t>
            </a:r>
          </a:p>
          <a:p>
            <a:pPr>
              <a:buNone/>
            </a:pPr>
            <a:r>
              <a:rPr lang="en-US" sz="2400" dirty="0">
                <a:latin typeface="Times New Roman" pitchFamily="18" charset="0"/>
                <a:cs typeface="Times New Roman" pitchFamily="18" charset="0"/>
              </a:rPr>
              <a:t>geographical area and working together for a common goal. They share the</a:t>
            </a:r>
          </a:p>
          <a:p>
            <a:pPr>
              <a:buNone/>
            </a:pPr>
            <a:r>
              <a:rPr lang="en-US" sz="2400" dirty="0">
                <a:latin typeface="Times New Roman" pitchFamily="18" charset="0"/>
                <a:cs typeface="Times New Roman" pitchFamily="18" charset="0"/>
              </a:rPr>
              <a:t>same resources such as water, climatic and geographic conditions, health</a:t>
            </a:r>
          </a:p>
          <a:p>
            <a:pPr>
              <a:buNone/>
            </a:pPr>
            <a:r>
              <a:rPr lang="en-US" sz="2400" dirty="0">
                <a:latin typeface="Times New Roman" pitchFamily="18" charset="0"/>
                <a:cs typeface="Times New Roman" pitchFamily="18" charset="0"/>
              </a:rPr>
              <a:t>services, administration and leadership, as well as disadvantages such as shortages, risks and dangers.</a:t>
            </a:r>
          </a:p>
          <a:p>
            <a:pPr>
              <a:buNone/>
            </a:pPr>
            <a:r>
              <a:rPr lang="en-US" sz="2400" b="1" dirty="0">
                <a:latin typeface="Times New Roman" pitchFamily="18" charset="0"/>
                <a:cs typeface="Times New Roman" pitchFamily="18" charset="0"/>
              </a:rPr>
              <a:t>Family</a:t>
            </a:r>
            <a:r>
              <a:rPr lang="en-US" sz="2400" dirty="0">
                <a:latin typeface="Times New Roman" pitchFamily="18" charset="0"/>
                <a:cs typeface="Times New Roman" pitchFamily="18" charset="0"/>
              </a:rPr>
              <a:t> The graphic on the right illustrates these three components, with the individual surrounded the immediate and extended family, all of whom are a part of the larger community.</a:t>
            </a:r>
          </a:p>
          <a:p>
            <a:endParaRPr lang="en-US" sz="2400" dirty="0"/>
          </a:p>
        </p:txBody>
      </p:sp>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The Community</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pPr>
              <a:buNone/>
            </a:pPr>
            <a:r>
              <a:rPr lang="en-US" sz="2400" b="1" dirty="0">
                <a:latin typeface="Times New Roman" pitchFamily="18" charset="0"/>
                <a:cs typeface="Times New Roman" pitchFamily="18" charset="0"/>
              </a:rPr>
              <a:t>Activities During Home Visiting</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This is the working phase during which you put into action your planned health activities. During this phase you must establish trust and rapport with the patient and the family so that there can be a positive interpersonal relationship (a professional nurse-patient relationship). This relationship will enhance the achievement of the mutually determined health-oriented goals</a:t>
            </a:r>
          </a:p>
          <a:p>
            <a:pPr>
              <a:buNone/>
            </a:pPr>
            <a:r>
              <a:rPr lang="en-US" sz="2400" b="1" dirty="0">
                <a:latin typeface="Times New Roman" pitchFamily="18" charset="0"/>
                <a:cs typeface="Times New Roman" pitchFamily="18" charset="0"/>
              </a:rPr>
              <a:t>Termination Phase of Visit</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This occurs when the health oriented goals have been met. Termination of home visits can occur due to any of the following reasons:</a:t>
            </a:r>
          </a:p>
          <a:p>
            <a:pPr>
              <a:buNone/>
            </a:pPr>
            <a:r>
              <a:rPr lang="en-US" sz="2400" dirty="0">
                <a:latin typeface="Times New Roman" pitchFamily="18" charset="0"/>
                <a:cs typeface="Times New Roman" pitchFamily="18" charset="0"/>
              </a:rPr>
              <a:t>• The patients’ health has been restored and the patient can function without the nurse</a:t>
            </a:r>
          </a:p>
          <a:p>
            <a:pPr>
              <a:buNone/>
            </a:pPr>
            <a:r>
              <a:rPr lang="en-US" sz="2400" dirty="0">
                <a:latin typeface="Times New Roman" pitchFamily="18" charset="0"/>
                <a:cs typeface="Times New Roman" pitchFamily="18" charset="0"/>
              </a:rPr>
              <a:t>• The patient has changed their residence</a:t>
            </a:r>
          </a:p>
          <a:p>
            <a:pPr>
              <a:buNone/>
            </a:pPr>
            <a:r>
              <a:rPr lang="en-US" sz="2400" dirty="0">
                <a:latin typeface="Times New Roman" pitchFamily="18" charset="0"/>
                <a:cs typeface="Times New Roman" pitchFamily="18" charset="0"/>
              </a:rPr>
              <a:t>• The community health nurse has transferred the patients’ care to another nurse or agency</a:t>
            </a:r>
          </a:p>
          <a:p>
            <a:pPr>
              <a:buNone/>
            </a:pPr>
            <a:r>
              <a:rPr lang="en-US" sz="2400" b="1" dirty="0">
                <a:latin typeface="Times New Roman" pitchFamily="18" charset="0"/>
                <a:cs typeface="Times New Roman" pitchFamily="18" charset="0"/>
              </a:rPr>
              <a:t>Post-visit Activities</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Post-visit activities include recording and reporting important events of the home visits, and sharing the reports with the appropriate authorities and individuals about the patient family</a:t>
            </a:r>
          </a:p>
        </p:txBody>
      </p:sp>
    </p:spTree>
  </p:cSld>
  <p:clrMapOvr>
    <a:masterClrMapping/>
  </p:clrMapOvr>
  <p:transition>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noAutofit/>
          </a:bodyPr>
          <a:lstStyle/>
          <a:p>
            <a:pPr>
              <a:buNone/>
            </a:pPr>
            <a:r>
              <a:rPr lang="en-US" sz="2400" dirty="0">
                <a:latin typeface="Times New Roman" pitchFamily="18" charset="0"/>
                <a:cs typeface="Times New Roman" pitchFamily="18" charset="0"/>
              </a:rPr>
              <a:t> </a:t>
            </a:r>
            <a:r>
              <a:rPr lang="en-US" sz="3200" dirty="0">
                <a:latin typeface="Times New Roman" pitchFamily="18" charset="0"/>
                <a:cs typeface="Times New Roman" pitchFamily="18" charset="0"/>
              </a:rPr>
              <a:t>Home visiting gives a more accurate assessment of the family structure and behavior in their natural environment.</a:t>
            </a:r>
          </a:p>
          <a:p>
            <a:pPr>
              <a:buNone/>
            </a:pPr>
            <a:r>
              <a:rPr lang="en-US" sz="3200" dirty="0">
                <a:latin typeface="Times New Roman" pitchFamily="18" charset="0"/>
                <a:cs typeface="Times New Roman" pitchFamily="18" charset="0"/>
              </a:rPr>
              <a:t>• Home visits provide an opportunity to observe the physical environment of the home and identify barriers to, and resources for achieving family health.</a:t>
            </a:r>
          </a:p>
          <a:p>
            <a:pPr>
              <a:buNone/>
            </a:pPr>
            <a:r>
              <a:rPr lang="en-US" sz="3200" dirty="0">
                <a:latin typeface="Times New Roman" pitchFamily="18" charset="0"/>
                <a:cs typeface="Times New Roman" pitchFamily="18" charset="0"/>
              </a:rPr>
              <a:t>• At home, the nurse works with the patient first hand to implement health action using realistic resources.</a:t>
            </a:r>
          </a:p>
          <a:p>
            <a:pPr>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en-US" sz="4000" b="1" dirty="0">
                <a:latin typeface="Times New Roman" pitchFamily="18" charset="0"/>
                <a:cs typeface="Times New Roman" pitchFamily="18" charset="0"/>
              </a:rPr>
              <a:t>Advantages of Home Visiting</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200" dirty="0">
                <a:latin typeface="Times New Roman" pitchFamily="18" charset="0"/>
                <a:cs typeface="Times New Roman" pitchFamily="18" charset="0"/>
              </a:rPr>
              <a:t>By meeting the family on its home ground the nurse will be enhancing the family’s sense of control and active participation in meeting its health needs.</a:t>
            </a:r>
          </a:p>
          <a:p>
            <a:pPr>
              <a:buNone/>
            </a:pPr>
            <a:r>
              <a:rPr lang="en-US" sz="3200" dirty="0">
                <a:latin typeface="Times New Roman" pitchFamily="18" charset="0"/>
                <a:cs typeface="Times New Roman" pitchFamily="18" charset="0"/>
              </a:rPr>
              <a:t> It provides an excellent opportunity to implement planned health care.</a:t>
            </a:r>
          </a:p>
          <a:p>
            <a:pPr>
              <a:buNone/>
            </a:pPr>
            <a:r>
              <a:rPr lang="en-US" sz="3200" dirty="0">
                <a:latin typeface="Times New Roman" pitchFamily="18" charset="0"/>
                <a:cs typeface="Times New Roman" pitchFamily="18" charset="0"/>
              </a:rPr>
              <a:t>It provides an opportunity to learn about the home and family situation.</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5293757"/>
          </a:xfrm>
          <a:prstGeom prst="rect">
            <a:avLst/>
          </a:prstGeom>
        </p:spPr>
        <p:txBody>
          <a:bodyPr wrap="square">
            <a:spAutoFit/>
          </a:bodyPr>
          <a:lstStyle/>
          <a:p>
            <a:pPr>
              <a:buFont typeface="Arial" pitchFamily="34" charset="0"/>
              <a:buChar char="•"/>
            </a:pPr>
            <a:r>
              <a:rPr lang="en-US" sz="3200" dirty="0">
                <a:latin typeface="Times New Roman" pitchFamily="18" charset="0"/>
                <a:cs typeface="Times New Roman" pitchFamily="18" charset="0"/>
              </a:rPr>
              <a:t>It provides an opportunity to render health care services to the family members in their own surroundings.</a:t>
            </a:r>
          </a:p>
          <a:p>
            <a:pPr>
              <a:buNone/>
            </a:pPr>
            <a:r>
              <a:rPr lang="en-US" sz="3200" dirty="0">
                <a:latin typeface="Times New Roman" pitchFamily="18" charset="0"/>
                <a:cs typeface="Times New Roman" pitchFamily="18" charset="0"/>
              </a:rPr>
              <a:t>• It creates a good understanding between the nurse and the patient and builds a good image of nurses.</a:t>
            </a:r>
          </a:p>
          <a:p>
            <a:pPr>
              <a:buNone/>
            </a:pPr>
            <a:r>
              <a:rPr lang="en-US" sz="3200" dirty="0">
                <a:latin typeface="Times New Roman" pitchFamily="18" charset="0"/>
                <a:cs typeface="Times New Roman" pitchFamily="18" charset="0"/>
              </a:rPr>
              <a:t>• It provides an opportunity to clarify the doubts and misconceptions raised by family members.</a:t>
            </a:r>
          </a:p>
          <a:p>
            <a:pPr>
              <a:buNone/>
            </a:pPr>
            <a:r>
              <a:rPr lang="en-US" sz="3200" dirty="0">
                <a:latin typeface="Times New Roman" pitchFamily="18" charset="0"/>
                <a:cs typeface="Times New Roman" pitchFamily="18" charset="0"/>
              </a:rPr>
              <a:t>• It provides an opportunity to observe and appreciate family practices and progress of care given by the nurse and others.</a:t>
            </a:r>
          </a:p>
          <a:p>
            <a:endParaRPr lang="en-US"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534400" cy="4525963"/>
          </a:xfrm>
        </p:spPr>
        <p:txBody>
          <a:bodyPr>
            <a:noAutofit/>
          </a:bodyPr>
          <a:lstStyle/>
          <a:p>
            <a:pPr>
              <a:buNone/>
            </a:pPr>
            <a:r>
              <a:rPr lang="en-US" sz="4000" dirty="0">
                <a:latin typeface="Times New Roman" pitchFamily="18" charset="0"/>
                <a:cs typeface="Times New Roman" pitchFamily="18" charset="0"/>
              </a:rPr>
              <a:t>Home visits consume a lot the nurse's time and energy as well as transport fuel (petrol or diesel) or bus fare.</a:t>
            </a:r>
          </a:p>
          <a:p>
            <a:pPr>
              <a:buNone/>
            </a:pPr>
            <a:r>
              <a:rPr lang="en-US" sz="4000" dirty="0">
                <a:latin typeface="Times New Roman" pitchFamily="18" charset="0"/>
                <a:cs typeface="Times New Roman" pitchFamily="18" charset="0"/>
              </a:rPr>
              <a:t> Unforeseen events may occur during home visits, which will interfere with planned activities.</a:t>
            </a:r>
          </a:p>
        </p:txBody>
      </p:sp>
      <p:sp>
        <p:nvSpPr>
          <p:cNvPr id="2" name="Title 1"/>
          <p:cNvSpPr>
            <a:spLocks noGrp="1"/>
          </p:cNvSpPr>
          <p:nvPr>
            <p:ph type="title"/>
          </p:nvPr>
        </p:nvSpPr>
        <p:spPr/>
        <p:txBody>
          <a:bodyPr>
            <a:normAutofit/>
          </a:bodyPr>
          <a:lstStyle/>
          <a:p>
            <a:r>
              <a:rPr lang="en-US" sz="4000" b="1" dirty="0">
                <a:latin typeface="Times New Roman" pitchFamily="18" charset="0"/>
                <a:cs typeface="Times New Roman" pitchFamily="18" charset="0"/>
              </a:rPr>
              <a:t>Disadvantages of Home Visiting</a:t>
            </a:r>
            <a:endParaRPr lang="en-US" sz="40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sz="3200" dirty="0">
                <a:latin typeface="Times New Roman" pitchFamily="18" charset="0"/>
                <a:cs typeface="Times New Roman" pitchFamily="18" charset="0"/>
              </a:rPr>
              <a:t>The patient’s family may not accept the nurse due to various factors such as cultural or religious differences, personal characteristics of the nurse and the patient or to some extent, socioeconomic status of the nurse and the patient.</a:t>
            </a:r>
          </a:p>
          <a:p>
            <a:pPr>
              <a:buNone/>
            </a:pPr>
            <a:r>
              <a:rPr lang="en-US" sz="3200" dirty="0">
                <a:latin typeface="Times New Roman" pitchFamily="18" charset="0"/>
                <a:cs typeface="Times New Roman" pitchFamily="18" charset="0"/>
              </a:rPr>
              <a:t>• Confusion of the nurse’s role in a community where there may be a lack of knowledge and understanding of the role of the community health nurse</a:t>
            </a:r>
            <a:r>
              <a:rPr lang="en-US" sz="2800" dirty="0">
                <a:latin typeface="Times New Roman" pitchFamily="18" charset="0"/>
                <a:cs typeface="Times New Roman" pitchFamily="18" charset="0"/>
              </a:rPr>
              <a:t>.</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i="1" dirty="0"/>
              <a:t>HOME VISITING PROVIDES AN EXCELLENT OPPORTUNITY  TO IMPLEMENT HEALTH CARE WHICH WAS PLANNED OR WAS STARED IN THE HOSPITAL</a:t>
            </a:r>
            <a:r>
              <a:rPr lang="en-US" dirty="0"/>
              <a:t>.</a:t>
            </a:r>
          </a:p>
        </p:txBody>
      </p:sp>
      <p:sp>
        <p:nvSpPr>
          <p:cNvPr id="4" name="Title 3"/>
          <p:cNvSpPr>
            <a:spLocks noGrp="1"/>
          </p:cNvSpPr>
          <p:nvPr>
            <p:ph type="title"/>
          </p:nvPr>
        </p:nvSpPr>
        <p:spPr/>
        <p:txBody>
          <a:bodyPr/>
          <a:lstStyle/>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467600" cy="4873752"/>
          </a:xfrm>
        </p:spPr>
        <p:txBody>
          <a:bodyPr>
            <a:normAutofit/>
          </a:bodyPr>
          <a:lstStyle/>
          <a:p>
            <a:pPr>
              <a:buNone/>
            </a:pPr>
            <a:r>
              <a:rPr lang="en-US" b="1" dirty="0"/>
              <a:t>SESSION  OBJECTIVES</a:t>
            </a:r>
          </a:p>
          <a:p>
            <a:pPr marL="457200" indent="-457200">
              <a:buFont typeface="Wingdings" pitchFamily="2" charset="2"/>
              <a:buChar char="v"/>
            </a:pPr>
            <a:r>
              <a:rPr lang="en-US" dirty="0"/>
              <a:t>At the end of the session student should be to:</a:t>
            </a:r>
          </a:p>
          <a:p>
            <a:pPr marL="457200" indent="-457200">
              <a:buFont typeface="Wingdings" pitchFamily="2" charset="2"/>
              <a:buChar char="v"/>
            </a:pPr>
            <a:r>
              <a:rPr lang="en-US" dirty="0"/>
              <a:t>Describe the Principles of Community Health(Declaration WHO 1978) and Community Health Nursing</a:t>
            </a:r>
          </a:p>
          <a:p>
            <a:pPr marL="457200" indent="-457200">
              <a:buFont typeface="Wingdings" pitchFamily="2" charset="2"/>
              <a:buChar char="v"/>
            </a:pPr>
            <a:r>
              <a:rPr lang="en-US" dirty="0"/>
              <a:t>Explain various roles and functions of CHN in  Community resources esp. those that have hither to remained  untapped and should remain within the cost limitations. </a:t>
            </a:r>
          </a:p>
          <a:p>
            <a:pPr marL="457200" indent="-457200">
              <a:buFont typeface="Wingdings" pitchFamily="2" charset="2"/>
              <a:buChar char="v"/>
            </a:pPr>
            <a:endParaRPr lang="en-US" b="1" dirty="0"/>
          </a:p>
        </p:txBody>
      </p:sp>
      <p:sp>
        <p:nvSpPr>
          <p:cNvPr id="2" name="Title 1"/>
          <p:cNvSpPr>
            <a:spLocks noGrp="1"/>
          </p:cNvSpPr>
          <p:nvPr>
            <p:ph type="title"/>
          </p:nvPr>
        </p:nvSpPr>
        <p:spPr/>
        <p:txBody>
          <a:bodyPr>
            <a:normAutofit fontScale="90000"/>
          </a:bodyPr>
          <a:lstStyle/>
          <a:p>
            <a:r>
              <a:rPr lang="en-US" sz="4000" b="1" dirty="0">
                <a:latin typeface="Times New Roman" pitchFamily="18" charset="0"/>
                <a:cs typeface="Times New Roman" pitchFamily="18" charset="0"/>
              </a:rPr>
              <a:t>SECTION 2:Principles of Community Health</a:t>
            </a:r>
            <a:endParaRPr lang="en-US" sz="40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72" y="1339702"/>
            <a:ext cx="8229600" cy="4525963"/>
          </a:xfrm>
        </p:spPr>
        <p:txBody>
          <a:bodyPr/>
          <a:lstStyle/>
          <a:p>
            <a:pPr>
              <a:buSzPct val="71000"/>
            </a:pPr>
            <a:r>
              <a:rPr lang="en-US" dirty="0"/>
              <a:t>It’s a basic belief, theory or a rule ,that has a major influence on the way in which something is done(</a:t>
            </a:r>
            <a:r>
              <a:rPr lang="en-US" dirty="0" err="1"/>
              <a:t>Macmillian</a:t>
            </a:r>
            <a:r>
              <a:rPr lang="en-US" dirty="0"/>
              <a:t> English Dictionary A –Learner 2002)</a:t>
            </a:r>
          </a:p>
          <a:p>
            <a:pPr>
              <a:buSzPct val="71000"/>
            </a:pPr>
            <a:r>
              <a:rPr lang="en-US" dirty="0"/>
              <a:t>Principles are </a:t>
            </a:r>
            <a:r>
              <a:rPr lang="en-US"/>
              <a:t>also referred </a:t>
            </a:r>
            <a:r>
              <a:rPr lang="en-US" dirty="0"/>
              <a:t>to basic ideas of  conduct or rules of action –they provide the CHN with a clear and rational framework to guide their work.</a:t>
            </a:r>
          </a:p>
        </p:txBody>
      </p:sp>
      <p:sp>
        <p:nvSpPr>
          <p:cNvPr id="2" name="Title 1"/>
          <p:cNvSpPr>
            <a:spLocks noGrp="1"/>
          </p:cNvSpPr>
          <p:nvPr>
            <p:ph type="title"/>
          </p:nvPr>
        </p:nvSpPr>
        <p:spPr/>
        <p:txBody>
          <a:bodyPr/>
          <a:lstStyle/>
          <a:p>
            <a:r>
              <a:rPr lang="en-US" dirty="0"/>
              <a:t>WHAT IS A PRINCPLE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endParaRPr lang="en-US" dirty="0"/>
          </a:p>
          <a:p>
            <a:pPr>
              <a:buFont typeface="Wingdings" pitchFamily="2" charset="2"/>
              <a:buChar char="Ø"/>
            </a:pPr>
            <a:r>
              <a:rPr lang="en-US" dirty="0"/>
              <a:t>Availability of health care for all people and at a cost they can  afford.</a:t>
            </a:r>
          </a:p>
          <a:p>
            <a:pPr>
              <a:buFont typeface="Wingdings" pitchFamily="2" charset="2"/>
              <a:buChar char="Ø"/>
            </a:pPr>
            <a:r>
              <a:rPr lang="en-US" dirty="0"/>
              <a:t>Promotive and Preventive aspects of health care.</a:t>
            </a:r>
          </a:p>
          <a:p>
            <a:pPr>
              <a:buFont typeface="Wingdings" pitchFamily="2" charset="2"/>
              <a:buChar char="Ø"/>
            </a:pPr>
            <a:r>
              <a:rPr lang="en-US" dirty="0"/>
              <a:t>Integration of Curative and Preventive Services.</a:t>
            </a:r>
          </a:p>
          <a:p>
            <a:pPr>
              <a:buFont typeface="Wingdings" pitchFamily="2" charset="2"/>
              <a:buChar char="Ø"/>
            </a:pPr>
            <a:r>
              <a:rPr lang="en-US" dirty="0"/>
              <a:t>Active Participation of individuals and  the planning provision of care.</a:t>
            </a:r>
          </a:p>
          <a:p>
            <a:pPr>
              <a:buFont typeface="Wingdings" pitchFamily="2" charset="2"/>
              <a:buChar char="Ø"/>
            </a:pPr>
            <a:r>
              <a:rPr lang="en-US" dirty="0"/>
              <a:t>Development of maximum potential for health care.</a:t>
            </a:r>
          </a:p>
          <a:p>
            <a:pPr>
              <a:buFont typeface="Wingdings" pitchFamily="2" charset="2"/>
              <a:buChar char="Ø"/>
            </a:pPr>
            <a:r>
              <a:rPr lang="en-US" dirty="0"/>
              <a:t>Utilization of all levels and types of Community power and intersectoral approach</a:t>
            </a:r>
          </a:p>
        </p:txBody>
      </p:sp>
      <p:sp>
        <p:nvSpPr>
          <p:cNvPr id="2" name="Title 1"/>
          <p:cNvSpPr>
            <a:spLocks noGrp="1"/>
          </p:cNvSpPr>
          <p:nvPr>
            <p:ph type="title"/>
          </p:nvPr>
        </p:nvSpPr>
        <p:spPr>
          <a:xfrm>
            <a:off x="457200" y="0"/>
            <a:ext cx="7467600" cy="2408238"/>
          </a:xfrm>
        </p:spPr>
        <p:txBody>
          <a:bodyPr>
            <a:normAutofit fontScale="90000"/>
          </a:bodyPr>
          <a:lstStyle/>
          <a:p>
            <a:r>
              <a:rPr lang="en-US" dirty="0"/>
              <a:t>PRINCPLES OF COMMUNITY HEALTH  (ALMTA DECLARATI0N WHO 1978)</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a:buNone/>
            </a:pPr>
            <a:r>
              <a:rPr lang="en-US" sz="2800" dirty="0">
                <a:latin typeface="Times New Roman" pitchFamily="18" charset="0"/>
                <a:cs typeface="Times New Roman" pitchFamily="18" charset="0"/>
              </a:rPr>
              <a:t>Branch of medicine concerned with the health of the whole population and prevention of disease from which it suffers. This is done by making a community diagnosis of which disease are important can be prevented table suitable programs organized.</a:t>
            </a:r>
          </a:p>
          <a:p>
            <a:pPr>
              <a:buNone/>
            </a:pPr>
            <a:r>
              <a:rPr lang="en-US" sz="2800" b="1" dirty="0">
                <a:latin typeface="Times New Roman" pitchFamily="18" charset="0"/>
                <a:cs typeface="Times New Roman" pitchFamily="18" charset="0"/>
              </a:rPr>
              <a:t>The term CH also refers to:</a:t>
            </a:r>
          </a:p>
          <a:p>
            <a:pPr>
              <a:buNone/>
            </a:pPr>
            <a:r>
              <a:rPr lang="en-US" sz="2800" dirty="0">
                <a:latin typeface="Times New Roman" pitchFamily="18" charset="0"/>
                <a:cs typeface="Times New Roman" pitchFamily="18" charset="0"/>
              </a:rPr>
              <a:t>Population Medicine</a:t>
            </a:r>
          </a:p>
          <a:p>
            <a:pPr>
              <a:buNone/>
            </a:pPr>
            <a:r>
              <a:rPr lang="en-US" sz="2800" dirty="0">
                <a:latin typeface="Times New Roman" pitchFamily="18" charset="0"/>
                <a:cs typeface="Times New Roman" pitchFamily="18" charset="0"/>
              </a:rPr>
              <a:t>Social Medicine</a:t>
            </a:r>
          </a:p>
          <a:p>
            <a:pPr>
              <a:buNone/>
            </a:pPr>
            <a:r>
              <a:rPr lang="en-US" sz="2800" dirty="0">
                <a:latin typeface="Times New Roman" pitchFamily="18" charset="0"/>
                <a:cs typeface="Times New Roman" pitchFamily="18" charset="0"/>
              </a:rPr>
              <a:t>Community Medicine</a:t>
            </a:r>
          </a:p>
          <a:p>
            <a:pPr>
              <a:buNone/>
            </a:pPr>
            <a:r>
              <a:rPr lang="en-US" sz="2800" dirty="0">
                <a:latin typeface="Times New Roman" pitchFamily="18" charset="0"/>
                <a:cs typeface="Times New Roman" pitchFamily="18" charset="0"/>
              </a:rPr>
              <a:t>Preventive Medicine</a:t>
            </a:r>
          </a:p>
        </p:txBody>
      </p:sp>
      <p:sp>
        <p:nvSpPr>
          <p:cNvPr id="4" name="Title 3"/>
          <p:cNvSpPr>
            <a:spLocks noGrp="1"/>
          </p:cNvSpPr>
          <p:nvPr>
            <p:ph type="title"/>
          </p:nvPr>
        </p:nvSpPr>
        <p:spPr/>
        <p:txBody>
          <a:bodyPr>
            <a:normAutofit fontScale="90000"/>
          </a:bodyPr>
          <a:lstStyle/>
          <a:p>
            <a:r>
              <a:rPr lang="en-US" dirty="0"/>
              <a:t>DEFINITION OF COMMUNITY HEALTH </a:t>
            </a:r>
            <a:endParaRPr lang="en-US" sz="31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Healthcare should be shaped around the life and patterns of the population. It should meet the. needs of the Community.</a:t>
            </a:r>
          </a:p>
          <a:p>
            <a:r>
              <a:rPr lang="en-US" dirty="0"/>
              <a:t>Primary Health care should be an integral part of the national Health System.</a:t>
            </a:r>
          </a:p>
          <a:p>
            <a:r>
              <a:rPr lang="en-US" dirty="0"/>
              <a:t>Health care activities should be integrated with the  sectors involved in the Community development such as Agriculture, Education and Public Works Housing and Communication.</a:t>
            </a:r>
          </a:p>
          <a:p>
            <a:r>
              <a:rPr lang="en-US" dirty="0"/>
              <a:t>The local Population should be actively involved in the  formulation and implementation of Health care activities so that Health care can be brought into Line with local needs and priories.</a:t>
            </a:r>
          </a:p>
          <a:p>
            <a:endParaRPr lang="en-US" dirty="0"/>
          </a:p>
          <a:p>
            <a:endParaRPr lang="en-US" dirty="0"/>
          </a:p>
          <a:p>
            <a:endParaRPr lang="en-US" dirty="0"/>
          </a:p>
          <a:p>
            <a:endParaRPr lang="en-US" dirty="0"/>
          </a:p>
          <a:p>
            <a:pPr>
              <a:buNone/>
            </a:pPr>
            <a:endParaRPr lang="en-US" dirty="0"/>
          </a:p>
        </p:txBody>
      </p:sp>
      <p:sp>
        <p:nvSpPr>
          <p:cNvPr id="2" name="Title 1"/>
          <p:cNvSpPr>
            <a:spLocks noGrp="1"/>
          </p:cNvSpPr>
          <p:nvPr>
            <p:ph type="title"/>
          </p:nvPr>
        </p:nvSpPr>
        <p:spPr/>
        <p:txBody>
          <a:bodyPr>
            <a:normAutofit fontScale="90000"/>
          </a:bodyPr>
          <a:lstStyle/>
          <a:p>
            <a:r>
              <a:rPr lang="en-US" dirty="0"/>
              <a:t>PRINCPLES OFCOMMNUNITY HEALTH (HENTSCH 1985)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solidFill>
                  <a:schemeClr val="tx1">
                    <a:lumMod val="95000"/>
                    <a:lumOff val="5000"/>
                  </a:schemeClr>
                </a:solidFill>
              </a:rPr>
              <a:t>The care offered should place a maximum reliance on available demands ,favors, gifts and not bribes  from clients.</a:t>
            </a:r>
          </a:p>
          <a:p>
            <a:r>
              <a:rPr lang="en-US" dirty="0"/>
              <a:t>Community Health nursing is dynamic and the nurse should therefore actively participate in Continuous Professional Development so as to a breast with the new development.</a:t>
            </a:r>
          </a:p>
          <a:p>
            <a:r>
              <a:rPr lang="en-US" dirty="0"/>
              <a:t>Community Health Nursing Services develop guidelines and maintain and proper records and reports.</a:t>
            </a:r>
          </a:p>
        </p:txBody>
      </p:sp>
      <p:sp>
        <p:nvSpPr>
          <p:cNvPr id="3" name="Title 2"/>
          <p:cNvSpPr>
            <a:spLocks noGrp="1"/>
          </p:cNvSpPr>
          <p:nvPr>
            <p:ph type="title"/>
          </p:nvPr>
        </p:nvSpPr>
        <p:spPr/>
        <p:txBody>
          <a:bodyPr>
            <a:normAutofit fontScale="90000"/>
          </a:bodyPr>
          <a:lstStyle/>
          <a:p>
            <a:r>
              <a:rPr lang="en-US" dirty="0"/>
              <a:t>Principles of community Health </a:t>
            </a:r>
            <a:r>
              <a:rPr lang="en-US" dirty="0" err="1"/>
              <a:t>conti</a:t>
            </a:r>
            <a:r>
              <a:rPr lang="en-US" dirty="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0" indent="0" fontAlgn="base">
              <a:spcBef>
                <a:spcPct val="0"/>
              </a:spcBef>
              <a:spcAft>
                <a:spcPct val="0"/>
              </a:spcAft>
              <a:buClrTx/>
              <a:buSzTx/>
              <a:buNone/>
            </a:pPr>
            <a:endParaRPr lang="en-US" sz="2000" dirty="0">
              <a:solidFill>
                <a:srgbClr val="000000"/>
              </a:solidFill>
              <a:latin typeface="Times New Roman" pitchFamily="18" charset="0"/>
              <a:ea typeface="Calibri" pitchFamily="34" charset="0"/>
              <a:cs typeface="Times New Roman" pitchFamily="18" charset="0"/>
            </a:endParaRPr>
          </a:p>
          <a:p>
            <a:pPr marL="0" indent="0" fontAlgn="base">
              <a:spcBef>
                <a:spcPct val="0"/>
              </a:spcBef>
              <a:spcAft>
                <a:spcPct val="0"/>
              </a:spcAft>
              <a:buClrTx/>
              <a:buSzTx/>
            </a:pPr>
            <a:r>
              <a:rPr lang="en-US" sz="2400" dirty="0">
                <a:solidFill>
                  <a:srgbClr val="000000"/>
                </a:solidFill>
                <a:latin typeface="Times New Roman" pitchFamily="18" charset="0"/>
                <a:ea typeface="Calibri" pitchFamily="34" charset="0"/>
                <a:cs typeface="Times New Roman" pitchFamily="18" charset="0"/>
              </a:rPr>
              <a:t>Community health nursing services should be available to all, according to</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their health needs regardless of sex,</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age, culture, religion, social or economic</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status, race, political affiliation, ethnicity</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or nationality.</a:t>
            </a:r>
          </a:p>
          <a:p>
            <a:pPr marL="0" indent="0" fontAlgn="base">
              <a:spcBef>
                <a:spcPct val="0"/>
              </a:spcBef>
              <a:spcAft>
                <a:spcPct val="0"/>
              </a:spcAft>
              <a:buClrTx/>
              <a:buSzTx/>
            </a:pPr>
            <a:endParaRPr lang="en-US" sz="2400" dirty="0">
              <a:latin typeface="Times New Roman" pitchFamily="18" charset="0"/>
              <a:cs typeface="Times New Roman" pitchFamily="18" charset="0"/>
            </a:endParaRPr>
          </a:p>
          <a:p>
            <a:pPr marL="0" indent="0" eaLnBrk="0" fontAlgn="base" hangingPunct="0">
              <a:spcBef>
                <a:spcPct val="0"/>
              </a:spcBef>
              <a:spcAft>
                <a:spcPct val="0"/>
              </a:spcAft>
              <a:buClrTx/>
              <a:buSzTx/>
            </a:pPr>
            <a:r>
              <a:rPr lang="en-US" sz="2400" dirty="0">
                <a:solidFill>
                  <a:srgbClr val="000000"/>
                </a:solidFill>
                <a:latin typeface="Times New Roman" pitchFamily="18" charset="0"/>
                <a:ea typeface="Calibri" pitchFamily="34" charset="0"/>
                <a:cs typeface="Times New Roman" pitchFamily="18" charset="0"/>
              </a:rPr>
              <a:t>A community health nursing programme</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must have clearly defined objectives</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and purposes for its services.</a:t>
            </a:r>
          </a:p>
          <a:p>
            <a:pPr marL="0" indent="0" eaLnBrk="0" fontAlgn="base" hangingPunct="0">
              <a:spcBef>
                <a:spcPct val="0"/>
              </a:spcBef>
              <a:spcAft>
                <a:spcPct val="0"/>
              </a:spcAft>
              <a:buClrTx/>
              <a:buSzTx/>
            </a:pPr>
            <a:endParaRPr lang="en-US" sz="2400" dirty="0">
              <a:latin typeface="Times New Roman" pitchFamily="18" charset="0"/>
              <a:cs typeface="Times New Roman" pitchFamily="18" charset="0"/>
            </a:endParaRPr>
          </a:p>
          <a:p>
            <a:pPr marL="0" indent="0" eaLnBrk="0" fontAlgn="base" hangingPunct="0">
              <a:spcBef>
                <a:spcPct val="0"/>
              </a:spcBef>
              <a:spcAft>
                <a:spcPct val="0"/>
              </a:spcAft>
              <a:buClrTx/>
              <a:buSzTx/>
            </a:pPr>
            <a:r>
              <a:rPr lang="en-US" sz="2400" dirty="0">
                <a:solidFill>
                  <a:srgbClr val="000000"/>
                </a:solidFill>
                <a:latin typeface="Times New Roman" pitchFamily="18" charset="0"/>
                <a:ea typeface="Calibri" pitchFamily="34" charset="0"/>
                <a:cs typeface="Times New Roman" pitchFamily="18" charset="0"/>
              </a:rPr>
              <a:t>Community health nursing should not be</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a vertical programme. A community</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health nurse must work with other</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stakeholders in the development, implementation, monitoring and evaluation of the community health</a:t>
            </a:r>
            <a:r>
              <a:rPr lang="en-US" sz="2400" dirty="0">
                <a:latin typeface="Times New Roman" pitchFamily="18" charset="0"/>
                <a:cs typeface="Times New Roman" pitchFamily="18" charset="0"/>
              </a:rPr>
              <a:t> </a:t>
            </a:r>
            <a:r>
              <a:rPr lang="en-US" sz="2400" dirty="0">
                <a:solidFill>
                  <a:srgbClr val="000000"/>
                </a:solidFill>
                <a:latin typeface="Times New Roman" pitchFamily="18" charset="0"/>
                <a:ea typeface="Calibri" pitchFamily="34" charset="0"/>
                <a:cs typeface="Times New Roman" pitchFamily="18" charset="0"/>
              </a:rPr>
              <a:t>programme.</a:t>
            </a:r>
            <a:endParaRPr lang="en-US" sz="2400" dirty="0">
              <a:latin typeface="Times New Roman" pitchFamily="18" charset="0"/>
              <a:cs typeface="Times New Roman" pitchFamily="18" charset="0"/>
            </a:endParaRPr>
          </a:p>
          <a:p>
            <a:pPr marL="0" lvl="0" indent="0" eaLnBrk="0" fontAlgn="base" hangingPunct="0">
              <a:spcBef>
                <a:spcPct val="0"/>
              </a:spcBef>
              <a:spcAft>
                <a:spcPct val="0"/>
              </a:spcAft>
              <a:buClrTx/>
              <a:buSzTx/>
              <a:buNone/>
            </a:pPr>
            <a:endParaRPr lang="en-US" sz="24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dirty="0"/>
              <a:t>PRINCIPLES OF CH NURSING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eaLnBrk="0" fontAlgn="base" hangingPunct="0">
              <a:spcBef>
                <a:spcPct val="0"/>
              </a:spcBef>
              <a:spcAft>
                <a:spcPct val="0"/>
              </a:spcAft>
              <a:buClrTx/>
              <a:buSzTx/>
            </a:pPr>
            <a:r>
              <a:rPr lang="en-US" sz="2800" dirty="0">
                <a:solidFill>
                  <a:srgbClr val="000000"/>
                </a:solidFill>
                <a:latin typeface="Times New Roman" pitchFamily="18" charset="0"/>
                <a:ea typeface="Calibri" pitchFamily="34" charset="0"/>
                <a:cs typeface="Times New Roman" pitchFamily="18" charset="0"/>
              </a:rPr>
              <a:t>Community health nursing should involve the community right through the planning implementation and evaluation of the programme.</a:t>
            </a:r>
            <a:endParaRPr lang="en-US" sz="2800" dirty="0">
              <a:latin typeface="Times New Roman" pitchFamily="18" charset="0"/>
              <a:cs typeface="Times New Roman" pitchFamily="18" charset="0"/>
            </a:endParaRPr>
          </a:p>
          <a:p>
            <a:pPr marL="0" indent="0" eaLnBrk="0" fontAlgn="base" hangingPunct="0">
              <a:spcBef>
                <a:spcPct val="0"/>
              </a:spcBef>
              <a:spcAft>
                <a:spcPct val="0"/>
              </a:spcAft>
              <a:buClrTx/>
              <a:buSzTx/>
            </a:pPr>
            <a:endParaRPr lang="en-US" sz="2800" dirty="0">
              <a:solidFill>
                <a:srgbClr val="000000"/>
              </a:solidFill>
              <a:latin typeface="Times New Roman" pitchFamily="18" charset="0"/>
              <a:ea typeface="Calibri" pitchFamily="34" charset="0"/>
              <a:cs typeface="Times New Roman" pitchFamily="18" charset="0"/>
            </a:endParaRPr>
          </a:p>
          <a:p>
            <a:pPr marL="0" indent="0" eaLnBrk="0" fontAlgn="base" hangingPunct="0">
              <a:spcBef>
                <a:spcPct val="0"/>
              </a:spcBef>
              <a:spcAft>
                <a:spcPct val="0"/>
              </a:spcAft>
              <a:buClrTx/>
              <a:buSzTx/>
            </a:pPr>
            <a:r>
              <a:rPr lang="en-US" sz="2800" dirty="0">
                <a:solidFill>
                  <a:srgbClr val="000000"/>
                </a:solidFill>
                <a:latin typeface="Times New Roman" pitchFamily="18" charset="0"/>
                <a:ea typeface="Calibri" pitchFamily="34" charset="0"/>
                <a:cs typeface="Times New Roman" pitchFamily="18" charset="0"/>
              </a:rPr>
              <a:t>The community health service should</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build the capacity of the community to</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run their own health programme for the</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purpose of sustainability. These include</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training of the Communities Own</a:t>
            </a:r>
            <a:r>
              <a:rPr lang="en-US" sz="2800" dirty="0">
                <a:latin typeface="Times New Roman" pitchFamily="18"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Resource Persons (CORPs).</a:t>
            </a:r>
            <a:endParaRPr lang="en-US" sz="2800" dirty="0">
              <a:latin typeface="Times New Roman" pitchFamily="18" charset="0"/>
              <a:cs typeface="Times New Roman" pitchFamily="18" charset="0"/>
            </a:endParaRP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3416320"/>
          </a:xfrm>
          <a:prstGeom prst="rect">
            <a:avLst/>
          </a:prstGeom>
        </p:spPr>
        <p:txBody>
          <a:bodyPr wrap="square">
            <a:spAutoFit/>
          </a:bodyPr>
          <a:lstStyle/>
          <a:p>
            <a:pPr lvl="0" eaLnBrk="0" fontAlgn="base" hangingPunct="0">
              <a:spcBef>
                <a:spcPct val="0"/>
              </a:spcBef>
              <a:spcAft>
                <a:spcPct val="0"/>
              </a:spcAft>
            </a:pP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Community health nursing should work</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within the community’s culture and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norms without compromising</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professionalism.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Community health nursing is a service</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and there should therefore be no room</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to demand favors, gifts or bribes from</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clients.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Community health nursing is dynamic</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and the nurses should therefore actively</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participate in continuing professional</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development so as to keep abreast with</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new developments.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Community health nursing services</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should develop proper guidelines and</a:t>
            </a:r>
            <a:r>
              <a:rPr lang="en-US" sz="2400" dirty="0">
                <a:latin typeface="Times New Roman" pitchFamily="18" charset="0"/>
                <a:cs typeface="Times New Roman" pitchFamily="18" charset="0"/>
              </a:rPr>
              <a:t> </a:t>
            </a: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maintain proper records</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r>
              <a:rPr lang="en-US" i="1" dirty="0"/>
              <a:t>REMEMBER ; THE COMMUNITY HEALTH NURSE MAINTAINS ETHICS AS WELL AS A PROFFESIONAL REIATIONSHIP WITH ALL THE INDIVUALS AND GROUPS IN THE COMMUNITY AT ALL TIMES.</a:t>
            </a:r>
          </a:p>
        </p:txBody>
      </p:sp>
      <p:sp>
        <p:nvSpPr>
          <p:cNvPr id="16" name="Title 15"/>
          <p:cNvSpPr>
            <a:spLocks noGrp="1"/>
          </p:cNvSpPr>
          <p:nvPr>
            <p:ph type="title"/>
          </p:nvPr>
        </p:nvSpPr>
        <p:spPr/>
        <p:txBody>
          <a:bodyPr/>
          <a:lstStyle/>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sweety.gupta\Desktop\Thank you.jpg"/>
          <p:cNvPicPr>
            <a:picLocks noChangeAspect="1" noChangeArrowheads="1"/>
          </p:cNvPicPr>
          <p:nvPr/>
        </p:nvPicPr>
        <p:blipFill>
          <a:blip r:embed="rId2" cstate="print"/>
          <a:srcRect/>
          <a:stretch>
            <a:fillRect/>
          </a:stretch>
        </p:blipFill>
        <p:spPr>
          <a:xfrm>
            <a:off x="228600" y="228600"/>
            <a:ext cx="8915400" cy="5943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25000" lnSpcReduction="20000"/>
          </a:bodyPr>
          <a:lstStyle/>
          <a:p>
            <a:pPr>
              <a:buNone/>
            </a:pPr>
            <a:r>
              <a:rPr lang="en-US" sz="9600" dirty="0">
                <a:latin typeface="Times New Roman" pitchFamily="18" charset="0"/>
                <a:cs typeface="Times New Roman" pitchFamily="18" charset="0"/>
              </a:rPr>
              <a:t>Each individual you know is different and unique. Each has a mixture of characteristics , some of which they share with others and some of which are part of a particular culture. Culture is all those things which people learn, share and pass on to later generations. One of the most important of these things is language, for it is the means by which people communicate with one another.</a:t>
            </a:r>
          </a:p>
          <a:p>
            <a:pPr>
              <a:buNone/>
            </a:pPr>
            <a:r>
              <a:rPr lang="en-US" sz="9600" dirty="0">
                <a:latin typeface="Times New Roman" pitchFamily="18" charset="0"/>
                <a:cs typeface="Times New Roman" pitchFamily="18" charset="0"/>
              </a:rPr>
              <a:t>As a health worker you must be able to communicate with individuals in the community where you work and acquire some knowledge of the language they speak. It is important to be able to show respect and understanding for other people and their culture as well as knowing their local practices like greetings.</a:t>
            </a:r>
          </a:p>
          <a:p>
            <a:pPr>
              <a:buNone/>
            </a:pPr>
            <a:r>
              <a:rPr lang="en-US" sz="9600" dirty="0">
                <a:latin typeface="Times New Roman" pitchFamily="18" charset="0"/>
                <a:cs typeface="Times New Roman" pitchFamily="18" charset="0"/>
              </a:rPr>
              <a:t>Individuals learn beliefs and customs about right and wrong behavior as they grow up. For example, in some areas, young people are taught that dead ancestors can influence the lives of living people. If the ancestors become angry they can cause</a:t>
            </a:r>
            <a:endParaRPr lang="en-US" dirty="0"/>
          </a:p>
        </p:txBody>
      </p:sp>
      <p:sp>
        <p:nvSpPr>
          <p:cNvPr id="2" name="Title 1"/>
          <p:cNvSpPr>
            <a:spLocks noGrp="1"/>
          </p:cNvSpPr>
          <p:nvPr>
            <p:ph type="title"/>
          </p:nvPr>
        </p:nvSpPr>
        <p:spPr/>
        <p:txBody>
          <a:bodyPr>
            <a:normAutofit fontScale="90000"/>
          </a:bodyPr>
          <a:lstStyle/>
          <a:p>
            <a:r>
              <a:rPr lang="en-US" b="1" dirty="0"/>
              <a:t>Individual</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200" cy="4893647"/>
          </a:xfrm>
          <a:prstGeom prst="rect">
            <a:avLst/>
          </a:prstGeom>
        </p:spPr>
        <p:txBody>
          <a:bodyPr wrap="square">
            <a:spAutoFit/>
          </a:bodyPr>
          <a:lstStyle/>
          <a:p>
            <a:pPr>
              <a:buNone/>
            </a:pPr>
            <a:r>
              <a:rPr lang="en-US" sz="2400" dirty="0">
                <a:latin typeface="Times New Roman" pitchFamily="18" charset="0"/>
                <a:cs typeface="Times New Roman" pitchFamily="18" charset="0"/>
              </a:rPr>
              <a:t>disease and misfortune.  </a:t>
            </a:r>
          </a:p>
          <a:p>
            <a:pPr>
              <a:buNone/>
            </a:pPr>
            <a:r>
              <a:rPr lang="en-US" sz="2400" dirty="0">
                <a:latin typeface="Times New Roman" pitchFamily="18" charset="0"/>
                <a:cs typeface="Times New Roman" pitchFamily="18" charset="0"/>
              </a:rPr>
              <a:t>Therefore, when you teach such individuals about the effects of germs on their health status, they may not be convinced and may opt to follow their traditional beliefs. Sometimes, people follow both sets of ideas – traditional and modern, whereby they consult the dispensary for treatment of the symptoms and return to the traditional healer to get rid of what they think is the ‘real’ cause of the illness. As a community health worker you need to understand human behavior and the factors that influence their behavior in order to be effective in your community health activities.</a:t>
            </a:r>
          </a:p>
          <a:p>
            <a:pPr>
              <a:buNone/>
            </a:pPr>
            <a:r>
              <a:rPr lang="en-US" sz="2400" dirty="0">
                <a:latin typeface="Times New Roman" pitchFamily="18" charset="0"/>
                <a:cs typeface="Times New Roman" pitchFamily="18" charset="0"/>
              </a:rPr>
              <a:t>An individual can only attain full health if they have wholesome growth. The place where this wholesome growth can best be cultivated is the family.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25963"/>
          </a:xfrm>
        </p:spPr>
        <p:txBody>
          <a:bodyPr>
            <a:noAutofit/>
          </a:bodyPr>
          <a:lstStyle/>
          <a:p>
            <a:pPr>
              <a:buNone/>
            </a:pPr>
            <a:r>
              <a:rPr lang="en-US" sz="2400" dirty="0">
                <a:latin typeface="Times New Roman" pitchFamily="18" charset="0"/>
                <a:cs typeface="Times New Roman" pitchFamily="18" charset="0"/>
              </a:rPr>
              <a:t>The family is the smallest recognized group of individuals in a community. It begins with a marriage union in which husbands and wives have certain rights and obligations. It is one of the oldest institutions that mankind has known. It defies time, boundaries, cultures and human understanding.</a:t>
            </a:r>
          </a:p>
          <a:p>
            <a:pPr>
              <a:buNone/>
            </a:pPr>
            <a:r>
              <a:rPr lang="en-US" sz="2400" dirty="0">
                <a:latin typeface="Times New Roman" pitchFamily="18" charset="0"/>
                <a:cs typeface="Times New Roman" pitchFamily="18" charset="0"/>
              </a:rPr>
              <a:t>It is therefore not surprising that scholars from all over the world who have studied the family of mankind do not agree on one single definition of the family. Rather than look at every available definition of the family, you will consider one which tends to agree on many aspects of the family.</a:t>
            </a:r>
          </a:p>
          <a:p>
            <a:pPr>
              <a:buNone/>
            </a:pPr>
            <a:r>
              <a:rPr lang="en-US" sz="2400" dirty="0">
                <a:latin typeface="Times New Roman" pitchFamily="18" charset="0"/>
                <a:cs typeface="Times New Roman" pitchFamily="18" charset="0"/>
              </a:rPr>
              <a:t>The family is a group of two or more persons, who share emotional bonds and material things, usually live in the same household, are related by blood, marriage or adoption, and sexual relationship is socially approved for the parents.  </a:t>
            </a:r>
          </a:p>
        </p:txBody>
      </p:sp>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The Family</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829</TotalTime>
  <Words>4698</Words>
  <Application>Microsoft Office PowerPoint</Application>
  <PresentationFormat>On-screen Show (4:3)</PresentationFormat>
  <Paragraphs>348</Paragraphs>
  <Slides>66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Calibri</vt:lpstr>
      <vt:lpstr>Wingdings 3</vt:lpstr>
      <vt:lpstr>Times New Roman</vt:lpstr>
      <vt:lpstr>Verdana</vt:lpstr>
      <vt:lpstr>Arial</vt:lpstr>
      <vt:lpstr>Wingdings</vt:lpstr>
      <vt:lpstr>Wingdings 2</vt:lpstr>
      <vt:lpstr>Lucida Sans Unicode</vt:lpstr>
      <vt:lpstr>Concourse</vt:lpstr>
      <vt:lpstr>INTRODUCTION TO COMMUNITY HEALTH  </vt:lpstr>
      <vt:lpstr>THE UNIT COMPRISES OF FOUR SECTIONS</vt:lpstr>
      <vt:lpstr>UNIT OBJECTIVES</vt:lpstr>
      <vt:lpstr>CONCEPT OF COMMUNITY HEALTH </vt:lpstr>
      <vt:lpstr>The Community </vt:lpstr>
      <vt:lpstr>DEFINITION OF COMMUNITY HEALTH </vt:lpstr>
      <vt:lpstr>Individual </vt:lpstr>
      <vt:lpstr>PowerPoint Presentation</vt:lpstr>
      <vt:lpstr>The Family </vt:lpstr>
      <vt:lpstr>PowerPoint Presentation</vt:lpstr>
      <vt:lpstr>Types of Families</vt:lpstr>
      <vt:lpstr>Functions of the Family</vt:lpstr>
      <vt:lpstr>PowerPoint Presentation</vt:lpstr>
      <vt:lpstr>Factors Affecting Family Health</vt:lpstr>
      <vt:lpstr>PowerPoint Presentation</vt:lpstr>
      <vt:lpstr>Functions of a Community</vt:lpstr>
      <vt:lpstr>  Characteristics of a Healthy Community </vt:lpstr>
      <vt:lpstr>Problems that Affect the Health of The Community </vt:lpstr>
      <vt:lpstr>Community Sub-systems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Aims of Community Health</vt:lpstr>
      <vt:lpstr>Concept of Community Health</vt:lpstr>
      <vt:lpstr>GOALS OF COMMUNITY HEALTH</vt:lpstr>
      <vt:lpstr> A successful community health programme is one in which the community and health care providers collaborate to achieve the following benefits: </vt:lpstr>
      <vt:lpstr>PowerPoint Presentation</vt:lpstr>
      <vt:lpstr>EXAMPLES OF CH ACTIVITIES</vt:lpstr>
      <vt:lpstr>EXAMPLES OF COMMUNTY ACTIVITIES CONT-----</vt:lpstr>
      <vt:lpstr>FAMILY HEALTH CARE</vt:lpstr>
      <vt:lpstr>Family Health Care</vt:lpstr>
      <vt:lpstr>Family Health care conti----</vt:lpstr>
      <vt:lpstr>FAMILY HEALTH CARE ---</vt:lpstr>
      <vt:lpstr>PRINCPLES AND PROCESSES OF FAMILY HEALTH</vt:lpstr>
      <vt:lpstr>PowerPoint Presentation</vt:lpstr>
      <vt:lpstr>PowerPoint Presentation</vt:lpstr>
      <vt:lpstr>PowerPoint Presentation</vt:lpstr>
      <vt:lpstr>PowerPoint Presentation</vt:lpstr>
      <vt:lpstr>PowerPoint Presentation</vt:lpstr>
      <vt:lpstr>PowerPoint Presentation</vt:lpstr>
      <vt:lpstr>Home Visiting</vt:lpstr>
      <vt:lpstr>PowerPoint Presentation</vt:lpstr>
      <vt:lpstr>Principles of Home Visiting</vt:lpstr>
      <vt:lpstr>The Process of Home Visiting </vt:lpstr>
      <vt:lpstr>PowerPoint Presentation</vt:lpstr>
      <vt:lpstr>PowerPoint Presentation</vt:lpstr>
      <vt:lpstr>Advantages of Home Visiting </vt:lpstr>
      <vt:lpstr>PowerPoint Presentation</vt:lpstr>
      <vt:lpstr>PowerPoint Presentation</vt:lpstr>
      <vt:lpstr>Disadvantages of Home Visiting</vt:lpstr>
      <vt:lpstr>PowerPoint Presentation</vt:lpstr>
      <vt:lpstr>PowerPoint Presentation</vt:lpstr>
      <vt:lpstr>SECTION 2:Principles of Community Health</vt:lpstr>
      <vt:lpstr>WHAT IS A PRINCPLE</vt:lpstr>
      <vt:lpstr>PRINCPLES OF COMMUNITY HEALTH  (ALMTA DECLARATI0N WHO 1978) </vt:lpstr>
      <vt:lpstr>PRINCPLES OFCOMMNUNITY HEALTH (HENTSCH 1985)</vt:lpstr>
      <vt:lpstr>Principles of community Health conti--------</vt:lpstr>
      <vt:lpstr>PRINCIPLES OF CH NURSING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COMMUNITY HEALTH</dc:title>
  <dc:creator>Tabie</dc:creator>
  <cp:lastModifiedBy>Pascalia Mwongeli</cp:lastModifiedBy>
  <cp:revision>163</cp:revision>
  <dcterms:created xsi:type="dcterms:W3CDTF">2016-06-05T08:47:17Z</dcterms:created>
  <dcterms:modified xsi:type="dcterms:W3CDTF">2022-06-15T17:48:35Z</dcterms:modified>
</cp:coreProperties>
</file>