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firstSlideNum="1" rtl="0" saveSubsetFonts="0" serverZoom="0" showSpecialPlsOnTitleSld="1">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Lst>
  <p:sldSz type="screen4x3" cy="6858000" cx="9144000"/>
  <p:notesSz cx="6858000" cy="9144000"/>
  <p:defaultTex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slideViewPr>
    <p:cSldViewPr showGuides="0" snapToGrid="1" snapToObjects="0">
      <p:cViewPr varScale="1">
        <p:scale>
          <a:sx n="44" d="100"/>
          <a:sy n="44" d="100"/>
        </p:scale>
        <p:origin x="-1320" y="-102"/>
      </p:cViewPr>
      <p:guideLst>
        <p:guide orient="horz" pos="2160"/>
        <p:guide orient="vert" pos="2880"/>
      </p:guideLst>
    </p:cSldViewPr>
  </p:slideViewPr>
  <p:gridSpacing cx="0" cy="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100" Type="http://schemas.openxmlformats.org/officeDocument/2006/relationships/slide" Target="slides/slide98.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slide" Target="slides/slide113.xml"/><Relationship Id="rId116" Type="http://schemas.openxmlformats.org/officeDocument/2006/relationships/slide" Target="slides/slide114.xml"/><Relationship Id="rId117" Type="http://schemas.openxmlformats.org/officeDocument/2006/relationships/slide" Target="slides/slide115.xml"/><Relationship Id="rId118" Type="http://schemas.openxmlformats.org/officeDocument/2006/relationships/slide" Target="slides/slide116.xml"/><Relationship Id="rId119" Type="http://schemas.openxmlformats.org/officeDocument/2006/relationships/slide" Target="slides/slide117.xml"/><Relationship Id="rId120" Type="http://schemas.openxmlformats.org/officeDocument/2006/relationships/slide" Target="slides/slide118.xml"/><Relationship Id="rId121" Type="http://schemas.openxmlformats.org/officeDocument/2006/relationships/slide" Target="slides/slide119.xml"/><Relationship Id="rId122" Type="http://schemas.openxmlformats.org/officeDocument/2006/relationships/slide" Target="slides/slide120.xml"/><Relationship Id="rId123" Type="http://schemas.openxmlformats.org/officeDocument/2006/relationships/slide" Target="slides/slide121.xml"/><Relationship Id="rId124" Type="http://schemas.openxmlformats.org/officeDocument/2006/relationships/slide" Target="slides/slide122.xml"/><Relationship Id="rId125" Type="http://schemas.openxmlformats.org/officeDocument/2006/relationships/slide" Target="slides/slide123.xml"/><Relationship Id="rId126" Type="http://schemas.openxmlformats.org/officeDocument/2006/relationships/slide" Target="slides/slide124.xml"/><Relationship Id="rId127" Type="http://schemas.openxmlformats.org/officeDocument/2006/relationships/slide" Target="slides/slide125.xml"/><Relationship Id="rId128" Type="http://schemas.openxmlformats.org/officeDocument/2006/relationships/slide" Target="slides/slide126.xml"/><Relationship Id="rId129" Type="http://schemas.openxmlformats.org/officeDocument/2006/relationships/slide" Target="slides/slide127.xml"/><Relationship Id="rId130" Type="http://schemas.openxmlformats.org/officeDocument/2006/relationships/tableStyles" Target="tableStyles.xml"/><Relationship Id="rId131" Type="http://schemas.openxmlformats.org/officeDocument/2006/relationships/presProps" Target="presProps.xml"/><Relationship Id="rId13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300" name=""/>
        <p:cNvGrpSpPr/>
        <p:nvPr/>
      </p:nvGrpSpPr>
      <p:grpSpPr>
        <a:xfrm>
          <a:off x="0" y="0"/>
          <a:ext cx="0" cy="0"/>
          <a:chOff x="0" y="0"/>
          <a:chExt cx="0" cy="0"/>
        </a:xfrm>
      </p:grpSpPr>
      <p:sp>
        <p:nvSpPr>
          <p:cNvPr id="1048867"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868"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869"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870"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871"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872"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141" name=""/>
        <p:cNvGrpSpPr/>
        <p:nvPr/>
      </p:nvGrpSpPr>
      <p:grpSpPr>
        <a:xfrm rot="0">
          <a:off x="0" y="0"/>
          <a:ext cx="0" cy="0"/>
          <a:chOff x="0" y="0"/>
          <a:chExt cx="0" cy="0"/>
        </a:xfrm>
      </p:grpSpPr>
      <p:sp>
        <p:nvSpPr>
          <p:cNvPr id="1048584" name=""/>
          <p:cNvSpPr/>
          <p:nvPr/>
        </p:nvSpPr>
        <p:spPr>
          <a:xfrm rot="0">
            <a:off x="0" y="4664075"/>
            <a:ext cx="9150350" cy="0"/>
          </a:xfrm>
          <a:prstGeom prst="rtTriangle"/>
          <a:gradFill rotWithShape="1">
            <a:gsLst>
              <a:gs pos="0">
                <a:srgbClr val="007897">
                  <a:alpha val="100000"/>
                </a:srgbClr>
              </a:gs>
              <a:gs pos="100000">
                <a:srgbClr val="4ABBE0">
                  <a:alpha val="100000"/>
                </a:srgbClr>
              </a:gs>
            </a:gsLst>
            <a:lin ang="3000000" scaled="1"/>
          </a:grad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algn="ctr" eaLnBrk="1" hangingPunct="1" latinLnBrk="1" lvl="0"/>
            <a:endParaRPr altLang="en-US" lang="zh-CN">
              <a:solidFill>
                <a:srgbClr val="FFFFFF"/>
              </a:solidFill>
              <a:latin typeface="Lucida Sans Unicode" pitchFamily="34" charset="0"/>
            </a:endParaRPr>
          </a:p>
        </p:txBody>
      </p:sp>
      <p:grpSp>
        <p:nvGrpSpPr>
          <p:cNvPr id="142" name=""/>
          <p:cNvGrpSpPr/>
          <p:nvPr/>
        </p:nvGrpSpPr>
        <p:grpSpPr>
          <a:xfrm rot="0">
            <a:off x="-3175" y="4953000"/>
            <a:ext cx="9147175" cy="1911350"/>
            <a:chOff x="-3765" y="4832896"/>
            <a:chExt cx="9147765" cy="2032192"/>
          </a:xfrm>
        </p:grpSpPr>
        <p:sp>
          <p:nvSpPr>
            <p:cNvPr id="1048585" name=""/>
            <p:cNvSpPr/>
            <p:nvPr/>
          </p:nvSpPr>
          <p:spPr>
            <a:xfrm rot="0">
              <a:off x="1687032" y="4832896"/>
              <a:ext cx="7456968" cy="518176"/>
            </a:xfrm>
            <a:custGeom>
              <a:avLst/>
              <a:gdLst>
                <a:gd name="l" fmla="*/ 0 w 4697"/>
                <a:gd name="t" fmla="*/ 0 h 367"/>
                <a:gd name="r" fmla="*/ 4697 w 4697"/>
                <a:gd name="b" fmla="*/ 367 h 367"/>
              </a:gdLst>
              <a:ahLst/>
              <a:rect l="l" t="t" r="r" b="b"/>
              <a:pathLst>
                <a:path w="4697" h="367">
                  <a:moveTo>
                    <a:pt x="4697" y="0"/>
                  </a:moveTo>
                  <a:lnTo>
                    <a:pt x="4697" y="367"/>
                  </a:lnTo>
                  <a:lnTo>
                    <a:pt x="0" y="218"/>
                  </a:lnTo>
                  <a:lnTo>
                    <a:pt x="4697" y="0"/>
                  </a:lnTo>
                </a:path>
              </a:pathLst>
            </a:custGeom>
            <a:solidFill>
              <a:srgbClr val="9FCBDC">
                <a:alpha val="39999"/>
              </a:srgbClr>
            </a:soli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eaLnBrk="1" hangingPunct="1" latinLnBrk="1" lvl="0"/>
              <a:endParaRPr altLang="en-US" lang="zh-CN">
                <a:latin typeface="Lucida Sans Unicode" pitchFamily="34" charset="0"/>
              </a:endParaRPr>
            </a:p>
          </p:txBody>
        </p:sp>
        <p:sp>
          <p:nvSpPr>
            <p:cNvPr id="1048586" name=""/>
            <p:cNvSpPr/>
            <p:nvPr/>
          </p:nvSpPr>
          <p:spPr>
            <a:xfrm rot="0">
              <a:off x="35926" y="5135025"/>
              <a:ext cx="9108074" cy="838869"/>
            </a:xfrm>
            <a:custGeom>
              <a:avLst/>
              <a:gdLst>
                <a:gd name="l" fmla="*/ 0 w 5760"/>
                <a:gd name="t" fmla="*/ 0 h 528"/>
                <a:gd name="r" fmla="*/ 5760 w 5760"/>
                <a:gd name="b" fmla="*/ 528 h 528"/>
              </a:gdLst>
              <a:ahLst/>
              <a:rect l="l" t="t" r="r" b="b"/>
              <a:pathLst>
                <a:path w="5760" h="528">
                  <a:moveTo>
                    <a:pt x="0" y="0"/>
                  </a:moveTo>
                  <a:lnTo>
                    <a:pt x="5760" y="0"/>
                  </a:lnTo>
                  <a:lnTo>
                    <a:pt x="5760" y="528"/>
                  </a:lnTo>
                  <a:lnTo>
                    <a:pt x="48" y="0"/>
                  </a:lnTo>
                </a:path>
              </a:pathLst>
            </a:custGeom>
            <a:solidFill>
              <a:srgbClr val="000000"/>
            </a:soli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eaLnBrk="1" hangingPunct="1" latinLnBrk="1" lvl="0"/>
              <a:endParaRPr altLang="en-US" lang="zh-CN">
                <a:latin typeface="Lucida Sans Unicode" pitchFamily="34" charset="0"/>
              </a:endParaRPr>
            </a:p>
          </p:txBody>
        </p:sp>
        <p:grpSp>
          <p:nvGrpSpPr>
            <p:cNvPr id="143" name=""/>
            <p:cNvGrpSpPr/>
            <p:nvPr/>
          </p:nvGrpSpPr>
          <p:grpSpPr>
            <a:xfrm rot="0">
              <a:off x="-6686" y="4875025"/>
              <a:ext cx="9156783" cy="1996274"/>
              <a:chOff x="-6096" y="4992624"/>
              <a:chExt cx="9156192" cy="1877568"/>
            </a:xfrm>
          </p:grpSpPr>
          <p:pic>
            <p:nvPicPr>
              <p:cNvPr id="2097154" name=""/>
              <p:cNvPicPr>
                <a:picLocks/>
              </p:cNvPicPr>
              <p:nvPr/>
            </p:nvPicPr>
            <p:blipFill>
              <a:blip xmlns:r="http://schemas.openxmlformats.org/officeDocument/2006/relationships" r:embed="rId1"/>
              <a:srcRect l="0" t="0" r="0" b="0"/>
              <a:stretch>
                <a:fillRect/>
              </a:stretch>
            </p:blipFill>
            <p:spPr>
              <a:xfrm rot="0">
                <a:off x="-6096" y="4992624"/>
                <a:ext cx="9156192" cy="1877568"/>
              </a:xfrm>
              <a:prstGeom prst="rect"/>
              <a:noFill/>
              <a:ln>
                <a:noFill/>
              </a:ln>
            </p:spPr>
          </p:pic>
          <p:sp>
            <p:nvSpPr>
              <p:cNvPr id="1048587" name=""/>
              <p:cNvSpPr txBox="1"/>
              <p:nvPr/>
            </p:nvSpPr>
            <p:spPr>
              <a:xfrm rot="0">
                <a:off x="590" y="5000960"/>
                <a:ext cx="0" cy="0"/>
              </a:xfrm>
              <a:prstGeom prst="rect"/>
              <a:no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algn="ctr" eaLnBrk="1" hangingPunct="1" latinLnBrk="1" lvl="0"/>
                <a:endParaRPr altLang="en-US" lang="zh-CN">
                  <a:solidFill>
                    <a:srgbClr val="FFFFFF"/>
                  </a:solidFill>
                  <a:latin typeface="Lucida Sans Unicode" pitchFamily="34" charset="0"/>
                </a:endParaRPr>
              </a:p>
            </p:txBody>
          </p:sp>
        </p:grpSp>
        <p:pic>
          <p:nvPicPr>
            <p:cNvPr id="2097155" name=""/>
            <p:cNvPicPr>
              <a:picLocks/>
            </p:cNvPicPr>
            <p:nvPr/>
          </p:nvPicPr>
          <p:blipFill>
            <a:blip xmlns:r="http://schemas.openxmlformats.org/officeDocument/2006/relationships" r:embed="rId2"/>
            <a:srcRect l="0" t="0" r="0" b="0"/>
            <a:stretch>
              <a:fillRect/>
            </a:stretch>
          </p:blipFill>
          <p:spPr>
            <a:xfrm rot="0">
              <a:off x="-12783" y="4868544"/>
              <a:ext cx="9162879" cy="868509"/>
            </a:xfrm>
            <a:prstGeom prst="rect"/>
            <a:noFill/>
            <a:ln>
              <a:noFill/>
            </a:ln>
          </p:spPr>
        </p:pic>
      </p:grpSp>
      <p:sp>
        <p:nvSpPr>
          <p:cNvPr id="1048590" name=""/>
          <p:cNvSpPr/>
          <p:nvPr>
            <p:ph type="dt" sz="half" idx="2"/>
          </p:nvPr>
        </p:nvSpPr>
        <p:spPr>
          <a:xfrm rot="0">
            <a:off x="6727825" y="6408737"/>
            <a:ext cx="1919287"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eaLnBrk="1" hangingPunct="1" latinLnBrk="1" lvl="0"/>
            <a:endParaRPr altLang="en-US" sz="1000" lang="zh-CN">
              <a:solidFill>
                <a:srgbClr val="FFFFFF"/>
              </a:solidFill>
              <a:latin typeface="Lucida Sans Unicode" pitchFamily="34" charset="0"/>
            </a:endParaRPr>
          </a:p>
        </p:txBody>
      </p:sp>
      <p:sp>
        <p:nvSpPr>
          <p:cNvPr id="1048591" name=""/>
          <p:cNvSpPr/>
          <p:nvPr>
            <p:ph type="ftr" sz="quarter" idx="3"/>
          </p:nvPr>
        </p:nvSpPr>
        <p:spPr>
          <a:xfrm rot="0">
            <a:off x="4379912" y="6408737"/>
            <a:ext cx="2351087"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algn="r" eaLnBrk="1" hangingPunct="1" latinLnBrk="1" lvl="0"/>
            <a:endParaRPr altLang="en-US" sz="1000" lang="zh-CN">
              <a:solidFill>
                <a:srgbClr val="E8F0F4"/>
              </a:solidFill>
              <a:latin typeface="Lucida Sans Unicode" pitchFamily="34" charset="0"/>
            </a:endParaRPr>
          </a:p>
        </p:txBody>
      </p:sp>
      <p:sp>
        <p:nvSpPr>
          <p:cNvPr id="1048592" name=""/>
          <p:cNvSpPr/>
          <p:nvPr>
            <p:ph type="sldNum" sz="quarter" idx="4"/>
          </p:nvPr>
        </p:nvSpPr>
        <p:spPr>
          <a:xfrm rot="0">
            <a:off x="8647112" y="6408737"/>
            <a:ext cx="366712"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algn="r" eaLnBrk="1" hangingPunct="1" latinLnBrk="1" lvl="0"/>
            <a:fld id="{566ABCEB-ACFC-4714-9973-3DA970169C29}" type="slidenum">
              <a:rPr altLang="en-US" sz="1000" lang="zh-CN">
                <a:solidFill>
                  <a:srgbClr val="FFFFFF"/>
                </a:solidFill>
                <a:latin typeface="Lucida Sans Unicode" pitchFamily="34" charset="0"/>
              </a:rPr>
              <a:pPr algn="r" eaLnBrk="1" hangingPunct="1" latinLnBrk="1" lvl="0"/>
            </a:fld>
            <a:endParaRPr altLang="en-US" sz="1000" lang="zh-CN">
              <a:solidFill>
                <a:srgbClr val="FFFFFF"/>
              </a:solidFill>
              <a:latin typeface="Lucida Sans Unicode" pitchFamily="34" charset="0"/>
            </a:endParaRPr>
          </a:p>
        </p:txBody>
      </p:sp>
      <p:sp>
        <p:nvSpPr>
          <p:cNvPr id="1048594" name="Subtitle 16"/>
          <p:cNvSpPr>
            <a:spLocks noGrp="1"/>
          </p:cNvSpPr>
          <p:nvPr>
            <p:ph type="subTitle" idx="1"/>
          </p:nvPr>
        </p:nvSpPr>
        <p:spPr>
          <a:xfrm>
            <a:off x="685800" y="3611607"/>
            <a:ext cx="7772400" cy="1199704"/>
          </a:xfrm>
        </p:spPr>
        <p:txBody>
          <a:bodyPr lIns="45720" rIns="45720"/>
          <a:lstStyle>
            <a:lvl1pPr algn="r" indent="0" marL="0" marR="64008">
              <a:buNone/>
              <a:defRPr>
                <a:solidFill>
                  <a:schemeClr val="tx2"/>
                </a:solidFill>
              </a:defRPr>
            </a:lvl1pPr>
            <a:lvl2pPr algn="ctr" indent="0" marL="457200">
              <a:buNone/>
            </a:lvl2pPr>
            <a:lvl3pPr algn="ctr" indent="0" marL="914400">
              <a:buNone/>
            </a:lvl3pPr>
            <a:lvl4pPr algn="ctr" indent="0" marL="1371600">
              <a:buNone/>
            </a:lvl4pPr>
            <a:lvl5pPr algn="ctr" indent="0" marL="1828800">
              <a:buNone/>
            </a:lvl5pPr>
            <a:lvl6pPr algn="ctr" indent="0" marL="2286000">
              <a:buNone/>
            </a:lvl6pPr>
            <a:lvl7pPr algn="ctr" indent="0" marL="2743200">
              <a:buNone/>
            </a:lvl7pPr>
            <a:lvl8pPr algn="ctr" indent="0" marL="3200400">
              <a:buNone/>
            </a:lvl8pPr>
            <a:lvl9pPr algn="ctr" indent="0" marL="3657600">
              <a:buNone/>
            </a:lvl9pPr>
          </a:lstStyle>
          <a:p>
            <a:r>
              <a:rPr lang="en-US" smtClean="0"/>
              <a:t>Click to edit Master subtitle style</a:t>
            </a:r>
            <a:endParaRPr lang="en-US"/>
          </a:p>
        </p:txBody>
      </p:sp>
      <p:sp>
        <p:nvSpPr>
          <p:cNvPr id="1048593" name="Title 8"/>
          <p:cNvSpPr>
            <a:spLocks noGrp="1"/>
          </p:cNvSpPr>
          <p:nvPr>
            <p:ph type="ctrTitle"/>
          </p:nvPr>
        </p:nvSpPr>
        <p:spPr>
          <a:xfrm>
            <a:off x="685800" y="1752601"/>
            <a:ext cx="7772400" cy="1829761"/>
          </a:xfrm>
        </p:spPr>
        <p:txBody>
          <a:bodyPr anchor="b"/>
          <a:lstStyle>
            <a:lvl1pPr algn="r">
              <a:defRPr b="1" sz="4800">
                <a:solidFill>
                  <a:schemeClr val="tx2"/>
                </a:solidFill>
                <a:effectLst>
                  <a:outerShdw algn="tl" blurRad="31750" dir="5400000" dist="25400" rotWithShape="0">
                    <a:srgbClr val="000000">
                      <a:alpha val="25000"/>
                    </a:srgbClr>
                  </a:outerShdw>
                </a:effectLst>
              </a:defRPr>
            </a:lvl1p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298" name=""/>
        <p:cNvGrpSpPr/>
        <p:nvPr/>
      </p:nvGrpSpPr>
      <p:grpSpPr>
        <a:xfrm>
          <a:off x="0" y="0"/>
          <a:ext cx="0" cy="0"/>
          <a:chOff x="0" y="0"/>
          <a:chExt cx="0" cy="0"/>
        </a:xfrm>
      </p:grpSpPr>
      <p:sp>
        <p:nvSpPr>
          <p:cNvPr id="1048865" name="Title 1"/>
          <p:cNvSpPr>
            <a:spLocks noGrp="1"/>
          </p:cNvSpPr>
          <p:nvPr>
            <p:ph type="title"/>
          </p:nvPr>
        </p:nvSpPr>
        <p:spPr/>
        <p:txBody>
          <a:bodyPr/>
          <a:p>
            <a:r>
              <a:rPr lang="en-US" smtClean="0"/>
              <a:t>Click to edit Master title style</a:t>
            </a:r>
            <a:endParaRPr lang="en-US"/>
          </a:p>
        </p:txBody>
      </p:sp>
      <p:sp>
        <p:nvSpPr>
          <p:cNvPr id="1048866" name="Vertical Text Placeholder 2"/>
          <p:cNvSpPr>
            <a:spLocks noGrp="1"/>
          </p:cNvSpPr>
          <p:nvPr>
            <p:ph type="body" orient="vert" idx="1"/>
          </p:nvPr>
        </p:nvSpPr>
        <p:spPr>
          <a:xfrm>
            <a:off x="457200" y="1481329"/>
            <a:ext cx="8229600" cy="4386071"/>
          </a:xfrm>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81" name=""/>
          <p:cNvSpPr/>
          <p:nvPr>
            <p:ph type="dt" sz="half" idx="2"/>
          </p:nvPr>
        </p:nvSpPr>
        <p:spPr>
          <a:xfrm rot="0">
            <a:off x="6727825" y="6408737"/>
            <a:ext cx="1919287"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eaLnBrk="1" hangingPunct="1" latinLnBrk="1" lvl="0"/>
            <a:endParaRPr altLang="en-US" sz="1000" lang="zh-CN">
              <a:latin typeface="Lucida Sans Unicode" pitchFamily="34" charset="0"/>
            </a:endParaRPr>
          </a:p>
        </p:txBody>
      </p:sp>
      <p:sp>
        <p:nvSpPr>
          <p:cNvPr id="1048583" name=""/>
          <p:cNvSpPr/>
          <p:nvPr>
            <p:ph type="sldNum" sz="quarter" idx="4"/>
          </p:nvPr>
        </p:nvSpPr>
        <p:spPr>
          <a:xfrm rot="0">
            <a:off x="8647112" y="6408737"/>
            <a:ext cx="366712"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algn="r" eaLnBrk="1" hangingPunct="1" latinLnBrk="1" lvl="0"/>
            <a:fld id="{566ABCEB-ACFC-4714-9973-3DA970169C29}" type="slidenum">
              <a:rPr altLang="en-US" sz="1000" lang="zh-CN">
                <a:latin typeface="Lucida Sans Unicode" pitchFamily="34" charset="0"/>
              </a:rPr>
              <a:pPr algn="r" eaLnBrk="1" hangingPunct="1" latinLnBrk="1" lvl="0"/>
            </a:fld>
            <a:endParaRPr altLang="en-US" sz="1000" lang="zh-CN">
              <a:latin typeface="Lucida Sans Unicode" pitchFamily="34" charset="0"/>
            </a:endParaRPr>
          </a:p>
        </p:txBody>
      </p:sp>
      <p:sp>
        <p:nvSpPr>
          <p:cNvPr id="1048582" name=""/>
          <p:cNvSpPr/>
          <p:nvPr>
            <p:ph type="ftr" sz="quarter" idx="3"/>
          </p:nvPr>
        </p:nvSpPr>
        <p:spPr>
          <a:xfrm rot="0">
            <a:off x="4379912" y="6408737"/>
            <a:ext cx="2351087"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algn="r" eaLnBrk="1" hangingPunct="1" latinLnBrk="1" lvl="0"/>
            <a:endParaRPr altLang="en-US" sz="1000" lang="zh-CN">
              <a:latin typeface="Lucida Sans Unicode"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297" name=""/>
        <p:cNvGrpSpPr/>
        <p:nvPr/>
      </p:nvGrpSpPr>
      <p:grpSpPr>
        <a:xfrm>
          <a:off x="0" y="0"/>
          <a:ext cx="0" cy="0"/>
          <a:chOff x="0" y="0"/>
          <a:chExt cx="0" cy="0"/>
        </a:xfrm>
      </p:grpSpPr>
      <p:sp>
        <p:nvSpPr>
          <p:cNvPr id="1048863" name="Vertical Title 1"/>
          <p:cNvSpPr>
            <a:spLocks noGrp="1"/>
          </p:cNvSpPr>
          <p:nvPr>
            <p:ph type="title" orient="vert"/>
          </p:nvPr>
        </p:nvSpPr>
        <p:spPr>
          <a:xfrm>
            <a:off x="6844013" y="274640"/>
            <a:ext cx="1777470" cy="5592761"/>
          </a:xfrm>
        </p:spPr>
        <p:txBody>
          <a:bodyPr vert="eaVert"/>
          <a:p>
            <a:r>
              <a:rPr lang="en-US" smtClean="0"/>
              <a:t>Click to edit Master title style</a:t>
            </a:r>
            <a:endParaRPr lang="en-US"/>
          </a:p>
        </p:txBody>
      </p:sp>
      <p:sp>
        <p:nvSpPr>
          <p:cNvPr id="1048864" name="Vertical Text Placeholder 2"/>
          <p:cNvSpPr>
            <a:spLocks noGrp="1"/>
          </p:cNvSpPr>
          <p:nvPr>
            <p:ph type="body" orient="vert" idx="1"/>
          </p:nvPr>
        </p:nvSpPr>
        <p:spPr>
          <a:xfrm>
            <a:off x="457200" y="274641"/>
            <a:ext cx="6324600" cy="5592760"/>
          </a:xfrm>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81" name=""/>
          <p:cNvSpPr/>
          <p:nvPr>
            <p:ph type="dt" sz="half" idx="2"/>
          </p:nvPr>
        </p:nvSpPr>
        <p:spPr>
          <a:xfrm rot="0">
            <a:off x="6727825" y="6408737"/>
            <a:ext cx="1919287"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eaLnBrk="1" hangingPunct="1" latinLnBrk="1" lvl="0"/>
            <a:endParaRPr altLang="en-US" sz="1000" lang="zh-CN">
              <a:latin typeface="Lucida Sans Unicode" pitchFamily="34" charset="0"/>
            </a:endParaRPr>
          </a:p>
        </p:txBody>
      </p:sp>
      <p:sp>
        <p:nvSpPr>
          <p:cNvPr id="1048583" name=""/>
          <p:cNvSpPr/>
          <p:nvPr>
            <p:ph type="sldNum" sz="quarter" idx="4"/>
          </p:nvPr>
        </p:nvSpPr>
        <p:spPr>
          <a:xfrm rot="0">
            <a:off x="8647112" y="6408737"/>
            <a:ext cx="366712"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algn="r" eaLnBrk="1" hangingPunct="1" latinLnBrk="1" lvl="0"/>
            <a:fld id="{566ABCEB-ACFC-4714-9973-3DA970169C29}" type="slidenum">
              <a:rPr altLang="en-US" sz="1000" lang="zh-CN">
                <a:latin typeface="Lucida Sans Unicode" pitchFamily="34" charset="0"/>
              </a:rPr>
              <a:pPr algn="r" eaLnBrk="1" hangingPunct="1" latinLnBrk="1" lvl="0"/>
            </a:fld>
            <a:endParaRPr altLang="en-US" sz="1000" lang="zh-CN">
              <a:latin typeface="Lucida Sans Unicode" pitchFamily="34" charset="0"/>
            </a:endParaRPr>
          </a:p>
        </p:txBody>
      </p:sp>
      <p:sp>
        <p:nvSpPr>
          <p:cNvPr id="1048582" name=""/>
          <p:cNvSpPr/>
          <p:nvPr>
            <p:ph type="ftr" sz="quarter" idx="3"/>
          </p:nvPr>
        </p:nvSpPr>
        <p:spPr>
          <a:xfrm rot="0">
            <a:off x="4379912" y="6408737"/>
            <a:ext cx="2351087"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algn="r" eaLnBrk="1" hangingPunct="1" latinLnBrk="1" lvl="0"/>
            <a:endParaRPr altLang="en-US" sz="1000" lang="zh-CN">
              <a:latin typeface="Lucida Sans Unicode"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48" name=""/>
        <p:cNvGrpSpPr/>
        <p:nvPr/>
      </p:nvGrpSpPr>
      <p:grpSpPr>
        <a:xfrm>
          <a:off x="0" y="0"/>
          <a:ext cx="0" cy="0"/>
          <a:chOff x="0" y="0"/>
          <a:chExt cx="0" cy="0"/>
        </a:xfrm>
      </p:grpSpPr>
      <p:sp>
        <p:nvSpPr>
          <p:cNvPr id="1048597" name="Content Placeholder 2"/>
          <p:cNvSpPr>
            <a:spLocks noGrp="1"/>
          </p:cNvSpPr>
          <p:nvPr>
            <p:ph idx="1"/>
          </p:nvPr>
        </p:nvSpPr>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98" name="Title 6"/>
          <p:cNvSpPr>
            <a:spLocks noGrp="1"/>
          </p:cNvSpPr>
          <p:nvPr>
            <p:ph type="title"/>
          </p:nvPr>
        </p:nvSpPr>
        <p:spPr/>
        <p:txBody>
          <a:bodyPr rtlCol="0"/>
          <a:p>
            <a:r>
              <a:rPr lang="en-US" smtClean="0"/>
              <a:t>Click to edit Master title style</a:t>
            </a:r>
            <a:endParaRPr lang="en-US"/>
          </a:p>
        </p:txBody>
      </p:sp>
      <p:sp>
        <p:nvSpPr>
          <p:cNvPr id="1048581" name=""/>
          <p:cNvSpPr/>
          <p:nvPr>
            <p:ph type="dt" sz="half" idx="2"/>
          </p:nvPr>
        </p:nvSpPr>
        <p:spPr>
          <a:xfrm rot="0">
            <a:off x="6727825" y="6408737"/>
            <a:ext cx="1919287"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eaLnBrk="1" hangingPunct="1" latinLnBrk="1" lvl="0"/>
            <a:endParaRPr altLang="en-US" sz="1000" lang="zh-CN">
              <a:latin typeface="Lucida Sans Unicode" pitchFamily="34" charset="0"/>
            </a:endParaRPr>
          </a:p>
        </p:txBody>
      </p:sp>
      <p:sp>
        <p:nvSpPr>
          <p:cNvPr id="1048583" name=""/>
          <p:cNvSpPr/>
          <p:nvPr>
            <p:ph type="sldNum" sz="quarter" idx="4"/>
          </p:nvPr>
        </p:nvSpPr>
        <p:spPr>
          <a:xfrm rot="0">
            <a:off x="8647112" y="6408737"/>
            <a:ext cx="366712"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algn="r" eaLnBrk="1" hangingPunct="1" latinLnBrk="1" lvl="0"/>
            <a:fld id="{566ABCEB-ACFC-4714-9973-3DA970169C29}" type="slidenum">
              <a:rPr altLang="en-US" sz="1000" lang="zh-CN">
                <a:latin typeface="Lucida Sans Unicode" pitchFamily="34" charset="0"/>
              </a:rPr>
              <a:pPr algn="r" eaLnBrk="1" hangingPunct="1" latinLnBrk="1" lvl="0"/>
            </a:fld>
            <a:endParaRPr altLang="en-US" sz="1000" lang="zh-CN">
              <a:latin typeface="Lucida Sans Unicode" pitchFamily="34" charset="0"/>
            </a:endParaRPr>
          </a:p>
        </p:txBody>
      </p:sp>
      <p:sp>
        <p:nvSpPr>
          <p:cNvPr id="1048582" name=""/>
          <p:cNvSpPr/>
          <p:nvPr>
            <p:ph type="ftr" sz="quarter" idx="3"/>
          </p:nvPr>
        </p:nvSpPr>
        <p:spPr>
          <a:xfrm rot="0">
            <a:off x="4379912" y="6408737"/>
            <a:ext cx="2351087"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algn="r" eaLnBrk="1" hangingPunct="1" latinLnBrk="1" lvl="0"/>
            <a:endParaRPr altLang="en-US" sz="1000" lang="zh-CN">
              <a:latin typeface="Lucida Sans Unicode"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p:bg bwMode="white">
      <p:bgPr>
        <a:blipFill rotWithShape="0">
          <a:blip xmlns:r="http://schemas.openxmlformats.org/officeDocument/2006/relationships" r:embed="rId1">
            <a:alphaModFix amt="100000"/>
          </a:blip>
          <a:srcRect/>
          <a:stretch>
            <a:fillRect/>
          </a:stretch>
        </a:blipFill>
      </p:bgPr>
    </p:bg>
    <p:spTree>
      <p:nvGrpSpPr>
        <p:cNvPr id="288" name=""/>
        <p:cNvGrpSpPr/>
        <p:nvPr/>
      </p:nvGrpSpPr>
      <p:grpSpPr>
        <a:xfrm rot="0">
          <a:off x="0" y="0"/>
          <a:ext cx="0" cy="0"/>
          <a:chOff x="0" y="0"/>
          <a:chExt cx="0" cy="0"/>
        </a:xfrm>
      </p:grpSpPr>
      <p:sp>
        <p:nvSpPr>
          <p:cNvPr id="1048840" name=""/>
          <p:cNvSpPr/>
          <p:nvPr/>
        </p:nvSpPr>
        <p:spPr>
          <a:xfrm rot="0">
            <a:off x="715962" y="5002212"/>
            <a:ext cx="3802062" cy="1443037"/>
          </a:xfrm>
          <a:custGeom>
            <a:avLst/>
            <a:gdLst>
              <a:gd name="l" fmla="*/ 0 w 5760"/>
              <a:gd name="t" fmla="*/ 0 h 528"/>
              <a:gd name="r" fmla="*/ 5760 w 5760"/>
              <a:gd name="b" fmla="*/ 528 h 528"/>
            </a:gdLst>
            <a:ahLst/>
            <a:rect l="l" t="t" r="r" b="b"/>
            <a:pathLst>
              <a:path w="5760" h="528">
                <a:moveTo>
                  <a:pt x="-329" y="347"/>
                </a:moveTo>
                <a:lnTo>
                  <a:pt x="7156" y="682"/>
                </a:lnTo>
                <a:lnTo>
                  <a:pt x="5229" y="682"/>
                </a:lnTo>
                <a:lnTo>
                  <a:pt x="-328" y="345"/>
                </a:lnTo>
              </a:path>
            </a:pathLst>
          </a:custGeom>
          <a:solidFill>
            <a:srgbClr val="9FCBDC">
              <a:alpha val="39999"/>
            </a:srgbClr>
          </a:soli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eaLnBrk="1" hangingPunct="1" latinLnBrk="1" lvl="0"/>
            <a:endParaRPr altLang="en-US" lang="zh-CN">
              <a:latin typeface="Lucida Sans Unicode" pitchFamily="34" charset="0"/>
            </a:endParaRPr>
          </a:p>
        </p:txBody>
      </p:sp>
      <p:sp>
        <p:nvSpPr>
          <p:cNvPr id="1048841" name=""/>
          <p:cNvSpPr/>
          <p:nvPr/>
        </p:nvSpPr>
        <p:spPr>
          <a:xfrm rot="0">
            <a:off x="-53975" y="5784850"/>
            <a:ext cx="3802062" cy="838200"/>
          </a:xfrm>
          <a:custGeom>
            <a:avLst/>
            <a:gdLst>
              <a:gd name="l" fmla="*/ 0 w 5760"/>
              <a:gd name="t" fmla="*/ 0 h 528"/>
              <a:gd name="r" fmla="*/ 5760 w 5760"/>
              <a:gd name="b" fmla="*/ 528 h 528"/>
            </a:gdLst>
            <a:ahLst/>
            <a:rect l="l" t="t" r="r" b="b"/>
            <a:pathLst>
              <a:path w="5760" h="528">
                <a:moveTo>
                  <a:pt x="817" y="97"/>
                </a:moveTo>
                <a:lnTo>
                  <a:pt x="6408" y="682"/>
                </a:lnTo>
                <a:lnTo>
                  <a:pt x="5232" y="685"/>
                </a:lnTo>
                <a:lnTo>
                  <a:pt x="829" y="101"/>
                </a:lnTo>
              </a:path>
            </a:pathLst>
          </a:custGeom>
          <a:solidFill>
            <a:srgbClr val="000000"/>
          </a:soli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eaLnBrk="1" hangingPunct="1" latinLnBrk="1" lvl="0"/>
            <a:endParaRPr altLang="en-US" lang="zh-CN">
              <a:latin typeface="Lucida Sans Unicode" pitchFamily="34" charset="0"/>
            </a:endParaRPr>
          </a:p>
        </p:txBody>
      </p:sp>
      <p:grpSp>
        <p:nvGrpSpPr>
          <p:cNvPr id="289" name=""/>
          <p:cNvGrpSpPr/>
          <p:nvPr/>
        </p:nvGrpSpPr>
        <p:grpSpPr>
          <a:xfrm rot="0">
            <a:off x="-12700" y="5784850"/>
            <a:ext cx="3414712" cy="1092200"/>
            <a:chOff x="-8" y="3644"/>
            <a:chExt cx="2151" cy="688"/>
          </a:xfrm>
        </p:grpSpPr>
        <p:pic>
          <p:nvPicPr>
            <p:cNvPr id="2097215" name=""/>
            <p:cNvPicPr>
              <a:picLocks/>
            </p:cNvPicPr>
            <p:nvPr/>
          </p:nvPicPr>
          <p:blipFill>
            <a:blip xmlns:r="http://schemas.openxmlformats.org/officeDocument/2006/relationships" r:embed="rId2"/>
            <a:srcRect l="0" t="0" r="0" b="0"/>
            <a:stretch>
              <a:fillRect/>
            </a:stretch>
          </p:blipFill>
          <p:spPr>
            <a:xfrm rot="0">
              <a:off x="-8" y="3644"/>
              <a:ext cx="2151" cy="688"/>
            </a:xfrm>
            <a:prstGeom prst="rect"/>
            <a:noFill/>
            <a:ln>
              <a:noFill/>
            </a:ln>
          </p:spPr>
        </p:pic>
        <p:sp>
          <p:nvSpPr>
            <p:cNvPr id="1048842" name=""/>
            <p:cNvSpPr txBox="1"/>
            <p:nvPr/>
          </p:nvSpPr>
          <p:spPr>
            <a:xfrm rot="0">
              <a:off x="175" y="4045"/>
              <a:ext cx="1071" cy="227"/>
            </a:xfrm>
            <a:prstGeom prst="rect"/>
            <a:no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algn="ctr" eaLnBrk="1" hangingPunct="1" latinLnBrk="1" lvl="0"/>
              <a:endParaRPr altLang="en-US" lang="zh-CN">
                <a:solidFill>
                  <a:srgbClr val="FFFFFF"/>
                </a:solidFill>
                <a:latin typeface="Lucida Sans Unicode" pitchFamily="34" charset="0"/>
              </a:endParaRPr>
            </a:p>
          </p:txBody>
        </p:sp>
      </p:grpSp>
      <p:pic>
        <p:nvPicPr>
          <p:cNvPr id="2097216" name=""/>
          <p:cNvPicPr>
            <a:picLocks/>
          </p:cNvPicPr>
          <p:nvPr/>
        </p:nvPicPr>
        <p:blipFill>
          <a:blip xmlns:r="http://schemas.openxmlformats.org/officeDocument/2006/relationships" r:embed="rId3"/>
          <a:srcRect l="0" t="0" r="0" b="0"/>
          <a:stretch>
            <a:fillRect/>
          </a:stretch>
        </p:blipFill>
        <p:spPr>
          <a:xfrm rot="0">
            <a:off x="-19050" y="5772150"/>
            <a:ext cx="3421062" cy="1109662"/>
          </a:xfrm>
          <a:prstGeom prst="rect"/>
          <a:noFill/>
          <a:ln>
            <a:noFill/>
          </a:ln>
        </p:spPr>
      </p:pic>
      <p:sp>
        <p:nvSpPr>
          <p:cNvPr id="1048843" name=""/>
          <p:cNvSpPr/>
          <p:nvPr/>
        </p:nvSpPr>
        <p:spPr>
          <a:xfrm rot="0">
            <a:off x="3636962" y="3005137"/>
            <a:ext cx="182562" cy="228600"/>
          </a:xfrm>
          <a:prstGeom prst="chevron">
            <a:avLst>
              <a:gd name="adj" fmla="val 50000"/>
            </a:avLst>
          </a:prstGeom>
          <a:gradFill rotWithShape="1">
            <a:gsLst>
              <a:gs pos="0">
                <a:srgbClr val="1389A6">
                  <a:alpha val="100000"/>
                </a:srgbClr>
              </a:gs>
              <a:gs pos="72000">
                <a:srgbClr val="50B8DA">
                  <a:alpha val="100000"/>
                </a:srgbClr>
              </a:gs>
              <a:gs pos="100000">
                <a:srgbClr val="7FC4DD">
                  <a:alpha val="100000"/>
                </a:srgbClr>
              </a:gs>
            </a:gsLst>
            <a:lin ang="16200000" scaled="0"/>
          </a:gradFill>
          <a:ln w="3175" cap="rnd" cmpd="sng">
            <a:solidFill>
              <a:srgbClr val="1E768C">
                <a:alpha val="100000"/>
              </a:srgbClr>
            </a:solidFill>
            <a:prstDash val="solid"/>
            <a:miter/>
          </a:ln>
          <a:effectLst>
            <a:outerShdw algn="b" dir="5400000" dist="25400" kx="0" sx="100000" sy="100000">
              <a:srgbClr val="000000">
                <a:alpha val="45999"/>
              </a:srgbClr>
            </a:outerShdw>
          </a:effectLst>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eaLnBrk="1" hangingPunct="1" latinLnBrk="1" lvl="0"/>
            <a:endParaRPr altLang="en-US" lang="zh-CN">
              <a:solidFill>
                <a:srgbClr val="FFFFFF"/>
              </a:solidFill>
              <a:latin typeface="Lucida Sans Unicode" pitchFamily="34" charset="0"/>
            </a:endParaRPr>
          </a:p>
        </p:txBody>
      </p:sp>
      <p:sp>
        <p:nvSpPr>
          <p:cNvPr id="1048844" name=""/>
          <p:cNvSpPr/>
          <p:nvPr/>
        </p:nvSpPr>
        <p:spPr>
          <a:xfrm rot="0">
            <a:off x="3449637" y="3005137"/>
            <a:ext cx="184150" cy="228600"/>
          </a:xfrm>
          <a:prstGeom prst="chevron">
            <a:avLst>
              <a:gd name="adj" fmla="val 50000"/>
            </a:avLst>
          </a:prstGeom>
          <a:gradFill rotWithShape="1">
            <a:gsLst>
              <a:gs pos="0">
                <a:srgbClr val="1389A6">
                  <a:alpha val="100000"/>
                </a:srgbClr>
              </a:gs>
              <a:gs pos="72000">
                <a:srgbClr val="50B8DA">
                  <a:alpha val="100000"/>
                </a:srgbClr>
              </a:gs>
              <a:gs pos="100000">
                <a:srgbClr val="7FC4DD">
                  <a:alpha val="100000"/>
                </a:srgbClr>
              </a:gs>
            </a:gsLst>
            <a:lin ang="16200000" scaled="0"/>
          </a:gradFill>
          <a:ln w="3175" cap="rnd" cmpd="sng">
            <a:solidFill>
              <a:srgbClr val="1E768C">
                <a:alpha val="100000"/>
              </a:srgbClr>
            </a:solidFill>
            <a:prstDash val="solid"/>
            <a:miter/>
          </a:ln>
          <a:effectLst>
            <a:outerShdw algn="b" dir="5400000" dist="25400" kx="0" sx="100000" sy="100000">
              <a:srgbClr val="000000">
                <a:alpha val="45999"/>
              </a:srgbClr>
            </a:outerShdw>
          </a:effectLst>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eaLnBrk="1" hangingPunct="1" latinLnBrk="1" lvl="0"/>
            <a:endParaRPr altLang="en-US" lang="zh-CN">
              <a:solidFill>
                <a:srgbClr val="FFFFFF"/>
              </a:solidFill>
              <a:latin typeface="Lucida Sans Unicode" pitchFamily="34" charset="0"/>
            </a:endParaRPr>
          </a:p>
        </p:txBody>
      </p:sp>
      <p:sp>
        <p:nvSpPr>
          <p:cNvPr id="1048847" name=""/>
          <p:cNvSpPr/>
          <p:nvPr>
            <p:ph type="dt" sz="half" idx="2"/>
          </p:nvPr>
        </p:nvSpPr>
        <p:spPr>
          <a:xfrm rot="0">
            <a:off x="6727825" y="6408737"/>
            <a:ext cx="1919287"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eaLnBrk="1" hangingPunct="1" latinLnBrk="1" lvl="0"/>
            <a:endParaRPr altLang="en-US" sz="1000" lang="zh-CN">
              <a:latin typeface="Lucida Sans Unicode" pitchFamily="34" charset="0"/>
            </a:endParaRPr>
          </a:p>
        </p:txBody>
      </p:sp>
      <p:sp>
        <p:nvSpPr>
          <p:cNvPr id="1048848" name=""/>
          <p:cNvSpPr/>
          <p:nvPr>
            <p:ph type="ftr" sz="quarter" idx="3"/>
          </p:nvPr>
        </p:nvSpPr>
        <p:spPr>
          <a:xfrm rot="0">
            <a:off x="4379912" y="6408737"/>
            <a:ext cx="2351087"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algn="r" eaLnBrk="1" hangingPunct="1" latinLnBrk="1" lvl="0"/>
            <a:endParaRPr altLang="en-US" sz="1000" lang="zh-CN">
              <a:latin typeface="Lucida Sans Unicode" pitchFamily="34" charset="0"/>
            </a:endParaRPr>
          </a:p>
        </p:txBody>
      </p:sp>
      <p:sp>
        <p:nvSpPr>
          <p:cNvPr id="1048849" name=""/>
          <p:cNvSpPr/>
          <p:nvPr>
            <p:ph type="sldNum" sz="quarter" idx="4"/>
          </p:nvPr>
        </p:nvSpPr>
        <p:spPr>
          <a:xfrm rot="0">
            <a:off x="8647112" y="6408737"/>
            <a:ext cx="366712"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algn="r" eaLnBrk="1" hangingPunct="1" latinLnBrk="1" lvl="0"/>
            <a:fld id="{566ABCEB-ACFC-4714-9973-3DA970169C29}" type="slidenum">
              <a:rPr altLang="en-US" sz="1000" lang="zh-CN">
                <a:latin typeface="Lucida Sans Unicode" pitchFamily="34" charset="0"/>
              </a:rPr>
              <a:pPr algn="r" eaLnBrk="1" hangingPunct="1" latinLnBrk="1" lvl="0"/>
            </a:fld>
            <a:endParaRPr altLang="en-US" sz="1000" lang="zh-CN">
              <a:latin typeface="Lucida Sans Unicode" pitchFamily="34" charset="0"/>
            </a:endParaRPr>
          </a:p>
        </p:txBody>
      </p:sp>
      <p:sp>
        <p:nvSpPr>
          <p:cNvPr id="1048851" name="Text Placeholder 2"/>
          <p:cNvSpPr>
            <a:spLocks noGrp="1"/>
          </p:cNvSpPr>
          <p:nvPr>
            <p:ph type="body" idx="1"/>
          </p:nvPr>
        </p:nvSpPr>
        <p:spPr>
          <a:xfrm>
            <a:off x="3922713" y="2931712"/>
            <a:ext cx="4572000" cy="1454888"/>
          </a:xfrm>
        </p:spPr>
        <p:txBody>
          <a:bodyPr/>
          <a:lstStyle>
            <a:lvl1pPr algn="l" indent="0" marL="0">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1048850" name="Title 1"/>
          <p:cNvSpPr>
            <a:spLocks noGrp="1"/>
          </p:cNvSpPr>
          <p:nvPr>
            <p:ph type="title"/>
          </p:nvPr>
        </p:nvSpPr>
        <p:spPr>
          <a:xfrm>
            <a:off x="722376" y="1059712"/>
            <a:ext cx="7772400" cy="1828800"/>
          </a:xfrm>
        </p:spPr>
        <p:txBody>
          <a:bodyPr anchor="b"/>
          <a:lstStyle>
            <a:lvl1pPr algn="r">
              <a:buNone/>
              <a:defRPr baseline="0" b="1" cap="none" sz="4800">
                <a:effectLst>
                  <a:outerShdw algn="tl" blurRad="31750" dir="5400000" dist="25400" rotWithShape="0">
                    <a:srgbClr val="000000">
                      <a:alpha val="25000"/>
                    </a:srgbClr>
                  </a:outerShdw>
                </a:effectLst>
              </a:defRPr>
            </a:lvl1p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p:bg bwMode="white">
      <p:bgPr>
        <a:blipFill rotWithShape="0">
          <a:blip xmlns:r="http://schemas.openxmlformats.org/officeDocument/2006/relationships" r:embed="rId1">
            <a:alphaModFix amt="100000"/>
          </a:blip>
          <a:srcRect/>
          <a:stretch>
            <a:fillRect/>
          </a:stretch>
        </a:blipFill>
      </p:bgPr>
    </p:bg>
    <p:spTree>
      <p:nvGrpSpPr>
        <p:cNvPr id="292" name=""/>
        <p:cNvGrpSpPr/>
        <p:nvPr/>
      </p:nvGrpSpPr>
      <p:grpSpPr>
        <a:xfrm rot="0">
          <a:off x="0" y="0"/>
          <a:ext cx="0" cy="0"/>
          <a:chOff x="0" y="0"/>
          <a:chExt cx="0" cy="0"/>
        </a:xfrm>
      </p:grpSpPr>
      <p:sp>
        <p:nvSpPr>
          <p:cNvPr id="1048852" name=""/>
          <p:cNvSpPr/>
          <p:nvPr/>
        </p:nvSpPr>
        <p:spPr>
          <a:xfrm rot="0">
            <a:off x="715962" y="5002212"/>
            <a:ext cx="3802062" cy="1443037"/>
          </a:xfrm>
          <a:custGeom>
            <a:avLst/>
            <a:gdLst>
              <a:gd name="l" fmla="*/ 0 w 5760"/>
              <a:gd name="t" fmla="*/ 0 h 528"/>
              <a:gd name="r" fmla="*/ 5760 w 5760"/>
              <a:gd name="b" fmla="*/ 528 h 528"/>
            </a:gdLst>
            <a:ahLst/>
            <a:rect l="l" t="t" r="r" b="b"/>
            <a:pathLst>
              <a:path w="5760" h="528">
                <a:moveTo>
                  <a:pt x="-329" y="347"/>
                </a:moveTo>
                <a:lnTo>
                  <a:pt x="7156" y="682"/>
                </a:lnTo>
                <a:lnTo>
                  <a:pt x="5229" y="682"/>
                </a:lnTo>
                <a:lnTo>
                  <a:pt x="-328" y="345"/>
                </a:lnTo>
              </a:path>
            </a:pathLst>
          </a:custGeom>
          <a:solidFill>
            <a:srgbClr val="9FCBDC">
              <a:alpha val="39999"/>
            </a:srgbClr>
          </a:soli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eaLnBrk="1" hangingPunct="1" latinLnBrk="1" lvl="0"/>
            <a:endParaRPr altLang="en-US" lang="zh-CN">
              <a:latin typeface="Lucida Sans Unicode" pitchFamily="34" charset="0"/>
            </a:endParaRPr>
          </a:p>
        </p:txBody>
      </p:sp>
      <p:sp>
        <p:nvSpPr>
          <p:cNvPr id="1048853" name=""/>
          <p:cNvSpPr/>
          <p:nvPr/>
        </p:nvSpPr>
        <p:spPr>
          <a:xfrm rot="0">
            <a:off x="-53975" y="5784850"/>
            <a:ext cx="3802062" cy="838200"/>
          </a:xfrm>
          <a:custGeom>
            <a:avLst/>
            <a:gdLst>
              <a:gd name="l" fmla="*/ 0 w 5760"/>
              <a:gd name="t" fmla="*/ 0 h 528"/>
              <a:gd name="r" fmla="*/ 5760 w 5760"/>
              <a:gd name="b" fmla="*/ 528 h 528"/>
            </a:gdLst>
            <a:ahLst/>
            <a:rect l="l" t="t" r="r" b="b"/>
            <a:pathLst>
              <a:path w="5760" h="528">
                <a:moveTo>
                  <a:pt x="817" y="97"/>
                </a:moveTo>
                <a:lnTo>
                  <a:pt x="6408" y="682"/>
                </a:lnTo>
                <a:lnTo>
                  <a:pt x="5232" y="685"/>
                </a:lnTo>
                <a:lnTo>
                  <a:pt x="829" y="101"/>
                </a:lnTo>
              </a:path>
            </a:pathLst>
          </a:custGeom>
          <a:solidFill>
            <a:srgbClr val="000000"/>
          </a:soli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eaLnBrk="1" hangingPunct="1" latinLnBrk="1" lvl="0"/>
            <a:endParaRPr altLang="en-US" lang="zh-CN">
              <a:latin typeface="Lucida Sans Unicode" pitchFamily="34" charset="0"/>
            </a:endParaRPr>
          </a:p>
        </p:txBody>
      </p:sp>
      <p:grpSp>
        <p:nvGrpSpPr>
          <p:cNvPr id="293" name=""/>
          <p:cNvGrpSpPr/>
          <p:nvPr/>
        </p:nvGrpSpPr>
        <p:grpSpPr>
          <a:xfrm rot="0">
            <a:off x="-12700" y="5784850"/>
            <a:ext cx="3414712" cy="1092200"/>
            <a:chOff x="-8" y="3644"/>
            <a:chExt cx="2151" cy="688"/>
          </a:xfrm>
        </p:grpSpPr>
        <p:pic>
          <p:nvPicPr>
            <p:cNvPr id="2097217" name=""/>
            <p:cNvPicPr>
              <a:picLocks/>
            </p:cNvPicPr>
            <p:nvPr/>
          </p:nvPicPr>
          <p:blipFill>
            <a:blip xmlns:r="http://schemas.openxmlformats.org/officeDocument/2006/relationships" r:embed="rId2"/>
            <a:srcRect l="0" t="0" r="0" b="0"/>
            <a:stretch>
              <a:fillRect/>
            </a:stretch>
          </p:blipFill>
          <p:spPr>
            <a:xfrm rot="0">
              <a:off x="-8" y="3644"/>
              <a:ext cx="2151" cy="688"/>
            </a:xfrm>
            <a:prstGeom prst="rect"/>
            <a:noFill/>
            <a:ln>
              <a:noFill/>
            </a:ln>
          </p:spPr>
        </p:pic>
        <p:sp>
          <p:nvSpPr>
            <p:cNvPr id="1048854" name=""/>
            <p:cNvSpPr txBox="1"/>
            <p:nvPr/>
          </p:nvSpPr>
          <p:spPr>
            <a:xfrm rot="0">
              <a:off x="175" y="4045"/>
              <a:ext cx="1071" cy="227"/>
            </a:xfrm>
            <a:prstGeom prst="rect"/>
            <a:no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algn="ctr" eaLnBrk="1" hangingPunct="1" latinLnBrk="1" lvl="0"/>
              <a:endParaRPr altLang="en-US" lang="zh-CN">
                <a:solidFill>
                  <a:srgbClr val="FFFFFF"/>
                </a:solidFill>
                <a:latin typeface="Lucida Sans Unicode" pitchFamily="34" charset="0"/>
              </a:endParaRPr>
            </a:p>
          </p:txBody>
        </p:sp>
      </p:grpSp>
      <p:pic>
        <p:nvPicPr>
          <p:cNvPr id="2097218" name=""/>
          <p:cNvPicPr>
            <a:picLocks/>
          </p:cNvPicPr>
          <p:nvPr/>
        </p:nvPicPr>
        <p:blipFill>
          <a:blip xmlns:r="http://schemas.openxmlformats.org/officeDocument/2006/relationships" r:embed="rId3"/>
          <a:srcRect l="0" t="0" r="0" b="0"/>
          <a:stretch>
            <a:fillRect/>
          </a:stretch>
        </p:blipFill>
        <p:spPr>
          <a:xfrm rot="0">
            <a:off x="-19050" y="5772150"/>
            <a:ext cx="3421062" cy="1109662"/>
          </a:xfrm>
          <a:prstGeom prst="rect"/>
          <a:noFill/>
          <a:ln>
            <a:noFill/>
          </a:ln>
        </p:spPr>
      </p:pic>
      <p:sp>
        <p:nvSpPr>
          <p:cNvPr id="1048857" name=""/>
          <p:cNvSpPr/>
          <p:nvPr>
            <p:ph type="dt" sz="half" idx="2"/>
          </p:nvPr>
        </p:nvSpPr>
        <p:spPr>
          <a:xfrm rot="0">
            <a:off x="6727825" y="6408737"/>
            <a:ext cx="1919287"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eaLnBrk="1" hangingPunct="1" latinLnBrk="1" lvl="0"/>
            <a:endParaRPr altLang="en-US" sz="1000" lang="zh-CN">
              <a:latin typeface="Lucida Sans Unicode" pitchFamily="34" charset="0"/>
            </a:endParaRPr>
          </a:p>
        </p:txBody>
      </p:sp>
      <p:sp>
        <p:nvSpPr>
          <p:cNvPr id="1048858" name=""/>
          <p:cNvSpPr/>
          <p:nvPr>
            <p:ph type="ftr" sz="quarter" idx="3"/>
          </p:nvPr>
        </p:nvSpPr>
        <p:spPr>
          <a:xfrm rot="0">
            <a:off x="4379912" y="6408737"/>
            <a:ext cx="2351087"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algn="r" eaLnBrk="1" hangingPunct="1" latinLnBrk="1" lvl="0"/>
            <a:endParaRPr altLang="en-US" sz="1000" lang="zh-CN">
              <a:latin typeface="Lucida Sans Unicode" pitchFamily="34" charset="0"/>
            </a:endParaRPr>
          </a:p>
        </p:txBody>
      </p:sp>
      <p:sp>
        <p:nvSpPr>
          <p:cNvPr id="1048859" name=""/>
          <p:cNvSpPr/>
          <p:nvPr>
            <p:ph type="sldNum" sz="quarter" idx="4"/>
          </p:nvPr>
        </p:nvSpPr>
        <p:spPr>
          <a:xfrm rot="0">
            <a:off x="8647112" y="6408737"/>
            <a:ext cx="366712"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algn="r" eaLnBrk="1" hangingPunct="1" latinLnBrk="1" lvl="0"/>
            <a:fld id="{566ABCEB-ACFC-4714-9973-3DA970169C29}" type="slidenum">
              <a:rPr altLang="en-US" sz="1000" lang="zh-CN">
                <a:latin typeface="Lucida Sans Unicode" pitchFamily="34" charset="0"/>
              </a:rPr>
              <a:pPr algn="r" eaLnBrk="1" hangingPunct="1" latinLnBrk="1" lvl="0"/>
            </a:fld>
            <a:endParaRPr altLang="en-US" sz="1000" lang="zh-CN">
              <a:latin typeface="Lucida Sans Unicode" pitchFamily="34" charset="0"/>
            </a:endParaRPr>
          </a:p>
        </p:txBody>
      </p:sp>
      <p:sp>
        <p:nvSpPr>
          <p:cNvPr id="1048862" name="Title 7"/>
          <p:cNvSpPr>
            <a:spLocks noGrp="1"/>
          </p:cNvSpPr>
          <p:nvPr>
            <p:ph type="title"/>
          </p:nvPr>
        </p:nvSpPr>
        <p:spPr/>
        <p:txBody>
          <a:bodyPr rtlCol="0"/>
          <a:p>
            <a:r>
              <a:rPr lang="en-US" smtClean="0"/>
              <a:t>Click to edit Master title style</a:t>
            </a:r>
            <a:endParaRPr lang="en-US"/>
          </a:p>
        </p:txBody>
      </p:sp>
      <p:sp>
        <p:nvSpPr>
          <p:cNvPr id="1048861"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60"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p:bg bwMode="white">
      <p:bgPr>
        <a:blipFill rotWithShape="0">
          <a:blip xmlns:r="http://schemas.openxmlformats.org/officeDocument/2006/relationships" r:embed="rId1">
            <a:alphaModFix amt="100000"/>
          </a:blip>
          <a:srcRect/>
          <a:stretch>
            <a:fillRect/>
          </a:stretch>
        </a:blipFill>
      </p:bgPr>
    </p:bg>
    <p:spTree>
      <p:nvGrpSpPr>
        <p:cNvPr id="274" name=""/>
        <p:cNvGrpSpPr/>
        <p:nvPr/>
      </p:nvGrpSpPr>
      <p:grpSpPr>
        <a:xfrm rot="0">
          <a:off x="0" y="0"/>
          <a:ext cx="0" cy="0"/>
          <a:chOff x="0" y="0"/>
          <a:chExt cx="0" cy="0"/>
        </a:xfrm>
      </p:grpSpPr>
      <p:sp>
        <p:nvSpPr>
          <p:cNvPr id="1048802" name=""/>
          <p:cNvSpPr/>
          <p:nvPr>
            <p:ph type="dt" sz="half" idx="2"/>
          </p:nvPr>
        </p:nvSpPr>
        <p:spPr>
          <a:xfrm rot="0">
            <a:off x="6727825" y="6408737"/>
            <a:ext cx="1919287"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eaLnBrk="1" hangingPunct="1" latinLnBrk="1" lvl="0"/>
            <a:endParaRPr altLang="en-US" sz="1000" lang="zh-CN">
              <a:latin typeface="Lucida Sans Unicode" pitchFamily="34" charset="0"/>
            </a:endParaRPr>
          </a:p>
        </p:txBody>
      </p:sp>
      <p:sp>
        <p:nvSpPr>
          <p:cNvPr id="1048803" name=""/>
          <p:cNvSpPr/>
          <p:nvPr>
            <p:ph type="ftr" sz="quarter" idx="3"/>
          </p:nvPr>
        </p:nvSpPr>
        <p:spPr>
          <a:xfrm rot="0">
            <a:off x="4379912" y="6408737"/>
            <a:ext cx="2351087"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algn="r" eaLnBrk="1" hangingPunct="1" latinLnBrk="1" lvl="0"/>
            <a:endParaRPr altLang="en-US" sz="1000" lang="zh-CN">
              <a:latin typeface="Lucida Sans Unicode" pitchFamily="34" charset="0"/>
            </a:endParaRPr>
          </a:p>
        </p:txBody>
      </p:sp>
      <p:sp>
        <p:nvSpPr>
          <p:cNvPr id="1048804" name=""/>
          <p:cNvSpPr/>
          <p:nvPr>
            <p:ph type="sldNum" sz="quarter" idx="4"/>
          </p:nvPr>
        </p:nvSpPr>
        <p:spPr>
          <a:xfrm rot="0">
            <a:off x="8647112" y="6408737"/>
            <a:ext cx="366712"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algn="r" eaLnBrk="1" hangingPunct="1" latinLnBrk="1" lvl="0"/>
            <a:fld id="{566ABCEB-ACFC-4714-9973-3DA970169C29}" type="slidenum">
              <a:rPr altLang="en-US" sz="1000" lang="zh-CN">
                <a:latin typeface="Lucida Sans Unicode" pitchFamily="34" charset="0"/>
              </a:rPr>
              <a:pPr algn="r" eaLnBrk="1" hangingPunct="1" latinLnBrk="1" lvl="0"/>
            </a:fld>
            <a:endParaRPr altLang="en-US" sz="1000" lang="zh-CN">
              <a:latin typeface="Lucida Sans Unicode" pitchFamily="34" charset="0"/>
            </a:endParaRPr>
          </a:p>
        </p:txBody>
      </p:sp>
      <p:sp>
        <p:nvSpPr>
          <p:cNvPr id="1048809"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08"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07"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anchor="ctr" lIns="182880"/>
          <a:lstStyle>
            <a:lvl1pPr indent="0" marL="0">
              <a:buNone/>
              <a:defRPr b="0" sz="2400">
                <a:solidFill>
                  <a:schemeClr val="bg1"/>
                </a:solidFill>
              </a:defRPr>
            </a:lvl1pPr>
            <a:lvl2pPr>
              <a:buNone/>
              <a:defRPr b="1" sz="2000"/>
            </a:lvl2pPr>
            <a:lvl3pPr>
              <a:buNone/>
              <a:defRPr b="1" sz="1800"/>
            </a:lvl3pPr>
            <a:lvl4pPr>
              <a:buNone/>
              <a:defRPr b="1" sz="1600"/>
            </a:lvl4pPr>
            <a:lvl5pPr>
              <a:buNone/>
              <a:defRPr b="1" sz="1600"/>
            </a:lvl5pPr>
          </a:lstStyle>
          <a:p>
            <a:pPr lvl="0"/>
            <a:r>
              <a:rPr lang="en-US" smtClean="0"/>
              <a:t>Click to edit Master text styles</a:t>
            </a:r>
          </a:p>
        </p:txBody>
      </p:sp>
      <p:sp>
        <p:nvSpPr>
          <p:cNvPr id="1048806"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anchor="ctr" lIns="182880"/>
          <a:lstStyle>
            <a:lvl1pPr indent="0" marL="0">
              <a:buNone/>
              <a:defRPr b="0" sz="2400">
                <a:solidFill>
                  <a:schemeClr val="bg1"/>
                </a:solidFill>
              </a:defRPr>
            </a:lvl1pPr>
            <a:lvl2pPr>
              <a:buNone/>
              <a:defRPr b="1" sz="2000"/>
            </a:lvl2pPr>
            <a:lvl3pPr>
              <a:buNone/>
              <a:defRPr b="1" sz="1800"/>
            </a:lvl3pPr>
            <a:lvl4pPr>
              <a:buNone/>
              <a:defRPr b="1" sz="1600"/>
            </a:lvl4pPr>
            <a:lvl5pPr>
              <a:buNone/>
              <a:defRPr b="1" sz="1600"/>
            </a:lvl5pPr>
          </a:lstStyle>
          <a:p>
            <a:pPr lvl="0"/>
            <a:r>
              <a:rPr lang="en-US" smtClean="0"/>
              <a:t>Click to edit Master text styles</a:t>
            </a:r>
          </a:p>
        </p:txBody>
      </p:sp>
      <p:sp>
        <p:nvSpPr>
          <p:cNvPr id="1048805" name="Title 1"/>
          <p:cNvSpPr>
            <a:spLocks noGrp="1"/>
          </p:cNvSpPr>
          <p:nvPr>
            <p:ph type="title"/>
          </p:nvPr>
        </p:nvSpPr>
        <p:spPr>
          <a:xfrm>
            <a:off x="457200" y="273050"/>
            <a:ext cx="8229600" cy="1143000"/>
          </a:xfrm>
        </p:spPr>
        <p:txBody>
          <a:bodyPr/>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p:bg bwMode="white">
      <p:bgPr>
        <a:blipFill rotWithShape="0">
          <a:blip xmlns:r="http://schemas.openxmlformats.org/officeDocument/2006/relationships" r:embed="rId1">
            <a:alphaModFix amt="100000"/>
          </a:blip>
          <a:srcRect/>
          <a:stretch>
            <a:fillRect/>
          </a:stretch>
        </a:blipFill>
      </p:bgPr>
    </p:bg>
    <p:spTree>
      <p:nvGrpSpPr>
        <p:cNvPr id="277" name=""/>
        <p:cNvGrpSpPr/>
        <p:nvPr/>
      </p:nvGrpSpPr>
      <p:grpSpPr>
        <a:xfrm rot="0">
          <a:off x="0" y="0"/>
          <a:ext cx="0" cy="0"/>
          <a:chOff x="0" y="0"/>
          <a:chExt cx="0" cy="0"/>
        </a:xfrm>
      </p:grpSpPr>
      <p:sp>
        <p:nvSpPr>
          <p:cNvPr id="1048810" name=""/>
          <p:cNvSpPr/>
          <p:nvPr/>
        </p:nvSpPr>
        <p:spPr>
          <a:xfrm rot="0">
            <a:off x="715962" y="5002212"/>
            <a:ext cx="3802062" cy="1443037"/>
          </a:xfrm>
          <a:custGeom>
            <a:avLst/>
            <a:gdLst>
              <a:gd name="l" fmla="*/ 0 w 5760"/>
              <a:gd name="t" fmla="*/ 0 h 528"/>
              <a:gd name="r" fmla="*/ 5760 w 5760"/>
              <a:gd name="b" fmla="*/ 528 h 528"/>
            </a:gdLst>
            <a:ahLst/>
            <a:rect l="l" t="t" r="r" b="b"/>
            <a:pathLst>
              <a:path w="5760" h="528">
                <a:moveTo>
                  <a:pt x="-329" y="347"/>
                </a:moveTo>
                <a:lnTo>
                  <a:pt x="7156" y="682"/>
                </a:lnTo>
                <a:lnTo>
                  <a:pt x="5229" y="682"/>
                </a:lnTo>
                <a:lnTo>
                  <a:pt x="-328" y="345"/>
                </a:lnTo>
              </a:path>
            </a:pathLst>
          </a:custGeom>
          <a:solidFill>
            <a:srgbClr val="9FCBDC">
              <a:alpha val="39999"/>
            </a:srgbClr>
          </a:soli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eaLnBrk="1" hangingPunct="1" latinLnBrk="1" lvl="0"/>
            <a:endParaRPr altLang="en-US" lang="zh-CN">
              <a:latin typeface="Lucida Sans Unicode" pitchFamily="34" charset="0"/>
            </a:endParaRPr>
          </a:p>
        </p:txBody>
      </p:sp>
      <p:sp>
        <p:nvSpPr>
          <p:cNvPr id="1048811" name=""/>
          <p:cNvSpPr/>
          <p:nvPr/>
        </p:nvSpPr>
        <p:spPr>
          <a:xfrm rot="0">
            <a:off x="-53975" y="5784850"/>
            <a:ext cx="3802062" cy="838200"/>
          </a:xfrm>
          <a:custGeom>
            <a:avLst/>
            <a:gdLst>
              <a:gd name="l" fmla="*/ 0 w 5760"/>
              <a:gd name="t" fmla="*/ 0 h 528"/>
              <a:gd name="r" fmla="*/ 5760 w 5760"/>
              <a:gd name="b" fmla="*/ 528 h 528"/>
            </a:gdLst>
            <a:ahLst/>
            <a:rect l="l" t="t" r="r" b="b"/>
            <a:pathLst>
              <a:path w="5760" h="528">
                <a:moveTo>
                  <a:pt x="817" y="97"/>
                </a:moveTo>
                <a:lnTo>
                  <a:pt x="6408" y="682"/>
                </a:lnTo>
                <a:lnTo>
                  <a:pt x="5232" y="685"/>
                </a:lnTo>
                <a:lnTo>
                  <a:pt x="829" y="101"/>
                </a:lnTo>
              </a:path>
            </a:pathLst>
          </a:custGeom>
          <a:solidFill>
            <a:srgbClr val="000000"/>
          </a:soli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eaLnBrk="1" hangingPunct="1" latinLnBrk="1" lvl="0"/>
            <a:endParaRPr altLang="en-US" lang="zh-CN">
              <a:latin typeface="Lucida Sans Unicode" pitchFamily="34" charset="0"/>
            </a:endParaRPr>
          </a:p>
        </p:txBody>
      </p:sp>
      <p:grpSp>
        <p:nvGrpSpPr>
          <p:cNvPr id="278" name=""/>
          <p:cNvGrpSpPr/>
          <p:nvPr/>
        </p:nvGrpSpPr>
        <p:grpSpPr>
          <a:xfrm rot="0">
            <a:off x="-12700" y="5784850"/>
            <a:ext cx="3414712" cy="1092200"/>
            <a:chOff x="-8" y="3644"/>
            <a:chExt cx="2151" cy="688"/>
          </a:xfrm>
        </p:grpSpPr>
        <p:pic>
          <p:nvPicPr>
            <p:cNvPr id="2097211" name=""/>
            <p:cNvPicPr>
              <a:picLocks/>
            </p:cNvPicPr>
            <p:nvPr/>
          </p:nvPicPr>
          <p:blipFill>
            <a:blip xmlns:r="http://schemas.openxmlformats.org/officeDocument/2006/relationships" r:embed="rId2"/>
            <a:srcRect l="0" t="0" r="0" b="0"/>
            <a:stretch>
              <a:fillRect/>
            </a:stretch>
          </p:blipFill>
          <p:spPr>
            <a:xfrm rot="0">
              <a:off x="-8" y="3644"/>
              <a:ext cx="2151" cy="688"/>
            </a:xfrm>
            <a:prstGeom prst="rect"/>
            <a:noFill/>
            <a:ln>
              <a:noFill/>
            </a:ln>
          </p:spPr>
        </p:pic>
        <p:sp>
          <p:nvSpPr>
            <p:cNvPr id="1048812" name=""/>
            <p:cNvSpPr txBox="1"/>
            <p:nvPr/>
          </p:nvSpPr>
          <p:spPr>
            <a:xfrm rot="0">
              <a:off x="175" y="4045"/>
              <a:ext cx="1071" cy="227"/>
            </a:xfrm>
            <a:prstGeom prst="rect"/>
            <a:no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algn="ctr" eaLnBrk="1" hangingPunct="1" latinLnBrk="1" lvl="0"/>
              <a:endParaRPr altLang="en-US" lang="zh-CN">
                <a:solidFill>
                  <a:srgbClr val="FFFFFF"/>
                </a:solidFill>
                <a:latin typeface="Lucida Sans Unicode" pitchFamily="34" charset="0"/>
              </a:endParaRPr>
            </a:p>
          </p:txBody>
        </p:sp>
      </p:grpSp>
      <p:pic>
        <p:nvPicPr>
          <p:cNvPr id="2097212" name=""/>
          <p:cNvPicPr>
            <a:picLocks/>
          </p:cNvPicPr>
          <p:nvPr/>
        </p:nvPicPr>
        <p:blipFill>
          <a:blip xmlns:r="http://schemas.openxmlformats.org/officeDocument/2006/relationships" r:embed="rId3"/>
          <a:srcRect l="0" t="0" r="0" b="0"/>
          <a:stretch>
            <a:fillRect/>
          </a:stretch>
        </p:blipFill>
        <p:spPr>
          <a:xfrm rot="0">
            <a:off x="-19050" y="5772150"/>
            <a:ext cx="3421062" cy="1109662"/>
          </a:xfrm>
          <a:prstGeom prst="rect"/>
          <a:noFill/>
          <a:ln>
            <a:noFill/>
          </a:ln>
        </p:spPr>
      </p:pic>
      <p:sp>
        <p:nvSpPr>
          <p:cNvPr id="1048815" name=""/>
          <p:cNvSpPr/>
          <p:nvPr>
            <p:ph type="dt" sz="half" idx="2"/>
          </p:nvPr>
        </p:nvSpPr>
        <p:spPr>
          <a:xfrm rot="0">
            <a:off x="6727825" y="6408737"/>
            <a:ext cx="1919287"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eaLnBrk="1" hangingPunct="1" latinLnBrk="1" lvl="0"/>
            <a:endParaRPr altLang="en-US" sz="1000" lang="zh-CN">
              <a:latin typeface="Lucida Sans Unicode" pitchFamily="34" charset="0"/>
            </a:endParaRPr>
          </a:p>
        </p:txBody>
      </p:sp>
      <p:sp>
        <p:nvSpPr>
          <p:cNvPr id="1048816" name=""/>
          <p:cNvSpPr/>
          <p:nvPr>
            <p:ph type="ftr" sz="quarter" idx="3"/>
          </p:nvPr>
        </p:nvSpPr>
        <p:spPr>
          <a:xfrm rot="0">
            <a:off x="4379912" y="6408737"/>
            <a:ext cx="2351087"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algn="r" eaLnBrk="1" hangingPunct="1" latinLnBrk="1" lvl="0"/>
            <a:endParaRPr altLang="en-US" sz="1000" lang="zh-CN">
              <a:latin typeface="Lucida Sans Unicode" pitchFamily="34" charset="0"/>
            </a:endParaRPr>
          </a:p>
        </p:txBody>
      </p:sp>
      <p:sp>
        <p:nvSpPr>
          <p:cNvPr id="1048817" name=""/>
          <p:cNvSpPr/>
          <p:nvPr>
            <p:ph type="sldNum" sz="quarter" idx="4"/>
          </p:nvPr>
        </p:nvSpPr>
        <p:spPr>
          <a:xfrm rot="0">
            <a:off x="8647112" y="6408737"/>
            <a:ext cx="366712"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algn="r" eaLnBrk="1" hangingPunct="1" latinLnBrk="1" lvl="0"/>
            <a:fld id="{566ABCEB-ACFC-4714-9973-3DA970169C29}" type="slidenum">
              <a:rPr altLang="en-US" sz="1000" lang="zh-CN">
                <a:latin typeface="Lucida Sans Unicode" pitchFamily="34" charset="0"/>
              </a:rPr>
              <a:pPr algn="r" eaLnBrk="1" hangingPunct="1" latinLnBrk="1" lvl="0"/>
            </a:fld>
            <a:endParaRPr altLang="en-US" sz="1000" lang="zh-CN">
              <a:latin typeface="Lucida Sans Unicode" pitchFamily="34" charset="0"/>
            </a:endParaRPr>
          </a:p>
        </p:txBody>
      </p:sp>
      <p:sp>
        <p:nvSpPr>
          <p:cNvPr id="1048818" name="Title 5"/>
          <p:cNvSpPr>
            <a:spLocks noGrp="1"/>
          </p:cNvSpPr>
          <p:nvPr>
            <p:ph type="title"/>
          </p:nvPr>
        </p:nvSpPr>
        <p:spPr/>
        <p:txBody>
          <a:bodyPr rtlCol="0"/>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296" name=""/>
        <p:cNvGrpSpPr/>
        <p:nvPr/>
      </p:nvGrpSpPr>
      <p:grpSpPr>
        <a:xfrm>
          <a:off x="0" y="0"/>
          <a:ext cx="0" cy="0"/>
          <a:chOff x="0" y="0"/>
          <a:chExt cx="0" cy="0"/>
        </a:xfrm>
      </p:grpSpPr>
      <p:sp>
        <p:nvSpPr>
          <p:cNvPr id="1048581" name=""/>
          <p:cNvSpPr/>
          <p:nvPr>
            <p:ph type="dt" sz="half" idx="2"/>
          </p:nvPr>
        </p:nvSpPr>
        <p:spPr>
          <a:xfrm rot="0">
            <a:off x="6727825" y="6408737"/>
            <a:ext cx="1919287"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eaLnBrk="1" hangingPunct="1" latinLnBrk="1" lvl="0"/>
            <a:endParaRPr altLang="en-US" sz="1000" lang="zh-CN">
              <a:latin typeface="Lucida Sans Unicode" pitchFamily="34" charset="0"/>
            </a:endParaRPr>
          </a:p>
        </p:txBody>
      </p:sp>
      <p:sp>
        <p:nvSpPr>
          <p:cNvPr id="1048583" name=""/>
          <p:cNvSpPr/>
          <p:nvPr>
            <p:ph type="sldNum" sz="quarter" idx="4"/>
          </p:nvPr>
        </p:nvSpPr>
        <p:spPr>
          <a:xfrm rot="0">
            <a:off x="8647112" y="6408737"/>
            <a:ext cx="366712"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algn="r" eaLnBrk="1" hangingPunct="1" latinLnBrk="1" lvl="0"/>
            <a:fld id="{566ABCEB-ACFC-4714-9973-3DA970169C29}" type="slidenum">
              <a:rPr altLang="en-US" sz="1000" lang="zh-CN">
                <a:latin typeface="Lucida Sans Unicode" pitchFamily="34" charset="0"/>
              </a:rPr>
              <a:pPr algn="r" eaLnBrk="1" hangingPunct="1" latinLnBrk="1" lvl="0"/>
            </a:fld>
            <a:endParaRPr altLang="en-US" sz="1000" lang="zh-CN">
              <a:latin typeface="Lucida Sans Unicode" pitchFamily="34" charset="0"/>
            </a:endParaRPr>
          </a:p>
        </p:txBody>
      </p:sp>
      <p:sp>
        <p:nvSpPr>
          <p:cNvPr id="1048582" name=""/>
          <p:cNvSpPr/>
          <p:nvPr>
            <p:ph type="ftr" sz="quarter" idx="3"/>
          </p:nvPr>
        </p:nvSpPr>
        <p:spPr>
          <a:xfrm rot="0">
            <a:off x="4379912" y="6408737"/>
            <a:ext cx="2351087"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algn="r" eaLnBrk="1" hangingPunct="1" latinLnBrk="1" lvl="0"/>
            <a:endParaRPr altLang="en-US" sz="1000" lang="zh-CN">
              <a:latin typeface="Lucida Sans Unicode"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p:bg bwMode="white">
      <p:bgPr>
        <a:blipFill rotWithShape="0">
          <a:blip xmlns:r="http://schemas.openxmlformats.org/officeDocument/2006/relationships" r:embed="rId1">
            <a:alphaModFix amt="100000"/>
          </a:blip>
          <a:srcRect/>
          <a:stretch>
            <a:fillRect/>
          </a:stretch>
        </a:blipFill>
      </p:bgPr>
    </p:bg>
    <p:spTree>
      <p:nvGrpSpPr>
        <p:cNvPr id="285" name=""/>
        <p:cNvGrpSpPr/>
        <p:nvPr/>
      </p:nvGrpSpPr>
      <p:grpSpPr>
        <a:xfrm rot="0">
          <a:off x="0" y="0"/>
          <a:ext cx="0" cy="0"/>
          <a:chOff x="0" y="0"/>
          <a:chExt cx="0" cy="0"/>
        </a:xfrm>
      </p:grpSpPr>
      <p:sp>
        <p:nvSpPr>
          <p:cNvPr id="1048834" name=""/>
          <p:cNvSpPr/>
          <p:nvPr>
            <p:ph type="dt" sz="half" idx="2"/>
          </p:nvPr>
        </p:nvSpPr>
        <p:spPr>
          <a:xfrm rot="0">
            <a:off x="6727825" y="6408737"/>
            <a:ext cx="1919287"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eaLnBrk="1" hangingPunct="1" latinLnBrk="1" lvl="0"/>
            <a:endParaRPr altLang="en-US" sz="1000" lang="zh-CN">
              <a:latin typeface="Lucida Sans Unicode" pitchFamily="34" charset="0"/>
            </a:endParaRPr>
          </a:p>
        </p:txBody>
      </p:sp>
      <p:sp>
        <p:nvSpPr>
          <p:cNvPr id="1048835" name=""/>
          <p:cNvSpPr/>
          <p:nvPr>
            <p:ph type="ftr" sz="quarter" idx="3"/>
          </p:nvPr>
        </p:nvSpPr>
        <p:spPr>
          <a:xfrm rot="0">
            <a:off x="4379912" y="6408737"/>
            <a:ext cx="2351087"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algn="r" eaLnBrk="1" hangingPunct="1" latinLnBrk="1" lvl="0"/>
            <a:endParaRPr altLang="en-US" sz="1000" lang="zh-CN">
              <a:latin typeface="Lucida Sans Unicode" pitchFamily="34" charset="0"/>
            </a:endParaRPr>
          </a:p>
        </p:txBody>
      </p:sp>
      <p:sp>
        <p:nvSpPr>
          <p:cNvPr id="1048836" name=""/>
          <p:cNvSpPr/>
          <p:nvPr>
            <p:ph type="sldNum" sz="quarter" idx="4"/>
          </p:nvPr>
        </p:nvSpPr>
        <p:spPr>
          <a:xfrm rot="0">
            <a:off x="8647112" y="6408737"/>
            <a:ext cx="366712"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algn="r" eaLnBrk="1" hangingPunct="1" latinLnBrk="1" lvl="0"/>
            <a:fld id="{566ABCEB-ACFC-4714-9973-3DA970169C29}" type="slidenum">
              <a:rPr altLang="en-US" sz="1000" lang="zh-CN">
                <a:latin typeface="Lucida Sans Unicode" pitchFamily="34" charset="0"/>
              </a:rPr>
              <a:pPr algn="r" eaLnBrk="1" hangingPunct="1" latinLnBrk="1" lvl="0"/>
            </a:fld>
            <a:endParaRPr altLang="en-US" sz="1000" lang="zh-CN">
              <a:latin typeface="Lucida Sans Unicode" pitchFamily="34" charset="0"/>
            </a:endParaRPr>
          </a:p>
        </p:txBody>
      </p:sp>
      <p:sp>
        <p:nvSpPr>
          <p:cNvPr id="1048839"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38" name="Text Placeholder 2"/>
          <p:cNvSpPr>
            <a:spLocks noGrp="1"/>
          </p:cNvSpPr>
          <p:nvPr>
            <p:ph type="body" idx="2"/>
          </p:nvPr>
        </p:nvSpPr>
        <p:spPr>
          <a:xfrm>
            <a:off x="4419600" y="5355102"/>
            <a:ext cx="3974592" cy="914400"/>
          </a:xfrm>
        </p:spPr>
        <p:txBody>
          <a:bodyPr/>
          <a:lstStyle>
            <a:lvl1pPr algn="r" indent="0" marL="0">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048837"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b="0" sz="2500">
                <a:solidFill>
                  <a:schemeClr val="accent1"/>
                </a:solidFill>
                <a:effectLst/>
              </a:defRPr>
            </a:lvl1p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p:bg bwMode="white">
      <p:bgPr>
        <a:blipFill rotWithShape="0">
          <a:blip xmlns:r="http://schemas.openxmlformats.org/officeDocument/2006/relationships" r:embed="rId1">
            <a:alphaModFix amt="100000"/>
          </a:blip>
          <a:srcRect/>
          <a:stretch>
            <a:fillRect/>
          </a:stretch>
        </a:blipFill>
      </p:bgPr>
    </p:bg>
    <p:spTree>
      <p:nvGrpSpPr>
        <p:cNvPr id="281" name=""/>
        <p:cNvGrpSpPr/>
        <p:nvPr/>
      </p:nvGrpSpPr>
      <p:grpSpPr>
        <a:xfrm rot="0">
          <a:off x="0" y="0"/>
          <a:ext cx="0" cy="0"/>
          <a:chOff x="0" y="0"/>
          <a:chExt cx="0" cy="0"/>
        </a:xfrm>
      </p:grpSpPr>
      <p:sp>
        <p:nvSpPr>
          <p:cNvPr id="1048819" name=""/>
          <p:cNvSpPr/>
          <p:nvPr/>
        </p:nvSpPr>
        <p:spPr>
          <a:xfrm rot="0">
            <a:off x="715962" y="5002212"/>
            <a:ext cx="3802062" cy="1443037"/>
          </a:xfrm>
          <a:custGeom>
            <a:avLst/>
            <a:gdLst>
              <a:gd name="l" fmla="*/ 0 w 5760"/>
              <a:gd name="t" fmla="*/ 0 h 528"/>
              <a:gd name="r" fmla="*/ 5760 w 5760"/>
              <a:gd name="b" fmla="*/ 528 h 528"/>
            </a:gdLst>
            <a:ahLst/>
            <a:rect l="l" t="t" r="r" b="b"/>
            <a:pathLst>
              <a:path w="5760" h="528">
                <a:moveTo>
                  <a:pt x="-329" y="347"/>
                </a:moveTo>
                <a:lnTo>
                  <a:pt x="7156" y="682"/>
                </a:lnTo>
                <a:lnTo>
                  <a:pt x="5229" y="682"/>
                </a:lnTo>
                <a:lnTo>
                  <a:pt x="-328" y="345"/>
                </a:lnTo>
              </a:path>
            </a:pathLst>
          </a:custGeom>
          <a:solidFill>
            <a:srgbClr val="9FCBDC">
              <a:alpha val="39999"/>
            </a:srgbClr>
          </a:soli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eaLnBrk="1" hangingPunct="1" latinLnBrk="1" lvl="0"/>
            <a:endParaRPr altLang="en-US" lang="zh-CN">
              <a:latin typeface="Lucida Sans Unicode" pitchFamily="34" charset="0"/>
            </a:endParaRPr>
          </a:p>
        </p:txBody>
      </p:sp>
      <p:sp>
        <p:nvSpPr>
          <p:cNvPr id="1048820" name=""/>
          <p:cNvSpPr/>
          <p:nvPr/>
        </p:nvSpPr>
        <p:spPr>
          <a:xfrm rot="0">
            <a:off x="-53975" y="5784850"/>
            <a:ext cx="3802062" cy="838200"/>
          </a:xfrm>
          <a:custGeom>
            <a:avLst/>
            <a:gdLst>
              <a:gd name="l" fmla="*/ 0 w 5760"/>
              <a:gd name="t" fmla="*/ 0 h 528"/>
              <a:gd name="r" fmla="*/ 5760 w 5760"/>
              <a:gd name="b" fmla="*/ 528 h 528"/>
            </a:gdLst>
            <a:ahLst/>
            <a:rect l="l" t="t" r="r" b="b"/>
            <a:pathLst>
              <a:path w="5760" h="528">
                <a:moveTo>
                  <a:pt x="817" y="97"/>
                </a:moveTo>
                <a:lnTo>
                  <a:pt x="6408" y="682"/>
                </a:lnTo>
                <a:lnTo>
                  <a:pt x="5232" y="685"/>
                </a:lnTo>
                <a:lnTo>
                  <a:pt x="829" y="101"/>
                </a:lnTo>
              </a:path>
            </a:pathLst>
          </a:custGeom>
          <a:solidFill>
            <a:srgbClr val="000000"/>
          </a:soli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eaLnBrk="1" hangingPunct="1" latinLnBrk="1" lvl="0"/>
            <a:endParaRPr altLang="en-US" lang="zh-CN">
              <a:latin typeface="Lucida Sans Unicode" pitchFamily="34" charset="0"/>
            </a:endParaRPr>
          </a:p>
        </p:txBody>
      </p:sp>
      <p:grpSp>
        <p:nvGrpSpPr>
          <p:cNvPr id="282" name=""/>
          <p:cNvGrpSpPr/>
          <p:nvPr/>
        </p:nvGrpSpPr>
        <p:grpSpPr>
          <a:xfrm rot="0">
            <a:off x="-12700" y="5784850"/>
            <a:ext cx="3414712" cy="1092200"/>
            <a:chOff x="-8" y="3644"/>
            <a:chExt cx="2151" cy="688"/>
          </a:xfrm>
        </p:grpSpPr>
        <p:pic>
          <p:nvPicPr>
            <p:cNvPr id="2097213" name=""/>
            <p:cNvPicPr>
              <a:picLocks/>
            </p:cNvPicPr>
            <p:nvPr/>
          </p:nvPicPr>
          <p:blipFill>
            <a:blip xmlns:r="http://schemas.openxmlformats.org/officeDocument/2006/relationships" r:embed="rId2"/>
            <a:srcRect l="0" t="0" r="0" b="0"/>
            <a:stretch>
              <a:fillRect/>
            </a:stretch>
          </p:blipFill>
          <p:spPr>
            <a:xfrm rot="0">
              <a:off x="-8" y="3644"/>
              <a:ext cx="2151" cy="688"/>
            </a:xfrm>
            <a:prstGeom prst="rect"/>
            <a:noFill/>
            <a:ln>
              <a:noFill/>
            </a:ln>
          </p:spPr>
        </p:pic>
        <p:sp>
          <p:nvSpPr>
            <p:cNvPr id="1048821" name=""/>
            <p:cNvSpPr txBox="1"/>
            <p:nvPr/>
          </p:nvSpPr>
          <p:spPr>
            <a:xfrm rot="0">
              <a:off x="175" y="4045"/>
              <a:ext cx="1071" cy="227"/>
            </a:xfrm>
            <a:prstGeom prst="rect"/>
            <a:no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algn="ctr" eaLnBrk="1" hangingPunct="1" latinLnBrk="1" lvl="0"/>
              <a:endParaRPr altLang="en-US" lang="zh-CN">
                <a:solidFill>
                  <a:srgbClr val="FFFFFF"/>
                </a:solidFill>
                <a:latin typeface="Lucida Sans Unicode" pitchFamily="34" charset="0"/>
              </a:endParaRPr>
            </a:p>
          </p:txBody>
        </p:sp>
      </p:grpSp>
      <p:pic>
        <p:nvPicPr>
          <p:cNvPr id="2097214" name=""/>
          <p:cNvPicPr>
            <a:picLocks/>
          </p:cNvPicPr>
          <p:nvPr/>
        </p:nvPicPr>
        <p:blipFill>
          <a:blip xmlns:r="http://schemas.openxmlformats.org/officeDocument/2006/relationships" r:embed="rId3"/>
          <a:srcRect l="0" t="0" r="0" b="0"/>
          <a:stretch>
            <a:fillRect/>
          </a:stretch>
        </p:blipFill>
        <p:spPr>
          <a:xfrm rot="0">
            <a:off x="-19050" y="5772150"/>
            <a:ext cx="3421062" cy="1109662"/>
          </a:xfrm>
          <a:prstGeom prst="rect"/>
          <a:noFill/>
          <a:ln>
            <a:noFill/>
          </a:ln>
        </p:spPr>
      </p:pic>
      <p:sp>
        <p:nvSpPr>
          <p:cNvPr id="1048822" name=""/>
          <p:cNvSpPr/>
          <p:nvPr/>
        </p:nvSpPr>
        <p:spPr>
          <a:xfrm rot="0">
            <a:off x="8664575" y="4987925"/>
            <a:ext cx="182562" cy="228600"/>
          </a:xfrm>
          <a:prstGeom prst="chevron">
            <a:avLst>
              <a:gd name="adj" fmla="val 50000"/>
            </a:avLst>
          </a:prstGeom>
          <a:gradFill rotWithShape="1">
            <a:gsLst>
              <a:gs pos="0">
                <a:srgbClr val="1389A6">
                  <a:alpha val="100000"/>
                </a:srgbClr>
              </a:gs>
              <a:gs pos="72000">
                <a:srgbClr val="50B8DA">
                  <a:alpha val="100000"/>
                </a:srgbClr>
              </a:gs>
              <a:gs pos="100000">
                <a:srgbClr val="7FC4DD">
                  <a:alpha val="100000"/>
                </a:srgbClr>
              </a:gs>
            </a:gsLst>
            <a:lin ang="16200000" scaled="0"/>
          </a:gradFill>
          <a:ln w="3175" cap="rnd" cmpd="sng">
            <a:solidFill>
              <a:srgbClr val="1E768C">
                <a:alpha val="100000"/>
              </a:srgbClr>
            </a:solidFill>
            <a:prstDash val="solid"/>
            <a:miter/>
          </a:ln>
          <a:effectLst>
            <a:outerShdw algn="b" dir="5400000" dist="25400" kx="0" sx="100000" sy="100000">
              <a:srgbClr val="000000">
                <a:alpha val="45999"/>
              </a:srgbClr>
            </a:outerShdw>
          </a:effectLst>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eaLnBrk="1" hangingPunct="1" latinLnBrk="1" lvl="0"/>
            <a:endParaRPr altLang="en-US" lang="zh-CN">
              <a:solidFill>
                <a:srgbClr val="FFFFFF"/>
              </a:solidFill>
              <a:latin typeface="Lucida Sans Unicode" pitchFamily="34" charset="0"/>
            </a:endParaRPr>
          </a:p>
        </p:txBody>
      </p:sp>
      <p:sp>
        <p:nvSpPr>
          <p:cNvPr id="1048823" name=""/>
          <p:cNvSpPr/>
          <p:nvPr/>
        </p:nvSpPr>
        <p:spPr>
          <a:xfrm rot="0">
            <a:off x="8477250" y="4987925"/>
            <a:ext cx="182562" cy="228600"/>
          </a:xfrm>
          <a:prstGeom prst="chevron">
            <a:avLst>
              <a:gd name="adj" fmla="val 50000"/>
            </a:avLst>
          </a:prstGeom>
          <a:gradFill rotWithShape="1">
            <a:gsLst>
              <a:gs pos="0">
                <a:srgbClr val="1389A6">
                  <a:alpha val="100000"/>
                </a:srgbClr>
              </a:gs>
              <a:gs pos="72000">
                <a:srgbClr val="50B8DA">
                  <a:alpha val="100000"/>
                </a:srgbClr>
              </a:gs>
              <a:gs pos="100000">
                <a:srgbClr val="7FC4DD">
                  <a:alpha val="100000"/>
                </a:srgbClr>
              </a:gs>
            </a:gsLst>
            <a:lin ang="16200000" scaled="0"/>
          </a:gradFill>
          <a:ln w="3175" cap="rnd" cmpd="sng">
            <a:solidFill>
              <a:srgbClr val="1E768C">
                <a:alpha val="100000"/>
              </a:srgbClr>
            </a:solidFill>
            <a:prstDash val="solid"/>
            <a:miter/>
          </a:ln>
          <a:effectLst>
            <a:outerShdw algn="b" dir="5400000" dist="25400" kx="0" sx="100000" sy="100000">
              <a:srgbClr val="000000">
                <a:alpha val="45999"/>
              </a:srgbClr>
            </a:outerShdw>
          </a:effectLst>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eaLnBrk="1" hangingPunct="1" latinLnBrk="1" lvl="0"/>
            <a:endParaRPr altLang="en-US" lang="zh-CN">
              <a:solidFill>
                <a:srgbClr val="FFFFFF"/>
              </a:solidFill>
              <a:latin typeface="Lucida Sans Unicode" pitchFamily="34" charset="0"/>
            </a:endParaRPr>
          </a:p>
        </p:txBody>
      </p:sp>
      <p:sp>
        <p:nvSpPr>
          <p:cNvPr id="1048826" name=""/>
          <p:cNvSpPr/>
          <p:nvPr>
            <p:ph type="dt" sz="half" idx="2"/>
          </p:nvPr>
        </p:nvSpPr>
        <p:spPr>
          <a:xfrm rot="0">
            <a:off x="6727825" y="6408737"/>
            <a:ext cx="1919287"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eaLnBrk="1" hangingPunct="1" latinLnBrk="1" lvl="0"/>
            <a:endParaRPr altLang="en-US" sz="1000" lang="zh-CN">
              <a:latin typeface="Lucida Sans Unicode" pitchFamily="34" charset="0"/>
            </a:endParaRPr>
          </a:p>
        </p:txBody>
      </p:sp>
      <p:sp>
        <p:nvSpPr>
          <p:cNvPr id="1048827" name=""/>
          <p:cNvSpPr/>
          <p:nvPr>
            <p:ph type="ftr" sz="quarter" idx="3"/>
          </p:nvPr>
        </p:nvSpPr>
        <p:spPr>
          <a:xfrm rot="0">
            <a:off x="4379912" y="6408737"/>
            <a:ext cx="2351087"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algn="r" eaLnBrk="1" hangingPunct="1" latinLnBrk="1" lvl="0"/>
            <a:endParaRPr altLang="en-US" sz="1000" lang="zh-CN">
              <a:latin typeface="Lucida Sans Unicode" pitchFamily="34" charset="0"/>
            </a:endParaRPr>
          </a:p>
        </p:txBody>
      </p:sp>
      <p:sp>
        <p:nvSpPr>
          <p:cNvPr id="1048828" name=""/>
          <p:cNvSpPr/>
          <p:nvPr>
            <p:ph type="sldNum" sz="quarter" idx="4"/>
          </p:nvPr>
        </p:nvSpPr>
        <p:spPr>
          <a:xfrm rot="0">
            <a:off x="8647112" y="6408737"/>
            <a:ext cx="366712"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algn="r" eaLnBrk="1" hangingPunct="1" latinLnBrk="1" lvl="0"/>
            <a:fld id="{566ABCEB-ACFC-4714-9973-3DA970169C29}" type="slidenum">
              <a:rPr altLang="en-US" sz="1000" lang="zh-CN">
                <a:latin typeface="Lucida Sans Unicode" pitchFamily="34" charset="0"/>
              </a:rPr>
              <a:pPr algn="r" eaLnBrk="1" hangingPunct="1" latinLnBrk="1" lvl="0"/>
            </a:fld>
            <a:endParaRPr altLang="en-US" sz="1000" lang="zh-CN">
              <a:latin typeface="Lucida Sans Unicode" pitchFamily="34" charset="0"/>
            </a:endParaRPr>
          </a:p>
        </p:txBody>
      </p:sp>
      <p:sp>
        <p:nvSpPr>
          <p:cNvPr id="1048831" name="Title 1"/>
          <p:cNvSpPr>
            <a:spLocks noGrp="1"/>
          </p:cNvSpPr>
          <p:nvPr>
            <p:ph type="title"/>
          </p:nvPr>
        </p:nvSpPr>
        <p:spPr>
          <a:xfrm>
            <a:off x="228600" y="4865122"/>
            <a:ext cx="8075432" cy="562672"/>
          </a:xfrm>
          <a:noFill/>
        </p:spPr>
        <p:txBody>
          <a:bodyPr anchor="t">
            <a:sp3d prstMaterial="softEdge"/>
          </a:bodyPr>
          <a:lstStyle>
            <a:lvl1pPr algn="r" marR="0">
              <a:buNone/>
              <a:defRPr b="0" sz="3000">
                <a:solidFill>
                  <a:schemeClr val="accent1"/>
                </a:solidFill>
                <a:effectLst>
                  <a:outerShdw algn="t" blurRad="50800" dir="5400000" dist="25000" rotWithShape="0">
                    <a:prstClr val="black">
                      <a:alpha val="45000"/>
                    </a:prstClr>
                  </a:outerShdw>
                </a:effectLst>
              </a:defRPr>
            </a:lvl1pPr>
          </a:lstStyle>
          <a:p>
            <a:r>
              <a:rPr lang="en-US" smtClean="0"/>
              <a:t>Click to edit Master title style</a:t>
            </a:r>
            <a:endParaRPr lang="en-US"/>
          </a:p>
        </p:txBody>
      </p:sp>
      <p:sp>
        <p:nvSpPr>
          <p:cNvPr id="1048830" name="Picture Placeholder 2"/>
          <p:cNvSpPr>
            <a:spLocks noGrp="1"/>
          </p:cNvSpPr>
          <p:nvPr>
            <p:ph type="pic" idx="1"/>
          </p:nvPr>
        </p:nvSpPr>
        <p:spPr>
          <a:xfrm>
            <a:off x="228600" y="189968"/>
            <a:ext cx="8686800" cy="4389120"/>
          </a:xfrm>
          <a:prstGeom prst="rect"/>
          <a:solidFill>
            <a:schemeClr val="bg2"/>
          </a:solidFill>
          <a:ln>
            <a:solidFill>
              <a:schemeClr val="bg1"/>
            </a:solidFill>
          </a:ln>
          <a:effectLst>
            <a:innerShdw blurRad="95250">
              <a:srgbClr val="000000"/>
            </a:innerShdw>
          </a:effectLst>
        </p:spPr>
        <p:txBody>
          <a:bodyPr anchor="t" anchorCtr="0" bIns="45720" compatLnSpc="1" lIns="91440" numCol="1" rIns="91440" tIns="45720" vert="horz" wrap="square">
            <a:prstTxWarp prst="textNoShape"/>
            <a:normAutofit/>
          </a:bodyPr>
          <a:lstStyle>
            <a:lvl1pPr indent="0" marL="0">
              <a:buNone/>
              <a:defRPr sz="3200"/>
            </a:lvl1pPr>
          </a:lstStyle>
          <a:p>
            <a:pPr algn="l" defTabSz="914400" eaLnBrk="0" fontAlgn="base" hangingPunct="0" indent="0" latinLnBrk="0" lvl="0" marL="0" marR="0" rtl="0">
              <a:lnSpc>
                <a:spcPct val="100000"/>
              </a:lnSpc>
              <a:spcBef>
                <a:spcPts val="400"/>
              </a:spcBef>
              <a:spcAft>
                <a:spcPct val="0"/>
              </a:spcAft>
              <a:buClr>
                <a:schemeClr val="accent1"/>
              </a:buClr>
              <a:buSzPct val="68000"/>
              <a:buFont typeface="Wingdings 3" pitchFamily="18" charset="2"/>
              <a:buNone/>
            </a:pPr>
            <a:r>
              <a:rPr baseline="0" b="0" cap="none" sz="3200" i="0" kern="1200" kumimoji="0" lang="en-US" noProof="0" normalizeH="0" spc="0" strike="noStrike" u="none" smtClean="0">
                <a:ln>
                  <a:noFill/>
                </a:ln>
                <a:solidFill>
                  <a:schemeClr val="tx1"/>
                </a:solidFill>
                <a:effectLst/>
                <a:uLnTx/>
                <a:uFillTx/>
                <a:latin typeface="+mn-lt"/>
                <a:ea typeface="+mn-ea"/>
                <a:cs typeface="+mn-cs"/>
              </a:rPr>
              <a:t>Click icon to add picture</a:t>
            </a:r>
            <a:endParaRPr baseline="0" b="0" cap="none" dirty="0" sz="3200" i="0" kern="1200" kumimoji="0" lang="en-US" noProof="0" normalizeH="0" spc="0" strike="noStrike" u="none">
              <a:ln>
                <a:noFill/>
              </a:ln>
              <a:solidFill>
                <a:schemeClr val="tx1"/>
              </a:solidFill>
              <a:effectLst/>
              <a:uLnTx/>
              <a:uFillTx/>
              <a:latin typeface="+mn-lt"/>
              <a:ea typeface="+mn-ea"/>
              <a:cs typeface="+mn-cs"/>
            </a:endParaRPr>
          </a:p>
        </p:txBody>
      </p:sp>
      <p:sp>
        <p:nvSpPr>
          <p:cNvPr id="1048829" name="Text Placeholder 3"/>
          <p:cNvSpPr>
            <a:spLocks noGrp="1"/>
          </p:cNvSpPr>
          <p:nvPr>
            <p:ph type="body" sz="half" idx="2"/>
          </p:nvPr>
        </p:nvSpPr>
        <p:spPr>
          <a:xfrm>
            <a:off x="1141232" y="5443402"/>
            <a:ext cx="7162800" cy="648232"/>
          </a:xfrm>
          <a:noFill/>
        </p:spPr>
        <p:txBody>
          <a:bodyPr tIns="0"/>
          <a:lstStyle>
            <a:lvl1pPr algn="r" indent="0" marL="0" marR="18288">
              <a:buNone/>
              <a:defRPr sz="1400"/>
            </a:lvl1pPr>
            <a:lvl2pPr>
              <a:defRPr sz="1200"/>
            </a:lvl2pPr>
            <a:lvl3pPr>
              <a:defRPr sz="1000"/>
            </a:lvl3pPr>
            <a:lvl4pPr>
              <a:defRPr sz="900"/>
            </a:lvl4pPr>
            <a:lvl5pPr>
              <a:defRPr sz="900"/>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image" Target="../media/image4.png"/><Relationship Id="rId13" Type="http://schemas.openxmlformats.org/officeDocument/2006/relationships/image" Target="../media/image5.png"/><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Pr>
        <a:solidFill>
          <a:schemeClr val="lt1"/>
        </a:solidFill>
      </p:bgPr>
    </p:bg>
    <p:spTree>
      <p:nvGrpSpPr>
        <p:cNvPr id="139" name=""/>
        <p:cNvGrpSpPr/>
        <p:nvPr/>
      </p:nvGrpSpPr>
      <p:grpSpPr>
        <a:xfrm rot="0">
          <a:off x="0" y="0"/>
          <a:ext cx="0" cy="0"/>
          <a:chOff x="0" y="0"/>
          <a:chExt cx="0" cy="0"/>
        </a:xfrm>
      </p:grpSpPr>
      <p:sp>
        <p:nvSpPr>
          <p:cNvPr id="1048576" name=""/>
          <p:cNvSpPr/>
          <p:nvPr/>
        </p:nvSpPr>
        <p:spPr>
          <a:xfrm rot="0">
            <a:off x="715962" y="5002212"/>
            <a:ext cx="3802062" cy="1443037"/>
          </a:xfrm>
          <a:custGeom>
            <a:avLst/>
            <a:gdLst>
              <a:gd name="l" fmla="*/ 0 w 5760"/>
              <a:gd name="t" fmla="*/ 0 h 528"/>
              <a:gd name="r" fmla="*/ 5760 w 5760"/>
              <a:gd name="b" fmla="*/ 528 h 528"/>
            </a:gdLst>
            <a:ahLst/>
            <a:rect l="l" t="t" r="r" b="b"/>
            <a:pathLst>
              <a:path w="5760" h="528">
                <a:moveTo>
                  <a:pt x="-329" y="347"/>
                </a:moveTo>
                <a:lnTo>
                  <a:pt x="7156" y="682"/>
                </a:lnTo>
                <a:lnTo>
                  <a:pt x="5229" y="682"/>
                </a:lnTo>
                <a:lnTo>
                  <a:pt x="-328" y="345"/>
                </a:lnTo>
              </a:path>
            </a:pathLst>
          </a:custGeom>
          <a:solidFill>
            <a:srgbClr val="9FCBDC">
              <a:alpha val="39999"/>
            </a:srgbClr>
          </a:soli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eaLnBrk="1" hangingPunct="1" latinLnBrk="1" lvl="0"/>
            <a:endParaRPr altLang="en-US" lang="zh-CN">
              <a:latin typeface="Lucida Sans Unicode" pitchFamily="34" charset="0"/>
            </a:endParaRPr>
          </a:p>
        </p:txBody>
      </p:sp>
      <p:sp>
        <p:nvSpPr>
          <p:cNvPr id="1048577" name=""/>
          <p:cNvSpPr/>
          <p:nvPr/>
        </p:nvSpPr>
        <p:spPr>
          <a:xfrm rot="0">
            <a:off x="-53975" y="5784850"/>
            <a:ext cx="3802062" cy="838200"/>
          </a:xfrm>
          <a:custGeom>
            <a:avLst/>
            <a:gdLst>
              <a:gd name="l" fmla="*/ 0 w 5760"/>
              <a:gd name="t" fmla="*/ 0 h 528"/>
              <a:gd name="r" fmla="*/ 5760 w 5760"/>
              <a:gd name="b" fmla="*/ 528 h 528"/>
            </a:gdLst>
            <a:ahLst/>
            <a:rect l="l" t="t" r="r" b="b"/>
            <a:pathLst>
              <a:path w="5760" h="528">
                <a:moveTo>
                  <a:pt x="817" y="97"/>
                </a:moveTo>
                <a:lnTo>
                  <a:pt x="6408" y="682"/>
                </a:lnTo>
                <a:lnTo>
                  <a:pt x="5232" y="685"/>
                </a:lnTo>
                <a:lnTo>
                  <a:pt x="829" y="101"/>
                </a:lnTo>
              </a:path>
            </a:pathLst>
          </a:custGeom>
          <a:solidFill>
            <a:srgbClr val="000000"/>
          </a:solid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eaLnBrk="1" hangingPunct="1" latinLnBrk="1" lvl="0"/>
            <a:endParaRPr altLang="en-US" lang="zh-CN">
              <a:latin typeface="Lucida Sans Unicode" pitchFamily="34" charset="0"/>
            </a:endParaRPr>
          </a:p>
        </p:txBody>
      </p:sp>
      <p:grpSp>
        <p:nvGrpSpPr>
          <p:cNvPr id="140" name=""/>
          <p:cNvGrpSpPr/>
          <p:nvPr/>
        </p:nvGrpSpPr>
        <p:grpSpPr>
          <a:xfrm rot="0">
            <a:off x="-12700" y="5784850"/>
            <a:ext cx="3414712" cy="1092200"/>
            <a:chOff x="-8" y="3644"/>
            <a:chExt cx="2151" cy="688"/>
          </a:xfrm>
        </p:grpSpPr>
        <p:pic>
          <p:nvPicPr>
            <p:cNvPr id="2097152" name=""/>
            <p:cNvPicPr>
              <a:picLocks/>
            </p:cNvPicPr>
            <p:nvPr/>
          </p:nvPicPr>
          <p:blipFill>
            <a:blip xmlns:r="http://schemas.openxmlformats.org/officeDocument/2006/relationships" r:embed="rId12"/>
            <a:srcRect l="0" t="0" r="0" b="0"/>
            <a:stretch>
              <a:fillRect/>
            </a:stretch>
          </p:blipFill>
          <p:spPr>
            <a:xfrm rot="0">
              <a:off x="-8" y="3644"/>
              <a:ext cx="2151" cy="688"/>
            </a:xfrm>
            <a:prstGeom prst="rect"/>
            <a:noFill/>
            <a:ln>
              <a:noFill/>
            </a:ln>
          </p:spPr>
        </p:pic>
        <p:sp>
          <p:nvSpPr>
            <p:cNvPr id="1048578" name=""/>
            <p:cNvSpPr txBox="1"/>
            <p:nvPr/>
          </p:nvSpPr>
          <p:spPr>
            <a:xfrm rot="0">
              <a:off x="175" y="4045"/>
              <a:ext cx="1071" cy="227"/>
            </a:xfrm>
            <a:prstGeom prst="rect"/>
            <a:noFill/>
            <a:ln>
              <a:noFill/>
            </a:ln>
          </p:spPr>
          <p:txBody>
            <a:bodyPr anchor="ctr"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algn="ctr" eaLnBrk="1" hangingPunct="1" latinLnBrk="1" lvl="0"/>
              <a:endParaRPr altLang="en-US" lang="zh-CN">
                <a:solidFill>
                  <a:srgbClr val="FFFFFF"/>
                </a:solidFill>
                <a:latin typeface="Lucida Sans Unicode" pitchFamily="34" charset="0"/>
              </a:endParaRPr>
            </a:p>
          </p:txBody>
        </p:sp>
      </p:grpSp>
      <p:pic>
        <p:nvPicPr>
          <p:cNvPr id="2097153" name=""/>
          <p:cNvPicPr>
            <a:picLocks/>
          </p:cNvPicPr>
          <p:nvPr/>
        </p:nvPicPr>
        <p:blipFill>
          <a:blip xmlns:r="http://schemas.openxmlformats.org/officeDocument/2006/relationships" r:embed="rId13"/>
          <a:srcRect l="0" t="0" r="0" b="0"/>
          <a:stretch>
            <a:fillRect/>
          </a:stretch>
        </p:blipFill>
        <p:spPr>
          <a:xfrm rot="0">
            <a:off x="-19050" y="5772150"/>
            <a:ext cx="3421062" cy="1109662"/>
          </a:xfrm>
          <a:prstGeom prst="rect"/>
          <a:noFill/>
          <a:ln>
            <a:noFill/>
          </a:ln>
        </p:spPr>
      </p:pic>
      <p:sp>
        <p:nvSpPr>
          <p:cNvPr id="1048579" name=""/>
          <p:cNvSpPr/>
          <p:nvPr>
            <p:ph type="title" sz="full" idx="0"/>
          </p:nvPr>
        </p:nvSpPr>
        <p:spPr>
          <a:xfrm rot="0">
            <a:off x="457200" y="274637"/>
            <a:ext cx="8229600" cy="1143000"/>
          </a:xfrm>
          <a:prstGeom prst="rect"/>
          <a:noFill/>
          <a:ln>
            <a:noFill/>
          </a:ln>
        </p:spPr>
        <p:txBody>
          <a:bodyPr anchor="ctr" bIns="45720" lIns="91440" rIns="91440" tIns="45720"/>
          <a:p>
            <a:pPr lvl="0"/>
            <a:r>
              <a:rPr altLang="en-US" lang="zh-CN"/>
              <a:t>Click to edit Master title style</a:t>
            </a:r>
          </a:p>
        </p:txBody>
      </p:sp>
      <p:sp>
        <p:nvSpPr>
          <p:cNvPr id="1048580" name=""/>
          <p:cNvSpPr/>
          <p:nvPr>
            <p:ph type="body" sz="full" idx="1"/>
          </p:nvPr>
        </p:nvSpPr>
        <p:spPr>
          <a:xfrm rot="0">
            <a:off x="457200" y="1481137"/>
            <a:ext cx="8229600" cy="4525962"/>
          </a:xfrm>
          <a:prstGeom prst="rect"/>
          <a:noFill/>
          <a:ln>
            <a:noFill/>
          </a:ln>
        </p:spPr>
        <p:txBody>
          <a:bodyPr bIns="45720" lIns="91440" rIns="91440" tIns="45720"/>
          <a:p>
            <a:pPr lvl="0"/>
            <a:r>
              <a:rPr altLang="en-US" lang="zh-CN"/>
              <a:t>Click to edit Master text styles</a:t>
            </a:r>
          </a:p>
          <a:p>
            <a:pPr lvl="1"/>
            <a:r>
              <a:rPr altLang="en-US" lang="zh-CN"/>
              <a:t>Second level</a:t>
            </a:r>
          </a:p>
          <a:p>
            <a:pPr lvl="2"/>
            <a:r>
              <a:rPr altLang="en-US" lang="zh-CN"/>
              <a:t>Third level</a:t>
            </a:r>
          </a:p>
          <a:p>
            <a:pPr lvl="3"/>
            <a:r>
              <a:rPr altLang="en-US" lang="zh-CN"/>
              <a:t>Fourth level</a:t>
            </a:r>
          </a:p>
          <a:p>
            <a:pPr lvl="4"/>
            <a:r>
              <a:rPr altLang="en-US" lang="zh-CN"/>
              <a:t>Fifth level</a:t>
            </a:r>
          </a:p>
        </p:txBody>
      </p:sp>
      <p:sp>
        <p:nvSpPr>
          <p:cNvPr id="1048581" name=""/>
          <p:cNvSpPr/>
          <p:nvPr>
            <p:ph type="dt" sz="half" idx="2"/>
          </p:nvPr>
        </p:nvSpPr>
        <p:spPr>
          <a:xfrm rot="0">
            <a:off x="6727825" y="6408737"/>
            <a:ext cx="1919287"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eaLnBrk="1" hangingPunct="1" latinLnBrk="1" lvl="0"/>
            <a:endParaRPr altLang="en-US" sz="1000" lang="zh-CN">
              <a:latin typeface="Lucida Sans Unicode" pitchFamily="34" charset="0"/>
            </a:endParaRPr>
          </a:p>
        </p:txBody>
      </p:sp>
      <p:sp>
        <p:nvSpPr>
          <p:cNvPr id="1048582" name=""/>
          <p:cNvSpPr/>
          <p:nvPr>
            <p:ph type="ftr" sz="quarter" idx="3"/>
          </p:nvPr>
        </p:nvSpPr>
        <p:spPr>
          <a:xfrm rot="0">
            <a:off x="4379912" y="6408737"/>
            <a:ext cx="2351087"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algn="r" eaLnBrk="1" hangingPunct="1" latinLnBrk="1" lvl="0"/>
            <a:endParaRPr altLang="en-US" sz="1000" lang="zh-CN">
              <a:latin typeface="Lucida Sans Unicode" pitchFamily="34" charset="0"/>
            </a:endParaRPr>
          </a:p>
        </p:txBody>
      </p:sp>
      <p:sp>
        <p:nvSpPr>
          <p:cNvPr id="1048583" name=""/>
          <p:cNvSpPr/>
          <p:nvPr>
            <p:ph type="sldNum" sz="quarter" idx="4"/>
          </p:nvPr>
        </p:nvSpPr>
        <p:spPr>
          <a:xfrm rot="0">
            <a:off x="8647112" y="6408737"/>
            <a:ext cx="366712" cy="365125"/>
          </a:xfrm>
          <a:prstGeom prst="rect"/>
          <a:noFill/>
          <a:ln>
            <a:noFill/>
          </a:ln>
        </p:spPr>
        <p:txBody>
          <a:bodyPr anchor="b" bIns="45720" lIns="91440" rIns="91440" tIns="45720"/>
          <a:lstStyle>
            <a:lvl1pPr algn="l" eaLnBrk="1" fontAlgn="base" hangingPunct="1" indent="0" latinLnBrk="1" marL="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a:solidFill>
                  <a:schemeClr val="dk1"/>
                </a:solidFill>
                <a:latin typeface="Lucida Sans Unicode" pitchFamily="34" charset="0"/>
                <a:sym typeface="Arial" pitchFamily="0" charset="0"/>
              </a:defRPr>
            </a:lvl5pPr>
          </a:lstStyle>
          <a:p>
            <a:pPr algn="r" eaLnBrk="1" hangingPunct="1" latinLnBrk="1" lvl="0"/>
            <a:fld id="{566ABCEB-ACFC-4714-9973-3DA970169C29}" type="slidenum">
              <a:rPr altLang="en-US" sz="1000" lang="zh-CN">
                <a:latin typeface="Lucida Sans Unicode" pitchFamily="34" charset="0"/>
              </a:rPr>
              <a:pPr algn="r" eaLnBrk="1" hangingPunct="1" latinLnBrk="1" lvl="0"/>
            </a:fld>
            <a:endParaRPr altLang="en-US" sz="1000" lang="zh-CN">
              <a:latin typeface="Lucida Sans Unicode" pitchFamily="34" charset="0"/>
            </a:endParaRPr>
          </a:p>
        </p:txBody>
      </p:sp>
    </p:spTree>
  </p:cSld>
  <p:clrMap accent1="accent1" accent2="accent2" accent3="accent3" accent4="accent4" accent5="accent5" accent6="accent6" bg1="lt1" bg2="dk2" tx1="dk1" tx2="lt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sldNum="0"/>
  <p:txStyles>
    <p:titleStyle>
      <a:lvl1pPr algn="l" eaLnBrk="0" fontAlgn="base" hangingPunct="0" rtl="0">
        <a:spcBef>
          <a:spcPct val="0"/>
        </a:spcBef>
        <a:spcAft>
          <a:spcPct val="0"/>
        </a:spcAft>
        <a:defRPr b="1" sz="4100" kern="1200">
          <a:solidFill>
            <a:schemeClr val="tx2"/>
          </a:solidFill>
          <a:effectLst>
            <a:outerShdw algn="tl" blurRad="31750" dir="5400000" dist="25400" rotWithShape="0">
              <a:srgbClr val="000000">
                <a:alpha val="25000"/>
              </a:srgbClr>
            </a:outerShdw>
          </a:effectLst>
          <a:latin typeface="+mj-lt"/>
          <a:ea typeface="+mj-ea"/>
          <a:cs typeface="+mj-cs"/>
        </a:defRPr>
      </a:lvl1pPr>
      <a:lvl2pPr algn="l" eaLnBrk="0" fontAlgn="base" hangingPunct="0" rtl="0">
        <a:spcBef>
          <a:spcPct val="0"/>
        </a:spcBef>
        <a:spcAft>
          <a:spcPct val="0"/>
        </a:spcAft>
        <a:defRPr b="1" sz="4100">
          <a:solidFill>
            <a:schemeClr val="tx2"/>
          </a:solidFill>
          <a:latin typeface="Lucida Sans Unicode" pitchFamily="34" charset="0"/>
        </a:defRPr>
      </a:lvl2pPr>
      <a:lvl3pPr algn="l" eaLnBrk="0" fontAlgn="base" hangingPunct="0" rtl="0">
        <a:spcBef>
          <a:spcPct val="0"/>
        </a:spcBef>
        <a:spcAft>
          <a:spcPct val="0"/>
        </a:spcAft>
        <a:defRPr b="1" sz="4100">
          <a:solidFill>
            <a:schemeClr val="tx2"/>
          </a:solidFill>
          <a:latin typeface="Lucida Sans Unicode" pitchFamily="34" charset="0"/>
        </a:defRPr>
      </a:lvl3pPr>
      <a:lvl4pPr algn="l" eaLnBrk="0" fontAlgn="base" hangingPunct="0" rtl="0">
        <a:spcBef>
          <a:spcPct val="0"/>
        </a:spcBef>
        <a:spcAft>
          <a:spcPct val="0"/>
        </a:spcAft>
        <a:defRPr b="1" sz="4100">
          <a:solidFill>
            <a:schemeClr val="tx2"/>
          </a:solidFill>
          <a:latin typeface="Lucida Sans Unicode" pitchFamily="34" charset="0"/>
        </a:defRPr>
      </a:lvl4pPr>
      <a:lvl5pPr algn="l" eaLnBrk="0" fontAlgn="base" hangingPunct="0" rtl="0">
        <a:spcBef>
          <a:spcPct val="0"/>
        </a:spcBef>
        <a:spcAft>
          <a:spcPct val="0"/>
        </a:spcAft>
        <a:defRPr b="1" sz="4100">
          <a:solidFill>
            <a:schemeClr val="tx2"/>
          </a:solidFill>
          <a:latin typeface="Lucida Sans Unicode" pitchFamily="34" charset="0"/>
        </a:defRPr>
      </a:lvl5pPr>
      <a:lvl6pPr algn="l" fontAlgn="base" marL="457200" rtl="0">
        <a:spcBef>
          <a:spcPct val="0"/>
        </a:spcBef>
        <a:spcAft>
          <a:spcPct val="0"/>
        </a:spcAft>
        <a:defRPr b="1" sz="4100">
          <a:solidFill>
            <a:schemeClr val="tx2"/>
          </a:solidFill>
          <a:latin typeface="Lucida Sans Unicode" pitchFamily="34" charset="0"/>
        </a:defRPr>
      </a:lvl6pPr>
      <a:lvl7pPr algn="l" fontAlgn="base" marL="914400" rtl="0">
        <a:spcBef>
          <a:spcPct val="0"/>
        </a:spcBef>
        <a:spcAft>
          <a:spcPct val="0"/>
        </a:spcAft>
        <a:defRPr b="1" sz="4100">
          <a:solidFill>
            <a:schemeClr val="tx2"/>
          </a:solidFill>
          <a:latin typeface="Lucida Sans Unicode" pitchFamily="34" charset="0"/>
        </a:defRPr>
      </a:lvl7pPr>
      <a:lvl8pPr algn="l" fontAlgn="base" marL="1371600" rtl="0">
        <a:spcBef>
          <a:spcPct val="0"/>
        </a:spcBef>
        <a:spcAft>
          <a:spcPct val="0"/>
        </a:spcAft>
        <a:defRPr b="1" sz="4100">
          <a:solidFill>
            <a:schemeClr val="tx2"/>
          </a:solidFill>
          <a:latin typeface="Lucida Sans Unicode" pitchFamily="34" charset="0"/>
        </a:defRPr>
      </a:lvl8pPr>
      <a:lvl9pPr algn="l" fontAlgn="base" marL="1828800" rtl="0">
        <a:spcBef>
          <a:spcPct val="0"/>
        </a:spcBef>
        <a:spcAft>
          <a:spcPct val="0"/>
        </a:spcAft>
        <a:defRPr b="1" sz="4100">
          <a:solidFill>
            <a:schemeClr val="tx2"/>
          </a:solidFill>
          <a:latin typeface="Lucida Sans Unicode" pitchFamily="34" charset="0"/>
        </a:defRPr>
      </a:lvl9pPr>
    </p:titleStyle>
    <p:bodyStyle>
      <a:lvl1pPr algn="l" eaLnBrk="0" fontAlgn="base" hangingPunct="0" indent="-255588" marL="365125" rtl="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algn="l" eaLnBrk="0" fontAlgn="base" hangingPunct="0" indent="-228600" marL="620713" rtl="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algn="l" eaLnBrk="0" fontAlgn="base" hangingPunct="0" indent="-228600" marL="858838" rtl="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algn="l" eaLnBrk="0" fontAlgn="base" hangingPunct="0" indent="-228600" marL="1143000" rtl="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algn="l" eaLnBrk="0" fontAlgn="base" hangingPunct="0" indent="-228600" marL="1371600" rtl="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algn="l" eaLnBrk="1" hangingPunct="1" indent="-228600" latinLnBrk="0" marL="1600200" rtl="0">
        <a:spcBef>
          <a:spcPts val="350"/>
        </a:spcBef>
        <a:buClr>
          <a:schemeClr val="accent3"/>
        </a:buClr>
        <a:buFont typeface="Wingdings 2"/>
        <a:buChar char=""/>
        <a:defRPr sz="1800" kern="1200" kumimoji="0">
          <a:solidFill>
            <a:schemeClr val="tx1"/>
          </a:solidFill>
          <a:latin typeface="+mn-lt"/>
          <a:ea typeface="+mn-ea"/>
          <a:cs typeface="+mn-cs"/>
        </a:defRPr>
      </a:lvl6pPr>
      <a:lvl7pPr algn="l" eaLnBrk="1" hangingPunct="1" indent="-228600" latinLnBrk="0" marL="1828800" rtl="0">
        <a:spcBef>
          <a:spcPts val="350"/>
        </a:spcBef>
        <a:buClr>
          <a:schemeClr val="accent3"/>
        </a:buClr>
        <a:buFont typeface="Wingdings 2"/>
        <a:buChar char=""/>
        <a:defRPr sz="1600" kern="1200" kumimoji="0">
          <a:solidFill>
            <a:schemeClr val="tx1"/>
          </a:solidFill>
          <a:latin typeface="+mn-lt"/>
          <a:ea typeface="+mn-ea"/>
          <a:cs typeface="+mn-cs"/>
        </a:defRPr>
      </a:lvl7pPr>
      <a:lvl8pPr algn="l" eaLnBrk="1" hangingPunct="1" indent="-228600" latinLnBrk="0" marL="2057400" rtl="0">
        <a:spcBef>
          <a:spcPts val="350"/>
        </a:spcBef>
        <a:buClr>
          <a:schemeClr val="accent3"/>
        </a:buClr>
        <a:buFont typeface="Wingdings 2"/>
        <a:buChar char=""/>
        <a:defRPr sz="1600" kern="1200" kumimoji="0">
          <a:solidFill>
            <a:schemeClr val="tx1"/>
          </a:solidFill>
          <a:latin typeface="+mn-lt"/>
          <a:ea typeface="+mn-ea"/>
          <a:cs typeface="+mn-cs"/>
        </a:defRPr>
      </a:lvl8pPr>
      <a:lvl9pPr algn="l" eaLnBrk="1" hangingPunct="1" indent="-228600" latinLnBrk="0" marL="2286000" rtl="0">
        <a:spcBef>
          <a:spcPts val="350"/>
        </a:spcBef>
        <a:buClr>
          <a:schemeClr val="accent3"/>
        </a:buClr>
        <a:buFont typeface="Wingdings 2"/>
        <a:buChar char=""/>
        <a:defRPr baseline="0" sz="1600" kern="1200" kumimoji="0">
          <a:solidFill>
            <a:schemeClr val="tx1"/>
          </a:solidFill>
          <a:latin typeface="+mn-lt"/>
          <a:ea typeface="+mn-ea"/>
          <a:cs typeface="+mn-cs"/>
        </a:defRPr>
      </a:lvl9pPr>
    </p:bodyStyle>
    <p:otherStyle>
      <a:lvl1pPr algn="l" eaLnBrk="1" hangingPunct="1" latinLnBrk="0" marL="0" rtl="0">
        <a:defRPr kern="1200" kumimoji="0">
          <a:solidFill>
            <a:schemeClr val="tx1"/>
          </a:solidFill>
          <a:latin typeface="+mn-lt"/>
          <a:ea typeface="+mn-ea"/>
          <a:cs typeface="+mn-cs"/>
        </a:defRPr>
      </a:lvl1pPr>
      <a:lvl2pPr algn="l" eaLnBrk="1" hangingPunct="1" latinLnBrk="0" marL="457200" rtl="0">
        <a:defRPr kern="1200" kumimoji="0">
          <a:solidFill>
            <a:schemeClr val="tx1"/>
          </a:solidFill>
          <a:latin typeface="+mn-lt"/>
          <a:ea typeface="+mn-ea"/>
          <a:cs typeface="+mn-cs"/>
        </a:defRPr>
      </a:lvl2pPr>
      <a:lvl3pPr algn="l" eaLnBrk="1" hangingPunct="1" latinLnBrk="0" marL="914400" rtl="0">
        <a:defRPr kern="1200" kumimoji="0">
          <a:solidFill>
            <a:schemeClr val="tx1"/>
          </a:solidFill>
          <a:latin typeface="+mn-lt"/>
          <a:ea typeface="+mn-ea"/>
          <a:cs typeface="+mn-cs"/>
        </a:defRPr>
      </a:lvl3pPr>
      <a:lvl4pPr algn="l" eaLnBrk="1" hangingPunct="1" latinLnBrk="0" marL="1371600" rtl="0">
        <a:defRPr kern="1200" kumimoji="0">
          <a:solidFill>
            <a:schemeClr val="tx1"/>
          </a:solidFill>
          <a:latin typeface="+mn-lt"/>
          <a:ea typeface="+mn-ea"/>
          <a:cs typeface="+mn-cs"/>
        </a:defRPr>
      </a:lvl4pPr>
      <a:lvl5pPr algn="l" eaLnBrk="1" hangingPunct="1" latinLnBrk="0" marL="1828800" rtl="0">
        <a:defRPr kern="1200" kumimoji="0">
          <a:solidFill>
            <a:schemeClr val="tx1"/>
          </a:solidFill>
          <a:latin typeface="+mn-lt"/>
          <a:ea typeface="+mn-ea"/>
          <a:cs typeface="+mn-cs"/>
        </a:defRPr>
      </a:lvl5pPr>
      <a:lvl6pPr algn="l" eaLnBrk="1" hangingPunct="1" latinLnBrk="0" marL="2286000" rtl="0">
        <a:defRPr kern="1200" kumimoji="0">
          <a:solidFill>
            <a:schemeClr val="tx1"/>
          </a:solidFill>
          <a:latin typeface="+mn-lt"/>
          <a:ea typeface="+mn-ea"/>
          <a:cs typeface="+mn-cs"/>
        </a:defRPr>
      </a:lvl6pPr>
      <a:lvl7pPr algn="l" eaLnBrk="1" hangingPunct="1" latinLnBrk="0" marL="2743200" rtl="0">
        <a:defRPr kern="1200" kumimoji="0">
          <a:solidFill>
            <a:schemeClr val="tx1"/>
          </a:solidFill>
          <a:latin typeface="+mn-lt"/>
          <a:ea typeface="+mn-ea"/>
          <a:cs typeface="+mn-cs"/>
        </a:defRPr>
      </a:lvl7pPr>
      <a:lvl8pPr algn="l" eaLnBrk="1" hangingPunct="1" latinLnBrk="0" marL="3200400" rtl="0">
        <a:defRPr kern="1200" kumimoji="0">
          <a:solidFill>
            <a:schemeClr val="tx1"/>
          </a:solidFill>
          <a:latin typeface="+mn-lt"/>
          <a:ea typeface="+mn-ea"/>
          <a:cs typeface="+mn-cs"/>
        </a:defRPr>
      </a:lvl8pPr>
      <a:lvl9pPr algn="l" eaLnBrk="1" hangingPunct="1" latinLnBrk="0" marL="3657600" rtl="0">
        <a:defRPr kern="1200" kumimoji="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image" Target="../media/image54.png"/><Relationship Id="rId2"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image" Target="../media/image55.png"/><Relationship Id="rId2"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image" Target="../media/image56.png"/><Relationship Id="rId2"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image" Target="../media/image57.png"/><Relationship Id="rId2"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image" Target="../media/image58.png"/><Relationship Id="rId2"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image" Target="../media/image59.png"/><Relationship Id="rId2"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image" Target="../media/image60.png"/><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image" Target="../media/image36.png"/><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image" Target="../media/image38.png"/><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image" Target="../media/image42.png"/><Relationship Id="rId2"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image" Target="../media/image43.png"/><Relationship Id="rId2"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image" Target="../media/image44.png"/><Relationship Id="rId2"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image" Target="../media/image45.png"/><Relationship Id="rId2"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image" Target="../media/image46.png"/><Relationship Id="rId2"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image" Target="../media/image47.png"/><Relationship Id="rId2"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image" Target="../media/image48.png"/><Relationship Id="rId2"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image" Target="../media/image49.png"/><Relationship Id="rId2"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image" Target="../media/image50.png"/><Relationship Id="rId2"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image" Target="../media/image52.png"/><Relationship Id="rId2"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image" Target="../media/image53.png"/><Relationship Id="rId2"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p:cSld>
    <p:spTree>
      <p:nvGrpSpPr>
        <p:cNvPr id="146" name=""/>
        <p:cNvGrpSpPr/>
        <p:nvPr/>
      </p:nvGrpSpPr>
      <p:grpSpPr>
        <a:xfrm rot="0">
          <a:off x="0" y="0"/>
          <a:ext cx="0" cy="0"/>
          <a:chOff x="0" y="0"/>
          <a:chExt cx="0" cy="0"/>
        </a:xfrm>
      </p:grpSpPr>
      <p:pic>
        <p:nvPicPr>
          <p:cNvPr id="2097156" name=""/>
          <p:cNvPicPr>
            <a:picLocks/>
          </p:cNvPicPr>
          <p:nvPr>
            <p:ph type="ctrTitle" sz="full" idx="7"/>
          </p:nvPr>
        </p:nvPicPr>
        <p:blipFill>
          <a:blip xmlns:r="http://schemas.openxmlformats.org/officeDocument/2006/relationships" r:embed="rId1"/>
          <a:srcRect l="0" t="0" r="0" b="0"/>
          <a:stretch>
            <a:fillRect/>
          </a:stretch>
        </p:blipFill>
        <p:spPr>
          <a:xfrm rot="0">
            <a:off x="682625" y="1749425"/>
            <a:ext cx="8259762" cy="1841500"/>
          </a:xfrm>
          <a:prstGeom prst="rect"/>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1">
  <p:cSld>
    <p:spTree>
      <p:nvGrpSpPr>
        <p:cNvPr id="156" name=""/>
        <p:cNvGrpSpPr/>
        <p:nvPr/>
      </p:nvGrpSpPr>
      <p:grpSpPr>
        <a:xfrm rot="0">
          <a:off x="0" y="0"/>
          <a:ext cx="0" cy="0"/>
          <a:chOff x="0" y="0"/>
          <a:chExt cx="0" cy="0"/>
        </a:xfrm>
      </p:grpSpPr>
      <p:sp>
        <p:nvSpPr>
          <p:cNvPr id="1048607"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r>
              <a:rPr altLang="en-US" sz="3200" lang="zh-CN">
                <a:latin typeface="Calibri" pitchFamily="34" charset="0"/>
                <a:ea typeface="Calibri" pitchFamily="34" charset="0"/>
              </a:rPr>
              <a:t>It is unidirectional, that there is no return path for communication, this delays feedback .e.g. </a:t>
            </a:r>
          </a:p>
          <a:p>
            <a:pPr lvl="0"/>
            <a:r>
              <a:rPr altLang="en-US" sz="3200" lang="zh-CN">
                <a:latin typeface="Calibri" pitchFamily="34" charset="0"/>
                <a:ea typeface="Calibri" pitchFamily="34" charset="0"/>
              </a:rPr>
              <a:t>A nurse in charge of a unit may decide to keep  a recommendation report for promotion in the file and delay sending to the public service commission for approval.</a:t>
            </a:r>
          </a:p>
        </p:txBody>
      </p:sp>
      <p:pic>
        <p:nvPicPr>
          <p:cNvPr id="2097164" name=""/>
          <p:cNvPicPr>
            <a:picLocks/>
          </p:cNvPicPr>
          <p:nvPr>
            <p:ph type="title" sz="full" idx="5"/>
          </p:nvPr>
        </p:nvPicPr>
        <p:blipFill>
          <a:blip xmlns:r="http://schemas.openxmlformats.org/officeDocument/2006/relationships" r:embed="rId1"/>
          <a:srcRect l="0" t="0" r="0" b="0"/>
          <a:stretch>
            <a:fillRect/>
          </a:stretch>
        </p:blipFill>
        <p:spPr>
          <a:xfrm rot="0">
            <a:off x="195262" y="268287"/>
            <a:ext cx="8497888" cy="1158875"/>
          </a:xfrm>
          <a:prstGeom prst="rect"/>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1">
  <p:cSld>
    <p:spTree>
      <p:nvGrpSpPr>
        <p:cNvPr id="246" name=""/>
        <p:cNvGrpSpPr/>
        <p:nvPr/>
      </p:nvGrpSpPr>
      <p:grpSpPr>
        <a:xfrm rot="0">
          <a:off x="0" y="0"/>
          <a:ext cx="0" cy="0"/>
          <a:chOff x="0" y="0"/>
          <a:chExt cx="0" cy="0"/>
        </a:xfrm>
      </p:grpSpPr>
      <p:sp>
        <p:nvSpPr>
          <p:cNvPr id="1048751"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buNone/>
            </a:pPr>
            <a:r>
              <a:rPr altLang="en-US" b="1" sz="3200" lang="zh-CN">
                <a:latin typeface="Calibri" pitchFamily="34" charset="0"/>
                <a:ea typeface="Calibri" pitchFamily="34" charset="0"/>
              </a:rPr>
              <a:t>Confrontation skills</a:t>
            </a:r>
          </a:p>
          <a:p>
            <a:pPr lvl="0"/>
            <a:r>
              <a:rPr sz="3200">
                <a:latin typeface="Calibri" pitchFamily="34" charset="0"/>
                <a:ea typeface="Calibri" pitchFamily="34" charset="0"/>
              </a:rPr>
              <a:t>Is a helper skill aimed to expand clients awareness in some areas</a:t>
            </a:r>
          </a:p>
          <a:p>
            <a:pPr lvl="0"/>
            <a:r>
              <a:rPr sz="3200">
                <a:latin typeface="Calibri" pitchFamily="34" charset="0"/>
                <a:ea typeface="Calibri" pitchFamily="34" charset="0"/>
              </a:rPr>
              <a:t>Is an action which is initiated by the speaker based on his understanding of clients behaviour so as to bring it to her awareness .e.g. You say, you are happy yet your tone of voice is sad</a:t>
            </a:r>
          </a:p>
        </p:txBody>
      </p:sp>
      <p:sp>
        <p:nvSpPr>
          <p:cNvPr id="1048752"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1">
  <p:cSld>
    <p:spTree>
      <p:nvGrpSpPr>
        <p:cNvPr id="247" name=""/>
        <p:cNvGrpSpPr/>
        <p:nvPr/>
      </p:nvGrpSpPr>
      <p:grpSpPr>
        <a:xfrm rot="0">
          <a:off x="0" y="0"/>
          <a:ext cx="0" cy="0"/>
          <a:chOff x="0" y="0"/>
          <a:chExt cx="0" cy="0"/>
        </a:xfrm>
      </p:grpSpPr>
      <p:sp>
        <p:nvSpPr>
          <p:cNvPr id="1048753"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buNone/>
            </a:pPr>
            <a:r>
              <a:rPr altLang="en-US" lang="zh-CN"/>
              <a:t> </a:t>
            </a:r>
            <a:r>
              <a:rPr b="1" sz="3200">
                <a:latin typeface="Calibri" pitchFamily="34" charset="0"/>
                <a:ea typeface="Calibri" pitchFamily="34" charset="0"/>
              </a:rPr>
              <a:t>Clarification skill</a:t>
            </a:r>
          </a:p>
          <a:p>
            <a:pPr lvl="0"/>
            <a:r>
              <a:rPr sz="3200">
                <a:latin typeface="Calibri" pitchFamily="34" charset="0"/>
                <a:ea typeface="Calibri" pitchFamily="34" charset="0"/>
              </a:rPr>
              <a:t>Clarify the needs of the patient and acknowledge what the client says and probe for more information</a:t>
            </a:r>
          </a:p>
          <a:p>
            <a:pPr lvl="0"/>
            <a:r>
              <a:rPr sz="3200">
                <a:latin typeface="Calibri" pitchFamily="34" charset="0"/>
                <a:ea typeface="Calibri" pitchFamily="34" charset="0"/>
              </a:rPr>
              <a:t>It provides reflectionsthat may be clearer than client’s original statement </a:t>
            </a:r>
          </a:p>
          <a:p>
            <a:pPr lvl="0"/>
            <a:r>
              <a:rPr sz="3200">
                <a:latin typeface="Calibri" pitchFamily="34" charset="0"/>
                <a:ea typeface="Calibri" pitchFamily="34" charset="0"/>
              </a:rPr>
              <a:t>Help theclient to better understand their thought/ feeling/experience </a:t>
            </a:r>
          </a:p>
        </p:txBody>
      </p:sp>
      <p:sp>
        <p:nvSpPr>
          <p:cNvPr id="1048754"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1">
  <p:cSld>
    <p:spTree>
      <p:nvGrpSpPr>
        <p:cNvPr id="248" name=""/>
        <p:cNvGrpSpPr/>
        <p:nvPr/>
      </p:nvGrpSpPr>
      <p:grpSpPr>
        <a:xfrm rot="0">
          <a:off x="0" y="0"/>
          <a:ext cx="0" cy="0"/>
          <a:chOff x="0" y="0"/>
          <a:chExt cx="0" cy="0"/>
        </a:xfrm>
      </p:grpSpPr>
      <p:sp>
        <p:nvSpPr>
          <p:cNvPr id="1048755"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buNone/>
            </a:pPr>
            <a:r>
              <a:rPr altLang="en-US" lang="zh-CN"/>
              <a:t> </a:t>
            </a:r>
            <a:r>
              <a:rPr b="1" sz="3200">
                <a:latin typeface="Calibri" pitchFamily="34" charset="0"/>
                <a:ea typeface="Calibri" pitchFamily="34" charset="0"/>
              </a:rPr>
              <a:t>Environmental  and Physical barriers</a:t>
            </a:r>
            <a:r>
              <a:rPr sz="3200">
                <a:latin typeface="Calibri" pitchFamily="34" charset="0"/>
                <a:ea typeface="Calibri" pitchFamily="34" charset="0"/>
              </a:rPr>
              <a:t>:</a:t>
            </a:r>
          </a:p>
          <a:p>
            <a:pPr lvl="0"/>
            <a:r>
              <a:rPr sz="3200">
                <a:latin typeface="Calibri" pitchFamily="34" charset="0"/>
                <a:ea typeface="Calibri" pitchFamily="34" charset="0"/>
              </a:rPr>
              <a:t>Noise</a:t>
            </a:r>
          </a:p>
          <a:p>
            <a:pPr lvl="0"/>
            <a:r>
              <a:rPr sz="3200">
                <a:latin typeface="Calibri" pitchFamily="34" charset="0"/>
                <a:ea typeface="Calibri" pitchFamily="34" charset="0"/>
              </a:rPr>
              <a:t>Lack of attention</a:t>
            </a:r>
          </a:p>
          <a:p>
            <a:pPr lvl="0"/>
            <a:r>
              <a:rPr sz="3200">
                <a:latin typeface="Calibri" pitchFamily="34" charset="0"/>
                <a:ea typeface="Calibri" pitchFamily="34" charset="0"/>
              </a:rPr>
              <a:t>Sounds</a:t>
            </a:r>
          </a:p>
          <a:p>
            <a:pPr lvl="0"/>
            <a:r>
              <a:rPr sz="3200">
                <a:latin typeface="Calibri" pitchFamily="34" charset="0"/>
                <a:ea typeface="Calibri" pitchFamily="34" charset="0"/>
              </a:rPr>
              <a:t>Age and sex of patient</a:t>
            </a:r>
          </a:p>
          <a:p>
            <a:pPr lvl="0"/>
            <a:endParaRPr sz="3200">
              <a:latin typeface="Calibri" pitchFamily="34" charset="0"/>
              <a:ea typeface="Calibri" pitchFamily="34" charset="0"/>
            </a:endParaRPr>
          </a:p>
          <a:p>
            <a:pPr lvl="0">
              <a:buNone/>
            </a:pPr>
            <a:endParaRPr sz="3200">
              <a:latin typeface="Calibri" pitchFamily="34" charset="0"/>
              <a:ea typeface="Calibri" pitchFamily="34" charset="0"/>
            </a:endParaRPr>
          </a:p>
          <a:p>
            <a:pPr lvl="0"/>
            <a:endParaRPr sz="3200">
              <a:latin typeface="Calibri" pitchFamily="34" charset="0"/>
              <a:ea typeface="Calibri" pitchFamily="34" charset="0"/>
            </a:endParaRPr>
          </a:p>
        </p:txBody>
      </p:sp>
      <p:pic>
        <p:nvPicPr>
          <p:cNvPr id="2097204" name=""/>
          <p:cNvPicPr>
            <a:picLocks/>
          </p:cNvPicPr>
          <p:nvPr>
            <p:ph type="title" sz="full" idx="5"/>
          </p:nvPr>
        </p:nvPicPr>
        <p:blipFill>
          <a:blip xmlns:r="http://schemas.openxmlformats.org/officeDocument/2006/relationships" r:embed="rId1"/>
          <a:srcRect l="0" t="0" r="0" b="0"/>
          <a:stretch>
            <a:fillRect/>
          </a:stretch>
        </p:blipFill>
        <p:spPr>
          <a:xfrm rot="0">
            <a:off x="195262" y="268287"/>
            <a:ext cx="8497888" cy="1158875"/>
          </a:xfrm>
          <a:prstGeom prst="rect"/>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1">
  <p:cSld>
    <p:spTree>
      <p:nvGrpSpPr>
        <p:cNvPr id="249" name=""/>
        <p:cNvGrpSpPr/>
        <p:nvPr/>
      </p:nvGrpSpPr>
      <p:grpSpPr>
        <a:xfrm rot="0">
          <a:off x="0" y="0"/>
          <a:ext cx="0" cy="0"/>
          <a:chOff x="0" y="0"/>
          <a:chExt cx="0" cy="0"/>
        </a:xfrm>
      </p:grpSpPr>
      <p:sp>
        <p:nvSpPr>
          <p:cNvPr id="1048756"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buNone/>
            </a:pPr>
            <a:r>
              <a:rPr altLang="en-US" lang="zh-CN"/>
              <a:t> </a:t>
            </a:r>
            <a:r>
              <a:rPr b="1" sz="3200">
                <a:latin typeface="Calibri" pitchFamily="34" charset="0"/>
                <a:ea typeface="Calibri" pitchFamily="34" charset="0"/>
              </a:rPr>
              <a:t>Personal barriers</a:t>
            </a:r>
            <a:r>
              <a:t>:</a:t>
            </a:r>
          </a:p>
          <a:p>
            <a:pPr lvl="0"/>
            <a:r>
              <a:rPr sz="3200">
                <a:latin typeface="Calibri" pitchFamily="34" charset="0"/>
                <a:ea typeface="Calibri" pitchFamily="34" charset="0"/>
              </a:rPr>
              <a:t>Perception</a:t>
            </a:r>
          </a:p>
          <a:p>
            <a:pPr lvl="0"/>
            <a:r>
              <a:rPr sz="3200">
                <a:latin typeface="Calibri" pitchFamily="34" charset="0"/>
                <a:ea typeface="Calibri" pitchFamily="34" charset="0"/>
              </a:rPr>
              <a:t>Referent confusion</a:t>
            </a:r>
          </a:p>
          <a:p>
            <a:pPr lvl="0"/>
            <a:r>
              <a:rPr sz="3200">
                <a:latin typeface="Calibri" pitchFamily="34" charset="0"/>
                <a:ea typeface="Calibri" pitchFamily="34" charset="0"/>
              </a:rPr>
              <a:t>Cultural background</a:t>
            </a:r>
          </a:p>
          <a:p>
            <a:pPr lvl="0"/>
            <a:r>
              <a:rPr sz="3200">
                <a:latin typeface="Calibri" pitchFamily="34" charset="0"/>
                <a:ea typeface="Calibri" pitchFamily="34" charset="0"/>
              </a:rPr>
              <a:t>Language use</a:t>
            </a:r>
          </a:p>
          <a:p>
            <a:pPr lvl="0"/>
            <a:r>
              <a:rPr sz="3200">
                <a:latin typeface="Calibri" pitchFamily="34" charset="0"/>
                <a:ea typeface="Calibri" pitchFamily="34" charset="0"/>
              </a:rPr>
              <a:t>Not knowledgeable</a:t>
            </a:r>
          </a:p>
          <a:p>
            <a:pPr lvl="0"/>
            <a:r>
              <a:rPr sz="3200">
                <a:latin typeface="Calibri" pitchFamily="34" charset="0"/>
                <a:ea typeface="Calibri" pitchFamily="34" charset="0"/>
              </a:rPr>
              <a:t>Social class</a:t>
            </a:r>
          </a:p>
        </p:txBody>
      </p:sp>
      <p:sp>
        <p:nvSpPr>
          <p:cNvPr id="1048757"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1">
  <p:cSld>
    <p:spTree>
      <p:nvGrpSpPr>
        <p:cNvPr id="250" name=""/>
        <p:cNvGrpSpPr/>
        <p:nvPr/>
      </p:nvGrpSpPr>
      <p:grpSpPr>
        <a:xfrm rot="0">
          <a:off x="0" y="0"/>
          <a:ext cx="0" cy="0"/>
          <a:chOff x="0" y="0"/>
          <a:chExt cx="0" cy="0"/>
        </a:xfrm>
      </p:grpSpPr>
      <p:sp>
        <p:nvSpPr>
          <p:cNvPr id="1048758"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buNone/>
            </a:pPr>
            <a:r>
              <a:rPr altLang="en-US" sz="3200" lang="zh-CN">
                <a:latin typeface="Calibri" pitchFamily="34" charset="0"/>
                <a:ea typeface="Calibri" pitchFamily="34" charset="0"/>
              </a:rPr>
              <a:t>There are various personality types which may fall into your group:</a:t>
            </a:r>
          </a:p>
          <a:p>
            <a:pPr lvl="0"/>
            <a:r>
              <a:rPr altLang="en-US" sz="3200" lang="zh-CN">
                <a:latin typeface="Calibri" pitchFamily="34" charset="0"/>
                <a:ea typeface="Calibri" pitchFamily="34" charset="0"/>
              </a:rPr>
              <a:t>Non- listener</a:t>
            </a:r>
          </a:p>
          <a:p>
            <a:pPr lvl="0"/>
            <a:r>
              <a:rPr altLang="en-US" sz="3200" lang="zh-CN">
                <a:latin typeface="Calibri" pitchFamily="34" charset="0"/>
                <a:ea typeface="Calibri" pitchFamily="34" charset="0"/>
              </a:rPr>
              <a:t>The know it all</a:t>
            </a:r>
          </a:p>
          <a:p>
            <a:pPr lvl="0"/>
            <a:r>
              <a:rPr altLang="en-US" sz="3200" lang="zh-CN">
                <a:latin typeface="Calibri" pitchFamily="34" charset="0"/>
                <a:ea typeface="Calibri" pitchFamily="34" charset="0"/>
              </a:rPr>
              <a:t>The negative personality</a:t>
            </a:r>
          </a:p>
          <a:p>
            <a:pPr lvl="0"/>
            <a:r>
              <a:rPr altLang="en-US" sz="3200" lang="zh-CN">
                <a:latin typeface="Calibri" pitchFamily="34" charset="0"/>
                <a:ea typeface="Calibri" pitchFamily="34" charset="0"/>
              </a:rPr>
              <a:t>The impatient type</a:t>
            </a:r>
          </a:p>
          <a:p>
            <a:pPr lvl="0"/>
          </a:p>
        </p:txBody>
      </p:sp>
      <p:sp>
        <p:nvSpPr>
          <p:cNvPr id="1048759"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1">
  <p:cSld>
    <p:spTree>
      <p:nvGrpSpPr>
        <p:cNvPr id="251" name=""/>
        <p:cNvGrpSpPr/>
        <p:nvPr/>
      </p:nvGrpSpPr>
      <p:grpSpPr>
        <a:xfrm rot="0">
          <a:off x="0" y="0"/>
          <a:ext cx="0" cy="0"/>
          <a:chOff x="0" y="0"/>
          <a:chExt cx="0" cy="0"/>
        </a:xfrm>
      </p:grpSpPr>
      <p:sp>
        <p:nvSpPr>
          <p:cNvPr id="1048760"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endParaRPr altLang="en-US" sz="2800" lang="zh-CN">
              <a:latin typeface="Calibri" pitchFamily="34" charset="0"/>
              <a:ea typeface="Calibri" pitchFamily="34" charset="0"/>
            </a:endParaRPr>
          </a:p>
          <a:p>
            <a:pPr lvl="0"/>
            <a:r>
              <a:rPr sz="3200">
                <a:latin typeface="Calibri" pitchFamily="34" charset="0"/>
                <a:ea typeface="Calibri" pitchFamily="34" charset="0"/>
              </a:rPr>
              <a:t>Education levels</a:t>
            </a:r>
          </a:p>
          <a:p>
            <a:pPr lvl="0"/>
            <a:r>
              <a:rPr sz="3200">
                <a:latin typeface="Calibri" pitchFamily="34" charset="0"/>
                <a:ea typeface="Calibri" pitchFamily="34" charset="0"/>
              </a:rPr>
              <a:t> poverty</a:t>
            </a:r>
          </a:p>
          <a:p>
            <a:pPr lvl="0"/>
            <a:r>
              <a:rPr sz="3200">
                <a:latin typeface="Calibri" pitchFamily="34" charset="0"/>
                <a:ea typeface="Calibri" pitchFamily="34" charset="0"/>
              </a:rPr>
              <a:t>Ignorance </a:t>
            </a:r>
          </a:p>
          <a:p>
            <a:pPr lvl="0"/>
            <a:endParaRPr sz="3200"/>
          </a:p>
        </p:txBody>
      </p:sp>
      <p:sp>
        <p:nvSpPr>
          <p:cNvPr id="1048761"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1">
  <p:cSld>
    <p:spTree>
      <p:nvGrpSpPr>
        <p:cNvPr id="252" name=""/>
        <p:cNvGrpSpPr/>
        <p:nvPr/>
      </p:nvGrpSpPr>
      <p:grpSpPr>
        <a:xfrm rot="0">
          <a:off x="0" y="0"/>
          <a:ext cx="0" cy="0"/>
          <a:chOff x="0" y="0"/>
          <a:chExt cx="0" cy="0"/>
        </a:xfrm>
      </p:grpSpPr>
      <p:sp>
        <p:nvSpPr>
          <p:cNvPr id="1048762"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buNone/>
            </a:pPr>
            <a:r>
              <a:rPr altLang="en-US" sz="3200" lang="zh-CN">
                <a:latin typeface="Calibri" pitchFamily="34" charset="0"/>
                <a:ea typeface="Calibri" pitchFamily="34" charset="0"/>
              </a:rPr>
              <a:t>  </a:t>
            </a:r>
            <a:r>
              <a:rPr b="1" sz="3200">
                <a:latin typeface="Calibri" pitchFamily="34" charset="0"/>
                <a:ea typeface="Calibri" pitchFamily="34" charset="0"/>
              </a:rPr>
              <a:t>Social and cultural background</a:t>
            </a:r>
          </a:p>
          <a:p>
            <a:pPr lvl="0"/>
            <a:r>
              <a:rPr sz="3200">
                <a:latin typeface="Calibri" pitchFamily="34" charset="0"/>
                <a:ea typeface="Calibri" pitchFamily="34" charset="0"/>
              </a:rPr>
              <a:t>When a patient comes from a different nationality, race or ethnic group</a:t>
            </a:r>
          </a:p>
          <a:p>
            <a:pPr lvl="0"/>
            <a:r>
              <a:rPr sz="3200">
                <a:latin typeface="Calibri" pitchFamily="34" charset="0"/>
                <a:ea typeface="Calibri" pitchFamily="34" charset="0"/>
              </a:rPr>
              <a:t>It may be difficult to know the patient’s beliefs, taboos and cultural practices</a:t>
            </a:r>
          </a:p>
          <a:p>
            <a:pPr lvl="0"/>
            <a:r>
              <a:rPr sz="3200">
                <a:latin typeface="Calibri" pitchFamily="34" charset="0"/>
                <a:ea typeface="Calibri" pitchFamily="34" charset="0"/>
              </a:rPr>
              <a:t>Information wont be taken because perhaps the information given to her does not tally with his/her needs</a:t>
            </a:r>
          </a:p>
        </p:txBody>
      </p:sp>
      <p:sp>
        <p:nvSpPr>
          <p:cNvPr id="1048763"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1">
  <p:cSld>
    <p:spTree>
      <p:nvGrpSpPr>
        <p:cNvPr id="253" name=""/>
        <p:cNvGrpSpPr/>
        <p:nvPr/>
      </p:nvGrpSpPr>
      <p:grpSpPr>
        <a:xfrm rot="0">
          <a:off x="0" y="0"/>
          <a:ext cx="0" cy="0"/>
          <a:chOff x="0" y="0"/>
          <a:chExt cx="0" cy="0"/>
        </a:xfrm>
      </p:grpSpPr>
      <p:sp>
        <p:nvSpPr>
          <p:cNvPr id="1048764"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buNone/>
            </a:pPr>
            <a:r>
              <a:rPr altLang="en-US" lang="zh-CN"/>
              <a:t> </a:t>
            </a:r>
            <a:r>
              <a:rPr b="1" sz="3200">
                <a:latin typeface="Calibri" pitchFamily="34" charset="0"/>
                <a:ea typeface="Calibri" pitchFamily="34" charset="0"/>
              </a:rPr>
              <a:t>Emotional barriers:</a:t>
            </a:r>
          </a:p>
          <a:p>
            <a:pPr lvl="0">
              <a:buNone/>
            </a:pPr>
            <a:endParaRPr sz="3200">
              <a:latin typeface="Calibri" pitchFamily="34" charset="0"/>
              <a:ea typeface="Calibri" pitchFamily="34" charset="0"/>
            </a:endParaRPr>
          </a:p>
          <a:p>
            <a:pPr lvl="0"/>
            <a:r>
              <a:rPr sz="3200">
                <a:latin typeface="Calibri" pitchFamily="34" charset="0"/>
                <a:ea typeface="Calibri" pitchFamily="34" charset="0"/>
              </a:rPr>
              <a:t> lack of interest</a:t>
            </a:r>
          </a:p>
          <a:p>
            <a:pPr lvl="0"/>
            <a:r>
              <a:rPr sz="3200">
                <a:latin typeface="Calibri" pitchFamily="34" charset="0"/>
                <a:ea typeface="Calibri" pitchFamily="34" charset="0"/>
              </a:rPr>
              <a:t>Patient’s emotions</a:t>
            </a:r>
          </a:p>
          <a:p>
            <a:pPr lvl="0"/>
            <a:r>
              <a:rPr sz="3200">
                <a:latin typeface="Calibri" pitchFamily="34" charset="0"/>
                <a:ea typeface="Calibri" pitchFamily="34" charset="0"/>
              </a:rPr>
              <a:t>Being judgemental</a:t>
            </a:r>
          </a:p>
          <a:p>
            <a:pPr lvl="0"/>
            <a:r>
              <a:rPr sz="3200">
                <a:latin typeface="Calibri" pitchFamily="34" charset="0"/>
                <a:ea typeface="Calibri" pitchFamily="34" charset="0"/>
              </a:rPr>
              <a:t>Patient inattentive</a:t>
            </a:r>
          </a:p>
        </p:txBody>
      </p:sp>
      <p:sp>
        <p:nvSpPr>
          <p:cNvPr id="1048765"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1">
  <p:cSld>
    <p:spTree>
      <p:nvGrpSpPr>
        <p:cNvPr id="254" name=""/>
        <p:cNvGrpSpPr/>
        <p:nvPr/>
      </p:nvGrpSpPr>
      <p:grpSpPr>
        <a:xfrm rot="0">
          <a:off x="0" y="0"/>
          <a:ext cx="0" cy="0"/>
          <a:chOff x="0" y="0"/>
          <a:chExt cx="0" cy="0"/>
        </a:xfrm>
      </p:grpSpPr>
      <p:sp>
        <p:nvSpPr>
          <p:cNvPr id="1048766"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endParaRPr altLang="en-US" lang="zh-CN"/>
          </a:p>
          <a:p>
            <a:pPr lvl="0">
              <a:buNone/>
            </a:pPr>
            <a:r>
              <a:rPr altLang="en-US" lang="zh-CN"/>
              <a:t> </a:t>
            </a:r>
            <a:r>
              <a:rPr b="1" sz="3200">
                <a:latin typeface="Calibri" pitchFamily="34" charset="0"/>
                <a:ea typeface="Calibri" pitchFamily="34" charset="0"/>
              </a:rPr>
              <a:t>Making assumptions</a:t>
            </a:r>
            <a:r>
              <a:rPr sz="3200">
                <a:latin typeface="Calibri" pitchFamily="34" charset="0"/>
                <a:ea typeface="Calibri" pitchFamily="34" charset="0"/>
              </a:rPr>
              <a:t>:</a:t>
            </a:r>
          </a:p>
          <a:p>
            <a:pPr lvl="0"/>
            <a:r>
              <a:rPr sz="3200">
                <a:latin typeface="Calibri" pitchFamily="34" charset="0"/>
                <a:ea typeface="Calibri" pitchFamily="34" charset="0"/>
              </a:rPr>
              <a:t>Health care professionals make assumptions about what a patient is experiencing or feeling</a:t>
            </a:r>
          </a:p>
          <a:p>
            <a:pPr lvl="0"/>
            <a:r>
              <a:rPr sz="3200">
                <a:latin typeface="Calibri" pitchFamily="34" charset="0"/>
                <a:ea typeface="Calibri" pitchFamily="34" charset="0"/>
              </a:rPr>
              <a:t>For example: to assume that a patient who has advanced AIDS is worried about dying, </a:t>
            </a:r>
          </a:p>
          <a:p>
            <a:pPr lvl="0"/>
            <a:r>
              <a:rPr sz="3200">
                <a:latin typeface="Calibri" pitchFamily="34" charset="0"/>
                <a:ea typeface="Calibri" pitchFamily="34" charset="0"/>
              </a:rPr>
              <a:t>what will happen to their children,</a:t>
            </a:r>
          </a:p>
          <a:p>
            <a:pPr lvl="0"/>
            <a:r>
              <a:rPr sz="3200">
                <a:latin typeface="Calibri" pitchFamily="34" charset="0"/>
                <a:ea typeface="Calibri" pitchFamily="34" charset="0"/>
              </a:rPr>
              <a:t> how they will find money for medicines</a:t>
            </a:r>
          </a:p>
        </p:txBody>
      </p:sp>
      <p:pic>
        <p:nvPicPr>
          <p:cNvPr id="2097205" name=""/>
          <p:cNvPicPr>
            <a:picLocks/>
          </p:cNvPicPr>
          <p:nvPr>
            <p:ph type="title" sz="full" idx="5"/>
          </p:nvPr>
        </p:nvPicPr>
        <p:blipFill>
          <a:blip xmlns:r="http://schemas.openxmlformats.org/officeDocument/2006/relationships" r:embed="rId1"/>
          <a:srcRect l="0" t="0" r="0" b="0"/>
          <a:stretch>
            <a:fillRect/>
          </a:stretch>
        </p:blipFill>
        <p:spPr>
          <a:xfrm rot="0">
            <a:off x="225425" y="-158750"/>
            <a:ext cx="8467725" cy="1908175"/>
          </a:xfrm>
          <a:prstGeom prst="rect"/>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1">
  <p:cSld>
    <p:spTree>
      <p:nvGrpSpPr>
        <p:cNvPr id="255" name=""/>
        <p:cNvGrpSpPr/>
        <p:nvPr/>
      </p:nvGrpSpPr>
      <p:grpSpPr>
        <a:xfrm rot="0">
          <a:off x="0" y="0"/>
          <a:ext cx="0" cy="0"/>
          <a:chOff x="0" y="0"/>
          <a:chExt cx="0" cy="0"/>
        </a:xfrm>
      </p:grpSpPr>
      <p:sp>
        <p:nvSpPr>
          <p:cNvPr id="1048767"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buNone/>
            </a:pPr>
            <a:r>
              <a:rPr altLang="en-US" lang="zh-CN"/>
              <a:t> </a:t>
            </a:r>
            <a:r>
              <a:rPr b="1" sz="3200">
                <a:latin typeface="Calibri" pitchFamily="34" charset="0"/>
                <a:ea typeface="Calibri" pitchFamily="34" charset="0"/>
              </a:rPr>
              <a:t>Distancing</a:t>
            </a:r>
            <a:r>
              <a:rPr sz="3200">
                <a:latin typeface="Calibri" pitchFamily="34" charset="0"/>
                <a:ea typeface="Calibri" pitchFamily="34" charset="0"/>
              </a:rPr>
              <a:t>:</a:t>
            </a:r>
          </a:p>
          <a:p>
            <a:pPr lvl="0"/>
            <a:r>
              <a:rPr sz="3200">
                <a:latin typeface="Calibri" pitchFamily="34" charset="0"/>
                <a:ea typeface="Calibri" pitchFamily="34" charset="0"/>
              </a:rPr>
              <a:t>Many of us have family members who are positive or who have died from AIDS</a:t>
            </a:r>
          </a:p>
          <a:p>
            <a:pPr lvl="0"/>
            <a:r>
              <a:rPr sz="3200">
                <a:latin typeface="Calibri" pitchFamily="34" charset="0"/>
                <a:ea typeface="Calibri" pitchFamily="34" charset="0"/>
              </a:rPr>
              <a:t>Some of us are HIV positive ourselves</a:t>
            </a:r>
          </a:p>
          <a:p>
            <a:pPr lvl="0"/>
            <a:r>
              <a:rPr sz="3200">
                <a:latin typeface="Calibri" pitchFamily="34" charset="0"/>
                <a:ea typeface="Calibri" pitchFamily="34" charset="0"/>
              </a:rPr>
              <a:t>Caring for individuals and families who are experiencing similar problems as a family is distressing</a:t>
            </a:r>
          </a:p>
          <a:p>
            <a:pPr lvl="0"/>
            <a:r>
              <a:rPr sz="3200">
                <a:latin typeface="Calibri" pitchFamily="34" charset="0"/>
                <a:ea typeface="Calibri" pitchFamily="34" charset="0"/>
              </a:rPr>
              <a:t>To cope we may avoid caring for such patients without realizing it</a:t>
            </a:r>
          </a:p>
        </p:txBody>
      </p:sp>
      <p:sp>
        <p:nvSpPr>
          <p:cNvPr id="1048768"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1">
  <p:cSld>
    <p:spTree>
      <p:nvGrpSpPr>
        <p:cNvPr id="157" name=""/>
        <p:cNvGrpSpPr/>
        <p:nvPr/>
      </p:nvGrpSpPr>
      <p:grpSpPr>
        <a:xfrm rot="0">
          <a:off x="0" y="0"/>
          <a:ext cx="0" cy="0"/>
          <a:chOff x="0" y="0"/>
          <a:chExt cx="0" cy="0"/>
        </a:xfrm>
      </p:grpSpPr>
      <p:sp>
        <p:nvSpPr>
          <p:cNvPr id="1048608"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r>
              <a:rPr altLang="en-US" lang="zh-CN"/>
              <a:t>       Chief nursing officer      CNO</a:t>
            </a:r>
          </a:p>
          <a:p>
            <a:pPr lvl="0"/>
            <a:endParaRPr altLang="en-US" lang="zh-CN"/>
          </a:p>
          <a:p>
            <a:pPr lvl="0"/>
            <a:r>
              <a:rPr altLang="en-US" lang="zh-CN"/>
              <a:t>  Provincial nursing officer     PNO</a:t>
            </a:r>
          </a:p>
          <a:p>
            <a:pPr lvl="0"/>
            <a:endParaRPr altLang="en-US" lang="zh-CN"/>
          </a:p>
          <a:p>
            <a:pPr lvl="0"/>
            <a:r>
              <a:rPr altLang="en-US" lang="zh-CN"/>
              <a:t>  County nursing manager       CNM </a:t>
            </a:r>
          </a:p>
          <a:p>
            <a:pPr lvl="0"/>
            <a:endParaRPr altLang="en-US" lang="zh-CN"/>
          </a:p>
          <a:p>
            <a:pPr lvl="0"/>
            <a:r>
              <a:rPr altLang="en-US" lang="zh-CN"/>
              <a:t>Nursing officer in charge of a ward</a:t>
            </a:r>
          </a:p>
          <a:p>
            <a:pPr lvl="0"/>
            <a:endParaRPr altLang="en-US" lang="zh-CN"/>
          </a:p>
          <a:p>
            <a:pPr lvl="0"/>
            <a:r>
              <a:rPr altLang="en-US" lang="zh-CN"/>
              <a:t>Nursing  officer</a:t>
            </a:r>
          </a:p>
          <a:p>
            <a:pPr lvl="0">
              <a:buNone/>
            </a:pPr>
            <a:r>
              <a:rPr altLang="en-US" lang="zh-CN"/>
              <a:t>                      </a:t>
            </a:r>
          </a:p>
        </p:txBody>
      </p:sp>
      <p:sp>
        <p:nvSpPr>
          <p:cNvPr id="1048609"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
        <p:nvSpPr>
          <p:cNvPr id="1048610" name=""/>
          <p:cNvSpPr/>
          <p:nvPr/>
        </p:nvSpPr>
        <p:spPr>
          <a:xfrm rot="0">
            <a:off x="3429000" y="1905000"/>
            <a:ext cx="484187" cy="457200"/>
          </a:xfrm>
          <a:prstGeom prst="downArrow">
            <a:avLst>
              <a:gd name="adj1" fmla="val 50000"/>
              <a:gd name="adj2" fmla="val 50000"/>
            </a:avLst>
          </a:prstGeom>
          <a:solidFill>
            <a:schemeClr val="accent1"/>
          </a:solidFill>
          <a:ln w="55000" cap="flat" cmpd="thickThin">
            <a:solidFill>
              <a:srgbClr val="1E768C">
                <a:alpha val="100000"/>
              </a:srgbClr>
            </a:solidFill>
            <a:prstDash val="solid"/>
            <a:miter/>
          </a:ln>
        </p:spPr>
        <p:txBody>
          <a:bodyPr anchor="ctr" bIns="45720" lIns="91440" rIns="91440" tIns="45720"/>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eaLnBrk="1" hangingPunct="1" latinLnBrk="1" lvl="0"/>
            <a:endParaRPr altLang="en-US" lang="zh-CN">
              <a:solidFill>
                <a:srgbClr val="FFFFFF"/>
              </a:solidFill>
              <a:latin typeface="Lucida Sans Unicode" pitchFamily="34" charset="0"/>
            </a:endParaRPr>
          </a:p>
        </p:txBody>
      </p:sp>
      <p:sp>
        <p:nvSpPr>
          <p:cNvPr id="1048611" name=""/>
          <p:cNvSpPr/>
          <p:nvPr/>
        </p:nvSpPr>
        <p:spPr>
          <a:xfrm rot="0">
            <a:off x="3352800" y="2743200"/>
            <a:ext cx="560387" cy="457200"/>
          </a:xfrm>
          <a:prstGeom prst="downArrow">
            <a:avLst>
              <a:gd name="adj1" fmla="val 50000"/>
              <a:gd name="adj2" fmla="val 50000"/>
            </a:avLst>
          </a:prstGeom>
          <a:solidFill>
            <a:schemeClr val="accent1"/>
          </a:solidFill>
          <a:ln w="55000" cap="flat" cmpd="thickThin">
            <a:solidFill>
              <a:srgbClr val="1E768C">
                <a:alpha val="100000"/>
              </a:srgbClr>
            </a:solidFill>
            <a:prstDash val="solid"/>
            <a:miter/>
          </a:ln>
        </p:spPr>
        <p:txBody>
          <a:bodyPr anchor="ctr" bIns="45720" lIns="91440" rIns="91440" tIns="45720"/>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eaLnBrk="1" hangingPunct="1" latinLnBrk="1" lvl="0"/>
            <a:endParaRPr altLang="en-US" lang="zh-CN">
              <a:solidFill>
                <a:srgbClr val="FFFFFF"/>
              </a:solidFill>
              <a:latin typeface="Lucida Sans Unicode" pitchFamily="34" charset="0"/>
            </a:endParaRPr>
          </a:p>
        </p:txBody>
      </p:sp>
      <p:sp>
        <p:nvSpPr>
          <p:cNvPr id="1048612" name=""/>
          <p:cNvSpPr/>
          <p:nvPr/>
        </p:nvSpPr>
        <p:spPr>
          <a:xfrm rot="0">
            <a:off x="3352800" y="3733800"/>
            <a:ext cx="484187" cy="457200"/>
          </a:xfrm>
          <a:prstGeom prst="downArrow">
            <a:avLst>
              <a:gd name="adj1" fmla="val 50000"/>
              <a:gd name="adj2" fmla="val 50000"/>
            </a:avLst>
          </a:prstGeom>
          <a:solidFill>
            <a:schemeClr val="accent1"/>
          </a:solidFill>
          <a:ln w="55000" cap="flat" cmpd="thickThin">
            <a:solidFill>
              <a:srgbClr val="1E768C">
                <a:alpha val="100000"/>
              </a:srgbClr>
            </a:solidFill>
            <a:prstDash val="solid"/>
            <a:miter/>
          </a:ln>
        </p:spPr>
        <p:txBody>
          <a:bodyPr anchor="ctr" bIns="45720" lIns="91440" rIns="91440" tIns="45720"/>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eaLnBrk="1" hangingPunct="1" latinLnBrk="1" lvl="0"/>
            <a:endParaRPr altLang="en-US" lang="zh-CN">
              <a:solidFill>
                <a:srgbClr val="FFFFFF"/>
              </a:solidFill>
              <a:latin typeface="Lucida Sans Unicode" pitchFamily="34" charset="0"/>
            </a:endParaRPr>
          </a:p>
        </p:txBody>
      </p:sp>
      <p:sp>
        <p:nvSpPr>
          <p:cNvPr id="1048613" name=""/>
          <p:cNvSpPr/>
          <p:nvPr/>
        </p:nvSpPr>
        <p:spPr>
          <a:xfrm rot="0">
            <a:off x="3276600" y="4724400"/>
            <a:ext cx="484187" cy="457200"/>
          </a:xfrm>
          <a:prstGeom prst="downArrow">
            <a:avLst>
              <a:gd name="adj1" fmla="val 50000"/>
              <a:gd name="adj2" fmla="val 50000"/>
            </a:avLst>
          </a:prstGeom>
          <a:solidFill>
            <a:schemeClr val="accent1"/>
          </a:solidFill>
          <a:ln w="55000" cap="flat" cmpd="thickThin">
            <a:solidFill>
              <a:srgbClr val="1E768C">
                <a:alpha val="100000"/>
              </a:srgbClr>
            </a:solidFill>
            <a:prstDash val="solid"/>
            <a:miter/>
          </a:ln>
        </p:spPr>
        <p:txBody>
          <a:bodyPr anchor="ctr" bIns="45720" lIns="91440" rIns="91440" tIns="45720"/>
          <a:lstStyle>
            <a:lvl1pPr algn="l" fontAlgn="base" indent="0" latinLnBrk="1" marL="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1800" i="0">
                <a:solidFill>
                  <a:schemeClr val="dk1"/>
                </a:solidFill>
                <a:latin typeface="Arial" pitchFamily="0" charset="0"/>
                <a:ea typeface="Arial" pitchFamily="0" charset="0"/>
                <a:sym typeface="Arial" pitchFamily="0" charset="0"/>
              </a:defRPr>
            </a:lvl5pPr>
          </a:lstStyle>
          <a:p>
            <a:pPr algn="ctr" eaLnBrk="1" hangingPunct="1" latinLnBrk="1" lvl="0"/>
            <a:endParaRPr altLang="en-US" lang="zh-CN">
              <a:solidFill>
                <a:srgbClr val="FFFFFF"/>
              </a:solidFill>
              <a:latin typeface="Lucida Sans Unicode" pitchFamily="34"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1">
  <p:cSld>
    <p:spTree>
      <p:nvGrpSpPr>
        <p:cNvPr id="256" name=""/>
        <p:cNvGrpSpPr/>
        <p:nvPr/>
      </p:nvGrpSpPr>
      <p:grpSpPr>
        <a:xfrm rot="0">
          <a:off x="0" y="0"/>
          <a:ext cx="0" cy="0"/>
          <a:chOff x="0" y="0"/>
          <a:chExt cx="0" cy="0"/>
        </a:xfrm>
      </p:grpSpPr>
      <p:sp>
        <p:nvSpPr>
          <p:cNvPr id="1048769"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buNone/>
            </a:pPr>
            <a:r>
              <a:rPr altLang="en-US" b="1" sz="3200" lang="zh-CN">
                <a:latin typeface="Calibri" pitchFamily="34" charset="0"/>
                <a:ea typeface="Calibri" pitchFamily="34" charset="0"/>
              </a:rPr>
              <a:t>  Examples of avoidance</a:t>
            </a:r>
            <a:r>
              <a:rPr sz="3200">
                <a:latin typeface="Calibri" pitchFamily="34" charset="0"/>
                <a:ea typeface="Calibri" pitchFamily="34" charset="0"/>
              </a:rPr>
              <a:t>:</a:t>
            </a:r>
          </a:p>
          <a:p>
            <a:pPr lvl="0"/>
            <a:r>
              <a:rPr sz="3200">
                <a:latin typeface="Calibri" pitchFamily="34" charset="0"/>
                <a:ea typeface="Calibri" pitchFamily="34" charset="0"/>
              </a:rPr>
              <a:t> Direct : by asking to be transferred to another unit</a:t>
            </a:r>
          </a:p>
          <a:p>
            <a:pPr lvl="0"/>
            <a:r>
              <a:rPr sz="3200">
                <a:latin typeface="Calibri" pitchFamily="34" charset="0"/>
                <a:ea typeface="Calibri" pitchFamily="34" charset="0"/>
              </a:rPr>
              <a:t>Indirect : failing to make time to talk with a patient who remind us of our problems</a:t>
            </a:r>
          </a:p>
        </p:txBody>
      </p:sp>
      <p:sp>
        <p:nvSpPr>
          <p:cNvPr id="1048770"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1">
  <p:cSld>
    <p:spTree>
      <p:nvGrpSpPr>
        <p:cNvPr id="257" name=""/>
        <p:cNvGrpSpPr/>
        <p:nvPr/>
      </p:nvGrpSpPr>
      <p:grpSpPr>
        <a:xfrm rot="0">
          <a:off x="0" y="0"/>
          <a:ext cx="0" cy="0"/>
          <a:chOff x="0" y="0"/>
          <a:chExt cx="0" cy="0"/>
        </a:xfrm>
      </p:grpSpPr>
      <p:sp>
        <p:nvSpPr>
          <p:cNvPr id="1048771"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buNone/>
            </a:pPr>
            <a:r>
              <a:rPr altLang="en-US" sz="2800" lang="zh-CN">
                <a:latin typeface="Calibri" pitchFamily="34" charset="0"/>
                <a:ea typeface="Calibri" pitchFamily="34" charset="0"/>
              </a:rPr>
              <a:t> </a:t>
            </a:r>
            <a:r>
              <a:rPr b="1" sz="3200">
                <a:latin typeface="Calibri" pitchFamily="34" charset="0"/>
                <a:ea typeface="Calibri" pitchFamily="34" charset="0"/>
              </a:rPr>
              <a:t>Fear of doing harm and provoking strong emotions:</a:t>
            </a:r>
          </a:p>
          <a:p>
            <a:pPr lvl="0"/>
            <a:r>
              <a:rPr sz="3200">
                <a:latin typeface="Calibri" pitchFamily="34" charset="0"/>
                <a:ea typeface="Calibri" pitchFamily="34" charset="0"/>
              </a:rPr>
              <a:t>Issues associated with HIV and AIDS are highly sensitive</a:t>
            </a:r>
          </a:p>
          <a:p>
            <a:pPr lvl="0"/>
            <a:r>
              <a:rPr sz="3200">
                <a:latin typeface="Calibri" pitchFamily="34" charset="0"/>
                <a:ea typeface="Calibri" pitchFamily="34" charset="0"/>
              </a:rPr>
              <a:t>They touch on topics that are taboo in many cultures .e.g. sex, death and dying, traditional beliefs, anger, crying, denial, depression, suicide are some of the emotions and reactions that we associate with talking about HIV &amp; AIDS</a:t>
            </a:r>
          </a:p>
        </p:txBody>
      </p:sp>
      <p:sp>
        <p:nvSpPr>
          <p:cNvPr id="1048772"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1">
  <p:cSld>
    <p:spTree>
      <p:nvGrpSpPr>
        <p:cNvPr id="258" name=""/>
        <p:cNvGrpSpPr/>
        <p:nvPr/>
      </p:nvGrpSpPr>
      <p:grpSpPr>
        <a:xfrm rot="0">
          <a:off x="0" y="0"/>
          <a:ext cx="0" cy="0"/>
          <a:chOff x="0" y="0"/>
          <a:chExt cx="0" cy="0"/>
        </a:xfrm>
      </p:grpSpPr>
      <p:sp>
        <p:nvSpPr>
          <p:cNvPr id="1048773"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buNone/>
            </a:pPr>
            <a:r>
              <a:rPr altLang="en-US" b="1" sz="3200" lang="zh-CN">
                <a:latin typeface="Calibri" pitchFamily="34" charset="0"/>
                <a:ea typeface="Calibri" pitchFamily="34" charset="0"/>
              </a:rPr>
              <a:t>Lack of skills</a:t>
            </a:r>
          </a:p>
          <a:p>
            <a:pPr lvl="0"/>
            <a:r>
              <a:rPr sz="3200">
                <a:latin typeface="Calibri" pitchFamily="34" charset="0"/>
                <a:ea typeface="Calibri" pitchFamily="34" charset="0"/>
              </a:rPr>
              <a:t>Short courses are made available to health professionals in counseling and HIV</a:t>
            </a:r>
          </a:p>
          <a:p>
            <a:pPr lvl="0"/>
            <a:r>
              <a:rPr sz="3200">
                <a:latin typeface="Calibri" pitchFamily="34" charset="0"/>
                <a:ea typeface="Calibri" pitchFamily="34" charset="0"/>
              </a:rPr>
              <a:t>Courses tend to explore pre and post test counseling skills and focus on how to give information and advice effectively</a:t>
            </a:r>
          </a:p>
          <a:p>
            <a:pPr lvl="0"/>
            <a:endParaRPr sz="3200">
              <a:latin typeface="Calibri" pitchFamily="34" charset="0"/>
              <a:ea typeface="Calibri" pitchFamily="34" charset="0"/>
            </a:endParaRPr>
          </a:p>
          <a:p>
            <a:pPr lvl="0"/>
            <a:endParaRPr sz="3200">
              <a:latin typeface="Calibri" pitchFamily="34" charset="0"/>
              <a:ea typeface="Calibri" pitchFamily="34" charset="0"/>
            </a:endParaRPr>
          </a:p>
        </p:txBody>
      </p:sp>
      <p:sp>
        <p:nvSpPr>
          <p:cNvPr id="1048774"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1">
  <p:cSld>
    <p:spTree>
      <p:nvGrpSpPr>
        <p:cNvPr id="259" name=""/>
        <p:cNvGrpSpPr/>
        <p:nvPr/>
      </p:nvGrpSpPr>
      <p:grpSpPr>
        <a:xfrm rot="0">
          <a:off x="0" y="0"/>
          <a:ext cx="0" cy="0"/>
          <a:chOff x="0" y="0"/>
          <a:chExt cx="0" cy="0"/>
        </a:xfrm>
      </p:grpSpPr>
      <p:sp>
        <p:nvSpPr>
          <p:cNvPr id="1048775"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r>
              <a:rPr altLang="en-US" sz="3200" lang="zh-CN">
                <a:latin typeface="Calibri" pitchFamily="34" charset="0"/>
                <a:ea typeface="Calibri" pitchFamily="34" charset="0"/>
              </a:rPr>
              <a:t>Working with families infected or affected by HIV&amp;AIDS requires the ability to use more advanced counseling skills that may not have been covered in these courses</a:t>
            </a:r>
          </a:p>
          <a:p>
            <a:pPr lvl="0"/>
            <a:r>
              <a:rPr altLang="en-US" sz="3200" lang="zh-CN">
                <a:latin typeface="Calibri" pitchFamily="34" charset="0"/>
                <a:ea typeface="Calibri" pitchFamily="34" charset="0"/>
              </a:rPr>
              <a:t>N/B   short course will not provide sufficient opportunities to practice skills</a:t>
            </a:r>
          </a:p>
          <a:p>
            <a:pPr lvl="0"/>
            <a:endParaRPr altLang="en-US" sz="3200" lang="zh-CN">
              <a:latin typeface="Calibri" pitchFamily="34" charset="0"/>
              <a:ea typeface="Calibri" pitchFamily="34" charset="0"/>
            </a:endParaRPr>
          </a:p>
          <a:p>
            <a:pPr lvl="0"/>
            <a:endParaRPr sz="3200"/>
          </a:p>
        </p:txBody>
      </p:sp>
      <p:sp>
        <p:nvSpPr>
          <p:cNvPr id="1048776"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1">
  <p:cSld>
    <p:spTree>
      <p:nvGrpSpPr>
        <p:cNvPr id="260" name=""/>
        <p:cNvGrpSpPr/>
        <p:nvPr/>
      </p:nvGrpSpPr>
      <p:grpSpPr>
        <a:xfrm rot="0">
          <a:off x="0" y="0"/>
          <a:ext cx="0" cy="0"/>
          <a:chOff x="0" y="0"/>
          <a:chExt cx="0" cy="0"/>
        </a:xfrm>
      </p:grpSpPr>
      <p:sp>
        <p:nvSpPr>
          <p:cNvPr id="1048777"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buNone/>
            </a:pPr>
            <a:r>
              <a:rPr altLang="en-US" lang="zh-CN"/>
              <a:t> </a:t>
            </a:r>
            <a:r>
              <a:rPr b="1" sz="3200">
                <a:latin typeface="Calibri" pitchFamily="34" charset="0"/>
                <a:ea typeface="Calibri" pitchFamily="34" charset="0"/>
              </a:rPr>
              <a:t>Lack of recognition </a:t>
            </a:r>
          </a:p>
          <a:p>
            <a:pPr lvl="0"/>
            <a:r>
              <a:rPr sz="3200">
                <a:latin typeface="Calibri" pitchFamily="34" charset="0"/>
                <a:ea typeface="Calibri" pitchFamily="34" charset="0"/>
              </a:rPr>
              <a:t>Health professionals who have been given counselling training are expected to fuifill a counselling role in addition  to the existing duties.</a:t>
            </a:r>
          </a:p>
          <a:p>
            <a:pPr lvl="0"/>
            <a:r>
              <a:rPr sz="3200">
                <a:latin typeface="Calibri" pitchFamily="34" charset="0"/>
                <a:ea typeface="Calibri" pitchFamily="34" charset="0"/>
              </a:rPr>
              <a:t> Given tha they have very demanding roles opportunities to apply and practice skills are limited.</a:t>
            </a:r>
          </a:p>
        </p:txBody>
      </p:sp>
      <p:sp>
        <p:nvSpPr>
          <p:cNvPr id="1048778"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1">
  <p:cSld>
    <p:spTree>
      <p:nvGrpSpPr>
        <p:cNvPr id="261" name=""/>
        <p:cNvGrpSpPr/>
        <p:nvPr/>
      </p:nvGrpSpPr>
      <p:grpSpPr>
        <a:xfrm rot="0">
          <a:off x="0" y="0"/>
          <a:ext cx="0" cy="0"/>
          <a:chOff x="0" y="0"/>
          <a:chExt cx="0" cy="0"/>
        </a:xfrm>
      </p:grpSpPr>
      <p:sp>
        <p:nvSpPr>
          <p:cNvPr id="1048779"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r>
              <a:rPr altLang="en-US" sz="3200" lang="zh-CN">
                <a:latin typeface="Calibri" pitchFamily="34" charset="0"/>
                <a:ea typeface="Calibri" pitchFamily="34" charset="0"/>
              </a:rPr>
              <a:t>The associated pressure can lead to stress and lack of motivation </a:t>
            </a:r>
          </a:p>
          <a:p>
            <a:pPr lvl="0">
              <a:buNone/>
            </a:pPr>
            <a:endParaRPr altLang="en-US" sz="3200" lang="zh-CN">
              <a:latin typeface="Calibri" pitchFamily="34" charset="0"/>
              <a:ea typeface="Calibri" pitchFamily="34" charset="0"/>
            </a:endParaRPr>
          </a:p>
          <a:p>
            <a:pPr lvl="0">
              <a:buNone/>
            </a:pPr>
            <a:r>
              <a:rPr b="1" sz="3200">
                <a:latin typeface="Calibri" pitchFamily="34" charset="0"/>
                <a:ea typeface="Calibri" pitchFamily="34" charset="0"/>
              </a:rPr>
              <a:t> Language issues</a:t>
            </a:r>
          </a:p>
          <a:p>
            <a:pPr lvl="0"/>
            <a:r>
              <a:rPr sz="3200">
                <a:latin typeface="Calibri" pitchFamily="34" charset="0"/>
                <a:ea typeface="Calibri" pitchFamily="34" charset="0"/>
              </a:rPr>
              <a:t>Language is a factor that is overlooked.most individuals are able to speak the common language of the area but not fluently and find it hard to express themselves</a:t>
            </a:r>
          </a:p>
        </p:txBody>
      </p:sp>
      <p:sp>
        <p:nvSpPr>
          <p:cNvPr id="1048780"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1">
  <p:cSld>
    <p:spTree>
      <p:nvGrpSpPr>
        <p:cNvPr id="262" name=""/>
        <p:cNvGrpSpPr/>
        <p:nvPr/>
      </p:nvGrpSpPr>
      <p:grpSpPr>
        <a:xfrm rot="0">
          <a:off x="0" y="0"/>
          <a:ext cx="0" cy="0"/>
          <a:chOff x="0" y="0"/>
          <a:chExt cx="0" cy="0"/>
        </a:xfrm>
      </p:grpSpPr>
      <p:sp>
        <p:nvSpPr>
          <p:cNvPr id="1048781"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r>
              <a:rPr altLang="en-US" sz="3200" lang="zh-CN">
                <a:latin typeface="Calibri" pitchFamily="34" charset="0"/>
                <a:ea typeface="Calibri" pitchFamily="34" charset="0"/>
              </a:rPr>
              <a:t>In countries where there are many local languages in, is not uncommon to find patients who are not able to speak or understand the main language</a:t>
            </a:r>
          </a:p>
          <a:p>
            <a:pPr lvl="0"/>
            <a:r>
              <a:rPr altLang="en-US" sz="3200" lang="zh-CN">
                <a:latin typeface="Calibri" pitchFamily="34" charset="0"/>
                <a:ea typeface="Calibri" pitchFamily="34" charset="0"/>
              </a:rPr>
              <a:t>As health professionals we need to be a ware of and acknowledge language barrier</a:t>
            </a:r>
          </a:p>
        </p:txBody>
      </p:sp>
      <p:sp>
        <p:nvSpPr>
          <p:cNvPr id="1048782"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1">
  <p:cSld>
    <p:spTree>
      <p:nvGrpSpPr>
        <p:cNvPr id="263" name=""/>
        <p:cNvGrpSpPr/>
        <p:nvPr/>
      </p:nvGrpSpPr>
      <p:grpSpPr>
        <a:xfrm rot="0">
          <a:off x="0" y="0"/>
          <a:ext cx="0" cy="0"/>
          <a:chOff x="0" y="0"/>
          <a:chExt cx="0" cy="0"/>
        </a:xfrm>
      </p:grpSpPr>
      <p:sp>
        <p:nvSpPr>
          <p:cNvPr id="1048783"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r>
              <a:rPr altLang="en-US" sz="3200" lang="zh-CN">
                <a:latin typeface="Calibri" pitchFamily="34" charset="0"/>
                <a:ea typeface="Calibri" pitchFamily="34" charset="0"/>
              </a:rPr>
              <a:t>We can employ strategies to address these issues such as, learning local languages, deploying professional health workers work in their home area</a:t>
            </a:r>
          </a:p>
          <a:p>
            <a:pPr lvl="0"/>
            <a:r>
              <a:rPr altLang="en-US" sz="3200" lang="zh-CN">
                <a:latin typeface="Calibri" pitchFamily="34" charset="0"/>
                <a:ea typeface="Calibri" pitchFamily="34" charset="0"/>
              </a:rPr>
              <a:t>Working with translators when needed</a:t>
            </a:r>
          </a:p>
          <a:p>
            <a:pPr lvl="0"/>
            <a:r>
              <a:rPr altLang="en-US" sz="3200" lang="zh-CN">
                <a:latin typeface="Calibri" pitchFamily="34" charset="0"/>
                <a:ea typeface="Calibri" pitchFamily="34" charset="0"/>
              </a:rPr>
              <a:t>Such strategies need to be examined carefully, for example, translators nedd to be properly trained to enable them to discuss issues with sensitivity and to respect confidentiality</a:t>
            </a:r>
          </a:p>
          <a:p>
            <a:pPr lvl="0">
              <a:buNone/>
            </a:pPr>
          </a:p>
        </p:txBody>
      </p:sp>
      <p:sp>
        <p:nvSpPr>
          <p:cNvPr id="1048784"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1">
  <p:cSld>
    <p:spTree>
      <p:nvGrpSpPr>
        <p:cNvPr id="264" name=""/>
        <p:cNvGrpSpPr/>
        <p:nvPr/>
      </p:nvGrpSpPr>
      <p:grpSpPr>
        <a:xfrm rot="0">
          <a:off x="0" y="0"/>
          <a:ext cx="0" cy="0"/>
          <a:chOff x="0" y="0"/>
          <a:chExt cx="0" cy="0"/>
        </a:xfrm>
      </p:grpSpPr>
      <p:sp>
        <p:nvSpPr>
          <p:cNvPr id="1048785"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buNone/>
            </a:pPr>
            <a:r>
              <a:rPr altLang="en-US" lang="zh-CN"/>
              <a:t> </a:t>
            </a:r>
            <a:r>
              <a:rPr b="1" sz="3200">
                <a:latin typeface="Calibri" pitchFamily="34" charset="0"/>
                <a:ea typeface="Calibri" pitchFamily="34" charset="0"/>
              </a:rPr>
              <a:t>Culture-a barrier and a resource</a:t>
            </a:r>
          </a:p>
          <a:p>
            <a:pPr lvl="0"/>
            <a:r>
              <a:rPr sz="3200">
                <a:latin typeface="Calibri" pitchFamily="34" charset="0"/>
                <a:ea typeface="Calibri" pitchFamily="34" charset="0"/>
              </a:rPr>
              <a:t>The culture that we come from influence how we communicate</a:t>
            </a:r>
          </a:p>
          <a:p>
            <a:pPr lvl="0"/>
            <a:r>
              <a:rPr sz="3200">
                <a:latin typeface="Calibri" pitchFamily="34" charset="0"/>
                <a:ea typeface="Calibri" pitchFamily="34" charset="0"/>
              </a:rPr>
              <a:t>Our cultures may differ from those of others due to many factors including, .e.g tribal background , age, gender, class</a:t>
            </a:r>
          </a:p>
          <a:p>
            <a:pPr lvl="0"/>
            <a:r>
              <a:rPr sz="3200">
                <a:latin typeface="Calibri" pitchFamily="34" charset="0"/>
                <a:ea typeface="Calibri" pitchFamily="34" charset="0"/>
              </a:rPr>
              <a:t> The patients and clients come from different cultures which influence how they communicate</a:t>
            </a:r>
          </a:p>
        </p:txBody>
      </p:sp>
      <p:sp>
        <p:nvSpPr>
          <p:cNvPr id="1048786"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1">
  <p:cSld>
    <p:spTree>
      <p:nvGrpSpPr>
        <p:cNvPr id="265" name=""/>
        <p:cNvGrpSpPr/>
        <p:nvPr/>
      </p:nvGrpSpPr>
      <p:grpSpPr>
        <a:xfrm rot="0">
          <a:off x="0" y="0"/>
          <a:ext cx="0" cy="0"/>
          <a:chOff x="0" y="0"/>
          <a:chExt cx="0" cy="0"/>
        </a:xfrm>
      </p:grpSpPr>
      <p:sp>
        <p:nvSpPr>
          <p:cNvPr id="1048787"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r>
              <a:rPr altLang="en-US" sz="3200" lang="zh-CN">
                <a:latin typeface="Calibri" pitchFamily="34" charset="0"/>
                <a:ea typeface="Calibri" pitchFamily="34" charset="0"/>
              </a:rPr>
              <a:t>Many cultures have norms that influence how sensitive issues are dealt with in the family which can inhibit effective communication .e.g. It is not acceptable in some cultures to tel a young child that their mother or father is dying.</a:t>
            </a:r>
          </a:p>
          <a:p>
            <a:pPr lvl="0"/>
            <a:r>
              <a:rPr altLang="en-US" sz="3200" lang="zh-CN">
                <a:latin typeface="Calibri" pitchFamily="34" charset="0"/>
                <a:ea typeface="Calibri" pitchFamily="34" charset="0"/>
              </a:rPr>
              <a:t>Other norms can facilitate god communication .e.g. In some sttings  it is the tradition for an aunty to explain issues associated with sex and relationships to an adolescent niece</a:t>
            </a:r>
          </a:p>
        </p:txBody>
      </p:sp>
      <p:sp>
        <p:nvSpPr>
          <p:cNvPr id="1048788"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1">
  <p:cSld>
    <p:spTree>
      <p:nvGrpSpPr>
        <p:cNvPr id="158" name=""/>
        <p:cNvGrpSpPr/>
        <p:nvPr/>
      </p:nvGrpSpPr>
      <p:grpSpPr>
        <a:xfrm rot="0">
          <a:off x="0" y="0"/>
          <a:ext cx="0" cy="0"/>
          <a:chOff x="0" y="0"/>
          <a:chExt cx="0" cy="0"/>
        </a:xfrm>
      </p:grpSpPr>
      <p:sp>
        <p:nvSpPr>
          <p:cNvPr id="1048614"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r>
              <a:rPr altLang="en-US" sz="3200" lang="zh-CN">
                <a:latin typeface="Calibri" pitchFamily="34" charset="0"/>
                <a:ea typeface="Calibri" pitchFamily="34" charset="0"/>
              </a:rPr>
              <a:t>It flows from staff at lower and middle management</a:t>
            </a:r>
          </a:p>
          <a:p>
            <a:pPr lvl="0"/>
            <a:r>
              <a:rPr altLang="en-US" sz="3200" lang="zh-CN">
                <a:latin typeface="Calibri" pitchFamily="34" charset="0"/>
                <a:ea typeface="Calibri" pitchFamily="34" charset="0"/>
              </a:rPr>
              <a:t>It provides feedback regarding the organizational progress, consultative forum to improve the quality of service and means for staff to request clarification of goals and additional resources</a:t>
            </a:r>
          </a:p>
          <a:p>
            <a:pPr lvl="0"/>
            <a:r>
              <a:rPr altLang="en-US" sz="3200" lang="zh-CN">
                <a:latin typeface="Calibri" pitchFamily="34" charset="0"/>
                <a:ea typeface="Calibri" pitchFamily="34" charset="0"/>
              </a:rPr>
              <a:t>It rarely happens, it is important to encourage the staff at lower level to participate</a:t>
            </a:r>
          </a:p>
        </p:txBody>
      </p:sp>
      <p:pic>
        <p:nvPicPr>
          <p:cNvPr id="2097165" name=""/>
          <p:cNvPicPr>
            <a:picLocks/>
          </p:cNvPicPr>
          <p:nvPr>
            <p:ph type="title" sz="full" idx="5"/>
          </p:nvPr>
        </p:nvPicPr>
        <p:blipFill>
          <a:blip xmlns:r="http://schemas.openxmlformats.org/officeDocument/2006/relationships" r:embed="rId1"/>
          <a:srcRect l="0" t="0" r="0" b="0"/>
          <a:stretch>
            <a:fillRect/>
          </a:stretch>
        </p:blipFill>
        <p:spPr>
          <a:xfrm rot="0">
            <a:off x="195262" y="268287"/>
            <a:ext cx="8497888" cy="1158875"/>
          </a:xfrm>
          <a:prstGeom prst="rect"/>
          <a:noFill/>
          <a:ln>
            <a:noFill/>
          </a:ln>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1">
  <p:cSld>
    <p:spTree>
      <p:nvGrpSpPr>
        <p:cNvPr id="266" name=""/>
        <p:cNvGrpSpPr/>
        <p:nvPr/>
      </p:nvGrpSpPr>
      <p:grpSpPr>
        <a:xfrm rot="0">
          <a:off x="0" y="0"/>
          <a:ext cx="0" cy="0"/>
          <a:chOff x="0" y="0"/>
          <a:chExt cx="0" cy="0"/>
        </a:xfrm>
      </p:grpSpPr>
      <p:sp>
        <p:nvSpPr>
          <p:cNvPr id="1048789"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r>
              <a:rPr altLang="en-US" sz="3200" lang="zh-CN">
                <a:latin typeface="Calibri" pitchFamily="34" charset="0"/>
                <a:ea typeface="Calibri" pitchFamily="34" charset="0"/>
              </a:rPr>
              <a:t>During the first contact with the patient the nurse should communicate effectively ,using both verbal and non-verbal communication skills to make him/her feel comfortable</a:t>
            </a:r>
          </a:p>
          <a:p>
            <a:pPr lvl="0"/>
            <a:r>
              <a:rPr altLang="en-US" sz="3200" lang="zh-CN">
                <a:latin typeface="Calibri" pitchFamily="34" charset="0"/>
                <a:ea typeface="Calibri" pitchFamily="34" charset="0"/>
              </a:rPr>
              <a:t>The communication skills are used to establish rapport and are grouped as VERBAL EXPRESSION</a:t>
            </a:r>
          </a:p>
        </p:txBody>
      </p:sp>
      <p:pic>
        <p:nvPicPr>
          <p:cNvPr id="2097206" name=""/>
          <p:cNvPicPr>
            <a:picLocks/>
          </p:cNvPicPr>
          <p:nvPr>
            <p:ph type="title" sz="full" idx="5"/>
          </p:nvPr>
        </p:nvPicPr>
        <p:blipFill>
          <a:blip xmlns:r="http://schemas.openxmlformats.org/officeDocument/2006/relationships" r:embed="rId1"/>
          <a:srcRect l="0" t="0" r="0" b="0"/>
          <a:stretch>
            <a:fillRect/>
          </a:stretch>
        </p:blipFill>
        <p:spPr>
          <a:xfrm rot="0">
            <a:off x="225425" y="122237"/>
            <a:ext cx="8467725" cy="1341437"/>
          </a:xfrm>
          <a:prstGeom prst="rect"/>
          <a:noFill/>
          <a:ln>
            <a:noFill/>
          </a:ln>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1">
  <p:cSld>
    <p:spTree>
      <p:nvGrpSpPr>
        <p:cNvPr id="267" name=""/>
        <p:cNvGrpSpPr/>
        <p:nvPr/>
      </p:nvGrpSpPr>
      <p:grpSpPr>
        <a:xfrm rot="0">
          <a:off x="0" y="0"/>
          <a:ext cx="0" cy="0"/>
          <a:chOff x="0" y="0"/>
          <a:chExt cx="0" cy="0"/>
        </a:xfrm>
      </p:grpSpPr>
      <p:sp>
        <p:nvSpPr>
          <p:cNvPr id="1048790"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r>
              <a:rPr altLang="en-US" lang="zh-CN"/>
              <a:t>C    </a:t>
            </a:r>
            <a:r>
              <a:rPr sz="3200">
                <a:latin typeface="Calibri" pitchFamily="34" charset="0"/>
                <a:ea typeface="Calibri" pitchFamily="34" charset="0"/>
              </a:rPr>
              <a:t>- clarify the needs of the patient</a:t>
            </a:r>
          </a:p>
          <a:p>
            <a:pPr lvl="0"/>
            <a:r>
              <a:rPr sz="3200">
                <a:latin typeface="Calibri" pitchFamily="34" charset="0"/>
                <a:ea typeface="Calibri" pitchFamily="34" charset="0"/>
              </a:rPr>
              <a:t>L    -listen attententively to what the patient      </a:t>
            </a:r>
          </a:p>
          <a:p>
            <a:pPr lvl="0">
              <a:buNone/>
            </a:pPr>
            <a:r>
              <a:rPr sz="3200">
                <a:latin typeface="Calibri" pitchFamily="34" charset="0"/>
                <a:ea typeface="Calibri" pitchFamily="34" charset="0"/>
              </a:rPr>
              <a:t>          is telling</a:t>
            </a:r>
          </a:p>
          <a:p>
            <a:pPr lvl="0"/>
            <a:r>
              <a:rPr sz="3200">
                <a:latin typeface="Calibri" pitchFamily="34" charset="0"/>
                <a:ea typeface="Calibri" pitchFamily="34" charset="0"/>
              </a:rPr>
              <a:t>E    - encourage interaction (talk to patient </a:t>
            </a:r>
          </a:p>
          <a:p>
            <a:pPr lvl="0">
              <a:buNone/>
            </a:pPr>
            <a:r>
              <a:rPr sz="3200">
                <a:latin typeface="Calibri" pitchFamily="34" charset="0"/>
                <a:ea typeface="Calibri" pitchFamily="34" charset="0"/>
              </a:rPr>
              <a:t>           and let him respond)</a:t>
            </a:r>
          </a:p>
          <a:p>
            <a:pPr lvl="0"/>
            <a:r>
              <a:rPr sz="3200">
                <a:latin typeface="Calibri" pitchFamily="34" charset="0"/>
                <a:ea typeface="Calibri" pitchFamily="34" charset="0"/>
              </a:rPr>
              <a:t>A    -acknowledge what the patient says</a:t>
            </a:r>
          </a:p>
          <a:p>
            <a:pPr lvl="0"/>
            <a:r>
              <a:rPr sz="3200">
                <a:latin typeface="Calibri" pitchFamily="34" charset="0"/>
                <a:ea typeface="Calibri" pitchFamily="34" charset="0"/>
              </a:rPr>
              <a:t>R    -reflect back to the patient, clarify what </a:t>
            </a:r>
          </a:p>
          <a:p>
            <a:pPr lvl="0">
              <a:buNone/>
            </a:pPr>
            <a:r>
              <a:rPr sz="3200">
                <a:latin typeface="Calibri" pitchFamily="34" charset="0"/>
                <a:ea typeface="Calibri" pitchFamily="34" charset="0"/>
              </a:rPr>
              <a:t>          she/he says and summarize</a:t>
            </a:r>
          </a:p>
        </p:txBody>
      </p:sp>
      <p:sp>
        <p:nvSpPr>
          <p:cNvPr id="1048791"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1">
  <p:cSld>
    <p:spTree>
      <p:nvGrpSpPr>
        <p:cNvPr id="268" name=""/>
        <p:cNvGrpSpPr/>
        <p:nvPr/>
      </p:nvGrpSpPr>
      <p:grpSpPr>
        <a:xfrm rot="0">
          <a:off x="0" y="0"/>
          <a:ext cx="0" cy="0"/>
          <a:chOff x="0" y="0"/>
          <a:chExt cx="0" cy="0"/>
        </a:xfrm>
      </p:grpSpPr>
      <p:sp>
        <p:nvSpPr>
          <p:cNvPr id="1048792"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buNone/>
            </a:pPr>
            <a:r>
              <a:rPr altLang="en-US" sz="3200" lang="zh-CN">
                <a:latin typeface="Calibri" pitchFamily="34" charset="0"/>
                <a:ea typeface="Calibri" pitchFamily="34" charset="0"/>
              </a:rPr>
              <a:t>  </a:t>
            </a:r>
            <a:r>
              <a:rPr b="1" sz="3200">
                <a:latin typeface="Calibri" pitchFamily="34" charset="0"/>
                <a:ea typeface="Calibri" pitchFamily="34" charset="0"/>
              </a:rPr>
              <a:t>Non-verbal expresions</a:t>
            </a:r>
          </a:p>
          <a:p>
            <a:pPr lvl="0"/>
            <a:r>
              <a:rPr sz="3200">
                <a:latin typeface="Calibri" pitchFamily="34" charset="0"/>
                <a:ea typeface="Calibri" pitchFamily="34" charset="0"/>
              </a:rPr>
              <a:t>R     -ralax before the patient in a good    </a:t>
            </a:r>
          </a:p>
          <a:p>
            <a:pPr lvl="0">
              <a:buNone/>
            </a:pPr>
            <a:r>
              <a:rPr sz="3200">
                <a:latin typeface="Calibri" pitchFamily="34" charset="0"/>
                <a:ea typeface="Calibri" pitchFamily="34" charset="0"/>
              </a:rPr>
              <a:t>           setting</a:t>
            </a:r>
          </a:p>
          <a:p>
            <a:pPr lvl="0"/>
            <a:r>
              <a:rPr sz="3200">
                <a:latin typeface="Calibri" pitchFamily="34" charset="0"/>
                <a:ea typeface="Calibri" pitchFamily="34" charset="0"/>
              </a:rPr>
              <a:t>O     - open up and establish a good rapport</a:t>
            </a:r>
          </a:p>
          <a:p>
            <a:pPr lvl="0"/>
            <a:r>
              <a:rPr sz="3200">
                <a:latin typeface="Calibri" pitchFamily="34" charset="0"/>
                <a:ea typeface="Calibri" pitchFamily="34" charset="0"/>
              </a:rPr>
              <a:t>L      -lean forward a bit , towards the patient     </a:t>
            </a:r>
          </a:p>
          <a:p>
            <a:pPr lvl="0">
              <a:buNone/>
            </a:pPr>
            <a:r>
              <a:rPr sz="3200">
                <a:latin typeface="Calibri" pitchFamily="34" charset="0"/>
                <a:ea typeface="Calibri" pitchFamily="34" charset="0"/>
              </a:rPr>
              <a:t>           and avoid use of body language</a:t>
            </a:r>
          </a:p>
          <a:p>
            <a:pPr lvl="0"/>
            <a:r>
              <a:rPr sz="3200">
                <a:latin typeface="Calibri" pitchFamily="34" charset="0"/>
                <a:ea typeface="Calibri" pitchFamily="34" charset="0"/>
              </a:rPr>
              <a:t>E      -eye contact. Keep looking at the     </a:t>
            </a:r>
          </a:p>
          <a:p>
            <a:pPr lvl="0">
              <a:buNone/>
            </a:pPr>
            <a:r>
              <a:rPr sz="3200">
                <a:latin typeface="Calibri" pitchFamily="34" charset="0"/>
                <a:ea typeface="Calibri" pitchFamily="34" charset="0"/>
              </a:rPr>
              <a:t>            patient,interest attention</a:t>
            </a:r>
          </a:p>
          <a:p>
            <a:pPr lvl="0"/>
            <a:r>
              <a:rPr sz="3200">
                <a:latin typeface="Calibri" pitchFamily="34" charset="0"/>
                <a:ea typeface="Calibri" pitchFamily="34" charset="0"/>
              </a:rPr>
              <a:t>S      -sit squarely before the patient in </a:t>
            </a:r>
          </a:p>
          <a:p>
            <a:pPr lvl="0">
              <a:buNone/>
            </a:pPr>
            <a:r>
              <a:rPr sz="3200">
                <a:latin typeface="Calibri" pitchFamily="34" charset="0"/>
                <a:ea typeface="Calibri" pitchFamily="34" charset="0"/>
              </a:rPr>
              <a:t>           respectable, comfortable manner</a:t>
            </a:r>
          </a:p>
          <a:p>
            <a:pPr lvl="0"/>
            <a:endParaRPr sz="3200">
              <a:latin typeface="Calibri" pitchFamily="34" charset="0"/>
              <a:ea typeface="Calibri" pitchFamily="34" charset="0"/>
            </a:endParaRPr>
          </a:p>
        </p:txBody>
      </p:sp>
      <p:sp>
        <p:nvSpPr>
          <p:cNvPr id="1048793"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1">
  <p:cSld>
    <p:spTree>
      <p:nvGrpSpPr>
        <p:cNvPr id="269" name=""/>
        <p:cNvGrpSpPr/>
        <p:nvPr/>
      </p:nvGrpSpPr>
      <p:grpSpPr>
        <a:xfrm rot="0">
          <a:off x="0" y="0"/>
          <a:ext cx="0" cy="0"/>
          <a:chOff x="0" y="0"/>
          <a:chExt cx="0" cy="0"/>
        </a:xfrm>
      </p:grpSpPr>
      <p:sp>
        <p:nvSpPr>
          <p:cNvPr id="1048794"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r>
              <a:rPr altLang="en-US" sz="3200" lang="zh-CN">
                <a:latin typeface="Calibri" pitchFamily="34" charset="0"/>
                <a:ea typeface="Calibri" pitchFamily="34" charset="0"/>
              </a:rPr>
              <a:t>Nurse convinces the patient that he is able to offer help</a:t>
            </a:r>
          </a:p>
          <a:p>
            <a:pPr lvl="0"/>
            <a:r>
              <a:rPr altLang="en-US" sz="3200" lang="zh-CN">
                <a:latin typeface="Calibri" pitchFamily="34" charset="0"/>
                <a:ea typeface="Calibri" pitchFamily="34" charset="0"/>
              </a:rPr>
              <a:t>Communication session is subdivided into five stages</a:t>
            </a:r>
          </a:p>
          <a:p>
            <a:pPr lvl="0"/>
            <a:r>
              <a:rPr altLang="en-US" sz="3200" lang="zh-CN">
                <a:latin typeface="Calibri" pitchFamily="34" charset="0"/>
                <a:ea typeface="Calibri" pitchFamily="34" charset="0"/>
              </a:rPr>
              <a:t>Social stage:</a:t>
            </a:r>
          </a:p>
          <a:p>
            <a:pPr lvl="0"/>
            <a:r>
              <a:rPr altLang="en-US" sz="3200" lang="zh-CN">
                <a:latin typeface="Calibri" pitchFamily="34" charset="0"/>
                <a:ea typeface="Calibri" pitchFamily="34" charset="0"/>
              </a:rPr>
              <a:t>Period of setting the climate</a:t>
            </a:r>
          </a:p>
          <a:p>
            <a:pPr lvl="0"/>
            <a:r>
              <a:rPr altLang="en-US" sz="3200" lang="zh-CN">
                <a:latin typeface="Calibri" pitchFamily="34" charset="0"/>
                <a:ea typeface="Calibri" pitchFamily="34" charset="0"/>
              </a:rPr>
              <a:t>Greet the patient</a:t>
            </a:r>
          </a:p>
          <a:p>
            <a:pPr lvl="0"/>
            <a:r>
              <a:rPr altLang="en-US" sz="3200" lang="zh-CN">
                <a:latin typeface="Calibri" pitchFamily="34" charset="0"/>
                <a:ea typeface="Calibri" pitchFamily="34" charset="0"/>
              </a:rPr>
              <a:t>Make patient comfortable by establishing rapport before introducing the next stage</a:t>
            </a:r>
          </a:p>
        </p:txBody>
      </p:sp>
      <p:pic>
        <p:nvPicPr>
          <p:cNvPr id="2097207" name=""/>
          <p:cNvPicPr>
            <a:picLocks/>
          </p:cNvPicPr>
          <p:nvPr>
            <p:ph type="title" sz="full" idx="5"/>
          </p:nvPr>
        </p:nvPicPr>
        <p:blipFill>
          <a:blip xmlns:r="http://schemas.openxmlformats.org/officeDocument/2006/relationships" r:embed="rId1"/>
          <a:srcRect l="0" t="0" r="0" b="0"/>
          <a:stretch>
            <a:fillRect/>
          </a:stretch>
        </p:blipFill>
        <p:spPr>
          <a:xfrm rot="0">
            <a:off x="195262" y="268287"/>
            <a:ext cx="8497888" cy="1158875"/>
          </a:xfrm>
          <a:prstGeom prst="rect"/>
          <a:noFill/>
          <a:ln>
            <a:noFill/>
          </a:ln>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1">
  <p:cSld>
    <p:spTree>
      <p:nvGrpSpPr>
        <p:cNvPr id="270" name=""/>
        <p:cNvGrpSpPr/>
        <p:nvPr/>
      </p:nvGrpSpPr>
      <p:grpSpPr>
        <a:xfrm rot="0">
          <a:off x="0" y="0"/>
          <a:ext cx="0" cy="0"/>
          <a:chOff x="0" y="0"/>
          <a:chExt cx="0" cy="0"/>
        </a:xfrm>
      </p:grpSpPr>
      <p:sp>
        <p:nvSpPr>
          <p:cNvPr id="1048795"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endParaRPr altLang="en-US" lang="zh-CN"/>
          </a:p>
          <a:p>
            <a:pPr lvl="0"/>
            <a:r>
              <a:rPr sz="3200">
                <a:latin typeface="Calibri" pitchFamily="34" charset="0"/>
                <a:ea typeface="Calibri" pitchFamily="34" charset="0"/>
              </a:rPr>
              <a:t>Ask the patient needs </a:t>
            </a:r>
          </a:p>
          <a:p>
            <a:pPr lvl="0"/>
            <a:r>
              <a:rPr sz="3200">
                <a:latin typeface="Calibri" pitchFamily="34" charset="0"/>
                <a:ea typeface="Calibri" pitchFamily="34" charset="0"/>
              </a:rPr>
              <a:t>Listen carefully as she/he explains all the problems</a:t>
            </a:r>
          </a:p>
          <a:p>
            <a:pPr lvl="0"/>
            <a:r>
              <a:rPr sz="3200">
                <a:latin typeface="Calibri" pitchFamily="34" charset="0"/>
                <a:ea typeface="Calibri" pitchFamily="34" charset="0"/>
              </a:rPr>
              <a:t>Observe non verbal expressions</a:t>
            </a:r>
          </a:p>
          <a:p>
            <a:pPr lvl="0"/>
            <a:r>
              <a:rPr sz="3200">
                <a:latin typeface="Calibri" pitchFamily="34" charset="0"/>
                <a:ea typeface="Calibri" pitchFamily="34" charset="0"/>
              </a:rPr>
              <a:t>Gather all the information and specific facts the patient is telling you about the problem</a:t>
            </a:r>
          </a:p>
        </p:txBody>
      </p:sp>
      <p:pic>
        <p:nvPicPr>
          <p:cNvPr id="2097208" name=""/>
          <p:cNvPicPr>
            <a:picLocks/>
          </p:cNvPicPr>
          <p:nvPr>
            <p:ph type="title" sz="full" idx="5"/>
          </p:nvPr>
        </p:nvPicPr>
        <p:blipFill>
          <a:blip xmlns:r="http://schemas.openxmlformats.org/officeDocument/2006/relationships" r:embed="rId1"/>
          <a:srcRect l="0" t="0" r="0" b="0"/>
          <a:stretch>
            <a:fillRect/>
          </a:stretch>
        </p:blipFill>
        <p:spPr>
          <a:xfrm rot="0">
            <a:off x="195262" y="268287"/>
            <a:ext cx="8497888" cy="1158875"/>
          </a:xfrm>
          <a:prstGeom prst="rect"/>
          <a:noFill/>
          <a:ln>
            <a:noFill/>
          </a:ln>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1">
  <p:cSld>
    <p:spTree>
      <p:nvGrpSpPr>
        <p:cNvPr id="271" name=""/>
        <p:cNvGrpSpPr/>
        <p:nvPr/>
      </p:nvGrpSpPr>
      <p:grpSpPr>
        <a:xfrm rot="0">
          <a:off x="0" y="0"/>
          <a:ext cx="0" cy="0"/>
          <a:chOff x="0" y="0"/>
          <a:chExt cx="0" cy="0"/>
        </a:xfrm>
      </p:grpSpPr>
      <p:sp>
        <p:nvSpPr>
          <p:cNvPr id="1048796"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r>
              <a:rPr altLang="en-US" sz="3200" lang="zh-CN">
                <a:latin typeface="Calibri" pitchFamily="34" charset="0"/>
                <a:ea typeface="Calibri" pitchFamily="34" charset="0"/>
              </a:rPr>
              <a:t>Probe more about problem</a:t>
            </a:r>
          </a:p>
          <a:p>
            <a:pPr lvl="0"/>
            <a:r>
              <a:rPr altLang="en-US" sz="3200" lang="zh-CN">
                <a:latin typeface="Calibri" pitchFamily="34" charset="0"/>
                <a:ea typeface="Calibri" pitchFamily="34" charset="0"/>
              </a:rPr>
              <a:t>Find out how the problem started and how it has been progressing</a:t>
            </a:r>
          </a:p>
          <a:p>
            <a:pPr lvl="0"/>
            <a:r>
              <a:rPr altLang="en-US" sz="3200" lang="zh-CN">
                <a:latin typeface="Calibri" pitchFamily="34" charset="0"/>
                <a:ea typeface="Calibri" pitchFamily="34" charset="0"/>
              </a:rPr>
              <a:t>Find out about any aggravating factors to the prevailing problem</a:t>
            </a:r>
          </a:p>
          <a:p>
            <a:pPr lvl="0"/>
            <a:r>
              <a:rPr altLang="en-US" sz="3200" lang="zh-CN">
                <a:latin typeface="Calibri" pitchFamily="34" charset="0"/>
                <a:ea typeface="Calibri" pitchFamily="34" charset="0"/>
              </a:rPr>
              <a:t>Find out whether it is the fisrt time the patient is experiencing the problem and how she/he has been dealing with it</a:t>
            </a:r>
          </a:p>
        </p:txBody>
      </p:sp>
      <p:pic>
        <p:nvPicPr>
          <p:cNvPr id="2097209" name=""/>
          <p:cNvPicPr>
            <a:picLocks/>
          </p:cNvPicPr>
          <p:nvPr>
            <p:ph type="title" sz="full" idx="5"/>
          </p:nvPr>
        </p:nvPicPr>
        <p:blipFill>
          <a:blip xmlns:r="http://schemas.openxmlformats.org/officeDocument/2006/relationships" r:embed="rId1"/>
          <a:srcRect l="0" t="0" r="0" b="0"/>
          <a:stretch>
            <a:fillRect/>
          </a:stretch>
        </p:blipFill>
        <p:spPr>
          <a:xfrm rot="0">
            <a:off x="195262" y="268287"/>
            <a:ext cx="8497888" cy="1158875"/>
          </a:xfrm>
          <a:prstGeom prst="rect"/>
          <a:noFill/>
          <a:ln>
            <a:noFill/>
          </a:ln>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1">
  <p:cSld>
    <p:spTree>
      <p:nvGrpSpPr>
        <p:cNvPr id="272" name=""/>
        <p:cNvGrpSpPr/>
        <p:nvPr/>
      </p:nvGrpSpPr>
      <p:grpSpPr>
        <a:xfrm rot="0">
          <a:off x="0" y="0"/>
          <a:ext cx="0" cy="0"/>
          <a:chOff x="0" y="0"/>
          <a:chExt cx="0" cy="0"/>
        </a:xfrm>
      </p:grpSpPr>
      <p:sp>
        <p:nvSpPr>
          <p:cNvPr id="1048797"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r>
              <a:rPr altLang="en-US" sz="3200" lang="zh-CN">
                <a:latin typeface="Calibri" pitchFamily="34" charset="0"/>
                <a:ea typeface="Calibri" pitchFamily="34" charset="0"/>
              </a:rPr>
              <a:t>After collecting enough data about the problem move to the next stage of setting the goals</a:t>
            </a:r>
          </a:p>
          <a:p>
            <a:pPr lvl="0">
              <a:buNone/>
            </a:pPr>
            <a:r>
              <a:rPr b="1" sz="3200">
                <a:latin typeface="Calibri" pitchFamily="34" charset="0"/>
                <a:ea typeface="Calibri" pitchFamily="34" charset="0"/>
              </a:rPr>
              <a:t>Setting the goals</a:t>
            </a:r>
            <a:r>
              <a:rPr sz="3200">
                <a:latin typeface="Calibri" pitchFamily="34" charset="0"/>
                <a:ea typeface="Calibri" pitchFamily="34" charset="0"/>
              </a:rPr>
              <a:t>:</a:t>
            </a:r>
          </a:p>
          <a:p>
            <a:pPr lvl="0"/>
            <a:r>
              <a:rPr sz="3200">
                <a:latin typeface="Calibri" pitchFamily="34" charset="0"/>
                <a:ea typeface="Calibri" pitchFamily="34" charset="0"/>
              </a:rPr>
              <a:t>Diagnose the core problem of the patient</a:t>
            </a:r>
          </a:p>
          <a:p>
            <a:pPr lvl="0"/>
            <a:r>
              <a:rPr sz="3200">
                <a:latin typeface="Calibri" pitchFamily="34" charset="0"/>
                <a:ea typeface="Calibri" pitchFamily="34" charset="0"/>
              </a:rPr>
              <a:t>Identify the causes of problem and the available resources to solve it</a:t>
            </a:r>
          </a:p>
          <a:p>
            <a:pPr lvl="0"/>
            <a:r>
              <a:rPr sz="3200">
                <a:latin typeface="Calibri" pitchFamily="34" charset="0"/>
                <a:ea typeface="Calibri" pitchFamily="34" charset="0"/>
              </a:rPr>
              <a:t>Agree the problem and issues to discuss and set priorities</a:t>
            </a:r>
          </a:p>
          <a:p>
            <a:pPr lvl="0"/>
            <a:r>
              <a:rPr sz="3200">
                <a:latin typeface="Calibri" pitchFamily="34" charset="0"/>
                <a:ea typeface="Calibri" pitchFamily="34" charset="0"/>
              </a:rPr>
              <a:t>Agree on the time and length of discussion</a:t>
            </a:r>
          </a:p>
        </p:txBody>
      </p:sp>
      <p:sp>
        <p:nvSpPr>
          <p:cNvPr id="1048798"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1">
  <p:cSld>
    <p:spTree>
      <p:nvGrpSpPr>
        <p:cNvPr id="273" name=""/>
        <p:cNvGrpSpPr/>
        <p:nvPr/>
      </p:nvGrpSpPr>
      <p:grpSpPr>
        <a:xfrm rot="0">
          <a:off x="0" y="0"/>
          <a:ext cx="0" cy="0"/>
          <a:chOff x="0" y="0"/>
          <a:chExt cx="0" cy="0"/>
        </a:xfrm>
      </p:grpSpPr>
      <p:sp>
        <p:nvSpPr>
          <p:cNvPr id="1048799"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endParaRPr altLang="en-US" lang="zh-CN"/>
          </a:p>
          <a:p>
            <a:pPr lvl="0"/>
            <a:r>
              <a:rPr sz="3200">
                <a:latin typeface="Calibri" pitchFamily="34" charset="0"/>
                <a:ea typeface="Calibri" pitchFamily="34" charset="0"/>
              </a:rPr>
              <a:t>Nurse summarizes the important points during the discussion</a:t>
            </a:r>
          </a:p>
          <a:p>
            <a:pPr lvl="0"/>
            <a:r>
              <a:rPr sz="3200">
                <a:latin typeface="Calibri" pitchFamily="34" charset="0"/>
                <a:ea typeface="Calibri" pitchFamily="34" charset="0"/>
              </a:rPr>
              <a:t>Nurse/ patient agree on the steps to be taken next</a:t>
            </a:r>
          </a:p>
          <a:p>
            <a:pPr lvl="0"/>
            <a:r>
              <a:rPr sz="3200">
                <a:latin typeface="Calibri" pitchFamily="34" charset="0"/>
                <a:ea typeface="Calibri" pitchFamily="34" charset="0"/>
              </a:rPr>
              <a:t>Both agree on the return date</a:t>
            </a:r>
          </a:p>
        </p:txBody>
      </p:sp>
      <p:pic>
        <p:nvPicPr>
          <p:cNvPr id="2097210" name=""/>
          <p:cNvPicPr>
            <a:picLocks/>
          </p:cNvPicPr>
          <p:nvPr>
            <p:ph type="title" sz="full" idx="5"/>
          </p:nvPr>
        </p:nvPicPr>
        <p:blipFill>
          <a:blip xmlns:r="http://schemas.openxmlformats.org/officeDocument/2006/relationships" r:embed="rId1"/>
          <a:srcRect l="0" t="0" r="0" b="0"/>
          <a:stretch>
            <a:fillRect/>
          </a:stretch>
        </p:blipFill>
        <p:spPr>
          <a:xfrm rot="0">
            <a:off x="225425" y="-158750"/>
            <a:ext cx="8467725" cy="1585912"/>
          </a:xfrm>
          <a:prstGeom prst="rect"/>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1">
  <p:cSld>
    <p:spTree>
      <p:nvGrpSpPr>
        <p:cNvPr id="159" name=""/>
        <p:cNvGrpSpPr/>
        <p:nvPr/>
      </p:nvGrpSpPr>
      <p:grpSpPr>
        <a:xfrm rot="0">
          <a:off x="0" y="0"/>
          <a:ext cx="0" cy="0"/>
          <a:chOff x="0" y="0"/>
          <a:chExt cx="0" cy="0"/>
        </a:xfrm>
      </p:grpSpPr>
      <p:sp>
        <p:nvSpPr>
          <p:cNvPr id="1048615"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r>
              <a:rPr altLang="en-US" sz="3200" lang="zh-CN">
                <a:latin typeface="Calibri" pitchFamily="34" charset="0"/>
                <a:ea typeface="Calibri" pitchFamily="34" charset="0"/>
              </a:rPr>
              <a:t>It helps to maintain the discipline at lower levels</a:t>
            </a:r>
          </a:p>
          <a:p>
            <a:pPr lvl="0"/>
            <a:r>
              <a:rPr altLang="en-US" sz="3200" lang="zh-CN">
                <a:latin typeface="Calibri" pitchFamily="34" charset="0"/>
                <a:ea typeface="Calibri" pitchFamily="34" charset="0"/>
              </a:rPr>
              <a:t>It also protects the seniority of staff at the middle levels</a:t>
            </a:r>
          </a:p>
        </p:txBody>
      </p:sp>
      <p:pic>
        <p:nvPicPr>
          <p:cNvPr id="2097166" name=""/>
          <p:cNvPicPr>
            <a:picLocks/>
          </p:cNvPicPr>
          <p:nvPr>
            <p:ph type="title" sz="full" idx="5"/>
          </p:nvPr>
        </p:nvPicPr>
        <p:blipFill>
          <a:blip xmlns:r="http://schemas.openxmlformats.org/officeDocument/2006/relationships" r:embed="rId1"/>
          <a:srcRect l="0" t="0" r="0" b="0"/>
          <a:stretch>
            <a:fillRect/>
          </a:stretch>
        </p:blipFill>
        <p:spPr>
          <a:xfrm rot="0">
            <a:off x="195262" y="268287"/>
            <a:ext cx="8497888" cy="1158875"/>
          </a:xfrm>
          <a:prstGeom prst="rect"/>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1">
  <p:cSld>
    <p:spTree>
      <p:nvGrpSpPr>
        <p:cNvPr id="160" name=""/>
        <p:cNvGrpSpPr/>
        <p:nvPr/>
      </p:nvGrpSpPr>
      <p:grpSpPr>
        <a:xfrm rot="0">
          <a:off x="0" y="0"/>
          <a:ext cx="0" cy="0"/>
          <a:chOff x="0" y="0"/>
          <a:chExt cx="0" cy="0"/>
        </a:xfrm>
      </p:grpSpPr>
      <p:sp>
        <p:nvSpPr>
          <p:cNvPr id="1048616"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r>
              <a:rPr altLang="en-US" sz="3200" lang="zh-CN">
                <a:latin typeface="Calibri" pitchFamily="34" charset="0"/>
                <a:ea typeface="Calibri" pitchFamily="34" charset="0"/>
              </a:rPr>
              <a:t>The middle level staff may refuse to forward the grievances coming from the lower level staff .e.g. a nurse in charge of a ward may refuse to pass information from junior nurses to the matron in charge of the hospital</a:t>
            </a:r>
          </a:p>
        </p:txBody>
      </p:sp>
      <p:pic>
        <p:nvPicPr>
          <p:cNvPr id="2097167" name=""/>
          <p:cNvPicPr>
            <a:picLocks/>
          </p:cNvPicPr>
          <p:nvPr>
            <p:ph type="title" sz="full" idx="5"/>
          </p:nvPr>
        </p:nvPicPr>
        <p:blipFill>
          <a:blip xmlns:r="http://schemas.openxmlformats.org/officeDocument/2006/relationships" r:embed="rId1"/>
          <a:srcRect l="0" t="0" r="0" b="0"/>
          <a:stretch>
            <a:fillRect/>
          </a:stretch>
        </p:blipFill>
        <p:spPr>
          <a:xfrm rot="0">
            <a:off x="195262" y="268287"/>
            <a:ext cx="8497888" cy="1158875"/>
          </a:xfrm>
          <a:prstGeom prst="rect"/>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1">
  <p:cSld>
    <p:spTree>
      <p:nvGrpSpPr>
        <p:cNvPr id="161" name=""/>
        <p:cNvGrpSpPr/>
        <p:nvPr/>
      </p:nvGrpSpPr>
      <p:grpSpPr>
        <a:xfrm rot="0">
          <a:off x="0" y="0"/>
          <a:ext cx="0" cy="0"/>
          <a:chOff x="0" y="0"/>
          <a:chExt cx="0" cy="0"/>
        </a:xfrm>
      </p:grpSpPr>
      <p:sp>
        <p:nvSpPr>
          <p:cNvPr id="1048617"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buNone/>
            </a:pPr>
            <a:r>
              <a:rPr altLang="en-US" sz="3200" lang="zh-CN">
                <a:latin typeface="Calibri" pitchFamily="34" charset="0"/>
                <a:ea typeface="Calibri" pitchFamily="34" charset="0"/>
              </a:rPr>
              <a:t> Communication flow occurs between heads of departments or superiors who are the same level. </a:t>
            </a:r>
          </a:p>
          <a:p>
            <a:pPr lvl="0"/>
            <a:r>
              <a:rPr altLang="en-US" sz="3200" lang="zh-CN">
                <a:latin typeface="Calibri" pitchFamily="34" charset="0"/>
                <a:ea typeface="Calibri" pitchFamily="34" charset="0"/>
              </a:rPr>
              <a:t>The nurses in charge of medical and surgical departments consult one another. </a:t>
            </a:r>
          </a:p>
          <a:p>
            <a:pPr lvl="0"/>
            <a:r>
              <a:rPr altLang="en-US" sz="3200" lang="zh-CN">
                <a:latin typeface="Calibri" pitchFamily="34" charset="0"/>
                <a:ea typeface="Calibri" pitchFamily="34" charset="0"/>
              </a:rPr>
              <a:t>the superiors at the same level exchange ideas on common goals in order to improve the quality of patient care.</a:t>
            </a:r>
          </a:p>
          <a:p>
            <a:pPr lvl="0">
              <a:buNone/>
            </a:pPr>
            <a:r>
              <a:rPr altLang="en-US" sz="3200" lang="zh-CN">
                <a:latin typeface="Calibri" pitchFamily="34" charset="0"/>
                <a:ea typeface="Calibri" pitchFamily="34" charset="0"/>
              </a:rPr>
              <a:t> </a:t>
            </a:r>
          </a:p>
        </p:txBody>
      </p:sp>
      <p:pic>
        <p:nvPicPr>
          <p:cNvPr id="2097168" name=""/>
          <p:cNvPicPr>
            <a:picLocks/>
          </p:cNvPicPr>
          <p:nvPr>
            <p:ph type="title" sz="full" idx="5"/>
          </p:nvPr>
        </p:nvPicPr>
        <p:blipFill>
          <a:blip xmlns:r="http://schemas.openxmlformats.org/officeDocument/2006/relationships" r:embed="rId1"/>
          <a:srcRect l="0" t="0" r="0" b="0"/>
          <a:stretch>
            <a:fillRect/>
          </a:stretch>
        </p:blipFill>
        <p:spPr>
          <a:xfrm rot="0">
            <a:off x="195262" y="268287"/>
            <a:ext cx="8497888" cy="1158875"/>
          </a:xfrm>
          <a:prstGeom prst="rect"/>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1">
  <p:cSld>
    <p:spTree>
      <p:nvGrpSpPr>
        <p:cNvPr id="162" name=""/>
        <p:cNvGrpSpPr/>
        <p:nvPr/>
      </p:nvGrpSpPr>
      <p:grpSpPr>
        <a:xfrm rot="0">
          <a:off x="0" y="0"/>
          <a:ext cx="0" cy="0"/>
          <a:chOff x="0" y="0"/>
          <a:chExt cx="0" cy="0"/>
        </a:xfrm>
      </p:grpSpPr>
      <p:sp>
        <p:nvSpPr>
          <p:cNvPr id="1048618"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r>
              <a:rPr altLang="en-US" sz="3200" lang="zh-CN">
                <a:latin typeface="Calibri" pitchFamily="34" charset="0"/>
                <a:ea typeface="Calibri" pitchFamily="34" charset="0"/>
              </a:rPr>
              <a:t>It encourages free communication between staffs in all departments all the time </a:t>
            </a:r>
          </a:p>
          <a:p>
            <a:pPr lvl="0"/>
            <a:r>
              <a:rPr altLang="en-US" sz="3200" lang="zh-CN">
                <a:latin typeface="Calibri" pitchFamily="34" charset="0"/>
                <a:ea typeface="Calibri" pitchFamily="34" charset="0"/>
              </a:rPr>
              <a:t>Ensures that staff do not fear each other thus, improving interpersonal relationship</a:t>
            </a:r>
          </a:p>
        </p:txBody>
      </p:sp>
      <p:pic>
        <p:nvPicPr>
          <p:cNvPr id="2097169" name=""/>
          <p:cNvPicPr>
            <a:picLocks/>
          </p:cNvPicPr>
          <p:nvPr>
            <p:ph type="title" sz="full" idx="5"/>
          </p:nvPr>
        </p:nvPicPr>
        <p:blipFill>
          <a:blip xmlns:r="http://schemas.openxmlformats.org/officeDocument/2006/relationships" r:embed="rId1"/>
          <a:srcRect l="0" t="0" r="0" b="0"/>
          <a:stretch>
            <a:fillRect/>
          </a:stretch>
        </p:blipFill>
        <p:spPr>
          <a:xfrm rot="0">
            <a:off x="195262" y="268287"/>
            <a:ext cx="8497888" cy="1158875"/>
          </a:xfrm>
          <a:prstGeom prst="rect"/>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1">
  <p:cSld>
    <p:spTree>
      <p:nvGrpSpPr>
        <p:cNvPr id="163" name=""/>
        <p:cNvGrpSpPr/>
        <p:nvPr/>
      </p:nvGrpSpPr>
      <p:grpSpPr>
        <a:xfrm rot="0">
          <a:off x="0" y="0"/>
          <a:ext cx="0" cy="0"/>
          <a:chOff x="0" y="0"/>
          <a:chExt cx="0" cy="0"/>
        </a:xfrm>
      </p:grpSpPr>
      <p:sp>
        <p:nvSpPr>
          <p:cNvPr id="1048619"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r>
              <a:rPr altLang="en-US" sz="3200" lang="zh-CN">
                <a:latin typeface="Calibri" pitchFamily="34" charset="0"/>
                <a:ea typeface="Calibri" pitchFamily="34" charset="0"/>
              </a:rPr>
              <a:t>the superiors may discuss the common problems affecting their departments with a view of getting solutions to recommend to the top management for approval. </a:t>
            </a:r>
          </a:p>
          <a:p>
            <a:pPr lvl="0"/>
            <a:r>
              <a:rPr altLang="en-US" sz="3200" lang="zh-CN">
                <a:latin typeface="Calibri" pitchFamily="34" charset="0"/>
                <a:ea typeface="Calibri" pitchFamily="34" charset="0"/>
              </a:rPr>
              <a:t>Occurs also at the health centre and dispensary  levels when the staff consult one another</a:t>
            </a:r>
          </a:p>
          <a:p>
            <a:pPr lvl="0"/>
          </a:p>
        </p:txBody>
      </p:sp>
      <p:sp>
        <p:nvSpPr>
          <p:cNvPr id="1048620"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1">
  <p:cSld>
    <p:spTree>
      <p:nvGrpSpPr>
        <p:cNvPr id="164" name=""/>
        <p:cNvGrpSpPr/>
        <p:nvPr/>
      </p:nvGrpSpPr>
      <p:grpSpPr>
        <a:xfrm rot="0">
          <a:off x="0" y="0"/>
          <a:ext cx="0" cy="0"/>
          <a:chOff x="0" y="0"/>
          <a:chExt cx="0" cy="0"/>
        </a:xfrm>
      </p:grpSpPr>
      <p:sp>
        <p:nvSpPr>
          <p:cNvPr id="1048621" name=""/>
          <p:cNvSpPr/>
          <p:nvPr>
            <p:ph sz="full" idx="1"/>
          </p:nvPr>
        </p:nvSpPr>
        <p:spPr>
          <a:xfrm rot="0">
            <a:off x="457200" y="1447800"/>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indent="-514350" lvl="0" marL="622300">
              <a:buNone/>
            </a:pPr>
            <a:r>
              <a:rPr altLang="en-US" lang="zh-CN"/>
              <a:t>2. INFORMAL</a:t>
            </a:r>
          </a:p>
          <a:p>
            <a:pPr indent="-514350" lvl="0" marL="622300">
              <a:buFont typeface="Wingdings" pitchFamily="2" charset="2"/>
              <a:buChar char="§"/>
            </a:pPr>
            <a:r>
              <a:rPr sz="3200">
                <a:latin typeface="Calibri" pitchFamily="34" charset="0"/>
                <a:ea typeface="Calibri" pitchFamily="34" charset="0"/>
              </a:rPr>
              <a:t>Is an unofficial form of communication between groups of people in the organization</a:t>
            </a:r>
          </a:p>
          <a:p>
            <a:pPr indent="-514350" lvl="0" marL="622300">
              <a:buFont typeface="Wingdings" pitchFamily="2" charset="2"/>
              <a:buChar char="§"/>
            </a:pPr>
            <a:r>
              <a:rPr sz="3200">
                <a:latin typeface="Calibri" pitchFamily="34" charset="0"/>
                <a:ea typeface="Calibri" pitchFamily="34" charset="0"/>
              </a:rPr>
              <a:t>Messages are discussed casually and are not recognized by the management.</a:t>
            </a:r>
          </a:p>
          <a:p>
            <a:pPr indent="-514350" lvl="0" marL="622300">
              <a:buFont typeface="Wingdings" pitchFamily="2" charset="2"/>
              <a:buChar char="§"/>
            </a:pPr>
            <a:r>
              <a:rPr sz="3200">
                <a:latin typeface="Calibri" pitchFamily="34" charset="0"/>
                <a:ea typeface="Calibri" pitchFamily="34" charset="0"/>
              </a:rPr>
              <a:t>It is known as grapevine-containing some half truths and may emanate the staffs at lower and middle levels in the organization</a:t>
            </a:r>
          </a:p>
          <a:p>
            <a:pPr indent="-514350" lvl="0" marL="622300">
              <a:buFont typeface="Wingdings" pitchFamily="2" charset="2"/>
              <a:buChar char="§"/>
            </a:pPr>
            <a:endParaRPr sz="3200">
              <a:latin typeface="Calibri" pitchFamily="34" charset="0"/>
              <a:ea typeface="Calibri" pitchFamily="34" charset="0"/>
            </a:endParaRPr>
          </a:p>
        </p:txBody>
      </p:sp>
      <p:sp>
        <p:nvSpPr>
          <p:cNvPr id="1048622"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1">
  <p:cSld>
    <p:spTree>
      <p:nvGrpSpPr>
        <p:cNvPr id="165" name=""/>
        <p:cNvGrpSpPr/>
        <p:nvPr/>
      </p:nvGrpSpPr>
      <p:grpSpPr>
        <a:xfrm rot="0">
          <a:off x="0" y="0"/>
          <a:ext cx="0" cy="0"/>
          <a:chOff x="0" y="0"/>
          <a:chExt cx="0" cy="0"/>
        </a:xfrm>
      </p:grpSpPr>
      <p:sp>
        <p:nvSpPr>
          <p:cNvPr id="1048623"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indent="-514350" lvl="0" marL="622300">
              <a:buFont typeface="Wingdings" pitchFamily="2" charset="2"/>
              <a:buChar char="§"/>
            </a:pPr>
            <a:r>
              <a:rPr altLang="en-US" sz="3200" lang="zh-CN">
                <a:latin typeface="Calibri" pitchFamily="34" charset="0"/>
                <a:ea typeface="Calibri" pitchFamily="34" charset="0"/>
              </a:rPr>
              <a:t>Common in organizations where a certain cadre of staff feels that their needs are not being addressed.</a:t>
            </a:r>
          </a:p>
          <a:p>
            <a:pPr indent="-514350" lvl="0" marL="622300">
              <a:buFont typeface="Wingdings" pitchFamily="2" charset="2"/>
              <a:buChar char="§"/>
            </a:pPr>
            <a:r>
              <a:rPr altLang="en-US" sz="3200" lang="zh-CN">
                <a:latin typeface="Calibri" pitchFamily="34" charset="0"/>
                <a:ea typeface="Calibri" pitchFamily="34" charset="0"/>
              </a:rPr>
              <a:t>Or where top management fails to clarify issues or communicate effectively with the middle and lower level staff.</a:t>
            </a:r>
          </a:p>
          <a:p>
            <a:pPr indent="-514350" lvl="0" marL="622300">
              <a:buFont typeface="Wingdings" pitchFamily="2" charset="2"/>
              <a:buChar char="§"/>
            </a:pPr>
            <a:r>
              <a:rPr altLang="en-US" sz="3200" lang="zh-CN">
                <a:latin typeface="Calibri" pitchFamily="34" charset="0"/>
                <a:ea typeface="Calibri" pitchFamily="34" charset="0"/>
              </a:rPr>
              <a:t>Grapevine should not be ignored because it gives a warning of personal issues of concern to the employer.</a:t>
            </a:r>
          </a:p>
          <a:p>
            <a:pPr indent="-514350" lvl="0" marL="622300"/>
            <a:endParaRPr altLang="en-US" sz="3200" lang="zh-CN">
              <a:latin typeface="Calibri" pitchFamily="34" charset="0"/>
              <a:ea typeface="Calibri" pitchFamily="34" charset="0"/>
            </a:endParaRPr>
          </a:p>
        </p:txBody>
      </p:sp>
      <p:sp>
        <p:nvSpPr>
          <p:cNvPr id="1048624"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1">
  <p:cSld>
    <p:spTree>
      <p:nvGrpSpPr>
        <p:cNvPr id="147" name=""/>
        <p:cNvGrpSpPr/>
        <p:nvPr/>
      </p:nvGrpSpPr>
      <p:grpSpPr>
        <a:xfrm rot="0">
          <a:off x="0" y="0"/>
          <a:ext cx="0" cy="0"/>
          <a:chOff x="0" y="0"/>
          <a:chExt cx="0" cy="0"/>
        </a:xfrm>
      </p:grpSpPr>
      <p:sp>
        <p:nvSpPr>
          <p:cNvPr id="1048596"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r>
              <a:rPr altLang="en-US" sz="3200" lang="zh-CN">
                <a:latin typeface="Calibri" pitchFamily="34" charset="0"/>
                <a:ea typeface="Calibri" pitchFamily="34" charset="0"/>
              </a:rPr>
              <a:t>Types of communication</a:t>
            </a:r>
          </a:p>
          <a:p>
            <a:pPr lvl="0"/>
            <a:r>
              <a:rPr altLang="en-US" sz="3200" lang="zh-CN">
                <a:latin typeface="Calibri" pitchFamily="34" charset="0"/>
                <a:ea typeface="Calibri" pitchFamily="34" charset="0"/>
              </a:rPr>
              <a:t>Theories of communication</a:t>
            </a:r>
          </a:p>
          <a:p>
            <a:pPr lvl="0"/>
            <a:r>
              <a:rPr altLang="en-US" sz="3200" lang="zh-CN">
                <a:latin typeface="Calibri" pitchFamily="34" charset="0"/>
                <a:ea typeface="Calibri" pitchFamily="34" charset="0"/>
              </a:rPr>
              <a:t>Elements</a:t>
            </a:r>
          </a:p>
          <a:p>
            <a:pPr lvl="0"/>
            <a:r>
              <a:rPr altLang="en-US" sz="3200" lang="zh-CN">
                <a:latin typeface="Calibri" pitchFamily="34" charset="0"/>
                <a:ea typeface="Calibri" pitchFamily="34" charset="0"/>
              </a:rPr>
              <a:t>Communication process</a:t>
            </a:r>
          </a:p>
          <a:p>
            <a:pPr lvl="0"/>
            <a:r>
              <a:rPr altLang="en-US" sz="3200" lang="zh-CN">
                <a:latin typeface="Calibri" pitchFamily="34" charset="0"/>
                <a:ea typeface="Calibri" pitchFamily="34" charset="0"/>
              </a:rPr>
              <a:t>Influencing factors of communication</a:t>
            </a:r>
          </a:p>
          <a:p>
            <a:pPr lvl="0"/>
            <a:r>
              <a:rPr altLang="en-US" sz="3200" lang="zh-CN">
                <a:latin typeface="Calibri" pitchFamily="34" charset="0"/>
                <a:ea typeface="Calibri" pitchFamily="34" charset="0"/>
              </a:rPr>
              <a:t>Techniques of therapeutic communication</a:t>
            </a:r>
          </a:p>
          <a:p>
            <a:pPr lvl="0"/>
            <a:r>
              <a:rPr altLang="en-US" sz="3200" lang="zh-CN">
                <a:latin typeface="Calibri" pitchFamily="34" charset="0"/>
                <a:ea typeface="Calibri" pitchFamily="34" charset="0"/>
              </a:rPr>
              <a:t>Nurse –patient relationship ( phases and interpersonal skills)</a:t>
            </a:r>
          </a:p>
        </p:txBody>
      </p:sp>
      <p:pic>
        <p:nvPicPr>
          <p:cNvPr id="2097157" name=""/>
          <p:cNvPicPr>
            <a:picLocks/>
          </p:cNvPicPr>
          <p:nvPr>
            <p:ph type="title" sz="full" idx="5"/>
          </p:nvPr>
        </p:nvPicPr>
        <p:blipFill>
          <a:blip xmlns:r="http://schemas.openxmlformats.org/officeDocument/2006/relationships" r:embed="rId1"/>
          <a:srcRect l="0" t="0" r="0" b="0"/>
          <a:stretch>
            <a:fillRect/>
          </a:stretch>
        </p:blipFill>
        <p:spPr>
          <a:xfrm rot="0">
            <a:off x="195262" y="268287"/>
            <a:ext cx="8497888" cy="1158875"/>
          </a:xfrm>
          <a:prstGeom prst="rect"/>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1">
  <p:cSld>
    <p:spTree>
      <p:nvGrpSpPr>
        <p:cNvPr id="166" name=""/>
        <p:cNvGrpSpPr/>
        <p:nvPr/>
      </p:nvGrpSpPr>
      <p:grpSpPr>
        <a:xfrm rot="0">
          <a:off x="0" y="0"/>
          <a:ext cx="0" cy="0"/>
          <a:chOff x="0" y="0"/>
          <a:chExt cx="0" cy="0"/>
        </a:xfrm>
      </p:grpSpPr>
      <p:sp>
        <p:nvSpPr>
          <p:cNvPr id="1048625"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r>
              <a:rPr altLang="en-US" sz="3200" lang="zh-CN">
                <a:latin typeface="Calibri" pitchFamily="34" charset="0"/>
                <a:ea typeface="Calibri" pitchFamily="34" charset="0"/>
              </a:rPr>
              <a:t>Where a wrong meaning has been transferred because of the way communication has been conveyed unconsciously to the receiver.</a:t>
            </a:r>
          </a:p>
          <a:p>
            <a:pPr lvl="0"/>
            <a:r>
              <a:rPr altLang="en-US" sz="3200" lang="zh-CN">
                <a:latin typeface="Calibri" pitchFamily="34" charset="0"/>
                <a:ea typeface="Calibri" pitchFamily="34" charset="0"/>
              </a:rPr>
              <a:t>Usually the sender of the message is unaware that their behaviour sending wrong signals .e.g. if one appears quite casual when giving important information the recipient will interpret the importance of the information because of the manner in which people speak</a:t>
            </a:r>
          </a:p>
        </p:txBody>
      </p:sp>
      <p:pic>
        <p:nvPicPr>
          <p:cNvPr id="2097170" name=""/>
          <p:cNvPicPr>
            <a:picLocks/>
          </p:cNvPicPr>
          <p:nvPr>
            <p:ph type="title" sz="full" idx="5"/>
          </p:nvPr>
        </p:nvPicPr>
        <p:blipFill>
          <a:blip xmlns:r="http://schemas.openxmlformats.org/officeDocument/2006/relationships" r:embed="rId1"/>
          <a:srcRect l="0" t="0" r="0" b="0"/>
          <a:stretch>
            <a:fillRect/>
          </a:stretch>
        </p:blipFill>
        <p:spPr>
          <a:xfrm rot="0">
            <a:off x="354012" y="268287"/>
            <a:ext cx="8339137" cy="1158875"/>
          </a:xfrm>
          <a:prstGeom prst="rect"/>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1">
  <p:cSld>
    <p:spTree>
      <p:nvGrpSpPr>
        <p:cNvPr id="167" name=""/>
        <p:cNvGrpSpPr/>
        <p:nvPr/>
      </p:nvGrpSpPr>
      <p:grpSpPr>
        <a:xfrm rot="0">
          <a:off x="0" y="0"/>
          <a:ext cx="0" cy="0"/>
          <a:chOff x="0" y="0"/>
          <a:chExt cx="0" cy="0"/>
        </a:xfrm>
      </p:grpSpPr>
      <p:sp>
        <p:nvSpPr>
          <p:cNvPr id="1048626"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r>
              <a:rPr altLang="en-US" sz="3200" lang="zh-CN">
                <a:latin typeface="Calibri" pitchFamily="34" charset="0"/>
                <a:ea typeface="Calibri" pitchFamily="34" charset="0"/>
              </a:rPr>
              <a:t>To be effective communication must entail an exchange of ideas with understanding</a:t>
            </a:r>
          </a:p>
          <a:p>
            <a:pPr eaLnBrk="1" hangingPunct="1" latinLnBrk="1" lvl="0"/>
            <a:r>
              <a:rPr altLang="en-US" sz="3200" lang="zh-CN">
                <a:latin typeface="Calibri" pitchFamily="34" charset="0"/>
                <a:ea typeface="Calibri" pitchFamily="34" charset="0"/>
              </a:rPr>
              <a:t>Unless the flow goes both ways, no real communication  takes place.</a:t>
            </a:r>
          </a:p>
          <a:p>
            <a:pPr eaLnBrk="1" hangingPunct="1" latinLnBrk="1" lvl="0"/>
            <a:r>
              <a:rPr altLang="en-US" sz="3200" lang="zh-CN">
                <a:latin typeface="Calibri" pitchFamily="34" charset="0"/>
                <a:ea typeface="Calibri" pitchFamily="34" charset="0"/>
              </a:rPr>
              <a:t>Communication  process compromises the source of the information,  message itself,  message channel, receiver and feedback </a:t>
            </a:r>
          </a:p>
        </p:txBody>
      </p:sp>
      <p:pic>
        <p:nvPicPr>
          <p:cNvPr id="2097171" name=""/>
          <p:cNvPicPr>
            <a:picLocks/>
          </p:cNvPicPr>
          <p:nvPr>
            <p:ph type="title" sz="full" idx="5"/>
          </p:nvPr>
        </p:nvPicPr>
        <p:blipFill>
          <a:blip xmlns:r="http://schemas.openxmlformats.org/officeDocument/2006/relationships" r:embed="rId1"/>
          <a:srcRect l="0" t="0" r="0" b="0"/>
          <a:stretch>
            <a:fillRect/>
          </a:stretch>
        </p:blipFill>
        <p:spPr>
          <a:xfrm rot="0">
            <a:off x="195262" y="268287"/>
            <a:ext cx="8497888" cy="1158875"/>
          </a:xfrm>
          <a:prstGeom prst="rect"/>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1">
  <p:cSld>
    <p:spTree>
      <p:nvGrpSpPr>
        <p:cNvPr id="168" name=""/>
        <p:cNvGrpSpPr/>
        <p:nvPr/>
      </p:nvGrpSpPr>
      <p:grpSpPr>
        <a:xfrm rot="0">
          <a:off x="0" y="0"/>
          <a:ext cx="0" cy="0"/>
          <a:chOff x="0" y="0"/>
          <a:chExt cx="0" cy="0"/>
        </a:xfrm>
      </p:grpSpPr>
      <p:sp>
        <p:nvSpPr>
          <p:cNvPr id="1048627"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r>
              <a:rPr altLang="en-US" sz="3200" lang="zh-CN">
                <a:latin typeface="Calibri" pitchFamily="34" charset="0"/>
                <a:ea typeface="Calibri" pitchFamily="34" charset="0"/>
              </a:rPr>
              <a:t>M    - message</a:t>
            </a:r>
          </a:p>
          <a:p>
            <a:pPr eaLnBrk="1" hangingPunct="1" latinLnBrk="1" lvl="0"/>
            <a:r>
              <a:rPr altLang="en-US" sz="3200" lang="zh-CN">
                <a:latin typeface="Calibri" pitchFamily="34" charset="0"/>
                <a:ea typeface="Calibri" pitchFamily="34" charset="0"/>
              </a:rPr>
              <a:t>S     - source</a:t>
            </a:r>
          </a:p>
          <a:p>
            <a:pPr eaLnBrk="1" hangingPunct="1" latinLnBrk="1" lvl="0"/>
            <a:r>
              <a:rPr altLang="en-US" sz="3200" lang="zh-CN">
                <a:latin typeface="Calibri" pitchFamily="34" charset="0"/>
                <a:ea typeface="Calibri" pitchFamily="34" charset="0"/>
              </a:rPr>
              <a:t>C    - channel</a:t>
            </a:r>
          </a:p>
          <a:p>
            <a:pPr eaLnBrk="1" hangingPunct="1" latinLnBrk="1" lvl="0"/>
            <a:r>
              <a:rPr altLang="en-US" sz="3200" lang="zh-CN">
                <a:latin typeface="Calibri" pitchFamily="34" charset="0"/>
                <a:ea typeface="Calibri" pitchFamily="34" charset="0"/>
              </a:rPr>
              <a:t>R    - receiver</a:t>
            </a:r>
          </a:p>
          <a:p>
            <a:pPr eaLnBrk="1" hangingPunct="1" latinLnBrk="1" lvl="0"/>
            <a:r>
              <a:rPr altLang="en-US" sz="3200" lang="zh-CN">
                <a:latin typeface="Calibri" pitchFamily="34" charset="0"/>
                <a:ea typeface="Calibri" pitchFamily="34" charset="0"/>
              </a:rPr>
              <a:t>E    - effects</a:t>
            </a:r>
          </a:p>
          <a:p>
            <a:pPr eaLnBrk="1" hangingPunct="1" latinLnBrk="1" lvl="0"/>
            <a:r>
              <a:rPr altLang="en-US" sz="3200" lang="zh-CN">
                <a:latin typeface="Calibri" pitchFamily="34" charset="0"/>
                <a:ea typeface="Calibri" pitchFamily="34" charset="0"/>
              </a:rPr>
              <a:t>F    - feedback</a:t>
            </a:r>
          </a:p>
          <a:p>
            <a:pPr eaLnBrk="1" hangingPunct="1" latinLnBrk="1" lvl="0"/>
            <a:r>
              <a:rPr altLang="en-US" sz="3200" lang="zh-CN">
                <a:latin typeface="Calibri" pitchFamily="34" charset="0"/>
                <a:ea typeface="Calibri" pitchFamily="34" charset="0"/>
              </a:rPr>
              <a:t>S    - social setting</a:t>
            </a:r>
          </a:p>
        </p:txBody>
      </p:sp>
      <p:pic>
        <p:nvPicPr>
          <p:cNvPr id="2097172" name=""/>
          <p:cNvPicPr>
            <a:picLocks/>
          </p:cNvPicPr>
          <p:nvPr>
            <p:ph type="title" sz="full" idx="5"/>
          </p:nvPr>
        </p:nvPicPr>
        <p:blipFill>
          <a:blip xmlns:r="http://schemas.openxmlformats.org/officeDocument/2006/relationships" r:embed="rId1"/>
          <a:srcRect l="0" t="0" r="0" b="0"/>
          <a:stretch>
            <a:fillRect/>
          </a:stretch>
        </p:blipFill>
        <p:spPr>
          <a:xfrm rot="0">
            <a:off x="195262" y="268287"/>
            <a:ext cx="8680450" cy="1158875"/>
          </a:xfrm>
          <a:prstGeom prst="rect"/>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1">
  <p:cSld>
    <p:spTree>
      <p:nvGrpSpPr>
        <p:cNvPr id="169" name=""/>
        <p:cNvGrpSpPr/>
        <p:nvPr/>
      </p:nvGrpSpPr>
      <p:grpSpPr>
        <a:xfrm rot="0">
          <a:off x="0" y="0"/>
          <a:ext cx="0" cy="0"/>
          <a:chOff x="0" y="0"/>
          <a:chExt cx="0" cy="0"/>
        </a:xfrm>
      </p:grpSpPr>
      <p:sp>
        <p:nvSpPr>
          <p:cNvPr id="1048628"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r>
              <a:rPr altLang="en-US" sz="3200" lang="zh-CN">
                <a:latin typeface="Calibri" pitchFamily="34" charset="0"/>
                <a:ea typeface="Calibri" pitchFamily="34" charset="0"/>
              </a:rPr>
              <a:t>Conceiving the message</a:t>
            </a:r>
          </a:p>
          <a:p>
            <a:pPr eaLnBrk="1" hangingPunct="1" latinLnBrk="1" lvl="0"/>
            <a:r>
              <a:rPr altLang="en-US" sz="3200" lang="zh-CN">
                <a:latin typeface="Calibri" pitchFamily="34" charset="0"/>
                <a:ea typeface="Calibri" pitchFamily="34" charset="0"/>
              </a:rPr>
              <a:t>Encoding the message</a:t>
            </a:r>
          </a:p>
          <a:p>
            <a:pPr eaLnBrk="1" hangingPunct="1" latinLnBrk="1" lvl="0"/>
            <a:r>
              <a:rPr altLang="en-US" sz="3200" lang="zh-CN">
                <a:latin typeface="Calibri" pitchFamily="34" charset="0"/>
                <a:ea typeface="Calibri" pitchFamily="34" charset="0"/>
              </a:rPr>
              <a:t>Selecting a medium</a:t>
            </a:r>
          </a:p>
          <a:p>
            <a:pPr eaLnBrk="1" hangingPunct="1" latinLnBrk="1" lvl="0"/>
            <a:r>
              <a:rPr altLang="en-US" sz="3200" lang="zh-CN">
                <a:latin typeface="Calibri" pitchFamily="34" charset="0"/>
                <a:ea typeface="Calibri" pitchFamily="34" charset="0"/>
              </a:rPr>
              <a:t>Receiving the message</a:t>
            </a:r>
          </a:p>
          <a:p>
            <a:pPr eaLnBrk="1" hangingPunct="1" latinLnBrk="1" lvl="0"/>
            <a:r>
              <a:rPr altLang="en-US" sz="3200" lang="zh-CN">
                <a:latin typeface="Calibri" pitchFamily="34" charset="0"/>
                <a:ea typeface="Calibri" pitchFamily="34" charset="0"/>
              </a:rPr>
              <a:t>Decoding the message</a:t>
            </a:r>
          </a:p>
          <a:p>
            <a:pPr eaLnBrk="1" hangingPunct="1" latinLnBrk="1" lvl="0"/>
            <a:r>
              <a:rPr altLang="en-US" sz="3200" lang="zh-CN">
                <a:latin typeface="Calibri" pitchFamily="34" charset="0"/>
                <a:ea typeface="Calibri" pitchFamily="34" charset="0"/>
              </a:rPr>
              <a:t>Interpreting the message</a:t>
            </a:r>
          </a:p>
          <a:p>
            <a:pPr eaLnBrk="1" hangingPunct="1" latinLnBrk="1" lvl="0"/>
            <a:r>
              <a:rPr altLang="en-US" sz="3200" lang="zh-CN">
                <a:latin typeface="Calibri" pitchFamily="34" charset="0"/>
                <a:ea typeface="Calibri" pitchFamily="34" charset="0"/>
              </a:rPr>
              <a:t>Providing feedback</a:t>
            </a:r>
          </a:p>
        </p:txBody>
      </p:sp>
      <p:pic>
        <p:nvPicPr>
          <p:cNvPr id="2097173" name=""/>
          <p:cNvPicPr>
            <a:picLocks/>
          </p:cNvPicPr>
          <p:nvPr>
            <p:ph type="title" sz="full" idx="5"/>
          </p:nvPr>
        </p:nvPicPr>
        <p:blipFill>
          <a:blip xmlns:r="http://schemas.openxmlformats.org/officeDocument/2006/relationships" r:embed="rId1"/>
          <a:srcRect l="0" t="0" r="0" b="0"/>
          <a:stretch>
            <a:fillRect/>
          </a:stretch>
        </p:blipFill>
        <p:spPr>
          <a:xfrm rot="0">
            <a:off x="225425" y="122237"/>
            <a:ext cx="8467725" cy="1341437"/>
          </a:xfrm>
          <a:prstGeom prst="rect"/>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1">
  <p:cSld>
    <p:spTree>
      <p:nvGrpSpPr>
        <p:cNvPr id="170" name=""/>
        <p:cNvGrpSpPr/>
        <p:nvPr/>
      </p:nvGrpSpPr>
      <p:grpSpPr>
        <a:xfrm rot="0">
          <a:off x="0" y="0"/>
          <a:ext cx="0" cy="0"/>
          <a:chOff x="0" y="0"/>
          <a:chExt cx="0" cy="0"/>
        </a:xfrm>
      </p:grpSpPr>
      <p:sp>
        <p:nvSpPr>
          <p:cNvPr id="1048629"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r>
              <a:rPr altLang="en-US" sz="3200" lang="zh-CN">
                <a:latin typeface="Calibri" pitchFamily="34" charset="0"/>
                <a:ea typeface="Calibri" pitchFamily="34" charset="0"/>
              </a:rPr>
              <a:t>Each participants brings his other own background of life experiences and consequent ideas, beliefs, intentions and feelings which can facilitate or inhibit their intended communication</a:t>
            </a:r>
          </a:p>
        </p:txBody>
      </p:sp>
      <p:pic>
        <p:nvPicPr>
          <p:cNvPr id="2097174" name=""/>
          <p:cNvPicPr>
            <a:picLocks/>
          </p:cNvPicPr>
          <p:nvPr>
            <p:ph type="title" sz="full" idx="5"/>
          </p:nvPr>
        </p:nvPicPr>
        <p:blipFill>
          <a:blip xmlns:r="http://schemas.openxmlformats.org/officeDocument/2006/relationships" r:embed="rId1"/>
          <a:srcRect l="0" t="0" r="0" b="0"/>
          <a:stretch>
            <a:fillRect/>
          </a:stretch>
        </p:blipFill>
        <p:spPr>
          <a:xfrm rot="0">
            <a:off x="195262" y="268287"/>
            <a:ext cx="8497888" cy="1158875"/>
          </a:xfrm>
          <a:prstGeom prst="rect"/>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1">
  <p:cSld>
    <p:spTree>
      <p:nvGrpSpPr>
        <p:cNvPr id="171" name=""/>
        <p:cNvGrpSpPr/>
        <p:nvPr/>
      </p:nvGrpSpPr>
      <p:grpSpPr>
        <a:xfrm rot="0">
          <a:off x="0" y="0"/>
          <a:ext cx="0" cy="0"/>
          <a:chOff x="0" y="0"/>
          <a:chExt cx="0" cy="0"/>
        </a:xfrm>
      </p:grpSpPr>
      <p:sp>
        <p:nvSpPr>
          <p:cNvPr id="1048630"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endParaRPr altLang="en-US" sz="3200" lang="zh-CN">
              <a:latin typeface="Calibri" pitchFamily="34" charset="0"/>
              <a:ea typeface="Calibri" pitchFamily="34" charset="0"/>
            </a:endParaRPr>
          </a:p>
          <a:p>
            <a:pPr eaLnBrk="1" hangingPunct="1" latinLnBrk="1" lvl="0"/>
            <a:r>
              <a:rPr altLang="en-US" sz="3200" lang="zh-CN">
                <a:latin typeface="Calibri" pitchFamily="34" charset="0"/>
                <a:ea typeface="Calibri" pitchFamily="34" charset="0"/>
              </a:rPr>
              <a:t>Diagram</a:t>
            </a:r>
          </a:p>
        </p:txBody>
      </p:sp>
      <p:pic>
        <p:nvPicPr>
          <p:cNvPr id="2097175" name=""/>
          <p:cNvPicPr>
            <a:picLocks/>
          </p:cNvPicPr>
          <p:nvPr>
            <p:ph type="title" sz="full" idx="5"/>
          </p:nvPr>
        </p:nvPicPr>
        <p:blipFill>
          <a:blip xmlns:r="http://schemas.openxmlformats.org/officeDocument/2006/relationships" r:embed="rId1"/>
          <a:srcRect l="0" t="0" r="0" b="0"/>
          <a:stretch>
            <a:fillRect/>
          </a:stretch>
        </p:blipFill>
        <p:spPr>
          <a:xfrm rot="0">
            <a:off x="195262" y="268287"/>
            <a:ext cx="8497888" cy="1158875"/>
          </a:xfrm>
          <a:prstGeom prst="rect"/>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1">
  <p:cSld>
    <p:spTree>
      <p:nvGrpSpPr>
        <p:cNvPr id="172" name=""/>
        <p:cNvGrpSpPr/>
        <p:nvPr/>
      </p:nvGrpSpPr>
      <p:grpSpPr>
        <a:xfrm rot="0">
          <a:off x="0" y="0"/>
          <a:ext cx="0" cy="0"/>
          <a:chOff x="0" y="0"/>
          <a:chExt cx="0" cy="0"/>
        </a:xfrm>
      </p:grpSpPr>
      <p:sp>
        <p:nvSpPr>
          <p:cNvPr id="1048631"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endParaRPr altLang="en-US" lang="zh-CN"/>
          </a:p>
          <a:p>
            <a:pPr eaLnBrk="1" hangingPunct="1" latinLnBrk="1" lvl="0"/>
            <a:r>
              <a:rPr sz="3200">
                <a:latin typeface="Calibri" pitchFamily="34" charset="0"/>
                <a:ea typeface="Calibri" pitchFamily="34" charset="0"/>
              </a:rPr>
              <a:t>Is the communication to be passed to the audience</a:t>
            </a:r>
          </a:p>
          <a:p>
            <a:pPr eaLnBrk="1" hangingPunct="1" latinLnBrk="1" lvl="0"/>
            <a:r>
              <a:rPr sz="3200">
                <a:latin typeface="Calibri" pitchFamily="34" charset="0"/>
                <a:ea typeface="Calibri" pitchFamily="34" charset="0"/>
              </a:rPr>
              <a:t>The message needs to have a purpose and relevant facts to be communicated to the audience</a:t>
            </a:r>
          </a:p>
          <a:p>
            <a:pPr eaLnBrk="1" hangingPunct="1" latinLnBrk="1" lvl="0"/>
            <a:r>
              <a:rPr sz="3200">
                <a:latin typeface="Calibri" pitchFamily="34" charset="0"/>
                <a:ea typeface="Calibri" pitchFamily="34" charset="0"/>
              </a:rPr>
              <a:t>The message content should suit the level of the audience</a:t>
            </a:r>
          </a:p>
        </p:txBody>
      </p:sp>
      <p:pic>
        <p:nvPicPr>
          <p:cNvPr id="2097176" name=""/>
          <p:cNvPicPr>
            <a:picLocks/>
          </p:cNvPicPr>
          <p:nvPr>
            <p:ph type="title" sz="full" idx="5"/>
          </p:nvPr>
        </p:nvPicPr>
        <p:blipFill>
          <a:blip xmlns:r="http://schemas.openxmlformats.org/officeDocument/2006/relationships" r:embed="rId1"/>
          <a:srcRect l="0" t="0" r="0" b="0"/>
          <a:stretch>
            <a:fillRect/>
          </a:stretch>
        </p:blipFill>
        <p:spPr>
          <a:xfrm rot="0">
            <a:off x="195262" y="268287"/>
            <a:ext cx="8497888" cy="1158875"/>
          </a:xfrm>
          <a:prstGeom prst="rect"/>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1">
  <p:cSld>
    <p:spTree>
      <p:nvGrpSpPr>
        <p:cNvPr id="173" name=""/>
        <p:cNvGrpSpPr/>
        <p:nvPr/>
      </p:nvGrpSpPr>
      <p:grpSpPr>
        <a:xfrm rot="0">
          <a:off x="0" y="0"/>
          <a:ext cx="0" cy="0"/>
          <a:chOff x="0" y="0"/>
          <a:chExt cx="0" cy="0"/>
        </a:xfrm>
      </p:grpSpPr>
      <p:sp>
        <p:nvSpPr>
          <p:cNvPr id="1048632"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r>
              <a:rPr altLang="en-US" sz="3200" lang="zh-CN">
                <a:latin typeface="Calibri" pitchFamily="34" charset="0"/>
                <a:ea typeface="Calibri" pitchFamily="34" charset="0"/>
              </a:rPr>
              <a:t>The message should be delivered in a clear voice, with relevant examples: 4 Cs</a:t>
            </a:r>
          </a:p>
          <a:p>
            <a:pPr eaLnBrk="1" hangingPunct="1" latinLnBrk="1" lvl="0">
              <a:buNone/>
            </a:pPr>
            <a:r>
              <a:rPr altLang="en-US" sz="3200" lang="zh-CN">
                <a:latin typeface="Calibri" pitchFamily="34" charset="0"/>
                <a:ea typeface="Calibri" pitchFamily="34" charset="0"/>
              </a:rPr>
              <a:t>   - Concise</a:t>
            </a:r>
          </a:p>
          <a:p>
            <a:pPr eaLnBrk="1" hangingPunct="1" latinLnBrk="1" lvl="0">
              <a:buNone/>
            </a:pPr>
            <a:r>
              <a:rPr altLang="en-US" sz="3200" lang="zh-CN">
                <a:latin typeface="Calibri" pitchFamily="34" charset="0"/>
                <a:ea typeface="Calibri" pitchFamily="34" charset="0"/>
              </a:rPr>
              <a:t>   - Clear</a:t>
            </a:r>
          </a:p>
          <a:p>
            <a:pPr eaLnBrk="1" hangingPunct="1" latinLnBrk="1" lvl="0">
              <a:buNone/>
            </a:pPr>
            <a:r>
              <a:rPr altLang="en-US" sz="3200" lang="zh-CN">
                <a:latin typeface="Calibri" pitchFamily="34" charset="0"/>
                <a:ea typeface="Calibri" pitchFamily="34" charset="0"/>
              </a:rPr>
              <a:t>   - Capable of being carried out</a:t>
            </a:r>
          </a:p>
          <a:p>
            <a:pPr eaLnBrk="1" hangingPunct="1" latinLnBrk="1" lvl="0">
              <a:buNone/>
            </a:pPr>
            <a:r>
              <a:rPr altLang="en-US" sz="3200" lang="zh-CN">
                <a:latin typeface="Calibri" pitchFamily="34" charset="0"/>
                <a:ea typeface="Calibri" pitchFamily="34" charset="0"/>
              </a:rPr>
              <a:t>   - Complete</a:t>
            </a:r>
          </a:p>
        </p:txBody>
      </p:sp>
      <p:sp>
        <p:nvSpPr>
          <p:cNvPr id="1048633"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eaLnBrk="1" hangingPunct="1" latinLnBrk="1" lvl="0"/>
            <a:endParaRPr altLang="en-US" lang="zh-CN">
              <a:effectLst>
                <a:outerShdw algn="tl" blurRad="38100" dir="2700000" dist="38100">
                  <a:srgbClr val="C0C0C0"/>
                </a:outerShdw>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1">
  <p:cSld>
    <p:spTree>
      <p:nvGrpSpPr>
        <p:cNvPr id="174" name=""/>
        <p:cNvGrpSpPr/>
        <p:nvPr/>
      </p:nvGrpSpPr>
      <p:grpSpPr>
        <a:xfrm rot="0">
          <a:off x="0" y="0"/>
          <a:ext cx="0" cy="0"/>
          <a:chOff x="0" y="0"/>
          <a:chExt cx="0" cy="0"/>
        </a:xfrm>
      </p:grpSpPr>
      <p:sp>
        <p:nvSpPr>
          <p:cNvPr id="1048634"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lnSpc>
                <a:spcPct val="90000"/>
              </a:lnSpc>
            </a:pPr>
            <a:endParaRPr altLang="en-US" lang="zh-CN"/>
          </a:p>
          <a:p>
            <a:pPr eaLnBrk="1" hangingPunct="1" latinLnBrk="1" lvl="0">
              <a:lnSpc>
                <a:spcPct val="90000"/>
              </a:lnSpc>
            </a:pPr>
            <a:r>
              <a:rPr altLang="en-US" sz="3200" lang="zh-CN">
                <a:latin typeface="Calibri" pitchFamily="34" charset="0"/>
                <a:ea typeface="Calibri" pitchFamily="34" charset="0"/>
              </a:rPr>
              <a:t>Refers to the origin of the message</a:t>
            </a:r>
          </a:p>
          <a:p>
            <a:pPr eaLnBrk="1" hangingPunct="1" latinLnBrk="1" lvl="0">
              <a:lnSpc>
                <a:spcPct val="90000"/>
              </a:lnSpc>
            </a:pPr>
            <a:r>
              <a:rPr altLang="en-US" sz="3200" lang="zh-CN">
                <a:latin typeface="Calibri" pitchFamily="34" charset="0"/>
                <a:ea typeface="Calibri" pitchFamily="34" charset="0"/>
              </a:rPr>
              <a:t>The transmitter of the message determines the clarity of the message to the audience</a:t>
            </a:r>
          </a:p>
          <a:p>
            <a:pPr eaLnBrk="1" hangingPunct="1" latinLnBrk="1" lvl="0">
              <a:lnSpc>
                <a:spcPct val="90000"/>
              </a:lnSpc>
            </a:pPr>
            <a:r>
              <a:rPr altLang="en-US" sz="3200" lang="zh-CN">
                <a:latin typeface="Calibri" pitchFamily="34" charset="0"/>
                <a:ea typeface="Calibri" pitchFamily="34" charset="0"/>
              </a:rPr>
              <a:t>The transmitter should consider the environment before communicating</a:t>
            </a:r>
          </a:p>
          <a:p>
            <a:pPr eaLnBrk="1" hangingPunct="1" latinLnBrk="1" lvl="0">
              <a:lnSpc>
                <a:spcPct val="90000"/>
              </a:lnSpc>
            </a:pPr>
            <a:r>
              <a:rPr altLang="en-US" sz="3200" lang="zh-CN">
                <a:latin typeface="Calibri" pitchFamily="34" charset="0"/>
                <a:ea typeface="Calibri" pitchFamily="34" charset="0"/>
              </a:rPr>
              <a:t>The environment should have no interruptions during the time of conveying the message</a:t>
            </a:r>
          </a:p>
        </p:txBody>
      </p:sp>
      <p:pic>
        <p:nvPicPr>
          <p:cNvPr id="2097177" name=""/>
          <p:cNvPicPr>
            <a:picLocks/>
          </p:cNvPicPr>
          <p:nvPr>
            <p:ph type="title" sz="full" idx="5"/>
          </p:nvPr>
        </p:nvPicPr>
        <p:blipFill>
          <a:blip xmlns:r="http://schemas.openxmlformats.org/officeDocument/2006/relationships" r:embed="rId1"/>
          <a:srcRect l="0" t="0" r="0" b="0"/>
          <a:stretch>
            <a:fillRect/>
          </a:stretch>
        </p:blipFill>
        <p:spPr>
          <a:xfrm rot="0">
            <a:off x="195262" y="268287"/>
            <a:ext cx="8497888" cy="1158875"/>
          </a:xfrm>
          <a:prstGeom prst="rect"/>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1">
  <p:cSld>
    <p:spTree>
      <p:nvGrpSpPr>
        <p:cNvPr id="175" name=""/>
        <p:cNvGrpSpPr/>
        <p:nvPr/>
      </p:nvGrpSpPr>
      <p:grpSpPr>
        <a:xfrm rot="0">
          <a:off x="0" y="0"/>
          <a:ext cx="0" cy="0"/>
          <a:chOff x="0" y="0"/>
          <a:chExt cx="0" cy="0"/>
        </a:xfrm>
      </p:grpSpPr>
      <p:sp>
        <p:nvSpPr>
          <p:cNvPr id="1048635"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r>
              <a:rPr altLang="en-US" sz="3200" lang="zh-CN">
                <a:latin typeface="Calibri" pitchFamily="34" charset="0"/>
                <a:ea typeface="Calibri" pitchFamily="34" charset="0"/>
              </a:rPr>
              <a:t>Mood</a:t>
            </a:r>
          </a:p>
          <a:p>
            <a:pPr eaLnBrk="1" hangingPunct="1" latinLnBrk="1" lvl="0"/>
            <a:r>
              <a:rPr altLang="en-US" sz="3200" lang="zh-CN">
                <a:latin typeface="Calibri" pitchFamily="34" charset="0"/>
                <a:ea typeface="Calibri" pitchFamily="34" charset="0"/>
              </a:rPr>
              <a:t>Knowledge of the subject matter</a:t>
            </a:r>
          </a:p>
          <a:p>
            <a:pPr eaLnBrk="1" hangingPunct="1" latinLnBrk="1" lvl="0"/>
            <a:r>
              <a:rPr altLang="en-US" sz="3200" lang="zh-CN">
                <a:latin typeface="Calibri" pitchFamily="34" charset="0"/>
                <a:ea typeface="Calibri" pitchFamily="34" charset="0"/>
              </a:rPr>
              <a:t>Attitude</a:t>
            </a:r>
          </a:p>
          <a:p>
            <a:pPr eaLnBrk="1" hangingPunct="1" latinLnBrk="1" lvl="0"/>
            <a:r>
              <a:rPr altLang="en-US" sz="3200" lang="zh-CN">
                <a:latin typeface="Calibri" pitchFamily="34" charset="0"/>
                <a:ea typeface="Calibri" pitchFamily="34" charset="0"/>
              </a:rPr>
              <a:t>Language</a:t>
            </a:r>
          </a:p>
          <a:p>
            <a:pPr eaLnBrk="1" hangingPunct="1" latinLnBrk="1" lvl="0"/>
            <a:r>
              <a:rPr altLang="en-US" sz="3200" lang="zh-CN">
                <a:latin typeface="Calibri" pitchFamily="34" charset="0"/>
                <a:ea typeface="Calibri" pitchFamily="34" charset="0"/>
              </a:rPr>
              <a:t>Knowledge  of the audience</a:t>
            </a:r>
          </a:p>
          <a:p>
            <a:pPr eaLnBrk="1" hangingPunct="1" latinLnBrk="1" lvl="0"/>
            <a:r>
              <a:rPr altLang="en-US" sz="3200" lang="zh-CN">
                <a:latin typeface="Calibri" pitchFamily="34" charset="0"/>
                <a:ea typeface="Calibri" pitchFamily="34" charset="0"/>
              </a:rPr>
              <a:t>Social cultural background</a:t>
            </a:r>
          </a:p>
        </p:txBody>
      </p:sp>
      <p:pic>
        <p:nvPicPr>
          <p:cNvPr id="2097178" name=""/>
          <p:cNvPicPr>
            <a:picLocks/>
          </p:cNvPicPr>
          <p:nvPr>
            <p:ph type="title" sz="full" idx="5"/>
          </p:nvPr>
        </p:nvPicPr>
        <p:blipFill>
          <a:blip xmlns:r="http://schemas.openxmlformats.org/officeDocument/2006/relationships" r:embed="rId1"/>
          <a:srcRect l="0" t="0" r="0" b="0"/>
          <a:stretch>
            <a:fillRect/>
          </a:stretch>
        </p:blipFill>
        <p:spPr>
          <a:xfrm rot="0">
            <a:off x="225425" y="122237"/>
            <a:ext cx="8785225" cy="1341437"/>
          </a:xfrm>
          <a:prstGeom prst="rect"/>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1">
  <p:cSld>
    <p:spTree>
      <p:nvGrpSpPr>
        <p:cNvPr id="149" name=""/>
        <p:cNvGrpSpPr/>
        <p:nvPr/>
      </p:nvGrpSpPr>
      <p:grpSpPr>
        <a:xfrm rot="0">
          <a:off x="0" y="0"/>
          <a:ext cx="0" cy="0"/>
          <a:chOff x="0" y="0"/>
          <a:chExt cx="0" cy="0"/>
        </a:xfrm>
      </p:grpSpPr>
      <p:sp>
        <p:nvSpPr>
          <p:cNvPr id="1048599" name=""/>
          <p:cNvSpPr/>
          <p:nvPr>
            <p:ph sz="full" idx="1"/>
          </p:nvPr>
        </p:nvSpPr>
        <p:spPr>
          <a:xfrm rot="0">
            <a:off x="457200" y="1447800"/>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r>
              <a:rPr altLang="en-US" sz="3200" lang="zh-CN">
                <a:latin typeface="Calibri" pitchFamily="34" charset="0"/>
                <a:ea typeface="Calibri" pitchFamily="34" charset="0"/>
              </a:rPr>
              <a:t>Demonstrate understanding of the communication process</a:t>
            </a:r>
          </a:p>
          <a:p>
            <a:pPr lvl="0"/>
            <a:r>
              <a:rPr altLang="en-US" sz="3200" lang="zh-CN">
                <a:latin typeface="Calibri" pitchFamily="34" charset="0"/>
                <a:ea typeface="Calibri" pitchFamily="34" charset="0"/>
              </a:rPr>
              <a:t>Demonstrate understanding of techniques of therapeutic communication</a:t>
            </a:r>
          </a:p>
          <a:p>
            <a:pPr lvl="0"/>
            <a:r>
              <a:rPr altLang="en-US" sz="3200" lang="zh-CN">
                <a:latin typeface="Calibri" pitchFamily="34" charset="0"/>
                <a:ea typeface="Calibri" pitchFamily="34" charset="0"/>
              </a:rPr>
              <a:t>Identify the barriers to effective communication</a:t>
            </a:r>
          </a:p>
          <a:p>
            <a:pPr lvl="0"/>
            <a:r>
              <a:rPr altLang="en-US" sz="3200" lang="zh-CN">
                <a:latin typeface="Calibri" pitchFamily="34" charset="0"/>
                <a:ea typeface="Calibri" pitchFamily="34" charset="0"/>
              </a:rPr>
              <a:t>Develop interpersonal skills which are necessary for establishing a therapeutic nurse-patient relationship</a:t>
            </a:r>
          </a:p>
          <a:p>
            <a:pPr lvl="0"/>
            <a:endParaRPr altLang="en-US" sz="3200" lang="zh-CN">
              <a:latin typeface="Calibri" pitchFamily="34" charset="0"/>
              <a:ea typeface="Calibri" pitchFamily="34" charset="0"/>
            </a:endParaRPr>
          </a:p>
        </p:txBody>
      </p:sp>
      <p:pic>
        <p:nvPicPr>
          <p:cNvPr id="2097158" name=""/>
          <p:cNvPicPr>
            <a:picLocks/>
          </p:cNvPicPr>
          <p:nvPr>
            <p:ph type="title" sz="full" idx="5"/>
          </p:nvPr>
        </p:nvPicPr>
        <p:blipFill>
          <a:blip xmlns:r="http://schemas.openxmlformats.org/officeDocument/2006/relationships" r:embed="rId1"/>
          <a:srcRect l="0" t="0" r="0" b="0"/>
          <a:stretch>
            <a:fillRect/>
          </a:stretch>
        </p:blipFill>
        <p:spPr>
          <a:xfrm rot="0">
            <a:off x="195262" y="268287"/>
            <a:ext cx="8497888" cy="1158875"/>
          </a:xfrm>
          <a:prstGeom prst="rect"/>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1">
  <p:cSld>
    <p:spTree>
      <p:nvGrpSpPr>
        <p:cNvPr id="176" name=""/>
        <p:cNvGrpSpPr/>
        <p:nvPr/>
      </p:nvGrpSpPr>
      <p:grpSpPr>
        <a:xfrm rot="0">
          <a:off x="0" y="0"/>
          <a:ext cx="0" cy="0"/>
          <a:chOff x="0" y="0"/>
          <a:chExt cx="0" cy="0"/>
        </a:xfrm>
      </p:grpSpPr>
      <p:sp>
        <p:nvSpPr>
          <p:cNvPr id="1048636"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r>
              <a:rPr altLang="en-US" sz="3200" lang="zh-CN">
                <a:latin typeface="Calibri" pitchFamily="34" charset="0"/>
                <a:ea typeface="Calibri" pitchFamily="34" charset="0"/>
              </a:rPr>
              <a:t>Economic status</a:t>
            </a:r>
          </a:p>
          <a:p>
            <a:pPr eaLnBrk="1" hangingPunct="1" latinLnBrk="1" lvl="0"/>
            <a:r>
              <a:rPr altLang="en-US" sz="3200" lang="zh-CN">
                <a:latin typeface="Calibri" pitchFamily="34" charset="0"/>
                <a:ea typeface="Calibri" pitchFamily="34" charset="0"/>
              </a:rPr>
              <a:t>Age</a:t>
            </a:r>
          </a:p>
          <a:p>
            <a:pPr eaLnBrk="1" hangingPunct="1" latinLnBrk="1" lvl="0"/>
            <a:r>
              <a:rPr altLang="en-US" sz="3200" lang="zh-CN">
                <a:latin typeface="Calibri" pitchFamily="34" charset="0"/>
                <a:ea typeface="Calibri" pitchFamily="34" charset="0"/>
              </a:rPr>
              <a:t>Sex</a:t>
            </a:r>
          </a:p>
          <a:p>
            <a:pPr eaLnBrk="1" hangingPunct="1" latinLnBrk="1" lvl="0"/>
            <a:r>
              <a:rPr altLang="en-US" sz="3200" lang="zh-CN">
                <a:latin typeface="Calibri" pitchFamily="34" charset="0"/>
                <a:ea typeface="Calibri" pitchFamily="34" charset="0"/>
              </a:rPr>
              <a:t>Religion</a:t>
            </a:r>
          </a:p>
          <a:p>
            <a:pPr eaLnBrk="1" hangingPunct="1" latinLnBrk="1" lvl="0">
              <a:buNone/>
            </a:pPr>
            <a:r>
              <a:t>  </a:t>
            </a:r>
          </a:p>
          <a:p>
            <a:pPr eaLnBrk="1" hangingPunct="1" latinLnBrk="1" lvl="0">
              <a:buNone/>
            </a:pPr>
            <a:r>
              <a:rPr>
                <a:latin typeface="Calibri" pitchFamily="34" charset="0"/>
                <a:ea typeface="Calibri" pitchFamily="34" charset="0"/>
              </a:rPr>
              <a:t>N/B They should be considered when sending a health message to families and communities</a:t>
            </a:r>
            <a:r>
              <a:t>.</a:t>
            </a:r>
          </a:p>
        </p:txBody>
      </p:sp>
      <p:sp>
        <p:nvSpPr>
          <p:cNvPr id="1048637"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eaLnBrk="1" hangingPunct="1" latinLnBrk="1" lvl="0"/>
            <a:endParaRPr altLang="en-US" lang="zh-CN">
              <a:effectLst>
                <a:outerShdw algn="tl" blurRad="38100" dir="2700000" dist="38100">
                  <a:srgbClr val="C0C0C0"/>
                </a:outerShd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1">
  <p:cSld>
    <p:spTree>
      <p:nvGrpSpPr>
        <p:cNvPr id="177" name=""/>
        <p:cNvGrpSpPr/>
        <p:nvPr/>
      </p:nvGrpSpPr>
      <p:grpSpPr>
        <a:xfrm rot="0">
          <a:off x="0" y="0"/>
          <a:ext cx="0" cy="0"/>
          <a:chOff x="0" y="0"/>
          <a:chExt cx="0" cy="0"/>
        </a:xfrm>
      </p:grpSpPr>
      <p:sp>
        <p:nvSpPr>
          <p:cNvPr id="1048638"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endParaRPr altLang="en-US" lang="zh-CN"/>
          </a:p>
          <a:p>
            <a:pPr eaLnBrk="1" hangingPunct="1" latinLnBrk="1" lvl="0"/>
            <a:r>
              <a:rPr sz="3200">
                <a:latin typeface="Calibri" pitchFamily="34" charset="0"/>
                <a:ea typeface="Calibri" pitchFamily="34" charset="0"/>
              </a:rPr>
              <a:t>Is the medium that is used to convey a message from the source to the destiny( receiver.</a:t>
            </a:r>
          </a:p>
          <a:p>
            <a:pPr eaLnBrk="1" hangingPunct="1" latinLnBrk="1" lvl="0"/>
            <a:r>
              <a:rPr sz="3200">
                <a:latin typeface="Calibri" pitchFamily="34" charset="0"/>
                <a:ea typeface="Calibri" pitchFamily="34" charset="0"/>
              </a:rPr>
              <a:t>The communication channel used to send the message should suit the needs of the audience receiving it.</a:t>
            </a:r>
          </a:p>
        </p:txBody>
      </p:sp>
      <p:pic>
        <p:nvPicPr>
          <p:cNvPr id="2097179" name=""/>
          <p:cNvPicPr>
            <a:picLocks/>
          </p:cNvPicPr>
          <p:nvPr>
            <p:ph type="title" sz="full" idx="5"/>
          </p:nvPr>
        </p:nvPicPr>
        <p:blipFill>
          <a:blip xmlns:r="http://schemas.openxmlformats.org/officeDocument/2006/relationships" r:embed="rId1"/>
          <a:srcRect l="0" t="0" r="0" b="0"/>
          <a:stretch>
            <a:fillRect/>
          </a:stretch>
        </p:blipFill>
        <p:spPr>
          <a:xfrm rot="0">
            <a:off x="195262" y="268287"/>
            <a:ext cx="8497888" cy="1158875"/>
          </a:xfrm>
          <a:prstGeom prst="rect"/>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1">
  <p:cSld>
    <p:spTree>
      <p:nvGrpSpPr>
        <p:cNvPr id="178" name=""/>
        <p:cNvGrpSpPr/>
        <p:nvPr/>
      </p:nvGrpSpPr>
      <p:grpSpPr>
        <a:xfrm rot="0">
          <a:off x="0" y="0"/>
          <a:ext cx="0" cy="0"/>
          <a:chOff x="0" y="0"/>
          <a:chExt cx="0" cy="0"/>
        </a:xfrm>
      </p:grpSpPr>
      <p:sp>
        <p:nvSpPr>
          <p:cNvPr id="1048639"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r>
              <a:rPr altLang="en-US" sz="3200" lang="zh-CN">
                <a:latin typeface="Calibri" pitchFamily="34" charset="0"/>
                <a:ea typeface="Calibri" pitchFamily="34" charset="0"/>
              </a:rPr>
              <a:t>Mass media e.g. radio T.V posters, newspapers ,leaflets</a:t>
            </a:r>
          </a:p>
          <a:p>
            <a:pPr eaLnBrk="1" hangingPunct="1" latinLnBrk="1" lvl="0"/>
            <a:r>
              <a:rPr altLang="en-US" sz="3200" lang="zh-CN">
                <a:latin typeface="Calibri" pitchFamily="34" charset="0"/>
                <a:ea typeface="Calibri" pitchFamily="34" charset="0"/>
              </a:rPr>
              <a:t>Group media .e.g. drama, meetings, debates, barazas</a:t>
            </a:r>
          </a:p>
          <a:p>
            <a:pPr eaLnBrk="1" hangingPunct="1" latinLnBrk="1" lvl="0"/>
            <a:r>
              <a:rPr altLang="en-US" sz="3200" lang="zh-CN">
                <a:latin typeface="Calibri" pitchFamily="34" charset="0"/>
                <a:ea typeface="Calibri" pitchFamily="34" charset="0"/>
              </a:rPr>
              <a:t>One to one ( individual media) .e.g. counseling, home visits, phones, history taking.</a:t>
            </a:r>
          </a:p>
        </p:txBody>
      </p:sp>
      <p:pic>
        <p:nvPicPr>
          <p:cNvPr id="2097180" name=""/>
          <p:cNvPicPr>
            <a:picLocks/>
          </p:cNvPicPr>
          <p:nvPr>
            <p:ph type="title" sz="full" idx="5"/>
          </p:nvPr>
        </p:nvPicPr>
        <p:blipFill>
          <a:blip xmlns:r="http://schemas.openxmlformats.org/officeDocument/2006/relationships" r:embed="rId1"/>
          <a:srcRect l="0" t="0" r="0" b="0"/>
          <a:stretch>
            <a:fillRect/>
          </a:stretch>
        </p:blipFill>
        <p:spPr>
          <a:xfrm rot="0">
            <a:off x="225425" y="122237"/>
            <a:ext cx="8626475" cy="1341437"/>
          </a:xfrm>
          <a:prstGeom prst="rect"/>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1">
  <p:cSld>
    <p:spTree>
      <p:nvGrpSpPr>
        <p:cNvPr id="179" name=""/>
        <p:cNvGrpSpPr/>
        <p:nvPr/>
      </p:nvGrpSpPr>
      <p:grpSpPr>
        <a:xfrm rot="0">
          <a:off x="0" y="0"/>
          <a:ext cx="0" cy="0"/>
          <a:chOff x="0" y="0"/>
          <a:chExt cx="0" cy="0"/>
        </a:xfrm>
      </p:grpSpPr>
      <p:sp>
        <p:nvSpPr>
          <p:cNvPr id="1048640"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lnSpc>
                <a:spcPct val="90000"/>
              </a:lnSpc>
            </a:pPr>
            <a:r>
              <a:rPr altLang="en-US" b="1" lang="zh-CN"/>
              <a:t>Verbal communication   </a:t>
            </a:r>
            <a:r>
              <a:rPr altLang="en-US" lang="zh-CN"/>
              <a:t>- </a:t>
            </a:r>
            <a:r>
              <a:rPr sz="3200">
                <a:latin typeface="Calibri" pitchFamily="34" charset="0"/>
                <a:ea typeface="Calibri" pitchFamily="34" charset="0"/>
              </a:rPr>
              <a:t>Expressed through face to face conversation, telephone calls, radio and television broadcasts e.g. when giving a patient’s report to another member of staff, sharing health messages</a:t>
            </a:r>
          </a:p>
          <a:p>
            <a:pPr eaLnBrk="1" hangingPunct="1" latinLnBrk="1" lvl="0">
              <a:lnSpc>
                <a:spcPct val="90000"/>
              </a:lnSpc>
            </a:pPr>
            <a:r>
              <a:rPr sz="3200">
                <a:latin typeface="Calibri" pitchFamily="34" charset="0"/>
                <a:ea typeface="Calibri" pitchFamily="34" charset="0"/>
              </a:rPr>
              <a:t>Matron’s report where important events in the ward are highlighted</a:t>
            </a:r>
          </a:p>
          <a:p>
            <a:pPr eaLnBrk="1" hangingPunct="1" latinLnBrk="1" lvl="0">
              <a:lnSpc>
                <a:spcPct val="90000"/>
              </a:lnSpc>
            </a:pPr>
            <a:r>
              <a:rPr sz="3200">
                <a:latin typeface="Calibri" pitchFamily="34" charset="0"/>
                <a:ea typeface="Calibri" pitchFamily="34" charset="0"/>
              </a:rPr>
              <a:t>Doctor’s ward rounds where progress report and patient’s needs are reported</a:t>
            </a:r>
          </a:p>
          <a:p>
            <a:pPr eaLnBrk="1" hangingPunct="1" latinLnBrk="1" lvl="0">
              <a:lnSpc>
                <a:spcPct val="90000"/>
              </a:lnSpc>
            </a:pPr>
          </a:p>
        </p:txBody>
      </p:sp>
      <p:pic>
        <p:nvPicPr>
          <p:cNvPr id="2097181" name=""/>
          <p:cNvPicPr>
            <a:picLocks/>
          </p:cNvPicPr>
          <p:nvPr>
            <p:ph type="title" sz="full" idx="5"/>
          </p:nvPr>
        </p:nvPicPr>
        <p:blipFill>
          <a:blip xmlns:r="http://schemas.openxmlformats.org/officeDocument/2006/relationships" r:embed="rId1"/>
          <a:srcRect l="0" t="0" r="0" b="0"/>
          <a:stretch>
            <a:fillRect/>
          </a:stretch>
        </p:blipFill>
        <p:spPr>
          <a:xfrm rot="0">
            <a:off x="225425" y="122237"/>
            <a:ext cx="8467725" cy="1341437"/>
          </a:xfrm>
          <a:prstGeom prst="rect"/>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1">
  <p:cSld>
    <p:spTree>
      <p:nvGrpSpPr>
        <p:cNvPr id="180" name=""/>
        <p:cNvGrpSpPr/>
        <p:nvPr/>
      </p:nvGrpSpPr>
      <p:grpSpPr>
        <a:xfrm rot="0">
          <a:off x="0" y="0"/>
          <a:ext cx="0" cy="0"/>
          <a:chOff x="0" y="0"/>
          <a:chExt cx="0" cy="0"/>
        </a:xfrm>
      </p:grpSpPr>
      <p:sp>
        <p:nvSpPr>
          <p:cNvPr id="1048641"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r>
              <a:rPr altLang="en-US" sz="3200" lang="zh-CN">
                <a:latin typeface="Calibri" pitchFamily="34" charset="0"/>
                <a:ea typeface="Calibri" pitchFamily="34" charset="0"/>
              </a:rPr>
              <a:t>Ward meetings where issues to all staff are discussed</a:t>
            </a:r>
          </a:p>
          <a:p>
            <a:pPr eaLnBrk="1" hangingPunct="1" latinLnBrk="1" lvl="0"/>
            <a:r>
              <a:rPr altLang="en-US" sz="3200" lang="zh-CN">
                <a:latin typeface="Calibri" pitchFamily="34" charset="0"/>
                <a:ea typeface="Calibri" pitchFamily="34" charset="0"/>
              </a:rPr>
              <a:t>Ward conferences where specific conditions/ special procedures are discussed.</a:t>
            </a:r>
          </a:p>
          <a:p>
            <a:pPr eaLnBrk="1" hangingPunct="1" latinLnBrk="1" lvl="0"/>
            <a:r>
              <a:rPr altLang="en-US" sz="3200" lang="zh-CN">
                <a:latin typeface="Calibri" pitchFamily="34" charset="0"/>
                <a:ea typeface="Calibri" pitchFamily="34" charset="0"/>
              </a:rPr>
              <a:t>Clinical teachings of student nurses during their practice</a:t>
            </a:r>
          </a:p>
          <a:p>
            <a:pPr eaLnBrk="1" hangingPunct="1" latinLnBrk="1" lvl="0"/>
            <a:r>
              <a:rPr altLang="en-US" sz="3200" lang="zh-CN">
                <a:latin typeface="Calibri" pitchFamily="34" charset="0"/>
                <a:ea typeface="Calibri" pitchFamily="34" charset="0"/>
              </a:rPr>
              <a:t>Orientation of new staff in order to explain how the organizational activities are conducted</a:t>
            </a:r>
          </a:p>
        </p:txBody>
      </p:sp>
      <p:sp>
        <p:nvSpPr>
          <p:cNvPr id="1048642"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eaLnBrk="1" hangingPunct="1" latinLnBrk="1" lvl="0"/>
            <a:endParaRPr altLang="en-US" lang="zh-CN">
              <a:effectLst>
                <a:outerShdw algn="tl" blurRad="38100" dir="2700000" dist="38100">
                  <a:srgbClr val="C0C0C0"/>
                </a:outerShdw>
              </a:effectLs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1">
  <p:cSld>
    <p:spTree>
      <p:nvGrpSpPr>
        <p:cNvPr id="181" name=""/>
        <p:cNvGrpSpPr/>
        <p:nvPr/>
      </p:nvGrpSpPr>
      <p:grpSpPr>
        <a:xfrm rot="0">
          <a:off x="0" y="0"/>
          <a:ext cx="0" cy="0"/>
          <a:chOff x="0" y="0"/>
          <a:chExt cx="0" cy="0"/>
        </a:xfrm>
      </p:grpSpPr>
      <p:sp>
        <p:nvSpPr>
          <p:cNvPr id="1048643"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r>
              <a:rPr altLang="en-US" sz="3200" lang="zh-CN">
                <a:latin typeface="Calibri" pitchFamily="34" charset="0"/>
                <a:ea typeface="Calibri" pitchFamily="34" charset="0"/>
              </a:rPr>
              <a:t>Interviewing of new patients during admission</a:t>
            </a:r>
          </a:p>
          <a:p>
            <a:pPr eaLnBrk="1" hangingPunct="1" latinLnBrk="1" lvl="0"/>
            <a:r>
              <a:rPr altLang="en-US" sz="3200" lang="zh-CN">
                <a:latin typeface="Calibri" pitchFamily="34" charset="0"/>
                <a:ea typeface="Calibri" pitchFamily="34" charset="0"/>
              </a:rPr>
              <a:t>Verbal communication involves the art of talking and listening</a:t>
            </a:r>
          </a:p>
          <a:p>
            <a:pPr eaLnBrk="1" hangingPunct="1" latinLnBrk="1" lvl="0"/>
            <a:r>
              <a:rPr altLang="en-US" sz="3200" lang="zh-CN">
                <a:latin typeface="Calibri" pitchFamily="34" charset="0"/>
                <a:ea typeface="Calibri" pitchFamily="34" charset="0"/>
              </a:rPr>
              <a:t>The tone of voice can communicate feelings and emotions that are as significant as the words being spoken</a:t>
            </a:r>
          </a:p>
          <a:p>
            <a:pPr eaLnBrk="1" hangingPunct="1" latinLnBrk="1" lvl="0"/>
            <a:r>
              <a:rPr altLang="en-US" sz="3200" lang="zh-CN">
                <a:latin typeface="Calibri" pitchFamily="34" charset="0"/>
                <a:ea typeface="Calibri" pitchFamily="34" charset="0"/>
              </a:rPr>
              <a:t>It is important to choose words that do not offend in anyway  and that are easily understood avoid jargon words</a:t>
            </a:r>
          </a:p>
        </p:txBody>
      </p:sp>
      <p:sp>
        <p:nvSpPr>
          <p:cNvPr id="1048644"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eaLnBrk="1" hangingPunct="1" latinLnBrk="1" lvl="0"/>
            <a:endParaRPr altLang="en-US" lang="zh-CN">
              <a:effectLst>
                <a:outerShdw algn="tl" blurRad="38100" dir="2700000" dist="38100">
                  <a:srgbClr val="C0C0C0"/>
                </a:outerShdw>
              </a:effectLs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1">
  <p:cSld>
    <p:spTree>
      <p:nvGrpSpPr>
        <p:cNvPr id="182" name=""/>
        <p:cNvGrpSpPr/>
        <p:nvPr/>
      </p:nvGrpSpPr>
      <p:grpSpPr>
        <a:xfrm rot="0">
          <a:off x="0" y="0"/>
          <a:ext cx="0" cy="0"/>
          <a:chOff x="0" y="0"/>
          <a:chExt cx="0" cy="0"/>
        </a:xfrm>
      </p:grpSpPr>
      <p:sp>
        <p:nvSpPr>
          <p:cNvPr id="1048645"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r>
              <a:rPr altLang="en-US" sz="3200" lang="zh-CN">
                <a:latin typeface="Calibri" pitchFamily="34" charset="0"/>
                <a:ea typeface="Calibri" pitchFamily="34" charset="0"/>
              </a:rPr>
              <a:t>Non-verbal communication  -is a combination of body position, gesture and facial expression</a:t>
            </a:r>
          </a:p>
          <a:p>
            <a:pPr eaLnBrk="1" hangingPunct="1" latinLnBrk="1" lvl="0"/>
            <a:r>
              <a:rPr altLang="en-US" sz="3200" lang="zh-CN">
                <a:latin typeface="Calibri" pitchFamily="34" charset="0"/>
                <a:ea typeface="Calibri" pitchFamily="34" charset="0"/>
              </a:rPr>
              <a:t>Is a body language because it can be used to communicate as much words</a:t>
            </a:r>
          </a:p>
          <a:p>
            <a:pPr eaLnBrk="1" hangingPunct="1" latinLnBrk="1" lvl="0"/>
            <a:r>
              <a:rPr altLang="en-US" sz="3200" lang="zh-CN">
                <a:latin typeface="Calibri" pitchFamily="34" charset="0"/>
                <a:ea typeface="Calibri" pitchFamily="34" charset="0"/>
              </a:rPr>
              <a:t>It is often through body language that we express our attitudes towards an issue, a person or a person’s behaviour</a:t>
            </a:r>
          </a:p>
          <a:p>
            <a:pPr eaLnBrk="1" hangingPunct="1" latinLnBrk="1" lvl="0"/>
          </a:p>
        </p:txBody>
      </p:sp>
      <p:sp>
        <p:nvSpPr>
          <p:cNvPr id="1048646"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eaLnBrk="1" hangingPunct="1" latinLnBrk="1" lvl="0"/>
            <a:endParaRPr altLang="en-US" lang="zh-CN">
              <a:effectLst>
                <a:outerShdw algn="tl" blurRad="38100" dir="2700000" dist="38100">
                  <a:srgbClr val="C0C0C0"/>
                </a:outerShdw>
              </a:effectLs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1">
  <p:cSld>
    <p:spTree>
      <p:nvGrpSpPr>
        <p:cNvPr id="183" name=""/>
        <p:cNvGrpSpPr/>
        <p:nvPr/>
      </p:nvGrpSpPr>
      <p:grpSpPr>
        <a:xfrm rot="0">
          <a:off x="0" y="0"/>
          <a:ext cx="0" cy="0"/>
          <a:chOff x="0" y="0"/>
          <a:chExt cx="0" cy="0"/>
        </a:xfrm>
      </p:grpSpPr>
      <p:sp>
        <p:nvSpPr>
          <p:cNvPr id="1048647"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r>
              <a:rPr altLang="en-US" sz="3200" lang="zh-CN">
                <a:latin typeface="Calibri" pitchFamily="34" charset="0"/>
                <a:ea typeface="Calibri" pitchFamily="34" charset="0"/>
              </a:rPr>
              <a:t>Winking</a:t>
            </a:r>
          </a:p>
          <a:p>
            <a:pPr eaLnBrk="1" hangingPunct="1" latinLnBrk="1" lvl="0"/>
            <a:r>
              <a:rPr altLang="en-US" sz="3200" lang="zh-CN">
                <a:latin typeface="Calibri" pitchFamily="34" charset="0"/>
                <a:ea typeface="Calibri" pitchFamily="34" charset="0"/>
              </a:rPr>
              <a:t>Beckoning-calling for help </a:t>
            </a:r>
          </a:p>
          <a:p>
            <a:pPr eaLnBrk="1" hangingPunct="1" latinLnBrk="1" lvl="0"/>
            <a:r>
              <a:rPr altLang="en-US" sz="3200" lang="zh-CN">
                <a:latin typeface="Calibri" pitchFamily="34" charset="0"/>
                <a:ea typeface="Calibri" pitchFamily="34" charset="0"/>
              </a:rPr>
              <a:t>Crying</a:t>
            </a:r>
          </a:p>
          <a:p>
            <a:pPr eaLnBrk="1" hangingPunct="1" latinLnBrk="1" lvl="0"/>
            <a:r>
              <a:rPr altLang="en-US" sz="3200" lang="zh-CN">
                <a:latin typeface="Calibri" pitchFamily="34" charset="0"/>
                <a:ea typeface="Calibri" pitchFamily="34" charset="0"/>
              </a:rPr>
              <a:t>Wriggling</a:t>
            </a:r>
          </a:p>
          <a:p>
            <a:pPr eaLnBrk="1" hangingPunct="1" latinLnBrk="1" lvl="0"/>
            <a:r>
              <a:rPr altLang="en-US" sz="3200" lang="zh-CN">
                <a:latin typeface="Calibri" pitchFamily="34" charset="0"/>
                <a:ea typeface="Calibri" pitchFamily="34" charset="0"/>
              </a:rPr>
              <a:t>Facial expression</a:t>
            </a:r>
          </a:p>
          <a:p>
            <a:pPr eaLnBrk="1" hangingPunct="1" latinLnBrk="1" lvl="0"/>
            <a:r>
              <a:rPr altLang="en-US" sz="3200" lang="zh-CN">
                <a:latin typeface="Calibri" pitchFamily="34" charset="0"/>
                <a:ea typeface="Calibri" pitchFamily="34" charset="0"/>
              </a:rPr>
              <a:t>Yawning</a:t>
            </a:r>
          </a:p>
          <a:p>
            <a:pPr eaLnBrk="1" hangingPunct="1" latinLnBrk="1" lvl="0"/>
            <a:r>
              <a:rPr altLang="en-US" sz="3200" lang="zh-CN">
                <a:latin typeface="Calibri" pitchFamily="34" charset="0"/>
                <a:ea typeface="Calibri" pitchFamily="34" charset="0"/>
              </a:rPr>
              <a:t>Restlessness –discomfort or feeling pain</a:t>
            </a:r>
          </a:p>
          <a:p>
            <a:pPr eaLnBrk="1" hangingPunct="1" latinLnBrk="1" lvl="0"/>
            <a:r>
              <a:rPr altLang="en-US" sz="3200" lang="zh-CN">
                <a:latin typeface="Calibri" pitchFamily="34" charset="0"/>
                <a:ea typeface="Calibri" pitchFamily="34" charset="0"/>
              </a:rPr>
              <a:t>Dilated pupils</a:t>
            </a:r>
          </a:p>
        </p:txBody>
      </p:sp>
      <p:pic>
        <p:nvPicPr>
          <p:cNvPr id="2097182" name=""/>
          <p:cNvPicPr>
            <a:picLocks/>
          </p:cNvPicPr>
          <p:nvPr>
            <p:ph type="title" sz="full" idx="5"/>
          </p:nvPr>
        </p:nvPicPr>
        <p:blipFill>
          <a:blip xmlns:r="http://schemas.openxmlformats.org/officeDocument/2006/relationships" r:embed="rId1"/>
          <a:srcRect l="0" t="0" r="0" b="0"/>
          <a:stretch>
            <a:fillRect/>
          </a:stretch>
        </p:blipFill>
        <p:spPr>
          <a:xfrm rot="0">
            <a:off x="225425" y="122237"/>
            <a:ext cx="8467725" cy="1341437"/>
          </a:xfrm>
          <a:prstGeom prst="rect"/>
          <a:noFill/>
          <a:ln>
            <a:noFill/>
          </a:ln>
        </p:spPr>
      </p:pic>
    </p:spTree>
  </p:cSld>
  <p:clrMapOvr>
    <a:masterClrMapping/>
  </p:clrMapOvr>
  <p:timing/>
</p:sld>
</file>

<file path=ppt/slides/slide38.xml><?xml version="1.0" encoding="utf-8"?>
<p:sld xmlns:a="http://schemas.openxmlformats.org/drawingml/2006/main" xmlns:r="http://schemas.openxmlformats.org/officeDocument/2006/relationships" xmlns:p="http://schemas.openxmlformats.org/presentationml/2006/main" showMasterSp="1">
  <p:cSld>
    <p:spTree>
      <p:nvGrpSpPr>
        <p:cNvPr id="184" name=""/>
        <p:cNvGrpSpPr/>
        <p:nvPr/>
      </p:nvGrpSpPr>
      <p:grpSpPr>
        <a:xfrm rot="0">
          <a:off x="0" y="0"/>
          <a:ext cx="0" cy="0"/>
          <a:chOff x="0" y="0"/>
          <a:chExt cx="0" cy="0"/>
        </a:xfrm>
      </p:grpSpPr>
      <p:sp>
        <p:nvSpPr>
          <p:cNvPr id="1048648"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r>
              <a:rPr altLang="en-US" sz="3200" lang="zh-CN">
                <a:latin typeface="Calibri" pitchFamily="34" charset="0"/>
                <a:ea typeface="Calibri" pitchFamily="34" charset="0"/>
              </a:rPr>
              <a:t>Constricted pupils</a:t>
            </a:r>
          </a:p>
          <a:p>
            <a:pPr eaLnBrk="1" hangingPunct="1" latinLnBrk="1" lvl="0"/>
            <a:r>
              <a:rPr altLang="en-US" sz="3200" lang="zh-CN">
                <a:latin typeface="Calibri" pitchFamily="34" charset="0"/>
                <a:ea typeface="Calibri" pitchFamily="34" charset="0"/>
              </a:rPr>
              <a:t>Staring at a fixed point </a:t>
            </a:r>
          </a:p>
          <a:p>
            <a:pPr eaLnBrk="1" hangingPunct="1" latinLnBrk="1" lvl="0"/>
            <a:r>
              <a:rPr altLang="en-US" sz="3200" lang="zh-CN">
                <a:latin typeface="Calibri" pitchFamily="34" charset="0"/>
                <a:ea typeface="Calibri" pitchFamily="34" charset="0"/>
              </a:rPr>
              <a:t>Laughing-elated mood or being amused</a:t>
            </a:r>
          </a:p>
          <a:p>
            <a:pPr eaLnBrk="1" hangingPunct="1" latinLnBrk="1" lvl="0"/>
            <a:r>
              <a:rPr altLang="en-US" sz="3200" lang="zh-CN">
                <a:latin typeface="Calibri" pitchFamily="34" charset="0"/>
                <a:ea typeface="Calibri" pitchFamily="34" charset="0"/>
              </a:rPr>
              <a:t>Raising hand-calling for attention</a:t>
            </a:r>
          </a:p>
          <a:p>
            <a:pPr eaLnBrk="1" hangingPunct="1" latinLnBrk="1" lvl="0"/>
            <a:r>
              <a:rPr altLang="en-US" sz="3200" lang="zh-CN">
                <a:latin typeface="Calibri" pitchFamily="34" charset="0"/>
                <a:ea typeface="Calibri" pitchFamily="34" charset="0"/>
              </a:rPr>
              <a:t>All  nurses must become skilled in interpreting the body language of patients</a:t>
            </a:r>
          </a:p>
          <a:p>
            <a:pPr eaLnBrk="1" hangingPunct="1" latinLnBrk="1" lvl="0"/>
            <a:r>
              <a:rPr altLang="en-US" sz="3200" lang="zh-CN">
                <a:latin typeface="Calibri" pitchFamily="34" charset="0"/>
                <a:ea typeface="Calibri" pitchFamily="34" charset="0"/>
              </a:rPr>
              <a:t>This will help  to understand their needs and concerns fully</a:t>
            </a:r>
          </a:p>
          <a:p>
            <a:pPr eaLnBrk="1" hangingPunct="1" latinLnBrk="1" lvl="0">
              <a:buNone/>
            </a:pPr>
            <a:r>
              <a:rPr altLang="en-US" sz="3200" lang="zh-CN">
                <a:latin typeface="Calibri" pitchFamily="34" charset="0"/>
                <a:ea typeface="Calibri" pitchFamily="34" charset="0"/>
              </a:rPr>
              <a:t> </a:t>
            </a:r>
          </a:p>
        </p:txBody>
      </p:sp>
      <p:sp>
        <p:nvSpPr>
          <p:cNvPr id="1048649"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eaLnBrk="1" hangingPunct="1" latinLnBrk="1" lvl="0"/>
            <a:endParaRPr altLang="en-US" lang="zh-CN">
              <a:effectLst>
                <a:outerShdw algn="tl" blurRad="38100" dir="2700000" dist="38100">
                  <a:srgbClr val="C0C0C0"/>
                </a:outerShdw>
              </a:effectLs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1">
  <p:cSld>
    <p:spTree>
      <p:nvGrpSpPr>
        <p:cNvPr id="185" name=""/>
        <p:cNvGrpSpPr/>
        <p:nvPr/>
      </p:nvGrpSpPr>
      <p:grpSpPr>
        <a:xfrm rot="0">
          <a:off x="0" y="0"/>
          <a:ext cx="0" cy="0"/>
          <a:chOff x="0" y="0"/>
          <a:chExt cx="0" cy="0"/>
        </a:xfrm>
      </p:grpSpPr>
      <p:sp>
        <p:nvSpPr>
          <p:cNvPr id="1048650" name=""/>
          <p:cNvSpPr/>
          <p:nvPr>
            <p:ph sz="full" idx="1"/>
          </p:nvPr>
        </p:nvSpPr>
        <p:spPr>
          <a:xfrm rot="0">
            <a:off x="457200" y="15827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r>
              <a:rPr altLang="en-US" sz="3200" lang="zh-CN">
                <a:latin typeface="Calibri" pitchFamily="34" charset="0"/>
                <a:ea typeface="Calibri" pitchFamily="34" charset="0"/>
              </a:rPr>
              <a:t>Movement that indicate indecision/boredom</a:t>
            </a:r>
          </a:p>
          <a:p>
            <a:pPr eaLnBrk="1" hangingPunct="1" latinLnBrk="1" lvl="0"/>
            <a:r>
              <a:rPr altLang="en-US" sz="3200" lang="zh-CN">
                <a:latin typeface="Calibri" pitchFamily="34" charset="0"/>
                <a:ea typeface="Calibri" pitchFamily="34" charset="0"/>
              </a:rPr>
              <a:t> Appearance e.g. grooming</a:t>
            </a:r>
          </a:p>
          <a:p>
            <a:pPr eaLnBrk="1" hangingPunct="1" latinLnBrk="1" lvl="0"/>
            <a:r>
              <a:rPr altLang="en-US" sz="3200" lang="zh-CN">
                <a:latin typeface="Calibri" pitchFamily="34" charset="0"/>
                <a:ea typeface="Calibri" pitchFamily="34" charset="0"/>
              </a:rPr>
              <a:t>Emotions</a:t>
            </a:r>
          </a:p>
          <a:p>
            <a:pPr eaLnBrk="1" hangingPunct="1" latinLnBrk="1" lvl="0"/>
            <a:r>
              <a:rPr altLang="en-US" sz="3200" lang="zh-CN">
                <a:latin typeface="Calibri" pitchFamily="34" charset="0"/>
                <a:ea typeface="Calibri" pitchFamily="34" charset="0"/>
              </a:rPr>
              <a:t>Making calls in between discussions</a:t>
            </a:r>
          </a:p>
          <a:p>
            <a:pPr eaLnBrk="1" hangingPunct="1" latinLnBrk="1" lvl="0"/>
            <a:r>
              <a:rPr altLang="en-US" sz="3200" lang="zh-CN">
                <a:latin typeface="Calibri" pitchFamily="34" charset="0"/>
                <a:ea typeface="Calibri" pitchFamily="34" charset="0"/>
              </a:rPr>
              <a:t>Frowning</a:t>
            </a:r>
          </a:p>
          <a:p>
            <a:pPr eaLnBrk="1" hangingPunct="1" latinLnBrk="1" lvl="0"/>
            <a:r>
              <a:rPr altLang="en-US" sz="3200" lang="zh-CN">
                <a:latin typeface="Calibri" pitchFamily="34" charset="0"/>
                <a:ea typeface="Calibri" pitchFamily="34" charset="0"/>
              </a:rPr>
              <a:t>Showing signs of disgust</a:t>
            </a:r>
          </a:p>
          <a:p>
            <a:pPr eaLnBrk="1" hangingPunct="1" latinLnBrk="1" lvl="0"/>
            <a:r>
              <a:rPr altLang="en-US" sz="3200" lang="zh-CN">
                <a:latin typeface="Calibri" pitchFamily="34" charset="0"/>
                <a:ea typeface="Calibri" pitchFamily="34" charset="0"/>
              </a:rPr>
              <a:t>Displaying signs of disapproval towards the patient</a:t>
            </a:r>
          </a:p>
          <a:p>
            <a:pPr eaLnBrk="1" hangingPunct="1" latinLnBrk="1" lvl="0"/>
            <a:endParaRPr altLang="en-US" sz="3200" lang="zh-CN">
              <a:latin typeface="Calibri" pitchFamily="34" charset="0"/>
              <a:ea typeface="Calibri" pitchFamily="34" charset="0"/>
            </a:endParaRPr>
          </a:p>
        </p:txBody>
      </p:sp>
      <p:pic>
        <p:nvPicPr>
          <p:cNvPr id="2097183" name=""/>
          <p:cNvPicPr>
            <a:picLocks/>
          </p:cNvPicPr>
          <p:nvPr>
            <p:ph type="title" sz="full" idx="5"/>
          </p:nvPr>
        </p:nvPicPr>
        <p:blipFill>
          <a:blip xmlns:r="http://schemas.openxmlformats.org/officeDocument/2006/relationships" r:embed="rId1"/>
          <a:srcRect l="0" t="0" r="0" b="0"/>
          <a:stretch>
            <a:fillRect/>
          </a:stretch>
        </p:blipFill>
        <p:spPr>
          <a:xfrm rot="0">
            <a:off x="225425" y="122237"/>
            <a:ext cx="8467725" cy="1341437"/>
          </a:xfrm>
          <a:prstGeom prst="rect"/>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1">
  <p:cSld>
    <p:spTree>
      <p:nvGrpSpPr>
        <p:cNvPr id="150" name=""/>
        <p:cNvGrpSpPr/>
        <p:nvPr/>
      </p:nvGrpSpPr>
      <p:grpSpPr>
        <a:xfrm rot="0">
          <a:off x="0" y="0"/>
          <a:ext cx="0" cy="0"/>
          <a:chOff x="0" y="0"/>
          <a:chExt cx="0" cy="0"/>
        </a:xfrm>
      </p:grpSpPr>
      <p:sp>
        <p:nvSpPr>
          <p:cNvPr id="1048600"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r>
              <a:rPr altLang="en-US" sz="3200" lang="zh-CN">
                <a:latin typeface="Calibri" pitchFamily="34" charset="0"/>
                <a:ea typeface="Calibri" pitchFamily="34" charset="0"/>
              </a:rPr>
              <a:t>Defining  of communication is difficult when one considers that it can be approached from many different directions and that there is clearly a wide range of applications for communication.</a:t>
            </a:r>
          </a:p>
          <a:p>
            <a:pPr eaLnBrk="1" hangingPunct="1" latinLnBrk="1" lvl="0"/>
            <a:r>
              <a:rPr altLang="en-US" sz="3200" lang="zh-CN">
                <a:latin typeface="Calibri" pitchFamily="34" charset="0"/>
                <a:ea typeface="Calibri" pitchFamily="34" charset="0"/>
              </a:rPr>
              <a:t>Communication occurs in many situations with different individuals and groups involved and different goals and objectives</a:t>
            </a:r>
          </a:p>
        </p:txBody>
      </p:sp>
      <p:pic>
        <p:nvPicPr>
          <p:cNvPr id="2097159" name=""/>
          <p:cNvPicPr>
            <a:picLocks/>
          </p:cNvPicPr>
          <p:nvPr>
            <p:ph type="title" sz="full" idx="5"/>
          </p:nvPr>
        </p:nvPicPr>
        <p:blipFill>
          <a:blip xmlns:r="http://schemas.openxmlformats.org/officeDocument/2006/relationships" r:embed="rId1"/>
          <a:srcRect l="0" t="0" r="0" b="0"/>
          <a:stretch>
            <a:fillRect/>
          </a:stretch>
        </p:blipFill>
        <p:spPr>
          <a:xfrm rot="0">
            <a:off x="195262" y="268287"/>
            <a:ext cx="8497888" cy="1158875"/>
          </a:xfrm>
          <a:prstGeom prst="rect"/>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1">
  <p:cSld>
    <p:spTree>
      <p:nvGrpSpPr>
        <p:cNvPr id="186" name=""/>
        <p:cNvGrpSpPr/>
        <p:nvPr/>
      </p:nvGrpSpPr>
      <p:grpSpPr>
        <a:xfrm rot="0">
          <a:off x="0" y="0"/>
          <a:ext cx="0" cy="0"/>
          <a:chOff x="0" y="0"/>
          <a:chExt cx="0" cy="0"/>
        </a:xfrm>
      </p:grpSpPr>
      <p:sp>
        <p:nvSpPr>
          <p:cNvPr id="1048651"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r>
              <a:rPr altLang="en-US" sz="3200" lang="zh-CN">
                <a:latin typeface="Calibri" pitchFamily="34" charset="0"/>
                <a:ea typeface="Calibri" pitchFamily="34" charset="0"/>
              </a:rPr>
              <a:t>Non-verbal communication makes up 80-85% of communication</a:t>
            </a:r>
          </a:p>
          <a:p>
            <a:pPr eaLnBrk="1" hangingPunct="1" latinLnBrk="1" lvl="0"/>
            <a:r>
              <a:rPr altLang="en-US" sz="3200" lang="zh-CN">
                <a:latin typeface="Calibri" pitchFamily="34" charset="0"/>
                <a:ea typeface="Calibri" pitchFamily="34" charset="0"/>
              </a:rPr>
              <a:t>As humans we don’t realize that our body is communicating and we take what we see in conjunction with what we hear</a:t>
            </a:r>
          </a:p>
          <a:p>
            <a:pPr eaLnBrk="1" hangingPunct="1" latinLnBrk="1" lvl="0"/>
            <a:r>
              <a:rPr altLang="en-US" sz="3200" lang="zh-CN">
                <a:latin typeface="Calibri" pitchFamily="34" charset="0"/>
                <a:ea typeface="Calibri" pitchFamily="34" charset="0"/>
              </a:rPr>
              <a:t>If we see a person when they are speaking we will often get a lot more information about them , their thoughts, feelings and attitudes than if we just hear them speaking, .e.g on the phone</a:t>
            </a:r>
          </a:p>
        </p:txBody>
      </p:sp>
      <p:pic>
        <p:nvPicPr>
          <p:cNvPr id="2097184" name=""/>
          <p:cNvPicPr>
            <a:picLocks/>
          </p:cNvPicPr>
          <p:nvPr>
            <p:ph type="title" sz="full" idx="5"/>
          </p:nvPr>
        </p:nvPicPr>
        <p:blipFill>
          <a:blip xmlns:r="http://schemas.openxmlformats.org/officeDocument/2006/relationships" r:embed="rId1"/>
          <a:srcRect l="0" t="0" r="0" b="0"/>
          <a:stretch>
            <a:fillRect/>
          </a:stretch>
        </p:blipFill>
        <p:spPr>
          <a:xfrm rot="0">
            <a:off x="225425" y="122237"/>
            <a:ext cx="8467725" cy="1341437"/>
          </a:xfrm>
          <a:prstGeom prst="rect"/>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1">
  <p:cSld>
    <p:spTree>
      <p:nvGrpSpPr>
        <p:cNvPr id="187" name=""/>
        <p:cNvGrpSpPr/>
        <p:nvPr/>
      </p:nvGrpSpPr>
      <p:grpSpPr>
        <a:xfrm rot="0">
          <a:off x="0" y="0"/>
          <a:ext cx="0" cy="0"/>
          <a:chOff x="0" y="0"/>
          <a:chExt cx="0" cy="0"/>
        </a:xfrm>
      </p:grpSpPr>
      <p:sp>
        <p:nvSpPr>
          <p:cNvPr id="1048652"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endParaRPr altLang="en-US" lang="zh-CN"/>
          </a:p>
          <a:p>
            <a:pPr eaLnBrk="1" hangingPunct="1" latinLnBrk="1" lvl="0"/>
            <a:r>
              <a:rPr sz="3200">
                <a:latin typeface="Calibri" pitchFamily="34" charset="0"/>
                <a:ea typeface="Calibri" pitchFamily="34" charset="0"/>
              </a:rPr>
              <a:t>Non-verbal communication refers to those movements and positions of the head, limbs and body that convey meaning</a:t>
            </a:r>
          </a:p>
        </p:txBody>
      </p:sp>
      <p:sp>
        <p:nvSpPr>
          <p:cNvPr id="1048653"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eaLnBrk="1" hangingPunct="1" latinLnBrk="1" lvl="0"/>
            <a:endParaRPr altLang="en-US" lang="zh-CN">
              <a:effectLst>
                <a:outerShdw algn="tl" blurRad="38100" dir="2700000" dist="38100">
                  <a:srgbClr val="C0C0C0"/>
                </a:outerShdw>
              </a:effectLs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1">
  <p:cSld>
    <p:spTree>
      <p:nvGrpSpPr>
        <p:cNvPr id="188" name=""/>
        <p:cNvGrpSpPr/>
        <p:nvPr/>
      </p:nvGrpSpPr>
      <p:grpSpPr>
        <a:xfrm rot="0">
          <a:off x="0" y="0"/>
          <a:ext cx="0" cy="0"/>
          <a:chOff x="0" y="0"/>
          <a:chExt cx="0" cy="0"/>
        </a:xfrm>
      </p:grpSpPr>
      <p:sp>
        <p:nvSpPr>
          <p:cNvPr id="1048654"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r>
              <a:rPr altLang="en-US" sz="3200" lang="zh-CN">
                <a:latin typeface="Calibri" pitchFamily="34" charset="0"/>
                <a:ea typeface="Calibri" pitchFamily="34" charset="0"/>
              </a:rPr>
              <a:t>Giving information</a:t>
            </a:r>
          </a:p>
          <a:p>
            <a:pPr eaLnBrk="1" hangingPunct="1" latinLnBrk="1" lvl="0"/>
            <a:r>
              <a:rPr altLang="en-US" sz="3200" lang="zh-CN">
                <a:latin typeface="Calibri" pitchFamily="34" charset="0"/>
                <a:ea typeface="Calibri" pitchFamily="34" charset="0"/>
              </a:rPr>
              <a:t>Seeking information</a:t>
            </a:r>
          </a:p>
          <a:p>
            <a:pPr eaLnBrk="1" hangingPunct="1" latinLnBrk="1" lvl="0"/>
            <a:r>
              <a:rPr altLang="en-US" sz="3200" lang="zh-CN">
                <a:latin typeface="Calibri" pitchFamily="34" charset="0"/>
                <a:ea typeface="Calibri" pitchFamily="34" charset="0"/>
              </a:rPr>
              <a:t>Expressing emotions</a:t>
            </a:r>
          </a:p>
          <a:p>
            <a:pPr eaLnBrk="1" hangingPunct="1" latinLnBrk="1" lvl="0"/>
            <a:r>
              <a:rPr altLang="en-US" sz="3200" lang="zh-CN">
                <a:latin typeface="Calibri" pitchFamily="34" charset="0"/>
                <a:ea typeface="Calibri" pitchFamily="34" charset="0"/>
              </a:rPr>
              <a:t>Communicating interpersonal attitudes(e.g. warmth, dominance, liking)</a:t>
            </a:r>
          </a:p>
          <a:p>
            <a:pPr eaLnBrk="1" hangingPunct="1" latinLnBrk="1" lvl="0"/>
            <a:r>
              <a:rPr altLang="en-US" sz="3200" lang="zh-CN">
                <a:latin typeface="Calibri" pitchFamily="34" charset="0"/>
                <a:ea typeface="Calibri" pitchFamily="34" charset="0"/>
              </a:rPr>
              <a:t>Establishing and maintaining relationship</a:t>
            </a:r>
          </a:p>
          <a:p>
            <a:pPr eaLnBrk="1" hangingPunct="1" latinLnBrk="1" lvl="0"/>
            <a:r>
              <a:rPr altLang="en-US" sz="3200" lang="zh-CN">
                <a:latin typeface="Calibri" pitchFamily="34" charset="0"/>
                <a:ea typeface="Calibri" pitchFamily="34" charset="0"/>
              </a:rPr>
              <a:t>Regulating social interactions</a:t>
            </a:r>
          </a:p>
        </p:txBody>
      </p:sp>
      <p:pic>
        <p:nvPicPr>
          <p:cNvPr id="2097185" name=""/>
          <p:cNvPicPr>
            <a:picLocks/>
          </p:cNvPicPr>
          <p:nvPr>
            <p:ph type="title" sz="full" idx="5"/>
          </p:nvPr>
        </p:nvPicPr>
        <p:blipFill>
          <a:blip xmlns:r="http://schemas.openxmlformats.org/officeDocument/2006/relationships" r:embed="rId1"/>
          <a:srcRect l="0" t="0" r="0" b="0"/>
          <a:stretch>
            <a:fillRect/>
          </a:stretch>
        </p:blipFill>
        <p:spPr>
          <a:xfrm rot="0">
            <a:off x="225425" y="122237"/>
            <a:ext cx="8637588" cy="1341437"/>
          </a:xfrm>
          <a:prstGeom prst="rect"/>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1">
  <p:cSld>
    <p:spTree>
      <p:nvGrpSpPr>
        <p:cNvPr id="189" name=""/>
        <p:cNvGrpSpPr/>
        <p:nvPr/>
      </p:nvGrpSpPr>
      <p:grpSpPr>
        <a:xfrm rot="0">
          <a:off x="0" y="0"/>
          <a:ext cx="0" cy="0"/>
          <a:chOff x="0" y="0"/>
          <a:chExt cx="0" cy="0"/>
        </a:xfrm>
      </p:grpSpPr>
      <p:sp>
        <p:nvSpPr>
          <p:cNvPr id="1048655"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r>
              <a:rPr altLang="en-US" sz="3200" lang="zh-CN">
                <a:latin typeface="Calibri" pitchFamily="34" charset="0"/>
                <a:ea typeface="Calibri" pitchFamily="34" charset="0"/>
              </a:rPr>
              <a:t>Proximity –distance</a:t>
            </a:r>
          </a:p>
          <a:p>
            <a:pPr eaLnBrk="1" hangingPunct="1" latinLnBrk="1" lvl="0"/>
            <a:r>
              <a:rPr altLang="en-US" sz="3200" lang="zh-CN">
                <a:latin typeface="Calibri" pitchFamily="34" charset="0"/>
                <a:ea typeface="Calibri" pitchFamily="34" charset="0"/>
              </a:rPr>
              <a:t>Touch</a:t>
            </a:r>
          </a:p>
          <a:p>
            <a:pPr eaLnBrk="1" hangingPunct="1" latinLnBrk="1" lvl="0"/>
            <a:r>
              <a:rPr altLang="en-US" sz="3200" lang="zh-CN">
                <a:latin typeface="Calibri" pitchFamily="34" charset="0"/>
                <a:ea typeface="Calibri" pitchFamily="34" charset="0"/>
              </a:rPr>
              <a:t>Eye contact and eye gaze</a:t>
            </a:r>
          </a:p>
          <a:p>
            <a:pPr eaLnBrk="1" hangingPunct="1" latinLnBrk="1" lvl="0"/>
            <a:r>
              <a:rPr altLang="en-US" sz="3200" lang="zh-CN">
                <a:latin typeface="Calibri" pitchFamily="34" charset="0"/>
                <a:ea typeface="Calibri" pitchFamily="34" charset="0"/>
              </a:rPr>
              <a:t>Facial expression</a:t>
            </a:r>
          </a:p>
          <a:p>
            <a:pPr eaLnBrk="1" hangingPunct="1" latinLnBrk="1" lvl="0"/>
            <a:r>
              <a:rPr altLang="en-US" sz="3200" lang="zh-CN">
                <a:latin typeface="Calibri" pitchFamily="34" charset="0"/>
                <a:ea typeface="Calibri" pitchFamily="34" charset="0"/>
              </a:rPr>
              <a:t>Gesture</a:t>
            </a:r>
          </a:p>
          <a:p>
            <a:pPr eaLnBrk="1" hangingPunct="1" latinLnBrk="1" lvl="0"/>
            <a:r>
              <a:rPr altLang="en-US" sz="3200" lang="zh-CN">
                <a:latin typeface="Calibri" pitchFamily="34" charset="0"/>
                <a:ea typeface="Calibri" pitchFamily="34" charset="0"/>
              </a:rPr>
              <a:t>Body posture</a:t>
            </a:r>
          </a:p>
          <a:p>
            <a:pPr eaLnBrk="1" hangingPunct="1" latinLnBrk="1" lvl="0"/>
            <a:r>
              <a:rPr altLang="en-US" sz="3200" lang="zh-CN">
                <a:latin typeface="Calibri" pitchFamily="34" charset="0"/>
                <a:ea typeface="Calibri" pitchFamily="34" charset="0"/>
              </a:rPr>
              <a:t>Head movements</a:t>
            </a:r>
          </a:p>
          <a:p>
            <a:pPr eaLnBrk="1" hangingPunct="1" latinLnBrk="1" lvl="0"/>
            <a:endParaRPr altLang="en-US" sz="3200" lang="zh-CN">
              <a:latin typeface="Calibri" pitchFamily="34" charset="0"/>
              <a:ea typeface="Calibri" pitchFamily="34" charset="0"/>
            </a:endParaRPr>
          </a:p>
        </p:txBody>
      </p:sp>
      <p:pic>
        <p:nvPicPr>
          <p:cNvPr id="2097186" name=""/>
          <p:cNvPicPr>
            <a:picLocks/>
          </p:cNvPicPr>
          <p:nvPr>
            <p:ph type="title" sz="full" idx="5"/>
          </p:nvPr>
        </p:nvPicPr>
        <p:blipFill>
          <a:blip xmlns:r="http://schemas.openxmlformats.org/officeDocument/2006/relationships" r:embed="rId1"/>
          <a:srcRect l="0" t="0" r="0" b="0"/>
          <a:stretch>
            <a:fillRect/>
          </a:stretch>
        </p:blipFill>
        <p:spPr>
          <a:xfrm rot="0">
            <a:off x="225425" y="122237"/>
            <a:ext cx="8467725" cy="1341437"/>
          </a:xfrm>
          <a:prstGeom prst="rect"/>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1">
  <p:cSld>
    <p:spTree>
      <p:nvGrpSpPr>
        <p:cNvPr id="190" name=""/>
        <p:cNvGrpSpPr/>
        <p:nvPr/>
      </p:nvGrpSpPr>
      <p:grpSpPr>
        <a:xfrm rot="0">
          <a:off x="0" y="0"/>
          <a:ext cx="0" cy="0"/>
          <a:chOff x="0" y="0"/>
          <a:chExt cx="0" cy="0"/>
        </a:xfrm>
      </p:grpSpPr>
      <p:sp>
        <p:nvSpPr>
          <p:cNvPr id="1048656"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endParaRPr altLang="en-US" lang="zh-CN"/>
          </a:p>
          <a:p>
            <a:pPr eaLnBrk="1" hangingPunct="1" latinLnBrk="1" lvl="0"/>
            <a:r>
              <a:rPr sz="3200">
                <a:latin typeface="Calibri" pitchFamily="34" charset="0"/>
                <a:ea typeface="Calibri" pitchFamily="34" charset="0"/>
              </a:rPr>
              <a:t>These behaviours do not occur in isolation but rather simultaneously, e.g.. interest is expressed through facial expression and posture at the same time.</a:t>
            </a:r>
          </a:p>
          <a:p>
            <a:pPr eaLnBrk="1" hangingPunct="1" latinLnBrk="1" lvl="0"/>
            <a:r>
              <a:rPr sz="3200">
                <a:latin typeface="Calibri" pitchFamily="34" charset="0"/>
                <a:ea typeface="Calibri" pitchFamily="34" charset="0"/>
              </a:rPr>
              <a:t>One behaviour will also affect another</a:t>
            </a:r>
          </a:p>
          <a:p>
            <a:pPr eaLnBrk="1" hangingPunct="1" latinLnBrk="1" lvl="0"/>
            <a:r>
              <a:rPr sz="3200">
                <a:latin typeface="Calibri" pitchFamily="34" charset="0"/>
                <a:ea typeface="Calibri" pitchFamily="34" charset="0"/>
              </a:rPr>
              <a:t>So the act of making a gesture automatically results in a change of posture</a:t>
            </a:r>
          </a:p>
        </p:txBody>
      </p:sp>
      <p:sp>
        <p:nvSpPr>
          <p:cNvPr id="1048657"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eaLnBrk="1" hangingPunct="1" latinLnBrk="1" lvl="0"/>
            <a:endParaRPr altLang="en-US" lang="zh-CN">
              <a:effectLst>
                <a:outerShdw algn="tl" blurRad="38100" dir="2700000" dist="38100">
                  <a:srgbClr val="C0C0C0"/>
                </a:outerShdw>
              </a:effectLs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1">
  <p:cSld>
    <p:spTree>
      <p:nvGrpSpPr>
        <p:cNvPr id="191" name=""/>
        <p:cNvGrpSpPr/>
        <p:nvPr/>
      </p:nvGrpSpPr>
      <p:grpSpPr>
        <a:xfrm rot="0">
          <a:off x="0" y="0"/>
          <a:ext cx="0" cy="0"/>
          <a:chOff x="0" y="0"/>
          <a:chExt cx="0" cy="0"/>
        </a:xfrm>
      </p:grpSpPr>
      <p:sp>
        <p:nvSpPr>
          <p:cNvPr id="1048658"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r>
              <a:rPr altLang="en-US" sz="3200" lang="zh-CN">
                <a:latin typeface="Calibri" pitchFamily="34" charset="0"/>
                <a:ea typeface="Calibri" pitchFamily="34" charset="0"/>
              </a:rPr>
              <a:t>The distance people maintain between themselves during social encounters. hall (2000) classified this space according to the purpose of encounter through zones:</a:t>
            </a:r>
          </a:p>
          <a:p>
            <a:pPr eaLnBrk="1" hangingPunct="1" latinLnBrk="1" lvl="0">
              <a:buNone/>
            </a:pPr>
            <a:r>
              <a:rPr b="1" sz="3200">
                <a:latin typeface="Calibri" pitchFamily="34" charset="0"/>
                <a:ea typeface="Calibri" pitchFamily="34" charset="0"/>
              </a:rPr>
              <a:t>  -</a:t>
            </a:r>
            <a:r>
              <a:rPr sz="3200">
                <a:latin typeface="Calibri" pitchFamily="34" charset="0"/>
                <a:ea typeface="Calibri" pitchFamily="34" charset="0"/>
              </a:rPr>
              <a:t> intimate  - distance of 45cm or less . we only choose to get close to people with whom we have a loving or intimate relationship</a:t>
            </a:r>
            <a:r>
              <a:t>.</a:t>
            </a:r>
          </a:p>
        </p:txBody>
      </p:sp>
      <p:pic>
        <p:nvPicPr>
          <p:cNvPr id="2097187" name=""/>
          <p:cNvPicPr>
            <a:picLocks/>
          </p:cNvPicPr>
          <p:nvPr>
            <p:ph type="title" sz="full" idx="5"/>
          </p:nvPr>
        </p:nvPicPr>
        <p:blipFill>
          <a:blip xmlns:r="http://schemas.openxmlformats.org/officeDocument/2006/relationships" r:embed="rId1"/>
          <a:srcRect l="0" t="0" r="0" b="0"/>
          <a:stretch>
            <a:fillRect/>
          </a:stretch>
        </p:blipFill>
        <p:spPr>
          <a:xfrm rot="0">
            <a:off x="195262" y="268287"/>
            <a:ext cx="8497888" cy="1158875"/>
          </a:xfrm>
          <a:prstGeom prst="rect"/>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1">
  <p:cSld>
    <p:spTree>
      <p:nvGrpSpPr>
        <p:cNvPr id="192" name=""/>
        <p:cNvGrpSpPr/>
        <p:nvPr/>
      </p:nvGrpSpPr>
      <p:grpSpPr>
        <a:xfrm rot="0">
          <a:off x="0" y="0"/>
          <a:ext cx="0" cy="0"/>
          <a:chOff x="0" y="0"/>
          <a:chExt cx="0" cy="0"/>
        </a:xfrm>
      </p:grpSpPr>
      <p:sp>
        <p:nvSpPr>
          <p:cNvPr id="1048659"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buNone/>
            </a:pPr>
            <a:r>
              <a:rPr altLang="en-US" lang="zh-CN"/>
              <a:t>  </a:t>
            </a:r>
          </a:p>
          <a:p>
            <a:pPr eaLnBrk="1" hangingPunct="1" latinLnBrk="1" lvl="0">
              <a:buNone/>
            </a:pPr>
            <a:r>
              <a:rPr altLang="en-US" lang="zh-CN"/>
              <a:t>- </a:t>
            </a:r>
            <a:r>
              <a:rPr sz="3200">
                <a:latin typeface="Calibri" pitchFamily="34" charset="0"/>
                <a:ea typeface="Calibri" pitchFamily="34" charset="0"/>
              </a:rPr>
              <a:t>Personal space : a distance between 45cm and 1.2 m.</a:t>
            </a:r>
          </a:p>
          <a:p>
            <a:pPr eaLnBrk="1" hangingPunct="1" latinLnBrk="1" lvl="0">
              <a:buNone/>
            </a:pPr>
            <a:r>
              <a:rPr sz="3200">
                <a:latin typeface="Calibri" pitchFamily="34" charset="0"/>
                <a:ea typeface="Calibri" pitchFamily="34" charset="0"/>
              </a:rPr>
              <a:t>  - we keep this distance when we are talking to friends or engaged in informal encounter.</a:t>
            </a:r>
          </a:p>
          <a:p>
            <a:pPr eaLnBrk="1" hangingPunct="1" latinLnBrk="1" lvl="0">
              <a:buNone/>
            </a:pPr>
            <a:r>
              <a:rPr sz="3200">
                <a:latin typeface="Calibri" pitchFamily="34" charset="0"/>
                <a:ea typeface="Calibri" pitchFamily="34" charset="0"/>
              </a:rPr>
              <a:t>  - we feel uncomfortable when someone breaks the rules invading our personal space</a:t>
            </a:r>
          </a:p>
        </p:txBody>
      </p:sp>
      <p:sp>
        <p:nvSpPr>
          <p:cNvPr id="1048660"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eaLnBrk="1" hangingPunct="1" latinLnBrk="1" lvl="0"/>
            <a:endParaRPr altLang="en-US" lang="zh-CN">
              <a:effectLst>
                <a:outerShdw algn="tl" blurRad="38100" dir="2700000" dist="38100">
                  <a:srgbClr val="C0C0C0"/>
                </a:outerShdw>
              </a:effectLs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1">
  <p:cSld>
    <p:spTree>
      <p:nvGrpSpPr>
        <p:cNvPr id="193" name=""/>
        <p:cNvGrpSpPr/>
        <p:nvPr/>
      </p:nvGrpSpPr>
      <p:grpSpPr>
        <a:xfrm rot="0">
          <a:off x="0" y="0"/>
          <a:ext cx="0" cy="0"/>
          <a:chOff x="0" y="0"/>
          <a:chExt cx="0" cy="0"/>
        </a:xfrm>
      </p:grpSpPr>
      <p:sp>
        <p:nvSpPr>
          <p:cNvPr id="1048661"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buNone/>
            </a:pPr>
            <a:r>
              <a:rPr altLang="en-US" lang="zh-CN"/>
              <a:t> -social or consultative : a distance between 1.2 m and 3.6 m</a:t>
            </a:r>
          </a:p>
          <a:p>
            <a:pPr eaLnBrk="1" hangingPunct="1" latinLnBrk="1" lvl="0">
              <a:buNone/>
            </a:pPr>
            <a:r>
              <a:rPr altLang="en-US" lang="zh-CN"/>
              <a:t>  -It is important to remember that health professionals are only of the few groups of people where it legitimate to enter not only the personal zone, but the intimate one as well.</a:t>
            </a:r>
          </a:p>
          <a:p>
            <a:pPr eaLnBrk="1" hangingPunct="1" latinLnBrk="1" lvl="0">
              <a:buNone/>
            </a:pPr>
            <a:r>
              <a:rPr altLang="en-US" lang="zh-CN"/>
              <a:t>  -This is due to the physical contact we have with our patients and clients</a:t>
            </a:r>
          </a:p>
        </p:txBody>
      </p:sp>
      <p:sp>
        <p:nvSpPr>
          <p:cNvPr id="1048662"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eaLnBrk="1" hangingPunct="1" latinLnBrk="1" lvl="0"/>
            <a:endParaRPr altLang="en-US" lang="zh-CN">
              <a:effectLst>
                <a:outerShdw algn="tl" blurRad="38100" dir="2700000" dist="38100">
                  <a:srgbClr val="C0C0C0"/>
                </a:outerShdw>
              </a:effectLs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1">
  <p:cSld>
    <p:spTree>
      <p:nvGrpSpPr>
        <p:cNvPr id="194" name=""/>
        <p:cNvGrpSpPr/>
        <p:nvPr/>
      </p:nvGrpSpPr>
      <p:grpSpPr>
        <a:xfrm rot="0">
          <a:off x="0" y="0"/>
          <a:ext cx="0" cy="0"/>
          <a:chOff x="0" y="0"/>
          <a:chExt cx="0" cy="0"/>
        </a:xfrm>
      </p:grpSpPr>
      <p:sp>
        <p:nvSpPr>
          <p:cNvPr id="1048663"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buNone/>
            </a:pPr>
            <a:r>
              <a:rPr altLang="en-US" lang="zh-CN"/>
              <a:t>-</a:t>
            </a:r>
            <a:r>
              <a:rPr sz="3200">
                <a:latin typeface="Calibri" pitchFamily="34" charset="0"/>
                <a:ea typeface="Calibri" pitchFamily="34" charset="0"/>
              </a:rPr>
              <a:t>Public distance : a distance greater than 3.6m.</a:t>
            </a:r>
          </a:p>
          <a:p>
            <a:pPr eaLnBrk="1" hangingPunct="1" latinLnBrk="1" lvl="0">
              <a:buNone/>
            </a:pPr>
            <a:r>
              <a:rPr sz="3200">
                <a:latin typeface="Calibri" pitchFamily="34" charset="0"/>
                <a:ea typeface="Calibri" pitchFamily="34" charset="0"/>
              </a:rPr>
              <a:t>   usually employed by public speakers as a way of separating themselves  from the audience.</a:t>
            </a:r>
          </a:p>
          <a:p>
            <a:pPr eaLnBrk="1" hangingPunct="1" latinLnBrk="1" lvl="0">
              <a:buNone/>
            </a:pPr>
            <a:r>
              <a:rPr sz="3200">
                <a:latin typeface="Calibri" pitchFamily="34" charset="0"/>
                <a:ea typeface="Calibri" pitchFamily="34" charset="0"/>
              </a:rPr>
              <a:t>  - this is to increase the like hood that all people will be able to see them.</a:t>
            </a:r>
          </a:p>
          <a:p>
            <a:pPr eaLnBrk="1" hangingPunct="1" latinLnBrk="1" lvl="0">
              <a:buNone/>
            </a:pPr>
            <a:r>
              <a:rPr sz="3200">
                <a:latin typeface="Calibri" pitchFamily="34" charset="0"/>
                <a:ea typeface="Calibri" pitchFamily="34" charset="0"/>
              </a:rPr>
              <a:t>N/B: people who like each other are likely to stand closer to each other. one can also tell a lot about the relationship between people I terms of status </a:t>
            </a:r>
          </a:p>
        </p:txBody>
      </p:sp>
      <p:sp>
        <p:nvSpPr>
          <p:cNvPr id="1048664"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eaLnBrk="1" hangingPunct="1" latinLnBrk="1" lvl="0"/>
            <a:endParaRPr altLang="en-US" lang="zh-CN">
              <a:effectLst>
                <a:outerShdw algn="tl" blurRad="38100" dir="2700000" dist="38100">
                  <a:srgbClr val="C0C0C0"/>
                </a:outerShdw>
              </a:effectLs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1">
  <p:cSld>
    <p:spTree>
      <p:nvGrpSpPr>
        <p:cNvPr id="195" name=""/>
        <p:cNvGrpSpPr/>
        <p:nvPr/>
      </p:nvGrpSpPr>
      <p:grpSpPr>
        <a:xfrm rot="0">
          <a:off x="0" y="0"/>
          <a:ext cx="0" cy="0"/>
          <a:chOff x="0" y="0"/>
          <a:chExt cx="0" cy="0"/>
        </a:xfrm>
      </p:grpSpPr>
      <p:sp>
        <p:nvSpPr>
          <p:cNvPr id="1048665"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buNone/>
            </a:pPr>
            <a:r>
              <a:rPr altLang="en-US" sz="3200" lang="zh-CN">
                <a:latin typeface="Calibri" pitchFamily="34" charset="0"/>
                <a:ea typeface="Calibri" pitchFamily="34" charset="0"/>
              </a:rPr>
              <a:t>-Those who are similar in rank or position maintain closer proximity than those who have an unequal relationship.</a:t>
            </a:r>
          </a:p>
          <a:p>
            <a:pPr eaLnBrk="1" hangingPunct="1" latinLnBrk="1" lvl="0">
              <a:buNone/>
            </a:pPr>
            <a:r>
              <a:rPr altLang="en-US" sz="3200" lang="zh-CN">
                <a:latin typeface="Calibri" pitchFamily="34" charset="0"/>
                <a:ea typeface="Calibri" pitchFamily="34" charset="0"/>
              </a:rPr>
              <a:t>-Sometimes this rules are broken .e.g. on a crowding train or when dancing. Conventions also vary across culture and upbringing</a:t>
            </a:r>
          </a:p>
          <a:p>
            <a:pPr eaLnBrk="1" hangingPunct="1" latinLnBrk="1" lvl="0"/>
            <a:endParaRPr altLang="en-US" sz="3200" lang="zh-CN">
              <a:latin typeface="Calibri" pitchFamily="34" charset="0"/>
              <a:ea typeface="Calibri" pitchFamily="34" charset="0"/>
            </a:endParaRPr>
          </a:p>
          <a:p>
            <a:pPr eaLnBrk="1" hangingPunct="1" latinLnBrk="1" lvl="0"/>
          </a:p>
        </p:txBody>
      </p:sp>
      <p:sp>
        <p:nvSpPr>
          <p:cNvPr id="1048666"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eaLnBrk="1" hangingPunct="1" latinLnBrk="1" lvl="0"/>
            <a:endParaRPr altLang="en-US" lang="zh-CN">
              <a:effectLst>
                <a:outerShdw algn="tl" blurRad="38100" dir="2700000" dist="38100">
                  <a:srgbClr val="C0C0C0"/>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1">
  <p:cSld>
    <p:spTree>
      <p:nvGrpSpPr>
        <p:cNvPr id="151" name=""/>
        <p:cNvGrpSpPr/>
        <p:nvPr/>
      </p:nvGrpSpPr>
      <p:grpSpPr>
        <a:xfrm rot="0">
          <a:off x="0" y="0"/>
          <a:ext cx="0" cy="0"/>
          <a:chOff x="0" y="0"/>
          <a:chExt cx="0" cy="0"/>
        </a:xfrm>
      </p:grpSpPr>
      <p:sp>
        <p:nvSpPr>
          <p:cNvPr id="1048601"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r>
              <a:rPr altLang="en-US" sz="3200" lang="zh-CN">
                <a:latin typeface="Calibri" pitchFamily="34" charset="0"/>
                <a:ea typeface="Calibri" pitchFamily="34" charset="0"/>
              </a:rPr>
              <a:t>Communication is a process and therefore dynamic</a:t>
            </a:r>
          </a:p>
          <a:p>
            <a:pPr eaLnBrk="1" hangingPunct="1" latinLnBrk="1" lvl="0"/>
            <a:r>
              <a:rPr altLang="en-US" sz="3200" lang="zh-CN">
                <a:latin typeface="Calibri" pitchFamily="34" charset="0"/>
                <a:ea typeface="Calibri" pitchFamily="34" charset="0"/>
              </a:rPr>
              <a:t>Communication is a process of understanding how people relate to one another ( interplay of personalities, emotions, knowledge and opinions)</a:t>
            </a:r>
          </a:p>
        </p:txBody>
      </p:sp>
      <p:pic>
        <p:nvPicPr>
          <p:cNvPr id="2097160" name=""/>
          <p:cNvPicPr>
            <a:picLocks/>
          </p:cNvPicPr>
          <p:nvPr>
            <p:ph type="title" sz="full" idx="5"/>
          </p:nvPr>
        </p:nvPicPr>
        <p:blipFill>
          <a:blip xmlns:r="http://schemas.openxmlformats.org/officeDocument/2006/relationships" r:embed="rId1"/>
          <a:srcRect l="0" t="0" r="0" b="0"/>
          <a:stretch>
            <a:fillRect/>
          </a:stretch>
        </p:blipFill>
        <p:spPr>
          <a:xfrm rot="0">
            <a:off x="195262" y="268287"/>
            <a:ext cx="8497888" cy="1158875"/>
          </a:xfrm>
          <a:prstGeom prst="rect"/>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1">
  <p:cSld>
    <p:spTree>
      <p:nvGrpSpPr>
        <p:cNvPr id="196" name=""/>
        <p:cNvGrpSpPr/>
        <p:nvPr/>
      </p:nvGrpSpPr>
      <p:grpSpPr>
        <a:xfrm rot="0">
          <a:off x="0" y="0"/>
          <a:ext cx="0" cy="0"/>
          <a:chOff x="0" y="0"/>
          <a:chExt cx="0" cy="0"/>
        </a:xfrm>
      </p:grpSpPr>
      <p:sp>
        <p:nvSpPr>
          <p:cNvPr id="1048667"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r>
              <a:rPr altLang="en-US" sz="3200" lang="zh-CN">
                <a:latin typeface="Calibri" pitchFamily="34" charset="0"/>
                <a:ea typeface="Calibri" pitchFamily="34" charset="0"/>
              </a:rPr>
              <a:t>This is a powerful form of communication associated with strong emotions at both ends of the spectrums, such as love, sexual attraction and aggression</a:t>
            </a:r>
          </a:p>
          <a:p>
            <a:pPr eaLnBrk="1" hangingPunct="1" latinLnBrk="1" lvl="0"/>
            <a:r>
              <a:rPr altLang="en-US" sz="3200" lang="zh-CN">
                <a:latin typeface="Calibri" pitchFamily="34" charset="0"/>
                <a:ea typeface="Calibri" pitchFamily="34" charset="0"/>
              </a:rPr>
              <a:t>There are strict codes that govern its use.</a:t>
            </a:r>
          </a:p>
          <a:p>
            <a:pPr eaLnBrk="1" hangingPunct="1" latinLnBrk="1" lvl="0"/>
            <a:r>
              <a:rPr altLang="en-US" sz="3200" lang="zh-CN">
                <a:latin typeface="Calibri" pitchFamily="34" charset="0"/>
                <a:ea typeface="Calibri" pitchFamily="34" charset="0"/>
              </a:rPr>
              <a:t>This determine the amount of touch , the type of touch, who we touch and where we touch.</a:t>
            </a:r>
          </a:p>
        </p:txBody>
      </p:sp>
      <p:pic>
        <p:nvPicPr>
          <p:cNvPr id="2097188" name=""/>
          <p:cNvPicPr>
            <a:picLocks/>
          </p:cNvPicPr>
          <p:nvPr>
            <p:ph type="title" sz="full" idx="5"/>
          </p:nvPr>
        </p:nvPicPr>
        <p:blipFill>
          <a:blip xmlns:r="http://schemas.openxmlformats.org/officeDocument/2006/relationships" r:embed="rId1"/>
          <a:srcRect l="0" t="0" r="0" b="0"/>
          <a:stretch>
            <a:fillRect/>
          </a:stretch>
        </p:blipFill>
        <p:spPr>
          <a:xfrm rot="0">
            <a:off x="195262" y="268287"/>
            <a:ext cx="8497888" cy="1158875"/>
          </a:xfrm>
          <a:prstGeom prst="rect"/>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1">
  <p:cSld>
    <p:spTree>
      <p:nvGrpSpPr>
        <p:cNvPr id="197" name=""/>
        <p:cNvGrpSpPr/>
        <p:nvPr/>
      </p:nvGrpSpPr>
      <p:grpSpPr>
        <a:xfrm rot="0">
          <a:off x="0" y="0"/>
          <a:ext cx="0" cy="0"/>
          <a:chOff x="0" y="0"/>
          <a:chExt cx="0" cy="0"/>
        </a:xfrm>
      </p:grpSpPr>
      <p:sp>
        <p:nvSpPr>
          <p:cNvPr id="1048668"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r>
              <a:rPr altLang="en-US" sz="3200" lang="zh-CN">
                <a:latin typeface="Calibri" pitchFamily="34" charset="0"/>
                <a:ea typeface="Calibri" pitchFamily="34" charset="0"/>
              </a:rPr>
              <a:t>These rules are closely related to the relationship between people and the context in which touch is being used.</a:t>
            </a:r>
          </a:p>
          <a:p>
            <a:pPr eaLnBrk="1" hangingPunct="1" latinLnBrk="1" lvl="0"/>
            <a:r>
              <a:rPr altLang="en-US" sz="3200" lang="zh-CN">
                <a:latin typeface="Calibri" pitchFamily="34" charset="0"/>
                <a:ea typeface="Calibri" pitchFamily="34" charset="0"/>
              </a:rPr>
              <a:t>Each society has different rules about bodily contact and place different interpretations on touch, depending on the culture.</a:t>
            </a:r>
          </a:p>
          <a:p>
            <a:pPr eaLnBrk="1" hangingPunct="1" latinLnBrk="1" lvl="0"/>
            <a:r>
              <a:rPr altLang="en-US" sz="3200" lang="zh-CN">
                <a:latin typeface="Calibri" pitchFamily="34" charset="0"/>
                <a:ea typeface="Calibri" pitchFamily="34" charset="0"/>
              </a:rPr>
              <a:t>These differences relate to whether someone is from a contact or non- contact culture</a:t>
            </a:r>
          </a:p>
          <a:p>
            <a:pPr eaLnBrk="1" hangingPunct="1" latinLnBrk="1" lvl="0"/>
            <a:endParaRPr altLang="en-US" sz="3200" lang="zh-CN">
              <a:latin typeface="Calibri" pitchFamily="34" charset="0"/>
              <a:ea typeface="Calibri" pitchFamily="34" charset="0"/>
            </a:endParaRPr>
          </a:p>
          <a:p>
            <a:pPr eaLnBrk="1" hangingPunct="1" latinLnBrk="1" lvl="0"/>
          </a:p>
        </p:txBody>
      </p:sp>
      <p:sp>
        <p:nvSpPr>
          <p:cNvPr id="1048669"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eaLnBrk="1" hangingPunct="1" latinLnBrk="1" lvl="0"/>
            <a:endParaRPr altLang="en-US" lang="zh-CN">
              <a:effectLst>
                <a:outerShdw algn="tl" blurRad="38100" dir="2700000" dist="38100">
                  <a:srgbClr val="C0C0C0"/>
                </a:outerShdw>
              </a:effectLs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1">
  <p:cSld>
    <p:spTree>
      <p:nvGrpSpPr>
        <p:cNvPr id="198" name=""/>
        <p:cNvGrpSpPr/>
        <p:nvPr/>
      </p:nvGrpSpPr>
      <p:grpSpPr>
        <a:xfrm rot="0">
          <a:off x="0" y="0"/>
          <a:ext cx="0" cy="0"/>
          <a:chOff x="0" y="0"/>
          <a:chExt cx="0" cy="0"/>
        </a:xfrm>
      </p:grpSpPr>
      <p:sp>
        <p:nvSpPr>
          <p:cNvPr id="1048670"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r>
              <a:rPr altLang="en-US" sz="3200" lang="zh-CN">
                <a:latin typeface="Calibri" pitchFamily="34" charset="0"/>
                <a:ea typeface="Calibri" pitchFamily="34" charset="0"/>
              </a:rPr>
              <a:t>In diagnosis and treatment, .e.g. clinical examination, bed making, physiotherapy</a:t>
            </a:r>
          </a:p>
          <a:p>
            <a:pPr eaLnBrk="1" hangingPunct="1" latinLnBrk="1" lvl="0"/>
            <a:r>
              <a:rPr altLang="en-US" sz="3200" lang="zh-CN">
                <a:latin typeface="Calibri" pitchFamily="34" charset="0"/>
                <a:ea typeface="Calibri" pitchFamily="34" charset="0"/>
              </a:rPr>
              <a:t>Evaluation of patients/clients response to touch, .e.g. Are they in pain ? Is there loss of sensation ?</a:t>
            </a:r>
          </a:p>
          <a:p>
            <a:pPr eaLnBrk="1" hangingPunct="1" latinLnBrk="1" lvl="0"/>
            <a:r>
              <a:rPr altLang="en-US" sz="3200" lang="zh-CN">
                <a:latin typeface="Calibri" pitchFamily="34" charset="0"/>
                <a:ea typeface="Calibri" pitchFamily="34" charset="0"/>
              </a:rPr>
              <a:t>Way of communication to the patient, such as “ I care’, “ I feel sad too’</a:t>
            </a:r>
          </a:p>
        </p:txBody>
      </p:sp>
      <p:pic>
        <p:nvPicPr>
          <p:cNvPr id="2097189" name=""/>
          <p:cNvPicPr>
            <a:picLocks/>
          </p:cNvPicPr>
          <p:nvPr>
            <p:ph type="title" sz="full" idx="5"/>
          </p:nvPr>
        </p:nvPicPr>
        <p:blipFill>
          <a:blip xmlns:r="http://schemas.openxmlformats.org/officeDocument/2006/relationships" r:embed="rId1"/>
          <a:srcRect l="0" t="0" r="0" b="0"/>
          <a:stretch>
            <a:fillRect/>
          </a:stretch>
        </p:blipFill>
        <p:spPr>
          <a:xfrm rot="0">
            <a:off x="225425" y="122237"/>
            <a:ext cx="8467725" cy="1341437"/>
          </a:xfrm>
          <a:prstGeom prst="rect"/>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1">
  <p:cSld>
    <p:spTree>
      <p:nvGrpSpPr>
        <p:cNvPr id="199" name=""/>
        <p:cNvGrpSpPr/>
        <p:nvPr/>
      </p:nvGrpSpPr>
      <p:grpSpPr>
        <a:xfrm rot="0">
          <a:off x="0" y="0"/>
          <a:ext cx="0" cy="0"/>
          <a:chOff x="0" y="0"/>
          <a:chExt cx="0" cy="0"/>
        </a:xfrm>
      </p:grpSpPr>
      <p:sp>
        <p:nvSpPr>
          <p:cNvPr id="1048671"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r>
              <a:rPr altLang="en-US" sz="3200" lang="zh-CN">
                <a:latin typeface="Calibri" pitchFamily="34" charset="0"/>
                <a:ea typeface="Calibri" pitchFamily="34" charset="0"/>
              </a:rPr>
              <a:t>Touch evokes powerful emotions</a:t>
            </a:r>
          </a:p>
          <a:p>
            <a:pPr eaLnBrk="1" hangingPunct="1" latinLnBrk="1" lvl="0"/>
            <a:r>
              <a:rPr altLang="en-US" sz="3200" lang="zh-CN">
                <a:latin typeface="Calibri" pitchFamily="34" charset="0"/>
                <a:ea typeface="Calibri" pitchFamily="34" charset="0"/>
              </a:rPr>
              <a:t>Not everyone likes to be touched</a:t>
            </a:r>
          </a:p>
          <a:p>
            <a:pPr eaLnBrk="1" hangingPunct="1" latinLnBrk="1" lvl="0"/>
            <a:r>
              <a:rPr altLang="en-US" sz="3200" lang="zh-CN">
                <a:latin typeface="Calibri" pitchFamily="34" charset="0"/>
                <a:ea typeface="Calibri" pitchFamily="34" charset="0"/>
              </a:rPr>
              <a:t>Some people feel embarrassed, uncomfortable or even threatened when touched</a:t>
            </a:r>
          </a:p>
          <a:p>
            <a:pPr eaLnBrk="1" hangingPunct="1" latinLnBrk="1" lvl="0"/>
            <a:r>
              <a:rPr altLang="en-US" sz="3200" lang="zh-CN">
                <a:latin typeface="Calibri" pitchFamily="34" charset="0"/>
                <a:ea typeface="Calibri" pitchFamily="34" charset="0"/>
              </a:rPr>
              <a:t>Individual differences should be put in consideration despite the cultural norms governing the use of touch.</a:t>
            </a:r>
          </a:p>
          <a:p>
            <a:pPr eaLnBrk="1" hangingPunct="1" latinLnBrk="1" lvl="0"/>
            <a:r>
              <a:rPr altLang="en-US" sz="3200" lang="zh-CN">
                <a:latin typeface="Calibri" pitchFamily="34" charset="0"/>
                <a:ea typeface="Calibri" pitchFamily="34" charset="0"/>
              </a:rPr>
              <a:t>It is important to use our instincts</a:t>
            </a:r>
          </a:p>
        </p:txBody>
      </p:sp>
      <p:pic>
        <p:nvPicPr>
          <p:cNvPr id="2097190" name=""/>
          <p:cNvPicPr>
            <a:picLocks/>
          </p:cNvPicPr>
          <p:nvPr>
            <p:ph type="title" sz="full" idx="5"/>
          </p:nvPr>
        </p:nvPicPr>
        <p:blipFill>
          <a:blip xmlns:r="http://schemas.openxmlformats.org/officeDocument/2006/relationships" r:embed="rId1"/>
          <a:srcRect l="0" t="0" r="0" b="0"/>
          <a:stretch>
            <a:fillRect/>
          </a:stretch>
        </p:blipFill>
        <p:spPr>
          <a:xfrm rot="0">
            <a:off x="195262" y="268287"/>
            <a:ext cx="8497888" cy="1158875"/>
          </a:xfrm>
          <a:prstGeom prst="rect"/>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1">
  <p:cSld>
    <p:spTree>
      <p:nvGrpSpPr>
        <p:cNvPr id="200" name=""/>
        <p:cNvGrpSpPr/>
        <p:nvPr/>
      </p:nvGrpSpPr>
      <p:grpSpPr>
        <a:xfrm rot="0">
          <a:off x="0" y="0"/>
          <a:ext cx="0" cy="0"/>
          <a:chOff x="0" y="0"/>
          <a:chExt cx="0" cy="0"/>
        </a:xfrm>
      </p:grpSpPr>
      <p:sp>
        <p:nvSpPr>
          <p:cNvPr id="1048672"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r>
              <a:rPr altLang="en-US" sz="3200" lang="zh-CN">
                <a:latin typeface="Calibri" pitchFamily="34" charset="0"/>
                <a:ea typeface="Calibri" pitchFamily="34" charset="0"/>
              </a:rPr>
              <a:t>Looking is a form of communication as well as a channel for collecting information.</a:t>
            </a:r>
          </a:p>
          <a:p>
            <a:pPr eaLnBrk="1" hangingPunct="1" latinLnBrk="1" lvl="0"/>
            <a:r>
              <a:rPr altLang="en-US" sz="3200" lang="zh-CN">
                <a:latin typeface="Calibri" pitchFamily="34" charset="0"/>
                <a:ea typeface="Calibri" pitchFamily="34" charset="0"/>
              </a:rPr>
              <a:t>Everyone should get feedback and monitor their non-verbal behaviour</a:t>
            </a:r>
          </a:p>
          <a:p>
            <a:pPr eaLnBrk="1" hangingPunct="1" latinLnBrk="1" lvl="0"/>
            <a:r>
              <a:rPr altLang="en-US" sz="3200" lang="zh-CN">
                <a:latin typeface="Calibri" pitchFamily="34" charset="0"/>
                <a:ea typeface="Calibri" pitchFamily="34" charset="0"/>
              </a:rPr>
              <a:t>There is a strong link between looking and liking ( Dean 2005)</a:t>
            </a:r>
          </a:p>
          <a:p>
            <a:pPr eaLnBrk="1" hangingPunct="1" latinLnBrk="1" lvl="0"/>
            <a:r>
              <a:rPr altLang="en-US" sz="3200" lang="zh-CN">
                <a:latin typeface="Calibri" pitchFamily="34" charset="0"/>
                <a:ea typeface="Calibri" pitchFamily="34" charset="0"/>
              </a:rPr>
              <a:t>Gaze is an important signal for turn-taking in conversation</a:t>
            </a:r>
          </a:p>
        </p:txBody>
      </p:sp>
      <p:pic>
        <p:nvPicPr>
          <p:cNvPr id="2097191" name=""/>
          <p:cNvPicPr>
            <a:picLocks/>
          </p:cNvPicPr>
          <p:nvPr>
            <p:ph type="title" sz="full" idx="5"/>
          </p:nvPr>
        </p:nvPicPr>
        <p:blipFill>
          <a:blip xmlns:r="http://schemas.openxmlformats.org/officeDocument/2006/relationships" r:embed="rId1"/>
          <a:srcRect l="0" t="0" r="0" b="0"/>
          <a:stretch>
            <a:fillRect/>
          </a:stretch>
        </p:blipFill>
        <p:spPr>
          <a:xfrm rot="0">
            <a:off x="195262" y="268287"/>
            <a:ext cx="8497888" cy="1158875"/>
          </a:xfrm>
          <a:prstGeom prst="rect"/>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1">
  <p:cSld>
    <p:spTree>
      <p:nvGrpSpPr>
        <p:cNvPr id="201" name=""/>
        <p:cNvGrpSpPr/>
        <p:nvPr/>
      </p:nvGrpSpPr>
      <p:grpSpPr>
        <a:xfrm rot="0">
          <a:off x="0" y="0"/>
          <a:ext cx="0" cy="0"/>
          <a:chOff x="0" y="0"/>
          <a:chExt cx="0" cy="0"/>
        </a:xfrm>
      </p:grpSpPr>
      <p:sp>
        <p:nvSpPr>
          <p:cNvPr id="1048673"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r>
              <a:rPr altLang="en-US" sz="2800" lang="zh-CN">
                <a:latin typeface="Calibri" pitchFamily="34" charset="0"/>
                <a:ea typeface="Calibri" pitchFamily="34" charset="0"/>
              </a:rPr>
              <a:t>Everyone after talking looks at the other person, this is a cue for the other person to speak.</a:t>
            </a:r>
          </a:p>
          <a:p>
            <a:pPr eaLnBrk="1" hangingPunct="1" latinLnBrk="1" lvl="0"/>
            <a:r>
              <a:rPr altLang="en-US" sz="2800" lang="zh-CN">
                <a:latin typeface="Calibri" pitchFamily="34" charset="0"/>
                <a:ea typeface="Calibri" pitchFamily="34" charset="0"/>
              </a:rPr>
              <a:t>The amount people spend looking at each other during conversation depends on whether they are speaking or listening.</a:t>
            </a:r>
          </a:p>
          <a:p>
            <a:pPr eaLnBrk="1" hangingPunct="1" latinLnBrk="1" lvl="0"/>
            <a:r>
              <a:rPr altLang="en-US" sz="2800" lang="zh-CN">
                <a:latin typeface="Calibri" pitchFamily="34" charset="0"/>
                <a:ea typeface="Calibri" pitchFamily="34" charset="0"/>
              </a:rPr>
              <a:t>The listener looks more at the speaker and for long amounts of time, than vice versa</a:t>
            </a:r>
          </a:p>
          <a:p>
            <a:pPr eaLnBrk="1" hangingPunct="1" latinLnBrk="1" lvl="0"/>
            <a:r>
              <a:rPr altLang="en-US" sz="2800" lang="zh-CN">
                <a:latin typeface="Calibri" pitchFamily="34" charset="0"/>
                <a:ea typeface="Calibri" pitchFamily="34" charset="0"/>
              </a:rPr>
              <a:t>This is to show  attention is being paid to what is being said</a:t>
            </a:r>
          </a:p>
        </p:txBody>
      </p:sp>
      <p:sp>
        <p:nvSpPr>
          <p:cNvPr id="1048674"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eaLnBrk="1" hangingPunct="1" latinLnBrk="1" lvl="0"/>
            <a:endParaRPr altLang="en-US" lang="zh-CN">
              <a:effectLst>
                <a:outerShdw algn="tl" blurRad="38100" dir="2700000" dist="38100">
                  <a:srgbClr val="C0C0C0"/>
                </a:outerShdw>
              </a:effectLs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1">
  <p:cSld>
    <p:spTree>
      <p:nvGrpSpPr>
        <p:cNvPr id="202" name=""/>
        <p:cNvGrpSpPr/>
        <p:nvPr/>
      </p:nvGrpSpPr>
      <p:grpSpPr>
        <a:xfrm rot="0">
          <a:off x="0" y="0"/>
          <a:ext cx="0" cy="0"/>
          <a:chOff x="0" y="0"/>
          <a:chExt cx="0" cy="0"/>
        </a:xfrm>
      </p:grpSpPr>
      <p:sp>
        <p:nvSpPr>
          <p:cNvPr id="1048675"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r>
              <a:rPr altLang="en-US" sz="3200" lang="zh-CN">
                <a:latin typeface="Calibri" pitchFamily="34" charset="0"/>
                <a:ea typeface="Calibri" pitchFamily="34" charset="0"/>
              </a:rPr>
              <a:t>The speakers gaze is more intermittent, with amount  of eye contact decreasing as the complexity of the material increases</a:t>
            </a:r>
          </a:p>
          <a:p>
            <a:pPr eaLnBrk="1" hangingPunct="1" latinLnBrk="1" lvl="0"/>
            <a:r>
              <a:rPr altLang="en-US" sz="3200" lang="zh-CN">
                <a:latin typeface="Calibri" pitchFamily="34" charset="0"/>
                <a:ea typeface="Calibri" pitchFamily="34" charset="0"/>
              </a:rPr>
              <a:t>The amount of eye contact varies between cultures </a:t>
            </a:r>
          </a:p>
          <a:p>
            <a:pPr eaLnBrk="1" hangingPunct="1" latinLnBrk="1" lvl="0"/>
            <a:r>
              <a:rPr altLang="en-US" sz="3200" lang="zh-CN">
                <a:latin typeface="Calibri" pitchFamily="34" charset="0"/>
                <a:ea typeface="Calibri" pitchFamily="34" charset="0"/>
              </a:rPr>
              <a:t>People tend to look more if they are from a culture that allows a lot of bodily contact during social encounter ( Watson,1995)</a:t>
            </a:r>
          </a:p>
          <a:p>
            <a:pPr eaLnBrk="1" hangingPunct="1" latinLnBrk="1" lvl="0"/>
          </a:p>
          <a:p>
            <a:pPr eaLnBrk="1" hangingPunct="1" latinLnBrk="1" lvl="0"/>
          </a:p>
        </p:txBody>
      </p:sp>
      <p:sp>
        <p:nvSpPr>
          <p:cNvPr id="1048676"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eaLnBrk="1" hangingPunct="1" latinLnBrk="1" lvl="0"/>
            <a:endParaRPr altLang="en-US" lang="zh-CN">
              <a:effectLst>
                <a:outerShdw algn="tl" blurRad="38100" dir="2700000" dist="38100">
                  <a:srgbClr val="C0C0C0"/>
                </a:outerShdw>
              </a:effectLs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1">
  <p:cSld>
    <p:spTree>
      <p:nvGrpSpPr>
        <p:cNvPr id="203" name=""/>
        <p:cNvGrpSpPr/>
        <p:nvPr/>
      </p:nvGrpSpPr>
      <p:grpSpPr>
        <a:xfrm rot="0">
          <a:off x="0" y="0"/>
          <a:ext cx="0" cy="0"/>
          <a:chOff x="0" y="0"/>
          <a:chExt cx="0" cy="0"/>
        </a:xfrm>
      </p:grpSpPr>
      <p:sp>
        <p:nvSpPr>
          <p:cNvPr id="1048677"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r>
              <a:rPr altLang="en-US" sz="3200" lang="zh-CN">
                <a:latin typeface="Calibri" pitchFamily="34" charset="0"/>
                <a:ea typeface="Calibri" pitchFamily="34" charset="0"/>
              </a:rPr>
              <a:t>Many cultures discourage eye contact</a:t>
            </a:r>
          </a:p>
          <a:p>
            <a:pPr eaLnBrk="1" hangingPunct="1" latinLnBrk="1" lvl="0"/>
            <a:r>
              <a:rPr altLang="en-US" sz="3200" lang="zh-CN">
                <a:latin typeface="Calibri" pitchFamily="34" charset="0"/>
                <a:ea typeface="Calibri" pitchFamily="34" charset="0"/>
              </a:rPr>
              <a:t>Gender can also be an issue .e.g.. In India it is viewed as provocative for a woman to look a ma in the eyes.</a:t>
            </a:r>
          </a:p>
          <a:p>
            <a:pPr eaLnBrk="1" hangingPunct="1" latinLnBrk="1" lvl="0">
              <a:buNone/>
            </a:pPr>
            <a:endParaRPr sz="3200"/>
          </a:p>
        </p:txBody>
      </p:sp>
      <p:sp>
        <p:nvSpPr>
          <p:cNvPr id="1048678"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eaLnBrk="1" hangingPunct="1" latinLnBrk="1" lvl="0"/>
            <a:endParaRPr altLang="en-US" lang="zh-CN">
              <a:effectLst>
                <a:outerShdw algn="tl" blurRad="38100" dir="2700000" dist="38100">
                  <a:srgbClr val="C0C0C0"/>
                </a:outerShdw>
              </a:effectLs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1">
  <p:cSld>
    <p:spTree>
      <p:nvGrpSpPr>
        <p:cNvPr id="204" name=""/>
        <p:cNvGrpSpPr/>
        <p:nvPr/>
      </p:nvGrpSpPr>
      <p:grpSpPr>
        <a:xfrm rot="0">
          <a:off x="0" y="0"/>
          <a:ext cx="0" cy="0"/>
          <a:chOff x="0" y="0"/>
          <a:chExt cx="0" cy="0"/>
        </a:xfrm>
      </p:grpSpPr>
      <p:sp>
        <p:nvSpPr>
          <p:cNvPr id="1048679"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r>
              <a:rPr altLang="en-US" sz="3200" lang="zh-CN">
                <a:latin typeface="Calibri" pitchFamily="34" charset="0"/>
                <a:ea typeface="Calibri" pitchFamily="34" charset="0"/>
              </a:rPr>
              <a:t>Happiness</a:t>
            </a:r>
          </a:p>
          <a:p>
            <a:pPr eaLnBrk="1" hangingPunct="1" latinLnBrk="1" lvl="0"/>
            <a:r>
              <a:rPr altLang="en-US" sz="3200" lang="zh-CN">
                <a:latin typeface="Calibri" pitchFamily="34" charset="0"/>
                <a:ea typeface="Calibri" pitchFamily="34" charset="0"/>
              </a:rPr>
              <a:t>Sadness</a:t>
            </a:r>
          </a:p>
          <a:p>
            <a:pPr eaLnBrk="1" hangingPunct="1" latinLnBrk="1" lvl="0"/>
            <a:r>
              <a:rPr altLang="en-US" sz="3200" lang="zh-CN">
                <a:latin typeface="Calibri" pitchFamily="34" charset="0"/>
                <a:ea typeface="Calibri" pitchFamily="34" charset="0"/>
              </a:rPr>
              <a:t>Surprise</a:t>
            </a:r>
          </a:p>
          <a:p>
            <a:pPr eaLnBrk="1" hangingPunct="1" latinLnBrk="1" lvl="0"/>
            <a:r>
              <a:rPr altLang="en-US" sz="3200" lang="zh-CN">
                <a:latin typeface="Calibri" pitchFamily="34" charset="0"/>
                <a:ea typeface="Calibri" pitchFamily="34" charset="0"/>
              </a:rPr>
              <a:t>Fear </a:t>
            </a:r>
          </a:p>
          <a:p>
            <a:pPr eaLnBrk="1" hangingPunct="1" latinLnBrk="1" lvl="0"/>
            <a:r>
              <a:rPr altLang="en-US" sz="3200" lang="zh-CN">
                <a:latin typeface="Calibri" pitchFamily="34" charset="0"/>
                <a:ea typeface="Calibri" pitchFamily="34" charset="0"/>
              </a:rPr>
              <a:t> Anger</a:t>
            </a:r>
          </a:p>
          <a:p>
            <a:pPr eaLnBrk="1" hangingPunct="1" latinLnBrk="1" lvl="0"/>
            <a:r>
              <a:rPr altLang="en-US" sz="3200" lang="zh-CN">
                <a:latin typeface="Calibri" pitchFamily="34" charset="0"/>
                <a:ea typeface="Calibri" pitchFamily="34" charset="0"/>
              </a:rPr>
              <a:t>Disgust</a:t>
            </a:r>
          </a:p>
          <a:p>
            <a:pPr eaLnBrk="1" hangingPunct="1" latinLnBrk="1" lvl="0"/>
            <a:r>
              <a:rPr altLang="en-US" sz="3200" lang="zh-CN">
                <a:latin typeface="Calibri" pitchFamily="34" charset="0"/>
                <a:ea typeface="Calibri" pitchFamily="34" charset="0"/>
              </a:rPr>
              <a:t>Interest –shown by varies movement of the cheeks, mouth, nose and brow</a:t>
            </a:r>
          </a:p>
          <a:p>
            <a:pPr eaLnBrk="1" hangingPunct="1" latinLnBrk="1" lvl="0"/>
            <a:endParaRPr altLang="en-US" sz="3200" lang="zh-CN">
              <a:latin typeface="Calibri" pitchFamily="34" charset="0"/>
              <a:ea typeface="Calibri" pitchFamily="34" charset="0"/>
            </a:endParaRPr>
          </a:p>
          <a:p>
            <a:pPr eaLnBrk="1" hangingPunct="1" latinLnBrk="1" lvl="0"/>
          </a:p>
        </p:txBody>
      </p:sp>
      <p:pic>
        <p:nvPicPr>
          <p:cNvPr id="2097192" name=""/>
          <p:cNvPicPr>
            <a:picLocks/>
          </p:cNvPicPr>
          <p:nvPr>
            <p:ph type="title" sz="full" idx="5"/>
          </p:nvPr>
        </p:nvPicPr>
        <p:blipFill>
          <a:blip xmlns:r="http://schemas.openxmlformats.org/officeDocument/2006/relationships" r:embed="rId1"/>
          <a:srcRect l="0" t="0" r="0" b="0"/>
          <a:stretch>
            <a:fillRect/>
          </a:stretch>
        </p:blipFill>
        <p:spPr>
          <a:xfrm rot="0">
            <a:off x="195262" y="268287"/>
            <a:ext cx="8497888" cy="1158875"/>
          </a:xfrm>
          <a:prstGeom prst="rect"/>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1">
  <p:cSld>
    <p:spTree>
      <p:nvGrpSpPr>
        <p:cNvPr id="205" name=""/>
        <p:cNvGrpSpPr/>
        <p:nvPr/>
      </p:nvGrpSpPr>
      <p:grpSpPr>
        <a:xfrm rot="0">
          <a:off x="0" y="0"/>
          <a:ext cx="0" cy="0"/>
          <a:chOff x="0" y="0"/>
          <a:chExt cx="0" cy="0"/>
        </a:xfrm>
      </p:grpSpPr>
      <p:sp>
        <p:nvSpPr>
          <p:cNvPr id="1048680"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r>
              <a:rPr altLang="en-US" sz="3200" lang="zh-CN">
                <a:latin typeface="Calibri" pitchFamily="34" charset="0"/>
                <a:ea typeface="Calibri" pitchFamily="34" charset="0"/>
              </a:rPr>
              <a:t>When listeners use  these facial expression they provide the speaker with feedback.</a:t>
            </a:r>
          </a:p>
          <a:p>
            <a:pPr eaLnBrk="1" hangingPunct="1" latinLnBrk="1" lvl="0"/>
            <a:r>
              <a:rPr altLang="en-US" sz="3200" lang="zh-CN">
                <a:latin typeface="Calibri" pitchFamily="34" charset="0"/>
                <a:ea typeface="Calibri" pitchFamily="34" charset="0"/>
              </a:rPr>
              <a:t>It shows not only the whether the listener is interested, surprised or disgusted by what they hear , but whether they have understood.</a:t>
            </a:r>
          </a:p>
          <a:p>
            <a:pPr eaLnBrk="1" hangingPunct="1" latinLnBrk="1" lvl="0"/>
            <a:r>
              <a:rPr altLang="en-US" sz="3200" lang="zh-CN">
                <a:latin typeface="Calibri" pitchFamily="34" charset="0"/>
                <a:ea typeface="Calibri" pitchFamily="34" charset="0"/>
              </a:rPr>
              <a:t>The speaker is able to monitor these reactions and adapt their communication accordingly</a:t>
            </a:r>
          </a:p>
          <a:p>
            <a:pPr eaLnBrk="1" hangingPunct="1" latinLnBrk="1" lvl="0"/>
          </a:p>
        </p:txBody>
      </p:sp>
      <p:sp>
        <p:nvSpPr>
          <p:cNvPr id="1048681"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eaLnBrk="1" hangingPunct="1" latinLnBrk="1" lvl="0"/>
            <a:endParaRPr altLang="en-US" lang="zh-CN">
              <a:effectLst>
                <a:outerShdw algn="tl" blurRad="38100" dir="2700000" dist="38100">
                  <a:srgbClr val="C0C0C0"/>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1">
  <p:cSld>
    <p:spTree>
      <p:nvGrpSpPr>
        <p:cNvPr id="152" name=""/>
        <p:cNvGrpSpPr/>
        <p:nvPr/>
      </p:nvGrpSpPr>
      <p:grpSpPr>
        <a:xfrm rot="0">
          <a:off x="0" y="0"/>
          <a:ext cx="0" cy="0"/>
          <a:chOff x="0" y="0"/>
          <a:chExt cx="0" cy="0"/>
        </a:xfrm>
      </p:grpSpPr>
      <p:sp>
        <p:nvSpPr>
          <p:cNvPr id="1048602"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r>
              <a:rPr altLang="en-US" sz="3200" lang="zh-CN">
                <a:latin typeface="Calibri" pitchFamily="34" charset="0"/>
                <a:ea typeface="Calibri" pitchFamily="34" charset="0"/>
              </a:rPr>
              <a:t>Communication is a process of sharing meanings suggesting that in order for people to communicate, they must agree on the definition of the term  they are using. </a:t>
            </a:r>
          </a:p>
          <a:p>
            <a:pPr eaLnBrk="1" hangingPunct="1" latinLnBrk="1" lvl="0"/>
            <a:r>
              <a:rPr altLang="en-US" sz="3200" lang="zh-CN">
                <a:latin typeface="Calibri" pitchFamily="34" charset="0"/>
                <a:ea typeface="Calibri" pitchFamily="34" charset="0"/>
              </a:rPr>
              <a:t>Communication is  symbolic: gestures, sounds, letters and words only approximate the ideas  they are meant to communicate</a:t>
            </a:r>
          </a:p>
        </p:txBody>
      </p:sp>
      <p:sp>
        <p:nvSpPr>
          <p:cNvPr id="1048603"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eaLnBrk="1" hangingPunct="1" latinLnBrk="1" lvl="0"/>
            <a:endParaRPr altLang="en-US" lang="zh-CN">
              <a:effectLst>
                <a:outerShdw algn="tl" blurRad="38100" dir="2700000" dist="38100">
                  <a:srgbClr val="C0C0C0"/>
                </a:outerShdw>
              </a:effectLs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1">
  <p:cSld>
    <p:spTree>
      <p:nvGrpSpPr>
        <p:cNvPr id="206" name=""/>
        <p:cNvGrpSpPr/>
        <p:nvPr/>
      </p:nvGrpSpPr>
      <p:grpSpPr>
        <a:xfrm rot="0">
          <a:off x="0" y="0"/>
          <a:ext cx="0" cy="0"/>
          <a:chOff x="0" y="0"/>
          <a:chExt cx="0" cy="0"/>
        </a:xfrm>
      </p:grpSpPr>
      <p:sp>
        <p:nvSpPr>
          <p:cNvPr id="1048682"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r>
              <a:rPr altLang="en-US" sz="3200" lang="zh-CN">
                <a:latin typeface="Calibri" pitchFamily="34" charset="0"/>
                <a:ea typeface="Calibri" pitchFamily="34" charset="0"/>
              </a:rPr>
              <a:t>Signaling attitudes and emotions in the formation of relationships .e.g. the teacher who uses a frown to show disapproval</a:t>
            </a:r>
          </a:p>
          <a:p>
            <a:pPr eaLnBrk="1" hangingPunct="1" latinLnBrk="1" lvl="0"/>
            <a:r>
              <a:rPr altLang="en-US" sz="3200" lang="zh-CN">
                <a:latin typeface="Calibri" pitchFamily="34" charset="0"/>
                <a:ea typeface="Calibri" pitchFamily="34" charset="0"/>
              </a:rPr>
              <a:t>Ability to make a pose with the face</a:t>
            </a:r>
          </a:p>
          <a:p>
            <a:pPr eaLnBrk="1" hangingPunct="1" latinLnBrk="1" lvl="0"/>
            <a:r>
              <a:rPr altLang="en-US" sz="3200" lang="zh-CN">
                <a:latin typeface="Calibri" pitchFamily="34" charset="0"/>
                <a:ea typeface="Calibri" pitchFamily="34" charset="0"/>
              </a:rPr>
              <a:t>Leak information about a person’s true feeling .e.g. a person may look embarrassed when meeting someone with a disfigured scar.</a:t>
            </a:r>
          </a:p>
          <a:p>
            <a:pPr eaLnBrk="1" hangingPunct="1" latinLnBrk="1" lvl="0">
              <a:buNone/>
            </a:pPr>
            <a:endParaRPr altLang="en-US" sz="3200" lang="zh-CN">
              <a:latin typeface="Calibri" pitchFamily="34" charset="0"/>
              <a:ea typeface="Calibri" pitchFamily="34" charset="0"/>
            </a:endParaRPr>
          </a:p>
        </p:txBody>
      </p:sp>
      <p:pic>
        <p:nvPicPr>
          <p:cNvPr id="2097193" name=""/>
          <p:cNvPicPr>
            <a:picLocks/>
          </p:cNvPicPr>
          <p:nvPr>
            <p:ph type="title" sz="full" idx="5"/>
          </p:nvPr>
        </p:nvPicPr>
        <p:blipFill>
          <a:blip xmlns:r="http://schemas.openxmlformats.org/officeDocument/2006/relationships" r:embed="rId1"/>
          <a:srcRect l="0" t="0" r="0" b="0"/>
          <a:stretch>
            <a:fillRect/>
          </a:stretch>
        </p:blipFill>
        <p:spPr>
          <a:xfrm rot="0">
            <a:off x="195262" y="268287"/>
            <a:ext cx="8497888" cy="1158875"/>
          </a:xfrm>
          <a:prstGeom prst="rect"/>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1">
  <p:cSld>
    <p:spTree>
      <p:nvGrpSpPr>
        <p:cNvPr id="207" name=""/>
        <p:cNvGrpSpPr/>
        <p:nvPr/>
      </p:nvGrpSpPr>
      <p:grpSpPr>
        <a:xfrm rot="0">
          <a:off x="0" y="0"/>
          <a:ext cx="0" cy="0"/>
          <a:chOff x="0" y="0"/>
          <a:chExt cx="0" cy="0"/>
        </a:xfrm>
      </p:grpSpPr>
      <p:sp>
        <p:nvSpPr>
          <p:cNvPr id="1048683"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r>
              <a:rPr altLang="en-US" sz="3200" lang="zh-CN">
                <a:latin typeface="Calibri" pitchFamily="34" charset="0"/>
                <a:ea typeface="Calibri" pitchFamily="34" charset="0"/>
              </a:rPr>
              <a:t>In Japan negative emotions are usually hidden, the southern Europeans are more expressive while the Northern Europeans tend to show reserve, What are the norms in Kenya ?</a:t>
            </a:r>
          </a:p>
          <a:p>
            <a:pPr eaLnBrk="1" hangingPunct="1" latinLnBrk="1" lvl="0"/>
            <a:r>
              <a:rPr altLang="en-US" sz="3200" lang="zh-CN">
                <a:latin typeface="Calibri" pitchFamily="34" charset="0"/>
                <a:ea typeface="Calibri" pitchFamily="34" charset="0"/>
              </a:rPr>
              <a:t>People are bound by cultural conventions that dictate how and when emotions is expressed.</a:t>
            </a:r>
          </a:p>
          <a:p>
            <a:pPr eaLnBrk="1" hangingPunct="1" latinLnBrk="1" lvl="0"/>
            <a:r>
              <a:rPr altLang="en-US" sz="3200" lang="zh-CN">
                <a:latin typeface="Calibri" pitchFamily="34" charset="0"/>
                <a:ea typeface="Calibri" pitchFamily="34" charset="0"/>
              </a:rPr>
              <a:t>Professionals in the health care context need to monitor their facial expression carefully to prevent this type of leakages occurring</a:t>
            </a:r>
          </a:p>
          <a:p>
            <a:pPr eaLnBrk="1" hangingPunct="1" latinLnBrk="1" lvl="0"/>
            <a:endParaRPr altLang="en-US" sz="3200" lang="zh-CN">
              <a:latin typeface="Calibri" pitchFamily="34" charset="0"/>
              <a:ea typeface="Calibri" pitchFamily="34" charset="0"/>
            </a:endParaRPr>
          </a:p>
        </p:txBody>
      </p:sp>
      <p:sp>
        <p:nvSpPr>
          <p:cNvPr id="1048684"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eaLnBrk="1" hangingPunct="1" latinLnBrk="1" lvl="0"/>
            <a:endParaRPr altLang="en-US" lang="zh-CN">
              <a:effectLst>
                <a:outerShdw algn="tl" blurRad="38100" dir="2700000" dist="38100">
                  <a:srgbClr val="C0C0C0"/>
                </a:outerShdw>
              </a:effectLst>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1">
  <p:cSld>
    <p:spTree>
      <p:nvGrpSpPr>
        <p:cNvPr id="208" name=""/>
        <p:cNvGrpSpPr/>
        <p:nvPr/>
      </p:nvGrpSpPr>
      <p:grpSpPr>
        <a:xfrm rot="0">
          <a:off x="0" y="0"/>
          <a:ext cx="0" cy="0"/>
          <a:chOff x="0" y="0"/>
          <a:chExt cx="0" cy="0"/>
        </a:xfrm>
      </p:grpSpPr>
      <p:sp>
        <p:nvSpPr>
          <p:cNvPr id="1048685"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r>
              <a:rPr altLang="en-US" sz="3200" lang="zh-CN">
                <a:latin typeface="Calibri" pitchFamily="34" charset="0"/>
                <a:ea typeface="Calibri" pitchFamily="34" charset="0"/>
              </a:rPr>
              <a:t>Includes movements of the head, hands and other parts of the body</a:t>
            </a:r>
          </a:p>
          <a:p>
            <a:pPr eaLnBrk="1" hangingPunct="1" latinLnBrk="1" lvl="0">
              <a:buNone/>
            </a:pPr>
            <a:r>
              <a:rPr altLang="en-US" sz="3200" lang="zh-CN">
                <a:latin typeface="Calibri" pitchFamily="34" charset="0"/>
                <a:ea typeface="Calibri" pitchFamily="34" charset="0"/>
              </a:rPr>
              <a:t>  - Primary gestures: are voluntary movements that a person uses with the intent of communicating a message to another person.</a:t>
            </a:r>
          </a:p>
          <a:p>
            <a:pPr eaLnBrk="1" hangingPunct="1" latinLnBrk="1" lvl="0">
              <a:buNone/>
            </a:pPr>
            <a:r>
              <a:rPr altLang="en-US" sz="3200" lang="zh-CN">
                <a:latin typeface="Calibri" pitchFamily="34" charset="0"/>
                <a:ea typeface="Calibri" pitchFamily="34" charset="0"/>
              </a:rPr>
              <a:t>   -Secondary gestures: involuntary gestures, they are intentional, .e.g. grooming the hair, fiddling or wriggling the hands but often send messages </a:t>
            </a:r>
          </a:p>
        </p:txBody>
      </p:sp>
      <p:pic>
        <p:nvPicPr>
          <p:cNvPr id="2097194" name=""/>
          <p:cNvPicPr>
            <a:picLocks/>
          </p:cNvPicPr>
          <p:nvPr>
            <p:ph type="title" sz="full" idx="5"/>
          </p:nvPr>
        </p:nvPicPr>
        <p:blipFill>
          <a:blip xmlns:r="http://schemas.openxmlformats.org/officeDocument/2006/relationships" r:embed="rId1"/>
          <a:srcRect l="0" t="0" r="0" b="0"/>
          <a:stretch>
            <a:fillRect/>
          </a:stretch>
        </p:blipFill>
        <p:spPr>
          <a:xfrm rot="0">
            <a:off x="195262" y="268287"/>
            <a:ext cx="8497888" cy="1158875"/>
          </a:xfrm>
          <a:prstGeom prst="rect"/>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1">
  <p:cSld>
    <p:spTree>
      <p:nvGrpSpPr>
        <p:cNvPr id="209" name=""/>
        <p:cNvGrpSpPr/>
        <p:nvPr/>
      </p:nvGrpSpPr>
      <p:grpSpPr>
        <a:xfrm rot="0">
          <a:off x="0" y="0"/>
          <a:ext cx="0" cy="0"/>
          <a:chOff x="0" y="0"/>
          <a:chExt cx="0" cy="0"/>
        </a:xfrm>
      </p:grpSpPr>
      <p:sp>
        <p:nvSpPr>
          <p:cNvPr id="1048686"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r>
              <a:rPr altLang="en-US" sz="3200" lang="zh-CN">
                <a:latin typeface="Calibri" pitchFamily="34" charset="0"/>
                <a:ea typeface="Calibri" pitchFamily="34" charset="0"/>
              </a:rPr>
              <a:t>Touching the face</a:t>
            </a:r>
          </a:p>
          <a:p>
            <a:pPr eaLnBrk="1" hangingPunct="1" latinLnBrk="1" lvl="0"/>
            <a:r>
              <a:rPr altLang="en-US" sz="3200" lang="zh-CN">
                <a:latin typeface="Calibri" pitchFamily="34" charset="0"/>
                <a:ea typeface="Calibri" pitchFamily="34" charset="0"/>
              </a:rPr>
              <a:t>Scratching or gripping the hand together</a:t>
            </a:r>
          </a:p>
          <a:p>
            <a:pPr eaLnBrk="1" hangingPunct="1" latinLnBrk="1" lvl="0"/>
            <a:r>
              <a:rPr altLang="en-US" sz="3200" lang="zh-CN">
                <a:latin typeface="Calibri" pitchFamily="34" charset="0"/>
                <a:ea typeface="Calibri" pitchFamily="34" charset="0"/>
              </a:rPr>
              <a:t>These occurs when people are experiencing intense emotions such as depression, elation or extreme anxiety</a:t>
            </a:r>
          </a:p>
          <a:p>
            <a:pPr eaLnBrk="1" hangingPunct="1" latinLnBrk="1" lvl="0"/>
            <a:r>
              <a:rPr altLang="en-US" sz="3200" lang="zh-CN">
                <a:latin typeface="Calibri" pitchFamily="34" charset="0"/>
                <a:ea typeface="Calibri" pitchFamily="34" charset="0"/>
              </a:rPr>
              <a:t>Care needs to be taken before attaching too much significant of these behaviours unless there is other supporting evidence</a:t>
            </a:r>
            <a:r>
              <a:t>.</a:t>
            </a:r>
          </a:p>
        </p:txBody>
      </p:sp>
      <p:pic>
        <p:nvPicPr>
          <p:cNvPr id="2097195" name=""/>
          <p:cNvPicPr>
            <a:picLocks/>
          </p:cNvPicPr>
          <p:nvPr>
            <p:ph type="title" sz="full" idx="5"/>
          </p:nvPr>
        </p:nvPicPr>
        <p:blipFill>
          <a:blip xmlns:r="http://schemas.openxmlformats.org/officeDocument/2006/relationships" r:embed="rId1"/>
          <a:srcRect l="0" t="0" r="0" b="0"/>
          <a:stretch>
            <a:fillRect/>
          </a:stretch>
        </p:blipFill>
        <p:spPr>
          <a:xfrm rot="0">
            <a:off x="195262" y="268287"/>
            <a:ext cx="8497888" cy="1158875"/>
          </a:xfrm>
          <a:prstGeom prst="rect"/>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1">
  <p:cSld>
    <p:spTree>
      <p:nvGrpSpPr>
        <p:cNvPr id="210" name=""/>
        <p:cNvGrpSpPr/>
        <p:nvPr/>
      </p:nvGrpSpPr>
      <p:grpSpPr>
        <a:xfrm rot="0">
          <a:off x="0" y="0"/>
          <a:ext cx="0" cy="0"/>
          <a:chOff x="0" y="0"/>
          <a:chExt cx="0" cy="0"/>
        </a:xfrm>
      </p:grpSpPr>
      <p:sp>
        <p:nvSpPr>
          <p:cNvPr id="1048687"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r>
              <a:rPr altLang="en-US" sz="3200" lang="zh-CN">
                <a:latin typeface="Calibri" pitchFamily="34" charset="0"/>
                <a:ea typeface="Calibri" pitchFamily="34" charset="0"/>
              </a:rPr>
              <a:t>The position of the body and limbs, in particular placement of the head, arms and legs and the amount that the body leans forward , backwards or sideways</a:t>
            </a:r>
          </a:p>
          <a:p>
            <a:pPr eaLnBrk="1" hangingPunct="1" latinLnBrk="1" lvl="0"/>
            <a:r>
              <a:rPr altLang="en-US" sz="3200" lang="zh-CN">
                <a:latin typeface="Calibri" pitchFamily="34" charset="0"/>
                <a:ea typeface="Calibri" pitchFamily="34" charset="0"/>
              </a:rPr>
              <a:t>Many posture that individual adopt  are determined by the society in which they live .</a:t>
            </a:r>
          </a:p>
          <a:p>
            <a:pPr eaLnBrk="1" hangingPunct="1" latinLnBrk="1" lvl="0"/>
            <a:r>
              <a:rPr altLang="en-US" sz="3200" lang="zh-CN">
                <a:latin typeface="Calibri" pitchFamily="34" charset="0"/>
                <a:ea typeface="Calibri" pitchFamily="34" charset="0"/>
              </a:rPr>
              <a:t>Some postures may occur more frequently in one culture than another, .e.g. bowing is used regularly in Japan but not in Britain, reaching down in Uganda. </a:t>
            </a:r>
          </a:p>
        </p:txBody>
      </p:sp>
      <p:pic>
        <p:nvPicPr>
          <p:cNvPr id="2097196" name=""/>
          <p:cNvPicPr>
            <a:picLocks/>
          </p:cNvPicPr>
          <p:nvPr>
            <p:ph type="title" sz="full" idx="5"/>
          </p:nvPr>
        </p:nvPicPr>
        <p:blipFill>
          <a:blip xmlns:r="http://schemas.openxmlformats.org/officeDocument/2006/relationships" r:embed="rId1"/>
          <a:srcRect l="0" t="0" r="0" b="0"/>
          <a:stretch>
            <a:fillRect/>
          </a:stretch>
        </p:blipFill>
        <p:spPr>
          <a:xfrm rot="0">
            <a:off x="195262" y="268287"/>
            <a:ext cx="8497888" cy="1158875"/>
          </a:xfrm>
          <a:prstGeom prst="rect"/>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1">
  <p:cSld>
    <p:spTree>
      <p:nvGrpSpPr>
        <p:cNvPr id="211" name=""/>
        <p:cNvGrpSpPr/>
        <p:nvPr/>
      </p:nvGrpSpPr>
      <p:grpSpPr>
        <a:xfrm rot="0">
          <a:off x="0" y="0"/>
          <a:ext cx="0" cy="0"/>
          <a:chOff x="0" y="0"/>
          <a:chExt cx="0" cy="0"/>
        </a:xfrm>
      </p:grpSpPr>
      <p:sp>
        <p:nvSpPr>
          <p:cNvPr id="1048688"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r>
              <a:rPr altLang="en-US" sz="3200" lang="zh-CN">
                <a:latin typeface="Calibri" pitchFamily="34" charset="0"/>
                <a:ea typeface="Calibri" pitchFamily="34" charset="0"/>
              </a:rPr>
              <a:t>Signals the strength of a person’s emotional response.</a:t>
            </a:r>
          </a:p>
          <a:p>
            <a:pPr eaLnBrk="1" hangingPunct="1" latinLnBrk="1" lvl="0"/>
            <a:r>
              <a:rPr altLang="en-US" sz="3200" lang="zh-CN">
                <a:latin typeface="Calibri" pitchFamily="34" charset="0"/>
                <a:ea typeface="Calibri" pitchFamily="34" charset="0"/>
              </a:rPr>
              <a:t>Its muscular tone because depression is characterized by low muscle tone , drooping head, and shoulders, which gives the appearance of sadness and fatigue .</a:t>
            </a:r>
          </a:p>
          <a:p>
            <a:pPr eaLnBrk="1" hangingPunct="1" latinLnBrk="1" lvl="0"/>
            <a:r>
              <a:rPr altLang="en-US" sz="3200" lang="zh-CN">
                <a:latin typeface="Calibri" pitchFamily="34" charset="0"/>
                <a:ea typeface="Calibri" pitchFamily="34" charset="0"/>
              </a:rPr>
              <a:t>Mania and anxiety are associated with increased muscular tone.</a:t>
            </a:r>
          </a:p>
          <a:p>
            <a:pPr eaLnBrk="1" hangingPunct="1" latinLnBrk="1" lvl="0"/>
            <a:r>
              <a:rPr altLang="en-US" sz="3200" lang="zh-CN">
                <a:latin typeface="Calibri" pitchFamily="34" charset="0"/>
                <a:ea typeface="Calibri" pitchFamily="34" charset="0"/>
              </a:rPr>
              <a:t>Muscular tone is significant in signaling different attitudes</a:t>
            </a:r>
          </a:p>
        </p:txBody>
      </p:sp>
      <p:pic>
        <p:nvPicPr>
          <p:cNvPr id="2097197" name=""/>
          <p:cNvPicPr>
            <a:picLocks/>
          </p:cNvPicPr>
          <p:nvPr>
            <p:ph type="title" sz="full" idx="5"/>
          </p:nvPr>
        </p:nvPicPr>
        <p:blipFill>
          <a:blip xmlns:r="http://schemas.openxmlformats.org/officeDocument/2006/relationships" r:embed="rId1"/>
          <a:srcRect l="0" t="0" r="0" b="0"/>
          <a:stretch>
            <a:fillRect/>
          </a:stretch>
        </p:blipFill>
        <p:spPr>
          <a:xfrm rot="0">
            <a:off x="225425" y="122237"/>
            <a:ext cx="8467725" cy="1341437"/>
          </a:xfrm>
          <a:prstGeom prst="rect"/>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1">
  <p:cSld>
    <p:spTree>
      <p:nvGrpSpPr>
        <p:cNvPr id="212" name=""/>
        <p:cNvGrpSpPr/>
        <p:nvPr/>
      </p:nvGrpSpPr>
      <p:grpSpPr>
        <a:xfrm rot="0">
          <a:off x="0" y="0"/>
          <a:ext cx="0" cy="0"/>
          <a:chOff x="0" y="0"/>
          <a:chExt cx="0" cy="0"/>
        </a:xfrm>
      </p:grpSpPr>
      <p:sp>
        <p:nvSpPr>
          <p:cNvPr id="1048689"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r>
              <a:rPr altLang="en-US" b="1" sz="3200" lang="zh-CN">
                <a:latin typeface="Calibri" pitchFamily="34" charset="0"/>
                <a:ea typeface="Calibri" pitchFamily="34" charset="0"/>
              </a:rPr>
              <a:t>Emblems</a:t>
            </a:r>
            <a:r>
              <a:rPr sz="3200">
                <a:latin typeface="Calibri" pitchFamily="34" charset="0"/>
                <a:ea typeface="Calibri" pitchFamily="34" charset="0"/>
              </a:rPr>
              <a:t>  : gestures that have a direct verbal equivalent .e.g. a wave of the hand during a parting means goodbye</a:t>
            </a:r>
          </a:p>
          <a:p>
            <a:pPr eaLnBrk="1" hangingPunct="1" latinLnBrk="1" lvl="0"/>
            <a:r>
              <a:rPr sz="3200">
                <a:latin typeface="Calibri" pitchFamily="34" charset="0"/>
                <a:ea typeface="Calibri" pitchFamily="34" charset="0"/>
              </a:rPr>
              <a:t> </a:t>
            </a:r>
            <a:r>
              <a:rPr b="1" sz="3200">
                <a:latin typeface="Calibri" pitchFamily="34" charset="0"/>
                <a:ea typeface="Calibri" pitchFamily="34" charset="0"/>
              </a:rPr>
              <a:t>Illustrators</a:t>
            </a:r>
            <a:r>
              <a:rPr sz="3200">
                <a:latin typeface="Calibri" pitchFamily="34" charset="0"/>
                <a:ea typeface="Calibri" pitchFamily="34" charset="0"/>
              </a:rPr>
              <a:t> : gestures that are closely linked with speech and serve to emphasize, clarity or add to the verbal content of the message .e.g pointing, spatial movements, bodily actions.</a:t>
            </a:r>
          </a:p>
        </p:txBody>
      </p:sp>
      <p:pic>
        <p:nvPicPr>
          <p:cNvPr id="2097198" name=""/>
          <p:cNvPicPr>
            <a:picLocks/>
          </p:cNvPicPr>
          <p:nvPr>
            <p:ph type="title" sz="full" idx="5"/>
          </p:nvPr>
        </p:nvPicPr>
        <p:blipFill>
          <a:blip xmlns:r="http://schemas.openxmlformats.org/officeDocument/2006/relationships" r:embed="rId1"/>
          <a:srcRect l="0" t="0" r="0" b="0"/>
          <a:stretch>
            <a:fillRect/>
          </a:stretch>
        </p:blipFill>
        <p:spPr>
          <a:xfrm rot="0">
            <a:off x="195262" y="268287"/>
            <a:ext cx="8497888" cy="1158875"/>
          </a:xfrm>
          <a:prstGeom prst="rect"/>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1">
  <p:cSld>
    <p:spTree>
      <p:nvGrpSpPr>
        <p:cNvPr id="213" name=""/>
        <p:cNvGrpSpPr/>
        <p:nvPr/>
      </p:nvGrpSpPr>
      <p:grpSpPr>
        <a:xfrm rot="0">
          <a:off x="0" y="0"/>
          <a:ext cx="0" cy="0"/>
          <a:chOff x="0" y="0"/>
          <a:chExt cx="0" cy="0"/>
        </a:xfrm>
      </p:grpSpPr>
      <p:sp>
        <p:nvSpPr>
          <p:cNvPr id="1048690"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r>
              <a:rPr altLang="en-US" b="1" lang="zh-CN"/>
              <a:t>Reinforcers</a:t>
            </a:r>
            <a:r>
              <a:t>  : gestures that help regulate the flow of conversation .e.g. nod of the head encourage the speaker to continue.</a:t>
            </a:r>
          </a:p>
        </p:txBody>
      </p:sp>
      <p:sp>
        <p:nvSpPr>
          <p:cNvPr id="1048691"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eaLnBrk="1" hangingPunct="1" latinLnBrk="1" lvl="0"/>
            <a:endParaRPr altLang="en-US" lang="zh-CN">
              <a:effectLst>
                <a:outerShdw algn="tl" blurRad="38100" dir="2700000" dist="38100">
                  <a:srgbClr val="C0C0C0"/>
                </a:outerShdw>
              </a:effectLst>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1">
  <p:cSld>
    <p:spTree>
      <p:nvGrpSpPr>
        <p:cNvPr id="214" name=""/>
        <p:cNvGrpSpPr/>
        <p:nvPr/>
      </p:nvGrpSpPr>
      <p:grpSpPr>
        <a:xfrm rot="0">
          <a:off x="0" y="0"/>
          <a:ext cx="0" cy="0"/>
          <a:chOff x="0" y="0"/>
          <a:chExt cx="0" cy="0"/>
        </a:xfrm>
      </p:grpSpPr>
      <p:sp>
        <p:nvSpPr>
          <p:cNvPr id="1048692" name=""/>
          <p:cNvSpPr/>
          <p:nvPr>
            <p:ph sz="full" idx="1"/>
          </p:nvPr>
        </p:nvSpPr>
        <p:spPr>
          <a:xfrm rot="0">
            <a:off x="533400" y="1371600"/>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buNone/>
            </a:pPr>
            <a:r>
              <a:rPr altLang="en-US" b="1" sz="3200" lang="zh-CN">
                <a:latin typeface="Calibri" pitchFamily="34" charset="0"/>
                <a:ea typeface="Calibri" pitchFamily="34" charset="0"/>
              </a:rPr>
              <a:t>Relaxation  : </a:t>
            </a:r>
            <a:r>
              <a:rPr sz="3200">
                <a:latin typeface="Calibri" pitchFamily="34" charset="0"/>
                <a:ea typeface="Calibri" pitchFamily="34" charset="0"/>
              </a:rPr>
              <a:t>asymmetrical positioning of the arms and legs, leaning back or to the side, relaxed muscle tone.</a:t>
            </a:r>
          </a:p>
          <a:p>
            <a:pPr eaLnBrk="1" hangingPunct="1" latinLnBrk="1" lvl="0">
              <a:buNone/>
            </a:pPr>
            <a:r>
              <a:rPr b="1" sz="3200">
                <a:latin typeface="Calibri" pitchFamily="34" charset="0"/>
                <a:ea typeface="Calibri" pitchFamily="34" charset="0"/>
              </a:rPr>
              <a:t>When feeling threatened </a:t>
            </a:r>
            <a:r>
              <a:rPr sz="3200">
                <a:latin typeface="Calibri" pitchFamily="34" charset="0"/>
                <a:ea typeface="Calibri" pitchFamily="34" charset="0"/>
              </a:rPr>
              <a:t>: highly tense posture, drawing up to full height, expansion of chest area mainly seen in men.</a:t>
            </a:r>
          </a:p>
          <a:p>
            <a:pPr eaLnBrk="1" hangingPunct="1" latinLnBrk="1" lvl="0">
              <a:buNone/>
            </a:pPr>
            <a:r>
              <a:rPr b="1" sz="3200">
                <a:latin typeface="Calibri" pitchFamily="34" charset="0"/>
                <a:ea typeface="Calibri" pitchFamily="34" charset="0"/>
              </a:rPr>
              <a:t>Open body position </a:t>
            </a:r>
            <a:r>
              <a:rPr sz="3200">
                <a:latin typeface="Calibri" pitchFamily="34" charset="0"/>
                <a:ea typeface="Calibri" pitchFamily="34" charset="0"/>
              </a:rPr>
              <a:t>–seen as more friendly, warm, and inviting.</a:t>
            </a:r>
          </a:p>
          <a:p>
            <a:pPr eaLnBrk="1" hangingPunct="1" latinLnBrk="1" lvl="0"/>
          </a:p>
        </p:txBody>
      </p:sp>
      <p:pic>
        <p:nvPicPr>
          <p:cNvPr id="2097199" name=""/>
          <p:cNvPicPr>
            <a:picLocks/>
          </p:cNvPicPr>
          <p:nvPr>
            <p:ph type="title" sz="full" idx="5"/>
          </p:nvPr>
        </p:nvPicPr>
        <p:blipFill>
          <a:blip xmlns:r="http://schemas.openxmlformats.org/officeDocument/2006/relationships" r:embed="rId1"/>
          <a:srcRect l="0" t="0" r="0" b="0"/>
          <a:stretch>
            <a:fillRect/>
          </a:stretch>
        </p:blipFill>
        <p:spPr>
          <a:xfrm rot="0">
            <a:off x="225425" y="122237"/>
            <a:ext cx="8467725" cy="1341437"/>
          </a:xfrm>
          <a:prstGeom prst="rect"/>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1">
  <p:cSld>
    <p:spTree>
      <p:nvGrpSpPr>
        <p:cNvPr id="215" name=""/>
        <p:cNvGrpSpPr/>
        <p:nvPr/>
      </p:nvGrpSpPr>
      <p:grpSpPr>
        <a:xfrm rot="0">
          <a:off x="0" y="0"/>
          <a:ext cx="0" cy="0"/>
          <a:chOff x="0" y="0"/>
          <a:chExt cx="0" cy="0"/>
        </a:xfrm>
      </p:grpSpPr>
      <p:sp>
        <p:nvSpPr>
          <p:cNvPr id="1048693"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eaLnBrk="1" hangingPunct="1" latinLnBrk="1" lvl="0"/>
            <a:r>
              <a:rPr altLang="en-US" sz="3200" lang="zh-CN">
                <a:latin typeface="Calibri" pitchFamily="34" charset="0"/>
                <a:ea typeface="Calibri" pitchFamily="34" charset="0"/>
              </a:rPr>
              <a:t>The person usually stands or sits closer to the other person, with arms and legs open rather than that folded or crossed. </a:t>
            </a:r>
          </a:p>
          <a:p>
            <a:pPr eaLnBrk="1" hangingPunct="1" latinLnBrk="1" lvl="0"/>
            <a:r>
              <a:rPr altLang="en-US" sz="3200" lang="zh-CN">
                <a:latin typeface="Calibri" pitchFamily="34" charset="0"/>
                <a:ea typeface="Calibri" pitchFamily="34" charset="0"/>
              </a:rPr>
              <a:t>They face the other person, leaning forward slightly </a:t>
            </a:r>
          </a:p>
          <a:p>
            <a:pPr lvl="0"/>
            <a:endParaRPr altLang="en-US" sz="3200" lang="zh-CN">
              <a:latin typeface="Calibri" pitchFamily="34" charset="0"/>
              <a:ea typeface="Calibri" pitchFamily="34" charset="0"/>
            </a:endParaRPr>
          </a:p>
          <a:p>
            <a:pPr lvl="0"/>
            <a:endParaRPr altLang="en-US" sz="3200" lang="zh-CN">
              <a:latin typeface="Calibri" pitchFamily="34" charset="0"/>
              <a:ea typeface="Calibri" pitchFamily="34" charset="0"/>
            </a:endParaRPr>
          </a:p>
        </p:txBody>
      </p:sp>
      <p:sp>
        <p:nvSpPr>
          <p:cNvPr id="1048694"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1">
  <p:cSld>
    <p:spTree>
      <p:nvGrpSpPr>
        <p:cNvPr id="153" name=""/>
        <p:cNvGrpSpPr/>
        <p:nvPr/>
      </p:nvGrpSpPr>
      <p:grpSpPr>
        <a:xfrm rot="0">
          <a:off x="0" y="0"/>
          <a:ext cx="0" cy="0"/>
          <a:chOff x="0" y="0"/>
          <a:chExt cx="0" cy="0"/>
        </a:xfrm>
      </p:grpSpPr>
      <p:sp>
        <p:nvSpPr>
          <p:cNvPr id="1048604"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indent="-514350" lvl="0" marL="622300">
              <a:buNone/>
            </a:pPr>
            <a:r>
              <a:rPr altLang="en-US" b="1" lang="zh-CN"/>
              <a:t>1. FORMAL</a:t>
            </a:r>
          </a:p>
          <a:p>
            <a:pPr indent="-514350" lvl="0" marL="622300">
              <a:buNone/>
            </a:pPr>
            <a:r>
              <a:rPr altLang="en-US" lang="zh-CN"/>
              <a:t> -involves giving instructions to be followed and clarifying the roles of staff in the organization</a:t>
            </a:r>
          </a:p>
          <a:p>
            <a:pPr indent="-514350" lvl="0" marL="622300">
              <a:buNone/>
            </a:pPr>
            <a:r>
              <a:rPr altLang="en-US" lang="zh-CN"/>
              <a:t>  -emphasizes the use of resources to achieve the desired goals</a:t>
            </a:r>
          </a:p>
          <a:p>
            <a:pPr indent="-514350" lvl="0" marL="622300">
              <a:buNone/>
            </a:pPr>
            <a:r>
              <a:rPr altLang="en-US" lang="zh-CN"/>
              <a:t>   -it flows in 3 directions:</a:t>
            </a:r>
          </a:p>
          <a:p>
            <a:pPr indent="-514350" lvl="0" marL="622300">
              <a:buFont typeface="Wingdings" pitchFamily="2" charset="2"/>
              <a:buChar char="ü"/>
            </a:pPr>
            <a:r>
              <a:rPr altLang="en-US" lang="zh-CN"/>
              <a:t>             downward</a:t>
            </a:r>
          </a:p>
          <a:p>
            <a:pPr indent="-514350" lvl="0" marL="622300">
              <a:buFont typeface="Wingdings" pitchFamily="2" charset="2"/>
              <a:buChar char="ü"/>
            </a:pPr>
            <a:r>
              <a:rPr altLang="en-US" lang="zh-CN"/>
              <a:t>             upward</a:t>
            </a:r>
          </a:p>
          <a:p>
            <a:pPr indent="-514350" lvl="0" marL="622300">
              <a:buFont typeface="Wingdings" pitchFamily="2" charset="2"/>
              <a:buChar char="ü"/>
            </a:pPr>
            <a:r>
              <a:rPr altLang="en-US" lang="zh-CN"/>
              <a:t>              horizontal</a:t>
            </a:r>
          </a:p>
          <a:p>
            <a:pPr indent="-514350" lvl="0" marL="622300">
              <a:buFont typeface="Wingdings" pitchFamily="2" charset="2"/>
              <a:buChar char="ü"/>
            </a:pPr>
            <a:endParaRPr altLang="en-US" lang="zh-CN"/>
          </a:p>
          <a:p>
            <a:pPr indent="-514350" lvl="0" marL="622300">
              <a:buNone/>
            </a:pPr>
          </a:p>
        </p:txBody>
      </p:sp>
      <p:pic>
        <p:nvPicPr>
          <p:cNvPr id="2097161" name=""/>
          <p:cNvPicPr>
            <a:picLocks/>
          </p:cNvPicPr>
          <p:nvPr>
            <p:ph type="title" sz="full" idx="5"/>
          </p:nvPr>
        </p:nvPicPr>
        <p:blipFill>
          <a:blip xmlns:r="http://schemas.openxmlformats.org/officeDocument/2006/relationships" r:embed="rId1"/>
          <a:srcRect l="0" t="0" r="0" b="0"/>
          <a:stretch>
            <a:fillRect/>
          </a:stretch>
        </p:blipFill>
        <p:spPr>
          <a:xfrm rot="0">
            <a:off x="195262" y="268287"/>
            <a:ext cx="8497888" cy="1158875"/>
          </a:xfrm>
          <a:prstGeom prst="rect"/>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1">
  <p:cSld>
    <p:spTree>
      <p:nvGrpSpPr>
        <p:cNvPr id="216" name=""/>
        <p:cNvGrpSpPr/>
        <p:nvPr/>
      </p:nvGrpSpPr>
      <p:grpSpPr>
        <a:xfrm rot="0">
          <a:off x="0" y="0"/>
          <a:ext cx="0" cy="0"/>
          <a:chOff x="0" y="0"/>
          <a:chExt cx="0" cy="0"/>
        </a:xfrm>
      </p:grpSpPr>
      <p:sp>
        <p:nvSpPr>
          <p:cNvPr id="1048695"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buNone/>
            </a:pPr>
            <a:r>
              <a:rPr altLang="en-US" b="1" sz="3200" lang="zh-CN">
                <a:latin typeface="Calibri" pitchFamily="34" charset="0"/>
                <a:ea typeface="Calibri" pitchFamily="34" charset="0"/>
              </a:rPr>
              <a:t>Closed body position : </a:t>
            </a:r>
            <a:r>
              <a:rPr sz="3200">
                <a:latin typeface="Calibri" pitchFamily="34" charset="0"/>
                <a:ea typeface="Calibri" pitchFamily="34" charset="0"/>
              </a:rPr>
              <a:t>seen as less friendly and even rejecting.</a:t>
            </a:r>
          </a:p>
          <a:p>
            <a:pPr lvl="0"/>
            <a:r>
              <a:rPr sz="3200">
                <a:latin typeface="Calibri" pitchFamily="34" charset="0"/>
                <a:ea typeface="Calibri" pitchFamily="34" charset="0"/>
              </a:rPr>
              <a:t>Arms and legs are crossed as if to protect the body from attack.</a:t>
            </a:r>
          </a:p>
          <a:p>
            <a:pPr lvl="0"/>
            <a:r>
              <a:rPr sz="3200">
                <a:latin typeface="Calibri" pitchFamily="34" charset="0"/>
                <a:ea typeface="Calibri" pitchFamily="34" charset="0"/>
              </a:rPr>
              <a:t>The person leans back and might attempt  to distance themselves. If this isn’t possible they turn their body away.</a:t>
            </a:r>
          </a:p>
          <a:p>
            <a:pPr lvl="0">
              <a:buNone/>
            </a:pPr>
            <a:r>
              <a:rPr b="1" sz="3200">
                <a:latin typeface="Calibri" pitchFamily="34" charset="0"/>
                <a:ea typeface="Calibri" pitchFamily="34" charset="0"/>
              </a:rPr>
              <a:t>Interest </a:t>
            </a:r>
            <a:r>
              <a:rPr sz="3200">
                <a:latin typeface="Calibri" pitchFamily="34" charset="0"/>
                <a:ea typeface="Calibri" pitchFamily="34" charset="0"/>
              </a:rPr>
              <a:t>: this is conveyed by leaning forward with legs drawn back</a:t>
            </a:r>
          </a:p>
        </p:txBody>
      </p:sp>
      <p:sp>
        <p:nvSpPr>
          <p:cNvPr id="1048696"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1">
  <p:cSld>
    <p:spTree>
      <p:nvGrpSpPr>
        <p:cNvPr id="217" name=""/>
        <p:cNvGrpSpPr/>
        <p:nvPr/>
      </p:nvGrpSpPr>
      <p:grpSpPr>
        <a:xfrm rot="0">
          <a:off x="0" y="0"/>
          <a:ext cx="0" cy="0"/>
          <a:chOff x="0" y="0"/>
          <a:chExt cx="0" cy="0"/>
        </a:xfrm>
      </p:grpSpPr>
      <p:sp>
        <p:nvSpPr>
          <p:cNvPr id="1048697"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buNone/>
            </a:pPr>
            <a:r>
              <a:rPr altLang="en-US" b="1" sz="3200" lang="zh-CN">
                <a:latin typeface="Calibri" pitchFamily="34" charset="0"/>
                <a:ea typeface="Calibri" pitchFamily="34" charset="0"/>
              </a:rPr>
              <a:t>Boredom </a:t>
            </a:r>
            <a:r>
              <a:rPr sz="3200">
                <a:latin typeface="Calibri" pitchFamily="34" charset="0"/>
                <a:ea typeface="Calibri" pitchFamily="34" charset="0"/>
              </a:rPr>
              <a:t>: associated with a lowered head, leaning back and outstretched legs.</a:t>
            </a:r>
          </a:p>
          <a:p>
            <a:pPr lvl="0">
              <a:buNone/>
            </a:pPr>
            <a:r>
              <a:rPr b="1" sz="3200">
                <a:latin typeface="Calibri" pitchFamily="34" charset="0"/>
                <a:ea typeface="Calibri" pitchFamily="34" charset="0"/>
              </a:rPr>
              <a:t>Ending a conversation </a:t>
            </a:r>
            <a:r>
              <a:rPr sz="3200">
                <a:latin typeface="Calibri" pitchFamily="34" charset="0"/>
                <a:ea typeface="Calibri" pitchFamily="34" charset="0"/>
              </a:rPr>
              <a:t>: body cues are important in bringing about the end of conversation.</a:t>
            </a:r>
          </a:p>
          <a:p>
            <a:pPr lvl="0">
              <a:buNone/>
            </a:pPr>
            <a:r>
              <a:rPr sz="3200">
                <a:latin typeface="Calibri" pitchFamily="34" charset="0"/>
                <a:ea typeface="Calibri" pitchFamily="34" charset="0"/>
              </a:rPr>
              <a:t>- Feet and legs are pointing at the door and weight is shifted from one foot to the other </a:t>
            </a:r>
          </a:p>
        </p:txBody>
      </p:sp>
      <p:sp>
        <p:nvSpPr>
          <p:cNvPr id="1048698"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1">
  <p:cSld>
    <p:spTree>
      <p:nvGrpSpPr>
        <p:cNvPr id="218" name=""/>
        <p:cNvGrpSpPr/>
        <p:nvPr/>
      </p:nvGrpSpPr>
      <p:grpSpPr>
        <a:xfrm rot="0">
          <a:off x="0" y="0"/>
          <a:ext cx="0" cy="0"/>
          <a:chOff x="0" y="0"/>
          <a:chExt cx="0" cy="0"/>
        </a:xfrm>
      </p:grpSpPr>
      <p:sp>
        <p:nvSpPr>
          <p:cNvPr id="1048699"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endParaRPr altLang="en-US" lang="zh-CN"/>
          </a:p>
          <a:p>
            <a:pPr lvl="0"/>
            <a:r>
              <a:rPr b="1" sz="3200">
                <a:latin typeface="Calibri" pitchFamily="34" charset="0"/>
                <a:ea typeface="Calibri" pitchFamily="34" charset="0"/>
              </a:rPr>
              <a:t>Mirroring: </a:t>
            </a:r>
            <a:r>
              <a:rPr sz="3200">
                <a:latin typeface="Calibri" pitchFamily="34" charset="0"/>
                <a:ea typeface="Calibri" pitchFamily="34" charset="0"/>
              </a:rPr>
              <a:t>when two people like each other and are comfortable with each other they will mirror each other’s posture unconsciously.</a:t>
            </a:r>
          </a:p>
          <a:p>
            <a:pPr lvl="0"/>
            <a:r>
              <a:rPr sz="3200">
                <a:latin typeface="Calibri" pitchFamily="34" charset="0"/>
                <a:ea typeface="Calibri" pitchFamily="34" charset="0"/>
              </a:rPr>
              <a:t>They will stand or sit the same way with the legs ,feet, arms facing the same direction</a:t>
            </a:r>
          </a:p>
        </p:txBody>
      </p:sp>
      <p:sp>
        <p:nvSpPr>
          <p:cNvPr id="1048700"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1">
  <p:cSld>
    <p:spTree>
      <p:nvGrpSpPr>
        <p:cNvPr id="219" name=""/>
        <p:cNvGrpSpPr/>
        <p:nvPr/>
      </p:nvGrpSpPr>
      <p:grpSpPr>
        <a:xfrm rot="0">
          <a:off x="0" y="0"/>
          <a:ext cx="0" cy="0"/>
          <a:chOff x="0" y="0"/>
          <a:chExt cx="0" cy="0"/>
        </a:xfrm>
      </p:grpSpPr>
      <p:sp>
        <p:nvSpPr>
          <p:cNvPr id="1048701"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r>
              <a:rPr altLang="en-US" sz="3200" lang="zh-CN">
                <a:latin typeface="Calibri" pitchFamily="34" charset="0"/>
                <a:ea typeface="Calibri" pitchFamily="34" charset="0"/>
              </a:rPr>
              <a:t>Head nods act as reinforcers encourage the speaker to continue talking or talk more about a particular topic.</a:t>
            </a:r>
          </a:p>
          <a:p>
            <a:pPr lvl="0"/>
            <a:r>
              <a:rPr altLang="en-US" sz="3200" lang="zh-CN">
                <a:latin typeface="Calibri" pitchFamily="34" charset="0"/>
                <a:ea typeface="Calibri" pitchFamily="34" charset="0"/>
              </a:rPr>
              <a:t>Regulate turn taking during conversation</a:t>
            </a:r>
          </a:p>
          <a:p>
            <a:pPr lvl="0"/>
            <a:r>
              <a:rPr altLang="en-US" sz="3200" lang="zh-CN">
                <a:latin typeface="Calibri" pitchFamily="34" charset="0"/>
                <a:ea typeface="Calibri" pitchFamily="34" charset="0"/>
              </a:rPr>
              <a:t>A “ yes” response is accompanied by a nod, whereas a shake of the head indicates disagreement or refusal.</a:t>
            </a:r>
          </a:p>
        </p:txBody>
      </p:sp>
      <p:pic>
        <p:nvPicPr>
          <p:cNvPr id="2097200" name=""/>
          <p:cNvPicPr>
            <a:picLocks/>
          </p:cNvPicPr>
          <p:nvPr>
            <p:ph type="title" sz="full" idx="5"/>
          </p:nvPr>
        </p:nvPicPr>
        <p:blipFill>
          <a:blip xmlns:r="http://schemas.openxmlformats.org/officeDocument/2006/relationships" r:embed="rId1"/>
          <a:srcRect l="0" t="0" r="0" b="0"/>
          <a:stretch>
            <a:fillRect/>
          </a:stretch>
        </p:blipFill>
        <p:spPr>
          <a:xfrm rot="0">
            <a:off x="195262" y="268287"/>
            <a:ext cx="8497888" cy="1158875"/>
          </a:xfrm>
          <a:prstGeom prst="rect"/>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1">
  <p:cSld>
    <p:spTree>
      <p:nvGrpSpPr>
        <p:cNvPr id="220" name=""/>
        <p:cNvGrpSpPr/>
        <p:nvPr/>
      </p:nvGrpSpPr>
      <p:grpSpPr>
        <a:xfrm rot="0">
          <a:off x="0" y="0"/>
          <a:ext cx="0" cy="0"/>
          <a:chOff x="0" y="0"/>
          <a:chExt cx="0" cy="0"/>
        </a:xfrm>
      </p:grpSpPr>
      <p:sp>
        <p:nvSpPr>
          <p:cNvPr id="1048702"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r>
              <a:rPr altLang="en-US" sz="3200" lang="zh-CN">
                <a:latin typeface="Calibri" pitchFamily="34" charset="0"/>
                <a:ea typeface="Calibri" pitchFamily="34" charset="0"/>
              </a:rPr>
              <a:t>Our facial expression, gestures , eye contact etc are all done without thought or processing.</a:t>
            </a:r>
          </a:p>
          <a:p>
            <a:pPr lvl="0"/>
            <a:r>
              <a:rPr altLang="en-US" sz="3200" lang="zh-CN">
                <a:latin typeface="Calibri" pitchFamily="34" charset="0"/>
                <a:ea typeface="Calibri" pitchFamily="34" charset="0"/>
              </a:rPr>
              <a:t>What a patient says and what their body language is saying may not match .i.e. they are incongruent.</a:t>
            </a:r>
          </a:p>
          <a:p>
            <a:pPr lvl="0"/>
            <a:r>
              <a:rPr altLang="en-US" sz="3200" lang="zh-CN">
                <a:latin typeface="Calibri" pitchFamily="34" charset="0"/>
                <a:ea typeface="Calibri" pitchFamily="34" charset="0"/>
              </a:rPr>
              <a:t>For example a patient may say that s/he understands what the doctors have told them</a:t>
            </a:r>
          </a:p>
        </p:txBody>
      </p:sp>
      <p:sp>
        <p:nvSpPr>
          <p:cNvPr id="1048703"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1">
  <p:cSld>
    <p:spTree>
      <p:nvGrpSpPr>
        <p:cNvPr id="221" name=""/>
        <p:cNvGrpSpPr/>
        <p:nvPr/>
      </p:nvGrpSpPr>
      <p:grpSpPr>
        <a:xfrm rot="0">
          <a:off x="0" y="0"/>
          <a:ext cx="0" cy="0"/>
          <a:chOff x="0" y="0"/>
          <a:chExt cx="0" cy="0"/>
        </a:xfrm>
      </p:grpSpPr>
      <p:sp>
        <p:nvSpPr>
          <p:cNvPr id="1048704"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buNone/>
            </a:pPr>
            <a:r>
              <a:rPr altLang="en-US" sz="3200" lang="zh-CN">
                <a:latin typeface="Calibri" pitchFamily="34" charset="0"/>
                <a:ea typeface="Calibri" pitchFamily="34" charset="0"/>
              </a:rPr>
              <a:t>, but their facial expression ,head movements and posture may indicate confusion or fear.</a:t>
            </a:r>
          </a:p>
          <a:p>
            <a:pPr lvl="0"/>
            <a:r>
              <a:rPr altLang="en-US" sz="3200" lang="zh-CN">
                <a:latin typeface="Calibri" pitchFamily="34" charset="0"/>
                <a:ea typeface="Calibri" pitchFamily="34" charset="0"/>
              </a:rPr>
              <a:t>Interpretation of body language should not be based on a single piece of behaviour in isolation. if someone is sitting with their arms crossed across their body it may mean that they are feeling defensive.</a:t>
            </a:r>
          </a:p>
          <a:p>
            <a:pPr lvl="0"/>
            <a:r>
              <a:rPr altLang="en-US" sz="3200" lang="zh-CN">
                <a:latin typeface="Calibri" pitchFamily="34" charset="0"/>
                <a:ea typeface="Calibri" pitchFamily="34" charset="0"/>
              </a:rPr>
              <a:t> It may also mean that they are cold or in pain</a:t>
            </a:r>
          </a:p>
          <a:p>
            <a:pPr lvl="0"/>
            <a:endParaRPr altLang="en-US" sz="3200" lang="zh-CN">
              <a:latin typeface="Calibri" pitchFamily="34" charset="0"/>
              <a:ea typeface="Calibri" pitchFamily="34" charset="0"/>
            </a:endParaRPr>
          </a:p>
          <a:p>
            <a:pPr lvl="0"/>
          </a:p>
        </p:txBody>
      </p:sp>
      <p:sp>
        <p:nvSpPr>
          <p:cNvPr id="1048705"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1">
  <p:cSld>
    <p:spTree>
      <p:nvGrpSpPr>
        <p:cNvPr id="222" name=""/>
        <p:cNvGrpSpPr/>
        <p:nvPr/>
      </p:nvGrpSpPr>
      <p:grpSpPr>
        <a:xfrm rot="0">
          <a:off x="0" y="0"/>
          <a:ext cx="0" cy="0"/>
          <a:chOff x="0" y="0"/>
          <a:chExt cx="0" cy="0"/>
        </a:xfrm>
      </p:grpSpPr>
      <p:sp>
        <p:nvSpPr>
          <p:cNvPr id="1048706"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r>
              <a:rPr altLang="en-US" b="1" sz="3200" lang="zh-CN">
                <a:latin typeface="Calibri" pitchFamily="34" charset="0"/>
                <a:ea typeface="Calibri" pitchFamily="34" charset="0"/>
              </a:rPr>
              <a:t>Quality of voice</a:t>
            </a:r>
            <a:r>
              <a:rPr sz="3200">
                <a:latin typeface="Calibri" pitchFamily="34" charset="0"/>
                <a:ea typeface="Calibri" pitchFamily="34" charset="0"/>
              </a:rPr>
              <a:t>: our friends and family identify us by voice alone.</a:t>
            </a:r>
          </a:p>
          <a:p>
            <a:pPr lvl="0">
              <a:buNone/>
            </a:pPr>
            <a:r>
              <a:rPr sz="3200">
                <a:latin typeface="Calibri" pitchFamily="34" charset="0"/>
                <a:ea typeface="Calibri" pitchFamily="34" charset="0"/>
              </a:rPr>
              <a:t> -Resonance of the voice is a feature that affects its quality.</a:t>
            </a:r>
          </a:p>
          <a:p>
            <a:pPr lvl="0">
              <a:buNone/>
            </a:pPr>
            <a:r>
              <a:rPr sz="3200">
                <a:latin typeface="Calibri" pitchFamily="34" charset="0"/>
                <a:ea typeface="Calibri" pitchFamily="34" charset="0"/>
              </a:rPr>
              <a:t> -Some voices can be described as rich and full whereas some are thin and reedy.</a:t>
            </a:r>
          </a:p>
          <a:p>
            <a:pPr lvl="0">
              <a:buNone/>
            </a:pPr>
            <a:r>
              <a:rPr sz="3200">
                <a:latin typeface="Calibri" pitchFamily="34" charset="0"/>
                <a:ea typeface="Calibri" pitchFamily="34" charset="0"/>
              </a:rPr>
              <a:t> -Poor voice quality like a harsh , tense or hoarse voice is unpleasant for the listener</a:t>
            </a:r>
          </a:p>
        </p:txBody>
      </p:sp>
      <p:pic>
        <p:nvPicPr>
          <p:cNvPr id="2097201" name=""/>
          <p:cNvPicPr>
            <a:picLocks/>
          </p:cNvPicPr>
          <p:nvPr>
            <p:ph type="title" sz="full" idx="5"/>
          </p:nvPr>
        </p:nvPicPr>
        <p:blipFill>
          <a:blip xmlns:r="http://schemas.openxmlformats.org/officeDocument/2006/relationships" r:embed="rId1"/>
          <a:srcRect l="0" t="0" r="0" b="0"/>
          <a:stretch>
            <a:fillRect/>
          </a:stretch>
        </p:blipFill>
        <p:spPr>
          <a:xfrm rot="0">
            <a:off x="225425" y="122237"/>
            <a:ext cx="8467725" cy="1341437"/>
          </a:xfrm>
          <a:prstGeom prst="rect"/>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1">
  <p:cSld>
    <p:spTree>
      <p:nvGrpSpPr>
        <p:cNvPr id="223" name=""/>
        <p:cNvGrpSpPr/>
        <p:nvPr/>
      </p:nvGrpSpPr>
      <p:grpSpPr>
        <a:xfrm rot="0">
          <a:off x="0" y="0"/>
          <a:ext cx="0" cy="0"/>
          <a:chOff x="0" y="0"/>
          <a:chExt cx="0" cy="0"/>
        </a:xfrm>
      </p:grpSpPr>
      <p:sp>
        <p:nvSpPr>
          <p:cNvPr id="1048707"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r>
              <a:rPr altLang="en-US" b="1" lang="zh-CN"/>
              <a:t>Volume</a:t>
            </a:r>
            <a:r>
              <a:t> </a:t>
            </a:r>
            <a:r>
              <a:rPr sz="3200">
                <a:latin typeface="Calibri" pitchFamily="34" charset="0"/>
                <a:ea typeface="Calibri" pitchFamily="34" charset="0"/>
              </a:rPr>
              <a:t>: A change in volume may be an expression of how the person is feeling;</a:t>
            </a:r>
          </a:p>
          <a:p>
            <a:pPr lvl="0">
              <a:buNone/>
            </a:pPr>
            <a:r>
              <a:rPr sz="3200">
                <a:latin typeface="Calibri" pitchFamily="34" charset="0"/>
                <a:ea typeface="Calibri" pitchFamily="34" charset="0"/>
              </a:rPr>
              <a:t>  -Different emotions are characterized by changes in volume, e.g. a loud voice is associated with anger and a quiet voice with sadness.</a:t>
            </a:r>
          </a:p>
          <a:p>
            <a:pPr lvl="0">
              <a:buNone/>
            </a:pPr>
            <a:r>
              <a:rPr sz="3200">
                <a:latin typeface="Calibri" pitchFamily="34" charset="0"/>
                <a:ea typeface="Calibri" pitchFamily="34" charset="0"/>
              </a:rPr>
              <a:t>  - volume also signals information about our attitudes-a dominant person is more likely to use a louder voice</a:t>
            </a:r>
          </a:p>
        </p:txBody>
      </p:sp>
      <p:sp>
        <p:nvSpPr>
          <p:cNvPr id="1048708"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1">
  <p:cSld>
    <p:spTree>
      <p:nvGrpSpPr>
        <p:cNvPr id="224" name=""/>
        <p:cNvGrpSpPr/>
        <p:nvPr/>
      </p:nvGrpSpPr>
      <p:grpSpPr>
        <a:xfrm rot="0">
          <a:off x="0" y="0"/>
          <a:ext cx="0" cy="0"/>
          <a:chOff x="0" y="0"/>
          <a:chExt cx="0" cy="0"/>
        </a:xfrm>
      </p:grpSpPr>
      <p:sp>
        <p:nvSpPr>
          <p:cNvPr id="1048709"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r>
              <a:rPr altLang="en-US" b="1" sz="3200" lang="zh-CN">
                <a:latin typeface="Calibri" pitchFamily="34" charset="0"/>
                <a:ea typeface="Calibri" pitchFamily="34" charset="0"/>
              </a:rPr>
              <a:t>Intonation and Pitch </a:t>
            </a:r>
            <a:r>
              <a:rPr sz="3200">
                <a:latin typeface="Calibri" pitchFamily="34" charset="0"/>
                <a:ea typeface="Calibri" pitchFamily="34" charset="0"/>
              </a:rPr>
              <a:t>:  the pitch provides the listener with a clue to the speakers age and gender</a:t>
            </a:r>
          </a:p>
          <a:p>
            <a:pPr lvl="0">
              <a:buNone/>
            </a:pPr>
            <a:r>
              <a:rPr sz="3200">
                <a:latin typeface="Calibri" pitchFamily="34" charset="0"/>
                <a:ea typeface="Calibri" pitchFamily="34" charset="0"/>
              </a:rPr>
              <a:t>  - the pitch range is the range of frequencies each speaker will use during normal speech.</a:t>
            </a:r>
          </a:p>
          <a:p>
            <a:pPr lvl="0">
              <a:buNone/>
            </a:pPr>
            <a:r>
              <a:rPr sz="3200">
                <a:latin typeface="Calibri" pitchFamily="34" charset="0"/>
                <a:ea typeface="Calibri" pitchFamily="34" charset="0"/>
              </a:rPr>
              <a:t>  - changes in level and range of pitch convey information about feelings and attitudes of the speaker .</a:t>
            </a:r>
          </a:p>
        </p:txBody>
      </p:sp>
      <p:sp>
        <p:nvSpPr>
          <p:cNvPr id="1048710"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1">
  <p:cSld>
    <p:spTree>
      <p:nvGrpSpPr>
        <p:cNvPr id="225" name=""/>
        <p:cNvGrpSpPr/>
        <p:nvPr/>
      </p:nvGrpSpPr>
      <p:grpSpPr>
        <a:xfrm rot="0">
          <a:off x="0" y="0"/>
          <a:ext cx="0" cy="0"/>
          <a:chOff x="0" y="0"/>
          <a:chExt cx="0" cy="0"/>
        </a:xfrm>
      </p:grpSpPr>
      <p:sp>
        <p:nvSpPr>
          <p:cNvPr id="1048711"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buNone/>
            </a:pPr>
            <a:r>
              <a:rPr altLang="en-US" sz="3200" lang="zh-CN">
                <a:latin typeface="Calibri" pitchFamily="34" charset="0"/>
                <a:ea typeface="Calibri" pitchFamily="34" charset="0"/>
              </a:rPr>
              <a:t>-e.g. it ends to be raised with a more variable and wider pitch range when a person has lost their temper.</a:t>
            </a:r>
          </a:p>
          <a:p>
            <a:pPr lvl="0">
              <a:buFontTx/>
              <a:buChar char="-"/>
            </a:pPr>
            <a:r>
              <a:rPr altLang="en-US" sz="3200" lang="zh-CN">
                <a:latin typeface="Calibri" pitchFamily="34" charset="0"/>
                <a:ea typeface="Calibri" pitchFamily="34" charset="0"/>
              </a:rPr>
              <a:t>A low pitch is associated with dominance and submissiveness with a high pitch</a:t>
            </a:r>
          </a:p>
          <a:p>
            <a:pPr lvl="0">
              <a:buNone/>
            </a:pPr>
            <a:r>
              <a:rPr altLang="en-US" sz="3200" lang="zh-CN">
                <a:latin typeface="Calibri" pitchFamily="34" charset="0"/>
                <a:ea typeface="Calibri" pitchFamily="34" charset="0"/>
              </a:rPr>
              <a:t>-</a:t>
            </a:r>
            <a:r>
              <a:rPr b="1" sz="3200">
                <a:latin typeface="Calibri" pitchFamily="34" charset="0"/>
                <a:ea typeface="Calibri" pitchFamily="34" charset="0"/>
              </a:rPr>
              <a:t>Role of Pitch </a:t>
            </a:r>
            <a:r>
              <a:rPr sz="3200">
                <a:latin typeface="Calibri" pitchFamily="34" charset="0"/>
                <a:ea typeface="Calibri" pitchFamily="34" charset="0"/>
              </a:rPr>
              <a:t>:  its ability to alter meaning. during speech a person will use a range of pitch levels-intonation. </a:t>
            </a:r>
          </a:p>
          <a:p>
            <a:pPr lvl="0">
              <a:buNone/>
            </a:pPr>
            <a:endParaRPr sz="3200">
              <a:latin typeface="Calibri" pitchFamily="34" charset="0"/>
              <a:ea typeface="Calibri" pitchFamily="34" charset="0"/>
            </a:endParaRPr>
          </a:p>
        </p:txBody>
      </p:sp>
      <p:sp>
        <p:nvSpPr>
          <p:cNvPr id="1048712"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1">
  <p:cSld>
    <p:spTree>
      <p:nvGrpSpPr>
        <p:cNvPr id="154" name=""/>
        <p:cNvGrpSpPr/>
        <p:nvPr/>
      </p:nvGrpSpPr>
      <p:grpSpPr>
        <a:xfrm rot="0">
          <a:off x="0" y="0"/>
          <a:ext cx="0" cy="0"/>
          <a:chOff x="0" y="0"/>
          <a:chExt cx="0" cy="0"/>
        </a:xfrm>
      </p:grpSpPr>
      <p:sp>
        <p:nvSpPr>
          <p:cNvPr id="1048605"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r>
              <a:rPr altLang="en-US" sz="3200" lang="zh-CN">
                <a:latin typeface="Calibri" pitchFamily="34" charset="0"/>
                <a:ea typeface="Calibri" pitchFamily="34" charset="0"/>
              </a:rPr>
              <a:t>Flow comes from top management to the lowest level</a:t>
            </a:r>
          </a:p>
          <a:p>
            <a:pPr lvl="0">
              <a:buNone/>
            </a:pPr>
            <a:endParaRPr altLang="en-US" sz="3200" lang="zh-CN">
              <a:latin typeface="Calibri" pitchFamily="34" charset="0"/>
              <a:ea typeface="Calibri" pitchFamily="34" charset="0"/>
            </a:endParaRPr>
          </a:p>
          <a:p>
            <a:pPr lvl="0">
              <a:buNone/>
            </a:pPr>
            <a:r>
              <a:rPr altLang="en-US" sz="3200" lang="zh-CN">
                <a:latin typeface="Calibri" pitchFamily="34" charset="0"/>
                <a:ea typeface="Calibri" pitchFamily="34" charset="0"/>
              </a:rPr>
              <a:t>Channels  used:</a:t>
            </a:r>
          </a:p>
          <a:p>
            <a:pPr lvl="0">
              <a:buNone/>
            </a:pPr>
            <a:r>
              <a:rPr altLang="en-US" sz="3200" lang="zh-CN">
                <a:latin typeface="Calibri" pitchFamily="34" charset="0"/>
                <a:ea typeface="Calibri" pitchFamily="34" charset="0"/>
              </a:rPr>
              <a:t> - oral messages</a:t>
            </a:r>
          </a:p>
          <a:p>
            <a:pPr lvl="0">
              <a:buNone/>
            </a:pPr>
            <a:r>
              <a:rPr altLang="en-US" sz="3200" lang="zh-CN">
                <a:latin typeface="Calibri" pitchFamily="34" charset="0"/>
                <a:ea typeface="Calibri" pitchFamily="34" charset="0"/>
              </a:rPr>
              <a:t> - telephone</a:t>
            </a:r>
          </a:p>
          <a:p>
            <a:pPr lvl="0">
              <a:buNone/>
            </a:pPr>
            <a:r>
              <a:rPr altLang="en-US" sz="3200" lang="zh-CN">
                <a:latin typeface="Calibri" pitchFamily="34" charset="0"/>
                <a:ea typeface="Calibri" pitchFamily="34" charset="0"/>
              </a:rPr>
              <a:t> - written communication in form of circulars, letter, memoranda, pamphlets or posters</a:t>
            </a:r>
          </a:p>
          <a:p>
            <a:pPr lvl="0">
              <a:buNone/>
            </a:pPr>
            <a:endParaRPr altLang="en-US" sz="3200" lang="zh-CN">
              <a:latin typeface="Calibri" pitchFamily="34" charset="0"/>
              <a:ea typeface="Calibri" pitchFamily="34" charset="0"/>
            </a:endParaRPr>
          </a:p>
          <a:p>
            <a:pPr lvl="0">
              <a:buNone/>
            </a:pPr>
            <a:endParaRPr altLang="en-US" sz="3200" lang="zh-CN">
              <a:latin typeface="Calibri" pitchFamily="34" charset="0"/>
              <a:ea typeface="Calibri" pitchFamily="34" charset="0"/>
            </a:endParaRPr>
          </a:p>
        </p:txBody>
      </p:sp>
      <p:pic>
        <p:nvPicPr>
          <p:cNvPr id="2097162" name=""/>
          <p:cNvPicPr>
            <a:picLocks/>
          </p:cNvPicPr>
          <p:nvPr>
            <p:ph type="title" sz="full" idx="5"/>
          </p:nvPr>
        </p:nvPicPr>
        <p:blipFill>
          <a:blip xmlns:r="http://schemas.openxmlformats.org/officeDocument/2006/relationships" r:embed="rId1"/>
          <a:srcRect l="0" t="0" r="0" b="0"/>
          <a:stretch>
            <a:fillRect/>
          </a:stretch>
        </p:blipFill>
        <p:spPr>
          <a:xfrm rot="0">
            <a:off x="195262" y="268287"/>
            <a:ext cx="8497888" cy="1158875"/>
          </a:xfrm>
          <a:prstGeom prst="rect"/>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1">
  <p:cSld>
    <p:spTree>
      <p:nvGrpSpPr>
        <p:cNvPr id="226" name=""/>
        <p:cNvGrpSpPr/>
        <p:nvPr/>
      </p:nvGrpSpPr>
      <p:grpSpPr>
        <a:xfrm rot="0">
          <a:off x="0" y="0"/>
          <a:ext cx="0" cy="0"/>
          <a:chOff x="0" y="0"/>
          <a:chExt cx="0" cy="0"/>
        </a:xfrm>
      </p:grpSpPr>
      <p:sp>
        <p:nvSpPr>
          <p:cNvPr id="1048713"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buNone/>
            </a:pPr>
            <a:r>
              <a:rPr altLang="en-US" b="1" sz="3200" lang="zh-CN">
                <a:latin typeface="Calibri" pitchFamily="34" charset="0"/>
                <a:ea typeface="Calibri" pitchFamily="34" charset="0"/>
              </a:rPr>
              <a:t>-Intonation</a:t>
            </a:r>
            <a:r>
              <a:rPr sz="3200">
                <a:latin typeface="Calibri" pitchFamily="34" charset="0"/>
                <a:ea typeface="Calibri" pitchFamily="34" charset="0"/>
              </a:rPr>
              <a:t>: helps the listener to differentiate between various types of sentence, .e.g. “the library is closed ‘changes into a question if the word ‘closed’ is spoken with a rising intonation</a:t>
            </a:r>
          </a:p>
          <a:p>
            <a:pPr lvl="0"/>
            <a:r>
              <a:rPr b="1" sz="3200">
                <a:latin typeface="Calibri" pitchFamily="34" charset="0"/>
                <a:ea typeface="Calibri" pitchFamily="34" charset="0"/>
              </a:rPr>
              <a:t>Rate of speech: </a:t>
            </a:r>
          </a:p>
          <a:p>
            <a:pPr lvl="0">
              <a:buNone/>
            </a:pPr>
            <a:r>
              <a:rPr sz="3200">
                <a:latin typeface="Calibri" pitchFamily="34" charset="0"/>
                <a:ea typeface="Calibri" pitchFamily="34" charset="0"/>
              </a:rPr>
              <a:t>  -the rate of the speech is determining factor in the clarity of a speaker.</a:t>
            </a:r>
          </a:p>
          <a:p>
            <a:pPr lvl="0">
              <a:buNone/>
            </a:pPr>
            <a:r>
              <a:rPr sz="3200">
                <a:latin typeface="Calibri" pitchFamily="34" charset="0"/>
                <a:ea typeface="Calibri" pitchFamily="34" charset="0"/>
              </a:rPr>
              <a:t>  </a:t>
            </a:r>
          </a:p>
        </p:txBody>
      </p:sp>
      <p:sp>
        <p:nvSpPr>
          <p:cNvPr id="1048714"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1">
  <p:cSld>
    <p:spTree>
      <p:nvGrpSpPr>
        <p:cNvPr id="227" name=""/>
        <p:cNvGrpSpPr/>
        <p:nvPr/>
      </p:nvGrpSpPr>
      <p:grpSpPr>
        <a:xfrm rot="0">
          <a:off x="0" y="0"/>
          <a:ext cx="0" cy="0"/>
          <a:chOff x="0" y="0"/>
          <a:chExt cx="0" cy="0"/>
        </a:xfrm>
      </p:grpSpPr>
      <p:sp>
        <p:nvSpPr>
          <p:cNvPr id="1048715"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buNone/>
            </a:pPr>
            <a:r>
              <a:rPr altLang="en-US" sz="2800" lang="zh-CN">
                <a:latin typeface="Calibri" pitchFamily="34" charset="0"/>
                <a:ea typeface="Calibri" pitchFamily="34" charset="0"/>
              </a:rPr>
              <a:t>-</a:t>
            </a:r>
            <a:r>
              <a:rPr sz="3200">
                <a:latin typeface="Calibri" pitchFamily="34" charset="0"/>
                <a:ea typeface="Calibri" pitchFamily="34" charset="0"/>
              </a:rPr>
              <a:t>it expresses different emotions and attitudes.</a:t>
            </a:r>
          </a:p>
          <a:p>
            <a:pPr lvl="0">
              <a:buNone/>
            </a:pPr>
            <a:r>
              <a:rPr sz="3200">
                <a:latin typeface="Calibri" pitchFamily="34" charset="0"/>
                <a:ea typeface="Calibri" pitchFamily="34" charset="0"/>
              </a:rPr>
              <a:t>  - when someone loses their temper , their rate of speech will be faster. Sadness is associated with slowing down speech.</a:t>
            </a:r>
          </a:p>
          <a:p>
            <a:pPr lvl="0">
              <a:buNone/>
            </a:pPr>
            <a:r>
              <a:rPr sz="3200">
                <a:latin typeface="Calibri" pitchFamily="34" charset="0"/>
                <a:ea typeface="Calibri" pitchFamily="34" charset="0"/>
              </a:rPr>
              <a:t>Dominance is also signalled by a slower rate</a:t>
            </a:r>
          </a:p>
          <a:p>
            <a:pPr lvl="0"/>
            <a:endParaRPr sz="3200"/>
          </a:p>
        </p:txBody>
      </p:sp>
      <p:sp>
        <p:nvSpPr>
          <p:cNvPr id="1048716"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1">
  <p:cSld>
    <p:spTree>
      <p:nvGrpSpPr>
        <p:cNvPr id="228" name=""/>
        <p:cNvGrpSpPr/>
        <p:nvPr/>
      </p:nvGrpSpPr>
      <p:grpSpPr>
        <a:xfrm rot="0">
          <a:off x="0" y="0"/>
          <a:ext cx="0" cy="0"/>
          <a:chOff x="0" y="0"/>
          <a:chExt cx="0" cy="0"/>
        </a:xfrm>
      </p:grpSpPr>
      <p:sp>
        <p:nvSpPr>
          <p:cNvPr id="1048717"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r>
              <a:rPr altLang="en-US" b="1" lang="zh-CN"/>
              <a:t>Tone of Voice </a:t>
            </a:r>
            <a:r>
              <a:t>:</a:t>
            </a:r>
          </a:p>
          <a:p>
            <a:pPr lvl="0">
              <a:buNone/>
            </a:pPr>
            <a:r>
              <a:t> -</a:t>
            </a:r>
            <a:r>
              <a:rPr sz="3200">
                <a:latin typeface="Calibri" pitchFamily="34" charset="0"/>
                <a:ea typeface="Calibri" pitchFamily="34" charset="0"/>
              </a:rPr>
              <a:t>tone is combination of different local aspects that include : pitch, volume, rate, volume quality and rhythm</a:t>
            </a:r>
          </a:p>
          <a:p>
            <a:pPr lvl="0">
              <a:buNone/>
            </a:pPr>
            <a:r>
              <a:rPr sz="3200">
                <a:latin typeface="Calibri" pitchFamily="34" charset="0"/>
                <a:ea typeface="Calibri" pitchFamily="34" charset="0"/>
              </a:rPr>
              <a:t> - each of these features is used to express emotion and convey information about attitudes.</a:t>
            </a:r>
          </a:p>
          <a:p>
            <a:pPr lvl="0">
              <a:buNone/>
            </a:pPr>
            <a:r>
              <a:rPr sz="3200">
                <a:latin typeface="Calibri" pitchFamily="34" charset="0"/>
                <a:ea typeface="Calibri" pitchFamily="34" charset="0"/>
              </a:rPr>
              <a:t>.</a:t>
            </a:r>
          </a:p>
          <a:p>
            <a:pPr lvl="0">
              <a:buNone/>
            </a:pPr>
            <a:r>
              <a:t> -</a:t>
            </a:r>
          </a:p>
        </p:txBody>
      </p:sp>
      <p:sp>
        <p:nvSpPr>
          <p:cNvPr id="1048718"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1">
  <p:cSld>
    <p:spTree>
      <p:nvGrpSpPr>
        <p:cNvPr id="229" name=""/>
        <p:cNvGrpSpPr/>
        <p:nvPr/>
      </p:nvGrpSpPr>
      <p:grpSpPr>
        <a:xfrm rot="0">
          <a:off x="0" y="0"/>
          <a:ext cx="0" cy="0"/>
          <a:chOff x="0" y="0"/>
          <a:chExt cx="0" cy="0"/>
        </a:xfrm>
      </p:grpSpPr>
      <p:sp>
        <p:nvSpPr>
          <p:cNvPr id="1048719" name=""/>
          <p:cNvSpPr/>
          <p:nvPr>
            <p:ph sz="full" idx="1"/>
          </p:nvPr>
        </p:nvSpPr>
        <p:spPr>
          <a:xfrm rot="0">
            <a:off x="304800" y="1447800"/>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buNone/>
            </a:pPr>
            <a:r>
              <a:rPr altLang="en-US" sz="2800" lang="zh-CN">
                <a:latin typeface="Calibri" pitchFamily="34" charset="0"/>
                <a:ea typeface="Calibri" pitchFamily="34" charset="0"/>
              </a:rPr>
              <a:t>-sometimes the tone of our voice suggests a different message from the words we are using( mixed message) and the listener has to decide which one to believe</a:t>
            </a:r>
          </a:p>
          <a:p>
            <a:pPr lvl="0">
              <a:buNone/>
            </a:pPr>
            <a:r>
              <a:t>-</a:t>
            </a:r>
            <a:r>
              <a:rPr sz="3200">
                <a:latin typeface="Calibri" pitchFamily="34" charset="0"/>
                <a:ea typeface="Calibri" pitchFamily="34" charset="0"/>
              </a:rPr>
              <a:t>paralinguistic information real the real intention of the speaker because it is much harder to control our voices and our true feelings “leak out”.</a:t>
            </a:r>
          </a:p>
          <a:p>
            <a:pPr lvl="0">
              <a:buNone/>
            </a:pPr>
            <a:r>
              <a:rPr sz="3200">
                <a:latin typeface="Calibri" pitchFamily="34" charset="0"/>
                <a:ea typeface="Calibri" pitchFamily="34" charset="0"/>
              </a:rPr>
              <a:t> -</a:t>
            </a:r>
          </a:p>
        </p:txBody>
      </p:sp>
      <p:sp>
        <p:nvSpPr>
          <p:cNvPr id="1048720"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1">
  <p:cSld>
    <p:spTree>
      <p:nvGrpSpPr>
        <p:cNvPr id="230" name=""/>
        <p:cNvGrpSpPr/>
        <p:nvPr/>
      </p:nvGrpSpPr>
      <p:grpSpPr>
        <a:xfrm rot="0">
          <a:off x="0" y="0"/>
          <a:ext cx="0" cy="0"/>
          <a:chOff x="0" y="0"/>
          <a:chExt cx="0" cy="0"/>
        </a:xfrm>
      </p:grpSpPr>
      <p:sp>
        <p:nvSpPr>
          <p:cNvPr id="1048721"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buNone/>
            </a:pPr>
            <a:r>
              <a:rPr altLang="en-US" sz="3200" lang="zh-CN">
                <a:latin typeface="Calibri" pitchFamily="34" charset="0"/>
                <a:ea typeface="Calibri" pitchFamily="34" charset="0"/>
              </a:rPr>
              <a:t>-Health professionals should be aware of this and monitor their communication when dealing with patients/client</a:t>
            </a:r>
          </a:p>
          <a:p>
            <a:pPr lvl="0">
              <a:buFont typeface="Wingdings" pitchFamily="2" charset="2"/>
              <a:buChar char="Ø"/>
            </a:pPr>
            <a:r>
              <a:rPr b="1" sz="3200">
                <a:latin typeface="Calibri" pitchFamily="34" charset="0"/>
                <a:ea typeface="Calibri" pitchFamily="34" charset="0"/>
              </a:rPr>
              <a:t>Conversational Oil </a:t>
            </a:r>
            <a:r>
              <a:rPr sz="3200">
                <a:latin typeface="Calibri" pitchFamily="34" charset="0"/>
                <a:ea typeface="Calibri" pitchFamily="34" charset="0"/>
              </a:rPr>
              <a:t>: </a:t>
            </a:r>
          </a:p>
          <a:p>
            <a:pPr lvl="0">
              <a:buNone/>
            </a:pPr>
            <a:r>
              <a:rPr sz="3200">
                <a:latin typeface="Calibri" pitchFamily="34" charset="0"/>
                <a:ea typeface="Calibri" pitchFamily="34" charset="0"/>
              </a:rPr>
              <a:t> -refers to words , phrases, vocalizations like ‘mm-hmm ’, ’that’s right’ and ‘I see’.</a:t>
            </a:r>
          </a:p>
          <a:p>
            <a:pPr lvl="0">
              <a:buNone/>
            </a:pPr>
            <a:r>
              <a:rPr sz="3200">
                <a:latin typeface="Calibri" pitchFamily="34" charset="0"/>
                <a:ea typeface="Calibri" pitchFamily="34" charset="0"/>
              </a:rPr>
              <a:t> -they are vocal equivalent of head nodding during conversation.</a:t>
            </a:r>
          </a:p>
          <a:p>
            <a:pPr lvl="0">
              <a:buNone/>
            </a:pPr>
            <a:r>
              <a:rPr sz="3200">
                <a:latin typeface="Calibri" pitchFamily="34" charset="0"/>
                <a:ea typeface="Calibri" pitchFamily="34" charset="0"/>
              </a:rPr>
              <a:t> </a:t>
            </a:r>
          </a:p>
        </p:txBody>
      </p:sp>
      <p:sp>
        <p:nvSpPr>
          <p:cNvPr id="1048722"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1">
  <p:cSld>
    <p:spTree>
      <p:nvGrpSpPr>
        <p:cNvPr id="231" name=""/>
        <p:cNvGrpSpPr/>
        <p:nvPr/>
      </p:nvGrpSpPr>
      <p:grpSpPr>
        <a:xfrm rot="0">
          <a:off x="0" y="0"/>
          <a:ext cx="0" cy="0"/>
          <a:chOff x="0" y="0"/>
          <a:chExt cx="0" cy="0"/>
        </a:xfrm>
      </p:grpSpPr>
      <p:sp>
        <p:nvSpPr>
          <p:cNvPr id="1048723"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buNone/>
            </a:pPr>
            <a:r>
              <a:rPr altLang="en-US" lang="zh-CN"/>
              <a:t>- </a:t>
            </a:r>
            <a:r>
              <a:rPr sz="3200">
                <a:latin typeface="Calibri" pitchFamily="34" charset="0"/>
                <a:ea typeface="Calibri" pitchFamily="34" charset="0"/>
              </a:rPr>
              <a:t>depending on the words, they may also indicate the degree of interest by the listener, whether they are in agreement with the speaker.</a:t>
            </a:r>
          </a:p>
          <a:p>
            <a:pPr lvl="0">
              <a:buNone/>
            </a:pPr>
            <a:r>
              <a:rPr sz="3200">
                <a:latin typeface="Calibri" pitchFamily="34" charset="0"/>
                <a:ea typeface="Calibri" pitchFamily="34" charset="0"/>
              </a:rPr>
              <a:t> -they should be used appropriately</a:t>
            </a:r>
          </a:p>
          <a:p>
            <a:pPr lvl="0">
              <a:buNone/>
            </a:pPr>
            <a:r>
              <a:rPr sz="3200">
                <a:latin typeface="Calibri" pitchFamily="34" charset="0"/>
                <a:ea typeface="Calibri" pitchFamily="34" charset="0"/>
              </a:rPr>
              <a:t> -they can be used with other non-verbal signals .e.g. a smile with ‘that’s right', to encourage the speaker to continue on their topic.  </a:t>
            </a:r>
          </a:p>
          <a:p>
            <a:pPr lvl="0"/>
          </a:p>
        </p:txBody>
      </p:sp>
      <p:sp>
        <p:nvSpPr>
          <p:cNvPr id="1048724"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1">
  <p:cSld>
    <p:spTree>
      <p:nvGrpSpPr>
        <p:cNvPr id="232" name=""/>
        <p:cNvGrpSpPr/>
        <p:nvPr/>
      </p:nvGrpSpPr>
      <p:grpSpPr>
        <a:xfrm rot="0">
          <a:off x="0" y="0"/>
          <a:ext cx="0" cy="0"/>
          <a:chOff x="0" y="0"/>
          <a:chExt cx="0" cy="0"/>
        </a:xfrm>
      </p:grpSpPr>
      <p:sp>
        <p:nvSpPr>
          <p:cNvPr id="1048725"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buNone/>
            </a:pPr>
            <a:r>
              <a:rPr altLang="en-US" lang="zh-CN"/>
              <a:t> </a:t>
            </a:r>
            <a:r>
              <a:rPr b="1" sz="3200">
                <a:latin typeface="Calibri" pitchFamily="34" charset="0"/>
                <a:ea typeface="Calibri" pitchFamily="34" charset="0"/>
              </a:rPr>
              <a:t>Observing skills</a:t>
            </a:r>
          </a:p>
          <a:p>
            <a:pPr lvl="0"/>
            <a:r>
              <a:rPr sz="3200">
                <a:latin typeface="Calibri" pitchFamily="34" charset="0"/>
                <a:ea typeface="Calibri" pitchFamily="34" charset="0"/>
              </a:rPr>
              <a:t>Ability to see what is being said and what is not being said</a:t>
            </a:r>
          </a:p>
          <a:p>
            <a:pPr lvl="0"/>
            <a:r>
              <a:rPr sz="3200">
                <a:latin typeface="Calibri" pitchFamily="34" charset="0"/>
                <a:ea typeface="Calibri" pitchFamily="34" charset="0"/>
              </a:rPr>
              <a:t>Physical observing: appearance, grooming, energy level, gestures, body build, fatigue, happy</a:t>
            </a:r>
          </a:p>
          <a:p>
            <a:pPr lvl="0"/>
            <a:r>
              <a:rPr sz="3200">
                <a:latin typeface="Calibri" pitchFamily="34" charset="0"/>
                <a:ea typeface="Calibri" pitchFamily="34" charset="0"/>
              </a:rPr>
              <a:t>Emotional observing affects, facial expressions, mood, posture</a:t>
            </a:r>
          </a:p>
        </p:txBody>
      </p:sp>
      <p:pic>
        <p:nvPicPr>
          <p:cNvPr id="2097202" name=""/>
          <p:cNvPicPr>
            <a:picLocks/>
          </p:cNvPicPr>
          <p:nvPr>
            <p:ph type="title" sz="full" idx="5"/>
          </p:nvPr>
        </p:nvPicPr>
        <p:blipFill>
          <a:blip xmlns:r="http://schemas.openxmlformats.org/officeDocument/2006/relationships" r:embed="rId1"/>
          <a:srcRect l="0" t="0" r="0" b="0"/>
          <a:stretch>
            <a:fillRect/>
          </a:stretch>
        </p:blipFill>
        <p:spPr>
          <a:xfrm rot="0">
            <a:off x="195262" y="268287"/>
            <a:ext cx="8497888" cy="1158875"/>
          </a:xfrm>
          <a:prstGeom prst="rect"/>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1">
  <p:cSld>
    <p:spTree>
      <p:nvGrpSpPr>
        <p:cNvPr id="233" name=""/>
        <p:cNvGrpSpPr/>
        <p:nvPr/>
      </p:nvGrpSpPr>
      <p:grpSpPr>
        <a:xfrm rot="0">
          <a:off x="0" y="0"/>
          <a:ext cx="0" cy="0"/>
          <a:chOff x="0" y="0"/>
          <a:chExt cx="0" cy="0"/>
        </a:xfrm>
      </p:grpSpPr>
      <p:sp>
        <p:nvSpPr>
          <p:cNvPr id="1048726"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buNone/>
            </a:pPr>
            <a:r>
              <a:rPr altLang="en-US" b="1" sz="3200" lang="zh-CN">
                <a:latin typeface="Calibri" pitchFamily="34" charset="0"/>
                <a:ea typeface="Calibri" pitchFamily="34" charset="0"/>
              </a:rPr>
              <a:t>Listening skills</a:t>
            </a:r>
          </a:p>
          <a:p>
            <a:pPr lvl="0"/>
            <a:r>
              <a:rPr sz="3200">
                <a:latin typeface="Calibri" pitchFamily="34" charset="0"/>
                <a:ea typeface="Calibri" pitchFamily="34" charset="0"/>
              </a:rPr>
              <a:t>Active listening, listen not only to the sounds but as much as possible accurately understanding their meaning</a:t>
            </a:r>
          </a:p>
          <a:p>
            <a:pPr lvl="0"/>
            <a:r>
              <a:rPr sz="3200">
                <a:latin typeface="Calibri" pitchFamily="34" charset="0"/>
                <a:ea typeface="Calibri" pitchFamily="34" charset="0"/>
              </a:rPr>
              <a:t>Health worker should sent accurate and appropriate message</a:t>
            </a:r>
          </a:p>
          <a:p>
            <a:pPr lvl="0"/>
            <a:r>
              <a:rPr sz="3200">
                <a:latin typeface="Calibri" pitchFamily="34" charset="0"/>
                <a:ea typeface="Calibri" pitchFamily="34" charset="0"/>
              </a:rPr>
              <a:t>Creates rapport, trust, share more and client and client to experience feelings</a:t>
            </a:r>
          </a:p>
        </p:txBody>
      </p:sp>
      <p:sp>
        <p:nvSpPr>
          <p:cNvPr id="1048727"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1">
  <p:cSld>
    <p:spTree>
      <p:nvGrpSpPr>
        <p:cNvPr id="234" name=""/>
        <p:cNvGrpSpPr/>
        <p:nvPr/>
      </p:nvGrpSpPr>
      <p:grpSpPr>
        <a:xfrm rot="0">
          <a:off x="0" y="0"/>
          <a:ext cx="0" cy="0"/>
          <a:chOff x="0" y="0"/>
          <a:chExt cx="0" cy="0"/>
        </a:xfrm>
      </p:grpSpPr>
      <p:sp>
        <p:nvSpPr>
          <p:cNvPr id="1048728"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buNone/>
            </a:pPr>
            <a:r>
              <a:rPr altLang="en-US" lang="zh-CN"/>
              <a:t> </a:t>
            </a:r>
            <a:r>
              <a:rPr b="1" sz="3200">
                <a:latin typeface="Calibri" pitchFamily="34" charset="0"/>
                <a:ea typeface="Calibri" pitchFamily="34" charset="0"/>
              </a:rPr>
              <a:t>Reflecting feeling skills</a:t>
            </a:r>
          </a:p>
          <a:p>
            <a:pPr lvl="0"/>
            <a:r>
              <a:t>Staying with client’s flow of emotions and experiences</a:t>
            </a:r>
          </a:p>
          <a:p>
            <a:pPr lvl="0"/>
            <a:r>
              <a:t>Communicating the information back to client.</a:t>
            </a:r>
          </a:p>
          <a:p>
            <a:pPr lvl="0"/>
            <a:r>
              <a:t> Reflection of feelings helps clinician to focus on client’s feelings</a:t>
            </a:r>
          </a:p>
        </p:txBody>
      </p:sp>
      <p:sp>
        <p:nvSpPr>
          <p:cNvPr id="1048729"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1">
  <p:cSld>
    <p:spTree>
      <p:nvGrpSpPr>
        <p:cNvPr id="235" name=""/>
        <p:cNvGrpSpPr/>
        <p:nvPr/>
      </p:nvGrpSpPr>
      <p:grpSpPr>
        <a:xfrm rot="0">
          <a:off x="0" y="0"/>
          <a:ext cx="0" cy="0"/>
          <a:chOff x="0" y="0"/>
          <a:chExt cx="0" cy="0"/>
        </a:xfrm>
      </p:grpSpPr>
      <p:sp>
        <p:nvSpPr>
          <p:cNvPr id="1048730"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buNone/>
            </a:pPr>
            <a:r>
              <a:rPr altLang="en-US" lang="zh-CN"/>
              <a:t> </a:t>
            </a:r>
            <a:r>
              <a:rPr b="1" sz="3200">
                <a:latin typeface="Calibri" pitchFamily="34" charset="0"/>
                <a:ea typeface="Calibri" pitchFamily="34" charset="0"/>
              </a:rPr>
              <a:t>Paraphrasing skills</a:t>
            </a:r>
          </a:p>
          <a:p>
            <a:pPr lvl="0"/>
            <a:r>
              <a:rPr sz="3200">
                <a:latin typeface="Calibri" pitchFamily="34" charset="0"/>
                <a:ea typeface="Calibri" pitchFamily="34" charset="0"/>
              </a:rPr>
              <a:t>Restating what the other person has said</a:t>
            </a:r>
          </a:p>
          <a:p>
            <a:pPr lvl="0"/>
            <a:r>
              <a:rPr sz="3200">
                <a:latin typeface="Calibri" pitchFamily="34" charset="0"/>
                <a:ea typeface="Calibri" pitchFamily="34" charset="0"/>
              </a:rPr>
              <a:t>Putting client’s feelings into words</a:t>
            </a:r>
          </a:p>
          <a:p>
            <a:pPr lvl="0"/>
            <a:r>
              <a:rPr sz="3200">
                <a:latin typeface="Calibri" pitchFamily="34" charset="0"/>
                <a:ea typeface="Calibri" pitchFamily="34" charset="0"/>
              </a:rPr>
              <a:t>Verbally summarizing what client is saying</a:t>
            </a:r>
          </a:p>
          <a:p>
            <a:pPr lvl="0"/>
            <a:r>
              <a:rPr sz="3200">
                <a:latin typeface="Calibri" pitchFamily="34" charset="0"/>
                <a:ea typeface="Calibri" pitchFamily="34" charset="0"/>
              </a:rPr>
              <a:t>Demonstrating active listening</a:t>
            </a:r>
          </a:p>
        </p:txBody>
      </p:sp>
      <p:sp>
        <p:nvSpPr>
          <p:cNvPr id="1048731"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1">
  <p:cSld>
    <p:spTree>
      <p:nvGrpSpPr>
        <p:cNvPr id="155" name=""/>
        <p:cNvGrpSpPr/>
        <p:nvPr/>
      </p:nvGrpSpPr>
      <p:grpSpPr>
        <a:xfrm rot="0">
          <a:off x="0" y="0"/>
          <a:ext cx="0" cy="0"/>
          <a:chOff x="0" y="0"/>
          <a:chExt cx="0" cy="0"/>
        </a:xfrm>
      </p:grpSpPr>
      <p:sp>
        <p:nvSpPr>
          <p:cNvPr id="1048606"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r>
              <a:rPr altLang="en-US" sz="3200" lang="zh-CN">
                <a:latin typeface="Calibri" pitchFamily="34" charset="0"/>
                <a:ea typeface="Calibri" pitchFamily="34" charset="0"/>
              </a:rPr>
              <a:t>It is received immediately and is not distorted.</a:t>
            </a:r>
          </a:p>
          <a:p>
            <a:pPr lvl="0"/>
            <a:r>
              <a:rPr altLang="en-US" sz="3200" lang="zh-CN">
                <a:latin typeface="Calibri" pitchFamily="34" charset="0"/>
                <a:ea typeface="Calibri" pitchFamily="34" charset="0"/>
              </a:rPr>
              <a:t>For example, the district public health nurse may request the nurse working in a health center to submit a written report o monthly basis to their office</a:t>
            </a:r>
            <a:r>
              <a:t>.</a:t>
            </a:r>
          </a:p>
        </p:txBody>
      </p:sp>
      <p:pic>
        <p:nvPicPr>
          <p:cNvPr id="2097163" name=""/>
          <p:cNvPicPr>
            <a:picLocks/>
          </p:cNvPicPr>
          <p:nvPr>
            <p:ph type="title" sz="full" idx="5"/>
          </p:nvPr>
        </p:nvPicPr>
        <p:blipFill>
          <a:blip xmlns:r="http://schemas.openxmlformats.org/officeDocument/2006/relationships" r:embed="rId1"/>
          <a:srcRect l="0" t="0" r="0" b="0"/>
          <a:stretch>
            <a:fillRect/>
          </a:stretch>
        </p:blipFill>
        <p:spPr>
          <a:xfrm rot="0">
            <a:off x="195262" y="268287"/>
            <a:ext cx="8497888" cy="1158875"/>
          </a:xfrm>
          <a:prstGeom prst="rect"/>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1">
  <p:cSld>
    <p:spTree>
      <p:nvGrpSpPr>
        <p:cNvPr id="236" name=""/>
        <p:cNvGrpSpPr/>
        <p:nvPr/>
      </p:nvGrpSpPr>
      <p:grpSpPr>
        <a:xfrm rot="0">
          <a:off x="0" y="0"/>
          <a:ext cx="0" cy="0"/>
          <a:chOff x="0" y="0"/>
          <a:chExt cx="0" cy="0"/>
        </a:xfrm>
      </p:grpSpPr>
      <p:sp>
        <p:nvSpPr>
          <p:cNvPr id="1048732"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buNone/>
            </a:pPr>
            <a:r>
              <a:rPr altLang="en-US" lang="zh-CN"/>
              <a:t> </a:t>
            </a:r>
            <a:r>
              <a:rPr b="1" sz="3200">
                <a:latin typeface="Calibri" pitchFamily="34" charset="0"/>
                <a:ea typeface="Calibri" pitchFamily="34" charset="0"/>
              </a:rPr>
              <a:t>Questioning skills</a:t>
            </a:r>
          </a:p>
          <a:p>
            <a:pPr lvl="0"/>
            <a:r>
              <a:rPr sz="3200">
                <a:latin typeface="Calibri" pitchFamily="34" charset="0"/>
                <a:ea typeface="Calibri" pitchFamily="34" charset="0"/>
              </a:rPr>
              <a:t>Questions are very important tools and helps:</a:t>
            </a:r>
          </a:p>
          <a:p>
            <a:pPr lvl="0"/>
            <a:r>
              <a:rPr sz="3200">
                <a:latin typeface="Calibri" pitchFamily="34" charset="0"/>
                <a:ea typeface="Calibri" pitchFamily="34" charset="0"/>
              </a:rPr>
              <a:t>To identify and clarify problems</a:t>
            </a:r>
          </a:p>
          <a:p>
            <a:pPr lvl="0"/>
            <a:r>
              <a:rPr sz="3200">
                <a:latin typeface="Calibri" pitchFamily="34" charset="0"/>
                <a:ea typeface="Calibri" pitchFamily="34" charset="0"/>
              </a:rPr>
              <a:t>Client’s identify their feelings</a:t>
            </a:r>
          </a:p>
          <a:p>
            <a:pPr lvl="0"/>
            <a:r>
              <a:rPr sz="3200">
                <a:latin typeface="Calibri" pitchFamily="34" charset="0"/>
                <a:ea typeface="Calibri" pitchFamily="34" charset="0"/>
              </a:rPr>
              <a:t>Clinicians expand their own, and their client’s understanding of problems</a:t>
            </a:r>
          </a:p>
          <a:p>
            <a:pPr lvl="0">
              <a:buNone/>
            </a:pPr>
            <a:r>
              <a:rPr sz="3200">
                <a:latin typeface="Calibri" pitchFamily="34" charset="0"/>
                <a:ea typeface="Calibri" pitchFamily="34" charset="0"/>
              </a:rPr>
              <a:t>  </a:t>
            </a:r>
          </a:p>
        </p:txBody>
      </p:sp>
      <p:sp>
        <p:nvSpPr>
          <p:cNvPr id="1048733"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1">
  <p:cSld>
    <p:spTree>
      <p:nvGrpSpPr>
        <p:cNvPr id="237" name=""/>
        <p:cNvGrpSpPr/>
        <p:nvPr/>
      </p:nvGrpSpPr>
      <p:grpSpPr>
        <a:xfrm rot="0">
          <a:off x="0" y="0"/>
          <a:ext cx="0" cy="0"/>
          <a:chOff x="0" y="0"/>
          <a:chExt cx="0" cy="0"/>
        </a:xfrm>
      </p:grpSpPr>
      <p:sp>
        <p:nvSpPr>
          <p:cNvPr id="1048734"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buNone/>
            </a:pPr>
            <a:r>
              <a:rPr altLang="en-US" b="1" sz="3200" lang="zh-CN">
                <a:latin typeface="Calibri" pitchFamily="34" charset="0"/>
                <a:ea typeface="Calibri" pitchFamily="34" charset="0"/>
              </a:rPr>
              <a:t>use of open-ended questions</a:t>
            </a:r>
            <a:r>
              <a:rPr sz="2800">
                <a:latin typeface="Calibri" pitchFamily="34" charset="0"/>
                <a:ea typeface="Calibri" pitchFamily="34" charset="0"/>
              </a:rPr>
              <a:t>:</a:t>
            </a:r>
          </a:p>
          <a:p>
            <a:pPr lvl="0">
              <a:buNone/>
            </a:pPr>
            <a:r>
              <a:rPr sz="3200">
                <a:latin typeface="Calibri" pitchFamily="34" charset="0"/>
                <a:ea typeface="Calibri" pitchFamily="34" charset="0"/>
              </a:rPr>
              <a:t>  -open-ended questions allow for multiple responses and do not limit the client.</a:t>
            </a:r>
          </a:p>
          <a:p>
            <a:pPr lvl="0">
              <a:buNone/>
            </a:pPr>
            <a:r>
              <a:rPr sz="3200">
                <a:latin typeface="Calibri" pitchFamily="34" charset="0"/>
                <a:ea typeface="Calibri" pitchFamily="34" charset="0"/>
              </a:rPr>
              <a:t>  -examples: who, where, what, when, at the beginning of the question. </a:t>
            </a:r>
          </a:p>
          <a:p>
            <a:pPr lvl="0">
              <a:buNone/>
            </a:pPr>
            <a:r>
              <a:rPr sz="3200">
                <a:latin typeface="Calibri" pitchFamily="34" charset="0"/>
                <a:ea typeface="Calibri" pitchFamily="34" charset="0"/>
              </a:rPr>
              <a:t>  -These questions allow the patient to express as much information as he/she feels is necessary</a:t>
            </a:r>
          </a:p>
          <a:p>
            <a:pPr lvl="0">
              <a:buNone/>
            </a:pPr>
            <a:r>
              <a:rPr sz="3200">
                <a:latin typeface="Calibri" pitchFamily="34" charset="0"/>
                <a:ea typeface="Calibri" pitchFamily="34" charset="0"/>
              </a:rPr>
              <a:t>  - encourage more conversation and fewer short responses </a:t>
            </a:r>
          </a:p>
          <a:p>
            <a:pPr lvl="0"/>
            <a:endParaRPr sz="3200"/>
          </a:p>
        </p:txBody>
      </p:sp>
      <p:pic>
        <p:nvPicPr>
          <p:cNvPr id="2097203" name=""/>
          <p:cNvPicPr>
            <a:picLocks/>
          </p:cNvPicPr>
          <p:nvPr>
            <p:ph type="title" sz="full" idx="5"/>
          </p:nvPr>
        </p:nvPicPr>
        <p:blipFill>
          <a:blip xmlns:r="http://schemas.openxmlformats.org/officeDocument/2006/relationships" r:embed="rId1"/>
          <a:srcRect l="0" t="0" r="0" b="0"/>
          <a:stretch>
            <a:fillRect/>
          </a:stretch>
        </p:blipFill>
        <p:spPr>
          <a:xfrm rot="0">
            <a:off x="450850" y="268287"/>
            <a:ext cx="8242300" cy="1158875"/>
          </a:xfrm>
          <a:prstGeom prst="rect"/>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1">
  <p:cSld>
    <p:spTree>
      <p:nvGrpSpPr>
        <p:cNvPr id="238" name=""/>
        <p:cNvGrpSpPr/>
        <p:nvPr/>
      </p:nvGrpSpPr>
      <p:grpSpPr>
        <a:xfrm rot="0">
          <a:off x="0" y="0"/>
          <a:ext cx="0" cy="0"/>
          <a:chOff x="0" y="0"/>
          <a:chExt cx="0" cy="0"/>
        </a:xfrm>
      </p:grpSpPr>
      <p:sp>
        <p:nvSpPr>
          <p:cNvPr id="1048735"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r>
              <a:rPr altLang="en-US" lang="zh-CN"/>
              <a:t>N/B </a:t>
            </a:r>
            <a:r>
              <a:rPr sz="3200">
                <a:latin typeface="Calibri" pitchFamily="34" charset="0"/>
                <a:ea typeface="Calibri" pitchFamily="34" charset="0"/>
              </a:rPr>
              <a:t>Avoid closed questions because they block therapy for the following reasons:</a:t>
            </a:r>
          </a:p>
          <a:p>
            <a:pPr lvl="0">
              <a:buNone/>
            </a:pPr>
            <a:r>
              <a:rPr sz="3200">
                <a:latin typeface="Calibri" pitchFamily="34" charset="0"/>
                <a:ea typeface="Calibri" pitchFamily="34" charset="0"/>
              </a:rPr>
              <a:t>  - Elicit  a “ NO”/YES” or a very brief answer</a:t>
            </a:r>
          </a:p>
          <a:p>
            <a:pPr lvl="0">
              <a:buNone/>
            </a:pPr>
            <a:r>
              <a:rPr sz="3200">
                <a:latin typeface="Calibri" pitchFamily="34" charset="0"/>
                <a:ea typeface="Calibri" pitchFamily="34" charset="0"/>
              </a:rPr>
              <a:t>  - they do not encourage the person being communicated to, to elaborate on what they are saying.</a:t>
            </a:r>
          </a:p>
          <a:p>
            <a:pPr lvl="0">
              <a:buNone/>
            </a:pPr>
            <a:r>
              <a:rPr sz="3200">
                <a:latin typeface="Calibri" pitchFamily="34" charset="0"/>
                <a:ea typeface="Calibri" pitchFamily="34" charset="0"/>
              </a:rPr>
              <a:t>  - they tend to be interrogative and seem to be judgmental. e.g. avoid why questions.</a:t>
            </a:r>
          </a:p>
        </p:txBody>
      </p:sp>
      <p:sp>
        <p:nvSpPr>
          <p:cNvPr id="1048736"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1">
  <p:cSld>
    <p:spTree>
      <p:nvGrpSpPr>
        <p:cNvPr id="239" name=""/>
        <p:cNvGrpSpPr/>
        <p:nvPr/>
      </p:nvGrpSpPr>
      <p:grpSpPr>
        <a:xfrm rot="0">
          <a:off x="0" y="0"/>
          <a:ext cx="0" cy="0"/>
          <a:chOff x="0" y="0"/>
          <a:chExt cx="0" cy="0"/>
        </a:xfrm>
      </p:grpSpPr>
      <p:sp>
        <p:nvSpPr>
          <p:cNvPr id="1048737"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r>
              <a:rPr altLang="en-US" sz="3200" lang="zh-CN">
                <a:latin typeface="Calibri" pitchFamily="34" charset="0"/>
                <a:ea typeface="Calibri" pitchFamily="34" charset="0"/>
              </a:rPr>
              <a:t>Normally elicit a brief fact based response unless if used in history gathering e.g. age, name, marital status</a:t>
            </a:r>
          </a:p>
          <a:p>
            <a:pPr lvl="0">
              <a:buNone/>
            </a:pPr>
            <a:r>
              <a:rPr altLang="en-US" sz="3200" lang="zh-CN">
                <a:latin typeface="Calibri" pitchFamily="34" charset="0"/>
                <a:ea typeface="Calibri" pitchFamily="34" charset="0"/>
              </a:rPr>
              <a:t>  Example questions:</a:t>
            </a:r>
          </a:p>
          <a:p>
            <a:pPr lvl="0">
              <a:buFont typeface="Wingdings" pitchFamily="2" charset="2"/>
              <a:buChar char="§"/>
            </a:pPr>
            <a:r>
              <a:rPr altLang="en-US" sz="3200" lang="zh-CN">
                <a:latin typeface="Calibri" pitchFamily="34" charset="0"/>
                <a:ea typeface="Calibri" pitchFamily="34" charset="0"/>
              </a:rPr>
              <a:t>Can you say something more about the abdominal discomfort</a:t>
            </a:r>
          </a:p>
          <a:p>
            <a:pPr lvl="0">
              <a:buFont typeface="Wingdings" pitchFamily="2" charset="2"/>
              <a:buChar char="§"/>
            </a:pPr>
            <a:r>
              <a:rPr altLang="en-US" sz="3200" lang="zh-CN">
                <a:latin typeface="Calibri" pitchFamily="34" charset="0"/>
                <a:ea typeface="Calibri" pitchFamily="34" charset="0"/>
              </a:rPr>
              <a:t>Did you notice anything while urinating</a:t>
            </a:r>
          </a:p>
          <a:p>
            <a:pPr lvl="0">
              <a:buFont typeface="Wingdings" pitchFamily="2" charset="2"/>
              <a:buChar char="§"/>
            </a:pPr>
            <a:r>
              <a:rPr altLang="en-US" sz="3200" lang="zh-CN">
                <a:latin typeface="Calibri" pitchFamily="34" charset="0"/>
                <a:ea typeface="Calibri" pitchFamily="34" charset="0"/>
              </a:rPr>
              <a:t>When you are unable to fall asleep, what are you thinking about ?  </a:t>
            </a:r>
          </a:p>
          <a:p>
            <a:pPr lvl="0"/>
            <a:endParaRPr altLang="en-US" sz="3200" lang="zh-CN">
              <a:latin typeface="Calibri" pitchFamily="34" charset="0"/>
              <a:ea typeface="Calibri" pitchFamily="34" charset="0"/>
            </a:endParaRPr>
          </a:p>
        </p:txBody>
      </p:sp>
      <p:sp>
        <p:nvSpPr>
          <p:cNvPr id="1048738"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1">
  <p:cSld>
    <p:spTree>
      <p:nvGrpSpPr>
        <p:cNvPr id="240" name=""/>
        <p:cNvGrpSpPr/>
        <p:nvPr/>
      </p:nvGrpSpPr>
      <p:grpSpPr>
        <a:xfrm rot="0">
          <a:off x="0" y="0"/>
          <a:ext cx="0" cy="0"/>
          <a:chOff x="0" y="0"/>
          <a:chExt cx="0" cy="0"/>
        </a:xfrm>
      </p:grpSpPr>
      <p:sp>
        <p:nvSpPr>
          <p:cNvPr id="1048739"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r>
              <a:rPr altLang="en-US" b="1" sz="3200" lang="zh-CN">
                <a:latin typeface="Calibri" pitchFamily="34" charset="0"/>
                <a:ea typeface="Calibri" pitchFamily="34" charset="0"/>
              </a:rPr>
              <a:t>Closed ended questions</a:t>
            </a:r>
            <a:r>
              <a:t>:</a:t>
            </a:r>
          </a:p>
          <a:p>
            <a:pPr lvl="0">
              <a:buFont typeface="Wingdings" pitchFamily="2" charset="2"/>
              <a:buChar char="§"/>
            </a:pPr>
            <a:r>
              <a:rPr sz="3200">
                <a:latin typeface="Calibri" pitchFamily="34" charset="0"/>
                <a:ea typeface="Calibri" pitchFamily="34" charset="0"/>
              </a:rPr>
              <a:t>These usually have a “Yes” or “No” answer.</a:t>
            </a:r>
          </a:p>
          <a:p>
            <a:pPr lvl="0">
              <a:buFont typeface="Wingdings" pitchFamily="2" charset="2"/>
              <a:buChar char="§"/>
            </a:pPr>
            <a:r>
              <a:rPr sz="3200">
                <a:latin typeface="Calibri" pitchFamily="34" charset="0"/>
                <a:ea typeface="Calibri" pitchFamily="34" charset="0"/>
              </a:rPr>
              <a:t>The questions do not encourage the person being helped to talk more</a:t>
            </a:r>
          </a:p>
          <a:p>
            <a:pPr lvl="0">
              <a:buFont typeface="Wingdings" pitchFamily="2" charset="2"/>
              <a:buChar char="§"/>
            </a:pPr>
            <a:r>
              <a:rPr sz="3200">
                <a:latin typeface="Calibri" pitchFamily="34" charset="0"/>
                <a:ea typeface="Calibri" pitchFamily="34" charset="0"/>
              </a:rPr>
              <a:t>They tend to be interrogative and seem to be judgmental</a:t>
            </a:r>
          </a:p>
        </p:txBody>
      </p:sp>
      <p:sp>
        <p:nvSpPr>
          <p:cNvPr id="1048740"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1">
  <p:cSld>
    <p:spTree>
      <p:nvGrpSpPr>
        <p:cNvPr id="241" name=""/>
        <p:cNvGrpSpPr/>
        <p:nvPr/>
      </p:nvGrpSpPr>
      <p:grpSpPr>
        <a:xfrm rot="0">
          <a:off x="0" y="0"/>
          <a:ext cx="0" cy="0"/>
          <a:chOff x="0" y="0"/>
          <a:chExt cx="0" cy="0"/>
        </a:xfrm>
      </p:grpSpPr>
      <p:sp>
        <p:nvSpPr>
          <p:cNvPr id="1048741"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r>
              <a:rPr altLang="en-US" sz="3200" lang="zh-CN">
                <a:latin typeface="Calibri" pitchFamily="34" charset="0"/>
                <a:ea typeface="Calibri" pitchFamily="34" charset="0"/>
              </a:rPr>
              <a:t>Example questions:</a:t>
            </a:r>
          </a:p>
          <a:p>
            <a:pPr lvl="0">
              <a:buFont typeface="Wingdings" pitchFamily="2" charset="2"/>
              <a:buChar char="§"/>
            </a:pPr>
            <a:r>
              <a:rPr altLang="en-US" sz="3200" lang="zh-CN">
                <a:latin typeface="Calibri" pitchFamily="34" charset="0"/>
                <a:ea typeface="Calibri" pitchFamily="34" charset="0"/>
              </a:rPr>
              <a:t>   Do you feel the abdominal discomfort left or right</a:t>
            </a:r>
          </a:p>
          <a:p>
            <a:pPr lvl="0">
              <a:buFont typeface="Wingdings" pitchFamily="2" charset="2"/>
              <a:buChar char="§"/>
            </a:pPr>
            <a:r>
              <a:rPr altLang="en-US" sz="3200" lang="zh-CN">
                <a:latin typeface="Calibri" pitchFamily="34" charset="0"/>
                <a:ea typeface="Calibri" pitchFamily="34" charset="0"/>
              </a:rPr>
              <a:t>Does your urine look dark</a:t>
            </a:r>
          </a:p>
          <a:p>
            <a:pPr lvl="0">
              <a:buFont typeface="Wingdings" pitchFamily="2" charset="2"/>
              <a:buChar char="§"/>
            </a:pPr>
            <a:r>
              <a:rPr altLang="en-US" sz="3200" lang="zh-CN">
                <a:latin typeface="Calibri" pitchFamily="34" charset="0"/>
                <a:ea typeface="Calibri" pitchFamily="34" charset="0"/>
              </a:rPr>
              <a:t>When you are unable to fall a sleep are you thinking about your job? </a:t>
            </a:r>
          </a:p>
        </p:txBody>
      </p:sp>
      <p:sp>
        <p:nvSpPr>
          <p:cNvPr id="1048742"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1">
  <p:cSld>
    <p:spTree>
      <p:nvGrpSpPr>
        <p:cNvPr id="242" name=""/>
        <p:cNvGrpSpPr/>
        <p:nvPr/>
      </p:nvGrpSpPr>
      <p:grpSpPr>
        <a:xfrm rot="0">
          <a:off x="0" y="0"/>
          <a:ext cx="0" cy="0"/>
          <a:chOff x="0" y="0"/>
          <a:chExt cx="0" cy="0"/>
        </a:xfrm>
      </p:grpSpPr>
      <p:sp>
        <p:nvSpPr>
          <p:cNvPr id="1048743"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r>
              <a:rPr altLang="en-US" sz="3200" lang="zh-CN">
                <a:latin typeface="Calibri" pitchFamily="34" charset="0"/>
                <a:ea typeface="Calibri" pitchFamily="34" charset="0"/>
              </a:rPr>
              <a:t>E-encourage – the patient to speak freely by asking open ended questions. You may use minimal responses. </a:t>
            </a:r>
          </a:p>
          <a:p>
            <a:pPr lvl="0"/>
            <a:r>
              <a:rPr altLang="en-US" sz="3200" lang="zh-CN">
                <a:latin typeface="Calibri" pitchFamily="34" charset="0"/>
                <a:ea typeface="Calibri" pitchFamily="34" charset="0"/>
              </a:rPr>
              <a:t>Use expressions such as “aha” yes, right, I see, go on ,nod your head to show you are listening</a:t>
            </a:r>
          </a:p>
          <a:p>
            <a:pPr lvl="0"/>
            <a:r>
              <a:rPr altLang="en-US" sz="3200" lang="zh-CN">
                <a:latin typeface="Calibri" pitchFamily="34" charset="0"/>
                <a:ea typeface="Calibri" pitchFamily="34" charset="0"/>
              </a:rPr>
              <a:t>These brief verbal and non-verbal expressions of interest is designed to encourage patient to keep on talking  </a:t>
            </a:r>
          </a:p>
        </p:txBody>
      </p:sp>
      <p:sp>
        <p:nvSpPr>
          <p:cNvPr id="1048744"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1">
  <p:cSld>
    <p:spTree>
      <p:nvGrpSpPr>
        <p:cNvPr id="243" name=""/>
        <p:cNvGrpSpPr/>
        <p:nvPr/>
      </p:nvGrpSpPr>
      <p:grpSpPr>
        <a:xfrm rot="0">
          <a:off x="0" y="0"/>
          <a:ext cx="0" cy="0"/>
          <a:chOff x="0" y="0"/>
          <a:chExt cx="0" cy="0"/>
        </a:xfrm>
      </p:grpSpPr>
      <p:sp>
        <p:nvSpPr>
          <p:cNvPr id="1048745"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buNone/>
            </a:pPr>
            <a:r>
              <a:rPr altLang="en-US" b="1" sz="3200" lang="zh-CN">
                <a:latin typeface="Calibri" pitchFamily="34" charset="0"/>
                <a:ea typeface="Calibri" pitchFamily="34" charset="0"/>
              </a:rPr>
              <a:t>  Probing skills</a:t>
            </a:r>
          </a:p>
          <a:p>
            <a:pPr lvl="0"/>
            <a:r>
              <a:rPr sz="3200">
                <a:latin typeface="Calibri" pitchFamily="34" charset="0"/>
                <a:ea typeface="Calibri" pitchFamily="34" charset="0"/>
              </a:rPr>
              <a:t>A questioning technique whereby one tries to encourage the receiver (patient) to  give more specific information </a:t>
            </a:r>
          </a:p>
          <a:p>
            <a:pPr lvl="0"/>
            <a:r>
              <a:rPr sz="3200">
                <a:latin typeface="Calibri" pitchFamily="34" charset="0"/>
                <a:ea typeface="Calibri" pitchFamily="34" charset="0"/>
              </a:rPr>
              <a:t>How did you feel after you completed the course of antibiotics ?</a:t>
            </a:r>
          </a:p>
        </p:txBody>
      </p:sp>
      <p:sp>
        <p:nvSpPr>
          <p:cNvPr id="1048746"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1">
  <p:cSld>
    <p:spTree>
      <p:nvGrpSpPr>
        <p:cNvPr id="244" name=""/>
        <p:cNvGrpSpPr/>
        <p:nvPr/>
      </p:nvGrpSpPr>
      <p:grpSpPr>
        <a:xfrm rot="0">
          <a:off x="0" y="0"/>
          <a:ext cx="0" cy="0"/>
          <a:chOff x="0" y="0"/>
          <a:chExt cx="0" cy="0"/>
        </a:xfrm>
      </p:grpSpPr>
      <p:sp>
        <p:nvSpPr>
          <p:cNvPr id="1048747"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buNone/>
            </a:pPr>
            <a:r>
              <a:rPr altLang="en-US" lang="zh-CN"/>
              <a:t>  </a:t>
            </a:r>
            <a:r>
              <a:rPr b="1" sz="3200">
                <a:latin typeface="Calibri" pitchFamily="34" charset="0"/>
                <a:ea typeface="Calibri" pitchFamily="34" charset="0"/>
              </a:rPr>
              <a:t>Summarizing skills</a:t>
            </a:r>
          </a:p>
          <a:p>
            <a:pPr lvl="0"/>
            <a:r>
              <a:rPr sz="3200">
                <a:latin typeface="Calibri" pitchFamily="34" charset="0"/>
                <a:ea typeface="Calibri" pitchFamily="34" charset="0"/>
              </a:rPr>
              <a:t>This is a tool used to give feedback to the other person and to receive feedback in return</a:t>
            </a:r>
          </a:p>
          <a:p>
            <a:pPr lvl="0"/>
            <a:r>
              <a:rPr sz="3200">
                <a:latin typeface="Calibri" pitchFamily="34" charset="0"/>
                <a:ea typeface="Calibri" pitchFamily="34" charset="0"/>
              </a:rPr>
              <a:t>It involves making a brief statement of a longer dialogue in a communication session</a:t>
            </a:r>
          </a:p>
          <a:p>
            <a:pPr lvl="0"/>
            <a:r>
              <a:rPr sz="3200">
                <a:latin typeface="Calibri" pitchFamily="34" charset="0"/>
                <a:ea typeface="Calibri" pitchFamily="34" charset="0"/>
              </a:rPr>
              <a:t>Helps clinician to focus client on specific issue in the session</a:t>
            </a:r>
          </a:p>
        </p:txBody>
      </p:sp>
      <p:sp>
        <p:nvSpPr>
          <p:cNvPr id="1048748"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1">
  <p:cSld>
    <p:spTree>
      <p:nvGrpSpPr>
        <p:cNvPr id="245" name=""/>
        <p:cNvGrpSpPr/>
        <p:nvPr/>
      </p:nvGrpSpPr>
      <p:grpSpPr>
        <a:xfrm rot="0">
          <a:off x="0" y="0"/>
          <a:ext cx="0" cy="0"/>
          <a:chOff x="0" y="0"/>
          <a:chExt cx="0" cy="0"/>
        </a:xfrm>
      </p:grpSpPr>
      <p:sp>
        <p:nvSpPr>
          <p:cNvPr id="1048749" name=""/>
          <p:cNvSpPr/>
          <p:nvPr>
            <p:ph sz="full" idx="1"/>
          </p:nvPr>
        </p:nvSpPr>
        <p:spPr>
          <a:xfrm rot="0">
            <a:off x="457200" y="1481137"/>
            <a:ext cx="8229600" cy="4525962"/>
          </a:xfrm>
          <a:prstGeom prst="rect"/>
          <a:noFill/>
          <a:ln>
            <a:noFill/>
          </a:ln>
        </p:spPr>
        <p:txBody>
          <a:bodyPr anchor="t" bIns="45720" lIns="91440" rIns="91440" tIns="45720"/>
          <a:lstStyle>
            <a:lvl1pPr algn="l" fontAlgn="base" indent="-255588" latinLnBrk="1" marL="365125" rtl="0">
              <a:lnSpc>
                <a:spcPct val="100000"/>
              </a:lnSpc>
              <a:spcBef>
                <a:spcPts val="400"/>
              </a:spcBef>
              <a:spcAft>
                <a:spcPct val="0"/>
              </a:spcAft>
              <a:buClr>
                <a:schemeClr val="accent1"/>
              </a:buClr>
              <a:buSzPct val="68000"/>
              <a:buFont typeface="Wingdings 3" pitchFamily="18" charset="2"/>
              <a:buChar char=""/>
              <a:defRPr baseline="0" b="0" sz="2700" i="0">
                <a:solidFill>
                  <a:schemeClr val="dk1"/>
                </a:solidFill>
                <a:latin typeface="Lucida Sans Unicode" pitchFamily="34" charset="0"/>
                <a:sym typeface="Arial" pitchFamily="0" charset="0"/>
              </a:defRPr>
            </a:lvl1pPr>
            <a:lvl2pPr algn="l" fontAlgn="base" indent="-228600" latinLnBrk="1" marL="620712" rtl="0">
              <a:lnSpc>
                <a:spcPct val="100000"/>
              </a:lnSpc>
              <a:spcBef>
                <a:spcPts val="325"/>
              </a:spcBef>
              <a:spcAft>
                <a:spcPct val="0"/>
              </a:spcAft>
              <a:buSzPct val="100000"/>
              <a:buFont typeface="Verdana" pitchFamily="34" charset="0"/>
              <a:buChar char="◦"/>
              <a:defRPr baseline="0" b="0" sz="2300" i="0">
                <a:solidFill>
                  <a:schemeClr val="dk1"/>
                </a:solidFill>
                <a:latin typeface="Lucida Sans Unicode" pitchFamily="34" charset="0"/>
                <a:sym typeface="Arial" pitchFamily="0" charset="0"/>
              </a:defRPr>
            </a:lvl2pPr>
            <a:lvl3pPr algn="l" fontAlgn="base" indent="-228600" latinLnBrk="1" marL="858837" rtl="0">
              <a:lnSpc>
                <a:spcPct val="100000"/>
              </a:lnSpc>
              <a:spcBef>
                <a:spcPts val="350"/>
              </a:spcBef>
              <a:spcAft>
                <a:spcPct val="0"/>
              </a:spcAft>
              <a:buSzPct val="100000"/>
              <a:buFont typeface="Wingdings 2" pitchFamily="18" charset="2"/>
              <a:buChar char=""/>
              <a:defRPr baseline="0" b="0" sz="2100" i="0">
                <a:solidFill>
                  <a:schemeClr val="dk1"/>
                </a:solidFill>
                <a:latin typeface="Lucida Sans Unicode" pitchFamily="34" charset="0"/>
                <a:sym typeface="Arial" pitchFamily="0" charset="0"/>
              </a:defRPr>
            </a:lvl3pPr>
            <a:lvl4pPr algn="l" fontAlgn="base" indent="-228600" latinLnBrk="1" marL="1143000" rtl="0">
              <a:lnSpc>
                <a:spcPct val="100000"/>
              </a:lnSpc>
              <a:spcBef>
                <a:spcPts val="350"/>
              </a:spcBef>
              <a:spcAft>
                <a:spcPct val="0"/>
              </a:spcAft>
              <a:buSzPct val="100000"/>
              <a:buFont typeface="Wingdings 2" pitchFamily="18" charset="2"/>
              <a:buChar char=""/>
              <a:defRPr baseline="0" b="0" sz="1900" i="0">
                <a:solidFill>
                  <a:schemeClr val="dk1"/>
                </a:solidFill>
                <a:latin typeface="Lucida Sans Unicode" pitchFamily="34" charset="0"/>
                <a:sym typeface="Arial" pitchFamily="0" charset="0"/>
              </a:defRPr>
            </a:lvl4pPr>
            <a:lvl5pPr algn="l" fontAlgn="base" indent="-228600" latinLnBrk="1" marL="1371600" rtl="0">
              <a:lnSpc>
                <a:spcPct val="100000"/>
              </a:lnSpc>
              <a:spcBef>
                <a:spcPts val="350"/>
              </a:spcBef>
              <a:spcAft>
                <a:spcPct val="0"/>
              </a:spcAft>
              <a:buSzPct val="100000"/>
              <a:buFont typeface="Wingdings 2" pitchFamily="18" charset="2"/>
              <a:buChar char=""/>
              <a:defRPr baseline="0" b="0" sz="2000" i="0">
                <a:solidFill>
                  <a:schemeClr val="dk1"/>
                </a:solidFill>
                <a:latin typeface="Lucida Sans Unicode" pitchFamily="34" charset="0"/>
                <a:sym typeface="Arial" pitchFamily="0" charset="0"/>
              </a:defRPr>
            </a:lvl5pPr>
          </a:lstStyle>
          <a:p>
            <a:pPr lvl="0">
              <a:buNone/>
            </a:pPr>
            <a:r>
              <a:rPr altLang="en-US" b="1" lang="zh-CN"/>
              <a:t>   </a:t>
            </a:r>
            <a:r>
              <a:rPr b="1" sz="3200">
                <a:latin typeface="Calibri" pitchFamily="34" charset="0"/>
                <a:ea typeface="Calibri" pitchFamily="34" charset="0"/>
              </a:rPr>
              <a:t>Silence skill</a:t>
            </a:r>
          </a:p>
          <a:p>
            <a:pPr lvl="0"/>
            <a:r>
              <a:rPr sz="3200">
                <a:latin typeface="Calibri" pitchFamily="34" charset="0"/>
                <a:ea typeface="Calibri" pitchFamily="34" charset="0"/>
              </a:rPr>
              <a:t>Facilitates interpersonal interactions and give a chance to explore each other and goal of the relationship by generating trust</a:t>
            </a:r>
          </a:p>
          <a:p>
            <a:pPr lvl="0">
              <a:buNone/>
            </a:pPr>
            <a:endParaRPr sz="3200">
              <a:latin typeface="Calibri" pitchFamily="34" charset="0"/>
              <a:ea typeface="Calibri" pitchFamily="34" charset="0"/>
            </a:endParaRPr>
          </a:p>
          <a:p>
            <a:pPr lvl="0"/>
            <a:r>
              <a:rPr sz="3200">
                <a:latin typeface="Calibri" pitchFamily="34" charset="0"/>
                <a:ea typeface="Calibri" pitchFamily="34" charset="0"/>
              </a:rPr>
              <a:t>Be silent when silence is needed</a:t>
            </a:r>
          </a:p>
        </p:txBody>
      </p:sp>
      <p:sp>
        <p:nvSpPr>
          <p:cNvPr id="1048750" name=""/>
          <p:cNvSpPr/>
          <p:nvPr>
            <p:ph type="title" sz="full" idx="5"/>
          </p:nvPr>
        </p:nvSpPr>
        <p:spPr>
          <a:xfrm rot="0">
            <a:off x="457200" y="274637"/>
            <a:ext cx="8229600" cy="1143000"/>
          </a:xfrm>
          <a:prstGeom prst="rect"/>
          <a:noFill/>
          <a:ln>
            <a:noFill/>
          </a:ln>
        </p:spPr>
        <p:txBody>
          <a:bodyPr anchor="ctr" bIns="45720" lIns="91440" rIns="91440" tIns="45720"/>
          <a:lstStyle>
            <a:lvl1pPr algn="l" fontAlgn="base" indent="0" latinLnBrk="1" marL="0" rtl="0">
              <a:lnSpc>
                <a:spcPct val="100000"/>
              </a:lnSpc>
              <a:spcBef>
                <a:spcPct val="0"/>
              </a:spcBef>
              <a:spcAft>
                <a:spcPct val="0"/>
              </a:spcAft>
              <a:buFontTx/>
              <a:buNone/>
              <a:defRPr baseline="0" b="1" sz="4100" i="0">
                <a:solidFill>
                  <a:schemeClr val="lt2"/>
                </a:solidFill>
                <a:latin typeface="Lucida Sans Unicode" pitchFamily="34" charset="0"/>
                <a:sym typeface="Arial" pitchFamily="0" charset="0"/>
              </a:defRPr>
            </a:lvl1pPr>
          </a:lstStyle>
          <a:p>
            <a:pPr lvl="0"/>
            <a:endParaRPr altLang="en-US" lang="zh-CN">
              <a:effectLst>
                <a:outerShdw algn="tl" blurRad="38100" dir="2700000" dist="38100">
                  <a:srgbClr val="C0C0C0"/>
                </a:outerShdw>
              </a:effectLst>
            </a:endParaRPr>
          </a:p>
        </p:txBody>
      </p:sp>
    </p:spTree>
  </p:cSld>
  <p:clrMapOvr>
    <a:masterClrMapping/>
  </p:clrMapOvr>
</p:sld>
</file>

<file path=ppt/theme/theme1.xml><?xml version="1.0" encoding="utf-8"?>
<a:theme xmlns:a="http://schemas.openxmlformats.org/drawingml/2006/main" name="Office 主题">
  <a:themeElements>
    <a:clrScheme name="Default Color Scheme">
      <a:dk1>
        <a:srgbClr val="000000"/>
      </a:dk1>
      <a:lt1>
        <a:srgbClr val="FFFFFF"/>
      </a:lt1>
      <a:dk2>
        <a:srgbClr val="DEF5FA"/>
      </a:dk2>
      <a:lt2>
        <a:srgbClr val="464646"/>
      </a:lt2>
      <a:accent1>
        <a:srgbClr val="2DA2BF"/>
      </a:accent1>
      <a:accent2>
        <a:srgbClr val="DA1F28"/>
      </a:accent2>
      <a:accent3>
        <a:srgbClr val="FFFFFF"/>
      </a:accent3>
      <a:accent4>
        <a:srgbClr val="000000"/>
      </a:accent4>
      <a:accent5>
        <a:srgbClr val="000000"/>
      </a:accent5>
      <a:accent6>
        <a:srgbClr val="000000"/>
      </a:accent6>
      <a:hlink>
        <a:srgbClr val="FF8119"/>
      </a:hlink>
      <a:folHlink>
        <a:srgbClr val="44B9E8"/>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Color Scheme 1">
        <a:dk1>
          <a:srgbClr val="000000"/>
        </a:dk1>
        <a:lt1>
          <a:srgbClr val="FFFFFF"/>
        </a:lt1>
        <a:dk2>
          <a:srgbClr val="DEF5FA"/>
        </a:dk2>
        <a:lt2>
          <a:srgbClr val="464646"/>
        </a:lt2>
        <a:accent1>
          <a:srgbClr val="2DA2BF"/>
        </a:accent1>
        <a:accent2>
          <a:srgbClr val="DA1F28"/>
        </a:accent2>
        <a:accent3>
          <a:srgbClr val="FFFFFF"/>
        </a:accent3>
        <a:accent4>
          <a:srgbClr val="000000"/>
        </a:accent4>
        <a:accent5>
          <a:srgbClr val="000000"/>
        </a:accent5>
        <a:accent6>
          <a:srgbClr val="000000"/>
        </a:accent6>
        <a:hlink>
          <a:srgbClr val="FF8119"/>
        </a:hlink>
        <a:folHlink>
          <a:srgbClr val="44B9E8"/>
        </a:folHlink>
      </a:clrScheme>
    </a:extraClrScheme>
  </a:extraClrSchemeLst>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ScaleCrop>0</ScaleCrop>
  <LinksUpToDate>0</LinksUpToDate>
</Properties>
</file>

<file path=docProps/core.xml><?xml version="1.0" encoding="utf-8"?>
<cp:coreProperties xmlns:cp="http://schemas.openxmlformats.org/package/2006/metadata/core-properties" xmlns:dcterms="http://purl.org/dc/terms/" xmlns:xsi="http://www.w3.org/2001/XMLSchema-instance">
  <dcterms:created xsi:type="dcterms:W3CDTF">2020-09-25T20:12:19Z</dcterms:created>
  <dcterms:modified xsi:type="dcterms:W3CDTF">2020-09-25T20:12:19Z</dcterms:modified>
</cp:coreProperties>
</file>