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Lst>
  <p:notesMasterIdLst>
    <p:notesMasterId r:id="rId392"/>
  </p:notesMasterIdLst>
  <p:sldIdLst>
    <p:sldId id="920" r:id="rId3"/>
    <p:sldId id="257" r:id="rId4"/>
    <p:sldId id="524" r:id="rId5"/>
    <p:sldId id="523" r:id="rId6"/>
    <p:sldId id="525" r:id="rId7"/>
    <p:sldId id="915" r:id="rId8"/>
    <p:sldId id="311" r:id="rId9"/>
    <p:sldId id="314" r:id="rId10"/>
    <p:sldId id="1002" r:id="rId11"/>
    <p:sldId id="1116" r:id="rId12"/>
    <p:sldId id="916" r:id="rId13"/>
    <p:sldId id="942" r:id="rId14"/>
    <p:sldId id="973" r:id="rId15"/>
    <p:sldId id="963" r:id="rId16"/>
    <p:sldId id="964" r:id="rId17"/>
    <p:sldId id="921" r:id="rId18"/>
    <p:sldId id="944" r:id="rId19"/>
    <p:sldId id="946" r:id="rId20"/>
    <p:sldId id="945" r:id="rId21"/>
    <p:sldId id="947" r:id="rId22"/>
    <p:sldId id="918" r:id="rId23"/>
    <p:sldId id="922" r:id="rId24"/>
    <p:sldId id="955" r:id="rId25"/>
    <p:sldId id="956" r:id="rId26"/>
    <p:sldId id="957" r:id="rId27"/>
    <p:sldId id="979" r:id="rId28"/>
    <p:sldId id="958" r:id="rId29"/>
    <p:sldId id="960" r:id="rId30"/>
    <p:sldId id="931" r:id="rId31"/>
    <p:sldId id="932" r:id="rId32"/>
    <p:sldId id="965" r:id="rId33"/>
    <p:sldId id="970" r:id="rId34"/>
    <p:sldId id="966" r:id="rId35"/>
    <p:sldId id="971" r:id="rId36"/>
    <p:sldId id="967" r:id="rId37"/>
    <p:sldId id="968" r:id="rId38"/>
    <p:sldId id="962" r:id="rId39"/>
    <p:sldId id="969" r:id="rId40"/>
    <p:sldId id="974" r:id="rId41"/>
    <p:sldId id="972" r:id="rId42"/>
    <p:sldId id="933" r:id="rId43"/>
    <p:sldId id="934" r:id="rId44"/>
    <p:sldId id="985" r:id="rId45"/>
    <p:sldId id="975" r:id="rId46"/>
    <p:sldId id="976" r:id="rId47"/>
    <p:sldId id="977" r:id="rId48"/>
    <p:sldId id="978" r:id="rId49"/>
    <p:sldId id="935" r:id="rId50"/>
    <p:sldId id="936" r:id="rId51"/>
    <p:sldId id="937" r:id="rId52"/>
    <p:sldId id="938" r:id="rId53"/>
    <p:sldId id="961" r:id="rId54"/>
    <p:sldId id="939" r:id="rId55"/>
    <p:sldId id="940" r:id="rId56"/>
    <p:sldId id="984" r:id="rId57"/>
    <p:sldId id="941" r:id="rId58"/>
    <p:sldId id="948" r:id="rId59"/>
    <p:sldId id="949" r:id="rId60"/>
    <p:sldId id="950" r:id="rId61"/>
    <p:sldId id="997" r:id="rId62"/>
    <p:sldId id="998" r:id="rId63"/>
    <p:sldId id="999" r:id="rId64"/>
    <p:sldId id="1000" r:id="rId65"/>
    <p:sldId id="988" r:id="rId66"/>
    <p:sldId id="989" r:id="rId67"/>
    <p:sldId id="1001" r:id="rId68"/>
    <p:sldId id="951" r:id="rId69"/>
    <p:sldId id="952" r:id="rId70"/>
    <p:sldId id="953" r:id="rId71"/>
    <p:sldId id="954" r:id="rId72"/>
    <p:sldId id="990" r:id="rId73"/>
    <p:sldId id="996" r:id="rId74"/>
    <p:sldId id="991" r:id="rId75"/>
    <p:sldId id="1065" r:id="rId76"/>
    <p:sldId id="1064" r:id="rId77"/>
    <p:sldId id="980" r:id="rId78"/>
    <p:sldId id="1066" r:id="rId79"/>
    <p:sldId id="981" r:id="rId80"/>
    <p:sldId id="1067" r:id="rId81"/>
    <p:sldId id="1117" r:id="rId82"/>
    <p:sldId id="982" r:id="rId83"/>
    <p:sldId id="1018" r:id="rId84"/>
    <p:sldId id="1036" r:id="rId85"/>
    <p:sldId id="1019" r:id="rId86"/>
    <p:sldId id="1020" r:id="rId87"/>
    <p:sldId id="1077" r:id="rId88"/>
    <p:sldId id="992" r:id="rId89"/>
    <p:sldId id="280" r:id="rId90"/>
    <p:sldId id="1079" r:id="rId91"/>
    <p:sldId id="1081" r:id="rId92"/>
    <p:sldId id="1080" r:id="rId93"/>
    <p:sldId id="993" r:id="rId94"/>
    <p:sldId id="1040" r:id="rId95"/>
    <p:sldId id="1041" r:id="rId96"/>
    <p:sldId id="1038" r:id="rId97"/>
    <p:sldId id="1039" r:id="rId98"/>
    <p:sldId id="1068" r:id="rId99"/>
    <p:sldId id="1069" r:id="rId100"/>
    <p:sldId id="1082" r:id="rId101"/>
    <p:sldId id="1083" r:id="rId102"/>
    <p:sldId id="1084" r:id="rId103"/>
    <p:sldId id="1021" r:id="rId104"/>
    <p:sldId id="1070" r:id="rId105"/>
    <p:sldId id="1071" r:id="rId106"/>
    <p:sldId id="1073" r:id="rId107"/>
    <p:sldId id="1075" r:id="rId108"/>
    <p:sldId id="1076" r:id="rId109"/>
    <p:sldId id="1074" r:id="rId110"/>
    <p:sldId id="1072" r:id="rId111"/>
    <p:sldId id="262" r:id="rId112"/>
    <p:sldId id="1037" r:id="rId113"/>
    <p:sldId id="1022" r:id="rId114"/>
    <p:sldId id="994" r:id="rId115"/>
    <p:sldId id="1090" r:id="rId116"/>
    <p:sldId id="1091" r:id="rId117"/>
    <p:sldId id="1092" r:id="rId118"/>
    <p:sldId id="1023" r:id="rId119"/>
    <p:sldId id="1024" r:id="rId120"/>
    <p:sldId id="1025" r:id="rId121"/>
    <p:sldId id="1028" r:id="rId122"/>
    <p:sldId id="300" r:id="rId123"/>
    <p:sldId id="302" r:id="rId124"/>
    <p:sldId id="1093" r:id="rId125"/>
    <p:sldId id="1094" r:id="rId126"/>
    <p:sldId id="1095" r:id="rId127"/>
    <p:sldId id="292" r:id="rId128"/>
    <p:sldId id="258" r:id="rId129"/>
    <p:sldId id="259" r:id="rId130"/>
    <p:sldId id="1096" r:id="rId131"/>
    <p:sldId id="1042" r:id="rId132"/>
    <p:sldId id="1097" r:id="rId133"/>
    <p:sldId id="1043" r:id="rId134"/>
    <p:sldId id="1044" r:id="rId135"/>
    <p:sldId id="1045" r:id="rId136"/>
    <p:sldId id="284" r:id="rId137"/>
    <p:sldId id="1123" r:id="rId138"/>
    <p:sldId id="1124" r:id="rId139"/>
    <p:sldId id="1126" r:id="rId140"/>
    <p:sldId id="1127" r:id="rId141"/>
    <p:sldId id="1125" r:id="rId142"/>
    <p:sldId id="1128" r:id="rId143"/>
    <p:sldId id="1129" r:id="rId144"/>
    <p:sldId id="1098" r:id="rId145"/>
    <p:sldId id="1046" r:id="rId146"/>
    <p:sldId id="1099" r:id="rId147"/>
    <p:sldId id="1047" r:id="rId148"/>
    <p:sldId id="1048" r:id="rId149"/>
    <p:sldId id="1049" r:id="rId150"/>
    <p:sldId id="264" r:id="rId151"/>
    <p:sldId id="265" r:id="rId152"/>
    <p:sldId id="266" r:id="rId153"/>
    <p:sldId id="1102" r:id="rId154"/>
    <p:sldId id="293" r:id="rId155"/>
    <p:sldId id="294" r:id="rId156"/>
    <p:sldId id="1100" r:id="rId157"/>
    <p:sldId id="1101" r:id="rId158"/>
    <p:sldId id="1103" r:id="rId159"/>
    <p:sldId id="1104" r:id="rId160"/>
    <p:sldId id="1105" r:id="rId161"/>
    <p:sldId id="1106" r:id="rId162"/>
    <p:sldId id="1107" r:id="rId163"/>
    <p:sldId id="1108" r:id="rId164"/>
    <p:sldId id="1109" r:id="rId165"/>
    <p:sldId id="377" r:id="rId166"/>
    <p:sldId id="267" r:id="rId167"/>
    <p:sldId id="268" r:id="rId168"/>
    <p:sldId id="1110" r:id="rId169"/>
    <p:sldId id="1111" r:id="rId170"/>
    <p:sldId id="1112" r:id="rId171"/>
    <p:sldId id="1113" r:id="rId172"/>
    <p:sldId id="1050" r:id="rId173"/>
    <p:sldId id="1051" r:id="rId174"/>
    <p:sldId id="1052" r:id="rId175"/>
    <p:sldId id="1053" r:id="rId176"/>
    <p:sldId id="1054" r:id="rId177"/>
    <p:sldId id="995" r:id="rId178"/>
    <p:sldId id="983" r:id="rId179"/>
    <p:sldId id="1003" r:id="rId180"/>
    <p:sldId id="1005" r:id="rId181"/>
    <p:sldId id="1006" r:id="rId182"/>
    <p:sldId id="1007" r:id="rId183"/>
    <p:sldId id="1026" r:id="rId184"/>
    <p:sldId id="1027" r:id="rId185"/>
    <p:sldId id="1029" r:id="rId186"/>
    <p:sldId id="1008" r:id="rId187"/>
    <p:sldId id="1009" r:id="rId188"/>
    <p:sldId id="1010" r:id="rId189"/>
    <p:sldId id="1014" r:id="rId190"/>
    <p:sldId id="1015" r:id="rId191"/>
    <p:sldId id="1016" r:id="rId192"/>
    <p:sldId id="1017" r:id="rId193"/>
    <p:sldId id="1011" r:id="rId194"/>
    <p:sldId id="1078" r:id="rId195"/>
    <p:sldId id="1118" r:id="rId196"/>
    <p:sldId id="1085" r:id="rId197"/>
    <p:sldId id="1134" r:id="rId198"/>
    <p:sldId id="1119" r:id="rId199"/>
    <p:sldId id="1114" r:id="rId200"/>
    <p:sldId id="1115" r:id="rId201"/>
    <p:sldId id="1121" r:id="rId202"/>
    <p:sldId id="1086" r:id="rId203"/>
    <p:sldId id="1087" r:id="rId204"/>
    <p:sldId id="1122" r:id="rId205"/>
    <p:sldId id="1088" r:id="rId206"/>
    <p:sldId id="1140" r:id="rId207"/>
    <p:sldId id="1089" r:id="rId208"/>
    <p:sldId id="1055" r:id="rId209"/>
    <p:sldId id="1056" r:id="rId210"/>
    <p:sldId id="1139" r:id="rId211"/>
    <p:sldId id="1057" r:id="rId212"/>
    <p:sldId id="1120" r:id="rId213"/>
    <p:sldId id="1059" r:id="rId214"/>
    <p:sldId id="1060" r:id="rId215"/>
    <p:sldId id="1061" r:id="rId216"/>
    <p:sldId id="1062" r:id="rId217"/>
    <p:sldId id="1063" r:id="rId218"/>
    <p:sldId id="1130" r:id="rId219"/>
    <p:sldId id="1131" r:id="rId220"/>
    <p:sldId id="1132" r:id="rId221"/>
    <p:sldId id="1133" r:id="rId222"/>
    <p:sldId id="1058" r:id="rId223"/>
    <p:sldId id="1013" r:id="rId224"/>
    <p:sldId id="1030" r:id="rId225"/>
    <p:sldId id="1031" r:id="rId226"/>
    <p:sldId id="1135" r:id="rId227"/>
    <p:sldId id="1136" r:id="rId228"/>
    <p:sldId id="1137" r:id="rId229"/>
    <p:sldId id="1138" r:id="rId230"/>
    <p:sldId id="1032" r:id="rId231"/>
    <p:sldId id="1033" r:id="rId232"/>
    <p:sldId id="1035" r:id="rId233"/>
    <p:sldId id="1034" r:id="rId234"/>
    <p:sldId id="1142" r:id="rId235"/>
    <p:sldId id="1141" r:id="rId236"/>
    <p:sldId id="1143" r:id="rId237"/>
    <p:sldId id="1144" r:id="rId238"/>
    <p:sldId id="1145" r:id="rId239"/>
    <p:sldId id="1146" r:id="rId240"/>
    <p:sldId id="1147" r:id="rId241"/>
    <p:sldId id="1149" r:id="rId242"/>
    <p:sldId id="1150" r:id="rId243"/>
    <p:sldId id="1295" r:id="rId244"/>
    <p:sldId id="1151" r:id="rId245"/>
    <p:sldId id="1152" r:id="rId246"/>
    <p:sldId id="1153" r:id="rId247"/>
    <p:sldId id="1294" r:id="rId248"/>
    <p:sldId id="1148" r:id="rId249"/>
    <p:sldId id="1154" r:id="rId250"/>
    <p:sldId id="1164" r:id="rId251"/>
    <p:sldId id="1155" r:id="rId252"/>
    <p:sldId id="1156" r:id="rId253"/>
    <p:sldId id="1157" r:id="rId254"/>
    <p:sldId id="1158" r:id="rId255"/>
    <p:sldId id="1159" r:id="rId256"/>
    <p:sldId id="1160" r:id="rId257"/>
    <p:sldId id="1165" r:id="rId258"/>
    <p:sldId id="1166" r:id="rId259"/>
    <p:sldId id="1167" r:id="rId260"/>
    <p:sldId id="1168" r:id="rId261"/>
    <p:sldId id="1169" r:id="rId262"/>
    <p:sldId id="1170" r:id="rId263"/>
    <p:sldId id="1161" r:id="rId264"/>
    <p:sldId id="1162" r:id="rId265"/>
    <p:sldId id="1163" r:id="rId266"/>
    <p:sldId id="1171" r:id="rId267"/>
    <p:sldId id="1172" r:id="rId268"/>
    <p:sldId id="1173" r:id="rId269"/>
    <p:sldId id="1174" r:id="rId270"/>
    <p:sldId id="1175" r:id="rId271"/>
    <p:sldId id="1176" r:id="rId272"/>
    <p:sldId id="1177" r:id="rId273"/>
    <p:sldId id="1178" r:id="rId274"/>
    <p:sldId id="1179" r:id="rId275"/>
    <p:sldId id="1180" r:id="rId276"/>
    <p:sldId id="1181" r:id="rId277"/>
    <p:sldId id="1182" r:id="rId278"/>
    <p:sldId id="1183" r:id="rId279"/>
    <p:sldId id="1184" r:id="rId280"/>
    <p:sldId id="1185" r:id="rId281"/>
    <p:sldId id="1186" r:id="rId282"/>
    <p:sldId id="1187" r:id="rId283"/>
    <p:sldId id="1188" r:id="rId284"/>
    <p:sldId id="1189" r:id="rId285"/>
    <p:sldId id="1190" r:id="rId286"/>
    <p:sldId id="1191" r:id="rId287"/>
    <p:sldId id="1192" r:id="rId288"/>
    <p:sldId id="1193" r:id="rId289"/>
    <p:sldId id="1194" r:id="rId290"/>
    <p:sldId id="1195" r:id="rId291"/>
    <p:sldId id="1202" r:id="rId292"/>
    <p:sldId id="1196" r:id="rId293"/>
    <p:sldId id="1197" r:id="rId294"/>
    <p:sldId id="1198" r:id="rId295"/>
    <p:sldId id="1199" r:id="rId296"/>
    <p:sldId id="1200" r:id="rId297"/>
    <p:sldId id="1201" r:id="rId298"/>
    <p:sldId id="1203" r:id="rId299"/>
    <p:sldId id="1204" r:id="rId300"/>
    <p:sldId id="1205" r:id="rId301"/>
    <p:sldId id="1206" r:id="rId302"/>
    <p:sldId id="1207" r:id="rId303"/>
    <p:sldId id="1208" r:id="rId304"/>
    <p:sldId id="1209" r:id="rId305"/>
    <p:sldId id="1210" r:id="rId306"/>
    <p:sldId id="1211" r:id="rId307"/>
    <p:sldId id="1218" r:id="rId308"/>
    <p:sldId id="1219" r:id="rId309"/>
    <p:sldId id="1224" r:id="rId310"/>
    <p:sldId id="1225" r:id="rId311"/>
    <p:sldId id="1226" r:id="rId312"/>
    <p:sldId id="1227" r:id="rId313"/>
    <p:sldId id="1220" r:id="rId314"/>
    <p:sldId id="1221" r:id="rId315"/>
    <p:sldId id="1222" r:id="rId316"/>
    <p:sldId id="1223" r:id="rId317"/>
    <p:sldId id="1212" r:id="rId318"/>
    <p:sldId id="1213" r:id="rId319"/>
    <p:sldId id="1214" r:id="rId320"/>
    <p:sldId id="1215" r:id="rId321"/>
    <p:sldId id="1216" r:id="rId322"/>
    <p:sldId id="1217" r:id="rId323"/>
    <p:sldId id="1228" r:id="rId324"/>
    <p:sldId id="1229" r:id="rId325"/>
    <p:sldId id="1230" r:id="rId326"/>
    <p:sldId id="1231" r:id="rId327"/>
    <p:sldId id="1232" r:id="rId328"/>
    <p:sldId id="1233" r:id="rId329"/>
    <p:sldId id="1234" r:id="rId330"/>
    <p:sldId id="1235" r:id="rId331"/>
    <p:sldId id="1236" r:id="rId332"/>
    <p:sldId id="1237" r:id="rId333"/>
    <p:sldId id="1238" r:id="rId334"/>
    <p:sldId id="1239" r:id="rId335"/>
    <p:sldId id="1240" r:id="rId336"/>
    <p:sldId id="1241" r:id="rId337"/>
    <p:sldId id="1242" r:id="rId338"/>
    <p:sldId id="1243" r:id="rId339"/>
    <p:sldId id="1244" r:id="rId340"/>
    <p:sldId id="1245" r:id="rId341"/>
    <p:sldId id="1246" r:id="rId342"/>
    <p:sldId id="1247" r:id="rId343"/>
    <p:sldId id="1248" r:id="rId344"/>
    <p:sldId id="1249" r:id="rId345"/>
    <p:sldId id="1250" r:id="rId346"/>
    <p:sldId id="1251" r:id="rId347"/>
    <p:sldId id="1256" r:id="rId348"/>
    <p:sldId id="1257" r:id="rId349"/>
    <p:sldId id="1258" r:id="rId350"/>
    <p:sldId id="1259" r:id="rId351"/>
    <p:sldId id="1252" r:id="rId352"/>
    <p:sldId id="1253" r:id="rId353"/>
    <p:sldId id="1254" r:id="rId354"/>
    <p:sldId id="1255" r:id="rId355"/>
    <p:sldId id="1260" r:id="rId356"/>
    <p:sldId id="1261" r:id="rId357"/>
    <p:sldId id="1262" r:id="rId358"/>
    <p:sldId id="1263" r:id="rId359"/>
    <p:sldId id="1264" r:id="rId360"/>
    <p:sldId id="1265" r:id="rId361"/>
    <p:sldId id="1266" r:id="rId362"/>
    <p:sldId id="1267" r:id="rId363"/>
    <p:sldId id="1268" r:id="rId364"/>
    <p:sldId id="1269" r:id="rId365"/>
    <p:sldId id="1270" r:id="rId366"/>
    <p:sldId id="1271" r:id="rId367"/>
    <p:sldId id="1272" r:id="rId368"/>
    <p:sldId id="1273" r:id="rId369"/>
    <p:sldId id="1274" r:id="rId370"/>
    <p:sldId id="1275" r:id="rId371"/>
    <p:sldId id="1276" r:id="rId372"/>
    <p:sldId id="1277" r:id="rId373"/>
    <p:sldId id="1278" r:id="rId374"/>
    <p:sldId id="1279" r:id="rId375"/>
    <p:sldId id="1280" r:id="rId376"/>
    <p:sldId id="1281" r:id="rId377"/>
    <p:sldId id="1282" r:id="rId378"/>
    <p:sldId id="1283" r:id="rId379"/>
    <p:sldId id="1284" r:id="rId380"/>
    <p:sldId id="1286" r:id="rId381"/>
    <p:sldId id="1285" r:id="rId382"/>
    <p:sldId id="1287" r:id="rId383"/>
    <p:sldId id="1288" r:id="rId384"/>
    <p:sldId id="1289" r:id="rId385"/>
    <p:sldId id="1290" r:id="rId386"/>
    <p:sldId id="1291" r:id="rId387"/>
    <p:sldId id="1292" r:id="rId388"/>
    <p:sldId id="1293" r:id="rId389"/>
    <p:sldId id="850" r:id="rId390"/>
    <p:sldId id="383" r:id="rId3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291" autoAdjust="0"/>
  </p:normalViewPr>
  <p:slideViewPr>
    <p:cSldViewPr>
      <p:cViewPr varScale="1">
        <p:scale>
          <a:sx n="68" d="100"/>
          <a:sy n="68" d="100"/>
        </p:scale>
        <p:origin x="136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366" Type="http://schemas.openxmlformats.org/officeDocument/2006/relationships/slide" Target="slides/slide364.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314" Type="http://schemas.openxmlformats.org/officeDocument/2006/relationships/slide" Target="slides/slide312.xml"/><Relationship Id="rId335" Type="http://schemas.openxmlformats.org/officeDocument/2006/relationships/slide" Target="slides/slide333.xml"/><Relationship Id="rId356" Type="http://schemas.openxmlformats.org/officeDocument/2006/relationships/slide" Target="slides/slide354.xml"/><Relationship Id="rId377" Type="http://schemas.openxmlformats.org/officeDocument/2006/relationships/slide" Target="slides/slide375.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25" Type="http://schemas.openxmlformats.org/officeDocument/2006/relationships/slide" Target="slides/slide323.xml"/><Relationship Id="rId346" Type="http://schemas.openxmlformats.org/officeDocument/2006/relationships/slide" Target="slides/slide344.xml"/><Relationship Id="rId367" Type="http://schemas.openxmlformats.org/officeDocument/2006/relationships/slide" Target="slides/slide365.xml"/><Relationship Id="rId388" Type="http://schemas.openxmlformats.org/officeDocument/2006/relationships/slide" Target="slides/slide386.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315" Type="http://schemas.openxmlformats.org/officeDocument/2006/relationships/slide" Target="slides/slide313.xml"/><Relationship Id="rId336" Type="http://schemas.openxmlformats.org/officeDocument/2006/relationships/slide" Target="slides/slide334.xml"/><Relationship Id="rId357" Type="http://schemas.openxmlformats.org/officeDocument/2006/relationships/slide" Target="slides/slide355.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378" Type="http://schemas.openxmlformats.org/officeDocument/2006/relationships/slide" Target="slides/slide376.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326" Type="http://schemas.openxmlformats.org/officeDocument/2006/relationships/slide" Target="slides/slide324.xml"/><Relationship Id="rId347" Type="http://schemas.openxmlformats.org/officeDocument/2006/relationships/slide" Target="slides/slide345.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368" Type="http://schemas.openxmlformats.org/officeDocument/2006/relationships/slide" Target="slides/slide366.xml"/><Relationship Id="rId389" Type="http://schemas.openxmlformats.org/officeDocument/2006/relationships/slide" Target="slides/slide387.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slide" Target="slides/slide314.xml"/><Relationship Id="rId337" Type="http://schemas.openxmlformats.org/officeDocument/2006/relationships/slide" Target="slides/slide335.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358" Type="http://schemas.openxmlformats.org/officeDocument/2006/relationships/slide" Target="slides/slide356.xml"/><Relationship Id="rId379" Type="http://schemas.openxmlformats.org/officeDocument/2006/relationships/slide" Target="slides/slide377.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390" Type="http://schemas.openxmlformats.org/officeDocument/2006/relationships/slide" Target="slides/slide388.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327" Type="http://schemas.openxmlformats.org/officeDocument/2006/relationships/slide" Target="slides/slide325.xml"/><Relationship Id="rId348" Type="http://schemas.openxmlformats.org/officeDocument/2006/relationships/slide" Target="slides/slide346.xml"/><Relationship Id="rId369" Type="http://schemas.openxmlformats.org/officeDocument/2006/relationships/slide" Target="slides/slide367.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380" Type="http://schemas.openxmlformats.org/officeDocument/2006/relationships/slide" Target="slides/slide378.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slide" Target="slides/slide315.xml"/><Relationship Id="rId338" Type="http://schemas.openxmlformats.org/officeDocument/2006/relationships/slide" Target="slides/slide336.xml"/><Relationship Id="rId359" Type="http://schemas.openxmlformats.org/officeDocument/2006/relationships/slide" Target="slides/slide357.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370" Type="http://schemas.openxmlformats.org/officeDocument/2006/relationships/slide" Target="slides/slide368.xml"/><Relationship Id="rId391" Type="http://schemas.openxmlformats.org/officeDocument/2006/relationships/slide" Target="slides/slide389.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328" Type="http://schemas.openxmlformats.org/officeDocument/2006/relationships/slide" Target="slides/slide326.xml"/><Relationship Id="rId349" Type="http://schemas.openxmlformats.org/officeDocument/2006/relationships/slide" Target="slides/slide347.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381" Type="http://schemas.openxmlformats.org/officeDocument/2006/relationships/slide" Target="slides/slide379.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318" Type="http://schemas.openxmlformats.org/officeDocument/2006/relationships/slide" Target="slides/slide316.xml"/><Relationship Id="rId339" Type="http://schemas.openxmlformats.org/officeDocument/2006/relationships/slide" Target="slides/slide337.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350" Type="http://schemas.openxmlformats.org/officeDocument/2006/relationships/slide" Target="slides/slide348.xml"/><Relationship Id="rId371" Type="http://schemas.openxmlformats.org/officeDocument/2006/relationships/slide" Target="slides/slide369.xml"/><Relationship Id="rId9" Type="http://schemas.openxmlformats.org/officeDocument/2006/relationships/slide" Target="slides/slide7.xml"/><Relationship Id="rId210" Type="http://schemas.openxmlformats.org/officeDocument/2006/relationships/slide" Target="slides/slide208.xml"/><Relationship Id="rId392" Type="http://schemas.openxmlformats.org/officeDocument/2006/relationships/notesMaster" Target="notesMasters/notesMaster1.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361" Type="http://schemas.openxmlformats.org/officeDocument/2006/relationships/slide" Target="slides/slide359.xml"/><Relationship Id="rId196" Type="http://schemas.openxmlformats.org/officeDocument/2006/relationships/slide" Target="slides/slide194.xml"/><Relationship Id="rId200" Type="http://schemas.openxmlformats.org/officeDocument/2006/relationships/slide" Target="slides/slide198.xml"/><Relationship Id="rId382" Type="http://schemas.openxmlformats.org/officeDocument/2006/relationships/slide" Target="slides/slide380.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351" Type="http://schemas.openxmlformats.org/officeDocument/2006/relationships/slide" Target="slides/slide349.xml"/><Relationship Id="rId372" Type="http://schemas.openxmlformats.org/officeDocument/2006/relationships/slide" Target="slides/slide370.xml"/><Relationship Id="rId393" Type="http://schemas.openxmlformats.org/officeDocument/2006/relationships/presProps" Target="presProps.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slide" Target="slides/slide339.xml"/><Relationship Id="rId362" Type="http://schemas.openxmlformats.org/officeDocument/2006/relationships/slide" Target="slides/slide360.xml"/><Relationship Id="rId383" Type="http://schemas.openxmlformats.org/officeDocument/2006/relationships/slide" Target="slides/slide381.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352" Type="http://schemas.openxmlformats.org/officeDocument/2006/relationships/slide" Target="slides/slide350.xml"/><Relationship Id="rId373" Type="http://schemas.openxmlformats.org/officeDocument/2006/relationships/slide" Target="slides/slide371.xml"/><Relationship Id="rId394" Type="http://schemas.openxmlformats.org/officeDocument/2006/relationships/viewProps" Target="viewProps.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slide" Target="slides/slide340.xml"/><Relationship Id="rId363" Type="http://schemas.openxmlformats.org/officeDocument/2006/relationships/slide" Target="slides/slide361.xml"/><Relationship Id="rId384" Type="http://schemas.openxmlformats.org/officeDocument/2006/relationships/slide" Target="slides/slide382.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353" Type="http://schemas.openxmlformats.org/officeDocument/2006/relationships/slide" Target="slides/slide351.xml"/><Relationship Id="rId374" Type="http://schemas.openxmlformats.org/officeDocument/2006/relationships/slide" Target="slides/slide372.xml"/><Relationship Id="rId395" Type="http://schemas.openxmlformats.org/officeDocument/2006/relationships/theme" Target="theme/theme1.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slide" Target="slides/slide341.xml"/><Relationship Id="rId364" Type="http://schemas.openxmlformats.org/officeDocument/2006/relationships/slide" Target="slides/slide362.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385" Type="http://schemas.openxmlformats.org/officeDocument/2006/relationships/slide" Target="slides/slide383.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slide" Target="slides/slide352.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75" Type="http://schemas.openxmlformats.org/officeDocument/2006/relationships/slide" Target="slides/slide373.xml"/><Relationship Id="rId396" Type="http://schemas.openxmlformats.org/officeDocument/2006/relationships/tableStyles" Target="tableStyles.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365" Type="http://schemas.openxmlformats.org/officeDocument/2006/relationships/slide" Target="slides/slide363.xml"/><Relationship Id="rId386" Type="http://schemas.openxmlformats.org/officeDocument/2006/relationships/slide" Target="slides/slide384.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355" Type="http://schemas.openxmlformats.org/officeDocument/2006/relationships/slide" Target="slides/slide353.xml"/><Relationship Id="rId376" Type="http://schemas.openxmlformats.org/officeDocument/2006/relationships/slide" Target="slides/slide374.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387" Type="http://schemas.openxmlformats.org/officeDocument/2006/relationships/slide" Target="slides/slide3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F1A8-A3C0-40CF-A83D-B64966E1FA6D}" type="datetimeFigureOut">
              <a:rPr lang="en-US" smtClean="0"/>
              <a:pPr/>
              <a:t>6/26/2021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A4A01-4AD3-442A-99B1-5E0A7F1CDBD9}" type="slidenum">
              <a:rPr lang="en-US" smtClean="0"/>
              <a:pPr/>
              <a:t>‹#›</a:t>
            </a:fld>
            <a:endParaRPr lang="en-US"/>
          </a:p>
        </p:txBody>
      </p:sp>
    </p:spTree>
    <p:extLst>
      <p:ext uri="{BB962C8B-B14F-4D97-AF65-F5344CB8AC3E}">
        <p14:creationId xmlns:p14="http://schemas.microsoft.com/office/powerpoint/2010/main" val="88833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a:t>
            </a:fld>
            <a:endParaRPr lang="en-US"/>
          </a:p>
        </p:txBody>
      </p:sp>
    </p:spTree>
    <p:extLst>
      <p:ext uri="{BB962C8B-B14F-4D97-AF65-F5344CB8AC3E}">
        <p14:creationId xmlns:p14="http://schemas.microsoft.com/office/powerpoint/2010/main" val="256075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a:t>
            </a:fld>
            <a:endParaRPr lang="en-US"/>
          </a:p>
        </p:txBody>
      </p:sp>
    </p:spTree>
    <p:extLst>
      <p:ext uri="{BB962C8B-B14F-4D97-AF65-F5344CB8AC3E}">
        <p14:creationId xmlns:p14="http://schemas.microsoft.com/office/powerpoint/2010/main" val="6202379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106</a:t>
            </a:fld>
            <a:endParaRPr lang="en-US"/>
          </a:p>
        </p:txBody>
      </p:sp>
    </p:spTree>
    <p:extLst>
      <p:ext uri="{BB962C8B-B14F-4D97-AF65-F5344CB8AC3E}">
        <p14:creationId xmlns:p14="http://schemas.microsoft.com/office/powerpoint/2010/main" val="27747523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107</a:t>
            </a:fld>
            <a:endParaRPr lang="en-US"/>
          </a:p>
        </p:txBody>
      </p:sp>
    </p:spTree>
    <p:extLst>
      <p:ext uri="{BB962C8B-B14F-4D97-AF65-F5344CB8AC3E}">
        <p14:creationId xmlns:p14="http://schemas.microsoft.com/office/powerpoint/2010/main" val="21121419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108</a:t>
            </a:fld>
            <a:endParaRPr lang="en-US"/>
          </a:p>
        </p:txBody>
      </p:sp>
    </p:spTree>
    <p:extLst>
      <p:ext uri="{BB962C8B-B14F-4D97-AF65-F5344CB8AC3E}">
        <p14:creationId xmlns:p14="http://schemas.microsoft.com/office/powerpoint/2010/main" val="253279357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109</a:t>
            </a:fld>
            <a:endParaRPr lang="en-US"/>
          </a:p>
        </p:txBody>
      </p:sp>
    </p:spTree>
    <p:extLst>
      <p:ext uri="{BB962C8B-B14F-4D97-AF65-F5344CB8AC3E}">
        <p14:creationId xmlns:p14="http://schemas.microsoft.com/office/powerpoint/2010/main" val="33300865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111</a:t>
            </a:fld>
            <a:endParaRPr lang="en-US"/>
          </a:p>
        </p:txBody>
      </p:sp>
    </p:spTree>
    <p:extLst>
      <p:ext uri="{BB962C8B-B14F-4D97-AF65-F5344CB8AC3E}">
        <p14:creationId xmlns:p14="http://schemas.microsoft.com/office/powerpoint/2010/main" val="724013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112</a:t>
            </a:fld>
            <a:endParaRPr lang="en-US"/>
          </a:p>
        </p:txBody>
      </p:sp>
    </p:spTree>
    <p:extLst>
      <p:ext uri="{BB962C8B-B14F-4D97-AF65-F5344CB8AC3E}">
        <p14:creationId xmlns:p14="http://schemas.microsoft.com/office/powerpoint/2010/main" val="259239531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113</a:t>
            </a:fld>
            <a:endParaRPr lang="en-US"/>
          </a:p>
        </p:txBody>
      </p:sp>
    </p:spTree>
    <p:extLst>
      <p:ext uri="{BB962C8B-B14F-4D97-AF65-F5344CB8AC3E}">
        <p14:creationId xmlns:p14="http://schemas.microsoft.com/office/powerpoint/2010/main" val="200890109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114</a:t>
            </a:fld>
            <a:endParaRPr lang="en-US"/>
          </a:p>
        </p:txBody>
      </p:sp>
    </p:spTree>
    <p:extLst>
      <p:ext uri="{BB962C8B-B14F-4D97-AF65-F5344CB8AC3E}">
        <p14:creationId xmlns:p14="http://schemas.microsoft.com/office/powerpoint/2010/main" val="194303894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115</a:t>
            </a:fld>
            <a:endParaRPr lang="en-US"/>
          </a:p>
        </p:txBody>
      </p:sp>
    </p:spTree>
    <p:extLst>
      <p:ext uri="{BB962C8B-B14F-4D97-AF65-F5344CB8AC3E}">
        <p14:creationId xmlns:p14="http://schemas.microsoft.com/office/powerpoint/2010/main" val="66277595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116</a:t>
            </a:fld>
            <a:endParaRPr lang="en-US"/>
          </a:p>
        </p:txBody>
      </p:sp>
    </p:spTree>
    <p:extLst>
      <p:ext uri="{BB962C8B-B14F-4D97-AF65-F5344CB8AC3E}">
        <p14:creationId xmlns:p14="http://schemas.microsoft.com/office/powerpoint/2010/main" val="3381874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a:t>
            </a:fld>
            <a:endParaRPr lang="en-US"/>
          </a:p>
        </p:txBody>
      </p:sp>
    </p:spTree>
    <p:extLst>
      <p:ext uri="{BB962C8B-B14F-4D97-AF65-F5344CB8AC3E}">
        <p14:creationId xmlns:p14="http://schemas.microsoft.com/office/powerpoint/2010/main" val="83768457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117</a:t>
            </a:fld>
            <a:endParaRPr lang="en-US"/>
          </a:p>
        </p:txBody>
      </p:sp>
    </p:spTree>
    <p:extLst>
      <p:ext uri="{BB962C8B-B14F-4D97-AF65-F5344CB8AC3E}">
        <p14:creationId xmlns:p14="http://schemas.microsoft.com/office/powerpoint/2010/main" val="64167891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118</a:t>
            </a:fld>
            <a:endParaRPr lang="en-US"/>
          </a:p>
        </p:txBody>
      </p:sp>
    </p:spTree>
    <p:extLst>
      <p:ext uri="{BB962C8B-B14F-4D97-AF65-F5344CB8AC3E}">
        <p14:creationId xmlns:p14="http://schemas.microsoft.com/office/powerpoint/2010/main" val="252933909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119</a:t>
            </a:fld>
            <a:endParaRPr lang="en-US"/>
          </a:p>
        </p:txBody>
      </p:sp>
    </p:spTree>
    <p:extLst>
      <p:ext uri="{BB962C8B-B14F-4D97-AF65-F5344CB8AC3E}">
        <p14:creationId xmlns:p14="http://schemas.microsoft.com/office/powerpoint/2010/main" val="33492070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120</a:t>
            </a:fld>
            <a:endParaRPr lang="en-US"/>
          </a:p>
        </p:txBody>
      </p:sp>
    </p:spTree>
    <p:extLst>
      <p:ext uri="{BB962C8B-B14F-4D97-AF65-F5344CB8AC3E}">
        <p14:creationId xmlns:p14="http://schemas.microsoft.com/office/powerpoint/2010/main" val="281462718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123</a:t>
            </a:fld>
            <a:endParaRPr lang="en-US"/>
          </a:p>
        </p:txBody>
      </p:sp>
    </p:spTree>
    <p:extLst>
      <p:ext uri="{BB962C8B-B14F-4D97-AF65-F5344CB8AC3E}">
        <p14:creationId xmlns:p14="http://schemas.microsoft.com/office/powerpoint/2010/main" val="60654111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124</a:t>
            </a:fld>
            <a:endParaRPr lang="en-US"/>
          </a:p>
        </p:txBody>
      </p:sp>
    </p:spTree>
    <p:extLst>
      <p:ext uri="{BB962C8B-B14F-4D97-AF65-F5344CB8AC3E}">
        <p14:creationId xmlns:p14="http://schemas.microsoft.com/office/powerpoint/2010/main" val="15211229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125</a:t>
            </a:fld>
            <a:endParaRPr lang="en-US"/>
          </a:p>
        </p:txBody>
      </p:sp>
    </p:spTree>
    <p:extLst>
      <p:ext uri="{BB962C8B-B14F-4D97-AF65-F5344CB8AC3E}">
        <p14:creationId xmlns:p14="http://schemas.microsoft.com/office/powerpoint/2010/main" val="322069436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129</a:t>
            </a:fld>
            <a:endParaRPr lang="en-US"/>
          </a:p>
        </p:txBody>
      </p:sp>
    </p:spTree>
    <p:extLst>
      <p:ext uri="{BB962C8B-B14F-4D97-AF65-F5344CB8AC3E}">
        <p14:creationId xmlns:p14="http://schemas.microsoft.com/office/powerpoint/2010/main" val="302789584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130</a:t>
            </a:fld>
            <a:endParaRPr lang="en-US"/>
          </a:p>
        </p:txBody>
      </p:sp>
    </p:spTree>
    <p:extLst>
      <p:ext uri="{BB962C8B-B14F-4D97-AF65-F5344CB8AC3E}">
        <p14:creationId xmlns:p14="http://schemas.microsoft.com/office/powerpoint/2010/main" val="291549447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131</a:t>
            </a:fld>
            <a:endParaRPr lang="en-US"/>
          </a:p>
        </p:txBody>
      </p:sp>
    </p:spTree>
    <p:extLst>
      <p:ext uri="{BB962C8B-B14F-4D97-AF65-F5344CB8AC3E}">
        <p14:creationId xmlns:p14="http://schemas.microsoft.com/office/powerpoint/2010/main" val="1798809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a:t>
            </a:fld>
            <a:endParaRPr lang="en-US"/>
          </a:p>
        </p:txBody>
      </p:sp>
    </p:spTree>
    <p:extLst>
      <p:ext uri="{BB962C8B-B14F-4D97-AF65-F5344CB8AC3E}">
        <p14:creationId xmlns:p14="http://schemas.microsoft.com/office/powerpoint/2010/main" val="383625350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132</a:t>
            </a:fld>
            <a:endParaRPr lang="en-US"/>
          </a:p>
        </p:txBody>
      </p:sp>
    </p:spTree>
    <p:extLst>
      <p:ext uri="{BB962C8B-B14F-4D97-AF65-F5344CB8AC3E}">
        <p14:creationId xmlns:p14="http://schemas.microsoft.com/office/powerpoint/2010/main" val="59649461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133</a:t>
            </a:fld>
            <a:endParaRPr lang="en-US"/>
          </a:p>
        </p:txBody>
      </p:sp>
    </p:spTree>
    <p:extLst>
      <p:ext uri="{BB962C8B-B14F-4D97-AF65-F5344CB8AC3E}">
        <p14:creationId xmlns:p14="http://schemas.microsoft.com/office/powerpoint/2010/main" val="133425499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134</a:t>
            </a:fld>
            <a:endParaRPr lang="en-US"/>
          </a:p>
        </p:txBody>
      </p:sp>
    </p:spTree>
    <p:extLst>
      <p:ext uri="{BB962C8B-B14F-4D97-AF65-F5344CB8AC3E}">
        <p14:creationId xmlns:p14="http://schemas.microsoft.com/office/powerpoint/2010/main" val="29379626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6CC4A2C-2DDA-43C6-B691-D3EBE8CCC7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C124975A-3E98-414F-B617-5D82FD8C6DFB}" type="slidenum">
              <a:rPr lang="ar-SA" altLang="en-US">
                <a:latin typeface="Arial" panose="020B0604020202020204" pitchFamily="34" charset="0"/>
              </a:rPr>
              <a:pPr eaLnBrk="1" hangingPunct="1"/>
              <a:t>135</a:t>
            </a:fld>
            <a:endParaRPr lang="en-US" altLang="en-US">
              <a:latin typeface="Arial" panose="020B0604020202020204" pitchFamily="34" charset="0"/>
            </a:endParaRPr>
          </a:p>
        </p:txBody>
      </p:sp>
      <p:sp>
        <p:nvSpPr>
          <p:cNvPr id="59395" name="Rectangle 2">
            <a:extLst>
              <a:ext uri="{FF2B5EF4-FFF2-40B4-BE49-F238E27FC236}">
                <a16:creationId xmlns:a16="http://schemas.microsoft.com/office/drawing/2014/main" id="{1D7AF142-263D-4780-BC05-075A943365BD}"/>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9C2453BF-0EAA-4C14-9A51-C750793709F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Health Belief Model</a:t>
            </a:r>
          </a:p>
          <a:p>
            <a:pPr eaLnBrk="1" hangingPunct="1"/>
            <a:endParaRPr lang="en-US" altLang="en-US" b="1">
              <a:latin typeface="Arial" panose="020B0604020202020204" pitchFamily="34" charset="0"/>
            </a:endParaRPr>
          </a:p>
          <a:p>
            <a:pPr eaLnBrk="1" hangingPunct="1"/>
            <a:r>
              <a:rPr lang="en-US" altLang="en-US">
                <a:latin typeface="Arial" panose="020B0604020202020204" pitchFamily="34" charset="0"/>
              </a:rPr>
              <a:t>The Health Belief Model was developed in the 1950’s to help understand why more people did not take advantage of an immunization program offered by the federal government. ( Rosenstock, 1990 )  The model has stood the test of time and is often used today in planning health promotion programs and explaining the reasons that individuals may or may not adopt new health habits.  The focus of the model is on adapting new behaviors in times when true medical care is not warranted.  Notice that the core constructs of the model are based on perceptions; you may want to go back a few slides and review our discussion on beliefs and the role of perceptions.  These categories of beliefs have been shown to be strong determinants of whether or not people will adopt preventive behaviors. We will discuss each of these in detail on the next slides.</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Cues to Action</a:t>
            </a:r>
          </a:p>
          <a:p>
            <a:pPr eaLnBrk="1" hangingPunct="1"/>
            <a:r>
              <a:rPr lang="en-US" altLang="en-US">
                <a:latin typeface="Arial" panose="020B0604020202020204" pitchFamily="34" charset="0"/>
              </a:rPr>
              <a:t>Other factors that may mediate or motivate behavior have been added to the model in recent years.  It was recognized that demographic and sociopsychological factors as well as information and experience also affect the likelihood of taking a preventive action.</a:t>
            </a:r>
            <a:endParaRPr lang="en-US" altLang="en-US" b="1">
              <a:latin typeface="Arial" panose="020B060402020202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136</a:t>
            </a:fld>
            <a:endParaRPr lang="en-US"/>
          </a:p>
        </p:txBody>
      </p:sp>
    </p:spTree>
    <p:extLst>
      <p:ext uri="{BB962C8B-B14F-4D97-AF65-F5344CB8AC3E}">
        <p14:creationId xmlns:p14="http://schemas.microsoft.com/office/powerpoint/2010/main" val="26206514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137</a:t>
            </a:fld>
            <a:endParaRPr lang="en-US"/>
          </a:p>
        </p:txBody>
      </p:sp>
    </p:spTree>
    <p:extLst>
      <p:ext uri="{BB962C8B-B14F-4D97-AF65-F5344CB8AC3E}">
        <p14:creationId xmlns:p14="http://schemas.microsoft.com/office/powerpoint/2010/main" val="256071136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138</a:t>
            </a:fld>
            <a:endParaRPr lang="en-US"/>
          </a:p>
        </p:txBody>
      </p:sp>
    </p:spTree>
    <p:extLst>
      <p:ext uri="{BB962C8B-B14F-4D97-AF65-F5344CB8AC3E}">
        <p14:creationId xmlns:p14="http://schemas.microsoft.com/office/powerpoint/2010/main" val="198285758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139</a:t>
            </a:fld>
            <a:endParaRPr lang="en-US"/>
          </a:p>
        </p:txBody>
      </p:sp>
    </p:spTree>
    <p:extLst>
      <p:ext uri="{BB962C8B-B14F-4D97-AF65-F5344CB8AC3E}">
        <p14:creationId xmlns:p14="http://schemas.microsoft.com/office/powerpoint/2010/main" val="420990239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140</a:t>
            </a:fld>
            <a:endParaRPr lang="en-US"/>
          </a:p>
        </p:txBody>
      </p:sp>
    </p:spTree>
    <p:extLst>
      <p:ext uri="{BB962C8B-B14F-4D97-AF65-F5344CB8AC3E}">
        <p14:creationId xmlns:p14="http://schemas.microsoft.com/office/powerpoint/2010/main" val="71810378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141</a:t>
            </a:fld>
            <a:endParaRPr lang="en-US"/>
          </a:p>
        </p:txBody>
      </p:sp>
    </p:spTree>
    <p:extLst>
      <p:ext uri="{BB962C8B-B14F-4D97-AF65-F5344CB8AC3E}">
        <p14:creationId xmlns:p14="http://schemas.microsoft.com/office/powerpoint/2010/main" val="260593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a:t>
            </a:fld>
            <a:endParaRPr lang="en-US"/>
          </a:p>
        </p:txBody>
      </p:sp>
    </p:spTree>
    <p:extLst>
      <p:ext uri="{BB962C8B-B14F-4D97-AF65-F5344CB8AC3E}">
        <p14:creationId xmlns:p14="http://schemas.microsoft.com/office/powerpoint/2010/main" val="16993021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142</a:t>
            </a:fld>
            <a:endParaRPr lang="en-US"/>
          </a:p>
        </p:txBody>
      </p:sp>
    </p:spTree>
    <p:extLst>
      <p:ext uri="{BB962C8B-B14F-4D97-AF65-F5344CB8AC3E}">
        <p14:creationId xmlns:p14="http://schemas.microsoft.com/office/powerpoint/2010/main" val="244642081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143</a:t>
            </a:fld>
            <a:endParaRPr lang="en-US"/>
          </a:p>
        </p:txBody>
      </p:sp>
    </p:spTree>
    <p:extLst>
      <p:ext uri="{BB962C8B-B14F-4D97-AF65-F5344CB8AC3E}">
        <p14:creationId xmlns:p14="http://schemas.microsoft.com/office/powerpoint/2010/main" val="409677364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144</a:t>
            </a:fld>
            <a:endParaRPr lang="en-US"/>
          </a:p>
        </p:txBody>
      </p:sp>
    </p:spTree>
    <p:extLst>
      <p:ext uri="{BB962C8B-B14F-4D97-AF65-F5344CB8AC3E}">
        <p14:creationId xmlns:p14="http://schemas.microsoft.com/office/powerpoint/2010/main" val="175691617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145</a:t>
            </a:fld>
            <a:endParaRPr lang="en-US"/>
          </a:p>
        </p:txBody>
      </p:sp>
    </p:spTree>
    <p:extLst>
      <p:ext uri="{BB962C8B-B14F-4D97-AF65-F5344CB8AC3E}">
        <p14:creationId xmlns:p14="http://schemas.microsoft.com/office/powerpoint/2010/main" val="210607608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146</a:t>
            </a:fld>
            <a:endParaRPr lang="en-US"/>
          </a:p>
        </p:txBody>
      </p:sp>
    </p:spTree>
    <p:extLst>
      <p:ext uri="{BB962C8B-B14F-4D97-AF65-F5344CB8AC3E}">
        <p14:creationId xmlns:p14="http://schemas.microsoft.com/office/powerpoint/2010/main" val="122633115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147</a:t>
            </a:fld>
            <a:endParaRPr lang="en-US"/>
          </a:p>
        </p:txBody>
      </p:sp>
    </p:spTree>
    <p:extLst>
      <p:ext uri="{BB962C8B-B14F-4D97-AF65-F5344CB8AC3E}">
        <p14:creationId xmlns:p14="http://schemas.microsoft.com/office/powerpoint/2010/main" val="21530028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148</a:t>
            </a:fld>
            <a:endParaRPr lang="en-US"/>
          </a:p>
        </p:txBody>
      </p:sp>
    </p:spTree>
    <p:extLst>
      <p:ext uri="{BB962C8B-B14F-4D97-AF65-F5344CB8AC3E}">
        <p14:creationId xmlns:p14="http://schemas.microsoft.com/office/powerpoint/2010/main" val="112195753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152</a:t>
            </a:fld>
            <a:endParaRPr lang="en-US"/>
          </a:p>
        </p:txBody>
      </p:sp>
    </p:spTree>
    <p:extLst>
      <p:ext uri="{BB962C8B-B14F-4D97-AF65-F5344CB8AC3E}">
        <p14:creationId xmlns:p14="http://schemas.microsoft.com/office/powerpoint/2010/main" val="210436307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155</a:t>
            </a:fld>
            <a:endParaRPr lang="en-US"/>
          </a:p>
        </p:txBody>
      </p:sp>
    </p:spTree>
    <p:extLst>
      <p:ext uri="{BB962C8B-B14F-4D97-AF65-F5344CB8AC3E}">
        <p14:creationId xmlns:p14="http://schemas.microsoft.com/office/powerpoint/2010/main" val="271241067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156</a:t>
            </a:fld>
            <a:endParaRPr lang="en-US"/>
          </a:p>
        </p:txBody>
      </p:sp>
    </p:spTree>
    <p:extLst>
      <p:ext uri="{BB962C8B-B14F-4D97-AF65-F5344CB8AC3E}">
        <p14:creationId xmlns:p14="http://schemas.microsoft.com/office/powerpoint/2010/main" val="4037405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a:t>
            </a:fld>
            <a:endParaRPr lang="en-US"/>
          </a:p>
        </p:txBody>
      </p:sp>
    </p:spTree>
    <p:extLst>
      <p:ext uri="{BB962C8B-B14F-4D97-AF65-F5344CB8AC3E}">
        <p14:creationId xmlns:p14="http://schemas.microsoft.com/office/powerpoint/2010/main" val="81549508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157</a:t>
            </a:fld>
            <a:endParaRPr lang="en-US"/>
          </a:p>
        </p:txBody>
      </p:sp>
    </p:spTree>
    <p:extLst>
      <p:ext uri="{BB962C8B-B14F-4D97-AF65-F5344CB8AC3E}">
        <p14:creationId xmlns:p14="http://schemas.microsoft.com/office/powerpoint/2010/main" val="238509068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158</a:t>
            </a:fld>
            <a:endParaRPr lang="en-US"/>
          </a:p>
        </p:txBody>
      </p:sp>
    </p:spTree>
    <p:extLst>
      <p:ext uri="{BB962C8B-B14F-4D97-AF65-F5344CB8AC3E}">
        <p14:creationId xmlns:p14="http://schemas.microsoft.com/office/powerpoint/2010/main" val="333575864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159</a:t>
            </a:fld>
            <a:endParaRPr lang="en-US"/>
          </a:p>
        </p:txBody>
      </p:sp>
    </p:spTree>
    <p:extLst>
      <p:ext uri="{BB962C8B-B14F-4D97-AF65-F5344CB8AC3E}">
        <p14:creationId xmlns:p14="http://schemas.microsoft.com/office/powerpoint/2010/main" val="56366053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160</a:t>
            </a:fld>
            <a:endParaRPr lang="en-US"/>
          </a:p>
        </p:txBody>
      </p:sp>
    </p:spTree>
    <p:extLst>
      <p:ext uri="{BB962C8B-B14F-4D97-AF65-F5344CB8AC3E}">
        <p14:creationId xmlns:p14="http://schemas.microsoft.com/office/powerpoint/2010/main" val="319745098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161</a:t>
            </a:fld>
            <a:endParaRPr lang="en-US"/>
          </a:p>
        </p:txBody>
      </p:sp>
    </p:spTree>
    <p:extLst>
      <p:ext uri="{BB962C8B-B14F-4D97-AF65-F5344CB8AC3E}">
        <p14:creationId xmlns:p14="http://schemas.microsoft.com/office/powerpoint/2010/main" val="17724783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162</a:t>
            </a:fld>
            <a:endParaRPr lang="en-US"/>
          </a:p>
        </p:txBody>
      </p:sp>
    </p:spTree>
    <p:extLst>
      <p:ext uri="{BB962C8B-B14F-4D97-AF65-F5344CB8AC3E}">
        <p14:creationId xmlns:p14="http://schemas.microsoft.com/office/powerpoint/2010/main" val="404473866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163</a:t>
            </a:fld>
            <a:endParaRPr lang="en-US"/>
          </a:p>
        </p:txBody>
      </p:sp>
    </p:spTree>
    <p:extLst>
      <p:ext uri="{BB962C8B-B14F-4D97-AF65-F5344CB8AC3E}">
        <p14:creationId xmlns:p14="http://schemas.microsoft.com/office/powerpoint/2010/main" val="249538596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CDB725AA-7CE6-4B75-86B1-86F8429F48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E1882-1D9E-4704-8396-B5AED0CD400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71" name="Rectangle 2">
            <a:extLst>
              <a:ext uri="{FF2B5EF4-FFF2-40B4-BE49-F238E27FC236}">
                <a16:creationId xmlns:a16="http://schemas.microsoft.com/office/drawing/2014/main" id="{69D4DD51-03B5-4BE0-BB1D-402369512F36}"/>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07DFA2A1-B19A-4CE7-B074-FEE767115E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167</a:t>
            </a:fld>
            <a:endParaRPr lang="en-US"/>
          </a:p>
        </p:txBody>
      </p:sp>
    </p:spTree>
    <p:extLst>
      <p:ext uri="{BB962C8B-B14F-4D97-AF65-F5344CB8AC3E}">
        <p14:creationId xmlns:p14="http://schemas.microsoft.com/office/powerpoint/2010/main" val="347979903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168</a:t>
            </a:fld>
            <a:endParaRPr lang="en-US"/>
          </a:p>
        </p:txBody>
      </p:sp>
    </p:spTree>
    <p:extLst>
      <p:ext uri="{BB962C8B-B14F-4D97-AF65-F5344CB8AC3E}">
        <p14:creationId xmlns:p14="http://schemas.microsoft.com/office/powerpoint/2010/main" val="906450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a:t>
            </a:fld>
            <a:endParaRPr lang="en-US"/>
          </a:p>
        </p:txBody>
      </p:sp>
    </p:spTree>
    <p:extLst>
      <p:ext uri="{BB962C8B-B14F-4D97-AF65-F5344CB8AC3E}">
        <p14:creationId xmlns:p14="http://schemas.microsoft.com/office/powerpoint/2010/main" val="201434777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169</a:t>
            </a:fld>
            <a:endParaRPr lang="en-US"/>
          </a:p>
        </p:txBody>
      </p:sp>
    </p:spTree>
    <p:extLst>
      <p:ext uri="{BB962C8B-B14F-4D97-AF65-F5344CB8AC3E}">
        <p14:creationId xmlns:p14="http://schemas.microsoft.com/office/powerpoint/2010/main" val="273677934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170</a:t>
            </a:fld>
            <a:endParaRPr lang="en-US"/>
          </a:p>
        </p:txBody>
      </p:sp>
    </p:spTree>
    <p:extLst>
      <p:ext uri="{BB962C8B-B14F-4D97-AF65-F5344CB8AC3E}">
        <p14:creationId xmlns:p14="http://schemas.microsoft.com/office/powerpoint/2010/main" val="264446510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171</a:t>
            </a:fld>
            <a:endParaRPr lang="en-US"/>
          </a:p>
        </p:txBody>
      </p:sp>
    </p:spTree>
    <p:extLst>
      <p:ext uri="{BB962C8B-B14F-4D97-AF65-F5344CB8AC3E}">
        <p14:creationId xmlns:p14="http://schemas.microsoft.com/office/powerpoint/2010/main" val="295283820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172</a:t>
            </a:fld>
            <a:endParaRPr lang="en-US"/>
          </a:p>
        </p:txBody>
      </p:sp>
    </p:spTree>
    <p:extLst>
      <p:ext uri="{BB962C8B-B14F-4D97-AF65-F5344CB8AC3E}">
        <p14:creationId xmlns:p14="http://schemas.microsoft.com/office/powerpoint/2010/main" val="27744430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173</a:t>
            </a:fld>
            <a:endParaRPr lang="en-US"/>
          </a:p>
        </p:txBody>
      </p:sp>
    </p:spTree>
    <p:extLst>
      <p:ext uri="{BB962C8B-B14F-4D97-AF65-F5344CB8AC3E}">
        <p14:creationId xmlns:p14="http://schemas.microsoft.com/office/powerpoint/2010/main" val="200128871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174</a:t>
            </a:fld>
            <a:endParaRPr lang="en-US"/>
          </a:p>
        </p:txBody>
      </p:sp>
    </p:spTree>
    <p:extLst>
      <p:ext uri="{BB962C8B-B14F-4D97-AF65-F5344CB8AC3E}">
        <p14:creationId xmlns:p14="http://schemas.microsoft.com/office/powerpoint/2010/main" val="133184222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175</a:t>
            </a:fld>
            <a:endParaRPr lang="en-US"/>
          </a:p>
        </p:txBody>
      </p:sp>
    </p:spTree>
    <p:extLst>
      <p:ext uri="{BB962C8B-B14F-4D97-AF65-F5344CB8AC3E}">
        <p14:creationId xmlns:p14="http://schemas.microsoft.com/office/powerpoint/2010/main" val="182593968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176</a:t>
            </a:fld>
            <a:endParaRPr lang="en-US"/>
          </a:p>
        </p:txBody>
      </p:sp>
    </p:spTree>
    <p:extLst>
      <p:ext uri="{BB962C8B-B14F-4D97-AF65-F5344CB8AC3E}">
        <p14:creationId xmlns:p14="http://schemas.microsoft.com/office/powerpoint/2010/main" val="160929607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177</a:t>
            </a:fld>
            <a:endParaRPr lang="en-US"/>
          </a:p>
        </p:txBody>
      </p:sp>
    </p:spTree>
    <p:extLst>
      <p:ext uri="{BB962C8B-B14F-4D97-AF65-F5344CB8AC3E}">
        <p14:creationId xmlns:p14="http://schemas.microsoft.com/office/powerpoint/2010/main" val="62378148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178</a:t>
            </a:fld>
            <a:endParaRPr lang="en-US"/>
          </a:p>
        </p:txBody>
      </p:sp>
    </p:spTree>
    <p:extLst>
      <p:ext uri="{BB962C8B-B14F-4D97-AF65-F5344CB8AC3E}">
        <p14:creationId xmlns:p14="http://schemas.microsoft.com/office/powerpoint/2010/main" val="244440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16</a:t>
            </a:fld>
            <a:endParaRPr lang="en-US"/>
          </a:p>
        </p:txBody>
      </p:sp>
    </p:spTree>
    <p:extLst>
      <p:ext uri="{BB962C8B-B14F-4D97-AF65-F5344CB8AC3E}">
        <p14:creationId xmlns:p14="http://schemas.microsoft.com/office/powerpoint/2010/main" val="67563656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179</a:t>
            </a:fld>
            <a:endParaRPr lang="en-US"/>
          </a:p>
        </p:txBody>
      </p:sp>
    </p:spTree>
    <p:extLst>
      <p:ext uri="{BB962C8B-B14F-4D97-AF65-F5344CB8AC3E}">
        <p14:creationId xmlns:p14="http://schemas.microsoft.com/office/powerpoint/2010/main" val="188009466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180</a:t>
            </a:fld>
            <a:endParaRPr lang="en-US"/>
          </a:p>
        </p:txBody>
      </p:sp>
    </p:spTree>
    <p:extLst>
      <p:ext uri="{BB962C8B-B14F-4D97-AF65-F5344CB8AC3E}">
        <p14:creationId xmlns:p14="http://schemas.microsoft.com/office/powerpoint/2010/main" val="18411535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181</a:t>
            </a:fld>
            <a:endParaRPr lang="en-US"/>
          </a:p>
        </p:txBody>
      </p:sp>
    </p:spTree>
    <p:extLst>
      <p:ext uri="{BB962C8B-B14F-4D97-AF65-F5344CB8AC3E}">
        <p14:creationId xmlns:p14="http://schemas.microsoft.com/office/powerpoint/2010/main" val="237583561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182</a:t>
            </a:fld>
            <a:endParaRPr lang="en-US"/>
          </a:p>
        </p:txBody>
      </p:sp>
    </p:spTree>
    <p:extLst>
      <p:ext uri="{BB962C8B-B14F-4D97-AF65-F5344CB8AC3E}">
        <p14:creationId xmlns:p14="http://schemas.microsoft.com/office/powerpoint/2010/main" val="177484820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183</a:t>
            </a:fld>
            <a:endParaRPr lang="en-US"/>
          </a:p>
        </p:txBody>
      </p:sp>
    </p:spTree>
    <p:extLst>
      <p:ext uri="{BB962C8B-B14F-4D97-AF65-F5344CB8AC3E}">
        <p14:creationId xmlns:p14="http://schemas.microsoft.com/office/powerpoint/2010/main" val="9041013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184</a:t>
            </a:fld>
            <a:endParaRPr lang="en-US"/>
          </a:p>
        </p:txBody>
      </p:sp>
    </p:spTree>
    <p:extLst>
      <p:ext uri="{BB962C8B-B14F-4D97-AF65-F5344CB8AC3E}">
        <p14:creationId xmlns:p14="http://schemas.microsoft.com/office/powerpoint/2010/main" val="195535962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185</a:t>
            </a:fld>
            <a:endParaRPr lang="en-US"/>
          </a:p>
        </p:txBody>
      </p:sp>
    </p:spTree>
    <p:extLst>
      <p:ext uri="{BB962C8B-B14F-4D97-AF65-F5344CB8AC3E}">
        <p14:creationId xmlns:p14="http://schemas.microsoft.com/office/powerpoint/2010/main" val="319189298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186</a:t>
            </a:fld>
            <a:endParaRPr lang="en-US"/>
          </a:p>
        </p:txBody>
      </p:sp>
    </p:spTree>
    <p:extLst>
      <p:ext uri="{BB962C8B-B14F-4D97-AF65-F5344CB8AC3E}">
        <p14:creationId xmlns:p14="http://schemas.microsoft.com/office/powerpoint/2010/main" val="312027910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187</a:t>
            </a:fld>
            <a:endParaRPr lang="en-US"/>
          </a:p>
        </p:txBody>
      </p:sp>
    </p:spTree>
    <p:extLst>
      <p:ext uri="{BB962C8B-B14F-4D97-AF65-F5344CB8AC3E}">
        <p14:creationId xmlns:p14="http://schemas.microsoft.com/office/powerpoint/2010/main" val="159514797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188</a:t>
            </a:fld>
            <a:endParaRPr lang="en-US"/>
          </a:p>
        </p:txBody>
      </p:sp>
    </p:spTree>
    <p:extLst>
      <p:ext uri="{BB962C8B-B14F-4D97-AF65-F5344CB8AC3E}">
        <p14:creationId xmlns:p14="http://schemas.microsoft.com/office/powerpoint/2010/main" val="2358623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a:t>
            </a:fld>
            <a:endParaRPr lang="en-US"/>
          </a:p>
        </p:txBody>
      </p:sp>
    </p:spTree>
    <p:extLst>
      <p:ext uri="{BB962C8B-B14F-4D97-AF65-F5344CB8AC3E}">
        <p14:creationId xmlns:p14="http://schemas.microsoft.com/office/powerpoint/2010/main" val="351571490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189</a:t>
            </a:fld>
            <a:endParaRPr lang="en-US"/>
          </a:p>
        </p:txBody>
      </p:sp>
    </p:spTree>
    <p:extLst>
      <p:ext uri="{BB962C8B-B14F-4D97-AF65-F5344CB8AC3E}">
        <p14:creationId xmlns:p14="http://schemas.microsoft.com/office/powerpoint/2010/main" val="12430231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190</a:t>
            </a:fld>
            <a:endParaRPr lang="en-US"/>
          </a:p>
        </p:txBody>
      </p:sp>
    </p:spTree>
    <p:extLst>
      <p:ext uri="{BB962C8B-B14F-4D97-AF65-F5344CB8AC3E}">
        <p14:creationId xmlns:p14="http://schemas.microsoft.com/office/powerpoint/2010/main" val="213618977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191</a:t>
            </a:fld>
            <a:endParaRPr lang="en-US"/>
          </a:p>
        </p:txBody>
      </p:sp>
    </p:spTree>
    <p:extLst>
      <p:ext uri="{BB962C8B-B14F-4D97-AF65-F5344CB8AC3E}">
        <p14:creationId xmlns:p14="http://schemas.microsoft.com/office/powerpoint/2010/main" val="94709535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192</a:t>
            </a:fld>
            <a:endParaRPr lang="en-US"/>
          </a:p>
        </p:txBody>
      </p:sp>
    </p:spTree>
    <p:extLst>
      <p:ext uri="{BB962C8B-B14F-4D97-AF65-F5344CB8AC3E}">
        <p14:creationId xmlns:p14="http://schemas.microsoft.com/office/powerpoint/2010/main" val="282667132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193</a:t>
            </a:fld>
            <a:endParaRPr lang="en-US"/>
          </a:p>
        </p:txBody>
      </p:sp>
    </p:spTree>
    <p:extLst>
      <p:ext uri="{BB962C8B-B14F-4D97-AF65-F5344CB8AC3E}">
        <p14:creationId xmlns:p14="http://schemas.microsoft.com/office/powerpoint/2010/main" val="105559322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194</a:t>
            </a:fld>
            <a:endParaRPr lang="en-US"/>
          </a:p>
        </p:txBody>
      </p:sp>
    </p:spTree>
    <p:extLst>
      <p:ext uri="{BB962C8B-B14F-4D97-AF65-F5344CB8AC3E}">
        <p14:creationId xmlns:p14="http://schemas.microsoft.com/office/powerpoint/2010/main" val="200696632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195</a:t>
            </a:fld>
            <a:endParaRPr lang="en-US"/>
          </a:p>
        </p:txBody>
      </p:sp>
    </p:spTree>
    <p:extLst>
      <p:ext uri="{BB962C8B-B14F-4D97-AF65-F5344CB8AC3E}">
        <p14:creationId xmlns:p14="http://schemas.microsoft.com/office/powerpoint/2010/main" val="108546953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196</a:t>
            </a:fld>
            <a:endParaRPr lang="en-US"/>
          </a:p>
        </p:txBody>
      </p:sp>
    </p:spTree>
    <p:extLst>
      <p:ext uri="{BB962C8B-B14F-4D97-AF65-F5344CB8AC3E}">
        <p14:creationId xmlns:p14="http://schemas.microsoft.com/office/powerpoint/2010/main" val="29808211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197</a:t>
            </a:fld>
            <a:endParaRPr lang="en-US"/>
          </a:p>
        </p:txBody>
      </p:sp>
    </p:spTree>
    <p:extLst>
      <p:ext uri="{BB962C8B-B14F-4D97-AF65-F5344CB8AC3E}">
        <p14:creationId xmlns:p14="http://schemas.microsoft.com/office/powerpoint/2010/main" val="155559114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198</a:t>
            </a:fld>
            <a:endParaRPr lang="en-US"/>
          </a:p>
        </p:txBody>
      </p:sp>
    </p:spTree>
    <p:extLst>
      <p:ext uri="{BB962C8B-B14F-4D97-AF65-F5344CB8AC3E}">
        <p14:creationId xmlns:p14="http://schemas.microsoft.com/office/powerpoint/2010/main" val="4247702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a:t>
            </a:fld>
            <a:endParaRPr lang="en-US"/>
          </a:p>
        </p:txBody>
      </p:sp>
    </p:spTree>
    <p:extLst>
      <p:ext uri="{BB962C8B-B14F-4D97-AF65-F5344CB8AC3E}">
        <p14:creationId xmlns:p14="http://schemas.microsoft.com/office/powerpoint/2010/main" val="424286880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199</a:t>
            </a:fld>
            <a:endParaRPr lang="en-US"/>
          </a:p>
        </p:txBody>
      </p:sp>
    </p:spTree>
    <p:extLst>
      <p:ext uri="{BB962C8B-B14F-4D97-AF65-F5344CB8AC3E}">
        <p14:creationId xmlns:p14="http://schemas.microsoft.com/office/powerpoint/2010/main" val="342464856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200</a:t>
            </a:fld>
            <a:endParaRPr lang="en-US"/>
          </a:p>
        </p:txBody>
      </p:sp>
    </p:spTree>
    <p:extLst>
      <p:ext uri="{BB962C8B-B14F-4D97-AF65-F5344CB8AC3E}">
        <p14:creationId xmlns:p14="http://schemas.microsoft.com/office/powerpoint/2010/main" val="321023034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201</a:t>
            </a:fld>
            <a:endParaRPr lang="en-US"/>
          </a:p>
        </p:txBody>
      </p:sp>
    </p:spTree>
    <p:extLst>
      <p:ext uri="{BB962C8B-B14F-4D97-AF65-F5344CB8AC3E}">
        <p14:creationId xmlns:p14="http://schemas.microsoft.com/office/powerpoint/2010/main" val="272183138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202</a:t>
            </a:fld>
            <a:endParaRPr lang="en-US"/>
          </a:p>
        </p:txBody>
      </p:sp>
    </p:spTree>
    <p:extLst>
      <p:ext uri="{BB962C8B-B14F-4D97-AF65-F5344CB8AC3E}">
        <p14:creationId xmlns:p14="http://schemas.microsoft.com/office/powerpoint/2010/main" val="277939141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203</a:t>
            </a:fld>
            <a:endParaRPr lang="en-US"/>
          </a:p>
        </p:txBody>
      </p:sp>
    </p:spTree>
    <p:extLst>
      <p:ext uri="{BB962C8B-B14F-4D97-AF65-F5344CB8AC3E}">
        <p14:creationId xmlns:p14="http://schemas.microsoft.com/office/powerpoint/2010/main" val="127955623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204</a:t>
            </a:fld>
            <a:endParaRPr lang="en-US"/>
          </a:p>
        </p:txBody>
      </p:sp>
    </p:spTree>
    <p:extLst>
      <p:ext uri="{BB962C8B-B14F-4D97-AF65-F5344CB8AC3E}">
        <p14:creationId xmlns:p14="http://schemas.microsoft.com/office/powerpoint/2010/main" val="420142009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205</a:t>
            </a:fld>
            <a:endParaRPr lang="en-US"/>
          </a:p>
        </p:txBody>
      </p:sp>
    </p:spTree>
    <p:extLst>
      <p:ext uri="{BB962C8B-B14F-4D97-AF65-F5344CB8AC3E}">
        <p14:creationId xmlns:p14="http://schemas.microsoft.com/office/powerpoint/2010/main" val="3797615275"/>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206</a:t>
            </a:fld>
            <a:endParaRPr lang="en-US"/>
          </a:p>
        </p:txBody>
      </p:sp>
    </p:spTree>
    <p:extLst>
      <p:ext uri="{BB962C8B-B14F-4D97-AF65-F5344CB8AC3E}">
        <p14:creationId xmlns:p14="http://schemas.microsoft.com/office/powerpoint/2010/main" val="4964487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207</a:t>
            </a:fld>
            <a:endParaRPr lang="en-US"/>
          </a:p>
        </p:txBody>
      </p:sp>
    </p:spTree>
    <p:extLst>
      <p:ext uri="{BB962C8B-B14F-4D97-AF65-F5344CB8AC3E}">
        <p14:creationId xmlns:p14="http://schemas.microsoft.com/office/powerpoint/2010/main" val="88260092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208</a:t>
            </a:fld>
            <a:endParaRPr lang="en-US"/>
          </a:p>
        </p:txBody>
      </p:sp>
    </p:spTree>
    <p:extLst>
      <p:ext uri="{BB962C8B-B14F-4D97-AF65-F5344CB8AC3E}">
        <p14:creationId xmlns:p14="http://schemas.microsoft.com/office/powerpoint/2010/main" val="3073657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a:t>
            </a:fld>
            <a:endParaRPr lang="en-US"/>
          </a:p>
        </p:txBody>
      </p:sp>
    </p:spTree>
    <p:extLst>
      <p:ext uri="{BB962C8B-B14F-4D97-AF65-F5344CB8AC3E}">
        <p14:creationId xmlns:p14="http://schemas.microsoft.com/office/powerpoint/2010/main" val="72955305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209</a:t>
            </a:fld>
            <a:endParaRPr lang="en-US"/>
          </a:p>
        </p:txBody>
      </p:sp>
    </p:spTree>
    <p:extLst>
      <p:ext uri="{BB962C8B-B14F-4D97-AF65-F5344CB8AC3E}">
        <p14:creationId xmlns:p14="http://schemas.microsoft.com/office/powerpoint/2010/main" val="321629427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210</a:t>
            </a:fld>
            <a:endParaRPr lang="en-US"/>
          </a:p>
        </p:txBody>
      </p:sp>
    </p:spTree>
    <p:extLst>
      <p:ext uri="{BB962C8B-B14F-4D97-AF65-F5344CB8AC3E}">
        <p14:creationId xmlns:p14="http://schemas.microsoft.com/office/powerpoint/2010/main" val="135308881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211</a:t>
            </a:fld>
            <a:endParaRPr lang="en-US"/>
          </a:p>
        </p:txBody>
      </p:sp>
    </p:spTree>
    <p:extLst>
      <p:ext uri="{BB962C8B-B14F-4D97-AF65-F5344CB8AC3E}">
        <p14:creationId xmlns:p14="http://schemas.microsoft.com/office/powerpoint/2010/main" val="50051432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212</a:t>
            </a:fld>
            <a:endParaRPr lang="en-US"/>
          </a:p>
        </p:txBody>
      </p:sp>
    </p:spTree>
    <p:extLst>
      <p:ext uri="{BB962C8B-B14F-4D97-AF65-F5344CB8AC3E}">
        <p14:creationId xmlns:p14="http://schemas.microsoft.com/office/powerpoint/2010/main" val="1793985789"/>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213</a:t>
            </a:fld>
            <a:endParaRPr lang="en-US"/>
          </a:p>
        </p:txBody>
      </p:sp>
    </p:spTree>
    <p:extLst>
      <p:ext uri="{BB962C8B-B14F-4D97-AF65-F5344CB8AC3E}">
        <p14:creationId xmlns:p14="http://schemas.microsoft.com/office/powerpoint/2010/main" val="9819634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214</a:t>
            </a:fld>
            <a:endParaRPr lang="en-US"/>
          </a:p>
        </p:txBody>
      </p:sp>
    </p:spTree>
    <p:extLst>
      <p:ext uri="{BB962C8B-B14F-4D97-AF65-F5344CB8AC3E}">
        <p14:creationId xmlns:p14="http://schemas.microsoft.com/office/powerpoint/2010/main" val="217025723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215</a:t>
            </a:fld>
            <a:endParaRPr lang="en-US"/>
          </a:p>
        </p:txBody>
      </p:sp>
    </p:spTree>
    <p:extLst>
      <p:ext uri="{BB962C8B-B14F-4D97-AF65-F5344CB8AC3E}">
        <p14:creationId xmlns:p14="http://schemas.microsoft.com/office/powerpoint/2010/main" val="194241292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216</a:t>
            </a:fld>
            <a:endParaRPr lang="en-US"/>
          </a:p>
        </p:txBody>
      </p:sp>
    </p:spTree>
    <p:extLst>
      <p:ext uri="{BB962C8B-B14F-4D97-AF65-F5344CB8AC3E}">
        <p14:creationId xmlns:p14="http://schemas.microsoft.com/office/powerpoint/2010/main" val="3907299039"/>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217</a:t>
            </a:fld>
            <a:endParaRPr lang="en-US"/>
          </a:p>
        </p:txBody>
      </p:sp>
    </p:spTree>
    <p:extLst>
      <p:ext uri="{BB962C8B-B14F-4D97-AF65-F5344CB8AC3E}">
        <p14:creationId xmlns:p14="http://schemas.microsoft.com/office/powerpoint/2010/main" val="320998987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218</a:t>
            </a:fld>
            <a:endParaRPr lang="en-US"/>
          </a:p>
        </p:txBody>
      </p:sp>
    </p:spTree>
    <p:extLst>
      <p:ext uri="{BB962C8B-B14F-4D97-AF65-F5344CB8AC3E}">
        <p14:creationId xmlns:p14="http://schemas.microsoft.com/office/powerpoint/2010/main" val="384757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a:t>
            </a:fld>
            <a:endParaRPr lang="en-US"/>
          </a:p>
        </p:txBody>
      </p:sp>
    </p:spTree>
    <p:extLst>
      <p:ext uri="{BB962C8B-B14F-4D97-AF65-F5344CB8AC3E}">
        <p14:creationId xmlns:p14="http://schemas.microsoft.com/office/powerpoint/2010/main" val="2440361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a:t>
            </a:fld>
            <a:endParaRPr lang="en-US"/>
          </a:p>
        </p:txBody>
      </p:sp>
    </p:spTree>
    <p:extLst>
      <p:ext uri="{BB962C8B-B14F-4D97-AF65-F5344CB8AC3E}">
        <p14:creationId xmlns:p14="http://schemas.microsoft.com/office/powerpoint/2010/main" val="4237648708"/>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219</a:t>
            </a:fld>
            <a:endParaRPr lang="en-US"/>
          </a:p>
        </p:txBody>
      </p:sp>
    </p:spTree>
    <p:extLst>
      <p:ext uri="{BB962C8B-B14F-4D97-AF65-F5344CB8AC3E}">
        <p14:creationId xmlns:p14="http://schemas.microsoft.com/office/powerpoint/2010/main" val="373744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220</a:t>
            </a:fld>
            <a:endParaRPr lang="en-US"/>
          </a:p>
        </p:txBody>
      </p:sp>
    </p:spTree>
    <p:extLst>
      <p:ext uri="{BB962C8B-B14F-4D97-AF65-F5344CB8AC3E}">
        <p14:creationId xmlns:p14="http://schemas.microsoft.com/office/powerpoint/2010/main" val="171444140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221</a:t>
            </a:fld>
            <a:endParaRPr lang="en-US"/>
          </a:p>
        </p:txBody>
      </p:sp>
    </p:spTree>
    <p:extLst>
      <p:ext uri="{BB962C8B-B14F-4D97-AF65-F5344CB8AC3E}">
        <p14:creationId xmlns:p14="http://schemas.microsoft.com/office/powerpoint/2010/main" val="794759078"/>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222</a:t>
            </a:fld>
            <a:endParaRPr lang="en-US"/>
          </a:p>
        </p:txBody>
      </p:sp>
    </p:spTree>
    <p:extLst>
      <p:ext uri="{BB962C8B-B14F-4D97-AF65-F5344CB8AC3E}">
        <p14:creationId xmlns:p14="http://schemas.microsoft.com/office/powerpoint/2010/main" val="427512837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223</a:t>
            </a:fld>
            <a:endParaRPr lang="en-US"/>
          </a:p>
        </p:txBody>
      </p:sp>
    </p:spTree>
    <p:extLst>
      <p:ext uri="{BB962C8B-B14F-4D97-AF65-F5344CB8AC3E}">
        <p14:creationId xmlns:p14="http://schemas.microsoft.com/office/powerpoint/2010/main" val="163789366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224</a:t>
            </a:fld>
            <a:endParaRPr lang="en-US"/>
          </a:p>
        </p:txBody>
      </p:sp>
    </p:spTree>
    <p:extLst>
      <p:ext uri="{BB962C8B-B14F-4D97-AF65-F5344CB8AC3E}">
        <p14:creationId xmlns:p14="http://schemas.microsoft.com/office/powerpoint/2010/main" val="287547892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225</a:t>
            </a:fld>
            <a:endParaRPr lang="en-US"/>
          </a:p>
        </p:txBody>
      </p:sp>
    </p:spTree>
    <p:extLst>
      <p:ext uri="{BB962C8B-B14F-4D97-AF65-F5344CB8AC3E}">
        <p14:creationId xmlns:p14="http://schemas.microsoft.com/office/powerpoint/2010/main" val="316200728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226</a:t>
            </a:fld>
            <a:endParaRPr lang="en-US"/>
          </a:p>
        </p:txBody>
      </p:sp>
    </p:spTree>
    <p:extLst>
      <p:ext uri="{BB962C8B-B14F-4D97-AF65-F5344CB8AC3E}">
        <p14:creationId xmlns:p14="http://schemas.microsoft.com/office/powerpoint/2010/main" val="374401690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227</a:t>
            </a:fld>
            <a:endParaRPr lang="en-US"/>
          </a:p>
        </p:txBody>
      </p:sp>
    </p:spTree>
    <p:extLst>
      <p:ext uri="{BB962C8B-B14F-4D97-AF65-F5344CB8AC3E}">
        <p14:creationId xmlns:p14="http://schemas.microsoft.com/office/powerpoint/2010/main" val="355573879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228</a:t>
            </a:fld>
            <a:endParaRPr lang="en-US"/>
          </a:p>
        </p:txBody>
      </p:sp>
    </p:spTree>
    <p:extLst>
      <p:ext uri="{BB962C8B-B14F-4D97-AF65-F5344CB8AC3E}">
        <p14:creationId xmlns:p14="http://schemas.microsoft.com/office/powerpoint/2010/main" val="3357810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a:t>
            </a:fld>
            <a:endParaRPr lang="en-US"/>
          </a:p>
        </p:txBody>
      </p:sp>
    </p:spTree>
    <p:extLst>
      <p:ext uri="{BB962C8B-B14F-4D97-AF65-F5344CB8AC3E}">
        <p14:creationId xmlns:p14="http://schemas.microsoft.com/office/powerpoint/2010/main" val="1043573549"/>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229</a:t>
            </a:fld>
            <a:endParaRPr lang="en-US"/>
          </a:p>
        </p:txBody>
      </p:sp>
    </p:spTree>
    <p:extLst>
      <p:ext uri="{BB962C8B-B14F-4D97-AF65-F5344CB8AC3E}">
        <p14:creationId xmlns:p14="http://schemas.microsoft.com/office/powerpoint/2010/main" val="313114609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230</a:t>
            </a:fld>
            <a:endParaRPr lang="en-US"/>
          </a:p>
        </p:txBody>
      </p:sp>
    </p:spTree>
    <p:extLst>
      <p:ext uri="{BB962C8B-B14F-4D97-AF65-F5344CB8AC3E}">
        <p14:creationId xmlns:p14="http://schemas.microsoft.com/office/powerpoint/2010/main" val="180014343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231</a:t>
            </a:fld>
            <a:endParaRPr lang="en-US"/>
          </a:p>
        </p:txBody>
      </p:sp>
    </p:spTree>
    <p:extLst>
      <p:ext uri="{BB962C8B-B14F-4D97-AF65-F5344CB8AC3E}">
        <p14:creationId xmlns:p14="http://schemas.microsoft.com/office/powerpoint/2010/main" val="1154981187"/>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232</a:t>
            </a:fld>
            <a:endParaRPr lang="en-US"/>
          </a:p>
        </p:txBody>
      </p:sp>
    </p:spTree>
    <p:extLst>
      <p:ext uri="{BB962C8B-B14F-4D97-AF65-F5344CB8AC3E}">
        <p14:creationId xmlns:p14="http://schemas.microsoft.com/office/powerpoint/2010/main" val="135777831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233</a:t>
            </a:fld>
            <a:endParaRPr lang="en-US"/>
          </a:p>
        </p:txBody>
      </p:sp>
    </p:spTree>
    <p:extLst>
      <p:ext uri="{BB962C8B-B14F-4D97-AF65-F5344CB8AC3E}">
        <p14:creationId xmlns:p14="http://schemas.microsoft.com/office/powerpoint/2010/main" val="3101840524"/>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234</a:t>
            </a:fld>
            <a:endParaRPr lang="en-US"/>
          </a:p>
        </p:txBody>
      </p:sp>
    </p:spTree>
    <p:extLst>
      <p:ext uri="{BB962C8B-B14F-4D97-AF65-F5344CB8AC3E}">
        <p14:creationId xmlns:p14="http://schemas.microsoft.com/office/powerpoint/2010/main" val="390767307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235</a:t>
            </a:fld>
            <a:endParaRPr lang="en-US"/>
          </a:p>
        </p:txBody>
      </p:sp>
    </p:spTree>
    <p:extLst>
      <p:ext uri="{BB962C8B-B14F-4D97-AF65-F5344CB8AC3E}">
        <p14:creationId xmlns:p14="http://schemas.microsoft.com/office/powerpoint/2010/main" val="411448104"/>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236</a:t>
            </a:fld>
            <a:endParaRPr lang="en-US"/>
          </a:p>
        </p:txBody>
      </p:sp>
    </p:spTree>
    <p:extLst>
      <p:ext uri="{BB962C8B-B14F-4D97-AF65-F5344CB8AC3E}">
        <p14:creationId xmlns:p14="http://schemas.microsoft.com/office/powerpoint/2010/main" val="1006547953"/>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237</a:t>
            </a:fld>
            <a:endParaRPr lang="en-US"/>
          </a:p>
        </p:txBody>
      </p:sp>
    </p:spTree>
    <p:extLst>
      <p:ext uri="{BB962C8B-B14F-4D97-AF65-F5344CB8AC3E}">
        <p14:creationId xmlns:p14="http://schemas.microsoft.com/office/powerpoint/2010/main" val="33740943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238</a:t>
            </a:fld>
            <a:endParaRPr lang="en-US"/>
          </a:p>
        </p:txBody>
      </p:sp>
    </p:spTree>
    <p:extLst>
      <p:ext uri="{BB962C8B-B14F-4D97-AF65-F5344CB8AC3E}">
        <p14:creationId xmlns:p14="http://schemas.microsoft.com/office/powerpoint/2010/main" val="584704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a:t>
            </a:fld>
            <a:endParaRPr lang="en-US"/>
          </a:p>
        </p:txBody>
      </p:sp>
    </p:spTree>
    <p:extLst>
      <p:ext uri="{BB962C8B-B14F-4D97-AF65-F5344CB8AC3E}">
        <p14:creationId xmlns:p14="http://schemas.microsoft.com/office/powerpoint/2010/main" val="165189425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239</a:t>
            </a:fld>
            <a:endParaRPr lang="en-US"/>
          </a:p>
        </p:txBody>
      </p:sp>
    </p:spTree>
    <p:extLst>
      <p:ext uri="{BB962C8B-B14F-4D97-AF65-F5344CB8AC3E}">
        <p14:creationId xmlns:p14="http://schemas.microsoft.com/office/powerpoint/2010/main" val="239535730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240</a:t>
            </a:fld>
            <a:endParaRPr lang="en-US"/>
          </a:p>
        </p:txBody>
      </p:sp>
    </p:spTree>
    <p:extLst>
      <p:ext uri="{BB962C8B-B14F-4D97-AF65-F5344CB8AC3E}">
        <p14:creationId xmlns:p14="http://schemas.microsoft.com/office/powerpoint/2010/main" val="278748546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241</a:t>
            </a:fld>
            <a:endParaRPr lang="en-US"/>
          </a:p>
        </p:txBody>
      </p:sp>
    </p:spTree>
    <p:extLst>
      <p:ext uri="{BB962C8B-B14F-4D97-AF65-F5344CB8AC3E}">
        <p14:creationId xmlns:p14="http://schemas.microsoft.com/office/powerpoint/2010/main" val="615600954"/>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242</a:t>
            </a:fld>
            <a:endParaRPr lang="en-US"/>
          </a:p>
        </p:txBody>
      </p:sp>
    </p:spTree>
    <p:extLst>
      <p:ext uri="{BB962C8B-B14F-4D97-AF65-F5344CB8AC3E}">
        <p14:creationId xmlns:p14="http://schemas.microsoft.com/office/powerpoint/2010/main" val="151659263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243</a:t>
            </a:fld>
            <a:endParaRPr lang="en-US"/>
          </a:p>
        </p:txBody>
      </p:sp>
    </p:spTree>
    <p:extLst>
      <p:ext uri="{BB962C8B-B14F-4D97-AF65-F5344CB8AC3E}">
        <p14:creationId xmlns:p14="http://schemas.microsoft.com/office/powerpoint/2010/main" val="3387458125"/>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244</a:t>
            </a:fld>
            <a:endParaRPr lang="en-US"/>
          </a:p>
        </p:txBody>
      </p:sp>
    </p:spTree>
    <p:extLst>
      <p:ext uri="{BB962C8B-B14F-4D97-AF65-F5344CB8AC3E}">
        <p14:creationId xmlns:p14="http://schemas.microsoft.com/office/powerpoint/2010/main" val="4179804718"/>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245</a:t>
            </a:fld>
            <a:endParaRPr lang="en-US"/>
          </a:p>
        </p:txBody>
      </p:sp>
    </p:spTree>
    <p:extLst>
      <p:ext uri="{BB962C8B-B14F-4D97-AF65-F5344CB8AC3E}">
        <p14:creationId xmlns:p14="http://schemas.microsoft.com/office/powerpoint/2010/main" val="2324777306"/>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246</a:t>
            </a:fld>
            <a:endParaRPr lang="en-US"/>
          </a:p>
        </p:txBody>
      </p:sp>
    </p:spTree>
    <p:extLst>
      <p:ext uri="{BB962C8B-B14F-4D97-AF65-F5344CB8AC3E}">
        <p14:creationId xmlns:p14="http://schemas.microsoft.com/office/powerpoint/2010/main" val="406548238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247</a:t>
            </a:fld>
            <a:endParaRPr lang="en-US"/>
          </a:p>
        </p:txBody>
      </p:sp>
    </p:spTree>
    <p:extLst>
      <p:ext uri="{BB962C8B-B14F-4D97-AF65-F5344CB8AC3E}">
        <p14:creationId xmlns:p14="http://schemas.microsoft.com/office/powerpoint/2010/main" val="1659952316"/>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248</a:t>
            </a:fld>
            <a:endParaRPr lang="en-US"/>
          </a:p>
        </p:txBody>
      </p:sp>
    </p:spTree>
    <p:extLst>
      <p:ext uri="{BB962C8B-B14F-4D97-AF65-F5344CB8AC3E}">
        <p14:creationId xmlns:p14="http://schemas.microsoft.com/office/powerpoint/2010/main" val="2885103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a:t>
            </a:fld>
            <a:endParaRPr lang="en-US"/>
          </a:p>
        </p:txBody>
      </p:sp>
    </p:spTree>
    <p:extLst>
      <p:ext uri="{BB962C8B-B14F-4D97-AF65-F5344CB8AC3E}">
        <p14:creationId xmlns:p14="http://schemas.microsoft.com/office/powerpoint/2010/main" val="676520569"/>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249</a:t>
            </a:fld>
            <a:endParaRPr lang="en-US"/>
          </a:p>
        </p:txBody>
      </p:sp>
    </p:spTree>
    <p:extLst>
      <p:ext uri="{BB962C8B-B14F-4D97-AF65-F5344CB8AC3E}">
        <p14:creationId xmlns:p14="http://schemas.microsoft.com/office/powerpoint/2010/main" val="4060040760"/>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250</a:t>
            </a:fld>
            <a:endParaRPr lang="en-US"/>
          </a:p>
        </p:txBody>
      </p:sp>
    </p:spTree>
    <p:extLst>
      <p:ext uri="{BB962C8B-B14F-4D97-AF65-F5344CB8AC3E}">
        <p14:creationId xmlns:p14="http://schemas.microsoft.com/office/powerpoint/2010/main" val="2435183761"/>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251</a:t>
            </a:fld>
            <a:endParaRPr lang="en-US"/>
          </a:p>
        </p:txBody>
      </p:sp>
    </p:spTree>
    <p:extLst>
      <p:ext uri="{BB962C8B-B14F-4D97-AF65-F5344CB8AC3E}">
        <p14:creationId xmlns:p14="http://schemas.microsoft.com/office/powerpoint/2010/main" val="1172378826"/>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252</a:t>
            </a:fld>
            <a:endParaRPr lang="en-US"/>
          </a:p>
        </p:txBody>
      </p:sp>
    </p:spTree>
    <p:extLst>
      <p:ext uri="{BB962C8B-B14F-4D97-AF65-F5344CB8AC3E}">
        <p14:creationId xmlns:p14="http://schemas.microsoft.com/office/powerpoint/2010/main" val="1336852480"/>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253</a:t>
            </a:fld>
            <a:endParaRPr lang="en-US"/>
          </a:p>
        </p:txBody>
      </p:sp>
    </p:spTree>
    <p:extLst>
      <p:ext uri="{BB962C8B-B14F-4D97-AF65-F5344CB8AC3E}">
        <p14:creationId xmlns:p14="http://schemas.microsoft.com/office/powerpoint/2010/main" val="351708294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254</a:t>
            </a:fld>
            <a:endParaRPr lang="en-US"/>
          </a:p>
        </p:txBody>
      </p:sp>
    </p:spTree>
    <p:extLst>
      <p:ext uri="{BB962C8B-B14F-4D97-AF65-F5344CB8AC3E}">
        <p14:creationId xmlns:p14="http://schemas.microsoft.com/office/powerpoint/2010/main" val="53741496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255</a:t>
            </a:fld>
            <a:endParaRPr lang="en-US"/>
          </a:p>
        </p:txBody>
      </p:sp>
    </p:spTree>
    <p:extLst>
      <p:ext uri="{BB962C8B-B14F-4D97-AF65-F5344CB8AC3E}">
        <p14:creationId xmlns:p14="http://schemas.microsoft.com/office/powerpoint/2010/main" val="3064737000"/>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256</a:t>
            </a:fld>
            <a:endParaRPr lang="en-US"/>
          </a:p>
        </p:txBody>
      </p:sp>
    </p:spTree>
    <p:extLst>
      <p:ext uri="{BB962C8B-B14F-4D97-AF65-F5344CB8AC3E}">
        <p14:creationId xmlns:p14="http://schemas.microsoft.com/office/powerpoint/2010/main" val="556101315"/>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257</a:t>
            </a:fld>
            <a:endParaRPr lang="en-US"/>
          </a:p>
        </p:txBody>
      </p:sp>
    </p:spTree>
    <p:extLst>
      <p:ext uri="{BB962C8B-B14F-4D97-AF65-F5344CB8AC3E}">
        <p14:creationId xmlns:p14="http://schemas.microsoft.com/office/powerpoint/2010/main" val="255278586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258</a:t>
            </a:fld>
            <a:endParaRPr lang="en-US"/>
          </a:p>
        </p:txBody>
      </p:sp>
    </p:spTree>
    <p:extLst>
      <p:ext uri="{BB962C8B-B14F-4D97-AF65-F5344CB8AC3E}">
        <p14:creationId xmlns:p14="http://schemas.microsoft.com/office/powerpoint/2010/main" val="404008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a:t>
            </a:fld>
            <a:endParaRPr lang="en-US"/>
          </a:p>
        </p:txBody>
      </p:sp>
    </p:spTree>
    <p:extLst>
      <p:ext uri="{BB962C8B-B14F-4D97-AF65-F5344CB8AC3E}">
        <p14:creationId xmlns:p14="http://schemas.microsoft.com/office/powerpoint/2010/main" val="418692558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259</a:t>
            </a:fld>
            <a:endParaRPr lang="en-US"/>
          </a:p>
        </p:txBody>
      </p:sp>
    </p:spTree>
    <p:extLst>
      <p:ext uri="{BB962C8B-B14F-4D97-AF65-F5344CB8AC3E}">
        <p14:creationId xmlns:p14="http://schemas.microsoft.com/office/powerpoint/2010/main" val="162942401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260</a:t>
            </a:fld>
            <a:endParaRPr lang="en-US"/>
          </a:p>
        </p:txBody>
      </p:sp>
    </p:spTree>
    <p:extLst>
      <p:ext uri="{BB962C8B-B14F-4D97-AF65-F5344CB8AC3E}">
        <p14:creationId xmlns:p14="http://schemas.microsoft.com/office/powerpoint/2010/main" val="3660115885"/>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261</a:t>
            </a:fld>
            <a:endParaRPr lang="en-US"/>
          </a:p>
        </p:txBody>
      </p:sp>
    </p:spTree>
    <p:extLst>
      <p:ext uri="{BB962C8B-B14F-4D97-AF65-F5344CB8AC3E}">
        <p14:creationId xmlns:p14="http://schemas.microsoft.com/office/powerpoint/2010/main" val="4045493219"/>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262</a:t>
            </a:fld>
            <a:endParaRPr lang="en-US"/>
          </a:p>
        </p:txBody>
      </p:sp>
    </p:spTree>
    <p:extLst>
      <p:ext uri="{BB962C8B-B14F-4D97-AF65-F5344CB8AC3E}">
        <p14:creationId xmlns:p14="http://schemas.microsoft.com/office/powerpoint/2010/main" val="40664034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263</a:t>
            </a:fld>
            <a:endParaRPr lang="en-US"/>
          </a:p>
        </p:txBody>
      </p:sp>
    </p:spTree>
    <p:extLst>
      <p:ext uri="{BB962C8B-B14F-4D97-AF65-F5344CB8AC3E}">
        <p14:creationId xmlns:p14="http://schemas.microsoft.com/office/powerpoint/2010/main" val="1541492316"/>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264</a:t>
            </a:fld>
            <a:endParaRPr lang="en-US"/>
          </a:p>
        </p:txBody>
      </p:sp>
    </p:spTree>
    <p:extLst>
      <p:ext uri="{BB962C8B-B14F-4D97-AF65-F5344CB8AC3E}">
        <p14:creationId xmlns:p14="http://schemas.microsoft.com/office/powerpoint/2010/main" val="2132966399"/>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265</a:t>
            </a:fld>
            <a:endParaRPr lang="en-US"/>
          </a:p>
        </p:txBody>
      </p:sp>
    </p:spTree>
    <p:extLst>
      <p:ext uri="{BB962C8B-B14F-4D97-AF65-F5344CB8AC3E}">
        <p14:creationId xmlns:p14="http://schemas.microsoft.com/office/powerpoint/2010/main" val="4221940698"/>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266</a:t>
            </a:fld>
            <a:endParaRPr lang="en-US"/>
          </a:p>
        </p:txBody>
      </p:sp>
    </p:spTree>
    <p:extLst>
      <p:ext uri="{BB962C8B-B14F-4D97-AF65-F5344CB8AC3E}">
        <p14:creationId xmlns:p14="http://schemas.microsoft.com/office/powerpoint/2010/main" val="2993754108"/>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267</a:t>
            </a:fld>
            <a:endParaRPr lang="en-US"/>
          </a:p>
        </p:txBody>
      </p:sp>
    </p:spTree>
    <p:extLst>
      <p:ext uri="{BB962C8B-B14F-4D97-AF65-F5344CB8AC3E}">
        <p14:creationId xmlns:p14="http://schemas.microsoft.com/office/powerpoint/2010/main" val="211074471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268</a:t>
            </a:fld>
            <a:endParaRPr lang="en-US"/>
          </a:p>
        </p:txBody>
      </p:sp>
    </p:spTree>
    <p:extLst>
      <p:ext uri="{BB962C8B-B14F-4D97-AF65-F5344CB8AC3E}">
        <p14:creationId xmlns:p14="http://schemas.microsoft.com/office/powerpoint/2010/main" val="477779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a:t>
            </a:fld>
            <a:endParaRPr lang="en-US"/>
          </a:p>
        </p:txBody>
      </p:sp>
    </p:spTree>
    <p:extLst>
      <p:ext uri="{BB962C8B-B14F-4D97-AF65-F5344CB8AC3E}">
        <p14:creationId xmlns:p14="http://schemas.microsoft.com/office/powerpoint/2010/main" val="3327569380"/>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269</a:t>
            </a:fld>
            <a:endParaRPr lang="en-US"/>
          </a:p>
        </p:txBody>
      </p:sp>
    </p:spTree>
    <p:extLst>
      <p:ext uri="{BB962C8B-B14F-4D97-AF65-F5344CB8AC3E}">
        <p14:creationId xmlns:p14="http://schemas.microsoft.com/office/powerpoint/2010/main" val="397505784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270</a:t>
            </a:fld>
            <a:endParaRPr lang="en-US"/>
          </a:p>
        </p:txBody>
      </p:sp>
    </p:spTree>
    <p:extLst>
      <p:ext uri="{BB962C8B-B14F-4D97-AF65-F5344CB8AC3E}">
        <p14:creationId xmlns:p14="http://schemas.microsoft.com/office/powerpoint/2010/main" val="262133223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271</a:t>
            </a:fld>
            <a:endParaRPr lang="en-US"/>
          </a:p>
        </p:txBody>
      </p:sp>
    </p:spTree>
    <p:extLst>
      <p:ext uri="{BB962C8B-B14F-4D97-AF65-F5344CB8AC3E}">
        <p14:creationId xmlns:p14="http://schemas.microsoft.com/office/powerpoint/2010/main" val="268346338"/>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272</a:t>
            </a:fld>
            <a:endParaRPr lang="en-US"/>
          </a:p>
        </p:txBody>
      </p:sp>
    </p:spTree>
    <p:extLst>
      <p:ext uri="{BB962C8B-B14F-4D97-AF65-F5344CB8AC3E}">
        <p14:creationId xmlns:p14="http://schemas.microsoft.com/office/powerpoint/2010/main" val="41470861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273</a:t>
            </a:fld>
            <a:endParaRPr lang="en-US"/>
          </a:p>
        </p:txBody>
      </p:sp>
    </p:spTree>
    <p:extLst>
      <p:ext uri="{BB962C8B-B14F-4D97-AF65-F5344CB8AC3E}">
        <p14:creationId xmlns:p14="http://schemas.microsoft.com/office/powerpoint/2010/main" val="872114345"/>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274</a:t>
            </a:fld>
            <a:endParaRPr lang="en-US"/>
          </a:p>
        </p:txBody>
      </p:sp>
    </p:spTree>
    <p:extLst>
      <p:ext uri="{BB962C8B-B14F-4D97-AF65-F5344CB8AC3E}">
        <p14:creationId xmlns:p14="http://schemas.microsoft.com/office/powerpoint/2010/main" val="921587920"/>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275</a:t>
            </a:fld>
            <a:endParaRPr lang="en-US"/>
          </a:p>
        </p:txBody>
      </p:sp>
    </p:spTree>
    <p:extLst>
      <p:ext uri="{BB962C8B-B14F-4D97-AF65-F5344CB8AC3E}">
        <p14:creationId xmlns:p14="http://schemas.microsoft.com/office/powerpoint/2010/main" val="1405023734"/>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276</a:t>
            </a:fld>
            <a:endParaRPr lang="en-US"/>
          </a:p>
        </p:txBody>
      </p:sp>
    </p:spTree>
    <p:extLst>
      <p:ext uri="{BB962C8B-B14F-4D97-AF65-F5344CB8AC3E}">
        <p14:creationId xmlns:p14="http://schemas.microsoft.com/office/powerpoint/2010/main" val="67478602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277</a:t>
            </a:fld>
            <a:endParaRPr lang="en-US"/>
          </a:p>
        </p:txBody>
      </p:sp>
    </p:spTree>
    <p:extLst>
      <p:ext uri="{BB962C8B-B14F-4D97-AF65-F5344CB8AC3E}">
        <p14:creationId xmlns:p14="http://schemas.microsoft.com/office/powerpoint/2010/main" val="3398631815"/>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278</a:t>
            </a:fld>
            <a:endParaRPr lang="en-US"/>
          </a:p>
        </p:txBody>
      </p:sp>
    </p:spTree>
    <p:extLst>
      <p:ext uri="{BB962C8B-B14F-4D97-AF65-F5344CB8AC3E}">
        <p14:creationId xmlns:p14="http://schemas.microsoft.com/office/powerpoint/2010/main" val="3986275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a:t>
            </a:fld>
            <a:endParaRPr lang="en-US"/>
          </a:p>
        </p:txBody>
      </p:sp>
    </p:spTree>
    <p:extLst>
      <p:ext uri="{BB962C8B-B14F-4D97-AF65-F5344CB8AC3E}">
        <p14:creationId xmlns:p14="http://schemas.microsoft.com/office/powerpoint/2010/main" val="2039786542"/>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279</a:t>
            </a:fld>
            <a:endParaRPr lang="en-US"/>
          </a:p>
        </p:txBody>
      </p:sp>
    </p:spTree>
    <p:extLst>
      <p:ext uri="{BB962C8B-B14F-4D97-AF65-F5344CB8AC3E}">
        <p14:creationId xmlns:p14="http://schemas.microsoft.com/office/powerpoint/2010/main" val="1444736475"/>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280</a:t>
            </a:fld>
            <a:endParaRPr lang="en-US"/>
          </a:p>
        </p:txBody>
      </p:sp>
    </p:spTree>
    <p:extLst>
      <p:ext uri="{BB962C8B-B14F-4D97-AF65-F5344CB8AC3E}">
        <p14:creationId xmlns:p14="http://schemas.microsoft.com/office/powerpoint/2010/main" val="259458985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281</a:t>
            </a:fld>
            <a:endParaRPr lang="en-US"/>
          </a:p>
        </p:txBody>
      </p:sp>
    </p:spTree>
    <p:extLst>
      <p:ext uri="{BB962C8B-B14F-4D97-AF65-F5344CB8AC3E}">
        <p14:creationId xmlns:p14="http://schemas.microsoft.com/office/powerpoint/2010/main" val="872525228"/>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282</a:t>
            </a:fld>
            <a:endParaRPr lang="en-US"/>
          </a:p>
        </p:txBody>
      </p:sp>
    </p:spTree>
    <p:extLst>
      <p:ext uri="{BB962C8B-B14F-4D97-AF65-F5344CB8AC3E}">
        <p14:creationId xmlns:p14="http://schemas.microsoft.com/office/powerpoint/2010/main" val="74331326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283</a:t>
            </a:fld>
            <a:endParaRPr lang="en-US"/>
          </a:p>
        </p:txBody>
      </p:sp>
    </p:spTree>
    <p:extLst>
      <p:ext uri="{BB962C8B-B14F-4D97-AF65-F5344CB8AC3E}">
        <p14:creationId xmlns:p14="http://schemas.microsoft.com/office/powerpoint/2010/main" val="1588750322"/>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284</a:t>
            </a:fld>
            <a:endParaRPr lang="en-US"/>
          </a:p>
        </p:txBody>
      </p:sp>
    </p:spTree>
    <p:extLst>
      <p:ext uri="{BB962C8B-B14F-4D97-AF65-F5344CB8AC3E}">
        <p14:creationId xmlns:p14="http://schemas.microsoft.com/office/powerpoint/2010/main" val="211051408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285</a:t>
            </a:fld>
            <a:endParaRPr lang="en-US"/>
          </a:p>
        </p:txBody>
      </p:sp>
    </p:spTree>
    <p:extLst>
      <p:ext uri="{BB962C8B-B14F-4D97-AF65-F5344CB8AC3E}">
        <p14:creationId xmlns:p14="http://schemas.microsoft.com/office/powerpoint/2010/main" val="361079869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286</a:t>
            </a:fld>
            <a:endParaRPr lang="en-US"/>
          </a:p>
        </p:txBody>
      </p:sp>
    </p:spTree>
    <p:extLst>
      <p:ext uri="{BB962C8B-B14F-4D97-AF65-F5344CB8AC3E}">
        <p14:creationId xmlns:p14="http://schemas.microsoft.com/office/powerpoint/2010/main" val="1251518188"/>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287</a:t>
            </a:fld>
            <a:endParaRPr lang="en-US"/>
          </a:p>
        </p:txBody>
      </p:sp>
    </p:spTree>
    <p:extLst>
      <p:ext uri="{BB962C8B-B14F-4D97-AF65-F5344CB8AC3E}">
        <p14:creationId xmlns:p14="http://schemas.microsoft.com/office/powerpoint/2010/main" val="1493947590"/>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288</a:t>
            </a:fld>
            <a:endParaRPr lang="en-US"/>
          </a:p>
        </p:txBody>
      </p:sp>
    </p:spTree>
    <p:extLst>
      <p:ext uri="{BB962C8B-B14F-4D97-AF65-F5344CB8AC3E}">
        <p14:creationId xmlns:p14="http://schemas.microsoft.com/office/powerpoint/2010/main" val="459471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a:t>
            </a:fld>
            <a:endParaRPr lang="en-US"/>
          </a:p>
        </p:txBody>
      </p:sp>
    </p:spTree>
    <p:extLst>
      <p:ext uri="{BB962C8B-B14F-4D97-AF65-F5344CB8AC3E}">
        <p14:creationId xmlns:p14="http://schemas.microsoft.com/office/powerpoint/2010/main" val="1020754557"/>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289</a:t>
            </a:fld>
            <a:endParaRPr lang="en-US"/>
          </a:p>
        </p:txBody>
      </p:sp>
    </p:spTree>
    <p:extLst>
      <p:ext uri="{BB962C8B-B14F-4D97-AF65-F5344CB8AC3E}">
        <p14:creationId xmlns:p14="http://schemas.microsoft.com/office/powerpoint/2010/main" val="3357963301"/>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290</a:t>
            </a:fld>
            <a:endParaRPr lang="en-US"/>
          </a:p>
        </p:txBody>
      </p:sp>
    </p:spTree>
    <p:extLst>
      <p:ext uri="{BB962C8B-B14F-4D97-AF65-F5344CB8AC3E}">
        <p14:creationId xmlns:p14="http://schemas.microsoft.com/office/powerpoint/2010/main" val="2958975493"/>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291</a:t>
            </a:fld>
            <a:endParaRPr lang="en-US"/>
          </a:p>
        </p:txBody>
      </p:sp>
    </p:spTree>
    <p:extLst>
      <p:ext uri="{BB962C8B-B14F-4D97-AF65-F5344CB8AC3E}">
        <p14:creationId xmlns:p14="http://schemas.microsoft.com/office/powerpoint/2010/main" val="201537226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292</a:t>
            </a:fld>
            <a:endParaRPr lang="en-US"/>
          </a:p>
        </p:txBody>
      </p:sp>
    </p:spTree>
    <p:extLst>
      <p:ext uri="{BB962C8B-B14F-4D97-AF65-F5344CB8AC3E}">
        <p14:creationId xmlns:p14="http://schemas.microsoft.com/office/powerpoint/2010/main" val="2085516835"/>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293</a:t>
            </a:fld>
            <a:endParaRPr lang="en-US"/>
          </a:p>
        </p:txBody>
      </p:sp>
    </p:spTree>
    <p:extLst>
      <p:ext uri="{BB962C8B-B14F-4D97-AF65-F5344CB8AC3E}">
        <p14:creationId xmlns:p14="http://schemas.microsoft.com/office/powerpoint/2010/main" val="3925928487"/>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294</a:t>
            </a:fld>
            <a:endParaRPr lang="en-US"/>
          </a:p>
        </p:txBody>
      </p:sp>
    </p:spTree>
    <p:extLst>
      <p:ext uri="{BB962C8B-B14F-4D97-AF65-F5344CB8AC3E}">
        <p14:creationId xmlns:p14="http://schemas.microsoft.com/office/powerpoint/2010/main" val="22740434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295</a:t>
            </a:fld>
            <a:endParaRPr lang="en-US"/>
          </a:p>
        </p:txBody>
      </p:sp>
    </p:spTree>
    <p:extLst>
      <p:ext uri="{BB962C8B-B14F-4D97-AF65-F5344CB8AC3E}">
        <p14:creationId xmlns:p14="http://schemas.microsoft.com/office/powerpoint/2010/main" val="3025478273"/>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296</a:t>
            </a:fld>
            <a:endParaRPr lang="en-US"/>
          </a:p>
        </p:txBody>
      </p:sp>
    </p:spTree>
    <p:extLst>
      <p:ext uri="{BB962C8B-B14F-4D97-AF65-F5344CB8AC3E}">
        <p14:creationId xmlns:p14="http://schemas.microsoft.com/office/powerpoint/2010/main" val="1933318396"/>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297</a:t>
            </a:fld>
            <a:endParaRPr lang="en-US"/>
          </a:p>
        </p:txBody>
      </p:sp>
    </p:spTree>
    <p:extLst>
      <p:ext uri="{BB962C8B-B14F-4D97-AF65-F5344CB8AC3E}">
        <p14:creationId xmlns:p14="http://schemas.microsoft.com/office/powerpoint/2010/main" val="3488705458"/>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298</a:t>
            </a:fld>
            <a:endParaRPr lang="en-US"/>
          </a:p>
        </p:txBody>
      </p:sp>
    </p:spTree>
    <p:extLst>
      <p:ext uri="{BB962C8B-B14F-4D97-AF65-F5344CB8AC3E}">
        <p14:creationId xmlns:p14="http://schemas.microsoft.com/office/powerpoint/2010/main" val="2022563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a:t>
            </a:fld>
            <a:endParaRPr lang="en-US"/>
          </a:p>
        </p:txBody>
      </p:sp>
    </p:spTree>
    <p:extLst>
      <p:ext uri="{BB962C8B-B14F-4D97-AF65-F5344CB8AC3E}">
        <p14:creationId xmlns:p14="http://schemas.microsoft.com/office/powerpoint/2010/main" val="201161560"/>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299</a:t>
            </a:fld>
            <a:endParaRPr lang="en-US"/>
          </a:p>
        </p:txBody>
      </p:sp>
    </p:spTree>
    <p:extLst>
      <p:ext uri="{BB962C8B-B14F-4D97-AF65-F5344CB8AC3E}">
        <p14:creationId xmlns:p14="http://schemas.microsoft.com/office/powerpoint/2010/main" val="900081600"/>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300</a:t>
            </a:fld>
            <a:endParaRPr lang="en-US"/>
          </a:p>
        </p:txBody>
      </p:sp>
    </p:spTree>
    <p:extLst>
      <p:ext uri="{BB962C8B-B14F-4D97-AF65-F5344CB8AC3E}">
        <p14:creationId xmlns:p14="http://schemas.microsoft.com/office/powerpoint/2010/main" val="2117982707"/>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301</a:t>
            </a:fld>
            <a:endParaRPr lang="en-US"/>
          </a:p>
        </p:txBody>
      </p:sp>
    </p:spTree>
    <p:extLst>
      <p:ext uri="{BB962C8B-B14F-4D97-AF65-F5344CB8AC3E}">
        <p14:creationId xmlns:p14="http://schemas.microsoft.com/office/powerpoint/2010/main" val="30873819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302</a:t>
            </a:fld>
            <a:endParaRPr lang="en-US"/>
          </a:p>
        </p:txBody>
      </p:sp>
    </p:spTree>
    <p:extLst>
      <p:ext uri="{BB962C8B-B14F-4D97-AF65-F5344CB8AC3E}">
        <p14:creationId xmlns:p14="http://schemas.microsoft.com/office/powerpoint/2010/main" val="854031985"/>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303</a:t>
            </a:fld>
            <a:endParaRPr lang="en-US"/>
          </a:p>
        </p:txBody>
      </p:sp>
    </p:spTree>
    <p:extLst>
      <p:ext uri="{BB962C8B-B14F-4D97-AF65-F5344CB8AC3E}">
        <p14:creationId xmlns:p14="http://schemas.microsoft.com/office/powerpoint/2010/main" val="2114182943"/>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304</a:t>
            </a:fld>
            <a:endParaRPr lang="en-US"/>
          </a:p>
        </p:txBody>
      </p:sp>
    </p:spTree>
    <p:extLst>
      <p:ext uri="{BB962C8B-B14F-4D97-AF65-F5344CB8AC3E}">
        <p14:creationId xmlns:p14="http://schemas.microsoft.com/office/powerpoint/2010/main" val="1532250517"/>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305</a:t>
            </a:fld>
            <a:endParaRPr lang="en-US"/>
          </a:p>
        </p:txBody>
      </p:sp>
    </p:spTree>
    <p:extLst>
      <p:ext uri="{BB962C8B-B14F-4D97-AF65-F5344CB8AC3E}">
        <p14:creationId xmlns:p14="http://schemas.microsoft.com/office/powerpoint/2010/main" val="540922706"/>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306</a:t>
            </a:fld>
            <a:endParaRPr lang="en-US"/>
          </a:p>
        </p:txBody>
      </p:sp>
    </p:spTree>
    <p:extLst>
      <p:ext uri="{BB962C8B-B14F-4D97-AF65-F5344CB8AC3E}">
        <p14:creationId xmlns:p14="http://schemas.microsoft.com/office/powerpoint/2010/main" val="1911281267"/>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307</a:t>
            </a:fld>
            <a:endParaRPr lang="en-US"/>
          </a:p>
        </p:txBody>
      </p:sp>
    </p:spTree>
    <p:extLst>
      <p:ext uri="{BB962C8B-B14F-4D97-AF65-F5344CB8AC3E}">
        <p14:creationId xmlns:p14="http://schemas.microsoft.com/office/powerpoint/2010/main" val="192324524"/>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308</a:t>
            </a:fld>
            <a:endParaRPr lang="en-US"/>
          </a:p>
        </p:txBody>
      </p:sp>
    </p:spTree>
    <p:extLst>
      <p:ext uri="{BB962C8B-B14F-4D97-AF65-F5344CB8AC3E}">
        <p14:creationId xmlns:p14="http://schemas.microsoft.com/office/powerpoint/2010/main" val="781911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a:t>
            </a:fld>
            <a:endParaRPr lang="en-US"/>
          </a:p>
        </p:txBody>
      </p:sp>
    </p:spTree>
    <p:extLst>
      <p:ext uri="{BB962C8B-B14F-4D97-AF65-F5344CB8AC3E}">
        <p14:creationId xmlns:p14="http://schemas.microsoft.com/office/powerpoint/2010/main" val="49382355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309</a:t>
            </a:fld>
            <a:endParaRPr lang="en-US"/>
          </a:p>
        </p:txBody>
      </p:sp>
    </p:spTree>
    <p:extLst>
      <p:ext uri="{BB962C8B-B14F-4D97-AF65-F5344CB8AC3E}">
        <p14:creationId xmlns:p14="http://schemas.microsoft.com/office/powerpoint/2010/main" val="2608046403"/>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310</a:t>
            </a:fld>
            <a:endParaRPr lang="en-US"/>
          </a:p>
        </p:txBody>
      </p:sp>
    </p:spTree>
    <p:extLst>
      <p:ext uri="{BB962C8B-B14F-4D97-AF65-F5344CB8AC3E}">
        <p14:creationId xmlns:p14="http://schemas.microsoft.com/office/powerpoint/2010/main" val="3591737758"/>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311</a:t>
            </a:fld>
            <a:endParaRPr lang="en-US"/>
          </a:p>
        </p:txBody>
      </p:sp>
    </p:spTree>
    <p:extLst>
      <p:ext uri="{BB962C8B-B14F-4D97-AF65-F5344CB8AC3E}">
        <p14:creationId xmlns:p14="http://schemas.microsoft.com/office/powerpoint/2010/main" val="763112896"/>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312</a:t>
            </a:fld>
            <a:endParaRPr lang="en-US"/>
          </a:p>
        </p:txBody>
      </p:sp>
    </p:spTree>
    <p:extLst>
      <p:ext uri="{BB962C8B-B14F-4D97-AF65-F5344CB8AC3E}">
        <p14:creationId xmlns:p14="http://schemas.microsoft.com/office/powerpoint/2010/main" val="2977017426"/>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313</a:t>
            </a:fld>
            <a:endParaRPr lang="en-US"/>
          </a:p>
        </p:txBody>
      </p:sp>
    </p:spTree>
    <p:extLst>
      <p:ext uri="{BB962C8B-B14F-4D97-AF65-F5344CB8AC3E}">
        <p14:creationId xmlns:p14="http://schemas.microsoft.com/office/powerpoint/2010/main" val="3523918987"/>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314</a:t>
            </a:fld>
            <a:endParaRPr lang="en-US"/>
          </a:p>
        </p:txBody>
      </p:sp>
    </p:spTree>
    <p:extLst>
      <p:ext uri="{BB962C8B-B14F-4D97-AF65-F5344CB8AC3E}">
        <p14:creationId xmlns:p14="http://schemas.microsoft.com/office/powerpoint/2010/main" val="2519715506"/>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315</a:t>
            </a:fld>
            <a:endParaRPr lang="en-US"/>
          </a:p>
        </p:txBody>
      </p:sp>
    </p:spTree>
    <p:extLst>
      <p:ext uri="{BB962C8B-B14F-4D97-AF65-F5344CB8AC3E}">
        <p14:creationId xmlns:p14="http://schemas.microsoft.com/office/powerpoint/2010/main" val="2418617293"/>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316</a:t>
            </a:fld>
            <a:endParaRPr lang="en-US"/>
          </a:p>
        </p:txBody>
      </p:sp>
    </p:spTree>
    <p:extLst>
      <p:ext uri="{BB962C8B-B14F-4D97-AF65-F5344CB8AC3E}">
        <p14:creationId xmlns:p14="http://schemas.microsoft.com/office/powerpoint/2010/main" val="3378303309"/>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317</a:t>
            </a:fld>
            <a:endParaRPr lang="en-US"/>
          </a:p>
        </p:txBody>
      </p:sp>
    </p:spTree>
    <p:extLst>
      <p:ext uri="{BB962C8B-B14F-4D97-AF65-F5344CB8AC3E}">
        <p14:creationId xmlns:p14="http://schemas.microsoft.com/office/powerpoint/2010/main" val="113675276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318</a:t>
            </a:fld>
            <a:endParaRPr lang="en-US"/>
          </a:p>
        </p:txBody>
      </p:sp>
    </p:spTree>
    <p:extLst>
      <p:ext uri="{BB962C8B-B14F-4D97-AF65-F5344CB8AC3E}">
        <p14:creationId xmlns:p14="http://schemas.microsoft.com/office/powerpoint/2010/main" val="359305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a:t>
            </a:fld>
            <a:endParaRPr lang="en-US"/>
          </a:p>
        </p:txBody>
      </p:sp>
    </p:spTree>
    <p:extLst>
      <p:ext uri="{BB962C8B-B14F-4D97-AF65-F5344CB8AC3E}">
        <p14:creationId xmlns:p14="http://schemas.microsoft.com/office/powerpoint/2010/main" val="260639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a:t>
            </a:fld>
            <a:endParaRPr lang="en-US"/>
          </a:p>
        </p:txBody>
      </p:sp>
    </p:spTree>
    <p:extLst>
      <p:ext uri="{BB962C8B-B14F-4D97-AF65-F5344CB8AC3E}">
        <p14:creationId xmlns:p14="http://schemas.microsoft.com/office/powerpoint/2010/main" val="1316181687"/>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319</a:t>
            </a:fld>
            <a:endParaRPr lang="en-US"/>
          </a:p>
        </p:txBody>
      </p:sp>
    </p:spTree>
    <p:extLst>
      <p:ext uri="{BB962C8B-B14F-4D97-AF65-F5344CB8AC3E}">
        <p14:creationId xmlns:p14="http://schemas.microsoft.com/office/powerpoint/2010/main" val="4223209818"/>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320</a:t>
            </a:fld>
            <a:endParaRPr lang="en-US"/>
          </a:p>
        </p:txBody>
      </p:sp>
    </p:spTree>
    <p:extLst>
      <p:ext uri="{BB962C8B-B14F-4D97-AF65-F5344CB8AC3E}">
        <p14:creationId xmlns:p14="http://schemas.microsoft.com/office/powerpoint/2010/main" val="2993289989"/>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321</a:t>
            </a:fld>
            <a:endParaRPr lang="en-US"/>
          </a:p>
        </p:txBody>
      </p:sp>
    </p:spTree>
    <p:extLst>
      <p:ext uri="{BB962C8B-B14F-4D97-AF65-F5344CB8AC3E}">
        <p14:creationId xmlns:p14="http://schemas.microsoft.com/office/powerpoint/2010/main" val="1553646762"/>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322</a:t>
            </a:fld>
            <a:endParaRPr lang="en-US"/>
          </a:p>
        </p:txBody>
      </p:sp>
    </p:spTree>
    <p:extLst>
      <p:ext uri="{BB962C8B-B14F-4D97-AF65-F5344CB8AC3E}">
        <p14:creationId xmlns:p14="http://schemas.microsoft.com/office/powerpoint/2010/main" val="693306085"/>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323</a:t>
            </a:fld>
            <a:endParaRPr lang="en-US"/>
          </a:p>
        </p:txBody>
      </p:sp>
    </p:spTree>
    <p:extLst>
      <p:ext uri="{BB962C8B-B14F-4D97-AF65-F5344CB8AC3E}">
        <p14:creationId xmlns:p14="http://schemas.microsoft.com/office/powerpoint/2010/main" val="363600991"/>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324</a:t>
            </a:fld>
            <a:endParaRPr lang="en-US"/>
          </a:p>
        </p:txBody>
      </p:sp>
    </p:spTree>
    <p:extLst>
      <p:ext uri="{BB962C8B-B14F-4D97-AF65-F5344CB8AC3E}">
        <p14:creationId xmlns:p14="http://schemas.microsoft.com/office/powerpoint/2010/main" val="838470975"/>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325</a:t>
            </a:fld>
            <a:endParaRPr lang="en-US"/>
          </a:p>
        </p:txBody>
      </p:sp>
    </p:spTree>
    <p:extLst>
      <p:ext uri="{BB962C8B-B14F-4D97-AF65-F5344CB8AC3E}">
        <p14:creationId xmlns:p14="http://schemas.microsoft.com/office/powerpoint/2010/main" val="3555469618"/>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326</a:t>
            </a:fld>
            <a:endParaRPr lang="en-US"/>
          </a:p>
        </p:txBody>
      </p:sp>
    </p:spTree>
    <p:extLst>
      <p:ext uri="{BB962C8B-B14F-4D97-AF65-F5344CB8AC3E}">
        <p14:creationId xmlns:p14="http://schemas.microsoft.com/office/powerpoint/2010/main" val="3350318510"/>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327</a:t>
            </a:fld>
            <a:endParaRPr lang="en-US"/>
          </a:p>
        </p:txBody>
      </p:sp>
    </p:spTree>
    <p:extLst>
      <p:ext uri="{BB962C8B-B14F-4D97-AF65-F5344CB8AC3E}">
        <p14:creationId xmlns:p14="http://schemas.microsoft.com/office/powerpoint/2010/main" val="4206991803"/>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328</a:t>
            </a:fld>
            <a:endParaRPr lang="en-US"/>
          </a:p>
        </p:txBody>
      </p:sp>
    </p:spTree>
    <p:extLst>
      <p:ext uri="{BB962C8B-B14F-4D97-AF65-F5344CB8AC3E}">
        <p14:creationId xmlns:p14="http://schemas.microsoft.com/office/powerpoint/2010/main" val="2181319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a:t>
            </a:fld>
            <a:endParaRPr lang="en-US"/>
          </a:p>
        </p:txBody>
      </p:sp>
    </p:spTree>
    <p:extLst>
      <p:ext uri="{BB962C8B-B14F-4D97-AF65-F5344CB8AC3E}">
        <p14:creationId xmlns:p14="http://schemas.microsoft.com/office/powerpoint/2010/main" val="4269065899"/>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329</a:t>
            </a:fld>
            <a:endParaRPr lang="en-US"/>
          </a:p>
        </p:txBody>
      </p:sp>
    </p:spTree>
    <p:extLst>
      <p:ext uri="{BB962C8B-B14F-4D97-AF65-F5344CB8AC3E}">
        <p14:creationId xmlns:p14="http://schemas.microsoft.com/office/powerpoint/2010/main" val="854868445"/>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330</a:t>
            </a:fld>
            <a:endParaRPr lang="en-US"/>
          </a:p>
        </p:txBody>
      </p:sp>
    </p:spTree>
    <p:extLst>
      <p:ext uri="{BB962C8B-B14F-4D97-AF65-F5344CB8AC3E}">
        <p14:creationId xmlns:p14="http://schemas.microsoft.com/office/powerpoint/2010/main" val="1526759217"/>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331</a:t>
            </a:fld>
            <a:endParaRPr lang="en-US"/>
          </a:p>
        </p:txBody>
      </p:sp>
    </p:spTree>
    <p:extLst>
      <p:ext uri="{BB962C8B-B14F-4D97-AF65-F5344CB8AC3E}">
        <p14:creationId xmlns:p14="http://schemas.microsoft.com/office/powerpoint/2010/main" val="3890922031"/>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332</a:t>
            </a:fld>
            <a:endParaRPr lang="en-US"/>
          </a:p>
        </p:txBody>
      </p:sp>
    </p:spTree>
    <p:extLst>
      <p:ext uri="{BB962C8B-B14F-4D97-AF65-F5344CB8AC3E}">
        <p14:creationId xmlns:p14="http://schemas.microsoft.com/office/powerpoint/2010/main" val="15544790"/>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333</a:t>
            </a:fld>
            <a:endParaRPr lang="en-US"/>
          </a:p>
        </p:txBody>
      </p:sp>
    </p:spTree>
    <p:extLst>
      <p:ext uri="{BB962C8B-B14F-4D97-AF65-F5344CB8AC3E}">
        <p14:creationId xmlns:p14="http://schemas.microsoft.com/office/powerpoint/2010/main" val="242809126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334</a:t>
            </a:fld>
            <a:endParaRPr lang="en-US"/>
          </a:p>
        </p:txBody>
      </p:sp>
    </p:spTree>
    <p:extLst>
      <p:ext uri="{BB962C8B-B14F-4D97-AF65-F5344CB8AC3E}">
        <p14:creationId xmlns:p14="http://schemas.microsoft.com/office/powerpoint/2010/main" val="376591263"/>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335</a:t>
            </a:fld>
            <a:endParaRPr lang="en-US"/>
          </a:p>
        </p:txBody>
      </p:sp>
    </p:spTree>
    <p:extLst>
      <p:ext uri="{BB962C8B-B14F-4D97-AF65-F5344CB8AC3E}">
        <p14:creationId xmlns:p14="http://schemas.microsoft.com/office/powerpoint/2010/main" val="4079916058"/>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336</a:t>
            </a:fld>
            <a:endParaRPr lang="en-US"/>
          </a:p>
        </p:txBody>
      </p:sp>
    </p:spTree>
    <p:extLst>
      <p:ext uri="{BB962C8B-B14F-4D97-AF65-F5344CB8AC3E}">
        <p14:creationId xmlns:p14="http://schemas.microsoft.com/office/powerpoint/2010/main" val="3684211844"/>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337</a:t>
            </a:fld>
            <a:endParaRPr lang="en-US"/>
          </a:p>
        </p:txBody>
      </p:sp>
    </p:spTree>
    <p:extLst>
      <p:ext uri="{BB962C8B-B14F-4D97-AF65-F5344CB8AC3E}">
        <p14:creationId xmlns:p14="http://schemas.microsoft.com/office/powerpoint/2010/main" val="3615407964"/>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338</a:t>
            </a:fld>
            <a:endParaRPr lang="en-US"/>
          </a:p>
        </p:txBody>
      </p:sp>
    </p:spTree>
    <p:extLst>
      <p:ext uri="{BB962C8B-B14F-4D97-AF65-F5344CB8AC3E}">
        <p14:creationId xmlns:p14="http://schemas.microsoft.com/office/powerpoint/2010/main" val="3583642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a:t>
            </a:fld>
            <a:endParaRPr lang="en-US"/>
          </a:p>
        </p:txBody>
      </p:sp>
    </p:spTree>
    <p:extLst>
      <p:ext uri="{BB962C8B-B14F-4D97-AF65-F5344CB8AC3E}">
        <p14:creationId xmlns:p14="http://schemas.microsoft.com/office/powerpoint/2010/main" val="3846126743"/>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339</a:t>
            </a:fld>
            <a:endParaRPr lang="en-US"/>
          </a:p>
        </p:txBody>
      </p:sp>
    </p:spTree>
    <p:extLst>
      <p:ext uri="{BB962C8B-B14F-4D97-AF65-F5344CB8AC3E}">
        <p14:creationId xmlns:p14="http://schemas.microsoft.com/office/powerpoint/2010/main" val="1702357198"/>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340</a:t>
            </a:fld>
            <a:endParaRPr lang="en-US"/>
          </a:p>
        </p:txBody>
      </p:sp>
    </p:spTree>
    <p:extLst>
      <p:ext uri="{BB962C8B-B14F-4D97-AF65-F5344CB8AC3E}">
        <p14:creationId xmlns:p14="http://schemas.microsoft.com/office/powerpoint/2010/main" val="605513640"/>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341</a:t>
            </a:fld>
            <a:endParaRPr lang="en-US"/>
          </a:p>
        </p:txBody>
      </p:sp>
    </p:spTree>
    <p:extLst>
      <p:ext uri="{BB962C8B-B14F-4D97-AF65-F5344CB8AC3E}">
        <p14:creationId xmlns:p14="http://schemas.microsoft.com/office/powerpoint/2010/main" val="244645416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342</a:t>
            </a:fld>
            <a:endParaRPr lang="en-US"/>
          </a:p>
        </p:txBody>
      </p:sp>
    </p:spTree>
    <p:extLst>
      <p:ext uri="{BB962C8B-B14F-4D97-AF65-F5344CB8AC3E}">
        <p14:creationId xmlns:p14="http://schemas.microsoft.com/office/powerpoint/2010/main" val="976191844"/>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343</a:t>
            </a:fld>
            <a:endParaRPr lang="en-US"/>
          </a:p>
        </p:txBody>
      </p:sp>
    </p:spTree>
    <p:extLst>
      <p:ext uri="{BB962C8B-B14F-4D97-AF65-F5344CB8AC3E}">
        <p14:creationId xmlns:p14="http://schemas.microsoft.com/office/powerpoint/2010/main" val="1941086220"/>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344</a:t>
            </a:fld>
            <a:endParaRPr lang="en-US"/>
          </a:p>
        </p:txBody>
      </p:sp>
    </p:spTree>
    <p:extLst>
      <p:ext uri="{BB962C8B-B14F-4D97-AF65-F5344CB8AC3E}">
        <p14:creationId xmlns:p14="http://schemas.microsoft.com/office/powerpoint/2010/main" val="1116111912"/>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345</a:t>
            </a:fld>
            <a:endParaRPr lang="en-US"/>
          </a:p>
        </p:txBody>
      </p:sp>
    </p:spTree>
    <p:extLst>
      <p:ext uri="{BB962C8B-B14F-4D97-AF65-F5344CB8AC3E}">
        <p14:creationId xmlns:p14="http://schemas.microsoft.com/office/powerpoint/2010/main" val="360682170"/>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346</a:t>
            </a:fld>
            <a:endParaRPr lang="en-US"/>
          </a:p>
        </p:txBody>
      </p:sp>
    </p:spTree>
    <p:extLst>
      <p:ext uri="{BB962C8B-B14F-4D97-AF65-F5344CB8AC3E}">
        <p14:creationId xmlns:p14="http://schemas.microsoft.com/office/powerpoint/2010/main" val="203176045"/>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347</a:t>
            </a:fld>
            <a:endParaRPr lang="en-US"/>
          </a:p>
        </p:txBody>
      </p:sp>
    </p:spTree>
    <p:extLst>
      <p:ext uri="{BB962C8B-B14F-4D97-AF65-F5344CB8AC3E}">
        <p14:creationId xmlns:p14="http://schemas.microsoft.com/office/powerpoint/2010/main" val="3492749504"/>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348</a:t>
            </a:fld>
            <a:endParaRPr lang="en-US"/>
          </a:p>
        </p:txBody>
      </p:sp>
    </p:spTree>
    <p:extLst>
      <p:ext uri="{BB962C8B-B14F-4D97-AF65-F5344CB8AC3E}">
        <p14:creationId xmlns:p14="http://schemas.microsoft.com/office/powerpoint/2010/main" val="615093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a:t>
            </a:fld>
            <a:endParaRPr lang="en-US"/>
          </a:p>
        </p:txBody>
      </p:sp>
    </p:spTree>
    <p:extLst>
      <p:ext uri="{BB962C8B-B14F-4D97-AF65-F5344CB8AC3E}">
        <p14:creationId xmlns:p14="http://schemas.microsoft.com/office/powerpoint/2010/main" val="3634011722"/>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349</a:t>
            </a:fld>
            <a:endParaRPr lang="en-US"/>
          </a:p>
        </p:txBody>
      </p:sp>
    </p:spTree>
    <p:extLst>
      <p:ext uri="{BB962C8B-B14F-4D97-AF65-F5344CB8AC3E}">
        <p14:creationId xmlns:p14="http://schemas.microsoft.com/office/powerpoint/2010/main" val="3903150925"/>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350</a:t>
            </a:fld>
            <a:endParaRPr lang="en-US"/>
          </a:p>
        </p:txBody>
      </p:sp>
    </p:spTree>
    <p:extLst>
      <p:ext uri="{BB962C8B-B14F-4D97-AF65-F5344CB8AC3E}">
        <p14:creationId xmlns:p14="http://schemas.microsoft.com/office/powerpoint/2010/main" val="2321446299"/>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351</a:t>
            </a:fld>
            <a:endParaRPr lang="en-US"/>
          </a:p>
        </p:txBody>
      </p:sp>
    </p:spTree>
    <p:extLst>
      <p:ext uri="{BB962C8B-B14F-4D97-AF65-F5344CB8AC3E}">
        <p14:creationId xmlns:p14="http://schemas.microsoft.com/office/powerpoint/2010/main" val="3716126837"/>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352</a:t>
            </a:fld>
            <a:endParaRPr lang="en-US"/>
          </a:p>
        </p:txBody>
      </p:sp>
    </p:spTree>
    <p:extLst>
      <p:ext uri="{BB962C8B-B14F-4D97-AF65-F5344CB8AC3E}">
        <p14:creationId xmlns:p14="http://schemas.microsoft.com/office/powerpoint/2010/main" val="113240760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353</a:t>
            </a:fld>
            <a:endParaRPr lang="en-US"/>
          </a:p>
        </p:txBody>
      </p:sp>
    </p:spTree>
    <p:extLst>
      <p:ext uri="{BB962C8B-B14F-4D97-AF65-F5344CB8AC3E}">
        <p14:creationId xmlns:p14="http://schemas.microsoft.com/office/powerpoint/2010/main" val="1999269860"/>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354</a:t>
            </a:fld>
            <a:endParaRPr lang="en-US"/>
          </a:p>
        </p:txBody>
      </p:sp>
    </p:spTree>
    <p:extLst>
      <p:ext uri="{BB962C8B-B14F-4D97-AF65-F5344CB8AC3E}">
        <p14:creationId xmlns:p14="http://schemas.microsoft.com/office/powerpoint/2010/main" val="1497508979"/>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355</a:t>
            </a:fld>
            <a:endParaRPr lang="en-US"/>
          </a:p>
        </p:txBody>
      </p:sp>
    </p:spTree>
    <p:extLst>
      <p:ext uri="{BB962C8B-B14F-4D97-AF65-F5344CB8AC3E}">
        <p14:creationId xmlns:p14="http://schemas.microsoft.com/office/powerpoint/2010/main" val="3859148719"/>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356</a:t>
            </a:fld>
            <a:endParaRPr lang="en-US"/>
          </a:p>
        </p:txBody>
      </p:sp>
    </p:spTree>
    <p:extLst>
      <p:ext uri="{BB962C8B-B14F-4D97-AF65-F5344CB8AC3E}">
        <p14:creationId xmlns:p14="http://schemas.microsoft.com/office/powerpoint/2010/main" val="2770142375"/>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357</a:t>
            </a:fld>
            <a:endParaRPr lang="en-US"/>
          </a:p>
        </p:txBody>
      </p:sp>
    </p:spTree>
    <p:extLst>
      <p:ext uri="{BB962C8B-B14F-4D97-AF65-F5344CB8AC3E}">
        <p14:creationId xmlns:p14="http://schemas.microsoft.com/office/powerpoint/2010/main" val="3312522520"/>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358</a:t>
            </a:fld>
            <a:endParaRPr lang="en-US"/>
          </a:p>
        </p:txBody>
      </p:sp>
    </p:spTree>
    <p:extLst>
      <p:ext uri="{BB962C8B-B14F-4D97-AF65-F5344CB8AC3E}">
        <p14:creationId xmlns:p14="http://schemas.microsoft.com/office/powerpoint/2010/main" val="1864817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a:t>
            </a:fld>
            <a:endParaRPr lang="en-US"/>
          </a:p>
        </p:txBody>
      </p:sp>
    </p:spTree>
    <p:extLst>
      <p:ext uri="{BB962C8B-B14F-4D97-AF65-F5344CB8AC3E}">
        <p14:creationId xmlns:p14="http://schemas.microsoft.com/office/powerpoint/2010/main" val="3722297590"/>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359</a:t>
            </a:fld>
            <a:endParaRPr lang="en-US"/>
          </a:p>
        </p:txBody>
      </p:sp>
    </p:spTree>
    <p:extLst>
      <p:ext uri="{BB962C8B-B14F-4D97-AF65-F5344CB8AC3E}">
        <p14:creationId xmlns:p14="http://schemas.microsoft.com/office/powerpoint/2010/main" val="371818099"/>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360</a:t>
            </a:fld>
            <a:endParaRPr lang="en-US"/>
          </a:p>
        </p:txBody>
      </p:sp>
    </p:spTree>
    <p:extLst>
      <p:ext uri="{BB962C8B-B14F-4D97-AF65-F5344CB8AC3E}">
        <p14:creationId xmlns:p14="http://schemas.microsoft.com/office/powerpoint/2010/main" val="953362851"/>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361</a:t>
            </a:fld>
            <a:endParaRPr lang="en-US"/>
          </a:p>
        </p:txBody>
      </p:sp>
    </p:spTree>
    <p:extLst>
      <p:ext uri="{BB962C8B-B14F-4D97-AF65-F5344CB8AC3E}">
        <p14:creationId xmlns:p14="http://schemas.microsoft.com/office/powerpoint/2010/main" val="1720101262"/>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362</a:t>
            </a:fld>
            <a:endParaRPr lang="en-US"/>
          </a:p>
        </p:txBody>
      </p:sp>
    </p:spTree>
    <p:extLst>
      <p:ext uri="{BB962C8B-B14F-4D97-AF65-F5344CB8AC3E}">
        <p14:creationId xmlns:p14="http://schemas.microsoft.com/office/powerpoint/2010/main" val="3954306"/>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363</a:t>
            </a:fld>
            <a:endParaRPr lang="en-US"/>
          </a:p>
        </p:txBody>
      </p:sp>
    </p:spTree>
    <p:extLst>
      <p:ext uri="{BB962C8B-B14F-4D97-AF65-F5344CB8AC3E}">
        <p14:creationId xmlns:p14="http://schemas.microsoft.com/office/powerpoint/2010/main" val="2532844590"/>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364</a:t>
            </a:fld>
            <a:endParaRPr lang="en-US"/>
          </a:p>
        </p:txBody>
      </p:sp>
    </p:spTree>
    <p:extLst>
      <p:ext uri="{BB962C8B-B14F-4D97-AF65-F5344CB8AC3E}">
        <p14:creationId xmlns:p14="http://schemas.microsoft.com/office/powerpoint/2010/main" val="2983048624"/>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365</a:t>
            </a:fld>
            <a:endParaRPr lang="en-US"/>
          </a:p>
        </p:txBody>
      </p:sp>
    </p:spTree>
    <p:extLst>
      <p:ext uri="{BB962C8B-B14F-4D97-AF65-F5344CB8AC3E}">
        <p14:creationId xmlns:p14="http://schemas.microsoft.com/office/powerpoint/2010/main" val="3811776433"/>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366</a:t>
            </a:fld>
            <a:endParaRPr lang="en-US"/>
          </a:p>
        </p:txBody>
      </p:sp>
    </p:spTree>
    <p:extLst>
      <p:ext uri="{BB962C8B-B14F-4D97-AF65-F5344CB8AC3E}">
        <p14:creationId xmlns:p14="http://schemas.microsoft.com/office/powerpoint/2010/main" val="2219109258"/>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367</a:t>
            </a:fld>
            <a:endParaRPr lang="en-US"/>
          </a:p>
        </p:txBody>
      </p:sp>
    </p:spTree>
    <p:extLst>
      <p:ext uri="{BB962C8B-B14F-4D97-AF65-F5344CB8AC3E}">
        <p14:creationId xmlns:p14="http://schemas.microsoft.com/office/powerpoint/2010/main" val="3183128216"/>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368</a:t>
            </a:fld>
            <a:endParaRPr lang="en-US"/>
          </a:p>
        </p:txBody>
      </p:sp>
    </p:spTree>
    <p:extLst>
      <p:ext uri="{BB962C8B-B14F-4D97-AF65-F5344CB8AC3E}">
        <p14:creationId xmlns:p14="http://schemas.microsoft.com/office/powerpoint/2010/main" val="3234852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a:t>
            </a:fld>
            <a:endParaRPr lang="en-US"/>
          </a:p>
        </p:txBody>
      </p:sp>
    </p:spTree>
    <p:extLst>
      <p:ext uri="{BB962C8B-B14F-4D97-AF65-F5344CB8AC3E}">
        <p14:creationId xmlns:p14="http://schemas.microsoft.com/office/powerpoint/2010/main" val="2865272567"/>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369</a:t>
            </a:fld>
            <a:endParaRPr lang="en-US"/>
          </a:p>
        </p:txBody>
      </p:sp>
    </p:spTree>
    <p:extLst>
      <p:ext uri="{BB962C8B-B14F-4D97-AF65-F5344CB8AC3E}">
        <p14:creationId xmlns:p14="http://schemas.microsoft.com/office/powerpoint/2010/main" val="3611832027"/>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370</a:t>
            </a:fld>
            <a:endParaRPr lang="en-US"/>
          </a:p>
        </p:txBody>
      </p:sp>
    </p:spTree>
    <p:extLst>
      <p:ext uri="{BB962C8B-B14F-4D97-AF65-F5344CB8AC3E}">
        <p14:creationId xmlns:p14="http://schemas.microsoft.com/office/powerpoint/2010/main" val="3604112869"/>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371</a:t>
            </a:fld>
            <a:endParaRPr lang="en-US"/>
          </a:p>
        </p:txBody>
      </p:sp>
    </p:spTree>
    <p:extLst>
      <p:ext uri="{BB962C8B-B14F-4D97-AF65-F5344CB8AC3E}">
        <p14:creationId xmlns:p14="http://schemas.microsoft.com/office/powerpoint/2010/main" val="685562745"/>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372</a:t>
            </a:fld>
            <a:endParaRPr lang="en-US"/>
          </a:p>
        </p:txBody>
      </p:sp>
    </p:spTree>
    <p:extLst>
      <p:ext uri="{BB962C8B-B14F-4D97-AF65-F5344CB8AC3E}">
        <p14:creationId xmlns:p14="http://schemas.microsoft.com/office/powerpoint/2010/main" val="2919582053"/>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373</a:t>
            </a:fld>
            <a:endParaRPr lang="en-US"/>
          </a:p>
        </p:txBody>
      </p:sp>
    </p:spTree>
    <p:extLst>
      <p:ext uri="{BB962C8B-B14F-4D97-AF65-F5344CB8AC3E}">
        <p14:creationId xmlns:p14="http://schemas.microsoft.com/office/powerpoint/2010/main" val="2177936492"/>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374</a:t>
            </a:fld>
            <a:endParaRPr lang="en-US"/>
          </a:p>
        </p:txBody>
      </p:sp>
    </p:spTree>
    <p:extLst>
      <p:ext uri="{BB962C8B-B14F-4D97-AF65-F5344CB8AC3E}">
        <p14:creationId xmlns:p14="http://schemas.microsoft.com/office/powerpoint/2010/main" val="4056704337"/>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375</a:t>
            </a:fld>
            <a:endParaRPr lang="en-US"/>
          </a:p>
        </p:txBody>
      </p:sp>
    </p:spTree>
    <p:extLst>
      <p:ext uri="{BB962C8B-B14F-4D97-AF65-F5344CB8AC3E}">
        <p14:creationId xmlns:p14="http://schemas.microsoft.com/office/powerpoint/2010/main" val="2720795871"/>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376</a:t>
            </a:fld>
            <a:endParaRPr lang="en-US"/>
          </a:p>
        </p:txBody>
      </p:sp>
    </p:spTree>
    <p:extLst>
      <p:ext uri="{BB962C8B-B14F-4D97-AF65-F5344CB8AC3E}">
        <p14:creationId xmlns:p14="http://schemas.microsoft.com/office/powerpoint/2010/main" val="1654934811"/>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377</a:t>
            </a:fld>
            <a:endParaRPr lang="en-US"/>
          </a:p>
        </p:txBody>
      </p:sp>
    </p:spTree>
    <p:extLst>
      <p:ext uri="{BB962C8B-B14F-4D97-AF65-F5344CB8AC3E}">
        <p14:creationId xmlns:p14="http://schemas.microsoft.com/office/powerpoint/2010/main" val="2497689059"/>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378</a:t>
            </a:fld>
            <a:endParaRPr lang="en-US"/>
          </a:p>
        </p:txBody>
      </p:sp>
    </p:spTree>
    <p:extLst>
      <p:ext uri="{BB962C8B-B14F-4D97-AF65-F5344CB8AC3E}">
        <p14:creationId xmlns:p14="http://schemas.microsoft.com/office/powerpoint/2010/main" val="2913066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a:t>
            </a:fld>
            <a:endParaRPr lang="en-US"/>
          </a:p>
        </p:txBody>
      </p:sp>
    </p:spTree>
    <p:extLst>
      <p:ext uri="{BB962C8B-B14F-4D97-AF65-F5344CB8AC3E}">
        <p14:creationId xmlns:p14="http://schemas.microsoft.com/office/powerpoint/2010/main" val="1807779654"/>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379</a:t>
            </a:fld>
            <a:endParaRPr lang="en-US"/>
          </a:p>
        </p:txBody>
      </p:sp>
    </p:spTree>
    <p:extLst>
      <p:ext uri="{BB962C8B-B14F-4D97-AF65-F5344CB8AC3E}">
        <p14:creationId xmlns:p14="http://schemas.microsoft.com/office/powerpoint/2010/main" val="695713298"/>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380</a:t>
            </a:fld>
            <a:endParaRPr lang="en-US"/>
          </a:p>
        </p:txBody>
      </p:sp>
    </p:spTree>
    <p:extLst>
      <p:ext uri="{BB962C8B-B14F-4D97-AF65-F5344CB8AC3E}">
        <p14:creationId xmlns:p14="http://schemas.microsoft.com/office/powerpoint/2010/main" val="110904512"/>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381</a:t>
            </a:fld>
            <a:endParaRPr lang="en-US"/>
          </a:p>
        </p:txBody>
      </p:sp>
    </p:spTree>
    <p:extLst>
      <p:ext uri="{BB962C8B-B14F-4D97-AF65-F5344CB8AC3E}">
        <p14:creationId xmlns:p14="http://schemas.microsoft.com/office/powerpoint/2010/main" val="3174731671"/>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382</a:t>
            </a:fld>
            <a:endParaRPr lang="en-US"/>
          </a:p>
        </p:txBody>
      </p:sp>
    </p:spTree>
    <p:extLst>
      <p:ext uri="{BB962C8B-B14F-4D97-AF65-F5344CB8AC3E}">
        <p14:creationId xmlns:p14="http://schemas.microsoft.com/office/powerpoint/2010/main" val="621810736"/>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383</a:t>
            </a:fld>
            <a:endParaRPr lang="en-US"/>
          </a:p>
        </p:txBody>
      </p:sp>
    </p:spTree>
    <p:extLst>
      <p:ext uri="{BB962C8B-B14F-4D97-AF65-F5344CB8AC3E}">
        <p14:creationId xmlns:p14="http://schemas.microsoft.com/office/powerpoint/2010/main" val="550221118"/>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384</a:t>
            </a:fld>
            <a:endParaRPr lang="en-US"/>
          </a:p>
        </p:txBody>
      </p:sp>
    </p:spTree>
    <p:extLst>
      <p:ext uri="{BB962C8B-B14F-4D97-AF65-F5344CB8AC3E}">
        <p14:creationId xmlns:p14="http://schemas.microsoft.com/office/powerpoint/2010/main" val="691495263"/>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385</a:t>
            </a:fld>
            <a:endParaRPr lang="en-US"/>
          </a:p>
        </p:txBody>
      </p:sp>
    </p:spTree>
    <p:extLst>
      <p:ext uri="{BB962C8B-B14F-4D97-AF65-F5344CB8AC3E}">
        <p14:creationId xmlns:p14="http://schemas.microsoft.com/office/powerpoint/2010/main" val="3875885171"/>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386</a:t>
            </a:fld>
            <a:endParaRPr lang="en-US"/>
          </a:p>
        </p:txBody>
      </p:sp>
    </p:spTree>
    <p:extLst>
      <p:ext uri="{BB962C8B-B14F-4D97-AF65-F5344CB8AC3E}">
        <p14:creationId xmlns:p14="http://schemas.microsoft.com/office/powerpoint/2010/main" val="117839182"/>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387</a:t>
            </a:fld>
            <a:endParaRPr lang="en-US"/>
          </a:p>
        </p:txBody>
      </p:sp>
    </p:spTree>
    <p:extLst>
      <p:ext uri="{BB962C8B-B14F-4D97-AF65-F5344CB8AC3E}">
        <p14:creationId xmlns:p14="http://schemas.microsoft.com/office/powerpoint/2010/main" val="400954921"/>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388</a:t>
            </a:fld>
            <a:endParaRPr lang="en-US"/>
          </a:p>
        </p:txBody>
      </p:sp>
    </p:spTree>
    <p:extLst>
      <p:ext uri="{BB962C8B-B14F-4D97-AF65-F5344CB8AC3E}">
        <p14:creationId xmlns:p14="http://schemas.microsoft.com/office/powerpoint/2010/main" val="32401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a:t>
            </a:fld>
            <a:endParaRPr lang="en-US"/>
          </a:p>
        </p:txBody>
      </p:sp>
    </p:spTree>
    <p:extLst>
      <p:ext uri="{BB962C8B-B14F-4D97-AF65-F5344CB8AC3E}">
        <p14:creationId xmlns:p14="http://schemas.microsoft.com/office/powerpoint/2010/main" val="499607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a:t>
            </a:fld>
            <a:endParaRPr lang="en-US"/>
          </a:p>
        </p:txBody>
      </p:sp>
    </p:spTree>
    <p:extLst>
      <p:ext uri="{BB962C8B-B14F-4D97-AF65-F5344CB8AC3E}">
        <p14:creationId xmlns:p14="http://schemas.microsoft.com/office/powerpoint/2010/main" val="383153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42</a:t>
            </a:fld>
            <a:endParaRPr lang="en-US"/>
          </a:p>
        </p:txBody>
      </p:sp>
    </p:spTree>
    <p:extLst>
      <p:ext uri="{BB962C8B-B14F-4D97-AF65-F5344CB8AC3E}">
        <p14:creationId xmlns:p14="http://schemas.microsoft.com/office/powerpoint/2010/main" val="147143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a:t>
            </a:fld>
            <a:endParaRPr lang="en-US"/>
          </a:p>
        </p:txBody>
      </p:sp>
    </p:spTree>
    <p:extLst>
      <p:ext uri="{BB962C8B-B14F-4D97-AF65-F5344CB8AC3E}">
        <p14:creationId xmlns:p14="http://schemas.microsoft.com/office/powerpoint/2010/main" val="3591425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43</a:t>
            </a:fld>
            <a:endParaRPr lang="en-US"/>
          </a:p>
        </p:txBody>
      </p:sp>
    </p:spTree>
    <p:extLst>
      <p:ext uri="{BB962C8B-B14F-4D97-AF65-F5344CB8AC3E}">
        <p14:creationId xmlns:p14="http://schemas.microsoft.com/office/powerpoint/2010/main" val="30390528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44</a:t>
            </a:fld>
            <a:endParaRPr lang="en-US"/>
          </a:p>
        </p:txBody>
      </p:sp>
    </p:spTree>
    <p:extLst>
      <p:ext uri="{BB962C8B-B14F-4D97-AF65-F5344CB8AC3E}">
        <p14:creationId xmlns:p14="http://schemas.microsoft.com/office/powerpoint/2010/main" val="32394555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45</a:t>
            </a:fld>
            <a:endParaRPr lang="en-US"/>
          </a:p>
        </p:txBody>
      </p:sp>
    </p:spTree>
    <p:extLst>
      <p:ext uri="{BB962C8B-B14F-4D97-AF65-F5344CB8AC3E}">
        <p14:creationId xmlns:p14="http://schemas.microsoft.com/office/powerpoint/2010/main" val="1905823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46</a:t>
            </a:fld>
            <a:endParaRPr lang="en-US"/>
          </a:p>
        </p:txBody>
      </p:sp>
    </p:spTree>
    <p:extLst>
      <p:ext uri="{BB962C8B-B14F-4D97-AF65-F5344CB8AC3E}">
        <p14:creationId xmlns:p14="http://schemas.microsoft.com/office/powerpoint/2010/main" val="1198388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47</a:t>
            </a:fld>
            <a:endParaRPr lang="en-US"/>
          </a:p>
        </p:txBody>
      </p:sp>
    </p:spTree>
    <p:extLst>
      <p:ext uri="{BB962C8B-B14F-4D97-AF65-F5344CB8AC3E}">
        <p14:creationId xmlns:p14="http://schemas.microsoft.com/office/powerpoint/2010/main" val="830719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48</a:t>
            </a:fld>
            <a:endParaRPr lang="en-US"/>
          </a:p>
        </p:txBody>
      </p:sp>
    </p:spTree>
    <p:extLst>
      <p:ext uri="{BB962C8B-B14F-4D97-AF65-F5344CB8AC3E}">
        <p14:creationId xmlns:p14="http://schemas.microsoft.com/office/powerpoint/2010/main" val="3423512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49</a:t>
            </a:fld>
            <a:endParaRPr lang="en-US"/>
          </a:p>
        </p:txBody>
      </p:sp>
    </p:spTree>
    <p:extLst>
      <p:ext uri="{BB962C8B-B14F-4D97-AF65-F5344CB8AC3E}">
        <p14:creationId xmlns:p14="http://schemas.microsoft.com/office/powerpoint/2010/main" val="32421099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50</a:t>
            </a:fld>
            <a:endParaRPr lang="en-US"/>
          </a:p>
        </p:txBody>
      </p:sp>
    </p:spTree>
    <p:extLst>
      <p:ext uri="{BB962C8B-B14F-4D97-AF65-F5344CB8AC3E}">
        <p14:creationId xmlns:p14="http://schemas.microsoft.com/office/powerpoint/2010/main" val="18301078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51</a:t>
            </a:fld>
            <a:endParaRPr lang="en-US"/>
          </a:p>
        </p:txBody>
      </p:sp>
    </p:spTree>
    <p:extLst>
      <p:ext uri="{BB962C8B-B14F-4D97-AF65-F5344CB8AC3E}">
        <p14:creationId xmlns:p14="http://schemas.microsoft.com/office/powerpoint/2010/main" val="23026444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52</a:t>
            </a:fld>
            <a:endParaRPr lang="en-US"/>
          </a:p>
        </p:txBody>
      </p:sp>
    </p:spTree>
    <p:extLst>
      <p:ext uri="{BB962C8B-B14F-4D97-AF65-F5344CB8AC3E}">
        <p14:creationId xmlns:p14="http://schemas.microsoft.com/office/powerpoint/2010/main" val="169693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5</a:t>
            </a:fld>
            <a:endParaRPr lang="en-US"/>
          </a:p>
        </p:txBody>
      </p:sp>
    </p:spTree>
    <p:extLst>
      <p:ext uri="{BB962C8B-B14F-4D97-AF65-F5344CB8AC3E}">
        <p14:creationId xmlns:p14="http://schemas.microsoft.com/office/powerpoint/2010/main" val="2297615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53</a:t>
            </a:fld>
            <a:endParaRPr lang="en-US"/>
          </a:p>
        </p:txBody>
      </p:sp>
    </p:spTree>
    <p:extLst>
      <p:ext uri="{BB962C8B-B14F-4D97-AF65-F5344CB8AC3E}">
        <p14:creationId xmlns:p14="http://schemas.microsoft.com/office/powerpoint/2010/main" val="3166226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54</a:t>
            </a:fld>
            <a:endParaRPr lang="en-US"/>
          </a:p>
        </p:txBody>
      </p:sp>
    </p:spTree>
    <p:extLst>
      <p:ext uri="{BB962C8B-B14F-4D97-AF65-F5344CB8AC3E}">
        <p14:creationId xmlns:p14="http://schemas.microsoft.com/office/powerpoint/2010/main" val="916635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55</a:t>
            </a:fld>
            <a:endParaRPr lang="en-US"/>
          </a:p>
        </p:txBody>
      </p:sp>
    </p:spTree>
    <p:extLst>
      <p:ext uri="{BB962C8B-B14F-4D97-AF65-F5344CB8AC3E}">
        <p14:creationId xmlns:p14="http://schemas.microsoft.com/office/powerpoint/2010/main" val="36921379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56</a:t>
            </a:fld>
            <a:endParaRPr lang="en-US"/>
          </a:p>
        </p:txBody>
      </p:sp>
    </p:spTree>
    <p:extLst>
      <p:ext uri="{BB962C8B-B14F-4D97-AF65-F5344CB8AC3E}">
        <p14:creationId xmlns:p14="http://schemas.microsoft.com/office/powerpoint/2010/main" val="37194505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57</a:t>
            </a:fld>
            <a:endParaRPr lang="en-US"/>
          </a:p>
        </p:txBody>
      </p:sp>
    </p:spTree>
    <p:extLst>
      <p:ext uri="{BB962C8B-B14F-4D97-AF65-F5344CB8AC3E}">
        <p14:creationId xmlns:p14="http://schemas.microsoft.com/office/powerpoint/2010/main" val="15292027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58</a:t>
            </a:fld>
            <a:endParaRPr lang="en-US"/>
          </a:p>
        </p:txBody>
      </p:sp>
    </p:spTree>
    <p:extLst>
      <p:ext uri="{BB962C8B-B14F-4D97-AF65-F5344CB8AC3E}">
        <p14:creationId xmlns:p14="http://schemas.microsoft.com/office/powerpoint/2010/main" val="40171930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59</a:t>
            </a:fld>
            <a:endParaRPr lang="en-US"/>
          </a:p>
        </p:txBody>
      </p:sp>
    </p:spTree>
    <p:extLst>
      <p:ext uri="{BB962C8B-B14F-4D97-AF65-F5344CB8AC3E}">
        <p14:creationId xmlns:p14="http://schemas.microsoft.com/office/powerpoint/2010/main" val="11936294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60</a:t>
            </a:fld>
            <a:endParaRPr lang="en-US"/>
          </a:p>
        </p:txBody>
      </p:sp>
    </p:spTree>
    <p:extLst>
      <p:ext uri="{BB962C8B-B14F-4D97-AF65-F5344CB8AC3E}">
        <p14:creationId xmlns:p14="http://schemas.microsoft.com/office/powerpoint/2010/main" val="23594412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61</a:t>
            </a:fld>
            <a:endParaRPr lang="en-US"/>
          </a:p>
        </p:txBody>
      </p:sp>
    </p:spTree>
    <p:extLst>
      <p:ext uri="{BB962C8B-B14F-4D97-AF65-F5344CB8AC3E}">
        <p14:creationId xmlns:p14="http://schemas.microsoft.com/office/powerpoint/2010/main" val="34505571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62</a:t>
            </a:fld>
            <a:endParaRPr lang="en-US"/>
          </a:p>
        </p:txBody>
      </p:sp>
    </p:spTree>
    <p:extLst>
      <p:ext uri="{BB962C8B-B14F-4D97-AF65-F5344CB8AC3E}">
        <p14:creationId xmlns:p14="http://schemas.microsoft.com/office/powerpoint/2010/main" val="2670611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6</a:t>
            </a:fld>
            <a:endParaRPr lang="en-US"/>
          </a:p>
        </p:txBody>
      </p:sp>
    </p:spTree>
    <p:extLst>
      <p:ext uri="{BB962C8B-B14F-4D97-AF65-F5344CB8AC3E}">
        <p14:creationId xmlns:p14="http://schemas.microsoft.com/office/powerpoint/2010/main" val="5725487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63</a:t>
            </a:fld>
            <a:endParaRPr lang="en-US"/>
          </a:p>
        </p:txBody>
      </p:sp>
    </p:spTree>
    <p:extLst>
      <p:ext uri="{BB962C8B-B14F-4D97-AF65-F5344CB8AC3E}">
        <p14:creationId xmlns:p14="http://schemas.microsoft.com/office/powerpoint/2010/main" val="21333011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64</a:t>
            </a:fld>
            <a:endParaRPr lang="en-US"/>
          </a:p>
        </p:txBody>
      </p:sp>
    </p:spTree>
    <p:extLst>
      <p:ext uri="{BB962C8B-B14F-4D97-AF65-F5344CB8AC3E}">
        <p14:creationId xmlns:p14="http://schemas.microsoft.com/office/powerpoint/2010/main" val="42568812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66</a:t>
            </a:fld>
            <a:endParaRPr lang="en-US"/>
          </a:p>
        </p:txBody>
      </p:sp>
    </p:spTree>
    <p:extLst>
      <p:ext uri="{BB962C8B-B14F-4D97-AF65-F5344CB8AC3E}">
        <p14:creationId xmlns:p14="http://schemas.microsoft.com/office/powerpoint/2010/main" val="14906551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67</a:t>
            </a:fld>
            <a:endParaRPr lang="en-US"/>
          </a:p>
        </p:txBody>
      </p:sp>
    </p:spTree>
    <p:extLst>
      <p:ext uri="{BB962C8B-B14F-4D97-AF65-F5344CB8AC3E}">
        <p14:creationId xmlns:p14="http://schemas.microsoft.com/office/powerpoint/2010/main" val="12991792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68</a:t>
            </a:fld>
            <a:endParaRPr lang="en-US"/>
          </a:p>
        </p:txBody>
      </p:sp>
    </p:spTree>
    <p:extLst>
      <p:ext uri="{BB962C8B-B14F-4D97-AF65-F5344CB8AC3E}">
        <p14:creationId xmlns:p14="http://schemas.microsoft.com/office/powerpoint/2010/main" val="3221801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69</a:t>
            </a:fld>
            <a:endParaRPr lang="en-US"/>
          </a:p>
        </p:txBody>
      </p:sp>
    </p:spTree>
    <p:extLst>
      <p:ext uri="{BB962C8B-B14F-4D97-AF65-F5344CB8AC3E}">
        <p14:creationId xmlns:p14="http://schemas.microsoft.com/office/powerpoint/2010/main" val="3853106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70</a:t>
            </a:fld>
            <a:endParaRPr lang="en-US"/>
          </a:p>
        </p:txBody>
      </p:sp>
    </p:spTree>
    <p:extLst>
      <p:ext uri="{BB962C8B-B14F-4D97-AF65-F5344CB8AC3E}">
        <p14:creationId xmlns:p14="http://schemas.microsoft.com/office/powerpoint/2010/main" val="29595095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71</a:t>
            </a:fld>
            <a:endParaRPr lang="en-US"/>
          </a:p>
        </p:txBody>
      </p:sp>
    </p:spTree>
    <p:extLst>
      <p:ext uri="{BB962C8B-B14F-4D97-AF65-F5344CB8AC3E}">
        <p14:creationId xmlns:p14="http://schemas.microsoft.com/office/powerpoint/2010/main" val="8748704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73</a:t>
            </a:fld>
            <a:endParaRPr lang="en-US"/>
          </a:p>
        </p:txBody>
      </p:sp>
    </p:spTree>
    <p:extLst>
      <p:ext uri="{BB962C8B-B14F-4D97-AF65-F5344CB8AC3E}">
        <p14:creationId xmlns:p14="http://schemas.microsoft.com/office/powerpoint/2010/main" val="20636885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74</a:t>
            </a:fld>
            <a:endParaRPr lang="en-US"/>
          </a:p>
        </p:txBody>
      </p:sp>
    </p:spTree>
    <p:extLst>
      <p:ext uri="{BB962C8B-B14F-4D97-AF65-F5344CB8AC3E}">
        <p14:creationId xmlns:p14="http://schemas.microsoft.com/office/powerpoint/2010/main" val="331076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7</a:t>
            </a:fld>
            <a:endParaRPr lang="en-US"/>
          </a:p>
        </p:txBody>
      </p:sp>
    </p:spTree>
    <p:extLst>
      <p:ext uri="{BB962C8B-B14F-4D97-AF65-F5344CB8AC3E}">
        <p14:creationId xmlns:p14="http://schemas.microsoft.com/office/powerpoint/2010/main" val="21509492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75</a:t>
            </a:fld>
            <a:endParaRPr lang="en-US"/>
          </a:p>
        </p:txBody>
      </p:sp>
    </p:spTree>
    <p:extLst>
      <p:ext uri="{BB962C8B-B14F-4D97-AF65-F5344CB8AC3E}">
        <p14:creationId xmlns:p14="http://schemas.microsoft.com/office/powerpoint/2010/main" val="21486408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76</a:t>
            </a:fld>
            <a:endParaRPr lang="en-US"/>
          </a:p>
        </p:txBody>
      </p:sp>
    </p:spTree>
    <p:extLst>
      <p:ext uri="{BB962C8B-B14F-4D97-AF65-F5344CB8AC3E}">
        <p14:creationId xmlns:p14="http://schemas.microsoft.com/office/powerpoint/2010/main" val="29336232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77</a:t>
            </a:fld>
            <a:endParaRPr lang="en-US"/>
          </a:p>
        </p:txBody>
      </p:sp>
    </p:spTree>
    <p:extLst>
      <p:ext uri="{BB962C8B-B14F-4D97-AF65-F5344CB8AC3E}">
        <p14:creationId xmlns:p14="http://schemas.microsoft.com/office/powerpoint/2010/main" val="10047705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78</a:t>
            </a:fld>
            <a:endParaRPr lang="en-US"/>
          </a:p>
        </p:txBody>
      </p:sp>
    </p:spTree>
    <p:extLst>
      <p:ext uri="{BB962C8B-B14F-4D97-AF65-F5344CB8AC3E}">
        <p14:creationId xmlns:p14="http://schemas.microsoft.com/office/powerpoint/2010/main" val="29924195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79</a:t>
            </a:fld>
            <a:endParaRPr lang="en-US"/>
          </a:p>
        </p:txBody>
      </p:sp>
    </p:spTree>
    <p:extLst>
      <p:ext uri="{BB962C8B-B14F-4D97-AF65-F5344CB8AC3E}">
        <p14:creationId xmlns:p14="http://schemas.microsoft.com/office/powerpoint/2010/main" val="29346157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80</a:t>
            </a:fld>
            <a:endParaRPr lang="en-US"/>
          </a:p>
        </p:txBody>
      </p:sp>
    </p:spTree>
    <p:extLst>
      <p:ext uri="{BB962C8B-B14F-4D97-AF65-F5344CB8AC3E}">
        <p14:creationId xmlns:p14="http://schemas.microsoft.com/office/powerpoint/2010/main" val="10314448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81</a:t>
            </a:fld>
            <a:endParaRPr lang="en-US"/>
          </a:p>
        </p:txBody>
      </p:sp>
    </p:spTree>
    <p:extLst>
      <p:ext uri="{BB962C8B-B14F-4D97-AF65-F5344CB8AC3E}">
        <p14:creationId xmlns:p14="http://schemas.microsoft.com/office/powerpoint/2010/main" val="31241210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82</a:t>
            </a:fld>
            <a:endParaRPr lang="en-US"/>
          </a:p>
        </p:txBody>
      </p:sp>
    </p:spTree>
    <p:extLst>
      <p:ext uri="{BB962C8B-B14F-4D97-AF65-F5344CB8AC3E}">
        <p14:creationId xmlns:p14="http://schemas.microsoft.com/office/powerpoint/2010/main" val="20291764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83</a:t>
            </a:fld>
            <a:endParaRPr lang="en-US"/>
          </a:p>
        </p:txBody>
      </p:sp>
    </p:spTree>
    <p:extLst>
      <p:ext uri="{BB962C8B-B14F-4D97-AF65-F5344CB8AC3E}">
        <p14:creationId xmlns:p14="http://schemas.microsoft.com/office/powerpoint/2010/main" val="14580777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84</a:t>
            </a:fld>
            <a:endParaRPr lang="en-US"/>
          </a:p>
        </p:txBody>
      </p:sp>
    </p:spTree>
    <p:extLst>
      <p:ext uri="{BB962C8B-B14F-4D97-AF65-F5344CB8AC3E}">
        <p14:creationId xmlns:p14="http://schemas.microsoft.com/office/powerpoint/2010/main" val="3521792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8</a:t>
            </a:fld>
            <a:endParaRPr lang="en-US"/>
          </a:p>
        </p:txBody>
      </p:sp>
    </p:spTree>
    <p:extLst>
      <p:ext uri="{BB962C8B-B14F-4D97-AF65-F5344CB8AC3E}">
        <p14:creationId xmlns:p14="http://schemas.microsoft.com/office/powerpoint/2010/main" val="35476431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85</a:t>
            </a:fld>
            <a:endParaRPr lang="en-US"/>
          </a:p>
        </p:txBody>
      </p:sp>
    </p:spTree>
    <p:extLst>
      <p:ext uri="{BB962C8B-B14F-4D97-AF65-F5344CB8AC3E}">
        <p14:creationId xmlns:p14="http://schemas.microsoft.com/office/powerpoint/2010/main" val="5462319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86</a:t>
            </a:fld>
            <a:endParaRPr lang="en-US"/>
          </a:p>
        </p:txBody>
      </p:sp>
    </p:spTree>
    <p:extLst>
      <p:ext uri="{BB962C8B-B14F-4D97-AF65-F5344CB8AC3E}">
        <p14:creationId xmlns:p14="http://schemas.microsoft.com/office/powerpoint/2010/main" val="9819610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87</a:t>
            </a:fld>
            <a:endParaRPr lang="en-US"/>
          </a:p>
        </p:txBody>
      </p:sp>
    </p:spTree>
    <p:extLst>
      <p:ext uri="{BB962C8B-B14F-4D97-AF65-F5344CB8AC3E}">
        <p14:creationId xmlns:p14="http://schemas.microsoft.com/office/powerpoint/2010/main" val="5932552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89</a:t>
            </a:fld>
            <a:endParaRPr lang="en-US"/>
          </a:p>
        </p:txBody>
      </p:sp>
    </p:spTree>
    <p:extLst>
      <p:ext uri="{BB962C8B-B14F-4D97-AF65-F5344CB8AC3E}">
        <p14:creationId xmlns:p14="http://schemas.microsoft.com/office/powerpoint/2010/main" val="27482141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90</a:t>
            </a:fld>
            <a:endParaRPr lang="en-US"/>
          </a:p>
        </p:txBody>
      </p:sp>
    </p:spTree>
    <p:extLst>
      <p:ext uri="{BB962C8B-B14F-4D97-AF65-F5344CB8AC3E}">
        <p14:creationId xmlns:p14="http://schemas.microsoft.com/office/powerpoint/2010/main" val="10310034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91</a:t>
            </a:fld>
            <a:endParaRPr lang="en-US"/>
          </a:p>
        </p:txBody>
      </p:sp>
    </p:spTree>
    <p:extLst>
      <p:ext uri="{BB962C8B-B14F-4D97-AF65-F5344CB8AC3E}">
        <p14:creationId xmlns:p14="http://schemas.microsoft.com/office/powerpoint/2010/main" val="28568981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92</a:t>
            </a:fld>
            <a:endParaRPr lang="en-US"/>
          </a:p>
        </p:txBody>
      </p:sp>
    </p:spTree>
    <p:extLst>
      <p:ext uri="{BB962C8B-B14F-4D97-AF65-F5344CB8AC3E}">
        <p14:creationId xmlns:p14="http://schemas.microsoft.com/office/powerpoint/2010/main" val="26110913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93</a:t>
            </a:fld>
            <a:endParaRPr lang="en-US"/>
          </a:p>
        </p:txBody>
      </p:sp>
    </p:spTree>
    <p:extLst>
      <p:ext uri="{BB962C8B-B14F-4D97-AF65-F5344CB8AC3E}">
        <p14:creationId xmlns:p14="http://schemas.microsoft.com/office/powerpoint/2010/main" val="27102001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94</a:t>
            </a:fld>
            <a:endParaRPr lang="en-US"/>
          </a:p>
        </p:txBody>
      </p:sp>
    </p:spTree>
    <p:extLst>
      <p:ext uri="{BB962C8B-B14F-4D97-AF65-F5344CB8AC3E}">
        <p14:creationId xmlns:p14="http://schemas.microsoft.com/office/powerpoint/2010/main" val="13588207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95</a:t>
            </a:fld>
            <a:endParaRPr lang="en-US"/>
          </a:p>
        </p:txBody>
      </p:sp>
    </p:spTree>
    <p:extLst>
      <p:ext uri="{BB962C8B-B14F-4D97-AF65-F5344CB8AC3E}">
        <p14:creationId xmlns:p14="http://schemas.microsoft.com/office/powerpoint/2010/main" val="132153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a:t>
            </a:fld>
            <a:endParaRPr lang="en-US"/>
          </a:p>
        </p:txBody>
      </p:sp>
    </p:spTree>
    <p:extLst>
      <p:ext uri="{BB962C8B-B14F-4D97-AF65-F5344CB8AC3E}">
        <p14:creationId xmlns:p14="http://schemas.microsoft.com/office/powerpoint/2010/main" val="26029613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96</a:t>
            </a:fld>
            <a:endParaRPr lang="en-US"/>
          </a:p>
        </p:txBody>
      </p:sp>
    </p:spTree>
    <p:extLst>
      <p:ext uri="{BB962C8B-B14F-4D97-AF65-F5344CB8AC3E}">
        <p14:creationId xmlns:p14="http://schemas.microsoft.com/office/powerpoint/2010/main" val="26246818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97</a:t>
            </a:fld>
            <a:endParaRPr lang="en-US"/>
          </a:p>
        </p:txBody>
      </p:sp>
    </p:spTree>
    <p:extLst>
      <p:ext uri="{BB962C8B-B14F-4D97-AF65-F5344CB8AC3E}">
        <p14:creationId xmlns:p14="http://schemas.microsoft.com/office/powerpoint/2010/main" val="28874510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98</a:t>
            </a:fld>
            <a:endParaRPr lang="en-US"/>
          </a:p>
        </p:txBody>
      </p:sp>
    </p:spTree>
    <p:extLst>
      <p:ext uri="{BB962C8B-B14F-4D97-AF65-F5344CB8AC3E}">
        <p14:creationId xmlns:p14="http://schemas.microsoft.com/office/powerpoint/2010/main" val="40618489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99</a:t>
            </a:fld>
            <a:endParaRPr lang="en-US"/>
          </a:p>
        </p:txBody>
      </p:sp>
    </p:spTree>
    <p:extLst>
      <p:ext uri="{BB962C8B-B14F-4D97-AF65-F5344CB8AC3E}">
        <p14:creationId xmlns:p14="http://schemas.microsoft.com/office/powerpoint/2010/main" val="10670937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100</a:t>
            </a:fld>
            <a:endParaRPr lang="en-US"/>
          </a:p>
        </p:txBody>
      </p:sp>
    </p:spTree>
    <p:extLst>
      <p:ext uri="{BB962C8B-B14F-4D97-AF65-F5344CB8AC3E}">
        <p14:creationId xmlns:p14="http://schemas.microsoft.com/office/powerpoint/2010/main" val="15254039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101</a:t>
            </a:fld>
            <a:endParaRPr lang="en-US"/>
          </a:p>
        </p:txBody>
      </p:sp>
    </p:spTree>
    <p:extLst>
      <p:ext uri="{BB962C8B-B14F-4D97-AF65-F5344CB8AC3E}">
        <p14:creationId xmlns:p14="http://schemas.microsoft.com/office/powerpoint/2010/main" val="128034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102</a:t>
            </a:fld>
            <a:endParaRPr lang="en-US"/>
          </a:p>
        </p:txBody>
      </p:sp>
    </p:spTree>
    <p:extLst>
      <p:ext uri="{BB962C8B-B14F-4D97-AF65-F5344CB8AC3E}">
        <p14:creationId xmlns:p14="http://schemas.microsoft.com/office/powerpoint/2010/main" val="11957391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103</a:t>
            </a:fld>
            <a:endParaRPr lang="en-US"/>
          </a:p>
        </p:txBody>
      </p:sp>
    </p:spTree>
    <p:extLst>
      <p:ext uri="{BB962C8B-B14F-4D97-AF65-F5344CB8AC3E}">
        <p14:creationId xmlns:p14="http://schemas.microsoft.com/office/powerpoint/2010/main" val="11714564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104</a:t>
            </a:fld>
            <a:endParaRPr lang="en-US"/>
          </a:p>
        </p:txBody>
      </p:sp>
    </p:spTree>
    <p:extLst>
      <p:ext uri="{BB962C8B-B14F-4D97-AF65-F5344CB8AC3E}">
        <p14:creationId xmlns:p14="http://schemas.microsoft.com/office/powerpoint/2010/main" val="34622732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105</a:t>
            </a:fld>
            <a:endParaRPr lang="en-US"/>
          </a:p>
        </p:txBody>
      </p:sp>
    </p:spTree>
    <p:extLst>
      <p:ext uri="{BB962C8B-B14F-4D97-AF65-F5344CB8AC3E}">
        <p14:creationId xmlns:p14="http://schemas.microsoft.com/office/powerpoint/2010/main" val="1874153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93141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72246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273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05413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91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84660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2468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38083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AB1E690-46F8-4F40-9431-CE1AF957D853}"/>
              </a:ext>
            </a:extLst>
          </p:cNvPr>
          <p:cNvSpPr>
            <a:spLocks noGrp="1" noChangeArrowheads="1"/>
          </p:cNvSpPr>
          <p:nvPr>
            <p:ph type="dt" sz="half" idx="10"/>
          </p:nvPr>
        </p:nvSpPr>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85D5EDA-D7C3-444A-9EC2-B3BE7C718AC1}"/>
              </a:ext>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8D8898A-5EB0-4CDC-917B-2CCE0AC033D2}"/>
              </a:ext>
            </a:extLst>
          </p:cNvPr>
          <p:cNvSpPr>
            <a:spLocks noGrp="1" noChangeArrowheads="1"/>
          </p:cNvSpPr>
          <p:nvPr>
            <p:ph type="sldNum" sz="quarter" idx="12"/>
          </p:nvPr>
        </p:nvSpPr>
        <p:spPr/>
        <p:txBody>
          <a:bodyPr/>
          <a:lstStyle>
            <a:lvl1pPr>
              <a:defRPr/>
            </a:lvl1pPr>
          </a:lstStyle>
          <a:p>
            <a:pPr>
              <a:defRPr/>
            </a:pPr>
            <a:fld id="{E1C45DA2-E59F-4C2C-9F6A-DADC5B03E701}" type="slidenum">
              <a:rPr lang="en-GB" altLang="en-US"/>
              <a:pPr>
                <a:defRPr/>
              </a:pPr>
              <a:t>‹#›</a:t>
            </a:fld>
            <a:endParaRPr lang="en-GB" altLang="en-US"/>
          </a:p>
        </p:txBody>
      </p:sp>
    </p:spTree>
    <p:extLst>
      <p:ext uri="{BB962C8B-B14F-4D97-AF65-F5344CB8AC3E}">
        <p14:creationId xmlns:p14="http://schemas.microsoft.com/office/powerpoint/2010/main" val="1665225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EEBAFE-ACF7-4F32-822F-FF7F5D543EB3}"/>
              </a:ext>
            </a:extLst>
          </p:cNvPr>
          <p:cNvSpPr>
            <a:spLocks noGrp="1" noChangeArrowheads="1"/>
          </p:cNvSpPr>
          <p:nvPr>
            <p:ph type="dt" sz="half" idx="10"/>
          </p:nvPr>
        </p:nvSpPr>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7675DD9-F30D-4284-AA1D-2EEB2411ABFD}"/>
              </a:ext>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ADEFB8C-ADCA-4794-9DE1-B46CA9A1B314}"/>
              </a:ext>
            </a:extLst>
          </p:cNvPr>
          <p:cNvSpPr>
            <a:spLocks noGrp="1" noChangeArrowheads="1"/>
          </p:cNvSpPr>
          <p:nvPr>
            <p:ph type="sldNum" sz="quarter" idx="12"/>
          </p:nvPr>
        </p:nvSpPr>
        <p:spPr/>
        <p:txBody>
          <a:bodyPr/>
          <a:lstStyle>
            <a:lvl1pPr>
              <a:defRPr/>
            </a:lvl1pPr>
          </a:lstStyle>
          <a:p>
            <a:pPr>
              <a:defRPr/>
            </a:pPr>
            <a:fld id="{69461601-22CF-4F21-B227-ECD0F0762EBA}" type="slidenum">
              <a:rPr lang="en-GB" altLang="en-US"/>
              <a:pPr>
                <a:defRPr/>
              </a:pPr>
              <a:t>‹#›</a:t>
            </a:fld>
            <a:endParaRPr lang="en-GB" altLang="en-US"/>
          </a:p>
        </p:txBody>
      </p:sp>
    </p:spTree>
    <p:extLst>
      <p:ext uri="{BB962C8B-B14F-4D97-AF65-F5344CB8AC3E}">
        <p14:creationId xmlns:p14="http://schemas.microsoft.com/office/powerpoint/2010/main" val="1118013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D9E4B71-377D-46D5-B7DF-357746884C51}"/>
              </a:ext>
            </a:extLst>
          </p:cNvPr>
          <p:cNvSpPr>
            <a:spLocks noGrp="1" noChangeArrowheads="1"/>
          </p:cNvSpPr>
          <p:nvPr>
            <p:ph type="dt" sz="half" idx="10"/>
          </p:nvPr>
        </p:nvSpPr>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B853804-526D-47BE-B4D9-CE6F96E5F2CC}"/>
              </a:ext>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EF21D9E-7158-4AF1-B91A-764C81532E67}"/>
              </a:ext>
            </a:extLst>
          </p:cNvPr>
          <p:cNvSpPr>
            <a:spLocks noGrp="1" noChangeArrowheads="1"/>
          </p:cNvSpPr>
          <p:nvPr>
            <p:ph type="sldNum" sz="quarter" idx="12"/>
          </p:nvPr>
        </p:nvSpPr>
        <p:spPr/>
        <p:txBody>
          <a:bodyPr/>
          <a:lstStyle>
            <a:lvl1pPr>
              <a:defRPr/>
            </a:lvl1pPr>
          </a:lstStyle>
          <a:p>
            <a:pPr>
              <a:defRPr/>
            </a:pPr>
            <a:fld id="{46F31311-2BCA-4F04-81C2-4146E22F6C09}" type="slidenum">
              <a:rPr lang="en-GB" altLang="en-US"/>
              <a:pPr>
                <a:defRPr/>
              </a:pPr>
              <a:t>‹#›</a:t>
            </a:fld>
            <a:endParaRPr lang="en-GB" altLang="en-US"/>
          </a:p>
        </p:txBody>
      </p:sp>
    </p:spTree>
    <p:extLst>
      <p:ext uri="{BB962C8B-B14F-4D97-AF65-F5344CB8AC3E}">
        <p14:creationId xmlns:p14="http://schemas.microsoft.com/office/powerpoint/2010/main" val="82883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498014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F7808A25-959F-4F94-81A0-DCA128B125F4}"/>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7">
            <a:extLst>
              <a:ext uri="{FF2B5EF4-FFF2-40B4-BE49-F238E27FC236}">
                <a16:creationId xmlns:a16="http://schemas.microsoft.com/office/drawing/2014/main" id="{ADAB006F-4366-46F5-BF9B-923B739FD5FA}"/>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8">
            <a:extLst>
              <a:ext uri="{FF2B5EF4-FFF2-40B4-BE49-F238E27FC236}">
                <a16:creationId xmlns:a16="http://schemas.microsoft.com/office/drawing/2014/main" id="{FA32FDDE-2529-4459-B75E-E3E71D1F095A}"/>
              </a:ext>
            </a:extLst>
          </p:cNvPr>
          <p:cNvSpPr>
            <a:spLocks noGrp="1" noChangeArrowheads="1"/>
          </p:cNvSpPr>
          <p:nvPr>
            <p:ph type="sldNum" sz="quarter" idx="12"/>
          </p:nvPr>
        </p:nvSpPr>
        <p:spPr/>
        <p:txBody>
          <a:bodyPr/>
          <a:lstStyle>
            <a:lvl1pPr>
              <a:defRPr/>
            </a:lvl1pPr>
          </a:lstStyle>
          <a:p>
            <a:pPr>
              <a:defRPr/>
            </a:pPr>
            <a:fld id="{C6C76AA1-C88D-4A6D-B8BA-0ADFD46A6AAF}" type="slidenum">
              <a:rPr lang="en-GB" altLang="en-US"/>
              <a:pPr>
                <a:defRPr/>
              </a:pPr>
              <a:t>‹#›</a:t>
            </a:fld>
            <a:endParaRPr lang="en-GB" altLang="en-US"/>
          </a:p>
        </p:txBody>
      </p:sp>
    </p:spTree>
    <p:extLst>
      <p:ext uri="{BB962C8B-B14F-4D97-AF65-F5344CB8AC3E}">
        <p14:creationId xmlns:p14="http://schemas.microsoft.com/office/powerpoint/2010/main" val="3553395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714396C-6266-4A91-8331-9BF91B6134F1}"/>
              </a:ext>
            </a:extLst>
          </p:cNvPr>
          <p:cNvSpPr>
            <a:spLocks noGrp="1" noChangeArrowheads="1"/>
          </p:cNvSpPr>
          <p:nvPr>
            <p:ph type="dt" sz="half" idx="10"/>
          </p:nvPr>
        </p:nvSpPr>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21915844-9D8B-4C1B-863F-D4D8EDEE8877}"/>
              </a:ext>
            </a:extLst>
          </p:cNvPr>
          <p:cNvSpPr>
            <a:spLocks noGrp="1" noChangeArrowheads="1"/>
          </p:cNvSpPr>
          <p:nvPr>
            <p:ph type="ftr" sz="quarter" idx="11"/>
          </p:nvPr>
        </p:nvSpPr>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8355014C-5AAE-43C9-866F-720768AF3970}"/>
              </a:ext>
            </a:extLst>
          </p:cNvPr>
          <p:cNvSpPr>
            <a:spLocks noGrp="1" noChangeArrowheads="1"/>
          </p:cNvSpPr>
          <p:nvPr>
            <p:ph type="sldNum" sz="quarter" idx="12"/>
          </p:nvPr>
        </p:nvSpPr>
        <p:spPr/>
        <p:txBody>
          <a:bodyPr/>
          <a:lstStyle>
            <a:lvl1pPr>
              <a:defRPr/>
            </a:lvl1pPr>
          </a:lstStyle>
          <a:p>
            <a:pPr>
              <a:defRPr/>
            </a:pPr>
            <a:fld id="{3CE01F4B-F0B9-40EB-9AF9-91C062D354A3}" type="slidenum">
              <a:rPr lang="en-GB" altLang="en-US"/>
              <a:pPr>
                <a:defRPr/>
              </a:pPr>
              <a:t>‹#›</a:t>
            </a:fld>
            <a:endParaRPr lang="en-GB" altLang="en-US"/>
          </a:p>
        </p:txBody>
      </p:sp>
    </p:spTree>
    <p:extLst>
      <p:ext uri="{BB962C8B-B14F-4D97-AF65-F5344CB8AC3E}">
        <p14:creationId xmlns:p14="http://schemas.microsoft.com/office/powerpoint/2010/main" val="1107295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00BF091-148B-4581-9D5C-80FC452195E6}"/>
              </a:ext>
            </a:extLst>
          </p:cNvPr>
          <p:cNvSpPr>
            <a:spLocks noGrp="1" noChangeArrowheads="1"/>
          </p:cNvSpPr>
          <p:nvPr>
            <p:ph type="dt" sz="half" idx="10"/>
          </p:nvPr>
        </p:nvSpPr>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4DC0FA1B-4EE1-40E6-9AA1-4DD4EE538217}"/>
              </a:ext>
            </a:extLst>
          </p:cNvPr>
          <p:cNvSpPr>
            <a:spLocks noGrp="1" noChangeArrowheads="1"/>
          </p:cNvSpPr>
          <p:nvPr>
            <p:ph type="ftr" sz="quarter" idx="11"/>
          </p:nvPr>
        </p:nvSpPr>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27A03747-15B5-4B1A-B7A1-DB5795BF3AA1}"/>
              </a:ext>
            </a:extLst>
          </p:cNvPr>
          <p:cNvSpPr>
            <a:spLocks noGrp="1" noChangeArrowheads="1"/>
          </p:cNvSpPr>
          <p:nvPr>
            <p:ph type="sldNum" sz="quarter" idx="12"/>
          </p:nvPr>
        </p:nvSpPr>
        <p:spPr/>
        <p:txBody>
          <a:bodyPr/>
          <a:lstStyle>
            <a:lvl1pPr>
              <a:defRPr/>
            </a:lvl1pPr>
          </a:lstStyle>
          <a:p>
            <a:pPr>
              <a:defRPr/>
            </a:pPr>
            <a:fld id="{EDAB021D-81DC-4023-AD21-84EFB006412A}" type="slidenum">
              <a:rPr lang="en-GB" altLang="en-US"/>
              <a:pPr>
                <a:defRPr/>
              </a:pPr>
              <a:t>‹#›</a:t>
            </a:fld>
            <a:endParaRPr lang="en-GB" altLang="en-US"/>
          </a:p>
        </p:txBody>
      </p:sp>
    </p:spTree>
    <p:extLst>
      <p:ext uri="{BB962C8B-B14F-4D97-AF65-F5344CB8AC3E}">
        <p14:creationId xmlns:p14="http://schemas.microsoft.com/office/powerpoint/2010/main" val="1731883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829FF9-C68F-4EFA-9E08-49F8FE2BCDC1}"/>
              </a:ext>
            </a:extLst>
          </p:cNvPr>
          <p:cNvSpPr>
            <a:spLocks noGrp="1" noChangeArrowheads="1"/>
          </p:cNvSpPr>
          <p:nvPr>
            <p:ph type="dt" sz="half" idx="10"/>
          </p:nvPr>
        </p:nvSpPr>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95F20674-F40A-4A88-8127-784E0366E0BB}"/>
              </a:ext>
            </a:extLst>
          </p:cNvPr>
          <p:cNvSpPr>
            <a:spLocks noGrp="1" noChangeArrowheads="1"/>
          </p:cNvSpPr>
          <p:nvPr>
            <p:ph type="ftr" sz="quarter" idx="11"/>
          </p:nvPr>
        </p:nvSpPr>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0B01F0AF-D2DC-4E1F-A029-3C01CC5517CC}"/>
              </a:ext>
            </a:extLst>
          </p:cNvPr>
          <p:cNvSpPr>
            <a:spLocks noGrp="1" noChangeArrowheads="1"/>
          </p:cNvSpPr>
          <p:nvPr>
            <p:ph type="sldNum" sz="quarter" idx="12"/>
          </p:nvPr>
        </p:nvSpPr>
        <p:spPr/>
        <p:txBody>
          <a:bodyPr/>
          <a:lstStyle>
            <a:lvl1pPr>
              <a:defRPr/>
            </a:lvl1pPr>
          </a:lstStyle>
          <a:p>
            <a:pPr>
              <a:defRPr/>
            </a:pPr>
            <a:fld id="{3CA12A0E-F8D0-43E5-A6C5-136EB645F852}" type="slidenum">
              <a:rPr lang="en-GB" altLang="en-US"/>
              <a:pPr>
                <a:defRPr/>
              </a:pPr>
              <a:t>‹#›</a:t>
            </a:fld>
            <a:endParaRPr lang="en-GB" altLang="en-US"/>
          </a:p>
        </p:txBody>
      </p:sp>
    </p:spTree>
    <p:extLst>
      <p:ext uri="{BB962C8B-B14F-4D97-AF65-F5344CB8AC3E}">
        <p14:creationId xmlns:p14="http://schemas.microsoft.com/office/powerpoint/2010/main" val="1293188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a:extLst>
              <a:ext uri="{FF2B5EF4-FFF2-40B4-BE49-F238E27FC236}">
                <a16:creationId xmlns:a16="http://schemas.microsoft.com/office/drawing/2014/main" id="{47783839-BF94-403C-B937-E6B777762670}"/>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7">
            <a:extLst>
              <a:ext uri="{FF2B5EF4-FFF2-40B4-BE49-F238E27FC236}">
                <a16:creationId xmlns:a16="http://schemas.microsoft.com/office/drawing/2014/main" id="{70D7DF3D-9945-4129-8F3D-9C4310849BA8}"/>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8">
            <a:extLst>
              <a:ext uri="{FF2B5EF4-FFF2-40B4-BE49-F238E27FC236}">
                <a16:creationId xmlns:a16="http://schemas.microsoft.com/office/drawing/2014/main" id="{6D1BCCA9-388B-461D-9957-3EFE2B9B872B}"/>
              </a:ext>
            </a:extLst>
          </p:cNvPr>
          <p:cNvSpPr>
            <a:spLocks noGrp="1" noChangeArrowheads="1"/>
          </p:cNvSpPr>
          <p:nvPr>
            <p:ph type="sldNum" sz="quarter" idx="12"/>
          </p:nvPr>
        </p:nvSpPr>
        <p:spPr/>
        <p:txBody>
          <a:bodyPr/>
          <a:lstStyle>
            <a:lvl1pPr>
              <a:defRPr/>
            </a:lvl1pPr>
          </a:lstStyle>
          <a:p>
            <a:pPr>
              <a:defRPr/>
            </a:pPr>
            <a:fld id="{2CA29900-9C05-4943-AF82-0407F5BED03D}" type="slidenum">
              <a:rPr lang="en-GB" altLang="en-US"/>
              <a:pPr>
                <a:defRPr/>
              </a:pPr>
              <a:t>‹#›</a:t>
            </a:fld>
            <a:endParaRPr lang="en-GB" altLang="en-US"/>
          </a:p>
        </p:txBody>
      </p:sp>
    </p:spTree>
    <p:extLst>
      <p:ext uri="{BB962C8B-B14F-4D97-AF65-F5344CB8AC3E}">
        <p14:creationId xmlns:p14="http://schemas.microsoft.com/office/powerpoint/2010/main" val="912492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a:extLst>
              <a:ext uri="{FF2B5EF4-FFF2-40B4-BE49-F238E27FC236}">
                <a16:creationId xmlns:a16="http://schemas.microsoft.com/office/drawing/2014/main" id="{C50CBC1B-61C5-4EC1-85B9-3E9B9FC009B7}"/>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7">
            <a:extLst>
              <a:ext uri="{FF2B5EF4-FFF2-40B4-BE49-F238E27FC236}">
                <a16:creationId xmlns:a16="http://schemas.microsoft.com/office/drawing/2014/main" id="{DDFDE9F2-9034-4440-9E84-D770888932BF}"/>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8">
            <a:extLst>
              <a:ext uri="{FF2B5EF4-FFF2-40B4-BE49-F238E27FC236}">
                <a16:creationId xmlns:a16="http://schemas.microsoft.com/office/drawing/2014/main" id="{DE80DF27-A671-4581-ACD9-3E4304C5CFE7}"/>
              </a:ext>
            </a:extLst>
          </p:cNvPr>
          <p:cNvSpPr>
            <a:spLocks noGrp="1" noChangeArrowheads="1"/>
          </p:cNvSpPr>
          <p:nvPr>
            <p:ph type="sldNum" sz="quarter" idx="12"/>
          </p:nvPr>
        </p:nvSpPr>
        <p:spPr/>
        <p:txBody>
          <a:bodyPr/>
          <a:lstStyle>
            <a:lvl1pPr>
              <a:defRPr/>
            </a:lvl1pPr>
          </a:lstStyle>
          <a:p>
            <a:pPr>
              <a:defRPr/>
            </a:pPr>
            <a:fld id="{1FBEAC27-D1FD-4584-8A43-CE7BFA5C3514}" type="slidenum">
              <a:rPr lang="en-GB" altLang="en-US"/>
              <a:pPr>
                <a:defRPr/>
              </a:pPr>
              <a:t>‹#›</a:t>
            </a:fld>
            <a:endParaRPr lang="en-GB" altLang="en-US"/>
          </a:p>
        </p:txBody>
      </p:sp>
    </p:spTree>
    <p:extLst>
      <p:ext uri="{BB962C8B-B14F-4D97-AF65-F5344CB8AC3E}">
        <p14:creationId xmlns:p14="http://schemas.microsoft.com/office/powerpoint/2010/main" val="367196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0375BF-2570-4823-8157-797F6A88223D}"/>
              </a:ext>
            </a:extLst>
          </p:cNvPr>
          <p:cNvSpPr>
            <a:spLocks noGrp="1" noChangeArrowheads="1"/>
          </p:cNvSpPr>
          <p:nvPr>
            <p:ph type="dt" sz="half" idx="10"/>
          </p:nvPr>
        </p:nvSpPr>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1C4D521-9E73-4FCA-8277-CC0D52F635AB}"/>
              </a:ext>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EA769F5-8EC4-4CEC-861A-F2365F0D9171}"/>
              </a:ext>
            </a:extLst>
          </p:cNvPr>
          <p:cNvSpPr>
            <a:spLocks noGrp="1" noChangeArrowheads="1"/>
          </p:cNvSpPr>
          <p:nvPr>
            <p:ph type="sldNum" sz="quarter" idx="12"/>
          </p:nvPr>
        </p:nvSpPr>
        <p:spPr/>
        <p:txBody>
          <a:bodyPr/>
          <a:lstStyle>
            <a:lvl1pPr>
              <a:defRPr/>
            </a:lvl1pPr>
          </a:lstStyle>
          <a:p>
            <a:pPr>
              <a:defRPr/>
            </a:pPr>
            <a:fld id="{383537E9-4D71-4884-A3D5-23F5370275A5}" type="slidenum">
              <a:rPr lang="en-GB" altLang="en-US"/>
              <a:pPr>
                <a:defRPr/>
              </a:pPr>
              <a:t>‹#›</a:t>
            </a:fld>
            <a:endParaRPr lang="en-GB" altLang="en-US"/>
          </a:p>
        </p:txBody>
      </p:sp>
    </p:spTree>
    <p:extLst>
      <p:ext uri="{BB962C8B-B14F-4D97-AF65-F5344CB8AC3E}">
        <p14:creationId xmlns:p14="http://schemas.microsoft.com/office/powerpoint/2010/main" val="371391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10644B-8A29-4D00-91AB-30B4C58F9779}"/>
              </a:ext>
            </a:extLst>
          </p:cNvPr>
          <p:cNvSpPr>
            <a:spLocks noGrp="1" noChangeArrowheads="1"/>
          </p:cNvSpPr>
          <p:nvPr>
            <p:ph type="dt" sz="half" idx="10"/>
          </p:nvPr>
        </p:nvSpPr>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7303441-ACD9-45E9-A969-0261A4BE5EED}"/>
              </a:ext>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FC27AF6-1F8B-4D6A-97D9-6BE1A3BCD357}"/>
              </a:ext>
            </a:extLst>
          </p:cNvPr>
          <p:cNvSpPr>
            <a:spLocks noGrp="1" noChangeArrowheads="1"/>
          </p:cNvSpPr>
          <p:nvPr>
            <p:ph type="sldNum" sz="quarter" idx="12"/>
          </p:nvPr>
        </p:nvSpPr>
        <p:spPr/>
        <p:txBody>
          <a:bodyPr/>
          <a:lstStyle>
            <a:lvl1pPr>
              <a:defRPr/>
            </a:lvl1pPr>
          </a:lstStyle>
          <a:p>
            <a:pPr>
              <a:defRPr/>
            </a:pPr>
            <a:fld id="{E31D741C-E39F-42A7-AD20-5DCEEBD34FB3}" type="slidenum">
              <a:rPr lang="en-GB" altLang="en-US"/>
              <a:pPr>
                <a:defRPr/>
              </a:pPr>
              <a:t>‹#›</a:t>
            </a:fld>
            <a:endParaRPr lang="en-GB" altLang="en-US"/>
          </a:p>
        </p:txBody>
      </p:sp>
    </p:spTree>
    <p:extLst>
      <p:ext uri="{BB962C8B-B14F-4D97-AF65-F5344CB8AC3E}">
        <p14:creationId xmlns:p14="http://schemas.microsoft.com/office/powerpoint/2010/main" val="81433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04410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E3D1A-0EDE-4BF4-9B6D-53520B664E40}" type="datetimeFigureOut">
              <a:rPr lang="en-US" smtClean="0"/>
              <a:pPr/>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50464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E3D1A-0EDE-4BF4-9B6D-53520B664E40}" type="datetimeFigureOut">
              <a:rPr lang="en-US" smtClean="0"/>
              <a:pPr/>
              <a:t>6/26/2021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2833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E3D1A-0EDE-4BF4-9B6D-53520B664E40}" type="datetimeFigureOut">
              <a:rPr lang="en-US" smtClean="0"/>
              <a:pPr/>
              <a:t>6/26/2021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27961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E3D1A-0EDE-4BF4-9B6D-53520B664E40}" type="datetimeFigureOut">
              <a:rPr lang="en-US" smtClean="0"/>
              <a:pPr/>
              <a:t>6/26/2021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17175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80085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70274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8E3D1A-0EDE-4BF4-9B6D-53520B664E40}" type="datetimeFigureOut">
              <a:rPr lang="en-US" smtClean="0"/>
              <a:pPr/>
              <a:t>6/26/2021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1139676-C0DB-4070-AB9D-BC0676E43E72}" type="slidenum">
              <a:rPr lang="en-US" smtClean="0"/>
              <a:pPr/>
              <a:t>‹#›</a:t>
            </a:fld>
            <a:endParaRPr lang="en-US"/>
          </a:p>
        </p:txBody>
      </p:sp>
    </p:spTree>
    <p:extLst>
      <p:ext uri="{BB962C8B-B14F-4D97-AF65-F5344CB8AC3E}">
        <p14:creationId xmlns:p14="http://schemas.microsoft.com/office/powerpoint/2010/main" val="225993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F0A6CCE-AE03-4138-A195-F1E210F17F1A}"/>
              </a:ext>
            </a:extLst>
          </p:cNvPr>
          <p:cNvSpPr>
            <a:spLocks noGrp="1" noChangeArrowheads="1"/>
          </p:cNvSpPr>
          <p:nvPr>
            <p:ph type="title"/>
          </p:nvPr>
        </p:nvSpPr>
        <p:spPr bwMode="auto">
          <a:xfrm>
            <a:off x="685800" y="609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Health Promotion</a:t>
            </a:r>
          </a:p>
        </p:txBody>
      </p:sp>
      <p:sp>
        <p:nvSpPr>
          <p:cNvPr id="1027" name="Rectangle 3">
            <a:extLst>
              <a:ext uri="{FF2B5EF4-FFF2-40B4-BE49-F238E27FC236}">
                <a16:creationId xmlns:a16="http://schemas.microsoft.com/office/drawing/2014/main" id="{FB272868-2F95-43BF-8BC9-C1F5C666837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A838C363-9FA4-4CA6-BDCB-86759450F2E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defRPr>
            </a:lvl1pPr>
          </a:lstStyle>
          <a:p>
            <a:pPr>
              <a:defRPr/>
            </a:pPr>
            <a:endParaRPr lang="en-GB"/>
          </a:p>
        </p:txBody>
      </p:sp>
      <p:sp>
        <p:nvSpPr>
          <p:cNvPr id="1029" name="Rectangle 5">
            <a:extLst>
              <a:ext uri="{FF2B5EF4-FFF2-40B4-BE49-F238E27FC236}">
                <a16:creationId xmlns:a16="http://schemas.microsoft.com/office/drawing/2014/main" id="{2D5068B3-FE6E-404A-A46C-BB48917E90B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GB"/>
          </a:p>
        </p:txBody>
      </p:sp>
      <p:sp>
        <p:nvSpPr>
          <p:cNvPr id="1030" name="Rectangle 6">
            <a:extLst>
              <a:ext uri="{FF2B5EF4-FFF2-40B4-BE49-F238E27FC236}">
                <a16:creationId xmlns:a16="http://schemas.microsoft.com/office/drawing/2014/main" id="{A8F5F1C5-004C-4B09-8C83-A671B3DD3E8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F8F4A7BF-6C2A-4D2F-96CC-8B9514853E5E}" type="slidenum">
              <a:rPr lang="en-GB" altLang="en-US"/>
              <a:pPr>
                <a:defRPr/>
              </a:pPr>
              <a:t>‹#›</a:t>
            </a:fld>
            <a:endParaRPr lang="en-GB" altLang="en-US"/>
          </a:p>
        </p:txBody>
      </p:sp>
    </p:spTree>
    <p:extLst>
      <p:ext uri="{BB962C8B-B14F-4D97-AF65-F5344CB8AC3E}">
        <p14:creationId xmlns:p14="http://schemas.microsoft.com/office/powerpoint/2010/main" val="36754632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Times New Roman" pitchFamily="18" charset="0"/>
        </a:defRPr>
      </a:lvl2pPr>
      <a:lvl3pPr algn="ctr" rtl="0" eaLnBrk="0" fontAlgn="base" hangingPunct="0">
        <a:spcBef>
          <a:spcPct val="0"/>
        </a:spcBef>
        <a:spcAft>
          <a:spcPct val="0"/>
        </a:spcAft>
        <a:defRPr sz="4400">
          <a:solidFill>
            <a:srgbClr val="FFFF00"/>
          </a:solidFill>
          <a:latin typeface="Times New Roman" pitchFamily="18" charset="0"/>
        </a:defRPr>
      </a:lvl3pPr>
      <a:lvl4pPr algn="ctr" rtl="0" eaLnBrk="0" fontAlgn="base" hangingPunct="0">
        <a:spcBef>
          <a:spcPct val="0"/>
        </a:spcBef>
        <a:spcAft>
          <a:spcPct val="0"/>
        </a:spcAft>
        <a:defRPr sz="4400">
          <a:solidFill>
            <a:srgbClr val="FFFF00"/>
          </a:solidFill>
          <a:latin typeface="Times New Roman" pitchFamily="18" charset="0"/>
        </a:defRPr>
      </a:lvl4pPr>
      <a:lvl5pPr algn="ctr" rtl="0" eaLnBrk="0" fontAlgn="base" hangingPunct="0">
        <a:spcBef>
          <a:spcPct val="0"/>
        </a:spcBef>
        <a:spcAft>
          <a:spcPct val="0"/>
        </a:spcAft>
        <a:defRPr sz="4400">
          <a:solidFill>
            <a:srgbClr val="FFFF00"/>
          </a:solidFill>
          <a:latin typeface="Times New Roman" pitchFamily="18" charset="0"/>
        </a:defRPr>
      </a:lvl5pPr>
      <a:lvl6pPr marL="457200" algn="ctr" rtl="0" fontAlgn="base">
        <a:spcBef>
          <a:spcPct val="0"/>
        </a:spcBef>
        <a:spcAft>
          <a:spcPct val="0"/>
        </a:spcAft>
        <a:defRPr sz="4400">
          <a:solidFill>
            <a:srgbClr val="FFFF00"/>
          </a:solidFill>
          <a:latin typeface="Times New Roman" pitchFamily="18" charset="0"/>
        </a:defRPr>
      </a:lvl6pPr>
      <a:lvl7pPr marL="914400" algn="ctr" rtl="0" fontAlgn="base">
        <a:spcBef>
          <a:spcPct val="0"/>
        </a:spcBef>
        <a:spcAft>
          <a:spcPct val="0"/>
        </a:spcAft>
        <a:defRPr sz="4400">
          <a:solidFill>
            <a:srgbClr val="FFFF00"/>
          </a:solidFill>
          <a:latin typeface="Times New Roman" pitchFamily="18" charset="0"/>
        </a:defRPr>
      </a:lvl7pPr>
      <a:lvl8pPr marL="1371600" algn="ctr" rtl="0" fontAlgn="base">
        <a:spcBef>
          <a:spcPct val="0"/>
        </a:spcBef>
        <a:spcAft>
          <a:spcPct val="0"/>
        </a:spcAft>
        <a:defRPr sz="4400">
          <a:solidFill>
            <a:srgbClr val="FFFF00"/>
          </a:solidFill>
          <a:latin typeface="Times New Roman" pitchFamily="18" charset="0"/>
        </a:defRPr>
      </a:lvl8pPr>
      <a:lvl9pPr marL="1828800" algn="ctr" rtl="0" fontAlgn="base">
        <a:spcBef>
          <a:spcPct val="0"/>
        </a:spcBef>
        <a:spcAft>
          <a:spcPct val="0"/>
        </a:spcAft>
        <a:defRPr sz="4400">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ctr">
              <a:lnSpc>
                <a:spcPct val="120000"/>
              </a:lnSpc>
              <a:spcBef>
                <a:spcPts val="0"/>
              </a:spcBef>
              <a:buClrTx/>
              <a:buNone/>
            </a:pPr>
            <a:r>
              <a:rPr lang="en-GB" sz="4300" b="1" dirty="0">
                <a:solidFill>
                  <a:schemeClr val="accent2"/>
                </a:solidFill>
              </a:rPr>
              <a:t>COMMUNITY HEALTH I</a:t>
            </a:r>
          </a:p>
          <a:p>
            <a:pPr marL="0" indent="0" algn="just">
              <a:lnSpc>
                <a:spcPct val="120000"/>
              </a:lnSpc>
              <a:spcBef>
                <a:spcPts val="0"/>
              </a:spcBef>
              <a:buClrTx/>
              <a:buNone/>
            </a:pPr>
            <a:endParaRPr lang="en-GB" sz="3200" b="1" dirty="0">
              <a:solidFill>
                <a:schemeClr val="tx1"/>
              </a:solidFill>
            </a:endParaRPr>
          </a:p>
          <a:p>
            <a:pPr marL="0" indent="0" algn="just">
              <a:lnSpc>
                <a:spcPct val="120000"/>
              </a:lnSpc>
              <a:spcBef>
                <a:spcPts val="0"/>
              </a:spcBef>
              <a:buClrTx/>
              <a:buNone/>
            </a:pPr>
            <a:endParaRPr lang="en-US" sz="2800" dirty="0">
              <a:solidFill>
                <a:schemeClr val="tx1"/>
              </a:solidFill>
            </a:endParaRPr>
          </a:p>
          <a:p>
            <a:pPr marL="0" indent="0" algn="ctr">
              <a:lnSpc>
                <a:spcPct val="120000"/>
              </a:lnSpc>
              <a:spcBef>
                <a:spcPts val="0"/>
              </a:spcBef>
              <a:buClrTx/>
              <a:buNone/>
            </a:pPr>
            <a:r>
              <a:rPr lang="it-IT" sz="2800" b="1" dirty="0"/>
              <a:t>DIPLOMA IN CLINICAL MEDICINE &amp; SURGERY</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err="1"/>
              <a:t>KMTC</a:t>
            </a:r>
            <a:r>
              <a:rPr lang="en-US" sz="2800" b="1" dirty="0"/>
              <a:t>  </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a:t>1</a:t>
            </a:r>
            <a:r>
              <a:rPr lang="en-US" sz="2800" b="1" baseline="30000" dirty="0"/>
              <a:t>ST</a:t>
            </a:r>
            <a:r>
              <a:rPr lang="en-US" sz="2800" b="1" dirty="0"/>
              <a:t> YEARS [YEAR 1 SEMESTER 1]</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MODULE 11: COMMUNITY HEALTH I</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Code: </a:t>
            </a:r>
            <a:r>
              <a:rPr lang="en-US" sz="2800" b="1" dirty="0" err="1"/>
              <a:t>CHE</a:t>
            </a:r>
            <a:r>
              <a:rPr lang="en-US" sz="2800" b="1" dirty="0"/>
              <a:t> 113; Hours - 30; Credits – 3</a:t>
            </a:r>
          </a:p>
          <a:p>
            <a:pPr marL="0" indent="0" algn="just">
              <a:lnSpc>
                <a:spcPct val="120000"/>
              </a:lnSpc>
              <a:spcBef>
                <a:spcPts val="0"/>
              </a:spcBef>
              <a:buClrTx/>
              <a:buNone/>
            </a:pPr>
            <a:r>
              <a:rPr lang="en-US" sz="2800" b="1" dirty="0"/>
              <a:t>Pre-requisite (s): </a:t>
            </a:r>
            <a:r>
              <a:rPr lang="en-US" sz="2800" dirty="0"/>
              <a:t>Biology and Chemistry</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3649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r>
              <a:rPr lang="en-GB" sz="5400" b="1" dirty="0">
                <a:solidFill>
                  <a:srgbClr val="00B050"/>
                </a:solidFill>
              </a:rPr>
              <a:t>DETERMINANTS OF HEALTH STATUS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640349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10 Key Action Areas for Health Promotion </a:t>
            </a:r>
          </a:p>
          <a:p>
            <a:pPr marL="0" indent="0" algn="just">
              <a:lnSpc>
                <a:spcPct val="120000"/>
              </a:lnSpc>
              <a:spcBef>
                <a:spcPts val="0"/>
              </a:spcBef>
              <a:buClrTx/>
              <a:buNone/>
            </a:pPr>
            <a:r>
              <a:rPr lang="en-US" sz="2600" b="1" dirty="0">
                <a:solidFill>
                  <a:schemeClr val="tx1"/>
                </a:solidFill>
              </a:rPr>
              <a:t>(Ottawa Charter and Jakarta Declaration)</a:t>
            </a:r>
          </a:p>
          <a:p>
            <a:pPr algn="just">
              <a:lnSpc>
                <a:spcPct val="120000"/>
              </a:lnSpc>
              <a:spcBef>
                <a:spcPts val="0"/>
              </a:spcBef>
              <a:buClrTx/>
              <a:buFont typeface="Wingdings" panose="05000000000000000000" pitchFamily="2" charset="2"/>
              <a:buChar char="q"/>
            </a:pPr>
            <a:r>
              <a:rPr lang="en-US" sz="2600" dirty="0">
                <a:solidFill>
                  <a:schemeClr val="tx1"/>
                </a:solidFill>
              </a:rPr>
              <a:t>Build healthy public policy</a:t>
            </a:r>
          </a:p>
          <a:p>
            <a:pPr algn="just">
              <a:lnSpc>
                <a:spcPct val="120000"/>
              </a:lnSpc>
              <a:spcBef>
                <a:spcPts val="0"/>
              </a:spcBef>
              <a:buClrTx/>
              <a:buFont typeface="Wingdings" panose="05000000000000000000" pitchFamily="2" charset="2"/>
              <a:buChar char="q"/>
            </a:pPr>
            <a:r>
              <a:rPr lang="en-US" sz="2600" dirty="0">
                <a:solidFill>
                  <a:schemeClr val="tx1"/>
                </a:solidFill>
              </a:rPr>
              <a:t>Create supportive environments</a:t>
            </a:r>
          </a:p>
          <a:p>
            <a:pPr algn="just">
              <a:lnSpc>
                <a:spcPct val="120000"/>
              </a:lnSpc>
              <a:spcBef>
                <a:spcPts val="0"/>
              </a:spcBef>
              <a:buClrTx/>
              <a:buFont typeface="Wingdings" panose="05000000000000000000" pitchFamily="2" charset="2"/>
              <a:buChar char="q"/>
            </a:pPr>
            <a:r>
              <a:rPr lang="en-US" sz="2600" dirty="0">
                <a:solidFill>
                  <a:schemeClr val="tx1"/>
                </a:solidFill>
              </a:rPr>
              <a:t>Strengthen community action</a:t>
            </a:r>
          </a:p>
          <a:p>
            <a:pPr algn="just">
              <a:lnSpc>
                <a:spcPct val="120000"/>
              </a:lnSpc>
              <a:spcBef>
                <a:spcPts val="0"/>
              </a:spcBef>
              <a:buClrTx/>
              <a:buFont typeface="Wingdings" panose="05000000000000000000" pitchFamily="2" charset="2"/>
              <a:buChar char="q"/>
            </a:pPr>
            <a:r>
              <a:rPr lang="en-US" sz="2600" dirty="0">
                <a:solidFill>
                  <a:schemeClr val="tx1"/>
                </a:solidFill>
              </a:rPr>
              <a:t>Develop personal skills</a:t>
            </a:r>
          </a:p>
          <a:p>
            <a:pPr algn="just">
              <a:lnSpc>
                <a:spcPct val="120000"/>
              </a:lnSpc>
              <a:spcBef>
                <a:spcPts val="0"/>
              </a:spcBef>
              <a:buClrTx/>
              <a:buFont typeface="Wingdings" panose="05000000000000000000" pitchFamily="2" charset="2"/>
              <a:buChar char="q"/>
            </a:pPr>
            <a:r>
              <a:rPr lang="en-US" sz="2600" dirty="0">
                <a:solidFill>
                  <a:schemeClr val="tx1"/>
                </a:solidFill>
              </a:rPr>
              <a:t>Reorient health services towards primary health </a:t>
            </a:r>
            <a:r>
              <a:rPr lang="en-US" sz="2600" dirty="0" err="1">
                <a:solidFill>
                  <a:schemeClr val="tx1"/>
                </a:solidFill>
              </a:rPr>
              <a:t>health</a:t>
            </a:r>
            <a:r>
              <a:rPr lang="en-US" sz="2600" dirty="0">
                <a:solidFill>
                  <a:schemeClr val="tx1"/>
                </a:solidFill>
              </a:rPr>
              <a:t> care</a:t>
            </a:r>
          </a:p>
          <a:p>
            <a:pPr algn="just">
              <a:lnSpc>
                <a:spcPct val="120000"/>
              </a:lnSpc>
              <a:spcBef>
                <a:spcPts val="0"/>
              </a:spcBef>
              <a:buClrTx/>
              <a:buFont typeface="Wingdings" panose="05000000000000000000" pitchFamily="2" charset="2"/>
              <a:buChar char="q"/>
            </a:pPr>
            <a:r>
              <a:rPr lang="en-US" sz="2600" dirty="0">
                <a:solidFill>
                  <a:schemeClr val="tx1"/>
                </a:solidFill>
              </a:rPr>
              <a:t>Promote social responsibility for health</a:t>
            </a:r>
          </a:p>
          <a:p>
            <a:pPr algn="just">
              <a:lnSpc>
                <a:spcPct val="120000"/>
              </a:lnSpc>
              <a:spcBef>
                <a:spcPts val="0"/>
              </a:spcBef>
              <a:buClrTx/>
              <a:buFont typeface="Wingdings" panose="05000000000000000000" pitchFamily="2" charset="2"/>
              <a:buChar char="q"/>
            </a:pPr>
            <a:r>
              <a:rPr lang="en-US" sz="2600" dirty="0">
                <a:solidFill>
                  <a:schemeClr val="tx1"/>
                </a:solidFill>
              </a:rPr>
              <a:t>Increase investment for health development to address social inequalities leading to poor health</a:t>
            </a:r>
          </a:p>
          <a:p>
            <a:pPr algn="just">
              <a:lnSpc>
                <a:spcPct val="120000"/>
              </a:lnSpc>
              <a:spcBef>
                <a:spcPts val="0"/>
              </a:spcBef>
              <a:buClrTx/>
              <a:buFont typeface="Wingdings" panose="05000000000000000000" pitchFamily="2" charset="2"/>
              <a:buChar char="q"/>
            </a:pPr>
            <a:r>
              <a:rPr lang="en-US" sz="2600" dirty="0">
                <a:solidFill>
                  <a:schemeClr val="tx1"/>
                </a:solidFill>
              </a:rPr>
              <a:t>Consolidate and expand partnerships for health </a:t>
            </a:r>
          </a:p>
          <a:p>
            <a:pPr algn="just">
              <a:lnSpc>
                <a:spcPct val="120000"/>
              </a:lnSpc>
              <a:spcBef>
                <a:spcPts val="0"/>
              </a:spcBef>
              <a:buClrTx/>
              <a:buFont typeface="Wingdings" panose="05000000000000000000" pitchFamily="2" charset="2"/>
              <a:buChar char="q"/>
            </a:pPr>
            <a:r>
              <a:rPr lang="en-US" sz="2600" dirty="0">
                <a:solidFill>
                  <a:schemeClr val="tx1"/>
                </a:solidFill>
              </a:rPr>
              <a:t>Strengthen communities and increase community capacity to empower the individual</a:t>
            </a:r>
          </a:p>
          <a:p>
            <a:pPr algn="just">
              <a:lnSpc>
                <a:spcPct val="120000"/>
              </a:lnSpc>
              <a:spcBef>
                <a:spcPts val="0"/>
              </a:spcBef>
              <a:buClrTx/>
              <a:buFont typeface="Wingdings" panose="05000000000000000000" pitchFamily="2" charset="2"/>
              <a:buChar char="q"/>
            </a:pPr>
            <a:r>
              <a:rPr lang="en-US" sz="2600" dirty="0">
                <a:solidFill>
                  <a:schemeClr val="tx1"/>
                </a:solidFill>
              </a:rPr>
              <a:t>Secure an infrastructure for health promotion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293150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200" b="1" dirty="0">
                <a:solidFill>
                  <a:srgbClr val="0070C0"/>
                </a:solidFill>
              </a:rPr>
              <a:t>FOCUS OF Health Promotion:</a:t>
            </a:r>
          </a:p>
          <a:p>
            <a:pPr algn="just">
              <a:lnSpc>
                <a:spcPct val="120000"/>
              </a:lnSpc>
              <a:spcBef>
                <a:spcPts val="0"/>
              </a:spcBef>
              <a:buClrTx/>
              <a:buFont typeface="Wingdings" panose="05000000000000000000" pitchFamily="2" charset="2"/>
              <a:buChar char="q"/>
            </a:pPr>
            <a:r>
              <a:rPr lang="en-US" sz="3200" dirty="0">
                <a:solidFill>
                  <a:schemeClr val="tx1"/>
                </a:solidFill>
              </a:rPr>
              <a:t>Focus on the whole population.</a:t>
            </a:r>
          </a:p>
          <a:p>
            <a:pPr algn="just">
              <a:lnSpc>
                <a:spcPct val="120000"/>
              </a:lnSpc>
              <a:spcBef>
                <a:spcPts val="0"/>
              </a:spcBef>
              <a:buClrTx/>
              <a:buFont typeface="Wingdings" panose="05000000000000000000" pitchFamily="2" charset="2"/>
              <a:buChar char="q"/>
            </a:pPr>
            <a:r>
              <a:rPr lang="en-US" sz="3200" dirty="0">
                <a:solidFill>
                  <a:schemeClr val="tx1"/>
                </a:solidFill>
              </a:rPr>
              <a:t>Use a number of interventions simultaneously.</a:t>
            </a:r>
          </a:p>
          <a:p>
            <a:pPr algn="just">
              <a:lnSpc>
                <a:spcPct val="120000"/>
              </a:lnSpc>
              <a:spcBef>
                <a:spcPts val="0"/>
              </a:spcBef>
              <a:buClrTx/>
              <a:buFont typeface="Wingdings" panose="05000000000000000000" pitchFamily="2" charset="2"/>
              <a:buChar char="q"/>
            </a:pPr>
            <a:r>
              <a:rPr lang="en-US" sz="3200" dirty="0">
                <a:solidFill>
                  <a:schemeClr val="tx1"/>
                </a:solidFill>
              </a:rPr>
              <a:t>Support people to make a ‘healthy’ choice.</a:t>
            </a:r>
          </a:p>
          <a:p>
            <a:pPr algn="just">
              <a:lnSpc>
                <a:spcPct val="120000"/>
              </a:lnSpc>
              <a:spcBef>
                <a:spcPts val="0"/>
              </a:spcBef>
              <a:buClrTx/>
              <a:buFont typeface="Wingdings" panose="05000000000000000000" pitchFamily="2" charset="2"/>
              <a:buChar char="q"/>
            </a:pPr>
            <a:r>
              <a:rPr lang="en-US" sz="3200" dirty="0">
                <a:solidFill>
                  <a:schemeClr val="tx1"/>
                </a:solidFill>
              </a:rPr>
              <a:t>NOTE: Historically has been skewed towards education, but  need all strategies and approaches, not just one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546453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3200" b="1" dirty="0">
                <a:solidFill>
                  <a:srgbClr val="0070C0"/>
                </a:solidFill>
              </a:rPr>
              <a:t>Principles of Health Promotion:</a:t>
            </a:r>
          </a:p>
          <a:p>
            <a:pPr marL="0" indent="0" algn="just">
              <a:lnSpc>
                <a:spcPct val="120000"/>
              </a:lnSpc>
              <a:spcBef>
                <a:spcPts val="0"/>
              </a:spcBef>
              <a:buClrTx/>
              <a:buNone/>
            </a:pPr>
            <a:r>
              <a:rPr lang="en-US" sz="3200" dirty="0">
                <a:solidFill>
                  <a:schemeClr val="tx1"/>
                </a:solidFill>
              </a:rPr>
              <a:t>The key principles of health promotion as determined by WHO are as follows:</a:t>
            </a:r>
          </a:p>
          <a:p>
            <a:pPr marL="514350" indent="-514350" algn="just">
              <a:lnSpc>
                <a:spcPct val="120000"/>
              </a:lnSpc>
              <a:spcBef>
                <a:spcPts val="0"/>
              </a:spcBef>
              <a:buClrTx/>
              <a:buFont typeface="+mj-lt"/>
              <a:buAutoNum type="arabicPeriod"/>
            </a:pPr>
            <a:r>
              <a:rPr lang="en-US" sz="3200" dirty="0">
                <a:solidFill>
                  <a:schemeClr val="tx1"/>
                </a:solidFill>
              </a:rPr>
              <a:t>Holistic </a:t>
            </a:r>
          </a:p>
          <a:p>
            <a:pPr marL="514350" indent="-514350" algn="just">
              <a:lnSpc>
                <a:spcPct val="120000"/>
              </a:lnSpc>
              <a:spcBef>
                <a:spcPts val="0"/>
              </a:spcBef>
              <a:buClrTx/>
              <a:buFont typeface="+mj-lt"/>
              <a:buAutoNum type="arabicPeriod"/>
            </a:pPr>
            <a:r>
              <a:rPr lang="en-US" sz="3200" dirty="0">
                <a:solidFill>
                  <a:schemeClr val="tx1"/>
                </a:solidFill>
              </a:rPr>
              <a:t>Participation </a:t>
            </a:r>
          </a:p>
          <a:p>
            <a:pPr marL="514350" indent="-514350" algn="just">
              <a:lnSpc>
                <a:spcPct val="120000"/>
              </a:lnSpc>
              <a:spcBef>
                <a:spcPts val="0"/>
              </a:spcBef>
              <a:buClrTx/>
              <a:buFont typeface="+mj-lt"/>
              <a:buAutoNum type="arabicPeriod"/>
            </a:pPr>
            <a:r>
              <a:rPr lang="en-US" sz="3200" dirty="0">
                <a:solidFill>
                  <a:schemeClr val="tx1"/>
                </a:solidFill>
              </a:rPr>
              <a:t>Inter-sectoral </a:t>
            </a:r>
          </a:p>
          <a:p>
            <a:pPr marL="514350" indent="-514350" algn="just">
              <a:lnSpc>
                <a:spcPct val="120000"/>
              </a:lnSpc>
              <a:spcBef>
                <a:spcPts val="0"/>
              </a:spcBef>
              <a:buClrTx/>
              <a:buFont typeface="+mj-lt"/>
              <a:buAutoNum type="arabicPeriod"/>
            </a:pPr>
            <a:r>
              <a:rPr lang="en-US" sz="3200" dirty="0">
                <a:solidFill>
                  <a:schemeClr val="tx1"/>
                </a:solidFill>
              </a:rPr>
              <a:t>Multi-strategy </a:t>
            </a:r>
          </a:p>
          <a:p>
            <a:pPr marL="514350" indent="-514350" algn="just">
              <a:lnSpc>
                <a:spcPct val="120000"/>
              </a:lnSpc>
              <a:spcBef>
                <a:spcPts val="0"/>
              </a:spcBef>
              <a:buClrTx/>
              <a:buFont typeface="+mj-lt"/>
              <a:buAutoNum type="arabicPeriod"/>
            </a:pPr>
            <a:r>
              <a:rPr lang="en-US" sz="3200" dirty="0">
                <a:solidFill>
                  <a:schemeClr val="tx1"/>
                </a:solidFill>
              </a:rPr>
              <a:t>Empowerment </a:t>
            </a:r>
          </a:p>
          <a:p>
            <a:pPr marL="514350" indent="-514350" algn="just">
              <a:lnSpc>
                <a:spcPct val="120000"/>
              </a:lnSpc>
              <a:spcBef>
                <a:spcPts val="0"/>
              </a:spcBef>
              <a:buClrTx/>
              <a:buFont typeface="+mj-lt"/>
              <a:buAutoNum type="arabicPeriod"/>
            </a:pPr>
            <a:r>
              <a:rPr lang="en-US" sz="3200" dirty="0">
                <a:solidFill>
                  <a:schemeClr val="tx1"/>
                </a:solidFill>
              </a:rPr>
              <a:t>Equitable </a:t>
            </a:r>
          </a:p>
          <a:p>
            <a:pPr marL="514350" indent="-514350" algn="just">
              <a:lnSpc>
                <a:spcPct val="120000"/>
              </a:lnSpc>
              <a:spcBef>
                <a:spcPts val="0"/>
              </a:spcBef>
              <a:buClrTx/>
              <a:buFont typeface="+mj-lt"/>
              <a:buAutoNum type="arabicPeriod"/>
            </a:pPr>
            <a:r>
              <a:rPr lang="en-US" sz="3200" dirty="0">
                <a:solidFill>
                  <a:schemeClr val="tx1"/>
                </a:solidFill>
              </a:rPr>
              <a:t>Sustainable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523842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Holistic: Health promotion involves the 	population as a whole in the context of their everyday life, rather than focusing on people at risk from specific diseases.</a:t>
            </a:r>
          </a:p>
          <a:p>
            <a:pPr algn="just">
              <a:lnSpc>
                <a:spcPct val="120000"/>
              </a:lnSpc>
              <a:spcBef>
                <a:spcPts val="0"/>
              </a:spcBef>
              <a:buClrTx/>
              <a:buFont typeface="Wingdings" panose="05000000000000000000" pitchFamily="2" charset="2"/>
              <a:buChar char="q"/>
            </a:pPr>
            <a:r>
              <a:rPr lang="en-US" sz="2600" dirty="0">
                <a:solidFill>
                  <a:schemeClr val="tx1"/>
                </a:solidFill>
              </a:rPr>
              <a:t>Inter-sectoral: Health promotion is directed towards action on the determinants or cause of health. This requires a close co-operation between sectors beyond health care reflecting the diversity of conditions which influence health.</a:t>
            </a:r>
          </a:p>
          <a:p>
            <a:pPr algn="just">
              <a:lnSpc>
                <a:spcPct val="120000"/>
              </a:lnSpc>
              <a:spcBef>
                <a:spcPts val="0"/>
              </a:spcBef>
              <a:buClrTx/>
              <a:buFont typeface="Wingdings" panose="05000000000000000000" pitchFamily="2" charset="2"/>
              <a:buChar char="q"/>
            </a:pPr>
            <a:r>
              <a:rPr lang="en-US" sz="2600" dirty="0">
                <a:solidFill>
                  <a:schemeClr val="tx1"/>
                </a:solidFill>
              </a:rPr>
              <a:t>Participation: Health promotion aims particularly at effective and concrete public participation. This requires the further development of problem-defining and decision-making life skills, both individually and collectively, and the promotion of effective participation mechanisms.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626391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Multi-strategy: Health promotion combines diverse, but complementary methods or approaches including communication, education, legislation, fiscal measures, organisational change, community change, community development and spontaneous local activities against health hazards.</a:t>
            </a:r>
          </a:p>
          <a:p>
            <a:pPr algn="just">
              <a:lnSpc>
                <a:spcPct val="120000"/>
              </a:lnSpc>
              <a:spcBef>
                <a:spcPts val="0"/>
              </a:spcBef>
              <a:buClrTx/>
              <a:buFont typeface="Wingdings" panose="05000000000000000000" pitchFamily="2" charset="2"/>
              <a:buChar char="q"/>
            </a:pPr>
            <a:r>
              <a:rPr lang="en-US" sz="2600" dirty="0">
                <a:solidFill>
                  <a:schemeClr val="tx1"/>
                </a:solidFill>
              </a:rPr>
              <a:t>Empowerment: Health promotion is primarily a societal and political venture and not medical service, although health professionals have an important role in advocating and enabling health promotion.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226437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Intersectoral approach</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 Health Promotion brings together many sectors to work towards the achievement and maintenance of health and wellness.</a:t>
            </a:r>
          </a:p>
          <a:p>
            <a:pPr algn="just">
              <a:lnSpc>
                <a:spcPct val="120000"/>
              </a:lnSpc>
              <a:spcBef>
                <a:spcPts val="0"/>
              </a:spcBef>
              <a:buClrTx/>
              <a:buFont typeface="Wingdings" panose="05000000000000000000" pitchFamily="2" charset="2"/>
              <a:buChar char="q"/>
            </a:pPr>
            <a:r>
              <a:rPr lang="en-US" sz="2600" dirty="0">
                <a:solidFill>
                  <a:schemeClr val="tx1"/>
                </a:solidFill>
              </a:rPr>
              <a:t>The Health sector alone cannot achieve a healthy society. </a:t>
            </a:r>
          </a:p>
          <a:p>
            <a:pPr algn="just">
              <a:lnSpc>
                <a:spcPct val="120000"/>
              </a:lnSpc>
              <a:spcBef>
                <a:spcPts val="0"/>
              </a:spcBef>
              <a:buClrTx/>
              <a:buFont typeface="Wingdings" panose="05000000000000000000" pitchFamily="2" charset="2"/>
              <a:buChar char="q"/>
            </a:pPr>
            <a:r>
              <a:rPr lang="en-US" sz="2600" dirty="0">
                <a:solidFill>
                  <a:schemeClr val="tx1"/>
                </a:solidFill>
              </a:rPr>
              <a:t>All sectors, both government and non-government, need to work together. </a:t>
            </a:r>
          </a:p>
          <a:p>
            <a:pPr algn="just">
              <a:lnSpc>
                <a:spcPct val="120000"/>
              </a:lnSpc>
              <a:spcBef>
                <a:spcPts val="0"/>
              </a:spcBef>
              <a:buClrTx/>
              <a:buFont typeface="Wingdings" panose="05000000000000000000" pitchFamily="2" charset="2"/>
              <a:buChar char="q"/>
            </a:pPr>
            <a:r>
              <a:rPr lang="en-US" sz="2600" dirty="0">
                <a:solidFill>
                  <a:schemeClr val="tx1"/>
                </a:solidFill>
              </a:rPr>
              <a:t>Health Promotion can provide the link between the various sectors.</a:t>
            </a:r>
          </a:p>
          <a:p>
            <a:pPr algn="just">
              <a:lnSpc>
                <a:spcPct val="120000"/>
              </a:lnSpc>
              <a:spcBef>
                <a:spcPts val="0"/>
              </a:spcBef>
              <a:buClrTx/>
              <a:buFont typeface="Wingdings" panose="05000000000000000000" pitchFamily="2" charset="2"/>
              <a:buChar char="q"/>
            </a:pPr>
            <a:r>
              <a:rPr lang="en-US" sz="2600" dirty="0">
                <a:solidFill>
                  <a:schemeClr val="tx1"/>
                </a:solidFill>
              </a:rPr>
              <a:t>Within Health the various disciplines also need to work together towards wellness.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55747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Some non-health sectors with an input into Health Promotion</a:t>
            </a:r>
            <a:r>
              <a:rPr lang="en-GB" sz="25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Education/ schools</a:t>
            </a:r>
          </a:p>
          <a:p>
            <a:pPr algn="just">
              <a:lnSpc>
                <a:spcPct val="120000"/>
              </a:lnSpc>
              <a:spcBef>
                <a:spcPts val="0"/>
              </a:spcBef>
              <a:buClrTx/>
              <a:buFont typeface="Wingdings" panose="05000000000000000000" pitchFamily="2" charset="2"/>
              <a:buChar char="q"/>
            </a:pPr>
            <a:r>
              <a:rPr lang="en-US" sz="2600" dirty="0">
                <a:solidFill>
                  <a:schemeClr val="tx1"/>
                </a:solidFill>
              </a:rPr>
              <a:t>Agriculture</a:t>
            </a:r>
          </a:p>
          <a:p>
            <a:pPr algn="just">
              <a:lnSpc>
                <a:spcPct val="120000"/>
              </a:lnSpc>
              <a:spcBef>
                <a:spcPts val="0"/>
              </a:spcBef>
              <a:buClrTx/>
              <a:buFont typeface="Wingdings" panose="05000000000000000000" pitchFamily="2" charset="2"/>
              <a:buChar char="q"/>
            </a:pPr>
            <a:r>
              <a:rPr lang="en-US" sz="2600" dirty="0">
                <a:solidFill>
                  <a:schemeClr val="tx1"/>
                </a:solidFill>
              </a:rPr>
              <a:t>Community Services</a:t>
            </a:r>
          </a:p>
          <a:p>
            <a:pPr algn="just">
              <a:lnSpc>
                <a:spcPct val="120000"/>
              </a:lnSpc>
              <a:spcBef>
                <a:spcPts val="0"/>
              </a:spcBef>
              <a:buClrTx/>
              <a:buFont typeface="Wingdings" panose="05000000000000000000" pitchFamily="2" charset="2"/>
              <a:buChar char="q"/>
            </a:pPr>
            <a:r>
              <a:rPr lang="en-US" sz="2600" dirty="0">
                <a:solidFill>
                  <a:schemeClr val="tx1"/>
                </a:solidFill>
              </a:rPr>
              <a:t>Sport</a:t>
            </a:r>
          </a:p>
          <a:p>
            <a:pPr algn="just">
              <a:lnSpc>
                <a:spcPct val="120000"/>
              </a:lnSpc>
              <a:spcBef>
                <a:spcPts val="0"/>
              </a:spcBef>
              <a:buClrTx/>
              <a:buFont typeface="Wingdings" panose="05000000000000000000" pitchFamily="2" charset="2"/>
              <a:buChar char="q"/>
            </a:pPr>
            <a:r>
              <a:rPr lang="en-US" sz="2600" dirty="0">
                <a:solidFill>
                  <a:schemeClr val="tx1"/>
                </a:solidFill>
              </a:rPr>
              <a:t>Media</a:t>
            </a:r>
          </a:p>
          <a:p>
            <a:pPr algn="just">
              <a:lnSpc>
                <a:spcPct val="120000"/>
              </a:lnSpc>
              <a:spcBef>
                <a:spcPts val="0"/>
              </a:spcBef>
              <a:buClrTx/>
              <a:buFont typeface="Wingdings" panose="05000000000000000000" pitchFamily="2" charset="2"/>
              <a:buChar char="q"/>
            </a:pPr>
            <a:r>
              <a:rPr lang="en-US" sz="2600" dirty="0">
                <a:solidFill>
                  <a:schemeClr val="tx1"/>
                </a:solidFill>
              </a:rPr>
              <a:t>Non-Governmental Organizations (NGO’s)</a:t>
            </a:r>
          </a:p>
          <a:p>
            <a:pPr algn="just">
              <a:lnSpc>
                <a:spcPct val="120000"/>
              </a:lnSpc>
              <a:spcBef>
                <a:spcPts val="0"/>
              </a:spcBef>
              <a:buClrTx/>
              <a:buFont typeface="Wingdings" panose="05000000000000000000" pitchFamily="2" charset="2"/>
              <a:buChar char="q"/>
            </a:pPr>
            <a:r>
              <a:rPr lang="en-US" sz="2600" dirty="0">
                <a:solidFill>
                  <a:schemeClr val="tx1"/>
                </a:solidFill>
              </a:rPr>
              <a:t>Community groups</a:t>
            </a:r>
          </a:p>
          <a:p>
            <a:pPr algn="just">
              <a:lnSpc>
                <a:spcPct val="120000"/>
              </a:lnSpc>
              <a:spcBef>
                <a:spcPts val="0"/>
              </a:spcBef>
              <a:buClrTx/>
              <a:buFont typeface="Wingdings" panose="05000000000000000000" pitchFamily="2" charset="2"/>
              <a:buChar char="q"/>
            </a:pPr>
            <a:r>
              <a:rPr lang="en-US" sz="2600" dirty="0">
                <a:solidFill>
                  <a:schemeClr val="tx1"/>
                </a:solidFill>
              </a:rPr>
              <a:t>Youth</a:t>
            </a:r>
          </a:p>
          <a:p>
            <a:pPr algn="just">
              <a:lnSpc>
                <a:spcPct val="120000"/>
              </a:lnSpc>
              <a:spcBef>
                <a:spcPts val="0"/>
              </a:spcBef>
              <a:buClrTx/>
              <a:buFont typeface="Wingdings" panose="05000000000000000000" pitchFamily="2" charset="2"/>
              <a:buChar char="q"/>
            </a:pPr>
            <a:r>
              <a:rPr lang="en-US" sz="2600" dirty="0">
                <a:solidFill>
                  <a:schemeClr val="tx1"/>
                </a:solidFill>
              </a:rPr>
              <a:t>Private sector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681530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Health sectors with an input into Health Promotion	</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Environmental Health</a:t>
            </a:r>
          </a:p>
          <a:p>
            <a:pPr algn="just">
              <a:lnSpc>
                <a:spcPct val="120000"/>
              </a:lnSpc>
              <a:spcBef>
                <a:spcPts val="0"/>
              </a:spcBef>
              <a:buClrTx/>
              <a:buFont typeface="Wingdings" panose="05000000000000000000" pitchFamily="2" charset="2"/>
              <a:buChar char="q"/>
            </a:pPr>
            <a:r>
              <a:rPr lang="en-US" sz="2600" dirty="0">
                <a:solidFill>
                  <a:schemeClr val="tx1"/>
                </a:solidFill>
              </a:rPr>
              <a:t>Nutrition</a:t>
            </a:r>
          </a:p>
          <a:p>
            <a:pPr algn="just">
              <a:lnSpc>
                <a:spcPct val="120000"/>
              </a:lnSpc>
              <a:spcBef>
                <a:spcPts val="0"/>
              </a:spcBef>
              <a:buClrTx/>
              <a:buFont typeface="Wingdings" panose="05000000000000000000" pitchFamily="2" charset="2"/>
              <a:buChar char="q"/>
            </a:pPr>
            <a:r>
              <a:rPr lang="en-US" sz="2600" dirty="0">
                <a:solidFill>
                  <a:schemeClr val="tx1"/>
                </a:solidFill>
              </a:rPr>
              <a:t>Community nursing</a:t>
            </a:r>
          </a:p>
          <a:p>
            <a:pPr algn="just">
              <a:lnSpc>
                <a:spcPct val="120000"/>
              </a:lnSpc>
              <a:spcBef>
                <a:spcPts val="0"/>
              </a:spcBef>
              <a:buClrTx/>
              <a:buFont typeface="Wingdings" panose="05000000000000000000" pitchFamily="2" charset="2"/>
              <a:buChar char="q"/>
            </a:pPr>
            <a:r>
              <a:rPr lang="en-US" sz="2600" dirty="0">
                <a:solidFill>
                  <a:schemeClr val="tx1"/>
                </a:solidFill>
              </a:rPr>
              <a:t>Mental Health</a:t>
            </a:r>
          </a:p>
          <a:p>
            <a:pPr algn="just">
              <a:lnSpc>
                <a:spcPct val="120000"/>
              </a:lnSpc>
              <a:spcBef>
                <a:spcPts val="0"/>
              </a:spcBef>
              <a:buClrTx/>
              <a:buFont typeface="Wingdings" panose="05000000000000000000" pitchFamily="2" charset="2"/>
              <a:buChar char="q"/>
            </a:pPr>
            <a:r>
              <a:rPr lang="en-US" sz="2600" dirty="0">
                <a:solidFill>
                  <a:schemeClr val="tx1"/>
                </a:solidFill>
              </a:rPr>
              <a:t>Dental</a:t>
            </a:r>
          </a:p>
          <a:p>
            <a:pPr algn="just">
              <a:lnSpc>
                <a:spcPct val="120000"/>
              </a:lnSpc>
              <a:spcBef>
                <a:spcPts val="0"/>
              </a:spcBef>
              <a:buClrTx/>
              <a:buFont typeface="Wingdings" panose="05000000000000000000" pitchFamily="2" charset="2"/>
              <a:buChar char="q"/>
            </a:pPr>
            <a:r>
              <a:rPr lang="en-US" sz="2600" dirty="0">
                <a:solidFill>
                  <a:schemeClr val="tx1"/>
                </a:solidFill>
              </a:rPr>
              <a:t>Epidemiology</a:t>
            </a:r>
          </a:p>
          <a:p>
            <a:pPr algn="just">
              <a:lnSpc>
                <a:spcPct val="120000"/>
              </a:lnSpc>
              <a:spcBef>
                <a:spcPts val="0"/>
              </a:spcBef>
              <a:buClrTx/>
              <a:buFont typeface="Wingdings" panose="05000000000000000000" pitchFamily="2" charset="2"/>
              <a:buChar char="q"/>
            </a:pPr>
            <a:r>
              <a:rPr lang="en-US" sz="2600" dirty="0">
                <a:solidFill>
                  <a:schemeClr val="tx1"/>
                </a:solidFill>
              </a:rPr>
              <a:t>Hospital (secondary) care</a:t>
            </a:r>
          </a:p>
          <a:p>
            <a:pPr algn="just">
              <a:lnSpc>
                <a:spcPct val="120000"/>
              </a:lnSpc>
              <a:spcBef>
                <a:spcPts val="0"/>
              </a:spcBef>
              <a:buClrTx/>
              <a:buFont typeface="Wingdings" panose="05000000000000000000" pitchFamily="2" charset="2"/>
              <a:buChar char="q"/>
            </a:pPr>
            <a:r>
              <a:rPr lang="en-US" sz="2600" dirty="0">
                <a:solidFill>
                  <a:schemeClr val="tx1"/>
                </a:solidFill>
              </a:rPr>
              <a:t>School of Nursing</a:t>
            </a:r>
          </a:p>
          <a:p>
            <a:pPr algn="just">
              <a:lnSpc>
                <a:spcPct val="120000"/>
              </a:lnSpc>
              <a:spcBef>
                <a:spcPts val="0"/>
              </a:spcBef>
              <a:buClrTx/>
              <a:buFont typeface="Wingdings" panose="05000000000000000000" pitchFamily="2" charset="2"/>
              <a:buChar char="q"/>
            </a:pPr>
            <a:r>
              <a:rPr lang="en-US" sz="2600" dirty="0">
                <a:solidFill>
                  <a:schemeClr val="tx1"/>
                </a:solidFill>
              </a:rPr>
              <a:t>Occupational therapy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049111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Some other sectors which are important</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Legal</a:t>
            </a:r>
          </a:p>
          <a:p>
            <a:pPr algn="just">
              <a:lnSpc>
                <a:spcPct val="120000"/>
              </a:lnSpc>
              <a:spcBef>
                <a:spcPts val="0"/>
              </a:spcBef>
              <a:buClrTx/>
              <a:buFont typeface="Wingdings" panose="05000000000000000000" pitchFamily="2" charset="2"/>
              <a:buChar char="q"/>
            </a:pPr>
            <a:r>
              <a:rPr lang="en-US" sz="2600" dirty="0">
                <a:solidFill>
                  <a:schemeClr val="tx1"/>
                </a:solidFill>
              </a:rPr>
              <a:t>Public Works</a:t>
            </a:r>
          </a:p>
          <a:p>
            <a:pPr algn="just">
              <a:lnSpc>
                <a:spcPct val="120000"/>
              </a:lnSpc>
              <a:spcBef>
                <a:spcPts val="0"/>
              </a:spcBef>
              <a:buClrTx/>
              <a:buFont typeface="Wingdings" panose="05000000000000000000" pitchFamily="2" charset="2"/>
              <a:buChar char="q"/>
            </a:pPr>
            <a:r>
              <a:rPr lang="en-US" sz="2600" dirty="0">
                <a:solidFill>
                  <a:schemeClr val="tx1"/>
                </a:solidFill>
              </a:rPr>
              <a:t>Housing</a:t>
            </a:r>
          </a:p>
          <a:p>
            <a:pPr algn="just">
              <a:lnSpc>
                <a:spcPct val="120000"/>
              </a:lnSpc>
              <a:spcBef>
                <a:spcPts val="0"/>
              </a:spcBef>
              <a:buClrTx/>
              <a:buFont typeface="Wingdings" panose="05000000000000000000" pitchFamily="2" charset="2"/>
              <a:buChar char="q"/>
            </a:pPr>
            <a:r>
              <a:rPr lang="en-US" sz="2600" dirty="0">
                <a:solidFill>
                  <a:schemeClr val="tx1"/>
                </a:solidFill>
              </a:rPr>
              <a:t>Water Authority</a:t>
            </a:r>
          </a:p>
          <a:p>
            <a:pPr algn="just">
              <a:lnSpc>
                <a:spcPct val="120000"/>
              </a:lnSpc>
              <a:spcBef>
                <a:spcPts val="0"/>
              </a:spcBef>
              <a:buClrTx/>
              <a:buFont typeface="Wingdings" panose="05000000000000000000" pitchFamily="2" charset="2"/>
              <a:buChar char="q"/>
            </a:pPr>
            <a:r>
              <a:rPr lang="en-US" sz="2600" dirty="0" err="1">
                <a:solidFill>
                  <a:schemeClr val="tx1"/>
                </a:solidFill>
              </a:rPr>
              <a:t>GIU</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Christian Council</a:t>
            </a:r>
          </a:p>
          <a:p>
            <a:pPr algn="just">
              <a:lnSpc>
                <a:spcPct val="120000"/>
              </a:lnSpc>
              <a:spcBef>
                <a:spcPts val="0"/>
              </a:spcBef>
              <a:buClrTx/>
              <a:buFont typeface="Wingdings" panose="05000000000000000000" pitchFamily="2" charset="2"/>
              <a:buChar char="q"/>
            </a:pPr>
            <a:r>
              <a:rPr lang="en-US" sz="2600" dirty="0">
                <a:solidFill>
                  <a:schemeClr val="tx1"/>
                </a:solidFill>
              </a:rPr>
              <a:t>Alternative medicine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030840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Health Promotion includes:</a:t>
            </a:r>
          </a:p>
          <a:p>
            <a:pPr algn="just">
              <a:lnSpc>
                <a:spcPct val="120000"/>
              </a:lnSpc>
              <a:spcBef>
                <a:spcPts val="0"/>
              </a:spcBef>
              <a:buClrTx/>
              <a:buFont typeface="Wingdings" panose="05000000000000000000" pitchFamily="2" charset="2"/>
              <a:buChar char="q"/>
            </a:pPr>
            <a:r>
              <a:rPr lang="en-US" sz="2600" dirty="0">
                <a:solidFill>
                  <a:schemeClr val="tx1"/>
                </a:solidFill>
              </a:rPr>
              <a:t>Promoting healthy lifestyles.</a:t>
            </a:r>
          </a:p>
          <a:p>
            <a:pPr algn="just">
              <a:lnSpc>
                <a:spcPct val="120000"/>
              </a:lnSpc>
              <a:spcBef>
                <a:spcPts val="0"/>
              </a:spcBef>
              <a:buClrTx/>
              <a:buFont typeface="Wingdings" panose="05000000000000000000" pitchFamily="2" charset="2"/>
              <a:buChar char="q"/>
            </a:pPr>
            <a:r>
              <a:rPr lang="en-US" sz="2600" dirty="0">
                <a:solidFill>
                  <a:schemeClr val="tx1"/>
                </a:solidFill>
              </a:rPr>
              <a:t>Getting people involved in their own health care.</a:t>
            </a:r>
          </a:p>
          <a:p>
            <a:pPr algn="just">
              <a:lnSpc>
                <a:spcPct val="120000"/>
              </a:lnSpc>
              <a:spcBef>
                <a:spcPts val="0"/>
              </a:spcBef>
              <a:buClrTx/>
              <a:buFont typeface="Wingdings" panose="05000000000000000000" pitchFamily="2" charset="2"/>
              <a:buChar char="q"/>
            </a:pPr>
            <a:r>
              <a:rPr lang="en-US" sz="2600" dirty="0">
                <a:solidFill>
                  <a:schemeClr val="tx1"/>
                </a:solidFill>
              </a:rPr>
              <a:t>Creating an environment that makes it possible to live a healthy life. </a:t>
            </a:r>
          </a:p>
          <a:p>
            <a:pPr algn="just">
              <a:lnSpc>
                <a:spcPct val="120000"/>
              </a:lnSpc>
              <a:spcBef>
                <a:spcPts val="0"/>
              </a:spcBef>
              <a:buClrTx/>
              <a:buFont typeface="Wingdings" panose="05000000000000000000" pitchFamily="2" charset="2"/>
              <a:buChar char="q"/>
            </a:pPr>
            <a:r>
              <a:rPr lang="en-US" sz="2600" dirty="0">
                <a:solidFill>
                  <a:schemeClr val="tx1"/>
                </a:solidFill>
              </a:rPr>
              <a:t>Recognition of lifestyle diseases as major causes of illness and death.</a:t>
            </a:r>
          </a:p>
          <a:p>
            <a:pPr algn="just">
              <a:lnSpc>
                <a:spcPct val="120000"/>
              </a:lnSpc>
              <a:spcBef>
                <a:spcPts val="0"/>
              </a:spcBef>
              <a:buClrTx/>
              <a:buFont typeface="Wingdings" panose="05000000000000000000" pitchFamily="2" charset="2"/>
              <a:buChar char="q"/>
            </a:pPr>
            <a:r>
              <a:rPr lang="en-US" sz="2600" dirty="0">
                <a:solidFill>
                  <a:schemeClr val="tx1"/>
                </a:solidFill>
              </a:rPr>
              <a:t>Strengthening community participation. </a:t>
            </a:r>
          </a:p>
          <a:p>
            <a:pPr marL="0" indent="0" algn="ctr">
              <a:lnSpc>
                <a:spcPct val="120000"/>
              </a:lnSpc>
              <a:spcBef>
                <a:spcPts val="0"/>
              </a:spcBef>
              <a:buClrTx/>
              <a:buNone/>
            </a:pPr>
            <a:endParaRPr lang="en-US" sz="2600" b="1" dirty="0">
              <a:solidFill>
                <a:schemeClr val="tx1"/>
              </a:solidFill>
            </a:endParaRPr>
          </a:p>
          <a:p>
            <a:pPr marL="0" indent="0" algn="ctr">
              <a:lnSpc>
                <a:spcPct val="120000"/>
              </a:lnSpc>
              <a:spcBef>
                <a:spcPts val="0"/>
              </a:spcBef>
              <a:buClrTx/>
              <a:buNone/>
            </a:pPr>
            <a:r>
              <a:rPr lang="en-US" sz="2600" b="1" dirty="0">
                <a:solidFill>
                  <a:schemeClr val="tx1"/>
                </a:solidFill>
              </a:rPr>
              <a:t>Examples of preventable health problems related to lifestyle:</a:t>
            </a:r>
          </a:p>
          <a:p>
            <a:pPr algn="just">
              <a:lnSpc>
                <a:spcPct val="120000"/>
              </a:lnSpc>
              <a:spcBef>
                <a:spcPts val="0"/>
              </a:spcBef>
              <a:buClrTx/>
              <a:buFont typeface="Wingdings" panose="05000000000000000000" pitchFamily="2" charset="2"/>
              <a:buChar char="q"/>
            </a:pPr>
            <a:r>
              <a:rPr lang="en-US" sz="2600" dirty="0">
                <a:solidFill>
                  <a:schemeClr val="tx1"/>
                </a:solidFill>
              </a:rPr>
              <a:t>Chronic non-communicable diseases such as diabetes and hypertension. </a:t>
            </a:r>
          </a:p>
          <a:p>
            <a:pPr algn="just">
              <a:lnSpc>
                <a:spcPct val="120000"/>
              </a:lnSpc>
              <a:spcBef>
                <a:spcPts val="0"/>
              </a:spcBef>
              <a:buClrTx/>
              <a:buFont typeface="Wingdings" panose="05000000000000000000" pitchFamily="2" charset="2"/>
              <a:buChar char="q"/>
            </a:pPr>
            <a:r>
              <a:rPr lang="en-US" sz="2600" dirty="0">
                <a:solidFill>
                  <a:schemeClr val="tx1"/>
                </a:solidFill>
              </a:rPr>
              <a:t>HIV/AIDS is related to unsafe sexual lifestyle, and causes many deaths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1774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76200"/>
            <a:ext cx="8753475" cy="6751847"/>
          </a:xfrm>
        </p:spPr>
        <p:txBody>
          <a:bodyPr>
            <a:normAutofit fontScale="92500"/>
          </a:bodyPr>
          <a:lstStyle/>
          <a:p>
            <a:pPr marL="0" indent="0" algn="just">
              <a:lnSpc>
                <a:spcPct val="120000"/>
              </a:lnSpc>
              <a:spcBef>
                <a:spcPts val="0"/>
              </a:spcBef>
              <a:buClrTx/>
              <a:buNone/>
            </a:pPr>
            <a:r>
              <a:rPr lang="en-GB" sz="2600" b="1" dirty="0">
                <a:solidFill>
                  <a:srgbClr val="00B050"/>
                </a:solidFill>
              </a:rPr>
              <a:t>Introduction: </a:t>
            </a:r>
            <a:endParaRPr lang="en-US" sz="2600" b="1" dirty="0">
              <a:solidFill>
                <a:srgbClr val="00B050"/>
              </a:solidFill>
            </a:endParaRPr>
          </a:p>
          <a:p>
            <a:pPr marL="0" indent="0" algn="just">
              <a:lnSpc>
                <a:spcPct val="120000"/>
              </a:lnSpc>
              <a:spcBef>
                <a:spcPts val="0"/>
              </a:spcBef>
              <a:buClrTx/>
              <a:buNone/>
            </a:pPr>
            <a:r>
              <a:rPr lang="en-US" sz="2600" b="1" dirty="0">
                <a:solidFill>
                  <a:schemeClr val="tx1"/>
                </a:solidFill>
              </a:rPr>
              <a:t>Health: </a:t>
            </a:r>
            <a:r>
              <a:rPr lang="en-US" sz="2600" dirty="0">
                <a:solidFill>
                  <a:schemeClr val="tx1"/>
                </a:solidFill>
              </a:rPr>
              <a:t>(WHO 1984) - A state of complete physical, mental, and social well-being and not merely the absence of disease or infirmity.</a:t>
            </a:r>
          </a:p>
          <a:p>
            <a:pPr marL="0" indent="0" algn="just">
              <a:lnSpc>
                <a:spcPct val="120000"/>
              </a:lnSpc>
              <a:spcBef>
                <a:spcPts val="0"/>
              </a:spcBef>
              <a:buClrTx/>
              <a:buNone/>
            </a:pPr>
            <a:r>
              <a:rPr lang="en-US" sz="2600" b="1" dirty="0">
                <a:solidFill>
                  <a:schemeClr val="tx1"/>
                </a:solidFill>
              </a:rPr>
              <a:t>Community</a:t>
            </a:r>
          </a:p>
          <a:p>
            <a:pPr algn="just">
              <a:lnSpc>
                <a:spcPct val="120000"/>
              </a:lnSpc>
              <a:spcBef>
                <a:spcPts val="0"/>
              </a:spcBef>
              <a:buClrTx/>
              <a:buFont typeface="Wingdings" panose="05000000000000000000" pitchFamily="2" charset="2"/>
              <a:buChar char="q"/>
            </a:pPr>
            <a:r>
              <a:rPr lang="en-US" sz="2600" dirty="0">
                <a:solidFill>
                  <a:schemeClr val="tx1"/>
                </a:solidFill>
              </a:rPr>
              <a:t>A community is a group of people (a large or small group) living in a certain geographical area and working together for a common goal.</a:t>
            </a:r>
          </a:p>
          <a:p>
            <a:pPr algn="just">
              <a:lnSpc>
                <a:spcPct val="120000"/>
              </a:lnSpc>
              <a:spcBef>
                <a:spcPts val="0"/>
              </a:spcBef>
              <a:buClrTx/>
              <a:buFont typeface="Wingdings" panose="05000000000000000000" pitchFamily="2" charset="2"/>
              <a:buChar char="q"/>
            </a:pPr>
            <a:r>
              <a:rPr lang="en-US" sz="2600" dirty="0">
                <a:solidFill>
                  <a:schemeClr val="tx1"/>
                </a:solidFill>
              </a:rPr>
              <a:t>They share the same resources such as water, climatic and geographic conditions, health services, administration and leadership, as well as disadvantages such as shortages, risks and dangers. Share beliefs and culture </a:t>
            </a:r>
          </a:p>
          <a:p>
            <a:pPr algn="just">
              <a:lnSpc>
                <a:spcPct val="120000"/>
              </a:lnSpc>
              <a:spcBef>
                <a:spcPts val="0"/>
              </a:spcBef>
              <a:buClrTx/>
              <a:buFont typeface="Wingdings" panose="05000000000000000000" pitchFamily="2" charset="2"/>
              <a:buChar char="q"/>
            </a:pPr>
            <a:r>
              <a:rPr lang="en-US" sz="2600" dirty="0">
                <a:solidFill>
                  <a:schemeClr val="tx1"/>
                </a:solidFill>
              </a:rPr>
              <a:t>A group of people with common characteristics or interests living together within a territory or geographical boundary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314393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366229"/>
            <a:ext cx="152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697" y="2366229"/>
            <a:ext cx="1552575" cy="151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738" y="2609116"/>
            <a:ext cx="990600" cy="90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8700" y="2286001"/>
            <a:ext cx="1536700" cy="144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1" y="914400"/>
            <a:ext cx="1676154" cy="113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914401"/>
            <a:ext cx="1288072" cy="108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399" y="914400"/>
            <a:ext cx="1638453" cy="95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0629" y="1081633"/>
            <a:ext cx="1608017" cy="78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1995484"/>
            <a:ext cx="1154345" cy="10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3512266"/>
            <a:ext cx="1143000" cy="75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2961541"/>
            <a:ext cx="526805" cy="21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28338" y="2878128"/>
            <a:ext cx="4445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082701">
            <a:off x="3990351" y="2784067"/>
            <a:ext cx="4445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639693">
            <a:off x="3974058" y="3420985"/>
            <a:ext cx="4445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9807397">
            <a:off x="5446466" y="3467161"/>
            <a:ext cx="514607" cy="22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778579">
            <a:off x="5502460" y="2588151"/>
            <a:ext cx="4445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9005" y="319633"/>
            <a:ext cx="508708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18050" y="3001220"/>
            <a:ext cx="292100" cy="51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Slide Number Placeholder 19"/>
          <p:cNvSpPr>
            <a:spLocks noGrp="1"/>
          </p:cNvSpPr>
          <p:nvPr>
            <p:ph type="sldNum" sz="quarter" idx="12"/>
          </p:nvPr>
        </p:nvSpPr>
        <p:spPr/>
        <p:txBody>
          <a:bodyPr/>
          <a:lstStyle/>
          <a:p>
            <a:fld id="{2BD968B4-856C-4E81-96B8-98718746CB6A}" type="slidenum">
              <a:rPr lang="en-US" smtClean="0"/>
              <a:pPr/>
              <a:t>110</a:t>
            </a:fld>
            <a:endParaRPr lang="en-US"/>
          </a:p>
        </p:txBody>
      </p:sp>
    </p:spTree>
    <p:extLst>
      <p:ext uri="{BB962C8B-B14F-4D97-AF65-F5344CB8AC3E}">
        <p14:creationId xmlns:p14="http://schemas.microsoft.com/office/powerpoint/2010/main" val="31715404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111</a:t>
            </a:fld>
            <a:endParaRPr lang="en-US" sz="2800" b="1" dirty="0">
              <a:solidFill>
                <a:schemeClr val="tx1"/>
              </a:solidFill>
              <a:latin typeface="Bookman Old Style" panose="02050604050505020204" pitchFamily="18" charset="0"/>
            </a:endParaRPr>
          </a:p>
        </p:txBody>
      </p:sp>
      <p:pic>
        <p:nvPicPr>
          <p:cNvPr id="4" name="Picture 4">
            <a:extLst>
              <a:ext uri="{FF2B5EF4-FFF2-40B4-BE49-F238E27FC236}">
                <a16:creationId xmlns:a16="http://schemas.microsoft.com/office/drawing/2014/main" id="{C3921452-2504-489F-B7FA-46784BF47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85800"/>
            <a:ext cx="8380412"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7006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3200" b="1" dirty="0">
                <a:solidFill>
                  <a:srgbClr val="0070C0"/>
                </a:solidFill>
              </a:rPr>
              <a:t>HEALTH PROMOTION APPROACHES</a:t>
            </a:r>
            <a:endParaRPr lang="en-GB" sz="3200" b="1" dirty="0">
              <a:solidFill>
                <a:srgbClr val="0070C0"/>
              </a:solidFill>
            </a:endParaRPr>
          </a:p>
          <a:p>
            <a:pPr marL="514350" indent="-514350" algn="just">
              <a:lnSpc>
                <a:spcPct val="120000"/>
              </a:lnSpc>
              <a:spcBef>
                <a:spcPts val="0"/>
              </a:spcBef>
              <a:buClrTx/>
              <a:buFont typeface="+mj-lt"/>
              <a:buAutoNum type="arabicPeriod"/>
            </a:pPr>
            <a:r>
              <a:rPr lang="en-US" sz="3200" dirty="0">
                <a:solidFill>
                  <a:schemeClr val="tx1"/>
                </a:solidFill>
              </a:rPr>
              <a:t>The medical or preventive approach </a:t>
            </a:r>
          </a:p>
          <a:p>
            <a:pPr marL="514350" indent="-514350" algn="just">
              <a:lnSpc>
                <a:spcPct val="120000"/>
              </a:lnSpc>
              <a:spcBef>
                <a:spcPts val="0"/>
              </a:spcBef>
              <a:buClrTx/>
              <a:buFont typeface="+mj-lt"/>
              <a:buAutoNum type="arabicPeriod"/>
            </a:pPr>
            <a:r>
              <a:rPr lang="en-US" sz="3200" dirty="0">
                <a:solidFill>
                  <a:schemeClr val="tx1"/>
                </a:solidFill>
              </a:rPr>
              <a:t>The behavioural change approach </a:t>
            </a:r>
          </a:p>
          <a:p>
            <a:pPr marL="514350" indent="-514350" algn="just">
              <a:lnSpc>
                <a:spcPct val="120000"/>
              </a:lnSpc>
              <a:spcBef>
                <a:spcPts val="0"/>
              </a:spcBef>
              <a:buClrTx/>
              <a:buFont typeface="+mj-lt"/>
              <a:buAutoNum type="arabicPeriod"/>
            </a:pPr>
            <a:r>
              <a:rPr lang="en-US" sz="3200" dirty="0">
                <a:solidFill>
                  <a:schemeClr val="tx1"/>
                </a:solidFill>
              </a:rPr>
              <a:t>The empowerment approach </a:t>
            </a:r>
          </a:p>
          <a:p>
            <a:pPr marL="514350" indent="-514350" algn="just">
              <a:lnSpc>
                <a:spcPct val="120000"/>
              </a:lnSpc>
              <a:spcBef>
                <a:spcPts val="0"/>
              </a:spcBef>
              <a:buClrTx/>
              <a:buFont typeface="+mj-lt"/>
              <a:buAutoNum type="arabicPeriod"/>
            </a:pPr>
            <a:r>
              <a:rPr lang="en-US" sz="3200" dirty="0">
                <a:solidFill>
                  <a:schemeClr val="tx1"/>
                </a:solidFill>
              </a:rPr>
              <a:t>The social change approach  </a:t>
            </a:r>
          </a:p>
          <a:p>
            <a:pPr marL="514350" indent="-514350" algn="just">
              <a:lnSpc>
                <a:spcPct val="120000"/>
              </a:lnSpc>
              <a:spcBef>
                <a:spcPts val="0"/>
              </a:spcBef>
              <a:buClrTx/>
              <a:buFont typeface="+mj-lt"/>
              <a:buAutoNum type="arabicPeriod"/>
            </a:pPr>
            <a:r>
              <a:rPr lang="en-US" sz="3200" dirty="0">
                <a:solidFill>
                  <a:schemeClr val="tx1"/>
                </a:solidFill>
              </a:rPr>
              <a:t>Education approach</a:t>
            </a:r>
          </a:p>
          <a:p>
            <a:pPr marL="514350" indent="-514350" algn="just">
              <a:lnSpc>
                <a:spcPct val="120000"/>
              </a:lnSpc>
              <a:spcBef>
                <a:spcPts val="0"/>
              </a:spcBef>
              <a:buClrTx/>
              <a:buFont typeface="+mj-lt"/>
              <a:buAutoNum type="arabicPeriod"/>
            </a:pPr>
            <a:r>
              <a:rPr lang="en-US" sz="3200" dirty="0">
                <a:solidFill>
                  <a:schemeClr val="tx1"/>
                </a:solidFill>
              </a:rPr>
              <a:t>Settings approach</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852770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u="sng" dirty="0">
                <a:solidFill>
                  <a:schemeClr val="tx1"/>
                </a:solidFill>
              </a:rPr>
              <a:t>BEHAVIOURAL CHANGE APPROACH </a:t>
            </a:r>
            <a:r>
              <a:rPr lang="en-US" sz="2600" b="1" dirty="0">
                <a:solidFill>
                  <a:schemeClr val="tx1"/>
                </a:solidFill>
              </a:rPr>
              <a:t>- </a:t>
            </a:r>
            <a:r>
              <a:rPr lang="en-US" sz="2600" dirty="0">
                <a:solidFill>
                  <a:schemeClr val="tx1"/>
                </a:solidFill>
              </a:rPr>
              <a:t>Also known as information – giving model. Aims to bring change in individual behavior through changes in individual’s knowledge</a:t>
            </a:r>
          </a:p>
          <a:p>
            <a:pPr algn="just">
              <a:lnSpc>
                <a:spcPct val="120000"/>
              </a:lnSpc>
              <a:spcBef>
                <a:spcPts val="0"/>
              </a:spcBef>
              <a:buClrTx/>
              <a:buFont typeface="Wingdings" panose="05000000000000000000" pitchFamily="2" charset="2"/>
              <a:buChar char="q"/>
            </a:pPr>
            <a:r>
              <a:rPr lang="en-US" sz="2600" dirty="0">
                <a:solidFill>
                  <a:schemeClr val="tx1"/>
                </a:solidFill>
              </a:rPr>
              <a:t>Aim is to change people’s individual attitudes and behavior so that they adopt a healthy lifestyle</a:t>
            </a:r>
          </a:p>
          <a:p>
            <a:pPr algn="just">
              <a:lnSpc>
                <a:spcPct val="120000"/>
              </a:lnSpc>
              <a:spcBef>
                <a:spcPts val="0"/>
              </a:spcBef>
              <a:buClrTx/>
              <a:buFont typeface="Wingdings" panose="05000000000000000000" pitchFamily="2" charset="2"/>
              <a:buChar char="q"/>
            </a:pPr>
            <a:r>
              <a:rPr lang="en-US" sz="2600" dirty="0">
                <a:solidFill>
                  <a:schemeClr val="tx1"/>
                </a:solidFill>
              </a:rPr>
              <a:t>Examples include teaching people how to stop smoking, encouraging people to take exercise, eat the right food, look after their teeth etc.</a:t>
            </a:r>
          </a:p>
          <a:p>
            <a:pPr algn="just">
              <a:lnSpc>
                <a:spcPct val="120000"/>
              </a:lnSpc>
              <a:spcBef>
                <a:spcPts val="0"/>
              </a:spcBef>
              <a:buClrTx/>
              <a:buFont typeface="Wingdings" panose="05000000000000000000" pitchFamily="2" charset="2"/>
              <a:buChar char="q"/>
            </a:pPr>
            <a:r>
              <a:rPr lang="en-US" sz="2600" dirty="0">
                <a:solidFill>
                  <a:schemeClr val="tx1"/>
                </a:solidFill>
              </a:rPr>
              <a:t>Proponent of this approach will be conceived that a healthy lifestyle is in the interest of their clients and that they are responsible to encourage as many people as possible to adopt a healthy lifestyle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073888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u="sng" dirty="0">
                <a:solidFill>
                  <a:schemeClr val="tx1"/>
                </a:solidFill>
              </a:rPr>
              <a:t>THE MEDICAL APPROACH</a:t>
            </a:r>
            <a:r>
              <a:rPr lang="en-US" sz="2600" b="1" dirty="0">
                <a:solidFill>
                  <a:schemeClr val="tx1"/>
                </a:solidFill>
              </a:rPr>
              <a:t>: </a:t>
            </a:r>
            <a:r>
              <a:rPr lang="en-US" sz="2600" dirty="0">
                <a:solidFill>
                  <a:schemeClr val="tx1"/>
                </a:solidFill>
              </a:rPr>
              <a:t>Aim is freedom from medically-defined disease and disability such as infectious diseases</a:t>
            </a:r>
          </a:p>
          <a:p>
            <a:pPr algn="just">
              <a:lnSpc>
                <a:spcPct val="120000"/>
              </a:lnSpc>
              <a:spcBef>
                <a:spcPts val="0"/>
              </a:spcBef>
              <a:buClrTx/>
              <a:buFont typeface="Wingdings" panose="05000000000000000000" pitchFamily="2" charset="2"/>
              <a:buChar char="q"/>
            </a:pPr>
            <a:r>
              <a:rPr lang="en-US" sz="2600" dirty="0">
                <a:solidFill>
                  <a:schemeClr val="tx1"/>
                </a:solidFill>
              </a:rPr>
              <a:t>Involves medical intervention to prevent or ameliorate ill-health</a:t>
            </a:r>
          </a:p>
          <a:p>
            <a:pPr algn="just">
              <a:lnSpc>
                <a:spcPct val="120000"/>
              </a:lnSpc>
              <a:spcBef>
                <a:spcPts val="0"/>
              </a:spcBef>
              <a:buClrTx/>
              <a:buFont typeface="Wingdings" panose="05000000000000000000" pitchFamily="2" charset="2"/>
              <a:buChar char="q"/>
            </a:pPr>
            <a:r>
              <a:rPr lang="en-US" sz="2600" dirty="0">
                <a:solidFill>
                  <a:schemeClr val="tx1"/>
                </a:solidFill>
              </a:rPr>
              <a:t>Values preventive medical procedures and the medical profession’s responsibility to ensure that patients comply with recommended procedures</a:t>
            </a:r>
          </a:p>
          <a:p>
            <a:pPr marL="0" indent="0" algn="just">
              <a:lnSpc>
                <a:spcPct val="120000"/>
              </a:lnSpc>
              <a:spcBef>
                <a:spcPts val="0"/>
              </a:spcBef>
              <a:buClrTx/>
              <a:buNone/>
            </a:pPr>
            <a:r>
              <a:rPr lang="en-US" sz="2600" b="1" u="sng" dirty="0">
                <a:solidFill>
                  <a:schemeClr val="tx1"/>
                </a:solidFill>
              </a:rPr>
              <a:t>THE SOCIETAL CHANGE APPROACH:</a:t>
            </a:r>
          </a:p>
          <a:p>
            <a:pPr algn="just">
              <a:lnSpc>
                <a:spcPct val="120000"/>
              </a:lnSpc>
              <a:spcBef>
                <a:spcPts val="0"/>
              </a:spcBef>
              <a:buClrTx/>
              <a:buFont typeface="Wingdings" panose="05000000000000000000" pitchFamily="2" charset="2"/>
              <a:buChar char="q"/>
            </a:pPr>
            <a:r>
              <a:rPr lang="en-US" sz="2600" dirty="0">
                <a:solidFill>
                  <a:schemeClr val="tx1"/>
                </a:solidFill>
              </a:rPr>
              <a:t>Aim is  to effect changes on the physical, social and economic environment, in order to make it more conducive to good health</a:t>
            </a:r>
          </a:p>
          <a:p>
            <a:pPr algn="just">
              <a:lnSpc>
                <a:spcPct val="120000"/>
              </a:lnSpc>
              <a:spcBef>
                <a:spcPts val="0"/>
              </a:spcBef>
              <a:buClrTx/>
              <a:buFont typeface="Wingdings" panose="05000000000000000000" pitchFamily="2" charset="2"/>
              <a:buChar char="q"/>
            </a:pPr>
            <a:r>
              <a:rPr lang="en-US" sz="2600" dirty="0">
                <a:solidFill>
                  <a:schemeClr val="tx1"/>
                </a:solidFill>
              </a:rPr>
              <a:t>Focus is on changing society not on changing the behavior of individuals</a:t>
            </a:r>
          </a:p>
          <a:p>
            <a:pPr algn="just">
              <a:lnSpc>
                <a:spcPct val="120000"/>
              </a:lnSpc>
              <a:spcBef>
                <a:spcPts val="0"/>
              </a:spcBef>
              <a:buClrTx/>
              <a:buFont typeface="Wingdings" panose="05000000000000000000" pitchFamily="2" charset="2"/>
              <a:buChar char="q"/>
            </a:pPr>
            <a:r>
              <a:rPr lang="en-US" sz="2600" dirty="0">
                <a:solidFill>
                  <a:schemeClr val="tx1"/>
                </a:solidFill>
              </a:rPr>
              <a:t>Proponent of this approach will value their democratic right to change society and will be committed to putting health on the political agenda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762232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u="sng" dirty="0">
                <a:solidFill>
                  <a:schemeClr val="tx1"/>
                </a:solidFill>
              </a:rPr>
              <a:t>THE EDUCATIONAL APPROACH </a:t>
            </a:r>
          </a:p>
          <a:p>
            <a:pPr algn="just">
              <a:lnSpc>
                <a:spcPct val="120000"/>
              </a:lnSpc>
              <a:spcBef>
                <a:spcPts val="0"/>
              </a:spcBef>
              <a:buClrTx/>
              <a:buFont typeface="Wingdings" panose="05000000000000000000" pitchFamily="2" charset="2"/>
              <a:buChar char="q"/>
            </a:pPr>
            <a:r>
              <a:rPr lang="en-US" sz="2600" dirty="0">
                <a:solidFill>
                  <a:schemeClr val="tx1"/>
                </a:solidFill>
              </a:rPr>
              <a:t>Aim is to give information and ensure knowledge and understanding of health issues and to enable well-informed decisions to be made</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about health is presented and people are helped to explore their values and attitudes and make their own decisions</a:t>
            </a:r>
          </a:p>
          <a:p>
            <a:pPr algn="just">
              <a:lnSpc>
                <a:spcPct val="120000"/>
              </a:lnSpc>
              <a:spcBef>
                <a:spcPts val="0"/>
              </a:spcBef>
              <a:buClrTx/>
              <a:buFont typeface="Wingdings" panose="05000000000000000000" pitchFamily="2" charset="2"/>
              <a:buChar char="q"/>
            </a:pPr>
            <a:r>
              <a:rPr lang="en-US" sz="2600" dirty="0">
                <a:solidFill>
                  <a:schemeClr val="tx1"/>
                </a:solidFill>
              </a:rPr>
              <a:t>Help in carrying out those decisions and adopting new health practices may also be offered</a:t>
            </a:r>
          </a:p>
          <a:p>
            <a:pPr algn="just">
              <a:lnSpc>
                <a:spcPct val="120000"/>
              </a:lnSpc>
              <a:spcBef>
                <a:spcPts val="0"/>
              </a:spcBef>
              <a:buClrTx/>
              <a:buFont typeface="Wingdings" panose="05000000000000000000" pitchFamily="2" charset="2"/>
              <a:buChar char="q"/>
            </a:pPr>
            <a:r>
              <a:rPr lang="en-US" sz="2600" dirty="0">
                <a:solidFill>
                  <a:schemeClr val="tx1"/>
                </a:solidFill>
              </a:rPr>
              <a:t>Proponent of this approach will value the educational process and respect the right of the individual to choose their own health behaviour</a:t>
            </a:r>
          </a:p>
          <a:p>
            <a:pPr algn="just">
              <a:lnSpc>
                <a:spcPct val="120000"/>
              </a:lnSpc>
              <a:spcBef>
                <a:spcPts val="0"/>
              </a:spcBef>
              <a:buClrTx/>
              <a:buFont typeface="Wingdings" panose="05000000000000000000" pitchFamily="2" charset="2"/>
              <a:buChar char="q"/>
            </a:pPr>
            <a:r>
              <a:rPr lang="en-US" sz="2600" dirty="0">
                <a:solidFill>
                  <a:schemeClr val="tx1"/>
                </a:solidFill>
              </a:rPr>
              <a:t>Responsibility to raise with clients the health issues which they think will be in their client’s best interests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116984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u="sng" dirty="0">
                <a:solidFill>
                  <a:schemeClr val="tx1"/>
                </a:solidFill>
              </a:rPr>
              <a:t>THE CLIENT- </a:t>
            </a:r>
            <a:r>
              <a:rPr lang="en-US" sz="2600" b="1" u="sng" dirty="0" err="1">
                <a:solidFill>
                  <a:schemeClr val="tx1"/>
                </a:solidFill>
              </a:rPr>
              <a:t>CENTRED</a:t>
            </a:r>
            <a:r>
              <a:rPr lang="en-US" sz="2600" b="1" u="sng" dirty="0">
                <a:solidFill>
                  <a:schemeClr val="tx1"/>
                </a:solidFill>
              </a:rPr>
              <a:t> APPROACH (EMPOWERMENT)</a:t>
            </a:r>
          </a:p>
          <a:p>
            <a:pPr algn="just">
              <a:lnSpc>
                <a:spcPct val="120000"/>
              </a:lnSpc>
              <a:spcBef>
                <a:spcPts val="0"/>
              </a:spcBef>
              <a:buClrTx/>
              <a:buFont typeface="Wingdings" panose="05000000000000000000" pitchFamily="2" charset="2"/>
              <a:buChar char="q"/>
            </a:pPr>
            <a:r>
              <a:rPr lang="en-US" sz="2600" dirty="0">
                <a:solidFill>
                  <a:schemeClr val="tx1"/>
                </a:solidFill>
              </a:rPr>
              <a:t>Aim is to work with clients in order to help them to identify what they want to know about and take action on and make their own decisions and choices according to their own interest and values</a:t>
            </a:r>
          </a:p>
          <a:p>
            <a:pPr algn="just">
              <a:lnSpc>
                <a:spcPct val="120000"/>
              </a:lnSpc>
              <a:spcBef>
                <a:spcPts val="0"/>
              </a:spcBef>
              <a:buClrTx/>
              <a:buFont typeface="Wingdings" panose="05000000000000000000" pitchFamily="2" charset="2"/>
              <a:buChar char="q"/>
            </a:pPr>
            <a:r>
              <a:rPr lang="en-US" sz="2600" dirty="0">
                <a:solidFill>
                  <a:schemeClr val="tx1"/>
                </a:solidFill>
              </a:rPr>
              <a:t>Health promoter’s role is to act as a facilitator in helping people to identify their own concerns and gain the knowledge and skills they require to make  things happen</a:t>
            </a:r>
          </a:p>
          <a:p>
            <a:pPr algn="just">
              <a:lnSpc>
                <a:spcPct val="120000"/>
              </a:lnSpc>
              <a:spcBef>
                <a:spcPts val="0"/>
              </a:spcBef>
              <a:buClrTx/>
              <a:buFont typeface="Wingdings" panose="05000000000000000000" pitchFamily="2" charset="2"/>
              <a:buChar char="q"/>
            </a:pPr>
            <a:r>
              <a:rPr lang="en-US" sz="2600" dirty="0">
                <a:solidFill>
                  <a:schemeClr val="tx1"/>
                </a:solidFill>
              </a:rPr>
              <a:t>Self-empowerment of the client is seen as central to this aim</a:t>
            </a:r>
          </a:p>
          <a:p>
            <a:pPr algn="just">
              <a:lnSpc>
                <a:spcPct val="120000"/>
              </a:lnSpc>
              <a:spcBef>
                <a:spcPts val="0"/>
              </a:spcBef>
              <a:buClrTx/>
              <a:buFont typeface="Wingdings" panose="05000000000000000000" pitchFamily="2" charset="2"/>
              <a:buChar char="q"/>
            </a:pPr>
            <a:r>
              <a:rPr lang="en-US" sz="2600" dirty="0">
                <a:solidFill>
                  <a:schemeClr val="tx1"/>
                </a:solidFill>
              </a:rPr>
              <a:t>Clients are valued as equal who have knowledge, skills and abilities to contribute, and who have an absolute right to control their own health destinies</a:t>
            </a:r>
          </a:p>
          <a:p>
            <a:pPr algn="just">
              <a:lnSpc>
                <a:spcPct val="120000"/>
              </a:lnSpc>
              <a:spcBef>
                <a:spcPts val="0"/>
              </a:spcBef>
              <a:buClrTx/>
              <a:buFont typeface="Wingdings" panose="05000000000000000000" pitchFamily="2" charset="2"/>
              <a:buChar char="q"/>
            </a:pPr>
            <a:r>
              <a:rPr lang="en-US" sz="2600" dirty="0">
                <a:solidFill>
                  <a:schemeClr val="tx1"/>
                </a:solidFill>
              </a:rPr>
              <a:t>Empowerment approach - This is the process of by which individuals increase their control over their physical, social and internal environments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695557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u="sng" dirty="0">
                <a:solidFill>
                  <a:schemeClr val="tx1"/>
                </a:solidFill>
              </a:rPr>
              <a:t>SETTINGS APPROACH: </a:t>
            </a:r>
            <a:r>
              <a:rPr lang="en-US" sz="2600" dirty="0">
                <a:solidFill>
                  <a:schemeClr val="tx1"/>
                </a:solidFill>
              </a:rPr>
              <a:t>WHO (1998) defines a setting for health as ‘the place or social context in which people engage in daily activities in which environmental, organizational and personal factors interact to affect health and wellbeing’. </a:t>
            </a:r>
          </a:p>
          <a:p>
            <a:pPr algn="just">
              <a:lnSpc>
                <a:spcPct val="120000"/>
              </a:lnSpc>
              <a:spcBef>
                <a:spcPts val="0"/>
              </a:spcBef>
              <a:buClrTx/>
              <a:buFont typeface="Wingdings" panose="05000000000000000000" pitchFamily="2" charset="2"/>
              <a:buChar char="q"/>
            </a:pPr>
            <a:r>
              <a:rPr lang="en-US" sz="2600" dirty="0">
                <a:solidFill>
                  <a:schemeClr val="tx1"/>
                </a:solidFill>
              </a:rPr>
              <a:t>Settings are ‘major social structures that provide channels and mechanisms of influence for reaching defined population groups’ (Mullen et al., 1995)</a:t>
            </a:r>
          </a:p>
          <a:p>
            <a:pPr marL="514350" indent="-514350" algn="just">
              <a:lnSpc>
                <a:spcPct val="120000"/>
              </a:lnSpc>
              <a:spcBef>
                <a:spcPts val="0"/>
              </a:spcBef>
              <a:buClrTx/>
              <a:buFont typeface="+mj-lt"/>
              <a:buAutoNum type="arabicParenR"/>
            </a:pPr>
            <a:r>
              <a:rPr lang="en-US" sz="2600" dirty="0">
                <a:solidFill>
                  <a:schemeClr val="tx1"/>
                </a:solidFill>
              </a:rPr>
              <a:t>Health Services Setting </a:t>
            </a:r>
          </a:p>
          <a:p>
            <a:pPr marL="514350" indent="-514350" algn="just">
              <a:lnSpc>
                <a:spcPct val="120000"/>
              </a:lnSpc>
              <a:spcBef>
                <a:spcPts val="0"/>
              </a:spcBef>
              <a:buClrTx/>
              <a:buFont typeface="+mj-lt"/>
              <a:buAutoNum type="arabicParenR"/>
            </a:pPr>
            <a:r>
              <a:rPr lang="en-US" sz="2600" dirty="0">
                <a:solidFill>
                  <a:schemeClr val="tx1"/>
                </a:solidFill>
              </a:rPr>
              <a:t>Community Setting </a:t>
            </a:r>
          </a:p>
          <a:p>
            <a:pPr marL="914400" lvl="1" indent="-514350" algn="just">
              <a:lnSpc>
                <a:spcPct val="120000"/>
              </a:lnSpc>
              <a:spcBef>
                <a:spcPts val="0"/>
              </a:spcBef>
              <a:buClrTx/>
              <a:buFont typeface="Wingdings" panose="05000000000000000000" pitchFamily="2" charset="2"/>
              <a:buChar char="q"/>
            </a:pPr>
            <a:r>
              <a:rPr lang="en-US" sz="2600" dirty="0">
                <a:solidFill>
                  <a:schemeClr val="tx1"/>
                </a:solidFill>
              </a:rPr>
              <a:t>Community-based approaches </a:t>
            </a:r>
          </a:p>
          <a:p>
            <a:pPr marL="914400" lvl="1" indent="-514350" algn="just">
              <a:lnSpc>
                <a:spcPct val="120000"/>
              </a:lnSpc>
              <a:spcBef>
                <a:spcPts val="0"/>
              </a:spcBef>
              <a:buClrTx/>
              <a:buFont typeface="Wingdings" panose="05000000000000000000" pitchFamily="2" charset="2"/>
              <a:buChar char="q"/>
            </a:pPr>
            <a:r>
              <a:rPr lang="en-US" sz="2600" dirty="0">
                <a:solidFill>
                  <a:schemeClr val="tx1"/>
                </a:solidFill>
              </a:rPr>
              <a:t>Community development approaches - Aims to improve health by addressing socio economic and environmental causes of ill health</a:t>
            </a:r>
          </a:p>
          <a:p>
            <a:pPr marL="514350" indent="-514350" algn="just">
              <a:lnSpc>
                <a:spcPct val="120000"/>
              </a:lnSpc>
              <a:spcBef>
                <a:spcPts val="0"/>
              </a:spcBef>
              <a:buClrTx/>
              <a:buFont typeface="+mj-lt"/>
              <a:buAutoNum type="arabicParenR"/>
            </a:pPr>
            <a:r>
              <a:rPr lang="en-US" sz="2600" dirty="0">
                <a:solidFill>
                  <a:schemeClr val="tx1"/>
                </a:solidFill>
              </a:rPr>
              <a:t>Education Setting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850065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MODELS OF HEALTH  PROMOTION</a:t>
            </a:r>
          </a:p>
          <a:p>
            <a:pPr marL="514350" indent="-514350" algn="just">
              <a:lnSpc>
                <a:spcPct val="120000"/>
              </a:lnSpc>
              <a:spcBef>
                <a:spcPts val="0"/>
              </a:spcBef>
              <a:buClrTx/>
              <a:buFont typeface="+mj-lt"/>
              <a:buAutoNum type="arabicPeriod"/>
            </a:pPr>
            <a:r>
              <a:rPr lang="en-US" sz="2600" dirty="0">
                <a:solidFill>
                  <a:schemeClr val="tx1"/>
                </a:solidFill>
              </a:rPr>
              <a:t>Health Persuasion </a:t>
            </a:r>
          </a:p>
          <a:p>
            <a:pPr marL="514350" indent="-514350" algn="just">
              <a:lnSpc>
                <a:spcPct val="120000"/>
              </a:lnSpc>
              <a:spcBef>
                <a:spcPts val="0"/>
              </a:spcBef>
              <a:buClrTx/>
              <a:buFont typeface="+mj-lt"/>
              <a:buAutoNum type="arabicPeriod"/>
            </a:pPr>
            <a:r>
              <a:rPr lang="en-US" sz="2600" dirty="0">
                <a:solidFill>
                  <a:schemeClr val="tx1"/>
                </a:solidFill>
              </a:rPr>
              <a:t>Legislative actions </a:t>
            </a:r>
          </a:p>
          <a:p>
            <a:pPr marL="514350" indent="-514350" algn="just">
              <a:lnSpc>
                <a:spcPct val="120000"/>
              </a:lnSpc>
              <a:spcBef>
                <a:spcPts val="0"/>
              </a:spcBef>
              <a:buClrTx/>
              <a:buFont typeface="+mj-lt"/>
              <a:buAutoNum type="arabicPeriod"/>
            </a:pPr>
            <a:r>
              <a:rPr lang="en-US" sz="2600" dirty="0">
                <a:solidFill>
                  <a:schemeClr val="tx1"/>
                </a:solidFill>
              </a:rPr>
              <a:t>Personal counselling </a:t>
            </a:r>
          </a:p>
          <a:p>
            <a:pPr marL="514350" indent="-514350" algn="just">
              <a:lnSpc>
                <a:spcPct val="120000"/>
              </a:lnSpc>
              <a:spcBef>
                <a:spcPts val="0"/>
              </a:spcBef>
              <a:buClrTx/>
              <a:buFont typeface="+mj-lt"/>
              <a:buAutoNum type="arabicPeriod"/>
            </a:pPr>
            <a:r>
              <a:rPr lang="en-US" sz="2600" dirty="0">
                <a:solidFill>
                  <a:schemeClr val="tx1"/>
                </a:solidFill>
              </a:rPr>
              <a:t>Community development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Health Persuasion: </a:t>
            </a:r>
          </a:p>
          <a:p>
            <a:pPr algn="just">
              <a:lnSpc>
                <a:spcPct val="120000"/>
              </a:lnSpc>
              <a:spcBef>
                <a:spcPts val="0"/>
              </a:spcBef>
              <a:buClrTx/>
              <a:buFont typeface="Wingdings" panose="05000000000000000000" pitchFamily="2" charset="2"/>
              <a:buChar char="q"/>
            </a:pPr>
            <a:r>
              <a:rPr lang="en-US" sz="2600" dirty="0">
                <a:solidFill>
                  <a:schemeClr val="tx1"/>
                </a:solidFill>
              </a:rPr>
              <a:t>Health professionals lead health persuasion activities focused at individuals</a:t>
            </a:r>
          </a:p>
          <a:p>
            <a:pPr algn="just">
              <a:lnSpc>
                <a:spcPct val="120000"/>
              </a:lnSpc>
              <a:spcBef>
                <a:spcPts val="0"/>
              </a:spcBef>
              <a:buClrTx/>
              <a:buFont typeface="Wingdings" panose="05000000000000000000" pitchFamily="2" charset="2"/>
              <a:buChar char="q"/>
            </a:pPr>
            <a:r>
              <a:rPr lang="en-US" sz="2600" dirty="0">
                <a:solidFill>
                  <a:schemeClr val="tx1"/>
                </a:solidFill>
              </a:rPr>
              <a:t>Is authoritative and individuals are not given any choices for decisions</a:t>
            </a:r>
          </a:p>
          <a:p>
            <a:pPr algn="just">
              <a:lnSpc>
                <a:spcPct val="120000"/>
              </a:lnSpc>
              <a:spcBef>
                <a:spcPts val="0"/>
              </a:spcBef>
              <a:buClrTx/>
              <a:buFont typeface="Wingdings" panose="05000000000000000000" pitchFamily="2" charset="2"/>
              <a:buChar char="q"/>
            </a:pPr>
            <a:r>
              <a:rPr lang="en-US" sz="2600" dirty="0">
                <a:solidFill>
                  <a:schemeClr val="tx1"/>
                </a:solidFill>
              </a:rPr>
              <a:t>Example - a nurse persuading a patient with emphysema to quit smoking for the sake of his health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97152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Legislative Actions:</a:t>
            </a:r>
          </a:p>
          <a:p>
            <a:pPr algn="just">
              <a:lnSpc>
                <a:spcPct val="120000"/>
              </a:lnSpc>
              <a:spcBef>
                <a:spcPts val="0"/>
              </a:spcBef>
              <a:buClrTx/>
              <a:buFont typeface="Wingdings" panose="05000000000000000000" pitchFamily="2" charset="2"/>
              <a:buChar char="q"/>
            </a:pPr>
            <a:r>
              <a:rPr lang="en-US" sz="2600" dirty="0">
                <a:solidFill>
                  <a:schemeClr val="tx1"/>
                </a:solidFill>
              </a:rPr>
              <a:t>Are interventions initiated by experts or professionals to protect the health and welfare of the community</a:t>
            </a:r>
          </a:p>
          <a:p>
            <a:pPr algn="just">
              <a:lnSpc>
                <a:spcPct val="120000"/>
              </a:lnSpc>
              <a:spcBef>
                <a:spcPts val="0"/>
              </a:spcBef>
              <a:buClrTx/>
              <a:buFont typeface="Wingdings" panose="05000000000000000000" pitchFamily="2" charset="2"/>
              <a:buChar char="q"/>
            </a:pPr>
            <a:r>
              <a:rPr lang="en-US" sz="2600" dirty="0">
                <a:solidFill>
                  <a:schemeClr val="tx1"/>
                </a:solidFill>
              </a:rPr>
              <a:t>Example – law on totally ban smoking in restaurants and most indoor public areas</a:t>
            </a:r>
          </a:p>
          <a:p>
            <a:pPr marL="0" indent="0" algn="just">
              <a:lnSpc>
                <a:spcPct val="120000"/>
              </a:lnSpc>
              <a:spcBef>
                <a:spcPts val="0"/>
              </a:spcBef>
              <a:buClrTx/>
              <a:buNone/>
            </a:pPr>
            <a:r>
              <a:rPr lang="en-US" sz="2600" b="1" dirty="0">
                <a:solidFill>
                  <a:schemeClr val="tx1"/>
                </a:solidFill>
              </a:rPr>
              <a:t>Personal Counselling </a:t>
            </a:r>
          </a:p>
          <a:p>
            <a:pPr algn="just">
              <a:lnSpc>
                <a:spcPct val="120000"/>
              </a:lnSpc>
              <a:spcBef>
                <a:spcPts val="0"/>
              </a:spcBef>
              <a:buClrTx/>
              <a:buFont typeface="Wingdings" panose="05000000000000000000" pitchFamily="2" charset="2"/>
              <a:buChar char="q"/>
            </a:pPr>
            <a:r>
              <a:rPr lang="en-US" sz="2600" dirty="0">
                <a:solidFill>
                  <a:schemeClr val="tx1"/>
                </a:solidFill>
              </a:rPr>
              <a:t>Focuses on the client’s specific needs and normally works on one to one basis.</a:t>
            </a:r>
          </a:p>
          <a:p>
            <a:pPr algn="just">
              <a:lnSpc>
                <a:spcPct val="120000"/>
              </a:lnSpc>
              <a:spcBef>
                <a:spcPts val="0"/>
              </a:spcBef>
              <a:buClrTx/>
              <a:buFont typeface="Wingdings" panose="05000000000000000000" pitchFamily="2" charset="2"/>
              <a:buChar char="q"/>
            </a:pPr>
            <a:r>
              <a:rPr lang="en-US" sz="2600" dirty="0">
                <a:solidFill>
                  <a:schemeClr val="tx1"/>
                </a:solidFill>
              </a:rPr>
              <a:t>The health worker acts as a facilitator to discuss and negotiate client needs</a:t>
            </a:r>
          </a:p>
          <a:p>
            <a:pPr algn="just">
              <a:lnSpc>
                <a:spcPct val="120000"/>
              </a:lnSpc>
              <a:spcBef>
                <a:spcPts val="0"/>
              </a:spcBef>
              <a:buClrTx/>
              <a:buFont typeface="Wingdings" panose="05000000000000000000" pitchFamily="2" charset="2"/>
              <a:buChar char="q"/>
            </a:pPr>
            <a:r>
              <a:rPr lang="en-US" sz="2600" dirty="0">
                <a:solidFill>
                  <a:schemeClr val="tx1"/>
                </a:solidFill>
              </a:rPr>
              <a:t>Decisions are made based on the client’s wishes</a:t>
            </a:r>
          </a:p>
          <a:p>
            <a:pPr algn="just">
              <a:lnSpc>
                <a:spcPct val="120000"/>
              </a:lnSpc>
              <a:spcBef>
                <a:spcPts val="0"/>
              </a:spcBef>
              <a:buClrTx/>
              <a:buFont typeface="Wingdings" panose="05000000000000000000" pitchFamily="2" charset="2"/>
              <a:buChar char="q"/>
            </a:pPr>
            <a:r>
              <a:rPr lang="en-US" sz="2600" dirty="0">
                <a:solidFill>
                  <a:schemeClr val="tx1"/>
                </a:solidFill>
              </a:rPr>
              <a:t>Example: the counsellor works with drug abusers to discuss choices between methadone and conventional drug detoxification programs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1429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72555" cy="6675647"/>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community is a collection of people who interact with one another and whose common interest or characteristics gives them a sense of unity and belonging.</a:t>
            </a:r>
          </a:p>
          <a:p>
            <a:pPr algn="just">
              <a:lnSpc>
                <a:spcPct val="120000"/>
              </a:lnSpc>
              <a:spcBef>
                <a:spcPts val="0"/>
              </a:spcBef>
              <a:buClrTx/>
              <a:buFont typeface="Wingdings" panose="05000000000000000000" pitchFamily="2" charset="2"/>
              <a:buChar char="q"/>
            </a:pPr>
            <a:r>
              <a:rPr lang="en-US" sz="2600" dirty="0">
                <a:solidFill>
                  <a:schemeClr val="tx1"/>
                </a:solidFill>
              </a:rPr>
              <a:t>community is a group of people in defined geographical area with common goal and objective and the potential for interacting with one another </a:t>
            </a:r>
          </a:p>
          <a:p>
            <a:pPr algn="just">
              <a:lnSpc>
                <a:spcPct val="120000"/>
              </a:lnSpc>
              <a:spcBef>
                <a:spcPts val="0"/>
              </a:spcBef>
              <a:buClrTx/>
              <a:buFont typeface="Wingdings" panose="05000000000000000000" pitchFamily="2" charset="2"/>
              <a:buChar char="q"/>
            </a:pPr>
            <a:r>
              <a:rPr lang="en-US" sz="2600" b="1" dirty="0">
                <a:solidFill>
                  <a:schemeClr val="tx1"/>
                </a:solidFill>
              </a:rPr>
              <a:t>Disease: </a:t>
            </a:r>
            <a:r>
              <a:rPr lang="en-US" sz="2600" dirty="0">
                <a:solidFill>
                  <a:schemeClr val="tx1"/>
                </a:solidFill>
              </a:rPr>
              <a:t>a condition of the living animal or plant body or of one of its parts that impairs normal functioning and is typically manifested by distinguishing signs and symptoms: </a:t>
            </a:r>
            <a:r>
              <a:rPr lang="en-US" sz="2600" b="1" dirty="0">
                <a:solidFill>
                  <a:schemeClr val="tx1"/>
                </a:solidFill>
              </a:rPr>
              <a:t>(sickness, malady)</a:t>
            </a:r>
          </a:p>
          <a:p>
            <a:pPr algn="just">
              <a:lnSpc>
                <a:spcPct val="120000"/>
              </a:lnSpc>
              <a:spcBef>
                <a:spcPts val="0"/>
              </a:spcBef>
              <a:buClrTx/>
              <a:buFont typeface="Wingdings" panose="05000000000000000000" pitchFamily="2" charset="2"/>
              <a:buChar char="q"/>
            </a:pPr>
            <a:r>
              <a:rPr lang="en-US" sz="2600" b="1" dirty="0">
                <a:solidFill>
                  <a:schemeClr val="tx1"/>
                </a:solidFill>
              </a:rPr>
              <a:t>Wellness:</a:t>
            </a:r>
            <a:r>
              <a:rPr lang="en-US" sz="2600" dirty="0">
                <a:solidFill>
                  <a:schemeClr val="tx1"/>
                </a:solidFill>
              </a:rPr>
              <a:t> is a lifestyle aimed at achieving physical, emotional, intellectual, spiritual and environmental well being. </a:t>
            </a:r>
          </a:p>
          <a:p>
            <a:pPr algn="just">
              <a:lnSpc>
                <a:spcPct val="120000"/>
              </a:lnSpc>
              <a:spcBef>
                <a:spcPts val="0"/>
              </a:spcBef>
              <a:buClrTx/>
              <a:buFont typeface="Wingdings" panose="05000000000000000000" pitchFamily="2" charset="2"/>
              <a:buChar char="q"/>
            </a:pPr>
            <a:r>
              <a:rPr lang="en-US" sz="2600" b="1" dirty="0">
                <a:solidFill>
                  <a:schemeClr val="tx1"/>
                </a:solidFill>
              </a:rPr>
              <a:t>Well-being: </a:t>
            </a:r>
            <a:r>
              <a:rPr lang="en-US" sz="2600" dirty="0">
                <a:solidFill>
                  <a:schemeClr val="tx1"/>
                </a:solidFill>
              </a:rPr>
              <a:t>a state of positive health or a person's perception concerning positive health.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402187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Community Development </a:t>
            </a:r>
          </a:p>
          <a:p>
            <a:pPr algn="just">
              <a:lnSpc>
                <a:spcPct val="120000"/>
              </a:lnSpc>
              <a:spcBef>
                <a:spcPts val="0"/>
              </a:spcBef>
              <a:buClrTx/>
              <a:buFont typeface="Wingdings" panose="05000000000000000000" pitchFamily="2" charset="2"/>
              <a:buChar char="q"/>
            </a:pPr>
            <a:r>
              <a:rPr lang="en-US" sz="2600" dirty="0">
                <a:solidFill>
                  <a:schemeClr val="tx1"/>
                </a:solidFill>
              </a:rPr>
              <a:t>Focuses on interventions targeted at the community level</a:t>
            </a:r>
          </a:p>
          <a:p>
            <a:pPr algn="just">
              <a:lnSpc>
                <a:spcPct val="120000"/>
              </a:lnSpc>
              <a:spcBef>
                <a:spcPts val="0"/>
              </a:spcBef>
              <a:buClrTx/>
              <a:buFont typeface="Wingdings" panose="05000000000000000000" pitchFamily="2" charset="2"/>
              <a:buChar char="q"/>
            </a:pPr>
            <a:r>
              <a:rPr lang="en-US" sz="2600" dirty="0">
                <a:solidFill>
                  <a:schemeClr val="tx1"/>
                </a:solidFill>
              </a:rPr>
              <a:t>Community identifies their health needs, seeks to empower and makes the best rational choice.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831542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04A78DC-0456-4F98-BEAC-9FF3A9953907}"/>
              </a:ext>
            </a:extLst>
          </p:cNvPr>
          <p:cNvSpPr>
            <a:spLocks noChangeArrowheads="1"/>
          </p:cNvSpPr>
          <p:nvPr/>
        </p:nvSpPr>
        <p:spPr bwMode="auto">
          <a:xfrm>
            <a:off x="533400" y="1524000"/>
            <a:ext cx="8153400" cy="5105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25603" name="Rectangle 3">
            <a:extLst>
              <a:ext uri="{FF2B5EF4-FFF2-40B4-BE49-F238E27FC236}">
                <a16:creationId xmlns:a16="http://schemas.microsoft.com/office/drawing/2014/main" id="{3D930F51-1FA8-456B-BE92-CE77192D0BE1}"/>
              </a:ext>
            </a:extLst>
          </p:cNvPr>
          <p:cNvSpPr>
            <a:spLocks noGrp="1" noChangeArrowheads="1"/>
          </p:cNvSpPr>
          <p:nvPr>
            <p:ph type="title"/>
          </p:nvPr>
        </p:nvSpPr>
        <p:spPr>
          <a:xfrm>
            <a:off x="685800" y="228600"/>
            <a:ext cx="8077200" cy="1143000"/>
          </a:xfrm>
        </p:spPr>
        <p:txBody>
          <a:bodyPr/>
          <a:lstStyle/>
          <a:p>
            <a:pPr eaLnBrk="1" hangingPunct="1"/>
            <a:r>
              <a:rPr lang="en-US" altLang="en-US" sz="2400" b="1" dirty="0"/>
              <a:t>HEALTH PROMOTION METHODS USING BEATTIE’S TYPOLOGY (BEATTIE – 1991)</a:t>
            </a:r>
          </a:p>
        </p:txBody>
      </p:sp>
      <p:sp>
        <p:nvSpPr>
          <p:cNvPr id="25604" name="Text Box 4">
            <a:extLst>
              <a:ext uri="{FF2B5EF4-FFF2-40B4-BE49-F238E27FC236}">
                <a16:creationId xmlns:a16="http://schemas.microsoft.com/office/drawing/2014/main" id="{31F80CC6-C77E-4827-939E-4F51C5668C4A}"/>
              </a:ext>
            </a:extLst>
          </p:cNvPr>
          <p:cNvSpPr txBox="1">
            <a:spLocks noChangeArrowheads="1"/>
          </p:cNvSpPr>
          <p:nvPr/>
        </p:nvSpPr>
        <p:spPr bwMode="auto">
          <a:xfrm>
            <a:off x="1600200" y="1839913"/>
            <a:ext cx="22098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Advice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Education</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Behaviour change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Mass media campaign</a:t>
            </a:r>
            <a:endParaRPr kumimoji="0" lang="en-GB" altLang="en-US" sz="1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5605" name="Text Box 5">
            <a:extLst>
              <a:ext uri="{FF2B5EF4-FFF2-40B4-BE49-F238E27FC236}">
                <a16:creationId xmlns:a16="http://schemas.microsoft.com/office/drawing/2014/main" id="{47AC9E03-6C24-4660-BA00-F991BA3030BB}"/>
              </a:ext>
            </a:extLst>
          </p:cNvPr>
          <p:cNvSpPr txBox="1">
            <a:spLocks noChangeArrowheads="1"/>
          </p:cNvSpPr>
          <p:nvPr/>
        </p:nvSpPr>
        <p:spPr bwMode="auto">
          <a:xfrm>
            <a:off x="1524000" y="4414838"/>
            <a:ext cx="1371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Counselling</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Education</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Group work</a:t>
            </a:r>
            <a:endParaRPr kumimoji="0" lang="en-GB" altLang="en-US" sz="1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5606" name="Text Box 6">
            <a:extLst>
              <a:ext uri="{FF2B5EF4-FFF2-40B4-BE49-F238E27FC236}">
                <a16:creationId xmlns:a16="http://schemas.microsoft.com/office/drawing/2014/main" id="{17CC6912-ECC6-4ADD-834D-526FBD9D7FD7}"/>
              </a:ext>
            </a:extLst>
          </p:cNvPr>
          <p:cNvSpPr txBox="1">
            <a:spLocks noChangeArrowheads="1"/>
          </p:cNvSpPr>
          <p:nvPr/>
        </p:nvSpPr>
        <p:spPr bwMode="auto">
          <a:xfrm>
            <a:off x="6248400" y="1752600"/>
            <a:ext cx="1905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Legislation</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Policy making and implementation</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Health surveillance</a:t>
            </a:r>
            <a:endParaRPr kumimoji="0" lang="en-GB" altLang="en-US" sz="1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5607" name="Text Box 7">
            <a:extLst>
              <a:ext uri="{FF2B5EF4-FFF2-40B4-BE49-F238E27FC236}">
                <a16:creationId xmlns:a16="http://schemas.microsoft.com/office/drawing/2014/main" id="{148A3C73-F0CB-4CB7-B63A-3B130FA688C8}"/>
              </a:ext>
            </a:extLst>
          </p:cNvPr>
          <p:cNvSpPr txBox="1">
            <a:spLocks noChangeArrowheads="1"/>
          </p:cNvSpPr>
          <p:nvPr/>
        </p:nvSpPr>
        <p:spPr bwMode="auto">
          <a:xfrm>
            <a:off x="6096000" y="4583113"/>
            <a:ext cx="2590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Lobbying</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Action research</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Skills sharing and training</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Group work</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Community development</a:t>
            </a:r>
            <a:endParaRPr kumimoji="0" lang="en-GB" altLang="en-US" sz="1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5608" name="Text Box 8">
            <a:extLst>
              <a:ext uri="{FF2B5EF4-FFF2-40B4-BE49-F238E27FC236}">
                <a16:creationId xmlns:a16="http://schemas.microsoft.com/office/drawing/2014/main" id="{341667C8-7548-40AD-A6A0-8F410132DC46}"/>
              </a:ext>
            </a:extLst>
          </p:cNvPr>
          <p:cNvSpPr txBox="1">
            <a:spLocks noChangeArrowheads="1"/>
          </p:cNvSpPr>
          <p:nvPr/>
        </p:nvSpPr>
        <p:spPr bwMode="auto">
          <a:xfrm>
            <a:off x="2743200" y="1524000"/>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FFFF00"/>
                </a:solidFill>
                <a:effectLst/>
                <a:uLnTx/>
                <a:uFillTx/>
                <a:latin typeface="Arial" panose="020B0604020202020204" pitchFamily="34" charset="0"/>
                <a:ea typeface="+mn-ea"/>
                <a:cs typeface="+mn-cs"/>
              </a:rPr>
              <a:t>MODE OF INTERVENTION</a:t>
            </a:r>
            <a:endParaRPr kumimoji="0" lang="en-GB" altLang="en-US" sz="20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25609" name="Text Box 9">
            <a:extLst>
              <a:ext uri="{FF2B5EF4-FFF2-40B4-BE49-F238E27FC236}">
                <a16:creationId xmlns:a16="http://schemas.microsoft.com/office/drawing/2014/main" id="{25D38D5E-1A63-476A-B6DD-95B5645A4978}"/>
              </a:ext>
            </a:extLst>
          </p:cNvPr>
          <p:cNvSpPr txBox="1">
            <a:spLocks noChangeArrowheads="1"/>
          </p:cNvSpPr>
          <p:nvPr/>
        </p:nvSpPr>
        <p:spPr bwMode="auto">
          <a:xfrm>
            <a:off x="838200" y="34290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FFFF00"/>
                </a:solidFill>
                <a:effectLst/>
                <a:uLnTx/>
                <a:uFillTx/>
                <a:latin typeface="Arial" panose="020B0604020202020204" pitchFamily="34" charset="0"/>
                <a:ea typeface="+mn-ea"/>
                <a:cs typeface="+mn-cs"/>
              </a:rPr>
              <a:t>Individual</a:t>
            </a:r>
            <a:endParaRPr kumimoji="0" lang="en-GB" altLang="en-US" sz="20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25610" name="Text Box 10">
            <a:extLst>
              <a:ext uri="{FF2B5EF4-FFF2-40B4-BE49-F238E27FC236}">
                <a16:creationId xmlns:a16="http://schemas.microsoft.com/office/drawing/2014/main" id="{5E72A12C-9610-4CA7-9413-33B1B904B7DD}"/>
              </a:ext>
            </a:extLst>
          </p:cNvPr>
          <p:cNvSpPr txBox="1">
            <a:spLocks noChangeArrowheads="1"/>
          </p:cNvSpPr>
          <p:nvPr/>
        </p:nvSpPr>
        <p:spPr bwMode="auto">
          <a:xfrm>
            <a:off x="2971800" y="6232525"/>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FFFF00"/>
                </a:solidFill>
                <a:effectLst/>
                <a:uLnTx/>
                <a:uFillTx/>
                <a:latin typeface="Arial" panose="020B0604020202020204" pitchFamily="34" charset="0"/>
                <a:ea typeface="+mn-ea"/>
                <a:cs typeface="+mn-cs"/>
              </a:rPr>
              <a:t>Negotiated</a:t>
            </a:r>
            <a:endParaRPr kumimoji="0" lang="en-GB" altLang="en-US" sz="20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25611" name="Text Box 11">
            <a:extLst>
              <a:ext uri="{FF2B5EF4-FFF2-40B4-BE49-F238E27FC236}">
                <a16:creationId xmlns:a16="http://schemas.microsoft.com/office/drawing/2014/main" id="{B459E794-1D53-4EEE-A098-DC5F686D8F01}"/>
              </a:ext>
            </a:extLst>
          </p:cNvPr>
          <p:cNvSpPr txBox="1">
            <a:spLocks noChangeArrowheads="1"/>
          </p:cNvSpPr>
          <p:nvPr/>
        </p:nvSpPr>
        <p:spPr bwMode="auto">
          <a:xfrm>
            <a:off x="7162800" y="34290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FFFF00"/>
                </a:solidFill>
                <a:effectLst/>
                <a:uLnTx/>
                <a:uFillTx/>
                <a:latin typeface="Arial" panose="020B0604020202020204" pitchFamily="34" charset="0"/>
                <a:ea typeface="+mn-ea"/>
                <a:cs typeface="+mn-cs"/>
              </a:rPr>
              <a:t>Collective</a:t>
            </a:r>
            <a:endParaRPr kumimoji="0" lang="en-GB" altLang="en-US" sz="20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25612" name="Text Box 12">
            <a:extLst>
              <a:ext uri="{FF2B5EF4-FFF2-40B4-BE49-F238E27FC236}">
                <a16:creationId xmlns:a16="http://schemas.microsoft.com/office/drawing/2014/main" id="{B98429F4-07C6-4C25-B80F-A2CB8188A83F}"/>
              </a:ext>
            </a:extLst>
          </p:cNvPr>
          <p:cNvSpPr txBox="1">
            <a:spLocks noChangeArrowheads="1"/>
          </p:cNvSpPr>
          <p:nvPr/>
        </p:nvSpPr>
        <p:spPr bwMode="auto">
          <a:xfrm>
            <a:off x="7162800" y="381000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FFFF00"/>
                </a:solidFill>
                <a:effectLst/>
                <a:uLnTx/>
                <a:uFillTx/>
                <a:latin typeface="Arial" panose="020B0604020202020204" pitchFamily="34" charset="0"/>
                <a:ea typeface="+mn-ea"/>
                <a:cs typeface="+mn-cs"/>
              </a:rPr>
              <a:t>Focus of intervention</a:t>
            </a:r>
            <a:endParaRPr kumimoji="0" lang="en-GB" altLang="en-US" sz="20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25613" name="Text Box 13">
            <a:extLst>
              <a:ext uri="{FF2B5EF4-FFF2-40B4-BE49-F238E27FC236}">
                <a16:creationId xmlns:a16="http://schemas.microsoft.com/office/drawing/2014/main" id="{76716B52-6EF0-458B-AB57-624AD41E1071}"/>
              </a:ext>
            </a:extLst>
          </p:cNvPr>
          <p:cNvSpPr txBox="1">
            <a:spLocks noChangeArrowheads="1"/>
          </p:cNvSpPr>
          <p:nvPr/>
        </p:nvSpPr>
        <p:spPr bwMode="auto">
          <a:xfrm>
            <a:off x="4495800" y="2041525"/>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FFFF00"/>
                </a:solidFill>
                <a:effectLst/>
                <a:uLnTx/>
                <a:uFillTx/>
                <a:latin typeface="Arial" panose="020B0604020202020204" pitchFamily="34" charset="0"/>
                <a:ea typeface="+mn-ea"/>
                <a:cs typeface="+mn-cs"/>
              </a:rPr>
              <a:t>Authoritarian</a:t>
            </a:r>
            <a:endParaRPr kumimoji="0" lang="en-GB" altLang="en-US" sz="20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25614" name="AutoShape 14">
            <a:extLst>
              <a:ext uri="{FF2B5EF4-FFF2-40B4-BE49-F238E27FC236}">
                <a16:creationId xmlns:a16="http://schemas.microsoft.com/office/drawing/2014/main" id="{17600C63-C295-4374-90A2-C18A6039DBB4}"/>
              </a:ext>
            </a:extLst>
          </p:cNvPr>
          <p:cNvSpPr>
            <a:spLocks noChangeArrowheads="1"/>
          </p:cNvSpPr>
          <p:nvPr/>
        </p:nvSpPr>
        <p:spPr bwMode="auto">
          <a:xfrm rot="5400000">
            <a:off x="2204244" y="3891756"/>
            <a:ext cx="4648200" cy="522288"/>
          </a:xfrm>
          <a:prstGeom prst="leftRightArrow">
            <a:avLst>
              <a:gd name="adj1" fmla="val 14380"/>
              <a:gd name="adj2" fmla="val 12402"/>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25615" name="AutoShape 15">
            <a:extLst>
              <a:ext uri="{FF2B5EF4-FFF2-40B4-BE49-F238E27FC236}">
                <a16:creationId xmlns:a16="http://schemas.microsoft.com/office/drawing/2014/main" id="{15143C79-785F-4FB2-9C7E-17C154105108}"/>
              </a:ext>
            </a:extLst>
          </p:cNvPr>
          <p:cNvSpPr>
            <a:spLocks noChangeArrowheads="1"/>
          </p:cNvSpPr>
          <p:nvPr/>
        </p:nvSpPr>
        <p:spPr bwMode="auto">
          <a:xfrm>
            <a:off x="685800" y="3581400"/>
            <a:ext cx="7848600" cy="485775"/>
          </a:xfrm>
          <a:prstGeom prst="leftRightArrow">
            <a:avLst>
              <a:gd name="adj1" fmla="val 14380"/>
              <a:gd name="adj2" fmla="val 22515"/>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E0C056A-3F9D-4AE2-8292-7BDD1ECC88C4}"/>
              </a:ext>
            </a:extLst>
          </p:cNvPr>
          <p:cNvSpPr>
            <a:spLocks noChangeArrowheads="1"/>
          </p:cNvSpPr>
          <p:nvPr/>
        </p:nvSpPr>
        <p:spPr bwMode="auto">
          <a:xfrm>
            <a:off x="2895600" y="1143000"/>
            <a:ext cx="3352800" cy="2971800"/>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solidFill>
                <a:srgbClr val="FFFF00"/>
              </a:solidFill>
            </a:endParaRPr>
          </a:p>
        </p:txBody>
      </p:sp>
      <p:sp>
        <p:nvSpPr>
          <p:cNvPr id="26627" name="Rectangle 3">
            <a:extLst>
              <a:ext uri="{FF2B5EF4-FFF2-40B4-BE49-F238E27FC236}">
                <a16:creationId xmlns:a16="http://schemas.microsoft.com/office/drawing/2014/main" id="{13C7D25B-6917-4A82-983A-651D773C46FC}"/>
              </a:ext>
            </a:extLst>
          </p:cNvPr>
          <p:cNvSpPr>
            <a:spLocks noGrp="1" noChangeArrowheads="1"/>
          </p:cNvSpPr>
          <p:nvPr>
            <p:ph type="title"/>
          </p:nvPr>
        </p:nvSpPr>
        <p:spPr>
          <a:xfrm>
            <a:off x="381000" y="76200"/>
            <a:ext cx="8534400" cy="990600"/>
          </a:xfrm>
        </p:spPr>
        <p:txBody>
          <a:bodyPr/>
          <a:lstStyle/>
          <a:p>
            <a:pPr eaLnBrk="1" hangingPunct="1"/>
            <a:r>
              <a:rPr lang="en-US" altLang="en-US" sz="2400" b="1"/>
              <a:t>TANNAHILL’S MODEL OF HEALTH PROMOTION (DOWNIE </a:t>
            </a:r>
            <a:r>
              <a:rPr lang="en-US" altLang="en-US" sz="2400" i="1"/>
              <a:t>et al</a:t>
            </a:r>
            <a:r>
              <a:rPr lang="en-US" altLang="en-US" sz="2400" b="1" i="1"/>
              <a:t> –</a:t>
            </a:r>
            <a:r>
              <a:rPr lang="en-US" altLang="en-US" sz="2400"/>
              <a:t> 1990)</a:t>
            </a:r>
            <a:endParaRPr lang="en-GB" altLang="en-US" sz="2400" b="1"/>
          </a:p>
        </p:txBody>
      </p:sp>
      <p:sp>
        <p:nvSpPr>
          <p:cNvPr id="26628" name="Oval 4">
            <a:extLst>
              <a:ext uri="{FF2B5EF4-FFF2-40B4-BE49-F238E27FC236}">
                <a16:creationId xmlns:a16="http://schemas.microsoft.com/office/drawing/2014/main" id="{9E72637A-C297-450C-BC65-5A767835A37F}"/>
              </a:ext>
            </a:extLst>
          </p:cNvPr>
          <p:cNvSpPr>
            <a:spLocks noChangeArrowheads="1"/>
          </p:cNvSpPr>
          <p:nvPr/>
        </p:nvSpPr>
        <p:spPr bwMode="auto">
          <a:xfrm>
            <a:off x="3657600" y="1295400"/>
            <a:ext cx="1828800" cy="17526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solidFill>
                <a:srgbClr val="FFFF00"/>
              </a:solidFill>
            </a:endParaRPr>
          </a:p>
        </p:txBody>
      </p:sp>
      <p:sp>
        <p:nvSpPr>
          <p:cNvPr id="26629" name="Oval 5">
            <a:extLst>
              <a:ext uri="{FF2B5EF4-FFF2-40B4-BE49-F238E27FC236}">
                <a16:creationId xmlns:a16="http://schemas.microsoft.com/office/drawing/2014/main" id="{1C840090-F13F-494A-8DDC-BD5B24004033}"/>
              </a:ext>
            </a:extLst>
          </p:cNvPr>
          <p:cNvSpPr>
            <a:spLocks noChangeArrowheads="1"/>
          </p:cNvSpPr>
          <p:nvPr/>
        </p:nvSpPr>
        <p:spPr bwMode="auto">
          <a:xfrm>
            <a:off x="4267200" y="2133600"/>
            <a:ext cx="1828800" cy="17526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solidFill>
                <a:srgbClr val="FFFF00"/>
              </a:solidFill>
            </a:endParaRPr>
          </a:p>
        </p:txBody>
      </p:sp>
      <p:sp>
        <p:nvSpPr>
          <p:cNvPr id="26630" name="Oval 6">
            <a:extLst>
              <a:ext uri="{FF2B5EF4-FFF2-40B4-BE49-F238E27FC236}">
                <a16:creationId xmlns:a16="http://schemas.microsoft.com/office/drawing/2014/main" id="{1CEC473D-6DF1-482A-A406-E2F2FB8B306A}"/>
              </a:ext>
            </a:extLst>
          </p:cNvPr>
          <p:cNvSpPr>
            <a:spLocks noChangeArrowheads="1"/>
          </p:cNvSpPr>
          <p:nvPr/>
        </p:nvSpPr>
        <p:spPr bwMode="auto">
          <a:xfrm>
            <a:off x="3048000" y="2209800"/>
            <a:ext cx="1828800" cy="17526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solidFill>
                <a:srgbClr val="FFFF00"/>
              </a:solidFill>
            </a:endParaRPr>
          </a:p>
        </p:txBody>
      </p:sp>
      <p:sp>
        <p:nvSpPr>
          <p:cNvPr id="26631" name="Text Box 7">
            <a:extLst>
              <a:ext uri="{FF2B5EF4-FFF2-40B4-BE49-F238E27FC236}">
                <a16:creationId xmlns:a16="http://schemas.microsoft.com/office/drawing/2014/main" id="{E94A1C3F-46FA-43E4-9779-02899B7663FF}"/>
              </a:ext>
            </a:extLst>
          </p:cNvPr>
          <p:cNvSpPr txBox="1">
            <a:spLocks noChangeArrowheads="1"/>
          </p:cNvSpPr>
          <p:nvPr/>
        </p:nvSpPr>
        <p:spPr bwMode="auto">
          <a:xfrm>
            <a:off x="3962400" y="1524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6632" name="Text Box 8">
            <a:extLst>
              <a:ext uri="{FF2B5EF4-FFF2-40B4-BE49-F238E27FC236}">
                <a16:creationId xmlns:a16="http://schemas.microsoft.com/office/drawing/2014/main" id="{1E336540-32BF-4968-80BA-CA2C43A3951A}"/>
              </a:ext>
            </a:extLst>
          </p:cNvPr>
          <p:cNvSpPr txBox="1">
            <a:spLocks noChangeArrowheads="1"/>
          </p:cNvSpPr>
          <p:nvPr/>
        </p:nvSpPr>
        <p:spPr bwMode="auto">
          <a:xfrm>
            <a:off x="3733800" y="1752600"/>
            <a:ext cx="1671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solidFill>
                  <a:schemeClr val="bg1"/>
                </a:solidFill>
              </a:rPr>
              <a:t>Health education</a:t>
            </a:r>
            <a:endParaRPr lang="en-GB" altLang="en-US" sz="1600" b="1">
              <a:solidFill>
                <a:schemeClr val="bg1"/>
              </a:solidFill>
            </a:endParaRPr>
          </a:p>
        </p:txBody>
      </p:sp>
      <p:sp>
        <p:nvSpPr>
          <p:cNvPr id="26633" name="Text Box 9">
            <a:extLst>
              <a:ext uri="{FF2B5EF4-FFF2-40B4-BE49-F238E27FC236}">
                <a16:creationId xmlns:a16="http://schemas.microsoft.com/office/drawing/2014/main" id="{E71E18AE-9CB5-4D8F-9EAB-390767D94691}"/>
              </a:ext>
            </a:extLst>
          </p:cNvPr>
          <p:cNvSpPr txBox="1">
            <a:spLocks noChangeArrowheads="1"/>
          </p:cNvSpPr>
          <p:nvPr/>
        </p:nvSpPr>
        <p:spPr bwMode="auto">
          <a:xfrm>
            <a:off x="3200400" y="3092450"/>
            <a:ext cx="1133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solidFill>
                  <a:schemeClr val="bg1"/>
                </a:solidFill>
              </a:rPr>
              <a:t>Prevention</a:t>
            </a:r>
            <a:endParaRPr lang="en-GB" altLang="en-US" sz="1600" b="1">
              <a:solidFill>
                <a:schemeClr val="bg1"/>
              </a:solidFill>
            </a:endParaRPr>
          </a:p>
        </p:txBody>
      </p:sp>
      <p:sp>
        <p:nvSpPr>
          <p:cNvPr id="26634" name="Text Box 10">
            <a:extLst>
              <a:ext uri="{FF2B5EF4-FFF2-40B4-BE49-F238E27FC236}">
                <a16:creationId xmlns:a16="http://schemas.microsoft.com/office/drawing/2014/main" id="{7669C80A-3F48-41D0-85AF-BE4146E3D0D8}"/>
              </a:ext>
            </a:extLst>
          </p:cNvPr>
          <p:cNvSpPr txBox="1">
            <a:spLocks noChangeArrowheads="1"/>
          </p:cNvSpPr>
          <p:nvPr/>
        </p:nvSpPr>
        <p:spPr bwMode="auto">
          <a:xfrm>
            <a:off x="4953000" y="2971800"/>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solidFill>
                  <a:schemeClr val="bg1"/>
                </a:solidFill>
              </a:rPr>
              <a:t>Health </a:t>
            </a:r>
          </a:p>
          <a:p>
            <a:pPr>
              <a:spcBef>
                <a:spcPct val="0"/>
              </a:spcBef>
              <a:buFontTx/>
              <a:buNone/>
            </a:pPr>
            <a:r>
              <a:rPr lang="en-US" altLang="en-US" sz="1600" b="1">
                <a:solidFill>
                  <a:schemeClr val="bg1"/>
                </a:solidFill>
              </a:rPr>
              <a:t>protection</a:t>
            </a:r>
            <a:endParaRPr lang="en-GB" altLang="en-US" sz="1600" b="1">
              <a:solidFill>
                <a:schemeClr val="bg1"/>
              </a:solidFill>
            </a:endParaRPr>
          </a:p>
        </p:txBody>
      </p:sp>
      <p:sp>
        <p:nvSpPr>
          <p:cNvPr id="26635" name="Text Box 11">
            <a:extLst>
              <a:ext uri="{FF2B5EF4-FFF2-40B4-BE49-F238E27FC236}">
                <a16:creationId xmlns:a16="http://schemas.microsoft.com/office/drawing/2014/main" id="{67D12E9D-58D1-47E3-9638-D55AC0E4B8E6}"/>
              </a:ext>
            </a:extLst>
          </p:cNvPr>
          <p:cNvSpPr txBox="1">
            <a:spLocks noChangeArrowheads="1"/>
          </p:cNvSpPr>
          <p:nvPr/>
        </p:nvSpPr>
        <p:spPr bwMode="auto">
          <a:xfrm>
            <a:off x="3473450" y="2743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FFFF00"/>
                </a:solidFill>
              </a:rPr>
              <a:t>1</a:t>
            </a:r>
            <a:endParaRPr lang="en-GB" altLang="en-US" sz="2400">
              <a:solidFill>
                <a:srgbClr val="FFFF00"/>
              </a:solidFill>
            </a:endParaRPr>
          </a:p>
        </p:txBody>
      </p:sp>
      <p:sp>
        <p:nvSpPr>
          <p:cNvPr id="26636" name="Text Box 12">
            <a:extLst>
              <a:ext uri="{FF2B5EF4-FFF2-40B4-BE49-F238E27FC236}">
                <a16:creationId xmlns:a16="http://schemas.microsoft.com/office/drawing/2014/main" id="{D8B1F17A-6613-4A54-B89B-4403B1F61DDF}"/>
              </a:ext>
            </a:extLst>
          </p:cNvPr>
          <p:cNvSpPr txBox="1">
            <a:spLocks noChangeArrowheads="1"/>
          </p:cNvSpPr>
          <p:nvPr/>
        </p:nvSpPr>
        <p:spPr bwMode="auto">
          <a:xfrm>
            <a:off x="3886200" y="228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FFFF00"/>
                </a:solidFill>
              </a:rPr>
              <a:t>2</a:t>
            </a:r>
            <a:endParaRPr lang="en-GB" altLang="en-US" sz="2400">
              <a:solidFill>
                <a:srgbClr val="FFFF00"/>
              </a:solidFill>
            </a:endParaRPr>
          </a:p>
        </p:txBody>
      </p:sp>
      <p:sp>
        <p:nvSpPr>
          <p:cNvPr id="26637" name="Text Box 13">
            <a:extLst>
              <a:ext uri="{FF2B5EF4-FFF2-40B4-BE49-F238E27FC236}">
                <a16:creationId xmlns:a16="http://schemas.microsoft.com/office/drawing/2014/main" id="{CA88F41A-ADFE-4405-9401-43362F9D5394}"/>
              </a:ext>
            </a:extLst>
          </p:cNvPr>
          <p:cNvSpPr txBox="1">
            <a:spLocks noChangeArrowheads="1"/>
          </p:cNvSpPr>
          <p:nvPr/>
        </p:nvSpPr>
        <p:spPr bwMode="auto">
          <a:xfrm>
            <a:off x="4403725"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FFFF00"/>
                </a:solidFill>
              </a:rPr>
              <a:t>3</a:t>
            </a:r>
            <a:endParaRPr lang="en-GB" altLang="en-US" sz="2400">
              <a:solidFill>
                <a:srgbClr val="FFFF00"/>
              </a:solidFill>
            </a:endParaRPr>
          </a:p>
        </p:txBody>
      </p:sp>
      <p:sp>
        <p:nvSpPr>
          <p:cNvPr id="26638" name="Text Box 14">
            <a:extLst>
              <a:ext uri="{FF2B5EF4-FFF2-40B4-BE49-F238E27FC236}">
                <a16:creationId xmlns:a16="http://schemas.microsoft.com/office/drawing/2014/main" id="{31630A61-AFD5-468A-9E53-96EC7A415502}"/>
              </a:ext>
            </a:extLst>
          </p:cNvPr>
          <p:cNvSpPr txBox="1">
            <a:spLocks noChangeArrowheads="1"/>
          </p:cNvSpPr>
          <p:nvPr/>
        </p:nvSpPr>
        <p:spPr bwMode="auto">
          <a:xfrm>
            <a:off x="4403725" y="2590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FFFF00"/>
                </a:solidFill>
              </a:rPr>
              <a:t>4</a:t>
            </a:r>
            <a:endParaRPr lang="en-GB" altLang="en-US" sz="2400">
              <a:solidFill>
                <a:srgbClr val="FFFF00"/>
              </a:solidFill>
            </a:endParaRPr>
          </a:p>
        </p:txBody>
      </p:sp>
      <p:sp>
        <p:nvSpPr>
          <p:cNvPr id="26639" name="Text Box 15">
            <a:extLst>
              <a:ext uri="{FF2B5EF4-FFF2-40B4-BE49-F238E27FC236}">
                <a16:creationId xmlns:a16="http://schemas.microsoft.com/office/drawing/2014/main" id="{D9186D80-14DA-4B5D-93F9-60362239A81E}"/>
              </a:ext>
            </a:extLst>
          </p:cNvPr>
          <p:cNvSpPr txBox="1">
            <a:spLocks noChangeArrowheads="1"/>
          </p:cNvSpPr>
          <p:nvPr/>
        </p:nvSpPr>
        <p:spPr bwMode="auto">
          <a:xfrm>
            <a:off x="4403725" y="1371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FFFF00"/>
                </a:solidFill>
              </a:rPr>
              <a:t>5</a:t>
            </a:r>
            <a:endParaRPr lang="en-GB" altLang="en-US" sz="2400">
              <a:solidFill>
                <a:srgbClr val="FFFF00"/>
              </a:solidFill>
            </a:endParaRPr>
          </a:p>
        </p:txBody>
      </p:sp>
      <p:sp>
        <p:nvSpPr>
          <p:cNvPr id="26640" name="Text Box 16">
            <a:extLst>
              <a:ext uri="{FF2B5EF4-FFF2-40B4-BE49-F238E27FC236}">
                <a16:creationId xmlns:a16="http://schemas.microsoft.com/office/drawing/2014/main" id="{67D77F9E-58D7-4213-A96F-5650D8A44D30}"/>
              </a:ext>
            </a:extLst>
          </p:cNvPr>
          <p:cNvSpPr txBox="1">
            <a:spLocks noChangeArrowheads="1"/>
          </p:cNvSpPr>
          <p:nvPr/>
        </p:nvSpPr>
        <p:spPr bwMode="auto">
          <a:xfrm>
            <a:off x="4876800" y="2209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FFFF00"/>
                </a:solidFill>
              </a:rPr>
              <a:t>7</a:t>
            </a:r>
            <a:endParaRPr lang="en-GB" altLang="en-US" sz="2400">
              <a:solidFill>
                <a:srgbClr val="FFFF00"/>
              </a:solidFill>
            </a:endParaRPr>
          </a:p>
        </p:txBody>
      </p:sp>
      <p:sp>
        <p:nvSpPr>
          <p:cNvPr id="26641" name="Text Box 17">
            <a:extLst>
              <a:ext uri="{FF2B5EF4-FFF2-40B4-BE49-F238E27FC236}">
                <a16:creationId xmlns:a16="http://schemas.microsoft.com/office/drawing/2014/main" id="{41A0DF86-1090-4823-8E00-E044F4B8A81D}"/>
              </a:ext>
            </a:extLst>
          </p:cNvPr>
          <p:cNvSpPr txBox="1">
            <a:spLocks noChangeArrowheads="1"/>
          </p:cNvSpPr>
          <p:nvPr/>
        </p:nvSpPr>
        <p:spPr bwMode="auto">
          <a:xfrm>
            <a:off x="5562600" y="2590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FFFF00"/>
                </a:solidFill>
              </a:rPr>
              <a:t>6</a:t>
            </a:r>
            <a:endParaRPr lang="en-GB" altLang="en-US" sz="2400">
              <a:solidFill>
                <a:srgbClr val="FFFF00"/>
              </a:solidFill>
            </a:endParaRPr>
          </a:p>
        </p:txBody>
      </p:sp>
      <p:sp>
        <p:nvSpPr>
          <p:cNvPr id="26642" name="Text Box 18">
            <a:extLst>
              <a:ext uri="{FF2B5EF4-FFF2-40B4-BE49-F238E27FC236}">
                <a16:creationId xmlns:a16="http://schemas.microsoft.com/office/drawing/2014/main" id="{9E55A1D0-72D5-4A4A-A6B7-31F2FFB0138D}"/>
              </a:ext>
            </a:extLst>
          </p:cNvPr>
          <p:cNvSpPr txBox="1">
            <a:spLocks noChangeArrowheads="1"/>
          </p:cNvSpPr>
          <p:nvPr/>
        </p:nvSpPr>
        <p:spPr bwMode="auto">
          <a:xfrm>
            <a:off x="228600" y="1600200"/>
            <a:ext cx="27432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solidFill>
                  <a:srgbClr val="FFFF00"/>
                </a:solidFill>
              </a:rPr>
              <a:t>1.</a:t>
            </a:r>
            <a:r>
              <a:rPr lang="en-US" altLang="en-US" sz="2000"/>
              <a:t> </a:t>
            </a:r>
            <a:r>
              <a:rPr lang="en-US" altLang="en-US" sz="2000">
                <a:solidFill>
                  <a:schemeClr val="bg1"/>
                </a:solidFill>
              </a:rPr>
              <a:t>Preventive services, e.g. immunization, cervical screening, hypertension case finding, developmental surveillance, use of nicotine chewing gum to aid smoking cessation</a:t>
            </a:r>
            <a:r>
              <a:rPr lang="en-US" altLang="en-US" sz="2000"/>
              <a:t>.</a:t>
            </a:r>
          </a:p>
          <a:p>
            <a:pPr>
              <a:spcBef>
                <a:spcPct val="50000"/>
              </a:spcBef>
              <a:buFontTx/>
              <a:buNone/>
            </a:pPr>
            <a:endParaRPr lang="en-US" altLang="en-US" sz="1000"/>
          </a:p>
          <a:p>
            <a:pPr>
              <a:spcBef>
                <a:spcPct val="50000"/>
              </a:spcBef>
              <a:buFontTx/>
              <a:buNone/>
            </a:pPr>
            <a:r>
              <a:rPr lang="en-US" altLang="en-US" sz="2000">
                <a:solidFill>
                  <a:srgbClr val="FFFF00"/>
                </a:solidFill>
              </a:rPr>
              <a:t>2.</a:t>
            </a:r>
            <a:r>
              <a:rPr lang="en-US" altLang="en-US" sz="2000"/>
              <a:t> </a:t>
            </a:r>
            <a:r>
              <a:rPr lang="en-US" altLang="en-US" sz="2000">
                <a:solidFill>
                  <a:schemeClr val="bg1"/>
                </a:solidFill>
              </a:rPr>
              <a:t>Preventive health education, e.g. smoking cessation advice and information.</a:t>
            </a:r>
            <a:endParaRPr lang="en-GB" altLang="en-US" sz="2000">
              <a:solidFill>
                <a:schemeClr val="bg1"/>
              </a:solidFill>
            </a:endParaRPr>
          </a:p>
        </p:txBody>
      </p:sp>
      <p:sp>
        <p:nvSpPr>
          <p:cNvPr id="26643" name="Text Box 19">
            <a:extLst>
              <a:ext uri="{FF2B5EF4-FFF2-40B4-BE49-F238E27FC236}">
                <a16:creationId xmlns:a16="http://schemas.microsoft.com/office/drawing/2014/main" id="{772749AE-CCB0-4AF7-BE65-077D01014F10}"/>
              </a:ext>
            </a:extLst>
          </p:cNvPr>
          <p:cNvSpPr txBox="1">
            <a:spLocks noChangeArrowheads="1"/>
          </p:cNvSpPr>
          <p:nvPr/>
        </p:nvSpPr>
        <p:spPr bwMode="auto">
          <a:xfrm>
            <a:off x="3276600" y="4495800"/>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000"/>
          </a:p>
        </p:txBody>
      </p:sp>
      <p:sp>
        <p:nvSpPr>
          <p:cNvPr id="26644" name="Text Box 20">
            <a:extLst>
              <a:ext uri="{FF2B5EF4-FFF2-40B4-BE49-F238E27FC236}">
                <a16:creationId xmlns:a16="http://schemas.microsoft.com/office/drawing/2014/main" id="{56F8E4B3-AB4D-4AA8-9BC8-B82754B60F09}"/>
              </a:ext>
            </a:extLst>
          </p:cNvPr>
          <p:cNvSpPr txBox="1">
            <a:spLocks noChangeArrowheads="1"/>
          </p:cNvSpPr>
          <p:nvPr/>
        </p:nvSpPr>
        <p:spPr bwMode="auto">
          <a:xfrm>
            <a:off x="2971800" y="4191000"/>
            <a:ext cx="3810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solidFill>
                  <a:srgbClr val="FFFF00"/>
                </a:solidFill>
              </a:rPr>
              <a:t>3.</a:t>
            </a:r>
            <a:r>
              <a:rPr lang="en-US" altLang="en-US" sz="2000">
                <a:solidFill>
                  <a:schemeClr val="bg1"/>
                </a:solidFill>
              </a:rPr>
              <a:t> Preventive health protection, e.g. fluoridation of water.</a:t>
            </a:r>
            <a:endParaRPr lang="en-US" altLang="en-US" sz="1400">
              <a:solidFill>
                <a:schemeClr val="bg1"/>
              </a:solidFill>
            </a:endParaRPr>
          </a:p>
          <a:p>
            <a:pPr>
              <a:spcBef>
                <a:spcPct val="50000"/>
              </a:spcBef>
              <a:buFontTx/>
              <a:buNone/>
            </a:pPr>
            <a:r>
              <a:rPr lang="en-US" altLang="en-US" sz="2000">
                <a:solidFill>
                  <a:srgbClr val="FFFF00"/>
                </a:solidFill>
              </a:rPr>
              <a:t>4.</a:t>
            </a:r>
            <a:r>
              <a:rPr lang="en-US" altLang="en-US" sz="2000">
                <a:solidFill>
                  <a:schemeClr val="bg1"/>
                </a:solidFill>
              </a:rPr>
              <a:t> Health education for preventive health protection, e.g. lobbying for seat belt legislation.</a:t>
            </a:r>
          </a:p>
          <a:p>
            <a:pPr>
              <a:spcBef>
                <a:spcPct val="50000"/>
              </a:spcBef>
              <a:buFontTx/>
              <a:buNone/>
            </a:pPr>
            <a:r>
              <a:rPr lang="en-US" altLang="en-US" sz="2000">
                <a:solidFill>
                  <a:srgbClr val="FFFF00"/>
                </a:solidFill>
              </a:rPr>
              <a:t>5.</a:t>
            </a:r>
            <a:r>
              <a:rPr lang="en-US" altLang="en-US" sz="2000">
                <a:solidFill>
                  <a:schemeClr val="bg1"/>
                </a:solidFill>
              </a:rPr>
              <a:t> Positive health education, e.g life skills with young people.</a:t>
            </a:r>
            <a:endParaRPr lang="en-GB" altLang="en-US" sz="2000">
              <a:solidFill>
                <a:schemeClr val="bg1"/>
              </a:solidFill>
            </a:endParaRPr>
          </a:p>
        </p:txBody>
      </p:sp>
      <p:sp>
        <p:nvSpPr>
          <p:cNvPr id="26645" name="Text Box 21">
            <a:extLst>
              <a:ext uri="{FF2B5EF4-FFF2-40B4-BE49-F238E27FC236}">
                <a16:creationId xmlns:a16="http://schemas.microsoft.com/office/drawing/2014/main" id="{D003711E-703F-47A9-9D67-B669DE8AADE6}"/>
              </a:ext>
            </a:extLst>
          </p:cNvPr>
          <p:cNvSpPr txBox="1">
            <a:spLocks noChangeArrowheads="1"/>
          </p:cNvSpPr>
          <p:nvPr/>
        </p:nvSpPr>
        <p:spPr bwMode="auto">
          <a:xfrm>
            <a:off x="6705600" y="1508125"/>
            <a:ext cx="22098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solidFill>
                  <a:srgbClr val="FFFF00"/>
                </a:solidFill>
              </a:rPr>
              <a:t>6.</a:t>
            </a:r>
            <a:r>
              <a:rPr lang="en-US" altLang="en-US" sz="2000">
                <a:solidFill>
                  <a:schemeClr val="bg1"/>
                </a:solidFill>
              </a:rPr>
              <a:t> Positive health protection, e.g. workplace smoking policy.</a:t>
            </a:r>
          </a:p>
          <a:p>
            <a:pPr>
              <a:spcBef>
                <a:spcPct val="50000"/>
              </a:spcBef>
              <a:buFontTx/>
              <a:buNone/>
            </a:pPr>
            <a:endParaRPr lang="en-US" altLang="en-US" sz="1400">
              <a:solidFill>
                <a:schemeClr val="bg1"/>
              </a:solidFill>
            </a:endParaRPr>
          </a:p>
          <a:p>
            <a:pPr>
              <a:spcBef>
                <a:spcPct val="50000"/>
              </a:spcBef>
              <a:buFontTx/>
              <a:buNone/>
            </a:pPr>
            <a:r>
              <a:rPr lang="en-US" altLang="en-US" sz="2000">
                <a:solidFill>
                  <a:srgbClr val="FFFF00"/>
                </a:solidFill>
              </a:rPr>
              <a:t>7.</a:t>
            </a:r>
            <a:r>
              <a:rPr lang="en-US" altLang="en-US" sz="2000">
                <a:solidFill>
                  <a:schemeClr val="bg1"/>
                </a:solidFill>
              </a:rPr>
              <a:t> Health education aimed at positive health protection, e.g. lobbying for a ban on tobacco advertising.</a:t>
            </a:r>
            <a:endParaRPr lang="en-GB" altLang="en-US" sz="2000">
              <a:solidFill>
                <a:schemeClr val="bg1"/>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HEALTH PROMOTION INTERVENTIONS</a:t>
            </a:r>
          </a:p>
          <a:p>
            <a:pPr algn="just">
              <a:lnSpc>
                <a:spcPct val="120000"/>
              </a:lnSpc>
              <a:spcBef>
                <a:spcPts val="0"/>
              </a:spcBef>
              <a:buClrTx/>
              <a:buFont typeface="Wingdings" panose="05000000000000000000" pitchFamily="2" charset="2"/>
              <a:buChar char="q"/>
            </a:pPr>
            <a:r>
              <a:rPr lang="en-US" sz="2600" dirty="0">
                <a:solidFill>
                  <a:schemeClr val="tx1"/>
                </a:solidFill>
              </a:rPr>
              <a:t>Interventions are activities used by programme planners to bring about outcomes identified in the programme objectives. These activities are sometimes referred to as treatments</a:t>
            </a:r>
          </a:p>
          <a:p>
            <a:pPr algn="just">
              <a:lnSpc>
                <a:spcPct val="120000"/>
              </a:lnSpc>
              <a:spcBef>
                <a:spcPts val="0"/>
              </a:spcBef>
              <a:buClrTx/>
              <a:buFont typeface="Wingdings" panose="05000000000000000000" pitchFamily="2" charset="2"/>
              <a:buChar char="q"/>
            </a:pPr>
            <a:r>
              <a:rPr lang="en-US" sz="2600" dirty="0">
                <a:solidFill>
                  <a:schemeClr val="tx1"/>
                </a:solidFill>
              </a:rPr>
              <a:t>An intervention may be made up of a single activity but it is more common for planners to use a variety of activities to make up an intervention for a programme</a:t>
            </a:r>
          </a:p>
          <a:p>
            <a:pPr marL="0" indent="0" algn="just">
              <a:lnSpc>
                <a:spcPct val="120000"/>
              </a:lnSpc>
              <a:spcBef>
                <a:spcPts val="0"/>
              </a:spcBef>
              <a:buClrTx/>
              <a:buNone/>
            </a:pPr>
            <a:r>
              <a:rPr lang="en-US" sz="2600" b="1" dirty="0">
                <a:solidFill>
                  <a:schemeClr val="tx1"/>
                </a:solidFill>
              </a:rPr>
              <a:t>SELECTING APPROPRIATE INTERVENTION ACTIVITIES</a:t>
            </a:r>
          </a:p>
          <a:p>
            <a:pPr algn="just">
              <a:lnSpc>
                <a:spcPct val="120000"/>
              </a:lnSpc>
              <a:spcBef>
                <a:spcPts val="0"/>
              </a:spcBef>
              <a:buClrTx/>
              <a:buFont typeface="Wingdings" panose="05000000000000000000" pitchFamily="2" charset="2"/>
              <a:buChar char="q"/>
            </a:pPr>
            <a:r>
              <a:rPr lang="en-US" sz="2600" dirty="0">
                <a:solidFill>
                  <a:schemeClr val="tx1"/>
                </a:solidFill>
              </a:rPr>
              <a:t>Selection should be based on a sound rationale as opposed to chance and the intervention should be both effective and efficient. </a:t>
            </a:r>
          </a:p>
          <a:p>
            <a:pPr algn="just">
              <a:lnSpc>
                <a:spcPct val="120000"/>
              </a:lnSpc>
              <a:spcBef>
                <a:spcPts val="0"/>
              </a:spcBef>
              <a:buClrTx/>
              <a:buFont typeface="Wingdings" panose="05000000000000000000" pitchFamily="2" charset="2"/>
              <a:buChar char="q"/>
            </a:pPr>
            <a:r>
              <a:rPr lang="en-US" sz="2600" dirty="0">
                <a:solidFill>
                  <a:schemeClr val="tx1"/>
                </a:solidFill>
              </a:rPr>
              <a:t>The following questions will serve as a guide: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709793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514350" indent="-514350" algn="just">
              <a:lnSpc>
                <a:spcPct val="120000"/>
              </a:lnSpc>
              <a:spcBef>
                <a:spcPts val="0"/>
              </a:spcBef>
              <a:buClrTx/>
              <a:buFont typeface="+mj-lt"/>
              <a:buAutoNum type="arabicPeriod"/>
            </a:pPr>
            <a:r>
              <a:rPr lang="en-US" sz="2600" dirty="0">
                <a:solidFill>
                  <a:schemeClr val="tx1"/>
                </a:solidFill>
              </a:rPr>
              <a:t>Do the intervention activities fit the goals and objectives of the programme?</a:t>
            </a:r>
          </a:p>
          <a:p>
            <a:pPr marL="514350" indent="-514350" algn="just">
              <a:lnSpc>
                <a:spcPct val="120000"/>
              </a:lnSpc>
              <a:spcBef>
                <a:spcPts val="0"/>
              </a:spcBef>
              <a:buClrTx/>
              <a:buFont typeface="+mj-lt"/>
              <a:buAutoNum type="arabicPeriod"/>
            </a:pPr>
            <a:r>
              <a:rPr lang="en-US" sz="2600" dirty="0">
                <a:solidFill>
                  <a:schemeClr val="tx1"/>
                </a:solidFill>
              </a:rPr>
              <a:t>At what level(s) of influence will the intervention be focused?</a:t>
            </a:r>
          </a:p>
          <a:p>
            <a:pPr marL="514350" indent="-514350" algn="just">
              <a:lnSpc>
                <a:spcPct val="120000"/>
              </a:lnSpc>
              <a:spcBef>
                <a:spcPts val="0"/>
              </a:spcBef>
              <a:buClrTx/>
              <a:buFont typeface="+mj-lt"/>
              <a:buAutoNum type="arabicPeriod"/>
            </a:pPr>
            <a:r>
              <a:rPr lang="en-US" sz="2600" dirty="0">
                <a:solidFill>
                  <a:schemeClr val="tx1"/>
                </a:solidFill>
              </a:rPr>
              <a:t>Are the activities based on an appropriate theory?</a:t>
            </a:r>
          </a:p>
          <a:p>
            <a:pPr marL="514350" indent="-514350" algn="just">
              <a:lnSpc>
                <a:spcPct val="120000"/>
              </a:lnSpc>
              <a:spcBef>
                <a:spcPts val="0"/>
              </a:spcBef>
              <a:buClrTx/>
              <a:buFont typeface="+mj-lt"/>
              <a:buAutoNum type="arabicPeriod"/>
            </a:pPr>
            <a:r>
              <a:rPr lang="en-US" sz="2600" dirty="0">
                <a:solidFill>
                  <a:schemeClr val="tx1"/>
                </a:solidFill>
              </a:rPr>
              <a:t>Is the intervention an appropriate fit for the target population?</a:t>
            </a:r>
          </a:p>
          <a:p>
            <a:pPr marL="514350" indent="-514350" algn="just">
              <a:lnSpc>
                <a:spcPct val="120000"/>
              </a:lnSpc>
              <a:spcBef>
                <a:spcPts val="0"/>
              </a:spcBef>
              <a:buClrTx/>
              <a:buFont typeface="+mj-lt"/>
              <a:buAutoNum type="arabicPeriod"/>
            </a:pPr>
            <a:r>
              <a:rPr lang="en-US" sz="2600" dirty="0">
                <a:solidFill>
                  <a:schemeClr val="tx1"/>
                </a:solidFill>
              </a:rPr>
              <a:t>Are the necessary resources available to implement the intervention selected?</a:t>
            </a:r>
          </a:p>
          <a:p>
            <a:pPr marL="514350" indent="-514350" algn="just">
              <a:lnSpc>
                <a:spcPct val="120000"/>
              </a:lnSpc>
              <a:spcBef>
                <a:spcPts val="0"/>
              </a:spcBef>
              <a:buClrTx/>
              <a:buFont typeface="+mj-lt"/>
              <a:buAutoNum type="arabicPeriod"/>
            </a:pPr>
            <a:r>
              <a:rPr lang="en-US" sz="2600" dirty="0">
                <a:solidFill>
                  <a:schemeClr val="tx1"/>
                </a:solidFill>
              </a:rPr>
              <a:t>What types  of intervention activities are 	known to be effective in dealing with the 	programme focus?</a:t>
            </a:r>
          </a:p>
          <a:p>
            <a:pPr marL="514350" indent="-514350" algn="just">
              <a:lnSpc>
                <a:spcPct val="120000"/>
              </a:lnSpc>
              <a:spcBef>
                <a:spcPts val="0"/>
              </a:spcBef>
              <a:buClrTx/>
              <a:buFont typeface="+mj-lt"/>
              <a:buAutoNum type="arabicPeriod"/>
            </a:pPr>
            <a:r>
              <a:rPr lang="en-US" sz="2600" dirty="0">
                <a:solidFill>
                  <a:schemeClr val="tx1"/>
                </a:solidFill>
              </a:rPr>
              <a:t>Would it be better to use an intervention that consists of a single activity or one that is made up of multiple activities?</a:t>
            </a:r>
          </a:p>
          <a:p>
            <a:pPr marL="514350" indent="-514350" algn="just">
              <a:lnSpc>
                <a:spcPct val="120000"/>
              </a:lnSpc>
              <a:spcBef>
                <a:spcPts val="0"/>
              </a:spcBef>
              <a:buClrTx/>
              <a:buFont typeface="+mj-lt"/>
              <a:buAutoNum type="arabicPeriod"/>
            </a:pPr>
            <a:endParaRPr lang="en-US" sz="2600" dirty="0">
              <a:solidFill>
                <a:schemeClr val="tx1"/>
              </a:solidFill>
            </a:endParaRPr>
          </a:p>
          <a:p>
            <a:pPr marL="514350" indent="-514350" algn="just">
              <a:lnSpc>
                <a:spcPct val="120000"/>
              </a:lnSpc>
              <a:spcBef>
                <a:spcPts val="0"/>
              </a:spcBef>
              <a:buClrTx/>
              <a:buFont typeface="+mj-lt"/>
              <a:buAutoNum type="arabicPeriod"/>
            </a:pPr>
            <a:endParaRPr lang="en-US" sz="2600" dirty="0">
              <a:solidFill>
                <a:schemeClr val="tx1"/>
              </a:solidFill>
            </a:endParaRPr>
          </a:p>
          <a:p>
            <a:pPr marL="514350" indent="-514350" algn="just">
              <a:lnSpc>
                <a:spcPct val="120000"/>
              </a:lnSpc>
              <a:spcBef>
                <a:spcPts val="0"/>
              </a:spcBef>
              <a:buClrTx/>
              <a:buFont typeface="+mj-lt"/>
              <a:buAutoNum type="arabicPeriod"/>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467795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TYPES OF INTERVENTION ACTIVITIES:</a:t>
            </a:r>
          </a:p>
          <a:p>
            <a:pPr marL="514350" indent="-514350" algn="just">
              <a:lnSpc>
                <a:spcPct val="120000"/>
              </a:lnSpc>
              <a:spcBef>
                <a:spcPts val="0"/>
              </a:spcBef>
              <a:buClrTx/>
              <a:buFont typeface="+mj-lt"/>
              <a:buAutoNum type="arabicPeriod"/>
            </a:pPr>
            <a:r>
              <a:rPr lang="en-US" sz="2600" dirty="0">
                <a:solidFill>
                  <a:schemeClr val="tx1"/>
                </a:solidFill>
              </a:rPr>
              <a:t>Communication activities</a:t>
            </a:r>
          </a:p>
          <a:p>
            <a:pPr marL="514350" indent="-514350" algn="just">
              <a:lnSpc>
                <a:spcPct val="120000"/>
              </a:lnSpc>
              <a:spcBef>
                <a:spcPts val="0"/>
              </a:spcBef>
              <a:buClrTx/>
              <a:buFont typeface="+mj-lt"/>
              <a:buAutoNum type="arabicPeriod"/>
            </a:pPr>
            <a:r>
              <a:rPr lang="en-US" sz="2600" dirty="0">
                <a:solidFill>
                  <a:schemeClr val="tx1"/>
                </a:solidFill>
              </a:rPr>
              <a:t>Educational activities</a:t>
            </a:r>
          </a:p>
          <a:p>
            <a:pPr marL="514350" indent="-514350" algn="just">
              <a:lnSpc>
                <a:spcPct val="120000"/>
              </a:lnSpc>
              <a:spcBef>
                <a:spcPts val="0"/>
              </a:spcBef>
              <a:buClrTx/>
              <a:buFont typeface="+mj-lt"/>
              <a:buAutoNum type="arabicPeriod"/>
            </a:pPr>
            <a:r>
              <a:rPr lang="en-US" sz="2600" dirty="0">
                <a:solidFill>
                  <a:schemeClr val="tx1"/>
                </a:solidFill>
              </a:rPr>
              <a:t>Behaviour modification activities</a:t>
            </a:r>
          </a:p>
          <a:p>
            <a:pPr marL="514350" indent="-514350" algn="just">
              <a:lnSpc>
                <a:spcPct val="120000"/>
              </a:lnSpc>
              <a:spcBef>
                <a:spcPts val="0"/>
              </a:spcBef>
              <a:buClrTx/>
              <a:buFont typeface="+mj-lt"/>
              <a:buAutoNum type="arabicPeriod"/>
            </a:pPr>
            <a:r>
              <a:rPr lang="en-US" sz="2600" dirty="0">
                <a:solidFill>
                  <a:schemeClr val="tx1"/>
                </a:solidFill>
              </a:rPr>
              <a:t>Environmental change activities</a:t>
            </a:r>
          </a:p>
          <a:p>
            <a:pPr marL="514350" indent="-514350" algn="just">
              <a:lnSpc>
                <a:spcPct val="120000"/>
              </a:lnSpc>
              <a:spcBef>
                <a:spcPts val="0"/>
              </a:spcBef>
              <a:buClrTx/>
              <a:buFont typeface="+mj-lt"/>
              <a:buAutoNum type="arabicPeriod"/>
            </a:pPr>
            <a:r>
              <a:rPr lang="en-US" sz="2600" dirty="0">
                <a:solidFill>
                  <a:schemeClr val="tx1"/>
                </a:solidFill>
              </a:rPr>
              <a:t>Regulatory activities</a:t>
            </a:r>
          </a:p>
          <a:p>
            <a:pPr marL="514350" indent="-514350" algn="just">
              <a:lnSpc>
                <a:spcPct val="120000"/>
              </a:lnSpc>
              <a:spcBef>
                <a:spcPts val="0"/>
              </a:spcBef>
              <a:buClrTx/>
              <a:buFont typeface="+mj-lt"/>
              <a:buAutoNum type="arabicPeriod"/>
            </a:pPr>
            <a:r>
              <a:rPr lang="en-US" sz="2600" dirty="0">
                <a:solidFill>
                  <a:schemeClr val="tx1"/>
                </a:solidFill>
              </a:rPr>
              <a:t>Community advocacy activities</a:t>
            </a:r>
          </a:p>
          <a:p>
            <a:pPr marL="514350" indent="-514350" algn="just">
              <a:lnSpc>
                <a:spcPct val="120000"/>
              </a:lnSpc>
              <a:spcBef>
                <a:spcPts val="0"/>
              </a:spcBef>
              <a:buClrTx/>
              <a:buFont typeface="+mj-lt"/>
              <a:buAutoNum type="arabicPeriod"/>
            </a:pPr>
            <a:r>
              <a:rPr lang="en-US" sz="2600" dirty="0">
                <a:solidFill>
                  <a:schemeClr val="tx1"/>
                </a:solidFill>
              </a:rPr>
              <a:t>Organizational culture activities</a:t>
            </a:r>
          </a:p>
          <a:p>
            <a:pPr marL="514350" indent="-514350" algn="just">
              <a:lnSpc>
                <a:spcPct val="120000"/>
              </a:lnSpc>
              <a:spcBef>
                <a:spcPts val="0"/>
              </a:spcBef>
              <a:buClrTx/>
              <a:buFont typeface="+mj-lt"/>
              <a:buAutoNum type="arabicPeriod"/>
            </a:pPr>
            <a:r>
              <a:rPr lang="en-US" sz="2600" dirty="0">
                <a:solidFill>
                  <a:schemeClr val="tx1"/>
                </a:solidFill>
              </a:rPr>
              <a:t>Incentives and disincentives</a:t>
            </a:r>
          </a:p>
          <a:p>
            <a:pPr marL="514350" indent="-514350" algn="just">
              <a:lnSpc>
                <a:spcPct val="120000"/>
              </a:lnSpc>
              <a:spcBef>
                <a:spcPts val="0"/>
              </a:spcBef>
              <a:buClrTx/>
              <a:buFont typeface="+mj-lt"/>
              <a:buAutoNum type="arabicPeriod"/>
            </a:pPr>
            <a:r>
              <a:rPr lang="en-US" sz="2600" dirty="0">
                <a:solidFill>
                  <a:schemeClr val="tx1"/>
                </a:solidFill>
              </a:rPr>
              <a:t>Health status evaluation activities</a:t>
            </a:r>
          </a:p>
          <a:p>
            <a:pPr marL="514350" indent="-514350" algn="just">
              <a:lnSpc>
                <a:spcPct val="120000"/>
              </a:lnSpc>
              <a:spcBef>
                <a:spcPts val="0"/>
              </a:spcBef>
              <a:buClrTx/>
              <a:buFont typeface="+mj-lt"/>
              <a:buAutoNum type="arabicPeriod"/>
            </a:pPr>
            <a:r>
              <a:rPr lang="en-US" sz="2600" dirty="0">
                <a:solidFill>
                  <a:schemeClr val="tx1"/>
                </a:solidFill>
              </a:rPr>
              <a:t>Social activities</a:t>
            </a:r>
          </a:p>
          <a:p>
            <a:pPr marL="514350" indent="-514350" algn="just">
              <a:lnSpc>
                <a:spcPct val="120000"/>
              </a:lnSpc>
              <a:spcBef>
                <a:spcPts val="0"/>
              </a:spcBef>
              <a:buClrTx/>
              <a:buFont typeface="+mj-lt"/>
              <a:buAutoNum type="arabicPeriod"/>
            </a:pPr>
            <a:r>
              <a:rPr lang="en-US" sz="2600" dirty="0">
                <a:solidFill>
                  <a:schemeClr val="tx1"/>
                </a:solidFill>
              </a:rPr>
              <a:t>Technology-delivered activities</a:t>
            </a:r>
          </a:p>
          <a:p>
            <a:pPr marL="514350" indent="-514350" algn="just">
              <a:lnSpc>
                <a:spcPct val="120000"/>
              </a:lnSpc>
              <a:spcBef>
                <a:spcPts val="0"/>
              </a:spcBef>
              <a:buClrTx/>
              <a:buFont typeface="+mj-lt"/>
              <a:buAutoNum type="arabicPeriod"/>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135644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DADD463-FFF7-435F-B4B1-8F54A820DACF}"/>
              </a:ext>
            </a:extLst>
          </p:cNvPr>
          <p:cNvSpPr>
            <a:spLocks noGrp="1" noChangeArrowheads="1"/>
          </p:cNvSpPr>
          <p:nvPr>
            <p:ph type="ctrTitle"/>
          </p:nvPr>
        </p:nvSpPr>
        <p:spPr>
          <a:xfrm>
            <a:off x="304800" y="76200"/>
            <a:ext cx="8458200" cy="762000"/>
          </a:xfrm>
        </p:spPr>
        <p:txBody>
          <a:bodyPr/>
          <a:lstStyle/>
          <a:p>
            <a:pPr eaLnBrk="1" hangingPunct="1">
              <a:defRPr/>
            </a:pPr>
            <a:r>
              <a:rPr lang="en-US" sz="2800" b="1">
                <a:effectLst>
                  <a:outerShdw blurRad="38100" dist="38100" dir="2700000" algn="tl">
                    <a:srgbClr val="C0C0C0"/>
                  </a:outerShdw>
                </a:effectLst>
              </a:rPr>
              <a:t>AIMS AND METHODS IN HEALTH PROMOTION</a:t>
            </a:r>
            <a:endParaRPr lang="en-GB" sz="2800" b="1">
              <a:effectLst>
                <a:outerShdw blurRad="38100" dist="38100" dir="2700000" algn="tl">
                  <a:srgbClr val="C0C0C0"/>
                </a:outerShdw>
              </a:effectLst>
            </a:endParaRPr>
          </a:p>
        </p:txBody>
      </p:sp>
      <p:grpSp>
        <p:nvGrpSpPr>
          <p:cNvPr id="56323" name="Group 3">
            <a:extLst>
              <a:ext uri="{FF2B5EF4-FFF2-40B4-BE49-F238E27FC236}">
                <a16:creationId xmlns:a16="http://schemas.microsoft.com/office/drawing/2014/main" id="{73C84A64-4CA1-442D-A912-D96E5D852689}"/>
              </a:ext>
            </a:extLst>
          </p:cNvPr>
          <p:cNvGrpSpPr>
            <a:grpSpLocks/>
          </p:cNvGrpSpPr>
          <p:nvPr/>
        </p:nvGrpSpPr>
        <p:grpSpPr bwMode="auto">
          <a:xfrm>
            <a:off x="266700" y="838200"/>
            <a:ext cx="8610600" cy="5908675"/>
            <a:chOff x="168" y="528"/>
            <a:chExt cx="5424" cy="3722"/>
          </a:xfrm>
        </p:grpSpPr>
        <p:sp>
          <p:nvSpPr>
            <p:cNvPr id="56324" name="Rectangle 4">
              <a:extLst>
                <a:ext uri="{FF2B5EF4-FFF2-40B4-BE49-F238E27FC236}">
                  <a16:creationId xmlns:a16="http://schemas.microsoft.com/office/drawing/2014/main" id="{73BE2C78-523D-4671-B510-8EC03E9039A5}"/>
                </a:ext>
              </a:extLst>
            </p:cNvPr>
            <p:cNvSpPr>
              <a:spLocks noChangeArrowheads="1"/>
            </p:cNvSpPr>
            <p:nvPr/>
          </p:nvSpPr>
          <p:spPr bwMode="auto">
            <a:xfrm>
              <a:off x="2544" y="3328"/>
              <a:ext cx="3048" cy="92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Positive action for under-served groups, lobbying, pressure groups, community-based work, advocacy schemes, environmental measures, planning and policy making, organisational change, enforcement of laws and regulations.</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6325" name="Rectangle 5">
              <a:extLst>
                <a:ext uri="{FF2B5EF4-FFF2-40B4-BE49-F238E27FC236}">
                  <a16:creationId xmlns:a16="http://schemas.microsoft.com/office/drawing/2014/main" id="{71944546-E77D-4C0E-997A-B3C51B91A475}"/>
                </a:ext>
              </a:extLst>
            </p:cNvPr>
            <p:cNvSpPr>
              <a:spLocks noChangeArrowheads="1"/>
            </p:cNvSpPr>
            <p:nvPr/>
          </p:nvSpPr>
          <p:spPr bwMode="auto">
            <a:xfrm>
              <a:off x="168" y="3328"/>
              <a:ext cx="2376" cy="92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Societal/environmental change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Changing the physical or social environment.</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6326" name="Rectangle 6">
              <a:extLst>
                <a:ext uri="{FF2B5EF4-FFF2-40B4-BE49-F238E27FC236}">
                  <a16:creationId xmlns:a16="http://schemas.microsoft.com/office/drawing/2014/main" id="{858AC047-6578-43A0-9F0A-AB6E69D417D3}"/>
                </a:ext>
              </a:extLst>
            </p:cNvPr>
            <p:cNvSpPr>
              <a:spLocks noChangeArrowheads="1"/>
            </p:cNvSpPr>
            <p:nvPr/>
          </p:nvSpPr>
          <p:spPr bwMode="auto">
            <a:xfrm>
              <a:off x="2544" y="2752"/>
              <a:ext cx="3048" cy="576"/>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Group work, skills training, self-help groups, one-to-one instruction, group or individual therapy, written material, advice.</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6327" name="Rectangle 7">
              <a:extLst>
                <a:ext uri="{FF2B5EF4-FFF2-40B4-BE49-F238E27FC236}">
                  <a16:creationId xmlns:a16="http://schemas.microsoft.com/office/drawing/2014/main" id="{44053D41-53A9-4A82-B713-41FB9A1FD380}"/>
                </a:ext>
              </a:extLst>
            </p:cNvPr>
            <p:cNvSpPr>
              <a:spLocks noChangeArrowheads="1"/>
            </p:cNvSpPr>
            <p:nvPr/>
          </p:nvSpPr>
          <p:spPr bwMode="auto">
            <a:xfrm>
              <a:off x="168" y="2752"/>
              <a:ext cx="2376" cy="576"/>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Changing attitudes and behaviour</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Changing the lifestyles of individuals.</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6328" name="Rectangle 8">
              <a:extLst>
                <a:ext uri="{FF2B5EF4-FFF2-40B4-BE49-F238E27FC236}">
                  <a16:creationId xmlns:a16="http://schemas.microsoft.com/office/drawing/2014/main" id="{99166F0F-C69B-47C0-8230-96FD57227891}"/>
                </a:ext>
              </a:extLst>
            </p:cNvPr>
            <p:cNvSpPr>
              <a:spLocks noChangeArrowheads="1"/>
            </p:cNvSpPr>
            <p:nvPr/>
          </p:nvSpPr>
          <p:spPr bwMode="auto">
            <a:xfrm>
              <a:off x="2544" y="2003"/>
              <a:ext cx="3048" cy="74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Group work, practising decision-making, values clarification, social skills training, simulation, gaming and role play, assertiveness training, counselling.</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6329" name="Rectangle 9">
              <a:extLst>
                <a:ext uri="{FF2B5EF4-FFF2-40B4-BE49-F238E27FC236}">
                  <a16:creationId xmlns:a16="http://schemas.microsoft.com/office/drawing/2014/main" id="{D4A2ED88-E3A7-4F34-B911-146B64B56EEA}"/>
                </a:ext>
              </a:extLst>
            </p:cNvPr>
            <p:cNvSpPr>
              <a:spLocks noChangeArrowheads="1"/>
            </p:cNvSpPr>
            <p:nvPr/>
          </p:nvSpPr>
          <p:spPr bwMode="auto">
            <a:xfrm>
              <a:off x="168" y="2003"/>
              <a:ext cx="2376" cy="74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Self-empowering</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Improving self-awareness, elf-esteem, decision making.</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6330" name="Rectangle 10">
              <a:extLst>
                <a:ext uri="{FF2B5EF4-FFF2-40B4-BE49-F238E27FC236}">
                  <a16:creationId xmlns:a16="http://schemas.microsoft.com/office/drawing/2014/main" id="{F0A3E028-3DA8-4EFA-A89D-769DFE14E57B}"/>
                </a:ext>
              </a:extLst>
            </p:cNvPr>
            <p:cNvSpPr>
              <a:spLocks noChangeArrowheads="1"/>
            </p:cNvSpPr>
            <p:nvPr/>
          </p:nvSpPr>
          <p:spPr bwMode="auto">
            <a:xfrm>
              <a:off x="2544" y="1427"/>
              <a:ext cx="3048" cy="576"/>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One-to-one teaching, displays and exhibitions, written materials, mass media, campaigns, group teaching.</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6331" name="Rectangle 11">
              <a:extLst>
                <a:ext uri="{FF2B5EF4-FFF2-40B4-BE49-F238E27FC236}">
                  <a16:creationId xmlns:a16="http://schemas.microsoft.com/office/drawing/2014/main" id="{E7458390-8008-49E7-90C4-7491B5893670}"/>
                </a:ext>
              </a:extLst>
            </p:cNvPr>
            <p:cNvSpPr>
              <a:spLocks noChangeArrowheads="1"/>
            </p:cNvSpPr>
            <p:nvPr/>
          </p:nvSpPr>
          <p:spPr bwMode="auto">
            <a:xfrm>
              <a:off x="168" y="1427"/>
              <a:ext cx="2376" cy="576"/>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Improving knowledge</a:t>
              </a: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Providing information.</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6332" name="Rectangle 12">
              <a:extLst>
                <a:ext uri="{FF2B5EF4-FFF2-40B4-BE49-F238E27FC236}">
                  <a16:creationId xmlns:a16="http://schemas.microsoft.com/office/drawing/2014/main" id="{09EF4933-8ABF-4C6A-AF19-598F9108BBD5}"/>
                </a:ext>
              </a:extLst>
            </p:cNvPr>
            <p:cNvSpPr>
              <a:spLocks noChangeArrowheads="1"/>
            </p:cNvSpPr>
            <p:nvPr/>
          </p:nvSpPr>
          <p:spPr bwMode="auto">
            <a:xfrm>
              <a:off x="2544" y="816"/>
              <a:ext cx="3048" cy="611"/>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Talks, group work, mass media, displays and exhibitions, campaign.</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6333" name="Rectangle 13">
              <a:extLst>
                <a:ext uri="{FF2B5EF4-FFF2-40B4-BE49-F238E27FC236}">
                  <a16:creationId xmlns:a16="http://schemas.microsoft.com/office/drawing/2014/main" id="{F04FDA24-7E24-4748-9C64-54D5AFFAAA37}"/>
                </a:ext>
              </a:extLst>
            </p:cNvPr>
            <p:cNvSpPr>
              <a:spLocks noChangeArrowheads="1"/>
            </p:cNvSpPr>
            <p:nvPr/>
          </p:nvSpPr>
          <p:spPr bwMode="auto">
            <a:xfrm>
              <a:off x="168" y="816"/>
              <a:ext cx="2376" cy="611"/>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Health awareness goal</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Raising awareness, or consciousness, of health issues.</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6334" name="Rectangle 14">
              <a:extLst>
                <a:ext uri="{FF2B5EF4-FFF2-40B4-BE49-F238E27FC236}">
                  <a16:creationId xmlns:a16="http://schemas.microsoft.com/office/drawing/2014/main" id="{592B8051-9F3E-4F1D-A4BD-04D42A54A149}"/>
                </a:ext>
              </a:extLst>
            </p:cNvPr>
            <p:cNvSpPr>
              <a:spLocks noChangeArrowheads="1"/>
            </p:cNvSpPr>
            <p:nvPr/>
          </p:nvSpPr>
          <p:spPr bwMode="auto">
            <a:xfrm>
              <a:off x="2544" y="528"/>
              <a:ext cx="3048" cy="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APPROPRIATE METHOD</a:t>
              </a:r>
              <a:endParaRPr kumimoji="0" lang="en-GB"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35" name="Rectangle 15">
              <a:extLst>
                <a:ext uri="{FF2B5EF4-FFF2-40B4-BE49-F238E27FC236}">
                  <a16:creationId xmlns:a16="http://schemas.microsoft.com/office/drawing/2014/main" id="{E4D23335-94DD-45F5-B201-251165BE6840}"/>
                </a:ext>
              </a:extLst>
            </p:cNvPr>
            <p:cNvSpPr>
              <a:spLocks noChangeArrowheads="1"/>
            </p:cNvSpPr>
            <p:nvPr/>
          </p:nvSpPr>
          <p:spPr bwMode="auto">
            <a:xfrm>
              <a:off x="168" y="528"/>
              <a:ext cx="2376" cy="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AIM</a:t>
              </a:r>
              <a:endParaRPr kumimoji="0" lang="en-GB"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36" name="Line 16">
              <a:extLst>
                <a:ext uri="{FF2B5EF4-FFF2-40B4-BE49-F238E27FC236}">
                  <a16:creationId xmlns:a16="http://schemas.microsoft.com/office/drawing/2014/main" id="{0E6EEDF3-E1B0-4E32-842D-29E665A7053E}"/>
                </a:ext>
              </a:extLst>
            </p:cNvPr>
            <p:cNvSpPr>
              <a:spLocks noChangeShapeType="1"/>
            </p:cNvSpPr>
            <p:nvPr/>
          </p:nvSpPr>
          <p:spPr bwMode="auto">
            <a:xfrm>
              <a:off x="168" y="528"/>
              <a:ext cx="237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56337" name="Line 17">
              <a:extLst>
                <a:ext uri="{FF2B5EF4-FFF2-40B4-BE49-F238E27FC236}">
                  <a16:creationId xmlns:a16="http://schemas.microsoft.com/office/drawing/2014/main" id="{02C15440-0A17-46F1-8725-3814C00EB834}"/>
                </a:ext>
              </a:extLst>
            </p:cNvPr>
            <p:cNvSpPr>
              <a:spLocks noChangeShapeType="1"/>
            </p:cNvSpPr>
            <p:nvPr/>
          </p:nvSpPr>
          <p:spPr bwMode="auto">
            <a:xfrm>
              <a:off x="168" y="4250"/>
              <a:ext cx="237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56338" name="Line 18">
              <a:extLst>
                <a:ext uri="{FF2B5EF4-FFF2-40B4-BE49-F238E27FC236}">
                  <a16:creationId xmlns:a16="http://schemas.microsoft.com/office/drawing/2014/main" id="{A5285520-9D41-4287-A327-6E51BE5888E6}"/>
                </a:ext>
              </a:extLst>
            </p:cNvPr>
            <p:cNvSpPr>
              <a:spLocks noChangeShapeType="1"/>
            </p:cNvSpPr>
            <p:nvPr/>
          </p:nvSpPr>
          <p:spPr bwMode="auto">
            <a:xfrm>
              <a:off x="168" y="528"/>
              <a:ext cx="0" cy="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56339" name="Line 19">
              <a:extLst>
                <a:ext uri="{FF2B5EF4-FFF2-40B4-BE49-F238E27FC236}">
                  <a16:creationId xmlns:a16="http://schemas.microsoft.com/office/drawing/2014/main" id="{DDE18B9E-83EE-40DE-B83A-BCA882198C85}"/>
                </a:ext>
              </a:extLst>
            </p:cNvPr>
            <p:cNvSpPr>
              <a:spLocks noChangeShapeType="1"/>
            </p:cNvSpPr>
            <p:nvPr/>
          </p:nvSpPr>
          <p:spPr bwMode="auto">
            <a:xfrm>
              <a:off x="5592" y="528"/>
              <a:ext cx="0" cy="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56340" name="Line 20">
              <a:extLst>
                <a:ext uri="{FF2B5EF4-FFF2-40B4-BE49-F238E27FC236}">
                  <a16:creationId xmlns:a16="http://schemas.microsoft.com/office/drawing/2014/main" id="{7E5C4635-44CA-406E-80AF-9321D8252782}"/>
                </a:ext>
              </a:extLst>
            </p:cNvPr>
            <p:cNvSpPr>
              <a:spLocks noChangeShapeType="1"/>
            </p:cNvSpPr>
            <p:nvPr/>
          </p:nvSpPr>
          <p:spPr bwMode="auto">
            <a:xfrm>
              <a:off x="2544" y="528"/>
              <a:ext cx="304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56341" name="Line 21">
              <a:extLst>
                <a:ext uri="{FF2B5EF4-FFF2-40B4-BE49-F238E27FC236}">
                  <a16:creationId xmlns:a16="http://schemas.microsoft.com/office/drawing/2014/main" id="{BD2E19D1-E3D3-4CB8-9785-5EA0D13CD3D6}"/>
                </a:ext>
              </a:extLst>
            </p:cNvPr>
            <p:cNvSpPr>
              <a:spLocks noChangeShapeType="1"/>
            </p:cNvSpPr>
            <p:nvPr/>
          </p:nvSpPr>
          <p:spPr bwMode="auto">
            <a:xfrm>
              <a:off x="168" y="816"/>
              <a:ext cx="0" cy="61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56342" name="Line 22">
              <a:extLst>
                <a:ext uri="{FF2B5EF4-FFF2-40B4-BE49-F238E27FC236}">
                  <a16:creationId xmlns:a16="http://schemas.microsoft.com/office/drawing/2014/main" id="{605C7D41-332A-4DD8-825C-7AFF98E9CFA5}"/>
                </a:ext>
              </a:extLst>
            </p:cNvPr>
            <p:cNvSpPr>
              <a:spLocks noChangeShapeType="1"/>
            </p:cNvSpPr>
            <p:nvPr/>
          </p:nvSpPr>
          <p:spPr bwMode="auto">
            <a:xfrm>
              <a:off x="5592" y="816"/>
              <a:ext cx="0" cy="61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56343" name="Line 23">
              <a:extLst>
                <a:ext uri="{FF2B5EF4-FFF2-40B4-BE49-F238E27FC236}">
                  <a16:creationId xmlns:a16="http://schemas.microsoft.com/office/drawing/2014/main" id="{111D27AA-5DBB-49F2-8366-FB0162409095}"/>
                </a:ext>
              </a:extLst>
            </p:cNvPr>
            <p:cNvSpPr>
              <a:spLocks noChangeShapeType="1"/>
            </p:cNvSpPr>
            <p:nvPr/>
          </p:nvSpPr>
          <p:spPr bwMode="auto">
            <a:xfrm>
              <a:off x="168" y="1427"/>
              <a:ext cx="0" cy="5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56344" name="Line 24">
              <a:extLst>
                <a:ext uri="{FF2B5EF4-FFF2-40B4-BE49-F238E27FC236}">
                  <a16:creationId xmlns:a16="http://schemas.microsoft.com/office/drawing/2014/main" id="{0BC98BA1-10C2-4FAC-AADE-F420911C8360}"/>
                </a:ext>
              </a:extLst>
            </p:cNvPr>
            <p:cNvSpPr>
              <a:spLocks noChangeShapeType="1"/>
            </p:cNvSpPr>
            <p:nvPr/>
          </p:nvSpPr>
          <p:spPr bwMode="auto">
            <a:xfrm>
              <a:off x="5592" y="1427"/>
              <a:ext cx="0" cy="5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56345" name="Line 25">
              <a:extLst>
                <a:ext uri="{FF2B5EF4-FFF2-40B4-BE49-F238E27FC236}">
                  <a16:creationId xmlns:a16="http://schemas.microsoft.com/office/drawing/2014/main" id="{CB5B7E17-1524-41D7-9693-EA72A4882AF2}"/>
                </a:ext>
              </a:extLst>
            </p:cNvPr>
            <p:cNvSpPr>
              <a:spLocks noChangeShapeType="1"/>
            </p:cNvSpPr>
            <p:nvPr/>
          </p:nvSpPr>
          <p:spPr bwMode="auto">
            <a:xfrm>
              <a:off x="168" y="2003"/>
              <a:ext cx="0" cy="74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56346" name="Line 26">
              <a:extLst>
                <a:ext uri="{FF2B5EF4-FFF2-40B4-BE49-F238E27FC236}">
                  <a16:creationId xmlns:a16="http://schemas.microsoft.com/office/drawing/2014/main" id="{D5F5992B-34EA-42D4-AF0E-213D3262D348}"/>
                </a:ext>
              </a:extLst>
            </p:cNvPr>
            <p:cNvSpPr>
              <a:spLocks noChangeShapeType="1"/>
            </p:cNvSpPr>
            <p:nvPr/>
          </p:nvSpPr>
          <p:spPr bwMode="auto">
            <a:xfrm>
              <a:off x="5592" y="2003"/>
              <a:ext cx="0" cy="74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56347" name="Line 27">
              <a:extLst>
                <a:ext uri="{FF2B5EF4-FFF2-40B4-BE49-F238E27FC236}">
                  <a16:creationId xmlns:a16="http://schemas.microsoft.com/office/drawing/2014/main" id="{189A89FE-0539-43C8-A1B9-78345C8F7872}"/>
                </a:ext>
              </a:extLst>
            </p:cNvPr>
            <p:cNvSpPr>
              <a:spLocks noChangeShapeType="1"/>
            </p:cNvSpPr>
            <p:nvPr/>
          </p:nvSpPr>
          <p:spPr bwMode="auto">
            <a:xfrm>
              <a:off x="168" y="2752"/>
              <a:ext cx="0" cy="5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56348" name="Line 28">
              <a:extLst>
                <a:ext uri="{FF2B5EF4-FFF2-40B4-BE49-F238E27FC236}">
                  <a16:creationId xmlns:a16="http://schemas.microsoft.com/office/drawing/2014/main" id="{C91E825C-DDDA-4BF4-A2E1-5C4823F24B40}"/>
                </a:ext>
              </a:extLst>
            </p:cNvPr>
            <p:cNvSpPr>
              <a:spLocks noChangeShapeType="1"/>
            </p:cNvSpPr>
            <p:nvPr/>
          </p:nvSpPr>
          <p:spPr bwMode="auto">
            <a:xfrm>
              <a:off x="5592" y="2752"/>
              <a:ext cx="0" cy="5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56349" name="Line 29">
              <a:extLst>
                <a:ext uri="{FF2B5EF4-FFF2-40B4-BE49-F238E27FC236}">
                  <a16:creationId xmlns:a16="http://schemas.microsoft.com/office/drawing/2014/main" id="{21B3ADA7-FBB9-4C26-BF31-F4DB5C178780}"/>
                </a:ext>
              </a:extLst>
            </p:cNvPr>
            <p:cNvSpPr>
              <a:spLocks noChangeShapeType="1"/>
            </p:cNvSpPr>
            <p:nvPr/>
          </p:nvSpPr>
          <p:spPr bwMode="auto">
            <a:xfrm>
              <a:off x="168" y="3328"/>
              <a:ext cx="0" cy="92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56350" name="Line 30">
              <a:extLst>
                <a:ext uri="{FF2B5EF4-FFF2-40B4-BE49-F238E27FC236}">
                  <a16:creationId xmlns:a16="http://schemas.microsoft.com/office/drawing/2014/main" id="{382C30DE-ED48-410E-BFE3-C319413646DD}"/>
                </a:ext>
              </a:extLst>
            </p:cNvPr>
            <p:cNvSpPr>
              <a:spLocks noChangeShapeType="1"/>
            </p:cNvSpPr>
            <p:nvPr/>
          </p:nvSpPr>
          <p:spPr bwMode="auto">
            <a:xfrm>
              <a:off x="5592" y="3328"/>
              <a:ext cx="0" cy="92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56351" name="Line 31">
              <a:extLst>
                <a:ext uri="{FF2B5EF4-FFF2-40B4-BE49-F238E27FC236}">
                  <a16:creationId xmlns:a16="http://schemas.microsoft.com/office/drawing/2014/main" id="{6092AC32-5439-455C-9F2B-1185E9EB3A99}"/>
                </a:ext>
              </a:extLst>
            </p:cNvPr>
            <p:cNvSpPr>
              <a:spLocks noChangeShapeType="1"/>
            </p:cNvSpPr>
            <p:nvPr/>
          </p:nvSpPr>
          <p:spPr bwMode="auto">
            <a:xfrm>
              <a:off x="2544" y="4250"/>
              <a:ext cx="304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gr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7320BAA-B966-4369-8A86-DE8148104682}"/>
              </a:ext>
            </a:extLst>
          </p:cNvPr>
          <p:cNvSpPr>
            <a:spLocks noGrp="1" noChangeArrowheads="1"/>
          </p:cNvSpPr>
          <p:nvPr>
            <p:ph type="ctrTitle"/>
          </p:nvPr>
        </p:nvSpPr>
        <p:spPr>
          <a:xfrm>
            <a:off x="762000" y="609600"/>
            <a:ext cx="7772400" cy="1143000"/>
          </a:xfrm>
        </p:spPr>
        <p:txBody>
          <a:bodyPr/>
          <a:lstStyle/>
          <a:p>
            <a:pPr eaLnBrk="1" hangingPunct="1">
              <a:defRPr/>
            </a:pPr>
            <a:r>
              <a:rPr lang="en-US" sz="2400" b="1">
                <a:effectLst>
                  <a:outerShdw blurRad="38100" dist="38100" dir="2700000" algn="tl">
                    <a:srgbClr val="C0C0C0"/>
                  </a:outerShdw>
                </a:effectLst>
              </a:rPr>
              <a:t>APPROACHES TO HEALTHY PROMOTION</a:t>
            </a:r>
            <a:br>
              <a:rPr lang="en-US" sz="2400" b="1">
                <a:effectLst>
                  <a:outerShdw blurRad="38100" dist="38100" dir="2700000" algn="tl">
                    <a:srgbClr val="C0C0C0"/>
                  </a:outerShdw>
                </a:effectLst>
              </a:rPr>
            </a:br>
            <a:r>
              <a:rPr lang="en-US" sz="2400" b="1">
                <a:effectLst>
                  <a:outerShdw blurRad="38100" dist="38100" dir="2700000" algn="tl">
                    <a:srgbClr val="C0C0C0"/>
                  </a:outerShdw>
                </a:effectLst>
              </a:rPr>
              <a:t>(THE EXAMPLE OF HEALTHY EATING)</a:t>
            </a:r>
            <a:endParaRPr lang="en-GB" sz="2400" b="1">
              <a:effectLst>
                <a:outerShdw blurRad="38100" dist="38100" dir="2700000" algn="tl">
                  <a:srgbClr val="C0C0C0"/>
                </a:outerShdw>
              </a:effectLst>
            </a:endParaRPr>
          </a:p>
        </p:txBody>
      </p:sp>
      <p:graphicFrame>
        <p:nvGraphicFramePr>
          <p:cNvPr id="4227" name="Group 131">
            <a:extLst>
              <a:ext uri="{FF2B5EF4-FFF2-40B4-BE49-F238E27FC236}">
                <a16:creationId xmlns:a16="http://schemas.microsoft.com/office/drawing/2014/main" id="{54D960E8-9273-44FF-822B-ACF5EE2D0821}"/>
              </a:ext>
            </a:extLst>
          </p:cNvPr>
          <p:cNvGraphicFramePr>
            <a:graphicFrameLocks noGrp="1"/>
          </p:cNvGraphicFramePr>
          <p:nvPr/>
        </p:nvGraphicFramePr>
        <p:xfrm>
          <a:off x="228600" y="1919288"/>
          <a:ext cx="8610600" cy="3643313"/>
        </p:xfrm>
        <a:graphic>
          <a:graphicData uri="http://schemas.openxmlformats.org/drawingml/2006/table">
            <a:tbl>
              <a:tblPr/>
              <a:tblGrid>
                <a:gridCol w="1676400">
                  <a:extLst>
                    <a:ext uri="{9D8B030D-6E8A-4147-A177-3AD203B41FA5}">
                      <a16:colId xmlns:a16="http://schemas.microsoft.com/office/drawing/2014/main" val="20000"/>
                    </a:ext>
                  </a:extLst>
                </a:gridCol>
                <a:gridCol w="2316163">
                  <a:extLst>
                    <a:ext uri="{9D8B030D-6E8A-4147-A177-3AD203B41FA5}">
                      <a16:colId xmlns:a16="http://schemas.microsoft.com/office/drawing/2014/main" val="20001"/>
                    </a:ext>
                  </a:extLst>
                </a:gridCol>
                <a:gridCol w="2179637">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APPROACH</a:t>
                      </a:r>
                      <a:endParaRPr kumimoji="0" lang="en-GB" sz="1800" b="1" i="0" u="none" strike="noStrike" cap="none" normalizeH="0" baseline="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AIMS</a:t>
                      </a:r>
                      <a:endParaRPr kumimoji="0" lang="en-GB" sz="1800" b="1"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METHODS</a:t>
                      </a:r>
                      <a:endParaRPr kumimoji="0" lang="en-GB" sz="1800" b="1"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WORKER/CLIENT RELATIONSHIP</a:t>
                      </a:r>
                      <a:endParaRPr kumimoji="0" lang="en-GB" sz="1800" b="1" i="0" u="none" strike="noStrike" cap="none" normalizeH="0" baseline="0">
                        <a:ln>
                          <a:noFill/>
                        </a:ln>
                        <a:solidFill>
                          <a:schemeClr val="tx1"/>
                        </a:solidFill>
                        <a:effectLst/>
                        <a:latin typeface="Times New Roman" pitchFamily="18" charset="0"/>
                      </a:endParaRPr>
                    </a:p>
                  </a:txBody>
                  <a:tcPr horzOverflow="overflow">
                    <a:lnL>
                      <a:noFill/>
                    </a:lnL>
                    <a:lnR cap="flat">
                      <a:noFill/>
                    </a:lnR>
                    <a:lnT cap="flat">
                      <a:noFill/>
                    </a:lnT>
                    <a:lnB>
                      <a:noFill/>
                    </a:lnB>
                    <a:lnTlToBr>
                      <a:noFill/>
                    </a:lnTlToBr>
                    <a:lnBlToTr>
                      <a:noFill/>
                    </a:lnBlToTr>
                    <a:solidFill>
                      <a:schemeClr val="accent1"/>
                    </a:solidFill>
                  </a:tcPr>
                </a:tc>
                <a:extLst>
                  <a:ext uri="{0D108BD9-81ED-4DB2-BD59-A6C34878D82A}">
                    <a16:rowId xmlns:a16="http://schemas.microsoft.com/office/drawing/2014/main" val="10000"/>
                  </a:ext>
                </a:extLst>
              </a:tr>
              <a:tr h="1204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Medical</a:t>
                      </a:r>
                      <a:endParaRPr kumimoji="0" lang="en-GB" sz="1600" b="0" i="0" u="none" strike="noStrike" cap="none" normalizeH="0" baseline="0">
                        <a:ln>
                          <a:noFill/>
                        </a:ln>
                        <a:solidFill>
                          <a:schemeClr val="bg1"/>
                        </a:solidFill>
                        <a:effectLst/>
                        <a:latin typeface="Times New Roman" pitchFamily="18" charset="0"/>
                      </a:endParaRPr>
                    </a:p>
                  </a:txBody>
                  <a:tcPr horzOverflow="overflow">
                    <a:lnL cap="flat">
                      <a:noFill/>
                    </a:lnL>
                    <a:lnR>
                      <a:noFill/>
                    </a:lnR>
                    <a:lnT>
                      <a:noFill/>
                    </a:lnT>
                    <a:lnB>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To identify those at risk from disease.</a:t>
                      </a:r>
                      <a:endParaRPr kumimoji="0" lang="en-GB" sz="1600" b="0" i="0" u="none" strike="noStrike" cap="none" normalizeH="0" baseline="0">
                        <a:ln>
                          <a:noFill/>
                        </a:ln>
                        <a:solidFill>
                          <a:schemeClr val="bg1"/>
                        </a:solidFill>
                        <a:effectLst/>
                        <a:latin typeface="Times New Roman" pitchFamily="18" charset="0"/>
                      </a:endParaRPr>
                    </a:p>
                  </a:txBody>
                  <a:tcPr horzOverflow="overflow">
                    <a:lnL>
                      <a:noFill/>
                    </a:lnL>
                    <a:lnR>
                      <a:noFill/>
                    </a:lnR>
                    <a:lnT>
                      <a:noFill/>
                    </a:lnT>
                    <a:lnB>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Primary health care consultation, e.g. measurement of body mass index.</a:t>
                      </a:r>
                      <a:endParaRPr kumimoji="0" lang="en-GB" sz="1600" b="0" i="0" u="none" strike="noStrike" cap="none" normalizeH="0" baseline="0">
                        <a:ln>
                          <a:noFill/>
                        </a:ln>
                        <a:solidFill>
                          <a:schemeClr val="bg1"/>
                        </a:solidFill>
                        <a:effectLst/>
                        <a:latin typeface="Times New Roman" pitchFamily="18" charset="0"/>
                      </a:endParaRPr>
                    </a:p>
                  </a:txBody>
                  <a:tcPr horzOverflow="overflow">
                    <a:lnL>
                      <a:noFill/>
                    </a:lnL>
                    <a:lnR>
                      <a:noFill/>
                    </a:lnR>
                    <a:lnT>
                      <a:noFill/>
                    </a:lnT>
                    <a:lnB>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Expert led. Passive, conforming client.</a:t>
                      </a:r>
                      <a:endParaRPr kumimoji="0" lang="en-GB" sz="1600" b="0" i="0" u="none" strike="noStrike" cap="none" normalizeH="0" baseline="0">
                        <a:ln>
                          <a:noFill/>
                        </a:ln>
                        <a:solidFill>
                          <a:schemeClr val="bg1"/>
                        </a:solidFill>
                        <a:effectLst/>
                        <a:latin typeface="Times New Roman" pitchFamily="18" charset="0"/>
                      </a:endParaRPr>
                    </a:p>
                  </a:txBody>
                  <a:tcPr horzOverflow="overflow">
                    <a:lnL>
                      <a:noFill/>
                    </a:lnL>
                    <a:lnR cap="flat">
                      <a:noFill/>
                    </a:lnR>
                    <a:lnT>
                      <a:noFill/>
                    </a:lnT>
                    <a:lnB>
                      <a:noFill/>
                    </a:lnB>
                    <a:lnTlToBr>
                      <a:noFill/>
                    </a:lnTlToBr>
                    <a:lnBlToTr>
                      <a:noFill/>
                    </a:lnBlToTr>
                    <a:solidFill>
                      <a:srgbClr val="000099"/>
                    </a:solidFill>
                  </a:tcPr>
                </a:tc>
                <a:extLst>
                  <a:ext uri="{0D108BD9-81ED-4DB2-BD59-A6C34878D82A}">
                    <a16:rowId xmlns:a16="http://schemas.microsoft.com/office/drawing/2014/main" val="10001"/>
                  </a:ext>
                </a:extLst>
              </a:tr>
              <a:tr h="175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Behaviour change</a:t>
                      </a:r>
                      <a:endParaRPr kumimoji="0" lang="en-GB" sz="1600" b="0" i="0" u="none" strike="noStrike" cap="none" normalizeH="0" baseline="0">
                        <a:ln>
                          <a:noFill/>
                        </a:ln>
                        <a:solidFill>
                          <a:schemeClr val="bg1"/>
                        </a:solidFill>
                        <a:effectLst/>
                        <a:latin typeface="Times New Roman" pitchFamily="18" charset="0"/>
                      </a:endParaRPr>
                    </a:p>
                  </a:txBody>
                  <a:tcPr horzOverflow="overflow">
                    <a:lnL cap="flat">
                      <a:noFill/>
                    </a:lnL>
                    <a:lnR>
                      <a:noFill/>
                    </a:lnR>
                    <a:lnT>
                      <a:noFill/>
                    </a:lnT>
                    <a:lnB cap="flat">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To encourage individuals to take responsibility for their  own health and choose healthier lifestyles.</a:t>
                      </a:r>
                      <a:endParaRPr kumimoji="0" lang="en-GB" sz="1600" b="0" i="0" u="none" strike="noStrike" cap="none" normalizeH="0" baseline="0">
                        <a:ln>
                          <a:noFill/>
                        </a:ln>
                        <a:solidFill>
                          <a:schemeClr val="bg1"/>
                        </a:solidFill>
                        <a:effectLst/>
                        <a:latin typeface="Times New Roman" pitchFamily="18" charset="0"/>
                      </a:endParaRPr>
                    </a:p>
                  </a:txBody>
                  <a:tcPr horzOverflow="overflow">
                    <a:lnL>
                      <a:noFill/>
                    </a:lnL>
                    <a:lnR>
                      <a:noFill/>
                    </a:lnR>
                    <a:lnT>
                      <a:noFill/>
                    </a:lnT>
                    <a:lnB cap="flat">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Persuasion through one-to-one advice, information, mass campaigns, e.g. “Look After Your Heart” dietary messages.</a:t>
                      </a:r>
                      <a:endParaRPr kumimoji="0" lang="en-GB" sz="1600" b="0" i="0" u="none" strike="noStrike" cap="none" normalizeH="0" baseline="0">
                        <a:ln>
                          <a:noFill/>
                        </a:ln>
                        <a:solidFill>
                          <a:schemeClr val="bg1"/>
                        </a:solidFill>
                        <a:effectLst/>
                        <a:latin typeface="Times New Roman" pitchFamily="18" charset="0"/>
                      </a:endParaRPr>
                    </a:p>
                  </a:txBody>
                  <a:tcPr horzOverflow="overflow">
                    <a:lnL>
                      <a:noFill/>
                    </a:lnL>
                    <a:lnR>
                      <a:noFill/>
                    </a:lnR>
                    <a:lnT>
                      <a:noFill/>
                    </a:lnT>
                    <a:lnB cap="flat">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Expert led.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Dependent client. Victim blaming ideology.</a:t>
                      </a:r>
                      <a:endParaRPr kumimoji="0" lang="en-GB" sz="1600" b="0" i="0" u="none" strike="noStrike" cap="none" normalizeH="0" baseline="0">
                        <a:ln>
                          <a:noFill/>
                        </a:ln>
                        <a:solidFill>
                          <a:schemeClr val="bg1"/>
                        </a:solidFill>
                        <a:effectLst/>
                        <a:latin typeface="Times New Roman" pitchFamily="18" charset="0"/>
                      </a:endParaRPr>
                    </a:p>
                  </a:txBody>
                  <a:tcPr horzOverflow="overflow">
                    <a:lnL>
                      <a:noFill/>
                    </a:lnL>
                    <a:lnR cap="flat">
                      <a:noFill/>
                    </a:lnR>
                    <a:lnT>
                      <a:noFill/>
                    </a:lnT>
                    <a:lnB cap="flat">
                      <a:noFill/>
                    </a:lnB>
                    <a:lnTlToBr>
                      <a:noFill/>
                    </a:lnTlToBr>
                    <a:lnBlToTr>
                      <a:noFill/>
                    </a:lnBlToTr>
                    <a:solidFill>
                      <a:srgbClr val="3333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220" name="Group 100">
            <a:extLst>
              <a:ext uri="{FF2B5EF4-FFF2-40B4-BE49-F238E27FC236}">
                <a16:creationId xmlns:a16="http://schemas.microsoft.com/office/drawing/2014/main" id="{09C22D58-8F6B-40B4-ACEC-4749F12F1D92}"/>
              </a:ext>
            </a:extLst>
          </p:cNvPr>
          <p:cNvGraphicFramePr>
            <a:graphicFrameLocks noGrp="1"/>
          </p:cNvGraphicFramePr>
          <p:nvPr/>
        </p:nvGraphicFramePr>
        <p:xfrm>
          <a:off x="228600" y="152400"/>
          <a:ext cx="8610600" cy="6572250"/>
        </p:xfrm>
        <a:graphic>
          <a:graphicData uri="http://schemas.openxmlformats.org/drawingml/2006/table">
            <a:tbl>
              <a:tblPr/>
              <a:tblGrid>
                <a:gridCol w="1676400">
                  <a:extLst>
                    <a:ext uri="{9D8B030D-6E8A-4147-A177-3AD203B41FA5}">
                      <a16:colId xmlns:a16="http://schemas.microsoft.com/office/drawing/2014/main" val="20000"/>
                    </a:ext>
                  </a:extLst>
                </a:gridCol>
                <a:gridCol w="2316163">
                  <a:extLst>
                    <a:ext uri="{9D8B030D-6E8A-4147-A177-3AD203B41FA5}">
                      <a16:colId xmlns:a16="http://schemas.microsoft.com/office/drawing/2014/main" val="20001"/>
                    </a:ext>
                  </a:extLst>
                </a:gridCol>
                <a:gridCol w="2179637">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6858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APPROACH</a:t>
                      </a:r>
                      <a:endParaRPr kumimoji="0" lang="en-GB" sz="1800" b="1" i="0" u="none" strike="noStrike" cap="none" normalizeH="0" baseline="0">
                        <a:ln>
                          <a:noFill/>
                        </a:ln>
                        <a:solidFill>
                          <a:schemeClr val="tx1"/>
                        </a:solidFill>
                        <a:effectLst/>
                        <a:latin typeface="Times New Roman" pitchFamily="18" charset="0"/>
                      </a:endParaRPr>
                    </a:p>
                  </a:txBody>
                  <a:tcPr marT="45725" marB="45725"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AIMS</a:t>
                      </a:r>
                      <a:endParaRPr kumimoji="0" lang="en-GB" sz="1800" b="1" i="0" u="none" strike="noStrike" cap="none" normalizeH="0" baseline="0">
                        <a:ln>
                          <a:noFill/>
                        </a:ln>
                        <a:solidFill>
                          <a:schemeClr val="tx1"/>
                        </a:solidFill>
                        <a:effectLst/>
                        <a:latin typeface="Times New Roman" pitchFamily="18" charset="0"/>
                      </a:endParaRPr>
                    </a:p>
                  </a:txBody>
                  <a:tcPr marT="45725" marB="45725" horzOverflow="overflow">
                    <a:lnL>
                      <a:noFill/>
                    </a:lnL>
                    <a:lnR>
                      <a:noFill/>
                    </a:lnR>
                    <a:lnT cap="fla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METHODS</a:t>
                      </a:r>
                      <a:endParaRPr kumimoji="0" lang="en-GB" sz="1800" b="1" i="0" u="none" strike="noStrike" cap="none" normalizeH="0" baseline="0">
                        <a:ln>
                          <a:noFill/>
                        </a:ln>
                        <a:solidFill>
                          <a:schemeClr val="tx1"/>
                        </a:solidFill>
                        <a:effectLst/>
                        <a:latin typeface="Times New Roman" pitchFamily="18" charset="0"/>
                      </a:endParaRPr>
                    </a:p>
                  </a:txBody>
                  <a:tcPr marT="45725" marB="45725" horzOverflow="overflow">
                    <a:lnL>
                      <a:noFill/>
                    </a:lnL>
                    <a:lnR>
                      <a:noFill/>
                    </a:lnR>
                    <a:lnT cap="fla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WORKER/CLIENT RELATIONSHIP</a:t>
                      </a:r>
                      <a:endParaRPr kumimoji="0" lang="en-GB" sz="1800" b="1" i="0" u="none" strike="noStrike" cap="none" normalizeH="0" baseline="0">
                        <a:ln>
                          <a:noFill/>
                        </a:ln>
                        <a:solidFill>
                          <a:schemeClr val="tx1"/>
                        </a:solidFill>
                        <a:effectLst/>
                        <a:latin typeface="Times New Roman" pitchFamily="18" charset="0"/>
                      </a:endParaRPr>
                    </a:p>
                  </a:txBody>
                  <a:tcPr marT="45725" marB="45725" horzOverflow="overflow">
                    <a:lnL>
                      <a:noFill/>
                    </a:lnL>
                    <a:lnR cap="flat">
                      <a:noFill/>
                    </a:lnR>
                    <a:lnT cap="flat">
                      <a:noFill/>
                    </a:lnT>
                    <a:lnB>
                      <a:noFill/>
                    </a:lnB>
                    <a:lnTlToBr>
                      <a:noFill/>
                    </a:lnTlToBr>
                    <a:lnBlToTr>
                      <a:noFill/>
                    </a:lnBlToTr>
                    <a:solidFill>
                      <a:schemeClr val="accent1"/>
                    </a:solidFill>
                  </a:tcPr>
                </a:tc>
                <a:extLst>
                  <a:ext uri="{0D108BD9-81ED-4DB2-BD59-A6C34878D82A}">
                    <a16:rowId xmlns:a16="http://schemas.microsoft.com/office/drawing/2014/main" val="10000"/>
                  </a:ext>
                </a:extLst>
              </a:tr>
              <a:tr h="1554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Educational</a:t>
                      </a:r>
                      <a:endParaRPr kumimoji="0" lang="en-GB" sz="1600" b="0" i="0" u="none" strike="noStrike" cap="none" normalizeH="0" baseline="0">
                        <a:ln>
                          <a:noFill/>
                        </a:ln>
                        <a:solidFill>
                          <a:schemeClr val="bg1"/>
                        </a:solidFill>
                        <a:effectLst/>
                        <a:latin typeface="Times New Roman" pitchFamily="18" charset="0"/>
                      </a:endParaRPr>
                    </a:p>
                  </a:txBody>
                  <a:tcPr marT="45725" marB="45725" horzOverflow="overflow">
                    <a:lnL cap="flat">
                      <a:noFill/>
                    </a:lnL>
                    <a:lnR>
                      <a:noFill/>
                    </a:lnR>
                    <a:lnT>
                      <a:noFill/>
                    </a:lnT>
                    <a:lnB>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To increase knowledge and skills about healthy lifestyles.</a:t>
                      </a:r>
                      <a:endParaRPr kumimoji="0" lang="en-GB" sz="1600" b="0" i="0" u="none" strike="noStrike" cap="none" normalizeH="0" baseline="0">
                        <a:ln>
                          <a:noFill/>
                        </a:ln>
                        <a:solidFill>
                          <a:schemeClr val="bg1"/>
                        </a:solidFill>
                        <a:effectLst/>
                        <a:latin typeface="Times New Roman" pitchFamily="18" charset="0"/>
                      </a:endParaRPr>
                    </a:p>
                  </a:txBody>
                  <a:tcPr marT="45725" marB="45725" horzOverflow="overflow">
                    <a:lnL>
                      <a:noFill/>
                    </a:lnL>
                    <a:lnR>
                      <a:noFill/>
                    </a:lnR>
                    <a:lnT>
                      <a:noFill/>
                    </a:lnT>
                    <a:lnB>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Information. Exploration of attitudes through small group work. Development of skills, e.g. women’s health group.</a:t>
                      </a:r>
                      <a:endParaRPr kumimoji="0" lang="en-GB" sz="1600" b="0" i="0" u="none" strike="noStrike" cap="none" normalizeH="0" baseline="0">
                        <a:ln>
                          <a:noFill/>
                        </a:ln>
                        <a:solidFill>
                          <a:schemeClr val="bg1"/>
                        </a:solidFill>
                        <a:effectLst/>
                        <a:latin typeface="Times New Roman" pitchFamily="18" charset="0"/>
                      </a:endParaRPr>
                    </a:p>
                  </a:txBody>
                  <a:tcPr marT="45725" marB="45725" horzOverflow="overflow">
                    <a:lnL>
                      <a:noFill/>
                    </a:lnL>
                    <a:lnR>
                      <a:noFill/>
                    </a:lnR>
                    <a:lnT>
                      <a:noFill/>
                    </a:lnT>
                    <a:lnB>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May be expert led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May also involve client in negotiation of issues for discussion.</a:t>
                      </a:r>
                      <a:endParaRPr kumimoji="0" lang="en-GB" sz="1600" b="0" i="0" u="none" strike="noStrike" cap="none" normalizeH="0" baseline="0">
                        <a:ln>
                          <a:noFill/>
                        </a:ln>
                        <a:solidFill>
                          <a:schemeClr val="bg1"/>
                        </a:solidFill>
                        <a:effectLst/>
                        <a:latin typeface="Times New Roman" pitchFamily="18" charset="0"/>
                      </a:endParaRPr>
                    </a:p>
                  </a:txBody>
                  <a:tcPr marT="45725" marB="45725" horzOverflow="overflow">
                    <a:lnL>
                      <a:noFill/>
                    </a:lnL>
                    <a:lnR cap="flat">
                      <a:noFill/>
                    </a:lnR>
                    <a:lnT>
                      <a:noFill/>
                    </a:lnT>
                    <a:lnB>
                      <a:noFill/>
                    </a:lnB>
                    <a:lnTlToBr>
                      <a:noFill/>
                    </a:lnTlToBr>
                    <a:lnBlToTr>
                      <a:noFill/>
                    </a:lnBlToTr>
                    <a:solidFill>
                      <a:srgbClr val="000099"/>
                    </a:solidFill>
                  </a:tcPr>
                </a:tc>
                <a:extLst>
                  <a:ext uri="{0D108BD9-81ED-4DB2-BD59-A6C34878D82A}">
                    <a16:rowId xmlns:a16="http://schemas.microsoft.com/office/drawing/2014/main" val="10001"/>
                  </a:ext>
                </a:extLst>
              </a:tr>
              <a:tr h="17528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Empowerment</a:t>
                      </a:r>
                      <a:endParaRPr kumimoji="0" lang="en-GB" sz="1600" b="0" i="0" u="none" strike="noStrike" cap="none" normalizeH="0" baseline="0">
                        <a:ln>
                          <a:noFill/>
                        </a:ln>
                        <a:solidFill>
                          <a:schemeClr val="bg1"/>
                        </a:solidFill>
                        <a:effectLst/>
                        <a:latin typeface="Times New Roman" pitchFamily="18" charset="0"/>
                      </a:endParaRPr>
                    </a:p>
                  </a:txBody>
                  <a:tcPr marT="45725" marB="45725" horzOverflow="overflow">
                    <a:lnL cap="flat">
                      <a:noFill/>
                    </a:lnL>
                    <a:lnR>
                      <a:noFill/>
                    </a:lnR>
                    <a:lnT>
                      <a:noFill/>
                    </a:lnT>
                    <a:lnB>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To work with clients or communities to meet their perceived needs.</a:t>
                      </a:r>
                      <a:endParaRPr kumimoji="0" lang="en-GB" sz="1600" b="0" i="0" u="none" strike="noStrike" cap="none" normalizeH="0" baseline="0">
                        <a:ln>
                          <a:noFill/>
                        </a:ln>
                        <a:solidFill>
                          <a:schemeClr val="bg1"/>
                        </a:solidFill>
                        <a:effectLst/>
                        <a:latin typeface="Times New Roman" pitchFamily="18" charset="0"/>
                      </a:endParaRPr>
                    </a:p>
                  </a:txBody>
                  <a:tcPr marT="45725" marB="45725" horzOverflow="overflow">
                    <a:lnL>
                      <a:noFill/>
                    </a:lnL>
                    <a:lnR>
                      <a:noFill/>
                    </a:lnR>
                    <a:lnT>
                      <a:noFill/>
                    </a:lnT>
                    <a:lnB>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Advocacy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Negotiation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Networking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Facilitation e.g. food co-op, fat women’s group.</a:t>
                      </a:r>
                      <a:endParaRPr kumimoji="0" lang="en-GB" sz="1600" b="0" i="0" u="none" strike="noStrike" cap="none" normalizeH="0" baseline="0">
                        <a:ln>
                          <a:noFill/>
                        </a:ln>
                        <a:solidFill>
                          <a:schemeClr val="bg1"/>
                        </a:solidFill>
                        <a:effectLst/>
                        <a:latin typeface="Times New Roman" pitchFamily="18" charset="0"/>
                      </a:endParaRPr>
                    </a:p>
                  </a:txBody>
                  <a:tcPr marT="45725" marB="45725" horzOverflow="overflow">
                    <a:lnL>
                      <a:noFill/>
                    </a:lnL>
                    <a:lnR>
                      <a:noFill/>
                    </a:lnR>
                    <a:lnT>
                      <a:noFill/>
                    </a:lnT>
                    <a:lnB>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Health promoter is facilitator.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Client becomes empowered.</a:t>
                      </a:r>
                      <a:endParaRPr kumimoji="0" lang="en-GB" sz="1600" b="0" i="0" u="none" strike="noStrike" cap="none" normalizeH="0" baseline="0">
                        <a:ln>
                          <a:noFill/>
                        </a:ln>
                        <a:solidFill>
                          <a:schemeClr val="bg1"/>
                        </a:solidFill>
                        <a:effectLst/>
                        <a:latin typeface="Times New Roman" pitchFamily="18" charset="0"/>
                      </a:endParaRPr>
                    </a:p>
                  </a:txBody>
                  <a:tcPr marT="45725" marB="45725" horzOverflow="overflow">
                    <a:lnL>
                      <a:noFill/>
                    </a:lnL>
                    <a:lnR cap="flat">
                      <a:noFill/>
                    </a:lnR>
                    <a:lnT>
                      <a:noFill/>
                    </a:lnT>
                    <a:lnB>
                      <a:noFill/>
                    </a:lnB>
                    <a:lnTlToBr>
                      <a:noFill/>
                    </a:lnTlToBr>
                    <a:lnBlToTr>
                      <a:noFill/>
                    </a:lnBlToTr>
                    <a:solidFill>
                      <a:srgbClr val="3333FF"/>
                    </a:solidFill>
                  </a:tcPr>
                </a:tc>
                <a:extLst>
                  <a:ext uri="{0D108BD9-81ED-4DB2-BD59-A6C34878D82A}">
                    <a16:rowId xmlns:a16="http://schemas.microsoft.com/office/drawing/2014/main" val="10002"/>
                  </a:ext>
                </a:extLst>
              </a:tr>
              <a:tr h="25789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Social change</a:t>
                      </a:r>
                      <a:endParaRPr kumimoji="0" lang="en-GB" sz="1600" b="0" i="0" u="none" strike="noStrike" cap="none" normalizeH="0" baseline="0">
                        <a:ln>
                          <a:noFill/>
                        </a:ln>
                        <a:solidFill>
                          <a:schemeClr val="bg1"/>
                        </a:solidFill>
                        <a:effectLst/>
                        <a:latin typeface="Times New Roman" pitchFamily="18" charset="0"/>
                      </a:endParaRPr>
                    </a:p>
                  </a:txBody>
                  <a:tcPr marT="45725" marB="45725" horzOverflow="overflow">
                    <a:lnL cap="flat">
                      <a:noFill/>
                    </a:lnL>
                    <a:lnR>
                      <a:noFill/>
                    </a:lnR>
                    <a:lnT>
                      <a:noFill/>
                    </a:lnT>
                    <a:lnB cap="flat">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To address inequities in health based on class, race, gender, geography.</a:t>
                      </a:r>
                      <a:endParaRPr kumimoji="0" lang="en-GB" sz="1600" b="0" i="0" u="none" strike="noStrike" cap="none" normalizeH="0" baseline="0">
                        <a:ln>
                          <a:noFill/>
                        </a:ln>
                        <a:solidFill>
                          <a:schemeClr val="bg1"/>
                        </a:solidFill>
                        <a:effectLst/>
                        <a:latin typeface="Times New Roman" pitchFamily="18" charset="0"/>
                      </a:endParaRPr>
                    </a:p>
                  </a:txBody>
                  <a:tcPr marT="45725" marB="45725" horzOverflow="overflow">
                    <a:lnL>
                      <a:noFill/>
                    </a:lnL>
                    <a:lnR>
                      <a:noFill/>
                    </a:lnR>
                    <a:lnT>
                      <a:noFill/>
                    </a:lnT>
                    <a:lnB cap="flat">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Development of organisational policy, e.g. hospital catering policy.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Public health legislation, e.g. food labelling. Lobbying. Fiscal controls, e.g. subsidy to farmers to produce lean meat.</a:t>
                      </a:r>
                      <a:endParaRPr kumimoji="0" lang="en-GB" sz="1600" b="0" i="0" u="none" strike="noStrike" cap="none" normalizeH="0" baseline="0">
                        <a:ln>
                          <a:noFill/>
                        </a:ln>
                        <a:solidFill>
                          <a:schemeClr val="bg1"/>
                        </a:solidFill>
                        <a:effectLst/>
                        <a:latin typeface="Times New Roman" pitchFamily="18" charset="0"/>
                      </a:endParaRPr>
                    </a:p>
                  </a:txBody>
                  <a:tcPr marT="45725" marB="45725" horzOverflow="overflow">
                    <a:lnL>
                      <a:noFill/>
                    </a:lnL>
                    <a:lnR>
                      <a:noFill/>
                    </a:lnR>
                    <a:lnT>
                      <a:noFill/>
                    </a:lnT>
                    <a:lnB cap="flat">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Entails social regulation and is top-down.</a:t>
                      </a:r>
                      <a:endParaRPr kumimoji="0" lang="en-GB" sz="1600" b="0" i="0" u="none" strike="noStrike" cap="none" normalizeH="0" baseline="0">
                        <a:ln>
                          <a:noFill/>
                        </a:ln>
                        <a:solidFill>
                          <a:schemeClr val="bg1"/>
                        </a:solidFill>
                        <a:effectLst/>
                        <a:latin typeface="Times New Roman" pitchFamily="18" charset="0"/>
                      </a:endParaRPr>
                    </a:p>
                  </a:txBody>
                  <a:tcPr marT="45725" marB="45725" horzOverflow="overflow">
                    <a:lnL>
                      <a:noFill/>
                    </a:lnL>
                    <a:lnR cap="flat">
                      <a:noFill/>
                    </a:lnR>
                    <a:lnT>
                      <a:noFill/>
                    </a:lnT>
                    <a:lnB cap="flat">
                      <a:noFill/>
                    </a:lnB>
                    <a:lnTlToBr>
                      <a:noFill/>
                    </a:lnTlToBr>
                    <a:lnBlToTr>
                      <a:noFill/>
                    </a:lnBlToTr>
                    <a:solidFill>
                      <a:srgbClr val="000099"/>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2600" b="1" dirty="0">
                <a:solidFill>
                  <a:srgbClr val="0070C0"/>
                </a:solidFill>
              </a:rPr>
              <a:t>METHODS AND APPROACHES: INDIVIDUAL</a:t>
            </a:r>
          </a:p>
          <a:p>
            <a:pPr marL="0" indent="0" algn="just">
              <a:lnSpc>
                <a:spcPct val="120000"/>
              </a:lnSpc>
              <a:spcBef>
                <a:spcPts val="0"/>
              </a:spcBef>
              <a:buClrTx/>
              <a:buNone/>
            </a:pPr>
            <a:r>
              <a:rPr lang="en-US" sz="2600" b="1" dirty="0">
                <a:solidFill>
                  <a:schemeClr val="tx1"/>
                </a:solidFill>
              </a:rPr>
              <a:t>(Individual Approaches to Health Promotion)</a:t>
            </a:r>
          </a:p>
          <a:p>
            <a:pPr algn="just">
              <a:lnSpc>
                <a:spcPct val="120000"/>
              </a:lnSpc>
              <a:spcBef>
                <a:spcPts val="0"/>
              </a:spcBef>
              <a:buClrTx/>
              <a:buFont typeface="Wingdings" panose="05000000000000000000" pitchFamily="2" charset="2"/>
              <a:buChar char="q"/>
            </a:pPr>
            <a:r>
              <a:rPr lang="en-US" sz="2600" dirty="0">
                <a:solidFill>
                  <a:schemeClr val="tx1"/>
                </a:solidFill>
              </a:rPr>
              <a:t>Individual focus – the cradle of health promotion.</a:t>
            </a:r>
          </a:p>
          <a:p>
            <a:pPr algn="just">
              <a:lnSpc>
                <a:spcPct val="120000"/>
              </a:lnSpc>
              <a:spcBef>
                <a:spcPts val="0"/>
              </a:spcBef>
              <a:buClrTx/>
              <a:buFont typeface="Wingdings" panose="05000000000000000000" pitchFamily="2" charset="2"/>
              <a:buChar char="q"/>
            </a:pPr>
            <a:r>
              <a:rPr lang="en-US" sz="2600" dirty="0">
                <a:solidFill>
                  <a:schemeClr val="tx1"/>
                </a:solidFill>
              </a:rPr>
              <a:t>One-to-one basis – individual advice, counselling</a:t>
            </a:r>
          </a:p>
          <a:p>
            <a:pPr algn="just">
              <a:lnSpc>
                <a:spcPct val="120000"/>
              </a:lnSpc>
              <a:spcBef>
                <a:spcPts val="0"/>
              </a:spcBef>
              <a:buClrTx/>
              <a:buFont typeface="Wingdings" panose="05000000000000000000" pitchFamily="2" charset="2"/>
              <a:buChar char="q"/>
            </a:pPr>
            <a:r>
              <a:rPr lang="en-US" sz="2600" dirty="0">
                <a:solidFill>
                  <a:schemeClr val="tx1"/>
                </a:solidFill>
              </a:rPr>
              <a:t>Interactive nature of face-to-face communication allows better possibilities for success than perhaps any other communication medium</a:t>
            </a:r>
          </a:p>
          <a:p>
            <a:pPr algn="just">
              <a:lnSpc>
                <a:spcPct val="120000"/>
              </a:lnSpc>
              <a:spcBef>
                <a:spcPts val="0"/>
              </a:spcBef>
              <a:buClrTx/>
              <a:buFont typeface="Wingdings" panose="05000000000000000000" pitchFamily="2" charset="2"/>
              <a:buChar char="q"/>
            </a:pPr>
            <a:r>
              <a:rPr lang="en-US" sz="2600" dirty="0">
                <a:solidFill>
                  <a:schemeClr val="tx1"/>
                </a:solidFill>
              </a:rPr>
              <a:t>Individual methods of health promotion are usually but not exclusively associated with secondary prevention or tertiary prevention</a:t>
            </a:r>
          </a:p>
          <a:p>
            <a:pPr algn="just">
              <a:lnSpc>
                <a:spcPct val="120000"/>
              </a:lnSpc>
              <a:spcBef>
                <a:spcPts val="0"/>
              </a:spcBef>
              <a:buClrTx/>
              <a:buFont typeface="Wingdings" panose="05000000000000000000" pitchFamily="2" charset="2"/>
              <a:buChar char="q"/>
            </a:pPr>
            <a:r>
              <a:rPr lang="en-US" sz="2600" dirty="0">
                <a:solidFill>
                  <a:schemeClr val="tx1"/>
                </a:solidFill>
              </a:rPr>
              <a:t>As most information concerning health is so technical and complex, a translational process is necessary to transform scientific and medical jargon into information which can be understood and acted on by the general public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3496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 Wellness is the ability to adapt, to relate effectively, and to function at near-maximum capacity and includes:-</a:t>
            </a:r>
          </a:p>
          <a:p>
            <a:pPr marL="0" indent="0" algn="just">
              <a:lnSpc>
                <a:spcPct val="120000"/>
              </a:lnSpc>
              <a:spcBef>
                <a:spcPts val="0"/>
              </a:spcBef>
              <a:buClrTx/>
              <a:buNone/>
            </a:pPr>
            <a:r>
              <a:rPr lang="en-US" sz="2600" dirty="0">
                <a:solidFill>
                  <a:schemeClr val="tx1"/>
                </a:solidFill>
              </a:rPr>
              <a:t>- Self-responsibility.</a:t>
            </a:r>
          </a:p>
          <a:p>
            <a:pPr marL="0" indent="0" algn="just">
              <a:lnSpc>
                <a:spcPct val="120000"/>
              </a:lnSpc>
              <a:spcBef>
                <a:spcPts val="0"/>
              </a:spcBef>
              <a:buClrTx/>
              <a:buNone/>
            </a:pPr>
            <a:r>
              <a:rPr lang="en-US" sz="2600" dirty="0">
                <a:solidFill>
                  <a:schemeClr val="tx1"/>
                </a:solidFill>
              </a:rPr>
              <a:t>- Nutritional awareness.</a:t>
            </a:r>
          </a:p>
          <a:p>
            <a:pPr marL="0" indent="0" algn="just">
              <a:lnSpc>
                <a:spcPct val="120000"/>
              </a:lnSpc>
              <a:spcBef>
                <a:spcPts val="0"/>
              </a:spcBef>
              <a:buClrTx/>
              <a:buNone/>
            </a:pPr>
            <a:r>
              <a:rPr lang="en-US" sz="2600" dirty="0">
                <a:solidFill>
                  <a:schemeClr val="tx1"/>
                </a:solidFill>
              </a:rPr>
              <a:t>- Physical fitness.</a:t>
            </a:r>
          </a:p>
          <a:p>
            <a:pPr marL="0" indent="0" algn="just">
              <a:lnSpc>
                <a:spcPct val="120000"/>
              </a:lnSpc>
              <a:spcBef>
                <a:spcPts val="0"/>
              </a:spcBef>
              <a:buClrTx/>
              <a:buNone/>
            </a:pPr>
            <a:r>
              <a:rPr lang="en-US" sz="2600" dirty="0">
                <a:solidFill>
                  <a:schemeClr val="tx1"/>
                </a:solidFill>
              </a:rPr>
              <a:t>- Stress management.</a:t>
            </a:r>
          </a:p>
          <a:p>
            <a:pPr marL="0" indent="0" algn="just">
              <a:lnSpc>
                <a:spcPct val="120000"/>
              </a:lnSpc>
              <a:spcBef>
                <a:spcPts val="0"/>
              </a:spcBef>
              <a:buClrTx/>
              <a:buNone/>
            </a:pPr>
            <a:r>
              <a:rPr lang="en-US" sz="2600" dirty="0">
                <a:solidFill>
                  <a:schemeClr val="tx1"/>
                </a:solidFill>
              </a:rPr>
              <a:t>- Environmental sensitivity.</a:t>
            </a:r>
          </a:p>
          <a:p>
            <a:pPr marL="0" indent="0" algn="just">
              <a:lnSpc>
                <a:spcPct val="120000"/>
              </a:lnSpc>
              <a:spcBef>
                <a:spcPts val="0"/>
              </a:spcBef>
              <a:buClrTx/>
              <a:buNone/>
            </a:pPr>
            <a:r>
              <a:rPr lang="en-US" sz="2600" dirty="0">
                <a:solidFill>
                  <a:schemeClr val="tx1"/>
                </a:solidFill>
              </a:rPr>
              <a:t>- Productivity.</a:t>
            </a:r>
          </a:p>
          <a:p>
            <a:pPr marL="0" indent="0" algn="just">
              <a:lnSpc>
                <a:spcPct val="120000"/>
              </a:lnSpc>
              <a:spcBef>
                <a:spcPts val="0"/>
              </a:spcBef>
              <a:buClrTx/>
              <a:buNone/>
            </a:pPr>
            <a:r>
              <a:rPr lang="en-US" sz="2600" dirty="0">
                <a:solidFill>
                  <a:schemeClr val="tx1"/>
                </a:solidFill>
              </a:rPr>
              <a:t>- Expression of emotion.</a:t>
            </a:r>
          </a:p>
          <a:p>
            <a:pPr marL="0" indent="0" algn="just">
              <a:lnSpc>
                <a:spcPct val="120000"/>
              </a:lnSpc>
              <a:spcBef>
                <a:spcPts val="0"/>
              </a:spcBef>
              <a:buClrTx/>
              <a:buNone/>
            </a:pPr>
            <a:r>
              <a:rPr lang="en-US" sz="2600" dirty="0">
                <a:solidFill>
                  <a:schemeClr val="tx1"/>
                </a:solidFill>
              </a:rPr>
              <a:t>- Creativity.</a:t>
            </a:r>
          </a:p>
          <a:p>
            <a:pPr marL="0" indent="0" algn="just">
              <a:lnSpc>
                <a:spcPct val="120000"/>
              </a:lnSpc>
              <a:spcBef>
                <a:spcPts val="0"/>
              </a:spcBef>
              <a:buClrTx/>
              <a:buNone/>
            </a:pPr>
            <a:r>
              <a:rPr lang="en-US" sz="2600" dirty="0">
                <a:solidFill>
                  <a:schemeClr val="tx1"/>
                </a:solidFill>
              </a:rPr>
              <a:t>- Personal care.</a:t>
            </a:r>
          </a:p>
          <a:p>
            <a:pPr marL="0" indent="0" algn="just">
              <a:lnSpc>
                <a:spcPct val="120000"/>
              </a:lnSpc>
              <a:spcBef>
                <a:spcPts val="0"/>
              </a:spcBef>
              <a:buClrTx/>
              <a:buNone/>
            </a:pPr>
            <a:r>
              <a:rPr lang="en-US" sz="2600" dirty="0">
                <a:solidFill>
                  <a:schemeClr val="tx1"/>
                </a:solidFill>
              </a:rPr>
              <a:t>- Home safety.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4022324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Each time health professionals interact with a client in the course of their work they have an opportunity to find out more about that person and share information. </a:t>
            </a:r>
          </a:p>
          <a:p>
            <a:pPr algn="just">
              <a:lnSpc>
                <a:spcPct val="120000"/>
              </a:lnSpc>
              <a:spcBef>
                <a:spcPts val="0"/>
              </a:spcBef>
              <a:buClrTx/>
              <a:buFont typeface="Wingdings" panose="05000000000000000000" pitchFamily="2" charset="2"/>
              <a:buChar char="q"/>
            </a:pPr>
            <a:r>
              <a:rPr lang="en-US" sz="2600" dirty="0">
                <a:solidFill>
                  <a:schemeClr val="tx1"/>
                </a:solidFill>
              </a:rPr>
              <a:t>Interacting with individuals on a one-to-one basis "allows better possibilities for success than perhaps any other communication medium"</a:t>
            </a:r>
          </a:p>
          <a:p>
            <a:pPr algn="just">
              <a:lnSpc>
                <a:spcPct val="120000"/>
              </a:lnSpc>
              <a:spcBef>
                <a:spcPts val="0"/>
              </a:spcBef>
              <a:buClrTx/>
              <a:buFont typeface="Wingdings" panose="05000000000000000000" pitchFamily="2" charset="2"/>
              <a:buChar char="q"/>
            </a:pPr>
            <a:r>
              <a:rPr lang="en-US" sz="2600" dirty="0">
                <a:solidFill>
                  <a:schemeClr val="tx1"/>
                </a:solidFill>
              </a:rPr>
              <a:t>It is possible to assist individuals to make healthier choices by making the healthier choices the easy choices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718956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LIMITATIONS</a:t>
            </a:r>
          </a:p>
          <a:p>
            <a:pPr algn="just">
              <a:lnSpc>
                <a:spcPct val="120000"/>
              </a:lnSpc>
              <a:spcBef>
                <a:spcPts val="0"/>
              </a:spcBef>
              <a:buClrTx/>
              <a:buFont typeface="Wingdings" panose="05000000000000000000" pitchFamily="2" charset="2"/>
              <a:buChar char="q"/>
            </a:pPr>
            <a:r>
              <a:rPr lang="en-US" sz="2600" dirty="0">
                <a:solidFill>
                  <a:schemeClr val="tx1"/>
                </a:solidFill>
              </a:rPr>
              <a:t>For a large population to labour intensive to reach everyone in this manner</a:t>
            </a:r>
          </a:p>
          <a:p>
            <a:pPr algn="just">
              <a:lnSpc>
                <a:spcPct val="120000"/>
              </a:lnSpc>
              <a:spcBef>
                <a:spcPts val="0"/>
              </a:spcBef>
              <a:buClrTx/>
              <a:buFont typeface="Wingdings" panose="05000000000000000000" pitchFamily="2" charset="2"/>
              <a:buChar char="q"/>
            </a:pPr>
            <a:r>
              <a:rPr lang="en-US" sz="2600" dirty="0">
                <a:solidFill>
                  <a:schemeClr val="tx1"/>
                </a:solidFill>
              </a:rPr>
              <a:t>One-to-one individual methods not as appropriate in the area of primary prevention – cost-ineffectiveness among large target audiences, many of whom may not develop the specific disease</a:t>
            </a:r>
          </a:p>
          <a:p>
            <a:pPr algn="just">
              <a:lnSpc>
                <a:spcPct val="120000"/>
              </a:lnSpc>
              <a:spcBef>
                <a:spcPts val="0"/>
              </a:spcBef>
              <a:buClrTx/>
              <a:buFont typeface="Wingdings" panose="05000000000000000000" pitchFamily="2" charset="2"/>
              <a:buChar char="q"/>
            </a:pPr>
            <a:r>
              <a:rPr lang="en-US" sz="2600" dirty="0">
                <a:solidFill>
                  <a:schemeClr val="tx1"/>
                </a:solidFill>
              </a:rPr>
              <a:t>Difficult to gain access to people and also health information competing with a myriad of other messages (often anti-health forces)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044054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Models of individual health behaviour change</a:t>
            </a:r>
            <a:r>
              <a:rPr lang="en-GB" sz="25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Both psychological (internal) and environmental (external) factors motivate people's behaviour which, in turn, may affect health. </a:t>
            </a:r>
          </a:p>
          <a:p>
            <a:pPr algn="just">
              <a:lnSpc>
                <a:spcPct val="120000"/>
              </a:lnSpc>
              <a:spcBef>
                <a:spcPts val="0"/>
              </a:spcBef>
              <a:buClrTx/>
              <a:buFont typeface="Wingdings" panose="05000000000000000000" pitchFamily="2" charset="2"/>
              <a:buChar char="q"/>
            </a:pPr>
            <a:r>
              <a:rPr lang="en-US" sz="2600" dirty="0">
                <a:solidFill>
                  <a:schemeClr val="tx1"/>
                </a:solidFill>
              </a:rPr>
              <a:t>These factors are also influenced by thoughts, feelings and values. </a:t>
            </a:r>
          </a:p>
          <a:p>
            <a:pPr algn="just">
              <a:lnSpc>
                <a:spcPct val="120000"/>
              </a:lnSpc>
              <a:spcBef>
                <a:spcPts val="0"/>
              </a:spcBef>
              <a:buClrTx/>
              <a:buFont typeface="Wingdings" panose="05000000000000000000" pitchFamily="2" charset="2"/>
              <a:buChar char="q"/>
            </a:pPr>
            <a:r>
              <a:rPr lang="en-US" sz="2600" dirty="0">
                <a:solidFill>
                  <a:schemeClr val="tx1"/>
                </a:solidFill>
              </a:rPr>
              <a:t>A variety of models and theories have been developed to explain how these factors interact. </a:t>
            </a:r>
          </a:p>
          <a:p>
            <a:pPr algn="just">
              <a:lnSpc>
                <a:spcPct val="120000"/>
              </a:lnSpc>
              <a:spcBef>
                <a:spcPts val="0"/>
              </a:spcBef>
              <a:buClrTx/>
              <a:buFont typeface="Wingdings" panose="05000000000000000000" pitchFamily="2" charset="2"/>
              <a:buChar char="q"/>
            </a:pPr>
            <a:r>
              <a:rPr lang="en-US" sz="2600" dirty="0">
                <a:solidFill>
                  <a:schemeClr val="tx1"/>
                </a:solidFill>
              </a:rPr>
              <a:t>Two important models for understanding the basis for brief interventions with individuals are the </a:t>
            </a:r>
            <a:r>
              <a:rPr lang="en-US" sz="2600" b="1" dirty="0">
                <a:solidFill>
                  <a:schemeClr val="tx1"/>
                </a:solidFill>
              </a:rPr>
              <a:t>'Health Belief Model’ </a:t>
            </a:r>
            <a:r>
              <a:rPr lang="en-US" sz="2600" dirty="0">
                <a:solidFill>
                  <a:schemeClr val="tx1"/>
                </a:solidFill>
              </a:rPr>
              <a:t> and </a:t>
            </a:r>
            <a:r>
              <a:rPr lang="en-US" sz="2600" b="1" dirty="0">
                <a:solidFill>
                  <a:schemeClr val="tx1"/>
                </a:solidFill>
              </a:rPr>
              <a:t>'The Stages of Behaviour Change Model'.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0328320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The Health Belief Model:</a:t>
            </a:r>
          </a:p>
          <a:p>
            <a:pPr algn="just">
              <a:lnSpc>
                <a:spcPct val="120000"/>
              </a:lnSpc>
              <a:spcBef>
                <a:spcPts val="0"/>
              </a:spcBef>
              <a:buClrTx/>
              <a:buFont typeface="Wingdings" panose="05000000000000000000" pitchFamily="2" charset="2"/>
              <a:buChar char="q"/>
            </a:pPr>
            <a:r>
              <a:rPr lang="en-US" sz="2600" dirty="0">
                <a:solidFill>
                  <a:schemeClr val="tx1"/>
                </a:solidFill>
              </a:rPr>
              <a:t>This mode is one of the oldest attempts to explain health behavior</a:t>
            </a:r>
          </a:p>
          <a:p>
            <a:pPr algn="just">
              <a:lnSpc>
                <a:spcPct val="120000"/>
              </a:lnSpc>
              <a:spcBef>
                <a:spcPts val="0"/>
              </a:spcBef>
              <a:buClrTx/>
              <a:buFont typeface="Wingdings" panose="05000000000000000000" pitchFamily="2" charset="2"/>
              <a:buChar char="q"/>
            </a:pPr>
            <a:r>
              <a:rPr lang="en-US" sz="2600" dirty="0">
                <a:solidFill>
                  <a:schemeClr val="tx1"/>
                </a:solidFill>
              </a:rPr>
              <a:t>It is based on the premise that for a behavioral change to succeed, individuals must have the incentive to change, feel threatened by their current behavior, and feel that a change will be beneficial and be at acceptable cost. </a:t>
            </a:r>
          </a:p>
          <a:p>
            <a:pPr algn="just">
              <a:lnSpc>
                <a:spcPct val="120000"/>
              </a:lnSpc>
              <a:spcBef>
                <a:spcPts val="0"/>
              </a:spcBef>
              <a:buClrTx/>
              <a:buFont typeface="Wingdings" panose="05000000000000000000" pitchFamily="2" charset="2"/>
              <a:buChar char="q"/>
            </a:pPr>
            <a:r>
              <a:rPr lang="en-US" sz="2600" dirty="0">
                <a:solidFill>
                  <a:schemeClr val="tx1"/>
                </a:solidFill>
              </a:rPr>
              <a:t>They must also feel competent to implement that change.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505870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 Health belief model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134</a:t>
            </a:fld>
            <a:endParaRPr lang="en-US" sz="2800" b="1" dirty="0">
              <a:solidFill>
                <a:schemeClr val="tx1"/>
              </a:solidFill>
              <a:latin typeface="Bookman Old Style" panose="02050604050505020204" pitchFamily="18" charset="0"/>
            </a:endParaRPr>
          </a:p>
        </p:txBody>
      </p:sp>
      <p:pic>
        <p:nvPicPr>
          <p:cNvPr id="4" name="Picture 4" descr="model.gif (8862 bytes)">
            <a:extLst>
              <a:ext uri="{FF2B5EF4-FFF2-40B4-BE49-F238E27FC236}">
                <a16:creationId xmlns:a16="http://schemas.microsoft.com/office/drawing/2014/main" id="{5E13F418-A3F3-431C-B624-0B9FFE721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399" y="814756"/>
            <a:ext cx="8315325" cy="5801735"/>
          </a:xfrm>
          <a:prstGeom prst="rect">
            <a:avLst/>
          </a:prstGeom>
          <a:noFill/>
        </p:spPr>
      </p:pic>
    </p:spTree>
    <p:extLst>
      <p:ext uri="{BB962C8B-B14F-4D97-AF65-F5344CB8AC3E}">
        <p14:creationId xmlns:p14="http://schemas.microsoft.com/office/powerpoint/2010/main" val="15067178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Text Box 2">
            <a:extLst>
              <a:ext uri="{FF2B5EF4-FFF2-40B4-BE49-F238E27FC236}">
                <a16:creationId xmlns:a16="http://schemas.microsoft.com/office/drawing/2014/main" id="{48C5A59C-B147-45A0-8DD4-63F0FC745AA1}"/>
              </a:ext>
            </a:extLst>
          </p:cNvPr>
          <p:cNvSpPr txBox="1">
            <a:spLocks noChangeArrowheads="1"/>
          </p:cNvSpPr>
          <p:nvPr/>
        </p:nvSpPr>
        <p:spPr bwMode="auto">
          <a:xfrm>
            <a:off x="762000" y="381000"/>
            <a:ext cx="7543800" cy="762000"/>
          </a:xfrm>
          <a:prstGeom prst="rect">
            <a:avLst/>
          </a:prstGeom>
          <a:noFill/>
          <a:ln w="9525">
            <a:noFill/>
            <a:miter lim="800000"/>
            <a:headEnd/>
            <a:tailEnd/>
          </a:ln>
          <a:effectLst/>
        </p:spPr>
        <p:txBody>
          <a:bodyPr>
            <a:spAutoFit/>
          </a:bodyPr>
          <a:lstStyle/>
          <a:p>
            <a:pPr algn="ctr" eaLnBrk="0" hangingPunct="0">
              <a:spcBef>
                <a:spcPct val="50000"/>
              </a:spcBef>
              <a:defRPr/>
            </a:pPr>
            <a:r>
              <a:rPr lang="en-US" altLang="en-US" sz="4400" i="1">
                <a:effectLst>
                  <a:outerShdw blurRad="38100" dist="38100" dir="2700000" algn="tl">
                    <a:srgbClr val="000000"/>
                  </a:outerShdw>
                </a:effectLst>
                <a:latin typeface="Arial" charset="0"/>
              </a:rPr>
              <a:t>Health  Belief  Model</a:t>
            </a:r>
            <a:endParaRPr lang="en-US" altLang="en-US" sz="4400" b="1">
              <a:latin typeface="Arial" charset="0"/>
            </a:endParaRPr>
          </a:p>
        </p:txBody>
      </p:sp>
      <p:sp>
        <p:nvSpPr>
          <p:cNvPr id="26627" name="Text Box 3">
            <a:extLst>
              <a:ext uri="{FF2B5EF4-FFF2-40B4-BE49-F238E27FC236}">
                <a16:creationId xmlns:a16="http://schemas.microsoft.com/office/drawing/2014/main" id="{C7EA3755-8C4C-476A-9EC1-7A4C60B8981D}"/>
              </a:ext>
            </a:extLst>
          </p:cNvPr>
          <p:cNvSpPr txBox="1">
            <a:spLocks noChangeArrowheads="1"/>
          </p:cNvSpPr>
          <p:nvPr/>
        </p:nvSpPr>
        <p:spPr bwMode="auto">
          <a:xfrm>
            <a:off x="304800" y="1735138"/>
            <a:ext cx="85344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b="1">
                <a:latin typeface="Arial" panose="020B0604020202020204" pitchFamily="34" charset="0"/>
              </a:rPr>
              <a:t>INDIVIDUAL PERCEPTIONS       MODIFYING FACTORS         LIKELIHOOD  </a:t>
            </a:r>
          </a:p>
          <a:p>
            <a:pPr>
              <a:spcBef>
                <a:spcPct val="50000"/>
              </a:spcBef>
            </a:pPr>
            <a:r>
              <a:rPr lang="en-US" altLang="en-US" b="1">
                <a:latin typeface="Arial" panose="020B0604020202020204" pitchFamily="34" charset="0"/>
              </a:rPr>
              <a:t>                                                                                                       OF ACTION</a:t>
            </a:r>
            <a:endParaRPr lang="en-US" altLang="en-US" sz="1600" b="1">
              <a:latin typeface="Arial" panose="020B0604020202020204" pitchFamily="34" charset="0"/>
            </a:endParaRPr>
          </a:p>
        </p:txBody>
      </p:sp>
      <p:sp>
        <p:nvSpPr>
          <p:cNvPr id="26628" name="Text Box 4">
            <a:extLst>
              <a:ext uri="{FF2B5EF4-FFF2-40B4-BE49-F238E27FC236}">
                <a16:creationId xmlns:a16="http://schemas.microsoft.com/office/drawing/2014/main" id="{54133108-8BD3-4821-9A1C-89B898EBCF8F}"/>
              </a:ext>
            </a:extLst>
          </p:cNvPr>
          <p:cNvSpPr txBox="1">
            <a:spLocks noChangeArrowheads="1"/>
          </p:cNvSpPr>
          <p:nvPr/>
        </p:nvSpPr>
        <p:spPr bwMode="auto">
          <a:xfrm>
            <a:off x="3352800" y="2362200"/>
            <a:ext cx="2514600" cy="8556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n-US" altLang="en-US" sz="1400" b="1">
                <a:latin typeface="Arial" panose="020B0604020202020204" pitchFamily="34" charset="0"/>
              </a:rPr>
              <a:t>Demographic Variables</a:t>
            </a:r>
          </a:p>
          <a:p>
            <a:pPr algn="ctr">
              <a:spcBef>
                <a:spcPct val="50000"/>
              </a:spcBef>
            </a:pPr>
            <a:r>
              <a:rPr lang="en-US" altLang="en-US" sz="1400" b="1">
                <a:latin typeface="Arial" panose="020B0604020202020204" pitchFamily="34" charset="0"/>
              </a:rPr>
              <a:t>Socio-psychological Variables</a:t>
            </a:r>
          </a:p>
        </p:txBody>
      </p:sp>
      <p:sp>
        <p:nvSpPr>
          <p:cNvPr id="26629" name="Text Box 5">
            <a:extLst>
              <a:ext uri="{FF2B5EF4-FFF2-40B4-BE49-F238E27FC236}">
                <a16:creationId xmlns:a16="http://schemas.microsoft.com/office/drawing/2014/main" id="{B3859A54-EC46-4698-B103-4F2FE12F41A0}"/>
              </a:ext>
            </a:extLst>
          </p:cNvPr>
          <p:cNvSpPr txBox="1">
            <a:spLocks noChangeArrowheads="1"/>
          </p:cNvSpPr>
          <p:nvPr/>
        </p:nvSpPr>
        <p:spPr bwMode="auto">
          <a:xfrm>
            <a:off x="381000" y="3048000"/>
            <a:ext cx="2209800" cy="21320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400" b="1">
                <a:latin typeface="Arial" panose="020B0604020202020204" pitchFamily="34" charset="0"/>
              </a:rPr>
              <a:t>Perceived susceptibility</a:t>
            </a:r>
          </a:p>
          <a:p>
            <a:pPr>
              <a:spcBef>
                <a:spcPct val="50000"/>
              </a:spcBef>
            </a:pPr>
            <a:r>
              <a:rPr lang="en-US" altLang="en-US" sz="1400" b="1">
                <a:latin typeface="Arial" panose="020B0604020202020204" pitchFamily="34" charset="0"/>
              </a:rPr>
              <a:t>Perceived severity</a:t>
            </a:r>
          </a:p>
          <a:p>
            <a:pPr>
              <a:spcBef>
                <a:spcPct val="50000"/>
              </a:spcBef>
            </a:pPr>
            <a:r>
              <a:rPr lang="en-US" altLang="en-US" sz="1400" b="1">
                <a:latin typeface="Arial" panose="020B0604020202020204" pitchFamily="34" charset="0"/>
              </a:rPr>
              <a:t>Perceived benefits of </a:t>
            </a:r>
          </a:p>
          <a:p>
            <a:pPr>
              <a:spcBef>
                <a:spcPct val="50000"/>
              </a:spcBef>
            </a:pPr>
            <a:r>
              <a:rPr lang="en-US" altLang="en-US" sz="1400" b="1">
                <a:latin typeface="Arial" panose="020B0604020202020204" pitchFamily="34" charset="0"/>
              </a:rPr>
              <a:t>     preventive action</a:t>
            </a:r>
          </a:p>
          <a:p>
            <a:pPr>
              <a:spcBef>
                <a:spcPct val="50000"/>
              </a:spcBef>
            </a:pPr>
            <a:r>
              <a:rPr lang="en-US" altLang="en-US" sz="1400" b="1">
                <a:latin typeface="Arial" panose="020B0604020202020204" pitchFamily="34" charset="0"/>
              </a:rPr>
              <a:t>Perceived barriers </a:t>
            </a:r>
          </a:p>
          <a:p>
            <a:pPr>
              <a:spcBef>
                <a:spcPct val="50000"/>
              </a:spcBef>
            </a:pPr>
            <a:r>
              <a:rPr lang="en-US" altLang="en-US" sz="1400" b="1">
                <a:latin typeface="Arial" panose="020B0604020202020204" pitchFamily="34" charset="0"/>
              </a:rPr>
              <a:t>     to prevent action</a:t>
            </a:r>
          </a:p>
        </p:txBody>
      </p:sp>
      <p:sp>
        <p:nvSpPr>
          <p:cNvPr id="26630" name="Text Box 6">
            <a:extLst>
              <a:ext uri="{FF2B5EF4-FFF2-40B4-BE49-F238E27FC236}">
                <a16:creationId xmlns:a16="http://schemas.microsoft.com/office/drawing/2014/main" id="{94A7CD66-3B4A-45CE-93C0-21DBFF508149}"/>
              </a:ext>
            </a:extLst>
          </p:cNvPr>
          <p:cNvSpPr txBox="1">
            <a:spLocks noChangeArrowheads="1"/>
          </p:cNvSpPr>
          <p:nvPr/>
        </p:nvSpPr>
        <p:spPr bwMode="auto">
          <a:xfrm>
            <a:off x="3505200" y="3790950"/>
            <a:ext cx="1752600" cy="3238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n-US" altLang="en-US" sz="1400" b="1">
                <a:latin typeface="Arial" panose="020B0604020202020204" pitchFamily="34" charset="0"/>
              </a:rPr>
              <a:t>Perceived threat</a:t>
            </a:r>
          </a:p>
        </p:txBody>
      </p:sp>
      <p:sp>
        <p:nvSpPr>
          <p:cNvPr id="26631" name="Text Box 7">
            <a:extLst>
              <a:ext uri="{FF2B5EF4-FFF2-40B4-BE49-F238E27FC236}">
                <a16:creationId xmlns:a16="http://schemas.microsoft.com/office/drawing/2014/main" id="{6F2DB0F1-3D8C-493B-ACFE-A95A321E23B6}"/>
              </a:ext>
            </a:extLst>
          </p:cNvPr>
          <p:cNvSpPr txBox="1">
            <a:spLocks noChangeArrowheads="1"/>
          </p:cNvSpPr>
          <p:nvPr/>
        </p:nvSpPr>
        <p:spPr bwMode="auto">
          <a:xfrm>
            <a:off x="6324600" y="3581400"/>
            <a:ext cx="2286000" cy="7493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n-US" altLang="en-US" sz="1400" b="1">
                <a:latin typeface="Arial" panose="020B0604020202020204" pitchFamily="34" charset="0"/>
              </a:rPr>
              <a:t>Likelihood of taking recommended preventive health action</a:t>
            </a:r>
          </a:p>
        </p:txBody>
      </p:sp>
      <p:sp>
        <p:nvSpPr>
          <p:cNvPr id="26632" name="Text Box 8">
            <a:extLst>
              <a:ext uri="{FF2B5EF4-FFF2-40B4-BE49-F238E27FC236}">
                <a16:creationId xmlns:a16="http://schemas.microsoft.com/office/drawing/2014/main" id="{3FDD96FB-DD05-4DC6-A6E2-4A64A1FBD7EE}"/>
              </a:ext>
            </a:extLst>
          </p:cNvPr>
          <p:cNvSpPr txBox="1">
            <a:spLocks noChangeArrowheads="1"/>
          </p:cNvSpPr>
          <p:nvPr/>
        </p:nvSpPr>
        <p:spPr bwMode="auto">
          <a:xfrm>
            <a:off x="3352800" y="4876800"/>
            <a:ext cx="2438400" cy="18129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n-US" altLang="en-US" sz="1400" b="1" u="sng">
                <a:latin typeface="Arial" panose="020B0604020202020204" pitchFamily="34" charset="0"/>
              </a:rPr>
              <a:t>Cues to Action</a:t>
            </a:r>
          </a:p>
          <a:p>
            <a:pPr algn="ctr">
              <a:spcBef>
                <a:spcPct val="50000"/>
              </a:spcBef>
            </a:pPr>
            <a:r>
              <a:rPr lang="en-US" altLang="en-US" sz="1400" b="1">
                <a:latin typeface="Arial" panose="020B0604020202020204" pitchFamily="34" charset="0"/>
              </a:rPr>
              <a:t>Information</a:t>
            </a:r>
          </a:p>
          <a:p>
            <a:pPr algn="ctr">
              <a:spcBef>
                <a:spcPct val="50000"/>
              </a:spcBef>
            </a:pPr>
            <a:r>
              <a:rPr lang="en-US" altLang="en-US" sz="1400" b="1">
                <a:latin typeface="Arial" panose="020B0604020202020204" pitchFamily="34" charset="0"/>
              </a:rPr>
              <a:t>Reminders</a:t>
            </a:r>
          </a:p>
          <a:p>
            <a:pPr algn="ctr">
              <a:spcBef>
                <a:spcPct val="50000"/>
              </a:spcBef>
            </a:pPr>
            <a:r>
              <a:rPr lang="en-US" altLang="en-US" sz="1400" b="1">
                <a:latin typeface="Arial" panose="020B0604020202020204" pitchFamily="34" charset="0"/>
              </a:rPr>
              <a:t>Persuasive communications</a:t>
            </a:r>
          </a:p>
          <a:p>
            <a:pPr algn="ctr">
              <a:spcBef>
                <a:spcPct val="50000"/>
              </a:spcBef>
            </a:pPr>
            <a:r>
              <a:rPr lang="en-US" altLang="en-US" sz="1400" b="1">
                <a:latin typeface="Arial" panose="020B0604020202020204" pitchFamily="34" charset="0"/>
              </a:rPr>
              <a:t>Experience</a:t>
            </a:r>
            <a:endParaRPr lang="en-US" altLang="en-US" sz="1400" b="1" u="sng">
              <a:latin typeface="Arial" panose="020B0604020202020204" pitchFamily="34" charset="0"/>
            </a:endParaRPr>
          </a:p>
        </p:txBody>
      </p:sp>
      <p:sp>
        <p:nvSpPr>
          <p:cNvPr id="26633" name="Line 9">
            <a:extLst>
              <a:ext uri="{FF2B5EF4-FFF2-40B4-BE49-F238E27FC236}">
                <a16:creationId xmlns:a16="http://schemas.microsoft.com/office/drawing/2014/main" id="{79F85377-6FC2-4EF7-8ED4-5EB195C2CED5}"/>
              </a:ext>
            </a:extLst>
          </p:cNvPr>
          <p:cNvSpPr>
            <a:spLocks noChangeShapeType="1"/>
          </p:cNvSpPr>
          <p:nvPr/>
        </p:nvSpPr>
        <p:spPr bwMode="auto">
          <a:xfrm>
            <a:off x="2590800" y="3962400"/>
            <a:ext cx="914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634" name="Line 10">
            <a:extLst>
              <a:ext uri="{FF2B5EF4-FFF2-40B4-BE49-F238E27FC236}">
                <a16:creationId xmlns:a16="http://schemas.microsoft.com/office/drawing/2014/main" id="{7139BAEE-B15D-4DE9-A0AA-530F3A352669}"/>
              </a:ext>
            </a:extLst>
          </p:cNvPr>
          <p:cNvSpPr>
            <a:spLocks noChangeShapeType="1"/>
          </p:cNvSpPr>
          <p:nvPr/>
        </p:nvSpPr>
        <p:spPr bwMode="auto">
          <a:xfrm>
            <a:off x="5257800" y="3962400"/>
            <a:ext cx="1066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635" name="Line 11">
            <a:extLst>
              <a:ext uri="{FF2B5EF4-FFF2-40B4-BE49-F238E27FC236}">
                <a16:creationId xmlns:a16="http://schemas.microsoft.com/office/drawing/2014/main" id="{244917E5-2B01-452F-8AB4-A69A029A3645}"/>
              </a:ext>
            </a:extLst>
          </p:cNvPr>
          <p:cNvSpPr>
            <a:spLocks noChangeShapeType="1"/>
          </p:cNvSpPr>
          <p:nvPr/>
        </p:nvSpPr>
        <p:spPr bwMode="auto">
          <a:xfrm>
            <a:off x="4572000" y="3048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636" name="Line 12">
            <a:extLst>
              <a:ext uri="{FF2B5EF4-FFF2-40B4-BE49-F238E27FC236}">
                <a16:creationId xmlns:a16="http://schemas.microsoft.com/office/drawing/2014/main" id="{7568C22F-C637-4513-9C77-FF9F160BE1B6}"/>
              </a:ext>
            </a:extLst>
          </p:cNvPr>
          <p:cNvSpPr>
            <a:spLocks noChangeShapeType="1"/>
          </p:cNvSpPr>
          <p:nvPr/>
        </p:nvSpPr>
        <p:spPr bwMode="auto">
          <a:xfrm>
            <a:off x="4572000" y="41148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637" name="Line 13">
            <a:extLst>
              <a:ext uri="{FF2B5EF4-FFF2-40B4-BE49-F238E27FC236}">
                <a16:creationId xmlns:a16="http://schemas.microsoft.com/office/drawing/2014/main" id="{32D70FF1-42E0-4AE8-8BFD-A4EBA20949BF}"/>
              </a:ext>
            </a:extLst>
          </p:cNvPr>
          <p:cNvSpPr>
            <a:spLocks noChangeShapeType="1"/>
          </p:cNvSpPr>
          <p:nvPr/>
        </p:nvSpPr>
        <p:spPr bwMode="auto">
          <a:xfrm flipV="1">
            <a:off x="1295400" y="25908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638" name="Line 14">
            <a:extLst>
              <a:ext uri="{FF2B5EF4-FFF2-40B4-BE49-F238E27FC236}">
                <a16:creationId xmlns:a16="http://schemas.microsoft.com/office/drawing/2014/main" id="{9D0A10D7-BEAB-4BED-81B3-FB72FF6EB1B6}"/>
              </a:ext>
            </a:extLst>
          </p:cNvPr>
          <p:cNvSpPr>
            <a:spLocks noChangeShapeType="1"/>
          </p:cNvSpPr>
          <p:nvPr/>
        </p:nvSpPr>
        <p:spPr bwMode="auto">
          <a:xfrm flipH="1">
            <a:off x="1295400" y="25908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639" name="Line 15">
            <a:extLst>
              <a:ext uri="{FF2B5EF4-FFF2-40B4-BE49-F238E27FC236}">
                <a16:creationId xmlns:a16="http://schemas.microsoft.com/office/drawing/2014/main" id="{66F5D3B5-7A03-4443-A3CB-C4FE4983A569}"/>
              </a:ext>
            </a:extLst>
          </p:cNvPr>
          <p:cNvSpPr>
            <a:spLocks noChangeShapeType="1"/>
          </p:cNvSpPr>
          <p:nvPr/>
        </p:nvSpPr>
        <p:spPr bwMode="auto">
          <a:xfrm>
            <a:off x="1295400" y="49530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6640" name="Line 16">
            <a:extLst>
              <a:ext uri="{FF2B5EF4-FFF2-40B4-BE49-F238E27FC236}">
                <a16:creationId xmlns:a16="http://schemas.microsoft.com/office/drawing/2014/main" id="{E110B2E4-3715-4659-9D52-8B7E65975E9D}"/>
              </a:ext>
            </a:extLst>
          </p:cNvPr>
          <p:cNvSpPr>
            <a:spLocks noChangeShapeType="1"/>
          </p:cNvSpPr>
          <p:nvPr/>
        </p:nvSpPr>
        <p:spPr bwMode="auto">
          <a:xfrm>
            <a:off x="1295400" y="57912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dirty="0">
                <a:solidFill>
                  <a:srgbClr val="0070C0"/>
                </a:solidFill>
              </a:rPr>
              <a:t>Categories of Belief</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Perceived Seriousness</a:t>
            </a:r>
          </a:p>
          <a:p>
            <a:pPr algn="just">
              <a:lnSpc>
                <a:spcPct val="120000"/>
              </a:lnSpc>
              <a:spcBef>
                <a:spcPts val="0"/>
              </a:spcBef>
              <a:buClrTx/>
              <a:buFont typeface="Wingdings" panose="05000000000000000000" pitchFamily="2" charset="2"/>
              <a:buChar char="q"/>
            </a:pPr>
            <a:r>
              <a:rPr lang="en-US" sz="2600" dirty="0">
                <a:solidFill>
                  <a:schemeClr val="tx1"/>
                </a:solidFill>
              </a:rPr>
              <a:t>Perceived Susceptibility</a:t>
            </a:r>
          </a:p>
          <a:p>
            <a:pPr algn="just">
              <a:lnSpc>
                <a:spcPct val="120000"/>
              </a:lnSpc>
              <a:spcBef>
                <a:spcPts val="0"/>
              </a:spcBef>
              <a:buClrTx/>
              <a:buFont typeface="Wingdings" panose="05000000000000000000" pitchFamily="2" charset="2"/>
              <a:buChar char="q"/>
            </a:pPr>
            <a:r>
              <a:rPr lang="en-US" sz="2600" dirty="0">
                <a:solidFill>
                  <a:schemeClr val="tx1"/>
                </a:solidFill>
              </a:rPr>
              <a:t>Perceived Benefits</a:t>
            </a:r>
          </a:p>
          <a:p>
            <a:pPr algn="just">
              <a:lnSpc>
                <a:spcPct val="120000"/>
              </a:lnSpc>
              <a:spcBef>
                <a:spcPts val="0"/>
              </a:spcBef>
              <a:buClrTx/>
              <a:buFont typeface="Wingdings" panose="05000000000000000000" pitchFamily="2" charset="2"/>
              <a:buChar char="q"/>
            </a:pPr>
            <a:r>
              <a:rPr lang="en-US" sz="2600" dirty="0">
                <a:solidFill>
                  <a:schemeClr val="tx1"/>
                </a:solidFill>
              </a:rPr>
              <a:t>Perceived Barriers</a:t>
            </a:r>
          </a:p>
          <a:p>
            <a:pPr marL="0" indent="0" algn="ctr">
              <a:lnSpc>
                <a:spcPct val="120000"/>
              </a:lnSpc>
              <a:spcBef>
                <a:spcPts val="0"/>
              </a:spcBef>
              <a:buClrTx/>
              <a:buNone/>
            </a:pPr>
            <a:r>
              <a:rPr lang="en-US" sz="2600" b="1" dirty="0">
                <a:solidFill>
                  <a:srgbClr val="0070C0"/>
                </a:solidFill>
              </a:rPr>
              <a:t>Categories of Belief</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136</a:t>
            </a:fld>
            <a:endParaRPr lang="en-US" sz="2800" b="1" dirty="0">
              <a:solidFill>
                <a:schemeClr val="tx1"/>
              </a:solidFill>
              <a:latin typeface="Bookman Old Style" panose="02050604050505020204" pitchFamily="18" charset="0"/>
            </a:endParaRPr>
          </a:p>
        </p:txBody>
      </p:sp>
      <p:sp>
        <p:nvSpPr>
          <p:cNvPr id="6" name="Rectangle 3">
            <a:extLst>
              <a:ext uri="{FF2B5EF4-FFF2-40B4-BE49-F238E27FC236}">
                <a16:creationId xmlns:a16="http://schemas.microsoft.com/office/drawing/2014/main" id="{220ACD8D-6558-4BA2-A2D5-C00CB2E2E729}"/>
              </a:ext>
            </a:extLst>
          </p:cNvPr>
          <p:cNvSpPr txBox="1">
            <a:spLocks noChangeArrowheads="1"/>
          </p:cNvSpPr>
          <p:nvPr/>
        </p:nvSpPr>
        <p:spPr bwMode="auto">
          <a:xfrm>
            <a:off x="295275" y="3124200"/>
            <a:ext cx="3962400" cy="32009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9pPr>
          </a:lstStyle>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en-US" altLang="en-US" sz="3200" b="1" i="0" u="none" strike="noStrike" kern="0" cap="none" spc="0" normalizeH="0" baseline="0" noProof="0" dirty="0">
                <a:ln>
                  <a:noFill/>
                </a:ln>
                <a:effectLst/>
                <a:uLnTx/>
                <a:uFillTx/>
                <a:latin typeface="Garamond"/>
                <a:ea typeface="+mn-ea"/>
                <a:cs typeface="+mn-cs"/>
              </a:rPr>
              <a:t>Seriousness</a:t>
            </a:r>
            <a:endParaRPr kumimoji="0" lang="en-US" altLang="en-US" sz="2800" b="0" i="0" u="none" strike="noStrike" kern="0" cap="none" spc="0" normalizeH="0" baseline="0" noProof="0" dirty="0">
              <a:ln>
                <a:noFill/>
              </a:ln>
              <a:effectLst/>
              <a:uLnTx/>
              <a:uFillTx/>
              <a:latin typeface="Garamond"/>
              <a:ea typeface="+mn-ea"/>
              <a:cs typeface="+mn-cs"/>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en-US" altLang="en-US" sz="2800" b="0" i="0" u="none" strike="noStrike" kern="0" cap="none" spc="0" normalizeH="0" baseline="0" noProof="0" dirty="0">
                <a:ln>
                  <a:noFill/>
                </a:ln>
                <a:effectLst/>
                <a:uLnTx/>
                <a:uFillTx/>
                <a:latin typeface="Garamond"/>
                <a:ea typeface="+mn-ea"/>
                <a:cs typeface="+mn-cs"/>
              </a:rPr>
              <a:t>Relative severity of the health problem.</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effectLst/>
                <a:uLnTx/>
                <a:uFillTx/>
                <a:latin typeface="Garamond"/>
              </a:rPr>
              <a:t>E.g.  Seriousness of hepatitis encourages individuals to get the hepatitis vaccine.</a:t>
            </a:r>
          </a:p>
        </p:txBody>
      </p:sp>
      <p:sp>
        <p:nvSpPr>
          <p:cNvPr id="8" name="Rectangle 4">
            <a:extLst>
              <a:ext uri="{FF2B5EF4-FFF2-40B4-BE49-F238E27FC236}">
                <a16:creationId xmlns:a16="http://schemas.microsoft.com/office/drawing/2014/main" id="{16462B37-96C3-4D95-B7A8-12D26B2693CC}"/>
              </a:ext>
            </a:extLst>
          </p:cNvPr>
          <p:cNvSpPr txBox="1">
            <a:spLocks noChangeArrowheads="1"/>
          </p:cNvSpPr>
          <p:nvPr/>
        </p:nvSpPr>
        <p:spPr bwMode="auto">
          <a:xfrm>
            <a:off x="4609120" y="3124200"/>
            <a:ext cx="4033837" cy="30595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9pPr>
          </a:lstStyle>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en-US" altLang="en-US" sz="3200" b="1" i="0" u="none" strike="noStrike" kern="0" cap="none" spc="0" normalizeH="0" baseline="0" noProof="0" dirty="0">
                <a:ln>
                  <a:noFill/>
                </a:ln>
                <a:effectLst/>
                <a:uLnTx/>
                <a:uFillTx/>
                <a:latin typeface="Garamond"/>
                <a:ea typeface="+mn-ea"/>
                <a:cs typeface="+mn-cs"/>
              </a:rPr>
              <a:t>Susceptibility</a:t>
            </a:r>
            <a:endParaRPr kumimoji="0" lang="en-US" altLang="en-US" sz="2800" b="0" i="0" u="none" strike="noStrike" kern="0" cap="none" spc="0" normalizeH="0" baseline="0" noProof="0" dirty="0">
              <a:ln>
                <a:noFill/>
              </a:ln>
              <a:effectLst/>
              <a:uLnTx/>
              <a:uFillTx/>
              <a:latin typeface="Garamond"/>
              <a:ea typeface="+mn-ea"/>
              <a:cs typeface="+mn-cs"/>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en-US" altLang="en-US" sz="2800" b="0" i="0" u="none" strike="noStrike" kern="0" cap="none" spc="0" normalizeH="0" baseline="0" noProof="0" dirty="0">
                <a:ln>
                  <a:noFill/>
                </a:ln>
                <a:effectLst/>
                <a:uLnTx/>
                <a:uFillTx/>
                <a:latin typeface="Garamond"/>
                <a:ea typeface="+mn-ea"/>
                <a:cs typeface="+mn-cs"/>
              </a:rPr>
              <a:t>Nature and intensity of perceptions affect willingness to take preventive action.</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endParaRPr kumimoji="0" lang="en-US" alt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endParaRPr>
          </a:p>
        </p:txBody>
      </p:sp>
    </p:spTree>
    <p:extLst>
      <p:ext uri="{BB962C8B-B14F-4D97-AF65-F5344CB8AC3E}">
        <p14:creationId xmlns:p14="http://schemas.microsoft.com/office/powerpoint/2010/main" val="11135498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3200" b="1" dirty="0">
                <a:solidFill>
                  <a:schemeClr val="tx1"/>
                </a:solidFill>
              </a:rPr>
              <a:t>Categories of Belief</a:t>
            </a:r>
            <a:endParaRPr lang="en-GB" sz="3200" b="1"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137</a:t>
            </a:fld>
            <a:endParaRPr lang="en-US" sz="2800" b="1" dirty="0">
              <a:solidFill>
                <a:schemeClr val="tx1"/>
              </a:solidFill>
              <a:latin typeface="Bookman Old Style" panose="02050604050505020204" pitchFamily="18" charset="0"/>
            </a:endParaRPr>
          </a:p>
        </p:txBody>
      </p:sp>
      <p:sp>
        <p:nvSpPr>
          <p:cNvPr id="4" name="Rectangle 3">
            <a:extLst>
              <a:ext uri="{FF2B5EF4-FFF2-40B4-BE49-F238E27FC236}">
                <a16:creationId xmlns:a16="http://schemas.microsoft.com/office/drawing/2014/main" id="{58B4FC55-4885-42D2-8849-1CAF12468DCD}"/>
              </a:ext>
            </a:extLst>
          </p:cNvPr>
          <p:cNvSpPr txBox="1">
            <a:spLocks noChangeArrowheads="1"/>
          </p:cNvSpPr>
          <p:nvPr/>
        </p:nvSpPr>
        <p:spPr bwMode="auto">
          <a:xfrm>
            <a:off x="360543" y="1371600"/>
            <a:ext cx="4033838"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9pPr>
          </a:lstStyle>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en-US" altLang="en-US" sz="3200" b="1" i="0" u="none" strike="noStrike" kern="0" cap="none" spc="0" normalizeH="0" baseline="0" noProof="0" dirty="0">
                <a:ln>
                  <a:noFill/>
                </a:ln>
                <a:effectLst/>
                <a:uLnTx/>
                <a:uFillTx/>
                <a:latin typeface="Garamond"/>
                <a:ea typeface="+mn-ea"/>
                <a:cs typeface="+mn-cs"/>
              </a:rPr>
              <a:t>Benefits</a:t>
            </a:r>
            <a:endParaRPr kumimoji="0" lang="en-US" altLang="en-US" sz="2800" b="0" i="0" u="none" strike="noStrike" kern="0" cap="none" spc="0" normalizeH="0" baseline="0" noProof="0" dirty="0">
              <a:ln>
                <a:noFill/>
              </a:ln>
              <a:effectLst/>
              <a:uLnTx/>
              <a:uFillTx/>
              <a:latin typeface="Garamond"/>
              <a:ea typeface="+mn-ea"/>
              <a:cs typeface="+mn-cs"/>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en-US" altLang="en-US" sz="2800" b="0" i="0" u="none" strike="noStrike" kern="0" cap="none" spc="0" normalizeH="0" baseline="0" noProof="0" dirty="0">
                <a:ln>
                  <a:noFill/>
                </a:ln>
                <a:effectLst/>
                <a:uLnTx/>
                <a:uFillTx/>
                <a:latin typeface="Garamond"/>
                <a:ea typeface="+mn-ea"/>
                <a:cs typeface="+mn-cs"/>
              </a:rPr>
              <a:t>Anticipated value of the recommended course of action.</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en-US" altLang="en-US" sz="2800" b="0" i="0" u="none" strike="noStrike" kern="0" cap="none" spc="0" normalizeH="0" baseline="0" noProof="0" dirty="0">
                <a:ln>
                  <a:noFill/>
                </a:ln>
                <a:effectLst/>
                <a:uLnTx/>
                <a:uFillTx/>
                <a:latin typeface="Garamond"/>
                <a:ea typeface="+mn-ea"/>
                <a:cs typeface="+mn-cs"/>
              </a:rPr>
              <a:t>Must believe recommended health action will do good if they are to comply.</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endParaRPr kumimoji="0" lang="en-US" alt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endParaRPr>
          </a:p>
        </p:txBody>
      </p:sp>
      <p:sp>
        <p:nvSpPr>
          <p:cNvPr id="6" name="Rectangle 4">
            <a:extLst>
              <a:ext uri="{FF2B5EF4-FFF2-40B4-BE49-F238E27FC236}">
                <a16:creationId xmlns:a16="http://schemas.microsoft.com/office/drawing/2014/main" id="{2DC70D01-B046-4554-9573-9688A2FD4C39}"/>
              </a:ext>
            </a:extLst>
          </p:cNvPr>
          <p:cNvSpPr txBox="1">
            <a:spLocks noChangeArrowheads="1"/>
          </p:cNvSpPr>
          <p:nvPr/>
        </p:nvSpPr>
        <p:spPr bwMode="auto">
          <a:xfrm>
            <a:off x="4603937" y="1406680"/>
            <a:ext cx="4267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9pPr>
          </a:lstStyle>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en-US" altLang="en-US" sz="3200" b="1" i="0" u="none" strike="noStrike" kern="0" cap="none" spc="0" normalizeH="0" baseline="0" noProof="0" dirty="0">
                <a:ln>
                  <a:noFill/>
                </a:ln>
                <a:effectLst/>
                <a:uLnTx/>
                <a:uFillTx/>
                <a:latin typeface="Garamond"/>
                <a:ea typeface="+mn-ea"/>
                <a:cs typeface="+mn-cs"/>
              </a:rPr>
              <a:t>Barriers</a:t>
            </a:r>
            <a:endParaRPr kumimoji="0" lang="en-US" altLang="en-US" sz="2800" b="0" i="0" u="none" strike="noStrike" kern="0" cap="none" spc="0" normalizeH="0" baseline="0" noProof="0" dirty="0">
              <a:ln>
                <a:noFill/>
              </a:ln>
              <a:effectLst/>
              <a:uLnTx/>
              <a:uFillTx/>
              <a:latin typeface="Garamond"/>
              <a:ea typeface="+mn-ea"/>
              <a:cs typeface="+mn-cs"/>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en-US" altLang="en-US" sz="2800" b="0" i="0" u="none" strike="noStrike" kern="0" cap="none" spc="0" normalizeH="0" baseline="0" noProof="0" dirty="0">
                <a:ln>
                  <a:noFill/>
                </a:ln>
                <a:effectLst/>
                <a:uLnTx/>
                <a:uFillTx/>
                <a:latin typeface="Garamond"/>
                <a:ea typeface="+mn-ea"/>
                <a:cs typeface="+mn-cs"/>
              </a:rPr>
              <a:t>Perception of negative consequences</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en-US" altLang="en-US" sz="2800" b="0" i="0" u="none" strike="noStrike" kern="0" cap="none" spc="0" normalizeH="0" baseline="0" noProof="0" dirty="0">
                <a:ln>
                  <a:noFill/>
                </a:ln>
                <a:effectLst/>
                <a:uLnTx/>
                <a:uFillTx/>
                <a:latin typeface="Garamond"/>
                <a:ea typeface="+mn-ea"/>
                <a:cs typeface="+mn-cs"/>
              </a:rPr>
              <a:t>Greatest predictive value of whether behavior will be practiced.</a:t>
            </a:r>
          </a:p>
        </p:txBody>
      </p:sp>
    </p:spTree>
    <p:extLst>
      <p:ext uri="{BB962C8B-B14F-4D97-AF65-F5344CB8AC3E}">
        <p14:creationId xmlns:p14="http://schemas.microsoft.com/office/powerpoint/2010/main" val="159403744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ctr">
              <a:lnSpc>
                <a:spcPct val="120000"/>
              </a:lnSpc>
              <a:spcBef>
                <a:spcPts val="0"/>
              </a:spcBef>
              <a:buClrTx/>
              <a:buNone/>
            </a:pPr>
            <a:r>
              <a:rPr lang="en-US" sz="2700" b="1" dirty="0">
                <a:solidFill>
                  <a:srgbClr val="0070C0"/>
                </a:solidFill>
              </a:rPr>
              <a:t>Stages of Change</a:t>
            </a:r>
          </a:p>
          <a:p>
            <a:pPr algn="just">
              <a:lnSpc>
                <a:spcPct val="120000"/>
              </a:lnSpc>
              <a:spcBef>
                <a:spcPts val="0"/>
              </a:spcBef>
              <a:buClrTx/>
              <a:buFont typeface="Wingdings" panose="05000000000000000000" pitchFamily="2" charset="2"/>
              <a:buChar char="q"/>
            </a:pPr>
            <a:r>
              <a:rPr lang="fr-FR" sz="2700" dirty="0">
                <a:solidFill>
                  <a:schemeClr val="tx1"/>
                </a:solidFill>
              </a:rPr>
              <a:t>Pre-contemplation</a:t>
            </a:r>
          </a:p>
          <a:p>
            <a:pPr algn="just">
              <a:lnSpc>
                <a:spcPct val="120000"/>
              </a:lnSpc>
              <a:spcBef>
                <a:spcPts val="0"/>
              </a:spcBef>
              <a:buClrTx/>
              <a:buFont typeface="Wingdings" panose="05000000000000000000" pitchFamily="2" charset="2"/>
              <a:buChar char="q"/>
            </a:pPr>
            <a:r>
              <a:rPr lang="fr-FR" sz="2700" dirty="0">
                <a:solidFill>
                  <a:schemeClr val="tx1"/>
                </a:solidFill>
              </a:rPr>
              <a:t>Contemplation</a:t>
            </a:r>
          </a:p>
          <a:p>
            <a:pPr algn="just">
              <a:lnSpc>
                <a:spcPct val="120000"/>
              </a:lnSpc>
              <a:spcBef>
                <a:spcPts val="0"/>
              </a:spcBef>
              <a:buClrTx/>
              <a:buFont typeface="Wingdings" panose="05000000000000000000" pitchFamily="2" charset="2"/>
              <a:buChar char="q"/>
            </a:pPr>
            <a:r>
              <a:rPr lang="fr-FR" sz="2700" dirty="0">
                <a:solidFill>
                  <a:schemeClr val="tx1"/>
                </a:solidFill>
              </a:rPr>
              <a:t>Préparation</a:t>
            </a:r>
          </a:p>
          <a:p>
            <a:pPr algn="just">
              <a:lnSpc>
                <a:spcPct val="120000"/>
              </a:lnSpc>
              <a:spcBef>
                <a:spcPts val="0"/>
              </a:spcBef>
              <a:buClrTx/>
              <a:buFont typeface="Wingdings" panose="05000000000000000000" pitchFamily="2" charset="2"/>
              <a:buChar char="q"/>
            </a:pPr>
            <a:r>
              <a:rPr lang="fr-FR" sz="2700" dirty="0">
                <a:solidFill>
                  <a:schemeClr val="tx1"/>
                </a:solidFill>
              </a:rPr>
              <a:t>Action</a:t>
            </a:r>
          </a:p>
          <a:p>
            <a:pPr algn="just">
              <a:lnSpc>
                <a:spcPct val="120000"/>
              </a:lnSpc>
              <a:spcBef>
                <a:spcPts val="0"/>
              </a:spcBef>
              <a:buClrTx/>
              <a:buFont typeface="Wingdings" panose="05000000000000000000" pitchFamily="2" charset="2"/>
              <a:buChar char="q"/>
            </a:pPr>
            <a:r>
              <a:rPr lang="fr-FR" sz="2700" dirty="0">
                <a:solidFill>
                  <a:schemeClr val="tx1"/>
                </a:solidFill>
              </a:rPr>
              <a:t>Maintenance</a:t>
            </a:r>
          </a:p>
          <a:p>
            <a:pPr marL="0" indent="0" algn="just">
              <a:lnSpc>
                <a:spcPct val="120000"/>
              </a:lnSpc>
              <a:spcBef>
                <a:spcPts val="0"/>
              </a:spcBef>
              <a:buClrTx/>
              <a:buNone/>
            </a:pPr>
            <a:endParaRPr lang="fr-FR" sz="2700" dirty="0">
              <a:solidFill>
                <a:schemeClr val="tx1"/>
              </a:solidFill>
            </a:endParaRPr>
          </a:p>
          <a:p>
            <a:pPr marL="0" indent="0" algn="just">
              <a:lnSpc>
                <a:spcPct val="120000"/>
              </a:lnSpc>
              <a:spcBef>
                <a:spcPts val="0"/>
              </a:spcBef>
              <a:buClrTx/>
              <a:buNone/>
            </a:pPr>
            <a:r>
              <a:rPr lang="en-US" sz="2700" b="1" dirty="0">
                <a:solidFill>
                  <a:schemeClr val="tx1"/>
                </a:solidFill>
              </a:rPr>
              <a:t>Precontemplation</a:t>
            </a:r>
          </a:p>
          <a:p>
            <a:pPr marL="0" indent="0" algn="just">
              <a:lnSpc>
                <a:spcPct val="120000"/>
              </a:lnSpc>
              <a:spcBef>
                <a:spcPts val="0"/>
              </a:spcBef>
              <a:buClrTx/>
              <a:buNone/>
            </a:pPr>
            <a:r>
              <a:rPr lang="en-US" sz="2700" u="sng" dirty="0">
                <a:solidFill>
                  <a:schemeClr val="tx1"/>
                </a:solidFill>
              </a:rPr>
              <a:t>Definition</a:t>
            </a:r>
          </a:p>
          <a:p>
            <a:pPr algn="just">
              <a:lnSpc>
                <a:spcPct val="120000"/>
              </a:lnSpc>
              <a:spcBef>
                <a:spcPts val="0"/>
              </a:spcBef>
              <a:buClrTx/>
              <a:buFont typeface="Wingdings" panose="05000000000000000000" pitchFamily="2" charset="2"/>
              <a:buChar char="q"/>
            </a:pPr>
            <a:r>
              <a:rPr lang="en-US" sz="2700" dirty="0">
                <a:solidFill>
                  <a:schemeClr val="tx1"/>
                </a:solidFill>
              </a:rPr>
              <a:t>Not considering changing their behavior</a:t>
            </a:r>
          </a:p>
          <a:p>
            <a:pPr algn="just">
              <a:lnSpc>
                <a:spcPct val="120000"/>
              </a:lnSpc>
              <a:spcBef>
                <a:spcPts val="0"/>
              </a:spcBef>
              <a:buClrTx/>
              <a:buFont typeface="Wingdings" panose="05000000000000000000" pitchFamily="2" charset="2"/>
              <a:buChar char="q"/>
            </a:pPr>
            <a:r>
              <a:rPr lang="en-US" sz="2700" dirty="0">
                <a:solidFill>
                  <a:schemeClr val="tx1"/>
                </a:solidFill>
              </a:rPr>
              <a:t>Lack of  awareness</a:t>
            </a:r>
          </a:p>
          <a:p>
            <a:pPr marL="0" indent="0" algn="just">
              <a:lnSpc>
                <a:spcPct val="120000"/>
              </a:lnSpc>
              <a:spcBef>
                <a:spcPts val="0"/>
              </a:spcBef>
              <a:buClrTx/>
              <a:buNone/>
            </a:pPr>
            <a:r>
              <a:rPr lang="en-US" sz="2700" u="sng" dirty="0">
                <a:solidFill>
                  <a:schemeClr val="tx1"/>
                </a:solidFill>
              </a:rPr>
              <a:t>Intervention Approach</a:t>
            </a:r>
          </a:p>
          <a:p>
            <a:pPr algn="just">
              <a:lnSpc>
                <a:spcPct val="120000"/>
              </a:lnSpc>
              <a:spcBef>
                <a:spcPts val="0"/>
              </a:spcBef>
              <a:buClrTx/>
              <a:buFont typeface="Wingdings" panose="05000000000000000000" pitchFamily="2" charset="2"/>
              <a:buChar char="q"/>
            </a:pPr>
            <a:r>
              <a:rPr lang="en-US" sz="2700" dirty="0">
                <a:solidFill>
                  <a:schemeClr val="tx1"/>
                </a:solidFill>
              </a:rPr>
              <a:t>Novel information </a:t>
            </a:r>
          </a:p>
          <a:p>
            <a:pPr algn="just">
              <a:lnSpc>
                <a:spcPct val="120000"/>
              </a:lnSpc>
              <a:spcBef>
                <a:spcPts val="0"/>
              </a:spcBef>
              <a:buClrTx/>
              <a:buFont typeface="Wingdings" panose="05000000000000000000" pitchFamily="2" charset="2"/>
              <a:buChar char="q"/>
            </a:pPr>
            <a:r>
              <a:rPr lang="en-US" sz="2700" dirty="0">
                <a:solidFill>
                  <a:schemeClr val="tx1"/>
                </a:solidFill>
              </a:rPr>
              <a:t>Persuasive communications </a:t>
            </a:r>
          </a:p>
          <a:p>
            <a:pPr algn="just">
              <a:lnSpc>
                <a:spcPct val="120000"/>
              </a:lnSpc>
              <a:spcBef>
                <a:spcPts val="0"/>
              </a:spcBef>
              <a:buClrTx/>
              <a:buFont typeface="Wingdings" panose="05000000000000000000" pitchFamily="2" charset="2"/>
              <a:buChar char="q"/>
            </a:pPr>
            <a:r>
              <a:rPr lang="en-US" sz="2700" dirty="0">
                <a:solidFill>
                  <a:schemeClr val="tx1"/>
                </a:solidFill>
              </a:rPr>
              <a:t>Experiences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4460985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Contemplation</a:t>
            </a:r>
          </a:p>
          <a:p>
            <a:pPr marL="0" indent="0" algn="just">
              <a:lnSpc>
                <a:spcPct val="120000"/>
              </a:lnSpc>
              <a:spcBef>
                <a:spcPts val="0"/>
              </a:spcBef>
              <a:buClrTx/>
              <a:buNone/>
            </a:pPr>
            <a:r>
              <a:rPr lang="en-US" sz="2600" u="sng" dirty="0">
                <a:solidFill>
                  <a:schemeClr val="tx1"/>
                </a:solidFill>
              </a:rPr>
              <a:t>Definition</a:t>
            </a:r>
          </a:p>
          <a:p>
            <a:pPr algn="just">
              <a:lnSpc>
                <a:spcPct val="120000"/>
              </a:lnSpc>
              <a:spcBef>
                <a:spcPts val="0"/>
              </a:spcBef>
              <a:buClrTx/>
              <a:buFont typeface="Wingdings" panose="05000000000000000000" pitchFamily="2" charset="2"/>
              <a:buChar char="q"/>
            </a:pPr>
            <a:r>
              <a:rPr lang="en-US" sz="2600" dirty="0">
                <a:solidFill>
                  <a:schemeClr val="tx1"/>
                </a:solidFill>
              </a:rPr>
              <a:t>Person is beginning to consider behavior change</a:t>
            </a:r>
          </a:p>
          <a:p>
            <a:pPr algn="just">
              <a:lnSpc>
                <a:spcPct val="120000"/>
              </a:lnSpc>
              <a:spcBef>
                <a:spcPts val="0"/>
              </a:spcBef>
              <a:buClrTx/>
              <a:buFont typeface="Wingdings" panose="05000000000000000000" pitchFamily="2" charset="2"/>
              <a:buChar char="q"/>
            </a:pPr>
            <a:r>
              <a:rPr lang="en-US" sz="2600" dirty="0">
                <a:solidFill>
                  <a:schemeClr val="tx1"/>
                </a:solidFill>
              </a:rPr>
              <a:t>Important stage of information acquisition</a:t>
            </a:r>
          </a:p>
          <a:p>
            <a:pPr marL="0" indent="0" algn="just">
              <a:lnSpc>
                <a:spcPct val="120000"/>
              </a:lnSpc>
              <a:spcBef>
                <a:spcPts val="0"/>
              </a:spcBef>
              <a:buClrTx/>
              <a:buNone/>
            </a:pPr>
            <a:r>
              <a:rPr lang="en-US" sz="2600" u="sng" dirty="0">
                <a:solidFill>
                  <a:schemeClr val="tx1"/>
                </a:solidFill>
              </a:rPr>
              <a:t>Intervention Approach</a:t>
            </a:r>
          </a:p>
          <a:p>
            <a:pPr algn="just">
              <a:lnSpc>
                <a:spcPct val="120000"/>
              </a:lnSpc>
              <a:spcBef>
                <a:spcPts val="0"/>
              </a:spcBef>
              <a:buClrTx/>
              <a:buFont typeface="Wingdings" panose="05000000000000000000" pitchFamily="2" charset="2"/>
              <a:buChar char="q"/>
            </a:pPr>
            <a:r>
              <a:rPr lang="en-US" sz="2600" dirty="0">
                <a:solidFill>
                  <a:schemeClr val="tx1"/>
                </a:solidFill>
              </a:rPr>
              <a:t>Motivated by role modeling and persuasive communications</a:t>
            </a:r>
          </a:p>
          <a:p>
            <a:pPr algn="just">
              <a:lnSpc>
                <a:spcPct val="120000"/>
              </a:lnSpc>
              <a:spcBef>
                <a:spcPts val="0"/>
              </a:spcBef>
              <a:buClrTx/>
              <a:buFont typeface="Wingdings" panose="05000000000000000000" pitchFamily="2" charset="2"/>
              <a:buChar char="q"/>
            </a:pPr>
            <a:r>
              <a:rPr lang="en-US" sz="2600" dirty="0">
                <a:solidFill>
                  <a:schemeClr val="tx1"/>
                </a:solidFill>
              </a:rPr>
              <a:t>Receptive to planned or incidental learning experiences.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8855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800" b="1" dirty="0">
                <a:solidFill>
                  <a:srgbClr val="00B050"/>
                </a:solidFill>
              </a:rPr>
              <a:t>Concepts of community</a:t>
            </a:r>
          </a:p>
          <a:p>
            <a:pPr algn="just">
              <a:lnSpc>
                <a:spcPct val="120000"/>
              </a:lnSpc>
              <a:spcBef>
                <a:spcPts val="0"/>
              </a:spcBef>
              <a:buClrTx/>
              <a:buFont typeface="Wingdings" panose="05000000000000000000" pitchFamily="2" charset="2"/>
              <a:buChar char="q"/>
            </a:pPr>
            <a:r>
              <a:rPr lang="en-US" sz="2800" dirty="0">
                <a:solidFill>
                  <a:schemeClr val="tx1"/>
                </a:solidFill>
              </a:rPr>
              <a:t>Those individuals who make up a community live in a somewhat localized area under the same general regulations, norms, values, and organizations. For example, the health status of the people living in a particular town, and the actions taken to protect and improve the health of these residents, would constitute community health. In the past, most individuals could be identified with a community in either a geographical or an organizational sense.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214404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Preparation</a:t>
            </a:r>
            <a:endParaRPr lang="en-GB" sz="2500" b="1" dirty="0">
              <a:solidFill>
                <a:schemeClr val="tx1"/>
              </a:solidFill>
            </a:endParaRPr>
          </a:p>
          <a:p>
            <a:pPr marL="0" indent="0" algn="just">
              <a:lnSpc>
                <a:spcPct val="120000"/>
              </a:lnSpc>
              <a:spcBef>
                <a:spcPts val="0"/>
              </a:spcBef>
              <a:buClrTx/>
              <a:buNone/>
            </a:pPr>
            <a:r>
              <a:rPr lang="en-US" sz="2600" u="sng" dirty="0">
                <a:solidFill>
                  <a:schemeClr val="tx1"/>
                </a:solidFill>
              </a:rPr>
              <a:t>Definition</a:t>
            </a:r>
          </a:p>
          <a:p>
            <a:pPr algn="just">
              <a:lnSpc>
                <a:spcPct val="120000"/>
              </a:lnSpc>
              <a:spcBef>
                <a:spcPts val="0"/>
              </a:spcBef>
              <a:buClrTx/>
              <a:buFont typeface="Wingdings" panose="05000000000000000000" pitchFamily="2" charset="2"/>
              <a:buChar char="q"/>
            </a:pPr>
            <a:r>
              <a:rPr lang="en-US" sz="2600" dirty="0">
                <a:solidFill>
                  <a:schemeClr val="tx1"/>
                </a:solidFill>
              </a:rPr>
              <a:t>Deciding to change by preparing and experimenting.</a:t>
            </a:r>
          </a:p>
          <a:p>
            <a:pPr algn="just">
              <a:lnSpc>
                <a:spcPct val="120000"/>
              </a:lnSpc>
              <a:spcBef>
                <a:spcPts val="0"/>
              </a:spcBef>
              <a:buClrTx/>
              <a:buFont typeface="Wingdings" panose="05000000000000000000" pitchFamily="2" charset="2"/>
              <a:buChar char="q"/>
            </a:pPr>
            <a:r>
              <a:rPr lang="en-US" sz="2600" dirty="0">
                <a:solidFill>
                  <a:schemeClr val="tx1"/>
                </a:solidFill>
              </a:rPr>
              <a:t>Psychological preparation of  trying on or visualizing new behaviors and sharing the idea with others.  Deciding to change.</a:t>
            </a:r>
          </a:p>
          <a:p>
            <a:pPr marL="0" indent="0" algn="just">
              <a:lnSpc>
                <a:spcPct val="120000"/>
              </a:lnSpc>
              <a:spcBef>
                <a:spcPts val="0"/>
              </a:spcBef>
              <a:buClrTx/>
              <a:buNone/>
            </a:pPr>
            <a:r>
              <a:rPr lang="en-US" sz="2600" u="sng" dirty="0">
                <a:solidFill>
                  <a:schemeClr val="tx1"/>
                </a:solidFill>
              </a:rPr>
              <a:t>Intervention Approach</a:t>
            </a:r>
          </a:p>
          <a:p>
            <a:pPr algn="just">
              <a:lnSpc>
                <a:spcPct val="120000"/>
              </a:lnSpc>
              <a:spcBef>
                <a:spcPts val="0"/>
              </a:spcBef>
              <a:buClrTx/>
              <a:buFont typeface="Wingdings" panose="05000000000000000000" pitchFamily="2" charset="2"/>
              <a:buChar char="q"/>
            </a:pPr>
            <a:r>
              <a:rPr lang="en-US" sz="2600" dirty="0">
                <a:solidFill>
                  <a:schemeClr val="tx1"/>
                </a:solidFill>
              </a:rPr>
              <a:t>How-to information, skill development, attitude change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662536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Action</a:t>
            </a:r>
          </a:p>
          <a:p>
            <a:pPr marL="0" indent="0" algn="just">
              <a:lnSpc>
                <a:spcPct val="120000"/>
              </a:lnSpc>
              <a:spcBef>
                <a:spcPts val="0"/>
              </a:spcBef>
              <a:buClrTx/>
              <a:buNone/>
            </a:pPr>
            <a:r>
              <a:rPr lang="en-US" sz="2600" u="sng" dirty="0">
                <a:solidFill>
                  <a:schemeClr val="tx1"/>
                </a:solidFill>
              </a:rPr>
              <a:t>Definition</a:t>
            </a:r>
          </a:p>
          <a:p>
            <a:pPr algn="just">
              <a:lnSpc>
                <a:spcPct val="120000"/>
              </a:lnSpc>
              <a:spcBef>
                <a:spcPts val="0"/>
              </a:spcBef>
              <a:buClrTx/>
              <a:buFont typeface="Wingdings" panose="05000000000000000000" pitchFamily="2" charset="2"/>
              <a:buChar char="q"/>
            </a:pPr>
            <a:r>
              <a:rPr lang="en-US" sz="2600" dirty="0">
                <a:solidFill>
                  <a:schemeClr val="tx1"/>
                </a:solidFill>
              </a:rPr>
              <a:t>Actually trying the new behavior</a:t>
            </a:r>
          </a:p>
          <a:p>
            <a:pPr marL="0" indent="0" algn="just">
              <a:lnSpc>
                <a:spcPct val="120000"/>
              </a:lnSpc>
              <a:spcBef>
                <a:spcPts val="0"/>
              </a:spcBef>
              <a:buClrTx/>
              <a:buNone/>
            </a:pPr>
            <a:r>
              <a:rPr lang="en-US" sz="2600" u="sng" dirty="0">
                <a:solidFill>
                  <a:schemeClr val="tx1"/>
                </a:solidFill>
              </a:rPr>
              <a:t>Intervention  Approach</a:t>
            </a:r>
          </a:p>
          <a:p>
            <a:pPr algn="just">
              <a:lnSpc>
                <a:spcPct val="120000"/>
              </a:lnSpc>
              <a:spcBef>
                <a:spcPts val="0"/>
              </a:spcBef>
              <a:buClrTx/>
              <a:buFont typeface="Wingdings" panose="05000000000000000000" pitchFamily="2" charset="2"/>
              <a:buChar char="q"/>
            </a:pPr>
            <a:r>
              <a:rPr lang="en-US" sz="2600" dirty="0">
                <a:solidFill>
                  <a:schemeClr val="tx1"/>
                </a:solidFill>
              </a:rPr>
              <a:t>Skill</a:t>
            </a:r>
          </a:p>
          <a:p>
            <a:pPr algn="just">
              <a:lnSpc>
                <a:spcPct val="120000"/>
              </a:lnSpc>
              <a:spcBef>
                <a:spcPts val="0"/>
              </a:spcBef>
              <a:buClrTx/>
              <a:buFont typeface="Wingdings" panose="05000000000000000000" pitchFamily="2" charset="2"/>
              <a:buChar char="q"/>
            </a:pPr>
            <a:r>
              <a:rPr lang="en-US" sz="2600" dirty="0">
                <a:solidFill>
                  <a:schemeClr val="tx1"/>
                </a:solidFill>
              </a:rPr>
              <a:t>Reinforcement</a:t>
            </a:r>
          </a:p>
          <a:p>
            <a:pPr algn="just">
              <a:lnSpc>
                <a:spcPct val="120000"/>
              </a:lnSpc>
              <a:spcBef>
                <a:spcPts val="0"/>
              </a:spcBef>
              <a:buClrTx/>
              <a:buFont typeface="Wingdings" panose="05000000000000000000" pitchFamily="2" charset="2"/>
              <a:buChar char="q"/>
            </a:pPr>
            <a:r>
              <a:rPr lang="en-US" sz="2600" dirty="0">
                <a:solidFill>
                  <a:schemeClr val="tx1"/>
                </a:solidFill>
              </a:rPr>
              <a:t>Support</a:t>
            </a:r>
          </a:p>
          <a:p>
            <a:pPr algn="just">
              <a:lnSpc>
                <a:spcPct val="120000"/>
              </a:lnSpc>
              <a:spcBef>
                <a:spcPts val="0"/>
              </a:spcBef>
              <a:buClrTx/>
              <a:buFont typeface="Wingdings" panose="05000000000000000000" pitchFamily="2" charset="2"/>
              <a:buChar char="q"/>
            </a:pPr>
            <a:r>
              <a:rPr lang="en-US" sz="2600" dirty="0">
                <a:solidFill>
                  <a:schemeClr val="tx1"/>
                </a:solidFill>
              </a:rPr>
              <a:t>Self-management</a:t>
            </a:r>
          </a:p>
          <a:p>
            <a:pPr algn="just">
              <a:lnSpc>
                <a:spcPct val="120000"/>
              </a:lnSpc>
              <a:spcBef>
                <a:spcPts val="0"/>
              </a:spcBef>
              <a:buClrTx/>
              <a:buFont typeface="Wingdings" panose="05000000000000000000" pitchFamily="2" charset="2"/>
              <a:buChar char="q"/>
            </a:pPr>
            <a:r>
              <a:rPr lang="en-US" sz="2600" dirty="0">
                <a:solidFill>
                  <a:schemeClr val="tx1"/>
                </a:solidFill>
              </a:rPr>
              <a:t>Attitude and attribution change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905026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Maintenance</a:t>
            </a:r>
          </a:p>
          <a:p>
            <a:pPr marL="0" indent="0" algn="just">
              <a:lnSpc>
                <a:spcPct val="120000"/>
              </a:lnSpc>
              <a:spcBef>
                <a:spcPts val="0"/>
              </a:spcBef>
              <a:buClrTx/>
              <a:buNone/>
            </a:pPr>
            <a:r>
              <a:rPr lang="en-US" sz="2600" u="sng" dirty="0">
                <a:solidFill>
                  <a:schemeClr val="tx1"/>
                </a:solidFill>
              </a:rPr>
              <a:t>Definition</a:t>
            </a:r>
          </a:p>
          <a:p>
            <a:pPr algn="just">
              <a:lnSpc>
                <a:spcPct val="120000"/>
              </a:lnSpc>
              <a:spcBef>
                <a:spcPts val="0"/>
              </a:spcBef>
              <a:buClrTx/>
              <a:buFont typeface="Wingdings" panose="05000000000000000000" pitchFamily="2" charset="2"/>
              <a:buChar char="q"/>
            </a:pPr>
            <a:r>
              <a:rPr lang="en-US" sz="2600" dirty="0">
                <a:solidFill>
                  <a:schemeClr val="tx1"/>
                </a:solidFill>
              </a:rPr>
              <a:t>Establishment of the new behavior</a:t>
            </a:r>
          </a:p>
          <a:p>
            <a:pPr algn="just">
              <a:lnSpc>
                <a:spcPct val="120000"/>
              </a:lnSpc>
              <a:spcBef>
                <a:spcPts val="0"/>
              </a:spcBef>
              <a:buClrTx/>
              <a:buFont typeface="Wingdings" panose="05000000000000000000" pitchFamily="2" charset="2"/>
              <a:buChar char="q"/>
            </a:pPr>
            <a:r>
              <a:rPr lang="en-US" sz="2600" dirty="0">
                <a:solidFill>
                  <a:schemeClr val="tx1"/>
                </a:solidFill>
              </a:rPr>
              <a:t>Taking on the new attitudinal and environmental supports</a:t>
            </a:r>
          </a:p>
          <a:p>
            <a:pPr marL="0" indent="0" algn="just">
              <a:lnSpc>
                <a:spcPct val="120000"/>
              </a:lnSpc>
              <a:spcBef>
                <a:spcPts val="0"/>
              </a:spcBef>
              <a:buClrTx/>
              <a:buNone/>
            </a:pPr>
            <a:r>
              <a:rPr lang="en-US" sz="2600" u="sng" dirty="0">
                <a:solidFill>
                  <a:schemeClr val="tx1"/>
                </a:solidFill>
              </a:rPr>
              <a:t>Intervention  Approach	</a:t>
            </a:r>
          </a:p>
          <a:p>
            <a:pPr algn="just">
              <a:lnSpc>
                <a:spcPct val="120000"/>
              </a:lnSpc>
              <a:spcBef>
                <a:spcPts val="0"/>
              </a:spcBef>
              <a:buClrTx/>
              <a:buFont typeface="Wingdings" panose="05000000000000000000" pitchFamily="2" charset="2"/>
              <a:buChar char="q"/>
            </a:pPr>
            <a:r>
              <a:rPr lang="en-US" sz="2600" dirty="0">
                <a:solidFill>
                  <a:schemeClr val="tx1"/>
                </a:solidFill>
              </a:rPr>
              <a:t>Relapse prevention skills</a:t>
            </a:r>
          </a:p>
          <a:p>
            <a:pPr algn="just">
              <a:lnSpc>
                <a:spcPct val="120000"/>
              </a:lnSpc>
              <a:spcBef>
                <a:spcPts val="0"/>
              </a:spcBef>
              <a:buClrTx/>
              <a:buFont typeface="Wingdings" panose="05000000000000000000" pitchFamily="2" charset="2"/>
              <a:buChar char="q"/>
            </a:pPr>
            <a:r>
              <a:rPr lang="en-US" sz="2600" dirty="0">
                <a:solidFill>
                  <a:schemeClr val="tx1"/>
                </a:solidFill>
              </a:rPr>
              <a:t>Self-management</a:t>
            </a:r>
          </a:p>
          <a:p>
            <a:pPr algn="just">
              <a:lnSpc>
                <a:spcPct val="120000"/>
              </a:lnSpc>
              <a:spcBef>
                <a:spcPts val="0"/>
              </a:spcBef>
              <a:buClrTx/>
              <a:buFont typeface="Wingdings" panose="05000000000000000000" pitchFamily="2" charset="2"/>
              <a:buChar char="q"/>
            </a:pPr>
            <a:r>
              <a:rPr lang="en-US" sz="2600" dirty="0">
                <a:solidFill>
                  <a:schemeClr val="tx1"/>
                </a:solidFill>
              </a:rPr>
              <a:t>Social and environmental support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471311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METHODS AND APPROACHES: GROUPS</a:t>
            </a:r>
          </a:p>
          <a:p>
            <a:pPr marL="0" indent="0" algn="ctr">
              <a:lnSpc>
                <a:spcPct val="120000"/>
              </a:lnSpc>
              <a:spcBef>
                <a:spcPts val="0"/>
              </a:spcBef>
              <a:buClrTx/>
              <a:buNone/>
            </a:pPr>
            <a:r>
              <a:rPr lang="en-US" sz="2600" b="1" dirty="0">
                <a:solidFill>
                  <a:schemeClr val="tx1"/>
                </a:solidFill>
              </a:rPr>
              <a:t>GROUP APPROACHES </a:t>
            </a:r>
          </a:p>
          <a:p>
            <a:pPr marL="0" indent="0" algn="just">
              <a:lnSpc>
                <a:spcPct val="120000"/>
              </a:lnSpc>
              <a:spcBef>
                <a:spcPts val="0"/>
              </a:spcBef>
              <a:buClrTx/>
              <a:buNone/>
            </a:pPr>
            <a:r>
              <a:rPr lang="en-US" sz="2600" b="1" dirty="0">
                <a:solidFill>
                  <a:schemeClr val="tx1"/>
                </a:solidFill>
              </a:rPr>
              <a:t>(Working with groups in health promotion)</a:t>
            </a:r>
          </a:p>
          <a:p>
            <a:pPr algn="just">
              <a:lnSpc>
                <a:spcPct val="120000"/>
              </a:lnSpc>
              <a:spcBef>
                <a:spcPts val="0"/>
              </a:spcBef>
              <a:buClrTx/>
              <a:buFont typeface="Wingdings" panose="05000000000000000000" pitchFamily="2" charset="2"/>
              <a:buChar char="q"/>
            </a:pPr>
            <a:r>
              <a:rPr lang="en-US" sz="2600" dirty="0">
                <a:solidFill>
                  <a:schemeClr val="tx1"/>
                </a:solidFill>
              </a:rPr>
              <a:t>Group techniques offer an intermediary between one-to-one approaches and wider community appeals through media and whole community approaches</a:t>
            </a:r>
          </a:p>
          <a:p>
            <a:pPr algn="just">
              <a:lnSpc>
                <a:spcPct val="120000"/>
              </a:lnSpc>
              <a:spcBef>
                <a:spcPts val="0"/>
              </a:spcBef>
              <a:buClrTx/>
              <a:buFont typeface="Wingdings" panose="05000000000000000000" pitchFamily="2" charset="2"/>
              <a:buChar char="q"/>
            </a:pPr>
            <a:r>
              <a:rPr lang="en-US" sz="2600" dirty="0">
                <a:solidFill>
                  <a:schemeClr val="tx1"/>
                </a:solidFill>
              </a:rPr>
              <a:t>Groups can range in size from 2-3 people to several hundreds and can be either homogenous or heterogenous in nature</a:t>
            </a:r>
          </a:p>
          <a:p>
            <a:pPr algn="just">
              <a:lnSpc>
                <a:spcPct val="120000"/>
              </a:lnSpc>
              <a:spcBef>
                <a:spcPts val="0"/>
              </a:spcBef>
              <a:buClrTx/>
              <a:buFont typeface="Wingdings" panose="05000000000000000000" pitchFamily="2" charset="2"/>
              <a:buChar char="q"/>
            </a:pPr>
            <a:r>
              <a:rPr lang="en-US" sz="2600" dirty="0">
                <a:solidFill>
                  <a:schemeClr val="tx1"/>
                </a:solidFill>
              </a:rPr>
              <a:t>Health education methods in such groups can be classified as didactic (i.e. lectures, seminars) or experiential (i.e. skills training, simulation/games etc.)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263553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Groups can be composed of two or three people or many. </a:t>
            </a:r>
          </a:p>
          <a:p>
            <a:pPr algn="just">
              <a:lnSpc>
                <a:spcPct val="120000"/>
              </a:lnSpc>
              <a:spcBef>
                <a:spcPts val="0"/>
              </a:spcBef>
              <a:buClrTx/>
              <a:buFont typeface="Wingdings" panose="05000000000000000000" pitchFamily="2" charset="2"/>
              <a:buChar char="q"/>
            </a:pPr>
            <a:r>
              <a:rPr lang="en-US" sz="2600" dirty="0">
                <a:solidFill>
                  <a:schemeClr val="tx1"/>
                </a:solidFill>
              </a:rPr>
              <a:t>These include families and groups based on: gender, age, language, a particular disability or condition. </a:t>
            </a:r>
          </a:p>
          <a:p>
            <a:pPr algn="just">
              <a:lnSpc>
                <a:spcPct val="120000"/>
              </a:lnSpc>
              <a:spcBef>
                <a:spcPts val="0"/>
              </a:spcBef>
              <a:buClrTx/>
              <a:buFont typeface="Wingdings" panose="05000000000000000000" pitchFamily="2" charset="2"/>
              <a:buChar char="q"/>
            </a:pPr>
            <a:r>
              <a:rPr lang="en-US" sz="2600" dirty="0">
                <a:solidFill>
                  <a:schemeClr val="tx1"/>
                </a:solidFill>
              </a:rPr>
              <a:t>Clubs or special interests groups, such as sporting clubs or art and craft cooperatives, also provide opportunities for group work. </a:t>
            </a:r>
          </a:p>
          <a:p>
            <a:pPr algn="just">
              <a:lnSpc>
                <a:spcPct val="120000"/>
              </a:lnSpc>
              <a:spcBef>
                <a:spcPts val="0"/>
              </a:spcBef>
              <a:buClrTx/>
              <a:buFont typeface="Wingdings" panose="05000000000000000000" pitchFamily="2" charset="2"/>
              <a:buChar char="q"/>
            </a:pPr>
            <a:r>
              <a:rPr lang="en-US" sz="2600" dirty="0">
                <a:solidFill>
                  <a:schemeClr val="tx1"/>
                </a:solidFill>
              </a:rPr>
              <a:t>Group strategies /methods can take place in a range of settings: including those at which the level of prevention is mainly:</a:t>
            </a:r>
          </a:p>
          <a:p>
            <a:pPr algn="just">
              <a:lnSpc>
                <a:spcPct val="120000"/>
              </a:lnSpc>
              <a:spcBef>
                <a:spcPts val="0"/>
              </a:spcBef>
              <a:buClrTx/>
              <a:buFont typeface="Wingdings" panose="05000000000000000000" pitchFamily="2" charset="2"/>
              <a:buChar char="ü"/>
            </a:pPr>
            <a:r>
              <a:rPr lang="en-US" sz="2600" dirty="0">
                <a:solidFill>
                  <a:schemeClr val="tx1"/>
                </a:solidFill>
              </a:rPr>
              <a:t>Primary (schools, workplace, organisations): where the focus is on prevention: in schools, in the workplace, out bush, at the women's centre, at the community store </a:t>
            </a:r>
          </a:p>
          <a:p>
            <a:pPr algn="just">
              <a:lnSpc>
                <a:spcPct val="120000"/>
              </a:lnSpc>
              <a:spcBef>
                <a:spcPts val="0"/>
              </a:spcBef>
              <a:buClrTx/>
              <a:buFont typeface="Wingdings" panose="05000000000000000000" pitchFamily="2" charset="2"/>
              <a:buChar char="ü"/>
            </a:pPr>
            <a:r>
              <a:rPr lang="en-US" sz="2600" dirty="0">
                <a:solidFill>
                  <a:schemeClr val="tx1"/>
                </a:solidFill>
              </a:rPr>
              <a:t>Secondary (medical practice, health centres, out-patient clinics, drug referral centres), </a:t>
            </a:r>
          </a:p>
          <a:p>
            <a:pPr algn="just">
              <a:lnSpc>
                <a:spcPct val="120000"/>
              </a:lnSpc>
              <a:spcBef>
                <a:spcPts val="0"/>
              </a:spcBef>
              <a:buClrTx/>
              <a:buFont typeface="Wingdings" panose="05000000000000000000" pitchFamily="2" charset="2"/>
              <a:buChar char="ü"/>
            </a:pPr>
            <a:r>
              <a:rPr lang="en-US" sz="2600" dirty="0">
                <a:solidFill>
                  <a:schemeClr val="tx1"/>
                </a:solidFill>
              </a:rPr>
              <a:t>Tertiary (hospitals, rehabilitation centres, nursing homes) - Where strategies may have more of an intervention orientation: in the health centre or old people's home </a:t>
            </a:r>
          </a:p>
          <a:p>
            <a:pPr algn="just">
              <a:lnSpc>
                <a:spcPct val="120000"/>
              </a:lnSpc>
              <a:spcBef>
                <a:spcPts val="0"/>
              </a:spcBef>
              <a:buClrTx/>
              <a:buFont typeface="Wingdings" panose="05000000000000000000" pitchFamily="2" charset="2"/>
              <a:buChar char="ü"/>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440052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Group methods have been used by health educators to empower individuals, organisations and communities in key ways.</a:t>
            </a:r>
          </a:p>
          <a:p>
            <a:pPr algn="just">
              <a:lnSpc>
                <a:spcPct val="120000"/>
              </a:lnSpc>
              <a:spcBef>
                <a:spcPts val="0"/>
              </a:spcBef>
              <a:buClrTx/>
              <a:buFont typeface="Wingdings" panose="05000000000000000000" pitchFamily="2" charset="2"/>
              <a:buChar char="q"/>
            </a:pPr>
            <a:r>
              <a:rPr lang="en-US" sz="2600" dirty="0">
                <a:solidFill>
                  <a:schemeClr val="tx1"/>
                </a:solidFill>
              </a:rPr>
              <a:t>These include assisting individuals:</a:t>
            </a:r>
          </a:p>
          <a:p>
            <a:pPr algn="just">
              <a:lnSpc>
                <a:spcPct val="120000"/>
              </a:lnSpc>
              <a:spcBef>
                <a:spcPts val="0"/>
              </a:spcBef>
              <a:buClrTx/>
              <a:buFont typeface="Wingdings" panose="05000000000000000000" pitchFamily="2" charset="2"/>
              <a:buChar char="ü"/>
            </a:pPr>
            <a:r>
              <a:rPr lang="en-US" sz="2600" dirty="0">
                <a:solidFill>
                  <a:schemeClr val="tx1"/>
                </a:solidFill>
              </a:rPr>
              <a:t>to modify or maintain health-related behaviour</a:t>
            </a:r>
          </a:p>
          <a:p>
            <a:pPr algn="just">
              <a:lnSpc>
                <a:spcPct val="120000"/>
              </a:lnSpc>
              <a:spcBef>
                <a:spcPts val="0"/>
              </a:spcBef>
              <a:buClrTx/>
              <a:buFont typeface="Wingdings" panose="05000000000000000000" pitchFamily="2" charset="2"/>
              <a:buChar char="ü"/>
            </a:pPr>
            <a:r>
              <a:rPr lang="en-US" sz="2600" dirty="0">
                <a:solidFill>
                  <a:schemeClr val="tx1"/>
                </a:solidFill>
              </a:rPr>
              <a:t>to provide a supportive setting for individuals sharing a common goal or problem</a:t>
            </a:r>
          </a:p>
          <a:p>
            <a:pPr algn="just">
              <a:lnSpc>
                <a:spcPct val="120000"/>
              </a:lnSpc>
              <a:spcBef>
                <a:spcPts val="0"/>
              </a:spcBef>
              <a:buClrTx/>
              <a:buFont typeface="Wingdings" panose="05000000000000000000" pitchFamily="2" charset="2"/>
              <a:buChar char="ü"/>
            </a:pPr>
            <a:r>
              <a:rPr lang="en-US" sz="2600" dirty="0">
                <a:solidFill>
                  <a:schemeClr val="tx1"/>
                </a:solidFill>
              </a:rPr>
              <a:t>to </a:t>
            </a:r>
            <a:r>
              <a:rPr lang="en-US" sz="2600" dirty="0" err="1">
                <a:solidFill>
                  <a:schemeClr val="tx1"/>
                </a:solidFill>
              </a:rPr>
              <a:t>organise</a:t>
            </a:r>
            <a:r>
              <a:rPr lang="en-US" sz="2600" dirty="0">
                <a:solidFill>
                  <a:schemeClr val="tx1"/>
                </a:solidFill>
              </a:rPr>
              <a:t> community to improve their capability to identify and solve their own problems (i.e. community organisation)</a:t>
            </a:r>
          </a:p>
          <a:p>
            <a:pPr algn="just">
              <a:lnSpc>
                <a:spcPct val="120000"/>
              </a:lnSpc>
              <a:spcBef>
                <a:spcPts val="0"/>
              </a:spcBef>
              <a:buClrTx/>
              <a:buFont typeface="Wingdings" panose="05000000000000000000" pitchFamily="2" charset="2"/>
              <a:buChar char="ü"/>
            </a:pPr>
            <a:r>
              <a:rPr lang="en-US" sz="2600" dirty="0">
                <a:solidFill>
                  <a:schemeClr val="tx1"/>
                </a:solidFill>
              </a:rPr>
              <a:t>to </a:t>
            </a:r>
            <a:r>
              <a:rPr lang="en-US" sz="2600" dirty="0" err="1">
                <a:solidFill>
                  <a:schemeClr val="tx1"/>
                </a:solidFill>
              </a:rPr>
              <a:t>organise</a:t>
            </a:r>
            <a:r>
              <a:rPr lang="en-US" sz="2600" dirty="0">
                <a:solidFill>
                  <a:schemeClr val="tx1"/>
                </a:solidFill>
              </a:rPr>
              <a:t> individuals and groups to undertake macro-level social change (e.g. training community leaders)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510148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Advantages of working in groups on projects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People are social beings and generally like working with others </a:t>
            </a:r>
          </a:p>
          <a:p>
            <a:pPr algn="just">
              <a:lnSpc>
                <a:spcPct val="120000"/>
              </a:lnSpc>
              <a:spcBef>
                <a:spcPts val="0"/>
              </a:spcBef>
              <a:buClrTx/>
              <a:buFont typeface="Wingdings" panose="05000000000000000000" pitchFamily="2" charset="2"/>
              <a:buChar char="q"/>
            </a:pPr>
            <a:r>
              <a:rPr lang="en-US" sz="2600" dirty="0">
                <a:solidFill>
                  <a:schemeClr val="tx1"/>
                </a:solidFill>
              </a:rPr>
              <a:t>All the resources, abilities and energy of the group are pooled </a:t>
            </a:r>
          </a:p>
          <a:p>
            <a:pPr algn="just">
              <a:lnSpc>
                <a:spcPct val="120000"/>
              </a:lnSpc>
              <a:spcBef>
                <a:spcPts val="0"/>
              </a:spcBef>
              <a:buClrTx/>
              <a:buFont typeface="Wingdings" panose="05000000000000000000" pitchFamily="2" charset="2"/>
              <a:buChar char="q"/>
            </a:pPr>
            <a:r>
              <a:rPr lang="en-US" sz="2600" dirty="0">
                <a:solidFill>
                  <a:schemeClr val="tx1"/>
                </a:solidFill>
              </a:rPr>
              <a:t>There is less chance that mistakes will be made - it is easier to see other people's mistakes than to see our own</a:t>
            </a:r>
          </a:p>
          <a:p>
            <a:pPr algn="just">
              <a:lnSpc>
                <a:spcPct val="120000"/>
              </a:lnSpc>
              <a:spcBef>
                <a:spcPts val="0"/>
              </a:spcBef>
              <a:buClrTx/>
              <a:buFont typeface="Wingdings" panose="05000000000000000000" pitchFamily="2" charset="2"/>
              <a:buChar char="q"/>
            </a:pPr>
            <a:r>
              <a:rPr lang="en-US" sz="2600" dirty="0">
                <a:solidFill>
                  <a:schemeClr val="tx1"/>
                </a:solidFill>
              </a:rPr>
              <a:t>Group discussion stimulates ideas that might not occur to an individual working alone </a:t>
            </a:r>
          </a:p>
          <a:p>
            <a:pPr algn="just">
              <a:lnSpc>
                <a:spcPct val="120000"/>
              </a:lnSpc>
              <a:spcBef>
                <a:spcPts val="0"/>
              </a:spcBef>
              <a:buClrTx/>
              <a:buFont typeface="Wingdings" panose="05000000000000000000" pitchFamily="2" charset="2"/>
              <a:buChar char="q"/>
            </a:pPr>
            <a:r>
              <a:rPr lang="en-US" sz="2600" dirty="0">
                <a:solidFill>
                  <a:schemeClr val="tx1"/>
                </a:solidFill>
              </a:rPr>
              <a:t>Group members support each other and provide security, especially for problem solving</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411495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199" cy="6381852"/>
          </a:xfrm>
        </p:spPr>
        <p:txBody>
          <a:bodyPr>
            <a:normAutofit fontScale="62500" lnSpcReduction="20000"/>
          </a:bodyPr>
          <a:lstStyle/>
          <a:p>
            <a:pPr marL="0" indent="0" algn="just">
              <a:lnSpc>
                <a:spcPct val="120000"/>
              </a:lnSpc>
              <a:spcBef>
                <a:spcPts val="0"/>
              </a:spcBef>
              <a:buClrTx/>
              <a:buNone/>
            </a:pPr>
            <a:r>
              <a:rPr lang="en-US" sz="3400" b="1" dirty="0">
                <a:solidFill>
                  <a:schemeClr val="tx1"/>
                </a:solidFill>
              </a:rPr>
              <a:t>Characteristics of an effective group </a:t>
            </a:r>
          </a:p>
          <a:p>
            <a:pPr algn="just">
              <a:lnSpc>
                <a:spcPct val="120000"/>
              </a:lnSpc>
              <a:spcBef>
                <a:spcPts val="0"/>
              </a:spcBef>
              <a:buClrTx/>
              <a:buFont typeface="Wingdings" panose="05000000000000000000" pitchFamily="2" charset="2"/>
              <a:buChar char="q"/>
            </a:pPr>
            <a:r>
              <a:rPr lang="en-US" sz="3400" dirty="0">
                <a:solidFill>
                  <a:schemeClr val="tx1"/>
                </a:solidFill>
              </a:rPr>
              <a:t>Has a clear understanding of its purposes and goals. </a:t>
            </a:r>
          </a:p>
          <a:p>
            <a:pPr algn="just">
              <a:lnSpc>
                <a:spcPct val="120000"/>
              </a:lnSpc>
              <a:spcBef>
                <a:spcPts val="0"/>
              </a:spcBef>
              <a:buClrTx/>
              <a:buFont typeface="Wingdings" panose="05000000000000000000" pitchFamily="2" charset="2"/>
              <a:buChar char="q"/>
            </a:pPr>
            <a:r>
              <a:rPr lang="en-US" sz="3400" dirty="0">
                <a:solidFill>
                  <a:schemeClr val="tx1"/>
                </a:solidFill>
              </a:rPr>
              <a:t>Is flexible in selecting its procedures as it works towards its goals. </a:t>
            </a:r>
          </a:p>
          <a:p>
            <a:pPr algn="just">
              <a:lnSpc>
                <a:spcPct val="120000"/>
              </a:lnSpc>
              <a:spcBef>
                <a:spcPts val="0"/>
              </a:spcBef>
              <a:buClrTx/>
              <a:buFont typeface="Wingdings" panose="05000000000000000000" pitchFamily="2" charset="2"/>
              <a:buChar char="q"/>
            </a:pPr>
            <a:r>
              <a:rPr lang="en-US" sz="3400" dirty="0">
                <a:solidFill>
                  <a:schemeClr val="tx1"/>
                </a:solidFill>
              </a:rPr>
              <a:t>Has achieved a high degree of communication and understanding among its members… </a:t>
            </a:r>
          </a:p>
          <a:p>
            <a:pPr algn="just">
              <a:lnSpc>
                <a:spcPct val="120000"/>
              </a:lnSpc>
              <a:spcBef>
                <a:spcPts val="0"/>
              </a:spcBef>
              <a:buClrTx/>
              <a:buFont typeface="Wingdings" panose="05000000000000000000" pitchFamily="2" charset="2"/>
              <a:buChar char="q"/>
            </a:pPr>
            <a:r>
              <a:rPr lang="en-US" sz="3400" dirty="0">
                <a:solidFill>
                  <a:schemeClr val="tx1"/>
                </a:solidFill>
              </a:rPr>
              <a:t>Is able to initiate and carry on effective decision making, carefully considering minority viewpoints and securing the commitment of all members to important decisions.</a:t>
            </a:r>
          </a:p>
          <a:p>
            <a:pPr algn="just">
              <a:lnSpc>
                <a:spcPct val="120000"/>
              </a:lnSpc>
              <a:spcBef>
                <a:spcPts val="0"/>
              </a:spcBef>
              <a:buClrTx/>
              <a:buFont typeface="Wingdings" panose="05000000000000000000" pitchFamily="2" charset="2"/>
              <a:buChar char="q"/>
            </a:pPr>
            <a:r>
              <a:rPr lang="en-US" sz="3400" dirty="0">
                <a:solidFill>
                  <a:schemeClr val="tx1"/>
                </a:solidFill>
              </a:rPr>
              <a:t>Achieves an appropriate balance between group productivity and the satisfaction of individual needs.</a:t>
            </a:r>
          </a:p>
          <a:p>
            <a:pPr algn="just">
              <a:lnSpc>
                <a:spcPct val="120000"/>
              </a:lnSpc>
              <a:spcBef>
                <a:spcPts val="0"/>
              </a:spcBef>
              <a:buClrTx/>
              <a:buFont typeface="Wingdings" panose="05000000000000000000" pitchFamily="2" charset="2"/>
              <a:buChar char="q"/>
            </a:pPr>
            <a:r>
              <a:rPr lang="en-US" sz="3400" dirty="0">
                <a:solidFill>
                  <a:schemeClr val="tx1"/>
                </a:solidFill>
              </a:rPr>
              <a:t>Provides for sharing of leadership responsibilities by group members </a:t>
            </a:r>
          </a:p>
          <a:p>
            <a:pPr algn="just">
              <a:lnSpc>
                <a:spcPct val="120000"/>
              </a:lnSpc>
              <a:spcBef>
                <a:spcPts val="0"/>
              </a:spcBef>
              <a:buClrTx/>
              <a:buFont typeface="Wingdings" panose="05000000000000000000" pitchFamily="2" charset="2"/>
              <a:buChar char="q"/>
            </a:pPr>
            <a:r>
              <a:rPr lang="en-US" sz="3400" dirty="0">
                <a:solidFill>
                  <a:schemeClr val="tx1"/>
                </a:solidFill>
              </a:rPr>
              <a:t>Has a high degree of cohesiveness but not to the point of stifling individual freedom. </a:t>
            </a:r>
          </a:p>
          <a:p>
            <a:pPr algn="just">
              <a:lnSpc>
                <a:spcPct val="120000"/>
              </a:lnSpc>
              <a:spcBef>
                <a:spcPts val="0"/>
              </a:spcBef>
              <a:buClrTx/>
              <a:buFont typeface="Wingdings" panose="05000000000000000000" pitchFamily="2" charset="2"/>
              <a:buChar char="q"/>
            </a:pPr>
            <a:r>
              <a:rPr lang="en-US" sz="3400" dirty="0">
                <a:solidFill>
                  <a:schemeClr val="tx1"/>
                </a:solidFill>
              </a:rPr>
              <a:t>Makes intelligent use of the differing abilities of its members. Is not dominated by its leader or by any of its members. </a:t>
            </a:r>
          </a:p>
          <a:p>
            <a:pPr algn="just">
              <a:lnSpc>
                <a:spcPct val="120000"/>
              </a:lnSpc>
              <a:spcBef>
                <a:spcPts val="0"/>
              </a:spcBef>
              <a:buClrTx/>
              <a:buFont typeface="Wingdings" panose="05000000000000000000" pitchFamily="2" charset="2"/>
              <a:buChar char="q"/>
            </a:pPr>
            <a:r>
              <a:rPr lang="en-US" sz="3400" dirty="0">
                <a:solidFill>
                  <a:schemeClr val="tx1"/>
                </a:solidFill>
              </a:rPr>
              <a:t>Can be objective about reviewing its own processes. It can face its problems and adjust to needed modifications in its operations. </a:t>
            </a:r>
          </a:p>
          <a:p>
            <a:pPr algn="just">
              <a:lnSpc>
                <a:spcPct val="120000"/>
              </a:lnSpc>
              <a:spcBef>
                <a:spcPts val="0"/>
              </a:spcBef>
              <a:buClrTx/>
              <a:buFont typeface="Wingdings" panose="05000000000000000000" pitchFamily="2" charset="2"/>
              <a:buChar char="q"/>
            </a:pPr>
            <a:r>
              <a:rPr lang="en-US" sz="3400" dirty="0">
                <a:solidFill>
                  <a:schemeClr val="tx1"/>
                </a:solidFill>
              </a:rPr>
              <a:t>Maintains a balance between emotional and rational behaviour, </a:t>
            </a:r>
            <a:r>
              <a:rPr lang="en-US" sz="3400" dirty="0" err="1">
                <a:solidFill>
                  <a:schemeClr val="tx1"/>
                </a:solidFill>
              </a:rPr>
              <a:t>channelling</a:t>
            </a:r>
            <a:r>
              <a:rPr lang="en-US" sz="3400" dirty="0">
                <a:solidFill>
                  <a:schemeClr val="tx1"/>
                </a:solidFill>
              </a:rPr>
              <a:t> emotions into a productive group effort.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057353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Tips for working with groups </a:t>
            </a:r>
          </a:p>
          <a:p>
            <a:pPr algn="just">
              <a:lnSpc>
                <a:spcPct val="120000"/>
              </a:lnSpc>
              <a:spcBef>
                <a:spcPts val="0"/>
              </a:spcBef>
              <a:buClrTx/>
              <a:buFont typeface="Wingdings" panose="05000000000000000000" pitchFamily="2" charset="2"/>
              <a:buChar char="q"/>
            </a:pPr>
            <a:r>
              <a:rPr lang="en-US" sz="2600" dirty="0">
                <a:solidFill>
                  <a:schemeClr val="tx1"/>
                </a:solidFill>
              </a:rPr>
              <a:t>Make your role clear to the community and to the group you are working with. </a:t>
            </a:r>
          </a:p>
          <a:p>
            <a:pPr algn="just">
              <a:lnSpc>
                <a:spcPct val="120000"/>
              </a:lnSpc>
              <a:spcBef>
                <a:spcPts val="0"/>
              </a:spcBef>
              <a:buClrTx/>
              <a:buFont typeface="Wingdings" panose="05000000000000000000" pitchFamily="2" charset="2"/>
              <a:buChar char="q"/>
            </a:pPr>
            <a:r>
              <a:rPr lang="en-US" sz="2600" dirty="0">
                <a:solidFill>
                  <a:schemeClr val="tx1"/>
                </a:solidFill>
              </a:rPr>
              <a:t>Build the confidence of the groups within the community. </a:t>
            </a:r>
          </a:p>
          <a:p>
            <a:pPr algn="just">
              <a:lnSpc>
                <a:spcPct val="120000"/>
              </a:lnSpc>
              <a:spcBef>
                <a:spcPts val="0"/>
              </a:spcBef>
              <a:buClrTx/>
              <a:buFont typeface="Wingdings" panose="05000000000000000000" pitchFamily="2" charset="2"/>
              <a:buChar char="q"/>
            </a:pPr>
            <a:r>
              <a:rPr lang="en-US" sz="2600" dirty="0">
                <a:solidFill>
                  <a:schemeClr val="tx1"/>
                </a:solidFill>
              </a:rPr>
              <a:t>Give the group encouragement and support . </a:t>
            </a:r>
          </a:p>
          <a:p>
            <a:pPr algn="just">
              <a:lnSpc>
                <a:spcPct val="120000"/>
              </a:lnSpc>
              <a:spcBef>
                <a:spcPts val="0"/>
              </a:spcBef>
              <a:buClrTx/>
              <a:buFont typeface="Wingdings" panose="05000000000000000000" pitchFamily="2" charset="2"/>
              <a:buChar char="q"/>
            </a:pPr>
            <a:r>
              <a:rPr lang="en-US" sz="2600" dirty="0">
                <a:solidFill>
                  <a:schemeClr val="tx1"/>
                </a:solidFill>
              </a:rPr>
              <a:t>Provide questions which stimulate insight. </a:t>
            </a:r>
          </a:p>
          <a:p>
            <a:pPr algn="just">
              <a:lnSpc>
                <a:spcPct val="120000"/>
              </a:lnSpc>
              <a:spcBef>
                <a:spcPts val="0"/>
              </a:spcBef>
              <a:buClrTx/>
              <a:buFont typeface="Wingdings" panose="05000000000000000000" pitchFamily="2" charset="2"/>
              <a:buChar char="q"/>
            </a:pPr>
            <a:r>
              <a:rPr lang="en-US" sz="2600" dirty="0">
                <a:solidFill>
                  <a:schemeClr val="tx1"/>
                </a:solidFill>
              </a:rPr>
              <a:t>Ensure that the group considers a range of possibilities and not just one when setting up programs. </a:t>
            </a:r>
          </a:p>
          <a:p>
            <a:pPr algn="just">
              <a:lnSpc>
                <a:spcPct val="120000"/>
              </a:lnSpc>
              <a:spcBef>
                <a:spcPts val="0"/>
              </a:spcBef>
              <a:buClrTx/>
              <a:buFont typeface="Wingdings" panose="05000000000000000000" pitchFamily="2" charset="2"/>
              <a:buChar char="q"/>
            </a:pPr>
            <a:r>
              <a:rPr lang="en-US" sz="2600" dirty="0">
                <a:solidFill>
                  <a:schemeClr val="tx1"/>
                </a:solidFill>
              </a:rPr>
              <a:t>Be aware of the limitations of the group. </a:t>
            </a:r>
          </a:p>
          <a:p>
            <a:pPr algn="just">
              <a:lnSpc>
                <a:spcPct val="120000"/>
              </a:lnSpc>
              <a:spcBef>
                <a:spcPts val="0"/>
              </a:spcBef>
              <a:buClrTx/>
              <a:buFont typeface="Wingdings" panose="05000000000000000000" pitchFamily="2" charset="2"/>
              <a:buChar char="q"/>
            </a:pPr>
            <a:r>
              <a:rPr lang="en-US" sz="2600" dirty="0">
                <a:solidFill>
                  <a:schemeClr val="tx1"/>
                </a:solidFill>
              </a:rPr>
              <a:t>Ensure that goals are achievable. </a:t>
            </a:r>
          </a:p>
          <a:p>
            <a:pPr algn="just">
              <a:lnSpc>
                <a:spcPct val="120000"/>
              </a:lnSpc>
              <a:spcBef>
                <a:spcPts val="0"/>
              </a:spcBef>
              <a:buClrTx/>
              <a:buFont typeface="Wingdings" panose="05000000000000000000" pitchFamily="2" charset="2"/>
              <a:buChar char="q"/>
            </a:pPr>
            <a:r>
              <a:rPr lang="en-US" sz="2600" dirty="0">
                <a:solidFill>
                  <a:schemeClr val="tx1"/>
                </a:solidFill>
              </a:rPr>
              <a:t>Always be prepared to learn from the group.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2381415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95D0577-918C-4F5F-8130-1A6C48EC8C98}"/>
              </a:ext>
            </a:extLst>
          </p:cNvPr>
          <p:cNvSpPr>
            <a:spLocks noGrp="1" noChangeArrowheads="1"/>
          </p:cNvSpPr>
          <p:nvPr>
            <p:ph type="ctrTitle"/>
          </p:nvPr>
        </p:nvSpPr>
        <p:spPr>
          <a:xfrm>
            <a:off x="1447800" y="914400"/>
            <a:ext cx="6096000" cy="609600"/>
          </a:xfrm>
        </p:spPr>
        <p:txBody>
          <a:bodyPr/>
          <a:lstStyle/>
          <a:p>
            <a:pPr eaLnBrk="1" hangingPunct="1">
              <a:defRPr/>
            </a:pPr>
            <a:r>
              <a:rPr lang="en-US" sz="2400" b="1">
                <a:effectLst>
                  <a:outerShdw blurRad="38100" dist="38100" dir="2700000" algn="tl">
                    <a:srgbClr val="C0C0C0"/>
                  </a:outerShdw>
                </a:effectLst>
              </a:rPr>
              <a:t>SUMMARY OF GROUP METHODS IN</a:t>
            </a:r>
            <a:br>
              <a:rPr lang="en-US" sz="2400" b="1">
                <a:effectLst>
                  <a:outerShdw blurRad="38100" dist="38100" dir="2700000" algn="tl">
                    <a:srgbClr val="C0C0C0"/>
                  </a:outerShdw>
                </a:effectLst>
              </a:rPr>
            </a:br>
            <a:r>
              <a:rPr lang="en-US" sz="2400" b="1">
                <a:effectLst>
                  <a:outerShdw blurRad="38100" dist="38100" dir="2700000" algn="tl">
                    <a:srgbClr val="C0C0C0"/>
                  </a:outerShdw>
                </a:effectLst>
              </a:rPr>
              <a:t>HEALTH PROMOTION</a:t>
            </a:r>
            <a:endParaRPr lang="en-GB" sz="2400" b="1">
              <a:effectLst>
                <a:outerShdw blurRad="38100" dist="38100" dir="2700000" algn="tl">
                  <a:srgbClr val="C0C0C0"/>
                </a:outerShdw>
              </a:effectLst>
            </a:endParaRPr>
          </a:p>
        </p:txBody>
      </p:sp>
      <p:graphicFrame>
        <p:nvGraphicFramePr>
          <p:cNvPr id="11307" name="Group 43">
            <a:extLst>
              <a:ext uri="{FF2B5EF4-FFF2-40B4-BE49-F238E27FC236}">
                <a16:creationId xmlns:a16="http://schemas.microsoft.com/office/drawing/2014/main" id="{264C4A5B-1401-4379-8806-0978049106E6}"/>
              </a:ext>
            </a:extLst>
          </p:cNvPr>
          <p:cNvGraphicFramePr>
            <a:graphicFrameLocks noGrp="1"/>
          </p:cNvGraphicFramePr>
          <p:nvPr/>
        </p:nvGraphicFramePr>
        <p:xfrm>
          <a:off x="0" y="2362200"/>
          <a:ext cx="8877300" cy="3276600"/>
        </p:xfrm>
        <a:graphic>
          <a:graphicData uri="http://schemas.openxmlformats.org/drawingml/2006/table">
            <a:tbl>
              <a:tblPr/>
              <a:tblGrid>
                <a:gridCol w="2819400">
                  <a:extLst>
                    <a:ext uri="{9D8B030D-6E8A-4147-A177-3AD203B41FA5}">
                      <a16:colId xmlns:a16="http://schemas.microsoft.com/office/drawing/2014/main" val="20000"/>
                    </a:ext>
                  </a:extLst>
                </a:gridCol>
                <a:gridCol w="6057900">
                  <a:extLst>
                    <a:ext uri="{9D8B030D-6E8A-4147-A177-3AD203B41FA5}">
                      <a16:colId xmlns:a16="http://schemas.microsoft.com/office/drawing/2014/main" val="20001"/>
                    </a:ext>
                  </a:extLst>
                </a:gridCol>
              </a:tblGrid>
              <a:tr h="5334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chemeClr val="bg1"/>
                          </a:solidFill>
                          <a:effectLst>
                            <a:outerShdw blurRad="38100" dist="38100" dir="2700000" algn="tl">
                              <a:srgbClr val="000000"/>
                            </a:outerShdw>
                          </a:effectLst>
                          <a:latin typeface="Times New Roman" pitchFamily="18" charset="0"/>
                        </a:rPr>
                        <a:t>DIDACTIC GROUP METHODS</a:t>
                      </a:r>
                      <a:endParaRPr kumimoji="0" lang="en-GB" sz="2400" b="1" i="1" u="none" strike="noStrike" cap="none" normalizeH="0" baseline="0">
                        <a:ln>
                          <a:noFill/>
                        </a:ln>
                        <a:solidFill>
                          <a:schemeClr val="bg1"/>
                        </a:solidFill>
                        <a:effectLst>
                          <a:outerShdw blurRad="38100" dist="38100" dir="2700000" algn="tl">
                            <a:srgbClr val="000000"/>
                          </a:outerShdw>
                        </a:effectLst>
                        <a:latin typeface="Times New Roman" pitchFamily="18" charset="0"/>
                      </a:endParaRPr>
                    </a:p>
                  </a:txBody>
                  <a:tcPr horzOverflow="overflow">
                    <a:lnL cap="flat">
                      <a:noFill/>
                    </a:lnL>
                    <a:lnR cap="flat">
                      <a:noFill/>
                    </a:lnR>
                    <a:lnT cap="flat">
                      <a:noFill/>
                    </a:lnT>
                    <a:lnB>
                      <a:noFill/>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00"/>
                          </a:solidFill>
                          <a:effectLst/>
                          <a:latin typeface="Times New Roman" pitchFamily="18" charset="0"/>
                        </a:rPr>
                        <a:t>LECTURE-DISCUSSION</a:t>
                      </a:r>
                      <a:endParaRPr kumimoji="0" lang="en-GB" sz="1800" b="0" i="0" u="none" strike="noStrike" cap="none" normalizeH="0" baseline="0">
                        <a:ln>
                          <a:noFill/>
                        </a:ln>
                        <a:solidFill>
                          <a:schemeClr val="bg1"/>
                        </a:solidFill>
                        <a:effectLst/>
                        <a:latin typeface="Times New Roman" pitchFamily="18" charset="0"/>
                      </a:endParaRPr>
                    </a:p>
                  </a:txBody>
                  <a:tcPr horzOverflow="overflow">
                    <a:lnL cap="flat">
                      <a:noFill/>
                    </a:lnL>
                    <a:lnR>
                      <a:noFill/>
                    </a:lnR>
                    <a:lnT>
                      <a:noFill/>
                    </a:lnT>
                    <a:lnB>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Best for knowledge transmission, motivation in large groups. Requires dynamic, effective speaker with more knowledge than the audience.</a:t>
                      </a:r>
                      <a:endParaRPr kumimoji="0" lang="en-GB" sz="1800" b="0" i="0" u="none" strike="noStrike" cap="none" normalizeH="0" baseline="0">
                        <a:ln>
                          <a:noFill/>
                        </a:ln>
                        <a:solidFill>
                          <a:schemeClr val="bg1"/>
                        </a:solidFill>
                        <a:effectLst/>
                        <a:latin typeface="Times New Roman" pitchFamily="18" charset="0"/>
                      </a:endParaRPr>
                    </a:p>
                  </a:txBody>
                  <a:tcPr horzOverflow="overflow">
                    <a:lnL>
                      <a:noFill/>
                    </a:lnL>
                    <a:lnR cap="flat">
                      <a:noFill/>
                    </a:lnR>
                    <a:lnT>
                      <a:noFill/>
                    </a:lnT>
                    <a:lnB>
                      <a:noFill/>
                    </a:lnB>
                    <a:lnTlToBr>
                      <a:noFill/>
                    </a:lnTlToBr>
                    <a:lnBlToTr>
                      <a:noFill/>
                    </a:lnBlToTr>
                    <a:solidFill>
                      <a:srgbClr val="3333FF"/>
                    </a:solidFill>
                  </a:tcPr>
                </a:tc>
                <a:extLst>
                  <a:ext uri="{0D108BD9-81ED-4DB2-BD59-A6C34878D82A}">
                    <a16:rowId xmlns:a16="http://schemas.microsoft.com/office/drawing/2014/main" val="10001"/>
                  </a:ext>
                </a:extLst>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00"/>
                          </a:solidFill>
                          <a:effectLst/>
                          <a:latin typeface="Times New Roman" pitchFamily="18" charset="0"/>
                        </a:rPr>
                        <a:t>SEMINAR</a:t>
                      </a:r>
                      <a:endParaRPr kumimoji="0" lang="en-GB" sz="1800" b="0" i="0" u="none" strike="noStrike" cap="none" normalizeH="0" baseline="0">
                        <a:ln>
                          <a:noFill/>
                        </a:ln>
                        <a:solidFill>
                          <a:schemeClr val="bg1"/>
                        </a:solidFill>
                        <a:effectLst/>
                        <a:latin typeface="Times New Roman" pitchFamily="18" charset="0"/>
                      </a:endParaRPr>
                    </a:p>
                  </a:txBody>
                  <a:tcPr horzOverflow="overflow">
                    <a:lnL cap="flat">
                      <a:noFill/>
                    </a:lnL>
                    <a:lnR>
                      <a:noFill/>
                    </a:lnR>
                    <a:lnT>
                      <a:noFill/>
                    </a:lnT>
                    <a:lnB>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Smaller numbers (2-20). Leader-group feedback. Leader most knowledgeable in the group. Best for trainer learning.</a:t>
                      </a:r>
                      <a:endParaRPr kumimoji="0" lang="en-GB" sz="1800" b="0" i="0" u="none" strike="noStrike" cap="none" normalizeH="0" baseline="0">
                        <a:ln>
                          <a:noFill/>
                        </a:ln>
                        <a:solidFill>
                          <a:schemeClr val="bg1"/>
                        </a:solidFill>
                        <a:effectLst/>
                        <a:latin typeface="Times New Roman" pitchFamily="18" charset="0"/>
                      </a:endParaRPr>
                    </a:p>
                  </a:txBody>
                  <a:tcPr horzOverflow="overflow">
                    <a:lnL>
                      <a:noFill/>
                    </a:lnL>
                    <a:lnR cap="flat">
                      <a:noFill/>
                    </a:lnR>
                    <a:lnT>
                      <a:noFill/>
                    </a:lnT>
                    <a:lnB>
                      <a:noFill/>
                    </a:lnB>
                    <a:lnTlToBr>
                      <a:noFill/>
                    </a:lnTlToBr>
                    <a:lnBlToTr>
                      <a:noFill/>
                    </a:lnBlToTr>
                    <a:solidFill>
                      <a:srgbClr val="000099"/>
                    </a:solidFill>
                  </a:tcPr>
                </a:tc>
                <a:extLst>
                  <a:ext uri="{0D108BD9-81ED-4DB2-BD59-A6C34878D82A}">
                    <a16:rowId xmlns:a16="http://schemas.microsoft.com/office/drawing/2014/main" val="10002"/>
                  </a:ext>
                </a:extLst>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00"/>
                          </a:solidFill>
                          <a:effectLst/>
                          <a:latin typeface="Times New Roman" pitchFamily="18" charset="0"/>
                        </a:rPr>
                        <a:t>CONFERENCE</a:t>
                      </a:r>
                      <a:endParaRPr kumimoji="0" lang="en-GB" sz="1800" b="0" i="0" u="none" strike="noStrike" cap="none" normalizeH="0" baseline="0">
                        <a:ln>
                          <a:noFill/>
                        </a:ln>
                        <a:solidFill>
                          <a:schemeClr val="bg1"/>
                        </a:solidFill>
                        <a:effectLst/>
                        <a:latin typeface="Times New Roman" pitchFamily="18" charset="0"/>
                      </a:endParaRPr>
                    </a:p>
                  </a:txBody>
                  <a:tcPr horzOverflow="overflow">
                    <a:lnL cap="flat">
                      <a:noFill/>
                    </a:lnL>
                    <a:lnR>
                      <a:noFill/>
                    </a:lnR>
                    <a:lnT>
                      <a:noFill/>
                    </a:lnT>
                    <a:lnB cap="flat">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Can combine lecture/seminar techniques. Best for professional development. Several authorities needed.</a:t>
                      </a:r>
                      <a:endParaRPr kumimoji="0" lang="en-GB" sz="1800" b="0" i="0" u="none" strike="noStrike" cap="none" normalizeH="0" baseline="0">
                        <a:ln>
                          <a:noFill/>
                        </a:ln>
                        <a:solidFill>
                          <a:schemeClr val="bg1"/>
                        </a:solidFill>
                        <a:effectLst/>
                        <a:latin typeface="Times New Roman" pitchFamily="18" charset="0"/>
                      </a:endParaRPr>
                    </a:p>
                  </a:txBody>
                  <a:tcPr horzOverflow="overflow">
                    <a:lnL>
                      <a:noFill/>
                    </a:lnL>
                    <a:lnR cap="flat">
                      <a:noFill/>
                    </a:lnR>
                    <a:lnT>
                      <a:noFill/>
                    </a:lnT>
                    <a:lnB cap="flat">
                      <a:noFill/>
                    </a:lnB>
                    <a:lnTlToBr>
                      <a:noFill/>
                    </a:lnTlToBr>
                    <a:lnBlToTr>
                      <a:noFill/>
                    </a:lnBlToTr>
                    <a:solidFill>
                      <a:srgbClr val="3333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characteristics of families living in a community contribute to the overall complexion of that community and in  turn the community health care needs.</a:t>
            </a:r>
          </a:p>
          <a:p>
            <a:pPr algn="just">
              <a:lnSpc>
                <a:spcPct val="120000"/>
              </a:lnSpc>
              <a:spcBef>
                <a:spcPts val="0"/>
              </a:spcBef>
              <a:buClrTx/>
              <a:buFont typeface="Wingdings" panose="05000000000000000000" pitchFamily="2" charset="2"/>
              <a:buChar char="q"/>
            </a:pPr>
            <a:r>
              <a:rPr lang="en-US" sz="2800" dirty="0">
                <a:solidFill>
                  <a:schemeClr val="tx1"/>
                </a:solidFill>
              </a:rPr>
              <a:t>The culture contributes to the overall character of a community and in turn its health needs.</a:t>
            </a:r>
          </a:p>
          <a:p>
            <a:pPr algn="just">
              <a:lnSpc>
                <a:spcPct val="120000"/>
              </a:lnSpc>
              <a:spcBef>
                <a:spcPts val="0"/>
              </a:spcBef>
              <a:buClrTx/>
              <a:buFont typeface="Wingdings" panose="05000000000000000000" pitchFamily="2" charset="2"/>
              <a:buChar char="q"/>
            </a:pPr>
            <a:r>
              <a:rPr lang="en-US" sz="2800" dirty="0">
                <a:solidFill>
                  <a:schemeClr val="tx1"/>
                </a:solidFill>
              </a:rPr>
              <a:t>The role of individuals according to their age is often define by culture.in some culture the old are retired from leadership and governing responsibilities whereas in others they are considered.</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4392655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347" name="Group 59">
            <a:extLst>
              <a:ext uri="{FF2B5EF4-FFF2-40B4-BE49-F238E27FC236}">
                <a16:creationId xmlns:a16="http://schemas.microsoft.com/office/drawing/2014/main" id="{896CA142-3995-445C-BB73-9FB69B75F012}"/>
              </a:ext>
            </a:extLst>
          </p:cNvPr>
          <p:cNvGraphicFramePr>
            <a:graphicFrameLocks noGrp="1"/>
          </p:cNvGraphicFramePr>
          <p:nvPr/>
        </p:nvGraphicFramePr>
        <p:xfrm>
          <a:off x="152400" y="914400"/>
          <a:ext cx="8877300" cy="5105400"/>
        </p:xfrm>
        <a:graphic>
          <a:graphicData uri="http://schemas.openxmlformats.org/drawingml/2006/table">
            <a:tbl>
              <a:tblPr/>
              <a:tblGrid>
                <a:gridCol w="2286000">
                  <a:extLst>
                    <a:ext uri="{9D8B030D-6E8A-4147-A177-3AD203B41FA5}">
                      <a16:colId xmlns:a16="http://schemas.microsoft.com/office/drawing/2014/main" val="20000"/>
                    </a:ext>
                  </a:extLst>
                </a:gridCol>
                <a:gridCol w="6591300">
                  <a:extLst>
                    <a:ext uri="{9D8B030D-6E8A-4147-A177-3AD203B41FA5}">
                      <a16:colId xmlns:a16="http://schemas.microsoft.com/office/drawing/2014/main" val="20001"/>
                    </a:ext>
                  </a:extLst>
                </a:gridCol>
              </a:tblGrid>
              <a:tr h="5207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outerShdw blurRad="38100" dist="38100" dir="2700000" algn="tl">
                              <a:srgbClr val="000000"/>
                            </a:outerShdw>
                          </a:effectLst>
                          <a:latin typeface="Times New Roman" pitchFamily="18" charset="0"/>
                        </a:rPr>
                        <a:t>EXPERIENTIAL GROUP METHODS</a:t>
                      </a:r>
                      <a:endParaRPr kumimoji="0" lang="en-GB" sz="2400" b="1" i="1" u="none" strike="noStrike" cap="none" normalizeH="0" baseline="0" dirty="0">
                        <a:ln>
                          <a:noFill/>
                        </a:ln>
                        <a:solidFill>
                          <a:schemeClr val="bg1"/>
                        </a:solidFill>
                        <a:effectLst>
                          <a:outerShdw blurRad="38100" dist="38100" dir="2700000" algn="tl">
                            <a:srgbClr val="000000"/>
                          </a:outerShdw>
                        </a:effectLst>
                        <a:latin typeface="Times New Roman" pitchFamily="18" charset="0"/>
                      </a:endParaRPr>
                    </a:p>
                  </a:txBody>
                  <a:tcPr horzOverflow="overflow">
                    <a:lnL cap="flat">
                      <a:noFill/>
                    </a:lnL>
                    <a:lnR cap="flat">
                      <a:noFill/>
                    </a:lnR>
                    <a:lnT cap="flat">
                      <a:noFill/>
                    </a:lnT>
                    <a:lnB>
                      <a:noFill/>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774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00"/>
                          </a:solidFill>
                          <a:effectLst/>
                          <a:latin typeface="Times New Roman" pitchFamily="18" charset="0"/>
                        </a:rPr>
                        <a:t>SKILLS TRAINING</a:t>
                      </a:r>
                      <a:endParaRPr kumimoji="0" lang="en-GB" sz="1800" b="0" i="0" u="none" strike="noStrike" cap="none" normalizeH="0" baseline="0">
                        <a:ln>
                          <a:noFill/>
                        </a:ln>
                        <a:solidFill>
                          <a:schemeClr val="bg1"/>
                        </a:solidFill>
                        <a:effectLst/>
                        <a:latin typeface="Times New Roman" pitchFamily="18" charset="0"/>
                      </a:endParaRPr>
                    </a:p>
                  </a:txBody>
                  <a:tcPr horzOverflow="overflow">
                    <a:lnL cap="flat">
                      <a:noFill/>
                    </a:lnL>
                    <a:lnR>
                      <a:noFill/>
                    </a:lnR>
                    <a:lnT>
                      <a:noFill/>
                    </a:lnT>
                    <a:lnB>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Requires motivated individuals. Includes explanation, demonstration and practice, e.g. relaxation, childbirth, exercise.</a:t>
                      </a:r>
                      <a:endParaRPr kumimoji="0" lang="en-GB" sz="1800" b="0" i="0" u="none" strike="noStrike" cap="none" normalizeH="0" baseline="0">
                        <a:ln>
                          <a:noFill/>
                        </a:ln>
                        <a:solidFill>
                          <a:schemeClr val="bg1"/>
                        </a:solidFill>
                        <a:effectLst/>
                        <a:latin typeface="Times New Roman" pitchFamily="18" charset="0"/>
                      </a:endParaRPr>
                    </a:p>
                  </a:txBody>
                  <a:tcPr horzOverflow="overflow">
                    <a:lnL>
                      <a:noFill/>
                    </a:lnL>
                    <a:lnR cap="flat">
                      <a:noFill/>
                    </a:lnR>
                    <a:lnT>
                      <a:noFill/>
                    </a:lnT>
                    <a:lnB>
                      <a:noFill/>
                    </a:lnB>
                    <a:lnTlToBr>
                      <a:noFill/>
                    </a:lnTlToBr>
                    <a:lnBlToTr>
                      <a:noFill/>
                    </a:lnBlToTr>
                    <a:solidFill>
                      <a:srgbClr val="3333FF"/>
                    </a:solidFill>
                  </a:tcPr>
                </a:tc>
                <a:extLst>
                  <a:ext uri="{0D108BD9-81ED-4DB2-BD59-A6C34878D82A}">
                    <a16:rowId xmlns:a16="http://schemas.microsoft.com/office/drawing/2014/main" val="10001"/>
                  </a:ext>
                </a:extLst>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00"/>
                          </a:solidFill>
                          <a:effectLst/>
                          <a:latin typeface="Times New Roman" pitchFamily="18" charset="0"/>
                        </a:rPr>
                        <a:t>BEHAVIOUR MODIFICATION</a:t>
                      </a:r>
                      <a:endParaRPr kumimoji="0" lang="en-GB" sz="1800" b="0" i="0" u="none" strike="noStrike" cap="none" normalizeH="0" baseline="0">
                        <a:ln>
                          <a:noFill/>
                        </a:ln>
                        <a:solidFill>
                          <a:schemeClr val="bg1"/>
                        </a:solidFill>
                        <a:effectLst/>
                        <a:latin typeface="Times New Roman" pitchFamily="18" charset="0"/>
                      </a:endParaRPr>
                    </a:p>
                  </a:txBody>
                  <a:tcPr horzOverflow="overflow">
                    <a:lnL cap="flat">
                      <a:noFill/>
                    </a:lnL>
                    <a:lnR>
                      <a:noFill/>
                    </a:lnR>
                    <a:lnT>
                      <a:noFill/>
                    </a:lnT>
                    <a:lnB>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Learning and unlearning of specific habits. Stimulus-response learning. Generally behaviour specific, e.g. quit smoking phobia desensitisation.</a:t>
                      </a:r>
                      <a:endParaRPr kumimoji="0" lang="en-GB" sz="1800" b="0" i="0" u="none" strike="noStrike" cap="none" normalizeH="0" baseline="0">
                        <a:ln>
                          <a:noFill/>
                        </a:ln>
                        <a:solidFill>
                          <a:schemeClr val="bg1"/>
                        </a:solidFill>
                        <a:effectLst/>
                        <a:latin typeface="Times New Roman" pitchFamily="18" charset="0"/>
                      </a:endParaRPr>
                    </a:p>
                  </a:txBody>
                  <a:tcPr horzOverflow="overflow">
                    <a:lnL>
                      <a:noFill/>
                    </a:lnL>
                    <a:lnR cap="flat">
                      <a:noFill/>
                    </a:lnR>
                    <a:lnT>
                      <a:noFill/>
                    </a:lnT>
                    <a:lnB>
                      <a:noFill/>
                    </a:lnB>
                    <a:lnTlToBr>
                      <a:noFill/>
                    </a:lnTlToBr>
                    <a:lnBlToTr>
                      <a:noFill/>
                    </a:lnBlToTr>
                    <a:solidFill>
                      <a:srgbClr val="000099"/>
                    </a:solidFill>
                  </a:tcPr>
                </a:tc>
                <a:extLst>
                  <a:ext uri="{0D108BD9-81ED-4DB2-BD59-A6C34878D82A}">
                    <a16:rowId xmlns:a16="http://schemas.microsoft.com/office/drawing/2014/main" val="10002"/>
                  </a:ext>
                </a:extLst>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00"/>
                          </a:solidFill>
                          <a:effectLst/>
                          <a:latin typeface="Times New Roman" pitchFamily="18" charset="0"/>
                        </a:rPr>
                        <a:t>SENSITIVITIY/ ENCOUNTER</a:t>
                      </a:r>
                      <a:endParaRPr kumimoji="0" lang="en-GB" sz="1800" b="0" i="0" u="none" strike="noStrike" cap="none" normalizeH="0" baseline="0">
                        <a:ln>
                          <a:noFill/>
                        </a:ln>
                        <a:solidFill>
                          <a:schemeClr val="bg1"/>
                        </a:solidFill>
                        <a:effectLst/>
                        <a:latin typeface="Times New Roman" pitchFamily="18" charset="0"/>
                      </a:endParaRPr>
                    </a:p>
                  </a:txBody>
                  <a:tcPr horzOverflow="overflow">
                    <a:lnL cap="flat">
                      <a:noFill/>
                    </a:lnL>
                    <a:lnR>
                      <a:noFill/>
                    </a:lnR>
                    <a:lnT>
                      <a:noFill/>
                    </a:lnT>
                    <a:lnB>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Consciousness raising. Suitable for professional training and some middle-class health goals.</a:t>
                      </a:r>
                      <a:endParaRPr kumimoji="0" lang="en-GB" sz="1800" b="0" i="0" u="none" strike="noStrike" cap="none" normalizeH="0" baseline="0">
                        <a:ln>
                          <a:noFill/>
                        </a:ln>
                        <a:solidFill>
                          <a:schemeClr val="bg1"/>
                        </a:solidFill>
                        <a:effectLst/>
                        <a:latin typeface="Times New Roman" pitchFamily="18" charset="0"/>
                      </a:endParaRPr>
                    </a:p>
                  </a:txBody>
                  <a:tcPr horzOverflow="overflow">
                    <a:lnL>
                      <a:noFill/>
                    </a:lnL>
                    <a:lnR cap="flat">
                      <a:noFill/>
                    </a:lnR>
                    <a:lnT>
                      <a:noFill/>
                    </a:lnT>
                    <a:lnB>
                      <a:noFill/>
                    </a:lnB>
                    <a:lnTlToBr>
                      <a:noFill/>
                    </a:lnTlToBr>
                    <a:lnBlToTr>
                      <a:noFill/>
                    </a:lnBlToTr>
                    <a:solidFill>
                      <a:srgbClr val="3333FF"/>
                    </a:solidFill>
                  </a:tcPr>
                </a:tc>
                <a:extLst>
                  <a:ext uri="{0D108BD9-81ED-4DB2-BD59-A6C34878D82A}">
                    <a16:rowId xmlns:a16="http://schemas.microsoft.com/office/drawing/2014/main" val="10003"/>
                  </a:ext>
                </a:extLst>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00"/>
                          </a:solidFill>
                          <a:effectLst/>
                          <a:latin typeface="Times New Roman" pitchFamily="18" charset="0"/>
                        </a:rPr>
                        <a:t>INQUIRY LEARNING</a:t>
                      </a:r>
                      <a:endParaRPr kumimoji="0" lang="en-GB" sz="1800" b="1" i="0" u="none" strike="noStrike" cap="none" normalizeH="0" baseline="0">
                        <a:ln>
                          <a:noFill/>
                        </a:ln>
                        <a:solidFill>
                          <a:srgbClr val="FFFF00"/>
                        </a:solidFill>
                        <a:effectLst/>
                        <a:latin typeface="Times New Roman" pitchFamily="18" charset="0"/>
                      </a:endParaRPr>
                    </a:p>
                  </a:txBody>
                  <a:tcPr horzOverflow="overflow">
                    <a:lnL cap="flat">
                      <a:noFill/>
                    </a:lnL>
                    <a:lnR>
                      <a:noFill/>
                    </a:lnR>
                    <a:lnT>
                      <a:noFill/>
                    </a:lnT>
                    <a:lnB>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pitchFamily="18" charset="0"/>
                        </a:rPr>
                        <a:t>Used mainly in school settings. Requires formulating and problem solving through group co-operation.</a:t>
                      </a:r>
                      <a:endParaRPr kumimoji="0" lang="en-GB" sz="1800" b="0" i="0" u="none" strike="noStrike" cap="none" normalizeH="0" baseline="0" dirty="0">
                        <a:ln>
                          <a:noFill/>
                        </a:ln>
                        <a:solidFill>
                          <a:schemeClr val="bg1"/>
                        </a:solidFill>
                        <a:effectLst/>
                        <a:latin typeface="Times New Roman" pitchFamily="18" charset="0"/>
                      </a:endParaRPr>
                    </a:p>
                  </a:txBody>
                  <a:tcPr horzOverflow="overflow">
                    <a:lnL>
                      <a:noFill/>
                    </a:lnL>
                    <a:lnR cap="flat">
                      <a:noFill/>
                    </a:lnR>
                    <a:lnT>
                      <a:noFill/>
                    </a:lnT>
                    <a:lnB>
                      <a:noFill/>
                    </a:lnB>
                    <a:lnTlToBr>
                      <a:noFill/>
                    </a:lnTlToBr>
                    <a:lnBlToTr>
                      <a:noFill/>
                    </a:lnBlToTr>
                    <a:solidFill>
                      <a:srgbClr val="000099"/>
                    </a:solidFill>
                  </a:tcPr>
                </a:tc>
                <a:extLst>
                  <a:ext uri="{0D108BD9-81ED-4DB2-BD59-A6C34878D82A}">
                    <a16:rowId xmlns:a16="http://schemas.microsoft.com/office/drawing/2014/main" val="10004"/>
                  </a:ext>
                </a:extLst>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00"/>
                          </a:solidFill>
                          <a:effectLst/>
                          <a:latin typeface="Times New Roman" pitchFamily="18" charset="0"/>
                        </a:rPr>
                        <a:t>PEER GROUP DISCUSSION</a:t>
                      </a:r>
                      <a:endParaRPr kumimoji="0" lang="en-GB" sz="1800" b="1" i="0" u="none" strike="noStrike" cap="none" normalizeH="0" baseline="0">
                        <a:ln>
                          <a:noFill/>
                        </a:ln>
                        <a:solidFill>
                          <a:srgbClr val="FFFF00"/>
                        </a:solidFill>
                        <a:effectLst/>
                        <a:latin typeface="Times New Roman" pitchFamily="18" charset="0"/>
                      </a:endParaRPr>
                    </a:p>
                  </a:txBody>
                  <a:tcPr horzOverflow="overflow">
                    <a:lnL cap="flat">
                      <a:noFill/>
                    </a:lnL>
                    <a:lnR>
                      <a:noFill/>
                    </a:lnR>
                    <a:lnT>
                      <a:noFill/>
                    </a:lnT>
                    <a:lnB cap="flat">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Useful where shared experiences, support, awareness are important. Participants homogeneous in at least one factor, e.g. old people, prisoners, teenagers.</a:t>
                      </a:r>
                      <a:endParaRPr kumimoji="0" lang="en-GB" sz="1800" b="0" i="0" u="none" strike="noStrike" cap="none" normalizeH="0" baseline="0">
                        <a:ln>
                          <a:noFill/>
                        </a:ln>
                        <a:solidFill>
                          <a:schemeClr val="bg1"/>
                        </a:solidFill>
                        <a:effectLst/>
                        <a:latin typeface="Times New Roman" pitchFamily="18" charset="0"/>
                      </a:endParaRPr>
                    </a:p>
                  </a:txBody>
                  <a:tcPr horzOverflow="overflow">
                    <a:lnL>
                      <a:noFill/>
                    </a:lnL>
                    <a:lnR cap="flat">
                      <a:noFill/>
                    </a:lnR>
                    <a:lnT>
                      <a:noFill/>
                    </a:lnT>
                    <a:lnB cap="flat">
                      <a:noFill/>
                    </a:lnB>
                    <a:lnTlToBr>
                      <a:noFill/>
                    </a:lnTlToBr>
                    <a:lnBlToTr>
                      <a:noFill/>
                    </a:lnBlToTr>
                    <a:solidFill>
                      <a:srgbClr val="3333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374" name="Group 62">
            <a:extLst>
              <a:ext uri="{FF2B5EF4-FFF2-40B4-BE49-F238E27FC236}">
                <a16:creationId xmlns:a16="http://schemas.microsoft.com/office/drawing/2014/main" id="{0F184869-A54E-416F-8F19-D28E61EA5F8C}"/>
              </a:ext>
            </a:extLst>
          </p:cNvPr>
          <p:cNvGraphicFramePr>
            <a:graphicFrameLocks noGrp="1"/>
          </p:cNvGraphicFramePr>
          <p:nvPr/>
        </p:nvGraphicFramePr>
        <p:xfrm>
          <a:off x="152400" y="1236663"/>
          <a:ext cx="8877300" cy="3106738"/>
        </p:xfrm>
        <a:graphic>
          <a:graphicData uri="http://schemas.openxmlformats.org/drawingml/2006/table">
            <a:tbl>
              <a:tblPr/>
              <a:tblGrid>
                <a:gridCol w="2286000">
                  <a:extLst>
                    <a:ext uri="{9D8B030D-6E8A-4147-A177-3AD203B41FA5}">
                      <a16:colId xmlns:a16="http://schemas.microsoft.com/office/drawing/2014/main" val="20000"/>
                    </a:ext>
                  </a:extLst>
                </a:gridCol>
                <a:gridCol w="6591300">
                  <a:extLst>
                    <a:ext uri="{9D8B030D-6E8A-4147-A177-3AD203B41FA5}">
                      <a16:colId xmlns:a16="http://schemas.microsoft.com/office/drawing/2014/main" val="20001"/>
                    </a:ext>
                  </a:extLst>
                </a:gridCol>
              </a:tblGrid>
              <a:tr h="896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FF00"/>
                          </a:solidFill>
                          <a:effectLst/>
                          <a:latin typeface="Times New Roman" pitchFamily="18" charset="0"/>
                        </a:rPr>
                        <a:t>SIMULATION</a:t>
                      </a:r>
                      <a:endParaRPr kumimoji="0" lang="en-GB" sz="1800" b="1" i="0" u="none" strike="noStrike" cap="none" normalizeH="0" baseline="0" dirty="0">
                        <a:ln>
                          <a:noFill/>
                        </a:ln>
                        <a:solidFill>
                          <a:srgbClr val="FFFF00"/>
                        </a:solidFill>
                        <a:effectLst/>
                        <a:latin typeface="Times New Roman" pitchFamily="18" charset="0"/>
                      </a:endParaRPr>
                    </a:p>
                  </a:txBody>
                  <a:tcPr horzOverflow="overflow">
                    <a:lnL cap="flat">
                      <a:noFill/>
                    </a:lnL>
                    <a:lnR>
                      <a:noFill/>
                    </a:lnR>
                    <a:lnT cap="flat">
                      <a:noFill/>
                    </a:lnT>
                    <a:lnB>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pitchFamily="18" charset="0"/>
                        </a:rPr>
                        <a:t>Useful for influencing attitudes in individuals with varying abilities. Generally in school setting, but of relevance to other groups.</a:t>
                      </a:r>
                      <a:endParaRPr kumimoji="0" lang="en-GB" sz="1800" b="0" i="0" u="none" strike="noStrike" cap="none" normalizeH="0" baseline="0" dirty="0">
                        <a:ln>
                          <a:noFill/>
                        </a:ln>
                        <a:solidFill>
                          <a:schemeClr val="bg1"/>
                        </a:solidFill>
                        <a:effectLst/>
                        <a:latin typeface="Times New Roman" pitchFamily="18" charset="0"/>
                      </a:endParaRPr>
                    </a:p>
                  </a:txBody>
                  <a:tcPr horzOverflow="overflow">
                    <a:lnL>
                      <a:noFill/>
                    </a:lnL>
                    <a:lnR cap="flat">
                      <a:noFill/>
                    </a:lnR>
                    <a:lnT cap="flat">
                      <a:noFill/>
                    </a:lnT>
                    <a:lnB>
                      <a:noFill/>
                    </a:lnB>
                    <a:lnTlToBr>
                      <a:noFill/>
                    </a:lnTlToBr>
                    <a:lnBlToTr>
                      <a:noFill/>
                    </a:lnBlToTr>
                    <a:solidFill>
                      <a:srgbClr val="000099"/>
                    </a:solid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00"/>
                          </a:solidFill>
                          <a:effectLst/>
                          <a:latin typeface="Times New Roman" pitchFamily="18" charset="0"/>
                        </a:rPr>
                        <a:t>ROLEPLAY</a:t>
                      </a:r>
                      <a:endParaRPr kumimoji="0" lang="en-GB" sz="1800" b="1" i="0" u="none" strike="noStrike" cap="none" normalizeH="0" baseline="0">
                        <a:ln>
                          <a:noFill/>
                        </a:ln>
                        <a:solidFill>
                          <a:srgbClr val="FFFF00"/>
                        </a:solidFill>
                        <a:effectLst/>
                        <a:latin typeface="Times New Roman" pitchFamily="18" charset="0"/>
                      </a:endParaRPr>
                    </a:p>
                  </a:txBody>
                  <a:tcPr horzOverflow="overflow">
                    <a:lnL cap="flat">
                      <a:noFill/>
                    </a:lnL>
                    <a:lnR>
                      <a:noFill/>
                    </a:lnR>
                    <a:lnT>
                      <a:noFill/>
                    </a:lnT>
                    <a:lnB>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Acting of roles by group participants. Can be useful where communication difficulties exist between individuals in a setting, e.g. families, professional practice, etc.</a:t>
                      </a:r>
                      <a:endParaRPr kumimoji="0" lang="en-GB" sz="1800" b="0" i="0" u="none" strike="noStrike" cap="none" normalizeH="0" baseline="0">
                        <a:ln>
                          <a:noFill/>
                        </a:ln>
                        <a:solidFill>
                          <a:schemeClr val="bg1"/>
                        </a:solidFill>
                        <a:effectLst/>
                        <a:latin typeface="Times New Roman" pitchFamily="18" charset="0"/>
                      </a:endParaRPr>
                    </a:p>
                  </a:txBody>
                  <a:tcPr horzOverflow="overflow">
                    <a:lnL>
                      <a:noFill/>
                    </a:lnL>
                    <a:lnR cap="flat">
                      <a:noFill/>
                    </a:lnR>
                    <a:lnT>
                      <a:noFill/>
                    </a:lnT>
                    <a:lnB>
                      <a:noFill/>
                    </a:lnB>
                    <a:lnTlToBr>
                      <a:noFill/>
                    </a:lnTlToBr>
                    <a:lnBlToTr>
                      <a:noFill/>
                    </a:lnBlToTr>
                    <a:solidFill>
                      <a:srgbClr val="3333FF"/>
                    </a:solidFill>
                  </a:tcPr>
                </a:tc>
                <a:extLst>
                  <a:ext uri="{0D108BD9-81ED-4DB2-BD59-A6C34878D82A}">
                    <a16:rowId xmlns:a16="http://schemas.microsoft.com/office/drawing/2014/main" val="10001"/>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00"/>
                          </a:solidFill>
                          <a:effectLst/>
                          <a:latin typeface="Times New Roman" pitchFamily="18" charset="0"/>
                        </a:rPr>
                        <a:t>SELF-HELP</a:t>
                      </a:r>
                      <a:endParaRPr kumimoji="0" lang="en-GB" sz="1800" b="1" i="0" u="none" strike="noStrike" cap="none" normalizeH="0" baseline="0">
                        <a:ln>
                          <a:noFill/>
                        </a:ln>
                        <a:solidFill>
                          <a:srgbClr val="FFFF00"/>
                        </a:solidFill>
                        <a:effectLst/>
                        <a:latin typeface="Times New Roman" pitchFamily="18" charset="0"/>
                      </a:endParaRPr>
                    </a:p>
                  </a:txBody>
                  <a:tcPr horzOverflow="overflow">
                    <a:lnL cap="flat">
                      <a:noFill/>
                    </a:lnL>
                    <a:lnR>
                      <a:noFill/>
                    </a:lnR>
                    <a:lnT>
                      <a:noFill/>
                    </a:lnT>
                    <a:lnB cap="flat">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Requires motivation and independent attitude. Valuable for ongoing peer support, values clarification, etc. Can be therapy or a forum for social action.</a:t>
                      </a:r>
                      <a:endParaRPr kumimoji="0" lang="en-GB" sz="1800" b="0" i="0" u="none" strike="noStrike" cap="none" normalizeH="0" baseline="0">
                        <a:ln>
                          <a:noFill/>
                        </a:ln>
                        <a:solidFill>
                          <a:schemeClr val="bg1"/>
                        </a:solidFill>
                        <a:effectLst/>
                        <a:latin typeface="Times New Roman" pitchFamily="18" charset="0"/>
                      </a:endParaRPr>
                    </a:p>
                  </a:txBody>
                  <a:tcPr horzOverflow="overflow">
                    <a:lnL>
                      <a:noFill/>
                    </a:lnL>
                    <a:lnR cap="flat">
                      <a:noFill/>
                    </a:lnR>
                    <a:lnT>
                      <a:noFill/>
                    </a:lnT>
                    <a:lnB cap="flat">
                      <a:noFill/>
                    </a:lnB>
                    <a:lnTlToBr>
                      <a:noFill/>
                    </a:lnTlToBr>
                    <a:lnBlToTr>
                      <a:noFill/>
                    </a:lnBlToTr>
                    <a:solidFill>
                      <a:srgbClr val="000099"/>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METHODS AND APPROACHES: GENERAL POPULATION</a:t>
            </a:r>
          </a:p>
          <a:p>
            <a:pPr marL="0" indent="0" algn="just">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r>
              <a:rPr lang="en-US" sz="2600" b="1" dirty="0">
                <a:solidFill>
                  <a:schemeClr val="tx1"/>
                </a:solidFill>
              </a:rPr>
              <a:t>MASS MEDIA: (MASS MEDIA IN HEALTH PROMOTION)</a:t>
            </a:r>
          </a:p>
          <a:p>
            <a:pPr algn="just">
              <a:lnSpc>
                <a:spcPct val="120000"/>
              </a:lnSpc>
              <a:spcBef>
                <a:spcPts val="0"/>
              </a:spcBef>
              <a:buClrTx/>
              <a:buFont typeface="Wingdings" panose="05000000000000000000" pitchFamily="2" charset="2"/>
              <a:buChar char="q"/>
            </a:pPr>
            <a:r>
              <a:rPr lang="en-US" sz="2600" dirty="0">
                <a:solidFill>
                  <a:schemeClr val="tx1"/>
                </a:solidFill>
              </a:rPr>
              <a:t>MASS MEDIA: Any printed or audio-visual material designed to reach a mass audience. This includes newspapers, magazines, radio, television, billboards, exhibition, display, posters and leaflets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Media reaches wide range of people </a:t>
            </a:r>
          </a:p>
          <a:p>
            <a:pPr marL="0" indent="0" algn="just">
              <a:lnSpc>
                <a:spcPct val="120000"/>
              </a:lnSpc>
              <a:spcBef>
                <a:spcPts val="0"/>
              </a:spcBef>
              <a:buClrTx/>
              <a:buNone/>
            </a:pPr>
            <a:r>
              <a:rPr lang="en-US" sz="2600" b="1" dirty="0">
                <a:solidFill>
                  <a:schemeClr val="tx1"/>
                </a:solidFill>
              </a:rPr>
              <a:t>2 types</a:t>
            </a:r>
          </a:p>
          <a:p>
            <a:pPr marL="514350" indent="-514350" algn="just">
              <a:lnSpc>
                <a:spcPct val="120000"/>
              </a:lnSpc>
              <a:spcBef>
                <a:spcPts val="0"/>
              </a:spcBef>
              <a:buClrTx/>
              <a:buFont typeface="+mj-lt"/>
              <a:buAutoNum type="arabicPeriod"/>
            </a:pPr>
            <a:r>
              <a:rPr lang="en-US" sz="2600" b="1" dirty="0">
                <a:solidFill>
                  <a:schemeClr val="tx1"/>
                </a:solidFill>
              </a:rPr>
              <a:t>Limited reach media </a:t>
            </a:r>
            <a:r>
              <a:rPr lang="en-US" sz="2600" dirty="0">
                <a:solidFill>
                  <a:schemeClr val="tx1"/>
                </a:solidFill>
              </a:rPr>
              <a:t>- targets individuals or groups ( pamphlets, brochures, booklets etc.)</a:t>
            </a:r>
          </a:p>
          <a:p>
            <a:pPr marL="514350" indent="-514350" algn="just">
              <a:lnSpc>
                <a:spcPct val="120000"/>
              </a:lnSpc>
              <a:spcBef>
                <a:spcPts val="0"/>
              </a:spcBef>
              <a:buClrTx/>
              <a:buFont typeface="+mj-lt"/>
              <a:buAutoNum type="arabicPeriod"/>
            </a:pPr>
            <a:r>
              <a:rPr lang="en-US" sz="2600" b="1" dirty="0">
                <a:solidFill>
                  <a:schemeClr val="tx1"/>
                </a:solidFill>
              </a:rPr>
              <a:t>Mass media </a:t>
            </a:r>
            <a:r>
              <a:rPr lang="en-US" sz="2600" dirty="0">
                <a:solidFill>
                  <a:schemeClr val="tx1"/>
                </a:solidFill>
              </a:rPr>
              <a:t>- Reach everyone ( TV, radio)</a:t>
            </a:r>
          </a:p>
          <a:p>
            <a:pPr marL="0" indent="0" algn="just">
              <a:lnSpc>
                <a:spcPct val="120000"/>
              </a:lnSpc>
              <a:spcBef>
                <a:spcPts val="0"/>
              </a:spcBef>
              <a:buClrTx/>
              <a:buNone/>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0757410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4250837-C62A-45C9-9EB7-DED8F6E00147}"/>
              </a:ext>
            </a:extLst>
          </p:cNvPr>
          <p:cNvSpPr>
            <a:spLocks noGrp="1" noChangeArrowheads="1"/>
          </p:cNvSpPr>
          <p:nvPr>
            <p:ph type="ctrTitle"/>
          </p:nvPr>
        </p:nvSpPr>
        <p:spPr>
          <a:xfrm>
            <a:off x="304800" y="76200"/>
            <a:ext cx="8458200" cy="609600"/>
          </a:xfrm>
        </p:spPr>
        <p:txBody>
          <a:bodyPr/>
          <a:lstStyle/>
          <a:p>
            <a:pPr eaLnBrk="1" hangingPunct="1">
              <a:defRPr/>
            </a:pPr>
            <a:r>
              <a:rPr lang="en-US" sz="2800" b="1">
                <a:effectLst>
                  <a:outerShdw blurRad="38100" dist="38100" dir="2700000" algn="tl">
                    <a:srgbClr val="FFFFFF"/>
                  </a:outerShdw>
                </a:effectLst>
              </a:rPr>
              <a:t>SUMMARY OF MEDIA METHODS</a:t>
            </a:r>
            <a:endParaRPr lang="en-GB" sz="2800" b="1">
              <a:effectLst>
                <a:outerShdw blurRad="38100" dist="38100" dir="2700000" algn="tl">
                  <a:srgbClr val="FFFFFF"/>
                </a:outerShdw>
              </a:effectLst>
            </a:endParaRPr>
          </a:p>
        </p:txBody>
      </p:sp>
      <p:grpSp>
        <p:nvGrpSpPr>
          <p:cNvPr id="87043" name="Group 3">
            <a:extLst>
              <a:ext uri="{FF2B5EF4-FFF2-40B4-BE49-F238E27FC236}">
                <a16:creationId xmlns:a16="http://schemas.microsoft.com/office/drawing/2014/main" id="{501CEC8F-5BCB-462A-8E2C-CB8F901D4115}"/>
              </a:ext>
            </a:extLst>
          </p:cNvPr>
          <p:cNvGrpSpPr>
            <a:grpSpLocks/>
          </p:cNvGrpSpPr>
          <p:nvPr/>
        </p:nvGrpSpPr>
        <p:grpSpPr bwMode="auto">
          <a:xfrm>
            <a:off x="152400" y="762000"/>
            <a:ext cx="8877300" cy="6096000"/>
            <a:chOff x="96" y="528"/>
            <a:chExt cx="5592" cy="3840"/>
          </a:xfrm>
        </p:grpSpPr>
        <p:sp>
          <p:nvSpPr>
            <p:cNvPr id="87044" name="Rectangle 4">
              <a:extLst>
                <a:ext uri="{FF2B5EF4-FFF2-40B4-BE49-F238E27FC236}">
                  <a16:creationId xmlns:a16="http://schemas.microsoft.com/office/drawing/2014/main" id="{71309993-B9D7-494B-B38A-DAB606F3D3F8}"/>
                </a:ext>
              </a:extLst>
            </p:cNvPr>
            <p:cNvSpPr>
              <a:spLocks noChangeArrowheads="1"/>
            </p:cNvSpPr>
            <p:nvPr/>
          </p:nvSpPr>
          <p:spPr bwMode="auto">
            <a:xfrm>
              <a:off x="1776" y="3936"/>
              <a:ext cx="3912" cy="43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Instructional. Motivational. Useful for personal viewing with adults as back-up to other programmes.</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7045" name="Rectangle 5">
              <a:extLst>
                <a:ext uri="{FF2B5EF4-FFF2-40B4-BE49-F238E27FC236}">
                  <a16:creationId xmlns:a16="http://schemas.microsoft.com/office/drawing/2014/main" id="{86E3F122-272D-43E3-A08A-375004F64FE3}"/>
                </a:ext>
              </a:extLst>
            </p:cNvPr>
            <p:cNvSpPr>
              <a:spLocks noChangeArrowheads="1"/>
            </p:cNvSpPr>
            <p:nvPr/>
          </p:nvSpPr>
          <p:spPr bwMode="auto">
            <a:xfrm>
              <a:off x="96" y="3936"/>
              <a:ext cx="1680" cy="43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VIDEOS</a:t>
              </a:r>
              <a:endParaRPr kumimoji="0" lang="en-GB"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46" name="Rectangle 6">
              <a:extLst>
                <a:ext uri="{FF2B5EF4-FFF2-40B4-BE49-F238E27FC236}">
                  <a16:creationId xmlns:a16="http://schemas.microsoft.com/office/drawing/2014/main" id="{1EC4951E-20C2-44BA-9E5D-31F2A8841CF9}"/>
                </a:ext>
              </a:extLst>
            </p:cNvPr>
            <p:cNvSpPr>
              <a:spLocks noChangeArrowheads="1"/>
            </p:cNvSpPr>
            <p:nvPr/>
          </p:nvSpPr>
          <p:spPr bwMode="auto">
            <a:xfrm>
              <a:off x="1776" y="3504"/>
              <a:ext cx="3912" cy="43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Short messages to identify/motivate the user and cement commitment. Cheap, persuasive.</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7047" name="Rectangle 7">
              <a:extLst>
                <a:ext uri="{FF2B5EF4-FFF2-40B4-BE49-F238E27FC236}">
                  <a16:creationId xmlns:a16="http://schemas.microsoft.com/office/drawing/2014/main" id="{D3AB0D96-A4DD-4AAD-BB11-7EB6FF841ACE}"/>
                </a:ext>
              </a:extLst>
            </p:cNvPr>
            <p:cNvSpPr>
              <a:spLocks noChangeArrowheads="1"/>
            </p:cNvSpPr>
            <p:nvPr/>
          </p:nvSpPr>
          <p:spPr bwMode="auto">
            <a:xfrm>
              <a:off x="96" y="3504"/>
              <a:ext cx="1680" cy="43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STICKERS</a:t>
              </a:r>
              <a:endParaRPr kumimoji="0" lang="en-GB"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48" name="Rectangle 8">
              <a:extLst>
                <a:ext uri="{FF2B5EF4-FFF2-40B4-BE49-F238E27FC236}">
                  <a16:creationId xmlns:a16="http://schemas.microsoft.com/office/drawing/2014/main" id="{1352F619-7AC6-4A00-B7B3-8748D445FC58}"/>
                </a:ext>
              </a:extLst>
            </p:cNvPr>
            <p:cNvSpPr>
              <a:spLocks noChangeArrowheads="1"/>
            </p:cNvSpPr>
            <p:nvPr/>
          </p:nvSpPr>
          <p:spPr bwMode="auto">
            <a:xfrm>
              <a:off x="1776" y="3072"/>
              <a:ext cx="3912" cy="43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Emotive. Personal. Useful for cementing attitudes and commitment to program/idea.</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7049" name="Rectangle 9">
              <a:extLst>
                <a:ext uri="{FF2B5EF4-FFF2-40B4-BE49-F238E27FC236}">
                  <a16:creationId xmlns:a16="http://schemas.microsoft.com/office/drawing/2014/main" id="{C762D324-6939-4F53-9422-F2F3CAB5F643}"/>
                </a:ext>
              </a:extLst>
            </p:cNvPr>
            <p:cNvSpPr>
              <a:spLocks noChangeArrowheads="1"/>
            </p:cNvSpPr>
            <p:nvPr/>
          </p:nvSpPr>
          <p:spPr bwMode="auto">
            <a:xfrm>
              <a:off x="96" y="3072"/>
              <a:ext cx="1680" cy="43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T-SHIRTS</a:t>
              </a:r>
              <a:endParaRPr kumimoji="0" lang="en-GB"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50" name="Rectangle 10">
              <a:extLst>
                <a:ext uri="{FF2B5EF4-FFF2-40B4-BE49-F238E27FC236}">
                  <a16:creationId xmlns:a16="http://schemas.microsoft.com/office/drawing/2014/main" id="{B55B93FD-201B-40F7-8DBB-E4DFA5BCAE80}"/>
                </a:ext>
              </a:extLst>
            </p:cNvPr>
            <p:cNvSpPr>
              <a:spLocks noChangeArrowheads="1"/>
            </p:cNvSpPr>
            <p:nvPr/>
          </p:nvSpPr>
          <p:spPr bwMode="auto">
            <a:xfrm>
              <a:off x="1776" y="2496"/>
              <a:ext cx="3912" cy="57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Agenda setting function. Visual message. Creative input required. Possibility of graffiti might be considered.</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7051" name="Rectangle 11">
              <a:extLst>
                <a:ext uri="{FF2B5EF4-FFF2-40B4-BE49-F238E27FC236}">
                  <a16:creationId xmlns:a16="http://schemas.microsoft.com/office/drawing/2014/main" id="{01DB868D-062C-4881-9965-441E0B39769D}"/>
                </a:ext>
              </a:extLst>
            </p:cNvPr>
            <p:cNvSpPr>
              <a:spLocks noChangeArrowheads="1"/>
            </p:cNvSpPr>
            <p:nvPr/>
          </p:nvSpPr>
          <p:spPr bwMode="auto">
            <a:xfrm>
              <a:off x="96" y="2496"/>
              <a:ext cx="1680" cy="57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POSTERS</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7052" name="Rectangle 12">
              <a:extLst>
                <a:ext uri="{FF2B5EF4-FFF2-40B4-BE49-F238E27FC236}">
                  <a16:creationId xmlns:a16="http://schemas.microsoft.com/office/drawing/2014/main" id="{CFDCD53B-80AA-4ADA-8A08-31DB58F538B7}"/>
                </a:ext>
              </a:extLst>
            </p:cNvPr>
            <p:cNvSpPr>
              <a:spLocks noChangeArrowheads="1"/>
            </p:cNvSpPr>
            <p:nvPr/>
          </p:nvSpPr>
          <p:spPr bwMode="auto">
            <a:xfrm>
              <a:off x="1776" y="2016"/>
              <a:ext cx="3912" cy="480"/>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Continuity. Personalised. Labour intensive and requires detailed commitment and needs assessment before commencing.</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7053" name="Rectangle 13">
              <a:extLst>
                <a:ext uri="{FF2B5EF4-FFF2-40B4-BE49-F238E27FC236}">
                  <a16:creationId xmlns:a16="http://schemas.microsoft.com/office/drawing/2014/main" id="{0ACACC81-F02E-4BB0-B243-D61F37DFF3D3}"/>
                </a:ext>
              </a:extLst>
            </p:cNvPr>
            <p:cNvSpPr>
              <a:spLocks noChangeArrowheads="1"/>
            </p:cNvSpPr>
            <p:nvPr/>
          </p:nvSpPr>
          <p:spPr bwMode="auto">
            <a:xfrm>
              <a:off x="96" y="2016"/>
              <a:ext cx="1680" cy="480"/>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NEWSLETTERS</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7054" name="Rectangle 14">
              <a:extLst>
                <a:ext uri="{FF2B5EF4-FFF2-40B4-BE49-F238E27FC236}">
                  <a16:creationId xmlns:a16="http://schemas.microsoft.com/office/drawing/2014/main" id="{AD5DCADE-C77B-458A-8BC8-B855F4C8850B}"/>
                </a:ext>
              </a:extLst>
            </p:cNvPr>
            <p:cNvSpPr>
              <a:spLocks noChangeArrowheads="1"/>
            </p:cNvSpPr>
            <p:nvPr/>
          </p:nvSpPr>
          <p:spPr bwMode="auto">
            <a:xfrm>
              <a:off x="1776" y="1536"/>
              <a:ext cx="3912" cy="48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Quick convenient information. Use as series with storage folder. Not for complex behaviour change.</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7055" name="Rectangle 15">
              <a:extLst>
                <a:ext uri="{FF2B5EF4-FFF2-40B4-BE49-F238E27FC236}">
                  <a16:creationId xmlns:a16="http://schemas.microsoft.com/office/drawing/2014/main" id="{2CF7496A-0A08-47E4-9CE8-16A239BB72C2}"/>
                </a:ext>
              </a:extLst>
            </p:cNvPr>
            <p:cNvSpPr>
              <a:spLocks noChangeArrowheads="1"/>
            </p:cNvSpPr>
            <p:nvPr/>
          </p:nvSpPr>
          <p:spPr bwMode="auto">
            <a:xfrm>
              <a:off x="96" y="1536"/>
              <a:ext cx="1680" cy="48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INFORMATION SHEET</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7056" name="Rectangle 16">
              <a:extLst>
                <a:ext uri="{FF2B5EF4-FFF2-40B4-BE49-F238E27FC236}">
                  <a16:creationId xmlns:a16="http://schemas.microsoft.com/office/drawing/2014/main" id="{115C9441-0421-439D-B48B-6B76CB400D41}"/>
                </a:ext>
              </a:extLst>
            </p:cNvPr>
            <p:cNvSpPr>
              <a:spLocks noChangeArrowheads="1"/>
            </p:cNvSpPr>
            <p:nvPr/>
          </p:nvSpPr>
          <p:spPr bwMode="auto">
            <a:xfrm>
              <a:off x="1776" y="1104"/>
              <a:ext cx="3912" cy="43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Information transmission. Best where cognition rather than emotion is desired outcome.</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7057" name="Rectangle 17">
              <a:extLst>
                <a:ext uri="{FF2B5EF4-FFF2-40B4-BE49-F238E27FC236}">
                  <a16:creationId xmlns:a16="http://schemas.microsoft.com/office/drawing/2014/main" id="{91CE65EC-C919-4C8E-B892-934873BDB810}"/>
                </a:ext>
              </a:extLst>
            </p:cNvPr>
            <p:cNvSpPr>
              <a:spLocks noChangeArrowheads="1"/>
            </p:cNvSpPr>
            <p:nvPr/>
          </p:nvSpPr>
          <p:spPr bwMode="auto">
            <a:xfrm>
              <a:off x="96" y="1104"/>
              <a:ext cx="1680" cy="43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PAMPHLETS</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7058" name="Rectangle 18">
              <a:extLst>
                <a:ext uri="{FF2B5EF4-FFF2-40B4-BE49-F238E27FC236}">
                  <a16:creationId xmlns:a16="http://schemas.microsoft.com/office/drawing/2014/main" id="{0508DF3C-2604-48E1-A637-75317007EE9A}"/>
                </a:ext>
              </a:extLst>
            </p:cNvPr>
            <p:cNvSpPr>
              <a:spLocks noChangeArrowheads="1"/>
            </p:cNvSpPr>
            <p:nvPr/>
          </p:nvSpPr>
          <p:spPr bwMode="auto">
            <a:xfrm>
              <a:off x="96" y="816"/>
              <a:ext cx="5592" cy="28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400" b="1" i="1"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Limited reach media</a:t>
              </a:r>
              <a:endParaRPr kumimoji="0" lang="en-GB" altLang="en-US" sz="2400" b="1" i="1"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7059" name="Rectangle 19">
              <a:extLst>
                <a:ext uri="{FF2B5EF4-FFF2-40B4-BE49-F238E27FC236}">
                  <a16:creationId xmlns:a16="http://schemas.microsoft.com/office/drawing/2014/main" id="{4038299D-BDFE-4653-8B58-B15A86D32142}"/>
                </a:ext>
              </a:extLst>
            </p:cNvPr>
            <p:cNvSpPr>
              <a:spLocks noChangeArrowheads="1"/>
            </p:cNvSpPr>
            <p:nvPr/>
          </p:nvSpPr>
          <p:spPr bwMode="auto">
            <a:xfrm>
              <a:off x="2150" y="528"/>
              <a:ext cx="3538" cy="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CHARACTERISTICS</a:t>
              </a:r>
              <a:endParaRPr kumimoji="0" lang="en-GB"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60" name="Rectangle 20">
              <a:extLst>
                <a:ext uri="{FF2B5EF4-FFF2-40B4-BE49-F238E27FC236}">
                  <a16:creationId xmlns:a16="http://schemas.microsoft.com/office/drawing/2014/main" id="{BC7891F8-2D52-45D0-A398-F5BE8B3AF4C2}"/>
                </a:ext>
              </a:extLst>
            </p:cNvPr>
            <p:cNvSpPr>
              <a:spLocks noChangeArrowheads="1"/>
            </p:cNvSpPr>
            <p:nvPr/>
          </p:nvSpPr>
          <p:spPr bwMode="auto">
            <a:xfrm>
              <a:off x="96" y="528"/>
              <a:ext cx="2054" cy="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TYPE</a:t>
              </a:r>
              <a:endParaRPr kumimoji="0" lang="en-GB"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61" name="Line 21">
              <a:extLst>
                <a:ext uri="{FF2B5EF4-FFF2-40B4-BE49-F238E27FC236}">
                  <a16:creationId xmlns:a16="http://schemas.microsoft.com/office/drawing/2014/main" id="{FAC9FA6E-F18B-4970-8C57-575C6A7851CB}"/>
                </a:ext>
              </a:extLst>
            </p:cNvPr>
            <p:cNvSpPr>
              <a:spLocks noChangeShapeType="1"/>
            </p:cNvSpPr>
            <p:nvPr/>
          </p:nvSpPr>
          <p:spPr bwMode="auto">
            <a:xfrm>
              <a:off x="96" y="528"/>
              <a:ext cx="205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62" name="Line 22">
              <a:extLst>
                <a:ext uri="{FF2B5EF4-FFF2-40B4-BE49-F238E27FC236}">
                  <a16:creationId xmlns:a16="http://schemas.microsoft.com/office/drawing/2014/main" id="{CD12AFC1-1B51-4CF8-88B4-355FF1A4BF8F}"/>
                </a:ext>
              </a:extLst>
            </p:cNvPr>
            <p:cNvSpPr>
              <a:spLocks noChangeShapeType="1"/>
            </p:cNvSpPr>
            <p:nvPr/>
          </p:nvSpPr>
          <p:spPr bwMode="auto">
            <a:xfrm>
              <a:off x="96" y="4368"/>
              <a:ext cx="16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63" name="Line 23">
              <a:extLst>
                <a:ext uri="{FF2B5EF4-FFF2-40B4-BE49-F238E27FC236}">
                  <a16:creationId xmlns:a16="http://schemas.microsoft.com/office/drawing/2014/main" id="{827AC5EE-3B3A-44DB-A1B2-53C8B9B5D017}"/>
                </a:ext>
              </a:extLst>
            </p:cNvPr>
            <p:cNvSpPr>
              <a:spLocks noChangeShapeType="1"/>
            </p:cNvSpPr>
            <p:nvPr/>
          </p:nvSpPr>
          <p:spPr bwMode="auto">
            <a:xfrm>
              <a:off x="96" y="528"/>
              <a:ext cx="0" cy="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64" name="Line 24">
              <a:extLst>
                <a:ext uri="{FF2B5EF4-FFF2-40B4-BE49-F238E27FC236}">
                  <a16:creationId xmlns:a16="http://schemas.microsoft.com/office/drawing/2014/main" id="{BBA0E286-F5AD-44D7-ADC4-5FFA309A3767}"/>
                </a:ext>
              </a:extLst>
            </p:cNvPr>
            <p:cNvSpPr>
              <a:spLocks noChangeShapeType="1"/>
            </p:cNvSpPr>
            <p:nvPr/>
          </p:nvSpPr>
          <p:spPr bwMode="auto">
            <a:xfrm>
              <a:off x="5688" y="528"/>
              <a:ext cx="0" cy="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65" name="Line 25">
              <a:extLst>
                <a:ext uri="{FF2B5EF4-FFF2-40B4-BE49-F238E27FC236}">
                  <a16:creationId xmlns:a16="http://schemas.microsoft.com/office/drawing/2014/main" id="{9C55AFA4-9A21-4601-9394-8D9D81389577}"/>
                </a:ext>
              </a:extLst>
            </p:cNvPr>
            <p:cNvSpPr>
              <a:spLocks noChangeShapeType="1"/>
            </p:cNvSpPr>
            <p:nvPr/>
          </p:nvSpPr>
          <p:spPr bwMode="auto">
            <a:xfrm>
              <a:off x="2150" y="528"/>
              <a:ext cx="35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66" name="Line 26">
              <a:extLst>
                <a:ext uri="{FF2B5EF4-FFF2-40B4-BE49-F238E27FC236}">
                  <a16:creationId xmlns:a16="http://schemas.microsoft.com/office/drawing/2014/main" id="{4498CFC5-5C2D-4268-97F1-0A52B8E313C6}"/>
                </a:ext>
              </a:extLst>
            </p:cNvPr>
            <p:cNvSpPr>
              <a:spLocks noChangeShapeType="1"/>
            </p:cNvSpPr>
            <p:nvPr/>
          </p:nvSpPr>
          <p:spPr bwMode="auto">
            <a:xfrm>
              <a:off x="96" y="816"/>
              <a:ext cx="0" cy="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67" name="Line 27">
              <a:extLst>
                <a:ext uri="{FF2B5EF4-FFF2-40B4-BE49-F238E27FC236}">
                  <a16:creationId xmlns:a16="http://schemas.microsoft.com/office/drawing/2014/main" id="{BD0397ED-4F2D-4EBA-9F0C-B6CB5468D75C}"/>
                </a:ext>
              </a:extLst>
            </p:cNvPr>
            <p:cNvSpPr>
              <a:spLocks noChangeShapeType="1"/>
            </p:cNvSpPr>
            <p:nvPr/>
          </p:nvSpPr>
          <p:spPr bwMode="auto">
            <a:xfrm>
              <a:off x="5688" y="816"/>
              <a:ext cx="0" cy="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68" name="Line 28">
              <a:extLst>
                <a:ext uri="{FF2B5EF4-FFF2-40B4-BE49-F238E27FC236}">
                  <a16:creationId xmlns:a16="http://schemas.microsoft.com/office/drawing/2014/main" id="{FBA325B7-C710-48E8-83F4-B0066F18A1F7}"/>
                </a:ext>
              </a:extLst>
            </p:cNvPr>
            <p:cNvSpPr>
              <a:spLocks noChangeShapeType="1"/>
            </p:cNvSpPr>
            <p:nvPr/>
          </p:nvSpPr>
          <p:spPr bwMode="auto">
            <a:xfrm>
              <a:off x="96" y="1104"/>
              <a:ext cx="0" cy="4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69" name="Line 29">
              <a:extLst>
                <a:ext uri="{FF2B5EF4-FFF2-40B4-BE49-F238E27FC236}">
                  <a16:creationId xmlns:a16="http://schemas.microsoft.com/office/drawing/2014/main" id="{25B8031A-692B-496D-B202-08FC282E323D}"/>
                </a:ext>
              </a:extLst>
            </p:cNvPr>
            <p:cNvSpPr>
              <a:spLocks noChangeShapeType="1"/>
            </p:cNvSpPr>
            <p:nvPr/>
          </p:nvSpPr>
          <p:spPr bwMode="auto">
            <a:xfrm>
              <a:off x="5688" y="1104"/>
              <a:ext cx="0" cy="4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70" name="Line 30">
              <a:extLst>
                <a:ext uri="{FF2B5EF4-FFF2-40B4-BE49-F238E27FC236}">
                  <a16:creationId xmlns:a16="http://schemas.microsoft.com/office/drawing/2014/main" id="{B19539CB-F449-4DA2-8735-19AE820A27C8}"/>
                </a:ext>
              </a:extLst>
            </p:cNvPr>
            <p:cNvSpPr>
              <a:spLocks noChangeShapeType="1"/>
            </p:cNvSpPr>
            <p:nvPr/>
          </p:nvSpPr>
          <p:spPr bwMode="auto">
            <a:xfrm>
              <a:off x="96" y="1536"/>
              <a:ext cx="0" cy="4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71" name="Line 31">
              <a:extLst>
                <a:ext uri="{FF2B5EF4-FFF2-40B4-BE49-F238E27FC236}">
                  <a16:creationId xmlns:a16="http://schemas.microsoft.com/office/drawing/2014/main" id="{7080DF2D-1C71-4E3A-87EF-12648B14D46B}"/>
                </a:ext>
              </a:extLst>
            </p:cNvPr>
            <p:cNvSpPr>
              <a:spLocks noChangeShapeType="1"/>
            </p:cNvSpPr>
            <p:nvPr/>
          </p:nvSpPr>
          <p:spPr bwMode="auto">
            <a:xfrm>
              <a:off x="5688" y="1536"/>
              <a:ext cx="0" cy="4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72" name="Line 32">
              <a:extLst>
                <a:ext uri="{FF2B5EF4-FFF2-40B4-BE49-F238E27FC236}">
                  <a16:creationId xmlns:a16="http://schemas.microsoft.com/office/drawing/2014/main" id="{1EE1CE6C-974C-43E3-B144-CE777FD2936B}"/>
                </a:ext>
              </a:extLst>
            </p:cNvPr>
            <p:cNvSpPr>
              <a:spLocks noChangeShapeType="1"/>
            </p:cNvSpPr>
            <p:nvPr/>
          </p:nvSpPr>
          <p:spPr bwMode="auto">
            <a:xfrm>
              <a:off x="96" y="2016"/>
              <a:ext cx="0" cy="4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73" name="Line 33">
              <a:extLst>
                <a:ext uri="{FF2B5EF4-FFF2-40B4-BE49-F238E27FC236}">
                  <a16:creationId xmlns:a16="http://schemas.microsoft.com/office/drawing/2014/main" id="{48C1004B-F144-4FCB-995F-5038B6677CE7}"/>
                </a:ext>
              </a:extLst>
            </p:cNvPr>
            <p:cNvSpPr>
              <a:spLocks noChangeShapeType="1"/>
            </p:cNvSpPr>
            <p:nvPr/>
          </p:nvSpPr>
          <p:spPr bwMode="auto">
            <a:xfrm>
              <a:off x="5688" y="2016"/>
              <a:ext cx="0" cy="4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74" name="Line 34">
              <a:extLst>
                <a:ext uri="{FF2B5EF4-FFF2-40B4-BE49-F238E27FC236}">
                  <a16:creationId xmlns:a16="http://schemas.microsoft.com/office/drawing/2014/main" id="{5E53B428-CF8B-4FA1-A028-9C31437C8D19}"/>
                </a:ext>
              </a:extLst>
            </p:cNvPr>
            <p:cNvSpPr>
              <a:spLocks noChangeShapeType="1"/>
            </p:cNvSpPr>
            <p:nvPr/>
          </p:nvSpPr>
          <p:spPr bwMode="auto">
            <a:xfrm>
              <a:off x="96" y="2496"/>
              <a:ext cx="0" cy="18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75" name="Line 35">
              <a:extLst>
                <a:ext uri="{FF2B5EF4-FFF2-40B4-BE49-F238E27FC236}">
                  <a16:creationId xmlns:a16="http://schemas.microsoft.com/office/drawing/2014/main" id="{E6A60750-D670-40B2-8992-BABA1682F3C6}"/>
                </a:ext>
              </a:extLst>
            </p:cNvPr>
            <p:cNvSpPr>
              <a:spLocks noChangeShapeType="1"/>
            </p:cNvSpPr>
            <p:nvPr/>
          </p:nvSpPr>
          <p:spPr bwMode="auto">
            <a:xfrm>
              <a:off x="5688" y="2496"/>
              <a:ext cx="0" cy="18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7076" name="Line 36">
              <a:extLst>
                <a:ext uri="{FF2B5EF4-FFF2-40B4-BE49-F238E27FC236}">
                  <a16:creationId xmlns:a16="http://schemas.microsoft.com/office/drawing/2014/main" id="{C9F63713-36AB-417C-93D8-3C321879FBF0}"/>
                </a:ext>
              </a:extLst>
            </p:cNvPr>
            <p:cNvSpPr>
              <a:spLocks noChangeShapeType="1"/>
            </p:cNvSpPr>
            <p:nvPr/>
          </p:nvSpPr>
          <p:spPr bwMode="auto">
            <a:xfrm>
              <a:off x="1776" y="4368"/>
              <a:ext cx="39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gr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8066" name="Group 2">
            <a:extLst>
              <a:ext uri="{FF2B5EF4-FFF2-40B4-BE49-F238E27FC236}">
                <a16:creationId xmlns:a16="http://schemas.microsoft.com/office/drawing/2014/main" id="{9F6EA3E8-C861-444A-8EAF-1549CB40C127}"/>
              </a:ext>
            </a:extLst>
          </p:cNvPr>
          <p:cNvGrpSpPr>
            <a:grpSpLocks/>
          </p:cNvGrpSpPr>
          <p:nvPr/>
        </p:nvGrpSpPr>
        <p:grpSpPr bwMode="auto">
          <a:xfrm>
            <a:off x="152400" y="1676400"/>
            <a:ext cx="8877300" cy="4267200"/>
            <a:chOff x="96" y="480"/>
            <a:chExt cx="5592" cy="2688"/>
          </a:xfrm>
        </p:grpSpPr>
        <p:sp>
          <p:nvSpPr>
            <p:cNvPr id="88068" name="Rectangle 3">
              <a:extLst>
                <a:ext uri="{FF2B5EF4-FFF2-40B4-BE49-F238E27FC236}">
                  <a16:creationId xmlns:a16="http://schemas.microsoft.com/office/drawing/2014/main" id="{ECB0FE69-496E-4CB1-A96A-1A170900D8AE}"/>
                </a:ext>
              </a:extLst>
            </p:cNvPr>
            <p:cNvSpPr>
              <a:spLocks noChangeArrowheads="1"/>
            </p:cNvSpPr>
            <p:nvPr/>
          </p:nvSpPr>
          <p:spPr bwMode="auto">
            <a:xfrm>
              <a:off x="1776" y="2592"/>
              <a:ext cx="3912" cy="57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Wide readership and influence. Useful as in supportive role and to inform and provide social proof.</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8069" name="Rectangle 4">
              <a:extLst>
                <a:ext uri="{FF2B5EF4-FFF2-40B4-BE49-F238E27FC236}">
                  <a16:creationId xmlns:a16="http://schemas.microsoft.com/office/drawing/2014/main" id="{032729DE-6020-401B-9ACF-1654DEB76F4C}"/>
                </a:ext>
              </a:extLst>
            </p:cNvPr>
            <p:cNvSpPr>
              <a:spLocks noChangeArrowheads="1"/>
            </p:cNvSpPr>
            <p:nvPr/>
          </p:nvSpPr>
          <p:spPr bwMode="auto">
            <a:xfrm>
              <a:off x="96" y="2592"/>
              <a:ext cx="1680" cy="57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MAGAZINES</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8070" name="Rectangle 5">
              <a:extLst>
                <a:ext uri="{FF2B5EF4-FFF2-40B4-BE49-F238E27FC236}">
                  <a16:creationId xmlns:a16="http://schemas.microsoft.com/office/drawing/2014/main" id="{2D012E9A-F766-4432-8B72-8038975678E2}"/>
                </a:ext>
              </a:extLst>
            </p:cNvPr>
            <p:cNvSpPr>
              <a:spLocks noChangeArrowheads="1"/>
            </p:cNvSpPr>
            <p:nvPr/>
          </p:nvSpPr>
          <p:spPr bwMode="auto">
            <a:xfrm>
              <a:off x="1776" y="2112"/>
              <a:ext cx="3912" cy="480"/>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Long and short copy information. Material dependent on type of paper and day of week.</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8071" name="Rectangle 6">
              <a:extLst>
                <a:ext uri="{FF2B5EF4-FFF2-40B4-BE49-F238E27FC236}">
                  <a16:creationId xmlns:a16="http://schemas.microsoft.com/office/drawing/2014/main" id="{88B73522-D2FE-4CFF-987C-E293671A5ABF}"/>
                </a:ext>
              </a:extLst>
            </p:cNvPr>
            <p:cNvSpPr>
              <a:spLocks noChangeArrowheads="1"/>
            </p:cNvSpPr>
            <p:nvPr/>
          </p:nvSpPr>
          <p:spPr bwMode="auto">
            <a:xfrm>
              <a:off x="96" y="2112"/>
              <a:ext cx="1680" cy="480"/>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NEWSPAPERS</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8072" name="Rectangle 7">
              <a:extLst>
                <a:ext uri="{FF2B5EF4-FFF2-40B4-BE49-F238E27FC236}">
                  <a16:creationId xmlns:a16="http://schemas.microsoft.com/office/drawing/2014/main" id="{CAB45CCD-EB05-4D72-A078-CE3607641E67}"/>
                </a:ext>
              </a:extLst>
            </p:cNvPr>
            <p:cNvSpPr>
              <a:spLocks noChangeArrowheads="1"/>
            </p:cNvSpPr>
            <p:nvPr/>
          </p:nvSpPr>
          <p:spPr bwMode="auto">
            <a:xfrm>
              <a:off x="1776" y="1632"/>
              <a:ext cx="3912" cy="48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Informative, interactive (talkback). Cost effective and useful in creating awareness, providing information.</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8073" name="Rectangle 8">
              <a:extLst>
                <a:ext uri="{FF2B5EF4-FFF2-40B4-BE49-F238E27FC236}">
                  <a16:creationId xmlns:a16="http://schemas.microsoft.com/office/drawing/2014/main" id="{E907641F-80DC-46D7-81AE-CEDF065EF460}"/>
                </a:ext>
              </a:extLst>
            </p:cNvPr>
            <p:cNvSpPr>
              <a:spLocks noChangeArrowheads="1"/>
            </p:cNvSpPr>
            <p:nvPr/>
          </p:nvSpPr>
          <p:spPr bwMode="auto">
            <a:xfrm>
              <a:off x="96" y="1632"/>
              <a:ext cx="1680" cy="48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RADIO</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8074" name="Rectangle 9">
              <a:extLst>
                <a:ext uri="{FF2B5EF4-FFF2-40B4-BE49-F238E27FC236}">
                  <a16:creationId xmlns:a16="http://schemas.microsoft.com/office/drawing/2014/main" id="{8E03AE6A-C863-41F1-851E-54252D984159}"/>
                </a:ext>
              </a:extLst>
            </p:cNvPr>
            <p:cNvSpPr>
              <a:spLocks noChangeArrowheads="1"/>
            </p:cNvSpPr>
            <p:nvPr/>
          </p:nvSpPr>
          <p:spPr bwMode="auto">
            <a:xfrm>
              <a:off x="1776" y="1056"/>
              <a:ext cx="3912" cy="576"/>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Awareness, arousal, modelling and image creation role. May be increasingly useful in information and skills training as awareness and interest in health services.</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8075" name="Rectangle 10">
              <a:extLst>
                <a:ext uri="{FF2B5EF4-FFF2-40B4-BE49-F238E27FC236}">
                  <a16:creationId xmlns:a16="http://schemas.microsoft.com/office/drawing/2014/main" id="{F1C7405B-E05A-419F-A938-AA3982FE7CEB}"/>
                </a:ext>
              </a:extLst>
            </p:cNvPr>
            <p:cNvSpPr>
              <a:spLocks noChangeArrowheads="1"/>
            </p:cNvSpPr>
            <p:nvPr/>
          </p:nvSpPr>
          <p:spPr bwMode="auto">
            <a:xfrm>
              <a:off x="96" y="1056"/>
              <a:ext cx="1680" cy="576"/>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TELEVISION</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8076" name="Rectangle 11">
              <a:extLst>
                <a:ext uri="{FF2B5EF4-FFF2-40B4-BE49-F238E27FC236}">
                  <a16:creationId xmlns:a16="http://schemas.microsoft.com/office/drawing/2014/main" id="{B92B4975-B3AD-41C8-AFBA-611A1A0E657D}"/>
                </a:ext>
              </a:extLst>
            </p:cNvPr>
            <p:cNvSpPr>
              <a:spLocks noChangeArrowheads="1"/>
            </p:cNvSpPr>
            <p:nvPr/>
          </p:nvSpPr>
          <p:spPr bwMode="auto">
            <a:xfrm>
              <a:off x="96" y="768"/>
              <a:ext cx="5592" cy="28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400" b="1" i="1"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Mass reach media</a:t>
              </a:r>
              <a:endParaRPr kumimoji="0" lang="en-GB" altLang="en-US" sz="2400" b="1" i="1"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8077" name="Rectangle 12">
              <a:extLst>
                <a:ext uri="{FF2B5EF4-FFF2-40B4-BE49-F238E27FC236}">
                  <a16:creationId xmlns:a16="http://schemas.microsoft.com/office/drawing/2014/main" id="{5373670B-3DC5-478C-8A1D-01A51198DF83}"/>
                </a:ext>
              </a:extLst>
            </p:cNvPr>
            <p:cNvSpPr>
              <a:spLocks noChangeArrowheads="1"/>
            </p:cNvSpPr>
            <p:nvPr/>
          </p:nvSpPr>
          <p:spPr bwMode="auto">
            <a:xfrm>
              <a:off x="2150" y="480"/>
              <a:ext cx="3538" cy="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CHARACTERISTICS</a:t>
              </a:r>
              <a:endParaRPr kumimoji="0" lang="en-GB"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8" name="Rectangle 13">
              <a:extLst>
                <a:ext uri="{FF2B5EF4-FFF2-40B4-BE49-F238E27FC236}">
                  <a16:creationId xmlns:a16="http://schemas.microsoft.com/office/drawing/2014/main" id="{6DA3EC43-B102-414D-9221-D8E400F452E5}"/>
                </a:ext>
              </a:extLst>
            </p:cNvPr>
            <p:cNvSpPr>
              <a:spLocks noChangeArrowheads="1"/>
            </p:cNvSpPr>
            <p:nvPr/>
          </p:nvSpPr>
          <p:spPr bwMode="auto">
            <a:xfrm>
              <a:off x="96" y="480"/>
              <a:ext cx="2054" cy="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TYPE</a:t>
              </a:r>
              <a:endParaRPr kumimoji="0" lang="en-GB"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9" name="Line 14">
              <a:extLst>
                <a:ext uri="{FF2B5EF4-FFF2-40B4-BE49-F238E27FC236}">
                  <a16:creationId xmlns:a16="http://schemas.microsoft.com/office/drawing/2014/main" id="{C2C6EEC1-9ED6-4F90-9378-07B290512828}"/>
                </a:ext>
              </a:extLst>
            </p:cNvPr>
            <p:cNvSpPr>
              <a:spLocks noChangeShapeType="1"/>
            </p:cNvSpPr>
            <p:nvPr/>
          </p:nvSpPr>
          <p:spPr bwMode="auto">
            <a:xfrm>
              <a:off x="96" y="480"/>
              <a:ext cx="205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8080" name="Line 15">
              <a:extLst>
                <a:ext uri="{FF2B5EF4-FFF2-40B4-BE49-F238E27FC236}">
                  <a16:creationId xmlns:a16="http://schemas.microsoft.com/office/drawing/2014/main" id="{D5327AFF-BA4B-4AC2-82D7-C117DCB5AF6F}"/>
                </a:ext>
              </a:extLst>
            </p:cNvPr>
            <p:cNvSpPr>
              <a:spLocks noChangeShapeType="1"/>
            </p:cNvSpPr>
            <p:nvPr/>
          </p:nvSpPr>
          <p:spPr bwMode="auto">
            <a:xfrm>
              <a:off x="96" y="3168"/>
              <a:ext cx="168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8081" name="Line 16">
              <a:extLst>
                <a:ext uri="{FF2B5EF4-FFF2-40B4-BE49-F238E27FC236}">
                  <a16:creationId xmlns:a16="http://schemas.microsoft.com/office/drawing/2014/main" id="{782B087D-7D6F-4465-BE73-DBD710DFE766}"/>
                </a:ext>
              </a:extLst>
            </p:cNvPr>
            <p:cNvSpPr>
              <a:spLocks noChangeShapeType="1"/>
            </p:cNvSpPr>
            <p:nvPr/>
          </p:nvSpPr>
          <p:spPr bwMode="auto">
            <a:xfrm>
              <a:off x="96" y="480"/>
              <a:ext cx="0" cy="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8082" name="Line 17">
              <a:extLst>
                <a:ext uri="{FF2B5EF4-FFF2-40B4-BE49-F238E27FC236}">
                  <a16:creationId xmlns:a16="http://schemas.microsoft.com/office/drawing/2014/main" id="{99612497-1EDA-4DF7-86C9-608F1F807256}"/>
                </a:ext>
              </a:extLst>
            </p:cNvPr>
            <p:cNvSpPr>
              <a:spLocks noChangeShapeType="1"/>
            </p:cNvSpPr>
            <p:nvPr/>
          </p:nvSpPr>
          <p:spPr bwMode="auto">
            <a:xfrm>
              <a:off x="5688" y="480"/>
              <a:ext cx="0" cy="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8083" name="Line 18">
              <a:extLst>
                <a:ext uri="{FF2B5EF4-FFF2-40B4-BE49-F238E27FC236}">
                  <a16:creationId xmlns:a16="http://schemas.microsoft.com/office/drawing/2014/main" id="{815B7B08-967F-4BC1-9518-5DC0C9B3298F}"/>
                </a:ext>
              </a:extLst>
            </p:cNvPr>
            <p:cNvSpPr>
              <a:spLocks noChangeShapeType="1"/>
            </p:cNvSpPr>
            <p:nvPr/>
          </p:nvSpPr>
          <p:spPr bwMode="auto">
            <a:xfrm>
              <a:off x="2150" y="480"/>
              <a:ext cx="35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8084" name="Line 19">
              <a:extLst>
                <a:ext uri="{FF2B5EF4-FFF2-40B4-BE49-F238E27FC236}">
                  <a16:creationId xmlns:a16="http://schemas.microsoft.com/office/drawing/2014/main" id="{0B6E008E-4797-4FCF-B553-B53E6055F17C}"/>
                </a:ext>
              </a:extLst>
            </p:cNvPr>
            <p:cNvSpPr>
              <a:spLocks noChangeShapeType="1"/>
            </p:cNvSpPr>
            <p:nvPr/>
          </p:nvSpPr>
          <p:spPr bwMode="auto">
            <a:xfrm>
              <a:off x="96" y="768"/>
              <a:ext cx="0" cy="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8085" name="Line 20">
              <a:extLst>
                <a:ext uri="{FF2B5EF4-FFF2-40B4-BE49-F238E27FC236}">
                  <a16:creationId xmlns:a16="http://schemas.microsoft.com/office/drawing/2014/main" id="{D2BEFABF-FF17-49C5-B16A-93A860F63763}"/>
                </a:ext>
              </a:extLst>
            </p:cNvPr>
            <p:cNvSpPr>
              <a:spLocks noChangeShapeType="1"/>
            </p:cNvSpPr>
            <p:nvPr/>
          </p:nvSpPr>
          <p:spPr bwMode="auto">
            <a:xfrm>
              <a:off x="5688" y="768"/>
              <a:ext cx="0" cy="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8086" name="Line 21">
              <a:extLst>
                <a:ext uri="{FF2B5EF4-FFF2-40B4-BE49-F238E27FC236}">
                  <a16:creationId xmlns:a16="http://schemas.microsoft.com/office/drawing/2014/main" id="{8DF4C450-C19E-4C30-A890-C17607746DE8}"/>
                </a:ext>
              </a:extLst>
            </p:cNvPr>
            <p:cNvSpPr>
              <a:spLocks noChangeShapeType="1"/>
            </p:cNvSpPr>
            <p:nvPr/>
          </p:nvSpPr>
          <p:spPr bwMode="auto">
            <a:xfrm>
              <a:off x="96" y="1056"/>
              <a:ext cx="0" cy="5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8087" name="Line 22">
              <a:extLst>
                <a:ext uri="{FF2B5EF4-FFF2-40B4-BE49-F238E27FC236}">
                  <a16:creationId xmlns:a16="http://schemas.microsoft.com/office/drawing/2014/main" id="{EA5258BB-9E47-4DEE-9F41-999DF422D820}"/>
                </a:ext>
              </a:extLst>
            </p:cNvPr>
            <p:cNvSpPr>
              <a:spLocks noChangeShapeType="1"/>
            </p:cNvSpPr>
            <p:nvPr/>
          </p:nvSpPr>
          <p:spPr bwMode="auto">
            <a:xfrm>
              <a:off x="5688" y="1056"/>
              <a:ext cx="0" cy="5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8088" name="Line 23">
              <a:extLst>
                <a:ext uri="{FF2B5EF4-FFF2-40B4-BE49-F238E27FC236}">
                  <a16:creationId xmlns:a16="http://schemas.microsoft.com/office/drawing/2014/main" id="{54E17889-2AD9-4F8E-AF32-10A01BAB01FD}"/>
                </a:ext>
              </a:extLst>
            </p:cNvPr>
            <p:cNvSpPr>
              <a:spLocks noChangeShapeType="1"/>
            </p:cNvSpPr>
            <p:nvPr/>
          </p:nvSpPr>
          <p:spPr bwMode="auto">
            <a:xfrm>
              <a:off x="96" y="1632"/>
              <a:ext cx="0" cy="4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8089" name="Line 24">
              <a:extLst>
                <a:ext uri="{FF2B5EF4-FFF2-40B4-BE49-F238E27FC236}">
                  <a16:creationId xmlns:a16="http://schemas.microsoft.com/office/drawing/2014/main" id="{5B2D55CA-A271-435E-8DD0-CD49EB0E5134}"/>
                </a:ext>
              </a:extLst>
            </p:cNvPr>
            <p:cNvSpPr>
              <a:spLocks noChangeShapeType="1"/>
            </p:cNvSpPr>
            <p:nvPr/>
          </p:nvSpPr>
          <p:spPr bwMode="auto">
            <a:xfrm>
              <a:off x="5688" y="1632"/>
              <a:ext cx="0" cy="4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8090" name="Line 25">
              <a:extLst>
                <a:ext uri="{FF2B5EF4-FFF2-40B4-BE49-F238E27FC236}">
                  <a16:creationId xmlns:a16="http://schemas.microsoft.com/office/drawing/2014/main" id="{D8EA833C-5FCE-4A73-B280-FCBA82591290}"/>
                </a:ext>
              </a:extLst>
            </p:cNvPr>
            <p:cNvSpPr>
              <a:spLocks noChangeShapeType="1"/>
            </p:cNvSpPr>
            <p:nvPr/>
          </p:nvSpPr>
          <p:spPr bwMode="auto">
            <a:xfrm>
              <a:off x="96" y="2112"/>
              <a:ext cx="0" cy="4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8091" name="Line 26">
              <a:extLst>
                <a:ext uri="{FF2B5EF4-FFF2-40B4-BE49-F238E27FC236}">
                  <a16:creationId xmlns:a16="http://schemas.microsoft.com/office/drawing/2014/main" id="{2D88EBB5-9D83-48FF-A3BD-6CBC091D76E0}"/>
                </a:ext>
              </a:extLst>
            </p:cNvPr>
            <p:cNvSpPr>
              <a:spLocks noChangeShapeType="1"/>
            </p:cNvSpPr>
            <p:nvPr/>
          </p:nvSpPr>
          <p:spPr bwMode="auto">
            <a:xfrm>
              <a:off x="5688" y="2112"/>
              <a:ext cx="0" cy="4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8092" name="Line 27">
              <a:extLst>
                <a:ext uri="{FF2B5EF4-FFF2-40B4-BE49-F238E27FC236}">
                  <a16:creationId xmlns:a16="http://schemas.microsoft.com/office/drawing/2014/main" id="{80AB90B5-E8FF-43CE-B879-6753EE089155}"/>
                </a:ext>
              </a:extLst>
            </p:cNvPr>
            <p:cNvSpPr>
              <a:spLocks noChangeShapeType="1"/>
            </p:cNvSpPr>
            <p:nvPr/>
          </p:nvSpPr>
          <p:spPr bwMode="auto">
            <a:xfrm>
              <a:off x="96" y="2592"/>
              <a:ext cx="0" cy="5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8093" name="Line 28">
              <a:extLst>
                <a:ext uri="{FF2B5EF4-FFF2-40B4-BE49-F238E27FC236}">
                  <a16:creationId xmlns:a16="http://schemas.microsoft.com/office/drawing/2014/main" id="{C0197C47-7ABE-4460-855A-CE1EFDAF7983}"/>
                </a:ext>
              </a:extLst>
            </p:cNvPr>
            <p:cNvSpPr>
              <a:spLocks noChangeShapeType="1"/>
            </p:cNvSpPr>
            <p:nvPr/>
          </p:nvSpPr>
          <p:spPr bwMode="auto">
            <a:xfrm>
              <a:off x="5688" y="2592"/>
              <a:ext cx="0" cy="5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88094" name="Line 29">
              <a:extLst>
                <a:ext uri="{FF2B5EF4-FFF2-40B4-BE49-F238E27FC236}">
                  <a16:creationId xmlns:a16="http://schemas.microsoft.com/office/drawing/2014/main" id="{F9CC6EDC-4427-4BAF-A110-64CF5248480F}"/>
                </a:ext>
              </a:extLst>
            </p:cNvPr>
            <p:cNvSpPr>
              <a:spLocks noChangeShapeType="1"/>
            </p:cNvSpPr>
            <p:nvPr/>
          </p:nvSpPr>
          <p:spPr bwMode="auto">
            <a:xfrm>
              <a:off x="1776" y="3168"/>
              <a:ext cx="39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grpSp>
      <p:sp>
        <p:nvSpPr>
          <p:cNvPr id="47135" name="Rectangle 31">
            <a:extLst>
              <a:ext uri="{FF2B5EF4-FFF2-40B4-BE49-F238E27FC236}">
                <a16:creationId xmlns:a16="http://schemas.microsoft.com/office/drawing/2014/main" id="{D6F69119-CF0D-44A2-9B2A-9E3B7F7A8C59}"/>
              </a:ext>
            </a:extLst>
          </p:cNvPr>
          <p:cNvSpPr>
            <a:spLocks noGrp="1" noChangeArrowheads="1"/>
          </p:cNvSpPr>
          <p:nvPr>
            <p:ph type="ctrTitle"/>
          </p:nvPr>
        </p:nvSpPr>
        <p:spPr>
          <a:xfrm>
            <a:off x="609600" y="685800"/>
            <a:ext cx="7620000" cy="460375"/>
          </a:xfrm>
        </p:spPr>
        <p:txBody>
          <a:bodyPr/>
          <a:lstStyle/>
          <a:p>
            <a:pPr eaLnBrk="1" hangingPunct="1">
              <a:defRPr/>
            </a:pPr>
            <a:r>
              <a:rPr lang="en-US" sz="2800" b="1">
                <a:effectLst>
                  <a:outerShdw blurRad="38100" dist="38100" dir="2700000" algn="tl">
                    <a:srgbClr val="FFFFFF"/>
                  </a:outerShdw>
                </a:effectLst>
              </a:rPr>
              <a:t>SUMMARY OF MEDIA METHODS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Terms in mass media: </a:t>
            </a:r>
          </a:p>
          <a:p>
            <a:pPr algn="just">
              <a:lnSpc>
                <a:spcPct val="120000"/>
              </a:lnSpc>
              <a:spcBef>
                <a:spcPts val="0"/>
              </a:spcBef>
              <a:buClrTx/>
              <a:buFont typeface="Wingdings" panose="05000000000000000000" pitchFamily="2" charset="2"/>
              <a:buChar char="q"/>
            </a:pPr>
            <a:r>
              <a:rPr lang="en-US" sz="2600" dirty="0">
                <a:solidFill>
                  <a:schemeClr val="tx1"/>
                </a:solidFill>
              </a:rPr>
              <a:t>Message: A cultural communication encoded in signs and symbols.</a:t>
            </a:r>
          </a:p>
          <a:p>
            <a:pPr algn="just">
              <a:lnSpc>
                <a:spcPct val="120000"/>
              </a:lnSpc>
              <a:spcBef>
                <a:spcPts val="0"/>
              </a:spcBef>
              <a:buClrTx/>
              <a:buFont typeface="Wingdings" panose="05000000000000000000" pitchFamily="2" charset="2"/>
              <a:buChar char="q"/>
            </a:pPr>
            <a:r>
              <a:rPr lang="en-US" sz="2600" dirty="0">
                <a:solidFill>
                  <a:schemeClr val="tx1"/>
                </a:solidFill>
              </a:rPr>
              <a:t>Marketing: The sum total of all activities (the marketing mix) designed to persuade people to adopt certain behaviours</a:t>
            </a:r>
          </a:p>
          <a:p>
            <a:pPr algn="just">
              <a:lnSpc>
                <a:spcPct val="120000"/>
              </a:lnSpc>
              <a:spcBef>
                <a:spcPts val="0"/>
              </a:spcBef>
              <a:buClrTx/>
              <a:buFont typeface="Wingdings" panose="05000000000000000000" pitchFamily="2" charset="2"/>
              <a:buChar char="q"/>
            </a:pPr>
            <a:r>
              <a:rPr lang="en-US" sz="2600" dirty="0">
                <a:solidFill>
                  <a:schemeClr val="tx1"/>
                </a:solidFill>
              </a:rPr>
              <a:t>Advertising: One component of marketing mix.</a:t>
            </a:r>
          </a:p>
          <a:p>
            <a:pPr algn="just">
              <a:lnSpc>
                <a:spcPct val="120000"/>
              </a:lnSpc>
              <a:spcBef>
                <a:spcPts val="0"/>
              </a:spcBef>
              <a:buClrTx/>
              <a:buFont typeface="Wingdings" panose="05000000000000000000" pitchFamily="2" charset="2"/>
              <a:buChar char="q"/>
            </a:pPr>
            <a:r>
              <a:rPr lang="en-US" sz="2600" dirty="0">
                <a:solidFill>
                  <a:schemeClr val="tx1"/>
                </a:solidFill>
              </a:rPr>
              <a:t>Audience segmentation: The division of a mixed population into more homogenous groups or market segments. Market segments are defined by certain shared characteristics which affect attitudes, beliefs and knowledge. Targeting specific market segments allows for more specific messages which will have a greater effect.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414618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The mass media can:</a:t>
            </a:r>
          </a:p>
          <a:p>
            <a:pPr algn="just">
              <a:lnSpc>
                <a:spcPct val="120000"/>
              </a:lnSpc>
              <a:spcBef>
                <a:spcPts val="0"/>
              </a:spcBef>
              <a:buClrTx/>
              <a:buFont typeface="Wingdings" panose="05000000000000000000" pitchFamily="2" charset="2"/>
              <a:buChar char="q"/>
            </a:pPr>
            <a:r>
              <a:rPr lang="en-US" sz="2600" dirty="0">
                <a:solidFill>
                  <a:schemeClr val="tx1"/>
                </a:solidFill>
              </a:rPr>
              <a:t>Raise consciousness about health issues</a:t>
            </a:r>
          </a:p>
          <a:p>
            <a:pPr algn="just">
              <a:lnSpc>
                <a:spcPct val="120000"/>
              </a:lnSpc>
              <a:spcBef>
                <a:spcPts val="0"/>
              </a:spcBef>
              <a:buClrTx/>
              <a:buFont typeface="Wingdings" panose="05000000000000000000" pitchFamily="2" charset="2"/>
              <a:buChar char="q"/>
            </a:pPr>
            <a:r>
              <a:rPr lang="en-US" sz="2600" dirty="0">
                <a:solidFill>
                  <a:schemeClr val="tx1"/>
                </a:solidFill>
              </a:rPr>
              <a:t>Help place health on the public agenda</a:t>
            </a:r>
          </a:p>
          <a:p>
            <a:pPr algn="just">
              <a:lnSpc>
                <a:spcPct val="120000"/>
              </a:lnSpc>
              <a:spcBef>
                <a:spcPts val="0"/>
              </a:spcBef>
              <a:buClrTx/>
              <a:buFont typeface="Wingdings" panose="05000000000000000000" pitchFamily="2" charset="2"/>
              <a:buChar char="q"/>
            </a:pPr>
            <a:r>
              <a:rPr lang="en-US" sz="2600" dirty="0">
                <a:solidFill>
                  <a:schemeClr val="tx1"/>
                </a:solidFill>
              </a:rPr>
              <a:t>Convey simple information</a:t>
            </a:r>
          </a:p>
          <a:p>
            <a:pPr algn="just">
              <a:lnSpc>
                <a:spcPct val="120000"/>
              </a:lnSpc>
              <a:spcBef>
                <a:spcPts val="0"/>
              </a:spcBef>
              <a:buClrTx/>
              <a:buFont typeface="Wingdings" panose="05000000000000000000" pitchFamily="2" charset="2"/>
              <a:buChar char="q"/>
            </a:pPr>
            <a:r>
              <a:rPr lang="en-US" sz="2600" dirty="0">
                <a:solidFill>
                  <a:schemeClr val="tx1"/>
                </a:solidFill>
              </a:rPr>
              <a:t>Change behaviour if other enabling factors are present</a:t>
            </a:r>
          </a:p>
          <a:p>
            <a:pPr marL="0" indent="0" algn="just">
              <a:lnSpc>
                <a:spcPct val="120000"/>
              </a:lnSpc>
              <a:spcBef>
                <a:spcPts val="0"/>
              </a:spcBef>
              <a:buClrTx/>
              <a:buNone/>
            </a:pPr>
            <a:r>
              <a:rPr lang="en-US" sz="2600" b="1" dirty="0">
                <a:solidFill>
                  <a:schemeClr val="tx1"/>
                </a:solidFill>
              </a:rPr>
              <a:t>The mass media cannot:</a:t>
            </a:r>
          </a:p>
          <a:p>
            <a:pPr algn="just">
              <a:lnSpc>
                <a:spcPct val="120000"/>
              </a:lnSpc>
              <a:spcBef>
                <a:spcPts val="0"/>
              </a:spcBef>
              <a:buClrTx/>
              <a:buFont typeface="Wingdings" panose="05000000000000000000" pitchFamily="2" charset="2"/>
              <a:buChar char="q"/>
            </a:pPr>
            <a:r>
              <a:rPr lang="en-US" sz="2600" dirty="0">
                <a:solidFill>
                  <a:schemeClr val="tx1"/>
                </a:solidFill>
              </a:rPr>
              <a:t>Convey complex information</a:t>
            </a:r>
          </a:p>
          <a:p>
            <a:pPr algn="just">
              <a:lnSpc>
                <a:spcPct val="120000"/>
              </a:lnSpc>
              <a:spcBef>
                <a:spcPts val="0"/>
              </a:spcBef>
              <a:buClrTx/>
              <a:buFont typeface="Wingdings" panose="05000000000000000000" pitchFamily="2" charset="2"/>
              <a:buChar char="q"/>
            </a:pPr>
            <a:r>
              <a:rPr lang="en-US" sz="2600" dirty="0">
                <a:solidFill>
                  <a:schemeClr val="tx1"/>
                </a:solidFill>
              </a:rPr>
              <a:t>Teach skills</a:t>
            </a:r>
          </a:p>
          <a:p>
            <a:pPr algn="just">
              <a:lnSpc>
                <a:spcPct val="120000"/>
              </a:lnSpc>
              <a:spcBef>
                <a:spcPts val="0"/>
              </a:spcBef>
              <a:buClrTx/>
              <a:buFont typeface="Wingdings" panose="05000000000000000000" pitchFamily="2" charset="2"/>
              <a:buChar char="q"/>
            </a:pPr>
            <a:r>
              <a:rPr lang="en-US" sz="2600" dirty="0">
                <a:solidFill>
                  <a:schemeClr val="tx1"/>
                </a:solidFill>
              </a:rPr>
              <a:t>Shift people’s attitudes or beliefs. If messages are presented which challenge basic beliefs, it is more likely that the message will be ignored, dismissed or interpreted to mean something else</a:t>
            </a:r>
          </a:p>
          <a:p>
            <a:pPr algn="just">
              <a:lnSpc>
                <a:spcPct val="120000"/>
              </a:lnSpc>
              <a:spcBef>
                <a:spcPts val="0"/>
              </a:spcBef>
              <a:buClrTx/>
              <a:buFont typeface="Wingdings" panose="05000000000000000000" pitchFamily="2" charset="2"/>
              <a:buChar char="q"/>
            </a:pPr>
            <a:r>
              <a:rPr lang="en-US" sz="2600" dirty="0">
                <a:solidFill>
                  <a:schemeClr val="tx1"/>
                </a:solidFill>
              </a:rPr>
              <a:t>Change behaviour in the absence of other enabling factors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3212862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FACTORS IMPORTANT TO MEDIA EFFECTIVENESS </a:t>
            </a:r>
          </a:p>
          <a:p>
            <a:pPr algn="just">
              <a:lnSpc>
                <a:spcPct val="120000"/>
              </a:lnSpc>
              <a:spcBef>
                <a:spcPts val="0"/>
              </a:spcBef>
              <a:buClrTx/>
              <a:buFont typeface="Wingdings" panose="05000000000000000000" pitchFamily="2" charset="2"/>
              <a:buChar char="q"/>
            </a:pPr>
            <a:r>
              <a:rPr lang="en-US" sz="2600" dirty="0">
                <a:solidFill>
                  <a:schemeClr val="tx1"/>
                </a:solidFill>
              </a:rPr>
              <a:t>CREDIBILITY: The source must be trusted and reliable</a:t>
            </a:r>
          </a:p>
          <a:p>
            <a:pPr algn="just">
              <a:lnSpc>
                <a:spcPct val="120000"/>
              </a:lnSpc>
              <a:spcBef>
                <a:spcPts val="0"/>
              </a:spcBef>
              <a:buClrTx/>
              <a:buFont typeface="Wingdings" panose="05000000000000000000" pitchFamily="2" charset="2"/>
              <a:buChar char="q"/>
            </a:pPr>
            <a:r>
              <a:rPr lang="en-US" sz="2600" dirty="0">
                <a:solidFill>
                  <a:schemeClr val="tx1"/>
                </a:solidFill>
              </a:rPr>
              <a:t>CONTEXT: The message should be relevant to the receiver</a:t>
            </a:r>
          </a:p>
          <a:p>
            <a:pPr algn="just">
              <a:lnSpc>
                <a:spcPct val="120000"/>
              </a:lnSpc>
              <a:spcBef>
                <a:spcPts val="0"/>
              </a:spcBef>
              <a:buClrTx/>
              <a:buFont typeface="Wingdings" panose="05000000000000000000" pitchFamily="2" charset="2"/>
              <a:buChar char="q"/>
            </a:pPr>
            <a:r>
              <a:rPr lang="en-US" sz="2600" dirty="0">
                <a:solidFill>
                  <a:schemeClr val="tx1"/>
                </a:solidFill>
              </a:rPr>
              <a:t>CONTENT: The message must be meaningful</a:t>
            </a:r>
          </a:p>
          <a:p>
            <a:pPr algn="just">
              <a:lnSpc>
                <a:spcPct val="120000"/>
              </a:lnSpc>
              <a:spcBef>
                <a:spcPts val="0"/>
              </a:spcBef>
              <a:buClrTx/>
              <a:buFont typeface="Wingdings" panose="05000000000000000000" pitchFamily="2" charset="2"/>
              <a:buChar char="q"/>
            </a:pPr>
            <a:r>
              <a:rPr lang="en-US" sz="2600" dirty="0">
                <a:solidFill>
                  <a:schemeClr val="tx1"/>
                </a:solidFill>
              </a:rPr>
              <a:t>CLARITY: The receiver must be able to understand the message</a:t>
            </a:r>
          </a:p>
          <a:p>
            <a:pPr algn="just">
              <a:lnSpc>
                <a:spcPct val="120000"/>
              </a:lnSpc>
              <a:spcBef>
                <a:spcPts val="0"/>
              </a:spcBef>
              <a:buClrTx/>
              <a:buFont typeface="Wingdings" panose="05000000000000000000" pitchFamily="2" charset="2"/>
              <a:buChar char="q"/>
            </a:pPr>
            <a:r>
              <a:rPr lang="en-US" sz="2600" dirty="0">
                <a:solidFill>
                  <a:schemeClr val="tx1"/>
                </a:solidFill>
              </a:rPr>
              <a:t>CONTINUITY: The message should be consistent without being boring</a:t>
            </a:r>
          </a:p>
          <a:p>
            <a:pPr algn="just">
              <a:lnSpc>
                <a:spcPct val="120000"/>
              </a:lnSpc>
              <a:spcBef>
                <a:spcPts val="0"/>
              </a:spcBef>
              <a:buClrTx/>
              <a:buFont typeface="Wingdings" panose="05000000000000000000" pitchFamily="2" charset="2"/>
              <a:buChar char="q"/>
            </a:pPr>
            <a:r>
              <a:rPr lang="en-US" sz="2600" dirty="0">
                <a:solidFill>
                  <a:schemeClr val="tx1"/>
                </a:solidFill>
              </a:rPr>
              <a:t>CHANNELS: The message must used the established channel of the receiver 	use the media</a:t>
            </a:r>
          </a:p>
          <a:p>
            <a:pPr algn="just">
              <a:lnSpc>
                <a:spcPct val="120000"/>
              </a:lnSpc>
              <a:spcBef>
                <a:spcPts val="0"/>
              </a:spcBef>
              <a:buClrTx/>
              <a:buFont typeface="Wingdings" panose="05000000000000000000" pitchFamily="2" charset="2"/>
              <a:buChar char="q"/>
            </a:pPr>
            <a:r>
              <a:rPr lang="en-US" sz="2600" dirty="0">
                <a:solidFill>
                  <a:schemeClr val="tx1"/>
                </a:solidFill>
              </a:rPr>
              <a:t>CAPABILITY: The receiver must be capable of acting on the message meaningful</a:t>
            </a:r>
          </a:p>
          <a:p>
            <a:pPr algn="just">
              <a:lnSpc>
                <a:spcPct val="120000"/>
              </a:lnSpc>
              <a:spcBef>
                <a:spcPts val="0"/>
              </a:spcBef>
              <a:buClrTx/>
              <a:buFont typeface="Wingdings" panose="05000000000000000000" pitchFamily="2" charset="2"/>
              <a:buChar char="q"/>
            </a:pPr>
            <a:r>
              <a:rPr lang="en-US" sz="2600" dirty="0">
                <a:solidFill>
                  <a:schemeClr val="tx1"/>
                </a:solidFill>
              </a:rPr>
              <a:t>	COLLABORATION: Media professionals should be involved to determine how best to use the media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814679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WHEN TO USE THE MEDIA IN HEALTH PROMOTION </a:t>
            </a:r>
          </a:p>
          <a:p>
            <a:pPr algn="just">
              <a:lnSpc>
                <a:spcPct val="120000"/>
              </a:lnSpc>
              <a:spcBef>
                <a:spcPts val="0"/>
              </a:spcBef>
              <a:buClrTx/>
              <a:buFont typeface="Wingdings" panose="05000000000000000000" pitchFamily="2" charset="2"/>
              <a:buChar char="q"/>
            </a:pPr>
            <a:r>
              <a:rPr lang="en-US" sz="2600" dirty="0">
                <a:solidFill>
                  <a:schemeClr val="tx1"/>
                </a:solidFill>
              </a:rPr>
              <a:t>When a wide exposure is desired</a:t>
            </a:r>
          </a:p>
          <a:p>
            <a:pPr algn="just">
              <a:lnSpc>
                <a:spcPct val="120000"/>
              </a:lnSpc>
              <a:spcBef>
                <a:spcPts val="0"/>
              </a:spcBef>
              <a:buClrTx/>
              <a:buFont typeface="Wingdings" panose="05000000000000000000" pitchFamily="2" charset="2"/>
              <a:buChar char="q"/>
            </a:pPr>
            <a:r>
              <a:rPr lang="en-US" sz="2600" dirty="0">
                <a:solidFill>
                  <a:schemeClr val="tx1"/>
                </a:solidFill>
              </a:rPr>
              <a:t>When public discussion is likely to facilitate the educational process</a:t>
            </a:r>
          </a:p>
          <a:p>
            <a:pPr algn="just">
              <a:lnSpc>
                <a:spcPct val="120000"/>
              </a:lnSpc>
              <a:spcBef>
                <a:spcPts val="0"/>
              </a:spcBef>
              <a:buClrTx/>
              <a:buFont typeface="Wingdings" panose="05000000000000000000" pitchFamily="2" charset="2"/>
              <a:buChar char="q"/>
            </a:pPr>
            <a:r>
              <a:rPr lang="en-US" sz="2600" dirty="0">
                <a:solidFill>
                  <a:schemeClr val="tx1"/>
                </a:solidFill>
              </a:rPr>
              <a:t>When awareness is the main goal</a:t>
            </a:r>
          </a:p>
          <a:p>
            <a:pPr algn="just">
              <a:lnSpc>
                <a:spcPct val="120000"/>
              </a:lnSpc>
              <a:spcBef>
                <a:spcPts val="0"/>
              </a:spcBef>
              <a:buClrTx/>
              <a:buFont typeface="Wingdings" panose="05000000000000000000" pitchFamily="2" charset="2"/>
              <a:buChar char="q"/>
            </a:pPr>
            <a:r>
              <a:rPr lang="en-US" sz="2600" dirty="0">
                <a:solidFill>
                  <a:schemeClr val="tx1"/>
                </a:solidFill>
              </a:rPr>
              <a:t>When media is on-side</a:t>
            </a:r>
          </a:p>
          <a:p>
            <a:pPr algn="just">
              <a:lnSpc>
                <a:spcPct val="120000"/>
              </a:lnSpc>
              <a:spcBef>
                <a:spcPts val="0"/>
              </a:spcBef>
              <a:buClrTx/>
              <a:buFont typeface="Wingdings" panose="05000000000000000000" pitchFamily="2" charset="2"/>
              <a:buChar char="q"/>
            </a:pPr>
            <a:r>
              <a:rPr lang="en-US" sz="2600" dirty="0">
                <a:solidFill>
                  <a:schemeClr val="tx1"/>
                </a:solidFill>
              </a:rPr>
              <a:t>When accompanying on the ground back-up can be provided</a:t>
            </a:r>
          </a:p>
          <a:p>
            <a:pPr algn="just">
              <a:lnSpc>
                <a:spcPct val="120000"/>
              </a:lnSpc>
              <a:spcBef>
                <a:spcPts val="0"/>
              </a:spcBef>
              <a:buClrTx/>
              <a:buFont typeface="Wingdings" panose="05000000000000000000" pitchFamily="2" charset="2"/>
              <a:buChar char="q"/>
            </a:pPr>
            <a:r>
              <a:rPr lang="en-US" sz="2600" dirty="0">
                <a:solidFill>
                  <a:schemeClr val="tx1"/>
                </a:solidFill>
              </a:rPr>
              <a:t>When long-term follow-up is possible</a:t>
            </a:r>
          </a:p>
          <a:p>
            <a:pPr algn="just">
              <a:lnSpc>
                <a:spcPct val="120000"/>
              </a:lnSpc>
              <a:spcBef>
                <a:spcPts val="0"/>
              </a:spcBef>
              <a:buClrTx/>
              <a:buFont typeface="Wingdings" panose="05000000000000000000" pitchFamily="2" charset="2"/>
              <a:buChar char="q"/>
            </a:pPr>
            <a:r>
              <a:rPr lang="en-US" sz="2600" dirty="0">
                <a:solidFill>
                  <a:schemeClr val="tx1"/>
                </a:solidFill>
              </a:rPr>
              <a:t>When a generous budget exists</a:t>
            </a:r>
          </a:p>
          <a:p>
            <a:pPr algn="just">
              <a:lnSpc>
                <a:spcPct val="120000"/>
              </a:lnSpc>
              <a:spcBef>
                <a:spcPts val="0"/>
              </a:spcBef>
              <a:buClrTx/>
              <a:buFont typeface="Wingdings" panose="05000000000000000000" pitchFamily="2" charset="2"/>
              <a:buChar char="q"/>
            </a:pPr>
            <a:r>
              <a:rPr lang="en-US" sz="2600" dirty="0">
                <a:solidFill>
                  <a:schemeClr val="tx1"/>
                </a:solidFill>
              </a:rPr>
              <a:t>When counter-argument is likely to be productive</a:t>
            </a:r>
          </a:p>
          <a:p>
            <a:pPr algn="just">
              <a:lnSpc>
                <a:spcPct val="120000"/>
              </a:lnSpc>
              <a:spcBef>
                <a:spcPts val="0"/>
              </a:spcBef>
              <a:buClrTx/>
              <a:buFont typeface="Wingdings" panose="05000000000000000000" pitchFamily="2" charset="2"/>
              <a:buChar char="q"/>
            </a:pPr>
            <a:r>
              <a:rPr lang="en-US" sz="2600" dirty="0">
                <a:solidFill>
                  <a:schemeClr val="tx1"/>
                </a:solidFill>
              </a:rPr>
              <a:t>When the behaviour goal is simple</a:t>
            </a:r>
          </a:p>
          <a:p>
            <a:pPr algn="just">
              <a:lnSpc>
                <a:spcPct val="120000"/>
              </a:lnSpc>
              <a:spcBef>
                <a:spcPts val="0"/>
              </a:spcBef>
              <a:buClrTx/>
              <a:buFont typeface="Wingdings" panose="05000000000000000000" pitchFamily="2" charset="2"/>
              <a:buChar char="q"/>
            </a:pPr>
            <a:r>
              <a:rPr lang="en-US" sz="2600" dirty="0">
                <a:solidFill>
                  <a:schemeClr val="tx1"/>
                </a:solidFill>
              </a:rPr>
              <a:t>When a hidden agenda is public relations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6718324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SOCIAL MARKETING: </a:t>
            </a:r>
          </a:p>
          <a:p>
            <a:pPr algn="just">
              <a:lnSpc>
                <a:spcPct val="120000"/>
              </a:lnSpc>
              <a:spcBef>
                <a:spcPts val="0"/>
              </a:spcBef>
              <a:buClrTx/>
              <a:buFont typeface="Wingdings" panose="05000000000000000000" pitchFamily="2" charset="2"/>
              <a:buChar char="q"/>
            </a:pPr>
            <a:r>
              <a:rPr lang="en-US" sz="2600" dirty="0">
                <a:solidFill>
                  <a:schemeClr val="tx1"/>
                </a:solidFill>
              </a:rPr>
              <a:t>Social marketing is the application of marketing concepts and techniques to the marketing of various socially beneficial ideas and causes instead or products and services in the commercial sense. (FOX &amp; KOTLER, 1980)</a:t>
            </a:r>
          </a:p>
          <a:p>
            <a:pPr marL="0" indent="0" algn="just">
              <a:lnSpc>
                <a:spcPct val="120000"/>
              </a:lnSpc>
              <a:spcBef>
                <a:spcPts val="0"/>
              </a:spcBef>
              <a:buClrTx/>
              <a:buNone/>
            </a:pPr>
            <a:r>
              <a:rPr lang="en-US" sz="2600" b="1" dirty="0">
                <a:solidFill>
                  <a:schemeClr val="tx1"/>
                </a:solidFill>
              </a:rPr>
              <a:t>THE MARKETING MIX: THE FOUR P’S</a:t>
            </a:r>
          </a:p>
          <a:p>
            <a:pPr algn="just">
              <a:lnSpc>
                <a:spcPct val="120000"/>
              </a:lnSpc>
              <a:spcBef>
                <a:spcPts val="0"/>
              </a:spcBef>
              <a:buClrTx/>
              <a:buFont typeface="Wingdings" panose="05000000000000000000" pitchFamily="2" charset="2"/>
              <a:buChar char="q"/>
            </a:pPr>
            <a:r>
              <a:rPr lang="en-US" sz="2600" dirty="0">
                <a:solidFill>
                  <a:schemeClr val="tx1"/>
                </a:solidFill>
              </a:rPr>
              <a:t>PRODUCT: the physical product and its symbolic meaning</a:t>
            </a:r>
          </a:p>
          <a:p>
            <a:pPr algn="just">
              <a:lnSpc>
                <a:spcPct val="120000"/>
              </a:lnSpc>
              <a:spcBef>
                <a:spcPts val="0"/>
              </a:spcBef>
              <a:buClrTx/>
              <a:buFont typeface="Wingdings" panose="05000000000000000000" pitchFamily="2" charset="2"/>
              <a:buChar char="q"/>
            </a:pPr>
            <a:r>
              <a:rPr lang="en-US" sz="2600" dirty="0">
                <a:solidFill>
                  <a:schemeClr val="tx1"/>
                </a:solidFill>
              </a:rPr>
              <a:t>PRICE:	the value of the product</a:t>
            </a:r>
          </a:p>
          <a:p>
            <a:pPr algn="just">
              <a:lnSpc>
                <a:spcPct val="120000"/>
              </a:lnSpc>
              <a:spcBef>
                <a:spcPts val="0"/>
              </a:spcBef>
              <a:buClrTx/>
              <a:buFont typeface="Wingdings" panose="05000000000000000000" pitchFamily="2" charset="2"/>
              <a:buChar char="q"/>
            </a:pPr>
            <a:r>
              <a:rPr lang="en-US" sz="2600" dirty="0">
                <a:solidFill>
                  <a:schemeClr val="tx1"/>
                </a:solidFill>
              </a:rPr>
              <a:t>PLACE: where the product is available</a:t>
            </a:r>
          </a:p>
          <a:p>
            <a:pPr algn="just">
              <a:lnSpc>
                <a:spcPct val="120000"/>
              </a:lnSpc>
              <a:spcBef>
                <a:spcPts val="0"/>
              </a:spcBef>
              <a:buClrTx/>
              <a:buFont typeface="Wingdings" panose="05000000000000000000" pitchFamily="2" charset="2"/>
              <a:buChar char="q"/>
            </a:pPr>
            <a:r>
              <a:rPr lang="en-US" sz="2600" dirty="0">
                <a:solidFill>
                  <a:schemeClr val="tx1"/>
                </a:solidFill>
              </a:rPr>
              <a:t>PROMOTION:	advertising, sales promotion, personal selling and publicity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89889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chemeClr val="tx1"/>
                </a:solidFill>
              </a:rPr>
              <a:t>Community health</a:t>
            </a:r>
          </a:p>
          <a:p>
            <a:pPr algn="just">
              <a:lnSpc>
                <a:spcPct val="120000"/>
              </a:lnSpc>
              <a:spcBef>
                <a:spcPts val="0"/>
              </a:spcBef>
              <a:buClrTx/>
              <a:buFont typeface="Wingdings" panose="05000000000000000000" pitchFamily="2" charset="2"/>
              <a:buChar char="q"/>
            </a:pPr>
            <a:r>
              <a:rPr lang="en-US" sz="2800" dirty="0">
                <a:solidFill>
                  <a:schemeClr val="tx1"/>
                </a:solidFill>
              </a:rPr>
              <a:t>This is the science and art of preventing disease, prolonging life and health efficacy through organized community effort. Or </a:t>
            </a:r>
          </a:p>
          <a:p>
            <a:pPr algn="just">
              <a:lnSpc>
                <a:spcPct val="120000"/>
              </a:lnSpc>
              <a:spcBef>
                <a:spcPts val="0"/>
              </a:spcBef>
              <a:buClrTx/>
              <a:buFont typeface="Wingdings" panose="05000000000000000000" pitchFamily="2" charset="2"/>
              <a:buChar char="q"/>
            </a:pPr>
            <a:r>
              <a:rPr lang="en-US" sz="2800" dirty="0">
                <a:solidFill>
                  <a:schemeClr val="tx1"/>
                </a:solidFill>
              </a:rPr>
              <a:t>It’s the science and art of promoting health and preventing diseases through organized community participation.</a:t>
            </a:r>
          </a:p>
          <a:p>
            <a:pPr algn="just">
              <a:lnSpc>
                <a:spcPct val="120000"/>
              </a:lnSpc>
              <a:spcBef>
                <a:spcPts val="0"/>
              </a:spcBef>
              <a:buClrTx/>
              <a:buFont typeface="Wingdings" panose="05000000000000000000" pitchFamily="2" charset="2"/>
              <a:buChar char="q"/>
            </a:pPr>
            <a:r>
              <a:rPr lang="en-US" sz="2800" dirty="0">
                <a:solidFill>
                  <a:schemeClr val="tx1"/>
                </a:solidFill>
              </a:rPr>
              <a:t>Is the art and science of maintaining, protecting and improving the health of all the members of the community through organized and sustained community efforts. </a:t>
            </a:r>
          </a:p>
          <a:p>
            <a:pPr algn="just">
              <a:lnSpc>
                <a:spcPct val="120000"/>
              </a:lnSpc>
              <a:spcBef>
                <a:spcPts val="0"/>
              </a:spcBef>
              <a:buClrTx/>
              <a:buFont typeface="Wingdings" panose="05000000000000000000" pitchFamily="2" charset="2"/>
              <a:buChar char="q"/>
            </a:pPr>
            <a:r>
              <a:rPr lang="en-GB" sz="2800" dirty="0">
                <a:solidFill>
                  <a:schemeClr val="tx1"/>
                </a:solidFill>
              </a:rPr>
              <a:t>(WHO) refers to the health status of the community, to the problem, affecting their health &amp; to the totally health care provided to the community</a:t>
            </a:r>
            <a:endParaRPr lang="en-US" sz="2800" dirty="0">
              <a:solidFill>
                <a:schemeClr val="tx1"/>
              </a:solidFill>
            </a:endParaRPr>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382000" y="6325127"/>
            <a:ext cx="742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9830907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8 IMPORTANT STEPS IN SOCIAL MARKETING PROGRAMMES</a:t>
            </a:r>
          </a:p>
          <a:p>
            <a:pPr marL="514350" indent="-514350" algn="just">
              <a:lnSpc>
                <a:spcPct val="120000"/>
              </a:lnSpc>
              <a:spcBef>
                <a:spcPts val="0"/>
              </a:spcBef>
              <a:buClrTx/>
              <a:buFont typeface="+mj-lt"/>
              <a:buAutoNum type="arabicPeriod"/>
            </a:pPr>
            <a:r>
              <a:rPr lang="en-US" sz="2600" dirty="0">
                <a:solidFill>
                  <a:schemeClr val="tx1"/>
                </a:solidFill>
              </a:rPr>
              <a:t>Establishing management and operating procedures</a:t>
            </a:r>
          </a:p>
          <a:p>
            <a:pPr marL="514350" indent="-514350" algn="just">
              <a:lnSpc>
                <a:spcPct val="120000"/>
              </a:lnSpc>
              <a:spcBef>
                <a:spcPts val="0"/>
              </a:spcBef>
              <a:buClrTx/>
              <a:buFont typeface="+mj-lt"/>
              <a:buAutoNum type="arabicPeriod"/>
            </a:pPr>
            <a:r>
              <a:rPr lang="en-US" sz="2600" dirty="0">
                <a:solidFill>
                  <a:schemeClr val="tx1"/>
                </a:solidFill>
              </a:rPr>
              <a:t>Selecting the products to be marketed</a:t>
            </a:r>
          </a:p>
          <a:p>
            <a:pPr marL="514350" indent="-514350" algn="just">
              <a:lnSpc>
                <a:spcPct val="120000"/>
              </a:lnSpc>
              <a:spcBef>
                <a:spcPts val="0"/>
              </a:spcBef>
              <a:buClrTx/>
              <a:buFont typeface="+mj-lt"/>
              <a:buAutoNum type="arabicPeriod"/>
            </a:pPr>
            <a:r>
              <a:rPr lang="en-US" sz="2600" dirty="0">
                <a:solidFill>
                  <a:schemeClr val="tx1"/>
                </a:solidFill>
              </a:rPr>
              <a:t>Identifying the consumer population</a:t>
            </a:r>
          </a:p>
          <a:p>
            <a:pPr marL="514350" indent="-514350" algn="just">
              <a:lnSpc>
                <a:spcPct val="120000"/>
              </a:lnSpc>
              <a:spcBef>
                <a:spcPts val="0"/>
              </a:spcBef>
              <a:buClrTx/>
              <a:buFont typeface="+mj-lt"/>
              <a:buAutoNum type="arabicPeriod"/>
            </a:pPr>
            <a:r>
              <a:rPr lang="en-US" sz="2600" dirty="0">
                <a:solidFill>
                  <a:schemeClr val="tx1"/>
                </a:solidFill>
              </a:rPr>
              <a:t>Deciding on brand names and packaging</a:t>
            </a:r>
          </a:p>
          <a:p>
            <a:pPr marL="514350" indent="-514350" algn="just">
              <a:lnSpc>
                <a:spcPct val="120000"/>
              </a:lnSpc>
              <a:spcBef>
                <a:spcPts val="0"/>
              </a:spcBef>
              <a:buClrTx/>
              <a:buFont typeface="+mj-lt"/>
              <a:buAutoNum type="arabicPeriod"/>
            </a:pPr>
            <a:r>
              <a:rPr lang="en-US" sz="2600" dirty="0">
                <a:solidFill>
                  <a:schemeClr val="tx1"/>
                </a:solidFill>
              </a:rPr>
              <a:t>Setting an appropriate price</a:t>
            </a:r>
          </a:p>
          <a:p>
            <a:pPr marL="514350" indent="-514350" algn="just">
              <a:lnSpc>
                <a:spcPct val="120000"/>
              </a:lnSpc>
              <a:spcBef>
                <a:spcPts val="0"/>
              </a:spcBef>
              <a:buClrTx/>
              <a:buFont typeface="+mj-lt"/>
              <a:buAutoNum type="arabicPeriod"/>
            </a:pPr>
            <a:r>
              <a:rPr lang="en-US" sz="2600" dirty="0">
                <a:solidFill>
                  <a:schemeClr val="tx1"/>
                </a:solidFill>
              </a:rPr>
              <a:t>Recruiting sales outlets</a:t>
            </a:r>
          </a:p>
          <a:p>
            <a:pPr marL="514350" indent="-514350" algn="just">
              <a:lnSpc>
                <a:spcPct val="120000"/>
              </a:lnSpc>
              <a:spcBef>
                <a:spcPts val="0"/>
              </a:spcBef>
              <a:buClrTx/>
              <a:buFont typeface="+mj-lt"/>
              <a:buAutoNum type="arabicPeriod"/>
            </a:pPr>
            <a:r>
              <a:rPr lang="en-US" sz="2600" dirty="0">
                <a:solidFill>
                  <a:schemeClr val="tx1"/>
                </a:solidFill>
              </a:rPr>
              <a:t>Arranging and maintaining a distribution system</a:t>
            </a:r>
          </a:p>
          <a:p>
            <a:pPr marL="514350" indent="-514350" algn="just">
              <a:lnSpc>
                <a:spcPct val="120000"/>
              </a:lnSpc>
              <a:spcBef>
                <a:spcPts val="0"/>
              </a:spcBef>
              <a:buClrTx/>
              <a:buFont typeface="+mj-lt"/>
              <a:buAutoNum type="arabicPeriod"/>
            </a:pPr>
            <a:r>
              <a:rPr lang="en-US" sz="2600" dirty="0">
                <a:solidFill>
                  <a:schemeClr val="tx1"/>
                </a:solidFill>
              </a:rPr>
              <a:t>Carrying out promotion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815663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SOCIAL MARKETING: STRENGTHS</a:t>
            </a:r>
          </a:p>
          <a:p>
            <a:pPr marL="514350" indent="-514350" algn="just">
              <a:lnSpc>
                <a:spcPct val="120000"/>
              </a:lnSpc>
              <a:spcBef>
                <a:spcPts val="0"/>
              </a:spcBef>
              <a:buClrTx/>
              <a:buFont typeface="+mj-lt"/>
              <a:buAutoNum type="arabicPeriod"/>
            </a:pPr>
            <a:r>
              <a:rPr lang="en-US" sz="2600" dirty="0">
                <a:solidFill>
                  <a:schemeClr val="tx1"/>
                </a:solidFill>
              </a:rPr>
              <a:t>A valuable change tool</a:t>
            </a:r>
          </a:p>
          <a:p>
            <a:pPr marL="514350" indent="-514350" algn="just">
              <a:lnSpc>
                <a:spcPct val="120000"/>
              </a:lnSpc>
              <a:spcBef>
                <a:spcPts val="0"/>
              </a:spcBef>
              <a:buClrTx/>
              <a:buFont typeface="+mj-lt"/>
              <a:buAutoNum type="arabicPeriod"/>
            </a:pPr>
            <a:r>
              <a:rPr lang="en-US" sz="2600" dirty="0">
                <a:solidFill>
                  <a:schemeClr val="tx1"/>
                </a:solidFill>
              </a:rPr>
              <a:t>Useful in persuasion</a:t>
            </a:r>
          </a:p>
          <a:p>
            <a:pPr marL="514350" indent="-514350" algn="just">
              <a:lnSpc>
                <a:spcPct val="120000"/>
              </a:lnSpc>
              <a:spcBef>
                <a:spcPts val="0"/>
              </a:spcBef>
              <a:buClrTx/>
              <a:buFont typeface="+mj-lt"/>
              <a:buAutoNum type="arabicPeriod"/>
            </a:pPr>
            <a:r>
              <a:rPr lang="en-US" sz="2600" dirty="0">
                <a:solidFill>
                  <a:schemeClr val="tx1"/>
                </a:solidFill>
              </a:rPr>
              <a:t>Useful in creating awareness and 		interest</a:t>
            </a:r>
          </a:p>
          <a:p>
            <a:pPr marL="514350" indent="-514350" algn="just">
              <a:lnSpc>
                <a:spcPct val="120000"/>
              </a:lnSpc>
              <a:spcBef>
                <a:spcPts val="0"/>
              </a:spcBef>
              <a:buClrTx/>
              <a:buFont typeface="+mj-lt"/>
              <a:buAutoNum type="arabicPeriod"/>
            </a:pPr>
            <a:r>
              <a:rPr lang="en-US" sz="2600" dirty="0">
                <a:solidFill>
                  <a:schemeClr val="tx1"/>
                </a:solidFill>
              </a:rPr>
              <a:t>Helpful by reinforcing through 			repetition of message</a:t>
            </a:r>
          </a:p>
          <a:p>
            <a:pPr marL="514350" indent="-514350" algn="just">
              <a:lnSpc>
                <a:spcPct val="120000"/>
              </a:lnSpc>
              <a:spcBef>
                <a:spcPts val="0"/>
              </a:spcBef>
              <a:buClrTx/>
              <a:buFont typeface="+mj-lt"/>
              <a:buAutoNum type="arabicPeriod"/>
            </a:pPr>
            <a:r>
              <a:rPr lang="en-US" sz="2600" dirty="0">
                <a:solidFill>
                  <a:schemeClr val="tx1"/>
                </a:solidFill>
              </a:rPr>
              <a:t>Usually offer long term benefits of the 	behaviours promoted</a:t>
            </a:r>
          </a:p>
          <a:p>
            <a:pPr marL="514350" indent="-514350" algn="just">
              <a:lnSpc>
                <a:spcPct val="120000"/>
              </a:lnSpc>
              <a:spcBef>
                <a:spcPts val="0"/>
              </a:spcBef>
              <a:buClrTx/>
              <a:buFont typeface="+mj-lt"/>
              <a:buAutoNum type="arabicPeriod"/>
            </a:pPr>
            <a:r>
              <a:rPr lang="en-US" sz="2600" dirty="0">
                <a:solidFill>
                  <a:schemeClr val="tx1"/>
                </a:solidFill>
              </a:rPr>
              <a:t>Useful in increasing programme 		effectiveness if used in combination 		with other strategies</a:t>
            </a:r>
          </a:p>
          <a:p>
            <a:pPr marL="514350" indent="-514350" algn="just">
              <a:lnSpc>
                <a:spcPct val="120000"/>
              </a:lnSpc>
              <a:spcBef>
                <a:spcPts val="0"/>
              </a:spcBef>
              <a:buClrTx/>
              <a:buFont typeface="+mj-lt"/>
              <a:buAutoNum type="arabicPeriod"/>
            </a:pPr>
            <a:r>
              <a:rPr lang="en-US" sz="2600" dirty="0">
                <a:solidFill>
                  <a:schemeClr val="tx1"/>
                </a:solidFill>
              </a:rPr>
              <a:t>Has mass media appeal</a:t>
            </a:r>
          </a:p>
          <a:p>
            <a:pPr marL="514350" indent="-514350" algn="just">
              <a:lnSpc>
                <a:spcPct val="120000"/>
              </a:lnSpc>
              <a:spcBef>
                <a:spcPts val="0"/>
              </a:spcBef>
              <a:buClrTx/>
              <a:buFont typeface="+mj-lt"/>
              <a:buAutoNum type="arabicPeriod"/>
            </a:pPr>
            <a:r>
              <a:rPr lang="en-US" sz="2600" dirty="0">
                <a:solidFill>
                  <a:schemeClr val="tx1"/>
                </a:solidFill>
              </a:rPr>
              <a:t>Cost-efficient</a:t>
            </a:r>
          </a:p>
          <a:p>
            <a:pPr marL="514350" indent="-514350" algn="just">
              <a:lnSpc>
                <a:spcPct val="120000"/>
              </a:lnSpc>
              <a:spcBef>
                <a:spcPts val="0"/>
              </a:spcBef>
              <a:buClrTx/>
              <a:buFont typeface="+mj-lt"/>
              <a:buAutoNum type="arabicPeriod"/>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241522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SOCIAL MARKETING: WEAKNESSES &amp; LIMITATION</a:t>
            </a:r>
          </a:p>
          <a:p>
            <a:pPr marL="514350" indent="-514350" algn="just">
              <a:lnSpc>
                <a:spcPct val="120000"/>
              </a:lnSpc>
              <a:spcBef>
                <a:spcPts val="0"/>
              </a:spcBef>
              <a:buClrTx/>
              <a:buFont typeface="+mj-lt"/>
              <a:buAutoNum type="arabicPeriod"/>
            </a:pPr>
            <a:r>
              <a:rPr lang="en-US" sz="2600" dirty="0">
                <a:solidFill>
                  <a:schemeClr val="tx1"/>
                </a:solidFill>
              </a:rPr>
              <a:t>Heavy reliance on mass media (effects of selective processes)</a:t>
            </a:r>
          </a:p>
          <a:p>
            <a:pPr marL="514350" indent="-514350" algn="just">
              <a:lnSpc>
                <a:spcPct val="120000"/>
              </a:lnSpc>
              <a:spcBef>
                <a:spcPts val="0"/>
              </a:spcBef>
              <a:buClrTx/>
              <a:buFont typeface="+mj-lt"/>
              <a:buAutoNum type="arabicPeriod"/>
            </a:pPr>
            <a:r>
              <a:rPr lang="en-US" sz="2600" dirty="0">
                <a:solidFill>
                  <a:schemeClr val="tx1"/>
                </a:solidFill>
              </a:rPr>
              <a:t>Makes the audience passive</a:t>
            </a:r>
          </a:p>
          <a:p>
            <a:pPr marL="514350" indent="-514350" algn="just">
              <a:lnSpc>
                <a:spcPct val="120000"/>
              </a:lnSpc>
              <a:spcBef>
                <a:spcPts val="0"/>
              </a:spcBef>
              <a:buClrTx/>
              <a:buFont typeface="+mj-lt"/>
              <a:buAutoNum type="arabicPeriod"/>
            </a:pPr>
            <a:r>
              <a:rPr lang="en-US" sz="2600" dirty="0">
                <a:solidFill>
                  <a:schemeClr val="tx1"/>
                </a:solidFill>
              </a:rPr>
              <a:t>Tends to be manipulative</a:t>
            </a:r>
          </a:p>
          <a:p>
            <a:pPr marL="514350" indent="-514350" algn="just">
              <a:lnSpc>
                <a:spcPct val="120000"/>
              </a:lnSpc>
              <a:spcBef>
                <a:spcPts val="0"/>
              </a:spcBef>
              <a:buClrTx/>
              <a:buFont typeface="+mj-lt"/>
              <a:buAutoNum type="arabicPeriod"/>
            </a:pPr>
            <a:r>
              <a:rPr lang="en-US" sz="2600" dirty="0">
                <a:solidFill>
                  <a:schemeClr val="tx1"/>
                </a:solidFill>
              </a:rPr>
              <a:t>May create negative public sentiments 	for real consumer products</a:t>
            </a:r>
          </a:p>
          <a:p>
            <a:pPr marL="514350" indent="-514350" algn="just">
              <a:lnSpc>
                <a:spcPct val="120000"/>
              </a:lnSpc>
              <a:spcBef>
                <a:spcPts val="0"/>
              </a:spcBef>
              <a:buClrTx/>
              <a:buFont typeface="+mj-lt"/>
              <a:buAutoNum type="arabicPeriod"/>
            </a:pPr>
            <a:r>
              <a:rPr lang="en-US" sz="2600" dirty="0">
                <a:solidFill>
                  <a:schemeClr val="tx1"/>
                </a:solidFill>
              </a:rPr>
              <a:t>Creates resistance if opposed to strongly 	reinforced and deeply entrenched ideas/habits</a:t>
            </a:r>
          </a:p>
          <a:p>
            <a:pPr marL="514350" indent="-514350" algn="just">
              <a:lnSpc>
                <a:spcPct val="120000"/>
              </a:lnSpc>
              <a:spcBef>
                <a:spcPts val="0"/>
              </a:spcBef>
              <a:buClrTx/>
              <a:buFont typeface="+mj-lt"/>
              <a:buAutoNum type="arabicPeriod"/>
            </a:pPr>
            <a:r>
              <a:rPr lang="en-US" sz="2600" dirty="0">
                <a:solidFill>
                  <a:schemeClr val="tx1"/>
                </a:solidFill>
              </a:rPr>
              <a:t>Focus on the “individual” rather than 	the “community” at large for the 	proposed change</a:t>
            </a:r>
          </a:p>
          <a:p>
            <a:pPr marL="514350" indent="-514350" algn="just">
              <a:lnSpc>
                <a:spcPct val="120000"/>
              </a:lnSpc>
              <a:spcBef>
                <a:spcPts val="0"/>
              </a:spcBef>
              <a:buClrTx/>
              <a:buFont typeface="+mj-lt"/>
              <a:buAutoNum type="arabicPeriod"/>
            </a:pPr>
            <a:r>
              <a:rPr lang="en-US" sz="2600" dirty="0">
                <a:solidFill>
                  <a:schemeClr val="tx1"/>
                </a:solidFill>
              </a:rPr>
              <a:t>Only appropriate in certain circumstances</a:t>
            </a:r>
          </a:p>
          <a:p>
            <a:pPr marL="514350" indent="-514350" algn="just">
              <a:lnSpc>
                <a:spcPct val="120000"/>
              </a:lnSpc>
              <a:spcBef>
                <a:spcPts val="0"/>
              </a:spcBef>
              <a:buClrTx/>
              <a:buFont typeface="+mj-lt"/>
              <a:buAutoNum type="arabicPeriod"/>
            </a:pPr>
            <a:r>
              <a:rPr lang="en-US" sz="2600" dirty="0">
                <a:solidFill>
                  <a:schemeClr val="tx1"/>
                </a:solidFill>
              </a:rPr>
              <a:t>Ideas from “outside” - not the 	audience’s own</a:t>
            </a:r>
          </a:p>
          <a:p>
            <a:pPr marL="514350" indent="-514350" algn="just">
              <a:lnSpc>
                <a:spcPct val="120000"/>
              </a:lnSpc>
              <a:spcBef>
                <a:spcPts val="0"/>
              </a:spcBef>
              <a:buClrTx/>
              <a:buFont typeface="+mj-lt"/>
              <a:buAutoNum type="arabicPeriod"/>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575168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2600" b="1" dirty="0">
                <a:solidFill>
                  <a:srgbClr val="0070C0"/>
                </a:solidFill>
              </a:rPr>
              <a:t>COMMUNITY DEVELOPMENT APPROACH:</a:t>
            </a:r>
          </a:p>
          <a:p>
            <a:pPr algn="just">
              <a:lnSpc>
                <a:spcPct val="120000"/>
              </a:lnSpc>
              <a:spcBef>
                <a:spcPts val="0"/>
              </a:spcBef>
              <a:buClrTx/>
              <a:buFont typeface="Wingdings" panose="05000000000000000000" pitchFamily="2" charset="2"/>
              <a:buChar char="q"/>
            </a:pPr>
            <a:r>
              <a:rPr lang="en-US" sz="2600" dirty="0">
                <a:solidFill>
                  <a:schemeClr val="tx1"/>
                </a:solidFill>
              </a:rPr>
              <a:t>Means working to stimulate and encourage communities to express their needs and to support them in their collective action</a:t>
            </a:r>
          </a:p>
          <a:p>
            <a:pPr algn="just">
              <a:lnSpc>
                <a:spcPct val="120000"/>
              </a:lnSpc>
              <a:spcBef>
                <a:spcPts val="0"/>
              </a:spcBef>
              <a:buClrTx/>
              <a:buFont typeface="Wingdings" panose="05000000000000000000" pitchFamily="2" charset="2"/>
              <a:buChar char="q"/>
            </a:pPr>
            <a:r>
              <a:rPr lang="en-US" sz="2600" dirty="0">
                <a:solidFill>
                  <a:schemeClr val="tx1"/>
                </a:solidFill>
              </a:rPr>
              <a:t>It is not about dealing with people’s problems on a one-to-one basis</a:t>
            </a:r>
          </a:p>
          <a:p>
            <a:pPr algn="just">
              <a:lnSpc>
                <a:spcPct val="120000"/>
              </a:lnSpc>
              <a:spcBef>
                <a:spcPts val="0"/>
              </a:spcBef>
              <a:buClrTx/>
              <a:buFont typeface="Wingdings" panose="05000000000000000000" pitchFamily="2" charset="2"/>
              <a:buChar char="q"/>
            </a:pPr>
            <a:r>
              <a:rPr lang="en-US" sz="2600" dirty="0">
                <a:solidFill>
                  <a:schemeClr val="tx1"/>
                </a:solidFill>
              </a:rPr>
              <a:t>It aims to develop the potential of a community</a:t>
            </a:r>
          </a:p>
          <a:p>
            <a:pPr algn="just">
              <a:lnSpc>
                <a:spcPct val="120000"/>
              </a:lnSpc>
              <a:spcBef>
                <a:spcPts val="0"/>
              </a:spcBef>
              <a:buClrTx/>
              <a:buFont typeface="Wingdings" panose="05000000000000000000" pitchFamily="2" charset="2"/>
              <a:buChar char="q"/>
            </a:pPr>
            <a:r>
              <a:rPr lang="en-US" sz="2600" dirty="0">
                <a:solidFill>
                  <a:schemeClr val="tx1"/>
                </a:solidFill>
              </a:rPr>
              <a:t>A community development approach to health involves working with groups of people to identify their own health concerns and to take appropriate action</a:t>
            </a:r>
          </a:p>
          <a:p>
            <a:pPr algn="just">
              <a:lnSpc>
                <a:spcPct val="120000"/>
              </a:lnSpc>
              <a:spcBef>
                <a:spcPts val="0"/>
              </a:spcBef>
              <a:buClrTx/>
              <a:buFont typeface="Wingdings" panose="05000000000000000000" pitchFamily="2" charset="2"/>
              <a:buChar char="q"/>
            </a:pPr>
            <a:r>
              <a:rPr lang="en-US" sz="2600" dirty="0">
                <a:solidFill>
                  <a:schemeClr val="tx1"/>
                </a:solidFill>
              </a:rPr>
              <a:t>Community development health workers are essentially facilitators locally based whose role is to help people in the community to acquire the skills, knowledge and confidence to act on health issues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3800155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A31817B5-1715-4F26-BF76-4D07264FB095}"/>
              </a:ext>
            </a:extLst>
          </p:cNvPr>
          <p:cNvSpPr>
            <a:spLocks noGrp="1" noChangeArrowheads="1"/>
          </p:cNvSpPr>
          <p:nvPr>
            <p:ph type="ctrTitle"/>
          </p:nvPr>
        </p:nvSpPr>
        <p:spPr>
          <a:xfrm>
            <a:off x="228600" y="533400"/>
            <a:ext cx="8763000" cy="609600"/>
          </a:xfrm>
        </p:spPr>
        <p:txBody>
          <a:bodyPr/>
          <a:lstStyle/>
          <a:p>
            <a:pPr eaLnBrk="1" hangingPunct="1">
              <a:defRPr/>
            </a:pPr>
            <a:r>
              <a:rPr lang="en-US" sz="2000" b="1">
                <a:effectLst>
                  <a:outerShdw blurRad="38100" dist="38100" dir="2700000" algn="tl">
                    <a:srgbClr val="C0C0C0"/>
                  </a:outerShdw>
                </a:effectLst>
              </a:rPr>
              <a:t>ADVANTAGES AND DISADVANTAGES OF THE COMMUNITY DEVELOPMENT APPROACH</a:t>
            </a:r>
            <a:endParaRPr lang="en-GB" sz="2000" b="1">
              <a:effectLst>
                <a:outerShdw blurRad="38100" dist="38100" dir="2700000" algn="tl">
                  <a:srgbClr val="C0C0C0"/>
                </a:outerShdw>
              </a:effectLst>
            </a:endParaRPr>
          </a:p>
        </p:txBody>
      </p:sp>
      <p:grpSp>
        <p:nvGrpSpPr>
          <p:cNvPr id="106499" name="Group 3">
            <a:extLst>
              <a:ext uri="{FF2B5EF4-FFF2-40B4-BE49-F238E27FC236}">
                <a16:creationId xmlns:a16="http://schemas.microsoft.com/office/drawing/2014/main" id="{A0A2BE1F-E9DC-4D2C-90AD-2E8818755755}"/>
              </a:ext>
            </a:extLst>
          </p:cNvPr>
          <p:cNvGrpSpPr>
            <a:grpSpLocks noRot="1"/>
          </p:cNvGrpSpPr>
          <p:nvPr/>
        </p:nvGrpSpPr>
        <p:grpSpPr bwMode="auto">
          <a:xfrm>
            <a:off x="152400" y="1219200"/>
            <a:ext cx="8877300" cy="5486400"/>
            <a:chOff x="96" y="768"/>
            <a:chExt cx="5592" cy="3456"/>
          </a:xfrm>
        </p:grpSpPr>
        <p:sp>
          <p:nvSpPr>
            <p:cNvPr id="106500" name="Rectangle 4">
              <a:extLst>
                <a:ext uri="{FF2B5EF4-FFF2-40B4-BE49-F238E27FC236}">
                  <a16:creationId xmlns:a16="http://schemas.microsoft.com/office/drawing/2014/main" id="{0BF7292B-79FD-49FE-9548-27A874228677}"/>
                </a:ext>
              </a:extLst>
            </p:cNvPr>
            <p:cNvSpPr>
              <a:spLocks noChangeArrowheads="1"/>
            </p:cNvSpPr>
            <p:nvPr/>
          </p:nvSpPr>
          <p:spPr bwMode="auto">
            <a:xfrm>
              <a:off x="2880" y="3552"/>
              <a:ext cx="2808" cy="67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Work is usually with small groups of people.</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6501" name="Rectangle 5">
              <a:extLst>
                <a:ext uri="{FF2B5EF4-FFF2-40B4-BE49-F238E27FC236}">
                  <a16:creationId xmlns:a16="http://schemas.microsoft.com/office/drawing/2014/main" id="{C0E0DAED-9D9A-48C1-B7B0-5A32786DEE79}"/>
                </a:ext>
              </a:extLst>
            </p:cNvPr>
            <p:cNvSpPr>
              <a:spLocks noChangeArrowheads="1"/>
            </p:cNvSpPr>
            <p:nvPr/>
          </p:nvSpPr>
          <p:spPr bwMode="auto">
            <a:xfrm>
              <a:off x="96" y="3552"/>
              <a:ext cx="2784" cy="67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If health promoter and people meet as equal, it extends principle of democratic accountability.</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6502" name="Rectangle 6">
              <a:extLst>
                <a:ext uri="{FF2B5EF4-FFF2-40B4-BE49-F238E27FC236}">
                  <a16:creationId xmlns:a16="http://schemas.microsoft.com/office/drawing/2014/main" id="{113C85A2-93BD-4171-B26B-B5260826E406}"/>
                </a:ext>
              </a:extLst>
            </p:cNvPr>
            <p:cNvSpPr>
              <a:spLocks noChangeArrowheads="1"/>
            </p:cNvSpPr>
            <p:nvPr/>
          </p:nvSpPr>
          <p:spPr bwMode="auto">
            <a:xfrm>
              <a:off x="2880" y="2928"/>
              <a:ext cx="2808" cy="624"/>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The health promoter may find his or her role contradictory. O whom are they ultimately accountable – employer or community?</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6503" name="Rectangle 7">
              <a:extLst>
                <a:ext uri="{FF2B5EF4-FFF2-40B4-BE49-F238E27FC236}">
                  <a16:creationId xmlns:a16="http://schemas.microsoft.com/office/drawing/2014/main" id="{6DF4ABA4-B25D-4149-8ACE-26F237F0DCC3}"/>
                </a:ext>
              </a:extLst>
            </p:cNvPr>
            <p:cNvSpPr>
              <a:spLocks noChangeArrowheads="1"/>
            </p:cNvSpPr>
            <p:nvPr/>
          </p:nvSpPr>
          <p:spPr bwMode="auto">
            <a:xfrm>
              <a:off x="96" y="2928"/>
              <a:ext cx="2784" cy="624"/>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The process includes acquiring skills which are transferable, for example, communication skills, lobbying skills.</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6504" name="Rectangle 8">
              <a:extLst>
                <a:ext uri="{FF2B5EF4-FFF2-40B4-BE49-F238E27FC236}">
                  <a16:creationId xmlns:a16="http://schemas.microsoft.com/office/drawing/2014/main" id="{6A071468-764C-4600-B595-756D7F218F80}"/>
                </a:ext>
              </a:extLst>
            </p:cNvPr>
            <p:cNvSpPr>
              <a:spLocks noChangeArrowheads="1"/>
            </p:cNvSpPr>
            <p:nvPr/>
          </p:nvSpPr>
          <p:spPr bwMode="auto">
            <a:xfrm>
              <a:off x="2880" y="2448"/>
              <a:ext cx="2808" cy="48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Without evaluation, gaining funding is difficult.</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6505" name="Rectangle 9">
              <a:extLst>
                <a:ext uri="{FF2B5EF4-FFF2-40B4-BE49-F238E27FC236}">
                  <a16:creationId xmlns:a16="http://schemas.microsoft.com/office/drawing/2014/main" id="{08AECE21-B61F-4F30-AFCD-4BA83EC7ECE6}"/>
                </a:ext>
              </a:extLst>
            </p:cNvPr>
            <p:cNvSpPr>
              <a:spLocks noChangeArrowheads="1"/>
            </p:cNvSpPr>
            <p:nvPr/>
          </p:nvSpPr>
          <p:spPr bwMode="auto">
            <a:xfrm>
              <a:off x="96" y="2448"/>
              <a:ext cx="2784" cy="480"/>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The process of involvement is enabling and leads to greater confidence.</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6506" name="Rectangle 10">
              <a:extLst>
                <a:ext uri="{FF2B5EF4-FFF2-40B4-BE49-F238E27FC236}">
                  <a16:creationId xmlns:a16="http://schemas.microsoft.com/office/drawing/2014/main" id="{119D1643-4C33-4A50-97D6-9684EE8C0D6D}"/>
                </a:ext>
              </a:extLst>
            </p:cNvPr>
            <p:cNvSpPr>
              <a:spLocks noChangeArrowheads="1"/>
            </p:cNvSpPr>
            <p:nvPr/>
          </p:nvSpPr>
          <p:spPr bwMode="auto">
            <a:xfrm>
              <a:off x="2880" y="1968"/>
              <a:ext cx="2808" cy="480"/>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Evaluation is difficult.</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6507" name="Rectangle 11">
              <a:extLst>
                <a:ext uri="{FF2B5EF4-FFF2-40B4-BE49-F238E27FC236}">
                  <a16:creationId xmlns:a16="http://schemas.microsoft.com/office/drawing/2014/main" id="{2FE11E97-F799-4707-B91D-B2D1D13CE13C}"/>
                </a:ext>
              </a:extLst>
            </p:cNvPr>
            <p:cNvSpPr>
              <a:spLocks noChangeArrowheads="1"/>
            </p:cNvSpPr>
            <p:nvPr/>
          </p:nvSpPr>
          <p:spPr bwMode="auto">
            <a:xfrm>
              <a:off x="96" y="1968"/>
              <a:ext cx="2784" cy="48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Creates awareness of the social causes of ill health.</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6508" name="Rectangle 12">
              <a:extLst>
                <a:ext uri="{FF2B5EF4-FFF2-40B4-BE49-F238E27FC236}">
                  <a16:creationId xmlns:a16="http://schemas.microsoft.com/office/drawing/2014/main" id="{C70DF4B5-5D2A-4A4D-A0A0-030F05714717}"/>
                </a:ext>
              </a:extLst>
            </p:cNvPr>
            <p:cNvSpPr>
              <a:spLocks noChangeArrowheads="1"/>
            </p:cNvSpPr>
            <p:nvPr/>
          </p:nvSpPr>
          <p:spPr bwMode="auto">
            <a:xfrm>
              <a:off x="2880" y="1488"/>
              <a:ext cx="2808" cy="48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Results are often not tangible or quantifiable.</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6509" name="Rectangle 13">
              <a:extLst>
                <a:ext uri="{FF2B5EF4-FFF2-40B4-BE49-F238E27FC236}">
                  <a16:creationId xmlns:a16="http://schemas.microsoft.com/office/drawing/2014/main" id="{C3F9134C-FF7F-4537-A48B-548EC63DF2CF}"/>
                </a:ext>
              </a:extLst>
            </p:cNvPr>
            <p:cNvSpPr>
              <a:spLocks noChangeArrowheads="1"/>
            </p:cNvSpPr>
            <p:nvPr/>
          </p:nvSpPr>
          <p:spPr bwMode="auto">
            <a:xfrm>
              <a:off x="96" y="1488"/>
              <a:ext cx="2784" cy="480"/>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Focuses on root causes of ill health, not symptoms.</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6510" name="Rectangle 14">
              <a:extLst>
                <a:ext uri="{FF2B5EF4-FFF2-40B4-BE49-F238E27FC236}">
                  <a16:creationId xmlns:a16="http://schemas.microsoft.com/office/drawing/2014/main" id="{71EC9A4E-5DFB-4385-98CD-DBE48484DEC0}"/>
                </a:ext>
              </a:extLst>
            </p:cNvPr>
            <p:cNvSpPr>
              <a:spLocks noChangeArrowheads="1"/>
            </p:cNvSpPr>
            <p:nvPr/>
          </p:nvSpPr>
          <p:spPr bwMode="auto">
            <a:xfrm>
              <a:off x="2880" y="1056"/>
              <a:ext cx="2808" cy="43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Time consuming.</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6511" name="Rectangle 15">
              <a:extLst>
                <a:ext uri="{FF2B5EF4-FFF2-40B4-BE49-F238E27FC236}">
                  <a16:creationId xmlns:a16="http://schemas.microsoft.com/office/drawing/2014/main" id="{B32916AD-A24B-4FB5-8857-B468A93E4E27}"/>
                </a:ext>
              </a:extLst>
            </p:cNvPr>
            <p:cNvSpPr>
              <a:spLocks noChangeArrowheads="1"/>
            </p:cNvSpPr>
            <p:nvPr/>
          </p:nvSpPr>
          <p:spPr bwMode="auto">
            <a:xfrm>
              <a:off x="96" y="1056"/>
              <a:ext cx="2784" cy="43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Starts with people’s concerns, so it is more likely to gain support.</a:t>
              </a:r>
              <a:endPar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9280" name="Rectangle 16">
              <a:extLst>
                <a:ext uri="{FF2B5EF4-FFF2-40B4-BE49-F238E27FC236}">
                  <a16:creationId xmlns:a16="http://schemas.microsoft.com/office/drawing/2014/main" id="{8A813797-B57A-4B6E-AF86-2C612838F38F}"/>
                </a:ext>
              </a:extLst>
            </p:cNvPr>
            <p:cNvSpPr>
              <a:spLocks noChangeArrowheads="1"/>
            </p:cNvSpPr>
            <p:nvPr/>
          </p:nvSpPr>
          <p:spPr bwMode="auto">
            <a:xfrm>
              <a:off x="2880" y="768"/>
              <a:ext cx="2808" cy="288"/>
            </a:xfrm>
            <a:prstGeom prst="rect">
              <a:avLst/>
            </a:prstGeom>
            <a:solidFill>
              <a:schemeClr val="accent1"/>
            </a:solidFill>
            <a:ln w="9525">
              <a:noFill/>
              <a:miter lim="800000"/>
              <a:headEnd/>
              <a:tailEnd/>
            </a:ln>
            <a:effec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mn-cs"/>
                </a:rPr>
                <a:t>DISADVANTAGES</a:t>
              </a:r>
              <a:endParaRPr kumimoji="0" lang="en-GB" sz="2400" b="1" i="1"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mn-cs"/>
              </a:endParaRPr>
            </a:p>
          </p:txBody>
        </p:sp>
        <p:sp>
          <p:nvSpPr>
            <p:cNvPr id="139281" name="Rectangle 17">
              <a:extLst>
                <a:ext uri="{FF2B5EF4-FFF2-40B4-BE49-F238E27FC236}">
                  <a16:creationId xmlns:a16="http://schemas.microsoft.com/office/drawing/2014/main" id="{FC2DB8CB-4710-4309-AAB7-C39F0B464128}"/>
                </a:ext>
              </a:extLst>
            </p:cNvPr>
            <p:cNvSpPr>
              <a:spLocks noChangeArrowheads="1"/>
            </p:cNvSpPr>
            <p:nvPr/>
          </p:nvSpPr>
          <p:spPr bwMode="auto">
            <a:xfrm>
              <a:off x="96" y="768"/>
              <a:ext cx="2784" cy="288"/>
            </a:xfrm>
            <a:prstGeom prst="rect">
              <a:avLst/>
            </a:prstGeom>
            <a:solidFill>
              <a:schemeClr val="accent1"/>
            </a:solidFill>
            <a:ln w="9525">
              <a:noFill/>
              <a:miter lim="800000"/>
              <a:headEnd/>
              <a:tailEnd/>
            </a:ln>
            <a:effec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mn-cs"/>
                </a:rPr>
                <a:t>ADVANTAGES</a:t>
              </a:r>
              <a:endParaRPr kumimoji="0" lang="en-GB" sz="2400" b="1" i="1"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mn-cs"/>
              </a:endParaRPr>
            </a:p>
          </p:txBody>
        </p:sp>
        <p:sp>
          <p:nvSpPr>
            <p:cNvPr id="106514" name="Line 18">
              <a:extLst>
                <a:ext uri="{FF2B5EF4-FFF2-40B4-BE49-F238E27FC236}">
                  <a16:creationId xmlns:a16="http://schemas.microsoft.com/office/drawing/2014/main" id="{E65F40CE-C0D6-49CA-9DFB-7ED11A9568E6}"/>
                </a:ext>
              </a:extLst>
            </p:cNvPr>
            <p:cNvSpPr>
              <a:spLocks noChangeShapeType="1"/>
            </p:cNvSpPr>
            <p:nvPr/>
          </p:nvSpPr>
          <p:spPr bwMode="auto">
            <a:xfrm>
              <a:off x="96" y="768"/>
              <a:ext cx="278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06515" name="Line 19">
              <a:extLst>
                <a:ext uri="{FF2B5EF4-FFF2-40B4-BE49-F238E27FC236}">
                  <a16:creationId xmlns:a16="http://schemas.microsoft.com/office/drawing/2014/main" id="{C9BB6DB2-287C-4710-84E4-845B0DD255D4}"/>
                </a:ext>
              </a:extLst>
            </p:cNvPr>
            <p:cNvSpPr>
              <a:spLocks noChangeShapeType="1"/>
            </p:cNvSpPr>
            <p:nvPr/>
          </p:nvSpPr>
          <p:spPr bwMode="auto">
            <a:xfrm>
              <a:off x="96" y="4224"/>
              <a:ext cx="278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06516" name="Line 20">
              <a:extLst>
                <a:ext uri="{FF2B5EF4-FFF2-40B4-BE49-F238E27FC236}">
                  <a16:creationId xmlns:a16="http://schemas.microsoft.com/office/drawing/2014/main" id="{6E87B2BA-CB20-45F9-B93A-42BCA3254519}"/>
                </a:ext>
              </a:extLst>
            </p:cNvPr>
            <p:cNvSpPr>
              <a:spLocks noChangeShapeType="1"/>
            </p:cNvSpPr>
            <p:nvPr/>
          </p:nvSpPr>
          <p:spPr bwMode="auto">
            <a:xfrm>
              <a:off x="96" y="768"/>
              <a:ext cx="0" cy="7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06517" name="Line 21">
              <a:extLst>
                <a:ext uri="{FF2B5EF4-FFF2-40B4-BE49-F238E27FC236}">
                  <a16:creationId xmlns:a16="http://schemas.microsoft.com/office/drawing/2014/main" id="{EC04BE8A-F0F6-4176-A13A-D854EAAB2873}"/>
                </a:ext>
              </a:extLst>
            </p:cNvPr>
            <p:cNvSpPr>
              <a:spLocks noChangeShapeType="1"/>
            </p:cNvSpPr>
            <p:nvPr/>
          </p:nvSpPr>
          <p:spPr bwMode="auto">
            <a:xfrm>
              <a:off x="5688" y="768"/>
              <a:ext cx="0" cy="7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06518" name="Line 22">
              <a:extLst>
                <a:ext uri="{FF2B5EF4-FFF2-40B4-BE49-F238E27FC236}">
                  <a16:creationId xmlns:a16="http://schemas.microsoft.com/office/drawing/2014/main" id="{C71D3E28-DE69-4A33-98B9-F995C25A6DC9}"/>
                </a:ext>
              </a:extLst>
            </p:cNvPr>
            <p:cNvSpPr>
              <a:spLocks noChangeShapeType="1"/>
            </p:cNvSpPr>
            <p:nvPr/>
          </p:nvSpPr>
          <p:spPr bwMode="auto">
            <a:xfrm>
              <a:off x="2880" y="768"/>
              <a:ext cx="28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06519" name="Line 23">
              <a:extLst>
                <a:ext uri="{FF2B5EF4-FFF2-40B4-BE49-F238E27FC236}">
                  <a16:creationId xmlns:a16="http://schemas.microsoft.com/office/drawing/2014/main" id="{E7FAD72F-CD50-4144-AC41-B6B87F4F32A7}"/>
                </a:ext>
              </a:extLst>
            </p:cNvPr>
            <p:cNvSpPr>
              <a:spLocks noChangeShapeType="1"/>
            </p:cNvSpPr>
            <p:nvPr/>
          </p:nvSpPr>
          <p:spPr bwMode="auto">
            <a:xfrm>
              <a:off x="96" y="1488"/>
              <a:ext cx="0" cy="4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06520" name="Line 24">
              <a:extLst>
                <a:ext uri="{FF2B5EF4-FFF2-40B4-BE49-F238E27FC236}">
                  <a16:creationId xmlns:a16="http://schemas.microsoft.com/office/drawing/2014/main" id="{A113CDF2-A4D9-4452-91B7-6AF8D44AABAD}"/>
                </a:ext>
              </a:extLst>
            </p:cNvPr>
            <p:cNvSpPr>
              <a:spLocks noChangeShapeType="1"/>
            </p:cNvSpPr>
            <p:nvPr/>
          </p:nvSpPr>
          <p:spPr bwMode="auto">
            <a:xfrm>
              <a:off x="5688" y="1488"/>
              <a:ext cx="0" cy="4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06521" name="Line 25">
              <a:extLst>
                <a:ext uri="{FF2B5EF4-FFF2-40B4-BE49-F238E27FC236}">
                  <a16:creationId xmlns:a16="http://schemas.microsoft.com/office/drawing/2014/main" id="{C4B67C59-16ED-4839-BB36-A3BAE6CFADF1}"/>
                </a:ext>
              </a:extLst>
            </p:cNvPr>
            <p:cNvSpPr>
              <a:spLocks noChangeShapeType="1"/>
            </p:cNvSpPr>
            <p:nvPr/>
          </p:nvSpPr>
          <p:spPr bwMode="auto">
            <a:xfrm>
              <a:off x="96" y="1968"/>
              <a:ext cx="0" cy="4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06522" name="Line 26">
              <a:extLst>
                <a:ext uri="{FF2B5EF4-FFF2-40B4-BE49-F238E27FC236}">
                  <a16:creationId xmlns:a16="http://schemas.microsoft.com/office/drawing/2014/main" id="{CD6F6663-1767-44B3-B1E2-1F2F46A86A4E}"/>
                </a:ext>
              </a:extLst>
            </p:cNvPr>
            <p:cNvSpPr>
              <a:spLocks noChangeShapeType="1"/>
            </p:cNvSpPr>
            <p:nvPr/>
          </p:nvSpPr>
          <p:spPr bwMode="auto">
            <a:xfrm>
              <a:off x="5688" y="1968"/>
              <a:ext cx="0" cy="4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06523" name="Line 27">
              <a:extLst>
                <a:ext uri="{FF2B5EF4-FFF2-40B4-BE49-F238E27FC236}">
                  <a16:creationId xmlns:a16="http://schemas.microsoft.com/office/drawing/2014/main" id="{C70CBA6A-E4F4-4BAB-9EC6-17132EB5FC63}"/>
                </a:ext>
              </a:extLst>
            </p:cNvPr>
            <p:cNvSpPr>
              <a:spLocks noChangeShapeType="1"/>
            </p:cNvSpPr>
            <p:nvPr/>
          </p:nvSpPr>
          <p:spPr bwMode="auto">
            <a:xfrm>
              <a:off x="96" y="2448"/>
              <a:ext cx="0" cy="17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06524" name="Line 28">
              <a:extLst>
                <a:ext uri="{FF2B5EF4-FFF2-40B4-BE49-F238E27FC236}">
                  <a16:creationId xmlns:a16="http://schemas.microsoft.com/office/drawing/2014/main" id="{4F7F39F2-D937-4612-860C-501EB30731CE}"/>
                </a:ext>
              </a:extLst>
            </p:cNvPr>
            <p:cNvSpPr>
              <a:spLocks noChangeShapeType="1"/>
            </p:cNvSpPr>
            <p:nvPr/>
          </p:nvSpPr>
          <p:spPr bwMode="auto">
            <a:xfrm>
              <a:off x="5688" y="2448"/>
              <a:ext cx="0" cy="17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06525" name="Line 29">
              <a:extLst>
                <a:ext uri="{FF2B5EF4-FFF2-40B4-BE49-F238E27FC236}">
                  <a16:creationId xmlns:a16="http://schemas.microsoft.com/office/drawing/2014/main" id="{DF3F0624-42EF-4BAC-AA49-41C8330FDB5F}"/>
                </a:ext>
              </a:extLst>
            </p:cNvPr>
            <p:cNvSpPr>
              <a:spLocks noChangeShapeType="1"/>
            </p:cNvSpPr>
            <p:nvPr/>
          </p:nvSpPr>
          <p:spPr bwMode="auto">
            <a:xfrm>
              <a:off x="2880" y="4224"/>
              <a:ext cx="28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gr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10EAE16-8F0D-46A8-8FE1-598503E53FA9}"/>
              </a:ext>
            </a:extLst>
          </p:cNvPr>
          <p:cNvSpPr>
            <a:spLocks noGrp="1" noChangeArrowheads="1"/>
          </p:cNvSpPr>
          <p:nvPr>
            <p:ph type="ctrTitle"/>
          </p:nvPr>
        </p:nvSpPr>
        <p:spPr>
          <a:xfrm>
            <a:off x="1447800" y="533400"/>
            <a:ext cx="7239000" cy="990600"/>
          </a:xfrm>
        </p:spPr>
        <p:txBody>
          <a:bodyPr/>
          <a:lstStyle/>
          <a:p>
            <a:pPr eaLnBrk="1" hangingPunct="1">
              <a:defRPr/>
            </a:pPr>
            <a:r>
              <a:rPr lang="en-US" sz="2800" b="1">
                <a:effectLst>
                  <a:outerShdw blurRad="38100" dist="38100" dir="2700000" algn="tl">
                    <a:srgbClr val="C0C0C0"/>
                  </a:outerShdw>
                </a:effectLst>
              </a:rPr>
              <a:t>COMMUNITY PARTICIPATION</a:t>
            </a:r>
            <a:br>
              <a:rPr lang="en-US" sz="2800" b="1">
                <a:effectLst>
                  <a:outerShdw blurRad="38100" dist="38100" dir="2700000" algn="tl">
                    <a:srgbClr val="C0C0C0"/>
                  </a:outerShdw>
                </a:effectLst>
              </a:rPr>
            </a:br>
            <a:r>
              <a:rPr lang="en-US" sz="2800" b="1">
                <a:effectLst>
                  <a:outerShdw blurRad="38100" dist="38100" dir="2700000" algn="tl">
                    <a:srgbClr val="C0C0C0"/>
                  </a:outerShdw>
                </a:effectLst>
              </a:rPr>
              <a:t>IN PLANNING HEALTH WORK</a:t>
            </a:r>
            <a:endParaRPr lang="en-GB" sz="2800" b="1">
              <a:effectLst>
                <a:outerShdw blurRad="38100" dist="38100" dir="2700000" algn="tl">
                  <a:srgbClr val="C0C0C0"/>
                </a:outerShdw>
              </a:effectLst>
            </a:endParaRPr>
          </a:p>
        </p:txBody>
      </p:sp>
      <p:graphicFrame>
        <p:nvGraphicFramePr>
          <p:cNvPr id="14387" name="Group 51">
            <a:extLst>
              <a:ext uri="{FF2B5EF4-FFF2-40B4-BE49-F238E27FC236}">
                <a16:creationId xmlns:a16="http://schemas.microsoft.com/office/drawing/2014/main" id="{84CD5BF2-D02F-4588-94CF-DB5342AF4D30}"/>
              </a:ext>
            </a:extLst>
          </p:cNvPr>
          <p:cNvGraphicFramePr>
            <a:graphicFrameLocks noGrp="1"/>
          </p:cNvGraphicFramePr>
          <p:nvPr/>
        </p:nvGraphicFramePr>
        <p:xfrm>
          <a:off x="1447800" y="1676400"/>
          <a:ext cx="7277100" cy="4602262"/>
        </p:xfrm>
        <a:graphic>
          <a:graphicData uri="http://schemas.openxmlformats.org/drawingml/2006/table">
            <a:tbl>
              <a:tblPr/>
              <a:tblGrid>
                <a:gridCol w="1998663">
                  <a:extLst>
                    <a:ext uri="{9D8B030D-6E8A-4147-A177-3AD203B41FA5}">
                      <a16:colId xmlns:a16="http://schemas.microsoft.com/office/drawing/2014/main" val="20000"/>
                    </a:ext>
                  </a:extLst>
                </a:gridCol>
                <a:gridCol w="5278437">
                  <a:extLst>
                    <a:ext uri="{9D8B030D-6E8A-4147-A177-3AD203B41FA5}">
                      <a16:colId xmlns:a16="http://schemas.microsoft.com/office/drawing/2014/main" val="20001"/>
                    </a:ext>
                  </a:extLst>
                </a:gridCol>
              </a:tblGrid>
              <a:tr h="6554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FF00"/>
                          </a:solidFill>
                          <a:effectLst/>
                          <a:latin typeface="Times New Roman" pitchFamily="18" charset="0"/>
                        </a:rPr>
                        <a:t>NO PARTICIPATION</a:t>
                      </a:r>
                      <a:endParaRPr kumimoji="0" lang="en-GB" sz="1600" b="0" i="0" u="none" strike="noStrike" cap="none" normalizeH="0" baseline="0">
                        <a:ln>
                          <a:noFill/>
                        </a:ln>
                        <a:solidFill>
                          <a:schemeClr val="bg1"/>
                        </a:solidFill>
                        <a:effectLst/>
                        <a:latin typeface="Times New Roman" pitchFamily="18" charset="0"/>
                      </a:endParaRPr>
                    </a:p>
                  </a:txBody>
                  <a:tcPr marT="45709" marB="45709" horzOverflow="overflow">
                    <a:lnL cap="flat">
                      <a:noFill/>
                    </a:lnL>
                    <a:lnR>
                      <a:noFill/>
                    </a:lnR>
                    <a:lnT cap="flat">
                      <a:noFill/>
                    </a:lnT>
                    <a:lnB>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The community is told nothing, and is not involved in any way.</a:t>
                      </a:r>
                      <a:endParaRPr kumimoji="0" lang="en-GB" sz="1800" b="0" i="0" u="none" strike="noStrike" cap="none" normalizeH="0" baseline="0">
                        <a:ln>
                          <a:noFill/>
                        </a:ln>
                        <a:solidFill>
                          <a:schemeClr val="bg1"/>
                        </a:solidFill>
                        <a:effectLst/>
                        <a:latin typeface="Times New Roman" pitchFamily="18" charset="0"/>
                      </a:endParaRPr>
                    </a:p>
                  </a:txBody>
                  <a:tcPr marT="45709" marB="45709" horzOverflow="overflow">
                    <a:lnL>
                      <a:noFill/>
                    </a:lnL>
                    <a:lnR cap="flat">
                      <a:noFill/>
                    </a:lnR>
                    <a:lnT cap="flat">
                      <a:noFill/>
                    </a:lnT>
                    <a:lnB>
                      <a:noFill/>
                    </a:lnB>
                    <a:lnTlToBr>
                      <a:noFill/>
                    </a:lnTlToBr>
                    <a:lnBlToTr>
                      <a:noFill/>
                    </a:lnBlToTr>
                    <a:solidFill>
                      <a:srgbClr val="3333FF"/>
                    </a:solidFill>
                  </a:tcPr>
                </a:tc>
                <a:extLst>
                  <a:ext uri="{0D108BD9-81ED-4DB2-BD59-A6C34878D82A}">
                    <a16:rowId xmlns:a16="http://schemas.microsoft.com/office/drawing/2014/main" val="10000"/>
                  </a:ext>
                </a:extLst>
              </a:tr>
              <a:tr h="12950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FF00"/>
                          </a:solidFill>
                          <a:effectLst/>
                          <a:latin typeface="Times New Roman" pitchFamily="18" charset="0"/>
                        </a:rPr>
                        <a:t>VERY LOW PARTICIPATION</a:t>
                      </a:r>
                      <a:endParaRPr kumimoji="0" lang="en-GB" sz="1600" b="0" i="0" u="none" strike="noStrike" cap="none" normalizeH="0" baseline="0">
                        <a:ln>
                          <a:noFill/>
                        </a:ln>
                        <a:solidFill>
                          <a:schemeClr val="bg1"/>
                        </a:solidFill>
                        <a:effectLst/>
                        <a:latin typeface="Times New Roman" pitchFamily="18" charset="0"/>
                      </a:endParaRPr>
                    </a:p>
                  </a:txBody>
                  <a:tcPr marT="45709" marB="45709" horzOverflow="overflow">
                    <a:lnL cap="flat">
                      <a:noFill/>
                    </a:lnL>
                    <a:lnR>
                      <a:noFill/>
                    </a:lnR>
                    <a:lnT>
                      <a:noFill/>
                    </a:lnT>
                    <a:lnB>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The community is informed. The legacy makes a plan and announces it. The community is convened or notified in other ways in order to be informed; compliance is expected.</a:t>
                      </a:r>
                      <a:endParaRPr kumimoji="0" lang="en-GB" sz="1800" b="0" i="0" u="none" strike="noStrike" cap="none" normalizeH="0" baseline="0">
                        <a:ln>
                          <a:noFill/>
                        </a:ln>
                        <a:solidFill>
                          <a:schemeClr val="bg1"/>
                        </a:solidFill>
                        <a:effectLst/>
                        <a:latin typeface="Times New Roman" pitchFamily="18" charset="0"/>
                      </a:endParaRPr>
                    </a:p>
                  </a:txBody>
                  <a:tcPr marT="45709" marB="45709" horzOverflow="overflow">
                    <a:lnL>
                      <a:noFill/>
                    </a:lnL>
                    <a:lnR cap="flat">
                      <a:noFill/>
                    </a:lnR>
                    <a:lnT>
                      <a:noFill/>
                    </a:lnT>
                    <a:lnB>
                      <a:noFill/>
                    </a:lnB>
                    <a:lnTlToBr>
                      <a:noFill/>
                    </a:lnTlToBr>
                    <a:lnBlToTr>
                      <a:noFill/>
                    </a:lnBlToTr>
                    <a:solidFill>
                      <a:srgbClr val="000099"/>
                    </a:solidFill>
                  </a:tcPr>
                </a:tc>
                <a:extLst>
                  <a:ext uri="{0D108BD9-81ED-4DB2-BD59-A6C34878D82A}">
                    <a16:rowId xmlns:a16="http://schemas.microsoft.com/office/drawing/2014/main" val="10001"/>
                  </a:ext>
                </a:extLst>
              </a:tr>
              <a:tr h="1462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FF00"/>
                          </a:solidFill>
                          <a:effectLst/>
                          <a:latin typeface="Times New Roman" pitchFamily="18" charset="0"/>
                        </a:rPr>
                        <a:t>LOW PARTICIPATION</a:t>
                      </a:r>
                      <a:endParaRPr kumimoji="0" lang="en-GB" sz="1600" b="0" i="0" u="none" strike="noStrike" cap="none" normalizeH="0" baseline="0">
                        <a:ln>
                          <a:noFill/>
                        </a:ln>
                        <a:solidFill>
                          <a:schemeClr val="bg1"/>
                        </a:solidFill>
                        <a:effectLst/>
                        <a:latin typeface="Times New Roman" pitchFamily="18" charset="0"/>
                      </a:endParaRPr>
                    </a:p>
                  </a:txBody>
                  <a:tcPr marT="45709" marB="45709" horzOverflow="overflow">
                    <a:lnL cap="flat">
                      <a:noFill/>
                    </a:lnL>
                    <a:lnR>
                      <a:noFill/>
                    </a:lnR>
                    <a:lnT>
                      <a:noFill/>
                    </a:lnT>
                    <a:lnB>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The community is offered ‘token’ consultation. The agency tries to promote a plan and seeks support or at least sufficient sanction so that the plan can go ahead. It is unwilling to modify the plan unless absolutely necessary.</a:t>
                      </a:r>
                      <a:endParaRPr kumimoji="0" lang="en-GB" sz="1800" b="0" i="0" u="none" strike="noStrike" cap="none" normalizeH="0" baseline="0">
                        <a:ln>
                          <a:noFill/>
                        </a:ln>
                        <a:solidFill>
                          <a:schemeClr val="bg1"/>
                        </a:solidFill>
                        <a:effectLst/>
                        <a:latin typeface="Times New Roman" pitchFamily="18" charset="0"/>
                      </a:endParaRPr>
                    </a:p>
                  </a:txBody>
                  <a:tcPr marT="45709" marB="45709" horzOverflow="overflow">
                    <a:lnL>
                      <a:noFill/>
                    </a:lnL>
                    <a:lnR cap="flat">
                      <a:noFill/>
                    </a:lnR>
                    <a:lnT>
                      <a:noFill/>
                    </a:lnT>
                    <a:lnB>
                      <a:noFill/>
                    </a:lnB>
                    <a:lnTlToBr>
                      <a:noFill/>
                    </a:lnTlToBr>
                    <a:lnBlToTr>
                      <a:noFill/>
                    </a:lnBlToTr>
                    <a:solidFill>
                      <a:srgbClr val="3333FF"/>
                    </a:solidFill>
                  </a:tcPr>
                </a:tc>
                <a:extLst>
                  <a:ext uri="{0D108BD9-81ED-4DB2-BD59-A6C34878D82A}">
                    <a16:rowId xmlns:a16="http://schemas.microsoft.com/office/drawing/2014/main" val="10002"/>
                  </a:ext>
                </a:extLst>
              </a:tr>
              <a:tr h="11886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FF00"/>
                          </a:solidFill>
                          <a:effectLst/>
                          <a:latin typeface="Times New Roman" pitchFamily="18" charset="0"/>
                        </a:rPr>
                        <a:t>MODERATE PARTICIPATION</a:t>
                      </a:r>
                      <a:endParaRPr kumimoji="0" lang="en-GB" sz="1600" b="0" i="0" u="none" strike="noStrike" cap="none" normalizeH="0" baseline="0">
                        <a:ln>
                          <a:noFill/>
                        </a:ln>
                        <a:solidFill>
                          <a:schemeClr val="bg1"/>
                        </a:solidFill>
                        <a:effectLst/>
                        <a:latin typeface="Times New Roman" pitchFamily="18" charset="0"/>
                      </a:endParaRPr>
                    </a:p>
                  </a:txBody>
                  <a:tcPr marT="45709" marB="45709" horzOverflow="overflow">
                    <a:lnL cap="flat">
                      <a:noFill/>
                    </a:lnL>
                    <a:lnR>
                      <a:noFill/>
                    </a:lnR>
                    <a:lnT>
                      <a:noFill/>
                    </a:lnT>
                    <a:lnB cap="flat">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The community advises through a consultation process. The agency presents a plan and invites questions, comments and recommendations. It is prepared to modify the plan.</a:t>
                      </a:r>
                      <a:endParaRPr kumimoji="0" lang="en-GB" sz="1800" b="0" i="0" u="none" strike="noStrike" cap="none" normalizeH="0" baseline="0">
                        <a:ln>
                          <a:noFill/>
                        </a:ln>
                        <a:solidFill>
                          <a:schemeClr val="bg1"/>
                        </a:solidFill>
                        <a:effectLst/>
                        <a:latin typeface="Times New Roman" pitchFamily="18" charset="0"/>
                      </a:endParaRPr>
                    </a:p>
                  </a:txBody>
                  <a:tcPr marT="45709" marB="45709" horzOverflow="overflow">
                    <a:lnL>
                      <a:noFill/>
                    </a:lnL>
                    <a:lnR cap="flat">
                      <a:noFill/>
                    </a:lnR>
                    <a:lnT>
                      <a:noFill/>
                    </a:lnT>
                    <a:lnB cap="flat">
                      <a:noFill/>
                    </a:lnB>
                    <a:lnTlToBr>
                      <a:noFill/>
                    </a:lnTlToBr>
                    <a:lnBlToTr>
                      <a:noFill/>
                    </a:lnBlToTr>
                    <a:solidFill>
                      <a:srgbClr val="000099"/>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402" name="Group 42">
            <a:extLst>
              <a:ext uri="{FF2B5EF4-FFF2-40B4-BE49-F238E27FC236}">
                <a16:creationId xmlns:a16="http://schemas.microsoft.com/office/drawing/2014/main" id="{6768F59F-C86A-4620-97F1-E8D288BF241C}"/>
              </a:ext>
            </a:extLst>
          </p:cNvPr>
          <p:cNvGraphicFramePr>
            <a:graphicFrameLocks noGrp="1"/>
          </p:cNvGraphicFramePr>
          <p:nvPr/>
        </p:nvGraphicFramePr>
        <p:xfrm>
          <a:off x="1447800" y="1066800"/>
          <a:ext cx="7239000" cy="4953001"/>
        </p:xfrm>
        <a:graphic>
          <a:graphicData uri="http://schemas.openxmlformats.org/drawingml/2006/table">
            <a:tbl>
              <a:tblPr/>
              <a:tblGrid>
                <a:gridCol w="1989138">
                  <a:extLst>
                    <a:ext uri="{9D8B030D-6E8A-4147-A177-3AD203B41FA5}">
                      <a16:colId xmlns:a16="http://schemas.microsoft.com/office/drawing/2014/main" val="20000"/>
                    </a:ext>
                  </a:extLst>
                </a:gridCol>
                <a:gridCol w="5249862">
                  <a:extLst>
                    <a:ext uri="{9D8B030D-6E8A-4147-A177-3AD203B41FA5}">
                      <a16:colId xmlns:a16="http://schemas.microsoft.com/office/drawing/2014/main" val="20001"/>
                    </a:ext>
                  </a:extLst>
                </a:gridCol>
              </a:tblGrid>
              <a:tr h="1100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FF00"/>
                          </a:solidFill>
                          <a:effectLst/>
                          <a:latin typeface="Times New Roman" pitchFamily="18" charset="0"/>
                        </a:rPr>
                        <a:t>HIGH PARTICIPATION</a:t>
                      </a:r>
                      <a:endParaRPr kumimoji="0" lang="en-GB" sz="1600" b="1" i="0" u="none" strike="noStrike" cap="none" normalizeH="0" baseline="0">
                        <a:ln>
                          <a:noFill/>
                        </a:ln>
                        <a:solidFill>
                          <a:srgbClr val="FFFF00"/>
                        </a:solidFill>
                        <a:effectLst/>
                        <a:latin typeface="Times New Roman" pitchFamily="18" charset="0"/>
                      </a:endParaRPr>
                    </a:p>
                  </a:txBody>
                  <a:tcPr horzOverflow="overflow">
                    <a:lnL cap="flat">
                      <a:noFill/>
                    </a:lnL>
                    <a:lnR>
                      <a:noFill/>
                    </a:lnR>
                    <a:lnT cap="flat">
                      <a:noFill/>
                    </a:lnT>
                    <a:lnB>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The community plan jointly. Representatives of the agency and the community sit down together from the beginning to devise a plan.</a:t>
                      </a:r>
                      <a:endParaRPr kumimoji="0" lang="en-GB" sz="1800" b="0" i="0" u="none" strike="noStrike" cap="none" normalizeH="0" baseline="0">
                        <a:ln>
                          <a:noFill/>
                        </a:ln>
                        <a:solidFill>
                          <a:schemeClr val="bg1"/>
                        </a:solidFill>
                        <a:effectLst/>
                        <a:latin typeface="Times New Roman" pitchFamily="18" charset="0"/>
                      </a:endParaRPr>
                    </a:p>
                  </a:txBody>
                  <a:tcPr horzOverflow="overflow">
                    <a:lnL>
                      <a:noFill/>
                    </a:lnL>
                    <a:lnR cap="flat">
                      <a:noFill/>
                    </a:lnR>
                    <a:lnT cap="flat">
                      <a:noFill/>
                    </a:lnT>
                    <a:lnB>
                      <a:noFill/>
                    </a:lnB>
                    <a:lnTlToBr>
                      <a:noFill/>
                    </a:lnTlToBr>
                    <a:lnBlToTr>
                      <a:noFill/>
                    </a:lnBlToTr>
                    <a:solidFill>
                      <a:srgbClr val="3333FF"/>
                    </a:solidFill>
                  </a:tcPr>
                </a:tc>
                <a:extLst>
                  <a:ext uri="{0D108BD9-81ED-4DB2-BD59-A6C34878D82A}">
                    <a16:rowId xmlns:a16="http://schemas.microsoft.com/office/drawing/2014/main" val="10000"/>
                  </a:ext>
                </a:extLst>
              </a:tr>
              <a:tr h="176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FF00"/>
                          </a:solidFill>
                          <a:effectLst/>
                          <a:latin typeface="Times New Roman" pitchFamily="18" charset="0"/>
                        </a:rPr>
                        <a:t>VERY HIGH PARTICIPATION</a:t>
                      </a:r>
                      <a:endParaRPr kumimoji="0" lang="en-GB" sz="1600" b="1" i="0" u="none" strike="noStrike" cap="none" normalizeH="0" baseline="0">
                        <a:ln>
                          <a:noFill/>
                        </a:ln>
                        <a:solidFill>
                          <a:srgbClr val="FFFF00"/>
                        </a:solidFill>
                        <a:effectLst/>
                        <a:latin typeface="Times New Roman" pitchFamily="18" charset="0"/>
                      </a:endParaRPr>
                    </a:p>
                  </a:txBody>
                  <a:tcPr horzOverflow="overflow">
                    <a:lnL cap="flat">
                      <a:noFill/>
                    </a:lnL>
                    <a:lnR>
                      <a:noFill/>
                    </a:lnR>
                    <a:lnT>
                      <a:noFill/>
                    </a:lnT>
                    <a:lnB>
                      <a:noFill/>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The community has delegated authority. The agency identifies and presents an issue to the community, defines the limits and asks the community to make a series of decisions which can be embodied in a plan which it will accept.</a:t>
                      </a:r>
                      <a:endParaRPr kumimoji="0" lang="en-GB" sz="1800" b="0" i="0" u="none" strike="noStrike" cap="none" normalizeH="0" baseline="0">
                        <a:ln>
                          <a:noFill/>
                        </a:ln>
                        <a:solidFill>
                          <a:schemeClr val="bg1"/>
                        </a:solidFill>
                        <a:effectLst/>
                        <a:latin typeface="Times New Roman" pitchFamily="18" charset="0"/>
                      </a:endParaRPr>
                    </a:p>
                  </a:txBody>
                  <a:tcPr horzOverflow="overflow">
                    <a:lnL>
                      <a:noFill/>
                    </a:lnL>
                    <a:lnR cap="flat">
                      <a:noFill/>
                    </a:lnR>
                    <a:lnT>
                      <a:noFill/>
                    </a:lnT>
                    <a:lnB>
                      <a:noFill/>
                    </a:lnB>
                    <a:lnTlToBr>
                      <a:noFill/>
                    </a:lnTlToBr>
                    <a:lnBlToTr>
                      <a:noFill/>
                    </a:lnBlToTr>
                    <a:solidFill>
                      <a:srgbClr val="000099"/>
                    </a:solidFill>
                  </a:tcPr>
                </a:tc>
                <a:extLst>
                  <a:ext uri="{0D108BD9-81ED-4DB2-BD59-A6C34878D82A}">
                    <a16:rowId xmlns:a16="http://schemas.microsoft.com/office/drawing/2014/main" val="10001"/>
                  </a:ext>
                </a:extLst>
              </a:tr>
              <a:tr h="209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FF00"/>
                          </a:solidFill>
                          <a:effectLst/>
                          <a:latin typeface="Times New Roman" pitchFamily="18" charset="0"/>
                        </a:rPr>
                        <a:t>HIGHEST PARTICIPATION</a:t>
                      </a:r>
                      <a:endParaRPr kumimoji="0" lang="en-GB" sz="1600" b="1" i="0" u="none" strike="noStrike" cap="none" normalizeH="0" baseline="0">
                        <a:ln>
                          <a:noFill/>
                        </a:ln>
                        <a:solidFill>
                          <a:srgbClr val="FFFF00"/>
                        </a:solidFill>
                        <a:effectLst/>
                        <a:latin typeface="Times New Roman" pitchFamily="18" charset="0"/>
                      </a:endParaRPr>
                    </a:p>
                  </a:txBody>
                  <a:tcPr horzOverflow="overflow">
                    <a:lnL cap="flat">
                      <a:noFill/>
                    </a:lnL>
                    <a:lnR>
                      <a:noFill/>
                    </a:lnR>
                    <a:lnT>
                      <a:noFill/>
                    </a:lnT>
                    <a:lnB cap="flat">
                      <a:noFill/>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rPr>
                        <a:t>The community has control. The agency asks the community to identify the issue and make all the key decisions about goals and plans. It is willing to help the community at each step to accomplish its goals even to the extent of delegating administrative control of the work.</a:t>
                      </a:r>
                      <a:endParaRPr kumimoji="0" lang="en-GB" sz="1800" b="0" i="0" u="none" strike="noStrike" cap="none" normalizeH="0" baseline="0">
                        <a:ln>
                          <a:noFill/>
                        </a:ln>
                        <a:solidFill>
                          <a:schemeClr val="bg1"/>
                        </a:solidFill>
                        <a:effectLst/>
                        <a:latin typeface="Times New Roman" pitchFamily="18" charset="0"/>
                      </a:endParaRPr>
                    </a:p>
                  </a:txBody>
                  <a:tcPr horzOverflow="overflow">
                    <a:lnL>
                      <a:noFill/>
                    </a:lnL>
                    <a:lnR cap="flat">
                      <a:noFill/>
                    </a:lnR>
                    <a:lnT>
                      <a:noFill/>
                    </a:lnT>
                    <a:lnB cap="flat">
                      <a:noFill/>
                    </a:lnB>
                    <a:lnTlToBr>
                      <a:noFill/>
                    </a:lnTlToBr>
                    <a:lnBlToTr>
                      <a:noFill/>
                    </a:lnBlToTr>
                    <a:solidFill>
                      <a:srgbClr val="3333FF"/>
                    </a:solidFill>
                  </a:tcPr>
                </a:tc>
                <a:extLst>
                  <a:ext uri="{0D108BD9-81ED-4DB2-BD59-A6C34878D82A}">
                    <a16:rowId xmlns:a16="http://schemas.microsoft.com/office/drawing/2014/main" val="10002"/>
                  </a:ext>
                </a:extLst>
              </a:tr>
            </a:tbl>
          </a:graphicData>
        </a:graphic>
      </p:graphicFrame>
      <p:sp>
        <p:nvSpPr>
          <p:cNvPr id="108553" name="Text Box 31">
            <a:extLst>
              <a:ext uri="{FF2B5EF4-FFF2-40B4-BE49-F238E27FC236}">
                <a16:creationId xmlns:a16="http://schemas.microsoft.com/office/drawing/2014/main" id="{CF7465EE-4F59-4980-8598-D9FE043C0489}"/>
              </a:ext>
            </a:extLst>
          </p:cNvPr>
          <p:cNvSpPr txBox="1">
            <a:spLocks noChangeArrowheads="1"/>
          </p:cNvSpPr>
          <p:nvPr/>
        </p:nvSpPr>
        <p:spPr bwMode="auto">
          <a:xfrm>
            <a:off x="152400" y="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Cont…</a:t>
            </a:r>
            <a:endPar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WAYS OF DEVELOPING COMMUNITY PARTICIPATION</a:t>
            </a:r>
          </a:p>
          <a:p>
            <a:pPr algn="just">
              <a:lnSpc>
                <a:spcPct val="120000"/>
              </a:lnSpc>
              <a:spcBef>
                <a:spcPts val="0"/>
              </a:spcBef>
              <a:buClrTx/>
              <a:buFont typeface="Wingdings" panose="05000000000000000000" pitchFamily="2" charset="2"/>
              <a:buChar char="q"/>
            </a:pPr>
            <a:r>
              <a:rPr lang="en-US" sz="2600" dirty="0">
                <a:solidFill>
                  <a:schemeClr val="tx1"/>
                </a:solidFill>
              </a:rPr>
              <a:t>Be open about policies and plans</a:t>
            </a:r>
          </a:p>
          <a:p>
            <a:pPr algn="just">
              <a:lnSpc>
                <a:spcPct val="120000"/>
              </a:lnSpc>
              <a:spcBef>
                <a:spcPts val="0"/>
              </a:spcBef>
              <a:buClrTx/>
              <a:buFont typeface="Wingdings" panose="05000000000000000000" pitchFamily="2" charset="2"/>
              <a:buChar char="q"/>
            </a:pPr>
            <a:r>
              <a:rPr lang="en-US" sz="2600" dirty="0">
                <a:solidFill>
                  <a:schemeClr val="tx1"/>
                </a:solidFill>
              </a:rPr>
              <a:t>Plan for the community’s expressed needs</a:t>
            </a:r>
          </a:p>
          <a:p>
            <a:pPr algn="just">
              <a:lnSpc>
                <a:spcPct val="120000"/>
              </a:lnSpc>
              <a:spcBef>
                <a:spcPts val="0"/>
              </a:spcBef>
              <a:buClrTx/>
              <a:buFont typeface="Wingdings" panose="05000000000000000000" pitchFamily="2" charset="2"/>
              <a:buChar char="q"/>
            </a:pPr>
            <a:r>
              <a:rPr lang="en-US" sz="2600" dirty="0">
                <a:solidFill>
                  <a:schemeClr val="tx1"/>
                </a:solidFill>
              </a:rPr>
              <a:t>Decentralise planning</a:t>
            </a:r>
          </a:p>
          <a:p>
            <a:pPr algn="just">
              <a:lnSpc>
                <a:spcPct val="120000"/>
              </a:lnSpc>
              <a:spcBef>
                <a:spcPts val="0"/>
              </a:spcBef>
              <a:buClrTx/>
              <a:buFont typeface="Wingdings" panose="05000000000000000000" pitchFamily="2" charset="2"/>
              <a:buChar char="q"/>
            </a:pPr>
            <a:r>
              <a:rPr lang="en-US" sz="2600" dirty="0">
                <a:solidFill>
                  <a:schemeClr val="tx1"/>
                </a:solidFill>
              </a:rPr>
              <a:t>Develop joint forums and networks</a:t>
            </a:r>
          </a:p>
          <a:p>
            <a:pPr algn="just">
              <a:lnSpc>
                <a:spcPct val="120000"/>
              </a:lnSpc>
              <a:spcBef>
                <a:spcPts val="0"/>
              </a:spcBef>
              <a:buClrTx/>
              <a:buFont typeface="Wingdings" panose="05000000000000000000" pitchFamily="2" charset="2"/>
              <a:buChar char="q"/>
            </a:pPr>
            <a:r>
              <a:rPr lang="en-US" sz="2600" dirty="0">
                <a:solidFill>
                  <a:schemeClr val="tx1"/>
                </a:solidFill>
              </a:rPr>
              <a:t>Provide support, advice and training for community groups</a:t>
            </a:r>
          </a:p>
          <a:p>
            <a:pPr algn="just">
              <a:lnSpc>
                <a:spcPct val="120000"/>
              </a:lnSpc>
              <a:spcBef>
                <a:spcPts val="0"/>
              </a:spcBef>
              <a:buClrTx/>
              <a:buFont typeface="Wingdings" panose="05000000000000000000" pitchFamily="2" charset="2"/>
              <a:buChar char="q"/>
            </a:pPr>
            <a:r>
              <a:rPr lang="en-US" sz="2600" dirty="0">
                <a:solidFill>
                  <a:schemeClr val="tx1"/>
                </a:solidFill>
              </a:rPr>
              <a:t>Provide information</a:t>
            </a:r>
          </a:p>
          <a:p>
            <a:pPr algn="just">
              <a:lnSpc>
                <a:spcPct val="120000"/>
              </a:lnSpc>
              <a:spcBef>
                <a:spcPts val="0"/>
              </a:spcBef>
              <a:buClrTx/>
              <a:buFont typeface="Wingdings" panose="05000000000000000000" pitchFamily="2" charset="2"/>
              <a:buChar char="q"/>
            </a:pPr>
            <a:r>
              <a:rPr lang="en-US" sz="2600" dirty="0">
                <a:solidFill>
                  <a:schemeClr val="tx1"/>
                </a:solidFill>
              </a:rPr>
              <a:t>Provide help with funding and resources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950968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NB:</a:t>
            </a:r>
          </a:p>
          <a:p>
            <a:pPr marL="0" indent="0" algn="ctr">
              <a:lnSpc>
                <a:spcPct val="120000"/>
              </a:lnSpc>
              <a:spcBef>
                <a:spcPts val="0"/>
              </a:spcBef>
              <a:buClrTx/>
              <a:buNone/>
            </a:pPr>
            <a:r>
              <a:rPr lang="en-US" sz="2600" dirty="0">
                <a:solidFill>
                  <a:srgbClr val="0070C0"/>
                </a:solidFill>
              </a:rPr>
              <a:t>SELECTING THE RIGHT METHODS FOR</a:t>
            </a:r>
            <a:br>
              <a:rPr lang="en-US" sz="2600" dirty="0">
                <a:solidFill>
                  <a:srgbClr val="0070C0"/>
                </a:solidFill>
              </a:rPr>
            </a:br>
            <a:r>
              <a:rPr lang="en-US" sz="2600" dirty="0">
                <a:solidFill>
                  <a:srgbClr val="0070C0"/>
                </a:solidFill>
              </a:rPr>
              <a:t>EFFECTIVE HEALTH PROMOTION</a:t>
            </a:r>
          </a:p>
          <a:p>
            <a:pPr marL="0" indent="0" algn="just">
              <a:lnSpc>
                <a:spcPct val="120000"/>
              </a:lnSpc>
              <a:spcBef>
                <a:spcPts val="0"/>
              </a:spcBef>
              <a:buClrTx/>
              <a:buNone/>
            </a:pPr>
            <a:r>
              <a:rPr lang="en-US" sz="2600" b="1" dirty="0">
                <a:solidFill>
                  <a:schemeClr val="tx1"/>
                </a:solidFill>
              </a:rPr>
              <a:t>FACTORS TO CONSIDER IN CHOOSING METHODS</a:t>
            </a:r>
          </a:p>
          <a:p>
            <a:pPr algn="just">
              <a:lnSpc>
                <a:spcPct val="120000"/>
              </a:lnSpc>
              <a:spcBef>
                <a:spcPts val="0"/>
              </a:spcBef>
              <a:buClrTx/>
              <a:buFont typeface="Wingdings" panose="05000000000000000000" pitchFamily="2" charset="2"/>
              <a:buChar char="q"/>
            </a:pPr>
            <a:r>
              <a:rPr lang="en-US" sz="2400" dirty="0">
                <a:solidFill>
                  <a:schemeClr val="tx1"/>
                </a:solidFill>
              </a:rPr>
              <a:t>Which methods are the most appropriate and effective for your aims and objectives?</a:t>
            </a:r>
          </a:p>
          <a:p>
            <a:pPr algn="just">
              <a:lnSpc>
                <a:spcPct val="120000"/>
              </a:lnSpc>
              <a:spcBef>
                <a:spcPts val="0"/>
              </a:spcBef>
              <a:buClrTx/>
              <a:buFont typeface="Wingdings" panose="05000000000000000000" pitchFamily="2" charset="2"/>
              <a:buChar char="q"/>
            </a:pPr>
            <a:r>
              <a:rPr lang="en-US" sz="2400" dirty="0">
                <a:solidFill>
                  <a:schemeClr val="tx1"/>
                </a:solidFill>
              </a:rPr>
              <a:t>Which methods will be acceptable to the consumer?</a:t>
            </a:r>
          </a:p>
          <a:p>
            <a:pPr algn="just">
              <a:lnSpc>
                <a:spcPct val="120000"/>
              </a:lnSpc>
              <a:spcBef>
                <a:spcPts val="0"/>
              </a:spcBef>
              <a:buClrTx/>
              <a:buFont typeface="Wingdings" panose="05000000000000000000" pitchFamily="2" charset="2"/>
              <a:buChar char="q"/>
            </a:pPr>
            <a:r>
              <a:rPr lang="en-US" sz="2400" dirty="0">
                <a:solidFill>
                  <a:schemeClr val="tx1"/>
                </a:solidFill>
              </a:rPr>
              <a:t>Which methods will be easiest?</a:t>
            </a:r>
          </a:p>
          <a:p>
            <a:pPr algn="just">
              <a:lnSpc>
                <a:spcPct val="120000"/>
              </a:lnSpc>
              <a:spcBef>
                <a:spcPts val="0"/>
              </a:spcBef>
              <a:buClrTx/>
              <a:buFont typeface="Wingdings" panose="05000000000000000000" pitchFamily="2" charset="2"/>
              <a:buChar char="q"/>
            </a:pPr>
            <a:r>
              <a:rPr lang="en-US" sz="2400" dirty="0">
                <a:solidFill>
                  <a:schemeClr val="tx1"/>
                </a:solidFill>
              </a:rPr>
              <a:t>Which methods will be cheapest?</a:t>
            </a:r>
          </a:p>
          <a:p>
            <a:pPr algn="just">
              <a:lnSpc>
                <a:spcPct val="120000"/>
              </a:lnSpc>
              <a:spcBef>
                <a:spcPts val="0"/>
              </a:spcBef>
              <a:buClrTx/>
              <a:buFont typeface="Wingdings" panose="05000000000000000000" pitchFamily="2" charset="2"/>
              <a:buChar char="q"/>
            </a:pPr>
            <a:r>
              <a:rPr lang="en-US" sz="2400" dirty="0">
                <a:solidFill>
                  <a:schemeClr val="tx1"/>
                </a:solidFill>
              </a:rPr>
              <a:t>Which methods are the most acceptable to the people involved?</a:t>
            </a:r>
          </a:p>
          <a:p>
            <a:pPr algn="just">
              <a:lnSpc>
                <a:spcPct val="120000"/>
              </a:lnSpc>
              <a:spcBef>
                <a:spcPts val="0"/>
              </a:spcBef>
              <a:buClrTx/>
              <a:buFont typeface="Wingdings" panose="05000000000000000000" pitchFamily="2" charset="2"/>
              <a:buChar char="q"/>
            </a:pPr>
            <a:r>
              <a:rPr lang="en-US" sz="2400" dirty="0">
                <a:solidFill>
                  <a:schemeClr val="tx1"/>
                </a:solidFill>
              </a:rPr>
              <a:t>Which methods do you find comfortable to use?</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1840378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CHOOSING METHODS FOR HEALTH PROMOTION:</a:t>
            </a:r>
          </a:p>
          <a:p>
            <a:pPr algn="just">
              <a:lnSpc>
                <a:spcPct val="120000"/>
              </a:lnSpc>
              <a:spcBef>
                <a:spcPts val="0"/>
              </a:spcBef>
              <a:buClrTx/>
              <a:buFont typeface="Wingdings" panose="05000000000000000000" pitchFamily="2" charset="2"/>
              <a:buChar char="q"/>
            </a:pPr>
            <a:r>
              <a:rPr lang="en-US" sz="2600" dirty="0">
                <a:solidFill>
                  <a:schemeClr val="tx1"/>
                </a:solidFill>
              </a:rPr>
              <a:t>The choice will be decided in part by external considerations, such as the amount of funding or the particular expertise of the health promoter</a:t>
            </a:r>
          </a:p>
          <a:p>
            <a:pPr algn="just">
              <a:lnSpc>
                <a:spcPct val="120000"/>
              </a:lnSpc>
              <a:spcBef>
                <a:spcPts val="0"/>
              </a:spcBef>
              <a:buClrTx/>
              <a:buFont typeface="Wingdings" panose="05000000000000000000" pitchFamily="2" charset="2"/>
              <a:buChar char="q"/>
            </a:pPr>
            <a:r>
              <a:rPr lang="en-US" sz="2600" dirty="0">
                <a:solidFill>
                  <a:schemeClr val="tx1"/>
                </a:solidFill>
              </a:rPr>
              <a:t>The type of methods chosen should also reflect the objectives set. Certain methods go for certain objectives but would be inappropriate for other objectives</a:t>
            </a:r>
          </a:p>
          <a:p>
            <a:pPr algn="just">
              <a:lnSpc>
                <a:spcPct val="120000"/>
              </a:lnSpc>
              <a:spcBef>
                <a:spcPts val="0"/>
              </a:spcBef>
              <a:buClrTx/>
              <a:buFont typeface="Wingdings" panose="05000000000000000000" pitchFamily="2" charset="2"/>
              <a:buChar char="q"/>
            </a:pPr>
            <a:r>
              <a:rPr lang="en-US" sz="2600" dirty="0">
                <a:solidFill>
                  <a:schemeClr val="tx1"/>
                </a:solidFill>
              </a:rPr>
              <a:t>Participative small group work is effective at changing attitudes but a more formal teaching session would be more effective if specific knowledge is to be imparted</a:t>
            </a:r>
          </a:p>
          <a:p>
            <a:pPr algn="just">
              <a:lnSpc>
                <a:spcPct val="120000"/>
              </a:lnSpc>
              <a:spcBef>
                <a:spcPts val="0"/>
              </a:spcBef>
              <a:buClrTx/>
              <a:buFont typeface="Wingdings" panose="05000000000000000000" pitchFamily="2" charset="2"/>
              <a:buChar char="q"/>
            </a:pPr>
            <a:r>
              <a:rPr lang="en-US" sz="2600" dirty="0">
                <a:solidFill>
                  <a:schemeClr val="tx1"/>
                </a:solidFill>
              </a:rPr>
              <a:t>Community development is effective at increasing community involvement and participation bit would not be appropriate if local government policy change is the objective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43652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199"/>
            <a:ext cx="8839199" cy="6751847"/>
          </a:xfrm>
        </p:spPr>
        <p:txBody>
          <a:bodyPr>
            <a:normAutofit fontScale="70000" lnSpcReduction="20000"/>
          </a:bodyPr>
          <a:lstStyle/>
          <a:p>
            <a:pPr algn="just">
              <a:lnSpc>
                <a:spcPct val="120000"/>
              </a:lnSpc>
              <a:spcBef>
                <a:spcPts val="0"/>
              </a:spcBef>
              <a:buClrTx/>
              <a:buFont typeface="Wingdings" panose="05000000000000000000" pitchFamily="2" charset="2"/>
              <a:buChar char="q"/>
            </a:pPr>
            <a:r>
              <a:rPr lang="en-US" sz="3400" dirty="0">
                <a:solidFill>
                  <a:schemeClr val="tx1"/>
                </a:solidFill>
              </a:rPr>
              <a:t>Community health is concerned with the promotion of health and prevention of diseases through close community participation</a:t>
            </a:r>
          </a:p>
          <a:p>
            <a:pPr algn="just">
              <a:lnSpc>
                <a:spcPct val="120000"/>
              </a:lnSpc>
              <a:spcBef>
                <a:spcPts val="0"/>
              </a:spcBef>
              <a:buClrTx/>
              <a:buFont typeface="Wingdings" panose="05000000000000000000" pitchFamily="2" charset="2"/>
              <a:buChar char="q"/>
            </a:pPr>
            <a:r>
              <a:rPr lang="en-US" sz="3400" dirty="0">
                <a:solidFill>
                  <a:schemeClr val="tx1"/>
                </a:solidFill>
              </a:rPr>
              <a:t>The greatest human possession is health and a healthy community is a productive community</a:t>
            </a:r>
          </a:p>
          <a:p>
            <a:pPr algn="just">
              <a:lnSpc>
                <a:spcPct val="120000"/>
              </a:lnSpc>
              <a:spcBef>
                <a:spcPts val="0"/>
              </a:spcBef>
              <a:buClrTx/>
              <a:buFont typeface="Wingdings" panose="05000000000000000000" pitchFamily="2" charset="2"/>
              <a:buChar char="q"/>
            </a:pPr>
            <a:r>
              <a:rPr lang="en-US" sz="3400" dirty="0">
                <a:solidFill>
                  <a:schemeClr val="tx1"/>
                </a:solidFill>
              </a:rPr>
              <a:t>Currently the natural diseases equals to man made diseases/life style diseases like obesity, hypertension, diabetes, cancer, accidents etc.</a:t>
            </a:r>
          </a:p>
          <a:p>
            <a:pPr algn="just">
              <a:lnSpc>
                <a:spcPct val="120000"/>
              </a:lnSpc>
              <a:spcBef>
                <a:spcPts val="0"/>
              </a:spcBef>
              <a:buClrTx/>
              <a:buFont typeface="Wingdings" panose="05000000000000000000" pitchFamily="2" charset="2"/>
              <a:buChar char="q"/>
            </a:pPr>
            <a:r>
              <a:rPr lang="en-US" sz="3400" dirty="0">
                <a:solidFill>
                  <a:schemeClr val="tx1"/>
                </a:solidFill>
              </a:rPr>
              <a:t>Currently the natural diseases equals to man made diseases/life style diseases like obesity, hypertension, diabetes, cancer, accidents etc.</a:t>
            </a:r>
          </a:p>
          <a:p>
            <a:pPr algn="just">
              <a:lnSpc>
                <a:spcPct val="120000"/>
              </a:lnSpc>
              <a:spcBef>
                <a:spcPts val="0"/>
              </a:spcBef>
              <a:buClrTx/>
              <a:buFont typeface="Wingdings" panose="05000000000000000000" pitchFamily="2" charset="2"/>
              <a:buChar char="q"/>
            </a:pPr>
            <a:r>
              <a:rPr lang="en-US" sz="3400" dirty="0">
                <a:solidFill>
                  <a:schemeClr val="tx1"/>
                </a:solidFill>
              </a:rPr>
              <a:t>In our health facilities, 70% of the cases seen are due to communicable diseases which are preventable at community level.</a:t>
            </a:r>
          </a:p>
          <a:p>
            <a:pPr algn="just">
              <a:lnSpc>
                <a:spcPct val="120000"/>
              </a:lnSpc>
              <a:spcBef>
                <a:spcPts val="0"/>
              </a:spcBef>
              <a:buClrTx/>
              <a:buFont typeface="Wingdings" panose="05000000000000000000" pitchFamily="2" charset="2"/>
              <a:buChar char="q"/>
            </a:pPr>
            <a:r>
              <a:rPr lang="en-US" sz="3400" dirty="0">
                <a:solidFill>
                  <a:schemeClr val="tx1"/>
                </a:solidFill>
              </a:rPr>
              <a:t>As a clinician we need to focus on preserving health, promoting health and preventing illness for all the people in the community so that we can improve their health, prolong their life span and reduce workload/disease burden.</a:t>
            </a: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6225947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mass media is effective in raising people’s awareness of health issues but ineffective in persuading people to change their behaviour</a:t>
            </a:r>
          </a:p>
          <a:p>
            <a:pPr algn="just">
              <a:lnSpc>
                <a:spcPct val="120000"/>
              </a:lnSpc>
              <a:spcBef>
                <a:spcPts val="0"/>
              </a:spcBef>
              <a:buClrTx/>
              <a:buFont typeface="Wingdings" panose="05000000000000000000" pitchFamily="2" charset="2"/>
              <a:buChar char="q"/>
            </a:pPr>
            <a:r>
              <a:rPr lang="en-US" sz="2600" dirty="0">
                <a:solidFill>
                  <a:schemeClr val="tx1"/>
                </a:solidFill>
              </a:rPr>
              <a:t>Deciding which methods would be the logical choice given the objectives is critical.</a:t>
            </a:r>
          </a:p>
          <a:p>
            <a:pPr algn="just">
              <a:lnSpc>
                <a:spcPct val="120000"/>
              </a:lnSpc>
              <a:spcBef>
                <a:spcPts val="0"/>
              </a:spcBef>
              <a:buClrTx/>
              <a:buFont typeface="Wingdings" panose="05000000000000000000" pitchFamily="2" charset="2"/>
              <a:buChar char="q"/>
            </a:pPr>
            <a:r>
              <a:rPr lang="en-US" sz="2600" dirty="0">
                <a:solidFill>
                  <a:schemeClr val="tx1"/>
                </a:solidFill>
              </a:rPr>
              <a:t>A compromise may need to be considered owing to constraints of time, resources or skills</a:t>
            </a:r>
          </a:p>
          <a:p>
            <a:pPr algn="just">
              <a:lnSpc>
                <a:spcPct val="120000"/>
              </a:lnSpc>
              <a:spcBef>
                <a:spcPts val="0"/>
              </a:spcBef>
              <a:buClrTx/>
              <a:buFont typeface="Wingdings" panose="05000000000000000000" pitchFamily="2" charset="2"/>
              <a:buChar char="q"/>
            </a:pPr>
            <a:r>
              <a:rPr lang="en-US" sz="2600" dirty="0">
                <a:solidFill>
                  <a:schemeClr val="tx1"/>
                </a:solidFill>
              </a:rPr>
              <a:t>This compromise should not concern the amount of input, or the use of complementary methods</a:t>
            </a:r>
          </a:p>
          <a:p>
            <a:pPr algn="just">
              <a:lnSpc>
                <a:spcPct val="120000"/>
              </a:lnSpc>
              <a:spcBef>
                <a:spcPts val="0"/>
              </a:spcBef>
              <a:buClrTx/>
              <a:buFont typeface="Wingdings" panose="05000000000000000000" pitchFamily="2" charset="2"/>
              <a:buChar char="q"/>
            </a:pPr>
            <a:r>
              <a:rPr lang="en-US" sz="2600" dirty="0">
                <a:solidFill>
                  <a:schemeClr val="tx1"/>
                </a:solidFill>
              </a:rPr>
              <a:t>It should not mean that we end up using inappropriate methods which are unlikely to achieve the objectives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8872339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41509"/>
            <a:ext cx="8677275" cy="6445142"/>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PRECEDE-PROCEED MODEL OF HEALTH PROMOTION PLANNING AND EVALUATION </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This model was developed by Green and </a:t>
            </a:r>
            <a:r>
              <a:rPr lang="en-US" sz="2600" dirty="0" err="1">
                <a:solidFill>
                  <a:schemeClr val="tx1"/>
                </a:solidFill>
              </a:rPr>
              <a:t>Kreuter</a:t>
            </a:r>
            <a:r>
              <a:rPr lang="en-US" sz="2600" dirty="0">
                <a:solidFill>
                  <a:schemeClr val="tx1"/>
                </a:solidFill>
              </a:rPr>
              <a:t> 1991 </a:t>
            </a:r>
          </a:p>
          <a:p>
            <a:pPr algn="just">
              <a:lnSpc>
                <a:spcPct val="120000"/>
              </a:lnSpc>
              <a:spcBef>
                <a:spcPts val="0"/>
              </a:spcBef>
              <a:buClrTx/>
              <a:buFont typeface="Wingdings" panose="05000000000000000000" pitchFamily="2" charset="2"/>
              <a:buChar char="q"/>
            </a:pPr>
            <a:r>
              <a:rPr lang="en-US" sz="2600" dirty="0">
                <a:solidFill>
                  <a:schemeClr val="tx1"/>
                </a:solidFill>
              </a:rPr>
              <a:t>They explained that the model is best used if the change agents begin with the final consequences (quality of life) then work backwards  to the original causes</a:t>
            </a:r>
          </a:p>
          <a:p>
            <a:pPr algn="just">
              <a:lnSpc>
                <a:spcPct val="120000"/>
              </a:lnSpc>
              <a:spcBef>
                <a:spcPts val="0"/>
              </a:spcBef>
              <a:buClrTx/>
              <a:buFont typeface="Wingdings" panose="05000000000000000000" pitchFamily="2" charset="2"/>
              <a:buChar char="q"/>
            </a:pPr>
            <a:r>
              <a:rPr lang="en-US" sz="2600" dirty="0">
                <a:solidFill>
                  <a:schemeClr val="tx1"/>
                </a:solidFill>
              </a:rPr>
              <a:t>This involves nine phases as follows:</a:t>
            </a:r>
          </a:p>
          <a:p>
            <a:pPr marL="0" indent="0" algn="just">
              <a:lnSpc>
                <a:spcPct val="120000"/>
              </a:lnSpc>
              <a:spcBef>
                <a:spcPts val="0"/>
              </a:spcBef>
              <a:buClrTx/>
              <a:buNone/>
            </a:pPr>
            <a:r>
              <a:rPr lang="en-US" sz="2600" b="1" dirty="0">
                <a:solidFill>
                  <a:schemeClr val="tx1"/>
                </a:solidFill>
              </a:rPr>
              <a:t>Phase 1: Social Diagnosis:</a:t>
            </a:r>
          </a:p>
          <a:p>
            <a:pPr algn="just">
              <a:lnSpc>
                <a:spcPct val="120000"/>
              </a:lnSpc>
              <a:spcBef>
                <a:spcPts val="0"/>
              </a:spcBef>
              <a:buClrTx/>
              <a:buFont typeface="Wingdings" panose="05000000000000000000" pitchFamily="2" charset="2"/>
              <a:buChar char="q"/>
            </a:pPr>
            <a:r>
              <a:rPr lang="en-US" sz="2600" dirty="0">
                <a:solidFill>
                  <a:schemeClr val="tx1"/>
                </a:solidFill>
              </a:rPr>
              <a:t>The process begins with the assessment of a community needs and their aspirations </a:t>
            </a:r>
          </a:p>
          <a:p>
            <a:pPr algn="just">
              <a:lnSpc>
                <a:spcPct val="120000"/>
              </a:lnSpc>
              <a:spcBef>
                <a:spcPts val="0"/>
              </a:spcBef>
              <a:buClrTx/>
              <a:buFont typeface="Wingdings" panose="05000000000000000000" pitchFamily="2" charset="2"/>
              <a:buChar char="q"/>
            </a:pPr>
            <a:r>
              <a:rPr lang="en-US" sz="2600" dirty="0">
                <a:solidFill>
                  <a:schemeClr val="tx1"/>
                </a:solidFill>
              </a:rPr>
              <a:t>This can be enhanced by involving the community to identify what health related outcome they would want to achieve</a:t>
            </a:r>
          </a:p>
          <a:p>
            <a:pPr algn="just">
              <a:lnSpc>
                <a:spcPct val="120000"/>
              </a:lnSpc>
              <a:spcBef>
                <a:spcPts val="0"/>
              </a:spcBef>
              <a:buClrTx/>
              <a:buFont typeface="Wingdings" panose="05000000000000000000" pitchFamily="2" charset="2"/>
              <a:buChar char="q"/>
            </a:pPr>
            <a:r>
              <a:rPr lang="en-US" sz="2600" dirty="0">
                <a:solidFill>
                  <a:schemeClr val="tx1"/>
                </a:solidFill>
              </a:rPr>
              <a:t>These outcomes take the form of social indicators  and includes variables such as level of personal achievements, crime, crowding, discrimination and unemployment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68373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28600"/>
            <a:ext cx="8753475" cy="6458051"/>
          </a:xfrm>
        </p:spPr>
        <p:txBody>
          <a:bodyPr>
            <a:normAutofit lnSpcReduction="10000"/>
          </a:bodyPr>
          <a:lstStyle/>
          <a:p>
            <a:pPr marL="0" indent="0" algn="just">
              <a:lnSpc>
                <a:spcPct val="120000"/>
              </a:lnSpc>
              <a:spcBef>
                <a:spcPts val="0"/>
              </a:spcBef>
              <a:buClrTx/>
              <a:buNone/>
            </a:pPr>
            <a:r>
              <a:rPr lang="en-US" sz="2600" b="1" dirty="0">
                <a:solidFill>
                  <a:schemeClr val="tx1"/>
                </a:solidFill>
              </a:rPr>
              <a:t>Phase 2: Epidemiological diagnosis:</a:t>
            </a:r>
          </a:p>
          <a:p>
            <a:pPr algn="just">
              <a:lnSpc>
                <a:spcPct val="120000"/>
              </a:lnSpc>
              <a:spcBef>
                <a:spcPts val="0"/>
              </a:spcBef>
              <a:buClrTx/>
              <a:buFont typeface="Wingdings" panose="05000000000000000000" pitchFamily="2" charset="2"/>
              <a:buChar char="q"/>
            </a:pPr>
            <a:r>
              <a:rPr lang="en-US" sz="2600" dirty="0">
                <a:solidFill>
                  <a:schemeClr val="tx1"/>
                </a:solidFill>
              </a:rPr>
              <a:t>Specific health goals  that may contribute to social goals or problems noted in phase 1 are identified and ranked </a:t>
            </a:r>
          </a:p>
          <a:p>
            <a:pPr algn="just">
              <a:lnSpc>
                <a:spcPct val="120000"/>
              </a:lnSpc>
              <a:spcBef>
                <a:spcPts val="0"/>
              </a:spcBef>
              <a:buClrTx/>
              <a:buFont typeface="Wingdings" panose="05000000000000000000" pitchFamily="2" charset="2"/>
              <a:buChar char="q"/>
            </a:pPr>
            <a:r>
              <a:rPr lang="en-US" sz="2600" dirty="0">
                <a:solidFill>
                  <a:schemeClr val="tx1"/>
                </a:solidFill>
              </a:rPr>
              <a:t>These includes assessing indicators such as morbidity, mortality, disability, and fertility while noting their prevalence, intensity and their incidence </a:t>
            </a:r>
          </a:p>
          <a:p>
            <a:pPr marL="0" indent="0" algn="just">
              <a:lnSpc>
                <a:spcPct val="120000"/>
              </a:lnSpc>
              <a:spcBef>
                <a:spcPts val="0"/>
              </a:spcBef>
              <a:buClrTx/>
              <a:buNone/>
            </a:pPr>
            <a:r>
              <a:rPr lang="en-US" sz="2600" b="1" dirty="0">
                <a:solidFill>
                  <a:schemeClr val="tx1"/>
                </a:solidFill>
              </a:rPr>
              <a:t>Phase 3: Behavioural And Environmental Diagnosis </a:t>
            </a:r>
          </a:p>
          <a:p>
            <a:pPr algn="just">
              <a:lnSpc>
                <a:spcPct val="120000"/>
              </a:lnSpc>
              <a:spcBef>
                <a:spcPts val="0"/>
              </a:spcBef>
              <a:buClrTx/>
              <a:buFont typeface="Wingdings" panose="05000000000000000000" pitchFamily="2" charset="2"/>
              <a:buChar char="q"/>
            </a:pPr>
            <a:r>
              <a:rPr lang="en-US" sz="2600" dirty="0">
                <a:solidFill>
                  <a:schemeClr val="tx1"/>
                </a:solidFill>
              </a:rPr>
              <a:t>Behaviours and environmental factors that contribute to the health problems are identified and ranked </a:t>
            </a:r>
          </a:p>
          <a:p>
            <a:pPr algn="just">
              <a:lnSpc>
                <a:spcPct val="120000"/>
              </a:lnSpc>
              <a:spcBef>
                <a:spcPts val="0"/>
              </a:spcBef>
              <a:buClrTx/>
              <a:buFont typeface="Wingdings" panose="05000000000000000000" pitchFamily="2" charset="2"/>
              <a:buChar char="q"/>
            </a:pPr>
            <a:r>
              <a:rPr lang="en-US" sz="2600" dirty="0">
                <a:solidFill>
                  <a:schemeClr val="tx1"/>
                </a:solidFill>
              </a:rPr>
              <a:t>Behaviours such as compliance, consumption patterns , coping, preventive actions and self care re noted</a:t>
            </a:r>
          </a:p>
          <a:p>
            <a:pPr algn="just">
              <a:lnSpc>
                <a:spcPct val="120000"/>
              </a:lnSpc>
              <a:spcBef>
                <a:spcPts val="0"/>
              </a:spcBef>
              <a:buClrTx/>
              <a:buFont typeface="Wingdings" panose="05000000000000000000" pitchFamily="2" charset="2"/>
              <a:buChar char="q"/>
            </a:pPr>
            <a:r>
              <a:rPr lang="en-US" sz="2600" dirty="0">
                <a:solidFill>
                  <a:schemeClr val="tx1"/>
                </a:solidFill>
              </a:rPr>
              <a:t>Economic, physical, service and social services are also ranked in terms of Access, affordability and equity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2360953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Phase 4: Educational and organisational diagnosis</a:t>
            </a:r>
          </a:p>
          <a:p>
            <a:pPr algn="just">
              <a:lnSpc>
                <a:spcPct val="120000"/>
              </a:lnSpc>
              <a:spcBef>
                <a:spcPts val="0"/>
              </a:spcBef>
              <a:buClrTx/>
              <a:buFont typeface="Wingdings" panose="05000000000000000000" pitchFamily="2" charset="2"/>
              <a:buChar char="q"/>
            </a:pPr>
            <a:r>
              <a:rPr lang="en-US" sz="2600" dirty="0">
                <a:solidFill>
                  <a:schemeClr val="tx1"/>
                </a:solidFill>
              </a:rPr>
              <a:t>Prioritize predisposing factors, reinforcing and enabling factors which are likely to bring about behavioural and environmental changes </a:t>
            </a:r>
          </a:p>
          <a:p>
            <a:pPr algn="just">
              <a:lnSpc>
                <a:spcPct val="120000"/>
              </a:lnSpc>
              <a:spcBef>
                <a:spcPts val="0"/>
              </a:spcBef>
              <a:buClrTx/>
              <a:buFont typeface="Wingdings" panose="05000000000000000000" pitchFamily="2" charset="2"/>
              <a:buChar char="q"/>
            </a:pPr>
            <a:r>
              <a:rPr lang="en-US" sz="2600" dirty="0">
                <a:solidFill>
                  <a:schemeClr val="tx1"/>
                </a:solidFill>
              </a:rPr>
              <a:t>Predisposing factors are those that hinder or facilitate or hinder motivation for change e.g. attitude, knowledge </a:t>
            </a:r>
          </a:p>
          <a:p>
            <a:pPr algn="just">
              <a:lnSpc>
                <a:spcPct val="120000"/>
              </a:lnSpc>
              <a:spcBef>
                <a:spcPts val="0"/>
              </a:spcBef>
              <a:buClrTx/>
              <a:buFont typeface="Wingdings" panose="05000000000000000000" pitchFamily="2" charset="2"/>
              <a:buChar char="q"/>
            </a:pPr>
            <a:r>
              <a:rPr lang="en-US" sz="2600" dirty="0">
                <a:solidFill>
                  <a:schemeClr val="tx1"/>
                </a:solidFill>
              </a:rPr>
              <a:t>Reinforcing factors are those that are likely to reinforce any behavioural change e.g. behaviours and attitudes </a:t>
            </a:r>
          </a:p>
          <a:p>
            <a:pPr algn="just">
              <a:lnSpc>
                <a:spcPct val="120000"/>
              </a:lnSpc>
              <a:spcBef>
                <a:spcPts val="0"/>
              </a:spcBef>
              <a:buClrTx/>
              <a:buFont typeface="Wingdings" panose="05000000000000000000" pitchFamily="2" charset="2"/>
              <a:buChar char="q"/>
            </a:pPr>
            <a:r>
              <a:rPr lang="en-US" sz="2600" dirty="0">
                <a:solidFill>
                  <a:schemeClr val="tx1"/>
                </a:solidFill>
              </a:rPr>
              <a:t>Enabling factors are the skills, resources or barriers that can help or hinder the desired change as well as environmental changes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4181826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Phase 5: Administrative and policy diagnosis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Assess organisation and administrative capabilities and resources </a:t>
            </a:r>
          </a:p>
          <a:p>
            <a:pPr algn="just">
              <a:lnSpc>
                <a:spcPct val="120000"/>
              </a:lnSpc>
              <a:spcBef>
                <a:spcPts val="0"/>
              </a:spcBef>
              <a:buClrTx/>
              <a:buFont typeface="Wingdings" panose="05000000000000000000" pitchFamily="2" charset="2"/>
              <a:buChar char="q"/>
            </a:pPr>
            <a:r>
              <a:rPr lang="en-US" sz="2600" dirty="0">
                <a:solidFill>
                  <a:schemeClr val="tx1"/>
                </a:solidFill>
              </a:rPr>
              <a:t>It also entails the selecting the right level and combination of methods and strategies and the launching of the community organisational or developmental process </a:t>
            </a:r>
          </a:p>
          <a:p>
            <a:pPr marL="0" indent="0" algn="just">
              <a:lnSpc>
                <a:spcPct val="120000"/>
              </a:lnSpc>
              <a:spcBef>
                <a:spcPts val="0"/>
              </a:spcBef>
              <a:buClrTx/>
              <a:buNone/>
            </a:pPr>
            <a:r>
              <a:rPr lang="en-US" sz="2600" b="1" dirty="0">
                <a:solidFill>
                  <a:schemeClr val="tx1"/>
                </a:solidFill>
              </a:rPr>
              <a:t>Phase 6: Implementation </a:t>
            </a:r>
          </a:p>
          <a:p>
            <a:pPr algn="just">
              <a:lnSpc>
                <a:spcPct val="120000"/>
              </a:lnSpc>
              <a:spcBef>
                <a:spcPts val="0"/>
              </a:spcBef>
              <a:buClrTx/>
              <a:buFont typeface="Wingdings" panose="05000000000000000000" pitchFamily="2" charset="2"/>
              <a:buChar char="q"/>
            </a:pPr>
            <a:r>
              <a:rPr lang="en-US" sz="2600" dirty="0">
                <a:solidFill>
                  <a:schemeClr val="tx1"/>
                </a:solidFill>
              </a:rPr>
              <a:t>This phase is the culmination of all other previous phases </a:t>
            </a:r>
          </a:p>
          <a:p>
            <a:pPr algn="just">
              <a:lnSpc>
                <a:spcPct val="120000"/>
              </a:lnSpc>
              <a:spcBef>
                <a:spcPts val="0"/>
              </a:spcBef>
              <a:buClrTx/>
              <a:buFont typeface="Wingdings" panose="05000000000000000000" pitchFamily="2" charset="2"/>
              <a:buChar char="q"/>
            </a:pPr>
            <a:r>
              <a:rPr lang="en-US" sz="2600" dirty="0">
                <a:solidFill>
                  <a:schemeClr val="tx1"/>
                </a:solidFill>
              </a:rPr>
              <a:t>It should be as comprehensive as possible </a:t>
            </a:r>
          </a:p>
          <a:p>
            <a:pPr algn="just">
              <a:lnSpc>
                <a:spcPct val="120000"/>
              </a:lnSpc>
              <a:spcBef>
                <a:spcPts val="0"/>
              </a:spcBef>
              <a:buClrTx/>
              <a:buFont typeface="Wingdings" panose="05000000000000000000" pitchFamily="2" charset="2"/>
              <a:buChar char="q"/>
            </a:pPr>
            <a:r>
              <a:rPr lang="en-US" sz="2600" dirty="0">
                <a:solidFill>
                  <a:schemeClr val="tx1"/>
                </a:solidFill>
              </a:rPr>
              <a:t>It should be acceptable in the community through social marketing  meaning that it must be developed to meet the needs and interests of the populations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710613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Phase 7,8,9; process, impact &amp; outcome evaluation:</a:t>
            </a:r>
          </a:p>
          <a:p>
            <a:pPr algn="just">
              <a:lnSpc>
                <a:spcPct val="120000"/>
              </a:lnSpc>
              <a:spcBef>
                <a:spcPts val="0"/>
              </a:spcBef>
              <a:buClrTx/>
              <a:buFont typeface="Wingdings" panose="05000000000000000000" pitchFamily="2" charset="2"/>
              <a:buChar char="q"/>
            </a:pPr>
            <a:r>
              <a:rPr lang="en-US" sz="2600" dirty="0">
                <a:solidFill>
                  <a:schemeClr val="tx1"/>
                </a:solidFill>
              </a:rPr>
              <a:t>It is a continuous and integral part of the entire diagnostic process </a:t>
            </a:r>
          </a:p>
          <a:p>
            <a:pPr algn="just">
              <a:lnSpc>
                <a:spcPct val="120000"/>
              </a:lnSpc>
              <a:spcBef>
                <a:spcPts val="0"/>
              </a:spcBef>
              <a:buClrTx/>
              <a:buFont typeface="Wingdings" panose="05000000000000000000" pitchFamily="2" charset="2"/>
              <a:buChar char="q"/>
            </a:pPr>
            <a:r>
              <a:rPr lang="en-US" sz="2600" dirty="0">
                <a:solidFill>
                  <a:schemeClr val="tx1"/>
                </a:solidFill>
              </a:rPr>
              <a:t>Criteria for evaluation are derived from the educational objectives </a:t>
            </a:r>
          </a:p>
          <a:p>
            <a:pPr algn="just">
              <a:lnSpc>
                <a:spcPct val="120000"/>
              </a:lnSpc>
              <a:spcBef>
                <a:spcPts val="0"/>
              </a:spcBef>
              <a:buClrTx/>
              <a:buFont typeface="Wingdings" panose="05000000000000000000" pitchFamily="2" charset="2"/>
              <a:buChar char="q"/>
            </a:pPr>
            <a:r>
              <a:rPr lang="en-US" sz="2600" dirty="0">
                <a:solidFill>
                  <a:schemeClr val="tx1"/>
                </a:solidFill>
              </a:rPr>
              <a:t>The extent to which education objectives are met represent process evaluation </a:t>
            </a:r>
          </a:p>
          <a:p>
            <a:pPr algn="just">
              <a:lnSpc>
                <a:spcPct val="120000"/>
              </a:lnSpc>
              <a:spcBef>
                <a:spcPts val="0"/>
              </a:spcBef>
              <a:buClrTx/>
              <a:buFont typeface="Wingdings" panose="05000000000000000000" pitchFamily="2" charset="2"/>
              <a:buChar char="q"/>
            </a:pPr>
            <a:r>
              <a:rPr lang="en-US" sz="2600" dirty="0">
                <a:solidFill>
                  <a:schemeClr val="tx1"/>
                </a:solidFill>
              </a:rPr>
              <a:t>Objects of process evaluation includes measure of quality of life, health status indicators , behavioural and environmental factors, etc. </a:t>
            </a:r>
          </a:p>
          <a:p>
            <a:pPr algn="just">
              <a:lnSpc>
                <a:spcPct val="120000"/>
              </a:lnSpc>
              <a:spcBef>
                <a:spcPts val="0"/>
              </a:spcBef>
              <a:buClrTx/>
              <a:buFont typeface="Wingdings" panose="05000000000000000000" pitchFamily="2" charset="2"/>
              <a:buChar char="q"/>
            </a:pPr>
            <a:r>
              <a:rPr lang="en-US" sz="2600" dirty="0">
                <a:solidFill>
                  <a:schemeClr val="tx1"/>
                </a:solidFill>
              </a:rPr>
              <a:t>The overall outcome evaluation represent impact evaluation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7554745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Developing health promotion programmes</a:t>
            </a:r>
          </a:p>
          <a:p>
            <a:pPr marL="0" indent="0" algn="just">
              <a:lnSpc>
                <a:spcPct val="120000"/>
              </a:lnSpc>
              <a:spcBef>
                <a:spcPts val="0"/>
              </a:spcBef>
              <a:buClrTx/>
              <a:buNone/>
            </a:pPr>
            <a:r>
              <a:rPr lang="en-US" sz="2600" dirty="0">
                <a:solidFill>
                  <a:schemeClr val="tx1"/>
                </a:solidFill>
              </a:rPr>
              <a:t>Health promotion program should include:-</a:t>
            </a:r>
          </a:p>
          <a:p>
            <a:pPr algn="just">
              <a:lnSpc>
                <a:spcPct val="120000"/>
              </a:lnSpc>
              <a:spcBef>
                <a:spcPts val="0"/>
              </a:spcBef>
              <a:buClrTx/>
              <a:buFont typeface="Wingdings" panose="05000000000000000000" pitchFamily="2" charset="2"/>
              <a:buChar char="q"/>
            </a:pPr>
            <a:r>
              <a:rPr lang="en-US" sz="2600" dirty="0">
                <a:solidFill>
                  <a:schemeClr val="tx1"/>
                </a:solidFill>
              </a:rPr>
              <a:t>Rationale</a:t>
            </a:r>
          </a:p>
          <a:p>
            <a:pPr algn="just">
              <a:lnSpc>
                <a:spcPct val="120000"/>
              </a:lnSpc>
              <a:spcBef>
                <a:spcPts val="0"/>
              </a:spcBef>
              <a:buClrTx/>
              <a:buFont typeface="Wingdings" panose="05000000000000000000" pitchFamily="2" charset="2"/>
              <a:buChar char="q"/>
            </a:pPr>
            <a:r>
              <a:rPr lang="en-US" sz="2600" dirty="0">
                <a:solidFill>
                  <a:schemeClr val="tx1"/>
                </a:solidFill>
              </a:rPr>
              <a:t>Population group</a:t>
            </a:r>
          </a:p>
          <a:p>
            <a:pPr algn="just">
              <a:lnSpc>
                <a:spcPct val="120000"/>
              </a:lnSpc>
              <a:spcBef>
                <a:spcPts val="0"/>
              </a:spcBef>
              <a:buClrTx/>
              <a:buFont typeface="Wingdings" panose="05000000000000000000" pitchFamily="2" charset="2"/>
              <a:buChar char="q"/>
            </a:pPr>
            <a:r>
              <a:rPr lang="en-US" sz="2600" dirty="0">
                <a:solidFill>
                  <a:schemeClr val="tx1"/>
                </a:solidFill>
              </a:rPr>
              <a:t>Programme  description</a:t>
            </a:r>
          </a:p>
          <a:p>
            <a:pPr algn="just">
              <a:lnSpc>
                <a:spcPct val="120000"/>
              </a:lnSpc>
              <a:spcBef>
                <a:spcPts val="0"/>
              </a:spcBef>
              <a:buClrTx/>
              <a:buFont typeface="Wingdings" panose="05000000000000000000" pitchFamily="2" charset="2"/>
              <a:buChar char="q"/>
            </a:pPr>
            <a:r>
              <a:rPr lang="en-US" sz="2600" dirty="0">
                <a:solidFill>
                  <a:schemeClr val="tx1"/>
                </a:solidFill>
              </a:rPr>
              <a:t>Linkages</a:t>
            </a:r>
          </a:p>
          <a:p>
            <a:pPr algn="just">
              <a:lnSpc>
                <a:spcPct val="120000"/>
              </a:lnSpc>
              <a:spcBef>
                <a:spcPts val="0"/>
              </a:spcBef>
              <a:buClrTx/>
              <a:buFont typeface="Wingdings" panose="05000000000000000000" pitchFamily="2" charset="2"/>
              <a:buChar char="q"/>
            </a:pPr>
            <a:r>
              <a:rPr lang="en-US" sz="2600" dirty="0">
                <a:solidFill>
                  <a:schemeClr val="tx1"/>
                </a:solidFill>
              </a:rPr>
              <a:t>Review and evaluation</a:t>
            </a:r>
          </a:p>
          <a:p>
            <a:pPr algn="just">
              <a:lnSpc>
                <a:spcPct val="120000"/>
              </a:lnSpc>
              <a:spcBef>
                <a:spcPts val="0"/>
              </a:spcBef>
              <a:buClrTx/>
              <a:buFont typeface="Wingdings" panose="05000000000000000000" pitchFamily="2" charset="2"/>
              <a:buChar char="q"/>
            </a:pPr>
            <a:r>
              <a:rPr lang="en-US" sz="2600" dirty="0">
                <a:solidFill>
                  <a:schemeClr val="tx1"/>
                </a:solidFill>
              </a:rPr>
              <a:t>Resources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1110915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Measuring changes in behavior evaluation</a:t>
            </a:r>
            <a:endParaRPr lang="en-GB" sz="2500" b="1" dirty="0">
              <a:solidFill>
                <a:srgbClr val="0070C0"/>
              </a:solidFill>
            </a:endParaRPr>
          </a:p>
          <a:p>
            <a:pPr marL="0" indent="0" algn="just">
              <a:lnSpc>
                <a:spcPct val="120000"/>
              </a:lnSpc>
              <a:spcBef>
                <a:spcPts val="0"/>
              </a:spcBef>
              <a:buClrTx/>
              <a:buNone/>
            </a:pPr>
            <a:r>
              <a:rPr lang="en-US" sz="2600" dirty="0">
                <a:solidFill>
                  <a:schemeClr val="tx1"/>
                </a:solidFill>
              </a:rPr>
              <a:t>Quantitative and qualitative methods of evaluation are used </a:t>
            </a:r>
          </a:p>
          <a:p>
            <a:pPr marL="0" indent="0" algn="just">
              <a:lnSpc>
                <a:spcPct val="120000"/>
              </a:lnSpc>
              <a:spcBef>
                <a:spcPts val="0"/>
              </a:spcBef>
              <a:buClrTx/>
              <a:buNone/>
            </a:pPr>
            <a:r>
              <a:rPr lang="en-US" sz="2600" dirty="0">
                <a:solidFill>
                  <a:schemeClr val="tx1"/>
                </a:solidFill>
              </a:rPr>
              <a:t>This Aims to change peoples attitudes and behavior</a:t>
            </a:r>
          </a:p>
          <a:p>
            <a:pPr algn="just">
              <a:lnSpc>
                <a:spcPct val="120000"/>
              </a:lnSpc>
              <a:spcBef>
                <a:spcPts val="0"/>
              </a:spcBef>
              <a:buClrTx/>
              <a:buFont typeface="Wingdings" panose="05000000000000000000" pitchFamily="2" charset="2"/>
              <a:buChar char="q"/>
            </a:pPr>
            <a:r>
              <a:rPr lang="en-US" sz="2600" b="1" dirty="0">
                <a:solidFill>
                  <a:schemeClr val="tx1"/>
                </a:solidFill>
              </a:rPr>
              <a:t>Short term - </a:t>
            </a:r>
            <a:r>
              <a:rPr lang="en-US" sz="2600" dirty="0">
                <a:solidFill>
                  <a:schemeClr val="tx1"/>
                </a:solidFill>
              </a:rPr>
              <a:t>develop indicators to look at the process programme</a:t>
            </a:r>
          </a:p>
          <a:p>
            <a:pPr algn="just">
              <a:lnSpc>
                <a:spcPct val="120000"/>
              </a:lnSpc>
              <a:spcBef>
                <a:spcPts val="0"/>
              </a:spcBef>
              <a:buClrTx/>
              <a:buFont typeface="Wingdings" panose="05000000000000000000" pitchFamily="2" charset="2"/>
              <a:buChar char="q"/>
            </a:pPr>
            <a:r>
              <a:rPr lang="en-US" sz="2600" b="1" dirty="0">
                <a:solidFill>
                  <a:schemeClr val="tx1"/>
                </a:solidFill>
              </a:rPr>
              <a:t>Long term - </a:t>
            </a:r>
            <a:r>
              <a:rPr lang="en-US" sz="2600" dirty="0">
                <a:solidFill>
                  <a:schemeClr val="tx1"/>
                </a:solidFill>
              </a:rPr>
              <a:t>develop indicators to for the outcome / impact of the programme</a:t>
            </a:r>
          </a:p>
          <a:p>
            <a:pPr algn="just">
              <a:lnSpc>
                <a:spcPct val="120000"/>
              </a:lnSpc>
              <a:spcBef>
                <a:spcPts val="0"/>
              </a:spcBef>
              <a:buClrTx/>
              <a:buFont typeface="Wingdings" panose="05000000000000000000" pitchFamily="2" charset="2"/>
              <a:buChar char="q"/>
            </a:pPr>
            <a:r>
              <a:rPr lang="en-US" sz="2600" b="1" dirty="0">
                <a:solidFill>
                  <a:schemeClr val="tx1"/>
                </a:solidFill>
              </a:rPr>
              <a:t>Documenting</a:t>
            </a:r>
            <a:r>
              <a:rPr lang="en-US" sz="2600" dirty="0">
                <a:solidFill>
                  <a:schemeClr val="tx1"/>
                </a:solidFill>
              </a:rPr>
              <a:t> the results of health promotion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4728680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Means to health promotion</a:t>
            </a:r>
          </a:p>
          <a:p>
            <a:pPr marL="514350" indent="-514350" algn="just">
              <a:lnSpc>
                <a:spcPct val="120000"/>
              </a:lnSpc>
              <a:spcBef>
                <a:spcPts val="0"/>
              </a:spcBef>
              <a:buClrTx/>
              <a:buFont typeface="+mj-lt"/>
              <a:buAutoNum type="arabicPeriod"/>
            </a:pPr>
            <a:r>
              <a:rPr lang="en-US" sz="2600" dirty="0">
                <a:solidFill>
                  <a:schemeClr val="tx1"/>
                </a:solidFill>
              </a:rPr>
              <a:t>Individual</a:t>
            </a:r>
          </a:p>
          <a:p>
            <a:pPr marL="514350" indent="-514350" algn="just">
              <a:lnSpc>
                <a:spcPct val="120000"/>
              </a:lnSpc>
              <a:spcBef>
                <a:spcPts val="0"/>
              </a:spcBef>
              <a:buClrTx/>
              <a:buFont typeface="+mj-lt"/>
              <a:buAutoNum type="arabicPeriod"/>
            </a:pPr>
            <a:r>
              <a:rPr lang="en-US" sz="2600" dirty="0">
                <a:solidFill>
                  <a:schemeClr val="tx1"/>
                </a:solidFill>
              </a:rPr>
              <a:t>Groups- schools, workplaces</a:t>
            </a:r>
          </a:p>
          <a:p>
            <a:pPr marL="514350" indent="-514350" algn="just">
              <a:lnSpc>
                <a:spcPct val="120000"/>
              </a:lnSpc>
              <a:spcBef>
                <a:spcPts val="0"/>
              </a:spcBef>
              <a:buClrTx/>
              <a:buFont typeface="+mj-lt"/>
              <a:buAutoNum type="arabicPeriod"/>
            </a:pPr>
            <a:r>
              <a:rPr lang="en-US" sz="2600" dirty="0">
                <a:solidFill>
                  <a:schemeClr val="tx1"/>
                </a:solidFill>
              </a:rPr>
              <a:t>Environmental – Modification of the environment, Development and enforcement of  policy, technical interventions, intersectoral approach, advocacy and lobbying</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286885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380999"/>
            <a:ext cx="8753475" cy="6305651"/>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Screening</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Is the process of  checking or assessing individuals, families or communities who feel healthy, to identify if they have certain health problems or risks of developing health problems</a:t>
            </a:r>
          </a:p>
          <a:p>
            <a:pPr marL="0" indent="0" algn="just">
              <a:lnSpc>
                <a:spcPct val="120000"/>
              </a:lnSpc>
              <a:spcBef>
                <a:spcPts val="0"/>
              </a:spcBef>
              <a:buClrTx/>
              <a:buNone/>
            </a:pPr>
            <a:r>
              <a:rPr lang="en-GB" sz="2500" b="1" dirty="0">
                <a:solidFill>
                  <a:srgbClr val="0070C0"/>
                </a:solidFill>
              </a:rPr>
              <a:t>Approaches to screening</a:t>
            </a:r>
            <a:endParaRPr lang="en-US" sz="2600" b="1" dirty="0">
              <a:solidFill>
                <a:srgbClr val="0070C0"/>
              </a:solidFill>
            </a:endParaRPr>
          </a:p>
          <a:p>
            <a:pPr marL="457200" indent="-457200" algn="just">
              <a:lnSpc>
                <a:spcPct val="120000"/>
              </a:lnSpc>
              <a:spcBef>
                <a:spcPts val="0"/>
              </a:spcBef>
              <a:buClrTx/>
              <a:buFont typeface="+mj-lt"/>
              <a:buAutoNum type="arabicPeriod"/>
            </a:pPr>
            <a:r>
              <a:rPr lang="en-US" sz="2500" dirty="0">
                <a:solidFill>
                  <a:schemeClr val="tx1"/>
                </a:solidFill>
              </a:rPr>
              <a:t>History taking on various health risks, behaviors or exposures</a:t>
            </a:r>
          </a:p>
          <a:p>
            <a:pPr marL="457200" indent="-457200" algn="just">
              <a:lnSpc>
                <a:spcPct val="120000"/>
              </a:lnSpc>
              <a:spcBef>
                <a:spcPts val="0"/>
              </a:spcBef>
              <a:buClrTx/>
              <a:buFont typeface="+mj-lt"/>
              <a:buAutoNum type="arabicPeriod"/>
            </a:pPr>
            <a:r>
              <a:rPr lang="en-US" sz="2500" dirty="0">
                <a:solidFill>
                  <a:schemeClr val="tx1"/>
                </a:solidFill>
              </a:rPr>
              <a:t>Examining a person, family or entire community </a:t>
            </a:r>
          </a:p>
          <a:p>
            <a:pPr marL="457200" indent="-457200" algn="just">
              <a:lnSpc>
                <a:spcPct val="120000"/>
              </a:lnSpc>
              <a:spcBef>
                <a:spcPts val="0"/>
              </a:spcBef>
              <a:buClrTx/>
              <a:buFont typeface="+mj-lt"/>
              <a:buAutoNum type="arabicPeriod"/>
            </a:pPr>
            <a:r>
              <a:rPr lang="en-US" sz="2500" dirty="0">
                <a:solidFill>
                  <a:schemeClr val="tx1"/>
                </a:solidFill>
              </a:rPr>
              <a:t>Laboratory tests such as blood tests</a:t>
            </a:r>
          </a:p>
          <a:p>
            <a:pPr marL="0" indent="0" algn="just">
              <a:lnSpc>
                <a:spcPct val="120000"/>
              </a:lnSpc>
              <a:spcBef>
                <a:spcPts val="0"/>
              </a:spcBef>
              <a:buClrTx/>
              <a:buNone/>
            </a:pPr>
            <a:r>
              <a:rPr lang="en-US" sz="2500" b="1" dirty="0">
                <a:solidFill>
                  <a:srgbClr val="0070C0"/>
                </a:solidFill>
              </a:rPr>
              <a:t>Types of screening</a:t>
            </a:r>
          </a:p>
          <a:p>
            <a:pPr algn="just">
              <a:lnSpc>
                <a:spcPct val="120000"/>
              </a:lnSpc>
              <a:spcBef>
                <a:spcPts val="0"/>
              </a:spcBef>
              <a:buClrTx/>
              <a:buFont typeface="Wingdings" panose="05000000000000000000" pitchFamily="2" charset="2"/>
              <a:buChar char="q"/>
            </a:pPr>
            <a:r>
              <a:rPr lang="en-US" sz="2500" b="1" dirty="0">
                <a:solidFill>
                  <a:schemeClr val="tx1"/>
                </a:solidFill>
              </a:rPr>
              <a:t>Mass screening -  </a:t>
            </a:r>
            <a:r>
              <a:rPr lang="en-US" sz="2500" dirty="0">
                <a:solidFill>
                  <a:schemeClr val="tx1"/>
                </a:solidFill>
              </a:rPr>
              <a:t>Screening whole populations</a:t>
            </a:r>
          </a:p>
          <a:p>
            <a:pPr algn="just">
              <a:lnSpc>
                <a:spcPct val="120000"/>
              </a:lnSpc>
              <a:spcBef>
                <a:spcPts val="0"/>
              </a:spcBef>
              <a:buClrTx/>
              <a:buFont typeface="Wingdings" panose="05000000000000000000" pitchFamily="2" charset="2"/>
              <a:buChar char="q"/>
            </a:pPr>
            <a:r>
              <a:rPr lang="en-US" sz="2500" b="1" dirty="0">
                <a:solidFill>
                  <a:schemeClr val="tx1"/>
                </a:solidFill>
              </a:rPr>
              <a:t>Targeted screening - </a:t>
            </a:r>
            <a:r>
              <a:rPr lang="en-US" sz="2500" dirty="0">
                <a:solidFill>
                  <a:schemeClr val="tx1"/>
                </a:solidFill>
              </a:rPr>
              <a:t>Individuals with high likelihood of suffering from a certain health problem</a:t>
            </a:r>
          </a:p>
          <a:p>
            <a:pPr algn="just">
              <a:lnSpc>
                <a:spcPct val="120000"/>
              </a:lnSpc>
              <a:spcBef>
                <a:spcPts val="0"/>
              </a:spcBef>
              <a:buClrTx/>
              <a:buFont typeface="Wingdings" panose="05000000000000000000" pitchFamily="2" charset="2"/>
              <a:buChar char="q"/>
            </a:pPr>
            <a:r>
              <a:rPr lang="en-US" sz="2500" b="1" dirty="0">
                <a:solidFill>
                  <a:schemeClr val="tx1"/>
                </a:solidFill>
              </a:rPr>
              <a:t>Opportunistic screening - </a:t>
            </a:r>
            <a:r>
              <a:rPr lang="en-US" sz="2500" dirty="0">
                <a:solidFill>
                  <a:schemeClr val="tx1"/>
                </a:solidFill>
              </a:rPr>
              <a:t>Taking an advantage when interacting with a patient</a:t>
            </a:r>
          </a:p>
          <a:p>
            <a:pPr algn="just">
              <a:lnSpc>
                <a:spcPct val="120000"/>
              </a:lnSpc>
              <a:spcBef>
                <a:spcPts val="0"/>
              </a:spcBef>
              <a:buClrTx/>
              <a:buFont typeface="Wingdings" panose="05000000000000000000" pitchFamily="2" charset="2"/>
              <a:buChar char="q"/>
            </a:pPr>
            <a:r>
              <a:rPr lang="en-US" sz="2500" dirty="0">
                <a:solidFill>
                  <a:schemeClr val="tx1"/>
                </a:solidFill>
              </a:rPr>
              <a:t>NB/ After screening appropriate intervention should be undertaken; refer, treatment, counselling</a:t>
            </a:r>
            <a:endParaRPr lang="en-GB" sz="25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0923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term ‘community health’ is also referred to as:</a:t>
            </a:r>
          </a:p>
          <a:p>
            <a:pPr lvl="1" algn="just">
              <a:lnSpc>
                <a:spcPct val="120000"/>
              </a:lnSpc>
              <a:spcBef>
                <a:spcPts val="0"/>
              </a:spcBef>
              <a:buClrTx/>
              <a:buFont typeface="Wingdings" panose="05000000000000000000" pitchFamily="2" charset="2"/>
              <a:buChar char="ü"/>
            </a:pPr>
            <a:r>
              <a:rPr lang="en-US" sz="2600" dirty="0">
                <a:solidFill>
                  <a:schemeClr val="tx1"/>
                </a:solidFill>
              </a:rPr>
              <a:t>Population medicine</a:t>
            </a:r>
          </a:p>
          <a:p>
            <a:pPr lvl="1" algn="just">
              <a:lnSpc>
                <a:spcPct val="120000"/>
              </a:lnSpc>
              <a:spcBef>
                <a:spcPts val="0"/>
              </a:spcBef>
              <a:buClrTx/>
              <a:buFont typeface="Wingdings" panose="05000000000000000000" pitchFamily="2" charset="2"/>
              <a:buChar char="ü"/>
            </a:pPr>
            <a:r>
              <a:rPr lang="it-IT" sz="2600" dirty="0">
                <a:solidFill>
                  <a:schemeClr val="tx1"/>
                </a:solidFill>
              </a:rPr>
              <a:t>Social medicine</a:t>
            </a:r>
          </a:p>
          <a:p>
            <a:pPr lvl="1" algn="just">
              <a:lnSpc>
                <a:spcPct val="120000"/>
              </a:lnSpc>
              <a:spcBef>
                <a:spcPts val="0"/>
              </a:spcBef>
              <a:buClrTx/>
              <a:buFont typeface="Wingdings" panose="05000000000000000000" pitchFamily="2" charset="2"/>
              <a:buChar char="ü"/>
            </a:pPr>
            <a:r>
              <a:rPr lang="it-IT" sz="2600" dirty="0">
                <a:solidFill>
                  <a:schemeClr val="tx1"/>
                </a:solidFill>
              </a:rPr>
              <a:t>Community medicine</a:t>
            </a:r>
          </a:p>
          <a:p>
            <a:pPr lvl="1" algn="just">
              <a:lnSpc>
                <a:spcPct val="120000"/>
              </a:lnSpc>
              <a:spcBef>
                <a:spcPts val="0"/>
              </a:spcBef>
              <a:buClrTx/>
              <a:buFont typeface="Wingdings" panose="05000000000000000000" pitchFamily="2" charset="2"/>
              <a:buChar char="ü"/>
            </a:pPr>
            <a:r>
              <a:rPr lang="it-IT" sz="2600" dirty="0">
                <a:solidFill>
                  <a:schemeClr val="tx1"/>
                </a:solidFill>
              </a:rPr>
              <a:t>Preventive medicine</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b="1" dirty="0">
                <a:solidFill>
                  <a:schemeClr val="tx1"/>
                </a:solidFill>
              </a:rPr>
              <a:t>Community medicine: </a:t>
            </a:r>
            <a:r>
              <a:rPr lang="en-US" sz="2600" dirty="0">
                <a:solidFill>
                  <a:schemeClr val="tx1"/>
                </a:solidFill>
              </a:rPr>
              <a:t>The study of health and disease in the population of a defined community or group and the practice of medicine concerned with groups or populations rather than individual patients</a:t>
            </a:r>
          </a:p>
          <a:p>
            <a:pPr algn="just">
              <a:lnSpc>
                <a:spcPct val="120000"/>
              </a:lnSpc>
              <a:spcBef>
                <a:spcPts val="0"/>
              </a:spcBef>
              <a:buClrTx/>
              <a:buFont typeface="Wingdings" panose="05000000000000000000" pitchFamily="2" charset="2"/>
              <a:buChar char="q"/>
            </a:pPr>
            <a:r>
              <a:rPr lang="en-US" sz="2600" b="1" dirty="0">
                <a:solidFill>
                  <a:schemeClr val="tx1"/>
                </a:solidFill>
              </a:rPr>
              <a:t>Population health </a:t>
            </a:r>
            <a:r>
              <a:rPr lang="en-US" sz="2600" dirty="0">
                <a:solidFill>
                  <a:schemeClr val="tx1"/>
                </a:solidFill>
              </a:rPr>
              <a:t>differs from community health only in the scope of people it might address. People who are not organized or have no identity as a group or locality may constitute a population, but not necessarily a community. Women over fifty, adolescents, adults twenty-five to forty-four years of age, seniors living in public housing, prisoners, and blue-collar workers are all examples of populations</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8268575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Importance of screening in health promotion</a:t>
            </a:r>
          </a:p>
          <a:p>
            <a:pPr marL="514350" indent="-514350" algn="just">
              <a:lnSpc>
                <a:spcPct val="120000"/>
              </a:lnSpc>
              <a:spcBef>
                <a:spcPts val="0"/>
              </a:spcBef>
              <a:buClrTx/>
              <a:buFont typeface="+mj-lt"/>
              <a:buAutoNum type="arabicPeriod"/>
            </a:pPr>
            <a:r>
              <a:rPr lang="en-US" sz="2600" dirty="0">
                <a:solidFill>
                  <a:schemeClr val="tx1"/>
                </a:solidFill>
              </a:rPr>
              <a:t>Helps to detect health problems for prompt interventions</a:t>
            </a:r>
          </a:p>
          <a:p>
            <a:pPr marL="514350" indent="-514350" algn="just">
              <a:lnSpc>
                <a:spcPct val="120000"/>
              </a:lnSpc>
              <a:spcBef>
                <a:spcPts val="0"/>
              </a:spcBef>
              <a:buClrTx/>
              <a:buFont typeface="+mj-lt"/>
              <a:buAutoNum type="arabicPeriod"/>
            </a:pPr>
            <a:r>
              <a:rPr lang="en-US" sz="2600" dirty="0">
                <a:solidFill>
                  <a:schemeClr val="tx1"/>
                </a:solidFill>
              </a:rPr>
              <a:t>Identify individuals at risk and offer health education</a:t>
            </a:r>
          </a:p>
          <a:p>
            <a:pPr marL="514350" indent="-514350" algn="just">
              <a:lnSpc>
                <a:spcPct val="120000"/>
              </a:lnSpc>
              <a:spcBef>
                <a:spcPts val="0"/>
              </a:spcBef>
              <a:buClrTx/>
              <a:buFont typeface="+mj-lt"/>
              <a:buAutoNum type="arabicPeriod"/>
            </a:pPr>
            <a:r>
              <a:rPr lang="en-US" sz="2600" dirty="0">
                <a:solidFill>
                  <a:schemeClr val="tx1"/>
                </a:solidFill>
              </a:rPr>
              <a:t>Helps reach the unreached populations</a:t>
            </a:r>
          </a:p>
          <a:p>
            <a:pPr marL="514350" indent="-514350" algn="just">
              <a:lnSpc>
                <a:spcPct val="120000"/>
              </a:lnSpc>
              <a:spcBef>
                <a:spcPts val="0"/>
              </a:spcBef>
              <a:buClrTx/>
              <a:buFont typeface="+mj-lt"/>
              <a:buAutoNum type="arabicPeriod"/>
            </a:pPr>
            <a:r>
              <a:rPr lang="en-US" sz="2600" dirty="0">
                <a:solidFill>
                  <a:schemeClr val="tx1"/>
                </a:solidFill>
              </a:rPr>
              <a:t>Raise community awareness about health issues affecting them</a:t>
            </a:r>
          </a:p>
          <a:p>
            <a:pPr marL="514350" indent="-514350" algn="just">
              <a:lnSpc>
                <a:spcPct val="120000"/>
              </a:lnSpc>
              <a:spcBef>
                <a:spcPts val="0"/>
              </a:spcBef>
              <a:buClrTx/>
              <a:buFont typeface="+mj-lt"/>
              <a:buAutoNum type="arabicPeriod"/>
            </a:pPr>
            <a:r>
              <a:rPr lang="en-US" sz="2600" dirty="0">
                <a:solidFill>
                  <a:schemeClr val="tx1"/>
                </a:solidFill>
              </a:rPr>
              <a:t>Helps in planning of various community health interventions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1544419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70C0"/>
                </a:solidFill>
              </a:rPr>
              <a:t>ADVOCACY</a:t>
            </a:r>
          </a:p>
          <a:p>
            <a:pPr algn="just">
              <a:lnSpc>
                <a:spcPct val="120000"/>
              </a:lnSpc>
              <a:spcBef>
                <a:spcPts val="0"/>
              </a:spcBef>
              <a:buClrTx/>
              <a:buFont typeface="Wingdings" panose="05000000000000000000" pitchFamily="2" charset="2"/>
              <a:buChar char="q"/>
            </a:pPr>
            <a:r>
              <a:rPr lang="en-US" sz="2600" dirty="0">
                <a:solidFill>
                  <a:schemeClr val="tx1"/>
                </a:solidFill>
              </a:rPr>
              <a:t>Advocacy is a key health promotion activity for overcoming major barriers to public health and occupational health such as poor living and working conditions, rather than individual or behavioural barriers</a:t>
            </a:r>
          </a:p>
          <a:p>
            <a:pPr algn="just">
              <a:lnSpc>
                <a:spcPct val="120000"/>
              </a:lnSpc>
              <a:spcBef>
                <a:spcPts val="0"/>
              </a:spcBef>
              <a:buClrTx/>
              <a:buFont typeface="Wingdings" panose="05000000000000000000" pitchFamily="2" charset="2"/>
              <a:buChar char="q"/>
            </a:pPr>
            <a:r>
              <a:rPr lang="en-US" sz="2600" dirty="0">
                <a:solidFill>
                  <a:schemeClr val="tx1"/>
                </a:solidFill>
              </a:rPr>
              <a:t>Advocacy can be used as part of a community initiative, nested in with other components</a:t>
            </a:r>
          </a:p>
          <a:p>
            <a:pPr algn="just">
              <a:lnSpc>
                <a:spcPct val="120000"/>
              </a:lnSpc>
              <a:spcBef>
                <a:spcPts val="0"/>
              </a:spcBef>
              <a:buClrTx/>
              <a:buFont typeface="Wingdings" panose="05000000000000000000" pitchFamily="2" charset="2"/>
              <a:buChar char="q"/>
            </a:pPr>
            <a:r>
              <a:rPr lang="en-US" sz="2600" dirty="0">
                <a:solidFill>
                  <a:schemeClr val="tx1"/>
                </a:solidFill>
              </a:rPr>
              <a:t>Health promotion aims at making these conditions favourable through advocacy for health”. (WHO, 2013) as envisaged in the Ottawa Charter on Health i.e. “political, economic, social, cultural, environmental, behavioural and biological factors can all favour health or be harmful to good health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4111549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41509"/>
            <a:ext cx="8677275" cy="6445142"/>
          </a:xfrm>
        </p:spPr>
        <p:txBody>
          <a:bodyPr>
            <a:normAutofit fontScale="85000" lnSpcReduction="20000"/>
          </a:bodyPr>
          <a:lstStyle/>
          <a:p>
            <a:pPr marL="0" indent="0" algn="just">
              <a:lnSpc>
                <a:spcPct val="120000"/>
              </a:lnSpc>
              <a:spcBef>
                <a:spcPts val="0"/>
              </a:spcBef>
              <a:buClrTx/>
              <a:buNone/>
            </a:pPr>
            <a:r>
              <a:rPr lang="en-GB" sz="2500" b="1" dirty="0">
                <a:solidFill>
                  <a:schemeClr val="tx1"/>
                </a:solidFill>
              </a:rPr>
              <a:t>Definition:</a:t>
            </a:r>
          </a:p>
          <a:p>
            <a:pPr algn="just">
              <a:lnSpc>
                <a:spcPct val="120000"/>
              </a:lnSpc>
              <a:spcBef>
                <a:spcPts val="0"/>
              </a:spcBef>
              <a:buClrTx/>
              <a:buFont typeface="Wingdings" panose="05000000000000000000" pitchFamily="2" charset="2"/>
              <a:buChar char="q"/>
            </a:pPr>
            <a:r>
              <a:rPr lang="en-US" sz="2600" dirty="0">
                <a:solidFill>
                  <a:schemeClr val="tx1"/>
                </a:solidFill>
              </a:rPr>
              <a:t>Public support for or recommendation of a particular cause or policy</a:t>
            </a:r>
          </a:p>
          <a:p>
            <a:pPr algn="just">
              <a:lnSpc>
                <a:spcPct val="120000"/>
              </a:lnSpc>
              <a:spcBef>
                <a:spcPts val="0"/>
              </a:spcBef>
              <a:buClrTx/>
              <a:buFont typeface="Wingdings" panose="05000000000000000000" pitchFamily="2" charset="2"/>
              <a:buChar char="q"/>
            </a:pPr>
            <a:r>
              <a:rPr lang="en-US" sz="2600" dirty="0">
                <a:solidFill>
                  <a:schemeClr val="tx1"/>
                </a:solidFill>
              </a:rPr>
              <a:t>The act of pleading for, supporting, or recommending; active espousal</a:t>
            </a:r>
          </a:p>
          <a:p>
            <a:pPr algn="just">
              <a:lnSpc>
                <a:spcPct val="120000"/>
              </a:lnSpc>
              <a:spcBef>
                <a:spcPts val="0"/>
              </a:spcBef>
              <a:buClrTx/>
              <a:buFont typeface="Wingdings" panose="05000000000000000000" pitchFamily="2" charset="2"/>
              <a:buChar char="q"/>
            </a:pPr>
            <a:r>
              <a:rPr lang="en-US" sz="2600" dirty="0">
                <a:solidFill>
                  <a:schemeClr val="tx1"/>
                </a:solidFill>
              </a:rPr>
              <a:t>Active promotion of a cause or principle</a:t>
            </a:r>
          </a:p>
          <a:p>
            <a:pPr algn="just">
              <a:lnSpc>
                <a:spcPct val="120000"/>
              </a:lnSpc>
              <a:spcBef>
                <a:spcPts val="0"/>
              </a:spcBef>
              <a:buClrTx/>
              <a:buFont typeface="Wingdings" panose="05000000000000000000" pitchFamily="2" charset="2"/>
              <a:buChar char="q"/>
            </a:pPr>
            <a:r>
              <a:rPr lang="en-US" sz="2600" dirty="0">
                <a:solidFill>
                  <a:schemeClr val="tx1"/>
                </a:solidFill>
              </a:rPr>
              <a:t> “The processes by which the actions of individuals or groups attempt to bring about social and/or organizational change on behalf of a particular health goal, program, interest, or population” (2000 joint committee on health education and promotion terminology, 2002)</a:t>
            </a:r>
          </a:p>
          <a:p>
            <a:pPr algn="just">
              <a:lnSpc>
                <a:spcPct val="120000"/>
              </a:lnSpc>
              <a:spcBef>
                <a:spcPts val="0"/>
              </a:spcBef>
              <a:buClrTx/>
              <a:buFont typeface="Wingdings" panose="05000000000000000000" pitchFamily="2" charset="2"/>
              <a:buChar char="q"/>
            </a:pPr>
            <a:r>
              <a:rPr lang="en-US" sz="2600" dirty="0">
                <a:solidFill>
                  <a:schemeClr val="tx1"/>
                </a:solidFill>
              </a:rPr>
              <a:t>Lobbying is any attempt to influence specific legislation (</a:t>
            </a:r>
            <a:r>
              <a:rPr lang="en-US" sz="2600" dirty="0" err="1">
                <a:solidFill>
                  <a:schemeClr val="tx1"/>
                </a:solidFill>
              </a:rPr>
              <a:t>Vernick</a:t>
            </a:r>
            <a:r>
              <a:rPr lang="en-US" sz="2600" dirty="0">
                <a:solidFill>
                  <a:schemeClr val="tx1"/>
                </a:solidFill>
              </a:rPr>
              <a:t>, 1999)</a:t>
            </a:r>
          </a:p>
          <a:p>
            <a:pPr algn="just">
              <a:lnSpc>
                <a:spcPct val="120000"/>
              </a:lnSpc>
              <a:spcBef>
                <a:spcPts val="0"/>
              </a:spcBef>
              <a:buClrTx/>
              <a:buFont typeface="Wingdings" panose="05000000000000000000" pitchFamily="2" charset="2"/>
              <a:buChar char="q"/>
            </a:pPr>
            <a:r>
              <a:rPr lang="en-US" sz="2600" dirty="0">
                <a:solidFill>
                  <a:schemeClr val="tx1"/>
                </a:solidFill>
              </a:rPr>
              <a:t>Grassroots lobbying is any attempt to influence the public or segment of the public to take action on specific legislation (Vernick,1999)</a:t>
            </a:r>
          </a:p>
          <a:p>
            <a:pPr algn="just">
              <a:lnSpc>
                <a:spcPct val="120000"/>
              </a:lnSpc>
              <a:spcBef>
                <a:spcPts val="0"/>
              </a:spcBef>
              <a:buClrTx/>
              <a:buFont typeface="Wingdings" panose="05000000000000000000" pitchFamily="2" charset="2"/>
              <a:buChar char="q"/>
            </a:pPr>
            <a:r>
              <a:rPr lang="en-US" sz="2600" dirty="0">
                <a:solidFill>
                  <a:schemeClr val="tx1"/>
                </a:solidFill>
              </a:rPr>
              <a:t>Electioneering, is any attempt to influence an election (</a:t>
            </a:r>
            <a:r>
              <a:rPr lang="en-US" sz="2600" dirty="0" err="1">
                <a:solidFill>
                  <a:schemeClr val="tx1"/>
                </a:solidFill>
              </a:rPr>
              <a:t>Vernick</a:t>
            </a:r>
            <a:r>
              <a:rPr lang="en-US" sz="2600" dirty="0">
                <a:solidFill>
                  <a:schemeClr val="tx1"/>
                </a:solidFill>
              </a:rPr>
              <a:t>, 1999)</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6371285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85000" lnSpcReduction="10000"/>
          </a:bodyPr>
          <a:lstStyle/>
          <a:p>
            <a:pPr marL="0" indent="0" algn="just">
              <a:lnSpc>
                <a:spcPct val="120000"/>
              </a:lnSpc>
              <a:spcBef>
                <a:spcPts val="0"/>
              </a:spcBef>
              <a:buClrTx/>
              <a:buNone/>
            </a:pPr>
            <a:r>
              <a:rPr lang="en-GB" sz="2500" b="1" dirty="0">
                <a:solidFill>
                  <a:schemeClr val="tx1"/>
                </a:solidFill>
              </a:rPr>
              <a:t>Advocacy Steps:</a:t>
            </a:r>
          </a:p>
          <a:p>
            <a:pPr marL="514350" indent="-514350" algn="just">
              <a:lnSpc>
                <a:spcPct val="120000"/>
              </a:lnSpc>
              <a:spcBef>
                <a:spcPts val="0"/>
              </a:spcBef>
              <a:buClrTx/>
              <a:buFont typeface="+mj-lt"/>
              <a:buAutoNum type="arabicPeriod"/>
            </a:pPr>
            <a:r>
              <a:rPr lang="en-US" sz="2600" dirty="0">
                <a:solidFill>
                  <a:schemeClr val="tx1"/>
                </a:solidFill>
              </a:rPr>
              <a:t>Taking action - overcome obstacles to action</a:t>
            </a:r>
          </a:p>
          <a:p>
            <a:pPr marL="514350" indent="-514350" algn="just">
              <a:lnSpc>
                <a:spcPct val="120000"/>
              </a:lnSpc>
              <a:spcBef>
                <a:spcPts val="0"/>
              </a:spcBef>
              <a:buClrTx/>
              <a:buFont typeface="+mj-lt"/>
              <a:buAutoNum type="arabicPeriod"/>
            </a:pPr>
            <a:r>
              <a:rPr lang="en-US" sz="2600" dirty="0">
                <a:solidFill>
                  <a:schemeClr val="tx1"/>
                </a:solidFill>
              </a:rPr>
              <a:t>Selecting your issue - identifying and drawing attention to an issue</a:t>
            </a:r>
          </a:p>
          <a:p>
            <a:pPr marL="514350" indent="-514350" algn="just">
              <a:lnSpc>
                <a:spcPct val="120000"/>
              </a:lnSpc>
              <a:spcBef>
                <a:spcPts val="0"/>
              </a:spcBef>
              <a:buClrTx/>
              <a:buFont typeface="+mj-lt"/>
              <a:buAutoNum type="arabicPeriod"/>
            </a:pPr>
            <a:r>
              <a:rPr lang="en-US" sz="2600" dirty="0">
                <a:solidFill>
                  <a:schemeClr val="tx1"/>
                </a:solidFill>
              </a:rPr>
              <a:t>Understand your political context - identify the key people you need to influence</a:t>
            </a:r>
          </a:p>
          <a:p>
            <a:pPr marL="514350" indent="-514350" algn="just">
              <a:lnSpc>
                <a:spcPct val="120000"/>
              </a:lnSpc>
              <a:spcBef>
                <a:spcPts val="0"/>
              </a:spcBef>
              <a:buClrTx/>
              <a:buFont typeface="+mj-lt"/>
              <a:buAutoNum type="arabicPeriod"/>
            </a:pPr>
            <a:r>
              <a:rPr lang="en-US" sz="2600" dirty="0">
                <a:solidFill>
                  <a:schemeClr val="tx1"/>
                </a:solidFill>
              </a:rPr>
              <a:t>Build your evidence base - the issue, map out the potential roles of relevant players</a:t>
            </a:r>
          </a:p>
          <a:p>
            <a:pPr marL="514350" indent="-514350" algn="just">
              <a:lnSpc>
                <a:spcPct val="120000"/>
              </a:lnSpc>
              <a:spcBef>
                <a:spcPts val="0"/>
              </a:spcBef>
              <a:buClrTx/>
              <a:buFont typeface="+mj-lt"/>
              <a:buAutoNum type="arabicPeriod"/>
            </a:pPr>
            <a:r>
              <a:rPr lang="en-US" sz="2600" dirty="0">
                <a:solidFill>
                  <a:schemeClr val="tx1"/>
                </a:solidFill>
              </a:rPr>
              <a:t>Engaging others - win support of key individuals and organisations</a:t>
            </a:r>
          </a:p>
          <a:p>
            <a:pPr marL="514350" indent="-514350" algn="just">
              <a:lnSpc>
                <a:spcPct val="120000"/>
              </a:lnSpc>
              <a:spcBef>
                <a:spcPts val="0"/>
              </a:spcBef>
              <a:buClrTx/>
              <a:buFont typeface="+mj-lt"/>
              <a:buAutoNum type="arabicPeriod"/>
            </a:pPr>
            <a:r>
              <a:rPr lang="en-US" sz="2600" dirty="0">
                <a:solidFill>
                  <a:schemeClr val="tx1"/>
                </a:solidFill>
              </a:rPr>
              <a:t>Elaborating strategic plans - collectively identifying goals and objectives and best ways to achieve them</a:t>
            </a:r>
          </a:p>
          <a:p>
            <a:pPr marL="514350" indent="-514350" algn="just">
              <a:lnSpc>
                <a:spcPct val="120000"/>
              </a:lnSpc>
              <a:spcBef>
                <a:spcPts val="0"/>
              </a:spcBef>
              <a:buClrTx/>
              <a:buFont typeface="+mj-lt"/>
              <a:buAutoNum type="arabicPeriod"/>
            </a:pPr>
            <a:r>
              <a:rPr lang="en-US" sz="2600" dirty="0">
                <a:solidFill>
                  <a:schemeClr val="tx1"/>
                </a:solidFill>
              </a:rPr>
              <a:t>Communicate messages and implementation plans</a:t>
            </a:r>
          </a:p>
          <a:p>
            <a:pPr marL="514350" indent="-514350" algn="just">
              <a:lnSpc>
                <a:spcPct val="120000"/>
              </a:lnSpc>
              <a:spcBef>
                <a:spcPts val="0"/>
              </a:spcBef>
              <a:buClrTx/>
              <a:buFont typeface="+mj-lt"/>
              <a:buAutoNum type="arabicPeriod"/>
            </a:pPr>
            <a:r>
              <a:rPr lang="en-US" sz="2600" dirty="0">
                <a:solidFill>
                  <a:schemeClr val="tx1"/>
                </a:solidFill>
              </a:rPr>
              <a:t>Seize opportunities - time interventions &amp;actions for maximum impact</a:t>
            </a:r>
          </a:p>
          <a:p>
            <a:pPr marL="514350" indent="-514350" algn="just">
              <a:lnSpc>
                <a:spcPct val="120000"/>
              </a:lnSpc>
              <a:spcBef>
                <a:spcPts val="0"/>
              </a:spcBef>
              <a:buClrTx/>
              <a:buFont typeface="+mj-lt"/>
              <a:buAutoNum type="arabicPeriod"/>
            </a:pPr>
            <a:r>
              <a:rPr lang="en-US" sz="2600" dirty="0">
                <a:solidFill>
                  <a:schemeClr val="tx1"/>
                </a:solidFill>
              </a:rPr>
              <a:t>Being accountable - monitor and evaluate process and impact </a:t>
            </a:r>
          </a:p>
          <a:p>
            <a:pPr marL="514350" indent="-514350" algn="just">
              <a:lnSpc>
                <a:spcPct val="120000"/>
              </a:lnSpc>
              <a:spcBef>
                <a:spcPts val="0"/>
              </a:spcBef>
              <a:buClrTx/>
              <a:buFont typeface="+mj-lt"/>
              <a:buAutoNum type="arabicPeriod"/>
            </a:pPr>
            <a:r>
              <a:rPr lang="en-US" sz="2600" dirty="0" err="1">
                <a:solidFill>
                  <a:schemeClr val="tx1"/>
                </a:solidFill>
              </a:rPr>
              <a:t>Catalyse</a:t>
            </a:r>
            <a:r>
              <a:rPr lang="en-US" sz="2600" dirty="0">
                <a:solidFill>
                  <a:schemeClr val="tx1"/>
                </a:solidFill>
              </a:rPr>
              <a:t> health development - build sustainable capacity</a:t>
            </a:r>
          </a:p>
          <a:p>
            <a:pPr marL="514350" indent="-514350" algn="just">
              <a:lnSpc>
                <a:spcPct val="120000"/>
              </a:lnSpc>
              <a:spcBef>
                <a:spcPts val="0"/>
              </a:spcBef>
              <a:buClrTx/>
              <a:buFont typeface="+mj-lt"/>
              <a:buAutoNum type="arabicPeriod"/>
            </a:pPr>
            <a:endParaRPr lang="en-US" sz="2600" dirty="0">
              <a:solidFill>
                <a:schemeClr val="tx1"/>
              </a:solidFill>
            </a:endParaRPr>
          </a:p>
          <a:p>
            <a:pPr marL="514350" indent="-514350" algn="just">
              <a:lnSpc>
                <a:spcPct val="120000"/>
              </a:lnSpc>
              <a:spcBef>
                <a:spcPts val="0"/>
              </a:spcBef>
              <a:buClrTx/>
              <a:buFont typeface="+mj-lt"/>
              <a:buAutoNum type="arabicPeriod"/>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56274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Advocacy Principles</a:t>
            </a:r>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184</a:t>
            </a:fld>
            <a:endParaRPr lang="en-US" sz="2800" b="1" dirty="0">
              <a:solidFill>
                <a:schemeClr val="tx1"/>
              </a:solidFill>
              <a:latin typeface="Bookman Old Style" panose="02050604050505020204" pitchFamily="18" charset="0"/>
            </a:endParaRPr>
          </a:p>
        </p:txBody>
      </p:sp>
      <p:graphicFrame>
        <p:nvGraphicFramePr>
          <p:cNvPr id="4" name="Content Placeholder 3">
            <a:extLst>
              <a:ext uri="{FF2B5EF4-FFF2-40B4-BE49-F238E27FC236}">
                <a16:creationId xmlns:a16="http://schemas.microsoft.com/office/drawing/2014/main" id="{A89BDD20-DFE1-4839-ADF6-09E335D92D06}"/>
              </a:ext>
            </a:extLst>
          </p:cNvPr>
          <p:cNvGraphicFramePr>
            <a:graphicFrameLocks/>
          </p:cNvGraphicFramePr>
          <p:nvPr>
            <p:extLst>
              <p:ext uri="{D42A27DB-BD31-4B8C-83A1-F6EECF244321}">
                <p14:modId xmlns:p14="http://schemas.microsoft.com/office/powerpoint/2010/main" val="1689075621"/>
              </p:ext>
            </p:extLst>
          </p:nvPr>
        </p:nvGraphicFramePr>
        <p:xfrm>
          <a:off x="0" y="762000"/>
          <a:ext cx="9124955" cy="5974169"/>
        </p:xfrm>
        <a:graphic>
          <a:graphicData uri="http://schemas.openxmlformats.org/drawingml/2006/table">
            <a:tbl>
              <a:tblPr/>
              <a:tblGrid>
                <a:gridCol w="2209800">
                  <a:extLst>
                    <a:ext uri="{9D8B030D-6E8A-4147-A177-3AD203B41FA5}">
                      <a16:colId xmlns:a16="http://schemas.microsoft.com/office/drawing/2014/main" val="20000"/>
                    </a:ext>
                  </a:extLst>
                </a:gridCol>
                <a:gridCol w="6915155">
                  <a:extLst>
                    <a:ext uri="{9D8B030D-6E8A-4147-A177-3AD203B41FA5}">
                      <a16:colId xmlns:a16="http://schemas.microsoft.com/office/drawing/2014/main" val="20001"/>
                    </a:ext>
                  </a:extLst>
                </a:gridCol>
              </a:tblGrid>
              <a:tr h="472351">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400" b="1" dirty="0">
                          <a:effectLst/>
                        </a:rPr>
                        <a:t>Principle </a:t>
                      </a:r>
                      <a:endParaRPr lang="en-GB" sz="2400" b="1"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400" b="1" dirty="0">
                          <a:effectLst/>
                        </a:rPr>
                        <a:t>Description </a:t>
                      </a:r>
                      <a:endParaRPr lang="en-GB" sz="2400" b="1"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10000"/>
                  </a:ext>
                </a:extLst>
              </a:tr>
              <a:tr h="774477">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400" b="0" dirty="0">
                          <a:effectLst/>
                          <a:latin typeface="+mn-lt"/>
                        </a:rPr>
                        <a:t>Consumer </a:t>
                      </a:r>
                      <a:r>
                        <a:rPr lang="en-US" sz="2400" b="0" dirty="0" err="1">
                          <a:effectLst/>
                          <a:latin typeface="+mn-lt"/>
                        </a:rPr>
                        <a:t>centred</a:t>
                      </a:r>
                      <a:r>
                        <a:rPr lang="en-US" sz="2400" b="0" dirty="0">
                          <a:effectLst/>
                          <a:latin typeface="+mn-lt"/>
                        </a:rPr>
                        <a:t> </a:t>
                      </a:r>
                      <a:endParaRPr lang="en-GB" sz="2400" b="0" dirty="0">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400" b="0" dirty="0">
                          <a:effectLst/>
                          <a:latin typeface="+mn-lt"/>
                        </a:rPr>
                        <a:t>The consumer is at the </a:t>
                      </a:r>
                      <a:r>
                        <a:rPr lang="en-US" sz="2400" b="0" dirty="0" err="1">
                          <a:effectLst/>
                          <a:latin typeface="+mn-lt"/>
                        </a:rPr>
                        <a:t>centre</a:t>
                      </a:r>
                      <a:r>
                        <a:rPr lang="en-US" sz="2400" b="0" dirty="0">
                          <a:effectLst/>
                          <a:latin typeface="+mn-lt"/>
                        </a:rPr>
                        <a:t> of the interaction.</a:t>
                      </a:r>
                      <a:endParaRPr lang="en-GB" sz="2400" b="0" dirty="0">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10001"/>
                  </a:ext>
                </a:extLst>
              </a:tr>
              <a:tr h="944702">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400" b="0" dirty="0">
                          <a:effectLst/>
                          <a:latin typeface="+mn-lt"/>
                        </a:rPr>
                        <a:t>Opportunities </a:t>
                      </a:r>
                      <a:endParaRPr lang="en-GB" sz="2400" b="0" dirty="0">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400" b="0" dirty="0">
                          <a:effectLst/>
                          <a:latin typeface="+mn-lt"/>
                        </a:rPr>
                        <a:t>Stakeholders promote and support opportunities for both individual and systemic advocacy </a:t>
                      </a:r>
                      <a:endParaRPr lang="en-GB" sz="2400" b="0" dirty="0">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10002"/>
                  </a:ext>
                </a:extLst>
              </a:tr>
              <a:tr h="944702">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400" b="0" dirty="0">
                          <a:effectLst/>
                          <a:latin typeface="+mn-lt"/>
                        </a:rPr>
                        <a:t>Recognition </a:t>
                      </a:r>
                      <a:endParaRPr lang="en-GB" sz="2400" b="0" dirty="0">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400" b="0" dirty="0">
                          <a:effectLst/>
                          <a:latin typeface="+mn-lt"/>
                        </a:rPr>
                        <a:t>Stakeholders </a:t>
                      </a:r>
                      <a:r>
                        <a:rPr lang="en-US" sz="2400" b="0" dirty="0" err="1">
                          <a:effectLst/>
                          <a:latin typeface="+mn-lt"/>
                        </a:rPr>
                        <a:t>recognise</a:t>
                      </a:r>
                      <a:r>
                        <a:rPr lang="en-US" sz="2400" b="0" dirty="0">
                          <a:effectLst/>
                          <a:latin typeface="+mn-lt"/>
                        </a:rPr>
                        <a:t> that advocacy is legitimate and that it can take many forms. </a:t>
                      </a:r>
                      <a:endParaRPr lang="en-GB" sz="2400" b="0" dirty="0">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10003"/>
                  </a:ext>
                </a:extLst>
              </a:tr>
              <a:tr h="1161715">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400" b="0" dirty="0">
                          <a:effectLst/>
                          <a:latin typeface="+mn-lt"/>
                        </a:rPr>
                        <a:t>Relationships </a:t>
                      </a:r>
                      <a:endParaRPr lang="en-GB" sz="2400" b="0" dirty="0">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400" b="0" dirty="0">
                          <a:effectLst/>
                          <a:latin typeface="+mn-lt"/>
                        </a:rPr>
                        <a:t>All those involved work together with respect and </a:t>
                      </a:r>
                      <a:r>
                        <a:rPr lang="en-US" sz="2400" b="0" dirty="0" err="1">
                          <a:effectLst/>
                          <a:latin typeface="+mn-lt"/>
                        </a:rPr>
                        <a:t>recognise</a:t>
                      </a:r>
                      <a:r>
                        <a:rPr lang="en-US" sz="2400" b="0" dirty="0">
                          <a:effectLst/>
                          <a:latin typeface="+mn-lt"/>
                        </a:rPr>
                        <a:t> each other’s roles and contribution to the process </a:t>
                      </a:r>
                      <a:endParaRPr lang="en-GB" sz="2400" b="0" dirty="0">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10004"/>
                  </a:ext>
                </a:extLst>
              </a:tr>
              <a:tr h="472351">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400" b="0" dirty="0">
                          <a:effectLst/>
                          <a:latin typeface="+mn-lt"/>
                        </a:rPr>
                        <a:t>Response</a:t>
                      </a:r>
                      <a:endParaRPr lang="en-GB" sz="2400" b="0" dirty="0">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400" b="0" dirty="0">
                          <a:effectLst/>
                          <a:latin typeface="+mn-lt"/>
                        </a:rPr>
                        <a:t>Matters raised are acknowledged and responded to. </a:t>
                      </a:r>
                      <a:endParaRPr lang="en-GB" sz="2400" b="0" dirty="0">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10005"/>
                  </a:ext>
                </a:extLst>
              </a:tr>
              <a:tr h="944702">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400" b="0">
                          <a:effectLst/>
                          <a:latin typeface="+mn-lt"/>
                        </a:rPr>
                        <a:t>Resolution </a:t>
                      </a:r>
                      <a:endParaRPr lang="en-GB" sz="2400" b="0">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400" b="0" dirty="0">
                          <a:effectLst/>
                          <a:latin typeface="+mn-lt"/>
                        </a:rPr>
                        <a:t>Aim of all parties is to find a solution which is acceptable to the consumer. </a:t>
                      </a:r>
                      <a:endParaRPr lang="en-GB" sz="2400" b="0" dirty="0">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7144217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chemeClr val="tx1"/>
                </a:solidFill>
              </a:rPr>
              <a:t>Effective Advocacy:</a:t>
            </a:r>
          </a:p>
          <a:p>
            <a:pPr marL="514350" indent="-514350" algn="just">
              <a:lnSpc>
                <a:spcPct val="120000"/>
              </a:lnSpc>
              <a:spcBef>
                <a:spcPts val="0"/>
              </a:spcBef>
              <a:buClrTx/>
              <a:buFont typeface="+mj-lt"/>
              <a:buAutoNum type="arabicPeriod"/>
            </a:pPr>
            <a:r>
              <a:rPr lang="en-US" sz="2800" dirty="0">
                <a:solidFill>
                  <a:schemeClr val="tx1"/>
                </a:solidFill>
              </a:rPr>
              <a:t>The rightness of the cause</a:t>
            </a:r>
          </a:p>
          <a:p>
            <a:pPr marL="514350" indent="-514350" algn="just">
              <a:lnSpc>
                <a:spcPct val="120000"/>
              </a:lnSpc>
              <a:spcBef>
                <a:spcPts val="0"/>
              </a:spcBef>
              <a:buClrTx/>
              <a:buFont typeface="+mj-lt"/>
              <a:buAutoNum type="arabicPeriod"/>
            </a:pPr>
            <a:r>
              <a:rPr lang="en-US" sz="2800" dirty="0">
                <a:solidFill>
                  <a:schemeClr val="tx1"/>
                </a:solidFill>
              </a:rPr>
              <a:t>The power of the advocates (i.e., more of them is much better than less)</a:t>
            </a:r>
          </a:p>
          <a:p>
            <a:pPr marL="514350" indent="-514350" algn="just">
              <a:lnSpc>
                <a:spcPct val="120000"/>
              </a:lnSpc>
              <a:spcBef>
                <a:spcPts val="0"/>
              </a:spcBef>
              <a:buClrTx/>
              <a:buFont typeface="+mj-lt"/>
              <a:buAutoNum type="arabicPeriod"/>
            </a:pPr>
            <a:r>
              <a:rPr lang="en-US" sz="2800" dirty="0">
                <a:solidFill>
                  <a:schemeClr val="tx1"/>
                </a:solidFill>
              </a:rPr>
              <a:t>The thoroughness with which the advocates researched the issues, the opposition, and the climate of opinion about the issue in the community</a:t>
            </a:r>
          </a:p>
          <a:p>
            <a:pPr marL="514350" indent="-514350" algn="just">
              <a:lnSpc>
                <a:spcPct val="120000"/>
              </a:lnSpc>
              <a:spcBef>
                <a:spcPts val="0"/>
              </a:spcBef>
              <a:buClrTx/>
              <a:buFont typeface="+mj-lt"/>
              <a:buAutoNum type="arabicPeriod"/>
            </a:pPr>
            <a:r>
              <a:rPr lang="en-US" sz="2800" dirty="0">
                <a:solidFill>
                  <a:schemeClr val="tx1"/>
                </a:solidFill>
              </a:rPr>
              <a:t>Their skill in using the advocacy tools available (including the media)</a:t>
            </a:r>
          </a:p>
          <a:p>
            <a:pPr marL="514350" indent="-514350" algn="just">
              <a:lnSpc>
                <a:spcPct val="120000"/>
              </a:lnSpc>
              <a:spcBef>
                <a:spcPts val="0"/>
              </a:spcBef>
              <a:buClrTx/>
              <a:buFont typeface="+mj-lt"/>
              <a:buAutoNum type="arabicPeriod"/>
            </a:pPr>
            <a:r>
              <a:rPr lang="en-US" sz="2800" dirty="0">
                <a:solidFill>
                  <a:schemeClr val="tx1"/>
                </a:solidFill>
              </a:rPr>
              <a:t>Selection of effective strategies and tactics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0430740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200" b="1" dirty="0">
                <a:solidFill>
                  <a:schemeClr val="tx1"/>
                </a:solidFill>
              </a:rPr>
              <a:t>Advocacy Tools and Processes </a:t>
            </a:r>
          </a:p>
          <a:p>
            <a:pPr algn="just">
              <a:lnSpc>
                <a:spcPct val="120000"/>
              </a:lnSpc>
              <a:spcBef>
                <a:spcPts val="0"/>
              </a:spcBef>
              <a:buClrTx/>
              <a:buFont typeface="Wingdings" panose="05000000000000000000" pitchFamily="2" charset="2"/>
              <a:buChar char="q"/>
            </a:pPr>
            <a:r>
              <a:rPr lang="en-US" sz="3200" dirty="0">
                <a:solidFill>
                  <a:schemeClr val="tx1"/>
                </a:solidFill>
              </a:rPr>
              <a:t>Framing</a:t>
            </a:r>
          </a:p>
          <a:p>
            <a:pPr algn="just">
              <a:lnSpc>
                <a:spcPct val="120000"/>
              </a:lnSpc>
              <a:spcBef>
                <a:spcPts val="0"/>
              </a:spcBef>
              <a:buClrTx/>
              <a:buFont typeface="Wingdings" panose="05000000000000000000" pitchFamily="2" charset="2"/>
              <a:buChar char="q"/>
            </a:pPr>
            <a:r>
              <a:rPr lang="en-US" sz="3200" dirty="0">
                <a:solidFill>
                  <a:schemeClr val="tx1"/>
                </a:solidFill>
              </a:rPr>
              <a:t>Formative research</a:t>
            </a:r>
          </a:p>
          <a:p>
            <a:pPr algn="just">
              <a:lnSpc>
                <a:spcPct val="120000"/>
              </a:lnSpc>
              <a:spcBef>
                <a:spcPts val="0"/>
              </a:spcBef>
              <a:buClrTx/>
              <a:buFont typeface="Wingdings" panose="05000000000000000000" pitchFamily="2" charset="2"/>
              <a:buChar char="q"/>
            </a:pPr>
            <a:r>
              <a:rPr lang="en-US" sz="3200" dirty="0">
                <a:solidFill>
                  <a:schemeClr val="tx1"/>
                </a:solidFill>
              </a:rPr>
              <a:t>Working with media (media interviews and advocacy)</a:t>
            </a:r>
          </a:p>
          <a:p>
            <a:pPr algn="just">
              <a:lnSpc>
                <a:spcPct val="120000"/>
              </a:lnSpc>
              <a:spcBef>
                <a:spcPts val="0"/>
              </a:spcBef>
              <a:buClrTx/>
              <a:buFont typeface="Wingdings" panose="05000000000000000000" pitchFamily="2" charset="2"/>
              <a:buChar char="q"/>
            </a:pPr>
            <a:r>
              <a:rPr lang="en-US" sz="3200" dirty="0">
                <a:solidFill>
                  <a:schemeClr val="tx1"/>
                </a:solidFill>
              </a:rPr>
              <a:t>Networking</a:t>
            </a:r>
          </a:p>
          <a:p>
            <a:pPr algn="just">
              <a:lnSpc>
                <a:spcPct val="120000"/>
              </a:lnSpc>
              <a:spcBef>
                <a:spcPts val="0"/>
              </a:spcBef>
              <a:buClrTx/>
              <a:buFont typeface="Wingdings" panose="05000000000000000000" pitchFamily="2" charset="2"/>
              <a:buChar char="q"/>
            </a:pPr>
            <a:r>
              <a:rPr lang="en-US" sz="3200" dirty="0">
                <a:solidFill>
                  <a:schemeClr val="tx1"/>
                </a:solidFill>
              </a:rPr>
              <a:t>Social marketing</a:t>
            </a:r>
          </a:p>
          <a:p>
            <a:pPr algn="just">
              <a:lnSpc>
                <a:spcPct val="120000"/>
              </a:lnSpc>
              <a:spcBef>
                <a:spcPts val="0"/>
              </a:spcBef>
              <a:buClrTx/>
              <a:buFont typeface="Wingdings" panose="05000000000000000000" pitchFamily="2" charset="2"/>
              <a:buChar char="q"/>
            </a:pPr>
            <a:r>
              <a:rPr lang="en-US" sz="3200" dirty="0">
                <a:solidFill>
                  <a:schemeClr val="tx1"/>
                </a:solidFill>
              </a:rPr>
              <a:t>Lobbying </a:t>
            </a:r>
          </a:p>
          <a:p>
            <a:pPr algn="just">
              <a:lnSpc>
                <a:spcPct val="120000"/>
              </a:lnSpc>
              <a:spcBef>
                <a:spcPts val="0"/>
              </a:spcBef>
              <a:buClrTx/>
              <a:buFont typeface="Wingdings" panose="05000000000000000000" pitchFamily="2" charset="2"/>
              <a:buChar char="q"/>
            </a:pPr>
            <a:r>
              <a:rPr lang="en-US" sz="3200" dirty="0">
                <a:solidFill>
                  <a:schemeClr val="tx1"/>
                </a:solidFill>
              </a:rPr>
              <a:t>Internet based advocacy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0621273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4000" b="1" dirty="0">
                <a:solidFill>
                  <a:schemeClr val="tx1"/>
                </a:solidFill>
              </a:rPr>
              <a:t>Advocacy Approaches </a:t>
            </a:r>
            <a:endParaRPr lang="en-GB" sz="4000" b="1" dirty="0">
              <a:solidFill>
                <a:schemeClr val="tx1"/>
              </a:solidFill>
            </a:endParaRPr>
          </a:p>
          <a:p>
            <a:pPr marL="514350" indent="-514350" algn="just">
              <a:lnSpc>
                <a:spcPct val="120000"/>
              </a:lnSpc>
              <a:spcBef>
                <a:spcPts val="0"/>
              </a:spcBef>
              <a:buClrTx/>
              <a:buFont typeface="+mj-lt"/>
              <a:buAutoNum type="arabicPeriod"/>
            </a:pPr>
            <a:r>
              <a:rPr lang="en-US" sz="4000" dirty="0">
                <a:solidFill>
                  <a:schemeClr val="tx1"/>
                </a:solidFill>
              </a:rPr>
              <a:t>Self-advocacy</a:t>
            </a:r>
          </a:p>
          <a:p>
            <a:pPr marL="514350" indent="-514350" algn="just">
              <a:lnSpc>
                <a:spcPct val="120000"/>
              </a:lnSpc>
              <a:spcBef>
                <a:spcPts val="0"/>
              </a:spcBef>
              <a:buClrTx/>
              <a:buFont typeface="+mj-lt"/>
              <a:buAutoNum type="arabicPeriod"/>
            </a:pPr>
            <a:r>
              <a:rPr lang="en-US" sz="4000" dirty="0">
                <a:solidFill>
                  <a:schemeClr val="tx1"/>
                </a:solidFill>
              </a:rPr>
              <a:t>Citizen advocacy </a:t>
            </a:r>
          </a:p>
          <a:p>
            <a:pPr marL="514350" indent="-514350" algn="just">
              <a:lnSpc>
                <a:spcPct val="120000"/>
              </a:lnSpc>
              <a:spcBef>
                <a:spcPts val="0"/>
              </a:spcBef>
              <a:buClrTx/>
              <a:buFont typeface="+mj-lt"/>
              <a:buAutoNum type="arabicPeriod"/>
            </a:pPr>
            <a:r>
              <a:rPr lang="en-US" sz="4000" dirty="0">
                <a:solidFill>
                  <a:schemeClr val="tx1"/>
                </a:solidFill>
              </a:rPr>
              <a:t>Peer advocacy </a:t>
            </a:r>
          </a:p>
          <a:p>
            <a:pPr marL="514350" indent="-514350" algn="just">
              <a:lnSpc>
                <a:spcPct val="120000"/>
              </a:lnSpc>
              <a:spcBef>
                <a:spcPts val="0"/>
              </a:spcBef>
              <a:buClrTx/>
              <a:buFont typeface="+mj-lt"/>
              <a:buAutoNum type="arabicPeriod"/>
            </a:pPr>
            <a:r>
              <a:rPr lang="en-US" sz="4000" dirty="0">
                <a:solidFill>
                  <a:schemeClr val="tx1"/>
                </a:solidFill>
              </a:rPr>
              <a:t>Parent advocacy </a:t>
            </a:r>
          </a:p>
          <a:p>
            <a:pPr marL="514350" indent="-514350" algn="just">
              <a:lnSpc>
                <a:spcPct val="120000"/>
              </a:lnSpc>
              <a:spcBef>
                <a:spcPts val="0"/>
              </a:spcBef>
              <a:buClrTx/>
              <a:buFont typeface="+mj-lt"/>
              <a:buAutoNum type="arabicPeriod"/>
            </a:pPr>
            <a:r>
              <a:rPr lang="en-US" sz="4000" dirty="0">
                <a:solidFill>
                  <a:schemeClr val="tx1"/>
                </a:solidFill>
              </a:rPr>
              <a:t>Family/group advocacy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2021897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Advocacy Approaches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188</a:t>
            </a:fld>
            <a:endParaRPr lang="en-US" sz="2800" b="1" dirty="0">
              <a:solidFill>
                <a:schemeClr val="tx1"/>
              </a:solidFill>
              <a:latin typeface="Bookman Old Style" panose="02050604050505020204" pitchFamily="18" charset="0"/>
            </a:endParaRPr>
          </a:p>
        </p:txBody>
      </p:sp>
      <p:pic>
        <p:nvPicPr>
          <p:cNvPr id="4" name="Picture 21">
            <a:extLst>
              <a:ext uri="{FF2B5EF4-FFF2-40B4-BE49-F238E27FC236}">
                <a16:creationId xmlns:a16="http://schemas.microsoft.com/office/drawing/2014/main" id="{FCF460B3-AD13-43AB-B82F-B0E0A5907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77990"/>
            <a:ext cx="8391525" cy="554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1790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3200" b="1" dirty="0">
                <a:solidFill>
                  <a:schemeClr val="tx1"/>
                </a:solidFill>
              </a:rPr>
              <a:t>Health Advocates </a:t>
            </a:r>
          </a:p>
          <a:p>
            <a:pPr marL="514350" indent="-514350" algn="just">
              <a:lnSpc>
                <a:spcPct val="120000"/>
              </a:lnSpc>
              <a:spcBef>
                <a:spcPts val="0"/>
              </a:spcBef>
              <a:buClrTx/>
              <a:buFont typeface="+mj-lt"/>
              <a:buAutoNum type="arabicPeriod"/>
            </a:pPr>
            <a:r>
              <a:rPr lang="en-US" sz="3200" dirty="0">
                <a:solidFill>
                  <a:schemeClr val="tx1"/>
                </a:solidFill>
              </a:rPr>
              <a:t>Individual consumer, </a:t>
            </a:r>
          </a:p>
          <a:p>
            <a:pPr marL="514350" indent="-514350" algn="just">
              <a:lnSpc>
                <a:spcPct val="120000"/>
              </a:lnSpc>
              <a:spcBef>
                <a:spcPts val="0"/>
              </a:spcBef>
              <a:buClrTx/>
              <a:buFont typeface="+mj-lt"/>
              <a:buAutoNum type="arabicPeriod"/>
            </a:pPr>
            <a:r>
              <a:rPr lang="en-US" sz="3200" dirty="0">
                <a:solidFill>
                  <a:schemeClr val="tx1"/>
                </a:solidFill>
              </a:rPr>
              <a:t>Friends/family/</a:t>
            </a:r>
            <a:r>
              <a:rPr lang="en-US" sz="3200" dirty="0" err="1">
                <a:solidFill>
                  <a:schemeClr val="tx1"/>
                </a:solidFill>
              </a:rPr>
              <a:t>carers</a:t>
            </a:r>
            <a:r>
              <a:rPr lang="en-US" sz="3200" dirty="0">
                <a:solidFill>
                  <a:schemeClr val="tx1"/>
                </a:solidFill>
              </a:rPr>
              <a:t>/volunteers, </a:t>
            </a:r>
          </a:p>
          <a:p>
            <a:pPr marL="514350" indent="-514350" algn="just">
              <a:lnSpc>
                <a:spcPct val="120000"/>
              </a:lnSpc>
              <a:spcBef>
                <a:spcPts val="0"/>
              </a:spcBef>
              <a:buClrTx/>
              <a:buFont typeface="+mj-lt"/>
              <a:buAutoNum type="arabicPeriod"/>
            </a:pPr>
            <a:r>
              <a:rPr lang="en-US" sz="3200" dirty="0">
                <a:solidFill>
                  <a:schemeClr val="tx1"/>
                </a:solidFill>
              </a:rPr>
              <a:t>Independent patient advocates, </a:t>
            </a:r>
          </a:p>
          <a:p>
            <a:pPr marL="514350" indent="-514350" algn="just">
              <a:lnSpc>
                <a:spcPct val="120000"/>
              </a:lnSpc>
              <a:spcBef>
                <a:spcPts val="0"/>
              </a:spcBef>
              <a:buClrTx/>
              <a:buFont typeface="+mj-lt"/>
              <a:buAutoNum type="arabicPeriod"/>
            </a:pPr>
            <a:r>
              <a:rPr lang="en-US" sz="3200" dirty="0">
                <a:solidFill>
                  <a:schemeClr val="tx1"/>
                </a:solidFill>
              </a:rPr>
              <a:t>Non-profit organisations, </a:t>
            </a:r>
          </a:p>
          <a:p>
            <a:pPr marL="514350" indent="-514350" algn="just">
              <a:lnSpc>
                <a:spcPct val="120000"/>
              </a:lnSpc>
              <a:spcBef>
                <a:spcPts val="0"/>
              </a:spcBef>
              <a:buClrTx/>
              <a:buFont typeface="+mj-lt"/>
              <a:buAutoNum type="arabicPeriod"/>
            </a:pPr>
            <a:r>
              <a:rPr lang="en-US" sz="3200" dirty="0">
                <a:solidFill>
                  <a:schemeClr val="tx1"/>
                </a:solidFill>
              </a:rPr>
              <a:t>Non-government policy/advocacy organisations, </a:t>
            </a:r>
          </a:p>
          <a:p>
            <a:pPr marL="514350" indent="-514350" algn="just">
              <a:lnSpc>
                <a:spcPct val="120000"/>
              </a:lnSpc>
              <a:spcBef>
                <a:spcPts val="0"/>
              </a:spcBef>
              <a:buClrTx/>
              <a:buFont typeface="+mj-lt"/>
              <a:buAutoNum type="arabicPeriod"/>
            </a:pPr>
            <a:r>
              <a:rPr lang="en-US" sz="3200" dirty="0">
                <a:solidFill>
                  <a:schemeClr val="tx1"/>
                </a:solidFill>
              </a:rPr>
              <a:t>Statutory authorities, </a:t>
            </a:r>
          </a:p>
          <a:p>
            <a:pPr marL="514350" indent="-514350" algn="just">
              <a:lnSpc>
                <a:spcPct val="120000"/>
              </a:lnSpc>
              <a:spcBef>
                <a:spcPts val="0"/>
              </a:spcBef>
              <a:buClrTx/>
              <a:buFont typeface="+mj-lt"/>
              <a:buAutoNum type="arabicPeriod"/>
            </a:pPr>
            <a:r>
              <a:rPr lang="en-US" sz="3200" dirty="0">
                <a:solidFill>
                  <a:schemeClr val="tx1"/>
                </a:solidFill>
              </a:rPr>
              <a:t>Health professionals, patient liaison officers, </a:t>
            </a:r>
          </a:p>
          <a:p>
            <a:pPr marL="514350" indent="-514350" algn="just">
              <a:lnSpc>
                <a:spcPct val="120000"/>
              </a:lnSpc>
              <a:spcBef>
                <a:spcPts val="0"/>
              </a:spcBef>
              <a:buClrTx/>
              <a:buFont typeface="+mj-lt"/>
              <a:buAutoNum type="arabicPeriod"/>
            </a:pPr>
            <a:r>
              <a:rPr lang="en-US" sz="3200" dirty="0">
                <a:solidFill>
                  <a:schemeClr val="tx1"/>
                </a:solidFill>
              </a:rPr>
              <a:t>Public servants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46109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Community Involvement: </a:t>
            </a:r>
            <a:r>
              <a:rPr lang="en-US" sz="2600" dirty="0">
                <a:solidFill>
                  <a:schemeClr val="tx1"/>
                </a:solidFill>
              </a:rPr>
              <a:t>The active involvement of people living together in some form of social organization and cohesion in the planning, operation and control of primary health care, using local, national and other resources. In community involvement, individuals and families assume responsibility for their and their communities' health and welfare, and develop the capacity to contribute to their own and their communities’ development. </a:t>
            </a:r>
          </a:p>
          <a:p>
            <a:pPr algn="just">
              <a:lnSpc>
                <a:spcPct val="120000"/>
              </a:lnSpc>
              <a:spcBef>
                <a:spcPts val="0"/>
              </a:spcBef>
              <a:buClrTx/>
              <a:buFont typeface="Wingdings" panose="05000000000000000000" pitchFamily="2" charset="2"/>
              <a:buChar char="q"/>
            </a:pPr>
            <a:r>
              <a:rPr lang="en-US" sz="2600" dirty="0">
                <a:solidFill>
                  <a:schemeClr val="tx1"/>
                </a:solidFill>
              </a:rPr>
              <a:t> </a:t>
            </a:r>
            <a:r>
              <a:rPr lang="en-US" sz="2600" b="1" dirty="0">
                <a:solidFill>
                  <a:schemeClr val="tx1"/>
                </a:solidFill>
              </a:rPr>
              <a:t>Community Health Worker: </a:t>
            </a:r>
            <a:r>
              <a:rPr lang="en-US" sz="2600" dirty="0">
                <a:solidFill>
                  <a:schemeClr val="tx1"/>
                </a:solidFill>
              </a:rPr>
              <a:t>A trained health worker who works with other health and development workers as a team. The community health worker provides the first contact between the individual and the health system.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3033851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9952"/>
            <a:ext cx="8763000" cy="6980447"/>
          </a:xfrm>
        </p:spPr>
        <p:txBody>
          <a:bodyPr>
            <a:noAutofit/>
          </a:bodyPr>
          <a:lstStyle/>
          <a:p>
            <a:pPr marL="0" indent="0" algn="just">
              <a:lnSpc>
                <a:spcPct val="120000"/>
              </a:lnSpc>
              <a:spcBef>
                <a:spcPts val="0"/>
              </a:spcBef>
              <a:buClrTx/>
              <a:buNone/>
            </a:pPr>
            <a:r>
              <a:rPr lang="en-US" sz="2700" b="1" dirty="0">
                <a:solidFill>
                  <a:schemeClr val="tx1"/>
                </a:solidFill>
              </a:rPr>
              <a:t>ADVOCACY BENEFITS </a:t>
            </a:r>
          </a:p>
          <a:p>
            <a:pPr marL="514350" indent="-514350" algn="just">
              <a:lnSpc>
                <a:spcPct val="120000"/>
              </a:lnSpc>
              <a:spcBef>
                <a:spcPts val="0"/>
              </a:spcBef>
              <a:buClrTx/>
              <a:buFont typeface="+mj-lt"/>
              <a:buAutoNum type="arabicPeriod"/>
            </a:pPr>
            <a:r>
              <a:rPr lang="en-US" sz="2700" dirty="0">
                <a:solidFill>
                  <a:schemeClr val="tx1"/>
                </a:solidFill>
              </a:rPr>
              <a:t>Positive changes -  Legislation, policies, practices, service delivery and developments and community behaviour and attitudes</a:t>
            </a:r>
          </a:p>
          <a:p>
            <a:pPr marL="514350" indent="-514350" algn="just">
              <a:lnSpc>
                <a:spcPct val="120000"/>
              </a:lnSpc>
              <a:spcBef>
                <a:spcPts val="0"/>
              </a:spcBef>
              <a:buClrTx/>
              <a:buFont typeface="+mj-lt"/>
              <a:buAutoNum type="arabicPeriod"/>
            </a:pPr>
            <a:r>
              <a:rPr lang="en-US" sz="2700" dirty="0">
                <a:solidFill>
                  <a:schemeClr val="tx1"/>
                </a:solidFill>
              </a:rPr>
              <a:t>Promotion of wellness and resilience in individuals, families and communities in conjunction with health literacy and patient activation strategies </a:t>
            </a:r>
          </a:p>
          <a:p>
            <a:pPr marL="514350" indent="-514350" algn="just">
              <a:lnSpc>
                <a:spcPct val="120000"/>
              </a:lnSpc>
              <a:spcBef>
                <a:spcPts val="0"/>
              </a:spcBef>
              <a:buClrTx/>
              <a:buFont typeface="+mj-lt"/>
              <a:buAutoNum type="arabicPeriod"/>
            </a:pPr>
            <a:r>
              <a:rPr lang="en-US" sz="2700" dirty="0">
                <a:solidFill>
                  <a:schemeClr val="tx1"/>
                </a:solidFill>
              </a:rPr>
              <a:t>Raised awareness of the significant impact on an individual’s health and wellbeing of broader social and environmental factors (such as housing, education, employment, and cultural identity, gender and sexuality identities), thereby enabling health advocacy to facilitate individual and systemic change in these areas</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2962844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514350" indent="-514350" algn="just">
              <a:lnSpc>
                <a:spcPct val="120000"/>
              </a:lnSpc>
              <a:spcBef>
                <a:spcPts val="0"/>
              </a:spcBef>
              <a:buClrTx/>
              <a:buFont typeface="+mj-lt"/>
              <a:buAutoNum type="arabicPeriod" startAt="4"/>
            </a:pPr>
            <a:r>
              <a:rPr lang="en-US" sz="3200" dirty="0">
                <a:solidFill>
                  <a:schemeClr val="tx1"/>
                </a:solidFill>
              </a:rPr>
              <a:t>Empowering health consumers to become more involved in their healthcare decision-making and broader health policy and initiatives</a:t>
            </a:r>
          </a:p>
          <a:p>
            <a:pPr marL="514350" indent="-514350" algn="just">
              <a:lnSpc>
                <a:spcPct val="120000"/>
              </a:lnSpc>
              <a:spcBef>
                <a:spcPts val="0"/>
              </a:spcBef>
              <a:buClrTx/>
              <a:buFont typeface="+mj-lt"/>
              <a:buAutoNum type="arabicPeriod" startAt="4"/>
            </a:pPr>
            <a:r>
              <a:rPr lang="en-US" sz="3200" dirty="0">
                <a:solidFill>
                  <a:schemeClr val="tx1"/>
                </a:solidFill>
              </a:rPr>
              <a:t>Resolution of consumers’ issues as they arise, mitigating escalation and lengthy complaints processes</a:t>
            </a:r>
          </a:p>
          <a:p>
            <a:pPr marL="514350" indent="-514350" algn="just">
              <a:lnSpc>
                <a:spcPct val="120000"/>
              </a:lnSpc>
              <a:spcBef>
                <a:spcPts val="0"/>
              </a:spcBef>
              <a:buClrTx/>
              <a:buFont typeface="+mj-lt"/>
              <a:buAutoNum type="arabicPeriod" startAt="4"/>
            </a:pPr>
            <a:r>
              <a:rPr lang="en-US" sz="3200" dirty="0">
                <a:solidFill>
                  <a:schemeClr val="tx1"/>
                </a:solidFill>
              </a:rPr>
              <a:t>Consumer focused, affordable and responsive health services that are cost-effective </a:t>
            </a:r>
            <a:endParaRPr lang="en-US" sz="3200" dirty="0"/>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2014433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192</a:t>
            </a:fld>
            <a:endParaRPr lang="en-US" sz="2800" b="1" dirty="0">
              <a:solidFill>
                <a:schemeClr val="tx1"/>
              </a:solidFill>
              <a:latin typeface="Bookman Old Style" panose="02050604050505020204" pitchFamily="18" charset="0"/>
            </a:endParaRPr>
          </a:p>
        </p:txBody>
      </p:sp>
      <p:pic>
        <p:nvPicPr>
          <p:cNvPr id="4" name="Picture 2">
            <a:extLst>
              <a:ext uri="{FF2B5EF4-FFF2-40B4-BE49-F238E27FC236}">
                <a16:creationId xmlns:a16="http://schemas.microsoft.com/office/drawing/2014/main" id="{09B9D850-00CC-4D71-B358-8C8CE4CDC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648"/>
          <a:stretch>
            <a:fillRect/>
          </a:stretch>
        </p:blipFill>
        <p:spPr bwMode="auto">
          <a:xfrm>
            <a:off x="295275" y="171349"/>
            <a:ext cx="8610600" cy="651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04461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COMMUNITY SKILLS:</a:t>
            </a:r>
          </a:p>
          <a:p>
            <a:pPr marL="0" indent="0" algn="just">
              <a:lnSpc>
                <a:spcPct val="120000"/>
              </a:lnSpc>
              <a:spcBef>
                <a:spcPts val="0"/>
              </a:spcBef>
              <a:buClrTx/>
              <a:buNone/>
            </a:pPr>
            <a:r>
              <a:rPr lang="en-US" sz="2600" b="1" dirty="0">
                <a:solidFill>
                  <a:schemeClr val="tx1"/>
                </a:solidFill>
              </a:rPr>
              <a:t>ELEMENTS</a:t>
            </a:r>
            <a:r>
              <a:rPr lang="en-GB" sz="25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Good governance</a:t>
            </a:r>
          </a:p>
          <a:p>
            <a:pPr algn="just">
              <a:lnSpc>
                <a:spcPct val="120000"/>
              </a:lnSpc>
              <a:spcBef>
                <a:spcPts val="0"/>
              </a:spcBef>
              <a:buClrTx/>
              <a:buFont typeface="Wingdings" panose="05000000000000000000" pitchFamily="2" charset="2"/>
              <a:buChar char="q"/>
            </a:pPr>
            <a:r>
              <a:rPr lang="en-US" sz="2600" dirty="0">
                <a:solidFill>
                  <a:schemeClr val="tx1"/>
                </a:solidFill>
              </a:rPr>
              <a:t>Health literacy</a:t>
            </a:r>
          </a:p>
          <a:p>
            <a:pPr algn="just">
              <a:lnSpc>
                <a:spcPct val="120000"/>
              </a:lnSpc>
              <a:spcBef>
                <a:spcPts val="0"/>
              </a:spcBef>
              <a:buClrTx/>
              <a:buFont typeface="Wingdings" panose="05000000000000000000" pitchFamily="2" charset="2"/>
              <a:buChar char="q"/>
            </a:pPr>
            <a:r>
              <a:rPr lang="en-US" sz="2600" dirty="0">
                <a:solidFill>
                  <a:schemeClr val="tx1"/>
                </a:solidFill>
              </a:rPr>
              <a:t>Health cities</a:t>
            </a:r>
          </a:p>
          <a:p>
            <a:pPr marL="0" indent="0" algn="just">
              <a:lnSpc>
                <a:spcPct val="120000"/>
              </a:lnSpc>
              <a:spcBef>
                <a:spcPts val="0"/>
              </a:spcBef>
              <a:buClrTx/>
              <a:buNone/>
            </a:pPr>
            <a:r>
              <a:rPr lang="en-US" sz="2600" b="1" dirty="0">
                <a:solidFill>
                  <a:schemeClr val="tx1"/>
                </a:solidFill>
              </a:rPr>
              <a:t>GOOD GOVERNANCE</a:t>
            </a:r>
          </a:p>
          <a:p>
            <a:pPr algn="just">
              <a:lnSpc>
                <a:spcPct val="120000"/>
              </a:lnSpc>
              <a:spcBef>
                <a:spcPts val="0"/>
              </a:spcBef>
              <a:buClrTx/>
              <a:buFont typeface="Wingdings" panose="05000000000000000000" pitchFamily="2" charset="2"/>
              <a:buChar char="q"/>
            </a:pPr>
            <a:r>
              <a:rPr lang="en-US" sz="2600" dirty="0">
                <a:solidFill>
                  <a:schemeClr val="tx1"/>
                </a:solidFill>
              </a:rPr>
              <a:t>Strengthening governance and policies to make healthy choices. Accessible and affordable to all and to create sustainable system that make whole of a society</a:t>
            </a:r>
          </a:p>
          <a:p>
            <a:pPr marL="0" indent="0" algn="just">
              <a:lnSpc>
                <a:spcPct val="120000"/>
              </a:lnSpc>
              <a:spcBef>
                <a:spcPts val="0"/>
              </a:spcBef>
              <a:buClrTx/>
              <a:buNone/>
            </a:pPr>
            <a:r>
              <a:rPr lang="en-US" sz="2600" b="1" dirty="0">
                <a:solidFill>
                  <a:schemeClr val="tx1"/>
                </a:solidFill>
              </a:rPr>
              <a:t>HEALTHY CITIES</a:t>
            </a:r>
          </a:p>
          <a:p>
            <a:pPr algn="just">
              <a:lnSpc>
                <a:spcPct val="120000"/>
              </a:lnSpc>
              <a:spcBef>
                <a:spcPts val="0"/>
              </a:spcBef>
              <a:buClrTx/>
              <a:buFont typeface="Wingdings" panose="05000000000000000000" pitchFamily="2" charset="2"/>
              <a:buChar char="q"/>
            </a:pPr>
            <a:r>
              <a:rPr lang="en-US" sz="2600" dirty="0">
                <a:solidFill>
                  <a:schemeClr val="tx1"/>
                </a:solidFill>
              </a:rPr>
              <a:t>Creating greener cities that enable people to live, work and play in harmony and good health</a:t>
            </a:r>
          </a:p>
          <a:p>
            <a:pPr marL="0" indent="0" algn="just">
              <a:lnSpc>
                <a:spcPct val="120000"/>
              </a:lnSpc>
              <a:spcBef>
                <a:spcPts val="0"/>
              </a:spcBef>
              <a:buClrTx/>
              <a:buNone/>
            </a:pPr>
            <a:r>
              <a:rPr lang="en-US" sz="2600" b="1" dirty="0">
                <a:solidFill>
                  <a:schemeClr val="tx1"/>
                </a:solidFill>
              </a:rPr>
              <a:t>HEALTH LITERACY</a:t>
            </a:r>
          </a:p>
          <a:p>
            <a:pPr algn="just">
              <a:lnSpc>
                <a:spcPct val="120000"/>
              </a:lnSpc>
              <a:spcBef>
                <a:spcPts val="0"/>
              </a:spcBef>
              <a:buClrTx/>
              <a:buFont typeface="Wingdings" panose="05000000000000000000" pitchFamily="2" charset="2"/>
              <a:buChar char="q"/>
            </a:pPr>
            <a:r>
              <a:rPr lang="en-US" sz="2600" dirty="0">
                <a:solidFill>
                  <a:schemeClr val="tx1"/>
                </a:solidFill>
              </a:rPr>
              <a:t>Increasing knowledge and social skills to help people to make the healthiest choices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7867879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r>
              <a:rPr lang="en-GB" sz="5400" b="1" dirty="0">
                <a:solidFill>
                  <a:srgbClr val="00B050"/>
                </a:solidFill>
              </a:rPr>
              <a:t>HEALTH EDUCATION</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1895227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Health Education</a:t>
            </a:r>
          </a:p>
          <a:p>
            <a:pPr algn="just">
              <a:lnSpc>
                <a:spcPct val="120000"/>
              </a:lnSpc>
              <a:spcBef>
                <a:spcPts val="0"/>
              </a:spcBef>
              <a:buClrTx/>
              <a:buFont typeface="Wingdings" panose="05000000000000000000" pitchFamily="2" charset="2"/>
              <a:buChar char="q"/>
            </a:pPr>
            <a:r>
              <a:rPr lang="en-US" sz="2600" dirty="0">
                <a:solidFill>
                  <a:schemeClr val="tx1"/>
                </a:solidFill>
              </a:rPr>
              <a:t>Process which affects changes in the health practices of people and in the knowledge and attitude related to such changes.</a:t>
            </a:r>
          </a:p>
          <a:p>
            <a:pPr marL="0" indent="0" algn="ctr">
              <a:lnSpc>
                <a:spcPct val="120000"/>
              </a:lnSpc>
              <a:spcBef>
                <a:spcPts val="0"/>
              </a:spcBef>
              <a:buClrTx/>
              <a:buNone/>
            </a:pPr>
            <a:r>
              <a:rPr lang="en-US" sz="2600" dirty="0">
                <a:solidFill>
                  <a:schemeClr val="tx1"/>
                </a:solidFill>
              </a:rPr>
              <a:t>OR</a:t>
            </a:r>
          </a:p>
          <a:p>
            <a:pPr algn="just">
              <a:lnSpc>
                <a:spcPct val="120000"/>
              </a:lnSpc>
              <a:spcBef>
                <a:spcPts val="0"/>
              </a:spcBef>
              <a:buClrTx/>
              <a:buFont typeface="Wingdings" panose="05000000000000000000" pitchFamily="2" charset="2"/>
              <a:buChar char="q"/>
            </a:pPr>
            <a:r>
              <a:rPr lang="en-US" sz="2600" dirty="0">
                <a:solidFill>
                  <a:schemeClr val="tx1"/>
                </a:solidFill>
              </a:rPr>
              <a:t>Teaching process providing basic knowledge and practice of health, so as to be interpreted into proper health behavior.</a:t>
            </a:r>
          </a:p>
          <a:p>
            <a:pPr marL="0" indent="0" algn="just">
              <a:lnSpc>
                <a:spcPct val="120000"/>
              </a:lnSpc>
              <a:spcBef>
                <a:spcPts val="0"/>
              </a:spcBef>
              <a:buClrTx/>
              <a:buNone/>
            </a:pP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Process which affects changes in the health practices of people and in the knowledge and attitude related to such changes, so as to be interpreted into proper health behavior.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9935627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GB" sz="2500" b="1" dirty="0">
                <a:solidFill>
                  <a:schemeClr val="tx1"/>
                </a:solidFill>
              </a:rPr>
              <a:t>Terms:</a:t>
            </a:r>
          </a:p>
          <a:p>
            <a:pPr algn="just">
              <a:lnSpc>
                <a:spcPct val="120000"/>
              </a:lnSpc>
              <a:spcBef>
                <a:spcPts val="0"/>
              </a:spcBef>
              <a:buClrTx/>
              <a:buFont typeface="Wingdings" panose="05000000000000000000" pitchFamily="2" charset="2"/>
              <a:buChar char="q"/>
            </a:pPr>
            <a:r>
              <a:rPr lang="en-US" sz="2600" b="1" dirty="0">
                <a:solidFill>
                  <a:schemeClr val="tx1"/>
                </a:solidFill>
              </a:rPr>
              <a:t>Behaviour</a:t>
            </a:r>
            <a:r>
              <a:rPr lang="en-US" sz="2600" dirty="0">
                <a:solidFill>
                  <a:schemeClr val="tx1"/>
                </a:solidFill>
              </a:rPr>
              <a:t> - The way in which one acts or conducts oneself, especially toward others.</a:t>
            </a:r>
          </a:p>
          <a:p>
            <a:pPr algn="just">
              <a:lnSpc>
                <a:spcPct val="120000"/>
              </a:lnSpc>
              <a:spcBef>
                <a:spcPts val="0"/>
              </a:spcBef>
              <a:buClrTx/>
              <a:buFont typeface="Wingdings" panose="05000000000000000000" pitchFamily="2" charset="2"/>
              <a:buChar char="q"/>
            </a:pPr>
            <a:r>
              <a:rPr lang="en-US" sz="2600" b="1" dirty="0">
                <a:solidFill>
                  <a:schemeClr val="tx1"/>
                </a:solidFill>
              </a:rPr>
              <a:t>Attitude</a:t>
            </a:r>
            <a:r>
              <a:rPr lang="en-US" sz="2600" dirty="0">
                <a:solidFill>
                  <a:schemeClr val="tx1"/>
                </a:solidFill>
              </a:rPr>
              <a:t> - a settled way of thinking or feeling about someone or something, typically one that is reflected in a person's behaviour.</a:t>
            </a:r>
          </a:p>
          <a:p>
            <a:pPr algn="just">
              <a:lnSpc>
                <a:spcPct val="120000"/>
              </a:lnSpc>
              <a:spcBef>
                <a:spcPts val="0"/>
              </a:spcBef>
              <a:buClrTx/>
              <a:buFont typeface="Wingdings" panose="05000000000000000000" pitchFamily="2" charset="2"/>
              <a:buChar char="q"/>
            </a:pPr>
            <a:r>
              <a:rPr lang="en-US" sz="2600" b="1" dirty="0">
                <a:solidFill>
                  <a:schemeClr val="tx1"/>
                </a:solidFill>
              </a:rPr>
              <a:t>Learning</a:t>
            </a:r>
            <a:r>
              <a:rPr lang="en-US" sz="2600" dirty="0">
                <a:solidFill>
                  <a:schemeClr val="tx1"/>
                </a:solidFill>
              </a:rPr>
              <a:t> - the acquisition of knowledge or skills through experience, study, or by being taught and becoming changed.</a:t>
            </a:r>
          </a:p>
          <a:p>
            <a:pPr algn="just">
              <a:lnSpc>
                <a:spcPct val="120000"/>
              </a:lnSpc>
              <a:spcBef>
                <a:spcPts val="0"/>
              </a:spcBef>
              <a:buClrTx/>
              <a:buFont typeface="Wingdings" panose="05000000000000000000" pitchFamily="2" charset="2"/>
              <a:buChar char="q"/>
            </a:pPr>
            <a:r>
              <a:rPr lang="en-US" sz="2600" b="1" dirty="0">
                <a:solidFill>
                  <a:schemeClr val="tx1"/>
                </a:solidFill>
              </a:rPr>
              <a:t>Motivation</a:t>
            </a:r>
            <a:r>
              <a:rPr lang="en-US" sz="2600" dirty="0">
                <a:solidFill>
                  <a:schemeClr val="tx1"/>
                </a:solidFill>
              </a:rPr>
              <a:t> – Willingness of action especially in behavior or an incentive or reason for doing something.</a:t>
            </a:r>
          </a:p>
          <a:p>
            <a:pPr algn="just">
              <a:lnSpc>
                <a:spcPct val="120000"/>
              </a:lnSpc>
              <a:spcBef>
                <a:spcPts val="0"/>
              </a:spcBef>
              <a:buClrTx/>
              <a:buFont typeface="Wingdings" panose="05000000000000000000" pitchFamily="2" charset="2"/>
              <a:buChar char="q"/>
            </a:pPr>
            <a:r>
              <a:rPr lang="en-US" sz="2600" b="1" dirty="0">
                <a:solidFill>
                  <a:schemeClr val="tx1"/>
                </a:solidFill>
              </a:rPr>
              <a:t>Perception</a:t>
            </a:r>
            <a:r>
              <a:rPr lang="en-US" sz="2600" dirty="0">
                <a:solidFill>
                  <a:schemeClr val="tx1"/>
                </a:solidFill>
              </a:rPr>
              <a:t> – Conscious understanding of something or identification and interpretation of sensory information.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0045935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Aims of Health education</a:t>
            </a:r>
            <a:endParaRPr lang="en-GB" sz="2500" b="1" dirty="0">
              <a:solidFill>
                <a:srgbClr val="0070C0"/>
              </a:solidFill>
            </a:endParaRPr>
          </a:p>
          <a:p>
            <a:pPr marL="514350" indent="-514350" algn="just">
              <a:lnSpc>
                <a:spcPct val="120000"/>
              </a:lnSpc>
              <a:spcBef>
                <a:spcPts val="0"/>
              </a:spcBef>
              <a:buClrTx/>
              <a:buFont typeface="+mj-lt"/>
              <a:buAutoNum type="arabicPeriod"/>
            </a:pPr>
            <a:r>
              <a:rPr lang="en-US" sz="2600" dirty="0">
                <a:solidFill>
                  <a:schemeClr val="tx1"/>
                </a:solidFill>
              </a:rPr>
              <a:t>Health promotion and disease prevention </a:t>
            </a:r>
          </a:p>
          <a:p>
            <a:pPr marL="514350" indent="-514350" algn="just">
              <a:lnSpc>
                <a:spcPct val="120000"/>
              </a:lnSpc>
              <a:spcBef>
                <a:spcPts val="0"/>
              </a:spcBef>
              <a:buClrTx/>
              <a:buFont typeface="+mj-lt"/>
              <a:buAutoNum type="arabicPeriod"/>
            </a:pPr>
            <a:r>
              <a:rPr lang="en-US" sz="2600" dirty="0">
                <a:solidFill>
                  <a:schemeClr val="tx1"/>
                </a:solidFill>
              </a:rPr>
              <a:t>Early diagnosis and management.</a:t>
            </a:r>
          </a:p>
          <a:p>
            <a:pPr marL="514350" indent="-514350" algn="just">
              <a:lnSpc>
                <a:spcPct val="120000"/>
              </a:lnSpc>
              <a:spcBef>
                <a:spcPts val="0"/>
              </a:spcBef>
              <a:buClrTx/>
              <a:buFont typeface="+mj-lt"/>
              <a:buAutoNum type="arabicPeriod"/>
            </a:pPr>
            <a:r>
              <a:rPr lang="en-US" sz="2600" dirty="0">
                <a:solidFill>
                  <a:schemeClr val="tx1"/>
                </a:solidFill>
              </a:rPr>
              <a:t>Utilization of available health services.</a:t>
            </a:r>
          </a:p>
          <a:p>
            <a:pPr marL="0" indent="0" algn="just">
              <a:lnSpc>
                <a:spcPct val="120000"/>
              </a:lnSpc>
              <a:spcBef>
                <a:spcPts val="0"/>
              </a:spcBef>
              <a:buClrTx/>
              <a:buNone/>
            </a:pPr>
            <a:r>
              <a:rPr lang="en-US" sz="2600" b="1" dirty="0">
                <a:solidFill>
                  <a:srgbClr val="0070C0"/>
                </a:solidFill>
              </a:rPr>
              <a:t>Specific objectives of health education</a:t>
            </a:r>
          </a:p>
          <a:p>
            <a:pPr marL="514350" indent="-514350" algn="just">
              <a:lnSpc>
                <a:spcPct val="120000"/>
              </a:lnSpc>
              <a:spcBef>
                <a:spcPts val="0"/>
              </a:spcBef>
              <a:buClrTx/>
              <a:buFont typeface="+mj-lt"/>
              <a:buAutoNum type="arabicPeriod"/>
            </a:pPr>
            <a:r>
              <a:rPr lang="en-US" sz="2600" dirty="0">
                <a:solidFill>
                  <a:schemeClr val="tx1"/>
                </a:solidFill>
              </a:rPr>
              <a:t>To make health an asset valued by the community.</a:t>
            </a:r>
          </a:p>
          <a:p>
            <a:pPr marL="514350" indent="-514350" algn="just">
              <a:lnSpc>
                <a:spcPct val="120000"/>
              </a:lnSpc>
              <a:spcBef>
                <a:spcPts val="0"/>
              </a:spcBef>
              <a:buClrTx/>
              <a:buFont typeface="+mj-lt"/>
              <a:buAutoNum type="arabicPeriod"/>
            </a:pPr>
            <a:r>
              <a:rPr lang="en-US" sz="2600" dirty="0">
                <a:solidFill>
                  <a:schemeClr val="tx1"/>
                </a:solidFill>
              </a:rPr>
              <a:t>To increase knowledge of the factors that affect health.</a:t>
            </a:r>
          </a:p>
          <a:p>
            <a:pPr marL="514350" indent="-514350" algn="just">
              <a:lnSpc>
                <a:spcPct val="120000"/>
              </a:lnSpc>
              <a:spcBef>
                <a:spcPts val="0"/>
              </a:spcBef>
              <a:buClrTx/>
              <a:buFont typeface="+mj-lt"/>
              <a:buAutoNum type="arabicPeriod"/>
            </a:pPr>
            <a:r>
              <a:rPr lang="en-US" sz="2600" dirty="0">
                <a:solidFill>
                  <a:schemeClr val="tx1"/>
                </a:solidFill>
              </a:rPr>
              <a:t>To encourage behavior which promotes and maintains health.</a:t>
            </a:r>
          </a:p>
          <a:p>
            <a:pPr marL="514350" indent="-514350" algn="just">
              <a:lnSpc>
                <a:spcPct val="120000"/>
              </a:lnSpc>
              <a:spcBef>
                <a:spcPts val="0"/>
              </a:spcBef>
              <a:buClrTx/>
              <a:buFont typeface="+mj-lt"/>
              <a:buAutoNum type="arabicPeriod"/>
            </a:pPr>
            <a:r>
              <a:rPr lang="en-US" sz="2600" dirty="0">
                <a:solidFill>
                  <a:schemeClr val="tx1"/>
                </a:solidFill>
              </a:rPr>
              <a:t>To enlist support for public health measures, and when necessary, to press for appropriate governmental action.</a:t>
            </a:r>
          </a:p>
          <a:p>
            <a:pPr marL="514350" indent="-514350" algn="just">
              <a:lnSpc>
                <a:spcPct val="120000"/>
              </a:lnSpc>
              <a:spcBef>
                <a:spcPts val="0"/>
              </a:spcBef>
              <a:buClrTx/>
              <a:buFont typeface="+mj-lt"/>
              <a:buAutoNum type="arabicPeriod"/>
            </a:pPr>
            <a:r>
              <a:rPr lang="en-US" sz="2600" dirty="0">
                <a:solidFill>
                  <a:schemeClr val="tx1"/>
                </a:solidFill>
              </a:rPr>
              <a:t>To encourage appropriate use of health services especially preventive services.</a:t>
            </a:r>
          </a:p>
          <a:p>
            <a:pPr marL="514350" indent="-514350" algn="just">
              <a:lnSpc>
                <a:spcPct val="120000"/>
              </a:lnSpc>
              <a:spcBef>
                <a:spcPts val="0"/>
              </a:spcBef>
              <a:buClrTx/>
              <a:buFont typeface="+mj-lt"/>
              <a:buAutoNum type="arabicPeriod"/>
            </a:pPr>
            <a:r>
              <a:rPr lang="en-US" sz="2600" dirty="0">
                <a:solidFill>
                  <a:schemeClr val="tx1"/>
                </a:solidFill>
              </a:rPr>
              <a:t>To inform the public about medical advances, their uses and their limitations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1089098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Adoption of new ideas or practice:</a:t>
            </a:r>
          </a:p>
          <a:p>
            <a:pPr marL="0" indent="0" algn="just">
              <a:lnSpc>
                <a:spcPct val="120000"/>
              </a:lnSpc>
              <a:spcBef>
                <a:spcPts val="0"/>
              </a:spcBef>
              <a:buClrTx/>
              <a:buNone/>
            </a:pPr>
            <a:r>
              <a:rPr lang="en-US" sz="2600" b="1" dirty="0">
                <a:solidFill>
                  <a:schemeClr val="tx1"/>
                </a:solidFill>
              </a:rPr>
              <a:t>Five steps</a:t>
            </a:r>
          </a:p>
          <a:p>
            <a:pPr marL="514350" indent="-514350" algn="just">
              <a:lnSpc>
                <a:spcPct val="120000"/>
              </a:lnSpc>
              <a:spcBef>
                <a:spcPts val="0"/>
              </a:spcBef>
              <a:buClrTx/>
              <a:buFont typeface="+mj-lt"/>
              <a:buAutoNum type="arabicPeriod"/>
            </a:pPr>
            <a:r>
              <a:rPr lang="en-US" sz="2600" dirty="0">
                <a:solidFill>
                  <a:schemeClr val="tx1"/>
                </a:solidFill>
              </a:rPr>
              <a:t>Awareness (know)</a:t>
            </a:r>
          </a:p>
          <a:p>
            <a:pPr marL="514350" indent="-514350" algn="just">
              <a:lnSpc>
                <a:spcPct val="120000"/>
              </a:lnSpc>
              <a:spcBef>
                <a:spcPts val="0"/>
              </a:spcBef>
              <a:buClrTx/>
              <a:buFont typeface="+mj-lt"/>
              <a:buAutoNum type="arabicPeriod"/>
            </a:pPr>
            <a:r>
              <a:rPr lang="en-US" sz="2600" dirty="0">
                <a:solidFill>
                  <a:schemeClr val="tx1"/>
                </a:solidFill>
              </a:rPr>
              <a:t>Interests (details)</a:t>
            </a:r>
          </a:p>
          <a:p>
            <a:pPr marL="514350" indent="-514350" algn="just">
              <a:lnSpc>
                <a:spcPct val="120000"/>
              </a:lnSpc>
              <a:spcBef>
                <a:spcPts val="0"/>
              </a:spcBef>
              <a:buClrTx/>
              <a:buFont typeface="+mj-lt"/>
              <a:buAutoNum type="arabicPeriod"/>
            </a:pPr>
            <a:r>
              <a:rPr lang="en-US" sz="2600" dirty="0">
                <a:solidFill>
                  <a:schemeClr val="tx1"/>
                </a:solidFill>
              </a:rPr>
              <a:t>Appraisal / Evaluation (Advantages Verses  Disadvantages)</a:t>
            </a:r>
          </a:p>
          <a:p>
            <a:pPr marL="514350" indent="-514350" algn="just">
              <a:lnSpc>
                <a:spcPct val="120000"/>
              </a:lnSpc>
              <a:spcBef>
                <a:spcPts val="0"/>
              </a:spcBef>
              <a:buClrTx/>
              <a:buFont typeface="+mj-lt"/>
              <a:buAutoNum type="arabicPeriod"/>
            </a:pPr>
            <a:r>
              <a:rPr lang="en-US" sz="2600" dirty="0">
                <a:solidFill>
                  <a:schemeClr val="tx1"/>
                </a:solidFill>
              </a:rPr>
              <a:t>Trial (practices)</a:t>
            </a:r>
          </a:p>
          <a:p>
            <a:pPr marL="514350" indent="-514350" algn="just">
              <a:lnSpc>
                <a:spcPct val="120000"/>
              </a:lnSpc>
              <a:spcBef>
                <a:spcPts val="0"/>
              </a:spcBef>
              <a:buClrTx/>
              <a:buFont typeface="+mj-lt"/>
              <a:buAutoNum type="arabicPeriod"/>
            </a:pPr>
            <a:r>
              <a:rPr lang="en-US" sz="2600" dirty="0">
                <a:solidFill>
                  <a:schemeClr val="tx1"/>
                </a:solidFill>
              </a:rPr>
              <a:t>Adoption / Rejection  (habit)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135433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Stages for health education</a:t>
            </a:r>
          </a:p>
          <a:p>
            <a:pPr marL="514350" indent="-514350" algn="just">
              <a:lnSpc>
                <a:spcPct val="120000"/>
              </a:lnSpc>
              <a:spcBef>
                <a:spcPts val="0"/>
              </a:spcBef>
              <a:buClrTx/>
              <a:buFont typeface="+mj-lt"/>
              <a:buAutoNum type="arabicPeriod"/>
            </a:pPr>
            <a:r>
              <a:rPr lang="en-US" sz="2600" dirty="0">
                <a:solidFill>
                  <a:schemeClr val="tx1"/>
                </a:solidFill>
              </a:rPr>
              <a:t>Sensitization</a:t>
            </a:r>
          </a:p>
          <a:p>
            <a:pPr marL="514350" indent="-514350" algn="just">
              <a:lnSpc>
                <a:spcPct val="120000"/>
              </a:lnSpc>
              <a:spcBef>
                <a:spcPts val="0"/>
              </a:spcBef>
              <a:buClrTx/>
              <a:buFont typeface="+mj-lt"/>
              <a:buAutoNum type="arabicPeriod"/>
            </a:pPr>
            <a:r>
              <a:rPr lang="en-US" sz="2600" dirty="0">
                <a:solidFill>
                  <a:schemeClr val="tx1"/>
                </a:solidFill>
              </a:rPr>
              <a:t>Publicity</a:t>
            </a:r>
          </a:p>
          <a:p>
            <a:pPr marL="514350" indent="-514350" algn="just">
              <a:lnSpc>
                <a:spcPct val="120000"/>
              </a:lnSpc>
              <a:spcBef>
                <a:spcPts val="0"/>
              </a:spcBef>
              <a:buClrTx/>
              <a:buFont typeface="+mj-lt"/>
              <a:buAutoNum type="arabicPeriod"/>
            </a:pPr>
            <a:r>
              <a:rPr lang="en-US" sz="2600" dirty="0">
                <a:solidFill>
                  <a:schemeClr val="tx1"/>
                </a:solidFill>
              </a:rPr>
              <a:t>Education</a:t>
            </a:r>
          </a:p>
          <a:p>
            <a:pPr marL="514350" indent="-514350" algn="just">
              <a:lnSpc>
                <a:spcPct val="120000"/>
              </a:lnSpc>
              <a:spcBef>
                <a:spcPts val="0"/>
              </a:spcBef>
              <a:buClrTx/>
              <a:buFont typeface="+mj-lt"/>
              <a:buAutoNum type="arabicPeriod"/>
            </a:pPr>
            <a:r>
              <a:rPr lang="en-US" sz="2600" dirty="0">
                <a:solidFill>
                  <a:schemeClr val="tx1"/>
                </a:solidFill>
              </a:rPr>
              <a:t>Attitude change</a:t>
            </a:r>
          </a:p>
          <a:p>
            <a:pPr marL="514350" indent="-514350" algn="just">
              <a:lnSpc>
                <a:spcPct val="120000"/>
              </a:lnSpc>
              <a:spcBef>
                <a:spcPts val="0"/>
              </a:spcBef>
              <a:buClrTx/>
              <a:buFont typeface="+mj-lt"/>
              <a:buAutoNum type="arabicPeriod"/>
            </a:pPr>
            <a:r>
              <a:rPr lang="en-US" sz="2600" dirty="0">
                <a:solidFill>
                  <a:schemeClr val="tx1"/>
                </a:solidFill>
              </a:rPr>
              <a:t>Motivation and Action</a:t>
            </a:r>
          </a:p>
          <a:p>
            <a:pPr marL="514350" indent="-514350" algn="just">
              <a:lnSpc>
                <a:spcPct val="120000"/>
              </a:lnSpc>
              <a:spcBef>
                <a:spcPts val="0"/>
              </a:spcBef>
              <a:buClrTx/>
              <a:buFont typeface="+mj-lt"/>
              <a:buAutoNum type="arabicPeriod"/>
            </a:pPr>
            <a:r>
              <a:rPr lang="en-US" sz="2600" dirty="0">
                <a:solidFill>
                  <a:schemeClr val="tx1"/>
                </a:solidFill>
              </a:rPr>
              <a:t>Community Transformation (social change)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1390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Competence</a:t>
            </a:r>
            <a:br>
              <a:rPr lang="en-US" dirty="0"/>
            </a:br>
            <a:br>
              <a:rPr lang="en-US" dirty="0"/>
            </a:br>
            <a:br>
              <a:rPr lang="en-US" b="1" i="1" dirty="0"/>
            </a:br>
            <a:endParaRPr lang="en-US" dirty="0"/>
          </a:p>
        </p:txBody>
      </p:sp>
      <p:sp>
        <p:nvSpPr>
          <p:cNvPr id="3" name="Content Placeholder 2"/>
          <p:cNvSpPr>
            <a:spLocks noGrp="1"/>
          </p:cNvSpPr>
          <p:nvPr>
            <p:ph idx="1"/>
          </p:nvPr>
        </p:nvSpPr>
        <p:spPr>
          <a:xfrm>
            <a:off x="609598" y="2160590"/>
            <a:ext cx="7848601" cy="3880773"/>
          </a:xfrm>
        </p:spPr>
        <p:txBody>
          <a:bodyPr>
            <a:normAutofit/>
          </a:bodyPr>
          <a:lstStyle/>
          <a:p>
            <a:pPr algn="just"/>
            <a:r>
              <a:rPr lang="en-US" sz="3200" dirty="0"/>
              <a:t>This Module is designed to enable the learner identify determinants of disease in the community, plan community health education, design and deliver health promotion messages</a:t>
            </a:r>
          </a:p>
        </p:txBody>
      </p:sp>
      <p:sp>
        <p:nvSpPr>
          <p:cNvPr id="7" name="Slide Number Placeholder 1">
            <a:extLst>
              <a:ext uri="{FF2B5EF4-FFF2-40B4-BE49-F238E27FC236}">
                <a16:creationId xmlns:a16="http://schemas.microsoft.com/office/drawing/2014/main" id="{42176241-9ACC-45C7-A658-2DE4051354B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types of community health worker vary between countries and communities according to their needs and the resources available to meet them. In many societies, these workers come from and are chosen by the community in which they work. In some countries they work as volunteers; normally those who work part-time or full-time are rewarded, in cash or in kind, by the community and the formal health services. </a:t>
            </a:r>
          </a:p>
          <a:p>
            <a:pPr algn="just">
              <a:lnSpc>
                <a:spcPct val="120000"/>
              </a:lnSpc>
              <a:spcBef>
                <a:spcPts val="0"/>
              </a:spcBef>
              <a:buClrTx/>
              <a:buFont typeface="Wingdings" panose="05000000000000000000" pitchFamily="2" charset="2"/>
              <a:buChar char="q"/>
            </a:pPr>
            <a:r>
              <a:rPr lang="en-US" sz="2600" b="1" dirty="0">
                <a:solidFill>
                  <a:schemeClr val="tx1"/>
                </a:solidFill>
              </a:rPr>
              <a:t>Health promotion: </a:t>
            </a:r>
            <a:r>
              <a:rPr lang="en-US" sz="2600" dirty="0">
                <a:solidFill>
                  <a:schemeClr val="tx1"/>
                </a:solidFill>
              </a:rPr>
              <a:t>may be defined as any combination of educational and social efforts designed to help people take greater control of and improve their health. Health protection and health services differ from health promotion in the nature or timing of the actions taken. Health protection and services include the implementing of laws, rules, or policies approved in a community as a result of health promotion or legislation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9804813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Contents of health education</a:t>
            </a:r>
            <a:r>
              <a:rPr lang="en-GB" sz="2500" b="1" dirty="0">
                <a:solidFill>
                  <a:srgbClr val="0070C0"/>
                </a:solidFill>
              </a:rPr>
              <a:t>:</a:t>
            </a:r>
          </a:p>
          <a:p>
            <a:pPr marL="514350" indent="-514350" algn="just">
              <a:lnSpc>
                <a:spcPct val="120000"/>
              </a:lnSpc>
              <a:spcBef>
                <a:spcPts val="0"/>
              </a:spcBef>
              <a:buClrTx/>
              <a:buFont typeface="+mj-lt"/>
              <a:buAutoNum type="arabicPeriod"/>
            </a:pPr>
            <a:r>
              <a:rPr lang="en-US" sz="2600" dirty="0">
                <a:solidFill>
                  <a:schemeClr val="tx1"/>
                </a:solidFill>
              </a:rPr>
              <a:t>Personal hygiene</a:t>
            </a:r>
          </a:p>
          <a:p>
            <a:pPr marL="514350" indent="-514350" algn="just">
              <a:lnSpc>
                <a:spcPct val="120000"/>
              </a:lnSpc>
              <a:spcBef>
                <a:spcPts val="0"/>
              </a:spcBef>
              <a:buClrTx/>
              <a:buFont typeface="+mj-lt"/>
              <a:buAutoNum type="arabicPeriod"/>
            </a:pPr>
            <a:r>
              <a:rPr lang="en-US" sz="2600" dirty="0">
                <a:solidFill>
                  <a:schemeClr val="tx1"/>
                </a:solidFill>
              </a:rPr>
              <a:t>Proper health habits</a:t>
            </a:r>
          </a:p>
          <a:p>
            <a:pPr marL="514350" indent="-514350" algn="just">
              <a:lnSpc>
                <a:spcPct val="120000"/>
              </a:lnSpc>
              <a:spcBef>
                <a:spcPts val="0"/>
              </a:spcBef>
              <a:buClrTx/>
              <a:buFont typeface="+mj-lt"/>
              <a:buAutoNum type="arabicPeriod"/>
            </a:pPr>
            <a:r>
              <a:rPr lang="en-US" sz="2600" dirty="0">
                <a:solidFill>
                  <a:schemeClr val="tx1"/>
                </a:solidFill>
              </a:rPr>
              <a:t>Nutrition education</a:t>
            </a:r>
          </a:p>
          <a:p>
            <a:pPr marL="514350" indent="-514350" algn="just">
              <a:lnSpc>
                <a:spcPct val="120000"/>
              </a:lnSpc>
              <a:spcBef>
                <a:spcPts val="0"/>
              </a:spcBef>
              <a:buClrTx/>
              <a:buFont typeface="+mj-lt"/>
              <a:buAutoNum type="arabicPeriod"/>
            </a:pPr>
            <a:r>
              <a:rPr lang="en-US" sz="2600" dirty="0">
                <a:solidFill>
                  <a:schemeClr val="tx1"/>
                </a:solidFill>
              </a:rPr>
              <a:t>Personal preventive measures</a:t>
            </a:r>
          </a:p>
          <a:p>
            <a:pPr marL="514350" indent="-514350" algn="just">
              <a:lnSpc>
                <a:spcPct val="120000"/>
              </a:lnSpc>
              <a:spcBef>
                <a:spcPts val="0"/>
              </a:spcBef>
              <a:buClrTx/>
              <a:buFont typeface="+mj-lt"/>
              <a:buAutoNum type="arabicPeriod"/>
            </a:pPr>
            <a:r>
              <a:rPr lang="en-US" sz="2600" dirty="0">
                <a:solidFill>
                  <a:schemeClr val="tx1"/>
                </a:solidFill>
              </a:rPr>
              <a:t>Safety rules</a:t>
            </a:r>
          </a:p>
          <a:p>
            <a:pPr marL="514350" indent="-514350" algn="just">
              <a:lnSpc>
                <a:spcPct val="120000"/>
              </a:lnSpc>
              <a:spcBef>
                <a:spcPts val="0"/>
              </a:spcBef>
              <a:buClrTx/>
              <a:buFont typeface="+mj-lt"/>
              <a:buAutoNum type="arabicPeriod"/>
            </a:pPr>
            <a:r>
              <a:rPr lang="en-US" sz="2600" dirty="0">
                <a:solidFill>
                  <a:schemeClr val="tx1"/>
                </a:solidFill>
              </a:rPr>
              <a:t>Proper use of health services</a:t>
            </a:r>
          </a:p>
          <a:p>
            <a:pPr marL="514350" indent="-514350" algn="just">
              <a:lnSpc>
                <a:spcPct val="120000"/>
              </a:lnSpc>
              <a:spcBef>
                <a:spcPts val="0"/>
              </a:spcBef>
              <a:buClrTx/>
              <a:buFont typeface="+mj-lt"/>
              <a:buAutoNum type="arabicPeriod"/>
            </a:pPr>
            <a:r>
              <a:rPr lang="en-US" sz="2600" dirty="0">
                <a:solidFill>
                  <a:schemeClr val="tx1"/>
                </a:solidFill>
              </a:rPr>
              <a:t>Mental health</a:t>
            </a:r>
          </a:p>
          <a:p>
            <a:pPr marL="514350" indent="-514350" algn="just">
              <a:lnSpc>
                <a:spcPct val="120000"/>
              </a:lnSpc>
              <a:spcBef>
                <a:spcPts val="0"/>
              </a:spcBef>
              <a:buClrTx/>
              <a:buFont typeface="+mj-lt"/>
              <a:buAutoNum type="arabicPeriod"/>
            </a:pPr>
            <a:r>
              <a:rPr lang="en-US" sz="2600" dirty="0">
                <a:solidFill>
                  <a:schemeClr val="tx1"/>
                </a:solidFill>
              </a:rPr>
              <a:t>Sex education</a:t>
            </a:r>
          </a:p>
          <a:p>
            <a:pPr marL="514350" indent="-514350" algn="just">
              <a:lnSpc>
                <a:spcPct val="120000"/>
              </a:lnSpc>
              <a:spcBef>
                <a:spcPts val="0"/>
              </a:spcBef>
              <a:buClrTx/>
              <a:buFont typeface="+mj-lt"/>
              <a:buAutoNum type="arabicPeriod"/>
            </a:pPr>
            <a:r>
              <a:rPr lang="en-US" sz="2600" dirty="0">
                <a:solidFill>
                  <a:schemeClr val="tx1"/>
                </a:solidFill>
              </a:rPr>
              <a:t>Special education (occupation, mothers …..</a:t>
            </a:r>
            <a:r>
              <a:rPr lang="en-US" sz="2600" dirty="0" err="1">
                <a:solidFill>
                  <a:schemeClr val="tx1"/>
                </a:solidFill>
              </a:rPr>
              <a:t>etc</a:t>
            </a:r>
            <a:r>
              <a:rPr lang="en-US" sz="2600" dirty="0">
                <a:solidFill>
                  <a:schemeClr val="tx1"/>
                </a:solidFill>
              </a:rPr>
              <a: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5365098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Principles of Health education:</a:t>
            </a:r>
          </a:p>
          <a:p>
            <a:pPr marL="514350" indent="-514350" algn="just">
              <a:lnSpc>
                <a:spcPct val="120000"/>
              </a:lnSpc>
              <a:spcBef>
                <a:spcPts val="0"/>
              </a:spcBef>
              <a:buClrTx/>
              <a:buFont typeface="+mj-lt"/>
              <a:buAutoNum type="arabicPeriod"/>
            </a:pPr>
            <a:r>
              <a:rPr lang="en-US" sz="2600" dirty="0">
                <a:solidFill>
                  <a:schemeClr val="tx1"/>
                </a:solidFill>
              </a:rPr>
              <a:t>Interest.</a:t>
            </a:r>
          </a:p>
          <a:p>
            <a:pPr marL="514350" indent="-514350" algn="just">
              <a:lnSpc>
                <a:spcPct val="120000"/>
              </a:lnSpc>
              <a:spcBef>
                <a:spcPts val="0"/>
              </a:spcBef>
              <a:buClrTx/>
              <a:buFont typeface="+mj-lt"/>
              <a:buAutoNum type="arabicPeriod"/>
            </a:pPr>
            <a:r>
              <a:rPr lang="en-US" sz="2600" dirty="0">
                <a:solidFill>
                  <a:schemeClr val="tx1"/>
                </a:solidFill>
              </a:rPr>
              <a:t>Participation.</a:t>
            </a:r>
          </a:p>
          <a:p>
            <a:pPr marL="514350" indent="-514350" algn="just">
              <a:lnSpc>
                <a:spcPct val="120000"/>
              </a:lnSpc>
              <a:spcBef>
                <a:spcPts val="0"/>
              </a:spcBef>
              <a:buClrTx/>
              <a:buFont typeface="+mj-lt"/>
              <a:buAutoNum type="arabicPeriod"/>
            </a:pPr>
            <a:r>
              <a:rPr lang="en-US" sz="2600" dirty="0">
                <a:solidFill>
                  <a:schemeClr val="tx1"/>
                </a:solidFill>
              </a:rPr>
              <a:t>Proceed from known to unknown.</a:t>
            </a:r>
          </a:p>
          <a:p>
            <a:pPr marL="514350" indent="-514350" algn="just">
              <a:lnSpc>
                <a:spcPct val="120000"/>
              </a:lnSpc>
              <a:spcBef>
                <a:spcPts val="0"/>
              </a:spcBef>
              <a:buClrTx/>
              <a:buFont typeface="+mj-lt"/>
              <a:buAutoNum type="arabicPeriod"/>
            </a:pPr>
            <a:r>
              <a:rPr lang="en-US" sz="2600" dirty="0">
                <a:solidFill>
                  <a:schemeClr val="tx1"/>
                </a:solidFill>
              </a:rPr>
              <a:t>Comprehension (thorough).</a:t>
            </a:r>
          </a:p>
          <a:p>
            <a:pPr marL="514350" indent="-514350" algn="just">
              <a:lnSpc>
                <a:spcPct val="120000"/>
              </a:lnSpc>
              <a:spcBef>
                <a:spcPts val="0"/>
              </a:spcBef>
              <a:buClrTx/>
              <a:buFont typeface="+mj-lt"/>
              <a:buAutoNum type="arabicPeriod"/>
            </a:pPr>
            <a:r>
              <a:rPr lang="en-US" sz="2600" dirty="0">
                <a:solidFill>
                  <a:schemeClr val="tx1"/>
                </a:solidFill>
              </a:rPr>
              <a:t>Reinforcement by repetition (Tell them, tell them……..).</a:t>
            </a:r>
          </a:p>
          <a:p>
            <a:pPr marL="514350" indent="-514350" algn="just">
              <a:lnSpc>
                <a:spcPct val="120000"/>
              </a:lnSpc>
              <a:spcBef>
                <a:spcPts val="0"/>
              </a:spcBef>
              <a:buClrTx/>
              <a:buFont typeface="+mj-lt"/>
              <a:buAutoNum type="arabicPeriod"/>
            </a:pPr>
            <a:r>
              <a:rPr lang="en-US" sz="2600" dirty="0">
                <a:solidFill>
                  <a:schemeClr val="tx1"/>
                </a:solidFill>
              </a:rPr>
              <a:t>Motivation</a:t>
            </a:r>
          </a:p>
          <a:p>
            <a:pPr marL="514350" indent="-514350" algn="just">
              <a:lnSpc>
                <a:spcPct val="120000"/>
              </a:lnSpc>
              <a:spcBef>
                <a:spcPts val="0"/>
              </a:spcBef>
              <a:buClrTx/>
              <a:buFont typeface="+mj-lt"/>
              <a:buAutoNum type="arabicPeriod"/>
            </a:pPr>
            <a:r>
              <a:rPr lang="en-US" sz="2600" dirty="0">
                <a:solidFill>
                  <a:schemeClr val="tx1"/>
                </a:solidFill>
              </a:rPr>
              <a:t>Learning by doing</a:t>
            </a:r>
          </a:p>
          <a:p>
            <a:pPr marL="514350" indent="-514350" algn="just">
              <a:lnSpc>
                <a:spcPct val="120000"/>
              </a:lnSpc>
              <a:spcBef>
                <a:spcPts val="0"/>
              </a:spcBef>
              <a:buClrTx/>
              <a:buFont typeface="+mj-lt"/>
              <a:buAutoNum type="arabicPeriod"/>
            </a:pPr>
            <a:r>
              <a:rPr lang="en-US" sz="2600" dirty="0">
                <a:solidFill>
                  <a:schemeClr val="tx1"/>
                </a:solidFill>
              </a:rPr>
              <a:t>People (be knowledgeable), facts (be reliable) and media (be acceptable).</a:t>
            </a:r>
          </a:p>
          <a:p>
            <a:pPr marL="514350" indent="-514350" algn="just">
              <a:lnSpc>
                <a:spcPct val="120000"/>
              </a:lnSpc>
              <a:spcBef>
                <a:spcPts val="0"/>
              </a:spcBef>
              <a:buClrTx/>
              <a:buFont typeface="+mj-lt"/>
              <a:buAutoNum type="arabicPeriod"/>
            </a:pPr>
            <a:r>
              <a:rPr lang="en-US" sz="2600" dirty="0">
                <a:solidFill>
                  <a:schemeClr val="tx1"/>
                </a:solidFill>
              </a:rPr>
              <a:t>Good human relations</a:t>
            </a:r>
          </a:p>
          <a:p>
            <a:pPr marL="514350" indent="-514350" algn="just">
              <a:lnSpc>
                <a:spcPct val="120000"/>
              </a:lnSpc>
              <a:spcBef>
                <a:spcPts val="0"/>
              </a:spcBef>
              <a:buClrTx/>
              <a:buFont typeface="+mj-lt"/>
              <a:buAutoNum type="arabicPeriod"/>
            </a:pPr>
            <a:r>
              <a:rPr lang="en-US" sz="2600" dirty="0">
                <a:solidFill>
                  <a:schemeClr val="tx1"/>
                </a:solidFill>
              </a:rPr>
              <a:t>Leaders</a:t>
            </a:r>
          </a:p>
          <a:p>
            <a:pPr marL="514350" indent="-514350" algn="just">
              <a:lnSpc>
                <a:spcPct val="120000"/>
              </a:lnSpc>
              <a:spcBef>
                <a:spcPts val="0"/>
              </a:spcBef>
              <a:buClrTx/>
              <a:buFont typeface="+mj-lt"/>
              <a:buAutoNum type="arabicPeriod"/>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8718368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Objectives of Health education:</a:t>
            </a:r>
          </a:p>
          <a:p>
            <a:pPr algn="just">
              <a:lnSpc>
                <a:spcPct val="120000"/>
              </a:lnSpc>
              <a:spcBef>
                <a:spcPts val="0"/>
              </a:spcBef>
              <a:buClrTx/>
              <a:buFont typeface="Wingdings" panose="05000000000000000000" pitchFamily="2" charset="2"/>
              <a:buChar char="q"/>
            </a:pPr>
            <a:r>
              <a:rPr lang="en-US" sz="2600" dirty="0" err="1">
                <a:solidFill>
                  <a:schemeClr val="tx1"/>
                </a:solidFill>
              </a:rPr>
              <a:t>W.H.O</a:t>
            </a:r>
            <a:r>
              <a:rPr lang="en-US" sz="2600" dirty="0">
                <a:solidFill>
                  <a:schemeClr val="tx1"/>
                </a:solidFill>
              </a:rPr>
              <a:t> (1954)  stated  the  objectives of health education  as  follows:</a:t>
            </a:r>
          </a:p>
          <a:p>
            <a:pPr marL="514350" indent="-514350" algn="just">
              <a:lnSpc>
                <a:spcPct val="120000"/>
              </a:lnSpc>
              <a:spcBef>
                <a:spcPts val="0"/>
              </a:spcBef>
              <a:buClrTx/>
              <a:buFont typeface="+mj-lt"/>
              <a:buAutoNum type="arabicPeriod"/>
            </a:pPr>
            <a:r>
              <a:rPr lang="en-US" sz="2600" dirty="0">
                <a:solidFill>
                  <a:schemeClr val="tx1"/>
                </a:solidFill>
              </a:rPr>
              <a:t>To  make health  an asset valued by the  individual, family  and community.</a:t>
            </a:r>
          </a:p>
          <a:p>
            <a:pPr marL="514350" indent="-514350" algn="just">
              <a:lnSpc>
                <a:spcPct val="120000"/>
              </a:lnSpc>
              <a:spcBef>
                <a:spcPts val="0"/>
              </a:spcBef>
              <a:buClrTx/>
              <a:buFont typeface="+mj-lt"/>
              <a:buAutoNum type="arabicPeriod"/>
            </a:pPr>
            <a:r>
              <a:rPr lang="en-US" sz="2600" dirty="0">
                <a:solidFill>
                  <a:schemeClr val="tx1"/>
                </a:solidFill>
              </a:rPr>
              <a:t>Help  individual, family and  community  become  competent in  identifying  their   health  problem and  take responsibility in solving  them.</a:t>
            </a:r>
          </a:p>
          <a:p>
            <a:pPr marL="514350" indent="-514350" algn="just">
              <a:lnSpc>
                <a:spcPct val="120000"/>
              </a:lnSpc>
              <a:spcBef>
                <a:spcPts val="0"/>
              </a:spcBef>
              <a:buClrTx/>
              <a:buFont typeface="+mj-lt"/>
              <a:buAutoNum type="arabicPeriod"/>
            </a:pPr>
            <a:r>
              <a:rPr lang="en-US" sz="2600" dirty="0">
                <a:solidFill>
                  <a:schemeClr val="tx1"/>
                </a:solidFill>
              </a:rPr>
              <a:t>Help them find  ways and  take  appropriate  action to prevent  illness.</a:t>
            </a:r>
          </a:p>
          <a:p>
            <a:pPr marL="514350" indent="-514350" algn="just">
              <a:lnSpc>
                <a:spcPct val="120000"/>
              </a:lnSpc>
              <a:spcBef>
                <a:spcPts val="0"/>
              </a:spcBef>
              <a:buClrTx/>
              <a:buFont typeface="+mj-lt"/>
              <a:buAutoNum type="arabicPeriod"/>
            </a:pPr>
            <a:r>
              <a:rPr lang="en-US" sz="2600" dirty="0">
                <a:solidFill>
                  <a:schemeClr val="tx1"/>
                </a:solidFill>
              </a:rPr>
              <a:t>Promote  the  development and  proper use of available  service.</a:t>
            </a:r>
          </a:p>
          <a:p>
            <a:pPr marL="514350" indent="-514350" algn="just">
              <a:lnSpc>
                <a:spcPct val="120000"/>
              </a:lnSpc>
              <a:spcBef>
                <a:spcPts val="0"/>
              </a:spcBef>
              <a:buClrTx/>
              <a:buFont typeface="+mj-lt"/>
              <a:buAutoNum type="arabicPeriod"/>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843167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1"/>
            <a:ext cx="8610600" cy="6534250"/>
          </a:xfrm>
        </p:spPr>
        <p:txBody>
          <a:bodyPr>
            <a:normAutofit fontScale="77500" lnSpcReduction="20000"/>
          </a:bodyPr>
          <a:lstStyle/>
          <a:p>
            <a:pPr marL="0" indent="0" algn="ctr">
              <a:lnSpc>
                <a:spcPct val="120000"/>
              </a:lnSpc>
              <a:spcBef>
                <a:spcPts val="0"/>
              </a:spcBef>
              <a:buClrTx/>
              <a:buNone/>
            </a:pPr>
            <a:r>
              <a:rPr lang="en-US" sz="2600" b="1" dirty="0">
                <a:solidFill>
                  <a:srgbClr val="0070C0"/>
                </a:solidFill>
              </a:rPr>
              <a:t>Changing Concept of Health Education </a:t>
            </a:r>
          </a:p>
          <a:p>
            <a:pPr marL="0" indent="0" algn="just">
              <a:lnSpc>
                <a:spcPct val="120000"/>
              </a:lnSpc>
              <a:spcBef>
                <a:spcPts val="0"/>
              </a:spcBef>
              <a:buClrTx/>
              <a:buNone/>
            </a:pPr>
            <a:r>
              <a:rPr lang="en-US" sz="2600" b="1" dirty="0">
                <a:solidFill>
                  <a:schemeClr val="tx1"/>
                </a:solidFill>
              </a:rPr>
              <a:t>Pouring on concept:</a:t>
            </a:r>
          </a:p>
          <a:p>
            <a:pPr algn="just">
              <a:lnSpc>
                <a:spcPct val="120000"/>
              </a:lnSpc>
              <a:spcBef>
                <a:spcPts val="0"/>
              </a:spcBef>
              <a:buClrTx/>
              <a:buFont typeface="Wingdings" panose="05000000000000000000" pitchFamily="2" charset="2"/>
              <a:buChar char="q"/>
            </a:pPr>
            <a:r>
              <a:rPr lang="en-US" sz="2600" dirty="0">
                <a:solidFill>
                  <a:schemeClr val="tx1"/>
                </a:solidFill>
              </a:rPr>
              <a:t>For  many  years  health education was seen  only acquiring information or  knowledge.</a:t>
            </a:r>
          </a:p>
          <a:p>
            <a:pPr algn="just">
              <a:lnSpc>
                <a:spcPct val="120000"/>
              </a:lnSpc>
              <a:spcBef>
                <a:spcPts val="0"/>
              </a:spcBef>
              <a:buClrTx/>
              <a:buFont typeface="Wingdings" panose="05000000000000000000" pitchFamily="2" charset="2"/>
              <a:buChar char="q"/>
            </a:pPr>
            <a:r>
              <a:rPr lang="en-US" sz="2600" dirty="0">
                <a:solidFill>
                  <a:schemeClr val="tx1"/>
                </a:solidFill>
              </a:rPr>
              <a:t>It was seen as sort of  pouring  information process.</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was  disseminated  without  a purpose</a:t>
            </a:r>
          </a:p>
          <a:p>
            <a:pPr algn="just">
              <a:lnSpc>
                <a:spcPct val="120000"/>
              </a:lnSpc>
              <a:spcBef>
                <a:spcPts val="0"/>
              </a:spcBef>
              <a:buClrTx/>
              <a:buFont typeface="Wingdings" panose="05000000000000000000" pitchFamily="2" charset="2"/>
              <a:buChar char="q"/>
            </a:pPr>
            <a:r>
              <a:rPr lang="en-US" sz="2600" dirty="0">
                <a:solidFill>
                  <a:schemeClr val="tx1"/>
                </a:solidFill>
              </a:rPr>
              <a:t>There was a little  planning and  evaluation.</a:t>
            </a:r>
          </a:p>
          <a:p>
            <a:pPr algn="just">
              <a:lnSpc>
                <a:spcPct val="120000"/>
              </a:lnSpc>
              <a:spcBef>
                <a:spcPts val="0"/>
              </a:spcBef>
              <a:buClrTx/>
              <a:buFont typeface="Wingdings" panose="05000000000000000000" pitchFamily="2" charset="2"/>
              <a:buChar char="q"/>
            </a:pPr>
            <a:r>
              <a:rPr lang="en-US" sz="2600" dirty="0">
                <a:solidFill>
                  <a:schemeClr val="tx1"/>
                </a:solidFill>
              </a:rPr>
              <a:t>Health Education  was making  all  people  exposed  to health  information.</a:t>
            </a:r>
          </a:p>
          <a:p>
            <a:pPr algn="just">
              <a:lnSpc>
                <a:spcPct val="120000"/>
              </a:lnSpc>
              <a:spcBef>
                <a:spcPts val="0"/>
              </a:spcBef>
              <a:buClrTx/>
              <a:buFont typeface="Wingdings" panose="05000000000000000000" pitchFamily="2" charset="2"/>
              <a:buChar char="q"/>
            </a:pPr>
            <a:r>
              <a:rPr lang="en-US" sz="2600" dirty="0">
                <a:solidFill>
                  <a:schemeClr val="tx1"/>
                </a:solidFill>
              </a:rPr>
              <a:t>This  concept / dimension of Health Education  was  seen to be not working.</a:t>
            </a:r>
          </a:p>
          <a:p>
            <a:pPr marL="0" indent="0" algn="ctr">
              <a:lnSpc>
                <a:spcPct val="120000"/>
              </a:lnSpc>
              <a:spcBef>
                <a:spcPts val="0"/>
              </a:spcBef>
              <a:buClrTx/>
              <a:buNone/>
            </a:pPr>
            <a:r>
              <a:rPr lang="en-US" sz="2600" b="1" dirty="0">
                <a:solidFill>
                  <a:srgbClr val="0070C0"/>
                </a:solidFill>
              </a:rPr>
              <a:t>Getting  result  dimension / concept</a:t>
            </a:r>
          </a:p>
          <a:p>
            <a:pPr algn="just">
              <a:lnSpc>
                <a:spcPct val="120000"/>
              </a:lnSpc>
              <a:spcBef>
                <a:spcPts val="0"/>
              </a:spcBef>
              <a:buClrTx/>
              <a:buFont typeface="Wingdings" panose="05000000000000000000" pitchFamily="2" charset="2"/>
              <a:buChar char="q"/>
            </a:pPr>
            <a:r>
              <a:rPr lang="en-US" sz="2600" dirty="0">
                <a:solidFill>
                  <a:schemeClr val="tx1"/>
                </a:solidFill>
              </a:rPr>
              <a:t>After  shorter  while  it was realized Health Education was  more than  acquiring  information.</a:t>
            </a:r>
          </a:p>
          <a:p>
            <a:pPr algn="just">
              <a:lnSpc>
                <a:spcPct val="120000"/>
              </a:lnSpc>
              <a:spcBef>
                <a:spcPts val="0"/>
              </a:spcBef>
              <a:buClrTx/>
              <a:buFont typeface="Wingdings" panose="05000000000000000000" pitchFamily="2" charset="2"/>
              <a:buChar char="q"/>
            </a:pPr>
            <a:r>
              <a:rPr lang="en-US" sz="2600" dirty="0">
                <a:solidFill>
                  <a:schemeClr val="tx1"/>
                </a:solidFill>
              </a:rPr>
              <a:t>A  new  dimension was  added   to  Health Education.</a:t>
            </a:r>
          </a:p>
          <a:p>
            <a:pPr algn="just">
              <a:lnSpc>
                <a:spcPct val="120000"/>
              </a:lnSpc>
              <a:spcBef>
                <a:spcPts val="0"/>
              </a:spcBef>
              <a:buClrTx/>
              <a:buFont typeface="Wingdings" panose="05000000000000000000" pitchFamily="2" charset="2"/>
              <a:buChar char="q"/>
            </a:pPr>
            <a:r>
              <a:rPr lang="en-US" sz="2600" dirty="0">
                <a:solidFill>
                  <a:schemeClr val="tx1"/>
                </a:solidFill>
              </a:rPr>
              <a:t>It  focused  on  </a:t>
            </a:r>
            <a:r>
              <a:rPr lang="en-US" sz="2600" b="1" dirty="0">
                <a:solidFill>
                  <a:schemeClr val="tx1"/>
                </a:solidFill>
              </a:rPr>
              <a:t>getting  the  results.</a:t>
            </a:r>
          </a:p>
          <a:p>
            <a:pPr algn="just">
              <a:lnSpc>
                <a:spcPct val="120000"/>
              </a:lnSpc>
              <a:spcBef>
                <a:spcPts val="0"/>
              </a:spcBef>
              <a:buClrTx/>
              <a:buFont typeface="Wingdings" panose="05000000000000000000" pitchFamily="2" charset="2"/>
              <a:buChar char="q"/>
            </a:pPr>
            <a:r>
              <a:rPr lang="en-US" sz="2600" dirty="0">
                <a:solidFill>
                  <a:schemeClr val="tx1"/>
                </a:solidFill>
              </a:rPr>
              <a:t>Health Workers were out to get the results regardless  of  what will  happen.</a:t>
            </a:r>
          </a:p>
          <a:p>
            <a:pPr algn="just">
              <a:lnSpc>
                <a:spcPct val="120000"/>
              </a:lnSpc>
              <a:spcBef>
                <a:spcPts val="0"/>
              </a:spcBef>
              <a:buClrTx/>
              <a:buFont typeface="Wingdings" panose="05000000000000000000" pitchFamily="2" charset="2"/>
              <a:buChar char="q"/>
            </a:pPr>
            <a:r>
              <a:rPr lang="en-US" sz="2600" dirty="0">
                <a:solidFill>
                  <a:schemeClr val="tx1"/>
                </a:solidFill>
              </a:rPr>
              <a:t>It  was done by coercing, threatening , forcing  and taking  people to court if  they  failed to carry out  the assigned  activities.</a:t>
            </a:r>
          </a:p>
          <a:p>
            <a:pPr algn="just">
              <a:lnSpc>
                <a:spcPct val="120000"/>
              </a:lnSpc>
              <a:spcBef>
                <a:spcPts val="0"/>
              </a:spcBef>
              <a:buClrTx/>
              <a:buFont typeface="Wingdings" panose="05000000000000000000" pitchFamily="2" charset="2"/>
              <a:buChar char="q"/>
            </a:pPr>
            <a:r>
              <a:rPr lang="en-US" sz="2600" dirty="0">
                <a:solidFill>
                  <a:schemeClr val="tx1"/>
                </a:solidFill>
              </a:rPr>
              <a:t>The  dimensions  had still  some  shortfalls.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8936154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304799"/>
            <a:ext cx="8610600" cy="6381851"/>
          </a:xfrm>
        </p:spPr>
        <p:txBody>
          <a:bodyPr>
            <a:normAutofit/>
          </a:bodyPr>
          <a:lstStyle/>
          <a:p>
            <a:pPr marL="0" indent="0" algn="ctr">
              <a:lnSpc>
                <a:spcPct val="120000"/>
              </a:lnSpc>
              <a:spcBef>
                <a:spcPts val="0"/>
              </a:spcBef>
              <a:buClrTx/>
              <a:buNone/>
            </a:pPr>
            <a:r>
              <a:rPr lang="en-US" sz="2600" b="1" dirty="0">
                <a:solidFill>
                  <a:srgbClr val="0070C0"/>
                </a:solidFill>
              </a:rPr>
              <a:t>COMMUNITY  INVOLVEMENT IN HEALTH EDUCATION:</a:t>
            </a:r>
          </a:p>
          <a:p>
            <a:pPr algn="just">
              <a:lnSpc>
                <a:spcPct val="120000"/>
              </a:lnSpc>
              <a:spcBef>
                <a:spcPts val="0"/>
              </a:spcBef>
              <a:buClrTx/>
              <a:buFont typeface="Wingdings" panose="05000000000000000000" pitchFamily="2" charset="2"/>
              <a:buChar char="q"/>
            </a:pPr>
            <a:r>
              <a:rPr lang="en-US" sz="2600" dirty="0">
                <a:solidFill>
                  <a:schemeClr val="tx1"/>
                </a:solidFill>
              </a:rPr>
              <a:t>The  concept  in use  today</a:t>
            </a:r>
          </a:p>
          <a:p>
            <a:pPr algn="just">
              <a:lnSpc>
                <a:spcPct val="120000"/>
              </a:lnSpc>
              <a:spcBef>
                <a:spcPts val="0"/>
              </a:spcBef>
              <a:buClrTx/>
              <a:buFont typeface="Wingdings" panose="05000000000000000000" pitchFamily="2" charset="2"/>
              <a:buChar char="q"/>
            </a:pPr>
            <a:r>
              <a:rPr lang="en-US" sz="2600" dirty="0">
                <a:solidFill>
                  <a:schemeClr val="tx1"/>
                </a:solidFill>
              </a:rPr>
              <a:t>Health Workers  have  realized  that  community  should be  involved in  Health Education.</a:t>
            </a:r>
          </a:p>
          <a:p>
            <a:pPr algn="just">
              <a:lnSpc>
                <a:spcPct val="120000"/>
              </a:lnSpc>
              <a:spcBef>
                <a:spcPts val="0"/>
              </a:spcBef>
              <a:buClrTx/>
              <a:buFont typeface="Wingdings" panose="05000000000000000000" pitchFamily="2" charset="2"/>
              <a:buChar char="q"/>
            </a:pPr>
            <a:r>
              <a:rPr lang="en-US" sz="2600" dirty="0">
                <a:solidFill>
                  <a:schemeClr val="tx1"/>
                </a:solidFill>
              </a:rPr>
              <a:t>Community  should  be  involved  from  planning to  implementation.</a:t>
            </a:r>
          </a:p>
          <a:p>
            <a:pPr algn="just">
              <a:lnSpc>
                <a:spcPct val="120000"/>
              </a:lnSpc>
              <a:spcBef>
                <a:spcPts val="0"/>
              </a:spcBef>
              <a:buClrTx/>
              <a:buFont typeface="Wingdings" panose="05000000000000000000" pitchFamily="2" charset="2"/>
              <a:buChar char="q"/>
            </a:pPr>
            <a:r>
              <a:rPr lang="en-US" sz="2600" dirty="0">
                <a:solidFill>
                  <a:schemeClr val="tx1"/>
                </a:solidFill>
              </a:rPr>
              <a:t>Community  participation and  involvement  is  the  only way  to  succeed in  Health Education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8019417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u="sng" dirty="0">
                <a:solidFill>
                  <a:srgbClr val="0070C0"/>
                </a:solidFill>
              </a:rPr>
              <a:t>PREPARATION FOR HEALTH EDUCATION</a:t>
            </a:r>
          </a:p>
          <a:p>
            <a:pPr marL="0" indent="0" algn="ctr">
              <a:lnSpc>
                <a:spcPct val="120000"/>
              </a:lnSpc>
              <a:spcBef>
                <a:spcPts val="0"/>
              </a:spcBef>
              <a:buClrTx/>
              <a:buNone/>
            </a:pPr>
            <a:endParaRPr lang="en-US" sz="2600" b="1" u="sng" dirty="0">
              <a:solidFill>
                <a:srgbClr val="0070C0"/>
              </a:solidFill>
            </a:endParaRPr>
          </a:p>
          <a:p>
            <a:pPr marL="0" indent="0" algn="just">
              <a:lnSpc>
                <a:spcPct val="120000"/>
              </a:lnSpc>
              <a:spcBef>
                <a:spcPts val="0"/>
              </a:spcBef>
              <a:buClrTx/>
              <a:buNone/>
            </a:pPr>
            <a:r>
              <a:rPr lang="en-US" sz="2600" b="1" dirty="0">
                <a:solidFill>
                  <a:schemeClr val="tx1"/>
                </a:solidFill>
              </a:rPr>
              <a:t>A. PLANNING  HEALTH EDUCATION:</a:t>
            </a:r>
          </a:p>
          <a:p>
            <a:pPr algn="just">
              <a:lnSpc>
                <a:spcPct val="120000"/>
              </a:lnSpc>
              <a:spcBef>
                <a:spcPts val="0"/>
              </a:spcBef>
              <a:buClrTx/>
              <a:buFont typeface="Wingdings" panose="05000000000000000000" pitchFamily="2" charset="2"/>
              <a:buChar char="q"/>
            </a:pPr>
            <a:r>
              <a:rPr lang="en-US" sz="2600" dirty="0">
                <a:solidFill>
                  <a:schemeClr val="tx1"/>
                </a:solidFill>
              </a:rPr>
              <a:t>Adequate preparation is  very  important  before  one  sets  out to give  Health Education.</a:t>
            </a:r>
          </a:p>
          <a:p>
            <a:pPr algn="just">
              <a:lnSpc>
                <a:spcPct val="120000"/>
              </a:lnSpc>
              <a:spcBef>
                <a:spcPts val="0"/>
              </a:spcBef>
              <a:buClrTx/>
              <a:buFont typeface="Wingdings" panose="05000000000000000000" pitchFamily="2" charset="2"/>
              <a:buChar char="q"/>
            </a:pPr>
            <a:r>
              <a:rPr lang="en-US" sz="2600" dirty="0">
                <a:solidFill>
                  <a:schemeClr val="tx1"/>
                </a:solidFill>
              </a:rPr>
              <a:t>Do not  assume  people you're  going to give Health Education  know  nothing about  your  topic </a:t>
            </a:r>
          </a:p>
          <a:p>
            <a:pPr algn="just">
              <a:lnSpc>
                <a:spcPct val="120000"/>
              </a:lnSpc>
              <a:spcBef>
                <a:spcPts val="0"/>
              </a:spcBef>
              <a:buClrTx/>
              <a:buFont typeface="Wingdings" panose="05000000000000000000" pitchFamily="2" charset="2"/>
              <a:buChar char="q"/>
            </a:pPr>
            <a:r>
              <a:rPr lang="en-US" sz="2600" dirty="0">
                <a:solidFill>
                  <a:schemeClr val="tx1"/>
                </a:solidFill>
              </a:rPr>
              <a:t>Establish their level of  understanding.</a:t>
            </a:r>
          </a:p>
          <a:p>
            <a:pPr algn="just">
              <a:lnSpc>
                <a:spcPct val="120000"/>
              </a:lnSpc>
              <a:spcBef>
                <a:spcPts val="0"/>
              </a:spcBef>
              <a:buClrTx/>
              <a:buFont typeface="Wingdings" panose="05000000000000000000" pitchFamily="2" charset="2"/>
              <a:buChar char="q"/>
            </a:pPr>
            <a:r>
              <a:rPr lang="en-US" sz="2600" dirty="0">
                <a:solidFill>
                  <a:schemeClr val="tx1"/>
                </a:solidFill>
              </a:rPr>
              <a:t>Health Education should  be aimed at encouraging people  develop confidence  &amp; skills on how to  help  themselves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1385250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Seven  basic  skills  used for Health Education </a:t>
            </a:r>
          </a:p>
          <a:p>
            <a:pPr marL="0" indent="0" algn="just">
              <a:lnSpc>
                <a:spcPct val="120000"/>
              </a:lnSpc>
              <a:spcBef>
                <a:spcPts val="0"/>
              </a:spcBef>
              <a:buClrTx/>
              <a:buNone/>
            </a:pPr>
            <a:r>
              <a:rPr lang="en-US" sz="2600" b="1" dirty="0">
                <a:solidFill>
                  <a:schemeClr val="tx1"/>
                </a:solidFill>
              </a:rPr>
              <a:t>1. Collection  of  information</a:t>
            </a:r>
          </a:p>
          <a:p>
            <a:pPr algn="just">
              <a:lnSpc>
                <a:spcPct val="120000"/>
              </a:lnSpc>
              <a:spcBef>
                <a:spcPts val="0"/>
              </a:spcBef>
              <a:buClrTx/>
              <a:buFont typeface="Wingdings" panose="05000000000000000000" pitchFamily="2" charset="2"/>
              <a:buChar char="q"/>
            </a:pPr>
            <a:r>
              <a:rPr lang="en-US" sz="2600" dirty="0">
                <a:solidFill>
                  <a:schemeClr val="tx1"/>
                </a:solidFill>
              </a:rPr>
              <a:t>Collect  information  from  the  community  to  identify the  problem.</a:t>
            </a:r>
          </a:p>
          <a:p>
            <a:pPr marL="0" indent="0" algn="just">
              <a:lnSpc>
                <a:spcPct val="120000"/>
              </a:lnSpc>
              <a:spcBef>
                <a:spcPts val="0"/>
              </a:spcBef>
              <a:buClrTx/>
              <a:buNone/>
            </a:pPr>
            <a:r>
              <a:rPr lang="en-US" sz="2600" dirty="0">
                <a:solidFill>
                  <a:schemeClr val="tx1"/>
                </a:solidFill>
              </a:rPr>
              <a:t>Kind  of  information  to  collect;-</a:t>
            </a:r>
          </a:p>
          <a:p>
            <a:pPr algn="just">
              <a:lnSpc>
                <a:spcPct val="120000"/>
              </a:lnSpc>
              <a:spcBef>
                <a:spcPts val="0"/>
              </a:spcBef>
              <a:buClrTx/>
              <a:buFont typeface="Wingdings" panose="05000000000000000000" pitchFamily="2" charset="2"/>
              <a:buChar char="q"/>
            </a:pPr>
            <a:r>
              <a:rPr lang="en-US" sz="2600" dirty="0">
                <a:solidFill>
                  <a:schemeClr val="tx1"/>
                </a:solidFill>
              </a:rPr>
              <a:t>How many  have  health problems.</a:t>
            </a:r>
          </a:p>
          <a:p>
            <a:pPr algn="just">
              <a:lnSpc>
                <a:spcPct val="120000"/>
              </a:lnSpc>
              <a:spcBef>
                <a:spcPts val="0"/>
              </a:spcBef>
              <a:buClrTx/>
              <a:buFont typeface="Wingdings" panose="05000000000000000000" pitchFamily="2" charset="2"/>
              <a:buChar char="q"/>
            </a:pPr>
            <a:r>
              <a:rPr lang="en-US" sz="2600" dirty="0">
                <a:solidFill>
                  <a:schemeClr val="tx1"/>
                </a:solidFill>
              </a:rPr>
              <a:t>Possible  cause for  the  problem.</a:t>
            </a:r>
          </a:p>
          <a:p>
            <a:pPr algn="just">
              <a:lnSpc>
                <a:spcPct val="120000"/>
              </a:lnSpc>
              <a:spcBef>
                <a:spcPts val="0"/>
              </a:spcBef>
              <a:buClrTx/>
              <a:buFont typeface="Wingdings" panose="05000000000000000000" pitchFamily="2" charset="2"/>
              <a:buChar char="q"/>
            </a:pPr>
            <a:r>
              <a:rPr lang="en-US" sz="2600" dirty="0">
                <a:solidFill>
                  <a:schemeClr val="tx1"/>
                </a:solidFill>
              </a:rPr>
              <a:t>Reason  for such  act.</a:t>
            </a:r>
          </a:p>
          <a:p>
            <a:pPr marL="0" indent="0" algn="just">
              <a:lnSpc>
                <a:spcPct val="120000"/>
              </a:lnSpc>
              <a:spcBef>
                <a:spcPts val="0"/>
              </a:spcBef>
              <a:buClrTx/>
              <a:buNone/>
            </a:pPr>
            <a:r>
              <a:rPr lang="en-US" sz="2600" b="1" dirty="0">
                <a:solidFill>
                  <a:schemeClr val="tx1"/>
                </a:solidFill>
              </a:rPr>
              <a:t>Importance</a:t>
            </a:r>
          </a:p>
          <a:p>
            <a:pPr algn="just">
              <a:lnSpc>
                <a:spcPct val="120000"/>
              </a:lnSpc>
              <a:spcBef>
                <a:spcPts val="0"/>
              </a:spcBef>
              <a:buClrTx/>
              <a:buFont typeface="Wingdings" panose="05000000000000000000" pitchFamily="2" charset="2"/>
              <a:buChar char="q"/>
            </a:pPr>
            <a:r>
              <a:rPr lang="en-US" sz="2600" dirty="0">
                <a:solidFill>
                  <a:schemeClr val="tx1"/>
                </a:solidFill>
              </a:rPr>
              <a:t>Helps  one to have  health education to give to a particular  community.</a:t>
            </a:r>
          </a:p>
          <a:p>
            <a:pPr algn="just">
              <a:lnSpc>
                <a:spcPct val="120000"/>
              </a:lnSpc>
              <a:spcBef>
                <a:spcPts val="0"/>
              </a:spcBef>
              <a:buClrTx/>
              <a:buFont typeface="Wingdings" panose="05000000000000000000" pitchFamily="2" charset="2"/>
              <a:buChar char="q"/>
            </a:pPr>
            <a:r>
              <a:rPr lang="en-US" sz="2600" dirty="0">
                <a:solidFill>
                  <a:schemeClr val="tx1"/>
                </a:solidFill>
              </a:rPr>
              <a:t>Know the  size of the problem and its  seriousness.</a:t>
            </a:r>
          </a:p>
          <a:p>
            <a:pPr algn="just">
              <a:lnSpc>
                <a:spcPct val="120000"/>
              </a:lnSpc>
              <a:spcBef>
                <a:spcPts val="0"/>
              </a:spcBef>
              <a:buClrTx/>
              <a:buFont typeface="Wingdings" panose="05000000000000000000" pitchFamily="2" charset="2"/>
              <a:buChar char="q"/>
            </a:pPr>
            <a:r>
              <a:rPr lang="en-US" sz="2600" dirty="0">
                <a:solidFill>
                  <a:schemeClr val="tx1"/>
                </a:solidFill>
              </a:rPr>
              <a:t>Helps one to identify  the  strategy to apply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3264133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2. Understanding  the  problem</a:t>
            </a:r>
          </a:p>
          <a:p>
            <a:pPr marL="0" indent="0" algn="just">
              <a:lnSpc>
                <a:spcPct val="120000"/>
              </a:lnSpc>
              <a:spcBef>
                <a:spcPts val="0"/>
              </a:spcBef>
              <a:buClrTx/>
              <a:buNone/>
            </a:pPr>
            <a:r>
              <a:rPr lang="en-US" sz="2600" dirty="0">
                <a:solidFill>
                  <a:schemeClr val="tx1"/>
                </a:solidFill>
              </a:rPr>
              <a:t>By  involving  the  community try to  know  the  following;-</a:t>
            </a:r>
          </a:p>
          <a:p>
            <a:pPr algn="just">
              <a:lnSpc>
                <a:spcPct val="120000"/>
              </a:lnSpc>
              <a:spcBef>
                <a:spcPts val="0"/>
              </a:spcBef>
              <a:buClrTx/>
              <a:buFont typeface="Wingdings" panose="05000000000000000000" pitchFamily="2" charset="2"/>
              <a:buChar char="q"/>
            </a:pPr>
            <a:r>
              <a:rPr lang="en-US" sz="2600" dirty="0">
                <a:solidFill>
                  <a:schemeClr val="tx1"/>
                </a:solidFill>
              </a:rPr>
              <a:t>Why  there are problems?</a:t>
            </a:r>
          </a:p>
          <a:p>
            <a:pPr algn="just">
              <a:lnSpc>
                <a:spcPct val="120000"/>
              </a:lnSpc>
              <a:spcBef>
                <a:spcPts val="0"/>
              </a:spcBef>
              <a:buClrTx/>
              <a:buFont typeface="Wingdings" panose="05000000000000000000" pitchFamily="2" charset="2"/>
              <a:buChar char="q"/>
            </a:pPr>
            <a:r>
              <a:rPr lang="en-US" sz="2600" dirty="0">
                <a:solidFill>
                  <a:schemeClr val="tx1"/>
                </a:solidFill>
              </a:rPr>
              <a:t>How  the problem can  be  addressed?</a:t>
            </a:r>
          </a:p>
          <a:p>
            <a:pPr marL="0" indent="0" algn="just">
              <a:lnSpc>
                <a:spcPct val="120000"/>
              </a:lnSpc>
              <a:spcBef>
                <a:spcPts val="0"/>
              </a:spcBef>
              <a:buClrTx/>
              <a:buNone/>
            </a:pPr>
            <a:r>
              <a:rPr lang="en-US" sz="2600" b="1" dirty="0">
                <a:solidFill>
                  <a:schemeClr val="tx1"/>
                </a:solidFill>
              </a:rPr>
              <a:t>3. Decide  on the  priority  need</a:t>
            </a:r>
          </a:p>
          <a:p>
            <a:pPr algn="just">
              <a:lnSpc>
                <a:spcPct val="120000"/>
              </a:lnSpc>
              <a:spcBef>
                <a:spcPts val="0"/>
              </a:spcBef>
              <a:buClrTx/>
              <a:buFont typeface="Wingdings" panose="05000000000000000000" pitchFamily="2" charset="2"/>
              <a:buChar char="q"/>
            </a:pPr>
            <a:r>
              <a:rPr lang="en-US" sz="2600" dirty="0">
                <a:solidFill>
                  <a:schemeClr val="tx1"/>
                </a:solidFill>
              </a:rPr>
              <a:t> It  will help to  know  the  area to talk on Health Education.</a:t>
            </a:r>
          </a:p>
          <a:p>
            <a:pPr marL="0" indent="0" algn="just">
              <a:lnSpc>
                <a:spcPct val="120000"/>
              </a:lnSpc>
              <a:spcBef>
                <a:spcPts val="0"/>
              </a:spcBef>
              <a:buClrTx/>
              <a:buNone/>
            </a:pPr>
            <a:r>
              <a:rPr lang="en-US" sz="2600" b="1" dirty="0">
                <a:solidFill>
                  <a:schemeClr val="tx1"/>
                </a:solidFill>
              </a:rPr>
              <a:t>4. Resource   identification.</a:t>
            </a:r>
          </a:p>
          <a:p>
            <a:pPr algn="just">
              <a:lnSpc>
                <a:spcPct val="120000"/>
              </a:lnSpc>
              <a:spcBef>
                <a:spcPts val="0"/>
              </a:spcBef>
              <a:buClrTx/>
              <a:buFont typeface="Wingdings" panose="05000000000000000000" pitchFamily="2" charset="2"/>
              <a:buChar char="q"/>
            </a:pPr>
            <a:r>
              <a:rPr lang="en-US" sz="2600" dirty="0">
                <a:solidFill>
                  <a:schemeClr val="tx1"/>
                </a:solidFill>
              </a:rPr>
              <a:t>Resources   within  community.</a:t>
            </a:r>
          </a:p>
          <a:p>
            <a:pPr algn="just">
              <a:lnSpc>
                <a:spcPct val="120000"/>
              </a:lnSpc>
              <a:spcBef>
                <a:spcPts val="0"/>
              </a:spcBef>
              <a:buClrTx/>
              <a:buFont typeface="Wingdings" panose="05000000000000000000" pitchFamily="2" charset="2"/>
              <a:buChar char="q"/>
            </a:pPr>
            <a:r>
              <a:rPr lang="en-US" sz="2600" dirty="0">
                <a:solidFill>
                  <a:schemeClr val="tx1"/>
                </a:solidFill>
              </a:rPr>
              <a:t>People in the community  able to  donate funds.</a:t>
            </a:r>
          </a:p>
          <a:p>
            <a:pPr algn="just">
              <a:lnSpc>
                <a:spcPct val="120000"/>
              </a:lnSpc>
              <a:spcBef>
                <a:spcPts val="0"/>
              </a:spcBef>
              <a:buClrTx/>
              <a:buFont typeface="Wingdings" panose="05000000000000000000" pitchFamily="2" charset="2"/>
              <a:buChar char="q"/>
            </a:pPr>
            <a:r>
              <a:rPr lang="en-US" sz="2600" dirty="0">
                <a:solidFill>
                  <a:schemeClr val="tx1"/>
                </a:solidFill>
              </a:rPr>
              <a:t>Available  materials.</a:t>
            </a:r>
          </a:p>
          <a:p>
            <a:pPr algn="just">
              <a:lnSpc>
                <a:spcPct val="120000"/>
              </a:lnSpc>
              <a:spcBef>
                <a:spcPts val="0"/>
              </a:spcBef>
              <a:buClrTx/>
              <a:buFont typeface="Wingdings" panose="05000000000000000000" pitchFamily="2" charset="2"/>
              <a:buChar char="q"/>
            </a:pPr>
            <a:r>
              <a:rPr lang="en-US" sz="2600" dirty="0">
                <a:solidFill>
                  <a:schemeClr val="tx1"/>
                </a:solidFill>
              </a:rPr>
              <a:t>Skills  in  the  community.</a:t>
            </a:r>
          </a:p>
          <a:p>
            <a:pPr algn="just">
              <a:lnSpc>
                <a:spcPct val="120000"/>
              </a:lnSpc>
              <a:spcBef>
                <a:spcPts val="0"/>
              </a:spcBef>
              <a:buClrTx/>
              <a:buFont typeface="Wingdings" panose="05000000000000000000" pitchFamily="2" charset="2"/>
              <a:buChar char="q"/>
            </a:pPr>
            <a:r>
              <a:rPr lang="en-US" sz="2600" dirty="0">
                <a:solidFill>
                  <a:schemeClr val="tx1"/>
                </a:solidFill>
              </a:rPr>
              <a:t>Resources  outside   the  community</a:t>
            </a:r>
          </a:p>
          <a:p>
            <a:pPr algn="just">
              <a:lnSpc>
                <a:spcPct val="120000"/>
              </a:lnSpc>
              <a:spcBef>
                <a:spcPts val="0"/>
              </a:spcBef>
              <a:buClrTx/>
              <a:buFont typeface="Wingdings" panose="05000000000000000000" pitchFamily="2" charset="2"/>
              <a:buChar char="q"/>
            </a:pPr>
            <a:r>
              <a:rPr lang="en-US" sz="2600" dirty="0">
                <a:solidFill>
                  <a:schemeClr val="tx1"/>
                </a:solidFill>
              </a:rPr>
              <a:t>Agencies  &amp; ministries  which  can fund.</a:t>
            </a:r>
          </a:p>
          <a:p>
            <a:pPr algn="just">
              <a:lnSpc>
                <a:spcPct val="120000"/>
              </a:lnSpc>
              <a:spcBef>
                <a:spcPts val="0"/>
              </a:spcBef>
              <a:buClrTx/>
              <a:buFont typeface="Wingdings" panose="05000000000000000000" pitchFamily="2" charset="2"/>
              <a:buChar char="q"/>
            </a:pPr>
            <a:r>
              <a:rPr lang="en-US" sz="2600" dirty="0">
                <a:solidFill>
                  <a:schemeClr val="tx1"/>
                </a:solidFill>
              </a:rPr>
              <a:t>People  with  skills &amp; Materials.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330429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5.Timetable  preparation </a:t>
            </a:r>
          </a:p>
          <a:p>
            <a:pPr algn="just">
              <a:lnSpc>
                <a:spcPct val="120000"/>
              </a:lnSpc>
              <a:spcBef>
                <a:spcPts val="0"/>
              </a:spcBef>
              <a:buClrTx/>
              <a:buFont typeface="Wingdings" panose="05000000000000000000" pitchFamily="2" charset="2"/>
              <a:buChar char="q"/>
            </a:pPr>
            <a:r>
              <a:rPr lang="en-US" sz="2600" dirty="0">
                <a:solidFill>
                  <a:schemeClr val="tx1"/>
                </a:solidFill>
              </a:rPr>
              <a:t>Plans tasks, who to do and when.</a:t>
            </a:r>
          </a:p>
          <a:p>
            <a:pPr marL="0" indent="0" algn="just">
              <a:lnSpc>
                <a:spcPct val="120000"/>
              </a:lnSpc>
              <a:spcBef>
                <a:spcPts val="0"/>
              </a:spcBef>
              <a:buClrTx/>
              <a:buNone/>
            </a:pPr>
            <a:r>
              <a:rPr lang="en-US" sz="2600" b="1" dirty="0">
                <a:solidFill>
                  <a:schemeClr val="tx1"/>
                </a:solidFill>
              </a:rPr>
              <a:t>6.Selection  of  the  appropriate methods.</a:t>
            </a:r>
          </a:p>
          <a:p>
            <a:pPr algn="just">
              <a:lnSpc>
                <a:spcPct val="120000"/>
              </a:lnSpc>
              <a:spcBef>
                <a:spcPts val="0"/>
              </a:spcBef>
              <a:buClrTx/>
              <a:buFont typeface="Wingdings" panose="05000000000000000000" pitchFamily="2" charset="2"/>
              <a:buChar char="q"/>
            </a:pPr>
            <a:r>
              <a:rPr lang="en-US" sz="2600" dirty="0">
                <a:solidFill>
                  <a:schemeClr val="tx1"/>
                </a:solidFill>
              </a:rPr>
              <a:t>Which methods are applicable in solving the problems.</a:t>
            </a:r>
          </a:p>
          <a:p>
            <a:pPr marL="0" indent="0" algn="just">
              <a:lnSpc>
                <a:spcPct val="120000"/>
              </a:lnSpc>
              <a:spcBef>
                <a:spcPts val="0"/>
              </a:spcBef>
              <a:buClrTx/>
              <a:buNone/>
            </a:pPr>
            <a:r>
              <a:rPr lang="en-US" sz="2600" b="1" dirty="0">
                <a:solidFill>
                  <a:schemeClr val="tx1"/>
                </a:solidFill>
              </a:rPr>
              <a:t>7. Evaluation</a:t>
            </a:r>
          </a:p>
          <a:p>
            <a:pPr algn="just">
              <a:lnSpc>
                <a:spcPct val="120000"/>
              </a:lnSpc>
              <a:spcBef>
                <a:spcPts val="0"/>
              </a:spcBef>
              <a:buClrTx/>
              <a:buFont typeface="Wingdings" panose="05000000000000000000" pitchFamily="2" charset="2"/>
              <a:buChar char="q"/>
            </a:pPr>
            <a:r>
              <a:rPr lang="en-US" sz="2600" dirty="0">
                <a:solidFill>
                  <a:schemeClr val="tx1"/>
                </a:solidFill>
              </a:rPr>
              <a:t>After giving  Health Education   one  should  assess if b there any  change.</a:t>
            </a:r>
          </a:p>
          <a:p>
            <a:pPr algn="just">
              <a:lnSpc>
                <a:spcPct val="120000"/>
              </a:lnSpc>
              <a:spcBef>
                <a:spcPts val="0"/>
              </a:spcBef>
              <a:buClrTx/>
              <a:buFont typeface="Wingdings" panose="05000000000000000000" pitchFamily="2" charset="2"/>
              <a:buChar char="q"/>
            </a:pPr>
            <a:r>
              <a:rPr lang="en-US" sz="2600" dirty="0">
                <a:solidFill>
                  <a:schemeClr val="tx1"/>
                </a:solidFill>
              </a:rPr>
              <a:t>Can be done through  data  collection and  comparing  the  actual and the  expected.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5153019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PREPARATION FOR HEALTH EDUCATION – Continued </a:t>
            </a:r>
          </a:p>
          <a:p>
            <a:pPr marL="0" indent="0" algn="just">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r>
              <a:rPr lang="en-US" sz="2600" b="1" dirty="0">
                <a:solidFill>
                  <a:schemeClr val="tx1"/>
                </a:solidFill>
              </a:rPr>
              <a:t>B: ORGANIZING.</a:t>
            </a:r>
          </a:p>
          <a:p>
            <a:pPr marL="0" indent="0" algn="just">
              <a:lnSpc>
                <a:spcPct val="120000"/>
              </a:lnSpc>
              <a:spcBef>
                <a:spcPts val="0"/>
              </a:spcBef>
              <a:buClrTx/>
              <a:buNone/>
            </a:pPr>
            <a:r>
              <a:rPr lang="en-US" sz="2600" dirty="0">
                <a:solidFill>
                  <a:schemeClr val="tx1"/>
                </a:solidFill>
              </a:rPr>
              <a:t>-  When organizing H/E, get what one needs for H/E.</a:t>
            </a:r>
          </a:p>
          <a:p>
            <a:pPr algn="just">
              <a:lnSpc>
                <a:spcPct val="120000"/>
              </a:lnSpc>
              <a:spcBef>
                <a:spcPts val="0"/>
              </a:spcBef>
              <a:buClrTx/>
              <a:buFontTx/>
              <a:buChar char="-"/>
            </a:pPr>
            <a:r>
              <a:rPr lang="en-US" sz="2600" dirty="0">
                <a:solidFill>
                  <a:schemeClr val="tx1"/>
                </a:solidFill>
              </a:rPr>
              <a:t>People needed and materials.</a:t>
            </a:r>
          </a:p>
          <a:p>
            <a:pPr algn="just">
              <a:lnSpc>
                <a:spcPct val="120000"/>
              </a:lnSpc>
              <a:spcBef>
                <a:spcPts val="0"/>
              </a:spcBef>
              <a:buClrTx/>
              <a:buFontTx/>
              <a:buChar char="-"/>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C: IMPLEMENTATION.</a:t>
            </a:r>
          </a:p>
          <a:p>
            <a:pPr marL="0" indent="0" algn="just">
              <a:lnSpc>
                <a:spcPct val="120000"/>
              </a:lnSpc>
              <a:spcBef>
                <a:spcPts val="0"/>
              </a:spcBef>
              <a:buClrTx/>
              <a:buNone/>
            </a:pPr>
            <a:r>
              <a:rPr lang="en-US" sz="2600" dirty="0">
                <a:solidFill>
                  <a:schemeClr val="tx1"/>
                </a:solidFill>
              </a:rPr>
              <a:t>-  This is the stage where you do the actual H/E activity.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61316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800" b="1" dirty="0">
                <a:solidFill>
                  <a:schemeClr val="tx1"/>
                </a:solidFill>
              </a:rPr>
              <a:t>COMMUNITY HEALTH PRACTICE: </a:t>
            </a:r>
            <a:r>
              <a:rPr lang="en-US" sz="2800" dirty="0">
                <a:solidFill>
                  <a:schemeClr val="tx1"/>
                </a:solidFill>
              </a:rPr>
              <a:t>It is part of the larger public health effort that is concerned with preserving and promoting the health of specific populations and communities. </a:t>
            </a:r>
          </a:p>
          <a:p>
            <a:pPr algn="just">
              <a:lnSpc>
                <a:spcPct val="120000"/>
              </a:lnSpc>
              <a:spcBef>
                <a:spcPts val="0"/>
              </a:spcBef>
              <a:buClrTx/>
              <a:buFont typeface="Wingdings" panose="05000000000000000000" pitchFamily="2" charset="2"/>
              <a:buChar char="q"/>
            </a:pPr>
            <a:r>
              <a:rPr lang="en-US" sz="2800" dirty="0">
                <a:solidFill>
                  <a:schemeClr val="tx1"/>
                </a:solidFill>
              </a:rPr>
              <a:t> Community health practice incorporates six basic elements:</a:t>
            </a:r>
          </a:p>
          <a:p>
            <a:pPr lvl="1" algn="just">
              <a:lnSpc>
                <a:spcPct val="120000"/>
              </a:lnSpc>
              <a:spcBef>
                <a:spcPts val="0"/>
              </a:spcBef>
              <a:buClrTx/>
              <a:buFont typeface="Wingdings" panose="05000000000000000000" pitchFamily="2" charset="2"/>
              <a:buChar char="§"/>
            </a:pPr>
            <a:r>
              <a:rPr lang="en-US" sz="2800" dirty="0">
                <a:solidFill>
                  <a:schemeClr val="tx1"/>
                </a:solidFill>
              </a:rPr>
              <a:t>Promotion of health</a:t>
            </a:r>
          </a:p>
          <a:p>
            <a:pPr lvl="1" algn="just">
              <a:lnSpc>
                <a:spcPct val="120000"/>
              </a:lnSpc>
              <a:spcBef>
                <a:spcPts val="0"/>
              </a:spcBef>
              <a:buClrTx/>
              <a:buFont typeface="Wingdings" panose="05000000000000000000" pitchFamily="2" charset="2"/>
              <a:buChar char="§"/>
            </a:pPr>
            <a:r>
              <a:rPr lang="en-US" sz="2800" dirty="0">
                <a:solidFill>
                  <a:schemeClr val="tx1"/>
                </a:solidFill>
              </a:rPr>
              <a:t>Prevention of health problems </a:t>
            </a:r>
          </a:p>
          <a:p>
            <a:pPr lvl="1" algn="just">
              <a:lnSpc>
                <a:spcPct val="120000"/>
              </a:lnSpc>
              <a:spcBef>
                <a:spcPts val="0"/>
              </a:spcBef>
              <a:buClrTx/>
              <a:buFont typeface="Wingdings" panose="05000000000000000000" pitchFamily="2" charset="2"/>
              <a:buChar char="§"/>
            </a:pPr>
            <a:r>
              <a:rPr lang="en-US" sz="2800" dirty="0">
                <a:solidFill>
                  <a:schemeClr val="tx1"/>
                </a:solidFill>
              </a:rPr>
              <a:t>Treatment of disorders</a:t>
            </a:r>
          </a:p>
          <a:p>
            <a:pPr lvl="1" algn="just">
              <a:lnSpc>
                <a:spcPct val="120000"/>
              </a:lnSpc>
              <a:spcBef>
                <a:spcPts val="0"/>
              </a:spcBef>
              <a:buClrTx/>
              <a:buFont typeface="Wingdings" panose="05000000000000000000" pitchFamily="2" charset="2"/>
              <a:buChar char="§"/>
            </a:pPr>
            <a:r>
              <a:rPr lang="en-US" sz="2800" dirty="0">
                <a:solidFill>
                  <a:schemeClr val="tx1"/>
                </a:solidFill>
              </a:rPr>
              <a:t>Rehabilitation</a:t>
            </a:r>
          </a:p>
          <a:p>
            <a:pPr lvl="1" algn="just">
              <a:lnSpc>
                <a:spcPct val="120000"/>
              </a:lnSpc>
              <a:spcBef>
                <a:spcPts val="0"/>
              </a:spcBef>
              <a:buClrTx/>
              <a:buFont typeface="Wingdings" panose="05000000000000000000" pitchFamily="2" charset="2"/>
              <a:buChar char="§"/>
            </a:pPr>
            <a:r>
              <a:rPr lang="en-US" sz="2800" dirty="0">
                <a:solidFill>
                  <a:schemeClr val="tx1"/>
                </a:solidFill>
              </a:rPr>
              <a:t>Evaluation</a:t>
            </a:r>
          </a:p>
          <a:p>
            <a:pPr lvl="1" algn="just">
              <a:lnSpc>
                <a:spcPct val="120000"/>
              </a:lnSpc>
              <a:spcBef>
                <a:spcPts val="0"/>
              </a:spcBef>
              <a:buClrTx/>
              <a:buFont typeface="Wingdings" panose="05000000000000000000" pitchFamily="2" charset="2"/>
              <a:buChar char="§"/>
            </a:pPr>
            <a:r>
              <a:rPr lang="en-US" sz="2800" dirty="0">
                <a:solidFill>
                  <a:schemeClr val="tx1"/>
                </a:solidFill>
              </a:rPr>
              <a:t>Research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2913655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Communication</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b="1" dirty="0">
                <a:solidFill>
                  <a:schemeClr val="tx1"/>
                </a:solidFill>
              </a:rPr>
              <a:t>Communication </a:t>
            </a:r>
            <a:r>
              <a:rPr lang="en-US" sz="2600" dirty="0">
                <a:solidFill>
                  <a:schemeClr val="tx1"/>
                </a:solidFill>
              </a:rPr>
              <a:t>- The process of creating a meaning or commonness between two or more people.</a:t>
            </a:r>
          </a:p>
          <a:p>
            <a:pPr algn="just">
              <a:lnSpc>
                <a:spcPct val="120000"/>
              </a:lnSpc>
              <a:spcBef>
                <a:spcPts val="0"/>
              </a:spcBef>
              <a:buClrTx/>
              <a:buFont typeface="Wingdings" panose="05000000000000000000" pitchFamily="2" charset="2"/>
              <a:buChar char="q"/>
            </a:pPr>
            <a:r>
              <a:rPr lang="en-US" sz="2600" b="1" dirty="0">
                <a:solidFill>
                  <a:schemeClr val="tx1"/>
                </a:solidFill>
              </a:rPr>
              <a:t>Communicator: </a:t>
            </a:r>
            <a:r>
              <a:rPr lang="en-US" sz="2600" dirty="0">
                <a:solidFill>
                  <a:schemeClr val="tx1"/>
                </a:solidFill>
              </a:rPr>
              <a:t>the person or the team give the message (Educator). </a:t>
            </a:r>
          </a:p>
          <a:p>
            <a:pPr algn="just">
              <a:lnSpc>
                <a:spcPct val="120000"/>
              </a:lnSpc>
              <a:spcBef>
                <a:spcPts val="0"/>
              </a:spcBef>
              <a:buClrTx/>
              <a:buFont typeface="Wingdings" panose="05000000000000000000" pitchFamily="2" charset="2"/>
              <a:buChar char="q"/>
            </a:pPr>
            <a:r>
              <a:rPr lang="en-US" sz="2600" dirty="0">
                <a:solidFill>
                  <a:schemeClr val="tx1"/>
                </a:solidFill>
              </a:rPr>
              <a:t>Message: the contents (materials) of health education</a:t>
            </a:r>
          </a:p>
          <a:p>
            <a:pPr algn="just">
              <a:lnSpc>
                <a:spcPct val="120000"/>
              </a:lnSpc>
              <a:spcBef>
                <a:spcPts val="0"/>
              </a:spcBef>
              <a:buClrTx/>
              <a:buFont typeface="Wingdings" panose="05000000000000000000" pitchFamily="2" charset="2"/>
              <a:buChar char="q"/>
            </a:pPr>
            <a:r>
              <a:rPr lang="en-US" sz="2600" dirty="0">
                <a:solidFill>
                  <a:schemeClr val="tx1"/>
                </a:solidFill>
              </a:rPr>
              <a:t>Channel: method of carrying the message</a:t>
            </a:r>
          </a:p>
          <a:p>
            <a:pPr algn="just">
              <a:lnSpc>
                <a:spcPct val="120000"/>
              </a:lnSpc>
              <a:spcBef>
                <a:spcPts val="0"/>
              </a:spcBef>
              <a:buClrTx/>
              <a:buFont typeface="Wingdings" panose="05000000000000000000" pitchFamily="2" charset="2"/>
              <a:buChar char="q"/>
            </a:pPr>
            <a:r>
              <a:rPr lang="en-US" sz="2600" dirty="0">
                <a:solidFill>
                  <a:schemeClr val="tx1"/>
                </a:solidFill>
              </a:rPr>
              <a:t>Audience: the receivers (users or targets) of the message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1412012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Good communication technique</a:t>
            </a:r>
          </a:p>
          <a:p>
            <a:pPr algn="just">
              <a:lnSpc>
                <a:spcPct val="120000"/>
              </a:lnSpc>
              <a:spcBef>
                <a:spcPts val="0"/>
              </a:spcBef>
              <a:buClrTx/>
              <a:buFont typeface="Wingdings" panose="05000000000000000000" pitchFamily="2" charset="2"/>
              <a:buChar char="q"/>
            </a:pPr>
            <a:r>
              <a:rPr lang="en-US" sz="2600" dirty="0">
                <a:solidFill>
                  <a:schemeClr val="tx1"/>
                </a:solidFill>
              </a:rPr>
              <a:t>Source credibility.</a:t>
            </a:r>
          </a:p>
          <a:p>
            <a:pPr algn="just">
              <a:lnSpc>
                <a:spcPct val="120000"/>
              </a:lnSpc>
              <a:spcBef>
                <a:spcPts val="0"/>
              </a:spcBef>
              <a:buClrTx/>
              <a:buFont typeface="Wingdings" panose="05000000000000000000" pitchFamily="2" charset="2"/>
              <a:buChar char="q"/>
            </a:pPr>
            <a:r>
              <a:rPr lang="en-US" sz="2600" dirty="0">
                <a:solidFill>
                  <a:schemeClr val="tx1"/>
                </a:solidFill>
              </a:rPr>
              <a:t>Clear message.</a:t>
            </a:r>
          </a:p>
          <a:p>
            <a:pPr algn="just">
              <a:lnSpc>
                <a:spcPct val="120000"/>
              </a:lnSpc>
              <a:spcBef>
                <a:spcPts val="0"/>
              </a:spcBef>
              <a:buClrTx/>
              <a:buFont typeface="Wingdings" panose="05000000000000000000" pitchFamily="2" charset="2"/>
              <a:buChar char="q"/>
            </a:pPr>
            <a:r>
              <a:rPr lang="en-US" sz="2600" dirty="0">
                <a:solidFill>
                  <a:schemeClr val="tx1"/>
                </a:solidFill>
              </a:rPr>
              <a:t>Good channel: individual, group &amp; mass education.</a:t>
            </a:r>
          </a:p>
          <a:p>
            <a:pPr algn="just">
              <a:lnSpc>
                <a:spcPct val="120000"/>
              </a:lnSpc>
              <a:spcBef>
                <a:spcPts val="0"/>
              </a:spcBef>
              <a:buClrTx/>
              <a:buFont typeface="Wingdings" panose="05000000000000000000" pitchFamily="2" charset="2"/>
              <a:buChar char="q"/>
            </a:pPr>
            <a:r>
              <a:rPr lang="en-US" sz="2600" dirty="0">
                <a:solidFill>
                  <a:schemeClr val="tx1"/>
                </a:solidFill>
              </a:rPr>
              <a:t>Receiver: ready, interested, not occupied.</a:t>
            </a:r>
          </a:p>
          <a:p>
            <a:pPr algn="just">
              <a:lnSpc>
                <a:spcPct val="120000"/>
              </a:lnSpc>
              <a:spcBef>
                <a:spcPts val="0"/>
              </a:spcBef>
              <a:buClrTx/>
              <a:buFont typeface="Wingdings" panose="05000000000000000000" pitchFamily="2" charset="2"/>
              <a:buChar char="q"/>
            </a:pPr>
            <a:r>
              <a:rPr lang="en-US" sz="2600" dirty="0">
                <a:solidFill>
                  <a:schemeClr val="tx1"/>
                </a:solidFill>
              </a:rPr>
              <a:t>Feed back.</a:t>
            </a:r>
          </a:p>
          <a:p>
            <a:pPr algn="just">
              <a:lnSpc>
                <a:spcPct val="120000"/>
              </a:lnSpc>
              <a:spcBef>
                <a:spcPts val="0"/>
              </a:spcBef>
              <a:buClrTx/>
              <a:buFont typeface="Wingdings" panose="05000000000000000000" pitchFamily="2" charset="2"/>
              <a:buChar char="q"/>
            </a:pPr>
            <a:r>
              <a:rPr lang="en-US" sz="2600" dirty="0">
                <a:solidFill>
                  <a:schemeClr val="tx1"/>
                </a:solidFill>
              </a:rPr>
              <a:t>Observe non-verbal cues.</a:t>
            </a:r>
          </a:p>
          <a:p>
            <a:pPr algn="just">
              <a:lnSpc>
                <a:spcPct val="120000"/>
              </a:lnSpc>
              <a:spcBef>
                <a:spcPts val="0"/>
              </a:spcBef>
              <a:buClrTx/>
              <a:buFont typeface="Wingdings" panose="05000000000000000000" pitchFamily="2" charset="2"/>
              <a:buChar char="q"/>
            </a:pPr>
            <a:r>
              <a:rPr lang="en-US" sz="2600" dirty="0">
                <a:solidFill>
                  <a:schemeClr val="tx1"/>
                </a:solidFill>
              </a:rPr>
              <a:t>Active listing.</a:t>
            </a:r>
          </a:p>
          <a:p>
            <a:pPr algn="just">
              <a:lnSpc>
                <a:spcPct val="120000"/>
              </a:lnSpc>
              <a:spcBef>
                <a:spcPts val="0"/>
              </a:spcBef>
              <a:buClrTx/>
              <a:buFont typeface="Wingdings" panose="05000000000000000000" pitchFamily="2" charset="2"/>
              <a:buChar char="q"/>
            </a:pPr>
            <a:r>
              <a:rPr lang="en-US" sz="2600" dirty="0">
                <a:solidFill>
                  <a:schemeClr val="tx1"/>
                </a:solidFill>
              </a:rPr>
              <a:t>Establishing good relationship.</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4378913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dirty="0">
                <a:solidFill>
                  <a:srgbClr val="0070C0"/>
                </a:solidFill>
              </a:rPr>
              <a:t>Educator</a:t>
            </a:r>
            <a:endParaRPr lang="en-GB" sz="2500"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Personnel of health services.</a:t>
            </a:r>
          </a:p>
          <a:p>
            <a:pPr algn="just">
              <a:lnSpc>
                <a:spcPct val="120000"/>
              </a:lnSpc>
              <a:spcBef>
                <a:spcPts val="0"/>
              </a:spcBef>
              <a:buClrTx/>
              <a:buFont typeface="Wingdings" panose="05000000000000000000" pitchFamily="2" charset="2"/>
              <a:buChar char="q"/>
            </a:pPr>
            <a:r>
              <a:rPr lang="en-US" sz="2600" dirty="0">
                <a:solidFill>
                  <a:schemeClr val="tx1"/>
                </a:solidFill>
              </a:rPr>
              <a:t>Medical students, nursing &amp; social work.</a:t>
            </a:r>
          </a:p>
          <a:p>
            <a:pPr algn="just">
              <a:lnSpc>
                <a:spcPct val="120000"/>
              </a:lnSpc>
              <a:spcBef>
                <a:spcPts val="0"/>
              </a:spcBef>
              <a:buClrTx/>
              <a:buFont typeface="Wingdings" panose="05000000000000000000" pitchFamily="2" charset="2"/>
              <a:buChar char="q"/>
            </a:pPr>
            <a:r>
              <a:rPr lang="en-US" sz="2600" dirty="0">
                <a:solidFill>
                  <a:schemeClr val="tx1"/>
                </a:solidFill>
              </a:rPr>
              <a:t>School personnel.</a:t>
            </a:r>
          </a:p>
          <a:p>
            <a:pPr algn="just">
              <a:lnSpc>
                <a:spcPct val="120000"/>
              </a:lnSpc>
              <a:spcBef>
                <a:spcPts val="0"/>
              </a:spcBef>
              <a:buClrTx/>
              <a:buFont typeface="Wingdings" panose="05000000000000000000" pitchFamily="2" charset="2"/>
              <a:buChar char="q"/>
            </a:pPr>
            <a:r>
              <a:rPr lang="en-US" sz="2600" dirty="0">
                <a:solidFill>
                  <a:schemeClr val="tx1"/>
                </a:solidFill>
              </a:rPr>
              <a:t>Community leaders &amp; influential.</a:t>
            </a:r>
          </a:p>
          <a:p>
            <a:pPr marL="0" indent="0" algn="ctr">
              <a:lnSpc>
                <a:spcPct val="120000"/>
              </a:lnSpc>
              <a:spcBef>
                <a:spcPts val="0"/>
              </a:spcBef>
              <a:buClrTx/>
              <a:buNone/>
            </a:pPr>
            <a:r>
              <a:rPr lang="en-US" sz="2600" b="1" dirty="0">
                <a:solidFill>
                  <a:srgbClr val="0070C0"/>
                </a:solidFill>
              </a:rPr>
              <a:t>Requirements:</a:t>
            </a:r>
          </a:p>
          <a:p>
            <a:pPr algn="just">
              <a:lnSpc>
                <a:spcPct val="120000"/>
              </a:lnSpc>
              <a:spcBef>
                <a:spcPts val="0"/>
              </a:spcBef>
              <a:buClrTx/>
              <a:buFont typeface="Wingdings" panose="05000000000000000000" pitchFamily="2" charset="2"/>
              <a:buChar char="q"/>
            </a:pPr>
            <a:r>
              <a:rPr lang="en-US" sz="2600" dirty="0">
                <a:solidFill>
                  <a:schemeClr val="tx1"/>
                </a:solidFill>
              </a:rPr>
              <a:t>Personality: popular, influential and interested in work.</a:t>
            </a:r>
          </a:p>
          <a:p>
            <a:pPr algn="just">
              <a:lnSpc>
                <a:spcPct val="120000"/>
              </a:lnSpc>
              <a:spcBef>
                <a:spcPts val="0"/>
              </a:spcBef>
              <a:buClrTx/>
              <a:buFont typeface="Wingdings" panose="05000000000000000000" pitchFamily="2" charset="2"/>
              <a:buChar char="q"/>
            </a:pPr>
            <a:r>
              <a:rPr lang="en-US" sz="2600" dirty="0">
                <a:solidFill>
                  <a:schemeClr val="tx1"/>
                </a:solidFill>
              </a:rPr>
              <a:t>Efficiency trained and prepared for the job.</a:t>
            </a:r>
          </a:p>
          <a:p>
            <a:pPr algn="just">
              <a:lnSpc>
                <a:spcPct val="120000"/>
              </a:lnSpc>
              <a:spcBef>
                <a:spcPts val="0"/>
              </a:spcBef>
              <a:buClrTx/>
              <a:buFont typeface="Wingdings" panose="05000000000000000000" pitchFamily="2" charset="2"/>
              <a:buChar char="q"/>
            </a:pPr>
            <a:r>
              <a:rPr lang="en-US" sz="2600" dirty="0">
                <a:solidFill>
                  <a:schemeClr val="tx1"/>
                </a:solidFill>
              </a:rPr>
              <a:t>Must show good examples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1321278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Message</a:t>
            </a:r>
          </a:p>
          <a:p>
            <a:pPr algn="just">
              <a:lnSpc>
                <a:spcPct val="120000"/>
              </a:lnSpc>
              <a:spcBef>
                <a:spcPts val="0"/>
              </a:spcBef>
              <a:buClrTx/>
              <a:buFont typeface="Wingdings" panose="05000000000000000000" pitchFamily="2" charset="2"/>
              <a:buChar char="q"/>
            </a:pPr>
            <a:r>
              <a:rPr lang="en-US" sz="2600" dirty="0">
                <a:solidFill>
                  <a:schemeClr val="tx1"/>
                </a:solidFill>
              </a:rPr>
              <a:t>What information to be communicated.</a:t>
            </a:r>
          </a:p>
          <a:p>
            <a:pPr algn="just">
              <a:lnSpc>
                <a:spcPct val="120000"/>
              </a:lnSpc>
              <a:spcBef>
                <a:spcPts val="0"/>
              </a:spcBef>
              <a:buClrTx/>
              <a:buFont typeface="Wingdings" panose="05000000000000000000" pitchFamily="2" charset="2"/>
              <a:buChar char="q"/>
            </a:pPr>
            <a:r>
              <a:rPr lang="en-US" sz="2600" dirty="0">
                <a:solidFill>
                  <a:schemeClr val="tx1"/>
                </a:solidFill>
              </a:rPr>
              <a:t>Simple, at the level of understanding.</a:t>
            </a:r>
          </a:p>
          <a:p>
            <a:pPr algn="just">
              <a:lnSpc>
                <a:spcPct val="120000"/>
              </a:lnSpc>
              <a:spcBef>
                <a:spcPts val="0"/>
              </a:spcBef>
              <a:buClrTx/>
              <a:buFont typeface="Wingdings" panose="05000000000000000000" pitchFamily="2" charset="2"/>
              <a:buChar char="q"/>
            </a:pPr>
            <a:r>
              <a:rPr lang="en-US" sz="2600" dirty="0">
                <a:solidFill>
                  <a:schemeClr val="tx1"/>
                </a:solidFill>
              </a:rPr>
              <a:t>Culturally accepted.</a:t>
            </a:r>
          </a:p>
          <a:p>
            <a:pPr algn="just">
              <a:lnSpc>
                <a:spcPct val="120000"/>
              </a:lnSpc>
              <a:spcBef>
                <a:spcPts val="0"/>
              </a:spcBef>
              <a:buClrTx/>
              <a:buFont typeface="Wingdings" panose="05000000000000000000" pitchFamily="2" charset="2"/>
              <a:buChar char="q"/>
            </a:pPr>
            <a:r>
              <a:rPr lang="en-US" sz="2600" dirty="0">
                <a:solidFill>
                  <a:schemeClr val="tx1"/>
                </a:solidFill>
              </a:rPr>
              <a:t>Interested.</a:t>
            </a:r>
          </a:p>
          <a:p>
            <a:pPr algn="just">
              <a:lnSpc>
                <a:spcPct val="120000"/>
              </a:lnSpc>
              <a:spcBef>
                <a:spcPts val="0"/>
              </a:spcBef>
              <a:buClrTx/>
              <a:buFont typeface="Wingdings" panose="05000000000000000000" pitchFamily="2" charset="2"/>
              <a:buChar char="q"/>
            </a:pPr>
            <a:r>
              <a:rPr lang="en-US" sz="2600" dirty="0">
                <a:solidFill>
                  <a:schemeClr val="tx1"/>
                </a:solidFill>
              </a:rPr>
              <a:t>Meet a felt need.</a:t>
            </a:r>
          </a:p>
          <a:p>
            <a:pPr algn="just">
              <a:lnSpc>
                <a:spcPct val="120000"/>
              </a:lnSpc>
              <a:spcBef>
                <a:spcPts val="0"/>
              </a:spcBef>
              <a:buClrTx/>
              <a:buFont typeface="Wingdings" panose="05000000000000000000" pitchFamily="2" charset="2"/>
              <a:buChar char="q"/>
            </a:pPr>
            <a:r>
              <a:rPr lang="en-US" sz="2600" dirty="0">
                <a:solidFill>
                  <a:schemeClr val="tx1"/>
                </a:solidFill>
              </a:rPr>
              <a:t>Avoid technical jargon.</a:t>
            </a:r>
          </a:p>
          <a:p>
            <a:pPr algn="just">
              <a:lnSpc>
                <a:spcPct val="120000"/>
              </a:lnSpc>
              <a:spcBef>
                <a:spcPts val="0"/>
              </a:spcBef>
              <a:buClrTx/>
              <a:buFont typeface="Wingdings" panose="05000000000000000000" pitchFamily="2" charset="2"/>
              <a:buChar char="q"/>
            </a:pPr>
            <a:r>
              <a:rPr lang="en-US" sz="2600" dirty="0">
                <a:solidFill>
                  <a:schemeClr val="tx1"/>
                </a:solidFill>
              </a:rPr>
              <a:t>Use audiovisual aids.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4798493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dirty="0">
                <a:solidFill>
                  <a:srgbClr val="0070C0"/>
                </a:solidFill>
              </a:rPr>
              <a:t>Practice:</a:t>
            </a:r>
          </a:p>
          <a:p>
            <a:pPr marL="0" indent="0" algn="just">
              <a:lnSpc>
                <a:spcPct val="120000"/>
              </a:lnSpc>
              <a:spcBef>
                <a:spcPts val="0"/>
              </a:spcBef>
              <a:buClrTx/>
              <a:buNone/>
            </a:pPr>
            <a:r>
              <a:rPr lang="en-US" sz="2600" b="1" dirty="0">
                <a:solidFill>
                  <a:schemeClr val="tx1"/>
                </a:solidFill>
              </a:rPr>
              <a:t>1- Individual</a:t>
            </a:r>
          </a:p>
          <a:p>
            <a:pPr marL="0" indent="0" algn="just">
              <a:lnSpc>
                <a:spcPct val="120000"/>
              </a:lnSpc>
              <a:spcBef>
                <a:spcPts val="0"/>
              </a:spcBef>
              <a:buClrTx/>
              <a:buNone/>
            </a:pPr>
            <a:r>
              <a:rPr lang="en-US" sz="2600" dirty="0">
                <a:solidFill>
                  <a:schemeClr val="tx1"/>
                </a:solidFill>
              </a:rPr>
              <a:t>Face to face </a:t>
            </a:r>
          </a:p>
          <a:p>
            <a:pPr marL="0" indent="0" algn="just">
              <a:lnSpc>
                <a:spcPct val="120000"/>
              </a:lnSpc>
              <a:spcBef>
                <a:spcPts val="0"/>
              </a:spcBef>
              <a:buClrTx/>
              <a:buNone/>
            </a:pPr>
            <a:r>
              <a:rPr lang="en-US" sz="2600" dirty="0">
                <a:solidFill>
                  <a:schemeClr val="tx1"/>
                </a:solidFill>
              </a:rPr>
              <a:t>Education through spoken word.</a:t>
            </a:r>
          </a:p>
          <a:p>
            <a:pPr marL="0" indent="0" algn="just">
              <a:lnSpc>
                <a:spcPct val="120000"/>
              </a:lnSpc>
              <a:spcBef>
                <a:spcPts val="0"/>
              </a:spcBef>
              <a:buClrTx/>
              <a:buNone/>
            </a:pPr>
            <a:r>
              <a:rPr lang="en-US" sz="2600" dirty="0">
                <a:solidFill>
                  <a:schemeClr val="tx1"/>
                </a:solidFill>
              </a:rPr>
              <a:t>A- Occasions of health appraisal.</a:t>
            </a:r>
          </a:p>
          <a:p>
            <a:pPr marL="0" indent="0" algn="just">
              <a:lnSpc>
                <a:spcPct val="120000"/>
              </a:lnSpc>
              <a:spcBef>
                <a:spcPts val="0"/>
              </a:spcBef>
              <a:buClrTx/>
              <a:buNone/>
            </a:pPr>
            <a:r>
              <a:rPr lang="en-US" sz="2600" dirty="0">
                <a:solidFill>
                  <a:schemeClr val="tx1"/>
                </a:solidFill>
              </a:rPr>
              <a:t>B- Home visits         Nurses</a:t>
            </a:r>
          </a:p>
          <a:p>
            <a:pPr marL="0" indent="0" algn="just">
              <a:lnSpc>
                <a:spcPct val="120000"/>
              </a:lnSpc>
              <a:spcBef>
                <a:spcPts val="0"/>
              </a:spcBef>
              <a:buClrTx/>
              <a:buNone/>
            </a:pPr>
            <a:r>
              <a:rPr lang="en-US" sz="2600" dirty="0">
                <a:solidFill>
                  <a:schemeClr val="tx1"/>
                </a:solidFill>
              </a:rPr>
              <a:t>                               Health visitors</a:t>
            </a:r>
          </a:p>
          <a:p>
            <a:pPr marL="0" indent="0" algn="just">
              <a:lnSpc>
                <a:spcPct val="120000"/>
              </a:lnSpc>
              <a:spcBef>
                <a:spcPts val="0"/>
              </a:spcBef>
              <a:buClrTx/>
              <a:buNone/>
            </a:pPr>
            <a:r>
              <a:rPr lang="en-US" sz="2600" dirty="0">
                <a:solidFill>
                  <a:schemeClr val="tx1"/>
                </a:solidFill>
              </a:rPr>
              <a:t>                               Social workers</a:t>
            </a:r>
          </a:p>
          <a:p>
            <a:pPr marL="0" indent="0" algn="just">
              <a:lnSpc>
                <a:spcPct val="120000"/>
              </a:lnSpc>
              <a:spcBef>
                <a:spcPts val="0"/>
              </a:spcBef>
              <a:buClrTx/>
              <a:buNone/>
            </a:pPr>
            <a:r>
              <a:rPr lang="en-US" sz="2600" dirty="0">
                <a:solidFill>
                  <a:schemeClr val="tx1"/>
                </a:solidFill>
              </a:rPr>
              <a:t>2- Group</a:t>
            </a:r>
          </a:p>
          <a:p>
            <a:pPr marL="514350" indent="-514350" algn="just">
              <a:lnSpc>
                <a:spcPct val="120000"/>
              </a:lnSpc>
              <a:spcBef>
                <a:spcPts val="0"/>
              </a:spcBef>
              <a:buClrTx/>
              <a:buFont typeface="+mj-lt"/>
              <a:buAutoNum type="alphaLcParenR"/>
            </a:pPr>
            <a:r>
              <a:rPr lang="en-US" sz="2600" dirty="0">
                <a:solidFill>
                  <a:schemeClr val="tx1"/>
                </a:solidFill>
              </a:rPr>
              <a:t>Lessons and lectures in schools.</a:t>
            </a:r>
          </a:p>
          <a:p>
            <a:pPr marL="514350" indent="-514350" algn="just">
              <a:lnSpc>
                <a:spcPct val="120000"/>
              </a:lnSpc>
              <a:spcBef>
                <a:spcPts val="0"/>
              </a:spcBef>
              <a:buClrTx/>
              <a:buFont typeface="+mj-lt"/>
              <a:buAutoNum type="alphaLcParenR"/>
            </a:pPr>
            <a:r>
              <a:rPr lang="en-US" sz="2600" dirty="0">
                <a:solidFill>
                  <a:schemeClr val="tx1"/>
                </a:solidFill>
              </a:rPr>
              <a:t>lectures in work places e.g. factories. </a:t>
            </a:r>
          </a:p>
          <a:p>
            <a:pPr marL="514350" indent="-514350" algn="just">
              <a:lnSpc>
                <a:spcPct val="120000"/>
              </a:lnSpc>
              <a:spcBef>
                <a:spcPts val="0"/>
              </a:spcBef>
              <a:buClrTx/>
              <a:buFont typeface="+mj-lt"/>
              <a:buAutoNum type="alphaLcParenR"/>
            </a:pPr>
            <a:r>
              <a:rPr lang="en-US" sz="2600" dirty="0">
                <a:solidFill>
                  <a:schemeClr val="tx1"/>
                </a:solidFill>
              </a:rPr>
              <a:t>Demonstration and training</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3- Mass media.</a:t>
            </a:r>
          </a:p>
          <a:p>
            <a:pPr marL="514350" indent="-514350" algn="just">
              <a:lnSpc>
                <a:spcPct val="120000"/>
              </a:lnSpc>
              <a:spcBef>
                <a:spcPts val="0"/>
              </a:spcBef>
              <a:buClrTx/>
              <a:buFont typeface="+mj-lt"/>
              <a:buAutoNum type="alphaLcParenR"/>
            </a:pPr>
            <a:r>
              <a:rPr lang="en-US" sz="2600" dirty="0">
                <a:solidFill>
                  <a:schemeClr val="tx1"/>
                </a:solidFill>
              </a:rPr>
              <a:t>Broadcasting: radio &amp; TV.</a:t>
            </a:r>
          </a:p>
          <a:p>
            <a:pPr marL="514350" indent="-514350" algn="just">
              <a:lnSpc>
                <a:spcPct val="120000"/>
              </a:lnSpc>
              <a:spcBef>
                <a:spcPts val="0"/>
              </a:spcBef>
              <a:buClrTx/>
              <a:buFont typeface="+mj-lt"/>
              <a:buAutoNum type="alphaLcParenR"/>
            </a:pPr>
            <a:r>
              <a:rPr lang="en-US" sz="2600" dirty="0">
                <a:solidFill>
                  <a:schemeClr val="tx1"/>
                </a:solidFill>
              </a:rPr>
              <a:t>Written word: newspapers, posters, booklets.</a:t>
            </a:r>
          </a:p>
          <a:p>
            <a:pPr marL="514350" indent="-514350" algn="just">
              <a:lnSpc>
                <a:spcPct val="120000"/>
              </a:lnSpc>
              <a:spcBef>
                <a:spcPts val="0"/>
              </a:spcBef>
              <a:buClrTx/>
              <a:buFont typeface="+mj-lt"/>
              <a:buAutoNum type="alphaLcParenR"/>
            </a:pPr>
            <a:r>
              <a:rPr lang="en-US" sz="2600" dirty="0">
                <a:solidFill>
                  <a:schemeClr val="tx1"/>
                </a:solidFill>
              </a:rPr>
              <a:t>Others e.g., theaters.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943222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Communication Barriers </a:t>
            </a:r>
            <a:endParaRPr lang="en-GB" sz="2500" b="1" dirty="0">
              <a:solidFill>
                <a:srgbClr val="0070C0"/>
              </a:solidFill>
            </a:endParaRPr>
          </a:p>
          <a:p>
            <a:pPr marL="514350" indent="-514350" algn="just">
              <a:lnSpc>
                <a:spcPct val="120000"/>
              </a:lnSpc>
              <a:spcBef>
                <a:spcPts val="0"/>
              </a:spcBef>
              <a:buClrTx/>
              <a:buFont typeface="+mj-lt"/>
              <a:buAutoNum type="arabicPeriod"/>
            </a:pPr>
            <a:r>
              <a:rPr lang="en-US" sz="2600" dirty="0">
                <a:solidFill>
                  <a:schemeClr val="tx1"/>
                </a:solidFill>
              </a:rPr>
              <a:t>Social and cultural gap between the sender and the receiver</a:t>
            </a:r>
          </a:p>
          <a:p>
            <a:pPr marL="514350" indent="-514350" algn="just">
              <a:lnSpc>
                <a:spcPct val="120000"/>
              </a:lnSpc>
              <a:spcBef>
                <a:spcPts val="0"/>
              </a:spcBef>
              <a:buClrTx/>
              <a:buFont typeface="+mj-lt"/>
              <a:buAutoNum type="arabicPeriod"/>
            </a:pPr>
            <a:r>
              <a:rPr lang="en-US" sz="2600" dirty="0">
                <a:solidFill>
                  <a:schemeClr val="tx1"/>
                </a:solidFill>
              </a:rPr>
              <a:t>Limited receptiveness of receiver</a:t>
            </a:r>
          </a:p>
          <a:p>
            <a:pPr marL="514350" indent="-514350" algn="just">
              <a:lnSpc>
                <a:spcPct val="120000"/>
              </a:lnSpc>
              <a:spcBef>
                <a:spcPts val="0"/>
              </a:spcBef>
              <a:buClrTx/>
              <a:buFont typeface="+mj-lt"/>
              <a:buAutoNum type="arabicPeriod"/>
            </a:pPr>
            <a:r>
              <a:rPr lang="en-US" sz="2600" dirty="0">
                <a:solidFill>
                  <a:schemeClr val="tx1"/>
                </a:solidFill>
              </a:rPr>
              <a:t>Negative attitude of the sender</a:t>
            </a:r>
          </a:p>
          <a:p>
            <a:pPr marL="514350" indent="-514350" algn="just">
              <a:lnSpc>
                <a:spcPct val="120000"/>
              </a:lnSpc>
              <a:spcBef>
                <a:spcPts val="0"/>
              </a:spcBef>
              <a:buClrTx/>
              <a:buFont typeface="+mj-lt"/>
              <a:buAutoNum type="arabicPeriod"/>
            </a:pPr>
            <a:r>
              <a:rPr lang="en-US" sz="2600" dirty="0">
                <a:solidFill>
                  <a:schemeClr val="tx1"/>
                </a:solidFill>
              </a:rPr>
              <a:t>Limited understanding and memory</a:t>
            </a:r>
          </a:p>
          <a:p>
            <a:pPr marL="514350" indent="-514350" algn="just">
              <a:lnSpc>
                <a:spcPct val="120000"/>
              </a:lnSpc>
              <a:spcBef>
                <a:spcPts val="0"/>
              </a:spcBef>
              <a:buClrTx/>
              <a:buFont typeface="+mj-lt"/>
              <a:buAutoNum type="arabicPeriod"/>
            </a:pPr>
            <a:r>
              <a:rPr lang="en-US" sz="2600" dirty="0">
                <a:solidFill>
                  <a:schemeClr val="tx1"/>
                </a:solidFill>
              </a:rPr>
              <a:t>Insufficient emphasis by the sender (health professional)</a:t>
            </a:r>
          </a:p>
          <a:p>
            <a:pPr marL="514350" indent="-514350" algn="just">
              <a:lnSpc>
                <a:spcPct val="120000"/>
              </a:lnSpc>
              <a:spcBef>
                <a:spcPts val="0"/>
              </a:spcBef>
              <a:buClrTx/>
              <a:buFont typeface="+mj-lt"/>
              <a:buAutoNum type="arabicPeriod"/>
            </a:pPr>
            <a:r>
              <a:rPr lang="en-US" sz="2600" dirty="0">
                <a:solidFill>
                  <a:schemeClr val="tx1"/>
                </a:solidFill>
              </a:rPr>
              <a:t>Contradictory messages</a:t>
            </a:r>
          </a:p>
          <a:p>
            <a:pPr marL="514350" indent="-514350" algn="just">
              <a:lnSpc>
                <a:spcPct val="120000"/>
              </a:lnSpc>
              <a:spcBef>
                <a:spcPts val="0"/>
              </a:spcBef>
              <a:buClrTx/>
              <a:buFont typeface="+mj-lt"/>
              <a:buAutoNum type="arabicPeriod"/>
            </a:pPr>
            <a:r>
              <a:rPr lang="en-US" sz="2600" dirty="0">
                <a:solidFill>
                  <a:schemeClr val="tx1"/>
                </a:solidFill>
              </a:rPr>
              <a:t>Health education without identifying the “needs "of the community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749484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Major Variables in Behavior Change</a:t>
            </a:r>
          </a:p>
          <a:p>
            <a:pPr algn="just">
              <a:lnSpc>
                <a:spcPct val="120000"/>
              </a:lnSpc>
              <a:spcBef>
                <a:spcPts val="0"/>
              </a:spcBef>
              <a:buClrTx/>
              <a:buFont typeface="Wingdings" panose="05000000000000000000" pitchFamily="2" charset="2"/>
              <a:buChar char="q"/>
            </a:pPr>
            <a:r>
              <a:rPr lang="en-US" sz="2600" dirty="0">
                <a:solidFill>
                  <a:schemeClr val="tx1"/>
                </a:solidFill>
              </a:rPr>
              <a:t>Thoughts and ideas inside a person’s mind have significant influence on an individual’s health behaviors.  These variables interact with social and environmental factors and it is the synergy among all these influences that operate on behavior.</a:t>
            </a:r>
          </a:p>
          <a:p>
            <a:pPr algn="just">
              <a:lnSpc>
                <a:spcPct val="120000"/>
              </a:lnSpc>
              <a:spcBef>
                <a:spcPts val="0"/>
              </a:spcBef>
              <a:buClrTx/>
              <a:buFont typeface="Wingdings" panose="05000000000000000000" pitchFamily="2" charset="2"/>
              <a:buChar char="q"/>
            </a:pPr>
            <a:r>
              <a:rPr lang="en-US" sz="2600" b="1" dirty="0">
                <a:solidFill>
                  <a:schemeClr val="tx1"/>
                </a:solidFill>
              </a:rPr>
              <a:t>Knowledge: </a:t>
            </a:r>
            <a:r>
              <a:rPr lang="en-US" sz="2600" dirty="0">
                <a:solidFill>
                  <a:schemeClr val="tx1"/>
                </a:solidFill>
              </a:rPr>
              <a:t>An intellectual acquaintance with facts, truth, or principles gained by sight, experience, or report.</a:t>
            </a:r>
          </a:p>
          <a:p>
            <a:pPr algn="just">
              <a:lnSpc>
                <a:spcPct val="120000"/>
              </a:lnSpc>
              <a:spcBef>
                <a:spcPts val="0"/>
              </a:spcBef>
              <a:buClrTx/>
              <a:buFont typeface="Wingdings" panose="05000000000000000000" pitchFamily="2" charset="2"/>
              <a:buChar char="q"/>
            </a:pPr>
            <a:r>
              <a:rPr lang="en-US" sz="2600" b="1" dirty="0">
                <a:solidFill>
                  <a:schemeClr val="tx1"/>
                </a:solidFill>
              </a:rPr>
              <a:t>Skills: </a:t>
            </a:r>
            <a:r>
              <a:rPr lang="en-US" sz="2600" dirty="0">
                <a:solidFill>
                  <a:schemeClr val="tx1"/>
                </a:solidFill>
              </a:rPr>
              <a:t>The ability to do something well, arising from talent, training, or practice.</a:t>
            </a:r>
          </a:p>
          <a:p>
            <a:pPr algn="just">
              <a:lnSpc>
                <a:spcPct val="120000"/>
              </a:lnSpc>
              <a:spcBef>
                <a:spcPts val="0"/>
              </a:spcBef>
              <a:buClrTx/>
              <a:buFont typeface="Wingdings" panose="05000000000000000000" pitchFamily="2" charset="2"/>
              <a:buChar char="q"/>
            </a:pPr>
            <a:r>
              <a:rPr lang="en-US" sz="2600" b="1" dirty="0">
                <a:solidFill>
                  <a:schemeClr val="tx1"/>
                </a:solidFill>
              </a:rPr>
              <a:t>Belief: </a:t>
            </a:r>
            <a:r>
              <a:rPr lang="en-US" sz="2600" dirty="0">
                <a:solidFill>
                  <a:schemeClr val="tx1"/>
                </a:solidFill>
              </a:rPr>
              <a:t>Acceptance of or confidence in an alleged fact or body of facts as true or right without positive knowledge or proof; a perceived truth.</a:t>
            </a:r>
          </a:p>
          <a:p>
            <a:pPr algn="just">
              <a:lnSpc>
                <a:spcPct val="120000"/>
              </a:lnSpc>
              <a:spcBef>
                <a:spcPts val="0"/>
              </a:spcBef>
              <a:buClrTx/>
              <a:buFont typeface="Wingdings" panose="05000000000000000000" pitchFamily="2" charset="2"/>
              <a:buChar char="q"/>
            </a:pPr>
            <a:r>
              <a:rPr lang="en-US" sz="2600" b="1" dirty="0">
                <a:solidFill>
                  <a:schemeClr val="tx1"/>
                </a:solidFill>
              </a:rPr>
              <a:t>Attitude: </a:t>
            </a:r>
            <a:r>
              <a:rPr lang="en-US" sz="2600" dirty="0">
                <a:solidFill>
                  <a:schemeClr val="tx1"/>
                </a:solidFill>
              </a:rPr>
              <a:t>Manner, disposition, feeling, or position toward a person or thing.</a:t>
            </a:r>
          </a:p>
          <a:p>
            <a:pPr algn="just">
              <a:lnSpc>
                <a:spcPct val="120000"/>
              </a:lnSpc>
              <a:spcBef>
                <a:spcPts val="0"/>
              </a:spcBef>
              <a:buClrTx/>
              <a:buFont typeface="Wingdings" panose="05000000000000000000" pitchFamily="2" charset="2"/>
              <a:buChar char="q"/>
            </a:pPr>
            <a:r>
              <a:rPr lang="en-US" sz="2600" b="1" dirty="0">
                <a:solidFill>
                  <a:schemeClr val="tx1"/>
                </a:solidFill>
              </a:rPr>
              <a:t>Values: </a:t>
            </a:r>
            <a:r>
              <a:rPr lang="en-US" sz="2600" dirty="0">
                <a:solidFill>
                  <a:schemeClr val="tx1"/>
                </a:solidFill>
              </a:rPr>
              <a:t>Ideas,  ideals,  customs that arouse an emotional response for or against them.</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8229984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APPROACH TO HEALTH EDUCATION</a:t>
            </a:r>
          </a:p>
          <a:p>
            <a:pPr marL="0" indent="0" algn="just">
              <a:lnSpc>
                <a:spcPct val="120000"/>
              </a:lnSpc>
              <a:spcBef>
                <a:spcPts val="0"/>
              </a:spcBef>
              <a:buClrTx/>
              <a:buNone/>
            </a:pPr>
            <a:r>
              <a:rPr lang="en-US" sz="2600" dirty="0">
                <a:solidFill>
                  <a:schemeClr val="tx1"/>
                </a:solidFill>
              </a:rPr>
              <a:t>Health Education can be carried out in three levels; -</a:t>
            </a:r>
          </a:p>
          <a:p>
            <a:pPr marL="0" indent="0" algn="just">
              <a:lnSpc>
                <a:spcPct val="120000"/>
              </a:lnSpc>
              <a:spcBef>
                <a:spcPts val="0"/>
              </a:spcBef>
              <a:buClrTx/>
              <a:buNone/>
            </a:pPr>
            <a:r>
              <a:rPr lang="en-US" sz="2600" dirty="0">
                <a:solidFill>
                  <a:schemeClr val="tx1"/>
                </a:solidFill>
              </a:rPr>
              <a:t>1.	Individual level.</a:t>
            </a:r>
          </a:p>
          <a:p>
            <a:pPr marL="0" indent="0" algn="just">
              <a:lnSpc>
                <a:spcPct val="120000"/>
              </a:lnSpc>
              <a:spcBef>
                <a:spcPts val="0"/>
              </a:spcBef>
              <a:buClrTx/>
              <a:buNone/>
            </a:pPr>
            <a:r>
              <a:rPr lang="en-US" sz="2600" dirty="0">
                <a:solidFill>
                  <a:schemeClr val="tx1"/>
                </a:solidFill>
              </a:rPr>
              <a:t>2.	Group level.</a:t>
            </a:r>
          </a:p>
          <a:p>
            <a:pPr marL="0" indent="0" algn="just">
              <a:lnSpc>
                <a:spcPct val="120000"/>
              </a:lnSpc>
              <a:spcBef>
                <a:spcPts val="0"/>
              </a:spcBef>
              <a:buClrTx/>
              <a:buNone/>
            </a:pPr>
            <a:r>
              <a:rPr lang="en-US" sz="2600" dirty="0">
                <a:solidFill>
                  <a:schemeClr val="tx1"/>
                </a:solidFill>
              </a:rPr>
              <a:t>3.	Community level.</a:t>
            </a:r>
          </a:p>
          <a:p>
            <a:pPr marL="0" indent="0" algn="just">
              <a:lnSpc>
                <a:spcPct val="120000"/>
              </a:lnSpc>
              <a:spcBef>
                <a:spcPts val="0"/>
              </a:spcBef>
              <a:buClrTx/>
              <a:buNone/>
            </a:pPr>
            <a:r>
              <a:rPr lang="en-US" sz="2600" dirty="0">
                <a:solidFill>
                  <a:schemeClr val="tx1"/>
                </a:solidFill>
              </a:rPr>
              <a:t>These levels are / makes the TARGETS OF HEALTH EDUCATION</a:t>
            </a:r>
          </a:p>
          <a:p>
            <a:pPr marL="0" indent="0" algn="just">
              <a:lnSpc>
                <a:spcPct val="120000"/>
              </a:lnSpc>
              <a:spcBef>
                <a:spcPts val="0"/>
              </a:spcBef>
              <a:buClrTx/>
              <a:buNone/>
            </a:pPr>
            <a:r>
              <a:rPr lang="en-US" sz="2600" b="1" dirty="0">
                <a:solidFill>
                  <a:schemeClr val="tx1"/>
                </a:solidFill>
              </a:rPr>
              <a:t>Targets of health education</a:t>
            </a:r>
          </a:p>
          <a:p>
            <a:pPr algn="just">
              <a:lnSpc>
                <a:spcPct val="120000"/>
              </a:lnSpc>
              <a:spcBef>
                <a:spcPts val="0"/>
              </a:spcBef>
              <a:buClrTx/>
              <a:buFont typeface="Wingdings" panose="05000000000000000000" pitchFamily="2" charset="2"/>
              <a:buChar char="q"/>
            </a:pPr>
            <a:r>
              <a:rPr lang="en-US" sz="2600" dirty="0">
                <a:solidFill>
                  <a:schemeClr val="tx1"/>
                </a:solidFill>
              </a:rPr>
              <a:t>As a Health Educators you use H/E activities to promote healthy behaviour and practices in the community you work in. </a:t>
            </a:r>
          </a:p>
          <a:p>
            <a:pPr algn="just">
              <a:lnSpc>
                <a:spcPct val="120000"/>
              </a:lnSpc>
              <a:spcBef>
                <a:spcPts val="0"/>
              </a:spcBef>
              <a:buClrTx/>
              <a:buFont typeface="Wingdings" panose="05000000000000000000" pitchFamily="2" charset="2"/>
              <a:buChar char="q"/>
            </a:pPr>
            <a:r>
              <a:rPr lang="en-US" sz="2600" dirty="0">
                <a:solidFill>
                  <a:schemeClr val="tx1"/>
                </a:solidFill>
              </a:rPr>
              <a:t>H/E activities are expected to reduce health risk factors to maintain health of the community.</a:t>
            </a:r>
          </a:p>
          <a:p>
            <a:pPr algn="just">
              <a:lnSpc>
                <a:spcPct val="120000"/>
              </a:lnSpc>
              <a:spcBef>
                <a:spcPts val="0"/>
              </a:spcBef>
              <a:buClrTx/>
              <a:buFont typeface="Wingdings" panose="05000000000000000000" pitchFamily="2" charset="2"/>
              <a:buChar char="q"/>
            </a:pPr>
            <a:r>
              <a:rPr lang="en-US" sz="2600" dirty="0">
                <a:solidFill>
                  <a:schemeClr val="tx1"/>
                </a:solidFill>
              </a:rPr>
              <a:t>Every stage of life, each individual or social group in the community are appropriate targets of health education programmes. </a:t>
            </a:r>
          </a:p>
          <a:p>
            <a:pPr algn="just">
              <a:lnSpc>
                <a:spcPct val="120000"/>
              </a:lnSpc>
              <a:spcBef>
                <a:spcPts val="0"/>
              </a:spcBef>
              <a:buClrTx/>
              <a:buFont typeface="Wingdings" panose="05000000000000000000" pitchFamily="2" charset="2"/>
              <a:buChar char="q"/>
            </a:pPr>
            <a:r>
              <a:rPr lang="en-US" sz="2600" dirty="0">
                <a:solidFill>
                  <a:schemeClr val="tx1"/>
                </a:solidFill>
              </a:rPr>
              <a:t>Knowing target group enable to adapt a Health Education methods and activities to fit that particular group</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9049984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INDIVIDUALS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All Health Educators use H/E to communicate with individuals within their community.</a:t>
            </a:r>
          </a:p>
          <a:p>
            <a:pPr algn="just">
              <a:lnSpc>
                <a:spcPct val="120000"/>
              </a:lnSpc>
              <a:spcBef>
                <a:spcPts val="0"/>
              </a:spcBef>
              <a:buClrTx/>
              <a:buFont typeface="Wingdings" panose="05000000000000000000" pitchFamily="2" charset="2"/>
              <a:buChar char="q"/>
            </a:pPr>
            <a:r>
              <a:rPr lang="en-US" sz="2600" dirty="0">
                <a:solidFill>
                  <a:schemeClr val="tx1"/>
                </a:solidFill>
              </a:rPr>
              <a:t>Individuals include all health service users such as women receiving antenatal care, school children, adolescents and young children. Educators  deliver health education messages at both household and at a community level. </a:t>
            </a:r>
          </a:p>
          <a:p>
            <a:pPr algn="just">
              <a:lnSpc>
                <a:spcPct val="120000"/>
              </a:lnSpc>
              <a:spcBef>
                <a:spcPts val="0"/>
              </a:spcBef>
              <a:buClrTx/>
              <a:buFont typeface="Wingdings" panose="05000000000000000000" pitchFamily="2" charset="2"/>
              <a:buChar char="q"/>
            </a:pPr>
            <a:r>
              <a:rPr lang="en-US" sz="2600" dirty="0">
                <a:solidFill>
                  <a:schemeClr val="tx1"/>
                </a:solidFill>
              </a:rPr>
              <a:t>Such individuals may include TB patients in the community who are receiving anti-TB drugs. </a:t>
            </a:r>
          </a:p>
          <a:p>
            <a:pPr algn="just">
              <a:lnSpc>
                <a:spcPct val="120000"/>
              </a:lnSpc>
              <a:spcBef>
                <a:spcPts val="0"/>
              </a:spcBef>
              <a:buClrTx/>
              <a:buFont typeface="Wingdings" panose="05000000000000000000" pitchFamily="2" charset="2"/>
              <a:buChar char="q"/>
            </a:pPr>
            <a:r>
              <a:rPr lang="en-US" sz="2600" dirty="0">
                <a:solidFill>
                  <a:schemeClr val="tx1"/>
                </a:solidFill>
              </a:rPr>
              <a:t>H/E for these individuals include giving advice to cover their mouth while coughing, adhere to the full course of their treatment as well as a variety of other educational issues that will help them get better themselves and protect the rest of the community from infection.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1177586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GROUPS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Are gatherings of two or more people with common interest and are good target for H/E sessions.</a:t>
            </a:r>
          </a:p>
          <a:p>
            <a:pPr algn="just">
              <a:lnSpc>
                <a:spcPct val="120000"/>
              </a:lnSpc>
              <a:spcBef>
                <a:spcPts val="0"/>
              </a:spcBef>
              <a:buClrTx/>
              <a:buFont typeface="Wingdings" panose="05000000000000000000" pitchFamily="2" charset="2"/>
              <a:buChar char="q"/>
            </a:pPr>
            <a:r>
              <a:rPr lang="en-US" sz="2600" dirty="0">
                <a:solidFill>
                  <a:schemeClr val="tx1"/>
                </a:solidFill>
              </a:rPr>
              <a:t> To understand the concept of group H/E, imagine that there is a gathering of an HIV/AIDS peer educator group at the local secondary school. </a:t>
            </a:r>
          </a:p>
          <a:p>
            <a:pPr algn="just">
              <a:lnSpc>
                <a:spcPct val="120000"/>
              </a:lnSpc>
              <a:spcBef>
                <a:spcPts val="0"/>
              </a:spcBef>
              <a:buClrTx/>
              <a:buFont typeface="Wingdings" panose="05000000000000000000" pitchFamily="2" charset="2"/>
              <a:buChar char="q"/>
            </a:pPr>
            <a:r>
              <a:rPr lang="en-US" sz="2600" dirty="0">
                <a:solidFill>
                  <a:schemeClr val="tx1"/>
                </a:solidFill>
              </a:rPr>
              <a:t>You may be invited by the school administrator to deliver health messages on HIV/AIDS to help train groups such as these.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90694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76200"/>
            <a:ext cx="8753475" cy="6751847"/>
          </a:xfrm>
        </p:spPr>
        <p:txBody>
          <a:bodyPr>
            <a:normAutofit fontScale="77500" lnSpcReduction="20000"/>
          </a:bodyPr>
          <a:lstStyle/>
          <a:p>
            <a:pPr marL="0" indent="0" algn="just">
              <a:lnSpc>
                <a:spcPct val="120000"/>
              </a:lnSpc>
              <a:spcBef>
                <a:spcPts val="0"/>
              </a:spcBef>
              <a:buClrTx/>
              <a:buNone/>
            </a:pPr>
            <a:r>
              <a:rPr lang="en-US" sz="3000" b="1" dirty="0">
                <a:solidFill>
                  <a:schemeClr val="tx1"/>
                </a:solidFill>
              </a:rPr>
              <a:t>Environment </a:t>
            </a:r>
            <a:endParaRPr lang="en-US" sz="3000" dirty="0">
              <a:solidFill>
                <a:schemeClr val="tx1"/>
              </a:solidFill>
            </a:endParaRPr>
          </a:p>
          <a:p>
            <a:pPr algn="just">
              <a:lnSpc>
                <a:spcPct val="120000"/>
              </a:lnSpc>
              <a:spcBef>
                <a:spcPts val="0"/>
              </a:spcBef>
              <a:buClrTx/>
              <a:buFont typeface="Wingdings" panose="05000000000000000000" pitchFamily="2" charset="2"/>
              <a:buChar char="q"/>
            </a:pPr>
            <a:r>
              <a:rPr lang="en-US" sz="3000" dirty="0">
                <a:solidFill>
                  <a:schemeClr val="tx1"/>
                </a:solidFill>
              </a:rPr>
              <a:t>The sum total of all surroundings of a living organism, including natural forces and other living things, which provide conditions for development and growth as well as of danger and damage.</a:t>
            </a:r>
          </a:p>
          <a:p>
            <a:pPr algn="just">
              <a:lnSpc>
                <a:spcPct val="120000"/>
              </a:lnSpc>
              <a:spcBef>
                <a:spcPts val="0"/>
              </a:spcBef>
              <a:buClrTx/>
              <a:buFont typeface="Wingdings" panose="05000000000000000000" pitchFamily="2" charset="2"/>
              <a:buChar char="q"/>
            </a:pPr>
            <a:r>
              <a:rPr lang="en-US" sz="3000" dirty="0">
                <a:solidFill>
                  <a:schemeClr val="tx1"/>
                </a:solidFill>
              </a:rPr>
              <a:t>Also defined as "the sum of all external conditions affecting the life, developments and survival of an organism".</a:t>
            </a:r>
          </a:p>
          <a:p>
            <a:pPr algn="just">
              <a:lnSpc>
                <a:spcPct val="120000"/>
              </a:lnSpc>
              <a:spcBef>
                <a:spcPts val="0"/>
              </a:spcBef>
              <a:buClrTx/>
              <a:buFont typeface="Wingdings" panose="05000000000000000000" pitchFamily="2" charset="2"/>
              <a:buChar char="q"/>
            </a:pPr>
            <a:r>
              <a:rPr lang="en-US" sz="3000" dirty="0">
                <a:solidFill>
                  <a:schemeClr val="tx1"/>
                </a:solidFill>
              </a:rPr>
              <a:t>is all that which is external to the individual human host</a:t>
            </a:r>
          </a:p>
          <a:p>
            <a:pPr algn="just">
              <a:lnSpc>
                <a:spcPct val="120000"/>
              </a:lnSpc>
              <a:spcBef>
                <a:spcPts val="0"/>
              </a:spcBef>
              <a:buClrTx/>
              <a:buFont typeface="Wingdings" panose="05000000000000000000" pitchFamily="2" charset="2"/>
              <a:buChar char="q"/>
            </a:pPr>
            <a:r>
              <a:rPr lang="en-US" sz="3000" dirty="0">
                <a:solidFill>
                  <a:schemeClr val="tx1"/>
                </a:solidFill>
              </a:rPr>
              <a:t>The term environment comes from the French word </a:t>
            </a:r>
            <a:r>
              <a:rPr lang="en-US" sz="3000" b="1" dirty="0">
                <a:solidFill>
                  <a:schemeClr val="tx1"/>
                </a:solidFill>
              </a:rPr>
              <a:t>"</a:t>
            </a:r>
            <a:r>
              <a:rPr lang="en-US" sz="3000" b="1" dirty="0" err="1">
                <a:solidFill>
                  <a:schemeClr val="tx1"/>
                </a:solidFill>
              </a:rPr>
              <a:t>environmer</a:t>
            </a:r>
            <a:r>
              <a:rPr lang="en-US" sz="3000" b="1" dirty="0">
                <a:solidFill>
                  <a:schemeClr val="tx1"/>
                </a:solidFill>
              </a:rPr>
              <a:t>" </a:t>
            </a:r>
            <a:r>
              <a:rPr lang="en-US" sz="3000" dirty="0">
                <a:solidFill>
                  <a:schemeClr val="tx1"/>
                </a:solidFill>
              </a:rPr>
              <a:t>which means 'surroundings'.</a:t>
            </a:r>
          </a:p>
          <a:p>
            <a:pPr algn="just">
              <a:lnSpc>
                <a:spcPct val="120000"/>
              </a:lnSpc>
              <a:spcBef>
                <a:spcPts val="0"/>
              </a:spcBef>
              <a:buClrTx/>
              <a:buFont typeface="Wingdings" panose="05000000000000000000" pitchFamily="2" charset="2"/>
              <a:buChar char="q"/>
            </a:pPr>
            <a:r>
              <a:rPr lang="en-US" sz="3000" dirty="0">
                <a:solidFill>
                  <a:schemeClr val="tx1"/>
                </a:solidFill>
              </a:rPr>
              <a:t>Comprises all things that make up your surroundings,  </a:t>
            </a:r>
          </a:p>
          <a:p>
            <a:pPr algn="just">
              <a:lnSpc>
                <a:spcPct val="120000"/>
              </a:lnSpc>
              <a:spcBef>
                <a:spcPts val="0"/>
              </a:spcBef>
              <a:buClrTx/>
              <a:buFont typeface="Wingdings" panose="05000000000000000000" pitchFamily="2" charset="2"/>
              <a:buChar char="q"/>
            </a:pPr>
            <a:r>
              <a:rPr lang="en-US" sz="3000" dirty="0">
                <a:solidFill>
                  <a:schemeClr val="tx1"/>
                </a:solidFill>
              </a:rPr>
              <a:t>Everything, which surrounds us whether, living or a non-living is a component of our environment.</a:t>
            </a:r>
          </a:p>
          <a:p>
            <a:pPr algn="just">
              <a:lnSpc>
                <a:spcPct val="120000"/>
              </a:lnSpc>
              <a:spcBef>
                <a:spcPts val="0"/>
              </a:spcBef>
              <a:buClrTx/>
              <a:buFont typeface="Wingdings" panose="05000000000000000000" pitchFamily="2" charset="2"/>
              <a:buChar char="q"/>
            </a:pPr>
            <a:r>
              <a:rPr lang="en-US" sz="3000" dirty="0">
                <a:solidFill>
                  <a:schemeClr val="tx1"/>
                </a:solidFill>
              </a:rPr>
              <a:t>The complex of physical, chemical, and biotic factors (as climate, soil, and living things) that act upon an organism or an ecological community and ultimately determine its form and survival</a:t>
            </a:r>
          </a:p>
          <a:p>
            <a:pPr algn="just">
              <a:lnSpc>
                <a:spcPct val="120000"/>
              </a:lnSpc>
              <a:spcBef>
                <a:spcPts val="0"/>
              </a:spcBef>
              <a:buClrTx/>
              <a:buFont typeface="Wingdings" panose="05000000000000000000" pitchFamily="2" charset="2"/>
              <a:buChar char="q"/>
            </a:pPr>
            <a:r>
              <a:rPr lang="en-US" sz="3000" dirty="0">
                <a:solidFill>
                  <a:schemeClr val="tx1"/>
                </a:solidFill>
              </a:rPr>
              <a:t>The aggregate of social and cultural conditions that influence the life of an individual or community</a:t>
            </a:r>
          </a:p>
          <a:p>
            <a:pPr algn="just">
              <a:lnSpc>
                <a:spcPct val="120000"/>
              </a:lnSpc>
              <a:spcBef>
                <a:spcPts val="0"/>
              </a:spcBef>
              <a:buClrTx/>
              <a:buFont typeface="Wingdings" panose="05000000000000000000" pitchFamily="2" charset="2"/>
              <a:buChar char="q"/>
            </a:pPr>
            <a:endParaRPr lang="en-US" sz="27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mj-lt"/>
            </a:endParaRPr>
          </a:p>
          <a:p>
            <a:pPr marL="0" indent="0" algn="just">
              <a:lnSpc>
                <a:spcPct val="120000"/>
              </a:lnSpc>
              <a:spcBef>
                <a:spcPts val="0"/>
              </a:spcBef>
              <a:buClrTx/>
              <a:buNone/>
            </a:pPr>
            <a:endParaRPr lang="en-US" sz="2600" dirty="0">
              <a:latin typeface="+mj-lt"/>
            </a:endParaRPr>
          </a:p>
          <a:p>
            <a:pPr marL="0" indent="0" algn="just">
              <a:lnSpc>
                <a:spcPct val="120000"/>
              </a:lnSpc>
              <a:spcBef>
                <a:spcPts val="0"/>
              </a:spcBef>
              <a:buClrTx/>
              <a:buNone/>
            </a:pPr>
            <a:endParaRPr lang="en-US" sz="2400" dirty="0">
              <a:latin typeface="+mj-lt"/>
            </a:endParaRPr>
          </a:p>
          <a:p>
            <a:pPr marL="0" indent="0" algn="just">
              <a:buNone/>
            </a:pPr>
            <a:endParaRPr lang="en-US" sz="2400" dirty="0">
              <a:latin typeface="+mj-lt"/>
            </a:endParaRPr>
          </a:p>
          <a:p>
            <a:pPr marL="0" indent="0" algn="just">
              <a:buNone/>
            </a:pPr>
            <a:endParaRPr lang="en-US" sz="2400" dirty="0">
              <a:latin typeface="+mj-lt"/>
            </a:endParaRPr>
          </a:p>
          <a:p>
            <a:pPr algn="just"/>
            <a:endParaRPr lang="en-US" sz="2400" dirty="0">
              <a:latin typeface="+mj-lt"/>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5004625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a:solidFill>
                  <a:schemeClr val="tx1"/>
                </a:solidFill>
              </a:rPr>
              <a:t>COMMUNITY</a:t>
            </a:r>
          </a:p>
          <a:p>
            <a:pPr algn="just">
              <a:lnSpc>
                <a:spcPct val="120000"/>
              </a:lnSpc>
              <a:spcBef>
                <a:spcPts val="0"/>
              </a:spcBef>
              <a:buClrTx/>
              <a:buFont typeface="Wingdings" panose="05000000000000000000" pitchFamily="2" charset="2"/>
              <a:buChar char="q"/>
            </a:pPr>
            <a:r>
              <a:rPr lang="en-US" sz="2600" dirty="0">
                <a:solidFill>
                  <a:schemeClr val="tx1"/>
                </a:solidFill>
              </a:rPr>
              <a:t>H/E is also implemented at community level. </a:t>
            </a:r>
          </a:p>
          <a:p>
            <a:pPr algn="just">
              <a:lnSpc>
                <a:spcPct val="120000"/>
              </a:lnSpc>
              <a:spcBef>
                <a:spcPts val="0"/>
              </a:spcBef>
              <a:buClrTx/>
              <a:buFont typeface="Wingdings" panose="05000000000000000000" pitchFamily="2" charset="2"/>
              <a:buChar char="q"/>
            </a:pPr>
            <a:r>
              <a:rPr lang="en-US" sz="2600" dirty="0">
                <a:solidFill>
                  <a:schemeClr val="tx1"/>
                </a:solidFill>
              </a:rPr>
              <a:t>A community can be described as a collection of people who have a feeling of belonging and share a common culture, beliefs, values and norms.</a:t>
            </a:r>
          </a:p>
          <a:p>
            <a:pPr algn="just">
              <a:lnSpc>
                <a:spcPct val="120000"/>
              </a:lnSpc>
              <a:spcBef>
                <a:spcPts val="0"/>
              </a:spcBef>
              <a:buClrTx/>
              <a:buFont typeface="Wingdings" panose="05000000000000000000" pitchFamily="2" charset="2"/>
              <a:buChar char="q"/>
            </a:pPr>
            <a:r>
              <a:rPr lang="en-US" sz="2600" dirty="0">
                <a:solidFill>
                  <a:schemeClr val="tx1"/>
                </a:solidFill>
              </a:rPr>
              <a:t> In this context a community will also have a common interest regarding the possible health problems within your area.</a:t>
            </a:r>
          </a:p>
          <a:p>
            <a:pPr algn="just">
              <a:lnSpc>
                <a:spcPct val="120000"/>
              </a:lnSpc>
              <a:spcBef>
                <a:spcPts val="0"/>
              </a:spcBef>
              <a:buClrTx/>
              <a:buFont typeface="Wingdings" panose="05000000000000000000" pitchFamily="2" charset="2"/>
              <a:buChar char="q"/>
            </a:pPr>
            <a:r>
              <a:rPr lang="en-US" sz="2600" dirty="0">
                <a:solidFill>
                  <a:schemeClr val="tx1"/>
                </a:solidFill>
              </a:rPr>
              <a:t>community members gain their personal and social identity through shared culture, beliefs, values and norms. </a:t>
            </a:r>
          </a:p>
          <a:p>
            <a:pPr algn="just">
              <a:lnSpc>
                <a:spcPct val="120000"/>
              </a:lnSpc>
              <a:spcBef>
                <a:spcPts val="0"/>
              </a:spcBef>
              <a:buClrTx/>
              <a:buFont typeface="Wingdings" panose="05000000000000000000" pitchFamily="2" charset="2"/>
              <a:buChar char="q"/>
            </a:pPr>
            <a:r>
              <a:rPr lang="en-US" sz="2600" dirty="0">
                <a:solidFill>
                  <a:schemeClr val="tx1"/>
                </a:solidFill>
              </a:rPr>
              <a:t>All health education work relies on good relationships with people in your community. </a:t>
            </a:r>
          </a:p>
          <a:p>
            <a:pPr algn="just">
              <a:lnSpc>
                <a:spcPct val="120000"/>
              </a:lnSpc>
              <a:spcBef>
                <a:spcPts val="0"/>
              </a:spcBef>
              <a:buClrTx/>
              <a:buFont typeface="Wingdings" panose="05000000000000000000" pitchFamily="2" charset="2"/>
              <a:buChar char="q"/>
            </a:pPr>
            <a:r>
              <a:rPr lang="en-US" sz="2600" dirty="0">
                <a:solidFill>
                  <a:schemeClr val="tx1"/>
                </a:solidFill>
              </a:rPr>
              <a:t>Community members exhibit some awareness of their identity as a group, their common needs and will have a commitment to meeting these needs.</a:t>
            </a:r>
          </a:p>
          <a:p>
            <a:pPr algn="just">
              <a:lnSpc>
                <a:spcPct val="120000"/>
              </a:lnSpc>
              <a:spcBef>
                <a:spcPts val="0"/>
              </a:spcBef>
              <a:buClrTx/>
              <a:buFont typeface="Wingdings" panose="05000000000000000000" pitchFamily="2" charset="2"/>
              <a:buChar char="q"/>
            </a:pPr>
            <a:r>
              <a:rPr lang="en-US" sz="2600" dirty="0">
                <a:solidFill>
                  <a:schemeClr val="tx1"/>
                </a:solidFill>
              </a:rPr>
              <a:t>A community could be a town or a large area that is sparsely populated, it might also be the people involved with the school where you are working or a work site.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0233126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HEALTH EDUCATION APPROACHES</a:t>
            </a:r>
          </a:p>
          <a:p>
            <a:pPr algn="just">
              <a:lnSpc>
                <a:spcPct val="120000"/>
              </a:lnSpc>
              <a:spcBef>
                <a:spcPts val="0"/>
              </a:spcBef>
              <a:buClrTx/>
              <a:buFont typeface="Wingdings" panose="05000000000000000000" pitchFamily="2" charset="2"/>
              <a:buChar char="q"/>
            </a:pPr>
            <a:r>
              <a:rPr lang="en-US" sz="2600" dirty="0">
                <a:solidFill>
                  <a:schemeClr val="tx1"/>
                </a:solidFill>
              </a:rPr>
              <a:t>Health promotion is an important part of your work as a Health educator. </a:t>
            </a:r>
          </a:p>
          <a:p>
            <a:pPr algn="just">
              <a:lnSpc>
                <a:spcPct val="120000"/>
              </a:lnSpc>
              <a:spcBef>
                <a:spcPts val="0"/>
              </a:spcBef>
              <a:buClrTx/>
              <a:buFont typeface="Wingdings" panose="05000000000000000000" pitchFamily="2" charset="2"/>
              <a:buChar char="q"/>
            </a:pPr>
            <a:r>
              <a:rPr lang="en-US" sz="2600" dirty="0">
                <a:solidFill>
                  <a:schemeClr val="tx1"/>
                </a:solidFill>
              </a:rPr>
              <a:t>Some of the key approaches used in health education are as follows; </a:t>
            </a:r>
          </a:p>
          <a:p>
            <a:pPr marL="0" indent="0" algn="just">
              <a:lnSpc>
                <a:spcPct val="120000"/>
              </a:lnSpc>
              <a:spcBef>
                <a:spcPts val="0"/>
              </a:spcBef>
              <a:buClrTx/>
              <a:buNone/>
            </a:pPr>
            <a:r>
              <a:rPr lang="en-US" sz="2600" dirty="0">
                <a:solidFill>
                  <a:schemeClr val="tx1"/>
                </a:solidFill>
              </a:rPr>
              <a:t>1.	Medical or preventive approach.</a:t>
            </a:r>
          </a:p>
          <a:p>
            <a:pPr marL="0" indent="0" algn="just">
              <a:lnSpc>
                <a:spcPct val="120000"/>
              </a:lnSpc>
              <a:spcBef>
                <a:spcPts val="0"/>
              </a:spcBef>
              <a:buClrTx/>
              <a:buNone/>
            </a:pPr>
            <a:r>
              <a:rPr lang="en-US" sz="2600" dirty="0">
                <a:solidFill>
                  <a:schemeClr val="tx1"/>
                </a:solidFill>
              </a:rPr>
              <a:t>2.	Behavior change approach.</a:t>
            </a:r>
          </a:p>
          <a:p>
            <a:pPr marL="0" indent="0" algn="just">
              <a:lnSpc>
                <a:spcPct val="120000"/>
              </a:lnSpc>
              <a:spcBef>
                <a:spcPts val="0"/>
              </a:spcBef>
              <a:buClrTx/>
              <a:buNone/>
            </a:pPr>
            <a:r>
              <a:rPr lang="en-US" sz="2600" dirty="0">
                <a:solidFill>
                  <a:schemeClr val="tx1"/>
                </a:solidFill>
              </a:rPr>
              <a:t>3.	Educational approach.</a:t>
            </a:r>
          </a:p>
          <a:p>
            <a:pPr marL="514350" indent="-514350" algn="just">
              <a:lnSpc>
                <a:spcPct val="120000"/>
              </a:lnSpc>
              <a:spcBef>
                <a:spcPts val="0"/>
              </a:spcBef>
              <a:buClrTx/>
              <a:buAutoNum type="arabicPeriod" startAt="4"/>
            </a:pPr>
            <a:r>
              <a:rPr lang="en-US" sz="2600" dirty="0">
                <a:solidFill>
                  <a:schemeClr val="tx1"/>
                </a:solidFill>
              </a:rPr>
              <a:t>Empowerment approach.</a:t>
            </a:r>
          </a:p>
          <a:p>
            <a:pPr marL="514350" indent="-514350" algn="just">
              <a:lnSpc>
                <a:spcPct val="120000"/>
              </a:lnSpc>
              <a:spcBef>
                <a:spcPts val="0"/>
              </a:spcBef>
              <a:buClrTx/>
              <a:buAutoNum type="arabicPeriod" startAt="4"/>
            </a:pPr>
            <a:r>
              <a:rPr lang="en-US" sz="2600" dirty="0">
                <a:solidFill>
                  <a:schemeClr val="tx1"/>
                </a:solidFill>
              </a:rPr>
              <a:t>Social change approach.</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9754786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The medical approach.</a:t>
            </a:r>
          </a:p>
          <a:p>
            <a:pPr algn="just">
              <a:lnSpc>
                <a:spcPct val="120000"/>
              </a:lnSpc>
              <a:spcBef>
                <a:spcPts val="0"/>
              </a:spcBef>
              <a:buClrTx/>
              <a:buFont typeface="Wingdings" panose="05000000000000000000" pitchFamily="2" charset="2"/>
              <a:buChar char="q"/>
            </a:pPr>
            <a:r>
              <a:rPr lang="en-US" sz="2600" dirty="0">
                <a:solidFill>
                  <a:schemeClr val="tx1"/>
                </a:solidFill>
              </a:rPr>
              <a:t>Aim is freedom from medically-defined disease and disability such as infectious diseases.</a:t>
            </a:r>
          </a:p>
          <a:p>
            <a:pPr algn="just">
              <a:lnSpc>
                <a:spcPct val="120000"/>
              </a:lnSpc>
              <a:spcBef>
                <a:spcPts val="0"/>
              </a:spcBef>
              <a:buClrTx/>
              <a:buFont typeface="Wingdings" panose="05000000000000000000" pitchFamily="2" charset="2"/>
              <a:buChar char="q"/>
            </a:pPr>
            <a:r>
              <a:rPr lang="en-US" sz="2600" dirty="0">
                <a:solidFill>
                  <a:schemeClr val="tx1"/>
                </a:solidFill>
              </a:rPr>
              <a:t>It reduces morbidity and premature mortality.</a:t>
            </a:r>
          </a:p>
          <a:p>
            <a:pPr algn="just">
              <a:lnSpc>
                <a:spcPct val="120000"/>
              </a:lnSpc>
              <a:spcBef>
                <a:spcPts val="0"/>
              </a:spcBef>
              <a:buClrTx/>
              <a:buFont typeface="Wingdings" panose="05000000000000000000" pitchFamily="2" charset="2"/>
              <a:buChar char="q"/>
            </a:pPr>
            <a:r>
              <a:rPr lang="en-US" sz="2600" dirty="0">
                <a:solidFill>
                  <a:schemeClr val="tx1"/>
                </a:solidFill>
              </a:rPr>
              <a:t>Involves medical intervention or risk education to prevent or ameliorate (improve) ill-health.</a:t>
            </a:r>
          </a:p>
          <a:p>
            <a:pPr algn="just">
              <a:lnSpc>
                <a:spcPct val="120000"/>
              </a:lnSpc>
              <a:spcBef>
                <a:spcPts val="0"/>
              </a:spcBef>
              <a:buClrTx/>
              <a:buFont typeface="Wingdings" panose="05000000000000000000" pitchFamily="2" charset="2"/>
              <a:buChar char="q"/>
            </a:pPr>
            <a:r>
              <a:rPr lang="en-US" sz="2600" dirty="0">
                <a:solidFill>
                  <a:schemeClr val="tx1"/>
                </a:solidFill>
              </a:rPr>
              <a:t>Values preventive medical procedures and the medical profession’s responsibility to ensure that patients comply with recommended procedures.</a:t>
            </a:r>
          </a:p>
          <a:p>
            <a:pPr algn="just">
              <a:lnSpc>
                <a:spcPct val="120000"/>
              </a:lnSpc>
              <a:spcBef>
                <a:spcPts val="0"/>
              </a:spcBef>
              <a:buClrTx/>
              <a:buFont typeface="Wingdings" panose="05000000000000000000" pitchFamily="2" charset="2"/>
              <a:buChar char="q"/>
            </a:pPr>
            <a:r>
              <a:rPr lang="en-US" sz="2600" dirty="0">
                <a:solidFill>
                  <a:schemeClr val="tx1"/>
                </a:solidFill>
              </a:rPr>
              <a:t>This is done by seeking to increase medical interventions and compliance. </a:t>
            </a:r>
          </a:p>
          <a:p>
            <a:pPr algn="just">
              <a:lnSpc>
                <a:spcPct val="120000"/>
              </a:lnSpc>
              <a:spcBef>
                <a:spcPts val="0"/>
              </a:spcBef>
              <a:buClrTx/>
              <a:buFont typeface="Wingdings" panose="05000000000000000000" pitchFamily="2" charset="2"/>
              <a:buChar char="q"/>
            </a:pPr>
            <a:r>
              <a:rPr lang="en-US" sz="2600" dirty="0">
                <a:solidFill>
                  <a:schemeClr val="tx1"/>
                </a:solidFill>
              </a:rPr>
              <a:t>It ignores social and environmental factors.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864613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77500" lnSpcReduction="20000"/>
          </a:bodyPr>
          <a:lstStyle/>
          <a:p>
            <a:pPr marL="0" indent="0" algn="just">
              <a:lnSpc>
                <a:spcPct val="120000"/>
              </a:lnSpc>
              <a:spcBef>
                <a:spcPts val="0"/>
              </a:spcBef>
              <a:buClrTx/>
              <a:buNone/>
            </a:pPr>
            <a:r>
              <a:rPr lang="en-US" sz="2600" b="1" dirty="0">
                <a:solidFill>
                  <a:schemeClr val="tx1"/>
                </a:solidFill>
              </a:rPr>
              <a:t>The behavior change approach.</a:t>
            </a:r>
          </a:p>
          <a:p>
            <a:pPr algn="just">
              <a:lnSpc>
                <a:spcPct val="120000"/>
              </a:lnSpc>
              <a:spcBef>
                <a:spcPts val="0"/>
              </a:spcBef>
              <a:buClrTx/>
              <a:buFont typeface="Wingdings" panose="05000000000000000000" pitchFamily="2" charset="2"/>
              <a:buChar char="q"/>
            </a:pPr>
            <a:r>
              <a:rPr lang="en-US" sz="2600" dirty="0">
                <a:solidFill>
                  <a:schemeClr val="tx1"/>
                </a:solidFill>
              </a:rPr>
              <a:t>Aim is to encourage to change people’s individual attitudes and behavior so that they adopt healthy lifestyle behaviors.</a:t>
            </a:r>
          </a:p>
          <a:p>
            <a:pPr algn="just">
              <a:lnSpc>
                <a:spcPct val="120000"/>
              </a:lnSpc>
              <a:spcBef>
                <a:spcPts val="0"/>
              </a:spcBef>
              <a:buClrTx/>
              <a:buFont typeface="Wingdings" panose="05000000000000000000" pitchFamily="2" charset="2"/>
              <a:buChar char="q"/>
            </a:pPr>
            <a:r>
              <a:rPr lang="en-US" sz="2600" dirty="0">
                <a:solidFill>
                  <a:schemeClr val="tx1"/>
                </a:solidFill>
              </a:rPr>
              <a:t>It brings about changes in an individual’s thinking or perception. </a:t>
            </a:r>
          </a:p>
          <a:p>
            <a:pPr algn="just">
              <a:lnSpc>
                <a:spcPct val="120000"/>
              </a:lnSpc>
              <a:spcBef>
                <a:spcPts val="0"/>
              </a:spcBef>
              <a:buClrTx/>
              <a:buFont typeface="Wingdings" panose="05000000000000000000" pitchFamily="2" charset="2"/>
              <a:buChar char="q"/>
            </a:pPr>
            <a:r>
              <a:rPr lang="en-US" sz="2600" dirty="0">
                <a:solidFill>
                  <a:schemeClr val="tx1"/>
                </a:solidFill>
              </a:rPr>
              <a:t>It helps community change the behavior and help them make their own health-related decisions. </a:t>
            </a:r>
          </a:p>
          <a:p>
            <a:pPr algn="just">
              <a:lnSpc>
                <a:spcPct val="120000"/>
              </a:lnSpc>
              <a:spcBef>
                <a:spcPts val="0"/>
              </a:spcBef>
              <a:buClrTx/>
              <a:buFont typeface="Wingdings" panose="05000000000000000000" pitchFamily="2" charset="2"/>
              <a:buChar char="q"/>
            </a:pPr>
            <a:r>
              <a:rPr lang="en-US" sz="2600" dirty="0">
                <a:solidFill>
                  <a:schemeClr val="tx1"/>
                </a:solidFill>
              </a:rPr>
              <a:t>This can be applied using locally available methods and media such as leaflets and posters. </a:t>
            </a:r>
          </a:p>
          <a:p>
            <a:pPr algn="just">
              <a:lnSpc>
                <a:spcPct val="120000"/>
              </a:lnSpc>
              <a:spcBef>
                <a:spcPts val="0"/>
              </a:spcBef>
              <a:buClrTx/>
              <a:buFont typeface="Wingdings" panose="05000000000000000000" pitchFamily="2" charset="2"/>
              <a:buChar char="q"/>
            </a:pPr>
            <a:r>
              <a:rPr lang="en-US" sz="2600" dirty="0">
                <a:solidFill>
                  <a:schemeClr val="tx1"/>
                </a:solidFill>
              </a:rPr>
              <a:t>Considers a wider issues of health education such as individual perceptions of exposure to health risks and risky behavior. </a:t>
            </a:r>
          </a:p>
          <a:p>
            <a:pPr algn="just">
              <a:lnSpc>
                <a:spcPct val="120000"/>
              </a:lnSpc>
              <a:spcBef>
                <a:spcPts val="0"/>
              </a:spcBef>
              <a:buClrTx/>
              <a:buFont typeface="Wingdings" panose="05000000000000000000" pitchFamily="2" charset="2"/>
              <a:buChar char="q"/>
            </a:pPr>
            <a:r>
              <a:rPr lang="en-US" sz="2600" dirty="0">
                <a:solidFill>
                  <a:schemeClr val="tx1"/>
                </a:solidFill>
              </a:rPr>
              <a:t>It also covers the benefits an individual can gain through health practices.</a:t>
            </a:r>
          </a:p>
          <a:p>
            <a:pPr algn="just">
              <a:lnSpc>
                <a:spcPct val="120000"/>
              </a:lnSpc>
              <a:spcBef>
                <a:spcPts val="0"/>
              </a:spcBef>
              <a:buClrTx/>
              <a:buFont typeface="Wingdings" panose="05000000000000000000" pitchFamily="2" charset="2"/>
              <a:buChar char="q"/>
            </a:pPr>
            <a:r>
              <a:rPr lang="en-US" sz="2600" dirty="0">
                <a:solidFill>
                  <a:schemeClr val="tx1"/>
                </a:solidFill>
              </a:rPr>
              <a:t>Methods used is prompting, cueing (provoking), vicarious learning.</a:t>
            </a:r>
          </a:p>
          <a:p>
            <a:pPr algn="just">
              <a:lnSpc>
                <a:spcPct val="120000"/>
              </a:lnSpc>
              <a:spcBef>
                <a:spcPts val="0"/>
              </a:spcBef>
              <a:buClrTx/>
              <a:buFont typeface="Wingdings" panose="05000000000000000000" pitchFamily="2" charset="2"/>
              <a:buChar char="q"/>
            </a:pPr>
            <a:r>
              <a:rPr lang="en-US" sz="2600" dirty="0">
                <a:solidFill>
                  <a:schemeClr val="tx1"/>
                </a:solidFill>
              </a:rPr>
              <a:t>It ignores social and economic factors.</a:t>
            </a:r>
          </a:p>
          <a:p>
            <a:pPr algn="just">
              <a:lnSpc>
                <a:spcPct val="120000"/>
              </a:lnSpc>
              <a:spcBef>
                <a:spcPts val="0"/>
              </a:spcBef>
              <a:buClrTx/>
              <a:buFont typeface="Wingdings" panose="05000000000000000000" pitchFamily="2" charset="2"/>
              <a:buChar char="q"/>
            </a:pPr>
            <a:r>
              <a:rPr lang="en-US" sz="2600" dirty="0">
                <a:solidFill>
                  <a:schemeClr val="tx1"/>
                </a:solidFill>
              </a:rPr>
              <a:t>Proponent of this approach will be convinced that a healthy lifestyle is in the interest of their clients.</a:t>
            </a:r>
          </a:p>
          <a:p>
            <a:pPr algn="just">
              <a:lnSpc>
                <a:spcPct val="120000"/>
              </a:lnSpc>
              <a:spcBef>
                <a:spcPts val="0"/>
              </a:spcBef>
              <a:buClrTx/>
              <a:buFont typeface="Wingdings" panose="05000000000000000000" pitchFamily="2" charset="2"/>
              <a:buChar char="q"/>
            </a:pPr>
            <a:r>
              <a:rPr lang="en-US" sz="2600" dirty="0">
                <a:solidFill>
                  <a:schemeClr val="tx1"/>
                </a:solidFill>
              </a:rPr>
              <a:t>They are responsible to encourage as many people as possible to adopt a healthy lifestyle.</a:t>
            </a:r>
          </a:p>
          <a:p>
            <a:pPr algn="just">
              <a:lnSpc>
                <a:spcPct val="120000"/>
              </a:lnSpc>
              <a:spcBef>
                <a:spcPts val="0"/>
              </a:spcBef>
              <a:buClrTx/>
              <a:buFont typeface="Wingdings" panose="05000000000000000000" pitchFamily="2" charset="2"/>
              <a:buChar char="q"/>
            </a:pPr>
            <a:r>
              <a:rPr lang="en-US" sz="2600" dirty="0">
                <a:solidFill>
                  <a:schemeClr val="tx1"/>
                </a:solidFill>
              </a:rPr>
              <a:t>Examples include teaching people how to stop smoking, encouraging people to take exercise, eat the right food, look after their teeth etc.</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213488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28599"/>
            <a:ext cx="8753476" cy="6458051"/>
          </a:xfrm>
        </p:spPr>
        <p:txBody>
          <a:bodyPr>
            <a:normAutofit fontScale="77500" lnSpcReduction="20000"/>
          </a:bodyPr>
          <a:lstStyle/>
          <a:p>
            <a:pPr marL="0" indent="0" algn="just">
              <a:lnSpc>
                <a:spcPct val="120000"/>
              </a:lnSpc>
              <a:spcBef>
                <a:spcPts val="0"/>
              </a:spcBef>
              <a:buClrTx/>
              <a:buNone/>
            </a:pPr>
            <a:r>
              <a:rPr lang="en-US" sz="2700" b="1" dirty="0">
                <a:solidFill>
                  <a:schemeClr val="tx1"/>
                </a:solidFill>
              </a:rPr>
              <a:t>The educational approach.</a:t>
            </a:r>
          </a:p>
          <a:p>
            <a:pPr algn="just">
              <a:lnSpc>
                <a:spcPct val="120000"/>
              </a:lnSpc>
              <a:spcBef>
                <a:spcPts val="0"/>
              </a:spcBef>
              <a:buClrTx/>
              <a:buFont typeface="Wingdings" panose="05000000000000000000" pitchFamily="2" charset="2"/>
              <a:buChar char="q"/>
            </a:pPr>
            <a:r>
              <a:rPr lang="en-US" sz="2700" dirty="0">
                <a:solidFill>
                  <a:schemeClr val="tx1"/>
                </a:solidFill>
              </a:rPr>
              <a:t>Aim is to give information and ensure knowledge and understanding of health issues and to enable well-informed decisions to be made.</a:t>
            </a:r>
          </a:p>
          <a:p>
            <a:pPr algn="just">
              <a:lnSpc>
                <a:spcPct val="120000"/>
              </a:lnSpc>
              <a:spcBef>
                <a:spcPts val="0"/>
              </a:spcBef>
              <a:buClrTx/>
              <a:buFont typeface="Wingdings" panose="05000000000000000000" pitchFamily="2" charset="2"/>
              <a:buChar char="q"/>
            </a:pPr>
            <a:r>
              <a:rPr lang="en-US" sz="2700" dirty="0">
                <a:solidFill>
                  <a:schemeClr val="tx1"/>
                </a:solidFill>
              </a:rPr>
              <a:t>Information about health is presented and people are helped to explore their values and attitudes and make their own decisions.</a:t>
            </a:r>
          </a:p>
          <a:p>
            <a:pPr algn="just">
              <a:lnSpc>
                <a:spcPct val="120000"/>
              </a:lnSpc>
              <a:spcBef>
                <a:spcPts val="0"/>
              </a:spcBef>
              <a:buClrTx/>
              <a:buFont typeface="Wingdings" panose="05000000000000000000" pitchFamily="2" charset="2"/>
              <a:buChar char="q"/>
            </a:pPr>
            <a:r>
              <a:rPr lang="en-US" sz="2700" dirty="0">
                <a:solidFill>
                  <a:schemeClr val="tx1"/>
                </a:solidFill>
              </a:rPr>
              <a:t>Help in carrying out those decisions and adopting new health practices may also be offered.</a:t>
            </a:r>
          </a:p>
          <a:p>
            <a:pPr algn="just">
              <a:lnSpc>
                <a:spcPct val="120000"/>
              </a:lnSpc>
              <a:spcBef>
                <a:spcPts val="0"/>
              </a:spcBef>
              <a:buClrTx/>
              <a:buFont typeface="Wingdings" panose="05000000000000000000" pitchFamily="2" charset="2"/>
              <a:buChar char="q"/>
            </a:pPr>
            <a:r>
              <a:rPr lang="en-US" sz="2700" dirty="0">
                <a:solidFill>
                  <a:schemeClr val="tx1"/>
                </a:solidFill>
              </a:rPr>
              <a:t>It requires participation of community members at every stage of the program. </a:t>
            </a:r>
          </a:p>
          <a:p>
            <a:pPr algn="just">
              <a:lnSpc>
                <a:spcPct val="120000"/>
              </a:lnSpc>
              <a:spcBef>
                <a:spcPts val="0"/>
              </a:spcBef>
              <a:buClrTx/>
              <a:buFont typeface="Wingdings" panose="05000000000000000000" pitchFamily="2" charset="2"/>
              <a:buChar char="q"/>
            </a:pPr>
            <a:r>
              <a:rPr lang="en-US" sz="2700" dirty="0">
                <a:solidFill>
                  <a:schemeClr val="tx1"/>
                </a:solidFill>
              </a:rPr>
              <a:t>It is a collective action where community participate in assessing the needs of the community.</a:t>
            </a:r>
          </a:p>
          <a:p>
            <a:pPr algn="just">
              <a:lnSpc>
                <a:spcPct val="120000"/>
              </a:lnSpc>
              <a:spcBef>
                <a:spcPts val="0"/>
              </a:spcBef>
              <a:buClrTx/>
              <a:buFont typeface="Wingdings" panose="05000000000000000000" pitchFamily="2" charset="2"/>
              <a:buChar char="q"/>
            </a:pPr>
            <a:r>
              <a:rPr lang="en-US" sz="2700" dirty="0">
                <a:solidFill>
                  <a:schemeClr val="tx1"/>
                </a:solidFill>
              </a:rPr>
              <a:t>It helps in the actions planning, targets and goals to meet those needs. </a:t>
            </a:r>
          </a:p>
          <a:p>
            <a:pPr algn="just">
              <a:lnSpc>
                <a:spcPct val="120000"/>
              </a:lnSpc>
              <a:spcBef>
                <a:spcPts val="0"/>
              </a:spcBef>
              <a:buClrTx/>
              <a:buFont typeface="Wingdings" panose="05000000000000000000" pitchFamily="2" charset="2"/>
              <a:buChar char="q"/>
            </a:pPr>
            <a:r>
              <a:rPr lang="en-US" sz="2700" dirty="0">
                <a:solidFill>
                  <a:schemeClr val="tx1"/>
                </a:solidFill>
              </a:rPr>
              <a:t>Community participation is essential for health educators to understand and deal with many influences over health-related behaviors in community. </a:t>
            </a:r>
          </a:p>
          <a:p>
            <a:pPr algn="just">
              <a:lnSpc>
                <a:spcPct val="120000"/>
              </a:lnSpc>
              <a:spcBef>
                <a:spcPts val="0"/>
              </a:spcBef>
              <a:buClrTx/>
              <a:buFont typeface="Wingdings" panose="05000000000000000000" pitchFamily="2" charset="2"/>
              <a:buChar char="q"/>
            </a:pPr>
            <a:r>
              <a:rPr lang="en-US" sz="2700" dirty="0">
                <a:solidFill>
                  <a:schemeClr val="tx1"/>
                </a:solidFill>
              </a:rPr>
              <a:t>Communities often have detailed knowledge about their culture and surrounding environment, so it is crucial to include them at all stages of community development activities.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9919516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Why is the community involved? </a:t>
            </a:r>
          </a:p>
          <a:p>
            <a:pPr algn="just">
              <a:lnSpc>
                <a:spcPct val="120000"/>
              </a:lnSpc>
              <a:spcBef>
                <a:spcPts val="0"/>
              </a:spcBef>
              <a:buClrTx/>
              <a:buFont typeface="Wingdings" panose="05000000000000000000" pitchFamily="2" charset="2"/>
              <a:buChar char="q"/>
            </a:pPr>
            <a:r>
              <a:rPr lang="en-US" sz="2600" dirty="0">
                <a:solidFill>
                  <a:schemeClr val="tx1"/>
                </a:solidFill>
              </a:rPr>
              <a:t>So that it become involved in the implementation of H/E activities successfully. </a:t>
            </a:r>
          </a:p>
          <a:p>
            <a:pPr algn="just">
              <a:lnSpc>
                <a:spcPct val="120000"/>
              </a:lnSpc>
              <a:spcBef>
                <a:spcPts val="0"/>
              </a:spcBef>
              <a:buClrTx/>
              <a:buFont typeface="Wingdings" panose="05000000000000000000" pitchFamily="2" charset="2"/>
              <a:buChar char="q"/>
            </a:pPr>
            <a:r>
              <a:rPr lang="en-US" sz="2600" dirty="0">
                <a:solidFill>
                  <a:schemeClr val="tx1"/>
                </a:solidFill>
              </a:rPr>
              <a:t>To develop self-reliance, empowerment and problem-solving skills of community members.</a:t>
            </a:r>
          </a:p>
          <a:p>
            <a:pPr algn="just">
              <a:lnSpc>
                <a:spcPct val="120000"/>
              </a:lnSpc>
              <a:spcBef>
                <a:spcPts val="0"/>
              </a:spcBef>
              <a:buClrTx/>
              <a:buFont typeface="Wingdings" panose="05000000000000000000" pitchFamily="2" charset="2"/>
              <a:buChar char="q"/>
            </a:pPr>
            <a:r>
              <a:rPr lang="en-US" sz="2600" dirty="0">
                <a:solidFill>
                  <a:schemeClr val="tx1"/>
                </a:solidFill>
              </a:rPr>
              <a:t>It also enables use of locally available resource.</a:t>
            </a:r>
          </a:p>
          <a:p>
            <a:pPr algn="just">
              <a:lnSpc>
                <a:spcPct val="120000"/>
              </a:lnSpc>
              <a:spcBef>
                <a:spcPts val="0"/>
              </a:spcBef>
              <a:buClrTx/>
              <a:buFont typeface="Wingdings" panose="05000000000000000000" pitchFamily="2" charset="2"/>
              <a:buChar char="q"/>
            </a:pPr>
            <a:r>
              <a:rPr lang="en-US" sz="2600" dirty="0">
                <a:solidFill>
                  <a:schemeClr val="tx1"/>
                </a:solidFill>
              </a:rPr>
              <a:t>To creates better relationships with the people in the community you are working in.</a:t>
            </a:r>
          </a:p>
          <a:p>
            <a:pPr algn="just">
              <a:lnSpc>
                <a:spcPct val="120000"/>
              </a:lnSpc>
              <a:spcBef>
                <a:spcPts val="0"/>
              </a:spcBef>
              <a:buClrTx/>
              <a:buFont typeface="Wingdings" panose="05000000000000000000" pitchFamily="2" charset="2"/>
              <a:buChar char="q"/>
            </a:pPr>
            <a:r>
              <a:rPr lang="en-US" sz="2600" dirty="0">
                <a:solidFill>
                  <a:schemeClr val="tx1"/>
                </a:solidFill>
              </a:rPr>
              <a:t>The method is done through small groups or mass media group discussions or role‐plays.</a:t>
            </a:r>
          </a:p>
          <a:p>
            <a:pPr algn="just">
              <a:lnSpc>
                <a:spcPct val="120000"/>
              </a:lnSpc>
              <a:spcBef>
                <a:spcPts val="0"/>
              </a:spcBef>
              <a:buClrTx/>
              <a:buFont typeface="Wingdings" panose="05000000000000000000" pitchFamily="2" charset="2"/>
              <a:buChar char="q"/>
            </a:pPr>
            <a:r>
              <a:rPr lang="en-US" sz="2600" dirty="0">
                <a:solidFill>
                  <a:schemeClr val="tx1"/>
                </a:solidFill>
              </a:rPr>
              <a:t>Proponent of this approach will value the educational process and respect the right of the individual to choose their own health behavior.</a:t>
            </a:r>
          </a:p>
          <a:p>
            <a:pPr algn="just">
              <a:lnSpc>
                <a:spcPct val="120000"/>
              </a:lnSpc>
              <a:spcBef>
                <a:spcPts val="0"/>
              </a:spcBef>
              <a:buClrTx/>
              <a:buFont typeface="Wingdings" panose="05000000000000000000" pitchFamily="2" charset="2"/>
              <a:buChar char="q"/>
            </a:pPr>
            <a:r>
              <a:rPr lang="en-US" sz="2600" dirty="0">
                <a:solidFill>
                  <a:schemeClr val="tx1"/>
                </a:solidFill>
              </a:rPr>
              <a:t>Responsibility to raise with clients the health issues which they think will be in their client’s best interests.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4048537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4"/>
            <a:ext cx="8753476" cy="6656698"/>
          </a:xfrm>
        </p:spPr>
        <p:txBody>
          <a:bodyPr>
            <a:normAutofit fontScale="55000" lnSpcReduction="20000"/>
          </a:bodyPr>
          <a:lstStyle/>
          <a:p>
            <a:pPr marL="0" indent="0" algn="just">
              <a:lnSpc>
                <a:spcPct val="120000"/>
              </a:lnSpc>
              <a:spcBef>
                <a:spcPts val="0"/>
              </a:spcBef>
              <a:buClrTx/>
              <a:buNone/>
            </a:pPr>
            <a:r>
              <a:rPr lang="en-US" sz="3500" b="1" dirty="0">
                <a:solidFill>
                  <a:schemeClr val="tx1"/>
                </a:solidFill>
              </a:rPr>
              <a:t>Empowerment (Client- centered approach).</a:t>
            </a:r>
          </a:p>
          <a:p>
            <a:pPr algn="just">
              <a:lnSpc>
                <a:spcPct val="120000"/>
              </a:lnSpc>
              <a:spcBef>
                <a:spcPts val="0"/>
              </a:spcBef>
              <a:buClrTx/>
              <a:buFont typeface="Wingdings" panose="05000000000000000000" pitchFamily="2" charset="2"/>
              <a:buChar char="q"/>
            </a:pPr>
            <a:r>
              <a:rPr lang="en-US" sz="3500" dirty="0">
                <a:solidFill>
                  <a:schemeClr val="tx1"/>
                </a:solidFill>
              </a:rPr>
              <a:t>Aim is to work with clients in order to help them to identify what they want to know about and take action on.</a:t>
            </a:r>
          </a:p>
          <a:p>
            <a:pPr algn="just">
              <a:lnSpc>
                <a:spcPct val="120000"/>
              </a:lnSpc>
              <a:spcBef>
                <a:spcPts val="0"/>
              </a:spcBef>
              <a:buClrTx/>
              <a:buFont typeface="Wingdings" panose="05000000000000000000" pitchFamily="2" charset="2"/>
              <a:buChar char="q"/>
            </a:pPr>
            <a:r>
              <a:rPr lang="en-US" sz="3500" dirty="0">
                <a:solidFill>
                  <a:schemeClr val="tx1"/>
                </a:solidFill>
              </a:rPr>
              <a:t>They will make their own decisions and choices according to their own interest and values.</a:t>
            </a:r>
          </a:p>
          <a:p>
            <a:pPr algn="just">
              <a:lnSpc>
                <a:spcPct val="120000"/>
              </a:lnSpc>
              <a:spcBef>
                <a:spcPts val="0"/>
              </a:spcBef>
              <a:buClrTx/>
              <a:buFont typeface="Wingdings" panose="05000000000000000000" pitchFamily="2" charset="2"/>
              <a:buChar char="q"/>
            </a:pPr>
            <a:r>
              <a:rPr lang="en-US" sz="3500" dirty="0">
                <a:solidFill>
                  <a:schemeClr val="tx1"/>
                </a:solidFill>
              </a:rPr>
              <a:t>It involves identifying individual or community health needs and gain the knowledge, skills and attitudes to act upon them through a program of action.</a:t>
            </a:r>
          </a:p>
          <a:p>
            <a:pPr algn="just">
              <a:lnSpc>
                <a:spcPct val="120000"/>
              </a:lnSpc>
              <a:spcBef>
                <a:spcPts val="0"/>
              </a:spcBef>
              <a:buClrTx/>
              <a:buFont typeface="Wingdings" panose="05000000000000000000" pitchFamily="2" charset="2"/>
              <a:buChar char="q"/>
            </a:pPr>
            <a:r>
              <a:rPr lang="en-US" sz="3500" dirty="0">
                <a:solidFill>
                  <a:schemeClr val="tx1"/>
                </a:solidFill>
              </a:rPr>
              <a:t>Self-empowerment is rooted in awareness and understanding that people can act to change their own lives on their own behalf. </a:t>
            </a:r>
          </a:p>
          <a:p>
            <a:pPr algn="just">
              <a:lnSpc>
                <a:spcPct val="120000"/>
              </a:lnSpc>
              <a:spcBef>
                <a:spcPts val="0"/>
              </a:spcBef>
              <a:buClrTx/>
              <a:buFont typeface="Wingdings" panose="05000000000000000000" pitchFamily="2" charset="2"/>
              <a:buChar char="q"/>
            </a:pPr>
            <a:r>
              <a:rPr lang="en-US" sz="3500" dirty="0">
                <a:solidFill>
                  <a:schemeClr val="tx1"/>
                </a:solidFill>
              </a:rPr>
              <a:t>Health promoter’s role is to act as a facilitator in helping people to identify their own concerns. </a:t>
            </a:r>
          </a:p>
          <a:p>
            <a:pPr algn="just">
              <a:lnSpc>
                <a:spcPct val="120000"/>
              </a:lnSpc>
              <a:spcBef>
                <a:spcPts val="0"/>
              </a:spcBef>
              <a:buClrTx/>
              <a:buFont typeface="Wingdings" panose="05000000000000000000" pitchFamily="2" charset="2"/>
              <a:buChar char="q"/>
            </a:pPr>
            <a:r>
              <a:rPr lang="en-US" sz="3500" dirty="0">
                <a:solidFill>
                  <a:schemeClr val="tx1"/>
                </a:solidFill>
              </a:rPr>
              <a:t>They gain the knowledge and skills they require to make things happen.</a:t>
            </a:r>
          </a:p>
          <a:p>
            <a:pPr algn="just">
              <a:lnSpc>
                <a:spcPct val="120000"/>
              </a:lnSpc>
              <a:spcBef>
                <a:spcPts val="0"/>
              </a:spcBef>
              <a:buClrTx/>
              <a:buFont typeface="Wingdings" panose="05000000000000000000" pitchFamily="2" charset="2"/>
              <a:buChar char="q"/>
            </a:pPr>
            <a:r>
              <a:rPr lang="en-US" sz="3500" dirty="0">
                <a:solidFill>
                  <a:schemeClr val="tx1"/>
                </a:solidFill>
              </a:rPr>
              <a:t>Clients are valued as equal who have knowledge, skills and abilities to contribute, and who have an absolute right to control their own health destinies.</a:t>
            </a:r>
          </a:p>
          <a:p>
            <a:pPr algn="just">
              <a:lnSpc>
                <a:spcPct val="120000"/>
              </a:lnSpc>
              <a:spcBef>
                <a:spcPts val="0"/>
              </a:spcBef>
              <a:buClrTx/>
              <a:buFont typeface="Wingdings" panose="05000000000000000000" pitchFamily="2" charset="2"/>
              <a:buChar char="q"/>
            </a:pPr>
            <a:r>
              <a:rPr lang="en-US" sz="3500" dirty="0">
                <a:solidFill>
                  <a:schemeClr val="tx1"/>
                </a:solidFill>
              </a:rPr>
              <a:t>This approach provide tools needed for people to make their own choices about their health determinants.</a:t>
            </a:r>
          </a:p>
          <a:p>
            <a:pPr algn="just">
              <a:lnSpc>
                <a:spcPct val="120000"/>
              </a:lnSpc>
              <a:spcBef>
                <a:spcPts val="0"/>
              </a:spcBef>
              <a:buClrTx/>
              <a:buFont typeface="Wingdings" panose="05000000000000000000" pitchFamily="2" charset="2"/>
              <a:buChar char="q"/>
            </a:pPr>
            <a:r>
              <a:rPr lang="en-US" sz="3500" dirty="0">
                <a:solidFill>
                  <a:schemeClr val="tx1"/>
                </a:solidFill>
              </a:rPr>
              <a:t>Such techniques include group work, problem solving, client-centered counselling, social skills training and educational drama. </a:t>
            </a:r>
          </a:p>
          <a:p>
            <a:pPr algn="just">
              <a:lnSpc>
                <a:spcPct val="120000"/>
              </a:lnSpc>
              <a:spcBef>
                <a:spcPts val="0"/>
              </a:spcBef>
              <a:buClrTx/>
              <a:buFont typeface="Wingdings" panose="05000000000000000000" pitchFamily="2" charset="2"/>
              <a:buChar char="q"/>
            </a:pPr>
            <a:r>
              <a:rPr lang="en-US" sz="3500" dirty="0">
                <a:solidFill>
                  <a:schemeClr val="tx1"/>
                </a:solidFill>
              </a:rPr>
              <a:t>Methods applied are Counselling, problem solving, advocacy, public participation.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7441569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The societal change approach.</a:t>
            </a:r>
          </a:p>
          <a:p>
            <a:pPr algn="just">
              <a:lnSpc>
                <a:spcPct val="120000"/>
              </a:lnSpc>
              <a:spcBef>
                <a:spcPts val="0"/>
              </a:spcBef>
              <a:buClrTx/>
              <a:buFont typeface="Wingdings" panose="05000000000000000000" pitchFamily="2" charset="2"/>
              <a:buChar char="q"/>
            </a:pPr>
            <a:r>
              <a:rPr lang="en-US" sz="2600" dirty="0">
                <a:solidFill>
                  <a:schemeClr val="tx1"/>
                </a:solidFill>
              </a:rPr>
              <a:t>Aim is to effect changes on the physical, social and economic environment, in order to make it more conducive to good health.</a:t>
            </a:r>
          </a:p>
          <a:p>
            <a:pPr algn="just">
              <a:lnSpc>
                <a:spcPct val="120000"/>
              </a:lnSpc>
              <a:spcBef>
                <a:spcPts val="0"/>
              </a:spcBef>
              <a:buClrTx/>
              <a:buFont typeface="Wingdings" panose="05000000000000000000" pitchFamily="2" charset="2"/>
              <a:buChar char="q"/>
            </a:pPr>
            <a:r>
              <a:rPr lang="en-US" sz="2600" dirty="0">
                <a:solidFill>
                  <a:schemeClr val="tx1"/>
                </a:solidFill>
              </a:rPr>
              <a:t>Focus is on changing society not on changing the behavior of individuals.</a:t>
            </a:r>
          </a:p>
          <a:p>
            <a:pPr algn="just">
              <a:lnSpc>
                <a:spcPct val="120000"/>
              </a:lnSpc>
              <a:spcBef>
                <a:spcPts val="0"/>
              </a:spcBef>
              <a:buClrTx/>
              <a:buFont typeface="Wingdings" panose="05000000000000000000" pitchFamily="2" charset="2"/>
              <a:buChar char="q"/>
            </a:pPr>
            <a:r>
              <a:rPr lang="en-US" sz="2600" dirty="0">
                <a:solidFill>
                  <a:schemeClr val="tx1"/>
                </a:solidFill>
              </a:rPr>
              <a:t>Proponent of this approach value their democratic right to change society and be committed to put health on the political agenda.</a:t>
            </a:r>
          </a:p>
          <a:p>
            <a:pPr algn="just">
              <a:lnSpc>
                <a:spcPct val="120000"/>
              </a:lnSpc>
              <a:spcBef>
                <a:spcPts val="0"/>
              </a:spcBef>
              <a:buClrTx/>
              <a:buFont typeface="Wingdings" panose="05000000000000000000" pitchFamily="2" charset="2"/>
              <a:buChar char="q"/>
            </a:pPr>
            <a:r>
              <a:rPr lang="en-US" sz="2600" dirty="0">
                <a:solidFill>
                  <a:schemeClr val="tx1"/>
                </a:solidFill>
              </a:rPr>
              <a:t>Methods applied includes lobbing, advocacy, policies, fiscal measures, etc.</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364755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GB" sz="2800" b="1" dirty="0">
              <a:solidFill>
                <a:srgbClr val="00B050"/>
              </a:solidFill>
            </a:endParaRPr>
          </a:p>
          <a:p>
            <a:pPr marL="0" indent="0" algn="ctr">
              <a:lnSpc>
                <a:spcPct val="120000"/>
              </a:lnSpc>
              <a:spcBef>
                <a:spcPts val="0"/>
              </a:spcBef>
              <a:buClrTx/>
              <a:buNone/>
            </a:pPr>
            <a:endParaRPr lang="en-GB" sz="2800" b="1" dirty="0">
              <a:solidFill>
                <a:srgbClr val="00B050"/>
              </a:solidFill>
            </a:endParaRPr>
          </a:p>
          <a:p>
            <a:pPr marL="0" indent="0" algn="ctr">
              <a:lnSpc>
                <a:spcPct val="120000"/>
              </a:lnSpc>
              <a:spcBef>
                <a:spcPts val="0"/>
              </a:spcBef>
              <a:buClrTx/>
              <a:buNone/>
            </a:pPr>
            <a:endParaRPr lang="en-GB" sz="2800" b="1" dirty="0">
              <a:solidFill>
                <a:srgbClr val="00B050"/>
              </a:solidFill>
            </a:endParaRPr>
          </a:p>
          <a:p>
            <a:pPr marL="0" indent="0" algn="ctr">
              <a:lnSpc>
                <a:spcPct val="120000"/>
              </a:lnSpc>
              <a:spcBef>
                <a:spcPts val="0"/>
              </a:spcBef>
              <a:buClrTx/>
              <a:buNone/>
            </a:pPr>
            <a:endParaRPr lang="en-GB" sz="2800" b="1" dirty="0">
              <a:solidFill>
                <a:srgbClr val="00B050"/>
              </a:solidFill>
            </a:endParaRPr>
          </a:p>
          <a:p>
            <a:pPr marL="0" indent="0" algn="ctr">
              <a:lnSpc>
                <a:spcPct val="120000"/>
              </a:lnSpc>
              <a:spcBef>
                <a:spcPts val="0"/>
              </a:spcBef>
              <a:buClrTx/>
              <a:buNone/>
            </a:pPr>
            <a:endParaRPr lang="en-GB" sz="2800" b="1" dirty="0">
              <a:solidFill>
                <a:srgbClr val="00B050"/>
              </a:solidFill>
            </a:endParaRPr>
          </a:p>
          <a:p>
            <a:pPr marL="0" indent="0" algn="ctr">
              <a:lnSpc>
                <a:spcPct val="120000"/>
              </a:lnSpc>
              <a:spcBef>
                <a:spcPts val="0"/>
              </a:spcBef>
              <a:buClrTx/>
              <a:buNone/>
            </a:pPr>
            <a:r>
              <a:rPr lang="en-GB" sz="2800" b="1" dirty="0">
                <a:solidFill>
                  <a:srgbClr val="00B050"/>
                </a:solidFill>
              </a:rPr>
              <a:t>HEALTH PROMOTION MATERIALS</a:t>
            </a:r>
            <a:endParaRPr lang="en-US" sz="2600" b="1" dirty="0">
              <a:solidFill>
                <a:srgbClr val="00B050"/>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2977109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Methods of health promotion</a:t>
            </a:r>
          </a:p>
          <a:p>
            <a:pPr marL="0" indent="0" algn="just">
              <a:lnSpc>
                <a:spcPct val="120000"/>
              </a:lnSpc>
              <a:spcBef>
                <a:spcPts val="0"/>
              </a:spcBef>
              <a:buClrTx/>
              <a:buNone/>
            </a:pPr>
            <a:r>
              <a:rPr lang="en-US" sz="2600" dirty="0">
                <a:solidFill>
                  <a:schemeClr val="tx1"/>
                </a:solidFill>
              </a:rPr>
              <a:t>1. Audio visual aids. </a:t>
            </a:r>
          </a:p>
          <a:p>
            <a:pPr marL="0" indent="0" algn="just">
              <a:lnSpc>
                <a:spcPct val="120000"/>
              </a:lnSpc>
              <a:spcBef>
                <a:spcPts val="0"/>
              </a:spcBef>
              <a:buClrTx/>
              <a:buNone/>
            </a:pPr>
            <a:r>
              <a:rPr lang="en-US" sz="2600" dirty="0">
                <a:solidFill>
                  <a:schemeClr val="tx1"/>
                </a:solidFill>
              </a:rPr>
              <a:t>2. Role play. </a:t>
            </a:r>
          </a:p>
          <a:p>
            <a:pPr marL="0" indent="0" algn="just">
              <a:lnSpc>
                <a:spcPct val="120000"/>
              </a:lnSpc>
              <a:spcBef>
                <a:spcPts val="0"/>
              </a:spcBef>
              <a:buClrTx/>
              <a:buNone/>
            </a:pPr>
            <a:r>
              <a:rPr lang="en-US" sz="2600" dirty="0">
                <a:solidFill>
                  <a:schemeClr val="tx1"/>
                </a:solidFill>
              </a:rPr>
              <a:t>3. Songs. </a:t>
            </a:r>
          </a:p>
          <a:p>
            <a:pPr marL="0" indent="0" algn="just">
              <a:lnSpc>
                <a:spcPct val="120000"/>
              </a:lnSpc>
              <a:spcBef>
                <a:spcPts val="0"/>
              </a:spcBef>
              <a:buClrTx/>
              <a:buNone/>
            </a:pPr>
            <a:r>
              <a:rPr lang="en-US" sz="2600" dirty="0">
                <a:solidFill>
                  <a:schemeClr val="tx1"/>
                </a:solidFill>
              </a:rPr>
              <a:t>4. Poems.</a:t>
            </a:r>
          </a:p>
          <a:p>
            <a:pPr marL="0" indent="0" algn="just">
              <a:lnSpc>
                <a:spcPct val="120000"/>
              </a:lnSpc>
              <a:spcBef>
                <a:spcPts val="0"/>
              </a:spcBef>
              <a:buClrTx/>
              <a:buNone/>
            </a:pPr>
            <a:r>
              <a:rPr lang="en-US" sz="2600" dirty="0">
                <a:solidFill>
                  <a:schemeClr val="tx1"/>
                </a:solidFill>
              </a:rPr>
              <a:t>5. Community barazas.</a:t>
            </a:r>
          </a:p>
          <a:p>
            <a:pPr marL="0" indent="0" algn="just">
              <a:lnSpc>
                <a:spcPct val="120000"/>
              </a:lnSpc>
              <a:spcBef>
                <a:spcPts val="0"/>
              </a:spcBef>
              <a:buClrTx/>
              <a:buNone/>
            </a:pPr>
            <a:r>
              <a:rPr lang="en-US" sz="2600" dirty="0">
                <a:solidFill>
                  <a:schemeClr val="tx1"/>
                </a:solidFill>
              </a:rPr>
              <a:t>6. Schools.</a:t>
            </a:r>
          </a:p>
          <a:p>
            <a:pPr marL="0" indent="0" algn="just">
              <a:lnSpc>
                <a:spcPct val="120000"/>
              </a:lnSpc>
              <a:spcBef>
                <a:spcPts val="0"/>
              </a:spcBef>
              <a:buClrTx/>
              <a:buNone/>
            </a:pPr>
            <a:r>
              <a:rPr lang="en-US" sz="2600" dirty="0">
                <a:solidFill>
                  <a:schemeClr val="tx1"/>
                </a:solidFill>
              </a:rPr>
              <a:t>7. Women and men groups.</a:t>
            </a:r>
          </a:p>
          <a:p>
            <a:pPr marL="0" indent="0" algn="just">
              <a:lnSpc>
                <a:spcPct val="120000"/>
              </a:lnSpc>
              <a:spcBef>
                <a:spcPts val="0"/>
              </a:spcBef>
              <a:buClrTx/>
              <a:buNone/>
            </a:pPr>
            <a:r>
              <a:rPr lang="en-US" sz="2600" dirty="0">
                <a:solidFill>
                  <a:schemeClr val="tx1"/>
                </a:solidFill>
              </a:rPr>
              <a:t>8. Youth group etc.</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91872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TYPES OF ENVIRONMENT</a:t>
            </a:r>
          </a:p>
          <a:p>
            <a:pPr algn="just">
              <a:lnSpc>
                <a:spcPct val="120000"/>
              </a:lnSpc>
              <a:spcBef>
                <a:spcPts val="0"/>
              </a:spcBef>
              <a:buClrTx/>
              <a:buFont typeface="Wingdings" panose="05000000000000000000" pitchFamily="2" charset="2"/>
              <a:buChar char="q"/>
            </a:pPr>
            <a:r>
              <a:rPr lang="en-US" sz="2600" b="1" dirty="0">
                <a:solidFill>
                  <a:schemeClr val="tx1"/>
                </a:solidFill>
              </a:rPr>
              <a:t>Biological</a:t>
            </a:r>
            <a:r>
              <a:rPr lang="en-US" sz="2600" dirty="0">
                <a:solidFill>
                  <a:schemeClr val="tx1"/>
                </a:solidFill>
              </a:rPr>
              <a:t> - living things e.g. animals and micro organisms.</a:t>
            </a:r>
          </a:p>
          <a:p>
            <a:pPr algn="just">
              <a:lnSpc>
                <a:spcPct val="120000"/>
              </a:lnSpc>
              <a:spcBef>
                <a:spcPts val="0"/>
              </a:spcBef>
              <a:buClrTx/>
              <a:buFont typeface="Wingdings" panose="05000000000000000000" pitchFamily="2" charset="2"/>
              <a:buChar char="q"/>
            </a:pPr>
            <a:r>
              <a:rPr lang="en-US" sz="2600" b="1" dirty="0">
                <a:solidFill>
                  <a:schemeClr val="tx1"/>
                </a:solidFill>
              </a:rPr>
              <a:t>Physical </a:t>
            </a:r>
            <a:r>
              <a:rPr lang="en-US" sz="2600" dirty="0">
                <a:solidFill>
                  <a:schemeClr val="tx1"/>
                </a:solidFill>
              </a:rPr>
              <a:t>- physical, geographical &amp; chemical features e.g. land, mountains, climate, chemicals substances.</a:t>
            </a:r>
          </a:p>
          <a:p>
            <a:pPr algn="just">
              <a:lnSpc>
                <a:spcPct val="120000"/>
              </a:lnSpc>
              <a:spcBef>
                <a:spcPts val="0"/>
              </a:spcBef>
              <a:buClrTx/>
              <a:buFont typeface="Wingdings" panose="05000000000000000000" pitchFamily="2" charset="2"/>
              <a:buChar char="q"/>
            </a:pPr>
            <a:r>
              <a:rPr lang="en-US" sz="2600" b="1" dirty="0">
                <a:solidFill>
                  <a:schemeClr val="tx1"/>
                </a:solidFill>
              </a:rPr>
              <a:t>Socio-cultural </a:t>
            </a:r>
            <a:r>
              <a:rPr lang="en-US" sz="2600" dirty="0">
                <a:solidFill>
                  <a:schemeClr val="tx1"/>
                </a:solidFill>
              </a:rPr>
              <a:t>- customs, beliefs, religions, leadership and power structure, family and kinship.</a:t>
            </a:r>
          </a:p>
          <a:p>
            <a:pPr algn="just">
              <a:lnSpc>
                <a:spcPct val="120000"/>
              </a:lnSpc>
              <a:spcBef>
                <a:spcPts val="0"/>
              </a:spcBef>
              <a:buClrTx/>
              <a:buFont typeface="Wingdings" panose="05000000000000000000" pitchFamily="2" charset="2"/>
              <a:buChar char="q"/>
            </a:pPr>
            <a:r>
              <a:rPr lang="en-US" sz="2600" b="1" dirty="0">
                <a:solidFill>
                  <a:schemeClr val="tx1"/>
                </a:solidFill>
              </a:rPr>
              <a:t>Economic environment </a:t>
            </a:r>
            <a:r>
              <a:rPr lang="en-US" sz="2600" dirty="0">
                <a:solidFill>
                  <a:schemeClr val="tx1"/>
                </a:solidFill>
              </a:rPr>
              <a:t>- local community organisation and  development policies.</a:t>
            </a:r>
          </a:p>
          <a:p>
            <a:pPr algn="just">
              <a:lnSpc>
                <a:spcPct val="120000"/>
              </a:lnSpc>
              <a:spcBef>
                <a:spcPts val="0"/>
              </a:spcBef>
              <a:buClrTx/>
              <a:buFont typeface="Wingdings" panose="05000000000000000000" pitchFamily="2" charset="2"/>
              <a:buChar char="q"/>
            </a:pPr>
            <a:r>
              <a:rPr lang="en-US" sz="2600" b="1" dirty="0">
                <a:solidFill>
                  <a:schemeClr val="tx1"/>
                </a:solidFill>
              </a:rPr>
              <a:t>Political environment </a:t>
            </a:r>
            <a:r>
              <a:rPr lang="en-US" sz="2600" dirty="0">
                <a:solidFill>
                  <a:schemeClr val="tx1"/>
                </a:solidFill>
              </a:rPr>
              <a:t>- policies, political organization.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851838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70C0"/>
                </a:solidFill>
              </a:rPr>
              <a:t>HEALTH PROMOTION AIDS.</a:t>
            </a:r>
          </a:p>
          <a:p>
            <a:pPr marL="0" indent="0" algn="just">
              <a:lnSpc>
                <a:spcPct val="120000"/>
              </a:lnSpc>
              <a:spcBef>
                <a:spcPts val="0"/>
              </a:spcBef>
              <a:buClrTx/>
              <a:buNone/>
            </a:pPr>
            <a:r>
              <a:rPr lang="en-US" sz="2600" dirty="0">
                <a:solidFill>
                  <a:schemeClr val="tx1"/>
                </a:solidFill>
              </a:rPr>
              <a:t>Various teaching aids are used by health promoter to public about health issues.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rgbClr val="0070C0"/>
                </a:solidFill>
              </a:rPr>
              <a:t>Importance of health promotion aids. </a:t>
            </a:r>
          </a:p>
          <a:p>
            <a:pPr algn="just">
              <a:lnSpc>
                <a:spcPct val="120000"/>
              </a:lnSpc>
              <a:spcBef>
                <a:spcPts val="0"/>
              </a:spcBef>
              <a:buClrTx/>
              <a:buFont typeface="Wingdings" panose="05000000000000000000" pitchFamily="2" charset="2"/>
              <a:buChar char="q"/>
            </a:pPr>
            <a:r>
              <a:rPr lang="en-US" sz="2600" dirty="0">
                <a:solidFill>
                  <a:schemeClr val="tx1"/>
                </a:solidFill>
              </a:rPr>
              <a:t>Faster to understand.</a:t>
            </a:r>
          </a:p>
          <a:p>
            <a:pPr algn="just">
              <a:lnSpc>
                <a:spcPct val="120000"/>
              </a:lnSpc>
              <a:spcBef>
                <a:spcPts val="0"/>
              </a:spcBef>
              <a:buClrTx/>
              <a:buFont typeface="Wingdings" panose="05000000000000000000" pitchFamily="2" charset="2"/>
              <a:buChar char="q"/>
            </a:pPr>
            <a:r>
              <a:rPr lang="en-US" sz="2600" dirty="0">
                <a:solidFill>
                  <a:schemeClr val="tx1"/>
                </a:solidFill>
              </a:rPr>
              <a:t>Stimulate learning.</a:t>
            </a:r>
          </a:p>
          <a:p>
            <a:pPr algn="just">
              <a:lnSpc>
                <a:spcPct val="120000"/>
              </a:lnSpc>
              <a:spcBef>
                <a:spcPts val="0"/>
              </a:spcBef>
              <a:buClrTx/>
              <a:buFont typeface="Wingdings" panose="05000000000000000000" pitchFamily="2" charset="2"/>
              <a:buChar char="q"/>
            </a:pPr>
            <a:r>
              <a:rPr lang="en-US" sz="2600" dirty="0">
                <a:solidFill>
                  <a:schemeClr val="tx1"/>
                </a:solidFill>
              </a:rPr>
              <a:t>Bring out conducive environment.</a:t>
            </a:r>
          </a:p>
          <a:p>
            <a:pPr algn="just">
              <a:lnSpc>
                <a:spcPct val="120000"/>
              </a:lnSpc>
              <a:spcBef>
                <a:spcPts val="0"/>
              </a:spcBef>
              <a:buClrTx/>
              <a:buFont typeface="Wingdings" panose="05000000000000000000" pitchFamily="2" charset="2"/>
              <a:buChar char="q"/>
            </a:pPr>
            <a:r>
              <a:rPr lang="en-US" sz="2600" dirty="0">
                <a:solidFill>
                  <a:schemeClr val="tx1"/>
                </a:solidFill>
              </a:rPr>
              <a:t>Bring out clarity of the concept. </a:t>
            </a:r>
          </a:p>
          <a:p>
            <a:pPr algn="just">
              <a:lnSpc>
                <a:spcPct val="120000"/>
              </a:lnSpc>
              <a:spcBef>
                <a:spcPts val="0"/>
              </a:spcBef>
              <a:buClrTx/>
              <a:buFont typeface="Wingdings" panose="05000000000000000000" pitchFamily="2" charset="2"/>
              <a:buChar char="q"/>
            </a:pPr>
            <a:r>
              <a:rPr lang="en-US" sz="2600" dirty="0">
                <a:solidFill>
                  <a:schemeClr val="tx1"/>
                </a:solidFill>
              </a:rPr>
              <a:t>Provide a welcome break for learners who have been sitting for a while and listening to an instructor lecture in front. </a:t>
            </a:r>
          </a:p>
          <a:p>
            <a:pPr algn="just">
              <a:lnSpc>
                <a:spcPct val="120000"/>
              </a:lnSpc>
              <a:spcBef>
                <a:spcPts val="0"/>
              </a:spcBef>
              <a:buClrTx/>
              <a:buFont typeface="Wingdings" panose="05000000000000000000" pitchFamily="2" charset="2"/>
              <a:buChar char="q"/>
            </a:pPr>
            <a:r>
              <a:rPr lang="en-US" sz="2600" dirty="0">
                <a:solidFill>
                  <a:schemeClr val="tx1"/>
                </a:solidFill>
              </a:rPr>
              <a:t>Pique (irritates) learners’ interest and demonstrate how things work.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5314651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2800" b="1" dirty="0">
                <a:solidFill>
                  <a:srgbClr val="0070C0"/>
                </a:solidFill>
              </a:rPr>
              <a:t>THE PROMOTION AIDS.</a:t>
            </a:r>
            <a:endParaRPr lang="en-GB" sz="2800" b="1" dirty="0">
              <a:solidFill>
                <a:srgbClr val="0070C0"/>
              </a:solidFill>
            </a:endParaRPr>
          </a:p>
          <a:p>
            <a:pPr marL="0" indent="0" algn="just">
              <a:lnSpc>
                <a:spcPct val="120000"/>
              </a:lnSpc>
              <a:spcBef>
                <a:spcPts val="0"/>
              </a:spcBef>
              <a:buClrTx/>
              <a:buNone/>
            </a:pPr>
            <a:r>
              <a:rPr lang="en-US" sz="2800" b="1" dirty="0">
                <a:solidFill>
                  <a:schemeClr val="tx1"/>
                </a:solidFill>
              </a:rPr>
              <a:t>1). </a:t>
            </a:r>
            <a:r>
              <a:rPr lang="en-US" sz="2800" b="1" u="sng" dirty="0">
                <a:solidFill>
                  <a:schemeClr val="tx1"/>
                </a:solidFill>
              </a:rPr>
              <a:t>Audio-visual aids.</a:t>
            </a:r>
          </a:p>
          <a:p>
            <a:pPr algn="just">
              <a:lnSpc>
                <a:spcPct val="120000"/>
              </a:lnSpc>
              <a:spcBef>
                <a:spcPts val="0"/>
              </a:spcBef>
              <a:buClrTx/>
              <a:buFont typeface="Wingdings" panose="05000000000000000000" pitchFamily="2" charset="2"/>
              <a:buChar char="q"/>
            </a:pPr>
            <a:r>
              <a:rPr lang="en-US" sz="2600" dirty="0">
                <a:solidFill>
                  <a:schemeClr val="tx1"/>
                </a:solidFill>
              </a:rPr>
              <a:t>These are aids which require the involvement of learners’ listening and visual senses. Examples, of such types of aids include viz. graphic aids, display boards, and print material, television, films, videos, etc.</a:t>
            </a:r>
          </a:p>
          <a:p>
            <a:pPr algn="just">
              <a:lnSpc>
                <a:spcPct val="120000"/>
              </a:lnSpc>
              <a:spcBef>
                <a:spcPts val="0"/>
              </a:spcBef>
              <a:buClrTx/>
              <a:buFont typeface="Wingdings" panose="05000000000000000000" pitchFamily="2" charset="2"/>
              <a:buChar char="q"/>
            </a:pPr>
            <a:r>
              <a:rPr lang="en-US" sz="2600" dirty="0">
                <a:solidFill>
                  <a:schemeClr val="tx1"/>
                </a:solidFill>
              </a:rPr>
              <a:t>Right expressions and audio effects in the visual aids help people to understand the real situation. </a:t>
            </a:r>
          </a:p>
          <a:p>
            <a:pPr algn="just">
              <a:lnSpc>
                <a:spcPct val="120000"/>
              </a:lnSpc>
              <a:spcBef>
                <a:spcPts val="0"/>
              </a:spcBef>
              <a:buClrTx/>
              <a:buFont typeface="Wingdings" panose="05000000000000000000" pitchFamily="2" charset="2"/>
              <a:buChar char="q"/>
            </a:pPr>
            <a:r>
              <a:rPr lang="en-US" sz="2600" dirty="0">
                <a:solidFill>
                  <a:schemeClr val="tx1"/>
                </a:solidFill>
              </a:rPr>
              <a:t>Audio-visual aids allow one to teach behavior and concepts without much strain. </a:t>
            </a:r>
          </a:p>
          <a:p>
            <a:pPr algn="just">
              <a:lnSpc>
                <a:spcPct val="120000"/>
              </a:lnSpc>
              <a:spcBef>
                <a:spcPts val="0"/>
              </a:spcBef>
              <a:buClrTx/>
              <a:buFont typeface="Wingdings" panose="05000000000000000000" pitchFamily="2" charset="2"/>
              <a:buChar char="q"/>
            </a:pPr>
            <a:r>
              <a:rPr lang="en-US" sz="2600" dirty="0">
                <a:solidFill>
                  <a:schemeClr val="tx1"/>
                </a:solidFill>
              </a:rPr>
              <a:t>People are able to relate to the format and pictures. </a:t>
            </a:r>
          </a:p>
          <a:p>
            <a:pPr algn="just">
              <a:lnSpc>
                <a:spcPct val="120000"/>
              </a:lnSpc>
              <a:spcBef>
                <a:spcPts val="0"/>
              </a:spcBef>
              <a:buClrTx/>
              <a:buFont typeface="Wingdings" panose="05000000000000000000" pitchFamily="2" charset="2"/>
              <a:buChar char="q"/>
            </a:pPr>
            <a:r>
              <a:rPr lang="en-US" sz="2600" dirty="0">
                <a:solidFill>
                  <a:schemeClr val="tx1"/>
                </a:solidFill>
              </a:rPr>
              <a:t>Visual aids can also be used to talk about many things </a:t>
            </a:r>
            <a:r>
              <a:rPr lang="en-US" sz="2600" dirty="0" err="1">
                <a:solidFill>
                  <a:schemeClr val="tx1"/>
                </a:solidFill>
              </a:rPr>
              <a:t>e.g</a:t>
            </a:r>
            <a:r>
              <a:rPr lang="en-US" sz="2600" dirty="0">
                <a:solidFill>
                  <a:schemeClr val="tx1"/>
                </a:solidFill>
              </a:rPr>
              <a:t> hand washing, breast cancer examination etc. </a:t>
            </a:r>
          </a:p>
          <a:p>
            <a:pPr algn="just">
              <a:lnSpc>
                <a:spcPct val="120000"/>
              </a:lnSpc>
              <a:spcBef>
                <a:spcPts val="0"/>
              </a:spcBef>
              <a:buClrTx/>
              <a:buFont typeface="Wingdings" panose="05000000000000000000" pitchFamily="2" charset="2"/>
              <a:buChar char="q"/>
            </a:pPr>
            <a:r>
              <a:rPr lang="en-US" sz="2600" dirty="0">
                <a:solidFill>
                  <a:schemeClr val="tx1"/>
                </a:solidFill>
              </a:rPr>
              <a:t>Charts can be used for teaching.</a:t>
            </a:r>
          </a:p>
          <a:p>
            <a:pPr algn="just">
              <a:lnSpc>
                <a:spcPct val="120000"/>
              </a:lnSpc>
              <a:spcBef>
                <a:spcPts val="0"/>
              </a:spcBef>
              <a:buClrTx/>
              <a:buFont typeface="Wingdings" panose="05000000000000000000" pitchFamily="2" charset="2"/>
              <a:buChar char="q"/>
            </a:pPr>
            <a:r>
              <a:rPr lang="en-US" sz="2600" dirty="0">
                <a:solidFill>
                  <a:schemeClr val="tx1"/>
                </a:solidFill>
              </a:rPr>
              <a:t>Emotions can be well taught with the help of flip charts and computer based games and this can be like happy or sad expression. </a:t>
            </a:r>
          </a:p>
          <a:p>
            <a:pPr algn="just">
              <a:lnSpc>
                <a:spcPct val="120000"/>
              </a:lnSpc>
              <a:spcBef>
                <a:spcPts val="0"/>
              </a:spcBef>
              <a:buClrTx/>
              <a:buFont typeface="Wingdings" panose="05000000000000000000" pitchFamily="2" charset="2"/>
              <a:buChar char="q"/>
            </a:pPr>
            <a:r>
              <a:rPr lang="en-US" sz="2600" dirty="0">
                <a:solidFill>
                  <a:schemeClr val="tx1"/>
                </a:solidFill>
              </a:rPr>
              <a:t>People are able to relate to the expressions almost immediately but repeating the session reinforces the same in their minds.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Visual-aids only. </a:t>
            </a:r>
          </a:p>
          <a:p>
            <a:pPr algn="just">
              <a:lnSpc>
                <a:spcPct val="120000"/>
              </a:lnSpc>
              <a:spcBef>
                <a:spcPts val="0"/>
              </a:spcBef>
              <a:buClrTx/>
              <a:buFont typeface="Wingdings" panose="05000000000000000000" pitchFamily="2" charset="2"/>
              <a:buChar char="q"/>
            </a:pPr>
            <a:r>
              <a:rPr lang="en-US" sz="2600" dirty="0">
                <a:solidFill>
                  <a:schemeClr val="tx1"/>
                </a:solidFill>
              </a:rPr>
              <a:t>These are good for the deaf people.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4058418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228600"/>
            <a:ext cx="8610601" cy="6458051"/>
          </a:xfrm>
        </p:spPr>
        <p:txBody>
          <a:bodyPr>
            <a:normAutofit fontScale="55000" lnSpcReduction="20000"/>
          </a:bodyPr>
          <a:lstStyle/>
          <a:p>
            <a:pPr marL="0" indent="0" algn="just">
              <a:lnSpc>
                <a:spcPct val="120000"/>
              </a:lnSpc>
              <a:spcBef>
                <a:spcPts val="0"/>
              </a:spcBef>
              <a:buClrTx/>
              <a:buNone/>
            </a:pPr>
            <a:r>
              <a:rPr lang="en-US" sz="3000" b="1" u="sng" dirty="0">
                <a:solidFill>
                  <a:schemeClr val="tx1"/>
                </a:solidFill>
              </a:rPr>
              <a:t>1</a:t>
            </a:r>
            <a:r>
              <a:rPr lang="en-US" sz="3300" b="1" u="sng" dirty="0">
                <a:solidFill>
                  <a:schemeClr val="tx1"/>
                </a:solidFill>
              </a:rPr>
              <a:t>). Audio-visual aids.</a:t>
            </a:r>
          </a:p>
          <a:p>
            <a:pPr marL="0" indent="0" algn="just">
              <a:lnSpc>
                <a:spcPct val="120000"/>
              </a:lnSpc>
              <a:spcBef>
                <a:spcPts val="0"/>
              </a:spcBef>
              <a:buClrTx/>
              <a:buNone/>
            </a:pPr>
            <a:r>
              <a:rPr lang="en-US" sz="3300" b="1" dirty="0">
                <a:solidFill>
                  <a:schemeClr val="tx1"/>
                </a:solidFill>
              </a:rPr>
              <a:t>Audio-aids.</a:t>
            </a:r>
          </a:p>
          <a:p>
            <a:pPr algn="just">
              <a:lnSpc>
                <a:spcPct val="120000"/>
              </a:lnSpc>
              <a:spcBef>
                <a:spcPts val="0"/>
              </a:spcBef>
              <a:buClrTx/>
              <a:buFont typeface="Wingdings" panose="05000000000000000000" pitchFamily="2" charset="2"/>
              <a:buChar char="q"/>
            </a:pPr>
            <a:r>
              <a:rPr lang="en-US" sz="3300" dirty="0">
                <a:solidFill>
                  <a:schemeClr val="tx1"/>
                </a:solidFill>
              </a:rPr>
              <a:t>Help in developing the listening skill of a learner. </a:t>
            </a:r>
          </a:p>
          <a:p>
            <a:pPr algn="just">
              <a:lnSpc>
                <a:spcPct val="120000"/>
              </a:lnSpc>
              <a:spcBef>
                <a:spcPts val="0"/>
              </a:spcBef>
              <a:buClrTx/>
              <a:buFont typeface="Wingdings" panose="05000000000000000000" pitchFamily="2" charset="2"/>
              <a:buChar char="q"/>
            </a:pPr>
            <a:r>
              <a:rPr lang="en-US" sz="3300" dirty="0">
                <a:solidFill>
                  <a:schemeClr val="tx1"/>
                </a:solidFill>
              </a:rPr>
              <a:t>They are those aids which can be only listened to. e.g. such types of aids include, radio, gramophone, tape recorder, audio-tapes, walk man, headphones etc.</a:t>
            </a:r>
          </a:p>
          <a:p>
            <a:pPr algn="just">
              <a:lnSpc>
                <a:spcPct val="120000"/>
              </a:lnSpc>
              <a:spcBef>
                <a:spcPts val="0"/>
              </a:spcBef>
              <a:buClrTx/>
              <a:buFont typeface="Wingdings" panose="05000000000000000000" pitchFamily="2" charset="2"/>
              <a:buChar char="q"/>
            </a:pPr>
            <a:r>
              <a:rPr lang="en-US" sz="3300" dirty="0">
                <a:solidFill>
                  <a:schemeClr val="tx1"/>
                </a:solidFill>
              </a:rPr>
              <a:t>They are very useful for the blind people.</a:t>
            </a:r>
          </a:p>
          <a:p>
            <a:pPr marL="0" indent="0" algn="just">
              <a:lnSpc>
                <a:spcPct val="120000"/>
              </a:lnSpc>
              <a:spcBef>
                <a:spcPts val="0"/>
              </a:spcBef>
              <a:buClrTx/>
              <a:buNone/>
            </a:pPr>
            <a:r>
              <a:rPr lang="en-US" sz="3300" b="1" dirty="0">
                <a:solidFill>
                  <a:schemeClr val="tx1"/>
                </a:solidFill>
              </a:rPr>
              <a:t>Tape recorder.</a:t>
            </a:r>
          </a:p>
          <a:p>
            <a:pPr algn="just">
              <a:lnSpc>
                <a:spcPct val="120000"/>
              </a:lnSpc>
              <a:spcBef>
                <a:spcPts val="0"/>
              </a:spcBef>
              <a:buClrTx/>
              <a:buFont typeface="Wingdings" panose="05000000000000000000" pitchFamily="2" charset="2"/>
              <a:buChar char="q"/>
            </a:pPr>
            <a:r>
              <a:rPr lang="en-US" sz="3300" dirty="0">
                <a:solidFill>
                  <a:schemeClr val="tx1"/>
                </a:solidFill>
              </a:rPr>
              <a:t>Consists mainly of three parts-the microphone, the amplifier and the receiver. </a:t>
            </a:r>
          </a:p>
          <a:p>
            <a:pPr algn="just">
              <a:lnSpc>
                <a:spcPct val="120000"/>
              </a:lnSpc>
              <a:spcBef>
                <a:spcPts val="0"/>
              </a:spcBef>
              <a:buClrTx/>
              <a:buFont typeface="Wingdings" panose="05000000000000000000" pitchFamily="2" charset="2"/>
              <a:buChar char="q"/>
            </a:pPr>
            <a:r>
              <a:rPr lang="en-US" sz="3300" dirty="0">
                <a:solidFill>
                  <a:schemeClr val="tx1"/>
                </a:solidFill>
              </a:rPr>
              <a:t>The talks/speech can be recorded and reproduced in the teaching through this teaching aid. </a:t>
            </a:r>
          </a:p>
          <a:p>
            <a:pPr algn="just">
              <a:lnSpc>
                <a:spcPct val="120000"/>
              </a:lnSpc>
              <a:spcBef>
                <a:spcPts val="0"/>
              </a:spcBef>
              <a:buClrTx/>
              <a:buFont typeface="Wingdings" panose="05000000000000000000" pitchFamily="2" charset="2"/>
              <a:buChar char="q"/>
            </a:pPr>
            <a:r>
              <a:rPr lang="en-US" sz="3300" dirty="0">
                <a:solidFill>
                  <a:schemeClr val="tx1"/>
                </a:solidFill>
              </a:rPr>
              <a:t>Important merit of this aid is that the speech of a person can be recorded at any time and it can be used for a number of times at will, again and again.</a:t>
            </a:r>
          </a:p>
          <a:p>
            <a:pPr marL="0" indent="0" algn="just">
              <a:lnSpc>
                <a:spcPct val="120000"/>
              </a:lnSpc>
              <a:spcBef>
                <a:spcPts val="0"/>
              </a:spcBef>
              <a:buClrTx/>
              <a:buNone/>
            </a:pPr>
            <a:r>
              <a:rPr lang="en-US" sz="3300" b="1" dirty="0">
                <a:solidFill>
                  <a:schemeClr val="tx1"/>
                </a:solidFill>
              </a:rPr>
              <a:t>Radio.</a:t>
            </a:r>
          </a:p>
          <a:p>
            <a:pPr algn="just">
              <a:lnSpc>
                <a:spcPct val="120000"/>
              </a:lnSpc>
              <a:spcBef>
                <a:spcPts val="0"/>
              </a:spcBef>
              <a:buClrTx/>
              <a:buFont typeface="Wingdings" panose="05000000000000000000" pitchFamily="2" charset="2"/>
              <a:buChar char="q"/>
            </a:pPr>
            <a:r>
              <a:rPr lang="en-US" sz="3300" dirty="0">
                <a:solidFill>
                  <a:schemeClr val="tx1"/>
                </a:solidFill>
              </a:rPr>
              <a:t>General discussion or information on social issues, health and diseases, culture and life, about the events happening around the world </a:t>
            </a:r>
            <a:r>
              <a:rPr lang="en-US" sz="3300" dirty="0" err="1">
                <a:solidFill>
                  <a:schemeClr val="tx1"/>
                </a:solidFill>
              </a:rPr>
              <a:t>etc</a:t>
            </a:r>
            <a:r>
              <a:rPr lang="en-US" sz="3300" dirty="0">
                <a:solidFill>
                  <a:schemeClr val="tx1"/>
                </a:solidFill>
              </a:rPr>
              <a:t>, are broadcasted. </a:t>
            </a:r>
          </a:p>
          <a:p>
            <a:pPr algn="just">
              <a:lnSpc>
                <a:spcPct val="120000"/>
              </a:lnSpc>
              <a:spcBef>
                <a:spcPts val="0"/>
              </a:spcBef>
              <a:buClrTx/>
              <a:buFont typeface="Wingdings" panose="05000000000000000000" pitchFamily="2" charset="2"/>
              <a:buChar char="q"/>
            </a:pPr>
            <a:r>
              <a:rPr lang="en-US" sz="3300" dirty="0">
                <a:solidFill>
                  <a:schemeClr val="tx1"/>
                </a:solidFill>
              </a:rPr>
              <a:t>As a follow-up activity, this program also supplement the presentation of a H/E whenever they are deemed fit for the discourse.</a:t>
            </a:r>
          </a:p>
          <a:p>
            <a:pPr marL="0" indent="0" algn="just">
              <a:lnSpc>
                <a:spcPct val="120000"/>
              </a:lnSpc>
              <a:spcBef>
                <a:spcPts val="0"/>
              </a:spcBef>
              <a:buClrTx/>
              <a:buNone/>
            </a:pPr>
            <a:r>
              <a:rPr lang="en-US" sz="3300" b="1" dirty="0">
                <a:solidFill>
                  <a:schemeClr val="tx1"/>
                </a:solidFill>
              </a:rPr>
              <a:t>Cassettes:</a:t>
            </a:r>
          </a:p>
          <a:p>
            <a:pPr algn="just">
              <a:lnSpc>
                <a:spcPct val="120000"/>
              </a:lnSpc>
              <a:spcBef>
                <a:spcPts val="0"/>
              </a:spcBef>
              <a:buClrTx/>
              <a:buFont typeface="Wingdings" panose="05000000000000000000" pitchFamily="2" charset="2"/>
              <a:buChar char="q"/>
            </a:pPr>
            <a:r>
              <a:rPr lang="en-US" sz="3300" dirty="0">
                <a:solidFill>
                  <a:schemeClr val="tx1"/>
                </a:solidFill>
              </a:rPr>
              <a:t>Cassettes can be used for recitations of health messages e.g. poems plays and stories, etc. </a:t>
            </a:r>
          </a:p>
          <a:p>
            <a:pPr algn="just">
              <a:lnSpc>
                <a:spcPct val="120000"/>
              </a:lnSpc>
              <a:spcBef>
                <a:spcPts val="0"/>
              </a:spcBef>
              <a:buClrTx/>
              <a:buFont typeface="Wingdings" panose="05000000000000000000" pitchFamily="2" charset="2"/>
              <a:buChar char="q"/>
            </a:pPr>
            <a:endParaRPr lang="en-US" sz="30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4426372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2). Role play / Drama.</a:t>
            </a:r>
          </a:p>
          <a:p>
            <a:pPr algn="just">
              <a:lnSpc>
                <a:spcPct val="120000"/>
              </a:lnSpc>
              <a:spcBef>
                <a:spcPts val="0"/>
              </a:spcBef>
              <a:buClrTx/>
              <a:buFont typeface="Wingdings" panose="05000000000000000000" pitchFamily="2" charset="2"/>
              <a:buChar char="q"/>
            </a:pPr>
            <a:r>
              <a:rPr lang="en-US" sz="2600" dirty="0">
                <a:solidFill>
                  <a:schemeClr val="tx1"/>
                </a:solidFill>
              </a:rPr>
              <a:t>In role play, some of the participants take the roles of other people and act accordingly.</a:t>
            </a:r>
          </a:p>
          <a:p>
            <a:pPr algn="just">
              <a:lnSpc>
                <a:spcPct val="120000"/>
              </a:lnSpc>
              <a:spcBef>
                <a:spcPts val="0"/>
              </a:spcBef>
              <a:buClrTx/>
              <a:buFont typeface="Wingdings" panose="05000000000000000000" pitchFamily="2" charset="2"/>
              <a:buChar char="q"/>
            </a:pPr>
            <a:r>
              <a:rPr lang="en-US" sz="2600" dirty="0">
                <a:solidFill>
                  <a:schemeClr val="tx1"/>
                </a:solidFill>
              </a:rPr>
              <a:t>Role play is usually a spontaneous or unrehearsed acting out of real-life situations where others watch and learn by seeing and discussing how people might behave in certain situations.</a:t>
            </a:r>
          </a:p>
          <a:p>
            <a:pPr algn="just">
              <a:lnSpc>
                <a:spcPct val="120000"/>
              </a:lnSpc>
              <a:spcBef>
                <a:spcPts val="0"/>
              </a:spcBef>
              <a:buClrTx/>
              <a:buFont typeface="Wingdings" panose="05000000000000000000" pitchFamily="2" charset="2"/>
              <a:buChar char="q"/>
            </a:pPr>
            <a:r>
              <a:rPr lang="en-US" sz="2600" dirty="0">
                <a:solidFill>
                  <a:schemeClr val="tx1"/>
                </a:solidFill>
              </a:rPr>
              <a:t>Learning takes place through active experience, it is not passive. </a:t>
            </a:r>
          </a:p>
          <a:p>
            <a:pPr algn="just">
              <a:lnSpc>
                <a:spcPct val="120000"/>
              </a:lnSpc>
              <a:spcBef>
                <a:spcPts val="0"/>
              </a:spcBef>
              <a:buClrTx/>
              <a:buFont typeface="Wingdings" panose="05000000000000000000" pitchFamily="2" charset="2"/>
              <a:buChar char="q"/>
            </a:pPr>
            <a:r>
              <a:rPr lang="en-US" sz="2600" dirty="0">
                <a:solidFill>
                  <a:schemeClr val="tx1"/>
                </a:solidFill>
              </a:rPr>
              <a:t>It uses situations that the members of the group are likely to find themselves in during their lives. </a:t>
            </a:r>
          </a:p>
          <a:p>
            <a:pPr algn="just">
              <a:lnSpc>
                <a:spcPct val="120000"/>
              </a:lnSpc>
              <a:spcBef>
                <a:spcPts val="0"/>
              </a:spcBef>
              <a:buClrTx/>
              <a:buFont typeface="Wingdings" panose="05000000000000000000" pitchFamily="2" charset="2"/>
              <a:buChar char="q"/>
            </a:pPr>
            <a:r>
              <a:rPr lang="en-US" sz="2600" dirty="0">
                <a:solidFill>
                  <a:schemeClr val="tx1"/>
                </a:solidFill>
              </a:rPr>
              <a:t>You use role playing because it shows real situations. </a:t>
            </a:r>
          </a:p>
          <a:p>
            <a:pPr algn="just">
              <a:lnSpc>
                <a:spcPct val="120000"/>
              </a:lnSpc>
              <a:spcBef>
                <a:spcPts val="0"/>
              </a:spcBef>
              <a:buClrTx/>
              <a:buFont typeface="Wingdings" panose="05000000000000000000" pitchFamily="2" charset="2"/>
              <a:buChar char="q"/>
            </a:pPr>
            <a:r>
              <a:rPr lang="en-US" sz="2600" dirty="0">
                <a:solidFill>
                  <a:schemeClr val="tx1"/>
                </a:solidFill>
              </a:rPr>
              <a:t>It is a very direct way of learning, participants are given a role or character and have to think and speak immediately without detailed planning, because there is usually no script.</a:t>
            </a:r>
          </a:p>
          <a:p>
            <a:pPr algn="just">
              <a:lnSpc>
                <a:spcPct val="120000"/>
              </a:lnSpc>
              <a:spcBef>
                <a:spcPts val="0"/>
              </a:spcBef>
              <a:buClrTx/>
              <a:buFont typeface="Wingdings" panose="05000000000000000000" pitchFamily="2" charset="2"/>
              <a:buChar char="q"/>
            </a:pPr>
            <a:r>
              <a:rPr lang="en-US" sz="2600" dirty="0">
                <a:solidFill>
                  <a:schemeClr val="tx1"/>
                </a:solidFill>
              </a:rPr>
              <a:t>In a role playing situation people volunteer to play the parts in a natural way, while other people watch carefully and may offer suggestions to the players. </a:t>
            </a:r>
          </a:p>
          <a:p>
            <a:pPr algn="just">
              <a:lnSpc>
                <a:spcPct val="120000"/>
              </a:lnSpc>
              <a:spcBef>
                <a:spcPts val="0"/>
              </a:spcBef>
              <a:buClrTx/>
              <a:buFont typeface="Wingdings" panose="05000000000000000000" pitchFamily="2" charset="2"/>
              <a:buChar char="q"/>
            </a:pPr>
            <a:r>
              <a:rPr lang="en-US" sz="2600" dirty="0">
                <a:solidFill>
                  <a:schemeClr val="tx1"/>
                </a:solidFill>
              </a:rPr>
              <a:t>Some of the people watching may decide to join in with the play.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0018749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Purpose of role play.</a:t>
            </a:r>
          </a:p>
          <a:p>
            <a:pPr algn="just">
              <a:lnSpc>
                <a:spcPct val="120000"/>
              </a:lnSpc>
              <a:spcBef>
                <a:spcPts val="0"/>
              </a:spcBef>
              <a:buClrTx/>
              <a:buFont typeface="Wingdings" panose="05000000000000000000" pitchFamily="2" charset="2"/>
              <a:buChar char="q"/>
            </a:pPr>
            <a:r>
              <a:rPr lang="en-US" sz="2600" dirty="0">
                <a:solidFill>
                  <a:schemeClr val="tx1"/>
                </a:solidFill>
              </a:rPr>
              <a:t>The purpose of a role play is that it is acting out real-life situations in order that people can better understand their problems and the behavior associated with the problem. </a:t>
            </a:r>
          </a:p>
          <a:p>
            <a:pPr algn="just">
              <a:lnSpc>
                <a:spcPct val="120000"/>
              </a:lnSpc>
              <a:spcBef>
                <a:spcPts val="0"/>
              </a:spcBef>
              <a:buClrTx/>
              <a:buFont typeface="Wingdings" panose="05000000000000000000" pitchFamily="2" charset="2"/>
              <a:buChar char="q"/>
            </a:pPr>
            <a:r>
              <a:rPr lang="en-US" sz="2600" dirty="0">
                <a:solidFill>
                  <a:schemeClr val="tx1"/>
                </a:solidFill>
              </a:rPr>
              <a:t>Role play is usually undertaken in small groups of 4 to 6 people. </a:t>
            </a:r>
          </a:p>
          <a:p>
            <a:pPr algn="just">
              <a:lnSpc>
                <a:spcPct val="120000"/>
              </a:lnSpc>
              <a:spcBef>
                <a:spcPts val="0"/>
              </a:spcBef>
              <a:buClrTx/>
              <a:buFont typeface="Wingdings" panose="05000000000000000000" pitchFamily="2" charset="2"/>
              <a:buChar char="q"/>
            </a:pPr>
            <a:r>
              <a:rPr lang="en-US" sz="2600" dirty="0">
                <a:solidFill>
                  <a:schemeClr val="tx1"/>
                </a:solidFill>
              </a:rPr>
              <a:t>Remember role play is a very powerful thing. </a:t>
            </a:r>
          </a:p>
          <a:p>
            <a:pPr marL="0" indent="0" algn="just">
              <a:lnSpc>
                <a:spcPct val="120000"/>
              </a:lnSpc>
              <a:spcBef>
                <a:spcPts val="0"/>
              </a:spcBef>
              <a:buClrTx/>
              <a:buNone/>
            </a:pPr>
            <a:r>
              <a:rPr lang="en-US" sz="2600" b="1" dirty="0">
                <a:solidFill>
                  <a:schemeClr val="tx1"/>
                </a:solidFill>
              </a:rPr>
              <a:t>NB:-</a:t>
            </a:r>
          </a:p>
          <a:p>
            <a:pPr marL="514350" indent="-514350" algn="just">
              <a:lnSpc>
                <a:spcPct val="120000"/>
              </a:lnSpc>
              <a:spcBef>
                <a:spcPts val="0"/>
              </a:spcBef>
              <a:buClrTx/>
              <a:buFont typeface="+mj-lt"/>
              <a:buAutoNum type="alphaLcParenR"/>
            </a:pPr>
            <a:r>
              <a:rPr lang="en-US" sz="2600" dirty="0">
                <a:solidFill>
                  <a:schemeClr val="tx1"/>
                </a:solidFill>
              </a:rPr>
              <a:t>Role play works best when people know each other.</a:t>
            </a:r>
          </a:p>
          <a:p>
            <a:pPr marL="514350" indent="-514350" algn="just">
              <a:lnSpc>
                <a:spcPct val="120000"/>
              </a:lnSpc>
              <a:spcBef>
                <a:spcPts val="0"/>
              </a:spcBef>
              <a:buClrTx/>
              <a:buFont typeface="+mj-lt"/>
              <a:buAutoNum type="alphaLcParenR"/>
            </a:pPr>
            <a:r>
              <a:rPr lang="en-US" sz="2600" dirty="0">
                <a:solidFill>
                  <a:schemeClr val="tx1"/>
                </a:solidFill>
              </a:rPr>
              <a:t>Don’t ask people to take a role that might embarrass them.</a:t>
            </a:r>
          </a:p>
          <a:p>
            <a:pPr marL="514350" indent="-514350" algn="just">
              <a:lnSpc>
                <a:spcPct val="120000"/>
              </a:lnSpc>
              <a:spcBef>
                <a:spcPts val="0"/>
              </a:spcBef>
              <a:buClrTx/>
              <a:buFont typeface="+mj-lt"/>
              <a:buAutoNum type="alphaLcParenR"/>
            </a:pPr>
            <a:r>
              <a:rPr lang="en-US" sz="2600" dirty="0">
                <a:solidFill>
                  <a:schemeClr val="tx1"/>
                </a:solidFill>
              </a:rPr>
              <a:t>Role play involves some risk of misunderstanding, because people may interpret things differently.</a:t>
            </a:r>
          </a:p>
          <a:p>
            <a:pPr marL="514350" indent="-514350" algn="just">
              <a:lnSpc>
                <a:spcPct val="120000"/>
              </a:lnSpc>
              <a:spcBef>
                <a:spcPts val="0"/>
              </a:spcBef>
              <a:buClrTx/>
              <a:buFont typeface="+mj-lt"/>
              <a:buAutoNum type="alphaLcParenR"/>
            </a:pPr>
            <a:r>
              <a:rPr lang="en-US" sz="2600" dirty="0">
                <a:solidFill>
                  <a:schemeClr val="tx1"/>
                </a:solidFill>
              </a:rPr>
              <a:t>When doing role plays members of the group should be careful and stick to the play rules and regulations.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9760436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Drama:</a:t>
            </a:r>
          </a:p>
          <a:p>
            <a:pPr algn="just">
              <a:lnSpc>
                <a:spcPct val="120000"/>
              </a:lnSpc>
              <a:spcBef>
                <a:spcPts val="0"/>
              </a:spcBef>
              <a:buClrTx/>
              <a:buFont typeface="Wingdings" panose="05000000000000000000" pitchFamily="2" charset="2"/>
              <a:buChar char="q"/>
            </a:pPr>
            <a:r>
              <a:rPr lang="en-US" sz="2600" dirty="0">
                <a:solidFill>
                  <a:schemeClr val="tx1"/>
                </a:solidFill>
              </a:rPr>
              <a:t>Drama is a very valuable method that you can use to discuss subjects where personal and social relationships are involved. </a:t>
            </a:r>
          </a:p>
          <a:p>
            <a:pPr algn="just">
              <a:lnSpc>
                <a:spcPct val="120000"/>
              </a:lnSpc>
              <a:spcBef>
                <a:spcPts val="0"/>
              </a:spcBef>
              <a:buClrTx/>
              <a:buFont typeface="Wingdings" panose="05000000000000000000" pitchFamily="2" charset="2"/>
              <a:buChar char="q"/>
            </a:pPr>
            <a:r>
              <a:rPr lang="en-US" sz="2600" dirty="0">
                <a:solidFill>
                  <a:schemeClr val="tx1"/>
                </a:solidFill>
              </a:rPr>
              <a:t>Basic ideas, feelings, beliefs and values about health can be communicated to people of different ages, education and experience. </a:t>
            </a:r>
          </a:p>
          <a:p>
            <a:pPr algn="just">
              <a:lnSpc>
                <a:spcPct val="120000"/>
              </a:lnSpc>
              <a:spcBef>
                <a:spcPts val="0"/>
              </a:spcBef>
              <a:buClrTx/>
              <a:buFont typeface="Wingdings" panose="05000000000000000000" pitchFamily="2" charset="2"/>
              <a:buChar char="q"/>
            </a:pPr>
            <a:r>
              <a:rPr lang="en-US" sz="2600" dirty="0">
                <a:solidFill>
                  <a:schemeClr val="tx1"/>
                </a:solidFill>
              </a:rPr>
              <a:t>It is a suitable health promotion method for people who cannot read, because they often experience things visually. </a:t>
            </a:r>
          </a:p>
          <a:p>
            <a:pPr algn="just">
              <a:lnSpc>
                <a:spcPct val="120000"/>
              </a:lnSpc>
              <a:spcBef>
                <a:spcPts val="0"/>
              </a:spcBef>
              <a:buClrTx/>
              <a:buFont typeface="Wingdings" panose="05000000000000000000" pitchFamily="2" charset="2"/>
              <a:buChar char="q"/>
            </a:pPr>
            <a:r>
              <a:rPr lang="en-US" sz="2600" dirty="0">
                <a:solidFill>
                  <a:schemeClr val="tx1"/>
                </a:solidFill>
              </a:rPr>
              <a:t>However, the preparation and practice for a drama may cost time and money.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7076946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77500" lnSpcReduction="20000"/>
          </a:bodyPr>
          <a:lstStyle/>
          <a:p>
            <a:pPr marL="0" indent="0" algn="just">
              <a:lnSpc>
                <a:spcPct val="120000"/>
              </a:lnSpc>
              <a:spcBef>
                <a:spcPts val="0"/>
              </a:spcBef>
              <a:buClrTx/>
              <a:buNone/>
            </a:pPr>
            <a:r>
              <a:rPr lang="en-US" sz="2600" b="1" dirty="0">
                <a:solidFill>
                  <a:schemeClr val="tx1"/>
                </a:solidFill>
              </a:rPr>
              <a:t>General principles in drama are:</a:t>
            </a:r>
          </a:p>
          <a:p>
            <a:pPr algn="just">
              <a:lnSpc>
                <a:spcPct val="120000"/>
              </a:lnSpc>
              <a:spcBef>
                <a:spcPts val="0"/>
              </a:spcBef>
              <a:buClrTx/>
              <a:buFont typeface="Wingdings" panose="05000000000000000000" pitchFamily="2" charset="2"/>
              <a:buChar char="q"/>
            </a:pPr>
            <a:r>
              <a:rPr lang="en-US" sz="2600" dirty="0">
                <a:solidFill>
                  <a:schemeClr val="tx1"/>
                </a:solidFill>
              </a:rPr>
              <a:t>Keep the script simple and clear.</a:t>
            </a:r>
          </a:p>
          <a:p>
            <a:pPr algn="just">
              <a:lnSpc>
                <a:spcPct val="120000"/>
              </a:lnSpc>
              <a:spcBef>
                <a:spcPts val="0"/>
              </a:spcBef>
              <a:buClrTx/>
              <a:buFont typeface="Wingdings" panose="05000000000000000000" pitchFamily="2" charset="2"/>
              <a:buChar char="q"/>
            </a:pPr>
            <a:r>
              <a:rPr lang="en-US" sz="2600" dirty="0">
                <a:solidFill>
                  <a:schemeClr val="tx1"/>
                </a:solidFill>
              </a:rPr>
              <a:t>Identify an appropriate site.</a:t>
            </a:r>
          </a:p>
          <a:p>
            <a:pPr algn="just">
              <a:lnSpc>
                <a:spcPct val="120000"/>
              </a:lnSpc>
              <a:spcBef>
                <a:spcPts val="0"/>
              </a:spcBef>
              <a:buClrTx/>
              <a:buFont typeface="Wingdings" panose="05000000000000000000" pitchFamily="2" charset="2"/>
              <a:buChar char="q"/>
            </a:pPr>
            <a:r>
              <a:rPr lang="en-US" sz="2600" dirty="0">
                <a:solidFill>
                  <a:schemeClr val="tx1"/>
                </a:solidFill>
              </a:rPr>
              <a:t>Say a few words at the beginning of the play to introduce the subject and give the reasons for the drama.</a:t>
            </a:r>
          </a:p>
          <a:p>
            <a:pPr algn="just">
              <a:lnSpc>
                <a:spcPct val="120000"/>
              </a:lnSpc>
              <a:spcBef>
                <a:spcPts val="0"/>
              </a:spcBef>
              <a:buClrTx/>
              <a:buFont typeface="Wingdings" panose="05000000000000000000" pitchFamily="2" charset="2"/>
              <a:buChar char="q"/>
            </a:pPr>
            <a:r>
              <a:rPr lang="en-US" sz="2600" dirty="0">
                <a:solidFill>
                  <a:schemeClr val="tx1"/>
                </a:solidFill>
              </a:rPr>
              <a:t>Encourage questions and discussions at the end.</a:t>
            </a:r>
          </a:p>
          <a:p>
            <a:pPr marL="0" indent="0" algn="just">
              <a:lnSpc>
                <a:spcPct val="120000"/>
              </a:lnSpc>
              <a:spcBef>
                <a:spcPts val="0"/>
              </a:spcBef>
              <a:buClrTx/>
              <a:buNone/>
            </a:pPr>
            <a:r>
              <a:rPr lang="en-US" sz="2600" b="1" dirty="0">
                <a:solidFill>
                  <a:schemeClr val="tx1"/>
                </a:solidFill>
              </a:rPr>
              <a:t>3). Songs. </a:t>
            </a:r>
          </a:p>
          <a:p>
            <a:pPr algn="just">
              <a:lnSpc>
                <a:spcPct val="120000"/>
              </a:lnSpc>
              <a:spcBef>
                <a:spcPts val="0"/>
              </a:spcBef>
              <a:buClrTx/>
              <a:buFont typeface="Wingdings" panose="05000000000000000000" pitchFamily="2" charset="2"/>
              <a:buChar char="q"/>
            </a:pPr>
            <a:r>
              <a:rPr lang="en-US" sz="2600" dirty="0">
                <a:solidFill>
                  <a:schemeClr val="tx1"/>
                </a:solidFill>
              </a:rPr>
              <a:t>A song is a work of music that is typically intended to be sung by the human voice with distinct and fixed pitches and patterns using sound and silence and a variety of forms that often include the repetition of sections. </a:t>
            </a:r>
          </a:p>
          <a:p>
            <a:pPr algn="just">
              <a:lnSpc>
                <a:spcPct val="120000"/>
              </a:lnSpc>
              <a:spcBef>
                <a:spcPts val="0"/>
              </a:spcBef>
              <a:buClrTx/>
              <a:buFont typeface="Wingdings" panose="05000000000000000000" pitchFamily="2" charset="2"/>
              <a:buChar char="q"/>
            </a:pPr>
            <a:r>
              <a:rPr lang="en-US" sz="2600" dirty="0">
                <a:solidFill>
                  <a:schemeClr val="tx1"/>
                </a:solidFill>
              </a:rPr>
              <a:t>Songs in a simple style that are learned informally are often referred to as folk songs. </a:t>
            </a:r>
          </a:p>
          <a:p>
            <a:pPr algn="just">
              <a:lnSpc>
                <a:spcPct val="120000"/>
              </a:lnSpc>
              <a:spcBef>
                <a:spcPts val="0"/>
              </a:spcBef>
              <a:buClrTx/>
              <a:buFont typeface="Wingdings" panose="05000000000000000000" pitchFamily="2" charset="2"/>
              <a:buChar char="q"/>
            </a:pPr>
            <a:r>
              <a:rPr lang="en-US" sz="2600" dirty="0">
                <a:solidFill>
                  <a:schemeClr val="tx1"/>
                </a:solidFill>
              </a:rPr>
              <a:t>A song may be for a solo singer, a lead singer supported by background singers, a duet, trio, or larger ensemble involving more voices singing in harmony. </a:t>
            </a:r>
          </a:p>
          <a:p>
            <a:pPr algn="just">
              <a:lnSpc>
                <a:spcPct val="120000"/>
              </a:lnSpc>
              <a:spcBef>
                <a:spcPts val="0"/>
              </a:spcBef>
              <a:buClrTx/>
              <a:buFont typeface="Wingdings" panose="05000000000000000000" pitchFamily="2" charset="2"/>
              <a:buChar char="q"/>
            </a:pPr>
            <a:r>
              <a:rPr lang="en-US" sz="2600" dirty="0">
                <a:solidFill>
                  <a:schemeClr val="tx1"/>
                </a:solidFill>
              </a:rPr>
              <a:t>Songs may be written for one or more singers to sing without instrumental accompaniment or they may be written for performance with instrumental accompaniment.</a:t>
            </a:r>
          </a:p>
          <a:p>
            <a:pPr algn="just">
              <a:lnSpc>
                <a:spcPct val="120000"/>
              </a:lnSpc>
              <a:spcBef>
                <a:spcPts val="0"/>
              </a:spcBef>
              <a:buClrTx/>
              <a:buFont typeface="Wingdings" panose="05000000000000000000" pitchFamily="2" charset="2"/>
              <a:buChar char="q"/>
            </a:pPr>
            <a:r>
              <a:rPr lang="en-US" sz="2600" dirty="0">
                <a:solidFill>
                  <a:schemeClr val="tx1"/>
                </a:solidFill>
              </a:rPr>
              <a:t>A song should be clear, loud enough and convey the intended message to the target population.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588068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4). Poems.</a:t>
            </a:r>
          </a:p>
          <a:p>
            <a:pPr algn="just">
              <a:lnSpc>
                <a:spcPct val="120000"/>
              </a:lnSpc>
              <a:spcBef>
                <a:spcPts val="0"/>
              </a:spcBef>
              <a:buClrTx/>
              <a:buFont typeface="Wingdings" panose="05000000000000000000" pitchFamily="2" charset="2"/>
              <a:buChar char="q"/>
            </a:pPr>
            <a:r>
              <a:rPr lang="en-US" sz="2600" dirty="0">
                <a:solidFill>
                  <a:schemeClr val="tx1"/>
                </a:solidFill>
              </a:rPr>
              <a:t>A poem is an art form in which human language is used for its aesthetic qualities in addition to, or instead of its notional and semantic content. </a:t>
            </a:r>
          </a:p>
          <a:p>
            <a:pPr algn="just">
              <a:lnSpc>
                <a:spcPct val="120000"/>
              </a:lnSpc>
              <a:spcBef>
                <a:spcPts val="0"/>
              </a:spcBef>
              <a:buClrTx/>
              <a:buFont typeface="Wingdings" panose="05000000000000000000" pitchFamily="2" charset="2"/>
              <a:buChar char="q"/>
            </a:pPr>
            <a:r>
              <a:rPr lang="en-US" sz="2600" dirty="0">
                <a:solidFill>
                  <a:schemeClr val="tx1"/>
                </a:solidFill>
              </a:rPr>
              <a:t>It consists largely of oral or literary works in which language is used in a manner that is felt by its user and audience to differ from ordinary prose. </a:t>
            </a:r>
          </a:p>
          <a:p>
            <a:pPr algn="just">
              <a:lnSpc>
                <a:spcPct val="120000"/>
              </a:lnSpc>
              <a:spcBef>
                <a:spcPts val="0"/>
              </a:spcBef>
              <a:buClrTx/>
              <a:buFont typeface="Wingdings" panose="05000000000000000000" pitchFamily="2" charset="2"/>
              <a:buChar char="q"/>
            </a:pPr>
            <a:r>
              <a:rPr lang="en-US" sz="2600" dirty="0">
                <a:solidFill>
                  <a:schemeClr val="tx1"/>
                </a:solidFill>
              </a:rPr>
              <a:t>There are certain ingredients that are important when composing a poem; </a:t>
            </a:r>
          </a:p>
          <a:p>
            <a:pPr marL="514350" indent="-514350" algn="just">
              <a:lnSpc>
                <a:spcPct val="120000"/>
              </a:lnSpc>
              <a:spcBef>
                <a:spcPts val="0"/>
              </a:spcBef>
              <a:buClrTx/>
              <a:buFont typeface="+mj-lt"/>
              <a:buAutoNum type="alphaLcParenR"/>
            </a:pPr>
            <a:r>
              <a:rPr lang="en-US" sz="2600" dirty="0">
                <a:solidFill>
                  <a:schemeClr val="tx1"/>
                </a:solidFill>
              </a:rPr>
              <a:t>Message.</a:t>
            </a:r>
          </a:p>
          <a:p>
            <a:pPr marL="514350" indent="-514350" algn="just">
              <a:lnSpc>
                <a:spcPct val="120000"/>
              </a:lnSpc>
              <a:spcBef>
                <a:spcPts val="0"/>
              </a:spcBef>
              <a:buClrTx/>
              <a:buFont typeface="+mj-lt"/>
              <a:buAutoNum type="alphaLcParenR"/>
            </a:pPr>
            <a:r>
              <a:rPr lang="en-US" sz="2600" dirty="0">
                <a:solidFill>
                  <a:schemeClr val="tx1"/>
                </a:solidFill>
              </a:rPr>
              <a:t>Form/Structure.</a:t>
            </a:r>
          </a:p>
          <a:p>
            <a:pPr marL="514350" indent="-514350" algn="just">
              <a:lnSpc>
                <a:spcPct val="120000"/>
              </a:lnSpc>
              <a:spcBef>
                <a:spcPts val="0"/>
              </a:spcBef>
              <a:buClrTx/>
              <a:buFont typeface="+mj-lt"/>
              <a:buAutoNum type="alphaLcParenR"/>
            </a:pPr>
            <a:r>
              <a:rPr lang="en-US" sz="2600" dirty="0">
                <a:solidFill>
                  <a:schemeClr val="tx1"/>
                </a:solidFill>
              </a:rPr>
              <a:t>Point of View.</a:t>
            </a:r>
          </a:p>
          <a:p>
            <a:pPr marL="514350" indent="-514350" algn="just">
              <a:lnSpc>
                <a:spcPct val="120000"/>
              </a:lnSpc>
              <a:spcBef>
                <a:spcPts val="0"/>
              </a:spcBef>
              <a:buClrTx/>
              <a:buFont typeface="+mj-lt"/>
              <a:buAutoNum type="alphaLcParenR"/>
            </a:pPr>
            <a:r>
              <a:rPr lang="en-US" sz="2600" dirty="0">
                <a:solidFill>
                  <a:schemeClr val="tx1"/>
                </a:solidFill>
              </a:rPr>
              <a:t>Voice/Tone.</a:t>
            </a:r>
          </a:p>
          <a:p>
            <a:pPr marL="514350" indent="-514350" algn="just">
              <a:lnSpc>
                <a:spcPct val="120000"/>
              </a:lnSpc>
              <a:spcBef>
                <a:spcPts val="0"/>
              </a:spcBef>
              <a:buClrTx/>
              <a:buFont typeface="+mj-lt"/>
              <a:buAutoNum type="alphaLcParenR"/>
            </a:pPr>
            <a:r>
              <a:rPr lang="en-US" sz="2600" dirty="0">
                <a:solidFill>
                  <a:schemeClr val="tx1"/>
                </a:solidFill>
              </a:rPr>
              <a:t>Rhythm.</a:t>
            </a:r>
          </a:p>
          <a:p>
            <a:pPr marL="514350" indent="-514350" algn="just">
              <a:lnSpc>
                <a:spcPct val="120000"/>
              </a:lnSpc>
              <a:spcBef>
                <a:spcPts val="0"/>
              </a:spcBef>
              <a:buClrTx/>
              <a:buFont typeface="+mj-lt"/>
              <a:buAutoNum type="alphaLcParenR"/>
            </a:pPr>
            <a:r>
              <a:rPr lang="en-US" sz="2600" dirty="0">
                <a:solidFill>
                  <a:schemeClr val="tx1"/>
                </a:solidFill>
              </a:rPr>
              <a:t>Grammar.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3592792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5). Community Barraza: </a:t>
            </a:r>
          </a:p>
          <a:p>
            <a:pPr algn="just">
              <a:lnSpc>
                <a:spcPct val="120000"/>
              </a:lnSpc>
              <a:spcBef>
                <a:spcPts val="0"/>
              </a:spcBef>
              <a:buClrTx/>
              <a:buFont typeface="Wingdings" panose="05000000000000000000" pitchFamily="2" charset="2"/>
              <a:buChar char="q"/>
            </a:pPr>
            <a:r>
              <a:rPr lang="en-US" sz="2600" dirty="0">
                <a:solidFill>
                  <a:schemeClr val="tx1"/>
                </a:solidFill>
              </a:rPr>
              <a:t>Barraza is a Swahili word that describes the semi-formal and mostly regular public open air meetings convened by a local Chief/Leader for purposes of addressing local issues and facilitating the percolation of state agenda and policy down to the grass-roots. </a:t>
            </a:r>
          </a:p>
          <a:p>
            <a:pPr algn="just">
              <a:lnSpc>
                <a:spcPct val="120000"/>
              </a:lnSpc>
              <a:spcBef>
                <a:spcPts val="0"/>
              </a:spcBef>
              <a:buClrTx/>
              <a:buFont typeface="Wingdings" panose="05000000000000000000" pitchFamily="2" charset="2"/>
              <a:buChar char="q"/>
            </a:pPr>
            <a:r>
              <a:rPr lang="en-US" sz="2600" dirty="0">
                <a:solidFill>
                  <a:schemeClr val="tx1"/>
                </a:solidFill>
              </a:rPr>
              <a:t>Apart from conflicts, </a:t>
            </a:r>
            <a:r>
              <a:rPr lang="en-US" sz="2600" dirty="0" err="1">
                <a:solidFill>
                  <a:schemeClr val="tx1"/>
                </a:solidFill>
              </a:rPr>
              <a:t>barrazas</a:t>
            </a:r>
            <a:r>
              <a:rPr lang="en-US" sz="2600" dirty="0">
                <a:solidFill>
                  <a:schemeClr val="tx1"/>
                </a:solidFill>
              </a:rPr>
              <a:t> are also called to address matters of public interest such as drug and substance abuse, illicit brews, HIV/AIDS awareness campaigns, missing children, lost animals, recruitments etc.</a:t>
            </a:r>
          </a:p>
          <a:p>
            <a:pPr algn="just">
              <a:lnSpc>
                <a:spcPct val="120000"/>
              </a:lnSpc>
              <a:spcBef>
                <a:spcPts val="0"/>
              </a:spcBef>
              <a:buClrTx/>
              <a:buFont typeface="Wingdings" panose="05000000000000000000" pitchFamily="2" charset="2"/>
              <a:buChar char="q"/>
            </a:pPr>
            <a:r>
              <a:rPr lang="en-US" sz="2600" dirty="0" err="1">
                <a:solidFill>
                  <a:schemeClr val="tx1"/>
                </a:solidFill>
              </a:rPr>
              <a:t>Barrazas</a:t>
            </a:r>
            <a:r>
              <a:rPr lang="en-US" sz="2600" dirty="0">
                <a:solidFill>
                  <a:schemeClr val="tx1"/>
                </a:solidFill>
              </a:rPr>
              <a:t> are very much a crucial component in the local resident’s life. </a:t>
            </a:r>
          </a:p>
          <a:p>
            <a:pPr algn="just">
              <a:lnSpc>
                <a:spcPct val="120000"/>
              </a:lnSpc>
              <a:spcBef>
                <a:spcPts val="0"/>
              </a:spcBef>
              <a:buClrTx/>
              <a:buFont typeface="Wingdings" panose="05000000000000000000" pitchFamily="2" charset="2"/>
              <a:buChar char="q"/>
            </a:pPr>
            <a:r>
              <a:rPr lang="en-US" sz="2600" dirty="0">
                <a:solidFill>
                  <a:schemeClr val="tx1"/>
                </a:solidFill>
              </a:rPr>
              <a:t>They are a crucial component in problem solving and dispute resolution because of various reasons </a:t>
            </a:r>
            <a:r>
              <a:rPr lang="en-US" sz="2600" dirty="0" err="1">
                <a:solidFill>
                  <a:schemeClr val="tx1"/>
                </a:solidFill>
              </a:rPr>
              <a:t>i.e</a:t>
            </a:r>
            <a:r>
              <a:rPr lang="en-US" sz="2600" dirty="0">
                <a:solidFill>
                  <a:schemeClr val="tx1"/>
                </a:solidFill>
              </a:rPr>
              <a:t>: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1956692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514350" indent="-514350" algn="just">
              <a:lnSpc>
                <a:spcPct val="120000"/>
              </a:lnSpc>
              <a:spcBef>
                <a:spcPts val="0"/>
              </a:spcBef>
              <a:buClrTx/>
              <a:buFont typeface="+mj-lt"/>
              <a:buAutoNum type="alphaLcParenR"/>
            </a:pPr>
            <a:r>
              <a:rPr lang="en-US" sz="2600" dirty="0">
                <a:solidFill>
                  <a:schemeClr val="tx1"/>
                </a:solidFill>
              </a:rPr>
              <a:t>Inaccessibility aid - The common man is unable to get legal aid in conflict resolution and also health related matters like during disease outbreaks. This is possible in a </a:t>
            </a:r>
            <a:r>
              <a:rPr lang="en-US" sz="2600" dirty="0" err="1">
                <a:solidFill>
                  <a:schemeClr val="tx1"/>
                </a:solidFill>
              </a:rPr>
              <a:t>barraza</a:t>
            </a:r>
            <a:r>
              <a:rPr lang="en-US" sz="2600" dirty="0">
                <a:solidFill>
                  <a:schemeClr val="tx1"/>
                </a:solidFill>
              </a:rPr>
              <a:t>. </a:t>
            </a:r>
          </a:p>
          <a:p>
            <a:pPr marL="514350" indent="-514350" algn="just">
              <a:lnSpc>
                <a:spcPct val="120000"/>
              </a:lnSpc>
              <a:spcBef>
                <a:spcPts val="0"/>
              </a:spcBef>
              <a:buClrTx/>
              <a:buFont typeface="+mj-lt"/>
              <a:buAutoNum type="alphaLcParenR"/>
            </a:pPr>
            <a:r>
              <a:rPr lang="en-US" sz="2600" dirty="0">
                <a:solidFill>
                  <a:schemeClr val="tx1"/>
                </a:solidFill>
              </a:rPr>
              <a:t>Simplicity - Barazas are very much informal settings where parties sit around and everyone is addressed as an “equal”. </a:t>
            </a:r>
          </a:p>
          <a:p>
            <a:pPr marL="514350" indent="-514350" algn="just">
              <a:lnSpc>
                <a:spcPct val="120000"/>
              </a:lnSpc>
              <a:spcBef>
                <a:spcPts val="0"/>
              </a:spcBef>
              <a:buClrTx/>
              <a:buFont typeface="+mj-lt"/>
              <a:buAutoNum type="alphaLcParenR"/>
            </a:pPr>
            <a:r>
              <a:rPr lang="en-US" sz="2600" dirty="0">
                <a:solidFill>
                  <a:schemeClr val="tx1"/>
                </a:solidFill>
              </a:rPr>
              <a:t>Speedy - Based on the nature of the issues resolved in Barazas and the entire setting, the process is usually pretty quick and speedy. Simply agree on a convenient date and time, see the chief/leader, and that’s it. </a:t>
            </a:r>
          </a:p>
          <a:p>
            <a:pPr marL="514350" indent="-514350" algn="just">
              <a:lnSpc>
                <a:spcPct val="120000"/>
              </a:lnSpc>
              <a:spcBef>
                <a:spcPts val="0"/>
              </a:spcBef>
              <a:buClrTx/>
              <a:buFont typeface="+mj-lt"/>
              <a:buAutoNum type="alphaLcParenR"/>
            </a:pPr>
            <a:r>
              <a:rPr lang="en-US" sz="2600" dirty="0">
                <a:solidFill>
                  <a:schemeClr val="tx1"/>
                </a:solidFill>
              </a:rPr>
              <a:t>Queue. There’s literally no queue and the informal setting means information is passed easily and quickly. </a:t>
            </a:r>
          </a:p>
          <a:p>
            <a:pPr marL="514350" indent="-514350" algn="just">
              <a:lnSpc>
                <a:spcPct val="120000"/>
              </a:lnSpc>
              <a:spcBef>
                <a:spcPts val="0"/>
              </a:spcBef>
              <a:buClrTx/>
              <a:buFont typeface="+mj-lt"/>
              <a:buAutoNum type="alphaLcParenR"/>
            </a:pPr>
            <a:r>
              <a:rPr lang="en-US" sz="2600" dirty="0">
                <a:solidFill>
                  <a:schemeClr val="tx1"/>
                </a:solidFill>
              </a:rPr>
              <a:t>Message: Message should be simple and clear.</a:t>
            </a:r>
          </a:p>
          <a:p>
            <a:pPr marL="514350" indent="-514350" algn="just">
              <a:lnSpc>
                <a:spcPct val="120000"/>
              </a:lnSpc>
              <a:spcBef>
                <a:spcPts val="0"/>
              </a:spcBef>
              <a:buClrTx/>
              <a:buFont typeface="+mj-lt"/>
              <a:buAutoNum type="alphaLcParenR"/>
            </a:pPr>
            <a:r>
              <a:rPr lang="en-US" sz="2600" dirty="0">
                <a:solidFill>
                  <a:schemeClr val="tx1"/>
                </a:solidFill>
              </a:rPr>
              <a:t>Questions: Allow the target group to ask questions at the end of the talk for clarification.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22728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800" b="1" dirty="0">
                <a:solidFill>
                  <a:srgbClr val="00B050"/>
                </a:solidFill>
              </a:rPr>
              <a:t>WHY STUDY COMMUNITY HEALTH </a:t>
            </a:r>
            <a:r>
              <a:rPr lang="en-US" sz="2400" b="1" dirty="0">
                <a:solidFill>
                  <a:srgbClr val="00B050"/>
                </a:solidFill>
              </a:rPr>
              <a:t>(OBJECTIVES)</a:t>
            </a:r>
          </a:p>
          <a:p>
            <a:pPr algn="just">
              <a:lnSpc>
                <a:spcPct val="120000"/>
              </a:lnSpc>
              <a:spcBef>
                <a:spcPts val="0"/>
              </a:spcBef>
              <a:buClrTx/>
              <a:buFont typeface="Wingdings" panose="05000000000000000000" pitchFamily="2" charset="2"/>
              <a:buChar char="q"/>
            </a:pPr>
            <a:r>
              <a:rPr lang="en-US" sz="2800" dirty="0">
                <a:solidFill>
                  <a:schemeClr val="tx1"/>
                </a:solidFill>
              </a:rPr>
              <a:t>Increase the average span of human life</a:t>
            </a:r>
          </a:p>
          <a:p>
            <a:pPr algn="just">
              <a:lnSpc>
                <a:spcPct val="120000"/>
              </a:lnSpc>
              <a:spcBef>
                <a:spcPts val="0"/>
              </a:spcBef>
              <a:buClrTx/>
              <a:buFont typeface="Wingdings" panose="05000000000000000000" pitchFamily="2" charset="2"/>
              <a:buChar char="q"/>
            </a:pPr>
            <a:r>
              <a:rPr lang="en-US" sz="2800" dirty="0">
                <a:solidFill>
                  <a:schemeClr val="tx1"/>
                </a:solidFill>
              </a:rPr>
              <a:t>Decrease the mortality rate(esp. Infant Mortality Rate &amp; Maternal Mortality Rate)</a:t>
            </a:r>
          </a:p>
          <a:p>
            <a:pPr algn="just">
              <a:lnSpc>
                <a:spcPct val="120000"/>
              </a:lnSpc>
              <a:spcBef>
                <a:spcPts val="0"/>
              </a:spcBef>
              <a:buClrTx/>
              <a:buFont typeface="Wingdings" panose="05000000000000000000" pitchFamily="2" charset="2"/>
              <a:buChar char="q"/>
            </a:pPr>
            <a:r>
              <a:rPr lang="en-US" sz="2800" dirty="0">
                <a:solidFill>
                  <a:schemeClr val="tx1"/>
                </a:solidFill>
              </a:rPr>
              <a:t>Decrease morbidity rate</a:t>
            </a:r>
          </a:p>
          <a:p>
            <a:pPr algn="just">
              <a:lnSpc>
                <a:spcPct val="120000"/>
              </a:lnSpc>
              <a:spcBef>
                <a:spcPts val="0"/>
              </a:spcBef>
              <a:buClrTx/>
              <a:buFont typeface="Wingdings" panose="05000000000000000000" pitchFamily="2" charset="2"/>
              <a:buChar char="q"/>
            </a:pPr>
            <a:r>
              <a:rPr lang="en-US" sz="2800" dirty="0">
                <a:solidFill>
                  <a:schemeClr val="tx1"/>
                </a:solidFill>
              </a:rPr>
              <a:t>Increase the physical, mental and social well-being of individual</a:t>
            </a:r>
          </a:p>
          <a:p>
            <a:pPr algn="just">
              <a:lnSpc>
                <a:spcPct val="120000"/>
              </a:lnSpc>
              <a:spcBef>
                <a:spcPts val="0"/>
              </a:spcBef>
              <a:buClrTx/>
              <a:buFont typeface="Wingdings" panose="05000000000000000000" pitchFamily="2" charset="2"/>
              <a:buChar char="q"/>
            </a:pPr>
            <a:r>
              <a:rPr lang="en-US" sz="2800" dirty="0">
                <a:solidFill>
                  <a:schemeClr val="tx1"/>
                </a:solidFill>
              </a:rPr>
              <a:t>Increasing the pace of adjustment of the individual to his environment</a:t>
            </a:r>
          </a:p>
          <a:p>
            <a:pPr algn="just">
              <a:lnSpc>
                <a:spcPct val="120000"/>
              </a:lnSpc>
              <a:spcBef>
                <a:spcPts val="0"/>
              </a:spcBef>
              <a:buClrTx/>
              <a:buFont typeface="Wingdings" panose="05000000000000000000" pitchFamily="2" charset="2"/>
              <a:buChar char="q"/>
            </a:pPr>
            <a:r>
              <a:rPr lang="en-US" sz="2800" dirty="0">
                <a:solidFill>
                  <a:schemeClr val="tx1"/>
                </a:solidFill>
              </a:rPr>
              <a:t>Providing total health care to enrich quality of life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1420565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6) Schools:</a:t>
            </a:r>
          </a:p>
          <a:p>
            <a:pPr algn="just">
              <a:lnSpc>
                <a:spcPct val="120000"/>
              </a:lnSpc>
              <a:spcBef>
                <a:spcPts val="0"/>
              </a:spcBef>
              <a:buClrTx/>
              <a:buFont typeface="Wingdings" panose="05000000000000000000" pitchFamily="2" charset="2"/>
              <a:buChar char="q"/>
            </a:pPr>
            <a:r>
              <a:rPr lang="en-US" sz="2600" dirty="0">
                <a:solidFill>
                  <a:schemeClr val="tx1"/>
                </a:solidFill>
              </a:rPr>
              <a:t>School health focuses on ensuring health promotion, conservation, protection and correction of abnormalities of the school population. </a:t>
            </a:r>
          </a:p>
          <a:p>
            <a:pPr algn="just">
              <a:lnSpc>
                <a:spcPct val="120000"/>
              </a:lnSpc>
              <a:spcBef>
                <a:spcPts val="0"/>
              </a:spcBef>
              <a:buClrTx/>
              <a:buFont typeface="Wingdings" panose="05000000000000000000" pitchFamily="2" charset="2"/>
              <a:buChar char="q"/>
            </a:pPr>
            <a:r>
              <a:rPr lang="en-US" sz="2600" dirty="0">
                <a:solidFill>
                  <a:schemeClr val="tx1"/>
                </a:solidFill>
              </a:rPr>
              <a:t>A school health approach is advocated in the provision of health services as school children are easy to reach (captive audience). </a:t>
            </a:r>
          </a:p>
          <a:p>
            <a:pPr algn="just">
              <a:lnSpc>
                <a:spcPct val="120000"/>
              </a:lnSpc>
              <a:spcBef>
                <a:spcPts val="0"/>
              </a:spcBef>
              <a:buClrTx/>
              <a:buFont typeface="Wingdings" panose="05000000000000000000" pitchFamily="2" charset="2"/>
              <a:buChar char="q"/>
            </a:pPr>
            <a:r>
              <a:rPr lang="en-US" sz="2600" dirty="0">
                <a:solidFill>
                  <a:schemeClr val="tx1"/>
                </a:solidFill>
              </a:rPr>
              <a:t>The message is also likely to have a multiplier-effect among the community members, through school children.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9412795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dirty="0">
                <a:solidFill>
                  <a:srgbClr val="0070C0"/>
                </a:solidFill>
              </a:rPr>
              <a:t>Objectives of School Health</a:t>
            </a:r>
          </a:p>
          <a:p>
            <a:pPr algn="just">
              <a:lnSpc>
                <a:spcPct val="120000"/>
              </a:lnSpc>
              <a:spcBef>
                <a:spcPts val="0"/>
              </a:spcBef>
              <a:buClrTx/>
              <a:buFont typeface="Wingdings" panose="05000000000000000000" pitchFamily="2" charset="2"/>
              <a:buChar char="q"/>
            </a:pPr>
            <a:r>
              <a:rPr lang="en-US" sz="2600" dirty="0">
                <a:solidFill>
                  <a:schemeClr val="tx1"/>
                </a:solidFill>
              </a:rPr>
              <a:t>Promoting and maintaining the health of the school children. </a:t>
            </a:r>
          </a:p>
          <a:p>
            <a:pPr algn="just">
              <a:lnSpc>
                <a:spcPct val="120000"/>
              </a:lnSpc>
              <a:spcBef>
                <a:spcPts val="0"/>
              </a:spcBef>
              <a:buClrTx/>
              <a:buFont typeface="Wingdings" panose="05000000000000000000" pitchFamily="2" charset="2"/>
              <a:buChar char="q"/>
            </a:pPr>
            <a:r>
              <a:rPr lang="en-US" sz="2600" dirty="0">
                <a:solidFill>
                  <a:schemeClr val="tx1"/>
                </a:solidFill>
              </a:rPr>
              <a:t>Promoting positive health behaviour among staff and students. </a:t>
            </a:r>
          </a:p>
          <a:p>
            <a:pPr algn="just">
              <a:lnSpc>
                <a:spcPct val="120000"/>
              </a:lnSpc>
              <a:spcBef>
                <a:spcPts val="0"/>
              </a:spcBef>
              <a:buClrTx/>
              <a:buFont typeface="Wingdings" panose="05000000000000000000" pitchFamily="2" charset="2"/>
              <a:buChar char="q"/>
            </a:pPr>
            <a:r>
              <a:rPr lang="en-US" sz="2600" dirty="0">
                <a:solidFill>
                  <a:schemeClr val="tx1"/>
                </a:solidFill>
              </a:rPr>
              <a:t>Bringing up citizens who understand basic good health habits. </a:t>
            </a:r>
          </a:p>
          <a:p>
            <a:pPr algn="just">
              <a:lnSpc>
                <a:spcPct val="120000"/>
              </a:lnSpc>
              <a:spcBef>
                <a:spcPts val="0"/>
              </a:spcBef>
              <a:buClrTx/>
              <a:buFont typeface="Wingdings" panose="05000000000000000000" pitchFamily="2" charset="2"/>
              <a:buChar char="q"/>
            </a:pPr>
            <a:r>
              <a:rPr lang="en-US" sz="2600" dirty="0">
                <a:solidFill>
                  <a:schemeClr val="tx1"/>
                </a:solidFill>
              </a:rPr>
              <a:t>Ensuring general community health by using the child as a channel for health messages to the family. </a:t>
            </a:r>
          </a:p>
          <a:p>
            <a:pPr algn="just">
              <a:lnSpc>
                <a:spcPct val="120000"/>
              </a:lnSpc>
              <a:spcBef>
                <a:spcPts val="0"/>
              </a:spcBef>
              <a:buClrTx/>
              <a:buFont typeface="Wingdings" panose="05000000000000000000" pitchFamily="2" charset="2"/>
              <a:buChar char="q"/>
            </a:pPr>
            <a:r>
              <a:rPr lang="en-US" sz="2600" dirty="0">
                <a:solidFill>
                  <a:schemeClr val="tx1"/>
                </a:solidFill>
              </a:rPr>
              <a:t>Improving the physical and social environment of the school. </a:t>
            </a:r>
          </a:p>
          <a:p>
            <a:pPr algn="just">
              <a:lnSpc>
                <a:spcPct val="120000"/>
              </a:lnSpc>
              <a:spcBef>
                <a:spcPts val="0"/>
              </a:spcBef>
              <a:buClrTx/>
              <a:buFont typeface="Wingdings" panose="05000000000000000000" pitchFamily="2" charset="2"/>
              <a:buChar char="q"/>
            </a:pPr>
            <a:r>
              <a:rPr lang="en-US" sz="2600" dirty="0">
                <a:solidFill>
                  <a:schemeClr val="tx1"/>
                </a:solidFill>
              </a:rPr>
              <a:t>Providing aspects of prevention of disease; Primary prevention, for example eating diets rich in vitamins A and C, iron and protein; Secondary prevention, that is, early diagnosis and treatment; Tertiary prevention which includes rehabilitation.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6920351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ctr">
              <a:lnSpc>
                <a:spcPct val="120000"/>
              </a:lnSpc>
              <a:spcBef>
                <a:spcPts val="0"/>
              </a:spcBef>
              <a:buClrTx/>
              <a:buNone/>
            </a:pPr>
            <a:r>
              <a:rPr lang="en-US" sz="3100" dirty="0">
                <a:solidFill>
                  <a:srgbClr val="0070C0"/>
                </a:solidFill>
              </a:rPr>
              <a:t>Needs of school children which requires health promotion interventions.</a:t>
            </a:r>
            <a:r>
              <a:rPr lang="en-US" sz="3100" dirty="0">
                <a:solidFill>
                  <a:schemeClr val="tx1"/>
                </a:solidFill>
              </a:rPr>
              <a:t> </a:t>
            </a:r>
          </a:p>
          <a:p>
            <a:pPr algn="just">
              <a:lnSpc>
                <a:spcPct val="120000"/>
              </a:lnSpc>
              <a:spcBef>
                <a:spcPts val="0"/>
              </a:spcBef>
              <a:buClrTx/>
              <a:buFont typeface="Wingdings" panose="05000000000000000000" pitchFamily="2" charset="2"/>
              <a:buChar char="q"/>
            </a:pPr>
            <a:r>
              <a:rPr lang="en-US" sz="2700" dirty="0">
                <a:solidFill>
                  <a:schemeClr val="tx1"/>
                </a:solidFill>
              </a:rPr>
              <a:t>A Stable Home: The home should provide basic needs especially shelter and security. </a:t>
            </a:r>
          </a:p>
          <a:p>
            <a:pPr algn="just">
              <a:lnSpc>
                <a:spcPct val="120000"/>
              </a:lnSpc>
              <a:spcBef>
                <a:spcPts val="0"/>
              </a:spcBef>
              <a:buClrTx/>
              <a:buFont typeface="Wingdings" panose="05000000000000000000" pitchFamily="2" charset="2"/>
              <a:buChar char="q"/>
            </a:pPr>
            <a:r>
              <a:rPr lang="en-US" sz="2700" dirty="0">
                <a:solidFill>
                  <a:schemeClr val="tx1"/>
                </a:solidFill>
              </a:rPr>
              <a:t>Proper Nutrition: The child needs to grow well physically and mentally. It is therefore important for the child to take adequate nutrition at least three times a day. </a:t>
            </a:r>
          </a:p>
          <a:p>
            <a:pPr algn="just">
              <a:lnSpc>
                <a:spcPct val="120000"/>
              </a:lnSpc>
              <a:spcBef>
                <a:spcPts val="0"/>
              </a:spcBef>
              <a:buClrTx/>
              <a:buFont typeface="Wingdings" panose="05000000000000000000" pitchFamily="2" charset="2"/>
              <a:buChar char="q"/>
            </a:pPr>
            <a:r>
              <a:rPr lang="en-US" sz="2700" dirty="0">
                <a:solidFill>
                  <a:schemeClr val="tx1"/>
                </a:solidFill>
              </a:rPr>
              <a:t>Freedom from Fatigue: The child needs to have enough rest at home from school activities. </a:t>
            </a:r>
          </a:p>
          <a:p>
            <a:pPr algn="just">
              <a:lnSpc>
                <a:spcPct val="120000"/>
              </a:lnSpc>
              <a:spcBef>
                <a:spcPts val="0"/>
              </a:spcBef>
              <a:buClrTx/>
              <a:buFont typeface="Wingdings" panose="05000000000000000000" pitchFamily="2" charset="2"/>
              <a:buChar char="q"/>
            </a:pPr>
            <a:r>
              <a:rPr lang="en-US" sz="2700" dirty="0">
                <a:solidFill>
                  <a:schemeClr val="tx1"/>
                </a:solidFill>
              </a:rPr>
              <a:t>Clothing: This is normally provided as school uniform, which should be clean and tidy.</a:t>
            </a:r>
          </a:p>
          <a:p>
            <a:pPr algn="just">
              <a:lnSpc>
                <a:spcPct val="120000"/>
              </a:lnSpc>
              <a:spcBef>
                <a:spcPts val="0"/>
              </a:spcBef>
              <a:buClrTx/>
              <a:buFont typeface="Wingdings" panose="05000000000000000000" pitchFamily="2" charset="2"/>
              <a:buChar char="q"/>
            </a:pPr>
            <a:r>
              <a:rPr lang="en-US" sz="2700" dirty="0">
                <a:solidFill>
                  <a:schemeClr val="tx1"/>
                </a:solidFill>
              </a:rPr>
              <a:t>Good Sight, Hearing and Speech: Defects of sight, hearing and speech interfere with the learning process of a child.</a:t>
            </a:r>
          </a:p>
          <a:p>
            <a:pPr algn="just">
              <a:lnSpc>
                <a:spcPct val="120000"/>
              </a:lnSpc>
              <a:spcBef>
                <a:spcPts val="0"/>
              </a:spcBef>
              <a:buClrTx/>
              <a:buFont typeface="Wingdings" panose="05000000000000000000" pitchFamily="2" charset="2"/>
              <a:buChar char="q"/>
            </a:pPr>
            <a:r>
              <a:rPr lang="en-US" sz="2700" dirty="0">
                <a:solidFill>
                  <a:schemeClr val="tx1"/>
                </a:solidFill>
              </a:rPr>
              <a:t>Freedom from Infection: All school children should be </a:t>
            </a:r>
            <a:r>
              <a:rPr lang="en-US" sz="2700" dirty="0" err="1">
                <a:solidFill>
                  <a:schemeClr val="tx1"/>
                </a:solidFill>
              </a:rPr>
              <a:t>immunised</a:t>
            </a:r>
            <a:r>
              <a:rPr lang="en-US" sz="2700" dirty="0">
                <a:solidFill>
                  <a:schemeClr val="tx1"/>
                </a:solidFill>
              </a:rPr>
              <a:t> against childhood diseases. </a:t>
            </a:r>
          </a:p>
          <a:p>
            <a:pPr algn="just">
              <a:lnSpc>
                <a:spcPct val="120000"/>
              </a:lnSpc>
              <a:spcBef>
                <a:spcPts val="0"/>
              </a:spcBef>
              <a:buClrTx/>
              <a:buFont typeface="Wingdings" panose="05000000000000000000" pitchFamily="2" charset="2"/>
              <a:buChar char="q"/>
            </a:pPr>
            <a:r>
              <a:rPr lang="en-US" sz="2700" dirty="0">
                <a:solidFill>
                  <a:schemeClr val="tx1"/>
                </a:solidFill>
              </a:rPr>
              <a:t>Pure and Safe Water: This should be provided in the school and at home to prevent water related diseases. </a:t>
            </a:r>
          </a:p>
          <a:p>
            <a:pPr algn="just">
              <a:lnSpc>
                <a:spcPct val="120000"/>
              </a:lnSpc>
              <a:spcBef>
                <a:spcPts val="0"/>
              </a:spcBef>
              <a:buClrTx/>
              <a:buFont typeface="Wingdings" panose="05000000000000000000" pitchFamily="2" charset="2"/>
              <a:buChar char="q"/>
            </a:pPr>
            <a:r>
              <a:rPr lang="en-US" sz="2700" dirty="0">
                <a:solidFill>
                  <a:schemeClr val="tx1"/>
                </a:solidFill>
              </a:rPr>
              <a:t>Clean Buildings: The home and school environment should be kept clean.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4005175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7). Group discussion.</a:t>
            </a:r>
          </a:p>
          <a:p>
            <a:pPr algn="just">
              <a:lnSpc>
                <a:spcPct val="120000"/>
              </a:lnSpc>
              <a:spcBef>
                <a:spcPts val="0"/>
              </a:spcBef>
              <a:buClrTx/>
              <a:buFont typeface="Wingdings" panose="05000000000000000000" pitchFamily="2" charset="2"/>
              <a:buChar char="q"/>
            </a:pPr>
            <a:r>
              <a:rPr lang="en-US" sz="2600" dirty="0">
                <a:solidFill>
                  <a:schemeClr val="tx1"/>
                </a:solidFill>
              </a:rPr>
              <a:t>The groups may be of men, women, youth or mix-up groups.</a:t>
            </a:r>
          </a:p>
          <a:p>
            <a:pPr algn="just">
              <a:lnSpc>
                <a:spcPct val="120000"/>
              </a:lnSpc>
              <a:spcBef>
                <a:spcPts val="0"/>
              </a:spcBef>
              <a:buClrTx/>
              <a:buFont typeface="Wingdings" panose="05000000000000000000" pitchFamily="2" charset="2"/>
              <a:buChar char="q"/>
            </a:pPr>
            <a:r>
              <a:rPr lang="en-US" sz="2600" dirty="0">
                <a:solidFill>
                  <a:schemeClr val="tx1"/>
                </a:solidFill>
              </a:rPr>
              <a:t>Group discussion involves the free flow of communication between a facilitator and two or more participants. </a:t>
            </a:r>
          </a:p>
          <a:p>
            <a:pPr algn="just">
              <a:lnSpc>
                <a:spcPct val="120000"/>
              </a:lnSpc>
              <a:spcBef>
                <a:spcPts val="0"/>
              </a:spcBef>
              <a:buClrTx/>
              <a:buFont typeface="Wingdings" panose="05000000000000000000" pitchFamily="2" charset="2"/>
              <a:buChar char="q"/>
            </a:pPr>
            <a:r>
              <a:rPr lang="en-US" sz="2600" dirty="0">
                <a:solidFill>
                  <a:schemeClr val="tx1"/>
                </a:solidFill>
              </a:rPr>
              <a:t>Often a discussion of this type is used after a slide show or following a more formal presentation. </a:t>
            </a:r>
          </a:p>
          <a:p>
            <a:pPr algn="just">
              <a:lnSpc>
                <a:spcPct val="120000"/>
              </a:lnSpc>
              <a:spcBef>
                <a:spcPts val="0"/>
              </a:spcBef>
              <a:buClrTx/>
              <a:buFont typeface="Wingdings" panose="05000000000000000000" pitchFamily="2" charset="2"/>
              <a:buChar char="q"/>
            </a:pPr>
            <a:r>
              <a:rPr lang="en-US" sz="2600" dirty="0">
                <a:solidFill>
                  <a:schemeClr val="tx1"/>
                </a:solidFill>
              </a:rPr>
              <a:t>This type of teaching method is characterized by participants having an equal chance to talk freely and exchange ideas with each other.</a:t>
            </a:r>
          </a:p>
          <a:p>
            <a:pPr algn="just">
              <a:lnSpc>
                <a:spcPct val="120000"/>
              </a:lnSpc>
              <a:spcBef>
                <a:spcPts val="0"/>
              </a:spcBef>
              <a:buClrTx/>
              <a:buFont typeface="Wingdings" panose="05000000000000000000" pitchFamily="2" charset="2"/>
              <a:buChar char="q"/>
            </a:pPr>
            <a:r>
              <a:rPr lang="en-US" sz="2600" dirty="0">
                <a:solidFill>
                  <a:schemeClr val="tx1"/>
                </a:solidFill>
              </a:rPr>
              <a:t> Group discussions do not always go smoothly and sometimes a few people dominate the discussion and do not allow others to join in. </a:t>
            </a:r>
          </a:p>
          <a:p>
            <a:pPr algn="just">
              <a:lnSpc>
                <a:spcPct val="120000"/>
              </a:lnSpc>
              <a:spcBef>
                <a:spcPts val="0"/>
              </a:spcBef>
              <a:buClrTx/>
              <a:buFont typeface="Wingdings" panose="05000000000000000000" pitchFamily="2" charset="2"/>
              <a:buChar char="q"/>
            </a:pPr>
            <a:r>
              <a:rPr lang="en-US" sz="2600" dirty="0">
                <a:solidFill>
                  <a:schemeClr val="tx1"/>
                </a:solidFill>
              </a:rPr>
              <a:t>Your job as the facilitator is to establish ground rules and use strategies to prevent this from happening.</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6818888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OTHER METHODS OF HEALTH PROMOTION IN THE COMMUNITY.</a:t>
            </a:r>
          </a:p>
          <a:p>
            <a:pPr marL="0" indent="0" algn="just">
              <a:lnSpc>
                <a:spcPct val="120000"/>
              </a:lnSpc>
              <a:spcBef>
                <a:spcPts val="0"/>
              </a:spcBef>
              <a:buClrTx/>
              <a:buNone/>
            </a:pPr>
            <a:r>
              <a:rPr lang="en-US" sz="2600" b="1" dirty="0">
                <a:solidFill>
                  <a:schemeClr val="tx1"/>
                </a:solidFill>
              </a:rPr>
              <a:t>1) HEALTH TALKS.</a:t>
            </a:r>
          </a:p>
          <a:p>
            <a:pPr algn="just">
              <a:lnSpc>
                <a:spcPct val="120000"/>
              </a:lnSpc>
              <a:spcBef>
                <a:spcPts val="0"/>
              </a:spcBef>
              <a:buClrTx/>
              <a:buFont typeface="Wingdings" panose="05000000000000000000" pitchFamily="2" charset="2"/>
              <a:buChar char="q"/>
            </a:pPr>
            <a:r>
              <a:rPr lang="en-US" sz="2600" dirty="0">
                <a:solidFill>
                  <a:schemeClr val="tx1"/>
                </a:solidFill>
              </a:rPr>
              <a:t>Talking is often the most natural way of communicating with people to share health knowledge and facts. </a:t>
            </a:r>
          </a:p>
          <a:p>
            <a:pPr algn="just">
              <a:lnSpc>
                <a:spcPct val="120000"/>
              </a:lnSpc>
              <a:spcBef>
                <a:spcPts val="0"/>
              </a:spcBef>
              <a:buClrTx/>
              <a:buFont typeface="Wingdings" panose="05000000000000000000" pitchFamily="2" charset="2"/>
              <a:buChar char="q"/>
            </a:pPr>
            <a:r>
              <a:rPr lang="en-US" sz="2600" dirty="0">
                <a:solidFill>
                  <a:schemeClr val="tx1"/>
                </a:solidFill>
              </a:rPr>
              <a:t>In the part of your job that involves health education, there will always be many opportunities to talk with people.</a:t>
            </a:r>
          </a:p>
          <a:p>
            <a:pPr algn="just">
              <a:lnSpc>
                <a:spcPct val="120000"/>
              </a:lnSpc>
              <a:spcBef>
                <a:spcPts val="0"/>
              </a:spcBef>
              <a:buClrTx/>
              <a:buFont typeface="Wingdings" panose="05000000000000000000" pitchFamily="2" charset="2"/>
              <a:buChar char="q"/>
            </a:pPr>
            <a:r>
              <a:rPr lang="en-US" sz="2600" dirty="0">
                <a:solidFill>
                  <a:schemeClr val="tx1"/>
                </a:solidFill>
              </a:rPr>
              <a:t>Group size is also important. </a:t>
            </a:r>
          </a:p>
          <a:p>
            <a:pPr algn="just">
              <a:lnSpc>
                <a:spcPct val="120000"/>
              </a:lnSpc>
              <a:spcBef>
                <a:spcPts val="0"/>
              </a:spcBef>
              <a:buClrTx/>
              <a:buFont typeface="Wingdings" panose="05000000000000000000" pitchFamily="2" charset="2"/>
              <a:buChar char="q"/>
            </a:pPr>
            <a:r>
              <a:rPr lang="en-US" sz="2600" dirty="0">
                <a:solidFill>
                  <a:schemeClr val="tx1"/>
                </a:solidFill>
              </a:rPr>
              <a:t>The number of people who you are able to engage in a health talk depends on the group size. </a:t>
            </a:r>
          </a:p>
          <a:p>
            <a:pPr algn="just">
              <a:lnSpc>
                <a:spcPct val="120000"/>
              </a:lnSpc>
              <a:spcBef>
                <a:spcPts val="0"/>
              </a:spcBef>
              <a:buClrTx/>
              <a:buFont typeface="Wingdings" panose="05000000000000000000" pitchFamily="2" charset="2"/>
              <a:buChar char="q"/>
            </a:pPr>
            <a:r>
              <a:rPr lang="en-US" sz="2600" dirty="0">
                <a:solidFill>
                  <a:schemeClr val="tx1"/>
                </a:solidFill>
              </a:rPr>
              <a:t>However, you will find talks are most effective if conducted with small gatherings (5–10 people), because the larger the group the less chance that each person has to participate.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3307906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886831" cy="6656698"/>
          </a:xfrm>
        </p:spPr>
        <p:txBody>
          <a:bodyPr>
            <a:normAutofit fontScale="62500" lnSpcReduction="20000"/>
          </a:bodyPr>
          <a:lstStyle/>
          <a:p>
            <a:pPr marL="0" indent="0" algn="just">
              <a:lnSpc>
                <a:spcPct val="120000"/>
              </a:lnSpc>
              <a:spcBef>
                <a:spcPts val="0"/>
              </a:spcBef>
              <a:buClrTx/>
              <a:buNone/>
            </a:pPr>
            <a:r>
              <a:rPr lang="en-US" sz="3000" b="1" dirty="0">
                <a:solidFill>
                  <a:schemeClr val="tx1"/>
                </a:solidFill>
              </a:rPr>
              <a:t>Preparing a health talk. </a:t>
            </a:r>
          </a:p>
          <a:p>
            <a:pPr marL="0" indent="0" algn="just">
              <a:lnSpc>
                <a:spcPct val="120000"/>
              </a:lnSpc>
              <a:spcBef>
                <a:spcPts val="0"/>
              </a:spcBef>
              <a:buClrTx/>
              <a:buNone/>
            </a:pPr>
            <a:r>
              <a:rPr lang="en-US" sz="3000" dirty="0">
                <a:solidFill>
                  <a:schemeClr val="tx1"/>
                </a:solidFill>
              </a:rPr>
              <a:t>When you are preparing a talk there are many things to consider:</a:t>
            </a:r>
          </a:p>
          <a:p>
            <a:pPr algn="just">
              <a:lnSpc>
                <a:spcPct val="120000"/>
              </a:lnSpc>
              <a:spcBef>
                <a:spcPts val="0"/>
              </a:spcBef>
              <a:buClrTx/>
              <a:buFont typeface="Wingdings" panose="05000000000000000000" pitchFamily="2" charset="2"/>
              <a:buChar char="q"/>
            </a:pPr>
            <a:r>
              <a:rPr lang="en-US" sz="3000" b="1" dirty="0">
                <a:solidFill>
                  <a:schemeClr val="tx1"/>
                </a:solidFill>
              </a:rPr>
              <a:t>Know the group. </a:t>
            </a:r>
            <a:r>
              <a:rPr lang="en-US" sz="3000" dirty="0">
                <a:solidFill>
                  <a:schemeClr val="tx1"/>
                </a:solidFill>
              </a:rPr>
              <a:t>Find out its needs and interests and discover which groups are active in your locality. </a:t>
            </a:r>
          </a:p>
          <a:p>
            <a:pPr algn="just">
              <a:lnSpc>
                <a:spcPct val="120000"/>
              </a:lnSpc>
              <a:spcBef>
                <a:spcPts val="0"/>
              </a:spcBef>
              <a:buClrTx/>
              <a:buFont typeface="Wingdings" panose="05000000000000000000" pitchFamily="2" charset="2"/>
              <a:buChar char="q"/>
            </a:pPr>
            <a:r>
              <a:rPr lang="en-US" sz="3000" b="1" dirty="0">
                <a:solidFill>
                  <a:schemeClr val="tx1"/>
                </a:solidFill>
              </a:rPr>
              <a:t>Select an appropriate topic. </a:t>
            </a:r>
            <a:r>
              <a:rPr lang="en-US" sz="3000" dirty="0">
                <a:solidFill>
                  <a:schemeClr val="tx1"/>
                </a:solidFill>
              </a:rPr>
              <a:t>The topic should be about a single issue or a simple topic. Always ensure that you have correct and up-to-date information and look for sources of recent information. </a:t>
            </a:r>
          </a:p>
          <a:p>
            <a:pPr algn="just">
              <a:lnSpc>
                <a:spcPct val="120000"/>
              </a:lnSpc>
              <a:spcBef>
                <a:spcPts val="0"/>
              </a:spcBef>
              <a:buClrTx/>
              <a:buFont typeface="Wingdings" panose="05000000000000000000" pitchFamily="2" charset="2"/>
              <a:buChar char="q"/>
            </a:pPr>
            <a:r>
              <a:rPr lang="en-US" sz="3000" b="1" dirty="0">
                <a:solidFill>
                  <a:schemeClr val="tx1"/>
                </a:solidFill>
              </a:rPr>
              <a:t>List the points you will talk about: </a:t>
            </a:r>
            <a:r>
              <a:rPr lang="en-US" sz="3000" dirty="0">
                <a:solidFill>
                  <a:schemeClr val="tx1"/>
                </a:solidFill>
              </a:rPr>
              <a:t>Prepare only a few main points and make sure that you are clear about them. </a:t>
            </a:r>
          </a:p>
          <a:p>
            <a:pPr algn="just">
              <a:lnSpc>
                <a:spcPct val="120000"/>
              </a:lnSpc>
              <a:spcBef>
                <a:spcPts val="0"/>
              </a:spcBef>
              <a:buClrTx/>
              <a:buFont typeface="Wingdings" panose="05000000000000000000" pitchFamily="2" charset="2"/>
              <a:buChar char="q"/>
            </a:pPr>
            <a:r>
              <a:rPr lang="en-US" sz="3000" b="1" dirty="0">
                <a:solidFill>
                  <a:schemeClr val="tx1"/>
                </a:solidFill>
              </a:rPr>
              <a:t>Write down what you will say: </a:t>
            </a:r>
            <a:r>
              <a:rPr lang="en-US" sz="3000" dirty="0">
                <a:solidFill>
                  <a:schemeClr val="tx1"/>
                </a:solidFill>
              </a:rPr>
              <a:t>If you do not like writing, you must think carefully what to include in your talk. Think of examples, proverbs and local stories to emphasize your points and which include positive health messages.</a:t>
            </a:r>
          </a:p>
          <a:p>
            <a:pPr algn="just">
              <a:lnSpc>
                <a:spcPct val="120000"/>
              </a:lnSpc>
              <a:spcBef>
                <a:spcPts val="0"/>
              </a:spcBef>
              <a:buClrTx/>
              <a:buFont typeface="Wingdings" panose="05000000000000000000" pitchFamily="2" charset="2"/>
              <a:buChar char="q"/>
            </a:pPr>
            <a:r>
              <a:rPr lang="en-US" sz="3000" b="1" dirty="0">
                <a:solidFill>
                  <a:schemeClr val="tx1"/>
                </a:solidFill>
              </a:rPr>
              <a:t>Prepare visual aids:  </a:t>
            </a:r>
            <a:r>
              <a:rPr lang="en-US" sz="3000" dirty="0">
                <a:solidFill>
                  <a:schemeClr val="tx1"/>
                </a:solidFill>
              </a:rPr>
              <a:t>Visual aids are a good way to capture people’s attention and make messages easier to understand. Well-chosen posters and photos that carry important health messages will help people to learn.</a:t>
            </a:r>
          </a:p>
          <a:p>
            <a:pPr algn="just">
              <a:lnSpc>
                <a:spcPct val="120000"/>
              </a:lnSpc>
              <a:spcBef>
                <a:spcPts val="0"/>
              </a:spcBef>
              <a:buClrTx/>
              <a:buFont typeface="Wingdings" panose="05000000000000000000" pitchFamily="2" charset="2"/>
              <a:buChar char="q"/>
            </a:pPr>
            <a:r>
              <a:rPr lang="en-US" sz="3000" b="1" dirty="0">
                <a:solidFill>
                  <a:schemeClr val="tx1"/>
                </a:solidFill>
              </a:rPr>
              <a:t>Practice your talk beforehand: </a:t>
            </a:r>
            <a:r>
              <a:rPr lang="en-US" sz="3000" dirty="0">
                <a:solidFill>
                  <a:schemeClr val="tx1"/>
                </a:solidFill>
              </a:rPr>
              <a:t>This should include rehearsing the telling of stories and the showing of posters and pictures.</a:t>
            </a:r>
          </a:p>
          <a:p>
            <a:pPr algn="just">
              <a:lnSpc>
                <a:spcPct val="120000"/>
              </a:lnSpc>
              <a:spcBef>
                <a:spcPts val="0"/>
              </a:spcBef>
              <a:buClrTx/>
              <a:buFont typeface="Wingdings" panose="05000000000000000000" pitchFamily="2" charset="2"/>
              <a:buChar char="q"/>
            </a:pPr>
            <a:r>
              <a:rPr lang="en-US" sz="3000" b="1" dirty="0">
                <a:solidFill>
                  <a:schemeClr val="tx1"/>
                </a:solidFill>
              </a:rPr>
              <a:t>Determine the amount of time you need: </a:t>
            </a:r>
            <a:r>
              <a:rPr lang="en-US" sz="3000" dirty="0">
                <a:solidFill>
                  <a:schemeClr val="tx1"/>
                </a:solidFill>
              </a:rPr>
              <a:t>The complete talk including showing all your visual aids should take not more than about 20 minutes. Allow another 15 minutes or more for questions and discussions. If the talk is too long people may lose interest.</a:t>
            </a:r>
            <a:endParaRPr lang="en-US" sz="30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4510089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LECTURE.</a:t>
            </a:r>
          </a:p>
          <a:p>
            <a:pPr algn="just">
              <a:lnSpc>
                <a:spcPct val="120000"/>
              </a:lnSpc>
              <a:spcBef>
                <a:spcPts val="0"/>
              </a:spcBef>
              <a:buClrTx/>
              <a:buFont typeface="Wingdings" panose="05000000000000000000" pitchFamily="2" charset="2"/>
              <a:buChar char="q"/>
            </a:pPr>
            <a:r>
              <a:rPr lang="en-US" sz="2600" dirty="0">
                <a:solidFill>
                  <a:schemeClr val="tx1"/>
                </a:solidFill>
              </a:rPr>
              <a:t>You may have the opportunity to give a lecture, perhaps in your local school or in another formal setting. </a:t>
            </a:r>
          </a:p>
          <a:p>
            <a:pPr algn="just">
              <a:lnSpc>
                <a:spcPct val="120000"/>
              </a:lnSpc>
              <a:spcBef>
                <a:spcPts val="0"/>
              </a:spcBef>
              <a:buClrTx/>
              <a:buFont typeface="Wingdings" panose="05000000000000000000" pitchFamily="2" charset="2"/>
              <a:buChar char="q"/>
            </a:pPr>
            <a:r>
              <a:rPr lang="en-US" sz="2600" dirty="0">
                <a:solidFill>
                  <a:schemeClr val="tx1"/>
                </a:solidFill>
              </a:rPr>
              <a:t>A lecture is usually a spoken, simple, quick and traditional way of presenting your subject matter, but there are strengths and limitations to this approach. </a:t>
            </a:r>
          </a:p>
          <a:p>
            <a:pPr algn="just">
              <a:lnSpc>
                <a:spcPct val="120000"/>
              </a:lnSpc>
              <a:spcBef>
                <a:spcPts val="0"/>
              </a:spcBef>
              <a:buClrTx/>
              <a:buFont typeface="Wingdings" panose="05000000000000000000" pitchFamily="2" charset="2"/>
              <a:buChar char="q"/>
            </a:pPr>
            <a:r>
              <a:rPr lang="en-US" sz="2600" dirty="0">
                <a:solidFill>
                  <a:schemeClr val="tx1"/>
                </a:solidFill>
              </a:rPr>
              <a:t>The strengths include the efficient introduction of factual material in a direct and logical manner. </a:t>
            </a:r>
          </a:p>
          <a:p>
            <a:pPr algn="just">
              <a:lnSpc>
                <a:spcPct val="120000"/>
              </a:lnSpc>
              <a:spcBef>
                <a:spcPts val="0"/>
              </a:spcBef>
              <a:buClrTx/>
              <a:buFont typeface="Wingdings" panose="05000000000000000000" pitchFamily="2" charset="2"/>
              <a:buChar char="q"/>
            </a:pPr>
            <a:r>
              <a:rPr lang="en-US" sz="2600" dirty="0">
                <a:solidFill>
                  <a:schemeClr val="tx1"/>
                </a:solidFill>
              </a:rPr>
              <a:t>However, this method is generally ineffective where the audience is passive and learning is difficult to gauge.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9983837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DEMONSTRATION.</a:t>
            </a:r>
          </a:p>
          <a:p>
            <a:pPr algn="just">
              <a:lnSpc>
                <a:spcPct val="120000"/>
              </a:lnSpc>
              <a:spcBef>
                <a:spcPts val="0"/>
              </a:spcBef>
              <a:buClrTx/>
              <a:buFont typeface="Wingdings" panose="05000000000000000000" pitchFamily="2" charset="2"/>
              <a:buChar char="q"/>
            </a:pPr>
            <a:r>
              <a:rPr lang="en-US" sz="2600" dirty="0">
                <a:solidFill>
                  <a:schemeClr val="tx1"/>
                </a:solidFill>
              </a:rPr>
              <a:t>In your work as a health promoter, you will often find yourself giving a demonstration.</a:t>
            </a:r>
          </a:p>
          <a:p>
            <a:pPr algn="just">
              <a:lnSpc>
                <a:spcPct val="120000"/>
              </a:lnSpc>
              <a:spcBef>
                <a:spcPts val="0"/>
              </a:spcBef>
              <a:buClrTx/>
              <a:buFont typeface="Wingdings" panose="05000000000000000000" pitchFamily="2" charset="2"/>
              <a:buChar char="q"/>
            </a:pPr>
            <a:r>
              <a:rPr lang="en-US" sz="2600" dirty="0">
                <a:solidFill>
                  <a:schemeClr val="tx1"/>
                </a:solidFill>
              </a:rPr>
              <a:t>This form of health education is based on learning through observation. </a:t>
            </a:r>
          </a:p>
          <a:p>
            <a:pPr algn="just">
              <a:lnSpc>
                <a:spcPct val="120000"/>
              </a:lnSpc>
              <a:spcBef>
                <a:spcPts val="0"/>
              </a:spcBef>
              <a:buClrTx/>
              <a:buFont typeface="Wingdings" panose="05000000000000000000" pitchFamily="2" charset="2"/>
              <a:buChar char="q"/>
            </a:pPr>
            <a:r>
              <a:rPr lang="en-US" sz="2600" dirty="0">
                <a:solidFill>
                  <a:schemeClr val="tx1"/>
                </a:solidFill>
              </a:rPr>
              <a:t>There is a difference between knowing how to do something and actually being able to do it. </a:t>
            </a:r>
          </a:p>
          <a:p>
            <a:pPr algn="just">
              <a:lnSpc>
                <a:spcPct val="120000"/>
              </a:lnSpc>
              <a:spcBef>
                <a:spcPts val="0"/>
              </a:spcBef>
              <a:buClrTx/>
              <a:buFont typeface="Wingdings" panose="05000000000000000000" pitchFamily="2" charset="2"/>
              <a:buChar char="q"/>
            </a:pPr>
            <a:r>
              <a:rPr lang="en-US" sz="2600" dirty="0">
                <a:solidFill>
                  <a:schemeClr val="tx1"/>
                </a:solidFill>
              </a:rPr>
              <a:t>The aim of a demonstration is to help learners become able to do the skills themselves, not just know how to do them.</a:t>
            </a:r>
          </a:p>
          <a:p>
            <a:pPr algn="just">
              <a:lnSpc>
                <a:spcPct val="120000"/>
              </a:lnSpc>
              <a:spcBef>
                <a:spcPts val="0"/>
              </a:spcBef>
              <a:buClrTx/>
              <a:buFont typeface="Wingdings" panose="05000000000000000000" pitchFamily="2" charset="2"/>
              <a:buChar char="q"/>
            </a:pPr>
            <a:r>
              <a:rPr lang="en-US" sz="2600" dirty="0">
                <a:solidFill>
                  <a:schemeClr val="tx1"/>
                </a:solidFill>
              </a:rPr>
              <a:t>-	Some health related things that would be best taught through demonstration include;</a:t>
            </a:r>
          </a:p>
          <a:p>
            <a:pPr algn="just">
              <a:lnSpc>
                <a:spcPct val="120000"/>
              </a:lnSpc>
              <a:spcBef>
                <a:spcPts val="0"/>
              </a:spcBef>
              <a:buClrTx/>
              <a:buFont typeface="Wingdings" panose="05000000000000000000" pitchFamily="2" charset="2"/>
              <a:buChar char="ü"/>
            </a:pPr>
            <a:r>
              <a:rPr lang="en-US" sz="2600" dirty="0">
                <a:solidFill>
                  <a:schemeClr val="tx1"/>
                </a:solidFill>
              </a:rPr>
              <a:t>The whole process of measuring blood pressure.</a:t>
            </a:r>
          </a:p>
          <a:p>
            <a:pPr algn="just">
              <a:lnSpc>
                <a:spcPct val="120000"/>
              </a:lnSpc>
              <a:spcBef>
                <a:spcPts val="0"/>
              </a:spcBef>
              <a:buClrTx/>
              <a:buFont typeface="Wingdings" panose="05000000000000000000" pitchFamily="2" charset="2"/>
              <a:buChar char="ü"/>
            </a:pPr>
            <a:r>
              <a:rPr lang="en-US" sz="2600" dirty="0">
                <a:solidFill>
                  <a:schemeClr val="tx1"/>
                </a:solidFill>
              </a:rPr>
              <a:t>How to use a mosquito net.</a:t>
            </a:r>
          </a:p>
          <a:p>
            <a:pPr algn="just">
              <a:lnSpc>
                <a:spcPct val="120000"/>
              </a:lnSpc>
              <a:spcBef>
                <a:spcPts val="0"/>
              </a:spcBef>
              <a:buClrTx/>
              <a:buFont typeface="Wingdings" panose="05000000000000000000" pitchFamily="2" charset="2"/>
              <a:buChar char="ü"/>
            </a:pPr>
            <a:r>
              <a:rPr lang="en-US" sz="2600" dirty="0">
                <a:solidFill>
                  <a:schemeClr val="tx1"/>
                </a:solidFill>
              </a:rPr>
              <a:t>Putting/Inserting a condom.</a:t>
            </a:r>
          </a:p>
          <a:p>
            <a:pPr algn="just">
              <a:lnSpc>
                <a:spcPct val="120000"/>
              </a:lnSpc>
              <a:spcBef>
                <a:spcPts val="0"/>
              </a:spcBef>
              <a:buClrTx/>
              <a:buFont typeface="Wingdings" panose="05000000000000000000" pitchFamily="2" charset="2"/>
              <a:buChar char="ü"/>
            </a:pPr>
            <a:r>
              <a:rPr lang="en-US" sz="2600" dirty="0">
                <a:solidFill>
                  <a:schemeClr val="tx1"/>
                </a:solidFill>
              </a:rPr>
              <a:t>Giving a child medicine.</a:t>
            </a:r>
          </a:p>
          <a:p>
            <a:pPr algn="just">
              <a:lnSpc>
                <a:spcPct val="120000"/>
              </a:lnSpc>
              <a:spcBef>
                <a:spcPts val="0"/>
              </a:spcBef>
              <a:buClrTx/>
              <a:buFont typeface="Wingdings" panose="05000000000000000000" pitchFamily="2" charset="2"/>
              <a:buChar char="ü"/>
            </a:pPr>
            <a:r>
              <a:rPr lang="en-US" sz="2600" dirty="0">
                <a:solidFill>
                  <a:schemeClr val="tx1"/>
                </a:solidFill>
              </a:rPr>
              <a:t>Proper breast feeding, etc.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5599377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MASS MEDIA.</a:t>
            </a:r>
          </a:p>
          <a:p>
            <a:pPr marL="0" indent="0" algn="just">
              <a:lnSpc>
                <a:spcPct val="120000"/>
              </a:lnSpc>
              <a:spcBef>
                <a:spcPts val="0"/>
              </a:spcBef>
              <a:buClrTx/>
              <a:buNone/>
            </a:pPr>
            <a:r>
              <a:rPr lang="en-US" sz="2600" dirty="0">
                <a:solidFill>
                  <a:schemeClr val="tx1"/>
                </a:solidFill>
              </a:rPr>
              <a:t>Any printed or audio-visual material designed to reach a mass audience. This includes;</a:t>
            </a:r>
          </a:p>
          <a:p>
            <a:pPr algn="just">
              <a:lnSpc>
                <a:spcPct val="120000"/>
              </a:lnSpc>
              <a:spcBef>
                <a:spcPts val="0"/>
              </a:spcBef>
              <a:buClrTx/>
              <a:buFont typeface="Wingdings" panose="05000000000000000000" pitchFamily="2" charset="2"/>
              <a:buChar char="q"/>
            </a:pPr>
            <a:r>
              <a:rPr lang="en-US" sz="2600" dirty="0">
                <a:solidFill>
                  <a:schemeClr val="tx1"/>
                </a:solidFill>
              </a:rPr>
              <a:t>Newspapers; Magazines; Radio; Television; Billboards; Exhibition; Display; Posters; Leaflets </a:t>
            </a:r>
          </a:p>
          <a:p>
            <a:pPr marL="0" indent="0" algn="just">
              <a:lnSpc>
                <a:spcPct val="120000"/>
              </a:lnSpc>
              <a:spcBef>
                <a:spcPts val="0"/>
              </a:spcBef>
              <a:buClrTx/>
              <a:buNone/>
            </a:pPr>
            <a:r>
              <a:rPr lang="en-US" sz="2600" dirty="0">
                <a:solidFill>
                  <a:schemeClr val="tx1"/>
                </a:solidFill>
              </a:rPr>
              <a:t>Mass media is effective if:</a:t>
            </a:r>
          </a:p>
          <a:p>
            <a:pPr marL="514350" indent="-514350" algn="just">
              <a:lnSpc>
                <a:spcPct val="120000"/>
              </a:lnSpc>
              <a:spcBef>
                <a:spcPts val="0"/>
              </a:spcBef>
              <a:buClrTx/>
              <a:buFont typeface="+mj-lt"/>
              <a:buAutoNum type="arabicPeriod"/>
            </a:pPr>
            <a:r>
              <a:rPr lang="en-US" sz="2600" dirty="0">
                <a:solidFill>
                  <a:schemeClr val="tx1"/>
                </a:solidFill>
              </a:rPr>
              <a:t>It is part of an integrated campaign including other elements such as one-to-one advice.</a:t>
            </a:r>
          </a:p>
          <a:p>
            <a:pPr marL="514350" indent="-514350" algn="just">
              <a:lnSpc>
                <a:spcPct val="120000"/>
              </a:lnSpc>
              <a:spcBef>
                <a:spcPts val="0"/>
              </a:spcBef>
              <a:buClrTx/>
              <a:buFont typeface="+mj-lt"/>
              <a:buAutoNum type="arabicPeriod"/>
            </a:pPr>
            <a:r>
              <a:rPr lang="en-US" sz="2600" dirty="0">
                <a:solidFill>
                  <a:schemeClr val="tx1"/>
                </a:solidFill>
              </a:rPr>
              <a:t>The information is new and presented in an emotional context.</a:t>
            </a:r>
          </a:p>
          <a:p>
            <a:pPr marL="514350" indent="-514350" algn="just">
              <a:lnSpc>
                <a:spcPct val="120000"/>
              </a:lnSpc>
              <a:spcBef>
                <a:spcPts val="0"/>
              </a:spcBef>
              <a:buClrTx/>
              <a:buFont typeface="+mj-lt"/>
              <a:buAutoNum type="arabicPeriod"/>
            </a:pPr>
            <a:r>
              <a:rPr lang="en-US" sz="2600" dirty="0">
                <a:solidFill>
                  <a:schemeClr val="tx1"/>
                </a:solidFill>
              </a:rPr>
              <a:t>The information is seen as being relevant for “people”.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4181379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r>
              <a:rPr lang="en-GB" sz="5400" b="1" dirty="0">
                <a:solidFill>
                  <a:srgbClr val="00B050"/>
                </a:solidFill>
              </a:rPr>
              <a:t>PRIMARY HEALTH CARE (</a:t>
            </a:r>
            <a:r>
              <a:rPr lang="en-GB" sz="5400" b="1" dirty="0" err="1">
                <a:solidFill>
                  <a:srgbClr val="00B050"/>
                </a:solidFill>
              </a:rPr>
              <a:t>PHC</a:t>
            </a:r>
            <a:r>
              <a:rPr lang="en-GB" sz="5400" b="1" dirty="0">
                <a:solidFill>
                  <a:srgbClr val="00B050"/>
                </a:solidFill>
              </a:rPr>
              <a:t>) </a:t>
            </a: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43412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800" b="1" dirty="0">
                <a:solidFill>
                  <a:srgbClr val="00B050"/>
                </a:solidFill>
              </a:rPr>
              <a:t>AIMS OF COMMUNITY HEALTH (PURPOSE)</a:t>
            </a:r>
          </a:p>
          <a:p>
            <a:pPr algn="just">
              <a:lnSpc>
                <a:spcPct val="120000"/>
              </a:lnSpc>
              <a:spcBef>
                <a:spcPts val="0"/>
              </a:spcBef>
              <a:buClrTx/>
              <a:buFont typeface="Wingdings" panose="05000000000000000000" pitchFamily="2" charset="2"/>
              <a:buChar char="q"/>
            </a:pPr>
            <a:r>
              <a:rPr lang="en-US" sz="2800" dirty="0">
                <a:solidFill>
                  <a:schemeClr val="tx1"/>
                </a:solidFill>
              </a:rPr>
              <a:t>Improved sanitation in the environment </a:t>
            </a:r>
          </a:p>
          <a:p>
            <a:pPr algn="just">
              <a:lnSpc>
                <a:spcPct val="120000"/>
              </a:lnSpc>
              <a:spcBef>
                <a:spcPts val="0"/>
              </a:spcBef>
              <a:buClrTx/>
              <a:buFont typeface="Wingdings" panose="05000000000000000000" pitchFamily="2" charset="2"/>
              <a:buChar char="q"/>
            </a:pPr>
            <a:r>
              <a:rPr lang="en-US" sz="2800" dirty="0">
                <a:solidFill>
                  <a:schemeClr val="tx1"/>
                </a:solidFill>
              </a:rPr>
              <a:t>Prioritization of the community’s needs </a:t>
            </a:r>
          </a:p>
          <a:p>
            <a:pPr algn="just">
              <a:lnSpc>
                <a:spcPct val="120000"/>
              </a:lnSpc>
              <a:spcBef>
                <a:spcPts val="0"/>
              </a:spcBef>
              <a:buClrTx/>
              <a:buFont typeface="Wingdings" panose="05000000000000000000" pitchFamily="2" charset="2"/>
              <a:buChar char="q"/>
            </a:pPr>
            <a:r>
              <a:rPr lang="en-US" sz="2800" dirty="0">
                <a:solidFill>
                  <a:schemeClr val="tx1"/>
                </a:solidFill>
              </a:rPr>
              <a:t>Control of communicable diseases </a:t>
            </a:r>
          </a:p>
          <a:p>
            <a:pPr algn="just">
              <a:lnSpc>
                <a:spcPct val="120000"/>
              </a:lnSpc>
              <a:spcBef>
                <a:spcPts val="0"/>
              </a:spcBef>
              <a:buClrTx/>
              <a:buFont typeface="Wingdings" panose="05000000000000000000" pitchFamily="2" charset="2"/>
              <a:buChar char="q"/>
            </a:pPr>
            <a:r>
              <a:rPr lang="en-US" sz="2800" dirty="0">
                <a:solidFill>
                  <a:schemeClr val="tx1"/>
                </a:solidFill>
              </a:rPr>
              <a:t>Health education to promote healthy behaviour and practices </a:t>
            </a:r>
          </a:p>
          <a:p>
            <a:pPr algn="just">
              <a:lnSpc>
                <a:spcPct val="120000"/>
              </a:lnSpc>
              <a:spcBef>
                <a:spcPts val="0"/>
              </a:spcBef>
              <a:buClrTx/>
              <a:buFont typeface="Wingdings" panose="05000000000000000000" pitchFamily="2" charset="2"/>
              <a:buChar char="q"/>
            </a:pPr>
            <a:r>
              <a:rPr lang="en-US" sz="2800" dirty="0">
                <a:solidFill>
                  <a:schemeClr val="tx1"/>
                </a:solidFill>
              </a:rPr>
              <a:t>Early diagnosis and prevention of disease </a:t>
            </a:r>
          </a:p>
          <a:p>
            <a:pPr algn="just">
              <a:lnSpc>
                <a:spcPct val="120000"/>
              </a:lnSpc>
              <a:spcBef>
                <a:spcPts val="0"/>
              </a:spcBef>
              <a:buClrTx/>
              <a:buFont typeface="Wingdings" panose="05000000000000000000" pitchFamily="2" charset="2"/>
              <a:buChar char="q"/>
            </a:pPr>
            <a:r>
              <a:rPr lang="en-US" sz="2800" dirty="0">
                <a:solidFill>
                  <a:schemeClr val="tx1"/>
                </a:solidFill>
              </a:rPr>
              <a:t>Disease surveillance </a:t>
            </a:r>
          </a:p>
          <a:p>
            <a:pPr algn="just">
              <a:lnSpc>
                <a:spcPct val="120000"/>
              </a:lnSpc>
              <a:spcBef>
                <a:spcPts val="0"/>
              </a:spcBef>
              <a:buClrTx/>
              <a:buFont typeface="Wingdings" panose="05000000000000000000" pitchFamily="2" charset="2"/>
              <a:buChar char="q"/>
            </a:pPr>
            <a:r>
              <a:rPr lang="en-US" sz="2800" dirty="0">
                <a:solidFill>
                  <a:schemeClr val="tx1"/>
                </a:solidFill>
              </a:rPr>
              <a:t>Case/contact tracing and treatment </a:t>
            </a:r>
          </a:p>
          <a:p>
            <a:pPr algn="just">
              <a:lnSpc>
                <a:spcPct val="120000"/>
              </a:lnSpc>
              <a:spcBef>
                <a:spcPts val="0"/>
              </a:spcBef>
              <a:buClrTx/>
              <a:buFont typeface="Wingdings" panose="05000000000000000000" pitchFamily="2" charset="2"/>
              <a:buChar char="q"/>
            </a:pPr>
            <a:r>
              <a:rPr lang="en-US" sz="2800" dirty="0">
                <a:solidFill>
                  <a:schemeClr val="tx1"/>
                </a:solidFill>
              </a:rPr>
              <a:t>Empowerment of all individuals to </a:t>
            </a:r>
            <a:r>
              <a:rPr lang="en-US" sz="2800" dirty="0" err="1">
                <a:solidFill>
                  <a:schemeClr val="tx1"/>
                </a:solidFill>
              </a:rPr>
              <a:t>realise</a:t>
            </a:r>
            <a:r>
              <a:rPr lang="en-US" sz="2800" dirty="0">
                <a:solidFill>
                  <a:schemeClr val="tx1"/>
                </a:solidFill>
              </a:rPr>
              <a:t> their rights and responsibilities for the attainment of good health for all</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4581805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2600" b="1" dirty="0">
                <a:solidFill>
                  <a:srgbClr val="0070C0"/>
                </a:solidFill>
              </a:rPr>
              <a:t>Primary Health Care: </a:t>
            </a:r>
          </a:p>
          <a:p>
            <a:pPr algn="just">
              <a:lnSpc>
                <a:spcPct val="120000"/>
              </a:lnSpc>
              <a:spcBef>
                <a:spcPts val="0"/>
              </a:spcBef>
              <a:buClrTx/>
              <a:buFont typeface="Wingdings" panose="05000000000000000000" pitchFamily="2" charset="2"/>
              <a:buChar char="q"/>
            </a:pPr>
            <a:r>
              <a:rPr lang="en-US" sz="2600" dirty="0">
                <a:solidFill>
                  <a:schemeClr val="tx1"/>
                </a:solidFill>
              </a:rPr>
              <a:t>This is an essential health care based on practical, scientifically sound, and socially acceptable methods and technology made universally accessible to individuals and families in the community through their full participations and at a cost that the community and the country can afford to maintain at every stage of their development in the spirit of self-reliance and self-determination.</a:t>
            </a:r>
          </a:p>
          <a:p>
            <a:pPr marL="0" indent="0" algn="just">
              <a:lnSpc>
                <a:spcPct val="120000"/>
              </a:lnSpc>
              <a:spcBef>
                <a:spcPts val="0"/>
              </a:spcBef>
              <a:buClrTx/>
              <a:buNone/>
            </a:pPr>
            <a:r>
              <a:rPr lang="en-US" sz="2600" b="1" dirty="0">
                <a:solidFill>
                  <a:schemeClr val="tx1"/>
                </a:solidFill>
              </a:rPr>
              <a:t>NB:</a:t>
            </a:r>
          </a:p>
          <a:p>
            <a:pPr algn="just">
              <a:lnSpc>
                <a:spcPct val="120000"/>
              </a:lnSpc>
              <a:spcBef>
                <a:spcPts val="0"/>
              </a:spcBef>
              <a:buClrTx/>
              <a:buFont typeface="Wingdings" panose="05000000000000000000" pitchFamily="2" charset="2"/>
              <a:buChar char="q"/>
            </a:pPr>
            <a:r>
              <a:rPr lang="en-US" sz="2600" b="1" dirty="0">
                <a:solidFill>
                  <a:schemeClr val="tx1"/>
                </a:solidFill>
              </a:rPr>
              <a:t>Essential health care: </a:t>
            </a:r>
            <a:r>
              <a:rPr lang="en-US" sz="2600" dirty="0">
                <a:solidFill>
                  <a:schemeClr val="tx1"/>
                </a:solidFill>
              </a:rPr>
              <a:t>Group of functions essential for the health of the people given at lower level of health service. e.g. Medical care, </a:t>
            </a:r>
            <a:r>
              <a:rPr lang="en-US" sz="2600" dirty="0" err="1">
                <a:solidFill>
                  <a:schemeClr val="tx1"/>
                </a:solidFill>
              </a:rPr>
              <a:t>MCH</a:t>
            </a:r>
            <a:r>
              <a:rPr lang="en-US" sz="2600" dirty="0">
                <a:solidFill>
                  <a:schemeClr val="tx1"/>
                </a:solidFill>
              </a:rPr>
              <a:t>/FP, school health, environmental health, control of communicable diseases, health education, referral, etc.</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026866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Scientifically sound: </a:t>
            </a:r>
            <a:r>
              <a:rPr lang="en-US" sz="2600" dirty="0">
                <a:solidFill>
                  <a:schemeClr val="tx1"/>
                </a:solidFill>
              </a:rPr>
              <a:t>Scientifically explainable and acceptable.</a:t>
            </a:r>
          </a:p>
          <a:p>
            <a:pPr algn="just">
              <a:lnSpc>
                <a:spcPct val="120000"/>
              </a:lnSpc>
              <a:spcBef>
                <a:spcPts val="0"/>
              </a:spcBef>
              <a:buClrTx/>
              <a:buFont typeface="Wingdings" panose="05000000000000000000" pitchFamily="2" charset="2"/>
              <a:buChar char="q"/>
            </a:pPr>
            <a:r>
              <a:rPr lang="en-US" sz="2600" b="1" dirty="0">
                <a:solidFill>
                  <a:schemeClr val="tx1"/>
                </a:solidFill>
              </a:rPr>
              <a:t>Socially acceptable methods and technology: </a:t>
            </a:r>
            <a:r>
              <a:rPr lang="en-US" sz="2600" dirty="0">
                <a:solidFill>
                  <a:schemeClr val="tx1"/>
                </a:solidFill>
              </a:rPr>
              <a:t>Intervention should consider the local value, culture and belief.</a:t>
            </a:r>
          </a:p>
          <a:p>
            <a:pPr algn="just">
              <a:lnSpc>
                <a:spcPct val="120000"/>
              </a:lnSpc>
              <a:spcBef>
                <a:spcPts val="0"/>
              </a:spcBef>
              <a:buClrTx/>
              <a:buFont typeface="Wingdings" panose="05000000000000000000" pitchFamily="2" charset="2"/>
              <a:buChar char="q"/>
            </a:pPr>
            <a:r>
              <a:rPr lang="en-US" sz="2600" b="1" dirty="0">
                <a:solidFill>
                  <a:schemeClr val="tx1"/>
                </a:solidFill>
              </a:rPr>
              <a:t>Universally accessible: </a:t>
            </a:r>
            <a:r>
              <a:rPr lang="en-US" sz="2600" dirty="0">
                <a:solidFill>
                  <a:schemeClr val="tx1"/>
                </a:solidFill>
              </a:rPr>
              <a:t>Because of the inequitable distribution of the available resources, the services are not reachable by all who need them. Only a few can afford or within the reach to use them, while the majority are excluded from the service. Therefore, </a:t>
            </a:r>
            <a:r>
              <a:rPr lang="en-US" sz="2600" dirty="0" err="1">
                <a:solidFill>
                  <a:schemeClr val="tx1"/>
                </a:solidFill>
              </a:rPr>
              <a:t>PHC</a:t>
            </a:r>
            <a:r>
              <a:rPr lang="en-US" sz="2600" dirty="0">
                <a:solidFill>
                  <a:schemeClr val="tx1"/>
                </a:solidFill>
              </a:rPr>
              <a:t> being health care as close as possible to where people live and work, guarantee universal accessibility.</a:t>
            </a:r>
          </a:p>
          <a:p>
            <a:pPr algn="just">
              <a:lnSpc>
                <a:spcPct val="120000"/>
              </a:lnSpc>
              <a:spcBef>
                <a:spcPts val="0"/>
              </a:spcBef>
              <a:buClrTx/>
              <a:buFont typeface="Wingdings" panose="05000000000000000000" pitchFamily="2" charset="2"/>
              <a:buChar char="q"/>
            </a:pPr>
            <a:r>
              <a:rPr lang="en-US" sz="2600" dirty="0">
                <a:solidFill>
                  <a:schemeClr val="tx1"/>
                </a:solidFill>
              </a:rPr>
              <a:t>	Community based programs: These are public Health interventions that are designed, implemented and evaluated with the participation of the community representatives and with the guidance of professional experts.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5556657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Historical development of </a:t>
            </a:r>
            <a:r>
              <a:rPr lang="en-US" sz="2600" b="1" dirty="0" err="1">
                <a:solidFill>
                  <a:srgbClr val="0070C0"/>
                </a:solidFill>
              </a:rPr>
              <a:t>PHC</a:t>
            </a:r>
            <a:endParaRPr lang="en-US" sz="2600" b="1" dirty="0">
              <a:solidFill>
                <a:srgbClr val="0070C0"/>
              </a:solidFill>
            </a:endParaRPr>
          </a:p>
          <a:p>
            <a:pPr marL="0" indent="0" algn="just">
              <a:lnSpc>
                <a:spcPct val="120000"/>
              </a:lnSpc>
              <a:spcBef>
                <a:spcPts val="0"/>
              </a:spcBef>
              <a:buClrTx/>
              <a:buNone/>
            </a:pPr>
            <a:r>
              <a:rPr lang="en-US" sz="2600" b="1" dirty="0">
                <a:solidFill>
                  <a:schemeClr val="tx1"/>
                </a:solidFill>
              </a:rPr>
              <a:t>Early Approaches.</a:t>
            </a:r>
          </a:p>
          <a:p>
            <a:pPr algn="just">
              <a:lnSpc>
                <a:spcPct val="120000"/>
              </a:lnSpc>
              <a:spcBef>
                <a:spcPts val="0"/>
              </a:spcBef>
              <a:buClrTx/>
              <a:buFont typeface="Wingdings" panose="05000000000000000000" pitchFamily="2" charset="2"/>
              <a:buChar char="q"/>
            </a:pPr>
            <a:r>
              <a:rPr lang="en-US" sz="2600" dirty="0">
                <a:solidFill>
                  <a:schemeClr val="tx1"/>
                </a:solidFill>
              </a:rPr>
              <a:t>In the 1950’s, there were vertical health service strategies that included mass campaigns, specialized control programs for communicable diseases such as Tuberculosis, Malaria, sexually transmitted diseases (STDs), etc., but the strategy was very expensive and so unsuccessful.</a:t>
            </a:r>
          </a:p>
          <a:p>
            <a:pPr algn="just">
              <a:lnSpc>
                <a:spcPct val="120000"/>
              </a:lnSpc>
              <a:spcBef>
                <a:spcPts val="0"/>
              </a:spcBef>
              <a:buClrTx/>
              <a:buFont typeface="Wingdings" panose="05000000000000000000" pitchFamily="2" charset="2"/>
              <a:buChar char="q"/>
            </a:pPr>
            <a:r>
              <a:rPr lang="en-US" sz="2600" dirty="0">
                <a:solidFill>
                  <a:schemeClr val="tx1"/>
                </a:solidFill>
              </a:rPr>
              <a:t>The concept of basic health service came into being in the mid 1960s. This gives more attention to rural areas through the construction of health centers and health stations providing both curative and preventive services.</a:t>
            </a:r>
          </a:p>
          <a:p>
            <a:pPr algn="just">
              <a:lnSpc>
                <a:spcPct val="120000"/>
              </a:lnSpc>
              <a:spcBef>
                <a:spcPts val="0"/>
              </a:spcBef>
              <a:buClrTx/>
              <a:buFont typeface="Wingdings" panose="05000000000000000000" pitchFamily="2" charset="2"/>
              <a:buChar char="q"/>
            </a:pPr>
            <a:r>
              <a:rPr lang="en-US" sz="2600" dirty="0">
                <a:solidFill>
                  <a:schemeClr val="tx1"/>
                </a:solidFill>
              </a:rPr>
              <a:t>Early 1970: Integration of specialized disease control programs with basic health services came to appear. However, even this approach was disease oriented, based on high cost health institutions and requires advanced technology.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8398665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Summary on effect of health services and programs during 1950-1970s.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Despite health being a fundamental human right the health status of hundreds of millions people in the world was unacceptable.</a:t>
            </a:r>
          </a:p>
          <a:p>
            <a:pPr algn="just">
              <a:lnSpc>
                <a:spcPct val="120000"/>
              </a:lnSpc>
              <a:spcBef>
                <a:spcPts val="0"/>
              </a:spcBef>
              <a:buClrTx/>
              <a:buFont typeface="Wingdings" panose="05000000000000000000" pitchFamily="2" charset="2"/>
              <a:buChar char="q"/>
            </a:pPr>
            <a:r>
              <a:rPr lang="en-US" sz="2600" dirty="0">
                <a:solidFill>
                  <a:schemeClr val="tx1"/>
                </a:solidFill>
              </a:rPr>
              <a:t>In spite of the tremendous efforts in medicine and technology, the health status of people in disadvantaged areas of most countries remained low.</a:t>
            </a:r>
          </a:p>
          <a:p>
            <a:pPr algn="just">
              <a:lnSpc>
                <a:spcPct val="120000"/>
              </a:lnSpc>
              <a:spcBef>
                <a:spcPts val="0"/>
              </a:spcBef>
              <a:buClrTx/>
              <a:buFont typeface="Wingdings" panose="05000000000000000000" pitchFamily="2" charset="2"/>
              <a:buChar char="q"/>
            </a:pPr>
            <a:r>
              <a:rPr lang="en-US" sz="2600" dirty="0">
                <a:solidFill>
                  <a:schemeClr val="tx1"/>
                </a:solidFill>
              </a:rPr>
              <a:t>The organized limited health institutions failed to meet the demands of those most in need who are usually too poor or geographically or socially remote to benefit from such facilities (Accessibility).</a:t>
            </a:r>
          </a:p>
          <a:p>
            <a:pPr algn="just">
              <a:lnSpc>
                <a:spcPct val="120000"/>
              </a:lnSpc>
              <a:spcBef>
                <a:spcPts val="0"/>
              </a:spcBef>
              <a:buClrTx/>
              <a:buFont typeface="Wingdings" panose="05000000000000000000" pitchFamily="2" charset="2"/>
              <a:buChar char="q"/>
            </a:pPr>
            <a:r>
              <a:rPr lang="en-US" sz="2600" dirty="0">
                <a:solidFill>
                  <a:schemeClr val="tx1"/>
                </a:solidFill>
              </a:rPr>
              <a:t>The health services often created were in isolations, neglecting other sector (Agriculture, Education, Water Supply etc.), which are relevant to the improvement and development of health.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0112413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Health institutions stressed curative services with insufficient priority to preventive, promotive and rehabilitative care.</a:t>
            </a:r>
          </a:p>
          <a:p>
            <a:pPr algn="just">
              <a:lnSpc>
                <a:spcPct val="120000"/>
              </a:lnSpc>
              <a:spcBef>
                <a:spcPts val="0"/>
              </a:spcBef>
              <a:buClrTx/>
              <a:buFont typeface="Wingdings" panose="05000000000000000000" pitchFamily="2" charset="2"/>
              <a:buChar char="q"/>
            </a:pPr>
            <a:r>
              <a:rPr lang="en-US" sz="2600" dirty="0">
                <a:solidFill>
                  <a:schemeClr val="tx1"/>
                </a:solidFill>
              </a:rPr>
              <a:t>The community has already been given the opportunity to play an active role in deciding the types of activities they want and have not participated in the actual services they receive.</a:t>
            </a:r>
          </a:p>
          <a:p>
            <a:pPr algn="just">
              <a:lnSpc>
                <a:spcPct val="120000"/>
              </a:lnSpc>
              <a:spcBef>
                <a:spcPts val="0"/>
              </a:spcBef>
              <a:buClrTx/>
              <a:buFont typeface="Wingdings" panose="05000000000000000000" pitchFamily="2" charset="2"/>
              <a:buChar char="q"/>
            </a:pPr>
            <a:r>
              <a:rPr lang="en-US" sz="2600" dirty="0">
                <a:solidFill>
                  <a:schemeClr val="tx1"/>
                </a:solidFill>
              </a:rPr>
              <a:t>All the above facts summed up and led WHO and UNICEF to evaluate and reexamine the existing policies in 1978, Alma-Ata, and the concept of </a:t>
            </a:r>
            <a:r>
              <a:rPr lang="en-US" sz="2600" dirty="0" err="1">
                <a:solidFill>
                  <a:schemeClr val="tx1"/>
                </a:solidFill>
              </a:rPr>
              <a:t>PHC</a:t>
            </a:r>
            <a:r>
              <a:rPr lang="en-US" sz="2600" dirty="0">
                <a:solidFill>
                  <a:schemeClr val="tx1"/>
                </a:solidFill>
              </a:rPr>
              <a: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88813432"/>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70C0"/>
                </a:solidFill>
              </a:rPr>
              <a:t>Elements of primary health care from the Alma-Ata declaration (1978).</a:t>
            </a:r>
          </a:p>
          <a:p>
            <a:pPr algn="just">
              <a:lnSpc>
                <a:spcPct val="120000"/>
              </a:lnSpc>
              <a:spcBef>
                <a:spcPts val="0"/>
              </a:spcBef>
              <a:buClrTx/>
              <a:buFont typeface="Wingdings" panose="05000000000000000000" pitchFamily="2" charset="2"/>
              <a:buChar char="q"/>
            </a:pPr>
            <a:r>
              <a:rPr lang="en-US" sz="2600" dirty="0">
                <a:solidFill>
                  <a:schemeClr val="tx1"/>
                </a:solidFill>
              </a:rPr>
              <a:t>Education concerning prevailing health problems and the methods of preventing and controlling them. </a:t>
            </a:r>
          </a:p>
          <a:p>
            <a:pPr algn="just">
              <a:lnSpc>
                <a:spcPct val="120000"/>
              </a:lnSpc>
              <a:spcBef>
                <a:spcPts val="0"/>
              </a:spcBef>
              <a:buClrTx/>
              <a:buFont typeface="Wingdings" panose="05000000000000000000" pitchFamily="2" charset="2"/>
              <a:buChar char="q"/>
            </a:pPr>
            <a:r>
              <a:rPr lang="en-US" sz="2600" dirty="0">
                <a:solidFill>
                  <a:schemeClr val="tx1"/>
                </a:solidFill>
              </a:rPr>
              <a:t>Promotion of food supply and proper nutrition. </a:t>
            </a:r>
          </a:p>
          <a:p>
            <a:pPr algn="just">
              <a:lnSpc>
                <a:spcPct val="120000"/>
              </a:lnSpc>
              <a:spcBef>
                <a:spcPts val="0"/>
              </a:spcBef>
              <a:buClrTx/>
              <a:buFont typeface="Wingdings" panose="05000000000000000000" pitchFamily="2" charset="2"/>
              <a:buChar char="q"/>
            </a:pPr>
            <a:r>
              <a:rPr lang="en-US" sz="2600" dirty="0">
                <a:solidFill>
                  <a:schemeClr val="tx1"/>
                </a:solidFill>
              </a:rPr>
              <a:t>An adequate supply of safe water and basic sanitation.</a:t>
            </a:r>
          </a:p>
          <a:p>
            <a:pPr algn="just">
              <a:lnSpc>
                <a:spcPct val="120000"/>
              </a:lnSpc>
              <a:spcBef>
                <a:spcPts val="0"/>
              </a:spcBef>
              <a:buClrTx/>
              <a:buFont typeface="Wingdings" panose="05000000000000000000" pitchFamily="2" charset="2"/>
              <a:buChar char="q"/>
            </a:pPr>
            <a:r>
              <a:rPr lang="en-US" sz="2600" dirty="0">
                <a:solidFill>
                  <a:schemeClr val="tx1"/>
                </a:solidFill>
              </a:rPr>
              <a:t>Maternal and child health care, including family planning.</a:t>
            </a:r>
          </a:p>
          <a:p>
            <a:pPr algn="just">
              <a:lnSpc>
                <a:spcPct val="120000"/>
              </a:lnSpc>
              <a:spcBef>
                <a:spcPts val="0"/>
              </a:spcBef>
              <a:buClrTx/>
              <a:buFont typeface="Wingdings" panose="05000000000000000000" pitchFamily="2" charset="2"/>
              <a:buChar char="q"/>
            </a:pPr>
            <a:r>
              <a:rPr lang="en-US" sz="2600" dirty="0">
                <a:solidFill>
                  <a:schemeClr val="tx1"/>
                </a:solidFill>
              </a:rPr>
              <a:t>Immunization against the major infectious diseases. </a:t>
            </a:r>
          </a:p>
          <a:p>
            <a:pPr algn="just">
              <a:lnSpc>
                <a:spcPct val="120000"/>
              </a:lnSpc>
              <a:spcBef>
                <a:spcPts val="0"/>
              </a:spcBef>
              <a:buClrTx/>
              <a:buFont typeface="Wingdings" panose="05000000000000000000" pitchFamily="2" charset="2"/>
              <a:buChar char="q"/>
            </a:pPr>
            <a:r>
              <a:rPr lang="en-US" sz="2600" dirty="0">
                <a:solidFill>
                  <a:schemeClr val="tx1"/>
                </a:solidFill>
              </a:rPr>
              <a:t>Prevention and control of locally endemic diseases. </a:t>
            </a:r>
          </a:p>
          <a:p>
            <a:pPr algn="just">
              <a:lnSpc>
                <a:spcPct val="120000"/>
              </a:lnSpc>
              <a:spcBef>
                <a:spcPts val="0"/>
              </a:spcBef>
              <a:buClrTx/>
              <a:buFont typeface="Wingdings" panose="05000000000000000000" pitchFamily="2" charset="2"/>
              <a:buChar char="q"/>
            </a:pPr>
            <a:r>
              <a:rPr lang="en-US" sz="2600" dirty="0">
                <a:solidFill>
                  <a:schemeClr val="tx1"/>
                </a:solidFill>
              </a:rPr>
              <a:t>Appropriate treatment of common diseases and injuries.</a:t>
            </a:r>
          </a:p>
          <a:p>
            <a:pPr algn="just">
              <a:lnSpc>
                <a:spcPct val="120000"/>
              </a:lnSpc>
              <a:spcBef>
                <a:spcPts val="0"/>
              </a:spcBef>
              <a:buClrTx/>
              <a:buFont typeface="Wingdings" panose="05000000000000000000" pitchFamily="2" charset="2"/>
              <a:buChar char="q"/>
            </a:pPr>
            <a:r>
              <a:rPr lang="en-US" sz="2600" dirty="0">
                <a:solidFill>
                  <a:schemeClr val="tx1"/>
                </a:solidFill>
              </a:rPr>
              <a:t>Provision of essential drugs.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693497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Additional elements incorporated after Alma-Ata.</a:t>
            </a:r>
          </a:p>
          <a:p>
            <a:pPr algn="just">
              <a:lnSpc>
                <a:spcPct val="120000"/>
              </a:lnSpc>
              <a:spcBef>
                <a:spcPts val="0"/>
              </a:spcBef>
              <a:buClrTx/>
              <a:buFont typeface="Wingdings" panose="05000000000000000000" pitchFamily="2" charset="2"/>
              <a:buChar char="q"/>
            </a:pPr>
            <a:r>
              <a:rPr lang="en-US" sz="2600" dirty="0">
                <a:solidFill>
                  <a:schemeClr val="tx1"/>
                </a:solidFill>
              </a:rPr>
              <a:t>Dental Health.</a:t>
            </a:r>
          </a:p>
          <a:p>
            <a:pPr algn="just">
              <a:lnSpc>
                <a:spcPct val="120000"/>
              </a:lnSpc>
              <a:spcBef>
                <a:spcPts val="0"/>
              </a:spcBef>
              <a:buClrTx/>
              <a:buFont typeface="Wingdings" panose="05000000000000000000" pitchFamily="2" charset="2"/>
              <a:buChar char="q"/>
            </a:pPr>
            <a:r>
              <a:rPr lang="en-US" sz="2600" dirty="0">
                <a:solidFill>
                  <a:schemeClr val="tx1"/>
                </a:solidFill>
              </a:rPr>
              <a:t>Mental Health.</a:t>
            </a:r>
          </a:p>
          <a:p>
            <a:pPr algn="just">
              <a:lnSpc>
                <a:spcPct val="120000"/>
              </a:lnSpc>
              <a:spcBef>
                <a:spcPts val="0"/>
              </a:spcBef>
              <a:buClrTx/>
              <a:buFont typeface="Wingdings" panose="05000000000000000000" pitchFamily="2" charset="2"/>
              <a:buChar char="q"/>
            </a:pPr>
            <a:r>
              <a:rPr lang="en-US" sz="2600" dirty="0">
                <a:solidFill>
                  <a:schemeClr val="tx1"/>
                </a:solidFill>
              </a:rPr>
              <a:t>Use of traditional medicine.</a:t>
            </a:r>
          </a:p>
          <a:p>
            <a:pPr algn="just">
              <a:lnSpc>
                <a:spcPct val="120000"/>
              </a:lnSpc>
              <a:spcBef>
                <a:spcPts val="0"/>
              </a:spcBef>
              <a:buClrTx/>
              <a:buFont typeface="Wingdings" panose="05000000000000000000" pitchFamily="2" charset="2"/>
              <a:buChar char="q"/>
            </a:pPr>
            <a:r>
              <a:rPr lang="en-US" sz="2600" dirty="0">
                <a:solidFill>
                  <a:schemeClr val="tx1"/>
                </a:solidFill>
              </a:rPr>
              <a:t>Occupational health.</a:t>
            </a:r>
          </a:p>
          <a:p>
            <a:pPr algn="just">
              <a:lnSpc>
                <a:spcPct val="120000"/>
              </a:lnSpc>
              <a:spcBef>
                <a:spcPts val="0"/>
              </a:spcBef>
              <a:buClrTx/>
              <a:buFont typeface="Wingdings" panose="05000000000000000000" pitchFamily="2" charset="2"/>
              <a:buChar char="q"/>
            </a:pPr>
            <a:r>
              <a:rPr lang="en-US" sz="2600" dirty="0">
                <a:solidFill>
                  <a:schemeClr val="tx1"/>
                </a:solidFill>
              </a:rPr>
              <a:t>HIV/AIDS.</a:t>
            </a:r>
          </a:p>
          <a:p>
            <a:pPr algn="just">
              <a:lnSpc>
                <a:spcPct val="120000"/>
              </a:lnSpc>
              <a:spcBef>
                <a:spcPts val="0"/>
              </a:spcBef>
              <a:buClrTx/>
              <a:buFont typeface="Wingdings" panose="05000000000000000000" pitchFamily="2" charset="2"/>
              <a:buChar char="q"/>
            </a:pPr>
            <a:r>
              <a:rPr lang="en-US" sz="2600" dirty="0">
                <a:solidFill>
                  <a:schemeClr val="tx1"/>
                </a:solidFill>
              </a:rPr>
              <a:t>Community –based Rehabilitation.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1699988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677275" cy="6656698"/>
          </a:xfrm>
        </p:spPr>
        <p:txBody>
          <a:bodyPr>
            <a:normAutofit fontScale="92500" lnSpcReduction="20000"/>
          </a:bodyPr>
          <a:lstStyle/>
          <a:p>
            <a:pPr marL="0" indent="0" algn="ctr">
              <a:lnSpc>
                <a:spcPct val="120000"/>
              </a:lnSpc>
              <a:spcBef>
                <a:spcPts val="0"/>
              </a:spcBef>
              <a:buClrTx/>
              <a:buNone/>
            </a:pPr>
            <a:r>
              <a:rPr lang="en-US" sz="3500" b="1" dirty="0" err="1">
                <a:solidFill>
                  <a:srgbClr val="0070C0"/>
                </a:solidFill>
              </a:rPr>
              <a:t>PHC</a:t>
            </a:r>
            <a:r>
              <a:rPr lang="en-US" sz="3500" b="1" dirty="0">
                <a:solidFill>
                  <a:srgbClr val="0070C0"/>
                </a:solidFill>
              </a:rPr>
              <a:t> PRINCIPLES.</a:t>
            </a:r>
          </a:p>
          <a:p>
            <a:pPr marL="0" indent="0" algn="just">
              <a:lnSpc>
                <a:spcPct val="120000"/>
              </a:lnSpc>
              <a:spcBef>
                <a:spcPts val="0"/>
              </a:spcBef>
              <a:buClrTx/>
              <a:buNone/>
            </a:pPr>
            <a:r>
              <a:rPr lang="en-US" sz="3000" dirty="0">
                <a:solidFill>
                  <a:schemeClr val="tx1"/>
                </a:solidFill>
              </a:rPr>
              <a:t>Emphasized principles in </a:t>
            </a:r>
            <a:r>
              <a:rPr lang="en-US" sz="3000" dirty="0" err="1">
                <a:solidFill>
                  <a:schemeClr val="tx1"/>
                </a:solidFill>
              </a:rPr>
              <a:t>PHC</a:t>
            </a:r>
            <a:r>
              <a:rPr lang="en-US" sz="3000" dirty="0">
                <a:solidFill>
                  <a:schemeClr val="tx1"/>
                </a:solidFill>
              </a:rPr>
              <a:t> are:</a:t>
            </a:r>
          </a:p>
          <a:p>
            <a:pPr marL="0" indent="0" algn="just">
              <a:lnSpc>
                <a:spcPct val="120000"/>
              </a:lnSpc>
              <a:spcBef>
                <a:spcPts val="0"/>
              </a:spcBef>
              <a:buClrTx/>
              <a:buNone/>
            </a:pPr>
            <a:r>
              <a:rPr lang="en-US" sz="3000" dirty="0">
                <a:solidFill>
                  <a:schemeClr val="tx1"/>
                </a:solidFill>
              </a:rPr>
              <a:t>1.	 Inter-sectoral collaboration.</a:t>
            </a:r>
          </a:p>
          <a:p>
            <a:pPr marL="0" indent="0" algn="just">
              <a:lnSpc>
                <a:spcPct val="120000"/>
              </a:lnSpc>
              <a:spcBef>
                <a:spcPts val="0"/>
              </a:spcBef>
              <a:buClrTx/>
              <a:buNone/>
            </a:pPr>
            <a:r>
              <a:rPr lang="en-US" sz="3000" dirty="0">
                <a:solidFill>
                  <a:schemeClr val="tx1"/>
                </a:solidFill>
              </a:rPr>
              <a:t>2.	Community participation.</a:t>
            </a:r>
          </a:p>
          <a:p>
            <a:pPr marL="0" indent="0" algn="just">
              <a:lnSpc>
                <a:spcPct val="120000"/>
              </a:lnSpc>
              <a:spcBef>
                <a:spcPts val="0"/>
              </a:spcBef>
              <a:buClrTx/>
              <a:buNone/>
            </a:pPr>
            <a:r>
              <a:rPr lang="en-US" sz="3000" dirty="0">
                <a:solidFill>
                  <a:schemeClr val="tx1"/>
                </a:solidFill>
              </a:rPr>
              <a:t>3.	Use of appropriate technology.</a:t>
            </a:r>
          </a:p>
          <a:p>
            <a:pPr marL="0" indent="0" algn="just">
              <a:lnSpc>
                <a:spcPct val="120000"/>
              </a:lnSpc>
              <a:spcBef>
                <a:spcPts val="0"/>
              </a:spcBef>
              <a:buClrTx/>
              <a:buNone/>
            </a:pPr>
            <a:r>
              <a:rPr lang="en-US" sz="3000" dirty="0">
                <a:solidFill>
                  <a:schemeClr val="tx1"/>
                </a:solidFill>
              </a:rPr>
              <a:t>4.	Equity.</a:t>
            </a:r>
          </a:p>
          <a:p>
            <a:pPr marL="0" indent="0" algn="just">
              <a:lnSpc>
                <a:spcPct val="120000"/>
              </a:lnSpc>
              <a:spcBef>
                <a:spcPts val="0"/>
              </a:spcBef>
              <a:buClrTx/>
              <a:buNone/>
            </a:pPr>
            <a:r>
              <a:rPr lang="en-US" sz="3000" dirty="0">
                <a:solidFill>
                  <a:schemeClr val="tx1"/>
                </a:solidFill>
              </a:rPr>
              <a:t>5.	Focus on prevention and promotion of health.</a:t>
            </a:r>
          </a:p>
          <a:p>
            <a:pPr marL="514350" indent="-514350" algn="just">
              <a:lnSpc>
                <a:spcPct val="120000"/>
              </a:lnSpc>
              <a:spcBef>
                <a:spcPts val="0"/>
              </a:spcBef>
              <a:buClrTx/>
              <a:buAutoNum type="arabicPeriod" startAt="6"/>
            </a:pPr>
            <a:r>
              <a:rPr lang="en-US" sz="3000" dirty="0">
                <a:solidFill>
                  <a:schemeClr val="tx1"/>
                </a:solidFill>
              </a:rPr>
              <a:t>Decentralization.</a:t>
            </a:r>
          </a:p>
          <a:p>
            <a:pPr marL="514350" indent="-514350" algn="just">
              <a:lnSpc>
                <a:spcPct val="120000"/>
              </a:lnSpc>
              <a:spcBef>
                <a:spcPts val="0"/>
              </a:spcBef>
              <a:buClrTx/>
              <a:buAutoNum type="arabicPeriod" startAt="6"/>
            </a:pPr>
            <a:endParaRPr lang="en-US" sz="3000" dirty="0">
              <a:solidFill>
                <a:schemeClr val="tx1"/>
              </a:solidFill>
            </a:endParaRPr>
          </a:p>
          <a:p>
            <a:pPr marL="0" indent="0" algn="just">
              <a:lnSpc>
                <a:spcPct val="120000"/>
              </a:lnSpc>
              <a:spcBef>
                <a:spcPts val="0"/>
              </a:spcBef>
              <a:buClrTx/>
              <a:buNone/>
            </a:pPr>
            <a:r>
              <a:rPr lang="en-US" sz="3000" b="1" dirty="0">
                <a:solidFill>
                  <a:schemeClr val="tx1"/>
                </a:solidFill>
              </a:rPr>
              <a:t>1.	Inter-sectoral collaboration:</a:t>
            </a:r>
          </a:p>
          <a:p>
            <a:pPr algn="just">
              <a:lnSpc>
                <a:spcPct val="120000"/>
              </a:lnSpc>
              <a:spcBef>
                <a:spcPts val="0"/>
              </a:spcBef>
              <a:buClrTx/>
              <a:buFont typeface="Wingdings" panose="05000000000000000000" pitchFamily="2" charset="2"/>
              <a:buChar char="q"/>
            </a:pPr>
            <a:r>
              <a:rPr lang="en-US" sz="3000" dirty="0">
                <a:solidFill>
                  <a:schemeClr val="tx1"/>
                </a:solidFill>
              </a:rPr>
              <a:t>Means a joint concern and responsibility of sectors responsible for development in identifying problems, programs and undertaking tasks that have important bearing on human well-being.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1877172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Inter-sectoral collaboration is very important, as the intrinsic relationship of health to other sectors is evident. That is low level of education, poor access to transport, limited access to safe water supply can affect health status.</a:t>
            </a:r>
          </a:p>
          <a:p>
            <a:pPr algn="just">
              <a:lnSpc>
                <a:spcPct val="120000"/>
              </a:lnSpc>
              <a:spcBef>
                <a:spcPts val="0"/>
              </a:spcBef>
              <a:buClrTx/>
              <a:buFont typeface="Wingdings" panose="05000000000000000000" pitchFamily="2" charset="2"/>
              <a:buChar char="q"/>
            </a:pPr>
            <a:r>
              <a:rPr lang="en-US" sz="2600" dirty="0">
                <a:solidFill>
                  <a:schemeClr val="tx1"/>
                </a:solidFill>
              </a:rPr>
              <a:t>Similarly, development in these sectors cannot process smoothly without health development.</a:t>
            </a:r>
          </a:p>
          <a:p>
            <a:pPr marL="0" indent="0" algn="just">
              <a:lnSpc>
                <a:spcPct val="120000"/>
              </a:lnSpc>
              <a:spcBef>
                <a:spcPts val="0"/>
              </a:spcBef>
              <a:buClrTx/>
              <a:buNone/>
            </a:pPr>
            <a:r>
              <a:rPr lang="en-US" sz="2600" b="1" dirty="0">
                <a:solidFill>
                  <a:schemeClr val="tx1"/>
                </a:solidFill>
              </a:rPr>
              <a:t>Benefit of Inter-sectoral collaboration.</a:t>
            </a:r>
          </a:p>
          <a:p>
            <a:pPr algn="just">
              <a:lnSpc>
                <a:spcPct val="120000"/>
              </a:lnSpc>
              <a:spcBef>
                <a:spcPts val="0"/>
              </a:spcBef>
              <a:buClrTx/>
              <a:buFont typeface="Wingdings" panose="05000000000000000000" pitchFamily="2" charset="2"/>
              <a:buChar char="q"/>
            </a:pPr>
            <a:r>
              <a:rPr lang="en-US" sz="2600" dirty="0">
                <a:solidFill>
                  <a:schemeClr val="tx1"/>
                </a:solidFill>
              </a:rPr>
              <a:t>It enhances communication and good relationship among the sectors.</a:t>
            </a:r>
          </a:p>
          <a:p>
            <a:pPr algn="just">
              <a:lnSpc>
                <a:spcPct val="120000"/>
              </a:lnSpc>
              <a:spcBef>
                <a:spcPts val="0"/>
              </a:spcBef>
              <a:buClrTx/>
              <a:buFont typeface="Wingdings" panose="05000000000000000000" pitchFamily="2" charset="2"/>
              <a:buChar char="q"/>
            </a:pPr>
            <a:r>
              <a:rPr lang="en-US" sz="2600" dirty="0">
                <a:solidFill>
                  <a:schemeClr val="tx1"/>
                </a:solidFill>
              </a:rPr>
              <a:t>It avoids resource wastage by minimizing duplications of projects and programs.</a:t>
            </a:r>
          </a:p>
          <a:p>
            <a:pPr algn="just">
              <a:lnSpc>
                <a:spcPct val="120000"/>
              </a:lnSpc>
              <a:spcBef>
                <a:spcPts val="0"/>
              </a:spcBef>
              <a:buClrTx/>
              <a:buFont typeface="Wingdings" panose="05000000000000000000" pitchFamily="2" charset="2"/>
              <a:buChar char="q"/>
            </a:pPr>
            <a:r>
              <a:rPr lang="en-US" sz="2600" dirty="0">
                <a:solidFill>
                  <a:schemeClr val="tx1"/>
                </a:solidFill>
              </a:rPr>
              <a:t>Encourages a forum for exchanging and sharing ideas, skills, resources and technologies.</a:t>
            </a:r>
          </a:p>
          <a:p>
            <a:pPr algn="just">
              <a:lnSpc>
                <a:spcPct val="120000"/>
              </a:lnSpc>
              <a:spcBef>
                <a:spcPts val="0"/>
              </a:spcBef>
              <a:buClrTx/>
              <a:buFont typeface="Wingdings" panose="05000000000000000000" pitchFamily="2" charset="2"/>
              <a:buChar char="q"/>
            </a:pPr>
            <a:r>
              <a:rPr lang="en-US" sz="2600" dirty="0">
                <a:solidFill>
                  <a:schemeClr val="tx1"/>
                </a:solidFill>
              </a:rPr>
              <a:t>It leads to a successful project implementation. </a:t>
            </a:r>
          </a:p>
          <a:p>
            <a:pPr algn="just">
              <a:lnSpc>
                <a:spcPct val="120000"/>
              </a:lnSpc>
              <a:spcBef>
                <a:spcPts val="0"/>
              </a:spcBef>
              <a:buClrTx/>
              <a:buFont typeface="Wingdings" panose="05000000000000000000" pitchFamily="2" charset="2"/>
              <a:buChar char="q"/>
            </a:pPr>
            <a:r>
              <a:rPr lang="en-US" sz="2600" dirty="0">
                <a:solidFill>
                  <a:schemeClr val="tx1"/>
                </a:solidFill>
              </a:rPr>
              <a:t>Avoids confusion of the community.</a:t>
            </a:r>
          </a:p>
          <a:p>
            <a:pPr algn="just">
              <a:lnSpc>
                <a:spcPct val="120000"/>
              </a:lnSpc>
              <a:spcBef>
                <a:spcPts val="0"/>
              </a:spcBef>
              <a:buClrTx/>
              <a:buFont typeface="Wingdings" panose="05000000000000000000" pitchFamily="2" charset="2"/>
              <a:buChar char="q"/>
            </a:pPr>
            <a:r>
              <a:rPr lang="en-US" sz="2600" dirty="0">
                <a:solidFill>
                  <a:schemeClr val="tx1"/>
                </a:solidFill>
              </a:rPr>
              <a:t>As a long term outcome it promotes integrated and fast development of a country.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3346020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 Community participation:</a:t>
            </a:r>
          </a:p>
          <a:p>
            <a:pPr algn="just">
              <a:lnSpc>
                <a:spcPct val="120000"/>
              </a:lnSpc>
              <a:spcBef>
                <a:spcPts val="0"/>
              </a:spcBef>
              <a:buClrTx/>
              <a:buFont typeface="Wingdings" panose="05000000000000000000" pitchFamily="2" charset="2"/>
              <a:buChar char="q"/>
            </a:pPr>
            <a:r>
              <a:rPr lang="en-US" sz="2600" dirty="0">
                <a:solidFill>
                  <a:schemeClr val="tx1"/>
                </a:solidFill>
              </a:rPr>
              <a:t>Community is a group of people living together in the same geographical area, sharing common interests.</a:t>
            </a:r>
          </a:p>
          <a:p>
            <a:pPr algn="just">
              <a:lnSpc>
                <a:spcPct val="120000"/>
              </a:lnSpc>
              <a:spcBef>
                <a:spcPts val="0"/>
              </a:spcBef>
              <a:buClrTx/>
              <a:buFont typeface="Wingdings" panose="05000000000000000000" pitchFamily="2" charset="2"/>
              <a:buChar char="q"/>
            </a:pPr>
            <a:r>
              <a:rPr lang="en-US" sz="2600" dirty="0">
                <a:solidFill>
                  <a:schemeClr val="tx1"/>
                </a:solidFill>
              </a:rPr>
              <a:t>Community participation/involvement implies sensitizing the people to their health problems, increasing their receptivity and ability to prevent disease, death and disability.</a:t>
            </a:r>
          </a:p>
          <a:p>
            <a:pPr algn="just">
              <a:lnSpc>
                <a:spcPct val="120000"/>
              </a:lnSpc>
              <a:spcBef>
                <a:spcPts val="0"/>
              </a:spcBef>
              <a:buClrTx/>
              <a:buFont typeface="Wingdings" panose="05000000000000000000" pitchFamily="2" charset="2"/>
              <a:buChar char="q"/>
            </a:pPr>
            <a:r>
              <a:rPr lang="en-US" sz="2600" dirty="0">
                <a:solidFill>
                  <a:schemeClr val="tx1"/>
                </a:solidFill>
              </a:rPr>
              <a:t>This helps them to respond to development programmers and encourages local initiatives. </a:t>
            </a:r>
          </a:p>
          <a:p>
            <a:pPr algn="just">
              <a:lnSpc>
                <a:spcPct val="120000"/>
              </a:lnSpc>
              <a:spcBef>
                <a:spcPts val="0"/>
              </a:spcBef>
              <a:buClrTx/>
              <a:buFont typeface="Wingdings" panose="05000000000000000000" pitchFamily="2" charset="2"/>
              <a:buChar char="q"/>
            </a:pPr>
            <a:r>
              <a:rPr lang="en-US" sz="2600" dirty="0">
                <a:solidFill>
                  <a:schemeClr val="tx1"/>
                </a:solidFill>
              </a:rPr>
              <a:t>Community participation/involvement in programs is a spectrum that ranges from receiving the benefits to actually planning and evaluating them.</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27162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3200" b="1" dirty="0">
                <a:solidFill>
                  <a:srgbClr val="00B050"/>
                </a:solidFill>
              </a:rPr>
              <a:t>Goals of community health:</a:t>
            </a:r>
          </a:p>
          <a:p>
            <a:pPr algn="just">
              <a:lnSpc>
                <a:spcPct val="120000"/>
              </a:lnSpc>
              <a:spcBef>
                <a:spcPts val="0"/>
              </a:spcBef>
              <a:buClrTx/>
              <a:buFont typeface="Wingdings" panose="05000000000000000000" pitchFamily="2" charset="2"/>
              <a:buChar char="q"/>
            </a:pPr>
            <a:r>
              <a:rPr lang="en-US" sz="3200" dirty="0">
                <a:solidFill>
                  <a:schemeClr val="tx1"/>
                </a:solidFill>
              </a:rPr>
              <a:t>Identify community health problems and needs</a:t>
            </a:r>
          </a:p>
          <a:p>
            <a:pPr algn="just">
              <a:lnSpc>
                <a:spcPct val="120000"/>
              </a:lnSpc>
              <a:spcBef>
                <a:spcPts val="0"/>
              </a:spcBef>
              <a:buClrTx/>
              <a:buFont typeface="Wingdings" panose="05000000000000000000" pitchFamily="2" charset="2"/>
              <a:buChar char="q"/>
            </a:pPr>
            <a:r>
              <a:rPr lang="en-US" sz="3200" dirty="0">
                <a:solidFill>
                  <a:schemeClr val="tx1"/>
                </a:solidFill>
              </a:rPr>
              <a:t>Plan ways of meeting community health needs</a:t>
            </a:r>
          </a:p>
          <a:p>
            <a:pPr algn="just">
              <a:lnSpc>
                <a:spcPct val="120000"/>
              </a:lnSpc>
              <a:spcBef>
                <a:spcPts val="0"/>
              </a:spcBef>
              <a:buClrTx/>
              <a:buFont typeface="Wingdings" panose="05000000000000000000" pitchFamily="2" charset="2"/>
              <a:buChar char="q"/>
            </a:pPr>
            <a:r>
              <a:rPr lang="en-US" sz="3200" dirty="0">
                <a:solidFill>
                  <a:schemeClr val="tx1"/>
                </a:solidFill>
              </a:rPr>
              <a:t>Implement activities geared towards</a:t>
            </a:r>
          </a:p>
          <a:p>
            <a:pPr algn="just">
              <a:lnSpc>
                <a:spcPct val="120000"/>
              </a:lnSpc>
              <a:spcBef>
                <a:spcPts val="0"/>
              </a:spcBef>
              <a:buClrTx/>
              <a:buFont typeface="Wingdings" panose="05000000000000000000" pitchFamily="2" charset="2"/>
              <a:buChar char="q"/>
            </a:pPr>
            <a:r>
              <a:rPr lang="en-US" sz="3200" dirty="0">
                <a:solidFill>
                  <a:schemeClr val="tx1"/>
                </a:solidFill>
              </a:rPr>
              <a:t>meeting the community health needs</a:t>
            </a:r>
          </a:p>
          <a:p>
            <a:pPr algn="just">
              <a:lnSpc>
                <a:spcPct val="120000"/>
              </a:lnSpc>
              <a:spcBef>
                <a:spcPts val="0"/>
              </a:spcBef>
              <a:buClrTx/>
              <a:buFont typeface="Wingdings" panose="05000000000000000000" pitchFamily="2" charset="2"/>
              <a:buChar char="q"/>
            </a:pPr>
            <a:r>
              <a:rPr lang="en-US" sz="3200" dirty="0">
                <a:solidFill>
                  <a:schemeClr val="tx1"/>
                </a:solidFill>
              </a:rPr>
              <a:t>Evaluate the impact of community health services/activities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782245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Types of community participation/involvement.</a:t>
            </a:r>
          </a:p>
          <a:p>
            <a:pPr algn="just">
              <a:lnSpc>
                <a:spcPct val="120000"/>
              </a:lnSpc>
              <a:spcBef>
                <a:spcPts val="0"/>
              </a:spcBef>
              <a:buClrTx/>
              <a:buFont typeface="Wingdings" panose="05000000000000000000" pitchFamily="2" charset="2"/>
              <a:buChar char="q"/>
            </a:pPr>
            <a:r>
              <a:rPr lang="en-US" sz="2600" b="1" dirty="0">
                <a:solidFill>
                  <a:schemeClr val="tx1"/>
                </a:solidFill>
              </a:rPr>
              <a:t>Marginal: </a:t>
            </a:r>
            <a:r>
              <a:rPr lang="en-US" sz="2600" dirty="0">
                <a:solidFill>
                  <a:schemeClr val="tx1"/>
                </a:solidFill>
              </a:rPr>
              <a:t>Participation of people in the health programs in a limited and transitory way.</a:t>
            </a:r>
          </a:p>
          <a:p>
            <a:pPr algn="just">
              <a:lnSpc>
                <a:spcPct val="120000"/>
              </a:lnSpc>
              <a:spcBef>
                <a:spcPts val="0"/>
              </a:spcBef>
              <a:buClrTx/>
              <a:buFont typeface="Wingdings" panose="05000000000000000000" pitchFamily="2" charset="2"/>
              <a:buChar char="q"/>
            </a:pPr>
            <a:r>
              <a:rPr lang="en-US" sz="2600" b="1" dirty="0">
                <a:solidFill>
                  <a:schemeClr val="tx1"/>
                </a:solidFill>
              </a:rPr>
              <a:t>Substantial: </a:t>
            </a:r>
            <a:r>
              <a:rPr lang="en-US" sz="2600" dirty="0">
                <a:solidFill>
                  <a:schemeClr val="tx1"/>
                </a:solidFill>
              </a:rPr>
              <a:t>The community plays active role in determining priorities and helping in carrying out health related activities, such as, health education, provision of drinking water and maintenance of good personal and food hygiene.</a:t>
            </a:r>
          </a:p>
          <a:p>
            <a:pPr algn="just">
              <a:lnSpc>
                <a:spcPct val="120000"/>
              </a:lnSpc>
              <a:spcBef>
                <a:spcPts val="0"/>
              </a:spcBef>
              <a:buClrTx/>
              <a:buFont typeface="Wingdings" panose="05000000000000000000" pitchFamily="2" charset="2"/>
              <a:buChar char="q"/>
            </a:pPr>
            <a:r>
              <a:rPr lang="en-US" sz="2600" b="1" dirty="0">
                <a:solidFill>
                  <a:schemeClr val="tx1"/>
                </a:solidFill>
              </a:rPr>
              <a:t>Structural: </a:t>
            </a:r>
            <a:r>
              <a:rPr lang="en-US" sz="2600" dirty="0">
                <a:solidFill>
                  <a:schemeClr val="tx1"/>
                </a:solidFill>
              </a:rPr>
              <a:t>Participation of the community in health care becomes an integral part of the program and a major basis for health activities.</a:t>
            </a:r>
          </a:p>
          <a:p>
            <a:pPr marL="0" indent="0" algn="just">
              <a:lnSpc>
                <a:spcPct val="120000"/>
              </a:lnSpc>
              <a:spcBef>
                <a:spcPts val="0"/>
              </a:spcBef>
              <a:buClrTx/>
              <a:buNone/>
            </a:pPr>
            <a:r>
              <a:rPr lang="en-US" sz="2600" b="1" dirty="0">
                <a:solidFill>
                  <a:schemeClr val="tx1"/>
                </a:solidFill>
              </a:rPr>
              <a:t>Interpretations on community involvement.</a:t>
            </a:r>
          </a:p>
          <a:p>
            <a:pPr algn="just">
              <a:lnSpc>
                <a:spcPct val="120000"/>
              </a:lnSpc>
              <a:spcBef>
                <a:spcPts val="0"/>
              </a:spcBef>
              <a:buClrTx/>
              <a:buFont typeface="Wingdings" panose="05000000000000000000" pitchFamily="2" charset="2"/>
              <a:buChar char="q"/>
            </a:pPr>
            <a:r>
              <a:rPr lang="en-US" sz="2600" dirty="0">
                <a:solidFill>
                  <a:schemeClr val="tx1"/>
                </a:solidFill>
              </a:rPr>
              <a:t>At a WHO sponsored meeting on community participation in health, held at </a:t>
            </a:r>
            <a:r>
              <a:rPr lang="en-US" sz="2600" dirty="0" err="1">
                <a:solidFill>
                  <a:schemeClr val="tx1"/>
                </a:solidFill>
              </a:rPr>
              <a:t>Brioni</a:t>
            </a:r>
            <a:r>
              <a:rPr lang="en-US" sz="2600" dirty="0">
                <a:solidFill>
                  <a:schemeClr val="tx1"/>
                </a:solidFill>
              </a:rPr>
              <a:t>, Yugoslavia, in 1985, two broad and distinct interpretations on community involvement were identified.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700430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dirty="0">
                <a:solidFill>
                  <a:schemeClr val="tx1"/>
                </a:solidFill>
              </a:rPr>
              <a:t>Those were:</a:t>
            </a:r>
          </a:p>
          <a:p>
            <a:pPr marL="571500" indent="-571500" algn="just">
              <a:lnSpc>
                <a:spcPct val="120000"/>
              </a:lnSpc>
              <a:spcBef>
                <a:spcPts val="0"/>
              </a:spcBef>
              <a:buClrTx/>
              <a:buFont typeface="+mj-lt"/>
              <a:buAutoNum type="romanLcPeriod"/>
            </a:pPr>
            <a:r>
              <a:rPr lang="en-US" sz="2600" dirty="0">
                <a:solidFill>
                  <a:schemeClr val="tx1"/>
                </a:solidFill>
              </a:rPr>
              <a:t>Creating awareness and understanding, regarding the causes of poor health, thus making it a basis for their involvement in health related activities.</a:t>
            </a:r>
          </a:p>
          <a:p>
            <a:pPr marL="571500" indent="-571500" algn="just">
              <a:lnSpc>
                <a:spcPct val="120000"/>
              </a:lnSpc>
              <a:spcBef>
                <a:spcPts val="0"/>
              </a:spcBef>
              <a:buClrTx/>
              <a:buFont typeface="+mj-lt"/>
              <a:buAutoNum type="romanLcPeriod"/>
            </a:pPr>
            <a:r>
              <a:rPr lang="en-US" sz="2600" dirty="0">
                <a:solidFill>
                  <a:schemeClr val="tx1"/>
                </a:solidFill>
              </a:rPr>
              <a:t>Ensuring easy access to information and knowledge about health service programs and projects.</a:t>
            </a:r>
          </a:p>
          <a:p>
            <a:pPr marL="0" indent="0" algn="just">
              <a:lnSpc>
                <a:spcPct val="120000"/>
              </a:lnSpc>
              <a:spcBef>
                <a:spcPts val="0"/>
              </a:spcBef>
              <a:buClrTx/>
              <a:buNone/>
            </a:pPr>
            <a:r>
              <a:rPr lang="en-US" sz="2600" dirty="0">
                <a:solidFill>
                  <a:schemeClr val="tx1"/>
                </a:solidFill>
              </a:rPr>
              <a:t>Therefore, in this approach, people have the right and duty to actively involve themselves in:</a:t>
            </a:r>
          </a:p>
          <a:p>
            <a:pPr algn="just">
              <a:lnSpc>
                <a:spcPct val="120000"/>
              </a:lnSpc>
              <a:spcBef>
                <a:spcPts val="0"/>
              </a:spcBef>
              <a:buClrTx/>
              <a:buFont typeface="Wingdings" panose="05000000000000000000" pitchFamily="2" charset="2"/>
              <a:buChar char="q"/>
            </a:pPr>
            <a:r>
              <a:rPr lang="en-US" sz="2600" dirty="0">
                <a:solidFill>
                  <a:schemeClr val="tx1"/>
                </a:solidFill>
              </a:rPr>
              <a:t>Solving their own health problems.</a:t>
            </a:r>
          </a:p>
          <a:p>
            <a:pPr algn="just">
              <a:lnSpc>
                <a:spcPct val="120000"/>
              </a:lnSpc>
              <a:spcBef>
                <a:spcPts val="0"/>
              </a:spcBef>
              <a:buClrTx/>
              <a:buFont typeface="Wingdings" panose="05000000000000000000" pitchFamily="2" charset="2"/>
              <a:buChar char="q"/>
            </a:pPr>
            <a:r>
              <a:rPr lang="en-US" sz="2600" dirty="0">
                <a:solidFill>
                  <a:schemeClr val="tx1"/>
                </a:solidFill>
              </a:rPr>
              <a:t>Assessing their health needs.</a:t>
            </a:r>
          </a:p>
          <a:p>
            <a:pPr algn="just">
              <a:lnSpc>
                <a:spcPct val="120000"/>
              </a:lnSpc>
              <a:spcBef>
                <a:spcPts val="0"/>
              </a:spcBef>
              <a:buClrTx/>
              <a:buFont typeface="Wingdings" panose="05000000000000000000" pitchFamily="2" charset="2"/>
              <a:buChar char="q"/>
            </a:pPr>
            <a:r>
              <a:rPr lang="en-US" sz="2600" dirty="0">
                <a:solidFill>
                  <a:schemeClr val="tx1"/>
                </a:solidFill>
              </a:rPr>
              <a:t>Taking responsibility for mobilizing local resources.</a:t>
            </a:r>
          </a:p>
          <a:p>
            <a:pPr algn="just">
              <a:lnSpc>
                <a:spcPct val="120000"/>
              </a:lnSpc>
              <a:spcBef>
                <a:spcPts val="0"/>
              </a:spcBef>
              <a:buClrTx/>
              <a:buFont typeface="Wingdings" panose="05000000000000000000" pitchFamily="2" charset="2"/>
              <a:buChar char="q"/>
            </a:pPr>
            <a:r>
              <a:rPr lang="en-US" sz="2600" dirty="0">
                <a:solidFill>
                  <a:schemeClr val="tx1"/>
                </a:solidFill>
              </a:rPr>
              <a:t>Supporting new approaches and solutions to their problems.</a:t>
            </a:r>
          </a:p>
          <a:p>
            <a:pPr algn="just">
              <a:lnSpc>
                <a:spcPct val="120000"/>
              </a:lnSpc>
              <a:spcBef>
                <a:spcPts val="0"/>
              </a:spcBef>
              <a:buClrTx/>
              <a:buFont typeface="Wingdings" panose="05000000000000000000" pitchFamily="2" charset="2"/>
              <a:buChar char="q"/>
            </a:pPr>
            <a:r>
              <a:rPr lang="en-US" sz="2600" dirty="0">
                <a:solidFill>
                  <a:schemeClr val="tx1"/>
                </a:solidFill>
              </a:rPr>
              <a:t>Creating and maintaining local organizations.</a:t>
            </a:r>
          </a:p>
          <a:p>
            <a:pPr algn="just">
              <a:lnSpc>
                <a:spcPct val="120000"/>
              </a:lnSpc>
              <a:spcBef>
                <a:spcPts val="0"/>
              </a:spcBef>
              <a:buClrTx/>
              <a:buFont typeface="Wingdings" panose="05000000000000000000" pitchFamily="2" charset="2"/>
              <a:buChar char="q"/>
            </a:pPr>
            <a:r>
              <a:rPr lang="en-US" sz="2600" dirty="0">
                <a:solidFill>
                  <a:schemeClr val="tx1"/>
                </a:solidFill>
              </a:rPr>
              <a:t>Administration and financing of the health services.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1100544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Advantages of a community participation approach.</a:t>
            </a:r>
          </a:p>
          <a:p>
            <a:pPr algn="just">
              <a:lnSpc>
                <a:spcPct val="120000"/>
              </a:lnSpc>
              <a:spcBef>
                <a:spcPts val="0"/>
              </a:spcBef>
              <a:buClrTx/>
              <a:buFont typeface="Wingdings" panose="05000000000000000000" pitchFamily="2" charset="2"/>
              <a:buChar char="q"/>
            </a:pPr>
            <a:r>
              <a:rPr lang="en-US" sz="2600" dirty="0">
                <a:solidFill>
                  <a:schemeClr val="tx1"/>
                </a:solidFill>
              </a:rPr>
              <a:t>It is a cost-effective way of extending a health care system to the geographical and social periphery of a country.</a:t>
            </a:r>
          </a:p>
          <a:p>
            <a:pPr algn="just">
              <a:lnSpc>
                <a:spcPct val="120000"/>
              </a:lnSpc>
              <a:spcBef>
                <a:spcPts val="0"/>
              </a:spcBef>
              <a:buClrTx/>
              <a:buFont typeface="Wingdings" panose="05000000000000000000" pitchFamily="2" charset="2"/>
              <a:buChar char="q"/>
            </a:pPr>
            <a:r>
              <a:rPr lang="en-US" sz="2600" dirty="0">
                <a:solidFill>
                  <a:schemeClr val="tx1"/>
                </a:solidFill>
              </a:rPr>
              <a:t>Communities that begin to understand their health status objectively rather than fatalistically may be moved to take a series of preventive measures.</a:t>
            </a:r>
          </a:p>
          <a:p>
            <a:pPr algn="just">
              <a:lnSpc>
                <a:spcPct val="120000"/>
              </a:lnSpc>
              <a:spcBef>
                <a:spcPts val="0"/>
              </a:spcBef>
              <a:buClrTx/>
              <a:buFont typeface="Wingdings" panose="05000000000000000000" pitchFamily="2" charset="2"/>
              <a:buChar char="q"/>
            </a:pPr>
            <a:r>
              <a:rPr lang="en-US" sz="2600" dirty="0">
                <a:solidFill>
                  <a:schemeClr val="tx1"/>
                </a:solidFill>
              </a:rPr>
              <a:t>Communities that invest labor, time, money and materials in health-promoting activities are more committed to the use and maintenance of the things they produce, such as water supplies.</a:t>
            </a:r>
          </a:p>
          <a:p>
            <a:pPr algn="just">
              <a:lnSpc>
                <a:spcPct val="120000"/>
              </a:lnSpc>
              <a:spcBef>
                <a:spcPts val="0"/>
              </a:spcBef>
              <a:buClrTx/>
              <a:buFont typeface="Wingdings" panose="05000000000000000000" pitchFamily="2" charset="2"/>
              <a:buChar char="q"/>
            </a:pPr>
            <a:r>
              <a:rPr lang="en-US" sz="2600" dirty="0">
                <a:solidFill>
                  <a:schemeClr val="tx1"/>
                </a:solidFill>
              </a:rPr>
              <a:t>Health education is most effective as part and parcel of village activities.</a:t>
            </a:r>
          </a:p>
          <a:p>
            <a:pPr algn="just">
              <a:lnSpc>
                <a:spcPct val="120000"/>
              </a:lnSpc>
              <a:spcBef>
                <a:spcPts val="0"/>
              </a:spcBef>
              <a:buClrTx/>
              <a:buFont typeface="Wingdings" panose="05000000000000000000" pitchFamily="2" charset="2"/>
              <a:buChar char="q"/>
            </a:pPr>
            <a:r>
              <a:rPr lang="en-US" sz="2600" dirty="0">
                <a:solidFill>
                  <a:schemeClr val="tx1"/>
                </a:solidFill>
              </a:rPr>
              <a:t>Community health workers, if well chosen, have the people’s confidence because they know the most effective techniques for achieving commitment from their neighbors and they are not likely to exploit them.</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8248251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Factors that hinder involvement of the community in health:</a:t>
            </a:r>
          </a:p>
          <a:p>
            <a:pPr algn="just">
              <a:lnSpc>
                <a:spcPct val="120000"/>
              </a:lnSpc>
              <a:spcBef>
                <a:spcPts val="0"/>
              </a:spcBef>
              <a:buClrTx/>
              <a:buFont typeface="Wingdings" panose="05000000000000000000" pitchFamily="2" charset="2"/>
              <a:buChar char="q"/>
            </a:pPr>
            <a:r>
              <a:rPr lang="en-US" sz="2600" dirty="0">
                <a:solidFill>
                  <a:schemeClr val="tx1"/>
                </a:solidFill>
              </a:rPr>
              <a:t>Rigid professional behavior of health service providers, which need to be tempered to allow greater community involvement.</a:t>
            </a:r>
          </a:p>
          <a:p>
            <a:pPr algn="just">
              <a:lnSpc>
                <a:spcPct val="120000"/>
              </a:lnSpc>
              <a:spcBef>
                <a:spcPts val="0"/>
              </a:spcBef>
              <a:buClrTx/>
              <a:buFont typeface="Wingdings" panose="05000000000000000000" pitchFamily="2" charset="2"/>
              <a:buChar char="q"/>
            </a:pPr>
            <a:r>
              <a:rPr lang="en-US" sz="2600" dirty="0">
                <a:solidFill>
                  <a:schemeClr val="tx1"/>
                </a:solidFill>
              </a:rPr>
              <a:t>The professional staff generally takes decisions in health services and there is no tradition of allowing people to be involved in decision making.</a:t>
            </a:r>
          </a:p>
          <a:p>
            <a:pPr algn="just">
              <a:lnSpc>
                <a:spcPct val="120000"/>
              </a:lnSpc>
              <a:spcBef>
                <a:spcPts val="0"/>
              </a:spcBef>
              <a:buClrTx/>
              <a:buFont typeface="Wingdings" panose="05000000000000000000" pitchFamily="2" charset="2"/>
              <a:buChar char="q"/>
            </a:pPr>
            <a:r>
              <a:rPr lang="en-US" sz="2600" dirty="0">
                <a:solidFill>
                  <a:schemeClr val="tx1"/>
                </a:solidFill>
              </a:rPr>
              <a:t>Wrong assumption by health staff that community does not know what is good for them and that only health staff can determine their needs.</a:t>
            </a:r>
          </a:p>
          <a:p>
            <a:pPr algn="just">
              <a:lnSpc>
                <a:spcPct val="120000"/>
              </a:lnSpc>
              <a:spcBef>
                <a:spcPts val="0"/>
              </a:spcBef>
              <a:buClrTx/>
              <a:buFont typeface="Wingdings" panose="05000000000000000000" pitchFamily="2" charset="2"/>
              <a:buChar char="q"/>
            </a:pPr>
            <a:r>
              <a:rPr lang="en-US" sz="2600" dirty="0">
                <a:solidFill>
                  <a:schemeClr val="tx1"/>
                </a:solidFill>
              </a:rPr>
              <a:t>Lack of flexibility in health service and general unwillingness to change.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5116819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28599"/>
            <a:ext cx="9105911" cy="6458051"/>
          </a:xfrm>
        </p:spPr>
        <p:txBody>
          <a:bodyPr>
            <a:normAutofit fontScale="62500" lnSpcReduction="20000"/>
          </a:bodyPr>
          <a:lstStyle/>
          <a:p>
            <a:pPr marL="0" indent="0" algn="just">
              <a:lnSpc>
                <a:spcPct val="120000"/>
              </a:lnSpc>
              <a:spcBef>
                <a:spcPts val="0"/>
              </a:spcBef>
              <a:buClrTx/>
              <a:buNone/>
            </a:pPr>
            <a:r>
              <a:rPr lang="en-US" sz="2700" b="1" dirty="0">
                <a:solidFill>
                  <a:schemeClr val="tx1"/>
                </a:solidFill>
              </a:rPr>
              <a:t>Mechanisms for supporting community Involvement.</a:t>
            </a:r>
          </a:p>
          <a:p>
            <a:pPr algn="just">
              <a:lnSpc>
                <a:spcPct val="120000"/>
              </a:lnSpc>
              <a:spcBef>
                <a:spcPts val="0"/>
              </a:spcBef>
              <a:buClrTx/>
              <a:buFont typeface="Wingdings" panose="05000000000000000000" pitchFamily="2" charset="2"/>
              <a:buChar char="q"/>
            </a:pPr>
            <a:r>
              <a:rPr lang="en-US" sz="2700" b="1" dirty="0">
                <a:solidFill>
                  <a:schemeClr val="tx1"/>
                </a:solidFill>
              </a:rPr>
              <a:t>Political commitment: </a:t>
            </a:r>
            <a:r>
              <a:rPr lang="en-US" sz="2700" dirty="0">
                <a:solidFill>
                  <a:schemeClr val="tx1"/>
                </a:solidFill>
              </a:rPr>
              <a:t>National health policy should clearly design the need and support of community involvement in health care, and lay down working arrangement. The government should assure full political support.</a:t>
            </a:r>
          </a:p>
          <a:p>
            <a:pPr algn="just">
              <a:lnSpc>
                <a:spcPct val="120000"/>
              </a:lnSpc>
              <a:spcBef>
                <a:spcPts val="0"/>
              </a:spcBef>
              <a:buClrTx/>
              <a:buFont typeface="Wingdings" panose="05000000000000000000" pitchFamily="2" charset="2"/>
              <a:buChar char="q"/>
            </a:pPr>
            <a:r>
              <a:rPr lang="en-US" sz="2700" b="1" dirty="0">
                <a:solidFill>
                  <a:schemeClr val="tx1"/>
                </a:solidFill>
              </a:rPr>
              <a:t>Reorientation of bureaucracy: </a:t>
            </a:r>
            <a:r>
              <a:rPr lang="en-US" sz="2700" dirty="0">
                <a:solidFill>
                  <a:schemeClr val="tx1"/>
                </a:solidFill>
              </a:rPr>
              <a:t>Bureaucracy has the power to make all decisions. Their role should be changed and they should learn to seek community involvement in health, so that people can determine their own priorities and decide on the process to achieve their goals.</a:t>
            </a:r>
          </a:p>
          <a:p>
            <a:pPr algn="just">
              <a:lnSpc>
                <a:spcPct val="120000"/>
              </a:lnSpc>
              <a:spcBef>
                <a:spcPts val="0"/>
              </a:spcBef>
              <a:buClrTx/>
              <a:buFont typeface="Wingdings" panose="05000000000000000000" pitchFamily="2" charset="2"/>
              <a:buChar char="q"/>
            </a:pPr>
            <a:r>
              <a:rPr lang="en-US" sz="2700" b="1" dirty="0">
                <a:solidFill>
                  <a:schemeClr val="tx1"/>
                </a:solidFill>
              </a:rPr>
              <a:t>Support to the community in managing health project: </a:t>
            </a:r>
            <a:r>
              <a:rPr lang="en-US" sz="2700" dirty="0">
                <a:solidFill>
                  <a:schemeClr val="tx1"/>
                </a:solidFill>
              </a:rPr>
              <a:t>Management support and guidance should be given to the community to help the people in overseeing primary health care activities in their area.</a:t>
            </a:r>
          </a:p>
          <a:p>
            <a:pPr algn="just">
              <a:lnSpc>
                <a:spcPct val="120000"/>
              </a:lnSpc>
              <a:spcBef>
                <a:spcPts val="0"/>
              </a:spcBef>
              <a:buClrTx/>
              <a:buFont typeface="Wingdings" panose="05000000000000000000" pitchFamily="2" charset="2"/>
              <a:buChar char="q"/>
            </a:pPr>
            <a:r>
              <a:rPr lang="en-US" sz="2700" b="1" dirty="0">
                <a:solidFill>
                  <a:schemeClr val="tx1"/>
                </a:solidFill>
              </a:rPr>
              <a:t>Inputs: </a:t>
            </a:r>
            <a:r>
              <a:rPr lang="en-US" sz="2700" dirty="0">
                <a:solidFill>
                  <a:schemeClr val="tx1"/>
                </a:solidFill>
              </a:rPr>
              <a:t>There should be critical minimum inputs for basic health services and coverage to ensure co-operation of the community. People can be involved in health activities only if these are available to their satisfaction.</a:t>
            </a:r>
          </a:p>
          <a:p>
            <a:pPr algn="just">
              <a:lnSpc>
                <a:spcPct val="120000"/>
              </a:lnSpc>
              <a:spcBef>
                <a:spcPts val="0"/>
              </a:spcBef>
              <a:buClrTx/>
              <a:buFont typeface="Wingdings" panose="05000000000000000000" pitchFamily="2" charset="2"/>
              <a:buChar char="q"/>
            </a:pPr>
            <a:r>
              <a:rPr lang="en-US" sz="2700" b="1" dirty="0">
                <a:solidFill>
                  <a:schemeClr val="tx1"/>
                </a:solidFill>
              </a:rPr>
              <a:t>Partnership: </a:t>
            </a:r>
            <a:r>
              <a:rPr lang="en-US" sz="2700" dirty="0">
                <a:solidFill>
                  <a:schemeClr val="tx1"/>
                </a:solidFill>
              </a:rPr>
              <a:t>Genuine partnership between health professionals and people is necessary for success.</a:t>
            </a:r>
          </a:p>
          <a:p>
            <a:pPr algn="just">
              <a:lnSpc>
                <a:spcPct val="120000"/>
              </a:lnSpc>
              <a:spcBef>
                <a:spcPts val="0"/>
              </a:spcBef>
              <a:buClrTx/>
              <a:buFont typeface="Wingdings" panose="05000000000000000000" pitchFamily="2" charset="2"/>
              <a:buChar char="q"/>
            </a:pPr>
            <a:r>
              <a:rPr lang="en-US" sz="2700" b="1" dirty="0">
                <a:solidFill>
                  <a:schemeClr val="tx1"/>
                </a:solidFill>
              </a:rPr>
              <a:t>Leadership: </a:t>
            </a:r>
            <a:r>
              <a:rPr lang="en-US" sz="2700" dirty="0">
                <a:solidFill>
                  <a:schemeClr val="tx1"/>
                </a:solidFill>
              </a:rPr>
              <a:t>Individual and collective leadership at the community level should be promoted.</a:t>
            </a:r>
          </a:p>
          <a:p>
            <a:pPr algn="just">
              <a:lnSpc>
                <a:spcPct val="120000"/>
              </a:lnSpc>
              <a:spcBef>
                <a:spcPts val="0"/>
              </a:spcBef>
              <a:buClrTx/>
              <a:buFont typeface="Wingdings" panose="05000000000000000000" pitchFamily="2" charset="2"/>
              <a:buChar char="q"/>
            </a:pPr>
            <a:r>
              <a:rPr lang="en-US" sz="2700" b="1" dirty="0">
                <a:solidFill>
                  <a:schemeClr val="tx1"/>
                </a:solidFill>
              </a:rPr>
              <a:t>Active community involvement: </a:t>
            </a:r>
            <a:r>
              <a:rPr lang="en-US" sz="2700" dirty="0">
                <a:solidFill>
                  <a:schemeClr val="tx1"/>
                </a:solidFill>
              </a:rPr>
              <a:t>Community involvement in decision making should be at a realistic level so that it is sustainable and durable.</a:t>
            </a:r>
          </a:p>
          <a:p>
            <a:pPr algn="just">
              <a:lnSpc>
                <a:spcPct val="120000"/>
              </a:lnSpc>
              <a:spcBef>
                <a:spcPts val="0"/>
              </a:spcBef>
              <a:buClrTx/>
              <a:buFont typeface="Wingdings" panose="05000000000000000000" pitchFamily="2" charset="2"/>
              <a:buChar char="q"/>
            </a:pPr>
            <a:r>
              <a:rPr lang="en-US" sz="2700" b="1" dirty="0">
                <a:solidFill>
                  <a:schemeClr val="tx1"/>
                </a:solidFill>
              </a:rPr>
              <a:t>Decentralization: </a:t>
            </a:r>
            <a:r>
              <a:rPr lang="en-US" sz="2700" dirty="0">
                <a:solidFill>
                  <a:schemeClr val="tx1"/>
                </a:solidFill>
              </a:rPr>
              <a:t>There should be decentralization of administrative and decision making functions. This should be accompanied by shift of resources to the locality.</a:t>
            </a:r>
          </a:p>
          <a:p>
            <a:pPr algn="just">
              <a:lnSpc>
                <a:spcPct val="120000"/>
              </a:lnSpc>
              <a:spcBef>
                <a:spcPts val="0"/>
              </a:spcBef>
              <a:buClrTx/>
              <a:buFont typeface="Wingdings" panose="05000000000000000000" pitchFamily="2" charset="2"/>
              <a:buChar char="q"/>
            </a:pPr>
            <a:r>
              <a:rPr lang="en-US" sz="2700" b="1" dirty="0">
                <a:solidFill>
                  <a:schemeClr val="tx1"/>
                </a:solidFill>
              </a:rPr>
              <a:t>Safeguards: </a:t>
            </a:r>
            <a:r>
              <a:rPr lang="en-US" sz="2700" dirty="0">
                <a:solidFill>
                  <a:schemeClr val="tx1"/>
                </a:solidFill>
              </a:rPr>
              <a:t>Sufficient safeguards should be built in to prevent local political and elite from exploiting the resource for their own end benefits.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47415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 Use of appropriate technology.</a:t>
            </a:r>
          </a:p>
          <a:p>
            <a:pPr algn="just">
              <a:lnSpc>
                <a:spcPct val="120000"/>
              </a:lnSpc>
              <a:spcBef>
                <a:spcPts val="0"/>
              </a:spcBef>
              <a:buClrTx/>
              <a:buFont typeface="Wingdings" panose="05000000000000000000" pitchFamily="2" charset="2"/>
              <a:buChar char="q"/>
            </a:pPr>
            <a:r>
              <a:rPr lang="en-US" sz="2600" dirty="0">
                <a:solidFill>
                  <a:schemeClr val="tx1"/>
                </a:solidFill>
              </a:rPr>
              <a:t>It takes account of both the health care and the socio-economic context of the country.</a:t>
            </a:r>
          </a:p>
          <a:p>
            <a:pPr algn="just">
              <a:lnSpc>
                <a:spcPct val="120000"/>
              </a:lnSpc>
              <a:spcBef>
                <a:spcPts val="0"/>
              </a:spcBef>
              <a:buClrTx/>
              <a:buFont typeface="Wingdings" panose="05000000000000000000" pitchFamily="2" charset="2"/>
              <a:buChar char="q"/>
            </a:pPr>
            <a:r>
              <a:rPr lang="en-US" sz="2600" dirty="0">
                <a:solidFill>
                  <a:schemeClr val="tx1"/>
                </a:solidFill>
              </a:rPr>
              <a:t>This must include consideration of cost (efficiency and attractiveness) in dealing with the health problem.</a:t>
            </a:r>
          </a:p>
          <a:p>
            <a:pPr algn="just">
              <a:lnSpc>
                <a:spcPct val="120000"/>
              </a:lnSpc>
              <a:spcBef>
                <a:spcPts val="0"/>
              </a:spcBef>
              <a:buClrTx/>
              <a:buFont typeface="Wingdings" panose="05000000000000000000" pitchFamily="2" charset="2"/>
              <a:buChar char="q"/>
            </a:pPr>
            <a:r>
              <a:rPr lang="en-US" sz="2600" dirty="0">
                <a:solidFill>
                  <a:schemeClr val="tx1"/>
                </a:solidFill>
              </a:rPr>
              <a:t>It should also take consideration of the acceptability of the health care approach to both target community and health service technology and it does not necessarily mean low cost.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318753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Criteria for technology appropriateness.</a:t>
            </a:r>
          </a:p>
          <a:p>
            <a:pPr marL="0" indent="0" algn="just">
              <a:lnSpc>
                <a:spcPct val="120000"/>
              </a:lnSpc>
              <a:spcBef>
                <a:spcPts val="0"/>
              </a:spcBef>
              <a:buClrTx/>
              <a:buNone/>
            </a:pPr>
            <a:r>
              <a:rPr lang="en-US" sz="2600" dirty="0">
                <a:solidFill>
                  <a:schemeClr val="tx1"/>
                </a:solidFill>
              </a:rPr>
              <a:t>To be appropriate, a technology must be;</a:t>
            </a:r>
          </a:p>
          <a:p>
            <a:pPr algn="just">
              <a:lnSpc>
                <a:spcPct val="120000"/>
              </a:lnSpc>
              <a:spcBef>
                <a:spcPts val="0"/>
              </a:spcBef>
              <a:buClrTx/>
              <a:buFont typeface="Wingdings" panose="05000000000000000000" pitchFamily="2" charset="2"/>
              <a:buChar char="q"/>
            </a:pPr>
            <a:r>
              <a:rPr lang="en-US" sz="2600" dirty="0">
                <a:solidFill>
                  <a:schemeClr val="tx1"/>
                </a:solidFill>
              </a:rPr>
              <a:t>Effective i.e. should meet its objectives.</a:t>
            </a:r>
          </a:p>
          <a:p>
            <a:pPr algn="just">
              <a:lnSpc>
                <a:spcPct val="120000"/>
              </a:lnSpc>
              <a:spcBef>
                <a:spcPts val="0"/>
              </a:spcBef>
              <a:buClrTx/>
              <a:buFont typeface="Wingdings" panose="05000000000000000000" pitchFamily="2" charset="2"/>
              <a:buChar char="q"/>
            </a:pPr>
            <a:r>
              <a:rPr lang="en-US" sz="2600" dirty="0">
                <a:solidFill>
                  <a:schemeClr val="tx1"/>
                </a:solidFill>
              </a:rPr>
              <a:t>Culturally acceptable and valuable.</a:t>
            </a:r>
          </a:p>
          <a:p>
            <a:pPr algn="just">
              <a:lnSpc>
                <a:spcPct val="120000"/>
              </a:lnSpc>
              <a:spcBef>
                <a:spcPts val="0"/>
              </a:spcBef>
              <a:buClrTx/>
              <a:buFont typeface="Wingdings" panose="05000000000000000000" pitchFamily="2" charset="2"/>
              <a:buChar char="q"/>
            </a:pPr>
            <a:r>
              <a:rPr lang="en-US" sz="2600" dirty="0">
                <a:solidFill>
                  <a:schemeClr val="tx1"/>
                </a:solidFill>
              </a:rPr>
              <a:t>Affordable.</a:t>
            </a:r>
          </a:p>
          <a:p>
            <a:pPr algn="just">
              <a:lnSpc>
                <a:spcPct val="120000"/>
              </a:lnSpc>
              <a:spcBef>
                <a:spcPts val="0"/>
              </a:spcBef>
              <a:buClrTx/>
              <a:buFont typeface="Wingdings" panose="05000000000000000000" pitchFamily="2" charset="2"/>
              <a:buChar char="q"/>
            </a:pPr>
            <a:r>
              <a:rPr lang="en-US" sz="2600" dirty="0">
                <a:solidFill>
                  <a:schemeClr val="tx1"/>
                </a:solidFill>
              </a:rPr>
              <a:t>Locally sustainable: We should be not over dependent on important skills and supplies for its continuous function, maintenance and repair.</a:t>
            </a:r>
          </a:p>
          <a:p>
            <a:pPr algn="just">
              <a:lnSpc>
                <a:spcPct val="120000"/>
              </a:lnSpc>
              <a:spcBef>
                <a:spcPts val="0"/>
              </a:spcBef>
              <a:buClrTx/>
              <a:buFont typeface="Wingdings" panose="05000000000000000000" pitchFamily="2" charset="2"/>
              <a:buChar char="q"/>
            </a:pPr>
            <a:r>
              <a:rPr lang="en-US" sz="2600" dirty="0">
                <a:solidFill>
                  <a:schemeClr val="tx1"/>
                </a:solidFill>
              </a:rPr>
              <a:t>Environmentally accountable: The technology should be environmentally harmless or at least minimally harmful.</a:t>
            </a:r>
          </a:p>
          <a:p>
            <a:pPr algn="just">
              <a:lnSpc>
                <a:spcPct val="120000"/>
              </a:lnSpc>
              <a:spcBef>
                <a:spcPts val="0"/>
              </a:spcBef>
              <a:buClrTx/>
              <a:buFont typeface="Wingdings" panose="05000000000000000000" pitchFamily="2" charset="2"/>
              <a:buChar char="q"/>
            </a:pPr>
            <a:r>
              <a:rPr lang="en-US" sz="2600" dirty="0">
                <a:solidFill>
                  <a:schemeClr val="tx1"/>
                </a:solidFill>
              </a:rPr>
              <a:t>Measurable: - The impact and performance of technology should be measurable.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413257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4.	Equity.</a:t>
            </a:r>
          </a:p>
          <a:p>
            <a:pPr algn="just">
              <a:lnSpc>
                <a:spcPct val="120000"/>
              </a:lnSpc>
              <a:spcBef>
                <a:spcPts val="0"/>
              </a:spcBef>
              <a:buClrTx/>
              <a:buFont typeface="Wingdings" panose="05000000000000000000" pitchFamily="2" charset="2"/>
              <a:buChar char="q"/>
            </a:pPr>
            <a:r>
              <a:rPr lang="en-US" sz="2600" dirty="0">
                <a:solidFill>
                  <a:schemeClr val="tx1"/>
                </a:solidFill>
              </a:rPr>
              <a:t>This is to close the gaps between the “haves and have nots” which will help to achieve more equitable distribution of health resources.</a:t>
            </a:r>
          </a:p>
          <a:p>
            <a:pPr algn="just">
              <a:lnSpc>
                <a:spcPct val="120000"/>
              </a:lnSpc>
              <a:spcBef>
                <a:spcPts val="0"/>
              </a:spcBef>
              <a:buClrTx/>
              <a:buFont typeface="Wingdings" panose="05000000000000000000" pitchFamily="2" charset="2"/>
              <a:buChar char="q"/>
            </a:pPr>
            <a:r>
              <a:rPr lang="en-US" sz="2600" dirty="0">
                <a:solidFill>
                  <a:schemeClr val="tx1"/>
                </a:solidFill>
              </a:rPr>
              <a:t>If all cannot be served, those most in need should have priority.</a:t>
            </a:r>
          </a:p>
          <a:p>
            <a:pPr algn="just">
              <a:lnSpc>
                <a:spcPct val="120000"/>
              </a:lnSpc>
              <a:spcBef>
                <a:spcPts val="0"/>
              </a:spcBef>
              <a:buClrTx/>
              <a:buFont typeface="Wingdings" panose="05000000000000000000" pitchFamily="2" charset="2"/>
              <a:buChar char="q"/>
            </a:pPr>
            <a:r>
              <a:rPr lang="en-US" sz="2600" dirty="0">
                <a:solidFill>
                  <a:schemeClr val="tx1"/>
                </a:solidFill>
              </a:rPr>
              <a:t>While planning for equity in </a:t>
            </a:r>
            <a:r>
              <a:rPr lang="en-US" sz="2600" dirty="0" err="1">
                <a:solidFill>
                  <a:schemeClr val="tx1"/>
                </a:solidFill>
              </a:rPr>
              <a:t>PHC</a:t>
            </a:r>
            <a:r>
              <a:rPr lang="en-US" sz="2600" dirty="0">
                <a:solidFill>
                  <a:schemeClr val="tx1"/>
                </a:solidFill>
              </a:rPr>
              <a:t>, one requires the identification of groups, which are currently disadvantaged in terms of health services access and utilization of service.</a:t>
            </a:r>
          </a:p>
          <a:p>
            <a:pPr algn="just">
              <a:lnSpc>
                <a:spcPct val="120000"/>
              </a:lnSpc>
              <a:spcBef>
                <a:spcPts val="0"/>
              </a:spcBef>
              <a:buClrTx/>
              <a:buFont typeface="Wingdings" panose="05000000000000000000" pitchFamily="2" charset="2"/>
              <a:buChar char="q"/>
            </a:pPr>
            <a:r>
              <a:rPr lang="en-US" sz="2600" dirty="0">
                <a:solidFill>
                  <a:schemeClr val="tx1"/>
                </a:solidFill>
              </a:rPr>
              <a:t>Generally, it implies that the rural and peri-urban poor population should also have a reasonable access to health service.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1477464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5.	Focus on prevention.</a:t>
            </a:r>
          </a:p>
          <a:p>
            <a:pPr algn="just">
              <a:lnSpc>
                <a:spcPct val="120000"/>
              </a:lnSpc>
              <a:spcBef>
                <a:spcPts val="0"/>
              </a:spcBef>
              <a:buClrTx/>
              <a:buFont typeface="Wingdings" panose="05000000000000000000" pitchFamily="2" charset="2"/>
              <a:buChar char="q"/>
            </a:pPr>
            <a:r>
              <a:rPr lang="en-US" sz="2600" dirty="0">
                <a:solidFill>
                  <a:schemeClr val="tx1"/>
                </a:solidFill>
              </a:rPr>
              <a:t>In addition to the fact that prevention is better, cheaper and easier than cure, the main health problems plaguing developing countries are preventive in nature. Community should engage more on preventive services.</a:t>
            </a:r>
          </a:p>
          <a:p>
            <a:pPr marL="0" indent="0" algn="just">
              <a:lnSpc>
                <a:spcPct val="120000"/>
              </a:lnSpc>
              <a:spcBef>
                <a:spcPts val="0"/>
              </a:spcBef>
              <a:buClrTx/>
              <a:buNone/>
            </a:pPr>
            <a:r>
              <a:rPr lang="en-US" sz="2600" b="1" dirty="0">
                <a:solidFill>
                  <a:schemeClr val="tx1"/>
                </a:solidFill>
              </a:rPr>
              <a:t>6.	Decentralization.</a:t>
            </a:r>
          </a:p>
          <a:p>
            <a:pPr algn="just">
              <a:lnSpc>
                <a:spcPct val="120000"/>
              </a:lnSpc>
              <a:spcBef>
                <a:spcPts val="0"/>
              </a:spcBef>
              <a:buClrTx/>
              <a:buFont typeface="Wingdings" panose="05000000000000000000" pitchFamily="2" charset="2"/>
              <a:buChar char="q"/>
            </a:pPr>
            <a:r>
              <a:rPr lang="en-US" sz="2600" dirty="0">
                <a:solidFill>
                  <a:schemeClr val="tx1"/>
                </a:solidFill>
              </a:rPr>
              <a:t>It is sharing and transferring power and decision away from the center to the periphery.</a:t>
            </a:r>
          </a:p>
          <a:p>
            <a:pPr algn="just">
              <a:lnSpc>
                <a:spcPct val="120000"/>
              </a:lnSpc>
              <a:spcBef>
                <a:spcPts val="0"/>
              </a:spcBef>
              <a:buClrTx/>
              <a:buFont typeface="Wingdings" panose="05000000000000000000" pitchFamily="2" charset="2"/>
              <a:buChar char="q"/>
            </a:pPr>
            <a:r>
              <a:rPr lang="en-US" sz="2600" dirty="0">
                <a:solidFill>
                  <a:schemeClr val="tx1"/>
                </a:solidFill>
              </a:rPr>
              <a:t>It brings decision closer to the communities served and the field level providers of services.</a:t>
            </a:r>
          </a:p>
          <a:p>
            <a:pPr algn="just">
              <a:lnSpc>
                <a:spcPct val="120000"/>
              </a:lnSpc>
              <a:spcBef>
                <a:spcPts val="0"/>
              </a:spcBef>
              <a:buClrTx/>
              <a:buFont typeface="Wingdings" panose="05000000000000000000" pitchFamily="2" charset="2"/>
              <a:buChar char="q"/>
            </a:pPr>
            <a:r>
              <a:rPr lang="en-US" sz="2600" dirty="0">
                <a:solidFill>
                  <a:schemeClr val="tx1"/>
                </a:solidFill>
              </a:rPr>
              <a:t>It leads to greater efficiency in service provision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7627968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err="1">
                <a:solidFill>
                  <a:srgbClr val="0070C0"/>
                </a:solidFill>
              </a:rPr>
              <a:t>PHC</a:t>
            </a:r>
            <a:r>
              <a:rPr lang="en-US" sz="2600" b="1" dirty="0">
                <a:solidFill>
                  <a:srgbClr val="0070C0"/>
                </a:solidFill>
              </a:rPr>
              <a:t> STRATEGY</a:t>
            </a:r>
          </a:p>
          <a:p>
            <a:pPr marL="0" indent="0" algn="just">
              <a:lnSpc>
                <a:spcPct val="120000"/>
              </a:lnSpc>
              <a:spcBef>
                <a:spcPts val="0"/>
              </a:spcBef>
              <a:buClrTx/>
              <a:buNone/>
            </a:pPr>
            <a:r>
              <a:rPr lang="en-US" sz="2600" dirty="0">
                <a:solidFill>
                  <a:schemeClr val="tx1"/>
                </a:solidFill>
              </a:rPr>
              <a:t>The following are the strategies for </a:t>
            </a:r>
            <a:r>
              <a:rPr lang="en-US" sz="2600" dirty="0" err="1">
                <a:solidFill>
                  <a:schemeClr val="tx1"/>
                </a:solidFill>
              </a:rPr>
              <a:t>PHC</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Changes in the Health care system.</a:t>
            </a:r>
          </a:p>
          <a:p>
            <a:pPr algn="just">
              <a:lnSpc>
                <a:spcPct val="120000"/>
              </a:lnSpc>
              <a:spcBef>
                <a:spcPts val="0"/>
              </a:spcBef>
              <a:buClrTx/>
              <a:buFont typeface="Wingdings" panose="05000000000000000000" pitchFamily="2" charset="2"/>
              <a:buChar char="q"/>
            </a:pPr>
            <a:r>
              <a:rPr lang="en-US" sz="2600" dirty="0">
                <a:solidFill>
                  <a:schemeClr val="tx1"/>
                </a:solidFill>
              </a:rPr>
              <a:t>Total coverage with essential health care.</a:t>
            </a:r>
          </a:p>
          <a:p>
            <a:pPr algn="just">
              <a:lnSpc>
                <a:spcPct val="120000"/>
              </a:lnSpc>
              <a:spcBef>
                <a:spcPts val="0"/>
              </a:spcBef>
              <a:buClrTx/>
              <a:buFont typeface="Wingdings" panose="05000000000000000000" pitchFamily="2" charset="2"/>
              <a:buChar char="q"/>
            </a:pPr>
            <a:r>
              <a:rPr lang="en-US" sz="2600" dirty="0">
                <a:solidFill>
                  <a:schemeClr val="tx1"/>
                </a:solidFill>
              </a:rPr>
              <a:t>Integrated system.</a:t>
            </a:r>
          </a:p>
          <a:p>
            <a:pPr algn="just">
              <a:lnSpc>
                <a:spcPct val="120000"/>
              </a:lnSpc>
              <a:spcBef>
                <a:spcPts val="0"/>
              </a:spcBef>
              <a:buClrTx/>
              <a:buFont typeface="Wingdings" panose="05000000000000000000" pitchFamily="2" charset="2"/>
              <a:buChar char="q"/>
            </a:pPr>
            <a:r>
              <a:rPr lang="en-US" sz="2600" dirty="0">
                <a:solidFill>
                  <a:schemeClr val="tx1"/>
                </a:solidFill>
              </a:rPr>
              <a:t>Involvement of communities.</a:t>
            </a:r>
          </a:p>
          <a:p>
            <a:pPr algn="just">
              <a:lnSpc>
                <a:spcPct val="120000"/>
              </a:lnSpc>
              <a:spcBef>
                <a:spcPts val="0"/>
              </a:spcBef>
              <a:buClrTx/>
              <a:buFont typeface="Wingdings" panose="05000000000000000000" pitchFamily="2" charset="2"/>
              <a:buChar char="q"/>
            </a:pPr>
            <a:r>
              <a:rPr lang="en-US" sz="2600" dirty="0">
                <a:solidFill>
                  <a:schemeClr val="tx1"/>
                </a:solidFill>
              </a:rPr>
              <a:t>Use and control of resources.</a:t>
            </a:r>
          </a:p>
          <a:p>
            <a:pPr algn="just">
              <a:lnSpc>
                <a:spcPct val="120000"/>
              </a:lnSpc>
              <a:spcBef>
                <a:spcPts val="0"/>
              </a:spcBef>
              <a:buClrTx/>
              <a:buFont typeface="Wingdings" panose="05000000000000000000" pitchFamily="2" charset="2"/>
              <a:buChar char="q"/>
            </a:pPr>
            <a:r>
              <a:rPr lang="en-US" sz="2600" dirty="0">
                <a:solidFill>
                  <a:schemeClr val="tx1"/>
                </a:solidFill>
              </a:rPr>
              <a:t>Redistribution of existing resources.</a:t>
            </a:r>
          </a:p>
          <a:p>
            <a:pPr algn="just">
              <a:lnSpc>
                <a:spcPct val="120000"/>
              </a:lnSpc>
              <a:spcBef>
                <a:spcPts val="0"/>
              </a:spcBef>
              <a:buClrTx/>
              <a:buFont typeface="Wingdings" panose="05000000000000000000" pitchFamily="2" charset="2"/>
              <a:buChar char="q"/>
            </a:pPr>
            <a:r>
              <a:rPr lang="en-US" sz="2600" dirty="0">
                <a:solidFill>
                  <a:schemeClr val="tx1"/>
                </a:solidFill>
              </a:rPr>
              <a:t>Re-orientation of Health manpower to </a:t>
            </a:r>
            <a:r>
              <a:rPr lang="en-US" sz="2600" dirty="0" err="1">
                <a:solidFill>
                  <a:schemeClr val="tx1"/>
                </a:solidFill>
              </a:rPr>
              <a:t>PHC</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Legislative changes - Health policy should address the need of the strategy of </a:t>
            </a:r>
            <a:r>
              <a:rPr lang="en-US" sz="2600" dirty="0" err="1">
                <a:solidFill>
                  <a:schemeClr val="tx1"/>
                </a:solidFill>
              </a:rPr>
              <a:t>PHC</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Design, planning and management of Health system.</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1217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0"/>
            <a:ext cx="8753475" cy="6828047"/>
          </a:xfrm>
        </p:spPr>
        <p:txBody>
          <a:bodyPr>
            <a:normAutofit fontScale="92500"/>
          </a:bodyPr>
          <a:lstStyle/>
          <a:p>
            <a:pPr marL="0" indent="0" algn="ctr">
              <a:lnSpc>
                <a:spcPct val="120000"/>
              </a:lnSpc>
              <a:spcBef>
                <a:spcPts val="0"/>
              </a:spcBef>
              <a:buClrTx/>
              <a:buNone/>
            </a:pPr>
            <a:r>
              <a:rPr lang="en-US" sz="2600" b="1" dirty="0">
                <a:solidFill>
                  <a:srgbClr val="00B050"/>
                </a:solidFill>
              </a:rPr>
              <a:t>PRINCIPLES OF COMMUNITY HEALTH:</a:t>
            </a:r>
          </a:p>
          <a:p>
            <a:pPr algn="just">
              <a:lnSpc>
                <a:spcPct val="120000"/>
              </a:lnSpc>
              <a:spcBef>
                <a:spcPts val="0"/>
              </a:spcBef>
              <a:buClrTx/>
              <a:buFont typeface="Wingdings" panose="05000000000000000000" pitchFamily="2" charset="2"/>
              <a:buChar char="q"/>
            </a:pPr>
            <a:r>
              <a:rPr lang="en-US" sz="2600" dirty="0">
                <a:solidFill>
                  <a:schemeClr val="tx1"/>
                </a:solidFill>
              </a:rPr>
              <a:t>Availability of health care for all people at a cost they can afford.</a:t>
            </a:r>
          </a:p>
          <a:p>
            <a:pPr algn="just">
              <a:lnSpc>
                <a:spcPct val="120000"/>
              </a:lnSpc>
              <a:spcBef>
                <a:spcPts val="0"/>
              </a:spcBef>
              <a:buClrTx/>
              <a:buFont typeface="Wingdings" panose="05000000000000000000" pitchFamily="2" charset="2"/>
              <a:buChar char="q"/>
            </a:pPr>
            <a:r>
              <a:rPr lang="en-US" sz="2600" dirty="0">
                <a:solidFill>
                  <a:schemeClr val="tx1"/>
                </a:solidFill>
              </a:rPr>
              <a:t>Promotive and preventive aspects of health should be given priority.</a:t>
            </a:r>
          </a:p>
          <a:p>
            <a:pPr algn="just">
              <a:lnSpc>
                <a:spcPct val="120000"/>
              </a:lnSpc>
              <a:spcBef>
                <a:spcPts val="0"/>
              </a:spcBef>
              <a:buClrTx/>
              <a:buFont typeface="Wingdings" panose="05000000000000000000" pitchFamily="2" charset="2"/>
              <a:buChar char="q"/>
            </a:pPr>
            <a:r>
              <a:rPr lang="en-US" sz="2600" dirty="0">
                <a:solidFill>
                  <a:schemeClr val="tx1"/>
                </a:solidFill>
              </a:rPr>
              <a:t>Integration of curative and preventive services.</a:t>
            </a:r>
          </a:p>
          <a:p>
            <a:pPr algn="just">
              <a:lnSpc>
                <a:spcPct val="120000"/>
              </a:lnSpc>
              <a:spcBef>
                <a:spcPts val="0"/>
              </a:spcBef>
              <a:buClrTx/>
              <a:buFont typeface="Wingdings" panose="05000000000000000000" pitchFamily="2" charset="2"/>
              <a:buChar char="q"/>
            </a:pPr>
            <a:r>
              <a:rPr lang="en-US" sz="2600" dirty="0">
                <a:solidFill>
                  <a:schemeClr val="tx1"/>
                </a:solidFill>
              </a:rPr>
              <a:t>Active participation of individuals and community in planning and provision of care.</a:t>
            </a:r>
          </a:p>
          <a:p>
            <a:pPr algn="just">
              <a:lnSpc>
                <a:spcPct val="120000"/>
              </a:lnSpc>
              <a:spcBef>
                <a:spcPts val="0"/>
              </a:spcBef>
              <a:buClrTx/>
              <a:buFont typeface="Wingdings" panose="05000000000000000000" pitchFamily="2" charset="2"/>
              <a:buChar char="q"/>
            </a:pPr>
            <a:r>
              <a:rPr lang="en-US" sz="2600" dirty="0">
                <a:solidFill>
                  <a:schemeClr val="tx1"/>
                </a:solidFill>
              </a:rPr>
              <a:t>Development of maximum potential for self care </a:t>
            </a:r>
          </a:p>
          <a:p>
            <a:pPr algn="just">
              <a:lnSpc>
                <a:spcPct val="120000"/>
              </a:lnSpc>
              <a:spcBef>
                <a:spcPts val="0"/>
              </a:spcBef>
              <a:buClrTx/>
              <a:buFont typeface="Wingdings" panose="05000000000000000000" pitchFamily="2" charset="2"/>
              <a:buChar char="q"/>
            </a:pPr>
            <a:r>
              <a:rPr lang="en-US" sz="2600" dirty="0">
                <a:solidFill>
                  <a:schemeClr val="tx1"/>
                </a:solidFill>
              </a:rPr>
              <a:t>Inter-sectorial approach</a:t>
            </a:r>
          </a:p>
          <a:p>
            <a:pPr algn="just">
              <a:lnSpc>
                <a:spcPct val="120000"/>
              </a:lnSpc>
              <a:spcBef>
                <a:spcPts val="0"/>
              </a:spcBef>
              <a:buClrTx/>
              <a:buFont typeface="Wingdings" panose="05000000000000000000" pitchFamily="2" charset="2"/>
              <a:buChar char="q"/>
            </a:pPr>
            <a:r>
              <a:rPr lang="en-US" sz="2600" dirty="0" err="1">
                <a:solidFill>
                  <a:schemeClr val="tx1"/>
                </a:solidFill>
              </a:rPr>
              <a:t>PHC</a:t>
            </a:r>
            <a:r>
              <a:rPr lang="en-US" sz="2600" dirty="0">
                <a:solidFill>
                  <a:schemeClr val="tx1"/>
                </a:solidFill>
              </a:rPr>
              <a:t> should be integral part of the national health system.</a:t>
            </a:r>
          </a:p>
          <a:p>
            <a:pPr algn="just">
              <a:lnSpc>
                <a:spcPct val="120000"/>
              </a:lnSpc>
              <a:spcBef>
                <a:spcPts val="0"/>
              </a:spcBef>
              <a:buClrTx/>
              <a:buFont typeface="Wingdings" panose="05000000000000000000" pitchFamily="2" charset="2"/>
              <a:buChar char="q"/>
            </a:pPr>
            <a:r>
              <a:rPr lang="en-US" sz="2600" dirty="0">
                <a:solidFill>
                  <a:schemeClr val="tx1"/>
                </a:solidFill>
              </a:rPr>
              <a:t>Decentralization- activities should be carried out at the most peripheral practice levels of health services.</a:t>
            </a:r>
          </a:p>
          <a:p>
            <a:pPr algn="just">
              <a:lnSpc>
                <a:spcPct val="120000"/>
              </a:lnSpc>
              <a:spcBef>
                <a:spcPts val="0"/>
              </a:spcBef>
              <a:buClrTx/>
              <a:buFont typeface="Wingdings" panose="05000000000000000000" pitchFamily="2" charset="2"/>
              <a:buChar char="q"/>
            </a:pPr>
            <a:r>
              <a:rPr lang="en-US" sz="2600" dirty="0">
                <a:solidFill>
                  <a:schemeClr val="tx1"/>
                </a:solidFill>
              </a:rPr>
              <a:t>Utilization of all levels and types of community manpower.</a:t>
            </a:r>
          </a:p>
          <a:p>
            <a:pPr algn="just">
              <a:lnSpc>
                <a:spcPct val="120000"/>
              </a:lnSpc>
              <a:spcBef>
                <a:spcPts val="0"/>
              </a:spcBef>
              <a:buClrTx/>
              <a:buFont typeface="Wingdings" panose="05000000000000000000" pitchFamily="2" charset="2"/>
              <a:buChar char="q"/>
            </a:pPr>
            <a:r>
              <a:rPr lang="en-US" sz="2600" dirty="0">
                <a:solidFill>
                  <a:schemeClr val="tx1"/>
                </a:solidFill>
              </a:rPr>
              <a:t>Reliance on available community resources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436841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Pillars of </a:t>
            </a:r>
            <a:r>
              <a:rPr lang="en-US" sz="2600" b="1" dirty="0" err="1">
                <a:solidFill>
                  <a:srgbClr val="0070C0"/>
                </a:solidFill>
              </a:rPr>
              <a:t>PHC</a:t>
            </a:r>
            <a:r>
              <a:rPr lang="en-US" sz="2600" b="1" dirty="0">
                <a:solidFill>
                  <a:srgbClr val="0070C0"/>
                </a:solidFill>
              </a:rPr>
              <a:t>.</a:t>
            </a:r>
          </a:p>
          <a:p>
            <a:pPr marL="0" indent="0" algn="just">
              <a:lnSpc>
                <a:spcPct val="120000"/>
              </a:lnSpc>
              <a:spcBef>
                <a:spcPts val="0"/>
              </a:spcBef>
              <a:buClrTx/>
              <a:buNone/>
            </a:pPr>
            <a:r>
              <a:rPr lang="en-US" sz="2600" dirty="0">
                <a:solidFill>
                  <a:schemeClr val="tx1"/>
                </a:solidFill>
              </a:rPr>
              <a:t>1)	Health care system.</a:t>
            </a:r>
          </a:p>
          <a:p>
            <a:pPr marL="0" indent="0" algn="just">
              <a:lnSpc>
                <a:spcPct val="120000"/>
              </a:lnSpc>
              <a:spcBef>
                <a:spcPts val="0"/>
              </a:spcBef>
              <a:buClrTx/>
              <a:buNone/>
            </a:pPr>
            <a:r>
              <a:rPr lang="en-US" sz="2600" dirty="0">
                <a:solidFill>
                  <a:schemeClr val="tx1"/>
                </a:solidFill>
              </a:rPr>
              <a:t>2)	Priority.</a:t>
            </a:r>
          </a:p>
          <a:p>
            <a:pPr marL="0" indent="0" algn="just">
              <a:lnSpc>
                <a:spcPct val="120000"/>
              </a:lnSpc>
              <a:spcBef>
                <a:spcPts val="0"/>
              </a:spcBef>
              <a:buClrTx/>
              <a:buNone/>
            </a:pPr>
            <a:r>
              <a:rPr lang="en-US" sz="2600" dirty="0">
                <a:solidFill>
                  <a:schemeClr val="tx1"/>
                </a:solidFill>
              </a:rPr>
              <a:t>3)	Sustainability. </a:t>
            </a:r>
          </a:p>
          <a:p>
            <a:pPr marL="0" indent="0" algn="just">
              <a:lnSpc>
                <a:spcPct val="120000"/>
              </a:lnSpc>
              <a:spcBef>
                <a:spcPts val="0"/>
              </a:spcBef>
              <a:buClrTx/>
              <a:buNone/>
            </a:pPr>
            <a:r>
              <a:rPr lang="en-US" sz="2600" dirty="0">
                <a:solidFill>
                  <a:schemeClr val="tx1"/>
                </a:solidFill>
              </a:rPr>
              <a:t>4)	Appropriate technology.</a:t>
            </a:r>
          </a:p>
          <a:p>
            <a:pPr marL="0" indent="0" algn="just">
              <a:lnSpc>
                <a:spcPct val="120000"/>
              </a:lnSpc>
              <a:spcBef>
                <a:spcPts val="0"/>
              </a:spcBef>
              <a:buClrTx/>
              <a:buNone/>
            </a:pPr>
            <a:r>
              <a:rPr lang="en-US" sz="2600" dirty="0">
                <a:solidFill>
                  <a:schemeClr val="tx1"/>
                </a:solidFill>
              </a:rPr>
              <a:t>5)	Science. </a:t>
            </a:r>
          </a:p>
          <a:p>
            <a:pPr marL="0" indent="0" algn="just">
              <a:lnSpc>
                <a:spcPct val="120000"/>
              </a:lnSpc>
              <a:spcBef>
                <a:spcPts val="0"/>
              </a:spcBef>
              <a:buClrTx/>
              <a:buNone/>
            </a:pPr>
            <a:r>
              <a:rPr lang="en-US" sz="2600" dirty="0">
                <a:solidFill>
                  <a:schemeClr val="tx1"/>
                </a:solidFill>
              </a:rPr>
              <a:t>6)	Culture.</a:t>
            </a:r>
          </a:p>
          <a:p>
            <a:pPr marL="0" indent="0" algn="just">
              <a:lnSpc>
                <a:spcPct val="120000"/>
              </a:lnSpc>
              <a:spcBef>
                <a:spcPts val="0"/>
              </a:spcBef>
              <a:buClrTx/>
              <a:buNone/>
            </a:pPr>
            <a:r>
              <a:rPr lang="en-US" sz="2600" dirty="0">
                <a:solidFill>
                  <a:schemeClr val="tx1"/>
                </a:solidFill>
              </a:rPr>
              <a:t>7)	Equity.</a:t>
            </a:r>
          </a:p>
          <a:p>
            <a:pPr marL="0" indent="0" algn="just">
              <a:lnSpc>
                <a:spcPct val="120000"/>
              </a:lnSpc>
              <a:spcBef>
                <a:spcPts val="0"/>
              </a:spcBef>
              <a:buClrTx/>
              <a:buNone/>
            </a:pPr>
            <a:r>
              <a:rPr lang="en-US" sz="2600" dirty="0">
                <a:solidFill>
                  <a:schemeClr val="tx1"/>
                </a:solidFill>
              </a:rPr>
              <a:t>8)	Participation.</a:t>
            </a:r>
          </a:p>
          <a:p>
            <a:pPr marL="0" indent="0" algn="just">
              <a:lnSpc>
                <a:spcPct val="120000"/>
              </a:lnSpc>
              <a:spcBef>
                <a:spcPts val="0"/>
              </a:spcBef>
              <a:buClrTx/>
              <a:buNone/>
            </a:pPr>
            <a:r>
              <a:rPr lang="en-US" sz="2600" dirty="0">
                <a:solidFill>
                  <a:schemeClr val="tx1"/>
                </a:solidFill>
              </a:rPr>
              <a:t>9)	Intersectoral collaboration.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8510213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ctr">
              <a:lnSpc>
                <a:spcPct val="120000"/>
              </a:lnSpc>
              <a:spcBef>
                <a:spcPts val="0"/>
              </a:spcBef>
              <a:buClrTx/>
              <a:buNone/>
            </a:pPr>
            <a:r>
              <a:rPr lang="en-US" sz="2600" b="1" dirty="0">
                <a:solidFill>
                  <a:schemeClr val="tx1"/>
                </a:solidFill>
              </a:rPr>
              <a:t>THE BAMAKO INITIATIVE</a:t>
            </a:r>
            <a:endParaRPr lang="en-GB" sz="2500" b="1" dirty="0">
              <a:solidFill>
                <a:schemeClr val="tx1"/>
              </a:solidFill>
            </a:endParaRPr>
          </a:p>
          <a:p>
            <a:pPr marL="0" indent="0" algn="just">
              <a:lnSpc>
                <a:spcPct val="120000"/>
              </a:lnSpc>
              <a:spcBef>
                <a:spcPts val="0"/>
              </a:spcBef>
              <a:buClrTx/>
              <a:buNone/>
            </a:pPr>
            <a:r>
              <a:rPr lang="en-US" sz="2600" b="1" dirty="0">
                <a:solidFill>
                  <a:schemeClr val="tx1"/>
                </a:solidFill>
              </a:rPr>
              <a:t>BACKGROUND</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In 1987 Sub-Saharan Africa was in a deep political and economic crisis. In several Countries child mortality rates exceeded 200 per 1,000 live births. The debt service obligations were crashing stagnant economies. National budgets for health, education and other social services were declining, despite a rapidly increasing population. </a:t>
            </a:r>
          </a:p>
          <a:p>
            <a:pPr algn="just">
              <a:lnSpc>
                <a:spcPct val="120000"/>
              </a:lnSpc>
              <a:spcBef>
                <a:spcPts val="0"/>
              </a:spcBef>
              <a:buClrTx/>
              <a:buFont typeface="Wingdings" panose="05000000000000000000" pitchFamily="2" charset="2"/>
              <a:buChar char="q"/>
            </a:pPr>
            <a:r>
              <a:rPr lang="en-US" sz="2600" dirty="0">
                <a:solidFill>
                  <a:schemeClr val="tx1"/>
                </a:solidFill>
              </a:rPr>
              <a:t>The Government financial allocation to public health, in the best cases, was barely enough to pay the salary of the staff. As a result the availability of public health services was deteriorating fast.</a:t>
            </a:r>
          </a:p>
          <a:p>
            <a:pPr algn="just">
              <a:lnSpc>
                <a:spcPct val="120000"/>
              </a:lnSpc>
              <a:spcBef>
                <a:spcPts val="0"/>
              </a:spcBef>
              <a:buClrTx/>
              <a:buFont typeface="Wingdings" panose="05000000000000000000" pitchFamily="2" charset="2"/>
              <a:buChar char="q"/>
            </a:pPr>
            <a:r>
              <a:rPr lang="en-US" sz="2600" dirty="0">
                <a:solidFill>
                  <a:schemeClr val="tx1"/>
                </a:solidFill>
              </a:rPr>
              <a:t>During this period, the philosophy of Primary Health Care (</a:t>
            </a:r>
            <a:r>
              <a:rPr lang="en-US" sz="2600" dirty="0" err="1">
                <a:solidFill>
                  <a:schemeClr val="tx1"/>
                </a:solidFill>
              </a:rPr>
              <a:t>PHC</a:t>
            </a:r>
            <a:r>
              <a:rPr lang="en-US" sz="2600" dirty="0">
                <a:solidFill>
                  <a:schemeClr val="tx1"/>
                </a:solidFill>
              </a:rPr>
              <a:t>) was the main strategy to improve health service delivery. However, African countries were bogged down by the lack of resources and of practical implementation strategies.</a:t>
            </a:r>
          </a:p>
          <a:p>
            <a:pPr algn="just">
              <a:lnSpc>
                <a:spcPct val="120000"/>
              </a:lnSpc>
              <a:spcBef>
                <a:spcPts val="0"/>
              </a:spcBef>
              <a:buClrTx/>
              <a:buFont typeface="Wingdings" panose="05000000000000000000" pitchFamily="2" charset="2"/>
              <a:buChar char="q"/>
            </a:pPr>
            <a:r>
              <a:rPr lang="en-US" sz="2600" dirty="0">
                <a:solidFill>
                  <a:schemeClr val="tx1"/>
                </a:solidFill>
              </a:rPr>
              <a:t>In many African Ministries of Health, </a:t>
            </a:r>
            <a:r>
              <a:rPr lang="en-US" sz="2600" dirty="0" err="1">
                <a:solidFill>
                  <a:schemeClr val="tx1"/>
                </a:solidFill>
              </a:rPr>
              <a:t>PHC</a:t>
            </a:r>
            <a:r>
              <a:rPr lang="en-US" sz="2600" dirty="0">
                <a:solidFill>
                  <a:schemeClr val="tx1"/>
                </a:solidFill>
              </a:rPr>
              <a:t> became one of the several, externally financed, vertical programs. </a:t>
            </a:r>
          </a:p>
          <a:p>
            <a:pPr algn="just">
              <a:lnSpc>
                <a:spcPct val="120000"/>
              </a:lnSpc>
              <a:spcBef>
                <a:spcPts val="0"/>
              </a:spcBef>
              <a:buClrTx/>
              <a:buFont typeface="Wingdings" panose="05000000000000000000" pitchFamily="2" charset="2"/>
              <a:buChar char="q"/>
            </a:pPr>
            <a:r>
              <a:rPr lang="en-US" sz="2600" dirty="0">
                <a:solidFill>
                  <a:schemeClr val="tx1"/>
                </a:solidFill>
              </a:rPr>
              <a:t>At that time, the World Bank was tentatively moving into the health sector with little experience, a strong ideological framework based on privatization, cost recovery and big loans.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2114103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77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This led to the introduction of Structural Adjustment Programs (SAPs) by the World Bank and the International Monetary Fund (IMF). The ideology of SAPs was to assist the third world countries in using donor money prudently. The health sector was much affected.</a:t>
            </a:r>
          </a:p>
          <a:p>
            <a:pPr algn="just">
              <a:lnSpc>
                <a:spcPct val="120000"/>
              </a:lnSpc>
              <a:spcBef>
                <a:spcPts val="0"/>
              </a:spcBef>
              <a:buClrTx/>
              <a:buFont typeface="Wingdings" panose="05000000000000000000" pitchFamily="2" charset="2"/>
              <a:buChar char="q"/>
            </a:pPr>
            <a:r>
              <a:rPr lang="en-US" sz="2600" dirty="0">
                <a:solidFill>
                  <a:schemeClr val="tx1"/>
                </a:solidFill>
              </a:rPr>
              <a:t>The Bamako Initiative (BI) was a pragmatic strategy to implement primary health care (</a:t>
            </a:r>
            <a:r>
              <a:rPr lang="en-US" sz="2600" dirty="0" err="1">
                <a:solidFill>
                  <a:schemeClr val="tx1"/>
                </a:solidFill>
              </a:rPr>
              <a:t>PHC</a:t>
            </a:r>
            <a:r>
              <a:rPr lang="en-US" sz="2600" dirty="0">
                <a:solidFill>
                  <a:schemeClr val="tx1"/>
                </a:solidFill>
              </a:rPr>
              <a:t>) in the era of economic structural adjustment. </a:t>
            </a:r>
          </a:p>
          <a:p>
            <a:pPr algn="just">
              <a:lnSpc>
                <a:spcPct val="120000"/>
              </a:lnSpc>
              <a:spcBef>
                <a:spcPts val="0"/>
              </a:spcBef>
              <a:buClrTx/>
              <a:buFont typeface="Wingdings" panose="05000000000000000000" pitchFamily="2" charset="2"/>
              <a:buChar char="q"/>
            </a:pPr>
            <a:r>
              <a:rPr lang="en-US" sz="2600" dirty="0">
                <a:solidFill>
                  <a:schemeClr val="tx1"/>
                </a:solidFill>
              </a:rPr>
              <a:t>UNICEF, then under the leadership of Mr. James P. Grant, had embarked in a strong advocacy effort (Adjustment with a Human Face) to call the world’s attention to the need of rescheduling the debt and of guaranteeing that under the adjustment program imposed by the International Monetary Fund (IMF) and the World Bank (WB) social safety nets were solidly in place.</a:t>
            </a:r>
          </a:p>
          <a:p>
            <a:pPr algn="just">
              <a:lnSpc>
                <a:spcPct val="120000"/>
              </a:lnSpc>
              <a:spcBef>
                <a:spcPts val="0"/>
              </a:spcBef>
              <a:buClrTx/>
              <a:buFont typeface="Wingdings" panose="05000000000000000000" pitchFamily="2" charset="2"/>
              <a:buChar char="q"/>
            </a:pPr>
            <a:r>
              <a:rPr lang="en-US" sz="2600" dirty="0">
                <a:solidFill>
                  <a:schemeClr val="tx1"/>
                </a:solidFill>
              </a:rPr>
              <a:t>Mr. Grant had launched the Child Survival Revolution, which was accused by the WHO of lacking the comprehensiveness of Primary Health Care and thus missing the sustainability component.</a:t>
            </a:r>
          </a:p>
          <a:p>
            <a:pPr algn="just">
              <a:lnSpc>
                <a:spcPct val="120000"/>
              </a:lnSpc>
              <a:spcBef>
                <a:spcPts val="0"/>
              </a:spcBef>
              <a:buClrTx/>
              <a:buFont typeface="Wingdings" panose="05000000000000000000" pitchFamily="2" charset="2"/>
              <a:buChar char="q"/>
            </a:pPr>
            <a:r>
              <a:rPr lang="en-US" sz="2600" dirty="0">
                <a:solidFill>
                  <a:schemeClr val="tx1"/>
                </a:solidFill>
              </a:rPr>
              <a:t>The surprise launch of the Bamako Initiative during the September 1987 WHO Regional Meeting of the African Ministers of Health was his response to the critics of the Growth Monitoring, Oral Rehydration, Immunization, Family Planning, Female Education approach and his attempt to focus the world attention to the African situation.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7593012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01076" cy="6534252"/>
          </a:xfrm>
        </p:spPr>
        <p:txBody>
          <a:bodyPr>
            <a:normAutofit fontScale="47500" lnSpcReduction="20000"/>
          </a:bodyPr>
          <a:lstStyle/>
          <a:p>
            <a:pPr algn="just">
              <a:lnSpc>
                <a:spcPct val="120000"/>
              </a:lnSpc>
              <a:spcBef>
                <a:spcPts val="0"/>
              </a:spcBef>
              <a:buClrTx/>
              <a:buFont typeface="Wingdings" panose="05000000000000000000" pitchFamily="2" charset="2"/>
              <a:buChar char="q"/>
            </a:pPr>
            <a:r>
              <a:rPr lang="en-US" sz="4000" dirty="0">
                <a:solidFill>
                  <a:schemeClr val="tx1"/>
                </a:solidFill>
              </a:rPr>
              <a:t>The Bamako Initiative (BI) was a pragmatic strategy to implement primary health care (</a:t>
            </a:r>
            <a:r>
              <a:rPr lang="en-US" sz="4000" dirty="0" err="1">
                <a:solidFill>
                  <a:schemeClr val="tx1"/>
                </a:solidFill>
              </a:rPr>
              <a:t>PHC</a:t>
            </a:r>
            <a:r>
              <a:rPr lang="en-US" sz="4000" dirty="0">
                <a:solidFill>
                  <a:schemeClr val="tx1"/>
                </a:solidFill>
              </a:rPr>
              <a:t>) in the era of economic structural adjustment.</a:t>
            </a:r>
          </a:p>
          <a:p>
            <a:pPr algn="just">
              <a:lnSpc>
                <a:spcPct val="120000"/>
              </a:lnSpc>
              <a:spcBef>
                <a:spcPts val="0"/>
              </a:spcBef>
              <a:buClrTx/>
              <a:buFont typeface="Wingdings" panose="05000000000000000000" pitchFamily="2" charset="2"/>
              <a:buChar char="q"/>
            </a:pPr>
            <a:r>
              <a:rPr lang="en-US" sz="4000" dirty="0">
                <a:solidFill>
                  <a:schemeClr val="tx1"/>
                </a:solidFill>
              </a:rPr>
              <a:t>Championed by UNICEF’s charismatic leader, James Grant, it sought to fill the gap created by WHO’s open-ended approach to health for all and a hard economic reforms pursued by the World Bank and IMF.</a:t>
            </a:r>
          </a:p>
          <a:p>
            <a:pPr algn="just">
              <a:lnSpc>
                <a:spcPct val="120000"/>
              </a:lnSpc>
              <a:spcBef>
                <a:spcPts val="0"/>
              </a:spcBef>
              <a:buClrTx/>
              <a:buFont typeface="Wingdings" panose="05000000000000000000" pitchFamily="2" charset="2"/>
              <a:buChar char="q"/>
            </a:pPr>
            <a:r>
              <a:rPr lang="en-US" sz="4000" dirty="0">
                <a:solidFill>
                  <a:schemeClr val="tx1"/>
                </a:solidFill>
              </a:rPr>
              <a:t>Economic reforms virtually destroyed social services and safety nets. The idea of BI was to select a few critical elements of </a:t>
            </a:r>
            <a:r>
              <a:rPr lang="en-US" sz="4000" dirty="0" err="1">
                <a:solidFill>
                  <a:schemeClr val="tx1"/>
                </a:solidFill>
              </a:rPr>
              <a:t>PHC</a:t>
            </a:r>
            <a:r>
              <a:rPr lang="en-US" sz="4000" dirty="0">
                <a:solidFill>
                  <a:schemeClr val="tx1"/>
                </a:solidFill>
              </a:rPr>
              <a:t> for child survival, which would be funded partly through community contributions.</a:t>
            </a:r>
          </a:p>
          <a:p>
            <a:pPr algn="just">
              <a:lnSpc>
                <a:spcPct val="120000"/>
              </a:lnSpc>
              <a:spcBef>
                <a:spcPts val="0"/>
              </a:spcBef>
              <a:buClrTx/>
              <a:buFont typeface="Wingdings" panose="05000000000000000000" pitchFamily="2" charset="2"/>
              <a:buChar char="q"/>
            </a:pPr>
            <a:r>
              <a:rPr lang="en-US" sz="4000" dirty="0">
                <a:solidFill>
                  <a:schemeClr val="tx1"/>
                </a:solidFill>
              </a:rPr>
              <a:t>These contributions were expected to be in addition to donor and Government expenditure.</a:t>
            </a:r>
          </a:p>
          <a:p>
            <a:pPr algn="just">
              <a:lnSpc>
                <a:spcPct val="120000"/>
              </a:lnSpc>
              <a:spcBef>
                <a:spcPts val="0"/>
              </a:spcBef>
              <a:buClrTx/>
              <a:buFont typeface="Wingdings" panose="05000000000000000000" pitchFamily="2" charset="2"/>
              <a:buChar char="q"/>
            </a:pPr>
            <a:r>
              <a:rPr lang="en-US" sz="4000" dirty="0">
                <a:solidFill>
                  <a:schemeClr val="tx1"/>
                </a:solidFill>
              </a:rPr>
              <a:t>Grant’s proposal was based on the awareness that many health facilities lacked the medicines and the cash in hand to function. As a result, the health workers were merely prescribing drugs to be bought from private outlets, very often unlicensed an unsupervised.</a:t>
            </a:r>
          </a:p>
          <a:p>
            <a:pPr algn="just">
              <a:lnSpc>
                <a:spcPct val="120000"/>
              </a:lnSpc>
              <a:spcBef>
                <a:spcPts val="0"/>
              </a:spcBef>
              <a:buClrTx/>
              <a:buFont typeface="Wingdings" panose="05000000000000000000" pitchFamily="2" charset="2"/>
              <a:buChar char="q"/>
            </a:pPr>
            <a:r>
              <a:rPr lang="en-US" sz="4000" dirty="0">
                <a:solidFill>
                  <a:schemeClr val="tx1"/>
                </a:solidFill>
              </a:rPr>
              <a:t>Many patients were not even bothering to turn up, when sick, to the inefficient public clinics. They were just buying drugs in pharmacies and markets or visiting private clinics, where they were available and affordable.</a:t>
            </a:r>
          </a:p>
          <a:p>
            <a:pPr algn="just">
              <a:lnSpc>
                <a:spcPct val="120000"/>
              </a:lnSpc>
              <a:spcBef>
                <a:spcPts val="0"/>
              </a:spcBef>
              <a:buClrTx/>
              <a:buFont typeface="Wingdings" panose="05000000000000000000" pitchFamily="2" charset="2"/>
              <a:buChar char="q"/>
            </a:pPr>
            <a:r>
              <a:rPr lang="en-US" sz="4000" dirty="0">
                <a:solidFill>
                  <a:schemeClr val="tx1"/>
                </a:solidFill>
              </a:rPr>
              <a:t>So in Grant’s mind several questions were urgently in need of practical answers</a:t>
            </a:r>
            <a:r>
              <a:rPr lang="en-US" sz="3600" dirty="0">
                <a:solidFill>
                  <a:schemeClr val="tx1"/>
                </a:solidFill>
              </a:rPr>
              <a:t>.</a:t>
            </a:r>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8322995"/>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700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E.g. How could we increase and sustain the progresses in immunization?</a:t>
            </a:r>
          </a:p>
          <a:p>
            <a:pPr algn="just">
              <a:lnSpc>
                <a:spcPct val="120000"/>
              </a:lnSpc>
              <a:spcBef>
                <a:spcPts val="0"/>
              </a:spcBef>
              <a:buClrTx/>
              <a:buFont typeface="Wingdings" panose="05000000000000000000" pitchFamily="2" charset="2"/>
              <a:buChar char="q"/>
            </a:pPr>
            <a:r>
              <a:rPr lang="en-US" sz="2600" dirty="0">
                <a:solidFill>
                  <a:schemeClr val="tx1"/>
                </a:solidFill>
              </a:rPr>
              <a:t>How could we ensure that diarrhea, respiratory infections and, maybe, malaria, could get properly addressed in an efficient way? </a:t>
            </a:r>
          </a:p>
          <a:p>
            <a:pPr algn="just">
              <a:lnSpc>
                <a:spcPct val="120000"/>
              </a:lnSpc>
              <a:spcBef>
                <a:spcPts val="0"/>
              </a:spcBef>
              <a:buClrTx/>
              <a:buFont typeface="Wingdings" panose="05000000000000000000" pitchFamily="2" charset="2"/>
              <a:buChar char="q"/>
            </a:pPr>
            <a:r>
              <a:rPr lang="en-US" sz="2600" dirty="0">
                <a:solidFill>
                  <a:schemeClr val="tx1"/>
                </a:solidFill>
              </a:rPr>
              <a:t>How could we guarantee that drugs were always available in public facilities to attract a large number of clients to the curative and preventive services required to drastically reduce child mortality?</a:t>
            </a:r>
          </a:p>
          <a:p>
            <a:pPr algn="just">
              <a:lnSpc>
                <a:spcPct val="120000"/>
              </a:lnSpc>
              <a:spcBef>
                <a:spcPts val="0"/>
              </a:spcBef>
              <a:buClrTx/>
              <a:buFont typeface="Wingdings" panose="05000000000000000000" pitchFamily="2" charset="2"/>
              <a:buChar char="q"/>
            </a:pPr>
            <a:r>
              <a:rPr lang="en-US" sz="2600" dirty="0">
                <a:solidFill>
                  <a:schemeClr val="tx1"/>
                </a:solidFill>
              </a:rPr>
              <a:t>The core of the challenge was to promote additional donor investment, stop and reverse the decline of Government expenditure and attract back into the public health system the money spent by people to purchase drugs in the private and informal sector.</a:t>
            </a:r>
          </a:p>
          <a:p>
            <a:pPr algn="just">
              <a:lnSpc>
                <a:spcPct val="120000"/>
              </a:lnSpc>
              <a:spcBef>
                <a:spcPts val="0"/>
              </a:spcBef>
              <a:buClrTx/>
              <a:buFont typeface="Wingdings" panose="05000000000000000000" pitchFamily="2" charset="2"/>
              <a:buChar char="q"/>
            </a:pPr>
            <a:r>
              <a:rPr lang="en-US" sz="2600" dirty="0">
                <a:solidFill>
                  <a:schemeClr val="tx1"/>
                </a:solidFill>
              </a:rPr>
              <a:t>The communities were not expected to contribute more resources out of their pocket, but on the contrary to receive better quality services, curative as well as preventive, from a fraction of what they were already spending in the informal system. </a:t>
            </a:r>
          </a:p>
          <a:p>
            <a:pPr algn="just">
              <a:lnSpc>
                <a:spcPct val="120000"/>
              </a:lnSpc>
              <a:spcBef>
                <a:spcPts val="0"/>
              </a:spcBef>
              <a:buClrTx/>
              <a:buFont typeface="Wingdings" panose="05000000000000000000" pitchFamily="2" charset="2"/>
              <a:buChar char="q"/>
            </a:pPr>
            <a:r>
              <a:rPr lang="en-US" sz="2600" dirty="0">
                <a:solidFill>
                  <a:schemeClr val="tx1"/>
                </a:solidFill>
              </a:rPr>
              <a:t>The cost reduction was to be achieved by improvement of the infrastructure, supply of drugs and consumables, training of the staff (all financed by donors) and by introducing a mechanism of oversight, run by community representatives.</a:t>
            </a:r>
          </a:p>
          <a:p>
            <a:pPr algn="just">
              <a:lnSpc>
                <a:spcPct val="120000"/>
              </a:lnSpc>
              <a:spcBef>
                <a:spcPts val="0"/>
              </a:spcBef>
              <a:buClrTx/>
              <a:buFont typeface="Wingdings" panose="05000000000000000000" pitchFamily="2" charset="2"/>
              <a:buChar char="q"/>
            </a:pPr>
            <a:r>
              <a:rPr lang="en-US" sz="2600" dirty="0">
                <a:solidFill>
                  <a:schemeClr val="tx1"/>
                </a:solidFill>
              </a:rPr>
              <a:t>The expected advantages of this reform process were the availability of a limited, but lifesaving package of health services, both preventive and curative and a community of users responsible for running their basic health units, while primed for health action at community level.</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475960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886831" cy="6534251"/>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INTRODUCTION OF USER FEES FOR HEALTH</a:t>
            </a:r>
          </a:p>
          <a:p>
            <a:pPr algn="just">
              <a:lnSpc>
                <a:spcPct val="120000"/>
              </a:lnSpc>
              <a:spcBef>
                <a:spcPts val="0"/>
              </a:spcBef>
              <a:buClrTx/>
              <a:buFont typeface="Wingdings" panose="05000000000000000000" pitchFamily="2" charset="2"/>
              <a:buChar char="q"/>
            </a:pPr>
            <a:r>
              <a:rPr lang="en-US" sz="2600" dirty="0"/>
              <a:t>One principal vehicle for implementation of user fees is the Bamako Initiative (BI), adopted by African health ministers in 1987, and aimed primarily at increasing availability of resources for essential drugs. </a:t>
            </a:r>
          </a:p>
          <a:p>
            <a:pPr algn="just">
              <a:lnSpc>
                <a:spcPct val="120000"/>
              </a:lnSpc>
              <a:spcBef>
                <a:spcPts val="0"/>
              </a:spcBef>
              <a:buClrTx/>
              <a:buFont typeface="Wingdings" panose="05000000000000000000" pitchFamily="2" charset="2"/>
              <a:buChar char="q"/>
            </a:pPr>
            <a:r>
              <a:rPr lang="en-US" sz="2600" dirty="0"/>
              <a:t>The Initiative was promoted by the UNICEF and the WHO, and stressed the need for community and individual self-reliance and participation in planning, organization, operation and control of primary healthcare, making fullest use of local, national and other available resources. </a:t>
            </a:r>
          </a:p>
          <a:p>
            <a:pPr algn="just">
              <a:lnSpc>
                <a:spcPct val="120000"/>
              </a:lnSpc>
              <a:spcBef>
                <a:spcPts val="0"/>
              </a:spcBef>
              <a:buClrTx/>
              <a:buFont typeface="Wingdings" panose="05000000000000000000" pitchFamily="2" charset="2"/>
              <a:buChar char="q"/>
            </a:pPr>
            <a:r>
              <a:rPr lang="en-US" sz="2600" dirty="0"/>
              <a:t>The BI proposed decentralizing health decision making to the district level; establishing a realistic national drug policy; and providing basic essential drugs. </a:t>
            </a:r>
          </a:p>
          <a:p>
            <a:pPr algn="just">
              <a:lnSpc>
                <a:spcPct val="120000"/>
              </a:lnSpc>
              <a:spcBef>
                <a:spcPts val="0"/>
              </a:spcBef>
              <a:buClrTx/>
              <a:buFont typeface="Wingdings" panose="05000000000000000000" pitchFamily="2" charset="2"/>
              <a:buChar char="q"/>
            </a:pPr>
            <a:r>
              <a:rPr lang="en-US" sz="2600" dirty="0"/>
              <a:t>It advocated a combination of financing by users, communities, districts and the central government, depending on the specific circumstances in each country.</a:t>
            </a:r>
          </a:p>
          <a:p>
            <a:pPr algn="just">
              <a:lnSpc>
                <a:spcPct val="120000"/>
              </a:lnSpc>
              <a:spcBef>
                <a:spcPts val="0"/>
              </a:spcBef>
              <a:buClrTx/>
              <a:buFont typeface="Wingdings" panose="05000000000000000000" pitchFamily="2" charset="2"/>
              <a:buChar char="q"/>
            </a:pPr>
            <a:r>
              <a:rPr lang="en-US" sz="2600" dirty="0"/>
              <a:t>It stipulated that fees collected from patients should not replace existing health budgets. The community would control locally generated funds with consideration for protecting the poorest.</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05173922"/>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399"/>
            <a:ext cx="8886831" cy="6534251"/>
          </a:xfrm>
        </p:spPr>
        <p:txBody>
          <a:bodyPr>
            <a:normAutofit fontScale="55000" lnSpcReduction="20000"/>
          </a:bodyPr>
          <a:lstStyle/>
          <a:p>
            <a:pPr algn="just">
              <a:lnSpc>
                <a:spcPct val="120000"/>
              </a:lnSpc>
              <a:spcBef>
                <a:spcPts val="0"/>
              </a:spcBef>
              <a:buClrTx/>
              <a:buFont typeface="Wingdings" panose="05000000000000000000" pitchFamily="2" charset="2"/>
              <a:buChar char="q"/>
            </a:pPr>
            <a:r>
              <a:rPr lang="en-US" sz="3500" dirty="0">
                <a:solidFill>
                  <a:schemeClr val="tx1"/>
                </a:solidFill>
              </a:rPr>
              <a:t>The BI recognized that fees could be a barrier to treatment for low-income districts or households, and included ways of dealing with this. Charges were supposed to be set at a level which is modest in relation to household income, but which still generates enough income to allow for a proportion of patients not to pay anything. </a:t>
            </a:r>
          </a:p>
          <a:p>
            <a:pPr algn="just">
              <a:lnSpc>
                <a:spcPct val="120000"/>
              </a:lnSpc>
              <a:spcBef>
                <a:spcPts val="0"/>
              </a:spcBef>
              <a:buClrTx/>
              <a:buFont typeface="Wingdings" panose="05000000000000000000" pitchFamily="2" charset="2"/>
              <a:buChar char="q"/>
            </a:pPr>
            <a:r>
              <a:rPr lang="en-US" sz="3500" dirty="0">
                <a:solidFill>
                  <a:schemeClr val="tx1"/>
                </a:solidFill>
              </a:rPr>
              <a:t>Community health committees or the government could subsidize those on low incomes.</a:t>
            </a:r>
          </a:p>
          <a:p>
            <a:pPr algn="just">
              <a:lnSpc>
                <a:spcPct val="120000"/>
              </a:lnSpc>
              <a:spcBef>
                <a:spcPts val="0"/>
              </a:spcBef>
              <a:buClrTx/>
              <a:buFont typeface="Wingdings" panose="05000000000000000000" pitchFamily="2" charset="2"/>
              <a:buChar char="q"/>
            </a:pPr>
            <a:r>
              <a:rPr lang="en-US" sz="3500" dirty="0">
                <a:solidFill>
                  <a:schemeClr val="tx1"/>
                </a:solidFill>
              </a:rPr>
              <a:t>Preventive care, such as vaccinations, could be given free or heavily subsidized.</a:t>
            </a:r>
          </a:p>
          <a:p>
            <a:pPr algn="just">
              <a:lnSpc>
                <a:spcPct val="120000"/>
              </a:lnSpc>
              <a:spcBef>
                <a:spcPts val="0"/>
              </a:spcBef>
              <a:buClrTx/>
              <a:buFont typeface="Wingdings" panose="05000000000000000000" pitchFamily="2" charset="2"/>
              <a:buChar char="q"/>
            </a:pPr>
            <a:r>
              <a:rPr lang="en-US" sz="3500" dirty="0">
                <a:solidFill>
                  <a:schemeClr val="tx1"/>
                </a:solidFill>
              </a:rPr>
              <a:t>Charges for less essential but very popular treatments, such as injections, were allowed to be higher than for vital treatments. It was also expected that low-income areas would receive larger government subsidies.</a:t>
            </a:r>
          </a:p>
          <a:p>
            <a:pPr algn="just">
              <a:lnSpc>
                <a:spcPct val="120000"/>
              </a:lnSpc>
              <a:spcBef>
                <a:spcPts val="0"/>
              </a:spcBef>
              <a:buClrTx/>
              <a:buFont typeface="Wingdings" panose="05000000000000000000" pitchFamily="2" charset="2"/>
              <a:buChar char="q"/>
            </a:pPr>
            <a:r>
              <a:rPr lang="en-US" sz="3500" dirty="0">
                <a:solidFill>
                  <a:schemeClr val="tx1"/>
                </a:solidFill>
              </a:rPr>
              <a:t>The emphasis of the resolution adopted by African health ministers was on community participation in the financing of health services, through "drug revolving funds" (in which an initial supply of drugs is provided to a community, and proceeds from the sale of these drugs are used to buy further supplies). </a:t>
            </a:r>
          </a:p>
          <a:p>
            <a:pPr algn="just">
              <a:lnSpc>
                <a:spcPct val="120000"/>
              </a:lnSpc>
              <a:spcBef>
                <a:spcPts val="0"/>
              </a:spcBef>
              <a:buClrTx/>
              <a:buFont typeface="Wingdings" panose="05000000000000000000" pitchFamily="2" charset="2"/>
              <a:buChar char="q"/>
            </a:pPr>
            <a:r>
              <a:rPr lang="en-US" sz="3500" dirty="0">
                <a:solidFill>
                  <a:schemeClr val="tx1"/>
                </a:solidFill>
              </a:rPr>
              <a:t>Although countries followed different paths in implementing the Bamako Initiative, in practice they had a common core objective: providing a basic package of integrated services through revitalized health centers that employ user fees and community co-management of funds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7761034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399"/>
            <a:ext cx="8886831" cy="6534251"/>
          </a:xfrm>
        </p:spPr>
        <p:txBody>
          <a:bodyPr>
            <a:normAutofit fontScale="77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A number of common support structures were organized around this core agenda, including the supply of essential drugs, training and supervision, and monitoring.</a:t>
            </a:r>
          </a:p>
          <a:p>
            <a:pPr algn="just">
              <a:lnSpc>
                <a:spcPct val="120000"/>
              </a:lnSpc>
              <a:spcBef>
                <a:spcPts val="0"/>
              </a:spcBef>
              <a:buClrTx/>
              <a:buFont typeface="Wingdings" panose="05000000000000000000" pitchFamily="2" charset="2"/>
              <a:buChar char="q"/>
            </a:pPr>
            <a:r>
              <a:rPr lang="en-US" sz="2600" dirty="0">
                <a:solidFill>
                  <a:schemeClr val="tx1"/>
                </a:solidFill>
              </a:rPr>
              <a:t>The pace of expansion of BI varied depending on the availability of internal and external resources, local capacity, the need to work at the speed of community needs and pressure from governments and donors.</a:t>
            </a:r>
          </a:p>
          <a:p>
            <a:pPr algn="just">
              <a:lnSpc>
                <a:spcPct val="120000"/>
              </a:lnSpc>
              <a:spcBef>
                <a:spcPts val="0"/>
              </a:spcBef>
              <a:buClrTx/>
              <a:buFont typeface="Wingdings" panose="05000000000000000000" pitchFamily="2" charset="2"/>
              <a:buChar char="q"/>
            </a:pPr>
            <a:r>
              <a:rPr lang="en-US" sz="2600" dirty="0">
                <a:solidFill>
                  <a:schemeClr val="tx1"/>
                </a:solidFill>
              </a:rPr>
              <a:t>Most of the sub-Saharan countries that adopted the BI employed some form of phased scaling up, and several countries – most notably Benin, Mali and Rwanda – achieved significant results.</a:t>
            </a:r>
          </a:p>
          <a:p>
            <a:pPr algn="just">
              <a:lnSpc>
                <a:spcPct val="120000"/>
              </a:lnSpc>
              <a:spcBef>
                <a:spcPts val="0"/>
              </a:spcBef>
              <a:buClrTx/>
              <a:buFont typeface="Wingdings" panose="05000000000000000000" pitchFamily="2" charset="2"/>
              <a:buChar char="q"/>
            </a:pPr>
            <a:r>
              <a:rPr lang="en-US" sz="2600" dirty="0">
                <a:solidFill>
                  <a:schemeClr val="tx1"/>
                </a:solidFill>
              </a:rPr>
              <a:t>In essence, implementing the BI was a political process that involved changing the prevailing patterns of authority and power. </a:t>
            </a:r>
          </a:p>
          <a:p>
            <a:pPr algn="just">
              <a:lnSpc>
                <a:spcPct val="120000"/>
              </a:lnSpc>
              <a:spcBef>
                <a:spcPts val="0"/>
              </a:spcBef>
              <a:buClrTx/>
              <a:buFont typeface="Wingdings" panose="05000000000000000000" pitchFamily="2" charset="2"/>
              <a:buChar char="q"/>
            </a:pPr>
            <a:r>
              <a:rPr lang="en-US" sz="2600" dirty="0">
                <a:solidFill>
                  <a:schemeClr val="tx1"/>
                </a:solidFill>
              </a:rPr>
              <a:t>Community participation in the management and control of resources at the health-facility level was the main mechanism for ensuring accountability of public health services to users.</a:t>
            </a:r>
          </a:p>
          <a:p>
            <a:pPr algn="just">
              <a:lnSpc>
                <a:spcPct val="120000"/>
              </a:lnSpc>
              <a:spcBef>
                <a:spcPts val="0"/>
              </a:spcBef>
              <a:buClrTx/>
              <a:buFont typeface="Wingdings" panose="05000000000000000000" pitchFamily="2" charset="2"/>
              <a:buChar char="q"/>
            </a:pPr>
            <a:r>
              <a:rPr lang="en-US" sz="2600" dirty="0">
                <a:solidFill>
                  <a:schemeClr val="tx1"/>
                </a:solidFill>
              </a:rPr>
              <a:t>Health committees representing communities were able to hold monitoring sessions during which coverage targets, inputs and expenditures were set, reviewed, analyzed and compared.</a:t>
            </a:r>
          </a:p>
          <a:p>
            <a:pPr algn="just">
              <a:lnSpc>
                <a:spcPct val="120000"/>
              </a:lnSpc>
              <a:spcBef>
                <a:spcPts val="0"/>
              </a:spcBef>
              <a:buClrTx/>
              <a:buFont typeface="Wingdings" panose="05000000000000000000" pitchFamily="2" charset="2"/>
              <a:buChar char="q"/>
            </a:pPr>
            <a:r>
              <a:rPr lang="en-US" sz="2600" dirty="0">
                <a:solidFill>
                  <a:schemeClr val="tx1"/>
                </a:solidFill>
              </a:rPr>
              <a:t>It is estimated that the initiative improved the access, availability, affordability and use of health services in large parts of Africa, raised and sustained immunization coverage, and increased the use of services among children and women in the poorest fifth of the populace.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0336565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dirty="0">
                <a:solidFill>
                  <a:schemeClr val="tx1"/>
                </a:solidFill>
              </a:rPr>
              <a:t> </a:t>
            </a:r>
            <a:r>
              <a:rPr lang="en-US" sz="2600" b="1" dirty="0">
                <a:solidFill>
                  <a:schemeClr val="tx1"/>
                </a:solidFill>
              </a:rPr>
              <a:t>LIMITATIONS OF BAMAKO INITIATIVE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application of user fees to poor households and the principles of cost recovery drew strong criticism, and though many African countries adopted the approach, only in a handful were initiatives scaled up.</a:t>
            </a:r>
          </a:p>
          <a:p>
            <a:pPr algn="just">
              <a:lnSpc>
                <a:spcPct val="120000"/>
              </a:lnSpc>
              <a:spcBef>
                <a:spcPts val="0"/>
              </a:spcBef>
              <a:buClrTx/>
              <a:buFont typeface="Wingdings" panose="05000000000000000000" pitchFamily="2" charset="2"/>
              <a:buChar char="q"/>
            </a:pPr>
            <a:r>
              <a:rPr lang="en-US" sz="2600" dirty="0">
                <a:solidFill>
                  <a:schemeClr val="tx1"/>
                </a:solidFill>
              </a:rPr>
              <a:t>Even in those countries where BI has been deemed a success, poor people viewed price as a barrier in the early 2000s, and a large share did not use essential health services despite exemptions and subsidies.</a:t>
            </a:r>
          </a:p>
          <a:p>
            <a:pPr algn="just">
              <a:lnSpc>
                <a:spcPct val="120000"/>
              </a:lnSpc>
              <a:spcBef>
                <a:spcPts val="0"/>
              </a:spcBef>
              <a:buClrTx/>
              <a:buFont typeface="Wingdings" panose="05000000000000000000" pitchFamily="2" charset="2"/>
              <a:buChar char="q"/>
            </a:pPr>
            <a:r>
              <a:rPr lang="en-US" sz="2600" dirty="0">
                <a:solidFill>
                  <a:schemeClr val="tx1"/>
                </a:solidFill>
              </a:rPr>
              <a:t>Public accountability is now well recognized as a non-optional component in the production of public goods and can be achieved in several ways depending on the cultural and political context. The group of people with a vested interest in public health, i.e. local community, creates a system of checks and balances. The users and providers are both accountable. If the users are powerless, the system works for the provider’s exclusive interest.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29986486"/>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00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user power is not free to have and it needs to be maintained. A substantive amount of control by the users of the resources needed for the functioning of the health unit is a prerequisite for accountability.</a:t>
            </a:r>
          </a:p>
          <a:p>
            <a:pPr algn="just">
              <a:lnSpc>
                <a:spcPct val="120000"/>
              </a:lnSpc>
              <a:spcBef>
                <a:spcPts val="0"/>
              </a:spcBef>
              <a:buClrTx/>
              <a:buFont typeface="Wingdings" panose="05000000000000000000" pitchFamily="2" charset="2"/>
              <a:buChar char="q"/>
            </a:pPr>
            <a:r>
              <a:rPr lang="en-US" sz="2600" dirty="0">
                <a:solidFill>
                  <a:schemeClr val="tx1"/>
                </a:solidFill>
              </a:rPr>
              <a:t>If money is essential, information is equally important. In the BI, health committees representing communities were able to hold monitoring sessions in which coverage targets, inputs and expenditures were set, reviewed, analyzed and compared. The health staff acted as technical resources, not as masters of the facilities.</a:t>
            </a:r>
          </a:p>
          <a:p>
            <a:pPr algn="just">
              <a:lnSpc>
                <a:spcPct val="120000"/>
              </a:lnSpc>
              <a:spcBef>
                <a:spcPts val="0"/>
              </a:spcBef>
              <a:buClrTx/>
              <a:buFont typeface="Wingdings" panose="05000000000000000000" pitchFamily="2" charset="2"/>
              <a:buChar char="q"/>
            </a:pPr>
            <a:r>
              <a:rPr lang="en-US" sz="2600" dirty="0">
                <a:solidFill>
                  <a:schemeClr val="tx1"/>
                </a:solidFill>
              </a:rPr>
              <a:t>To gain the popular support needed to win over the resistance of staff to changes of their power, it is important to start by producing rapid improvements at the service delivery end. In the BI experience, the bulk of resources were invested in the basic health units to improve availability, quality and affordability of services to gain a rapid support of the people in the early phase of the process.</a:t>
            </a:r>
          </a:p>
          <a:p>
            <a:pPr algn="just">
              <a:lnSpc>
                <a:spcPct val="120000"/>
              </a:lnSpc>
              <a:spcBef>
                <a:spcPts val="0"/>
              </a:spcBef>
              <a:buClrTx/>
              <a:buFont typeface="Wingdings" panose="05000000000000000000" pitchFamily="2" charset="2"/>
              <a:buChar char="q"/>
            </a:pPr>
            <a:r>
              <a:rPr lang="en-US" sz="2600" dirty="0">
                <a:solidFill>
                  <a:schemeClr val="tx1"/>
                </a:solidFill>
              </a:rPr>
              <a:t>The challenge to provide quality services for the poor is compounded today by the AIDS pandemic. Health statistics in Africa are worse today than they were in 1987.</a:t>
            </a:r>
          </a:p>
          <a:p>
            <a:pPr algn="just">
              <a:lnSpc>
                <a:spcPct val="120000"/>
              </a:lnSpc>
              <a:spcBef>
                <a:spcPts val="0"/>
              </a:spcBef>
              <a:buClrTx/>
              <a:buFont typeface="Wingdings" panose="05000000000000000000" pitchFamily="2" charset="2"/>
              <a:buChar char="q"/>
            </a:pPr>
            <a:r>
              <a:rPr lang="en-US" sz="2600" dirty="0">
                <a:solidFill>
                  <a:schemeClr val="tx1"/>
                </a:solidFill>
              </a:rPr>
              <a:t>Africans are today more aware that it is up to them to hold their leaders accountable. The experience gained in implementing the BI could provide them with few practical hints of how to assert their rights to essential social services.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3913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a:bodyPr>
          <a:lstStyle/>
          <a:p>
            <a:pPr marL="0" indent="0" algn="ctr">
              <a:lnSpc>
                <a:spcPct val="120000"/>
              </a:lnSpc>
              <a:spcBef>
                <a:spcPts val="0"/>
              </a:spcBef>
              <a:buClrTx/>
              <a:buNone/>
            </a:pPr>
            <a:r>
              <a:rPr lang="en-US" sz="3200" b="1" dirty="0">
                <a:solidFill>
                  <a:srgbClr val="00B050"/>
                </a:solidFill>
              </a:rPr>
              <a:t>BENEFITS OF GOOD COMMUNITY HEALTH:</a:t>
            </a:r>
          </a:p>
          <a:p>
            <a:pPr algn="just">
              <a:lnSpc>
                <a:spcPct val="120000"/>
              </a:lnSpc>
              <a:spcBef>
                <a:spcPts val="0"/>
              </a:spcBef>
              <a:buClrTx/>
              <a:buFont typeface="Wingdings" panose="05000000000000000000" pitchFamily="2" charset="2"/>
              <a:buChar char="q"/>
            </a:pPr>
            <a:r>
              <a:rPr lang="en-US" sz="3200" dirty="0">
                <a:solidFill>
                  <a:schemeClr val="tx1"/>
                </a:solidFill>
              </a:rPr>
              <a:t>Increased life expectancy (life span) of every individual </a:t>
            </a:r>
          </a:p>
          <a:p>
            <a:pPr algn="just">
              <a:lnSpc>
                <a:spcPct val="120000"/>
              </a:lnSpc>
              <a:spcBef>
                <a:spcPts val="0"/>
              </a:spcBef>
              <a:buClrTx/>
              <a:buFont typeface="Wingdings" panose="05000000000000000000" pitchFamily="2" charset="2"/>
              <a:buChar char="q"/>
            </a:pPr>
            <a:r>
              <a:rPr lang="en-US" sz="3200" dirty="0">
                <a:solidFill>
                  <a:schemeClr val="tx1"/>
                </a:solidFill>
              </a:rPr>
              <a:t>Decreased mortality rates particularly of mothers and children </a:t>
            </a:r>
          </a:p>
          <a:p>
            <a:pPr algn="just">
              <a:lnSpc>
                <a:spcPct val="120000"/>
              </a:lnSpc>
              <a:spcBef>
                <a:spcPts val="0"/>
              </a:spcBef>
              <a:buClrTx/>
              <a:buFont typeface="Wingdings" panose="05000000000000000000" pitchFamily="2" charset="2"/>
              <a:buChar char="q"/>
            </a:pPr>
            <a:r>
              <a:rPr lang="en-US" sz="3200" dirty="0">
                <a:solidFill>
                  <a:schemeClr val="tx1"/>
                </a:solidFill>
              </a:rPr>
              <a:t>Decreased morbidity rates from all causes </a:t>
            </a:r>
          </a:p>
          <a:p>
            <a:pPr algn="just">
              <a:lnSpc>
                <a:spcPct val="120000"/>
              </a:lnSpc>
              <a:spcBef>
                <a:spcPts val="0"/>
              </a:spcBef>
              <a:buClrTx/>
              <a:buFont typeface="Wingdings" panose="05000000000000000000" pitchFamily="2" charset="2"/>
              <a:buChar char="q"/>
            </a:pPr>
            <a:r>
              <a:rPr lang="en-US" sz="3200" dirty="0">
                <a:solidFill>
                  <a:schemeClr val="tx1"/>
                </a:solidFill>
              </a:rPr>
              <a:t>An increase in the total well being (physical, mental and social) of every individual </a:t>
            </a:r>
          </a:p>
          <a:p>
            <a:pPr algn="just">
              <a:lnSpc>
                <a:spcPct val="120000"/>
              </a:lnSpc>
              <a:spcBef>
                <a:spcPts val="0"/>
              </a:spcBef>
              <a:buClrTx/>
              <a:buFont typeface="Wingdings" panose="05000000000000000000" pitchFamily="2" charset="2"/>
              <a:buChar char="q"/>
            </a:pPr>
            <a:r>
              <a:rPr lang="en-US" sz="3200" dirty="0">
                <a:solidFill>
                  <a:schemeClr val="tx1"/>
                </a:solidFill>
              </a:rPr>
              <a:t>An increase in the quality of life for all people </a:t>
            </a:r>
          </a:p>
          <a:p>
            <a:pPr algn="just">
              <a:lnSpc>
                <a:spcPct val="120000"/>
              </a:lnSpc>
              <a:spcBef>
                <a:spcPts val="0"/>
              </a:spcBef>
              <a:buClrTx/>
              <a:buFont typeface="Wingdings" panose="05000000000000000000" pitchFamily="2" charset="2"/>
              <a:buChar char="q"/>
            </a:pPr>
            <a:r>
              <a:rPr lang="en-US" sz="3200" dirty="0">
                <a:solidFill>
                  <a:schemeClr val="tx1"/>
                </a:solidFill>
              </a:rPr>
              <a:t>Overall social and economic development of the population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2163165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 </a:t>
            </a:r>
            <a:r>
              <a:rPr lang="en-US" sz="2600" b="1" dirty="0">
                <a:solidFill>
                  <a:schemeClr val="tx1"/>
                </a:solidFill>
              </a:rPr>
              <a:t>ALMA ATA DECLARATION</a:t>
            </a:r>
          </a:p>
          <a:p>
            <a:pPr algn="just">
              <a:lnSpc>
                <a:spcPct val="120000"/>
              </a:lnSpc>
              <a:spcBef>
                <a:spcPts val="0"/>
              </a:spcBef>
              <a:buClrTx/>
              <a:buFont typeface="Wingdings" panose="05000000000000000000" pitchFamily="2" charset="2"/>
              <a:buChar char="q"/>
            </a:pPr>
            <a:r>
              <a:rPr lang="en-US" sz="2600" dirty="0">
                <a:solidFill>
                  <a:schemeClr val="tx1"/>
                </a:solidFill>
              </a:rPr>
              <a:t>International Conference on Primary Health Care, Alma-Ata, USSR, 6-12 September 1978.</a:t>
            </a:r>
          </a:p>
          <a:p>
            <a:pPr algn="just">
              <a:lnSpc>
                <a:spcPct val="120000"/>
              </a:lnSpc>
              <a:spcBef>
                <a:spcPts val="0"/>
              </a:spcBef>
              <a:buClrTx/>
              <a:buFont typeface="Wingdings" panose="05000000000000000000" pitchFamily="2" charset="2"/>
              <a:buChar char="q"/>
            </a:pPr>
            <a:r>
              <a:rPr lang="en-US" sz="2600" dirty="0">
                <a:solidFill>
                  <a:schemeClr val="tx1"/>
                </a:solidFill>
              </a:rPr>
              <a:t>It expressed the need for urgent action by all governments, all health and development workers, and the world community to protect and promote the health of all the people of the world.</a:t>
            </a:r>
          </a:p>
          <a:p>
            <a:pPr algn="just">
              <a:lnSpc>
                <a:spcPct val="120000"/>
              </a:lnSpc>
              <a:spcBef>
                <a:spcPts val="0"/>
              </a:spcBef>
              <a:buClrTx/>
              <a:buFont typeface="Wingdings" panose="05000000000000000000" pitchFamily="2" charset="2"/>
              <a:buChar char="q"/>
            </a:pPr>
            <a:r>
              <a:rPr lang="en-US" sz="2600" dirty="0">
                <a:solidFill>
                  <a:schemeClr val="tx1"/>
                </a:solidFill>
              </a:rPr>
              <a:t>It was the first international declaration underlining the importance of primary health care.</a:t>
            </a:r>
          </a:p>
          <a:p>
            <a:pPr algn="just">
              <a:lnSpc>
                <a:spcPct val="120000"/>
              </a:lnSpc>
              <a:spcBef>
                <a:spcPts val="0"/>
              </a:spcBef>
              <a:buClrTx/>
              <a:buFont typeface="Wingdings" panose="05000000000000000000" pitchFamily="2" charset="2"/>
              <a:buChar char="q"/>
            </a:pPr>
            <a:r>
              <a:rPr lang="en-US" sz="2600" dirty="0">
                <a:solidFill>
                  <a:schemeClr val="tx1"/>
                </a:solidFill>
              </a:rPr>
              <a:t>The primary health care approach has since then been accepted by member countries of the World Health Organization (WHO) as the key to achieving the goal of "Health for All".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2851189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The declaration</a:t>
            </a:r>
          </a:p>
          <a:p>
            <a:pPr marL="514350" indent="-514350" algn="just">
              <a:lnSpc>
                <a:spcPct val="120000"/>
              </a:lnSpc>
              <a:spcBef>
                <a:spcPts val="0"/>
              </a:spcBef>
              <a:buClrTx/>
              <a:buFont typeface="+mj-lt"/>
              <a:buAutoNum type="arabicPeriod"/>
            </a:pPr>
            <a:r>
              <a:rPr lang="en-US" sz="2600" dirty="0">
                <a:solidFill>
                  <a:schemeClr val="tx1"/>
                </a:solidFill>
              </a:rPr>
              <a:t>The Conference strongly reaffirms that health, is a fundamental human right. </a:t>
            </a:r>
          </a:p>
          <a:p>
            <a:pPr marL="514350" indent="-514350" algn="just">
              <a:lnSpc>
                <a:spcPct val="120000"/>
              </a:lnSpc>
              <a:spcBef>
                <a:spcPts val="0"/>
              </a:spcBef>
              <a:buClrTx/>
              <a:buFont typeface="+mj-lt"/>
              <a:buAutoNum type="arabicPeriod"/>
            </a:pPr>
            <a:r>
              <a:rPr lang="en-US" sz="2600" dirty="0">
                <a:solidFill>
                  <a:schemeClr val="tx1"/>
                </a:solidFill>
              </a:rPr>
              <a:t>The existing gross inequality in the health status of the people, is politically, socially, and economically unacceptable and is, therefore, of common concern to all countries. </a:t>
            </a:r>
          </a:p>
          <a:p>
            <a:pPr marL="514350" indent="-514350" algn="just">
              <a:lnSpc>
                <a:spcPct val="120000"/>
              </a:lnSpc>
              <a:spcBef>
                <a:spcPts val="0"/>
              </a:spcBef>
              <a:buClrTx/>
              <a:buFont typeface="+mj-lt"/>
              <a:buAutoNum type="arabicPeriod"/>
            </a:pPr>
            <a:r>
              <a:rPr lang="en-US" sz="2600" dirty="0">
                <a:solidFill>
                  <a:schemeClr val="tx1"/>
                </a:solidFill>
              </a:rPr>
              <a:t>Economic and social development, is of basic importance to the fullest attainment of health for all and to the reduction of the gap between the health status of the developing and developed countries. </a:t>
            </a:r>
          </a:p>
          <a:p>
            <a:pPr marL="514350" indent="-514350" algn="just">
              <a:lnSpc>
                <a:spcPct val="120000"/>
              </a:lnSpc>
              <a:spcBef>
                <a:spcPts val="0"/>
              </a:spcBef>
              <a:buClrTx/>
              <a:buFont typeface="+mj-lt"/>
              <a:buAutoNum type="arabicPeriod"/>
            </a:pPr>
            <a:r>
              <a:rPr lang="en-US" sz="2600" dirty="0">
                <a:solidFill>
                  <a:schemeClr val="tx1"/>
                </a:solidFill>
              </a:rPr>
              <a:t>The people have a right and duty to participate individually and collectively in the planning and implementation of their health care.</a:t>
            </a:r>
          </a:p>
          <a:p>
            <a:pPr marL="514350" indent="-514350" algn="just">
              <a:lnSpc>
                <a:spcPct val="120000"/>
              </a:lnSpc>
              <a:spcBef>
                <a:spcPts val="0"/>
              </a:spcBef>
              <a:buClrTx/>
              <a:buFont typeface="+mj-lt"/>
              <a:buAutoNum type="arabicPeriod"/>
            </a:pPr>
            <a:r>
              <a:rPr lang="en-US" sz="2600" dirty="0">
                <a:solidFill>
                  <a:schemeClr val="tx1"/>
                </a:solidFill>
              </a:rPr>
              <a:t>Governments have a responsibility for the health of their people which can be fulfilled only by the provision of adequate health and social measures. A main social target of governments, international organizations and the whole world community should be the attainment by all peoples by the year 2000.</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5724831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marL="514350" indent="-514350" algn="just">
              <a:lnSpc>
                <a:spcPct val="120000"/>
              </a:lnSpc>
              <a:spcBef>
                <a:spcPts val="0"/>
              </a:spcBef>
              <a:buClrTx/>
              <a:buFont typeface="+mj-lt"/>
              <a:buAutoNum type="arabicPeriod" startAt="6"/>
            </a:pPr>
            <a:r>
              <a:rPr lang="en-US" sz="2600" dirty="0">
                <a:solidFill>
                  <a:schemeClr val="tx1"/>
                </a:solidFill>
              </a:rPr>
              <a:t>Primary health care is essential health care based on practical, scientifically sound, and socially acceptable methods and technology made universally accessible to individuals and families in the community through their full participation and at a cost that the community and country can afford to maintain at every stage of their development in the spirit of self-reliance and self-determination. </a:t>
            </a:r>
          </a:p>
          <a:p>
            <a:pPr marL="514350" indent="-514350" algn="just">
              <a:lnSpc>
                <a:spcPct val="120000"/>
              </a:lnSpc>
              <a:spcBef>
                <a:spcPts val="0"/>
              </a:spcBef>
              <a:buClrTx/>
              <a:buFont typeface="+mj-lt"/>
              <a:buAutoNum type="arabicPeriod" startAt="6"/>
            </a:pPr>
            <a:r>
              <a:rPr lang="en-US" sz="2600" dirty="0">
                <a:solidFill>
                  <a:schemeClr val="tx1"/>
                </a:solidFill>
              </a:rPr>
              <a:t>An acceptable level of health for all the people of the world by the year 2000 can be attained through a fuller and better use of the world's resources, a considerable part of which is now spent on armaments and military conflicts.</a:t>
            </a:r>
          </a:p>
          <a:p>
            <a:pPr marL="514350" indent="-514350" algn="just">
              <a:lnSpc>
                <a:spcPct val="120000"/>
              </a:lnSpc>
              <a:spcBef>
                <a:spcPts val="0"/>
              </a:spcBef>
              <a:buClrTx/>
              <a:buFont typeface="+mj-lt"/>
              <a:buAutoNum type="arabicPeriod" startAt="6"/>
            </a:pPr>
            <a:r>
              <a:rPr lang="en-US" sz="2600" dirty="0">
                <a:solidFill>
                  <a:schemeClr val="tx1"/>
                </a:solidFill>
              </a:rPr>
              <a:t>All governments should formulate national policies, strategies and plans of action to launch and sustain </a:t>
            </a:r>
            <a:r>
              <a:rPr lang="en-US" sz="2600" dirty="0" err="1">
                <a:solidFill>
                  <a:schemeClr val="tx1"/>
                </a:solidFill>
              </a:rPr>
              <a:t>PHC</a:t>
            </a:r>
            <a:r>
              <a:rPr lang="en-US" sz="2600" dirty="0">
                <a:solidFill>
                  <a:schemeClr val="tx1"/>
                </a:solidFill>
              </a:rPr>
              <a:t> as part of a comprehensive national health system and in coordination with other sectors.</a:t>
            </a:r>
          </a:p>
          <a:p>
            <a:pPr marL="514350" indent="-514350" algn="just">
              <a:lnSpc>
                <a:spcPct val="120000"/>
              </a:lnSpc>
              <a:spcBef>
                <a:spcPts val="0"/>
              </a:spcBef>
              <a:buClrTx/>
              <a:buFont typeface="+mj-lt"/>
              <a:buAutoNum type="arabicPeriod" startAt="6"/>
            </a:pPr>
            <a:r>
              <a:rPr lang="en-US" sz="2600" dirty="0">
                <a:solidFill>
                  <a:schemeClr val="tx1"/>
                </a:solidFill>
              </a:rPr>
              <a:t>All countries should cooperate in a spirit of partnership and service to ensure </a:t>
            </a:r>
            <a:r>
              <a:rPr lang="en-US" sz="2600" dirty="0" err="1">
                <a:solidFill>
                  <a:schemeClr val="tx1"/>
                </a:solidFill>
              </a:rPr>
              <a:t>PHC</a:t>
            </a:r>
            <a:r>
              <a:rPr lang="en-US" sz="2600" dirty="0">
                <a:solidFill>
                  <a:schemeClr val="tx1"/>
                </a:solidFill>
              </a:rPr>
              <a:t> for all people since the attainment of health by people in any one country directly concerns and benefits every other country.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15817257"/>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The Basic Requirements for Sound </a:t>
            </a:r>
            <a:r>
              <a:rPr lang="en-US" sz="2600" b="1" dirty="0" err="1">
                <a:solidFill>
                  <a:srgbClr val="0070C0"/>
                </a:solidFill>
              </a:rPr>
              <a:t>PHC</a:t>
            </a:r>
            <a:r>
              <a:rPr lang="en-US" sz="2600" b="1" dirty="0">
                <a:solidFill>
                  <a:srgbClr val="0070C0"/>
                </a:solidFill>
              </a:rPr>
              <a:t> (the 8 A’s and the 3 C’s)</a:t>
            </a:r>
          </a:p>
          <a:p>
            <a:pPr marL="0" indent="0" algn="just">
              <a:lnSpc>
                <a:spcPct val="120000"/>
              </a:lnSpc>
              <a:spcBef>
                <a:spcPts val="0"/>
              </a:spcBef>
              <a:buClrTx/>
              <a:buNone/>
            </a:pPr>
            <a:r>
              <a:rPr lang="en-US" sz="2600" dirty="0">
                <a:solidFill>
                  <a:schemeClr val="tx1"/>
                </a:solidFill>
              </a:rPr>
              <a:t>1.	Availability.                                </a:t>
            </a:r>
          </a:p>
          <a:p>
            <a:pPr marL="0" indent="0" algn="just">
              <a:lnSpc>
                <a:spcPct val="120000"/>
              </a:lnSpc>
              <a:spcBef>
                <a:spcPts val="0"/>
              </a:spcBef>
              <a:buClrTx/>
              <a:buNone/>
            </a:pPr>
            <a:r>
              <a:rPr lang="en-US" sz="2600" dirty="0">
                <a:solidFill>
                  <a:schemeClr val="tx1"/>
                </a:solidFill>
              </a:rPr>
              <a:t>2.	Adequacy.</a:t>
            </a:r>
          </a:p>
          <a:p>
            <a:pPr marL="0" indent="0" algn="just">
              <a:lnSpc>
                <a:spcPct val="120000"/>
              </a:lnSpc>
              <a:spcBef>
                <a:spcPts val="0"/>
              </a:spcBef>
              <a:buClrTx/>
              <a:buNone/>
            </a:pPr>
            <a:r>
              <a:rPr lang="en-US" sz="2600" dirty="0">
                <a:solidFill>
                  <a:schemeClr val="tx1"/>
                </a:solidFill>
              </a:rPr>
              <a:t>3.	Accessibility.</a:t>
            </a:r>
          </a:p>
          <a:p>
            <a:pPr marL="0" indent="0" algn="just">
              <a:lnSpc>
                <a:spcPct val="120000"/>
              </a:lnSpc>
              <a:spcBef>
                <a:spcPts val="0"/>
              </a:spcBef>
              <a:buClrTx/>
              <a:buNone/>
            </a:pPr>
            <a:r>
              <a:rPr lang="en-US" sz="2600" dirty="0">
                <a:solidFill>
                  <a:schemeClr val="tx1"/>
                </a:solidFill>
              </a:rPr>
              <a:t>4.	Acceptability.</a:t>
            </a:r>
          </a:p>
          <a:p>
            <a:pPr marL="0" indent="0" algn="just">
              <a:lnSpc>
                <a:spcPct val="120000"/>
              </a:lnSpc>
              <a:spcBef>
                <a:spcPts val="0"/>
              </a:spcBef>
              <a:buClrTx/>
              <a:buNone/>
            </a:pPr>
            <a:r>
              <a:rPr lang="en-US" sz="2600" dirty="0">
                <a:solidFill>
                  <a:schemeClr val="tx1"/>
                </a:solidFill>
              </a:rPr>
              <a:t>5.	Affordability.</a:t>
            </a:r>
          </a:p>
          <a:p>
            <a:pPr marL="0" indent="0" algn="just">
              <a:lnSpc>
                <a:spcPct val="120000"/>
              </a:lnSpc>
              <a:spcBef>
                <a:spcPts val="0"/>
              </a:spcBef>
              <a:buClrTx/>
              <a:buNone/>
            </a:pPr>
            <a:r>
              <a:rPr lang="en-US" sz="2600" dirty="0">
                <a:solidFill>
                  <a:schemeClr val="tx1"/>
                </a:solidFill>
              </a:rPr>
              <a:t>6.	Appropriateness.</a:t>
            </a:r>
          </a:p>
          <a:p>
            <a:pPr marL="0" indent="0" algn="just">
              <a:lnSpc>
                <a:spcPct val="120000"/>
              </a:lnSpc>
              <a:spcBef>
                <a:spcPts val="0"/>
              </a:spcBef>
              <a:buClrTx/>
              <a:buNone/>
            </a:pPr>
            <a:r>
              <a:rPr lang="en-US" sz="2600" dirty="0">
                <a:solidFill>
                  <a:schemeClr val="tx1"/>
                </a:solidFill>
              </a:rPr>
              <a:t>7.	Accessibility.</a:t>
            </a:r>
          </a:p>
          <a:p>
            <a:pPr marL="0" indent="0" algn="just">
              <a:lnSpc>
                <a:spcPct val="120000"/>
              </a:lnSpc>
              <a:spcBef>
                <a:spcPts val="0"/>
              </a:spcBef>
              <a:buClrTx/>
              <a:buNone/>
            </a:pPr>
            <a:r>
              <a:rPr lang="en-US" sz="2600" dirty="0">
                <a:solidFill>
                  <a:schemeClr val="tx1"/>
                </a:solidFill>
              </a:rPr>
              <a:t>8.	Accountability.</a:t>
            </a:r>
          </a:p>
          <a:p>
            <a:pPr marL="0" indent="0" algn="just">
              <a:lnSpc>
                <a:spcPct val="120000"/>
              </a:lnSpc>
              <a:spcBef>
                <a:spcPts val="0"/>
              </a:spcBef>
              <a:buClrTx/>
              <a:buNone/>
            </a:pPr>
            <a:r>
              <a:rPr lang="en-US" sz="2600" dirty="0">
                <a:solidFill>
                  <a:schemeClr val="tx1"/>
                </a:solidFill>
              </a:rPr>
              <a:t>9.	Completeness.</a:t>
            </a:r>
          </a:p>
          <a:p>
            <a:pPr marL="0" indent="0" algn="just">
              <a:lnSpc>
                <a:spcPct val="120000"/>
              </a:lnSpc>
              <a:spcBef>
                <a:spcPts val="0"/>
              </a:spcBef>
              <a:buClrTx/>
              <a:buNone/>
            </a:pPr>
            <a:r>
              <a:rPr lang="en-US" sz="2600" dirty="0">
                <a:solidFill>
                  <a:schemeClr val="tx1"/>
                </a:solidFill>
              </a:rPr>
              <a:t>10. Comprehensiveness.</a:t>
            </a:r>
          </a:p>
          <a:p>
            <a:pPr marL="0" indent="0" algn="just">
              <a:lnSpc>
                <a:spcPct val="120000"/>
              </a:lnSpc>
              <a:spcBef>
                <a:spcPts val="0"/>
              </a:spcBef>
              <a:buClrTx/>
              <a:buNone/>
            </a:pPr>
            <a:r>
              <a:rPr lang="en-US" sz="2600" dirty="0">
                <a:solidFill>
                  <a:schemeClr val="tx1"/>
                </a:solidFill>
              </a:rPr>
              <a:t>11. Continuity.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3082893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Appropriateness.</a:t>
            </a:r>
          </a:p>
          <a:p>
            <a:pPr algn="just">
              <a:lnSpc>
                <a:spcPct val="120000"/>
              </a:lnSpc>
              <a:spcBef>
                <a:spcPts val="0"/>
              </a:spcBef>
              <a:buClrTx/>
              <a:buFont typeface="Wingdings" panose="05000000000000000000" pitchFamily="2" charset="2"/>
              <a:buChar char="q"/>
            </a:pPr>
            <a:r>
              <a:rPr lang="en-US" sz="2600" dirty="0">
                <a:solidFill>
                  <a:schemeClr val="tx1"/>
                </a:solidFill>
              </a:rPr>
              <a:t>Whether the service is needed at all in relation to essential human needs, priorities and policies.</a:t>
            </a:r>
          </a:p>
          <a:p>
            <a:pPr algn="just">
              <a:lnSpc>
                <a:spcPct val="120000"/>
              </a:lnSpc>
              <a:spcBef>
                <a:spcPts val="0"/>
              </a:spcBef>
              <a:buClrTx/>
              <a:buFont typeface="Wingdings" panose="05000000000000000000" pitchFamily="2" charset="2"/>
              <a:buChar char="q"/>
            </a:pPr>
            <a:r>
              <a:rPr lang="en-US" sz="2600" dirty="0">
                <a:solidFill>
                  <a:schemeClr val="tx1"/>
                </a:solidFill>
              </a:rPr>
              <a:t>The service has to be properly selected and carried out by trained personnel in the proper way.</a:t>
            </a:r>
          </a:p>
          <a:p>
            <a:pPr marL="0" indent="0" algn="just">
              <a:lnSpc>
                <a:spcPct val="120000"/>
              </a:lnSpc>
              <a:spcBef>
                <a:spcPts val="0"/>
              </a:spcBef>
              <a:buClrTx/>
              <a:buNone/>
            </a:pPr>
            <a:r>
              <a:rPr lang="en-US" sz="2600" b="1" dirty="0">
                <a:solidFill>
                  <a:schemeClr val="tx1"/>
                </a:solidFill>
              </a:rPr>
              <a:t>Adequacy.</a:t>
            </a:r>
          </a:p>
          <a:p>
            <a:pPr algn="just">
              <a:lnSpc>
                <a:spcPct val="120000"/>
              </a:lnSpc>
              <a:spcBef>
                <a:spcPts val="0"/>
              </a:spcBef>
              <a:buClrTx/>
              <a:buFont typeface="Wingdings" panose="05000000000000000000" pitchFamily="2" charset="2"/>
              <a:buChar char="q"/>
            </a:pPr>
            <a:r>
              <a:rPr lang="en-US" sz="2600" dirty="0">
                <a:solidFill>
                  <a:schemeClr val="tx1"/>
                </a:solidFill>
              </a:rPr>
              <a:t>The service is proportionate to requirement.</a:t>
            </a:r>
          </a:p>
          <a:p>
            <a:pPr algn="just">
              <a:lnSpc>
                <a:spcPct val="120000"/>
              </a:lnSpc>
              <a:spcBef>
                <a:spcPts val="0"/>
              </a:spcBef>
              <a:buClrTx/>
              <a:buFont typeface="Wingdings" panose="05000000000000000000" pitchFamily="2" charset="2"/>
              <a:buChar char="q"/>
            </a:pPr>
            <a:r>
              <a:rPr lang="en-US" sz="2600" dirty="0">
                <a:solidFill>
                  <a:schemeClr val="tx1"/>
                </a:solidFill>
              </a:rPr>
              <a:t>Should have sufficient volume of care to meet the need and demand of a community.</a:t>
            </a:r>
          </a:p>
          <a:p>
            <a:pPr marL="0" indent="0" algn="just">
              <a:lnSpc>
                <a:spcPct val="120000"/>
              </a:lnSpc>
              <a:spcBef>
                <a:spcPts val="0"/>
              </a:spcBef>
              <a:buClrTx/>
              <a:buNone/>
            </a:pPr>
            <a:r>
              <a:rPr lang="en-US" sz="2600" b="1" dirty="0">
                <a:solidFill>
                  <a:schemeClr val="tx1"/>
                </a:solidFill>
              </a:rPr>
              <a:t>Affordability.</a:t>
            </a:r>
          </a:p>
          <a:p>
            <a:pPr algn="just">
              <a:lnSpc>
                <a:spcPct val="120000"/>
              </a:lnSpc>
              <a:spcBef>
                <a:spcPts val="0"/>
              </a:spcBef>
              <a:buClrTx/>
              <a:buFont typeface="Wingdings" panose="05000000000000000000" pitchFamily="2" charset="2"/>
              <a:buChar char="q"/>
            </a:pPr>
            <a:r>
              <a:rPr lang="en-US" sz="2600" dirty="0">
                <a:solidFill>
                  <a:schemeClr val="tx1"/>
                </a:solidFill>
              </a:rPr>
              <a:t>The cost should be within the means and resources of the individual and the country.</a:t>
            </a:r>
          </a:p>
          <a:p>
            <a:pPr marL="0" indent="0" algn="just">
              <a:lnSpc>
                <a:spcPct val="120000"/>
              </a:lnSpc>
              <a:spcBef>
                <a:spcPts val="0"/>
              </a:spcBef>
              <a:buClrTx/>
              <a:buNone/>
            </a:pPr>
            <a:r>
              <a:rPr lang="en-US" sz="2600" b="1" dirty="0">
                <a:solidFill>
                  <a:schemeClr val="tx1"/>
                </a:solidFill>
              </a:rPr>
              <a:t>Accessibility.</a:t>
            </a:r>
          </a:p>
          <a:p>
            <a:pPr algn="just">
              <a:lnSpc>
                <a:spcPct val="120000"/>
              </a:lnSpc>
              <a:spcBef>
                <a:spcPts val="0"/>
              </a:spcBef>
              <a:buClrTx/>
              <a:buFont typeface="Wingdings" panose="05000000000000000000" pitchFamily="2" charset="2"/>
              <a:buChar char="q"/>
            </a:pPr>
            <a:r>
              <a:rPr lang="en-US" sz="2600" dirty="0">
                <a:solidFill>
                  <a:schemeClr val="tx1"/>
                </a:solidFill>
              </a:rPr>
              <a:t>Reachable, convenient services.</a:t>
            </a:r>
          </a:p>
          <a:p>
            <a:pPr algn="just">
              <a:lnSpc>
                <a:spcPct val="120000"/>
              </a:lnSpc>
              <a:spcBef>
                <a:spcPts val="0"/>
              </a:spcBef>
              <a:buClrTx/>
              <a:buFont typeface="Wingdings" panose="05000000000000000000" pitchFamily="2" charset="2"/>
              <a:buChar char="q"/>
            </a:pPr>
            <a:r>
              <a:rPr lang="en-US" sz="2600" dirty="0">
                <a:solidFill>
                  <a:schemeClr val="tx1"/>
                </a:solidFill>
              </a:rPr>
              <a:t>Geographic, economic, cultural accessibility.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3537168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Acceptability.</a:t>
            </a:r>
          </a:p>
          <a:p>
            <a:pPr algn="just">
              <a:lnSpc>
                <a:spcPct val="120000"/>
              </a:lnSpc>
              <a:spcBef>
                <a:spcPts val="0"/>
              </a:spcBef>
              <a:buClrTx/>
              <a:buFont typeface="Wingdings" panose="05000000000000000000" pitchFamily="2" charset="2"/>
              <a:buChar char="q"/>
            </a:pPr>
            <a:r>
              <a:rPr lang="en-US" sz="2600" dirty="0">
                <a:solidFill>
                  <a:schemeClr val="tx1"/>
                </a:solidFill>
              </a:rPr>
              <a:t>Acceptability of care depends on a variety of factors, including satisfactory communication between health care providers and the patients, whether the patients trust this care, and whether the patients believe in the confidentiality and privacy of information shared with the providers.</a:t>
            </a:r>
          </a:p>
          <a:p>
            <a:pPr marL="0" indent="0" algn="just">
              <a:lnSpc>
                <a:spcPct val="120000"/>
              </a:lnSpc>
              <a:spcBef>
                <a:spcPts val="0"/>
              </a:spcBef>
              <a:buClrTx/>
              <a:buNone/>
            </a:pPr>
            <a:r>
              <a:rPr lang="en-US" sz="2600" b="1" dirty="0">
                <a:solidFill>
                  <a:schemeClr val="tx1"/>
                </a:solidFill>
              </a:rPr>
              <a:t>Availability.</a:t>
            </a:r>
          </a:p>
          <a:p>
            <a:pPr algn="just">
              <a:lnSpc>
                <a:spcPct val="120000"/>
              </a:lnSpc>
              <a:spcBef>
                <a:spcPts val="0"/>
              </a:spcBef>
              <a:buClrTx/>
              <a:buFont typeface="Wingdings" panose="05000000000000000000" pitchFamily="2" charset="2"/>
              <a:buChar char="q"/>
            </a:pPr>
            <a:r>
              <a:rPr lang="en-US" sz="2600" dirty="0">
                <a:solidFill>
                  <a:schemeClr val="tx1"/>
                </a:solidFill>
              </a:rPr>
              <a:t>Availability of medical care means that care can be obtained whenever people need it.</a:t>
            </a:r>
          </a:p>
          <a:p>
            <a:pPr marL="0" indent="0" algn="just">
              <a:lnSpc>
                <a:spcPct val="120000"/>
              </a:lnSpc>
              <a:spcBef>
                <a:spcPts val="0"/>
              </a:spcBef>
              <a:buClrTx/>
              <a:buNone/>
            </a:pPr>
            <a:r>
              <a:rPr lang="en-US" sz="2600" b="1" dirty="0">
                <a:solidFill>
                  <a:schemeClr val="tx1"/>
                </a:solidFill>
              </a:rPr>
              <a:t>Accessibility.</a:t>
            </a:r>
          </a:p>
          <a:p>
            <a:pPr algn="just">
              <a:lnSpc>
                <a:spcPct val="120000"/>
              </a:lnSpc>
              <a:spcBef>
                <a:spcPts val="0"/>
              </a:spcBef>
              <a:buClrTx/>
              <a:buFont typeface="Wingdings" panose="05000000000000000000" pitchFamily="2" charset="2"/>
              <a:buChar char="q"/>
            </a:pPr>
            <a:r>
              <a:rPr lang="en-US" sz="2600" dirty="0">
                <a:solidFill>
                  <a:schemeClr val="tx1"/>
                </a:solidFill>
              </a:rPr>
              <a:t>Accessibility means that medical care can be readily evaluated.</a:t>
            </a:r>
          </a:p>
          <a:p>
            <a:pPr marL="0" indent="0" algn="just">
              <a:lnSpc>
                <a:spcPct val="120000"/>
              </a:lnSpc>
              <a:spcBef>
                <a:spcPts val="0"/>
              </a:spcBef>
              <a:buClrTx/>
              <a:buNone/>
            </a:pPr>
            <a:r>
              <a:rPr lang="en-US" sz="2600" b="1" dirty="0">
                <a:solidFill>
                  <a:schemeClr val="tx1"/>
                </a:solidFill>
              </a:rPr>
              <a:t>Accountability.</a:t>
            </a:r>
          </a:p>
          <a:p>
            <a:pPr algn="just">
              <a:lnSpc>
                <a:spcPct val="120000"/>
              </a:lnSpc>
              <a:spcBef>
                <a:spcPts val="0"/>
              </a:spcBef>
              <a:buClrTx/>
              <a:buFont typeface="Wingdings" panose="05000000000000000000" pitchFamily="2" charset="2"/>
              <a:buChar char="q"/>
            </a:pPr>
            <a:r>
              <a:rPr lang="en-US" sz="2600" dirty="0">
                <a:solidFill>
                  <a:schemeClr val="tx1"/>
                </a:solidFill>
              </a:rPr>
              <a:t>Accountability implies the feasibility of regular review of financial records by certified public accountants.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1199526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Completeness.</a:t>
            </a:r>
          </a:p>
          <a:p>
            <a:pPr algn="just">
              <a:lnSpc>
                <a:spcPct val="120000"/>
              </a:lnSpc>
              <a:spcBef>
                <a:spcPts val="0"/>
              </a:spcBef>
              <a:buClrTx/>
              <a:buFont typeface="Wingdings" panose="05000000000000000000" pitchFamily="2" charset="2"/>
              <a:buChar char="q"/>
            </a:pPr>
            <a:r>
              <a:rPr lang="en-US" sz="2600" dirty="0">
                <a:solidFill>
                  <a:schemeClr val="tx1"/>
                </a:solidFill>
              </a:rPr>
              <a:t>Completeness of care requires adequate attention to all aspects of a medical problem, including prevention, early detection, diagnosis, treatment, follow up measures, and rehabilitation.</a:t>
            </a:r>
          </a:p>
          <a:p>
            <a:pPr marL="0" indent="0" algn="just">
              <a:lnSpc>
                <a:spcPct val="120000"/>
              </a:lnSpc>
              <a:spcBef>
                <a:spcPts val="0"/>
              </a:spcBef>
              <a:buClrTx/>
              <a:buNone/>
            </a:pPr>
            <a:r>
              <a:rPr lang="en-US" sz="2600" b="1" dirty="0">
                <a:solidFill>
                  <a:schemeClr val="tx1"/>
                </a:solidFill>
              </a:rPr>
              <a:t>Comprehensiveness.</a:t>
            </a:r>
          </a:p>
          <a:p>
            <a:pPr algn="just">
              <a:lnSpc>
                <a:spcPct val="120000"/>
              </a:lnSpc>
              <a:spcBef>
                <a:spcPts val="0"/>
              </a:spcBef>
              <a:buClrTx/>
              <a:buFont typeface="Wingdings" panose="05000000000000000000" pitchFamily="2" charset="2"/>
              <a:buChar char="q"/>
            </a:pPr>
            <a:r>
              <a:rPr lang="en-US" sz="2600" dirty="0">
                <a:solidFill>
                  <a:schemeClr val="tx1"/>
                </a:solidFill>
              </a:rPr>
              <a:t>Comprehensiveness of care means that care is provided for all types of health problems.</a:t>
            </a:r>
          </a:p>
          <a:p>
            <a:pPr marL="0" indent="0" algn="just">
              <a:lnSpc>
                <a:spcPct val="120000"/>
              </a:lnSpc>
              <a:spcBef>
                <a:spcPts val="0"/>
              </a:spcBef>
              <a:buClrTx/>
              <a:buNone/>
            </a:pPr>
            <a:r>
              <a:rPr lang="en-US" sz="2600" b="1" dirty="0">
                <a:solidFill>
                  <a:schemeClr val="tx1"/>
                </a:solidFill>
              </a:rPr>
              <a:t>Continuity.</a:t>
            </a:r>
          </a:p>
          <a:p>
            <a:pPr algn="just">
              <a:lnSpc>
                <a:spcPct val="120000"/>
              </a:lnSpc>
              <a:spcBef>
                <a:spcPts val="0"/>
              </a:spcBef>
              <a:buClrTx/>
              <a:buFont typeface="Wingdings" panose="05000000000000000000" pitchFamily="2" charset="2"/>
              <a:buChar char="q"/>
            </a:pPr>
            <a:r>
              <a:rPr lang="en-US" sz="2600" dirty="0">
                <a:solidFill>
                  <a:schemeClr val="tx1"/>
                </a:solidFill>
              </a:rPr>
              <a:t>Continuity of care requires that the management of a patient’s care over time be coordinated among providers.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3184820"/>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To Summarize.</a:t>
            </a:r>
          </a:p>
          <a:p>
            <a:pPr marL="0" indent="0" algn="just">
              <a:lnSpc>
                <a:spcPct val="120000"/>
              </a:lnSpc>
              <a:spcBef>
                <a:spcPts val="0"/>
              </a:spcBef>
              <a:buClrTx/>
              <a:buNone/>
            </a:pPr>
            <a:r>
              <a:rPr lang="en-US" sz="2600" b="1" dirty="0">
                <a:solidFill>
                  <a:schemeClr val="tx1"/>
                </a:solidFill>
              </a:rPr>
              <a:t>Primary health care is an approach that:</a:t>
            </a:r>
          </a:p>
          <a:p>
            <a:pPr marL="514350" indent="-514350" algn="just">
              <a:lnSpc>
                <a:spcPct val="120000"/>
              </a:lnSpc>
              <a:spcBef>
                <a:spcPts val="0"/>
              </a:spcBef>
              <a:buClrTx/>
              <a:buFont typeface="+mj-lt"/>
              <a:buAutoNum type="arabicPeriod"/>
            </a:pPr>
            <a:r>
              <a:rPr lang="en-US" sz="2600" dirty="0">
                <a:solidFill>
                  <a:schemeClr val="tx1"/>
                </a:solidFill>
              </a:rPr>
              <a:t>Focuses on the person not the disease, considers all determinants of health.</a:t>
            </a:r>
          </a:p>
          <a:p>
            <a:pPr marL="514350" indent="-514350" algn="just">
              <a:lnSpc>
                <a:spcPct val="120000"/>
              </a:lnSpc>
              <a:spcBef>
                <a:spcPts val="0"/>
              </a:spcBef>
              <a:buClrTx/>
              <a:buFont typeface="+mj-lt"/>
              <a:buAutoNum type="arabicPeriod"/>
            </a:pPr>
            <a:r>
              <a:rPr lang="en-US" sz="2600" dirty="0">
                <a:solidFill>
                  <a:schemeClr val="tx1"/>
                </a:solidFill>
              </a:rPr>
              <a:t>Integrates care when there is more than one problem.</a:t>
            </a:r>
          </a:p>
          <a:p>
            <a:pPr marL="514350" indent="-514350" algn="just">
              <a:lnSpc>
                <a:spcPct val="120000"/>
              </a:lnSpc>
              <a:spcBef>
                <a:spcPts val="0"/>
              </a:spcBef>
              <a:buClrTx/>
              <a:buFont typeface="+mj-lt"/>
              <a:buAutoNum type="arabicPeriod"/>
            </a:pPr>
            <a:r>
              <a:rPr lang="en-US" sz="2600" dirty="0">
                <a:solidFill>
                  <a:schemeClr val="tx1"/>
                </a:solidFill>
              </a:rPr>
              <a:t>Uses resources to narrow differences.</a:t>
            </a:r>
          </a:p>
          <a:p>
            <a:pPr marL="514350" indent="-514350" algn="just">
              <a:lnSpc>
                <a:spcPct val="120000"/>
              </a:lnSpc>
              <a:spcBef>
                <a:spcPts val="0"/>
              </a:spcBef>
              <a:buClrTx/>
              <a:buFont typeface="+mj-lt"/>
              <a:buAutoNum type="arabicPeriod"/>
            </a:pPr>
            <a:r>
              <a:rPr lang="en-US" sz="2600" dirty="0">
                <a:solidFill>
                  <a:schemeClr val="tx1"/>
                </a:solidFill>
              </a:rPr>
              <a:t>Forms the basis for other levels of health systems.</a:t>
            </a:r>
          </a:p>
          <a:p>
            <a:pPr marL="514350" indent="-514350" algn="just">
              <a:lnSpc>
                <a:spcPct val="120000"/>
              </a:lnSpc>
              <a:spcBef>
                <a:spcPts val="0"/>
              </a:spcBef>
              <a:buClrTx/>
              <a:buFont typeface="+mj-lt"/>
              <a:buAutoNum type="arabicPeriod"/>
            </a:pPr>
            <a:r>
              <a:rPr lang="en-US" sz="2600" dirty="0">
                <a:solidFill>
                  <a:schemeClr val="tx1"/>
                </a:solidFill>
              </a:rPr>
              <a:t>Addresses most important problems in the community by providing preventive, curative, and rehabilitative services.</a:t>
            </a:r>
          </a:p>
          <a:p>
            <a:pPr marL="514350" indent="-514350" algn="just">
              <a:lnSpc>
                <a:spcPct val="120000"/>
              </a:lnSpc>
              <a:spcBef>
                <a:spcPts val="0"/>
              </a:spcBef>
              <a:buClrTx/>
              <a:buFont typeface="+mj-lt"/>
              <a:buAutoNum type="arabicPeriod"/>
            </a:pPr>
            <a:r>
              <a:rPr lang="en-US" sz="2600" dirty="0">
                <a:solidFill>
                  <a:schemeClr val="tx1"/>
                </a:solidFill>
              </a:rPr>
              <a:t>Organizes deployment of resources aiming at promoting and maintaining health.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8965860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677275" cy="6656698"/>
          </a:xfrm>
        </p:spPr>
        <p:txBody>
          <a:bodyPr>
            <a:normAutofit fontScale="77500" lnSpcReduction="20000"/>
          </a:bodyPr>
          <a:lstStyle/>
          <a:p>
            <a:pPr marL="0" indent="0" algn="ctr">
              <a:lnSpc>
                <a:spcPct val="120000"/>
              </a:lnSpc>
              <a:spcBef>
                <a:spcPts val="0"/>
              </a:spcBef>
              <a:buClrTx/>
              <a:buNone/>
            </a:pPr>
            <a:r>
              <a:rPr lang="en-US" sz="2800" b="1" dirty="0" err="1">
                <a:solidFill>
                  <a:srgbClr val="0070C0"/>
                </a:solidFill>
              </a:rPr>
              <a:t>PHC</a:t>
            </a:r>
            <a:r>
              <a:rPr lang="en-US" sz="2800" b="1" dirty="0">
                <a:solidFill>
                  <a:srgbClr val="0070C0"/>
                </a:solidFill>
              </a:rPr>
              <a:t> LEVELS OF CARE.</a:t>
            </a:r>
          </a:p>
          <a:p>
            <a:pPr marL="0" indent="0" algn="just">
              <a:lnSpc>
                <a:spcPct val="120000"/>
              </a:lnSpc>
              <a:spcBef>
                <a:spcPts val="0"/>
              </a:spcBef>
              <a:buClrTx/>
              <a:buNone/>
            </a:pPr>
            <a:r>
              <a:rPr lang="en-US" sz="2800" dirty="0">
                <a:solidFill>
                  <a:schemeClr val="tx1"/>
                </a:solidFill>
              </a:rPr>
              <a:t>1)	Primary health care.</a:t>
            </a:r>
          </a:p>
          <a:p>
            <a:pPr marL="0" indent="0" algn="just">
              <a:lnSpc>
                <a:spcPct val="120000"/>
              </a:lnSpc>
              <a:spcBef>
                <a:spcPts val="0"/>
              </a:spcBef>
              <a:buClrTx/>
              <a:buNone/>
            </a:pPr>
            <a:r>
              <a:rPr lang="en-US" sz="2800" dirty="0">
                <a:solidFill>
                  <a:schemeClr val="tx1"/>
                </a:solidFill>
              </a:rPr>
              <a:t>2)	Secondary health care.</a:t>
            </a:r>
          </a:p>
          <a:p>
            <a:pPr marL="514350" indent="-514350" algn="just">
              <a:lnSpc>
                <a:spcPct val="120000"/>
              </a:lnSpc>
              <a:spcBef>
                <a:spcPts val="0"/>
              </a:spcBef>
              <a:buClrTx/>
              <a:buAutoNum type="arabicParenR" startAt="3"/>
            </a:pPr>
            <a:r>
              <a:rPr lang="en-US" sz="2800" dirty="0">
                <a:solidFill>
                  <a:schemeClr val="tx1"/>
                </a:solidFill>
              </a:rPr>
              <a:t>Tertiary health care.</a:t>
            </a:r>
          </a:p>
          <a:p>
            <a:pPr marL="0" indent="0" algn="ctr">
              <a:lnSpc>
                <a:spcPct val="120000"/>
              </a:lnSpc>
              <a:spcBef>
                <a:spcPts val="0"/>
              </a:spcBef>
              <a:buClrTx/>
              <a:buNone/>
            </a:pPr>
            <a:endParaRPr lang="en-US" sz="2800" b="1" dirty="0">
              <a:solidFill>
                <a:schemeClr val="tx1"/>
              </a:solidFill>
            </a:endParaRPr>
          </a:p>
          <a:p>
            <a:pPr marL="0" indent="0" algn="ctr">
              <a:lnSpc>
                <a:spcPct val="120000"/>
              </a:lnSpc>
              <a:spcBef>
                <a:spcPts val="0"/>
              </a:spcBef>
              <a:buClrTx/>
              <a:buNone/>
            </a:pPr>
            <a:r>
              <a:rPr lang="en-US" sz="2800" b="1" dirty="0">
                <a:solidFill>
                  <a:schemeClr val="tx1"/>
                </a:solidFill>
              </a:rPr>
              <a:t>Primary health care level </a:t>
            </a:r>
          </a:p>
          <a:p>
            <a:pPr algn="just">
              <a:lnSpc>
                <a:spcPct val="120000"/>
              </a:lnSpc>
              <a:spcBef>
                <a:spcPts val="0"/>
              </a:spcBef>
              <a:buClrTx/>
              <a:buFont typeface="Wingdings" panose="05000000000000000000" pitchFamily="2" charset="2"/>
              <a:buChar char="q"/>
            </a:pPr>
            <a:r>
              <a:rPr lang="en-US" sz="2800" dirty="0">
                <a:solidFill>
                  <a:schemeClr val="tx1"/>
                </a:solidFill>
              </a:rPr>
              <a:t>The “first” level of contact between the individual and the health system.</a:t>
            </a:r>
          </a:p>
          <a:p>
            <a:pPr algn="just">
              <a:lnSpc>
                <a:spcPct val="120000"/>
              </a:lnSpc>
              <a:spcBef>
                <a:spcPts val="0"/>
              </a:spcBef>
              <a:buClrTx/>
              <a:buFont typeface="Wingdings" panose="05000000000000000000" pitchFamily="2" charset="2"/>
              <a:buChar char="q"/>
            </a:pPr>
            <a:r>
              <a:rPr lang="en-US" sz="2800" dirty="0">
                <a:solidFill>
                  <a:schemeClr val="tx1"/>
                </a:solidFill>
              </a:rPr>
              <a:t>Essential health care (</a:t>
            </a:r>
            <a:r>
              <a:rPr lang="en-US" sz="2800" dirty="0" err="1">
                <a:solidFill>
                  <a:schemeClr val="tx1"/>
                </a:solidFill>
              </a:rPr>
              <a:t>EHC</a:t>
            </a:r>
            <a:r>
              <a:rPr lang="en-US" sz="2800" dirty="0">
                <a:solidFill>
                  <a:schemeClr val="tx1"/>
                </a:solidFill>
              </a:rPr>
              <a:t>) is provided.</a:t>
            </a:r>
          </a:p>
          <a:p>
            <a:pPr algn="just">
              <a:lnSpc>
                <a:spcPct val="120000"/>
              </a:lnSpc>
              <a:spcBef>
                <a:spcPts val="0"/>
              </a:spcBef>
              <a:buClrTx/>
              <a:buFont typeface="Wingdings" panose="05000000000000000000" pitchFamily="2" charset="2"/>
              <a:buChar char="q"/>
            </a:pPr>
            <a:r>
              <a:rPr lang="en-US" sz="2800" dirty="0">
                <a:solidFill>
                  <a:schemeClr val="tx1"/>
                </a:solidFill>
              </a:rPr>
              <a:t>A majority of prevailing health problems can be satisfactorily managed.</a:t>
            </a:r>
          </a:p>
          <a:p>
            <a:pPr algn="just">
              <a:lnSpc>
                <a:spcPct val="120000"/>
              </a:lnSpc>
              <a:spcBef>
                <a:spcPts val="0"/>
              </a:spcBef>
              <a:buClrTx/>
              <a:buFont typeface="Wingdings" panose="05000000000000000000" pitchFamily="2" charset="2"/>
              <a:buChar char="q"/>
            </a:pPr>
            <a:r>
              <a:rPr lang="en-US" sz="2800" dirty="0">
                <a:solidFill>
                  <a:schemeClr val="tx1"/>
                </a:solidFill>
              </a:rPr>
              <a:t>The closest to the people.</a:t>
            </a:r>
          </a:p>
          <a:p>
            <a:pPr algn="just">
              <a:lnSpc>
                <a:spcPct val="120000"/>
              </a:lnSpc>
              <a:spcBef>
                <a:spcPts val="0"/>
              </a:spcBef>
              <a:buClrTx/>
              <a:buFont typeface="Wingdings" panose="05000000000000000000" pitchFamily="2" charset="2"/>
              <a:buChar char="q"/>
            </a:pPr>
            <a:r>
              <a:rPr lang="en-US" sz="2800" dirty="0">
                <a:solidFill>
                  <a:schemeClr val="tx1"/>
                </a:solidFill>
              </a:rPr>
              <a:t>Provided by the primary health centers.</a:t>
            </a:r>
          </a:p>
          <a:p>
            <a:pPr algn="just">
              <a:lnSpc>
                <a:spcPct val="120000"/>
              </a:lnSpc>
              <a:spcBef>
                <a:spcPts val="0"/>
              </a:spcBef>
              <a:buClrTx/>
              <a:buFont typeface="Wingdings" panose="05000000000000000000" pitchFamily="2" charset="2"/>
              <a:buChar char="q"/>
            </a:pPr>
            <a:r>
              <a:rPr lang="en-US" sz="2800" dirty="0">
                <a:solidFill>
                  <a:schemeClr val="tx1"/>
                </a:solidFill>
              </a:rPr>
              <a:t>Health is not a gift that could be given to communities by health professionals.</a:t>
            </a:r>
          </a:p>
          <a:p>
            <a:pPr algn="just">
              <a:lnSpc>
                <a:spcPct val="120000"/>
              </a:lnSpc>
              <a:spcBef>
                <a:spcPts val="0"/>
              </a:spcBef>
              <a:buClrTx/>
              <a:buFont typeface="Wingdings" panose="05000000000000000000" pitchFamily="2" charset="2"/>
              <a:buChar char="q"/>
            </a:pPr>
            <a:r>
              <a:rPr lang="en-US" sz="2800" dirty="0">
                <a:solidFill>
                  <a:schemeClr val="tx1"/>
                </a:solidFill>
              </a:rPr>
              <a:t>Communities can achieve better health status through their own efforts and the health worker’s role is to help them identify their problems and to point out methods for dealing with the problems.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81840087"/>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Secondary health care level. </a:t>
            </a:r>
          </a:p>
          <a:p>
            <a:pPr marL="0" indent="0" algn="just">
              <a:lnSpc>
                <a:spcPct val="120000"/>
              </a:lnSpc>
              <a:spcBef>
                <a:spcPts val="0"/>
              </a:spcBef>
              <a:buClrTx/>
              <a:buNone/>
            </a:pPr>
            <a:r>
              <a:rPr lang="en-US" sz="2600" dirty="0">
                <a:solidFill>
                  <a:schemeClr val="tx1"/>
                </a:solidFill>
              </a:rPr>
              <a:t>-	More complex problems are dealt with.</a:t>
            </a:r>
          </a:p>
          <a:p>
            <a:pPr marL="0" indent="0" algn="just">
              <a:lnSpc>
                <a:spcPct val="120000"/>
              </a:lnSpc>
              <a:spcBef>
                <a:spcPts val="0"/>
              </a:spcBef>
              <a:buClrTx/>
              <a:buNone/>
            </a:pPr>
            <a:r>
              <a:rPr lang="en-US" sz="2600" dirty="0">
                <a:solidFill>
                  <a:schemeClr val="tx1"/>
                </a:solidFill>
              </a:rPr>
              <a:t>-	Comprises curative services.</a:t>
            </a:r>
          </a:p>
          <a:p>
            <a:pPr marL="0" indent="0" algn="just">
              <a:lnSpc>
                <a:spcPct val="120000"/>
              </a:lnSpc>
              <a:spcBef>
                <a:spcPts val="0"/>
              </a:spcBef>
              <a:buClrTx/>
              <a:buNone/>
            </a:pPr>
            <a:r>
              <a:rPr lang="en-US" sz="2600" dirty="0">
                <a:solidFill>
                  <a:schemeClr val="tx1"/>
                </a:solidFill>
              </a:rPr>
              <a:t>-	Provided by the district hospitals.</a:t>
            </a:r>
          </a:p>
          <a:p>
            <a:pPr algn="just">
              <a:lnSpc>
                <a:spcPct val="120000"/>
              </a:lnSpc>
              <a:spcBef>
                <a:spcPts val="0"/>
              </a:spcBef>
              <a:buClrTx/>
              <a:buFontTx/>
              <a:buChar char="-"/>
            </a:pPr>
            <a:r>
              <a:rPr lang="en-US" sz="2600" dirty="0">
                <a:solidFill>
                  <a:schemeClr val="tx1"/>
                </a:solidFill>
              </a:rPr>
              <a:t>The 1st referral level.</a:t>
            </a:r>
          </a:p>
          <a:p>
            <a:pPr marL="0" indent="0" algn="just">
              <a:lnSpc>
                <a:spcPct val="120000"/>
              </a:lnSpc>
              <a:spcBef>
                <a:spcPts val="0"/>
              </a:spcBef>
              <a:buClrTx/>
              <a:buNone/>
            </a:pPr>
            <a:r>
              <a:rPr lang="en-US" sz="2600" b="1" dirty="0">
                <a:solidFill>
                  <a:schemeClr val="tx1"/>
                </a:solidFill>
              </a:rPr>
              <a:t>Tertiary health care level.</a:t>
            </a:r>
          </a:p>
          <a:p>
            <a:pPr marL="0" indent="0" algn="just">
              <a:lnSpc>
                <a:spcPct val="120000"/>
              </a:lnSpc>
              <a:spcBef>
                <a:spcPts val="0"/>
              </a:spcBef>
              <a:buClrTx/>
              <a:buNone/>
            </a:pPr>
            <a:r>
              <a:rPr lang="en-US" sz="2600" dirty="0">
                <a:solidFill>
                  <a:schemeClr val="tx1"/>
                </a:solidFill>
              </a:rPr>
              <a:t>-	Offers super-specialist care.</a:t>
            </a:r>
          </a:p>
          <a:p>
            <a:pPr marL="0" indent="0" algn="just">
              <a:lnSpc>
                <a:spcPct val="120000"/>
              </a:lnSpc>
              <a:spcBef>
                <a:spcPts val="0"/>
              </a:spcBef>
              <a:buClrTx/>
              <a:buNone/>
            </a:pPr>
            <a:r>
              <a:rPr lang="en-US" sz="2600" dirty="0">
                <a:solidFill>
                  <a:schemeClr val="tx1"/>
                </a:solidFill>
              </a:rPr>
              <a:t>-	Provided by regional/central level institution.</a:t>
            </a:r>
          </a:p>
          <a:p>
            <a:pPr algn="just">
              <a:lnSpc>
                <a:spcPct val="120000"/>
              </a:lnSpc>
              <a:spcBef>
                <a:spcPts val="0"/>
              </a:spcBef>
              <a:buClrTx/>
              <a:buFontTx/>
              <a:buChar char="-"/>
            </a:pPr>
            <a:r>
              <a:rPr lang="en-US" sz="2600" dirty="0">
                <a:solidFill>
                  <a:schemeClr val="tx1"/>
                </a:solidFill>
              </a:rPr>
              <a:t>Provide training programs.</a:t>
            </a:r>
          </a:p>
          <a:p>
            <a:pPr marL="0" indent="0" algn="just">
              <a:lnSpc>
                <a:spcPct val="120000"/>
              </a:lnSpc>
              <a:spcBef>
                <a:spcPts val="0"/>
              </a:spcBef>
              <a:buClrTx/>
              <a:buNone/>
            </a:pPr>
            <a:r>
              <a:rPr lang="en-US" sz="2600" dirty="0">
                <a:solidFill>
                  <a:schemeClr val="tx1"/>
                </a:solidFill>
              </a:rPr>
              <a:t>____________________________________________________</a:t>
            </a:r>
          </a:p>
          <a:p>
            <a:pPr marL="0" indent="0" algn="just">
              <a:lnSpc>
                <a:spcPct val="120000"/>
              </a:lnSpc>
              <a:spcBef>
                <a:spcPts val="0"/>
              </a:spcBef>
              <a:buClrTx/>
              <a:buNone/>
            </a:pPr>
            <a:r>
              <a:rPr lang="en-US" sz="2600" b="1" dirty="0">
                <a:solidFill>
                  <a:schemeClr val="tx1"/>
                </a:solidFill>
              </a:rPr>
              <a:t>Individual and collective responsibility for Health.</a:t>
            </a:r>
          </a:p>
          <a:p>
            <a:pPr algn="just">
              <a:lnSpc>
                <a:spcPct val="120000"/>
              </a:lnSpc>
              <a:spcBef>
                <a:spcPts val="0"/>
              </a:spcBef>
              <a:buClrTx/>
              <a:buFont typeface="Wingdings" panose="05000000000000000000" pitchFamily="2" charset="2"/>
              <a:buChar char="q"/>
            </a:pPr>
            <a:r>
              <a:rPr lang="en-US" sz="2600" dirty="0">
                <a:solidFill>
                  <a:schemeClr val="tx1"/>
                </a:solidFill>
              </a:rPr>
              <a:t>1st Aspect is a political issue: - Decentralization of decision-making.</a:t>
            </a:r>
          </a:p>
          <a:p>
            <a:pPr algn="just">
              <a:lnSpc>
                <a:spcPct val="120000"/>
              </a:lnSpc>
              <a:spcBef>
                <a:spcPts val="0"/>
              </a:spcBef>
              <a:buClrTx/>
              <a:buFont typeface="Wingdings" panose="05000000000000000000" pitchFamily="2" charset="2"/>
              <a:buChar char="q"/>
            </a:pPr>
            <a:r>
              <a:rPr lang="en-US" sz="2600" dirty="0">
                <a:solidFill>
                  <a:schemeClr val="tx1"/>
                </a:solidFill>
              </a:rPr>
              <a:t>2nd Aspect is realization: - Personal responsibility for their own and their family’s health.</a:t>
            </a:r>
          </a:p>
          <a:p>
            <a:pPr algn="just">
              <a:lnSpc>
                <a:spcPct val="120000"/>
              </a:lnSpc>
              <a:spcBef>
                <a:spcPts val="0"/>
              </a:spcBef>
              <a:buClrTx/>
              <a:buFont typeface="Wingdings" panose="05000000000000000000" pitchFamily="2" charset="2"/>
              <a:buChar char="q"/>
            </a:pPr>
            <a:r>
              <a:rPr lang="en-US" sz="2600" dirty="0">
                <a:solidFill>
                  <a:schemeClr val="tx1"/>
                </a:solidFill>
              </a:rPr>
              <a:t>NB: It is important to have informed and motivated public on the practice at both aspects.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18277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rgbClr val="00B050"/>
                </a:solidFill>
              </a:rPr>
              <a:t>THE THREE FEATURES OF A COMMUNITY</a:t>
            </a:r>
          </a:p>
          <a:p>
            <a:pPr algn="just">
              <a:lnSpc>
                <a:spcPct val="120000"/>
              </a:lnSpc>
              <a:spcBef>
                <a:spcPts val="0"/>
              </a:spcBef>
              <a:buClrTx/>
              <a:buFont typeface="Wingdings" panose="05000000000000000000" pitchFamily="2" charset="2"/>
              <a:buChar char="q"/>
            </a:pPr>
            <a:r>
              <a:rPr lang="en-US" sz="2600" dirty="0">
                <a:solidFill>
                  <a:schemeClr val="tx1"/>
                </a:solidFill>
              </a:rPr>
              <a:t>A community has three features, </a:t>
            </a:r>
            <a:r>
              <a:rPr lang="en-US" sz="2600" u="sng" dirty="0">
                <a:solidFill>
                  <a:schemeClr val="tx1"/>
                </a:solidFill>
              </a:rPr>
              <a:t>location</a:t>
            </a:r>
            <a:r>
              <a:rPr lang="en-US" sz="2600" dirty="0">
                <a:solidFill>
                  <a:schemeClr val="tx1"/>
                </a:solidFill>
              </a:rPr>
              <a:t>, </a:t>
            </a:r>
            <a:r>
              <a:rPr lang="en-US" sz="2600" u="sng" dirty="0">
                <a:solidFill>
                  <a:schemeClr val="tx1"/>
                </a:solidFill>
              </a:rPr>
              <a:t>population</a:t>
            </a:r>
            <a:r>
              <a:rPr lang="en-US" sz="2600" dirty="0">
                <a:solidFill>
                  <a:schemeClr val="tx1"/>
                </a:solidFill>
              </a:rPr>
              <a:t> and </a:t>
            </a:r>
            <a:r>
              <a:rPr lang="en-US" sz="2600" u="sng" dirty="0">
                <a:solidFill>
                  <a:schemeClr val="tx1"/>
                </a:solidFill>
              </a:rPr>
              <a:t>social system</a:t>
            </a:r>
            <a:r>
              <a:rPr lang="en-US" sz="2600" dirty="0">
                <a:solidFill>
                  <a:schemeClr val="tx1"/>
                </a:solidFill>
              </a:rPr>
              <a:t>.</a:t>
            </a:r>
          </a:p>
          <a:p>
            <a:pPr marL="514350" indent="-514350" algn="just">
              <a:lnSpc>
                <a:spcPct val="120000"/>
              </a:lnSpc>
              <a:spcBef>
                <a:spcPts val="0"/>
              </a:spcBef>
              <a:buClrTx/>
              <a:buFont typeface="+mj-lt"/>
              <a:buAutoNum type="arabicPeriod"/>
            </a:pPr>
            <a:r>
              <a:rPr lang="en-US" sz="2600" b="1" dirty="0">
                <a:solidFill>
                  <a:schemeClr val="tx1"/>
                </a:solidFill>
              </a:rPr>
              <a:t>Location: </a:t>
            </a:r>
            <a:r>
              <a:rPr lang="en-US" sz="2600" dirty="0">
                <a:solidFill>
                  <a:schemeClr val="tx1"/>
                </a:solidFill>
              </a:rPr>
              <a:t>every physical community carries out its daily existence in a specific geographical location. The health of the community is affected by this location, including the placement of the service, the geographical features…</a:t>
            </a:r>
          </a:p>
          <a:p>
            <a:pPr marL="514350" indent="-514350" algn="just">
              <a:lnSpc>
                <a:spcPct val="120000"/>
              </a:lnSpc>
              <a:spcBef>
                <a:spcPts val="0"/>
              </a:spcBef>
              <a:buClrTx/>
              <a:buFont typeface="+mj-lt"/>
              <a:buAutoNum type="arabicPeriod"/>
            </a:pPr>
            <a:r>
              <a:rPr lang="en-US" sz="2600" b="1" dirty="0">
                <a:solidFill>
                  <a:schemeClr val="tx1"/>
                </a:solidFill>
              </a:rPr>
              <a:t>Population: </a:t>
            </a:r>
            <a:r>
              <a:rPr lang="en-US" sz="2600" dirty="0">
                <a:solidFill>
                  <a:schemeClr val="tx1"/>
                </a:solidFill>
              </a:rPr>
              <a:t>consists of specialized aggregates, but all of the diverse people who live within the boundary of the community.</a:t>
            </a:r>
          </a:p>
          <a:p>
            <a:pPr marL="514350" indent="-514350" algn="just">
              <a:lnSpc>
                <a:spcPct val="120000"/>
              </a:lnSpc>
              <a:spcBef>
                <a:spcPts val="0"/>
              </a:spcBef>
              <a:buClrTx/>
              <a:buFont typeface="+mj-lt"/>
              <a:buAutoNum type="arabicPeriod"/>
            </a:pPr>
            <a:r>
              <a:rPr lang="en-US" sz="2600" b="1" dirty="0">
                <a:solidFill>
                  <a:schemeClr val="tx1"/>
                </a:solidFill>
              </a:rPr>
              <a:t>Social system: </a:t>
            </a:r>
            <a:r>
              <a:rPr lang="en-US" sz="2600" dirty="0">
                <a:solidFill>
                  <a:schemeClr val="tx1"/>
                </a:solidFill>
              </a:rPr>
              <a:t>the various parts of communities’ social system that interact and include the heath system, family system, economic system and educational system.</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98400952"/>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r>
              <a:rPr lang="en-US" sz="5400" b="1" dirty="0">
                <a:solidFill>
                  <a:srgbClr val="00B050"/>
                </a:solidFill>
              </a:rPr>
              <a:t>COMMUNITY BASED HEALTH CARE (</a:t>
            </a:r>
            <a:r>
              <a:rPr lang="en-US" sz="5400" b="1" dirty="0" err="1">
                <a:solidFill>
                  <a:srgbClr val="00B050"/>
                </a:solidFill>
              </a:rPr>
              <a:t>CBHC</a:t>
            </a:r>
            <a:r>
              <a:rPr lang="en-US" sz="5400" b="1" dirty="0">
                <a:solidFill>
                  <a:srgbClr val="00B050"/>
                </a:solidFill>
              </a:rPr>
              <a:t>)</a:t>
            </a: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1552717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70C0"/>
                </a:solidFill>
              </a:rPr>
              <a:t>HOME AND COMMUNITY BASED CARE (</a:t>
            </a:r>
            <a:r>
              <a:rPr lang="en-US" sz="2800" b="1" dirty="0" err="1">
                <a:solidFill>
                  <a:srgbClr val="0070C0"/>
                </a:solidFill>
              </a:rPr>
              <a:t>HCBC</a:t>
            </a:r>
            <a:r>
              <a:rPr lang="en-US" sz="2800" b="1" dirty="0">
                <a:solidFill>
                  <a:srgbClr val="0070C0"/>
                </a:solidFill>
              </a:rPr>
              <a:t>):</a:t>
            </a:r>
          </a:p>
          <a:p>
            <a:pPr algn="just">
              <a:lnSpc>
                <a:spcPct val="120000"/>
              </a:lnSpc>
              <a:spcBef>
                <a:spcPts val="0"/>
              </a:spcBef>
              <a:buClrTx/>
              <a:buFont typeface="Wingdings" panose="05000000000000000000" pitchFamily="2" charset="2"/>
              <a:buChar char="q"/>
            </a:pPr>
            <a:r>
              <a:rPr lang="en-US" sz="2800" dirty="0" err="1">
                <a:solidFill>
                  <a:schemeClr val="tx1"/>
                </a:solidFill>
              </a:rPr>
              <a:t>HCBC</a:t>
            </a:r>
            <a:r>
              <a:rPr lang="en-US" sz="2800" dirty="0">
                <a:solidFill>
                  <a:schemeClr val="tx1"/>
                </a:solidFill>
              </a:rPr>
              <a:t> is Care of persons with chronic or terminal illnesses extended from health facility to the patients' home through family participation and community involvement within available resources and in collaboration with health care workers.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4666085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70C0"/>
                </a:solidFill>
              </a:rPr>
              <a:t>Why </a:t>
            </a:r>
            <a:r>
              <a:rPr lang="en-US" sz="2600" b="1" dirty="0" err="1">
                <a:solidFill>
                  <a:srgbClr val="0070C0"/>
                </a:solidFill>
              </a:rPr>
              <a:t>HCBC</a:t>
            </a:r>
            <a:r>
              <a:rPr lang="en-US" sz="2600" b="1" dirty="0">
                <a:solidFill>
                  <a:srgbClr val="0070C0"/>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Most patients with chronic and terminal illnesses are discharged before full recovery and therefore the need for continuity of care. </a:t>
            </a:r>
          </a:p>
          <a:p>
            <a:pPr algn="just">
              <a:lnSpc>
                <a:spcPct val="120000"/>
              </a:lnSpc>
              <a:spcBef>
                <a:spcPts val="0"/>
              </a:spcBef>
              <a:buClrTx/>
              <a:buFont typeface="Wingdings" panose="05000000000000000000" pitchFamily="2" charset="2"/>
              <a:buChar char="q"/>
            </a:pPr>
            <a:r>
              <a:rPr lang="en-US" sz="2600" dirty="0">
                <a:solidFill>
                  <a:schemeClr val="tx1"/>
                </a:solidFill>
              </a:rPr>
              <a:t>Health institutions have many limitations such as shortage of health workers and bed capacity.</a:t>
            </a:r>
          </a:p>
          <a:p>
            <a:pPr algn="just">
              <a:lnSpc>
                <a:spcPct val="120000"/>
              </a:lnSpc>
              <a:spcBef>
                <a:spcPts val="0"/>
              </a:spcBef>
              <a:buClrTx/>
              <a:buFont typeface="Wingdings" panose="05000000000000000000" pitchFamily="2" charset="2"/>
              <a:buChar char="q"/>
            </a:pPr>
            <a:r>
              <a:rPr lang="en-US" sz="2600" dirty="0">
                <a:solidFill>
                  <a:schemeClr val="tx1"/>
                </a:solidFill>
              </a:rPr>
              <a:t>Most care providers at home lack basic knowledge on self-protection when caring for patients especially those with HIV and other infectious infections. </a:t>
            </a:r>
          </a:p>
          <a:p>
            <a:pPr algn="just">
              <a:lnSpc>
                <a:spcPct val="120000"/>
              </a:lnSpc>
              <a:spcBef>
                <a:spcPts val="0"/>
              </a:spcBef>
              <a:buClrTx/>
              <a:buFont typeface="Wingdings" panose="05000000000000000000" pitchFamily="2" charset="2"/>
              <a:buChar char="q"/>
            </a:pPr>
            <a:r>
              <a:rPr lang="en-US" sz="2600" dirty="0" err="1">
                <a:solidFill>
                  <a:schemeClr val="tx1"/>
                </a:solidFill>
              </a:rPr>
              <a:t>HCBC</a:t>
            </a:r>
            <a:r>
              <a:rPr lang="en-US" sz="2600" dirty="0">
                <a:solidFill>
                  <a:schemeClr val="tx1"/>
                </a:solidFill>
              </a:rPr>
              <a:t> helps reduce the stigma attached to some chronic diseases. </a:t>
            </a:r>
          </a:p>
          <a:p>
            <a:pPr algn="just">
              <a:lnSpc>
                <a:spcPct val="120000"/>
              </a:lnSpc>
              <a:spcBef>
                <a:spcPts val="0"/>
              </a:spcBef>
              <a:buClrTx/>
              <a:buFont typeface="Wingdings" panose="05000000000000000000" pitchFamily="2" charset="2"/>
              <a:buChar char="q"/>
            </a:pPr>
            <a:r>
              <a:rPr lang="en-US" sz="2600" dirty="0">
                <a:solidFill>
                  <a:schemeClr val="tx1"/>
                </a:solidFill>
              </a:rPr>
              <a:t>There is need to offer continuity of care to prolong lives and reduce suffering of patients with chronic/terminal illness.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5608600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Objectives of </a:t>
            </a:r>
            <a:r>
              <a:rPr lang="en-US" sz="2600" b="1" dirty="0" err="1">
                <a:solidFill>
                  <a:srgbClr val="0070C0"/>
                </a:solidFill>
              </a:rPr>
              <a:t>HCBC</a:t>
            </a:r>
            <a:r>
              <a:rPr lang="en-US" sz="2600" b="1" dirty="0">
                <a:solidFill>
                  <a:srgbClr val="0070C0"/>
                </a:solidFill>
              </a:rPr>
              <a:t>.</a:t>
            </a:r>
          </a:p>
          <a:p>
            <a:pPr marL="514350" indent="-514350" algn="just">
              <a:lnSpc>
                <a:spcPct val="120000"/>
              </a:lnSpc>
              <a:spcBef>
                <a:spcPts val="0"/>
              </a:spcBef>
              <a:buClrTx/>
              <a:buFont typeface="+mj-lt"/>
              <a:buAutoNum type="arabicPeriod"/>
            </a:pPr>
            <a:r>
              <a:rPr lang="en-US" sz="2600" dirty="0">
                <a:solidFill>
                  <a:schemeClr val="tx1"/>
                </a:solidFill>
              </a:rPr>
              <a:t>To facilitate the continuity of the client’s care from the health facility to the home and community.</a:t>
            </a:r>
          </a:p>
          <a:p>
            <a:pPr marL="514350" indent="-514350" algn="just">
              <a:lnSpc>
                <a:spcPct val="120000"/>
              </a:lnSpc>
              <a:spcBef>
                <a:spcPts val="0"/>
              </a:spcBef>
              <a:buClrTx/>
              <a:buFont typeface="+mj-lt"/>
              <a:buAutoNum type="arabicPeriod"/>
            </a:pPr>
            <a:r>
              <a:rPr lang="en-US" sz="2600" dirty="0">
                <a:solidFill>
                  <a:schemeClr val="tx1"/>
                </a:solidFill>
              </a:rPr>
              <a:t>To promote family and community awareness of disease prevention and care related to chronic illnesses.</a:t>
            </a:r>
          </a:p>
          <a:p>
            <a:pPr marL="514350" indent="-514350" algn="just">
              <a:lnSpc>
                <a:spcPct val="120000"/>
              </a:lnSpc>
              <a:spcBef>
                <a:spcPts val="0"/>
              </a:spcBef>
              <a:buClrTx/>
              <a:buFont typeface="+mj-lt"/>
              <a:buAutoNum type="arabicPeriod"/>
            </a:pPr>
            <a:r>
              <a:rPr lang="en-US" sz="2600" dirty="0">
                <a:solidFill>
                  <a:schemeClr val="tx1"/>
                </a:solidFill>
              </a:rPr>
              <a:t>To empower the clients, the family and the community with the knowledge needed to ensure long-term care and support.</a:t>
            </a:r>
          </a:p>
          <a:p>
            <a:pPr marL="514350" indent="-514350" algn="just">
              <a:lnSpc>
                <a:spcPct val="120000"/>
              </a:lnSpc>
              <a:spcBef>
                <a:spcPts val="0"/>
              </a:spcBef>
              <a:buClrTx/>
              <a:buFont typeface="+mj-lt"/>
              <a:buAutoNum type="arabicPeriod"/>
            </a:pPr>
            <a:r>
              <a:rPr lang="en-US" sz="2600" dirty="0">
                <a:solidFill>
                  <a:schemeClr val="tx1"/>
                </a:solidFill>
              </a:rPr>
              <a:t>To raise the acceptability of terminally ill patients by the family/community, hence reducing the stigma.</a:t>
            </a:r>
          </a:p>
          <a:p>
            <a:pPr marL="514350" indent="-514350" algn="just">
              <a:lnSpc>
                <a:spcPct val="120000"/>
              </a:lnSpc>
              <a:spcBef>
                <a:spcPts val="0"/>
              </a:spcBef>
              <a:buClrTx/>
              <a:buFont typeface="+mj-lt"/>
              <a:buAutoNum type="arabicPeriod"/>
            </a:pPr>
            <a:r>
              <a:rPr lang="en-US" sz="2600" dirty="0">
                <a:solidFill>
                  <a:schemeClr val="tx1"/>
                </a:solidFill>
              </a:rPr>
              <a:t>To streamline the patient/client referral from the institutions into the community and from the community to appropriate health and social facilities.</a:t>
            </a:r>
          </a:p>
          <a:p>
            <a:pPr marL="514350" indent="-514350" algn="just">
              <a:lnSpc>
                <a:spcPct val="120000"/>
              </a:lnSpc>
              <a:spcBef>
                <a:spcPts val="0"/>
              </a:spcBef>
              <a:buClrTx/>
              <a:buFont typeface="+mj-lt"/>
              <a:buAutoNum type="arabicPeriod"/>
            </a:pPr>
            <a:r>
              <a:rPr lang="en-US" sz="2600" dirty="0">
                <a:solidFill>
                  <a:schemeClr val="tx1"/>
                </a:solidFill>
              </a:rPr>
              <a:t>To facilitate quality community care.</a:t>
            </a:r>
          </a:p>
          <a:p>
            <a:pPr marL="514350" indent="-514350" algn="just">
              <a:lnSpc>
                <a:spcPct val="120000"/>
              </a:lnSpc>
              <a:spcBef>
                <a:spcPts val="0"/>
              </a:spcBef>
              <a:buClrTx/>
              <a:buFont typeface="+mj-lt"/>
              <a:buAutoNum type="arabicPeriod"/>
            </a:pPr>
            <a:r>
              <a:rPr lang="en-US" sz="2600" dirty="0">
                <a:solidFill>
                  <a:schemeClr val="tx1"/>
                </a:solidFill>
              </a:rPr>
              <a:t>To mobilize the resources necessary for sustainability of the service.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9013403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PRINCIPLES OF HOME AND COMMUNITY BASED CARE</a:t>
            </a:r>
          </a:p>
          <a:p>
            <a:pPr marL="514350" indent="-514350" algn="just">
              <a:lnSpc>
                <a:spcPct val="120000"/>
              </a:lnSpc>
              <a:spcBef>
                <a:spcPts val="0"/>
              </a:spcBef>
              <a:buClrTx/>
              <a:buFont typeface="+mj-lt"/>
              <a:buAutoNum type="arabicPeriod"/>
            </a:pPr>
            <a:r>
              <a:rPr lang="en-US" sz="2600" dirty="0">
                <a:solidFill>
                  <a:schemeClr val="tx1"/>
                </a:solidFill>
              </a:rPr>
              <a:t>Ensure </a:t>
            </a:r>
            <a:r>
              <a:rPr lang="en-US" sz="2600" b="1" dirty="0">
                <a:solidFill>
                  <a:schemeClr val="tx1"/>
                </a:solidFill>
              </a:rPr>
              <a:t>appropriate, cost-effective </a:t>
            </a:r>
            <a:r>
              <a:rPr lang="en-US" sz="2600" dirty="0">
                <a:solidFill>
                  <a:schemeClr val="tx1"/>
                </a:solidFill>
              </a:rPr>
              <a:t>access to quality health care and support to enable persons living with chronic illnesses to retain their self-sufficiency and maintain quality of life. </a:t>
            </a:r>
          </a:p>
          <a:p>
            <a:pPr marL="514350" indent="-514350" algn="just">
              <a:lnSpc>
                <a:spcPct val="120000"/>
              </a:lnSpc>
              <a:spcBef>
                <a:spcPts val="0"/>
              </a:spcBef>
              <a:buClrTx/>
              <a:buFont typeface="+mj-lt"/>
              <a:buAutoNum type="arabicPeriod"/>
            </a:pPr>
            <a:r>
              <a:rPr lang="en-US" sz="2600" dirty="0">
                <a:solidFill>
                  <a:schemeClr val="tx1"/>
                </a:solidFill>
              </a:rPr>
              <a:t>Encouraging the </a:t>
            </a:r>
            <a:r>
              <a:rPr lang="en-US" sz="2600" b="1" dirty="0">
                <a:solidFill>
                  <a:schemeClr val="tx1"/>
                </a:solidFill>
              </a:rPr>
              <a:t>active participation </a:t>
            </a:r>
            <a:r>
              <a:rPr lang="en-US" sz="2600" dirty="0">
                <a:solidFill>
                  <a:schemeClr val="tx1"/>
                </a:solidFill>
              </a:rPr>
              <a:t>and involvement of the patient and their family. </a:t>
            </a:r>
          </a:p>
          <a:p>
            <a:pPr marL="514350" indent="-514350" algn="just">
              <a:lnSpc>
                <a:spcPct val="120000"/>
              </a:lnSpc>
              <a:spcBef>
                <a:spcPts val="0"/>
              </a:spcBef>
              <a:buClrTx/>
              <a:buFont typeface="+mj-lt"/>
              <a:buAutoNum type="arabicPeriod"/>
            </a:pPr>
            <a:r>
              <a:rPr lang="en-US" sz="2600" dirty="0">
                <a:solidFill>
                  <a:schemeClr val="tx1"/>
                </a:solidFill>
              </a:rPr>
              <a:t>Fostering the active participation and involvement of those </a:t>
            </a:r>
            <a:r>
              <a:rPr lang="en-US" sz="2600" b="1" dirty="0">
                <a:solidFill>
                  <a:schemeClr val="tx1"/>
                </a:solidFill>
              </a:rPr>
              <a:t>most able to </a:t>
            </a:r>
            <a:r>
              <a:rPr lang="en-US" sz="2600" dirty="0">
                <a:solidFill>
                  <a:schemeClr val="tx1"/>
                </a:solidFill>
              </a:rPr>
              <a:t>provide support to the community at all levels. </a:t>
            </a:r>
          </a:p>
          <a:p>
            <a:pPr marL="514350" indent="-514350" algn="just">
              <a:lnSpc>
                <a:spcPct val="120000"/>
              </a:lnSpc>
              <a:spcBef>
                <a:spcPts val="0"/>
              </a:spcBef>
              <a:buClrTx/>
              <a:buFont typeface="+mj-lt"/>
              <a:buAutoNum type="arabicPeriod"/>
            </a:pPr>
            <a:r>
              <a:rPr lang="en-US" sz="2600" dirty="0">
                <a:solidFill>
                  <a:schemeClr val="tx1"/>
                </a:solidFill>
              </a:rPr>
              <a:t>Ensuring </a:t>
            </a:r>
            <a:r>
              <a:rPr lang="en-US" sz="2600" b="1" dirty="0">
                <a:solidFill>
                  <a:schemeClr val="tx1"/>
                </a:solidFill>
              </a:rPr>
              <a:t>respect</a:t>
            </a:r>
            <a:r>
              <a:rPr lang="en-US" sz="2600" dirty="0">
                <a:solidFill>
                  <a:schemeClr val="tx1"/>
                </a:solidFill>
              </a:rPr>
              <a:t> for the basic </a:t>
            </a:r>
            <a:r>
              <a:rPr lang="en-US" sz="2600" b="1" dirty="0">
                <a:solidFill>
                  <a:schemeClr val="tx1"/>
                </a:solidFill>
              </a:rPr>
              <a:t>human rights.</a:t>
            </a:r>
          </a:p>
          <a:p>
            <a:pPr marL="514350" indent="-514350" algn="just">
              <a:lnSpc>
                <a:spcPct val="120000"/>
              </a:lnSpc>
              <a:spcBef>
                <a:spcPts val="0"/>
              </a:spcBef>
              <a:buClrTx/>
              <a:buFont typeface="+mj-lt"/>
              <a:buAutoNum type="arabicPeriod"/>
            </a:pPr>
            <a:r>
              <a:rPr lang="en-US" sz="2600" dirty="0">
                <a:solidFill>
                  <a:schemeClr val="tx1"/>
                </a:solidFill>
              </a:rPr>
              <a:t>Instituting measures to ensure the </a:t>
            </a:r>
            <a:r>
              <a:rPr lang="en-US" sz="2600" b="1" dirty="0">
                <a:solidFill>
                  <a:schemeClr val="tx1"/>
                </a:solidFill>
              </a:rPr>
              <a:t>economic sustainability </a:t>
            </a:r>
            <a:r>
              <a:rPr lang="en-US" sz="2600" dirty="0">
                <a:solidFill>
                  <a:schemeClr val="tx1"/>
                </a:solidFill>
              </a:rPr>
              <a:t>of home and community care support.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135437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514350" indent="-514350" algn="just">
              <a:lnSpc>
                <a:spcPct val="120000"/>
              </a:lnSpc>
              <a:spcBef>
                <a:spcPts val="0"/>
              </a:spcBef>
              <a:buClrTx/>
              <a:buFont typeface="+mj-lt"/>
              <a:buAutoNum type="arabicPeriod" startAt="6"/>
            </a:pPr>
            <a:r>
              <a:rPr lang="en-US" sz="2600" dirty="0">
                <a:solidFill>
                  <a:schemeClr val="tx1"/>
                </a:solidFill>
              </a:rPr>
              <a:t>Building and </a:t>
            </a:r>
            <a:r>
              <a:rPr lang="en-US" sz="2600" b="1" dirty="0">
                <a:solidFill>
                  <a:schemeClr val="tx1"/>
                </a:solidFill>
              </a:rPr>
              <a:t>supporting referral networks/linkages </a:t>
            </a:r>
            <a:r>
              <a:rPr lang="en-US" sz="2600" dirty="0">
                <a:solidFill>
                  <a:schemeClr val="tx1"/>
                </a:solidFill>
              </a:rPr>
              <a:t>and collaboration among participating entities. </a:t>
            </a:r>
          </a:p>
          <a:p>
            <a:pPr marL="514350" indent="-514350" algn="just">
              <a:lnSpc>
                <a:spcPct val="120000"/>
              </a:lnSpc>
              <a:spcBef>
                <a:spcPts val="0"/>
              </a:spcBef>
              <a:buClrTx/>
              <a:buFont typeface="+mj-lt"/>
              <a:buAutoNum type="arabicPeriod" startAt="6"/>
            </a:pPr>
            <a:r>
              <a:rPr lang="en-US" sz="2600" b="1" dirty="0">
                <a:solidFill>
                  <a:schemeClr val="tx1"/>
                </a:solidFill>
              </a:rPr>
              <a:t>Building capacity </a:t>
            </a:r>
            <a:r>
              <a:rPr lang="en-US" sz="2600" dirty="0">
                <a:solidFill>
                  <a:schemeClr val="tx1"/>
                </a:solidFill>
              </a:rPr>
              <a:t>at the household, community and institutional levels. </a:t>
            </a:r>
          </a:p>
          <a:p>
            <a:pPr marL="514350" indent="-514350" algn="just">
              <a:lnSpc>
                <a:spcPct val="120000"/>
              </a:lnSpc>
              <a:spcBef>
                <a:spcPts val="0"/>
              </a:spcBef>
              <a:buClrTx/>
              <a:buFont typeface="+mj-lt"/>
              <a:buAutoNum type="arabicPeriod" startAt="6"/>
            </a:pPr>
            <a:r>
              <a:rPr lang="en-US" sz="2600" dirty="0">
                <a:solidFill>
                  <a:schemeClr val="tx1"/>
                </a:solidFill>
              </a:rPr>
              <a:t>Addressing the </a:t>
            </a:r>
            <a:r>
              <a:rPr lang="en-US" sz="2600" b="1" dirty="0">
                <a:solidFill>
                  <a:schemeClr val="tx1"/>
                </a:solidFill>
              </a:rPr>
              <a:t>differential gender impact </a:t>
            </a:r>
            <a:r>
              <a:rPr lang="en-US" sz="2600" dirty="0">
                <a:solidFill>
                  <a:schemeClr val="tx1"/>
                </a:solidFill>
              </a:rPr>
              <a:t>of the HIV/AIDS epidemic and other chronic illnesses and care.</a:t>
            </a:r>
          </a:p>
          <a:p>
            <a:pPr marL="514350" indent="-514350" algn="just">
              <a:lnSpc>
                <a:spcPct val="120000"/>
              </a:lnSpc>
              <a:spcBef>
                <a:spcPts val="0"/>
              </a:spcBef>
              <a:buClrTx/>
              <a:buFont typeface="+mj-lt"/>
              <a:buAutoNum type="arabicPeriod" startAt="6"/>
            </a:pPr>
            <a:r>
              <a:rPr lang="en-US" sz="2600" dirty="0">
                <a:solidFill>
                  <a:schemeClr val="tx1"/>
                </a:solidFill>
              </a:rPr>
              <a:t>Developing the vital role of </a:t>
            </a:r>
            <a:r>
              <a:rPr lang="en-US" sz="2600" b="1" dirty="0">
                <a:solidFill>
                  <a:schemeClr val="tx1"/>
                </a:solidFill>
              </a:rPr>
              <a:t>home and community based care</a:t>
            </a:r>
            <a:r>
              <a:rPr lang="en-US" sz="2600" dirty="0">
                <a:solidFill>
                  <a:schemeClr val="tx1"/>
                </a:solidFill>
              </a:rPr>
              <a:t> as the link between prevention and care. </a:t>
            </a:r>
          </a:p>
          <a:p>
            <a:pPr marL="514350" indent="-514350" algn="just">
              <a:lnSpc>
                <a:spcPct val="120000"/>
              </a:lnSpc>
              <a:spcBef>
                <a:spcPts val="0"/>
              </a:spcBef>
              <a:buClrTx/>
              <a:buFont typeface="+mj-lt"/>
              <a:buAutoNum type="arabicPeriod" startAt="6"/>
            </a:pPr>
            <a:r>
              <a:rPr lang="en-US" sz="2600" dirty="0">
                <a:solidFill>
                  <a:schemeClr val="tx1"/>
                </a:solidFill>
              </a:rPr>
              <a:t>Taking a </a:t>
            </a:r>
            <a:r>
              <a:rPr lang="en-US" sz="2600" b="1" dirty="0">
                <a:solidFill>
                  <a:schemeClr val="tx1"/>
                </a:solidFill>
              </a:rPr>
              <a:t>multi-sector approach </a:t>
            </a:r>
            <a:r>
              <a:rPr lang="en-US" sz="2600" dirty="0">
                <a:solidFill>
                  <a:schemeClr val="tx1"/>
                </a:solidFill>
              </a:rPr>
              <a:t>to care and support. </a:t>
            </a:r>
          </a:p>
          <a:p>
            <a:pPr marL="514350" indent="-514350" algn="just">
              <a:lnSpc>
                <a:spcPct val="120000"/>
              </a:lnSpc>
              <a:spcBef>
                <a:spcPts val="0"/>
              </a:spcBef>
              <a:buClrTx/>
              <a:buFont typeface="+mj-lt"/>
              <a:buAutoNum type="arabicPeriod" startAt="6"/>
            </a:pPr>
            <a:r>
              <a:rPr lang="en-US" sz="2600" dirty="0">
                <a:solidFill>
                  <a:schemeClr val="tx1"/>
                </a:solidFill>
              </a:rPr>
              <a:t>Addressing the </a:t>
            </a:r>
            <a:r>
              <a:rPr lang="en-US" sz="2600" b="1" dirty="0">
                <a:solidFill>
                  <a:schemeClr val="tx1"/>
                </a:solidFill>
              </a:rPr>
              <a:t>reproductive health needs </a:t>
            </a:r>
            <a:r>
              <a:rPr lang="en-US" sz="2600" dirty="0">
                <a:solidFill>
                  <a:schemeClr val="tx1"/>
                </a:solidFill>
              </a:rPr>
              <a:t>of persons living with chronic illnesses. </a:t>
            </a:r>
          </a:p>
          <a:p>
            <a:pPr marL="514350" indent="-514350" algn="just">
              <a:lnSpc>
                <a:spcPct val="120000"/>
              </a:lnSpc>
              <a:spcBef>
                <a:spcPts val="0"/>
              </a:spcBef>
              <a:buClrTx/>
              <a:buFont typeface="+mj-lt"/>
              <a:buAutoNum type="arabicPeriod" startAt="6"/>
            </a:pPr>
            <a:r>
              <a:rPr lang="en-US" sz="2600" dirty="0">
                <a:solidFill>
                  <a:schemeClr val="tx1"/>
                </a:solidFill>
              </a:rPr>
              <a:t>Targeting </a:t>
            </a:r>
            <a:r>
              <a:rPr lang="en-US" sz="2600" b="1" dirty="0">
                <a:solidFill>
                  <a:schemeClr val="tx1"/>
                </a:solidFill>
              </a:rPr>
              <a:t>social assistance </a:t>
            </a:r>
            <a:r>
              <a:rPr lang="en-US" sz="2600" dirty="0">
                <a:solidFill>
                  <a:schemeClr val="tx1"/>
                </a:solidFill>
              </a:rPr>
              <a:t>to all affected families especially children. </a:t>
            </a:r>
          </a:p>
          <a:p>
            <a:pPr marL="514350" indent="-514350" algn="just">
              <a:lnSpc>
                <a:spcPct val="120000"/>
              </a:lnSpc>
              <a:spcBef>
                <a:spcPts val="0"/>
              </a:spcBef>
              <a:buClrTx/>
              <a:buFont typeface="+mj-lt"/>
              <a:buAutoNum type="arabicPeriod" startAt="6"/>
            </a:pPr>
            <a:r>
              <a:rPr lang="en-US" sz="2600" b="1" dirty="0">
                <a:solidFill>
                  <a:schemeClr val="tx1"/>
                </a:solidFill>
              </a:rPr>
              <a:t>Caring for caregivers</a:t>
            </a:r>
            <a:r>
              <a:rPr lang="en-US" sz="2600" dirty="0">
                <a:solidFill>
                  <a:schemeClr val="tx1"/>
                </a:solidFill>
              </a:rPr>
              <a:t>, in order to minimise the physical and spiritual exhaustion that can come with the prolonged care of the terminally ill (Avoid burn-out). </a:t>
            </a:r>
          </a:p>
          <a:p>
            <a:pPr marL="514350" indent="-514350" algn="just">
              <a:lnSpc>
                <a:spcPct val="120000"/>
              </a:lnSpc>
              <a:spcBef>
                <a:spcPts val="0"/>
              </a:spcBef>
              <a:buClrTx/>
              <a:buFont typeface="+mj-lt"/>
              <a:buAutoNum type="arabicPeriod" startAt="6"/>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5483199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HOME AND COMMUNITY BASED CARE NEEDS</a:t>
            </a:r>
          </a:p>
          <a:p>
            <a:pPr marL="0" indent="0" algn="just">
              <a:lnSpc>
                <a:spcPct val="120000"/>
              </a:lnSpc>
              <a:spcBef>
                <a:spcPts val="0"/>
              </a:spcBef>
              <a:buClrTx/>
              <a:buNone/>
            </a:pPr>
            <a:r>
              <a:rPr lang="en-US" sz="2600" b="1" dirty="0">
                <a:solidFill>
                  <a:schemeClr val="tx1"/>
                </a:solidFill>
              </a:rPr>
              <a:t>1. Physical Needs.</a:t>
            </a:r>
          </a:p>
          <a:p>
            <a:pPr algn="just">
              <a:lnSpc>
                <a:spcPct val="120000"/>
              </a:lnSpc>
              <a:spcBef>
                <a:spcPts val="0"/>
              </a:spcBef>
              <a:buClrTx/>
              <a:buFont typeface="Wingdings" panose="05000000000000000000" pitchFamily="2" charset="2"/>
              <a:buChar char="q"/>
            </a:pPr>
            <a:r>
              <a:rPr lang="en-US" sz="2600" dirty="0">
                <a:solidFill>
                  <a:schemeClr val="tx1"/>
                </a:solidFill>
              </a:rPr>
              <a:t>Drugs.</a:t>
            </a:r>
          </a:p>
          <a:p>
            <a:pPr algn="just">
              <a:lnSpc>
                <a:spcPct val="120000"/>
              </a:lnSpc>
              <a:spcBef>
                <a:spcPts val="0"/>
              </a:spcBef>
              <a:buClrTx/>
              <a:buFont typeface="Wingdings" panose="05000000000000000000" pitchFamily="2" charset="2"/>
              <a:buChar char="q"/>
            </a:pPr>
            <a:r>
              <a:rPr lang="en-US" sz="2600" dirty="0">
                <a:solidFill>
                  <a:schemeClr val="tx1"/>
                </a:solidFill>
              </a:rPr>
              <a:t>Clinical care such as regular check-ups.</a:t>
            </a:r>
          </a:p>
          <a:p>
            <a:pPr algn="just">
              <a:lnSpc>
                <a:spcPct val="120000"/>
              </a:lnSpc>
              <a:spcBef>
                <a:spcPts val="0"/>
              </a:spcBef>
              <a:buClrTx/>
              <a:buFont typeface="Wingdings" panose="05000000000000000000" pitchFamily="2" charset="2"/>
              <a:buChar char="q"/>
            </a:pPr>
            <a:r>
              <a:rPr lang="en-US" sz="2600" dirty="0">
                <a:solidFill>
                  <a:schemeClr val="tx1"/>
                </a:solidFill>
              </a:rPr>
              <a:t>Basic needs e.g. clothing, housing, food, fuel/energy, water, education for children and income.</a:t>
            </a:r>
          </a:p>
          <a:p>
            <a:pPr algn="just">
              <a:lnSpc>
                <a:spcPct val="120000"/>
              </a:lnSpc>
              <a:spcBef>
                <a:spcPts val="0"/>
              </a:spcBef>
              <a:buClrTx/>
              <a:buFont typeface="Wingdings" panose="05000000000000000000" pitchFamily="2" charset="2"/>
              <a:buChar char="q"/>
            </a:pPr>
            <a:r>
              <a:rPr lang="en-US" sz="2600" dirty="0">
                <a:solidFill>
                  <a:schemeClr val="tx1"/>
                </a:solidFill>
              </a:rPr>
              <a:t>General nursing care - toilet needs, observation of vital signs, care of wounds, personal and oral hygiene and comfort.</a:t>
            </a:r>
          </a:p>
          <a:p>
            <a:pPr algn="just">
              <a:lnSpc>
                <a:spcPct val="120000"/>
              </a:lnSpc>
              <a:spcBef>
                <a:spcPts val="0"/>
              </a:spcBef>
              <a:buClrTx/>
              <a:buFont typeface="Wingdings" panose="05000000000000000000" pitchFamily="2" charset="2"/>
              <a:buChar char="q"/>
            </a:pPr>
            <a:r>
              <a:rPr lang="en-US" sz="2600" dirty="0">
                <a:solidFill>
                  <a:schemeClr val="tx1"/>
                </a:solidFill>
              </a:rPr>
              <a:t>Nutritional needs.</a:t>
            </a:r>
          </a:p>
          <a:p>
            <a:pPr algn="just">
              <a:lnSpc>
                <a:spcPct val="120000"/>
              </a:lnSpc>
              <a:spcBef>
                <a:spcPts val="0"/>
              </a:spcBef>
              <a:buClrTx/>
              <a:buFont typeface="Wingdings" panose="05000000000000000000" pitchFamily="2" charset="2"/>
              <a:buChar char="q"/>
            </a:pPr>
            <a:r>
              <a:rPr lang="en-US" sz="2600" dirty="0">
                <a:solidFill>
                  <a:schemeClr val="tx1"/>
                </a:solidFill>
              </a:rPr>
              <a:t>Physical therapies.</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education and communication (IEC), including up-to-date, accurate information on the disease, on writing a will and on preparing for the eventuality of death, on how to take prescribed drugs, prevention and care of the clients’ illness.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841974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 Spiritual / Pastoral Needs.</a:t>
            </a:r>
          </a:p>
          <a:p>
            <a:pPr algn="just">
              <a:lnSpc>
                <a:spcPct val="120000"/>
              </a:lnSpc>
              <a:spcBef>
                <a:spcPts val="0"/>
              </a:spcBef>
              <a:buClrTx/>
              <a:buFont typeface="Wingdings" panose="05000000000000000000" pitchFamily="2" charset="2"/>
              <a:buChar char="q"/>
            </a:pPr>
            <a:r>
              <a:rPr lang="en-US" sz="2600" dirty="0">
                <a:solidFill>
                  <a:schemeClr val="tx1"/>
                </a:solidFill>
              </a:rPr>
              <a:t>Need to repent and be forgiven.</a:t>
            </a:r>
          </a:p>
          <a:p>
            <a:pPr algn="just">
              <a:lnSpc>
                <a:spcPct val="120000"/>
              </a:lnSpc>
              <a:spcBef>
                <a:spcPts val="0"/>
              </a:spcBef>
              <a:buClrTx/>
              <a:buFont typeface="Wingdings" panose="05000000000000000000" pitchFamily="2" charset="2"/>
              <a:buChar char="q"/>
            </a:pPr>
            <a:r>
              <a:rPr lang="en-US" sz="2600" dirty="0">
                <a:solidFill>
                  <a:schemeClr val="tx1"/>
                </a:solidFill>
              </a:rPr>
              <a:t>Needs to forgive others.</a:t>
            </a:r>
          </a:p>
          <a:p>
            <a:pPr algn="just">
              <a:lnSpc>
                <a:spcPct val="120000"/>
              </a:lnSpc>
              <a:spcBef>
                <a:spcPts val="0"/>
              </a:spcBef>
              <a:buClrTx/>
              <a:buFont typeface="Wingdings" panose="05000000000000000000" pitchFamily="2" charset="2"/>
              <a:buChar char="q"/>
            </a:pPr>
            <a:r>
              <a:rPr lang="en-US" sz="2600" dirty="0">
                <a:solidFill>
                  <a:schemeClr val="tx1"/>
                </a:solidFill>
              </a:rPr>
              <a:t>Need reassurance that God accepts them.</a:t>
            </a:r>
          </a:p>
          <a:p>
            <a:pPr algn="just">
              <a:lnSpc>
                <a:spcPct val="120000"/>
              </a:lnSpc>
              <a:spcBef>
                <a:spcPts val="0"/>
              </a:spcBef>
              <a:buClrTx/>
              <a:buFont typeface="Wingdings" panose="05000000000000000000" pitchFamily="2" charset="2"/>
              <a:buChar char="q"/>
            </a:pPr>
            <a:r>
              <a:rPr lang="en-US" sz="2600" dirty="0">
                <a:solidFill>
                  <a:schemeClr val="tx1"/>
                </a:solidFill>
              </a:rPr>
              <a:t>Needs religious groups support.</a:t>
            </a:r>
          </a:p>
          <a:p>
            <a:pPr algn="just">
              <a:lnSpc>
                <a:spcPct val="120000"/>
              </a:lnSpc>
              <a:spcBef>
                <a:spcPts val="0"/>
              </a:spcBef>
              <a:buClrTx/>
              <a:buFont typeface="Wingdings" panose="05000000000000000000" pitchFamily="2" charset="2"/>
              <a:buChar char="q"/>
            </a:pPr>
            <a:r>
              <a:rPr lang="en-US" sz="2600" dirty="0">
                <a:solidFill>
                  <a:schemeClr val="tx1"/>
                </a:solidFill>
              </a:rPr>
              <a:t>Need freedom of worship according to faith. </a:t>
            </a:r>
          </a:p>
          <a:p>
            <a:pPr algn="just">
              <a:lnSpc>
                <a:spcPct val="120000"/>
              </a:lnSpc>
              <a:spcBef>
                <a:spcPts val="0"/>
              </a:spcBef>
              <a:buClrTx/>
              <a:buFont typeface="Wingdings" panose="05000000000000000000" pitchFamily="2" charset="2"/>
              <a:buChar char="q"/>
            </a:pPr>
            <a:r>
              <a:rPr lang="en-US" sz="2600" dirty="0">
                <a:solidFill>
                  <a:schemeClr val="tx1"/>
                </a:solidFill>
              </a:rPr>
              <a:t>Need for sacraments and fulfilment of other religious needs – e.g. anointing of the sick.</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3. Social needs.</a:t>
            </a:r>
          </a:p>
          <a:p>
            <a:pPr algn="just">
              <a:lnSpc>
                <a:spcPct val="120000"/>
              </a:lnSpc>
              <a:spcBef>
                <a:spcPts val="0"/>
              </a:spcBef>
              <a:buClrTx/>
              <a:buFont typeface="Wingdings" panose="05000000000000000000" pitchFamily="2" charset="2"/>
              <a:buChar char="q"/>
            </a:pPr>
            <a:r>
              <a:rPr lang="en-US" sz="2600" dirty="0">
                <a:solidFill>
                  <a:schemeClr val="tx1"/>
                </a:solidFill>
              </a:rPr>
              <a:t>Respect.</a:t>
            </a:r>
          </a:p>
          <a:p>
            <a:pPr algn="just">
              <a:lnSpc>
                <a:spcPct val="120000"/>
              </a:lnSpc>
              <a:spcBef>
                <a:spcPts val="0"/>
              </a:spcBef>
              <a:buClrTx/>
              <a:buFont typeface="Wingdings" panose="05000000000000000000" pitchFamily="2" charset="2"/>
              <a:buChar char="q"/>
            </a:pPr>
            <a:r>
              <a:rPr lang="en-US" sz="2600" dirty="0">
                <a:solidFill>
                  <a:schemeClr val="tx1"/>
                </a:solidFill>
              </a:rPr>
              <a:t>Love and acceptance from others.</a:t>
            </a:r>
          </a:p>
          <a:p>
            <a:pPr algn="just">
              <a:lnSpc>
                <a:spcPct val="120000"/>
              </a:lnSpc>
              <a:spcBef>
                <a:spcPts val="0"/>
              </a:spcBef>
              <a:buClrTx/>
              <a:buFont typeface="Wingdings" panose="05000000000000000000" pitchFamily="2" charset="2"/>
              <a:buChar char="q"/>
            </a:pPr>
            <a:r>
              <a:rPr lang="en-US" sz="2600" dirty="0">
                <a:solidFill>
                  <a:schemeClr val="tx1"/>
                </a:solidFill>
              </a:rPr>
              <a:t>Company of those around them.</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3572537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Source of income/income-generating activity.</a:t>
            </a:r>
          </a:p>
          <a:p>
            <a:pPr algn="just">
              <a:lnSpc>
                <a:spcPct val="120000"/>
              </a:lnSpc>
              <a:spcBef>
                <a:spcPts val="0"/>
              </a:spcBef>
              <a:buClrTx/>
              <a:buFont typeface="Wingdings" panose="05000000000000000000" pitchFamily="2" charset="2"/>
              <a:buChar char="q"/>
            </a:pPr>
            <a:r>
              <a:rPr lang="en-US" sz="2600" dirty="0">
                <a:solidFill>
                  <a:schemeClr val="tx1"/>
                </a:solidFill>
              </a:rPr>
              <a:t>Right to own, inherit and give property.</a:t>
            </a:r>
          </a:p>
          <a:p>
            <a:pPr algn="just">
              <a:lnSpc>
                <a:spcPct val="120000"/>
              </a:lnSpc>
              <a:spcBef>
                <a:spcPts val="0"/>
              </a:spcBef>
              <a:buClrTx/>
              <a:buFont typeface="Wingdings" panose="05000000000000000000" pitchFamily="2" charset="2"/>
              <a:buChar char="q"/>
            </a:pPr>
            <a:r>
              <a:rPr lang="en-US" sz="2600" dirty="0">
                <a:solidFill>
                  <a:schemeClr val="tx1"/>
                </a:solidFill>
              </a:rPr>
              <a:t>Confidentiality regarding their condition by all who know about it.</a:t>
            </a:r>
          </a:p>
          <a:p>
            <a:pPr algn="just">
              <a:lnSpc>
                <a:spcPct val="120000"/>
              </a:lnSpc>
              <a:spcBef>
                <a:spcPts val="0"/>
              </a:spcBef>
              <a:buClrTx/>
              <a:buFont typeface="Wingdings" panose="05000000000000000000" pitchFamily="2" charset="2"/>
              <a:buChar char="q"/>
            </a:pPr>
            <a:r>
              <a:rPr lang="en-US" sz="2600" dirty="0">
                <a:solidFill>
                  <a:schemeClr val="tx1"/>
                </a:solidFill>
              </a:rPr>
              <a:t>Help with the activities of daily living.</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4. Psychological Needs.</a:t>
            </a:r>
          </a:p>
          <a:p>
            <a:pPr algn="just">
              <a:lnSpc>
                <a:spcPct val="120000"/>
              </a:lnSpc>
              <a:spcBef>
                <a:spcPts val="0"/>
              </a:spcBef>
              <a:buClrTx/>
              <a:buFont typeface="Wingdings" panose="05000000000000000000" pitchFamily="2" charset="2"/>
              <a:buChar char="q"/>
            </a:pPr>
            <a:r>
              <a:rPr lang="en-US" sz="2600" dirty="0">
                <a:solidFill>
                  <a:schemeClr val="tx1"/>
                </a:solidFill>
              </a:rPr>
              <a:t>Love.</a:t>
            </a:r>
          </a:p>
          <a:p>
            <a:pPr algn="just">
              <a:lnSpc>
                <a:spcPct val="120000"/>
              </a:lnSpc>
              <a:spcBef>
                <a:spcPts val="0"/>
              </a:spcBef>
              <a:buClrTx/>
              <a:buFont typeface="Wingdings" panose="05000000000000000000" pitchFamily="2" charset="2"/>
              <a:buChar char="q"/>
            </a:pPr>
            <a:r>
              <a:rPr lang="en-US" sz="2600" dirty="0">
                <a:solidFill>
                  <a:schemeClr val="tx1"/>
                </a:solidFill>
              </a:rPr>
              <a:t>Encouragement.</a:t>
            </a:r>
          </a:p>
          <a:p>
            <a:pPr algn="just">
              <a:lnSpc>
                <a:spcPct val="120000"/>
              </a:lnSpc>
              <a:spcBef>
                <a:spcPts val="0"/>
              </a:spcBef>
              <a:buClrTx/>
              <a:buFont typeface="Wingdings" panose="05000000000000000000" pitchFamily="2" charset="2"/>
              <a:buChar char="q"/>
            </a:pPr>
            <a:r>
              <a:rPr lang="en-US" sz="2600" dirty="0">
                <a:solidFill>
                  <a:schemeClr val="tx1"/>
                </a:solidFill>
              </a:rPr>
              <a:t>Warmth and appreciation.</a:t>
            </a:r>
          </a:p>
          <a:p>
            <a:pPr algn="just">
              <a:lnSpc>
                <a:spcPct val="120000"/>
              </a:lnSpc>
              <a:spcBef>
                <a:spcPts val="0"/>
              </a:spcBef>
              <a:buClrTx/>
              <a:buFont typeface="Wingdings" panose="05000000000000000000" pitchFamily="2" charset="2"/>
              <a:buChar char="q"/>
            </a:pPr>
            <a:r>
              <a:rPr lang="en-US" sz="2600" dirty="0">
                <a:solidFill>
                  <a:schemeClr val="tx1"/>
                </a:solidFill>
              </a:rPr>
              <a:t>Reassurance and help in coping with the disease.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8322642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err="1">
                <a:solidFill>
                  <a:srgbClr val="0070C0"/>
                </a:solidFill>
              </a:rPr>
              <a:t>HCBC</a:t>
            </a:r>
            <a:r>
              <a:rPr lang="en-US" sz="2600" b="1" dirty="0">
                <a:solidFill>
                  <a:srgbClr val="0070C0"/>
                </a:solidFill>
              </a:rPr>
              <a:t> COMPONENTS.</a:t>
            </a:r>
          </a:p>
          <a:p>
            <a:pPr marL="0" indent="0" algn="just">
              <a:lnSpc>
                <a:spcPct val="120000"/>
              </a:lnSpc>
              <a:spcBef>
                <a:spcPts val="0"/>
              </a:spcBef>
              <a:buClrTx/>
              <a:buNone/>
            </a:pPr>
            <a:r>
              <a:rPr lang="en-US" sz="2600" dirty="0">
                <a:solidFill>
                  <a:schemeClr val="tx1"/>
                </a:solidFill>
              </a:rPr>
              <a:t>1.	Clinical care.</a:t>
            </a:r>
          </a:p>
          <a:p>
            <a:pPr marL="0" indent="0" algn="just">
              <a:lnSpc>
                <a:spcPct val="120000"/>
              </a:lnSpc>
              <a:spcBef>
                <a:spcPts val="0"/>
              </a:spcBef>
              <a:buClrTx/>
              <a:buNone/>
            </a:pPr>
            <a:r>
              <a:rPr lang="en-US" sz="2600" dirty="0">
                <a:solidFill>
                  <a:schemeClr val="tx1"/>
                </a:solidFill>
              </a:rPr>
              <a:t>2.	Nursing Care.</a:t>
            </a:r>
          </a:p>
          <a:p>
            <a:pPr marL="0" indent="0" algn="just">
              <a:lnSpc>
                <a:spcPct val="120000"/>
              </a:lnSpc>
              <a:spcBef>
                <a:spcPts val="0"/>
              </a:spcBef>
              <a:buClrTx/>
              <a:buNone/>
            </a:pPr>
            <a:r>
              <a:rPr lang="en-US" sz="2600" dirty="0">
                <a:solidFill>
                  <a:schemeClr val="tx1"/>
                </a:solidFill>
              </a:rPr>
              <a:t>3.	Counseling and psycho spiritual care.</a:t>
            </a:r>
          </a:p>
          <a:p>
            <a:pPr marL="514350" indent="-514350" algn="just">
              <a:lnSpc>
                <a:spcPct val="120000"/>
              </a:lnSpc>
              <a:spcBef>
                <a:spcPts val="0"/>
              </a:spcBef>
              <a:buClrTx/>
              <a:buAutoNum type="arabicPeriod" startAt="4"/>
            </a:pPr>
            <a:r>
              <a:rPr lang="en-US" sz="2600" dirty="0">
                <a:solidFill>
                  <a:schemeClr val="tx1"/>
                </a:solidFill>
              </a:rPr>
              <a:t>Social support.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Components 1: Clinical Care.</a:t>
            </a:r>
          </a:p>
          <a:p>
            <a:pPr marL="0" indent="0" algn="just">
              <a:lnSpc>
                <a:spcPct val="120000"/>
              </a:lnSpc>
              <a:spcBef>
                <a:spcPts val="0"/>
              </a:spcBef>
              <a:buClrTx/>
              <a:buNone/>
            </a:pPr>
            <a:r>
              <a:rPr lang="en-US" sz="2600" dirty="0">
                <a:solidFill>
                  <a:schemeClr val="tx1"/>
                </a:solidFill>
              </a:rPr>
              <a:t>It is a continuation of medical care in the home.</a:t>
            </a:r>
          </a:p>
          <a:p>
            <a:pPr marL="0" indent="0" algn="just">
              <a:lnSpc>
                <a:spcPct val="120000"/>
              </a:lnSpc>
              <a:spcBef>
                <a:spcPts val="0"/>
              </a:spcBef>
              <a:buClrTx/>
              <a:buNone/>
            </a:pPr>
            <a:r>
              <a:rPr lang="en-US" sz="2600" dirty="0">
                <a:solidFill>
                  <a:schemeClr val="tx1"/>
                </a:solidFill>
              </a:rPr>
              <a:t>-	Early diagnosis</a:t>
            </a:r>
          </a:p>
          <a:p>
            <a:pPr marL="0" indent="0" algn="just">
              <a:lnSpc>
                <a:spcPct val="120000"/>
              </a:lnSpc>
              <a:spcBef>
                <a:spcPts val="0"/>
              </a:spcBef>
              <a:buClrTx/>
              <a:buNone/>
            </a:pPr>
            <a:r>
              <a:rPr lang="en-US" sz="2600" dirty="0">
                <a:solidFill>
                  <a:schemeClr val="tx1"/>
                </a:solidFill>
              </a:rPr>
              <a:t>-	Rational and targeted treatment </a:t>
            </a:r>
          </a:p>
          <a:p>
            <a:pPr marL="0" indent="0" algn="just">
              <a:lnSpc>
                <a:spcPct val="120000"/>
              </a:lnSpc>
              <a:spcBef>
                <a:spcPts val="0"/>
              </a:spcBef>
              <a:buClrTx/>
              <a:buNone/>
            </a:pPr>
            <a:r>
              <a:rPr lang="en-US" sz="2600" dirty="0">
                <a:solidFill>
                  <a:schemeClr val="tx1"/>
                </a:solidFill>
              </a:rPr>
              <a:t>-	Planning for the care.</a:t>
            </a:r>
          </a:p>
          <a:p>
            <a:pPr marL="514350" indent="-514350" algn="just">
              <a:lnSpc>
                <a:spcPct val="120000"/>
              </a:lnSpc>
              <a:spcBef>
                <a:spcPts val="0"/>
              </a:spcBef>
              <a:buClrTx/>
              <a:buAutoNum type="arabicPeriod" startAt="4"/>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3041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239001" cy="838200"/>
          </a:xfrm>
        </p:spPr>
        <p:txBody>
          <a:bodyPr>
            <a:normAutofit fontScale="90000"/>
          </a:bodyPr>
          <a:lstStyle/>
          <a:p>
            <a:pPr lvl="0"/>
            <a:r>
              <a:rPr lang="en-US" sz="4400" dirty="0"/>
              <a:t>Module Outcomes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81000" y="1600200"/>
            <a:ext cx="7848599" cy="5073542"/>
          </a:xfrm>
        </p:spPr>
        <p:txBody>
          <a:bodyPr>
            <a:normAutofit fontScale="92500" lnSpcReduction="20000"/>
          </a:bodyPr>
          <a:lstStyle/>
          <a:p>
            <a:pPr algn="just"/>
            <a:r>
              <a:rPr lang="en-US" sz="3200" dirty="0"/>
              <a:t>By the end of this module, the learner should: -</a:t>
            </a:r>
          </a:p>
          <a:p>
            <a:pPr marL="514350" indent="-514350" algn="just">
              <a:buAutoNum type="arabicPeriod"/>
            </a:pPr>
            <a:r>
              <a:rPr lang="en-US" sz="3200" dirty="0"/>
              <a:t>Identify determinants of health status in the community</a:t>
            </a:r>
          </a:p>
          <a:p>
            <a:pPr marL="514350" indent="-514350" algn="just">
              <a:buAutoNum type="arabicPeriod"/>
            </a:pPr>
            <a:r>
              <a:rPr lang="en-US" sz="3200" dirty="0"/>
              <a:t>Participate in the process of planning and implementation of Primary Health Care and Community Based Health Care activities. </a:t>
            </a:r>
          </a:p>
          <a:p>
            <a:pPr marL="514350" indent="-514350" algn="just">
              <a:buAutoNum type="arabicPeriod"/>
            </a:pPr>
            <a:r>
              <a:rPr lang="en-US" sz="3200" dirty="0"/>
              <a:t>Plan, organize and facilitate health education-related messages</a:t>
            </a:r>
          </a:p>
          <a:p>
            <a:pPr marL="514350" indent="-514350" algn="just">
              <a:buAutoNum type="arabicPeriod"/>
            </a:pPr>
            <a:r>
              <a:rPr lang="en-GB" sz="3200" dirty="0"/>
              <a:t>Design health promotion materials </a:t>
            </a:r>
            <a:endParaRPr lang="en-US" sz="3200" dirty="0"/>
          </a:p>
          <a:p>
            <a:pPr marL="514350" indent="-514350" algn="just">
              <a:buAutoNum type="arabicPeriod"/>
            </a:pPr>
            <a:endParaRPr lang="en-US" sz="3200" dirty="0"/>
          </a:p>
          <a:p>
            <a:pPr marL="514350" indent="-514350" algn="just">
              <a:buAutoNum type="arabicPeriod"/>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BDA35745-B6A4-4970-B905-8881CA88A4A7}"/>
              </a:ext>
            </a:extLst>
          </p:cNvPr>
          <p:cNvSpPr>
            <a:spLocks noGrp="1"/>
          </p:cNvSpPr>
          <p:nvPr>
            <p:ph type="sldNum" sz="quarter" idx="12"/>
          </p:nvPr>
        </p:nvSpPr>
        <p:spPr>
          <a:xfrm>
            <a:off x="7848600" y="6170822"/>
            <a:ext cx="9906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43045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85000" lnSpcReduction="20000"/>
          </a:bodyPr>
          <a:lstStyle/>
          <a:p>
            <a:pPr marL="0" indent="0" algn="ctr">
              <a:lnSpc>
                <a:spcPct val="120000"/>
              </a:lnSpc>
              <a:spcBef>
                <a:spcPts val="0"/>
              </a:spcBef>
              <a:buClrTx/>
              <a:buNone/>
            </a:pPr>
            <a:r>
              <a:rPr lang="en-US" sz="3300" b="1" dirty="0">
                <a:solidFill>
                  <a:srgbClr val="00B050"/>
                </a:solidFill>
              </a:rPr>
              <a:t>COMPONENTS OF A COMMUNITY</a:t>
            </a:r>
          </a:p>
          <a:p>
            <a:pPr algn="just">
              <a:lnSpc>
                <a:spcPct val="120000"/>
              </a:lnSpc>
              <a:spcBef>
                <a:spcPts val="0"/>
              </a:spcBef>
              <a:buClrTx/>
              <a:buFont typeface="Wingdings" panose="05000000000000000000" pitchFamily="2" charset="2"/>
              <a:buChar char="q"/>
            </a:pPr>
            <a:r>
              <a:rPr lang="en-US" sz="3300" dirty="0">
                <a:solidFill>
                  <a:schemeClr val="tx1"/>
                </a:solidFill>
              </a:rPr>
              <a:t>People</a:t>
            </a:r>
          </a:p>
          <a:p>
            <a:pPr algn="just">
              <a:lnSpc>
                <a:spcPct val="120000"/>
              </a:lnSpc>
              <a:spcBef>
                <a:spcPts val="0"/>
              </a:spcBef>
              <a:buClrTx/>
              <a:buFont typeface="Wingdings" panose="05000000000000000000" pitchFamily="2" charset="2"/>
              <a:buChar char="q"/>
            </a:pPr>
            <a:r>
              <a:rPr lang="en-US" sz="3300" dirty="0">
                <a:solidFill>
                  <a:schemeClr val="tx1"/>
                </a:solidFill>
              </a:rPr>
              <a:t>Goals</a:t>
            </a:r>
          </a:p>
          <a:p>
            <a:pPr algn="just">
              <a:lnSpc>
                <a:spcPct val="120000"/>
              </a:lnSpc>
              <a:spcBef>
                <a:spcPts val="0"/>
              </a:spcBef>
              <a:buClrTx/>
              <a:buFont typeface="Wingdings" panose="05000000000000000000" pitchFamily="2" charset="2"/>
              <a:buChar char="q"/>
            </a:pPr>
            <a:r>
              <a:rPr lang="en-US" sz="3300" dirty="0">
                <a:solidFill>
                  <a:schemeClr val="tx1"/>
                </a:solidFill>
              </a:rPr>
              <a:t>Environment</a:t>
            </a:r>
          </a:p>
          <a:p>
            <a:pPr algn="just">
              <a:lnSpc>
                <a:spcPct val="120000"/>
              </a:lnSpc>
              <a:spcBef>
                <a:spcPts val="0"/>
              </a:spcBef>
              <a:buClrTx/>
              <a:buFont typeface="Wingdings" panose="05000000000000000000" pitchFamily="2" charset="2"/>
              <a:buChar char="q"/>
            </a:pPr>
            <a:r>
              <a:rPr lang="en-US" sz="3300" dirty="0">
                <a:solidFill>
                  <a:schemeClr val="tx1"/>
                </a:solidFill>
              </a:rPr>
              <a:t>Boundaries</a:t>
            </a:r>
          </a:p>
          <a:p>
            <a:pPr algn="just">
              <a:lnSpc>
                <a:spcPct val="120000"/>
              </a:lnSpc>
              <a:spcBef>
                <a:spcPts val="0"/>
              </a:spcBef>
              <a:buClrTx/>
              <a:buFont typeface="Wingdings" panose="05000000000000000000" pitchFamily="2" charset="2"/>
              <a:buChar char="q"/>
            </a:pPr>
            <a:r>
              <a:rPr lang="en-US" sz="3300" dirty="0">
                <a:solidFill>
                  <a:schemeClr val="tx1"/>
                </a:solidFill>
              </a:rPr>
              <a:t>Social structures</a:t>
            </a:r>
          </a:p>
          <a:p>
            <a:pPr algn="just">
              <a:lnSpc>
                <a:spcPct val="120000"/>
              </a:lnSpc>
              <a:spcBef>
                <a:spcPts val="0"/>
              </a:spcBef>
              <a:buClrTx/>
              <a:buFont typeface="Wingdings" panose="05000000000000000000" pitchFamily="2" charset="2"/>
              <a:buChar char="q"/>
            </a:pPr>
            <a:r>
              <a:rPr lang="en-US" sz="3300" dirty="0">
                <a:solidFill>
                  <a:schemeClr val="tx1"/>
                </a:solidFill>
              </a:rPr>
              <a:t>Social systems</a:t>
            </a:r>
          </a:p>
          <a:p>
            <a:pPr algn="just">
              <a:lnSpc>
                <a:spcPct val="120000"/>
              </a:lnSpc>
              <a:spcBef>
                <a:spcPts val="0"/>
              </a:spcBef>
              <a:buClrTx/>
              <a:buFont typeface="Wingdings" panose="05000000000000000000" pitchFamily="2" charset="2"/>
              <a:buChar char="q"/>
            </a:pPr>
            <a:r>
              <a:rPr lang="en-US" sz="2800" b="1" dirty="0">
                <a:solidFill>
                  <a:schemeClr val="tx1"/>
                </a:solidFill>
              </a:rPr>
              <a:t>Culture </a:t>
            </a:r>
            <a:r>
              <a:rPr lang="en-US" sz="2800" dirty="0">
                <a:solidFill>
                  <a:schemeClr val="tx1"/>
                </a:solidFill>
              </a:rPr>
              <a:t>– all those things which people learn, share and pass on to other generation </a:t>
            </a:r>
            <a:r>
              <a:rPr lang="en-US" sz="2800" dirty="0" err="1">
                <a:solidFill>
                  <a:schemeClr val="tx1"/>
                </a:solidFill>
              </a:rPr>
              <a:t>e.g</a:t>
            </a:r>
            <a:r>
              <a:rPr lang="en-US" sz="2800" dirty="0">
                <a:solidFill>
                  <a:schemeClr val="tx1"/>
                </a:solidFill>
              </a:rPr>
              <a:t> language, beliefs, superstitions, norms etc.</a:t>
            </a:r>
          </a:p>
          <a:p>
            <a:pPr algn="just">
              <a:lnSpc>
                <a:spcPct val="120000"/>
              </a:lnSpc>
              <a:spcBef>
                <a:spcPts val="0"/>
              </a:spcBef>
              <a:buClrTx/>
              <a:buFont typeface="Wingdings" panose="05000000000000000000" pitchFamily="2" charset="2"/>
              <a:buChar char="q"/>
            </a:pPr>
            <a:r>
              <a:rPr lang="en-US" sz="2800" b="1" dirty="0">
                <a:solidFill>
                  <a:schemeClr val="tx1"/>
                </a:solidFill>
              </a:rPr>
              <a:t>Individual </a:t>
            </a:r>
            <a:r>
              <a:rPr lang="en-US" sz="2800" dirty="0">
                <a:solidFill>
                  <a:schemeClr val="tx1"/>
                </a:solidFill>
              </a:rPr>
              <a:t>– each individual is different and unique with a mixture of characteristics,  some of which they share with others and some of which are part of a particular culture</a:t>
            </a:r>
          </a:p>
          <a:p>
            <a:pPr algn="just">
              <a:lnSpc>
                <a:spcPct val="120000"/>
              </a:lnSpc>
              <a:spcBef>
                <a:spcPts val="0"/>
              </a:spcBef>
              <a:buClrTx/>
              <a:buFont typeface="Wingdings" panose="05000000000000000000" pitchFamily="2" charset="2"/>
              <a:buChar char="q"/>
            </a:pPr>
            <a:r>
              <a:rPr lang="en-US" sz="2800" b="1" dirty="0">
                <a:solidFill>
                  <a:schemeClr val="tx1"/>
                </a:solidFill>
              </a:rPr>
              <a:t>Family</a:t>
            </a:r>
            <a:r>
              <a:rPr lang="en-US" sz="2800" dirty="0">
                <a:solidFill>
                  <a:schemeClr val="tx1"/>
                </a:solidFill>
              </a:rPr>
              <a:t> – smallest recognized group of individuals in a community , one of the oldest institution that a mankind has known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06448221"/>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Clinical care activities</a:t>
            </a:r>
          </a:p>
          <a:p>
            <a:pPr algn="just">
              <a:lnSpc>
                <a:spcPct val="120000"/>
              </a:lnSpc>
              <a:spcBef>
                <a:spcPts val="0"/>
              </a:spcBef>
              <a:buClrTx/>
              <a:buFont typeface="Wingdings" panose="05000000000000000000" pitchFamily="2" charset="2"/>
              <a:buChar char="q"/>
            </a:pPr>
            <a:r>
              <a:rPr lang="en-US" sz="2600" dirty="0">
                <a:solidFill>
                  <a:schemeClr val="tx1"/>
                </a:solidFill>
              </a:rPr>
              <a:t>Ensuring early detection, treatment of opportunistic infections and other complications.</a:t>
            </a:r>
          </a:p>
          <a:p>
            <a:pPr algn="just">
              <a:lnSpc>
                <a:spcPct val="120000"/>
              </a:lnSpc>
              <a:spcBef>
                <a:spcPts val="0"/>
              </a:spcBef>
              <a:buClrTx/>
              <a:buFont typeface="Wingdings" panose="05000000000000000000" pitchFamily="2" charset="2"/>
              <a:buChar char="q"/>
            </a:pPr>
            <a:r>
              <a:rPr lang="en-US" sz="2600" dirty="0">
                <a:solidFill>
                  <a:schemeClr val="tx1"/>
                </a:solidFill>
              </a:rPr>
              <a:t>Reducing the suffering</a:t>
            </a:r>
          </a:p>
          <a:p>
            <a:pPr algn="just">
              <a:lnSpc>
                <a:spcPct val="120000"/>
              </a:lnSpc>
              <a:spcBef>
                <a:spcPts val="0"/>
              </a:spcBef>
              <a:buClrTx/>
              <a:buFont typeface="Wingdings" panose="05000000000000000000" pitchFamily="2" charset="2"/>
              <a:buChar char="q"/>
            </a:pPr>
            <a:r>
              <a:rPr lang="en-US" sz="2600" dirty="0">
                <a:solidFill>
                  <a:schemeClr val="tx1"/>
                </a:solidFill>
              </a:rPr>
              <a:t>Protecting the client against further infections.</a:t>
            </a:r>
          </a:p>
          <a:p>
            <a:pPr algn="just">
              <a:lnSpc>
                <a:spcPct val="120000"/>
              </a:lnSpc>
              <a:spcBef>
                <a:spcPts val="0"/>
              </a:spcBef>
              <a:buClrTx/>
              <a:buFont typeface="Wingdings" panose="05000000000000000000" pitchFamily="2" charset="2"/>
              <a:buChar char="q"/>
            </a:pPr>
            <a:r>
              <a:rPr lang="en-US" sz="2600" dirty="0">
                <a:solidFill>
                  <a:schemeClr val="tx1"/>
                </a:solidFill>
              </a:rPr>
              <a:t>Preventing transmission of HIV or other opportunistic infections</a:t>
            </a:r>
          </a:p>
          <a:p>
            <a:pPr algn="just">
              <a:lnSpc>
                <a:spcPct val="120000"/>
              </a:lnSpc>
              <a:spcBef>
                <a:spcPts val="0"/>
              </a:spcBef>
              <a:buClrTx/>
              <a:buFont typeface="Wingdings" panose="05000000000000000000" pitchFamily="2" charset="2"/>
              <a:buChar char="q"/>
            </a:pPr>
            <a:r>
              <a:rPr lang="en-US" sz="2600" dirty="0">
                <a:solidFill>
                  <a:schemeClr val="tx1"/>
                </a:solidFill>
              </a:rPr>
              <a:t>Ensuring that drugs prescribed to the client by the clinician are administered at home according to the regimen of intake.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3562487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Component 2: Nursing Care.</a:t>
            </a:r>
          </a:p>
          <a:p>
            <a:pPr marL="0" indent="0" algn="just">
              <a:lnSpc>
                <a:spcPct val="120000"/>
              </a:lnSpc>
              <a:spcBef>
                <a:spcPts val="0"/>
              </a:spcBef>
              <a:buClrTx/>
              <a:buNone/>
            </a:pPr>
            <a:r>
              <a:rPr lang="en-US" sz="2600" dirty="0">
                <a:solidFill>
                  <a:schemeClr val="tx1"/>
                </a:solidFill>
              </a:rPr>
              <a:t>This aims to promote and maintain:</a:t>
            </a:r>
          </a:p>
          <a:p>
            <a:pPr algn="just">
              <a:lnSpc>
                <a:spcPct val="120000"/>
              </a:lnSpc>
              <a:spcBef>
                <a:spcPts val="0"/>
              </a:spcBef>
              <a:buClrTx/>
              <a:buFont typeface="Wingdings" panose="05000000000000000000" pitchFamily="2" charset="2"/>
              <a:buChar char="q"/>
            </a:pPr>
            <a:r>
              <a:rPr lang="en-US" sz="2600" dirty="0">
                <a:solidFill>
                  <a:schemeClr val="tx1"/>
                </a:solidFill>
              </a:rPr>
              <a:t>Good health.</a:t>
            </a:r>
          </a:p>
          <a:p>
            <a:pPr algn="just">
              <a:lnSpc>
                <a:spcPct val="120000"/>
              </a:lnSpc>
              <a:spcBef>
                <a:spcPts val="0"/>
              </a:spcBef>
              <a:buClrTx/>
              <a:buFont typeface="Wingdings" panose="05000000000000000000" pitchFamily="2" charset="2"/>
              <a:buChar char="q"/>
            </a:pPr>
            <a:r>
              <a:rPr lang="en-US" sz="2600" dirty="0">
                <a:solidFill>
                  <a:schemeClr val="tx1"/>
                </a:solidFill>
              </a:rPr>
              <a:t>Hygiene.</a:t>
            </a:r>
          </a:p>
          <a:p>
            <a:pPr algn="just">
              <a:lnSpc>
                <a:spcPct val="120000"/>
              </a:lnSpc>
              <a:spcBef>
                <a:spcPts val="0"/>
              </a:spcBef>
              <a:buClrTx/>
              <a:buFont typeface="Wingdings" panose="05000000000000000000" pitchFamily="2" charset="2"/>
              <a:buChar char="q"/>
            </a:pPr>
            <a:r>
              <a:rPr lang="en-US" sz="2600" dirty="0">
                <a:solidFill>
                  <a:schemeClr val="tx1"/>
                </a:solidFill>
              </a:rPr>
              <a:t>Nutrition. </a:t>
            </a:r>
          </a:p>
          <a:p>
            <a:pPr algn="just">
              <a:lnSpc>
                <a:spcPct val="120000"/>
              </a:lnSpc>
              <a:spcBef>
                <a:spcPts val="0"/>
              </a:spcBef>
              <a:buClrTx/>
              <a:buFont typeface="Wingdings" panose="05000000000000000000" pitchFamily="2" charset="2"/>
              <a:buChar char="q"/>
            </a:pPr>
            <a:r>
              <a:rPr lang="en-US" sz="2600" dirty="0">
                <a:solidFill>
                  <a:schemeClr val="tx1"/>
                </a:solidFill>
              </a:rPr>
              <a:t>Training family and community members to give care to those that require it.</a:t>
            </a:r>
          </a:p>
          <a:p>
            <a:pPr marL="0" indent="0" algn="just">
              <a:lnSpc>
                <a:spcPct val="120000"/>
              </a:lnSpc>
              <a:spcBef>
                <a:spcPts val="0"/>
              </a:spcBef>
              <a:buClrTx/>
              <a:buNone/>
            </a:pPr>
            <a:r>
              <a:rPr lang="en-US" sz="2600" b="1" dirty="0">
                <a:solidFill>
                  <a:schemeClr val="tx1"/>
                </a:solidFill>
              </a:rPr>
              <a:t>Nursing care activities.</a:t>
            </a:r>
          </a:p>
          <a:p>
            <a:pPr algn="just">
              <a:lnSpc>
                <a:spcPct val="120000"/>
              </a:lnSpc>
              <a:spcBef>
                <a:spcPts val="0"/>
              </a:spcBef>
              <a:buClrTx/>
              <a:buFont typeface="Wingdings" panose="05000000000000000000" pitchFamily="2" charset="2"/>
              <a:buChar char="q"/>
            </a:pPr>
            <a:r>
              <a:rPr lang="en-US" sz="2600" dirty="0">
                <a:solidFill>
                  <a:schemeClr val="tx1"/>
                </a:solidFill>
              </a:rPr>
              <a:t>Activities to ensure good personal hygiene; bed bathing, assisted bathing, oral care, care of the nails and hair etc. </a:t>
            </a:r>
          </a:p>
          <a:p>
            <a:pPr algn="just">
              <a:lnSpc>
                <a:spcPct val="120000"/>
              </a:lnSpc>
              <a:spcBef>
                <a:spcPts val="0"/>
              </a:spcBef>
              <a:buClrTx/>
              <a:buFont typeface="Wingdings" panose="05000000000000000000" pitchFamily="2" charset="2"/>
              <a:buChar char="q"/>
            </a:pPr>
            <a:r>
              <a:rPr lang="en-US" sz="2600" dirty="0">
                <a:solidFill>
                  <a:schemeClr val="tx1"/>
                </a:solidFill>
              </a:rPr>
              <a:t>Care for the client’s environment.</a:t>
            </a:r>
          </a:p>
          <a:p>
            <a:pPr algn="just">
              <a:lnSpc>
                <a:spcPct val="120000"/>
              </a:lnSpc>
              <a:spcBef>
                <a:spcPts val="0"/>
              </a:spcBef>
              <a:buClrTx/>
              <a:buFont typeface="Wingdings" panose="05000000000000000000" pitchFamily="2" charset="2"/>
              <a:buChar char="q"/>
            </a:pPr>
            <a:r>
              <a:rPr lang="en-US" sz="2600" dirty="0">
                <a:solidFill>
                  <a:schemeClr val="tx1"/>
                </a:solidFill>
              </a:rPr>
              <a:t>Preventing the transmission of pathogenic micro-organism.</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7182046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Physical therapy.</a:t>
            </a:r>
          </a:p>
          <a:p>
            <a:pPr algn="just">
              <a:lnSpc>
                <a:spcPct val="120000"/>
              </a:lnSpc>
              <a:spcBef>
                <a:spcPts val="0"/>
              </a:spcBef>
              <a:buClrTx/>
              <a:buFont typeface="Wingdings" panose="05000000000000000000" pitchFamily="2" charset="2"/>
              <a:buChar char="q"/>
            </a:pPr>
            <a:r>
              <a:rPr lang="en-US" sz="2600" dirty="0">
                <a:solidFill>
                  <a:schemeClr val="tx1"/>
                </a:solidFill>
              </a:rPr>
              <a:t>Maintenance of skin integrity through care of pressure areas and pressure sores. </a:t>
            </a:r>
          </a:p>
          <a:p>
            <a:pPr algn="just">
              <a:lnSpc>
                <a:spcPct val="120000"/>
              </a:lnSpc>
              <a:spcBef>
                <a:spcPts val="0"/>
              </a:spcBef>
              <a:buClrTx/>
              <a:buFont typeface="Wingdings" panose="05000000000000000000" pitchFamily="2" charset="2"/>
              <a:buChar char="q"/>
            </a:pPr>
            <a:r>
              <a:rPr lang="en-US" sz="2600" dirty="0">
                <a:solidFill>
                  <a:schemeClr val="tx1"/>
                </a:solidFill>
              </a:rPr>
              <a:t>Wound care.</a:t>
            </a:r>
          </a:p>
          <a:p>
            <a:pPr algn="just">
              <a:lnSpc>
                <a:spcPct val="120000"/>
              </a:lnSpc>
              <a:spcBef>
                <a:spcPts val="0"/>
              </a:spcBef>
              <a:buClrTx/>
              <a:buFont typeface="Wingdings" panose="05000000000000000000" pitchFamily="2" charset="2"/>
              <a:buChar char="q"/>
            </a:pPr>
            <a:r>
              <a:rPr lang="en-US" sz="2600" dirty="0">
                <a:solidFill>
                  <a:schemeClr val="tx1"/>
                </a:solidFill>
              </a:rPr>
              <a:t>Pain management.</a:t>
            </a:r>
          </a:p>
          <a:p>
            <a:pPr algn="just">
              <a:lnSpc>
                <a:spcPct val="120000"/>
              </a:lnSpc>
              <a:spcBef>
                <a:spcPts val="0"/>
              </a:spcBef>
              <a:buClrTx/>
              <a:buFont typeface="Wingdings" panose="05000000000000000000" pitchFamily="2" charset="2"/>
              <a:buChar char="q"/>
            </a:pPr>
            <a:r>
              <a:rPr lang="en-US" sz="2600" dirty="0">
                <a:solidFill>
                  <a:schemeClr val="tx1"/>
                </a:solidFill>
              </a:rPr>
              <a:t>Administering drugs as per prescription to ensure compliance and relieve symptoms.</a:t>
            </a:r>
          </a:p>
          <a:p>
            <a:pPr algn="just">
              <a:lnSpc>
                <a:spcPct val="120000"/>
              </a:lnSpc>
              <a:spcBef>
                <a:spcPts val="0"/>
              </a:spcBef>
              <a:buClrTx/>
              <a:buFont typeface="Wingdings" panose="05000000000000000000" pitchFamily="2" charset="2"/>
              <a:buChar char="q"/>
            </a:pPr>
            <a:r>
              <a:rPr lang="en-US" sz="2600" dirty="0">
                <a:solidFill>
                  <a:schemeClr val="tx1"/>
                </a:solidFill>
              </a:rPr>
              <a:t>Maintaining the nutritional status of the client.</a:t>
            </a:r>
          </a:p>
          <a:p>
            <a:pPr algn="just">
              <a:lnSpc>
                <a:spcPct val="120000"/>
              </a:lnSpc>
              <a:spcBef>
                <a:spcPts val="0"/>
              </a:spcBef>
              <a:buClrTx/>
              <a:buFont typeface="Wingdings" panose="05000000000000000000" pitchFamily="2" charset="2"/>
              <a:buChar char="q"/>
            </a:pPr>
            <a:r>
              <a:rPr lang="en-US" sz="2600" dirty="0">
                <a:solidFill>
                  <a:schemeClr val="tx1"/>
                </a:solidFill>
              </a:rPr>
              <a:t>Observing of clients to detect problems like dehydration, </a:t>
            </a:r>
            <a:r>
              <a:rPr lang="en-US" sz="2600" dirty="0" err="1">
                <a:solidFill>
                  <a:schemeClr val="tx1"/>
                </a:solidFill>
              </a:rPr>
              <a:t>dyspnoea</a:t>
            </a:r>
            <a:r>
              <a:rPr lang="en-US" sz="2600" dirty="0">
                <a:solidFill>
                  <a:schemeClr val="tx1"/>
                </a:solidFill>
              </a:rPr>
              <a:t> (shortage of breath), dysphagia (difficult in swallowing), oedema or fever.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65167469"/>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Related conditions that need attention include:</a:t>
            </a:r>
          </a:p>
          <a:p>
            <a:pPr algn="just">
              <a:lnSpc>
                <a:spcPct val="120000"/>
              </a:lnSpc>
              <a:spcBef>
                <a:spcPts val="0"/>
              </a:spcBef>
              <a:buClrTx/>
              <a:buFont typeface="Wingdings" panose="05000000000000000000" pitchFamily="2" charset="2"/>
              <a:buChar char="q"/>
            </a:pPr>
            <a:r>
              <a:rPr lang="en-US" sz="2600" dirty="0">
                <a:solidFill>
                  <a:schemeClr val="tx1"/>
                </a:solidFill>
              </a:rPr>
              <a:t>Diarrhoea and vomiting, which may easily lead to dehydration.</a:t>
            </a:r>
          </a:p>
          <a:p>
            <a:pPr algn="just">
              <a:lnSpc>
                <a:spcPct val="120000"/>
              </a:lnSpc>
              <a:spcBef>
                <a:spcPts val="0"/>
              </a:spcBef>
              <a:buClrTx/>
              <a:buFont typeface="Wingdings" panose="05000000000000000000" pitchFamily="2" charset="2"/>
              <a:buChar char="q"/>
            </a:pPr>
            <a:r>
              <a:rPr lang="en-US" sz="2600" dirty="0">
                <a:solidFill>
                  <a:schemeClr val="tx1"/>
                </a:solidFill>
              </a:rPr>
              <a:t>Pain and discomfort.</a:t>
            </a:r>
          </a:p>
          <a:p>
            <a:pPr algn="just">
              <a:lnSpc>
                <a:spcPct val="120000"/>
              </a:lnSpc>
              <a:spcBef>
                <a:spcPts val="0"/>
              </a:spcBef>
              <a:buClrTx/>
              <a:buFont typeface="Wingdings" panose="05000000000000000000" pitchFamily="2" charset="2"/>
              <a:buChar char="q"/>
            </a:pPr>
            <a:r>
              <a:rPr lang="en-US" sz="2600" dirty="0">
                <a:solidFill>
                  <a:schemeClr val="tx1"/>
                </a:solidFill>
              </a:rPr>
              <a:t>Chest problems like chronic coughs, colds and infections.</a:t>
            </a:r>
          </a:p>
          <a:p>
            <a:pPr algn="just">
              <a:lnSpc>
                <a:spcPct val="120000"/>
              </a:lnSpc>
              <a:spcBef>
                <a:spcPts val="0"/>
              </a:spcBef>
              <a:buClrTx/>
              <a:buFont typeface="Wingdings" panose="05000000000000000000" pitchFamily="2" charset="2"/>
              <a:buChar char="q"/>
            </a:pPr>
            <a:r>
              <a:rPr lang="en-US" sz="2600" dirty="0">
                <a:solidFill>
                  <a:schemeClr val="tx1"/>
                </a:solidFill>
              </a:rPr>
              <a:t>Skin conditions.</a:t>
            </a:r>
          </a:p>
          <a:p>
            <a:pPr algn="just">
              <a:lnSpc>
                <a:spcPct val="120000"/>
              </a:lnSpc>
              <a:spcBef>
                <a:spcPts val="0"/>
              </a:spcBef>
              <a:buClrTx/>
              <a:buFont typeface="Wingdings" panose="05000000000000000000" pitchFamily="2" charset="2"/>
              <a:buChar char="q"/>
            </a:pPr>
            <a:r>
              <a:rPr lang="en-US" sz="2600" dirty="0">
                <a:solidFill>
                  <a:schemeClr val="tx1"/>
                </a:solidFill>
              </a:rPr>
              <a:t>Bed sores.</a:t>
            </a:r>
          </a:p>
          <a:p>
            <a:pPr algn="just">
              <a:lnSpc>
                <a:spcPct val="120000"/>
              </a:lnSpc>
              <a:spcBef>
                <a:spcPts val="0"/>
              </a:spcBef>
              <a:buClrTx/>
              <a:buFont typeface="Wingdings" panose="05000000000000000000" pitchFamily="2" charset="2"/>
              <a:buChar char="q"/>
            </a:pPr>
            <a:r>
              <a:rPr lang="en-US" sz="2600" dirty="0">
                <a:solidFill>
                  <a:schemeClr val="tx1"/>
                </a:solidFill>
              </a:rPr>
              <a:t>Nausea, mouth and throat infections.</a:t>
            </a:r>
          </a:p>
          <a:p>
            <a:pPr marL="0" indent="0" algn="just">
              <a:lnSpc>
                <a:spcPct val="120000"/>
              </a:lnSpc>
              <a:spcBef>
                <a:spcPts val="0"/>
              </a:spcBef>
              <a:buClrTx/>
              <a:buNone/>
            </a:pPr>
            <a:r>
              <a:rPr lang="en-US" sz="2600" b="1" dirty="0">
                <a:solidFill>
                  <a:schemeClr val="tx1"/>
                </a:solidFill>
              </a:rPr>
              <a:t>NB: It is important to;</a:t>
            </a:r>
          </a:p>
          <a:p>
            <a:pPr algn="just">
              <a:lnSpc>
                <a:spcPct val="120000"/>
              </a:lnSpc>
              <a:spcBef>
                <a:spcPts val="0"/>
              </a:spcBef>
              <a:buClrTx/>
              <a:buFont typeface="Wingdings" panose="05000000000000000000" pitchFamily="2" charset="2"/>
              <a:buChar char="q"/>
            </a:pPr>
            <a:r>
              <a:rPr lang="en-US" sz="2600" dirty="0">
                <a:solidFill>
                  <a:schemeClr val="tx1"/>
                </a:solidFill>
              </a:rPr>
              <a:t>Take the patient/client to the hospital or health facility when need arises. </a:t>
            </a:r>
          </a:p>
          <a:p>
            <a:pPr algn="just">
              <a:lnSpc>
                <a:spcPct val="120000"/>
              </a:lnSpc>
              <a:spcBef>
                <a:spcPts val="0"/>
              </a:spcBef>
              <a:buClrTx/>
              <a:buFont typeface="Wingdings" panose="05000000000000000000" pitchFamily="2" charset="2"/>
              <a:buChar char="q"/>
            </a:pPr>
            <a:r>
              <a:rPr lang="en-US" sz="2600" dirty="0">
                <a:solidFill>
                  <a:schemeClr val="tx1"/>
                </a:solidFill>
              </a:rPr>
              <a:t>Reassure the client at all times.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08120448"/>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Component 3: Counselling and Psycho-spiritual Care.</a:t>
            </a:r>
          </a:p>
          <a:p>
            <a:pPr algn="just">
              <a:lnSpc>
                <a:spcPct val="120000"/>
              </a:lnSpc>
              <a:spcBef>
                <a:spcPts val="0"/>
              </a:spcBef>
              <a:buClrTx/>
              <a:buFont typeface="Wingdings" panose="05000000000000000000" pitchFamily="2" charset="2"/>
              <a:buChar char="q"/>
            </a:pPr>
            <a:r>
              <a:rPr lang="en-US" sz="2600" dirty="0">
                <a:solidFill>
                  <a:schemeClr val="tx1"/>
                </a:solidFill>
              </a:rPr>
              <a:t>This will prolong their life and make it bearable by;</a:t>
            </a:r>
          </a:p>
          <a:p>
            <a:pPr lvl="1" algn="just">
              <a:lnSpc>
                <a:spcPct val="120000"/>
              </a:lnSpc>
              <a:spcBef>
                <a:spcPts val="0"/>
              </a:spcBef>
              <a:buClrTx/>
              <a:buFont typeface="Wingdings" panose="05000000000000000000" pitchFamily="2" charset="2"/>
              <a:buChar char="q"/>
            </a:pPr>
            <a:r>
              <a:rPr lang="en-US" sz="2600" dirty="0">
                <a:solidFill>
                  <a:schemeClr val="tx1"/>
                </a:solidFill>
              </a:rPr>
              <a:t>Positive living and making decisions on the basis of informed choice.</a:t>
            </a:r>
          </a:p>
          <a:p>
            <a:pPr lvl="1" algn="just">
              <a:lnSpc>
                <a:spcPct val="120000"/>
              </a:lnSpc>
              <a:spcBef>
                <a:spcPts val="0"/>
              </a:spcBef>
              <a:buClrTx/>
              <a:buFont typeface="Wingdings" panose="05000000000000000000" pitchFamily="2" charset="2"/>
              <a:buChar char="q"/>
            </a:pPr>
            <a:r>
              <a:rPr lang="en-US" sz="2600" dirty="0">
                <a:solidFill>
                  <a:schemeClr val="tx1"/>
                </a:solidFill>
              </a:rPr>
              <a:t>Reducing stress and anxiety for both the patients and their families. </a:t>
            </a:r>
          </a:p>
          <a:p>
            <a:pPr algn="just">
              <a:lnSpc>
                <a:spcPct val="120000"/>
              </a:lnSpc>
              <a:spcBef>
                <a:spcPts val="0"/>
              </a:spcBef>
              <a:buClrTx/>
              <a:buFont typeface="Wingdings" panose="05000000000000000000" pitchFamily="2" charset="2"/>
              <a:buChar char="q"/>
            </a:pPr>
            <a:r>
              <a:rPr lang="en-US" sz="2600" dirty="0">
                <a:solidFill>
                  <a:schemeClr val="tx1"/>
                </a:solidFill>
              </a:rPr>
              <a:t>Helps people to understand and deal with their problems and communicate better with those around them.</a:t>
            </a:r>
          </a:p>
          <a:p>
            <a:pPr algn="just">
              <a:lnSpc>
                <a:spcPct val="120000"/>
              </a:lnSpc>
              <a:spcBef>
                <a:spcPts val="0"/>
              </a:spcBef>
              <a:buClrTx/>
              <a:buFont typeface="Wingdings" panose="05000000000000000000" pitchFamily="2" charset="2"/>
              <a:buChar char="q"/>
            </a:pPr>
            <a:r>
              <a:rPr lang="en-US" sz="2600" dirty="0">
                <a:solidFill>
                  <a:schemeClr val="tx1"/>
                </a:solidFill>
              </a:rPr>
              <a:t>Helps clients to cope with their feelings.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9215633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Component 4: Social Support.</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and referral to support groups such as church organisations, youth groups and other social organisations. </a:t>
            </a:r>
          </a:p>
          <a:p>
            <a:pPr algn="just">
              <a:lnSpc>
                <a:spcPct val="120000"/>
              </a:lnSpc>
              <a:spcBef>
                <a:spcPts val="0"/>
              </a:spcBef>
              <a:buClrTx/>
              <a:buFont typeface="Wingdings" panose="05000000000000000000" pitchFamily="2" charset="2"/>
              <a:buChar char="q"/>
            </a:pPr>
            <a:r>
              <a:rPr lang="en-US" sz="2600" dirty="0">
                <a:solidFill>
                  <a:schemeClr val="tx1"/>
                </a:solidFill>
              </a:rPr>
              <a:t>Clients need assurance and acceptance by their families and the community.</a:t>
            </a:r>
          </a:p>
          <a:p>
            <a:pPr algn="just">
              <a:lnSpc>
                <a:spcPct val="120000"/>
              </a:lnSpc>
              <a:spcBef>
                <a:spcPts val="0"/>
              </a:spcBef>
              <a:buClrTx/>
              <a:buFont typeface="Wingdings" panose="05000000000000000000" pitchFamily="2" charset="2"/>
              <a:buChar char="q"/>
            </a:pPr>
            <a:r>
              <a:rPr lang="en-US" sz="2600" dirty="0">
                <a:solidFill>
                  <a:schemeClr val="tx1"/>
                </a:solidFill>
              </a:rPr>
              <a:t>They should get involved in family/community activities depending on their capabilities.</a:t>
            </a:r>
          </a:p>
          <a:p>
            <a:pPr algn="just">
              <a:lnSpc>
                <a:spcPct val="120000"/>
              </a:lnSpc>
              <a:spcBef>
                <a:spcPts val="0"/>
              </a:spcBef>
              <a:buClrTx/>
              <a:buFont typeface="Wingdings" panose="05000000000000000000" pitchFamily="2" charset="2"/>
              <a:buChar char="q"/>
            </a:pPr>
            <a:r>
              <a:rPr lang="en-US" sz="2600" dirty="0">
                <a:solidFill>
                  <a:schemeClr val="tx1"/>
                </a:solidFill>
              </a:rPr>
              <a:t>They should be provided with legal advice and material assistance. </a:t>
            </a:r>
          </a:p>
          <a:p>
            <a:pPr algn="just">
              <a:lnSpc>
                <a:spcPct val="120000"/>
              </a:lnSpc>
              <a:spcBef>
                <a:spcPts val="0"/>
              </a:spcBef>
              <a:buClrTx/>
              <a:buFont typeface="Wingdings" panose="05000000000000000000" pitchFamily="2" charset="2"/>
              <a:buChar char="q"/>
            </a:pPr>
            <a:r>
              <a:rPr lang="en-US" sz="2600" dirty="0">
                <a:solidFill>
                  <a:schemeClr val="tx1"/>
                </a:solidFill>
              </a:rPr>
              <a:t>Should be given opportunities to write their own wills.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7726001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ADVANTAGES OF </a:t>
            </a:r>
            <a:r>
              <a:rPr lang="en-US" sz="2600" b="1" dirty="0" err="1">
                <a:solidFill>
                  <a:schemeClr val="tx1"/>
                </a:solidFill>
              </a:rPr>
              <a:t>HCBC</a:t>
            </a:r>
            <a:endParaRPr lang="en-US" sz="2600" b="1" dirty="0">
              <a:solidFill>
                <a:schemeClr val="tx1"/>
              </a:solidFill>
            </a:endParaRPr>
          </a:p>
          <a:p>
            <a:pPr marL="0" indent="0" algn="just">
              <a:lnSpc>
                <a:spcPct val="120000"/>
              </a:lnSpc>
              <a:spcBef>
                <a:spcPts val="0"/>
              </a:spcBef>
              <a:buClrTx/>
              <a:buNone/>
            </a:pPr>
            <a:r>
              <a:rPr lang="en-US" sz="2600" b="1" dirty="0">
                <a:solidFill>
                  <a:schemeClr val="tx1"/>
                </a:solidFill>
              </a:rPr>
              <a:t>Patient.</a:t>
            </a:r>
          </a:p>
          <a:p>
            <a:pPr algn="just">
              <a:lnSpc>
                <a:spcPct val="120000"/>
              </a:lnSpc>
              <a:spcBef>
                <a:spcPts val="0"/>
              </a:spcBef>
              <a:buClrTx/>
              <a:buFont typeface="Wingdings" panose="05000000000000000000" pitchFamily="2" charset="2"/>
              <a:buChar char="q"/>
            </a:pPr>
            <a:r>
              <a:rPr lang="en-US" sz="2600" dirty="0">
                <a:solidFill>
                  <a:schemeClr val="tx1"/>
                </a:solidFill>
              </a:rPr>
              <a:t>The patient is cared for in a familiar environment hence less stress and more ability to bear the illness.</a:t>
            </a:r>
          </a:p>
          <a:p>
            <a:pPr algn="just">
              <a:lnSpc>
                <a:spcPct val="120000"/>
              </a:lnSpc>
              <a:spcBef>
                <a:spcPts val="0"/>
              </a:spcBef>
              <a:buClrTx/>
              <a:buFont typeface="Wingdings" panose="05000000000000000000" pitchFamily="2" charset="2"/>
              <a:buChar char="q"/>
            </a:pPr>
            <a:r>
              <a:rPr lang="en-US" sz="2600" dirty="0">
                <a:solidFill>
                  <a:schemeClr val="tx1"/>
                </a:solidFill>
              </a:rPr>
              <a:t>When people are in their homes, they continue to participate in family matters. </a:t>
            </a:r>
          </a:p>
          <a:p>
            <a:pPr algn="just">
              <a:lnSpc>
                <a:spcPct val="120000"/>
              </a:lnSpc>
              <a:spcBef>
                <a:spcPts val="0"/>
              </a:spcBef>
              <a:buClrTx/>
              <a:buFont typeface="Wingdings" panose="05000000000000000000" pitchFamily="2" charset="2"/>
              <a:buChar char="q"/>
            </a:pPr>
            <a:r>
              <a:rPr lang="en-US" sz="2600" dirty="0">
                <a:solidFill>
                  <a:schemeClr val="tx1"/>
                </a:solidFill>
              </a:rPr>
              <a:t>When one is at home close to family members, friends and relatives, there is a sense of belonging.</a:t>
            </a:r>
          </a:p>
          <a:p>
            <a:pPr algn="just">
              <a:lnSpc>
                <a:spcPct val="120000"/>
              </a:lnSpc>
              <a:spcBef>
                <a:spcPts val="0"/>
              </a:spcBef>
              <a:buClrTx/>
              <a:buFont typeface="Wingdings" panose="05000000000000000000" pitchFamily="2" charset="2"/>
              <a:buChar char="q"/>
            </a:pPr>
            <a:r>
              <a:rPr lang="en-US" sz="2600" dirty="0">
                <a:solidFill>
                  <a:schemeClr val="tx1"/>
                </a:solidFill>
              </a:rPr>
              <a:t>one is in close contact with familiar people they are likely to accept their conditions and illnesses.</a:t>
            </a:r>
          </a:p>
          <a:p>
            <a:pPr marL="0" indent="0" algn="just">
              <a:lnSpc>
                <a:spcPct val="120000"/>
              </a:lnSpc>
              <a:spcBef>
                <a:spcPts val="0"/>
              </a:spcBef>
              <a:buClrTx/>
              <a:buNone/>
            </a:pPr>
            <a:r>
              <a:rPr lang="en-US" sz="2600" b="1" dirty="0">
                <a:solidFill>
                  <a:schemeClr val="tx1"/>
                </a:solidFill>
              </a:rPr>
              <a:t>Family and community.</a:t>
            </a:r>
          </a:p>
          <a:p>
            <a:pPr algn="just">
              <a:lnSpc>
                <a:spcPct val="120000"/>
              </a:lnSpc>
              <a:spcBef>
                <a:spcPts val="0"/>
              </a:spcBef>
              <a:buClrTx/>
              <a:buFont typeface="Wingdings" panose="05000000000000000000" pitchFamily="2" charset="2"/>
              <a:buChar char="q"/>
            </a:pPr>
            <a:r>
              <a:rPr lang="en-US" sz="2600" dirty="0">
                <a:solidFill>
                  <a:schemeClr val="tx1"/>
                </a:solidFill>
              </a:rPr>
              <a:t>Caring for sick people at home prevents separation and holds family members together. </a:t>
            </a:r>
          </a:p>
          <a:p>
            <a:pPr algn="just">
              <a:lnSpc>
                <a:spcPct val="120000"/>
              </a:lnSpc>
              <a:spcBef>
                <a:spcPts val="0"/>
              </a:spcBef>
              <a:buClrTx/>
              <a:buFont typeface="Wingdings" panose="05000000000000000000" pitchFamily="2" charset="2"/>
              <a:buChar char="q"/>
            </a:pPr>
            <a:r>
              <a:rPr lang="en-US" sz="2600" dirty="0">
                <a:solidFill>
                  <a:schemeClr val="tx1"/>
                </a:solidFill>
              </a:rPr>
              <a:t>Less expensive.</a:t>
            </a:r>
          </a:p>
          <a:p>
            <a:pPr algn="just">
              <a:lnSpc>
                <a:spcPct val="120000"/>
              </a:lnSpc>
              <a:spcBef>
                <a:spcPts val="0"/>
              </a:spcBef>
              <a:buClrTx/>
              <a:buFont typeface="Wingdings" panose="05000000000000000000" pitchFamily="2" charset="2"/>
              <a:buChar char="q"/>
            </a:pPr>
            <a:r>
              <a:rPr lang="en-US" sz="2600" dirty="0">
                <a:solidFill>
                  <a:schemeClr val="tx1"/>
                </a:solidFill>
              </a:rPr>
              <a:t>Helps them to understand these diseases better and accept the patients.</a:t>
            </a:r>
          </a:p>
          <a:p>
            <a:pPr algn="just">
              <a:lnSpc>
                <a:spcPct val="120000"/>
              </a:lnSpc>
              <a:spcBef>
                <a:spcPts val="0"/>
              </a:spcBef>
              <a:buClrTx/>
              <a:buFont typeface="Wingdings" panose="05000000000000000000" pitchFamily="2" charset="2"/>
              <a:buChar char="q"/>
            </a:pPr>
            <a:r>
              <a:rPr lang="en-US" sz="2600" dirty="0">
                <a:solidFill>
                  <a:schemeClr val="tx1"/>
                </a:solidFill>
              </a:rPr>
              <a:t>Community cohesiveness is maintained.</a:t>
            </a:r>
          </a:p>
          <a:p>
            <a:pPr marL="0" indent="0" algn="just">
              <a:lnSpc>
                <a:spcPct val="120000"/>
              </a:lnSpc>
              <a:spcBef>
                <a:spcPts val="0"/>
              </a:spcBef>
              <a:buClrTx/>
              <a:buNone/>
            </a:pPr>
            <a:r>
              <a:rPr lang="en-US" sz="2600" b="1" dirty="0">
                <a:solidFill>
                  <a:schemeClr val="tx1"/>
                </a:solidFill>
              </a:rPr>
              <a:t>Health institutions.</a:t>
            </a:r>
          </a:p>
          <a:p>
            <a:pPr algn="just">
              <a:lnSpc>
                <a:spcPct val="120000"/>
              </a:lnSpc>
              <a:spcBef>
                <a:spcPts val="0"/>
              </a:spcBef>
              <a:buClrTx/>
              <a:buFont typeface="Wingdings" panose="05000000000000000000" pitchFamily="2" charset="2"/>
              <a:buChar char="q"/>
            </a:pPr>
            <a:r>
              <a:rPr lang="en-US" sz="2600" dirty="0">
                <a:solidFill>
                  <a:schemeClr val="tx1"/>
                </a:solidFill>
              </a:rPr>
              <a:t>less cost and pressure on resources.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0480592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PLAYERS IN </a:t>
            </a:r>
            <a:r>
              <a:rPr lang="en-US" sz="2600" b="1" dirty="0" err="1">
                <a:solidFill>
                  <a:srgbClr val="0070C0"/>
                </a:solidFill>
              </a:rPr>
              <a:t>HCBC</a:t>
            </a:r>
            <a:r>
              <a:rPr lang="en-US" sz="2600" b="1" dirty="0">
                <a:solidFill>
                  <a:srgbClr val="0070C0"/>
                </a:solidFill>
              </a:rPr>
              <a:t>.</a:t>
            </a:r>
          </a:p>
          <a:p>
            <a:pPr marL="514350" indent="-514350" algn="just">
              <a:lnSpc>
                <a:spcPct val="120000"/>
              </a:lnSpc>
              <a:spcBef>
                <a:spcPts val="0"/>
              </a:spcBef>
              <a:buClrTx/>
              <a:buFont typeface="+mj-lt"/>
              <a:buAutoNum type="arabicPeriod"/>
            </a:pPr>
            <a:r>
              <a:rPr lang="en-US" sz="2600" dirty="0">
                <a:solidFill>
                  <a:schemeClr val="tx1"/>
                </a:solidFill>
              </a:rPr>
              <a:t>Patient-Identifies care giver, gives consent, participates in care.</a:t>
            </a:r>
          </a:p>
          <a:p>
            <a:pPr marL="514350" indent="-514350" algn="just">
              <a:lnSpc>
                <a:spcPct val="120000"/>
              </a:lnSpc>
              <a:spcBef>
                <a:spcPts val="0"/>
              </a:spcBef>
              <a:buClrTx/>
              <a:buFont typeface="+mj-lt"/>
              <a:buAutoNum type="arabicPeriod"/>
            </a:pPr>
            <a:r>
              <a:rPr lang="en-US" sz="2600" dirty="0">
                <a:solidFill>
                  <a:schemeClr val="tx1"/>
                </a:solidFill>
              </a:rPr>
              <a:t>Family Members and Caregiver.</a:t>
            </a:r>
          </a:p>
          <a:p>
            <a:pPr marL="514350" indent="-514350" algn="just">
              <a:lnSpc>
                <a:spcPct val="120000"/>
              </a:lnSpc>
              <a:spcBef>
                <a:spcPts val="0"/>
              </a:spcBef>
              <a:buClrTx/>
              <a:buFont typeface="+mj-lt"/>
              <a:buAutoNum type="arabicPeriod"/>
            </a:pPr>
            <a:r>
              <a:rPr lang="en-US" sz="2600" dirty="0">
                <a:solidFill>
                  <a:schemeClr val="tx1"/>
                </a:solidFill>
              </a:rPr>
              <a:t>Health care Team.</a:t>
            </a:r>
          </a:p>
          <a:p>
            <a:pPr marL="514350" indent="-514350" algn="just">
              <a:lnSpc>
                <a:spcPct val="120000"/>
              </a:lnSpc>
              <a:spcBef>
                <a:spcPts val="0"/>
              </a:spcBef>
              <a:buClrTx/>
              <a:buFont typeface="+mj-lt"/>
              <a:buAutoNum type="arabicPeriod"/>
            </a:pPr>
            <a:r>
              <a:rPr lang="en-US" sz="2600" dirty="0">
                <a:solidFill>
                  <a:schemeClr val="tx1"/>
                </a:solidFill>
              </a:rPr>
              <a:t>Health facility.</a:t>
            </a:r>
          </a:p>
          <a:p>
            <a:pPr marL="514350" indent="-514350" algn="just">
              <a:lnSpc>
                <a:spcPct val="120000"/>
              </a:lnSpc>
              <a:spcBef>
                <a:spcPts val="0"/>
              </a:spcBef>
              <a:buClrTx/>
              <a:buFont typeface="+mj-lt"/>
              <a:buAutoNum type="arabicPeriod"/>
            </a:pPr>
            <a:r>
              <a:rPr lang="en-US" sz="2600" dirty="0">
                <a:solidFill>
                  <a:schemeClr val="tx1"/>
                </a:solidFill>
              </a:rPr>
              <a:t>Community.</a:t>
            </a:r>
          </a:p>
          <a:p>
            <a:pPr marL="514350" indent="-514350" algn="just">
              <a:lnSpc>
                <a:spcPct val="120000"/>
              </a:lnSpc>
              <a:spcBef>
                <a:spcPts val="0"/>
              </a:spcBef>
              <a:buClrTx/>
              <a:buFont typeface="+mj-lt"/>
              <a:buAutoNum type="arabicPeriod"/>
            </a:pPr>
            <a:r>
              <a:rPr lang="en-US" sz="2600" dirty="0">
                <a:solidFill>
                  <a:schemeClr val="tx1"/>
                </a:solidFill>
              </a:rPr>
              <a:t>Government.</a:t>
            </a:r>
          </a:p>
          <a:p>
            <a:pPr marL="0" indent="0" algn="just">
              <a:lnSpc>
                <a:spcPct val="120000"/>
              </a:lnSpc>
              <a:spcBef>
                <a:spcPts val="0"/>
              </a:spcBef>
              <a:buClrTx/>
              <a:buNone/>
            </a:pPr>
            <a:r>
              <a:rPr lang="en-US" sz="2600" b="1" dirty="0">
                <a:solidFill>
                  <a:srgbClr val="0070C0"/>
                </a:solidFill>
              </a:rPr>
              <a:t>Resources Needed for Home-based Care.</a:t>
            </a:r>
          </a:p>
          <a:p>
            <a:pPr marL="0" indent="0" algn="just">
              <a:lnSpc>
                <a:spcPct val="120000"/>
              </a:lnSpc>
              <a:spcBef>
                <a:spcPts val="0"/>
              </a:spcBef>
              <a:buClrTx/>
              <a:buNone/>
            </a:pPr>
            <a:r>
              <a:rPr lang="en-US" sz="2600" dirty="0">
                <a:solidFill>
                  <a:schemeClr val="tx1"/>
                </a:solidFill>
              </a:rPr>
              <a:t>1.	Money. </a:t>
            </a:r>
          </a:p>
          <a:p>
            <a:pPr marL="0" indent="0" algn="just">
              <a:lnSpc>
                <a:spcPct val="120000"/>
              </a:lnSpc>
              <a:spcBef>
                <a:spcPts val="0"/>
              </a:spcBef>
              <a:buClrTx/>
              <a:buNone/>
            </a:pPr>
            <a:r>
              <a:rPr lang="en-US" sz="2600" dirty="0">
                <a:solidFill>
                  <a:schemeClr val="tx1"/>
                </a:solidFill>
              </a:rPr>
              <a:t>2.	Materials. </a:t>
            </a:r>
          </a:p>
          <a:p>
            <a:pPr marL="0" indent="0" algn="just">
              <a:lnSpc>
                <a:spcPct val="120000"/>
              </a:lnSpc>
              <a:spcBef>
                <a:spcPts val="0"/>
              </a:spcBef>
              <a:buClrTx/>
              <a:buNone/>
            </a:pPr>
            <a:r>
              <a:rPr lang="en-US" sz="2600" dirty="0">
                <a:solidFill>
                  <a:schemeClr val="tx1"/>
                </a:solidFill>
              </a:rPr>
              <a:t>3.	Time. </a:t>
            </a:r>
          </a:p>
          <a:p>
            <a:pPr marL="514350" indent="-514350" algn="just">
              <a:lnSpc>
                <a:spcPct val="120000"/>
              </a:lnSpc>
              <a:spcBef>
                <a:spcPts val="0"/>
              </a:spcBef>
              <a:buClrTx/>
              <a:buAutoNum type="arabicPeriod" startAt="4"/>
            </a:pPr>
            <a:r>
              <a:rPr lang="en-US" sz="2600" dirty="0">
                <a:solidFill>
                  <a:schemeClr val="tx1"/>
                </a:solidFill>
              </a:rPr>
              <a:t>Manpower.</a:t>
            </a:r>
          </a:p>
          <a:p>
            <a:pPr marL="0" indent="0" algn="just">
              <a:lnSpc>
                <a:spcPct val="120000"/>
              </a:lnSpc>
              <a:spcBef>
                <a:spcPts val="0"/>
              </a:spcBef>
              <a:buClrTx/>
              <a:buNone/>
            </a:pPr>
            <a:r>
              <a:rPr lang="en-US" sz="2600" b="1" dirty="0">
                <a:solidFill>
                  <a:srgbClr val="0070C0"/>
                </a:solidFill>
              </a:rPr>
              <a:t>Networking for Home-based Care.</a:t>
            </a:r>
          </a:p>
          <a:p>
            <a:pPr marL="0" indent="0" algn="just">
              <a:lnSpc>
                <a:spcPct val="120000"/>
              </a:lnSpc>
              <a:spcBef>
                <a:spcPts val="0"/>
              </a:spcBef>
              <a:buClrTx/>
              <a:buNone/>
            </a:pPr>
            <a:r>
              <a:rPr lang="en-US" sz="2600" dirty="0">
                <a:solidFill>
                  <a:schemeClr val="tx1"/>
                </a:solidFill>
              </a:rPr>
              <a:t>Network- is a group of individuals or organisations that work together, undertake joint activities, or exchange information in order to strengthen and extend their individual capacities.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4695781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Reasons for referring a patient</a:t>
            </a:r>
          </a:p>
          <a:p>
            <a:pPr marL="514350" indent="-514350" algn="just">
              <a:lnSpc>
                <a:spcPct val="120000"/>
              </a:lnSpc>
              <a:spcBef>
                <a:spcPts val="0"/>
              </a:spcBef>
              <a:buClrTx/>
              <a:buFont typeface="+mj-lt"/>
              <a:buAutoNum type="arabicPeriod"/>
            </a:pPr>
            <a:r>
              <a:rPr lang="en-US" sz="2600" dirty="0">
                <a:solidFill>
                  <a:schemeClr val="tx1"/>
                </a:solidFill>
              </a:rPr>
              <a:t>When services or resources within reach are not able to meet the patients’ immediate needs. </a:t>
            </a:r>
          </a:p>
          <a:p>
            <a:pPr marL="514350" indent="-514350" algn="just">
              <a:lnSpc>
                <a:spcPct val="120000"/>
              </a:lnSpc>
              <a:spcBef>
                <a:spcPts val="0"/>
              </a:spcBef>
              <a:buClrTx/>
              <a:buFont typeface="+mj-lt"/>
              <a:buAutoNum type="arabicPeriod"/>
            </a:pPr>
            <a:r>
              <a:rPr lang="en-US" sz="2600" dirty="0">
                <a:solidFill>
                  <a:schemeClr val="tx1"/>
                </a:solidFill>
              </a:rPr>
              <a:t>In cases where the acute phase of the disease has been dealt with, and it is considered safe to transfer care to other caring services/organisations within the community. </a:t>
            </a:r>
          </a:p>
          <a:p>
            <a:pPr marL="514350" indent="-514350" algn="just">
              <a:lnSpc>
                <a:spcPct val="120000"/>
              </a:lnSpc>
              <a:spcBef>
                <a:spcPts val="0"/>
              </a:spcBef>
              <a:buClrTx/>
              <a:buFont typeface="+mj-lt"/>
              <a:buAutoNum type="arabicPeriod"/>
            </a:pPr>
            <a:r>
              <a:rPr lang="en-US" sz="2600" dirty="0">
                <a:solidFill>
                  <a:schemeClr val="tx1"/>
                </a:solidFill>
              </a:rPr>
              <a:t>When the caregiver experiences burnout and has no access to counselling services for personal growth. </a:t>
            </a:r>
          </a:p>
          <a:p>
            <a:pPr marL="514350" indent="-514350" algn="just">
              <a:lnSpc>
                <a:spcPct val="120000"/>
              </a:lnSpc>
              <a:spcBef>
                <a:spcPts val="0"/>
              </a:spcBef>
              <a:buClrTx/>
              <a:buFont typeface="+mj-lt"/>
              <a:buAutoNum type="arabicPeriod"/>
            </a:pPr>
            <a:r>
              <a:rPr lang="en-US" sz="2600" dirty="0">
                <a:solidFill>
                  <a:schemeClr val="tx1"/>
                </a:solidFill>
              </a:rPr>
              <a:t>When the caregiver has limitations in meeting certain needs of the patient, for example, based on religious beliefs. </a:t>
            </a:r>
          </a:p>
          <a:p>
            <a:pPr marL="514350" indent="-514350" algn="just">
              <a:lnSpc>
                <a:spcPct val="120000"/>
              </a:lnSpc>
              <a:spcBef>
                <a:spcPts val="0"/>
              </a:spcBef>
              <a:buClrTx/>
              <a:buFont typeface="+mj-lt"/>
              <a:buAutoNum type="arabicPeriod"/>
            </a:pPr>
            <a:r>
              <a:rPr lang="en-US" sz="2600" dirty="0">
                <a:solidFill>
                  <a:schemeClr val="tx1"/>
                </a:solidFill>
              </a:rPr>
              <a:t>For better, more competent management in the next stage of referral. </a:t>
            </a:r>
          </a:p>
          <a:p>
            <a:pPr marL="514350" indent="-514350" algn="just">
              <a:lnSpc>
                <a:spcPct val="120000"/>
              </a:lnSpc>
              <a:spcBef>
                <a:spcPts val="0"/>
              </a:spcBef>
              <a:buClrTx/>
              <a:buFont typeface="+mj-lt"/>
              <a:buAutoNum type="arabicPeriod"/>
            </a:pPr>
            <a:r>
              <a:rPr lang="en-US" sz="2600" dirty="0">
                <a:solidFill>
                  <a:schemeClr val="tx1"/>
                </a:solidFill>
              </a:rPr>
              <a:t>For specialized care in a hospital setting, especially if the patient is deteriorating.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3638522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rgbClr val="0070C0"/>
                </a:solidFill>
              </a:rPr>
              <a:t>Referral constraints</a:t>
            </a:r>
          </a:p>
          <a:p>
            <a:pPr marL="514350" indent="-514350" algn="just">
              <a:lnSpc>
                <a:spcPct val="120000"/>
              </a:lnSpc>
              <a:spcBef>
                <a:spcPts val="0"/>
              </a:spcBef>
              <a:buClrTx/>
              <a:buFont typeface="+mj-lt"/>
              <a:buAutoNum type="arabicPeriod"/>
            </a:pPr>
            <a:r>
              <a:rPr lang="en-US" sz="2600" dirty="0">
                <a:solidFill>
                  <a:schemeClr val="tx1"/>
                </a:solidFill>
              </a:rPr>
              <a:t>Competition among various organisations, so that they do not disclose what they are doing and which services are offered. They prefer to work in isolation. </a:t>
            </a:r>
          </a:p>
          <a:p>
            <a:pPr marL="514350" indent="-514350" algn="just">
              <a:lnSpc>
                <a:spcPct val="120000"/>
              </a:lnSpc>
              <a:spcBef>
                <a:spcPts val="0"/>
              </a:spcBef>
              <a:buClrTx/>
              <a:buFont typeface="+mj-lt"/>
              <a:buAutoNum type="arabicPeriod"/>
            </a:pPr>
            <a:r>
              <a:rPr lang="en-US" sz="2600" dirty="0">
                <a:solidFill>
                  <a:schemeClr val="tx1"/>
                </a:solidFill>
              </a:rPr>
              <a:t>Lack of evenly distributed community </a:t>
            </a:r>
            <a:r>
              <a:rPr lang="en-US" sz="2600" dirty="0" err="1">
                <a:solidFill>
                  <a:schemeClr val="tx1"/>
                </a:solidFill>
              </a:rPr>
              <a:t>HCBC</a:t>
            </a:r>
            <a:r>
              <a:rPr lang="en-US" sz="2600" dirty="0">
                <a:solidFill>
                  <a:schemeClr val="tx1"/>
                </a:solidFill>
              </a:rPr>
              <a:t> programmes, with the result that some areas lack services and some are overcrowded. </a:t>
            </a:r>
          </a:p>
          <a:p>
            <a:pPr marL="514350" indent="-514350" algn="just">
              <a:lnSpc>
                <a:spcPct val="120000"/>
              </a:lnSpc>
              <a:spcBef>
                <a:spcPts val="0"/>
              </a:spcBef>
              <a:buClrTx/>
              <a:buFont typeface="+mj-lt"/>
              <a:buAutoNum type="arabicPeriod"/>
            </a:pPr>
            <a:r>
              <a:rPr lang="en-US" sz="2600" dirty="0">
                <a:solidFill>
                  <a:schemeClr val="tx1"/>
                </a:solidFill>
              </a:rPr>
              <a:t>Lack of resources needed for patients to travel from one point to another. </a:t>
            </a:r>
          </a:p>
          <a:p>
            <a:pPr marL="514350" indent="-514350" algn="just">
              <a:lnSpc>
                <a:spcPct val="120000"/>
              </a:lnSpc>
              <a:spcBef>
                <a:spcPts val="0"/>
              </a:spcBef>
              <a:buClrTx/>
              <a:buFont typeface="+mj-lt"/>
              <a:buAutoNum type="arabicPeriod"/>
            </a:pPr>
            <a:r>
              <a:rPr lang="en-US" sz="2600" dirty="0">
                <a:solidFill>
                  <a:schemeClr val="tx1"/>
                </a:solidFill>
              </a:rPr>
              <a:t>Lack of referral and networking guidelines as well as standardized referral procedures. </a:t>
            </a:r>
          </a:p>
          <a:p>
            <a:pPr marL="514350" indent="-514350" algn="just">
              <a:lnSpc>
                <a:spcPct val="120000"/>
              </a:lnSpc>
              <a:spcBef>
                <a:spcPts val="0"/>
              </a:spcBef>
              <a:buClrTx/>
              <a:buFont typeface="+mj-lt"/>
              <a:buAutoNum type="arabicPeriod"/>
            </a:pPr>
            <a:r>
              <a:rPr lang="en-US" sz="2600" dirty="0">
                <a:solidFill>
                  <a:schemeClr val="tx1"/>
                </a:solidFill>
              </a:rPr>
              <a:t>Ignorance among family members about </a:t>
            </a:r>
            <a:r>
              <a:rPr lang="en-US" sz="2600" dirty="0" err="1">
                <a:solidFill>
                  <a:schemeClr val="tx1"/>
                </a:solidFill>
              </a:rPr>
              <a:t>HCBC</a:t>
            </a:r>
            <a:r>
              <a:rPr lang="en-US" sz="2600" dirty="0">
                <a:solidFill>
                  <a:schemeClr val="tx1"/>
                </a:solidFill>
              </a:rPr>
              <a:t> due to lack of awareness and proper guidance. </a:t>
            </a:r>
          </a:p>
          <a:p>
            <a:pPr marL="514350" indent="-514350" algn="just">
              <a:lnSpc>
                <a:spcPct val="120000"/>
              </a:lnSpc>
              <a:spcBef>
                <a:spcPts val="0"/>
              </a:spcBef>
              <a:buClrTx/>
              <a:buFont typeface="+mj-lt"/>
              <a:buAutoNum type="arabicPeriod"/>
            </a:pPr>
            <a:r>
              <a:rPr lang="en-US" sz="2600" dirty="0">
                <a:solidFill>
                  <a:schemeClr val="tx1"/>
                </a:solidFill>
              </a:rPr>
              <a:t>Fear of breach of confidentiality.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63262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3200" b="1" dirty="0">
                <a:solidFill>
                  <a:srgbClr val="00B050"/>
                </a:solidFill>
              </a:rPr>
              <a:t>Types of families</a:t>
            </a:r>
          </a:p>
          <a:p>
            <a:pPr algn="just">
              <a:lnSpc>
                <a:spcPct val="120000"/>
              </a:lnSpc>
              <a:spcBef>
                <a:spcPts val="0"/>
              </a:spcBef>
              <a:buClrTx/>
              <a:buFont typeface="Wingdings" panose="05000000000000000000" pitchFamily="2" charset="2"/>
              <a:buChar char="q"/>
            </a:pPr>
            <a:r>
              <a:rPr lang="en-US" sz="3200" dirty="0">
                <a:solidFill>
                  <a:schemeClr val="tx1"/>
                </a:solidFill>
              </a:rPr>
              <a:t>Family is the basic unit of a community</a:t>
            </a:r>
          </a:p>
          <a:p>
            <a:pPr algn="just">
              <a:lnSpc>
                <a:spcPct val="120000"/>
              </a:lnSpc>
              <a:spcBef>
                <a:spcPts val="0"/>
              </a:spcBef>
              <a:buClrTx/>
              <a:buFont typeface="Wingdings" panose="05000000000000000000" pitchFamily="2" charset="2"/>
              <a:buChar char="q"/>
            </a:pPr>
            <a:r>
              <a:rPr lang="en-US" sz="3200" dirty="0">
                <a:solidFill>
                  <a:schemeClr val="tx1"/>
                </a:solidFill>
              </a:rPr>
              <a:t>They include:</a:t>
            </a:r>
          </a:p>
          <a:p>
            <a:pPr lvl="1" algn="just">
              <a:lnSpc>
                <a:spcPct val="120000"/>
              </a:lnSpc>
              <a:spcBef>
                <a:spcPts val="0"/>
              </a:spcBef>
              <a:buClrTx/>
              <a:buFont typeface="Wingdings" panose="05000000000000000000" pitchFamily="2" charset="2"/>
              <a:buChar char="§"/>
            </a:pPr>
            <a:r>
              <a:rPr lang="en-US" sz="3200" dirty="0">
                <a:solidFill>
                  <a:schemeClr val="tx1"/>
                </a:solidFill>
              </a:rPr>
              <a:t>Nuclear – father, mother and children</a:t>
            </a:r>
          </a:p>
          <a:p>
            <a:pPr lvl="1" algn="just">
              <a:lnSpc>
                <a:spcPct val="120000"/>
              </a:lnSpc>
              <a:spcBef>
                <a:spcPts val="0"/>
              </a:spcBef>
              <a:buClrTx/>
              <a:buFont typeface="Wingdings" panose="05000000000000000000" pitchFamily="2" charset="2"/>
              <a:buChar char="§"/>
            </a:pPr>
            <a:r>
              <a:rPr lang="en-US" sz="3200" dirty="0">
                <a:solidFill>
                  <a:schemeClr val="tx1"/>
                </a:solidFill>
              </a:rPr>
              <a:t>Extended - – father, mother, children, uncles, aunts, grand ma, grand pa, cousins</a:t>
            </a:r>
          </a:p>
          <a:p>
            <a:pPr lvl="1" algn="just">
              <a:lnSpc>
                <a:spcPct val="120000"/>
              </a:lnSpc>
              <a:spcBef>
                <a:spcPts val="0"/>
              </a:spcBef>
              <a:buClrTx/>
              <a:buFont typeface="Wingdings" panose="05000000000000000000" pitchFamily="2" charset="2"/>
              <a:buChar char="§"/>
            </a:pPr>
            <a:r>
              <a:rPr lang="en-US" sz="3200" dirty="0">
                <a:solidFill>
                  <a:schemeClr val="tx1"/>
                </a:solidFill>
              </a:rPr>
              <a:t>Single parent- father and children or mother and children</a:t>
            </a:r>
          </a:p>
          <a:p>
            <a:pPr lvl="1" algn="just">
              <a:lnSpc>
                <a:spcPct val="120000"/>
              </a:lnSpc>
              <a:spcBef>
                <a:spcPts val="0"/>
              </a:spcBef>
              <a:buClrTx/>
              <a:buFont typeface="Wingdings" panose="05000000000000000000" pitchFamily="2" charset="2"/>
              <a:buChar char="§"/>
            </a:pPr>
            <a:r>
              <a:rPr lang="en-US" sz="3200" dirty="0">
                <a:solidFill>
                  <a:schemeClr val="tx1"/>
                </a:solidFill>
              </a:rPr>
              <a:t>Blended- a woman brings her children and a man bring his children together to make a family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78196538"/>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COMMUNITY MOBILIZATION</a:t>
            </a:r>
          </a:p>
          <a:p>
            <a:pPr algn="just">
              <a:lnSpc>
                <a:spcPct val="120000"/>
              </a:lnSpc>
              <a:spcBef>
                <a:spcPts val="0"/>
              </a:spcBef>
              <a:buClrTx/>
              <a:buFont typeface="Wingdings" panose="05000000000000000000" pitchFamily="2" charset="2"/>
              <a:buChar char="q"/>
            </a:pPr>
            <a:r>
              <a:rPr lang="en-US" sz="2600" dirty="0">
                <a:solidFill>
                  <a:schemeClr val="tx1"/>
                </a:solidFill>
              </a:rPr>
              <a:t>The process of getting the community incorporated to fully participate in the programmes for the purpose of ownership and sustainability. The community must participate and get involved in the decision making process, planning, organisation, and implementation and monitoring of activities associated with </a:t>
            </a:r>
            <a:r>
              <a:rPr lang="en-US" sz="2600" dirty="0" err="1">
                <a:solidFill>
                  <a:schemeClr val="tx1"/>
                </a:solidFill>
              </a:rPr>
              <a:t>HCBC</a:t>
            </a:r>
            <a:r>
              <a:rPr lang="en-US" sz="2600" dirty="0">
                <a:solidFill>
                  <a:schemeClr val="tx1"/>
                </a:solidFill>
              </a:rPr>
              <a:t>.</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133593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The importance of Community Mobilization</a:t>
            </a:r>
          </a:p>
          <a:p>
            <a:pPr marL="514350" indent="-514350" algn="just">
              <a:lnSpc>
                <a:spcPct val="120000"/>
              </a:lnSpc>
              <a:spcBef>
                <a:spcPts val="0"/>
              </a:spcBef>
              <a:buClrTx/>
              <a:buFont typeface="+mj-lt"/>
              <a:buAutoNum type="arabicPeriod"/>
            </a:pPr>
            <a:r>
              <a:rPr lang="en-US" sz="2600" dirty="0">
                <a:solidFill>
                  <a:schemeClr val="tx1"/>
                </a:solidFill>
              </a:rPr>
              <a:t>Prepare the community for participatory action. </a:t>
            </a:r>
          </a:p>
          <a:p>
            <a:pPr marL="514350" indent="-514350" algn="just">
              <a:lnSpc>
                <a:spcPct val="120000"/>
              </a:lnSpc>
              <a:spcBef>
                <a:spcPts val="0"/>
              </a:spcBef>
              <a:buClrTx/>
              <a:buFont typeface="+mj-lt"/>
              <a:buAutoNum type="arabicPeriod"/>
            </a:pPr>
            <a:r>
              <a:rPr lang="en-US" sz="2600" dirty="0">
                <a:solidFill>
                  <a:schemeClr val="tx1"/>
                </a:solidFill>
              </a:rPr>
              <a:t>Create awareness about their health problems, causes, prevention and care required. </a:t>
            </a:r>
          </a:p>
          <a:p>
            <a:pPr marL="514350" indent="-514350" algn="just">
              <a:lnSpc>
                <a:spcPct val="120000"/>
              </a:lnSpc>
              <a:spcBef>
                <a:spcPts val="0"/>
              </a:spcBef>
              <a:buClrTx/>
              <a:buFont typeface="+mj-lt"/>
              <a:buAutoNum type="arabicPeriod"/>
            </a:pPr>
            <a:r>
              <a:rPr lang="en-US" sz="2600" dirty="0">
                <a:solidFill>
                  <a:schemeClr val="tx1"/>
                </a:solidFill>
              </a:rPr>
              <a:t>Identify problems together with the community and seek means of solving them. </a:t>
            </a:r>
          </a:p>
          <a:p>
            <a:pPr marL="514350" indent="-514350" algn="just">
              <a:lnSpc>
                <a:spcPct val="120000"/>
              </a:lnSpc>
              <a:spcBef>
                <a:spcPts val="0"/>
              </a:spcBef>
              <a:buClrTx/>
              <a:buFont typeface="+mj-lt"/>
              <a:buAutoNum type="arabicPeriod"/>
            </a:pPr>
            <a:r>
              <a:rPr lang="en-US" sz="2600" dirty="0">
                <a:solidFill>
                  <a:schemeClr val="tx1"/>
                </a:solidFill>
              </a:rPr>
              <a:t>Gather information about the community’s beliefs’, feelings, myths and misconception of their problems. </a:t>
            </a:r>
          </a:p>
          <a:p>
            <a:pPr marL="514350" indent="-514350" algn="just">
              <a:lnSpc>
                <a:spcPct val="120000"/>
              </a:lnSpc>
              <a:spcBef>
                <a:spcPts val="0"/>
              </a:spcBef>
              <a:buClrTx/>
              <a:buFont typeface="+mj-lt"/>
              <a:buAutoNum type="arabicPeriod"/>
            </a:pPr>
            <a:r>
              <a:rPr lang="en-US" sz="2600" dirty="0">
                <a:solidFill>
                  <a:schemeClr val="tx1"/>
                </a:solidFill>
              </a:rPr>
              <a:t>Identify available resource and how the resources can be used to solve the problems. </a:t>
            </a:r>
          </a:p>
          <a:p>
            <a:pPr marL="514350" indent="-514350" algn="just">
              <a:lnSpc>
                <a:spcPct val="120000"/>
              </a:lnSpc>
              <a:spcBef>
                <a:spcPts val="0"/>
              </a:spcBef>
              <a:buClrTx/>
              <a:buFont typeface="+mj-lt"/>
              <a:buAutoNum type="arabicPeriod"/>
            </a:pPr>
            <a:r>
              <a:rPr lang="en-US" sz="2600" dirty="0">
                <a:solidFill>
                  <a:schemeClr val="tx1"/>
                </a:solidFill>
              </a:rPr>
              <a:t>Establish relationships within the community. </a:t>
            </a:r>
          </a:p>
          <a:p>
            <a:pPr marL="514350" indent="-514350" algn="just">
              <a:lnSpc>
                <a:spcPct val="120000"/>
              </a:lnSpc>
              <a:spcBef>
                <a:spcPts val="0"/>
              </a:spcBef>
              <a:buClrTx/>
              <a:buFont typeface="+mj-lt"/>
              <a:buAutoNum type="arabicPeriod"/>
            </a:pPr>
            <a:r>
              <a:rPr lang="en-US" sz="2600" dirty="0">
                <a:solidFill>
                  <a:schemeClr val="tx1"/>
                </a:solidFill>
              </a:rPr>
              <a:t>Ownership and sustainability of the programme.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4031361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Factors that can hinder Community Mobilization:</a:t>
            </a:r>
          </a:p>
          <a:p>
            <a:pPr marL="514350" indent="-514350" algn="just">
              <a:lnSpc>
                <a:spcPct val="120000"/>
              </a:lnSpc>
              <a:spcBef>
                <a:spcPts val="0"/>
              </a:spcBef>
              <a:buClrTx/>
              <a:buFont typeface="+mj-lt"/>
              <a:buAutoNum type="arabicPeriod"/>
            </a:pPr>
            <a:r>
              <a:rPr lang="en-US" sz="2600" dirty="0">
                <a:solidFill>
                  <a:schemeClr val="tx1"/>
                </a:solidFill>
              </a:rPr>
              <a:t>Lack of involvement in problem identification.</a:t>
            </a:r>
          </a:p>
          <a:p>
            <a:pPr marL="514350" indent="-514350" algn="just">
              <a:lnSpc>
                <a:spcPct val="120000"/>
              </a:lnSpc>
              <a:spcBef>
                <a:spcPts val="0"/>
              </a:spcBef>
              <a:buClrTx/>
              <a:buFont typeface="+mj-lt"/>
              <a:buAutoNum type="arabicPeriod"/>
            </a:pPr>
            <a:r>
              <a:rPr lang="en-US" sz="2600" dirty="0">
                <a:solidFill>
                  <a:schemeClr val="tx1"/>
                </a:solidFill>
              </a:rPr>
              <a:t>Lack of appropriate information. </a:t>
            </a:r>
          </a:p>
          <a:p>
            <a:pPr marL="514350" indent="-514350" algn="just">
              <a:lnSpc>
                <a:spcPct val="120000"/>
              </a:lnSpc>
              <a:spcBef>
                <a:spcPts val="0"/>
              </a:spcBef>
              <a:buClrTx/>
              <a:buFont typeface="+mj-lt"/>
              <a:buAutoNum type="arabicPeriod"/>
            </a:pPr>
            <a:r>
              <a:rPr lang="en-US" sz="2600" dirty="0">
                <a:solidFill>
                  <a:schemeClr val="tx1"/>
                </a:solidFill>
              </a:rPr>
              <a:t>Lack or mismanagement of resources.  </a:t>
            </a:r>
          </a:p>
          <a:p>
            <a:pPr marL="514350" indent="-514350" algn="just">
              <a:lnSpc>
                <a:spcPct val="120000"/>
              </a:lnSpc>
              <a:spcBef>
                <a:spcPts val="0"/>
              </a:spcBef>
              <a:buClrTx/>
              <a:buFont typeface="+mj-lt"/>
              <a:buAutoNum type="arabicPeriod"/>
            </a:pPr>
            <a:r>
              <a:rPr lang="en-US" sz="2600" dirty="0">
                <a:solidFill>
                  <a:schemeClr val="tx1"/>
                </a:solidFill>
              </a:rPr>
              <a:t>Insecurity. </a:t>
            </a:r>
          </a:p>
          <a:p>
            <a:pPr marL="514350" indent="-514350" algn="just">
              <a:lnSpc>
                <a:spcPct val="120000"/>
              </a:lnSpc>
              <a:spcBef>
                <a:spcPts val="0"/>
              </a:spcBef>
              <a:buClrTx/>
              <a:buFont typeface="+mj-lt"/>
              <a:buAutoNum type="arabicPeriod"/>
            </a:pPr>
            <a:r>
              <a:rPr lang="en-US" sz="2600" dirty="0">
                <a:solidFill>
                  <a:schemeClr val="tx1"/>
                </a:solidFill>
              </a:rPr>
              <a:t>Lack of social structures. </a:t>
            </a:r>
          </a:p>
          <a:p>
            <a:pPr marL="514350" indent="-514350" algn="just">
              <a:lnSpc>
                <a:spcPct val="120000"/>
              </a:lnSpc>
              <a:spcBef>
                <a:spcPts val="0"/>
              </a:spcBef>
              <a:buClrTx/>
              <a:buFont typeface="+mj-lt"/>
              <a:buAutoNum type="arabicPeriod"/>
            </a:pPr>
            <a:r>
              <a:rPr lang="en-US" sz="2600" dirty="0">
                <a:solidFill>
                  <a:schemeClr val="tx1"/>
                </a:solidFill>
              </a:rPr>
              <a:t>Communication barriers. </a:t>
            </a:r>
          </a:p>
          <a:p>
            <a:pPr marL="514350" indent="-514350" algn="just">
              <a:lnSpc>
                <a:spcPct val="120000"/>
              </a:lnSpc>
              <a:spcBef>
                <a:spcPts val="0"/>
              </a:spcBef>
              <a:buClrTx/>
              <a:buFont typeface="+mj-lt"/>
              <a:buAutoNum type="arabicPeriod"/>
            </a:pPr>
            <a:r>
              <a:rPr lang="en-US" sz="2600" dirty="0">
                <a:solidFill>
                  <a:schemeClr val="tx1"/>
                </a:solidFill>
              </a:rPr>
              <a:t>Poor health. </a:t>
            </a:r>
          </a:p>
          <a:p>
            <a:pPr marL="514350" indent="-514350" algn="just">
              <a:lnSpc>
                <a:spcPct val="120000"/>
              </a:lnSpc>
              <a:spcBef>
                <a:spcPts val="0"/>
              </a:spcBef>
              <a:buClrTx/>
              <a:buFont typeface="+mj-lt"/>
              <a:buAutoNum type="arabicPeriod"/>
            </a:pPr>
            <a:r>
              <a:rPr lang="en-US" sz="2600" dirty="0">
                <a:solidFill>
                  <a:schemeClr val="tx1"/>
                </a:solidFill>
              </a:rPr>
              <a:t>Lack of ownership. </a:t>
            </a:r>
          </a:p>
          <a:p>
            <a:pPr marL="514350" indent="-514350" algn="just">
              <a:lnSpc>
                <a:spcPct val="120000"/>
              </a:lnSpc>
              <a:spcBef>
                <a:spcPts val="0"/>
              </a:spcBef>
              <a:buClrTx/>
              <a:buFont typeface="+mj-lt"/>
              <a:buAutoNum type="arabicPeriod"/>
            </a:pPr>
            <a:r>
              <a:rPr lang="en-US" sz="2600" dirty="0">
                <a:solidFill>
                  <a:schemeClr val="tx1"/>
                </a:solidFill>
              </a:rPr>
              <a:t>Lack of interest. </a:t>
            </a:r>
          </a:p>
          <a:p>
            <a:pPr marL="514350" indent="-514350" algn="just">
              <a:lnSpc>
                <a:spcPct val="120000"/>
              </a:lnSpc>
              <a:spcBef>
                <a:spcPts val="0"/>
              </a:spcBef>
              <a:buClrTx/>
              <a:buFont typeface="+mj-lt"/>
              <a:buAutoNum type="arabicPeriod"/>
            </a:pPr>
            <a:r>
              <a:rPr lang="en-US" sz="2600" dirty="0">
                <a:solidFill>
                  <a:schemeClr val="tx1"/>
                </a:solidFill>
              </a:rPr>
              <a:t>Poor infrastructure.</a:t>
            </a:r>
          </a:p>
          <a:p>
            <a:pPr marL="514350" indent="-514350" algn="just">
              <a:lnSpc>
                <a:spcPct val="120000"/>
              </a:lnSpc>
              <a:spcBef>
                <a:spcPts val="0"/>
              </a:spcBef>
              <a:buClrTx/>
              <a:buFont typeface="+mj-lt"/>
              <a:buAutoNum type="arabicPeriod"/>
            </a:pPr>
            <a:r>
              <a:rPr lang="en-US" sz="2600" dirty="0">
                <a:solidFill>
                  <a:schemeClr val="tx1"/>
                </a:solidFill>
              </a:rPr>
              <a:t>Lack of knowledge of other partners.</a:t>
            </a:r>
          </a:p>
          <a:p>
            <a:pPr marL="514350" indent="-514350" algn="just">
              <a:lnSpc>
                <a:spcPct val="120000"/>
              </a:lnSpc>
              <a:spcBef>
                <a:spcPts val="0"/>
              </a:spcBef>
              <a:buClrTx/>
              <a:buFont typeface="+mj-lt"/>
              <a:buAutoNum type="arabicPeriod"/>
            </a:pPr>
            <a:r>
              <a:rPr lang="en-US" sz="2600" dirty="0">
                <a:solidFill>
                  <a:schemeClr val="tx1"/>
                </a:solidFill>
              </a:rPr>
              <a:t>Social differences (religious, education, cultural, economic, political, tribal, </a:t>
            </a:r>
            <a:r>
              <a:rPr lang="en-US" sz="2600" dirty="0" err="1">
                <a:solidFill>
                  <a:schemeClr val="tx1"/>
                </a:solidFill>
              </a:rPr>
              <a:t>etc</a:t>
            </a:r>
            <a:r>
              <a:rPr lang="en-US" sz="2600" dirty="0">
                <a:solidFill>
                  <a:schemeClr val="tx1"/>
                </a:solidFill>
              </a:rPr>
              <a:t>). </a:t>
            </a:r>
          </a:p>
          <a:p>
            <a:pPr marL="514350" indent="-514350" algn="just">
              <a:lnSpc>
                <a:spcPct val="120000"/>
              </a:lnSpc>
              <a:spcBef>
                <a:spcPts val="0"/>
              </a:spcBef>
              <a:buClrTx/>
              <a:buFont typeface="+mj-lt"/>
              <a:buAutoNum type="arabicPeriod"/>
            </a:pPr>
            <a:r>
              <a:rPr lang="en-US" sz="2600" dirty="0">
                <a:solidFill>
                  <a:schemeClr val="tx1"/>
                </a:solidFill>
              </a:rPr>
              <a:t>Poor leadership. </a:t>
            </a:r>
          </a:p>
          <a:p>
            <a:pPr marL="514350" indent="-514350" algn="just">
              <a:lnSpc>
                <a:spcPct val="120000"/>
              </a:lnSpc>
              <a:spcBef>
                <a:spcPts val="0"/>
              </a:spcBef>
              <a:buClrTx/>
              <a:buFont typeface="+mj-lt"/>
              <a:buAutoNum type="arabicPeriod"/>
            </a:pPr>
            <a:r>
              <a:rPr lang="en-US" sz="2600" dirty="0">
                <a:solidFill>
                  <a:schemeClr val="tx1"/>
                </a:solidFill>
              </a:rPr>
              <a:t>Man-made or natural disasters.</a:t>
            </a:r>
          </a:p>
          <a:p>
            <a:pPr marL="514350" indent="-514350" algn="just">
              <a:lnSpc>
                <a:spcPct val="120000"/>
              </a:lnSpc>
              <a:spcBef>
                <a:spcPts val="0"/>
              </a:spcBef>
              <a:buClrTx/>
              <a:buFont typeface="+mj-lt"/>
              <a:buAutoNum type="arabicPeriod"/>
            </a:pPr>
            <a:r>
              <a:rPr lang="en-US" sz="2600" dirty="0">
                <a:solidFill>
                  <a:schemeClr val="tx1"/>
                </a:solidFill>
              </a:rPr>
              <a:t>Poor timing.</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321197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Mobilizers</a:t>
            </a:r>
          </a:p>
          <a:p>
            <a:pPr marL="514350" indent="-514350" algn="just">
              <a:lnSpc>
                <a:spcPct val="120000"/>
              </a:lnSpc>
              <a:spcBef>
                <a:spcPts val="0"/>
              </a:spcBef>
              <a:buClrTx/>
              <a:buFont typeface="+mj-lt"/>
              <a:buAutoNum type="arabicPeriod"/>
            </a:pPr>
            <a:r>
              <a:rPr lang="en-US" sz="2600" dirty="0">
                <a:solidFill>
                  <a:schemeClr val="tx1"/>
                </a:solidFill>
              </a:rPr>
              <a:t>Local administrative officers and leaders such as chiefs, assistant chiefs, </a:t>
            </a:r>
            <a:r>
              <a:rPr lang="en-US" sz="2600" dirty="0" err="1">
                <a:solidFill>
                  <a:schemeClr val="tx1"/>
                </a:solidFill>
              </a:rPr>
              <a:t>councillors</a:t>
            </a:r>
            <a:r>
              <a:rPr lang="en-US" sz="2600" dirty="0">
                <a:solidFill>
                  <a:schemeClr val="tx1"/>
                </a:solidFill>
              </a:rPr>
              <a:t> and area members of parliament. </a:t>
            </a:r>
          </a:p>
          <a:p>
            <a:pPr marL="514350" indent="-514350" algn="just">
              <a:lnSpc>
                <a:spcPct val="120000"/>
              </a:lnSpc>
              <a:spcBef>
                <a:spcPts val="0"/>
              </a:spcBef>
              <a:buClrTx/>
              <a:buFont typeface="+mj-lt"/>
              <a:buAutoNum type="arabicPeriod"/>
            </a:pPr>
            <a:r>
              <a:rPr lang="en-US" sz="2600" dirty="0">
                <a:solidFill>
                  <a:schemeClr val="tx1"/>
                </a:solidFill>
              </a:rPr>
              <a:t>Leaders of various programmes, for example, district AIDS control committee. </a:t>
            </a:r>
          </a:p>
          <a:p>
            <a:pPr marL="514350" indent="-514350" algn="just">
              <a:lnSpc>
                <a:spcPct val="120000"/>
              </a:lnSpc>
              <a:spcBef>
                <a:spcPts val="0"/>
              </a:spcBef>
              <a:buClrTx/>
              <a:buFont typeface="+mj-lt"/>
              <a:buAutoNum type="arabicPeriod"/>
            </a:pPr>
            <a:r>
              <a:rPr lang="en-US" sz="2600" dirty="0">
                <a:solidFill>
                  <a:schemeClr val="tx1"/>
                </a:solidFill>
              </a:rPr>
              <a:t>Religious leaders. </a:t>
            </a:r>
          </a:p>
          <a:p>
            <a:pPr marL="514350" indent="-514350" algn="just">
              <a:lnSpc>
                <a:spcPct val="120000"/>
              </a:lnSpc>
              <a:spcBef>
                <a:spcPts val="0"/>
              </a:spcBef>
              <a:buClrTx/>
              <a:buFont typeface="+mj-lt"/>
              <a:buAutoNum type="arabicPeriod"/>
            </a:pPr>
            <a:r>
              <a:rPr lang="en-US" sz="2600" dirty="0" err="1">
                <a:solidFill>
                  <a:schemeClr val="tx1"/>
                </a:solidFill>
              </a:rPr>
              <a:t>Organised</a:t>
            </a:r>
            <a:r>
              <a:rPr lang="en-US" sz="2600" dirty="0">
                <a:solidFill>
                  <a:schemeClr val="tx1"/>
                </a:solidFill>
              </a:rPr>
              <a:t> groups, for example, religious groups (women’s guild), youth groups, women groups (the </a:t>
            </a:r>
            <a:r>
              <a:rPr lang="en-US" sz="2600" dirty="0" err="1">
                <a:solidFill>
                  <a:schemeClr val="tx1"/>
                </a:solidFill>
              </a:rPr>
              <a:t>Maendeleo</a:t>
            </a:r>
            <a:r>
              <a:rPr lang="en-US" sz="2600" dirty="0">
                <a:solidFill>
                  <a:schemeClr val="tx1"/>
                </a:solidFill>
              </a:rPr>
              <a:t> </a:t>
            </a:r>
            <a:r>
              <a:rPr lang="en-US" sz="2600" dirty="0" err="1">
                <a:solidFill>
                  <a:schemeClr val="tx1"/>
                </a:solidFill>
              </a:rPr>
              <a:t>ya</a:t>
            </a:r>
            <a:r>
              <a:rPr lang="en-US" sz="2600" dirty="0">
                <a:solidFill>
                  <a:schemeClr val="tx1"/>
                </a:solidFill>
              </a:rPr>
              <a:t> </a:t>
            </a:r>
            <a:r>
              <a:rPr lang="en-US" sz="2600" dirty="0" err="1">
                <a:solidFill>
                  <a:schemeClr val="tx1"/>
                </a:solidFill>
              </a:rPr>
              <a:t>Wanawake</a:t>
            </a:r>
            <a:r>
              <a:rPr lang="en-US" sz="2600" dirty="0">
                <a:solidFill>
                  <a:schemeClr val="tx1"/>
                </a:solidFill>
              </a:rPr>
              <a:t> organisation). </a:t>
            </a:r>
          </a:p>
          <a:p>
            <a:pPr marL="514350" indent="-514350" algn="just">
              <a:lnSpc>
                <a:spcPct val="120000"/>
              </a:lnSpc>
              <a:spcBef>
                <a:spcPts val="0"/>
              </a:spcBef>
              <a:buClrTx/>
              <a:buFont typeface="+mj-lt"/>
              <a:buAutoNum type="arabicPeriod"/>
            </a:pPr>
            <a:r>
              <a:rPr lang="en-US" sz="2600" dirty="0">
                <a:solidFill>
                  <a:schemeClr val="tx1"/>
                </a:solidFill>
              </a:rPr>
              <a:t>Community based health workers. </a:t>
            </a:r>
          </a:p>
          <a:p>
            <a:pPr marL="514350" indent="-514350" algn="just">
              <a:lnSpc>
                <a:spcPct val="120000"/>
              </a:lnSpc>
              <a:spcBef>
                <a:spcPts val="0"/>
              </a:spcBef>
              <a:buClrTx/>
              <a:buFont typeface="+mj-lt"/>
              <a:buAutoNum type="arabicPeriod"/>
            </a:pPr>
            <a:r>
              <a:rPr lang="en-US" sz="2600" dirty="0">
                <a:solidFill>
                  <a:schemeClr val="tx1"/>
                </a:solidFill>
              </a:rPr>
              <a:t>Community Own Resource Persons (</a:t>
            </a:r>
            <a:r>
              <a:rPr lang="en-US" sz="2600" dirty="0" err="1">
                <a:solidFill>
                  <a:schemeClr val="tx1"/>
                </a:solidFill>
              </a:rPr>
              <a:t>CORPs</a:t>
            </a:r>
            <a:r>
              <a:rPr lang="en-US" sz="2600" dirty="0">
                <a:solidFill>
                  <a:schemeClr val="tx1"/>
                </a:solidFill>
              </a:rPr>
              <a:t>), for example, traditional birth attendants and traditional healers. </a:t>
            </a:r>
          </a:p>
          <a:p>
            <a:pPr marL="514350" indent="-514350" algn="just">
              <a:lnSpc>
                <a:spcPct val="120000"/>
              </a:lnSpc>
              <a:spcBef>
                <a:spcPts val="0"/>
              </a:spcBef>
              <a:buClrTx/>
              <a:buFont typeface="+mj-lt"/>
              <a:buAutoNum type="arabicPeriod"/>
            </a:pPr>
            <a:r>
              <a:rPr lang="en-US" sz="2600" dirty="0">
                <a:solidFill>
                  <a:schemeClr val="tx1"/>
                </a:solidFill>
              </a:rPr>
              <a:t>Other ministries workers like social workers, school teachers, etc. </a:t>
            </a:r>
          </a:p>
          <a:p>
            <a:pPr marL="514350" indent="-514350" algn="just">
              <a:lnSpc>
                <a:spcPct val="120000"/>
              </a:lnSpc>
              <a:spcBef>
                <a:spcPts val="0"/>
              </a:spcBef>
              <a:buClrTx/>
              <a:buFont typeface="+mj-lt"/>
              <a:buAutoNum type="arabicPeriod"/>
            </a:pPr>
            <a:r>
              <a:rPr lang="en-US" sz="2600" dirty="0">
                <a:solidFill>
                  <a:schemeClr val="tx1"/>
                </a:solidFill>
              </a:rPr>
              <a:t>Patients themselves.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12074984"/>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70C0"/>
                </a:solidFill>
              </a:rPr>
              <a:t>Ways of mobilizing the community:</a:t>
            </a:r>
            <a:endParaRPr lang="en-GB" sz="2500" b="1" dirty="0">
              <a:solidFill>
                <a:srgbClr val="0070C0"/>
              </a:solidFill>
            </a:endParaRPr>
          </a:p>
          <a:p>
            <a:pPr marL="514350" indent="-514350" algn="just">
              <a:lnSpc>
                <a:spcPct val="120000"/>
              </a:lnSpc>
              <a:spcBef>
                <a:spcPts val="0"/>
              </a:spcBef>
              <a:buClrTx/>
              <a:buFont typeface="+mj-lt"/>
              <a:buAutoNum type="arabicPeriod"/>
            </a:pPr>
            <a:r>
              <a:rPr lang="en-US" sz="2600" dirty="0">
                <a:solidFill>
                  <a:schemeClr val="tx1"/>
                </a:solidFill>
              </a:rPr>
              <a:t>Meeting at specific prefixed times, </a:t>
            </a:r>
            <a:r>
              <a:rPr lang="en-US" sz="2600" dirty="0" err="1">
                <a:solidFill>
                  <a:schemeClr val="tx1"/>
                </a:solidFill>
              </a:rPr>
              <a:t>e.g</a:t>
            </a:r>
            <a:r>
              <a:rPr lang="en-US" sz="2600" dirty="0">
                <a:solidFill>
                  <a:schemeClr val="tx1"/>
                </a:solidFill>
              </a:rPr>
              <a:t> community </a:t>
            </a:r>
            <a:r>
              <a:rPr lang="en-US" sz="2600" dirty="0" err="1">
                <a:solidFill>
                  <a:schemeClr val="tx1"/>
                </a:solidFill>
              </a:rPr>
              <a:t>barrazas</a:t>
            </a:r>
            <a:r>
              <a:rPr lang="en-US" sz="2600" dirty="0">
                <a:solidFill>
                  <a:schemeClr val="tx1"/>
                </a:solidFill>
              </a:rPr>
              <a:t>. </a:t>
            </a:r>
          </a:p>
          <a:p>
            <a:pPr marL="514350" indent="-514350" algn="just">
              <a:lnSpc>
                <a:spcPct val="120000"/>
              </a:lnSpc>
              <a:spcBef>
                <a:spcPts val="0"/>
              </a:spcBef>
              <a:buClrTx/>
              <a:buFont typeface="+mj-lt"/>
              <a:buAutoNum type="arabicPeriod"/>
            </a:pPr>
            <a:r>
              <a:rPr lang="en-US" sz="2600" dirty="0">
                <a:solidFill>
                  <a:schemeClr val="tx1"/>
                </a:solidFill>
              </a:rPr>
              <a:t>Existing committees, such as the village </a:t>
            </a:r>
          </a:p>
          <a:p>
            <a:pPr marL="514350" indent="-514350" algn="just">
              <a:lnSpc>
                <a:spcPct val="120000"/>
              </a:lnSpc>
              <a:spcBef>
                <a:spcPts val="0"/>
              </a:spcBef>
              <a:buClrTx/>
              <a:buFont typeface="+mj-lt"/>
              <a:buAutoNum type="arabicPeriod"/>
            </a:pPr>
            <a:r>
              <a:rPr lang="en-US" sz="2600" dirty="0">
                <a:solidFill>
                  <a:schemeClr val="tx1"/>
                </a:solidFill>
              </a:rPr>
              <a:t>development committee. </a:t>
            </a:r>
          </a:p>
          <a:p>
            <a:pPr marL="514350" indent="-514350" algn="just">
              <a:lnSpc>
                <a:spcPct val="120000"/>
              </a:lnSpc>
              <a:spcBef>
                <a:spcPts val="0"/>
              </a:spcBef>
              <a:buClrTx/>
              <a:buFont typeface="+mj-lt"/>
              <a:buAutoNum type="arabicPeriod"/>
            </a:pPr>
            <a:r>
              <a:rPr lang="en-US" sz="2600" dirty="0">
                <a:solidFill>
                  <a:schemeClr val="tx1"/>
                </a:solidFill>
              </a:rPr>
              <a:t>Home visits to groups and individuals. </a:t>
            </a:r>
          </a:p>
          <a:p>
            <a:pPr marL="514350" indent="-514350" algn="just">
              <a:lnSpc>
                <a:spcPct val="120000"/>
              </a:lnSpc>
              <a:spcBef>
                <a:spcPts val="0"/>
              </a:spcBef>
              <a:buClrTx/>
              <a:buFont typeface="+mj-lt"/>
              <a:buAutoNum type="arabicPeriod"/>
            </a:pPr>
            <a:r>
              <a:rPr lang="en-US" sz="2600" dirty="0">
                <a:solidFill>
                  <a:schemeClr val="tx1"/>
                </a:solidFill>
              </a:rPr>
              <a:t>Announcements at church, mosque, temple, and school. </a:t>
            </a:r>
          </a:p>
          <a:p>
            <a:pPr marL="514350" indent="-514350" algn="just">
              <a:lnSpc>
                <a:spcPct val="120000"/>
              </a:lnSpc>
              <a:spcBef>
                <a:spcPts val="0"/>
              </a:spcBef>
              <a:buClrTx/>
              <a:buFont typeface="+mj-lt"/>
              <a:buAutoNum type="arabicPeriod"/>
            </a:pPr>
            <a:r>
              <a:rPr lang="en-US" sz="2600" dirty="0">
                <a:solidFill>
                  <a:schemeClr val="tx1"/>
                </a:solidFill>
              </a:rPr>
              <a:t>Use of mass media electronic/print.</a:t>
            </a:r>
          </a:p>
          <a:p>
            <a:pPr marL="0" indent="0" algn="just">
              <a:lnSpc>
                <a:spcPct val="120000"/>
              </a:lnSpc>
              <a:spcBef>
                <a:spcPts val="0"/>
              </a:spcBef>
              <a:buClrTx/>
              <a:buNone/>
            </a:pPr>
            <a:r>
              <a:rPr lang="en-US" sz="2600" b="1" dirty="0">
                <a:solidFill>
                  <a:srgbClr val="0070C0"/>
                </a:solidFill>
              </a:rPr>
              <a:t>Process of Mobilization.</a:t>
            </a:r>
          </a:p>
          <a:p>
            <a:pPr marL="514350" indent="-514350" algn="just">
              <a:lnSpc>
                <a:spcPct val="120000"/>
              </a:lnSpc>
              <a:spcBef>
                <a:spcPts val="0"/>
              </a:spcBef>
              <a:buClrTx/>
              <a:buFont typeface="+mj-lt"/>
              <a:buAutoNum type="arabicPeriod"/>
            </a:pPr>
            <a:r>
              <a:rPr lang="en-US" sz="2600" dirty="0">
                <a:solidFill>
                  <a:schemeClr val="tx1"/>
                </a:solidFill>
              </a:rPr>
              <a:t>Planning and organizing.</a:t>
            </a:r>
          </a:p>
          <a:p>
            <a:pPr marL="514350" indent="-514350" algn="just">
              <a:lnSpc>
                <a:spcPct val="120000"/>
              </a:lnSpc>
              <a:spcBef>
                <a:spcPts val="0"/>
              </a:spcBef>
              <a:buClrTx/>
              <a:buFont typeface="+mj-lt"/>
              <a:buAutoNum type="arabicPeriod"/>
            </a:pPr>
            <a:r>
              <a:rPr lang="en-US" sz="2600" dirty="0">
                <a:solidFill>
                  <a:schemeClr val="tx1"/>
                </a:solidFill>
              </a:rPr>
              <a:t>Community entry.</a:t>
            </a:r>
          </a:p>
          <a:p>
            <a:pPr marL="514350" indent="-514350" algn="just">
              <a:lnSpc>
                <a:spcPct val="120000"/>
              </a:lnSpc>
              <a:spcBef>
                <a:spcPts val="0"/>
              </a:spcBef>
              <a:buClrTx/>
              <a:buFont typeface="+mj-lt"/>
              <a:buAutoNum type="arabicPeriod"/>
            </a:pPr>
            <a:r>
              <a:rPr lang="en-US" sz="2600" dirty="0">
                <a:solidFill>
                  <a:schemeClr val="tx1"/>
                </a:solidFill>
              </a:rPr>
              <a:t>Conducting community mobilization sessions.</a:t>
            </a:r>
          </a:p>
          <a:p>
            <a:pPr marL="514350" indent="-514350" algn="just">
              <a:lnSpc>
                <a:spcPct val="120000"/>
              </a:lnSpc>
              <a:spcBef>
                <a:spcPts val="0"/>
              </a:spcBef>
              <a:buClrTx/>
              <a:buFont typeface="+mj-lt"/>
              <a:buAutoNum type="arabicPeriod"/>
            </a:pPr>
            <a:r>
              <a:rPr lang="en-US" sz="2600" dirty="0">
                <a:solidFill>
                  <a:schemeClr val="tx1"/>
                </a:solidFill>
              </a:rPr>
              <a:t>Evaluation and reinforcement.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96172648"/>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COMMUNITY HEALTH STRATEGY.</a:t>
            </a:r>
            <a:endParaRPr lang="en-GB" sz="2500" b="1" dirty="0">
              <a:solidFill>
                <a:srgbClr val="00B05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It is the mechanism through which households and communities strengthen their role in health and health development by increasing their knowledge, skills and participation.</a:t>
            </a:r>
          </a:p>
          <a:p>
            <a:pPr algn="just">
              <a:lnSpc>
                <a:spcPct val="120000"/>
              </a:lnSpc>
              <a:spcBef>
                <a:spcPts val="0"/>
              </a:spcBef>
              <a:buClrTx/>
              <a:buFont typeface="Wingdings" panose="05000000000000000000" pitchFamily="2" charset="2"/>
              <a:buChar char="q"/>
            </a:pPr>
            <a:r>
              <a:rPr lang="en-US" sz="2600" dirty="0">
                <a:solidFill>
                  <a:schemeClr val="tx1"/>
                </a:solidFill>
              </a:rPr>
              <a:t>Community participation will eventually contribute to socio-economic development of their community and the Country Kenya.</a:t>
            </a:r>
          </a:p>
          <a:p>
            <a:pPr algn="just">
              <a:lnSpc>
                <a:spcPct val="120000"/>
              </a:lnSpc>
              <a:spcBef>
                <a:spcPts val="0"/>
              </a:spcBef>
              <a:buClrTx/>
              <a:buFont typeface="Wingdings" panose="05000000000000000000" pitchFamily="2" charset="2"/>
              <a:buChar char="q"/>
            </a:pPr>
            <a:r>
              <a:rPr lang="en-US" sz="2600" dirty="0">
                <a:solidFill>
                  <a:schemeClr val="tx1"/>
                </a:solidFill>
              </a:rPr>
              <a:t>Approach also recognizes the pivotal role of the health system in supporting community efforts.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30122938"/>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Service charter for community health strategy.</a:t>
            </a:r>
          </a:p>
          <a:p>
            <a:pPr algn="just">
              <a:lnSpc>
                <a:spcPct val="120000"/>
              </a:lnSpc>
              <a:spcBef>
                <a:spcPts val="0"/>
              </a:spcBef>
              <a:buClrTx/>
              <a:buFont typeface="Wingdings" panose="05000000000000000000" pitchFamily="2" charset="2"/>
              <a:buChar char="q"/>
            </a:pPr>
            <a:r>
              <a:rPr lang="en-US" sz="2600" b="1" dirty="0">
                <a:solidFill>
                  <a:schemeClr val="tx1"/>
                </a:solidFill>
              </a:rPr>
              <a:t>Vision: </a:t>
            </a:r>
            <a:r>
              <a:rPr lang="en-US" sz="2600" dirty="0">
                <a:solidFill>
                  <a:schemeClr val="tx1"/>
                </a:solidFill>
              </a:rPr>
              <a:t>The vision for community health strategy is “healthy people living healthy and good quality lives in robust and vibrant. A community that makes up a healthy and vibrant nation”. </a:t>
            </a:r>
          </a:p>
          <a:p>
            <a:pPr algn="just">
              <a:lnSpc>
                <a:spcPct val="120000"/>
              </a:lnSpc>
              <a:spcBef>
                <a:spcPts val="0"/>
              </a:spcBef>
              <a:buClrTx/>
              <a:buFont typeface="Wingdings" panose="05000000000000000000" pitchFamily="2" charset="2"/>
              <a:buChar char="q"/>
            </a:pPr>
            <a:r>
              <a:rPr lang="en-US" sz="2600" b="1" dirty="0">
                <a:solidFill>
                  <a:schemeClr val="tx1"/>
                </a:solidFill>
              </a:rPr>
              <a:t>Mission: </a:t>
            </a:r>
            <a:r>
              <a:rPr lang="en-US" sz="2600" dirty="0">
                <a:solidFill>
                  <a:schemeClr val="tx1"/>
                </a:solidFill>
              </a:rPr>
              <a:t>The mission for community health strategy is for the community health approach to become the modality for social transformation for development from community level by establishing equitable, effective and efficient community units (CU’s) all over Kenya. </a:t>
            </a:r>
          </a:p>
          <a:p>
            <a:pPr marL="0" indent="0" algn="just">
              <a:lnSpc>
                <a:spcPct val="120000"/>
              </a:lnSpc>
              <a:spcBef>
                <a:spcPts val="0"/>
              </a:spcBef>
              <a:buClrTx/>
              <a:buNone/>
            </a:pPr>
            <a:r>
              <a:rPr lang="en-US" sz="2600" b="1" dirty="0">
                <a:solidFill>
                  <a:schemeClr val="tx1"/>
                </a:solidFill>
              </a:rPr>
              <a:t>Overall goal for community health strategy.</a:t>
            </a:r>
          </a:p>
          <a:p>
            <a:pPr algn="just">
              <a:lnSpc>
                <a:spcPct val="120000"/>
              </a:lnSpc>
              <a:spcBef>
                <a:spcPts val="0"/>
              </a:spcBef>
              <a:buClrTx/>
              <a:buFont typeface="Wingdings" panose="05000000000000000000" pitchFamily="2" charset="2"/>
              <a:buChar char="q"/>
            </a:pPr>
            <a:r>
              <a:rPr lang="en-US" sz="2600" dirty="0">
                <a:solidFill>
                  <a:schemeClr val="tx1"/>
                </a:solidFill>
              </a:rPr>
              <a:t>“Address community health problems”.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61295524"/>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Aims of the community health strategy.</a:t>
            </a:r>
          </a:p>
          <a:p>
            <a:pPr marL="514350" indent="-514350" algn="just">
              <a:lnSpc>
                <a:spcPct val="120000"/>
              </a:lnSpc>
              <a:spcBef>
                <a:spcPts val="0"/>
              </a:spcBef>
              <a:buClrTx/>
              <a:buFont typeface="+mj-lt"/>
              <a:buAutoNum type="arabicPeriod"/>
            </a:pPr>
            <a:r>
              <a:rPr lang="en-US" sz="2600" dirty="0">
                <a:solidFill>
                  <a:schemeClr val="tx1"/>
                </a:solidFill>
              </a:rPr>
              <a:t>To empower Kenyan household and communities to take charge of improving their own health.</a:t>
            </a:r>
          </a:p>
          <a:p>
            <a:pPr marL="514350" indent="-514350" algn="just">
              <a:lnSpc>
                <a:spcPct val="120000"/>
              </a:lnSpc>
              <a:spcBef>
                <a:spcPts val="0"/>
              </a:spcBef>
              <a:buClrTx/>
              <a:buFont typeface="+mj-lt"/>
              <a:buAutoNum type="arabicPeriod"/>
            </a:pPr>
            <a:r>
              <a:rPr lang="en-US" sz="2600" dirty="0">
                <a:solidFill>
                  <a:schemeClr val="tx1"/>
                </a:solidFill>
              </a:rPr>
              <a:t>To build the capacity of households not only to demand services from all providers but to know and progressively realize their rights to equitable, good quality health care. </a:t>
            </a:r>
          </a:p>
          <a:p>
            <a:pPr marL="0" indent="0" algn="just">
              <a:lnSpc>
                <a:spcPct val="120000"/>
              </a:lnSpc>
              <a:spcBef>
                <a:spcPts val="0"/>
              </a:spcBef>
              <a:buClrTx/>
              <a:buNone/>
            </a:pPr>
            <a:r>
              <a:rPr lang="en-US" sz="2600" b="1" dirty="0">
                <a:solidFill>
                  <a:srgbClr val="0070C0"/>
                </a:solidFill>
              </a:rPr>
              <a:t>Strategic objectives of community health strategy.</a:t>
            </a:r>
          </a:p>
          <a:p>
            <a:pPr marL="0" indent="0" algn="just">
              <a:lnSpc>
                <a:spcPct val="120000"/>
              </a:lnSpc>
              <a:spcBef>
                <a:spcPts val="0"/>
              </a:spcBef>
              <a:buClrTx/>
              <a:buNone/>
            </a:pPr>
            <a:r>
              <a:rPr lang="en-US" sz="2600" b="1" dirty="0">
                <a:solidFill>
                  <a:schemeClr val="tx1"/>
                </a:solidFill>
              </a:rPr>
              <a:t>Overall objective: </a:t>
            </a:r>
            <a:r>
              <a:rPr lang="en-US" sz="2600" dirty="0">
                <a:solidFill>
                  <a:schemeClr val="tx1"/>
                </a:solidFill>
              </a:rPr>
              <a:t>Establish sustainable community level (Level 1) services aiming at promoting and empowering households and communities to take charge of their own health.</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5930676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Specific objectives:</a:t>
            </a:r>
          </a:p>
          <a:p>
            <a:pPr marL="514350" indent="-514350" algn="just">
              <a:lnSpc>
                <a:spcPct val="120000"/>
              </a:lnSpc>
              <a:spcBef>
                <a:spcPts val="0"/>
              </a:spcBef>
              <a:buClrTx/>
              <a:buFont typeface="+mj-lt"/>
              <a:buAutoNum type="arabicPeriod"/>
            </a:pPr>
            <a:r>
              <a:rPr lang="en-US" sz="2600" dirty="0">
                <a:solidFill>
                  <a:schemeClr val="tx1"/>
                </a:solidFill>
              </a:rPr>
              <a:t>Provide level one health services as per national health sector strategic plan 2005/2010.</a:t>
            </a:r>
          </a:p>
          <a:p>
            <a:pPr marL="514350" indent="-514350" algn="just">
              <a:lnSpc>
                <a:spcPct val="120000"/>
              </a:lnSpc>
              <a:spcBef>
                <a:spcPts val="0"/>
              </a:spcBef>
              <a:buClrTx/>
              <a:buFont typeface="+mj-lt"/>
              <a:buAutoNum type="arabicPeriod"/>
            </a:pPr>
            <a:r>
              <a:rPr lang="en-US" sz="2600" dirty="0">
                <a:solidFill>
                  <a:schemeClr val="tx1"/>
                </a:solidFill>
              </a:rPr>
              <a:t>Strengthen the capacity of community health volunteers.</a:t>
            </a:r>
          </a:p>
          <a:p>
            <a:pPr marL="514350" indent="-514350" algn="just">
              <a:lnSpc>
                <a:spcPct val="120000"/>
              </a:lnSpc>
              <a:spcBef>
                <a:spcPts val="0"/>
              </a:spcBef>
              <a:buClrTx/>
              <a:buFont typeface="+mj-lt"/>
              <a:buAutoNum type="arabicPeriod"/>
            </a:pPr>
            <a:r>
              <a:rPr lang="en-US" sz="2600" dirty="0">
                <a:solidFill>
                  <a:schemeClr val="tx1"/>
                </a:solidFill>
              </a:rPr>
              <a:t>To strengthen the linkage between community and facility based services.</a:t>
            </a:r>
          </a:p>
          <a:p>
            <a:pPr marL="0" indent="0" algn="just">
              <a:lnSpc>
                <a:spcPct val="120000"/>
              </a:lnSpc>
              <a:spcBef>
                <a:spcPts val="0"/>
              </a:spcBef>
              <a:buClrTx/>
              <a:buNone/>
            </a:pPr>
            <a:r>
              <a:rPr lang="en-US" sz="2600" b="1" dirty="0">
                <a:solidFill>
                  <a:srgbClr val="0070C0"/>
                </a:solidFill>
              </a:rPr>
              <a:t>Challenges/ Rationale.</a:t>
            </a:r>
          </a:p>
          <a:p>
            <a:pPr algn="just">
              <a:lnSpc>
                <a:spcPct val="120000"/>
              </a:lnSpc>
              <a:spcBef>
                <a:spcPts val="0"/>
              </a:spcBef>
              <a:buClrTx/>
              <a:buFont typeface="Wingdings" panose="05000000000000000000" pitchFamily="2" charset="2"/>
              <a:buChar char="q"/>
            </a:pPr>
            <a:r>
              <a:rPr lang="en-US" sz="2600" dirty="0">
                <a:solidFill>
                  <a:schemeClr val="tx1"/>
                </a:solidFill>
              </a:rPr>
              <a:t>Rising infant mortality rate from 64 per 1,000 live births in 1993, to 72 in 1998, 74 in 2000 and 77 per 1,000 live births in 2003 (</a:t>
            </a:r>
            <a:r>
              <a:rPr lang="en-US" sz="2600" dirty="0" err="1">
                <a:solidFill>
                  <a:schemeClr val="tx1"/>
                </a:solidFill>
              </a:rPr>
              <a:t>KDS</a:t>
            </a:r>
            <a:r>
              <a:rPr lang="en-US" sz="2600" dirty="0">
                <a:solidFill>
                  <a:schemeClr val="tx1"/>
                </a:solidFill>
              </a:rPr>
              <a:t> 2003). </a:t>
            </a:r>
          </a:p>
          <a:p>
            <a:pPr algn="just">
              <a:lnSpc>
                <a:spcPct val="120000"/>
              </a:lnSpc>
              <a:spcBef>
                <a:spcPts val="0"/>
              </a:spcBef>
              <a:buClrTx/>
              <a:buFont typeface="Wingdings" panose="05000000000000000000" pitchFamily="2" charset="2"/>
              <a:buChar char="q"/>
            </a:pPr>
            <a:r>
              <a:rPr lang="en-US" sz="2600" dirty="0">
                <a:solidFill>
                  <a:schemeClr val="tx1"/>
                </a:solidFill>
              </a:rPr>
              <a:t>Rising under five mortality rate from 90.9 per 1,000 live births in 1989 to 115 per 1,000 live births in 2003 (</a:t>
            </a:r>
            <a:r>
              <a:rPr lang="en-US" sz="2600" dirty="0" err="1">
                <a:solidFill>
                  <a:schemeClr val="tx1"/>
                </a:solidFill>
              </a:rPr>
              <a:t>KDS</a:t>
            </a:r>
            <a:r>
              <a:rPr lang="en-US" sz="2600" dirty="0">
                <a:solidFill>
                  <a:schemeClr val="tx1"/>
                </a:solidFill>
              </a:rPr>
              <a:t> 2003).</a:t>
            </a:r>
          </a:p>
          <a:p>
            <a:pPr algn="just">
              <a:lnSpc>
                <a:spcPct val="120000"/>
              </a:lnSpc>
              <a:spcBef>
                <a:spcPts val="0"/>
              </a:spcBef>
              <a:buClrTx/>
              <a:buFont typeface="Wingdings" panose="05000000000000000000" pitchFamily="2" charset="2"/>
              <a:buChar char="q"/>
            </a:pPr>
            <a:r>
              <a:rPr lang="en-US" sz="2600" dirty="0">
                <a:solidFill>
                  <a:schemeClr val="tx1"/>
                </a:solidFill>
              </a:rPr>
              <a:t>High maternal mortality rate of 590 per 100,000 in 1998 and 414 in 2002 per 100,000 live births (MOH 2005).</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654338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Specific challenges- </a:t>
            </a:r>
            <a:r>
              <a:rPr lang="en-US" sz="2600" b="1" dirty="0" err="1">
                <a:solidFill>
                  <a:srgbClr val="0070C0"/>
                </a:solidFill>
              </a:rPr>
              <a:t>KDHS</a:t>
            </a:r>
            <a:r>
              <a:rPr lang="en-US" sz="2600" b="1" dirty="0">
                <a:solidFill>
                  <a:srgbClr val="0070C0"/>
                </a:solidFill>
              </a:rPr>
              <a:t> 2003.</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30.7% of the children under 5 years were stunted.  </a:t>
            </a:r>
          </a:p>
          <a:p>
            <a:pPr algn="just">
              <a:lnSpc>
                <a:spcPct val="120000"/>
              </a:lnSpc>
              <a:spcBef>
                <a:spcPts val="0"/>
              </a:spcBef>
              <a:buClrTx/>
              <a:buFont typeface="Wingdings" panose="05000000000000000000" pitchFamily="2" charset="2"/>
              <a:buChar char="q"/>
            </a:pPr>
            <a:r>
              <a:rPr lang="en-US" sz="2600" dirty="0">
                <a:solidFill>
                  <a:schemeClr val="tx1"/>
                </a:solidFill>
              </a:rPr>
              <a:t>Only 2.6% children were still exclusively breastfeeding at 6 months while 56.8% (of 2.6%) were still breastfeeding by end of 2003.</a:t>
            </a:r>
          </a:p>
          <a:p>
            <a:pPr algn="just">
              <a:lnSpc>
                <a:spcPct val="120000"/>
              </a:lnSpc>
              <a:spcBef>
                <a:spcPts val="0"/>
              </a:spcBef>
              <a:buClrTx/>
              <a:buFont typeface="Wingdings" panose="05000000000000000000" pitchFamily="2" charset="2"/>
              <a:buChar char="q"/>
            </a:pPr>
            <a:r>
              <a:rPr lang="en-US" sz="2600" dirty="0">
                <a:solidFill>
                  <a:schemeClr val="tx1"/>
                </a:solidFill>
              </a:rPr>
              <a:t>Only 59.2 per cent of children in the second year of life were fully immunized.</a:t>
            </a:r>
          </a:p>
          <a:p>
            <a:pPr algn="just">
              <a:lnSpc>
                <a:spcPct val="120000"/>
              </a:lnSpc>
              <a:spcBef>
                <a:spcPts val="0"/>
              </a:spcBef>
              <a:buClrTx/>
              <a:buFont typeface="Wingdings" panose="05000000000000000000" pitchFamily="2" charset="2"/>
              <a:buChar char="q"/>
            </a:pPr>
            <a:r>
              <a:rPr lang="en-US" sz="2600" dirty="0">
                <a:solidFill>
                  <a:schemeClr val="tx1"/>
                </a:solidFill>
              </a:rPr>
              <a:t>Only 4.3% under-fives and 4.5% pregnant mothers sleep under </a:t>
            </a:r>
            <a:r>
              <a:rPr lang="en-US" sz="2600" dirty="0" err="1">
                <a:solidFill>
                  <a:schemeClr val="tx1"/>
                </a:solidFill>
              </a:rPr>
              <a:t>ITNs</a:t>
            </a:r>
            <a:r>
              <a:rPr lang="en-US" sz="2600" dirty="0">
                <a:solidFill>
                  <a:schemeClr val="tx1"/>
                </a:solidFill>
              </a:rPr>
              <a:t> respectively. </a:t>
            </a:r>
          </a:p>
          <a:p>
            <a:pPr algn="just">
              <a:lnSpc>
                <a:spcPct val="120000"/>
              </a:lnSpc>
              <a:spcBef>
                <a:spcPts val="0"/>
              </a:spcBef>
              <a:buClrTx/>
              <a:buFont typeface="Wingdings" panose="05000000000000000000" pitchFamily="2" charset="2"/>
              <a:buChar char="q"/>
            </a:pPr>
            <a:r>
              <a:rPr lang="en-US" sz="2600" dirty="0">
                <a:solidFill>
                  <a:schemeClr val="tx1"/>
                </a:solidFill>
              </a:rPr>
              <a:t>Only 40.8 per cent of deliveries were assisted by a health professional and only 39.4 per cent occur in health facilities.</a:t>
            </a:r>
          </a:p>
          <a:p>
            <a:pPr algn="just">
              <a:lnSpc>
                <a:spcPct val="120000"/>
              </a:lnSpc>
              <a:spcBef>
                <a:spcPts val="0"/>
              </a:spcBef>
              <a:buClrTx/>
              <a:buFont typeface="Wingdings" panose="05000000000000000000" pitchFamily="2" charset="2"/>
              <a:buChar char="q"/>
            </a:pPr>
            <a:r>
              <a:rPr lang="en-US" sz="2600" dirty="0">
                <a:solidFill>
                  <a:schemeClr val="tx1"/>
                </a:solidFill>
              </a:rPr>
              <a:t>There were rising levels of communicable diseases (Malaria, TB, HIV </a:t>
            </a:r>
            <a:r>
              <a:rPr lang="en-US" sz="2600" dirty="0" err="1">
                <a:solidFill>
                  <a:schemeClr val="tx1"/>
                </a:solidFill>
              </a:rPr>
              <a:t>etc</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There was poor state of sanitation and water supply.</a:t>
            </a:r>
          </a:p>
          <a:p>
            <a:pPr algn="just">
              <a:lnSpc>
                <a:spcPct val="120000"/>
              </a:lnSpc>
              <a:spcBef>
                <a:spcPts val="0"/>
              </a:spcBef>
              <a:buClrTx/>
              <a:buFont typeface="Wingdings" panose="05000000000000000000" pitchFamily="2" charset="2"/>
              <a:buChar char="q"/>
            </a:pPr>
            <a:r>
              <a:rPr lang="en-US" sz="2600" dirty="0">
                <a:solidFill>
                  <a:schemeClr val="tx1"/>
                </a:solidFill>
              </a:rPr>
              <a:t>Community members take care of preventive, promotive and some of the critically ill cases.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16622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625" y="152400"/>
            <a:ext cx="8504238" cy="6553200"/>
          </a:xfrm>
        </p:spPr>
        <p:txBody>
          <a:bodyPr rtlCol="0">
            <a:normAutofit fontScale="92500" lnSpcReduction="10000"/>
          </a:bodyPr>
          <a:lstStyle/>
          <a:p>
            <a:pPr marL="82296" indent="0" algn="ctr">
              <a:spcBef>
                <a:spcPts val="0"/>
              </a:spcBef>
              <a:buNone/>
              <a:defRPr/>
            </a:pPr>
            <a:r>
              <a:rPr lang="en-US" sz="3000" b="1" dirty="0">
                <a:solidFill>
                  <a:srgbClr val="00B050"/>
                </a:solidFill>
              </a:rPr>
              <a:t>Functions of a family </a:t>
            </a:r>
          </a:p>
          <a:p>
            <a:pPr marL="425196" eaLnBrk="1" fontAlgn="auto" hangingPunct="1">
              <a:spcBef>
                <a:spcPts val="0"/>
              </a:spcBef>
              <a:spcAft>
                <a:spcPts val="0"/>
              </a:spcAft>
              <a:buClrTx/>
              <a:buFont typeface="Wingdings" panose="05000000000000000000" pitchFamily="2" charset="2"/>
              <a:buChar char="q"/>
              <a:defRPr/>
            </a:pPr>
            <a:r>
              <a:rPr lang="en-US" sz="2800" dirty="0"/>
              <a:t>Bringing about a sense of community togetherness and a balance between individual and shared action by each family member; nurturance and trust, stability and integrity of the group, interdependence and the ability to meet demands on survival and development.</a:t>
            </a:r>
          </a:p>
          <a:p>
            <a:pPr marL="425196" eaLnBrk="1" fontAlgn="auto" hangingPunct="1">
              <a:spcBef>
                <a:spcPts val="0"/>
              </a:spcBef>
              <a:spcAft>
                <a:spcPts val="0"/>
              </a:spcAft>
              <a:buClrTx/>
              <a:buFont typeface="Wingdings" panose="05000000000000000000" pitchFamily="2" charset="2"/>
              <a:buChar char="q"/>
              <a:defRPr/>
            </a:pPr>
            <a:r>
              <a:rPr lang="en-US" sz="2800" dirty="0"/>
              <a:t>Socializing it’s members into the larger community.</a:t>
            </a:r>
          </a:p>
          <a:p>
            <a:pPr marL="425196" eaLnBrk="1" fontAlgn="auto" hangingPunct="1">
              <a:spcBef>
                <a:spcPts val="0"/>
              </a:spcBef>
              <a:spcAft>
                <a:spcPts val="0"/>
              </a:spcAft>
              <a:buClrTx/>
              <a:buFont typeface="Wingdings" panose="05000000000000000000" pitchFamily="2" charset="2"/>
              <a:buChar char="q"/>
              <a:defRPr/>
            </a:pPr>
            <a:r>
              <a:rPr lang="en-US" sz="2800" dirty="0"/>
              <a:t>Teaching respect for individual members and their property</a:t>
            </a:r>
          </a:p>
          <a:p>
            <a:pPr marL="425196" eaLnBrk="1" fontAlgn="auto" hangingPunct="1">
              <a:spcBef>
                <a:spcPts val="0"/>
              </a:spcBef>
              <a:spcAft>
                <a:spcPts val="0"/>
              </a:spcAft>
              <a:buClrTx/>
              <a:buFont typeface="Wingdings" panose="05000000000000000000" pitchFamily="2" charset="2"/>
              <a:buChar char="q"/>
              <a:defRPr/>
            </a:pPr>
            <a:r>
              <a:rPr lang="en-US" sz="2800" dirty="0"/>
              <a:t>Teaching tolerance, fairness and a sense of right or wrong among it’s members and others.</a:t>
            </a:r>
          </a:p>
          <a:p>
            <a:pPr marL="425196" eaLnBrk="1" fontAlgn="auto" hangingPunct="1">
              <a:spcBef>
                <a:spcPts val="0"/>
              </a:spcBef>
              <a:spcAft>
                <a:spcPts val="0"/>
              </a:spcAft>
              <a:buClrTx/>
              <a:buFont typeface="Wingdings" panose="05000000000000000000" pitchFamily="2" charset="2"/>
              <a:buChar char="q"/>
              <a:defRPr/>
            </a:pPr>
            <a:r>
              <a:rPr lang="en-US" sz="2800" dirty="0"/>
              <a:t>Caring for it’s members and developing a sense of trust between and among it’s members</a:t>
            </a:r>
          </a:p>
          <a:p>
            <a:pPr marL="425196" eaLnBrk="1" fontAlgn="auto" hangingPunct="1">
              <a:spcBef>
                <a:spcPts val="0"/>
              </a:spcBef>
              <a:spcAft>
                <a:spcPts val="0"/>
              </a:spcAft>
              <a:buClrTx/>
              <a:buFont typeface="Wingdings" panose="05000000000000000000" pitchFamily="2" charset="2"/>
              <a:buChar char="q"/>
              <a:defRPr/>
            </a:pPr>
            <a:r>
              <a:rPr lang="en-US" sz="2800" dirty="0"/>
              <a:t>Providing an environment for learning and internalizing individual and gender roles and responsibilities</a:t>
            </a:r>
          </a:p>
          <a:p>
            <a:pPr marL="365760" indent="-283464" eaLnBrk="1" fontAlgn="auto" hangingPunct="1">
              <a:spcAft>
                <a:spcPts val="0"/>
              </a:spcAft>
              <a:buFont typeface="Arial" pitchFamily="34" charset="0"/>
              <a:buChar char="•"/>
              <a:defRPr/>
            </a:pPr>
            <a:endParaRPr lang="en-US" dirty="0"/>
          </a:p>
        </p:txBody>
      </p:sp>
      <p:sp>
        <p:nvSpPr>
          <p:cNvPr id="71684"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a:spcBef>
                <a:spcPct val="0"/>
              </a:spcBef>
              <a:buClrTx/>
              <a:buSzTx/>
              <a:buFontTx/>
              <a:buNone/>
            </a:pPr>
            <a:fld id="{AB09740B-84DB-48AD-A519-7714548DC9C1}" type="datetime1">
              <a:rPr lang="en-US" altLang="en-US" sz="1400" smtClean="0">
                <a:solidFill>
                  <a:srgbClr val="FFFFFF"/>
                </a:solidFill>
                <a:latin typeface="Calibri" panose="020F0502020204030204" pitchFamily="34" charset="0"/>
                <a:cs typeface="Arial" panose="020B0604020202020204" pitchFamily="34" charset="0"/>
              </a:rPr>
              <a:pPr>
                <a:spcBef>
                  <a:spcPct val="0"/>
                </a:spcBef>
                <a:buClrTx/>
                <a:buSzTx/>
                <a:buFontTx/>
                <a:buNone/>
              </a:pPr>
              <a:t>6/26/2021</a:t>
            </a:fld>
            <a:endParaRPr lang="en-US" altLang="en-US" sz="1400">
              <a:solidFill>
                <a:srgbClr val="FFFFFF"/>
              </a:solidFill>
              <a:latin typeface="Calibri" panose="020F0502020204030204" pitchFamily="34" charset="0"/>
              <a:cs typeface="Arial" panose="020B0604020202020204" pitchFamily="34" charset="0"/>
            </a:endParaRPr>
          </a:p>
        </p:txBody>
      </p:sp>
      <p:sp>
        <p:nvSpPr>
          <p:cNvPr id="71686" name="Slide Number Placeholder 4"/>
          <p:cNvSpPr>
            <a:spLocks noGrp="1"/>
          </p:cNvSpPr>
          <p:nvPr>
            <p:ph type="sldNum" sz="quarter" idx="12"/>
          </p:nvPr>
        </p:nvSpPr>
        <p:spPr bwMode="auto">
          <a:xfrm>
            <a:off x="8379568" y="6212202"/>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a:spcBef>
                <a:spcPct val="0"/>
              </a:spcBef>
              <a:buClrTx/>
              <a:buSzTx/>
              <a:buFontTx/>
              <a:buNone/>
            </a:pPr>
            <a:fld id="{1A20E456-66CF-458D-8C12-7DB34139D3F7}" type="slidenum">
              <a:rPr lang="en-US" altLang="en-US" sz="1600">
                <a:solidFill>
                  <a:srgbClr val="7B9899"/>
                </a:solidFill>
                <a:latin typeface="Calibri" panose="020F0502020204030204" pitchFamily="34" charset="0"/>
              </a:rPr>
              <a:pPr>
                <a:spcBef>
                  <a:spcPct val="0"/>
                </a:spcBef>
                <a:buClrTx/>
                <a:buSzTx/>
                <a:buFontTx/>
                <a:buNone/>
              </a:pPr>
              <a:t>32</a:t>
            </a:fld>
            <a:endParaRPr lang="en-US" altLang="en-US" sz="1600">
              <a:solidFill>
                <a:srgbClr val="7B9899"/>
              </a:solidFill>
              <a:latin typeface="Calibri" panose="020F0502020204030204" pitchFamily="34" charset="0"/>
            </a:endParaRPr>
          </a:p>
        </p:txBody>
      </p:sp>
    </p:spTree>
    <p:extLst>
      <p:ext uri="{BB962C8B-B14F-4D97-AF65-F5344CB8AC3E}">
        <p14:creationId xmlns:p14="http://schemas.microsoft.com/office/powerpoint/2010/main" val="334694330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Justification of community health strategy.</a:t>
            </a:r>
          </a:p>
          <a:p>
            <a:pPr algn="just">
              <a:lnSpc>
                <a:spcPct val="120000"/>
              </a:lnSpc>
              <a:spcBef>
                <a:spcPts val="0"/>
              </a:spcBef>
              <a:buClrTx/>
              <a:buFont typeface="Wingdings" panose="05000000000000000000" pitchFamily="2" charset="2"/>
              <a:buChar char="q"/>
            </a:pPr>
            <a:r>
              <a:rPr lang="en-US" sz="2600" dirty="0">
                <a:solidFill>
                  <a:schemeClr val="tx1"/>
                </a:solidFill>
              </a:rPr>
              <a:t>Studies in Tanzania and Malawi have shown that 70% of child deaths occur at home, caused by preventable or easily curable diseases such as malaria, measles, ARI, pneumonia, diarrhoea and malnutrition.</a:t>
            </a:r>
          </a:p>
          <a:p>
            <a:pPr algn="just">
              <a:lnSpc>
                <a:spcPct val="120000"/>
              </a:lnSpc>
              <a:spcBef>
                <a:spcPts val="0"/>
              </a:spcBef>
              <a:buClrTx/>
              <a:buFont typeface="Wingdings" panose="05000000000000000000" pitchFamily="2" charset="2"/>
              <a:buChar char="q"/>
            </a:pPr>
            <a:r>
              <a:rPr lang="en-US" sz="2600" dirty="0">
                <a:solidFill>
                  <a:schemeClr val="tx1"/>
                </a:solidFill>
              </a:rPr>
              <a:t>Formal health providers are supply driven (assume what they advised or give has been accepted or is practical), usually not true.</a:t>
            </a:r>
          </a:p>
          <a:p>
            <a:pPr algn="just">
              <a:lnSpc>
                <a:spcPct val="120000"/>
              </a:lnSpc>
              <a:spcBef>
                <a:spcPts val="0"/>
              </a:spcBef>
              <a:buClrTx/>
              <a:buFont typeface="Wingdings" panose="05000000000000000000" pitchFamily="2" charset="2"/>
              <a:buChar char="q"/>
            </a:pPr>
            <a:r>
              <a:rPr lang="en-US" sz="2600" dirty="0">
                <a:solidFill>
                  <a:schemeClr val="tx1"/>
                </a:solidFill>
              </a:rPr>
              <a:t>Traditional and non-formal care is the first option for many people and they compete with formal health care system at community level.</a:t>
            </a:r>
          </a:p>
          <a:p>
            <a:pPr algn="just">
              <a:lnSpc>
                <a:spcPct val="120000"/>
              </a:lnSpc>
              <a:spcBef>
                <a:spcPts val="0"/>
              </a:spcBef>
              <a:buClrTx/>
              <a:buFont typeface="Wingdings" panose="05000000000000000000" pitchFamily="2" charset="2"/>
              <a:buChar char="q"/>
            </a:pPr>
            <a:r>
              <a:rPr lang="en-US" sz="2600" dirty="0">
                <a:solidFill>
                  <a:schemeClr val="tx1"/>
                </a:solidFill>
              </a:rPr>
              <a:t>An effort to strengthen community level health care has been scattered, uncoordinated and vertically managed by various actors resulting on weak public health interventions.</a:t>
            </a:r>
          </a:p>
          <a:p>
            <a:pPr algn="just">
              <a:lnSpc>
                <a:spcPct val="120000"/>
              </a:lnSpc>
              <a:spcBef>
                <a:spcPts val="0"/>
              </a:spcBef>
              <a:buClrTx/>
              <a:buFont typeface="Wingdings" panose="05000000000000000000" pitchFamily="2" charset="2"/>
              <a:buChar char="q"/>
            </a:pPr>
            <a:r>
              <a:rPr lang="en-US" sz="2600" dirty="0">
                <a:solidFill>
                  <a:schemeClr val="tx1"/>
                </a:solidFill>
              </a:rPr>
              <a:t>These contributed to the deterioration of health indices.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2994610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What does community health strategy entail?</a:t>
            </a:r>
            <a:endParaRPr lang="en-GB" sz="2500" b="1" dirty="0">
              <a:solidFill>
                <a:srgbClr val="0070C0"/>
              </a:solidFill>
            </a:endParaRPr>
          </a:p>
          <a:p>
            <a:pPr marL="514350" indent="-514350" algn="just">
              <a:lnSpc>
                <a:spcPct val="120000"/>
              </a:lnSpc>
              <a:spcBef>
                <a:spcPts val="0"/>
              </a:spcBef>
              <a:buClrTx/>
              <a:buFont typeface="+mj-lt"/>
              <a:buAutoNum type="arabicPeriod"/>
            </a:pPr>
            <a:r>
              <a:rPr lang="en-US" sz="2600" dirty="0">
                <a:solidFill>
                  <a:schemeClr val="tx1"/>
                </a:solidFill>
              </a:rPr>
              <a:t>Establishing a level one care community unit to serve a local population of about 5000 people (CU).</a:t>
            </a:r>
          </a:p>
          <a:p>
            <a:pPr marL="514350" indent="-514350" algn="just">
              <a:lnSpc>
                <a:spcPct val="120000"/>
              </a:lnSpc>
              <a:spcBef>
                <a:spcPts val="0"/>
              </a:spcBef>
              <a:buClrTx/>
              <a:buFont typeface="+mj-lt"/>
              <a:buAutoNum type="arabicPeriod"/>
            </a:pPr>
            <a:r>
              <a:rPr lang="en-US" sz="2600" dirty="0">
                <a:solidFill>
                  <a:schemeClr val="tx1"/>
                </a:solidFill>
              </a:rPr>
              <a:t>Instituting a cadre of well-trained community health volunteers (</a:t>
            </a:r>
            <a:r>
              <a:rPr lang="en-US" sz="2600" dirty="0" err="1">
                <a:solidFill>
                  <a:schemeClr val="tx1"/>
                </a:solidFill>
              </a:rPr>
              <a:t>CHVs</a:t>
            </a:r>
            <a:r>
              <a:rPr lang="en-US" sz="2600" dirty="0">
                <a:solidFill>
                  <a:schemeClr val="tx1"/>
                </a:solidFill>
              </a:rPr>
              <a:t>) who will each provide level one service to about 20 households.</a:t>
            </a:r>
          </a:p>
          <a:p>
            <a:pPr marL="514350" indent="-514350" algn="just">
              <a:lnSpc>
                <a:spcPct val="120000"/>
              </a:lnSpc>
              <a:spcBef>
                <a:spcPts val="0"/>
              </a:spcBef>
              <a:buClrTx/>
              <a:buFont typeface="+mj-lt"/>
              <a:buAutoNum type="arabicPeriod"/>
            </a:pPr>
            <a:r>
              <a:rPr lang="en-US" sz="2600" dirty="0">
                <a:solidFill>
                  <a:schemeClr val="tx1"/>
                </a:solidFill>
              </a:rPr>
              <a:t>Supporting every 25 </a:t>
            </a:r>
            <a:r>
              <a:rPr lang="en-US" sz="2600" dirty="0" err="1">
                <a:solidFill>
                  <a:schemeClr val="tx1"/>
                </a:solidFill>
              </a:rPr>
              <a:t>CHVs</a:t>
            </a:r>
            <a:r>
              <a:rPr lang="en-US" sz="2600" dirty="0">
                <a:solidFill>
                  <a:schemeClr val="tx1"/>
                </a:solidFill>
              </a:rPr>
              <a:t> with a community health extension worker (CHEW) ensuring that the recruitment and management of </a:t>
            </a:r>
            <a:r>
              <a:rPr lang="en-US" sz="2600" dirty="0" err="1">
                <a:solidFill>
                  <a:schemeClr val="tx1"/>
                </a:solidFill>
              </a:rPr>
              <a:t>CHVs</a:t>
            </a:r>
            <a:r>
              <a:rPr lang="en-US" sz="2600" dirty="0">
                <a:solidFill>
                  <a:schemeClr val="tx1"/>
                </a:solidFill>
              </a:rPr>
              <a:t> is carried out by village and community health committees.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5081103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Community health strategy guiding principles.</a:t>
            </a:r>
            <a:endParaRPr lang="en-GB" sz="2500" b="1" dirty="0">
              <a:solidFill>
                <a:srgbClr val="0070C0"/>
              </a:solidFill>
            </a:endParaRPr>
          </a:p>
          <a:p>
            <a:pPr marL="514350" indent="-514350" algn="just">
              <a:lnSpc>
                <a:spcPct val="120000"/>
              </a:lnSpc>
              <a:spcBef>
                <a:spcPts val="0"/>
              </a:spcBef>
              <a:buClrTx/>
              <a:buFont typeface="+mj-lt"/>
              <a:buAutoNum type="arabicPeriod"/>
            </a:pPr>
            <a:r>
              <a:rPr lang="en-US" sz="2600" dirty="0">
                <a:solidFill>
                  <a:schemeClr val="tx1"/>
                </a:solidFill>
              </a:rPr>
              <a:t>Organize communities into functional units of 1000 households.</a:t>
            </a:r>
          </a:p>
          <a:p>
            <a:pPr marL="514350" indent="-514350" algn="just">
              <a:lnSpc>
                <a:spcPct val="120000"/>
              </a:lnSpc>
              <a:spcBef>
                <a:spcPts val="0"/>
              </a:spcBef>
              <a:buClrTx/>
              <a:buFont typeface="+mj-lt"/>
              <a:buAutoNum type="arabicPeriod"/>
            </a:pPr>
            <a:r>
              <a:rPr lang="en-US" sz="2600" dirty="0">
                <a:solidFill>
                  <a:schemeClr val="tx1"/>
                </a:solidFill>
              </a:rPr>
              <a:t>Use </a:t>
            </a:r>
            <a:r>
              <a:rPr lang="en-US" sz="2600" dirty="0" err="1">
                <a:solidFill>
                  <a:schemeClr val="tx1"/>
                </a:solidFill>
              </a:rPr>
              <a:t>CHVs</a:t>
            </a:r>
            <a:r>
              <a:rPr lang="en-US" sz="2600" dirty="0">
                <a:solidFill>
                  <a:schemeClr val="tx1"/>
                </a:solidFill>
              </a:rPr>
              <a:t> who will work on voluntary basis.</a:t>
            </a:r>
          </a:p>
          <a:p>
            <a:pPr marL="514350" indent="-514350" algn="just">
              <a:lnSpc>
                <a:spcPct val="120000"/>
              </a:lnSpc>
              <a:spcBef>
                <a:spcPts val="0"/>
              </a:spcBef>
              <a:buClrTx/>
              <a:buFont typeface="+mj-lt"/>
              <a:buAutoNum type="arabicPeriod"/>
            </a:pPr>
            <a:r>
              <a:rPr lang="en-US" sz="2600" dirty="0">
                <a:solidFill>
                  <a:schemeClr val="tx1"/>
                </a:solidFill>
              </a:rPr>
              <a:t>Incentives to </a:t>
            </a:r>
            <a:r>
              <a:rPr lang="en-US" sz="2600" dirty="0" err="1">
                <a:solidFill>
                  <a:schemeClr val="tx1"/>
                </a:solidFill>
              </a:rPr>
              <a:t>CHVs</a:t>
            </a:r>
            <a:r>
              <a:rPr lang="en-US" sz="2600" dirty="0">
                <a:solidFill>
                  <a:schemeClr val="tx1"/>
                </a:solidFill>
              </a:rPr>
              <a:t> to include protective wear, where necessary, drug kits, reimbursement of direct costs and periodic reward for excellent performance.</a:t>
            </a:r>
          </a:p>
          <a:p>
            <a:pPr marL="514350" indent="-514350" algn="just">
              <a:lnSpc>
                <a:spcPct val="120000"/>
              </a:lnSpc>
              <a:spcBef>
                <a:spcPts val="0"/>
              </a:spcBef>
              <a:buClrTx/>
              <a:buFont typeface="+mj-lt"/>
              <a:buAutoNum type="arabicPeriod"/>
            </a:pPr>
            <a:r>
              <a:rPr lang="en-US" sz="2600" dirty="0" err="1">
                <a:solidFill>
                  <a:schemeClr val="tx1"/>
                </a:solidFill>
              </a:rPr>
              <a:t>CHV</a:t>
            </a:r>
            <a:r>
              <a:rPr lang="en-US" sz="2600" dirty="0">
                <a:solidFill>
                  <a:schemeClr val="tx1"/>
                </a:solidFill>
              </a:rPr>
              <a:t> to be nominated by the communities on the basis of pre-defined criteria. </a:t>
            </a:r>
          </a:p>
          <a:p>
            <a:pPr marL="514350" indent="-514350" algn="just">
              <a:lnSpc>
                <a:spcPct val="120000"/>
              </a:lnSpc>
              <a:spcBef>
                <a:spcPts val="0"/>
              </a:spcBef>
              <a:buClrTx/>
              <a:buFont typeface="+mj-lt"/>
              <a:buAutoNum type="arabicPeriod"/>
            </a:pPr>
            <a:r>
              <a:rPr lang="en-US" sz="2600" dirty="0">
                <a:solidFill>
                  <a:schemeClr val="tx1"/>
                </a:solidFill>
              </a:rPr>
              <a:t>Community heath extension workers (</a:t>
            </a:r>
            <a:r>
              <a:rPr lang="en-US" sz="2600" dirty="0" err="1">
                <a:solidFill>
                  <a:schemeClr val="tx1"/>
                </a:solidFill>
              </a:rPr>
              <a:t>CHEWs</a:t>
            </a:r>
            <a:r>
              <a:rPr lang="en-US" sz="2600" dirty="0">
                <a:solidFill>
                  <a:schemeClr val="tx1"/>
                </a:solidFill>
              </a:rPr>
              <a:t>) to be on government payroll and facilitated (e.g. transport and lunches).</a:t>
            </a:r>
          </a:p>
          <a:p>
            <a:pPr marL="514350" indent="-514350" algn="just">
              <a:lnSpc>
                <a:spcPct val="120000"/>
              </a:lnSpc>
              <a:spcBef>
                <a:spcPts val="0"/>
              </a:spcBef>
              <a:buClrTx/>
              <a:buFont typeface="+mj-lt"/>
              <a:buAutoNum type="arabicPeriod"/>
            </a:pPr>
            <a:r>
              <a:rPr lang="en-US" sz="2600" dirty="0">
                <a:solidFill>
                  <a:schemeClr val="tx1"/>
                </a:solidFill>
              </a:rPr>
              <a:t>Community to play a leading role in joint health actions.</a:t>
            </a:r>
          </a:p>
          <a:p>
            <a:pPr marL="514350" indent="-514350" algn="just">
              <a:lnSpc>
                <a:spcPct val="120000"/>
              </a:lnSpc>
              <a:spcBef>
                <a:spcPts val="0"/>
              </a:spcBef>
              <a:buClrTx/>
              <a:buFont typeface="+mj-lt"/>
              <a:buAutoNum type="arabicPeriod"/>
            </a:pPr>
            <a:r>
              <a:rPr lang="en-US" sz="2600" dirty="0">
                <a:solidFill>
                  <a:schemeClr val="tx1"/>
                </a:solidFill>
              </a:rPr>
              <a:t>Coordination structure to bring all actors at all levels.</a:t>
            </a:r>
          </a:p>
          <a:p>
            <a:pPr marL="514350" indent="-514350" algn="just">
              <a:lnSpc>
                <a:spcPct val="120000"/>
              </a:lnSpc>
              <a:spcBef>
                <a:spcPts val="0"/>
              </a:spcBef>
              <a:buClrTx/>
              <a:buFont typeface="+mj-lt"/>
              <a:buAutoNum type="arabicPeriod"/>
            </a:pPr>
            <a:r>
              <a:rPr lang="en-US" sz="2600" dirty="0">
                <a:solidFill>
                  <a:schemeClr val="tx1"/>
                </a:solidFill>
              </a:rPr>
              <a:t>Strengthen effective communication through advocacy, social mobilization and interactive communication.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7473705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Workforce involved in implementation of community health strategy.</a:t>
            </a:r>
          </a:p>
          <a:p>
            <a:pPr algn="just">
              <a:lnSpc>
                <a:spcPct val="120000"/>
              </a:lnSpc>
              <a:spcBef>
                <a:spcPts val="0"/>
              </a:spcBef>
              <a:buClrTx/>
              <a:buFont typeface="Wingdings" panose="05000000000000000000" pitchFamily="2" charset="2"/>
              <a:buChar char="q"/>
            </a:pPr>
            <a:r>
              <a:rPr lang="en-US" sz="2600" b="1" dirty="0" err="1">
                <a:solidFill>
                  <a:schemeClr val="tx1"/>
                </a:solidFill>
              </a:rPr>
              <a:t>CHVs</a:t>
            </a:r>
            <a:r>
              <a:rPr lang="en-US" sz="2600" b="1" dirty="0">
                <a:solidFill>
                  <a:schemeClr val="tx1"/>
                </a:solidFill>
              </a:rPr>
              <a:t> - </a:t>
            </a:r>
            <a:r>
              <a:rPr lang="en-US" sz="2600" dirty="0">
                <a:solidFill>
                  <a:schemeClr val="tx1"/>
                </a:solidFill>
              </a:rPr>
              <a:t>Expected to be mature, responsible and respected members of the community, men or women chosen by the community to provide basic health care. They should be good communicators and leaders who have shown signs of healthy practices as a parent or caregiver in their own households.</a:t>
            </a:r>
          </a:p>
          <a:p>
            <a:pPr algn="just">
              <a:lnSpc>
                <a:spcPct val="120000"/>
              </a:lnSpc>
              <a:spcBef>
                <a:spcPts val="0"/>
              </a:spcBef>
              <a:buClrTx/>
              <a:buFont typeface="Wingdings" panose="05000000000000000000" pitchFamily="2" charset="2"/>
              <a:buChar char="q"/>
            </a:pPr>
            <a:r>
              <a:rPr lang="en-US" sz="2600" b="1" dirty="0" err="1">
                <a:solidFill>
                  <a:schemeClr val="tx1"/>
                </a:solidFill>
              </a:rPr>
              <a:t>CHEWs</a:t>
            </a:r>
            <a:r>
              <a:rPr lang="en-US" sz="2600" b="1" dirty="0">
                <a:solidFill>
                  <a:schemeClr val="tx1"/>
                </a:solidFill>
              </a:rPr>
              <a:t> - </a:t>
            </a:r>
            <a:r>
              <a:rPr lang="en-US" sz="2600" dirty="0">
                <a:solidFill>
                  <a:schemeClr val="tx1"/>
                </a:solidFill>
              </a:rPr>
              <a:t>Are trained health personnel with certification in Nursing or Public health. They supervise </a:t>
            </a:r>
            <a:r>
              <a:rPr lang="en-US" sz="2600" dirty="0" err="1">
                <a:solidFill>
                  <a:schemeClr val="tx1"/>
                </a:solidFill>
              </a:rPr>
              <a:t>CHVs</a:t>
            </a:r>
            <a:r>
              <a:rPr lang="en-US" sz="2600" dirty="0">
                <a:solidFill>
                  <a:schemeClr val="tx1"/>
                </a:solidFill>
              </a:rPr>
              <a:t> and are ministry of health employees.</a:t>
            </a:r>
          </a:p>
          <a:p>
            <a:pPr algn="just">
              <a:lnSpc>
                <a:spcPct val="120000"/>
              </a:lnSpc>
              <a:spcBef>
                <a:spcPts val="0"/>
              </a:spcBef>
              <a:buClrTx/>
              <a:buFont typeface="Wingdings" panose="05000000000000000000" pitchFamily="2" charset="2"/>
              <a:buChar char="q"/>
            </a:pPr>
            <a:r>
              <a:rPr lang="en-US" sz="2600" b="1" dirty="0" err="1">
                <a:solidFill>
                  <a:schemeClr val="tx1"/>
                </a:solidFill>
              </a:rPr>
              <a:t>CHCs</a:t>
            </a:r>
            <a:r>
              <a:rPr lang="en-US" sz="2600" b="1" dirty="0">
                <a:solidFill>
                  <a:schemeClr val="tx1"/>
                </a:solidFill>
              </a:rPr>
              <a:t> – </a:t>
            </a:r>
            <a:r>
              <a:rPr lang="en-US" sz="2600" dirty="0">
                <a:solidFill>
                  <a:schemeClr val="tx1"/>
                </a:solidFill>
              </a:rPr>
              <a:t>Community health committees are a group of people who are charged with responsibility of leading community health action at the community unit level. They are composed of 9 to 11 people selected from the community. The CHEW is the secretary to </a:t>
            </a:r>
            <a:r>
              <a:rPr lang="en-US" sz="2600" dirty="0" err="1">
                <a:solidFill>
                  <a:schemeClr val="tx1"/>
                </a:solidFill>
              </a:rPr>
              <a:t>CHC</a:t>
            </a:r>
            <a:r>
              <a:rPr lang="en-US" sz="2600" dirty="0">
                <a:solidFill>
                  <a:schemeClr val="tx1"/>
                </a:solidFill>
              </a:rPr>
              <a:t> and the </a:t>
            </a:r>
            <a:r>
              <a:rPr lang="en-US" sz="2600" dirty="0" err="1">
                <a:solidFill>
                  <a:schemeClr val="tx1"/>
                </a:solidFill>
              </a:rPr>
              <a:t>CHV</a:t>
            </a:r>
            <a:r>
              <a:rPr lang="en-US" sz="2600" dirty="0">
                <a:solidFill>
                  <a:schemeClr val="tx1"/>
                </a:solidFill>
              </a:rPr>
              <a:t> is the treasurer in the committee.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3142105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Norms and standards for the community units (CUs)</a:t>
            </a:r>
          </a:p>
          <a:p>
            <a:pPr marL="514350" indent="-514350" algn="just">
              <a:lnSpc>
                <a:spcPct val="120000"/>
              </a:lnSpc>
              <a:spcBef>
                <a:spcPts val="0"/>
              </a:spcBef>
              <a:buClrTx/>
              <a:buFont typeface="+mj-lt"/>
              <a:buAutoNum type="arabicPeriod"/>
            </a:pPr>
            <a:r>
              <a:rPr lang="en-US" sz="2600" dirty="0">
                <a:solidFill>
                  <a:schemeClr val="tx1"/>
                </a:solidFill>
              </a:rPr>
              <a:t>One </a:t>
            </a:r>
            <a:r>
              <a:rPr lang="en-US" sz="2600" dirty="0" err="1">
                <a:solidFill>
                  <a:schemeClr val="tx1"/>
                </a:solidFill>
              </a:rPr>
              <a:t>CHV</a:t>
            </a:r>
            <a:r>
              <a:rPr lang="en-US" sz="2600" dirty="0">
                <a:solidFill>
                  <a:schemeClr val="tx1"/>
                </a:solidFill>
              </a:rPr>
              <a:t> will serve 20 households or 100 people.</a:t>
            </a:r>
          </a:p>
          <a:p>
            <a:pPr marL="514350" indent="-514350" algn="just">
              <a:lnSpc>
                <a:spcPct val="120000"/>
              </a:lnSpc>
              <a:spcBef>
                <a:spcPts val="0"/>
              </a:spcBef>
              <a:buClrTx/>
              <a:buFont typeface="+mj-lt"/>
              <a:buAutoNum type="arabicPeriod"/>
            </a:pPr>
            <a:r>
              <a:rPr lang="en-US" sz="2600" dirty="0">
                <a:solidFill>
                  <a:schemeClr val="tx1"/>
                </a:solidFill>
              </a:rPr>
              <a:t>One community health extension worker- CHEW (trained </a:t>
            </a:r>
            <a:r>
              <a:rPr lang="en-US" sz="2600" dirty="0" err="1">
                <a:solidFill>
                  <a:schemeClr val="tx1"/>
                </a:solidFill>
              </a:rPr>
              <a:t>PHT</a:t>
            </a:r>
            <a:r>
              <a:rPr lang="en-US" sz="2600" dirty="0">
                <a:solidFill>
                  <a:schemeClr val="tx1"/>
                </a:solidFill>
              </a:rPr>
              <a:t>, PHO, Community Nurse, registered nurse) will supervise and support 25 </a:t>
            </a:r>
            <a:r>
              <a:rPr lang="en-US" sz="2600" dirty="0" err="1">
                <a:solidFill>
                  <a:schemeClr val="tx1"/>
                </a:solidFill>
              </a:rPr>
              <a:t>CHVS</a:t>
            </a:r>
            <a:r>
              <a:rPr lang="en-US" sz="2600" dirty="0">
                <a:solidFill>
                  <a:schemeClr val="tx1"/>
                </a:solidFill>
              </a:rPr>
              <a:t>.</a:t>
            </a:r>
          </a:p>
          <a:p>
            <a:pPr marL="514350" indent="-514350" algn="just">
              <a:lnSpc>
                <a:spcPct val="120000"/>
              </a:lnSpc>
              <a:spcBef>
                <a:spcPts val="0"/>
              </a:spcBef>
              <a:buClrTx/>
              <a:buFont typeface="+mj-lt"/>
              <a:buAutoNum type="arabicPeriod"/>
            </a:pPr>
            <a:r>
              <a:rPr lang="en-US" sz="2600" dirty="0">
                <a:solidFill>
                  <a:schemeClr val="tx1"/>
                </a:solidFill>
              </a:rPr>
              <a:t>One level one unit (Community Unit) will serve 5000 people and requires;</a:t>
            </a:r>
          </a:p>
          <a:p>
            <a:pPr marL="0" indent="0" algn="just">
              <a:lnSpc>
                <a:spcPct val="120000"/>
              </a:lnSpc>
              <a:spcBef>
                <a:spcPts val="0"/>
              </a:spcBef>
              <a:buClrTx/>
              <a:buNone/>
            </a:pPr>
            <a:r>
              <a:rPr lang="en-US" sz="2600" dirty="0">
                <a:solidFill>
                  <a:schemeClr val="tx1"/>
                </a:solidFill>
              </a:rPr>
              <a:t>-	50 </a:t>
            </a:r>
            <a:r>
              <a:rPr lang="en-US" sz="2600" dirty="0" err="1">
                <a:solidFill>
                  <a:schemeClr val="tx1"/>
                </a:solidFill>
              </a:rPr>
              <a:t>CHVs</a:t>
            </a:r>
            <a:r>
              <a:rPr lang="en-US" sz="2600" dirty="0">
                <a:solidFill>
                  <a:schemeClr val="tx1"/>
                </a:solidFill>
              </a:rPr>
              <a:t>.</a:t>
            </a:r>
          </a:p>
          <a:p>
            <a:pPr marL="0" indent="0" algn="just">
              <a:lnSpc>
                <a:spcPct val="120000"/>
              </a:lnSpc>
              <a:spcBef>
                <a:spcPts val="0"/>
              </a:spcBef>
              <a:buClrTx/>
              <a:buNone/>
            </a:pPr>
            <a:r>
              <a:rPr lang="en-US" sz="2600" dirty="0">
                <a:solidFill>
                  <a:schemeClr val="tx1"/>
                </a:solidFill>
              </a:rPr>
              <a:t>-	2 health extension workers.</a:t>
            </a:r>
          </a:p>
          <a:p>
            <a:pPr marL="0" indent="0" algn="just">
              <a:lnSpc>
                <a:spcPct val="120000"/>
              </a:lnSpc>
              <a:spcBef>
                <a:spcPts val="0"/>
              </a:spcBef>
              <a:buClrTx/>
              <a:buNone/>
            </a:pPr>
            <a:r>
              <a:rPr lang="en-US" sz="2600" b="1" dirty="0">
                <a:solidFill>
                  <a:srgbClr val="0070C0"/>
                </a:solidFill>
              </a:rPr>
              <a:t>Strategy.</a:t>
            </a:r>
          </a:p>
          <a:p>
            <a:pPr algn="just">
              <a:lnSpc>
                <a:spcPct val="120000"/>
              </a:lnSpc>
              <a:spcBef>
                <a:spcPts val="0"/>
              </a:spcBef>
              <a:buClrTx/>
              <a:buFont typeface="Wingdings" panose="05000000000000000000" pitchFamily="2" charset="2"/>
              <a:buChar char="q"/>
            </a:pPr>
            <a:r>
              <a:rPr lang="en-US" sz="2600" dirty="0">
                <a:solidFill>
                  <a:schemeClr val="tx1"/>
                </a:solidFill>
              </a:rPr>
              <a:t>This is a new dimension of health service delivery. </a:t>
            </a:r>
          </a:p>
          <a:p>
            <a:pPr algn="just">
              <a:lnSpc>
                <a:spcPct val="120000"/>
              </a:lnSpc>
              <a:spcBef>
                <a:spcPts val="0"/>
              </a:spcBef>
              <a:buClrTx/>
              <a:buFont typeface="Wingdings" panose="05000000000000000000" pitchFamily="2" charset="2"/>
              <a:buChar char="q"/>
            </a:pPr>
            <a:r>
              <a:rPr lang="en-US" sz="2600" dirty="0">
                <a:solidFill>
                  <a:schemeClr val="tx1"/>
                </a:solidFill>
              </a:rPr>
              <a:t>There is need to develop a comprehensive message (for all the services: including Malaria, HIV/AIDS, RH, </a:t>
            </a:r>
            <a:r>
              <a:rPr lang="en-US" sz="2600" dirty="0" err="1">
                <a:solidFill>
                  <a:schemeClr val="tx1"/>
                </a:solidFill>
              </a:rPr>
              <a:t>etc</a:t>
            </a:r>
            <a:r>
              <a:rPr lang="en-US" sz="2600" dirty="0">
                <a:solidFill>
                  <a:schemeClr val="tx1"/>
                </a:solidFill>
              </a:rPr>
              <a:t>) for a </a:t>
            </a:r>
            <a:r>
              <a:rPr lang="en-US" sz="2600" dirty="0" err="1">
                <a:solidFill>
                  <a:schemeClr val="tx1"/>
                </a:solidFill>
              </a:rPr>
              <a:t>CHV</a:t>
            </a:r>
            <a:r>
              <a:rPr lang="en-US" sz="2600" dirty="0">
                <a:solidFill>
                  <a:schemeClr val="tx1"/>
                </a:solidFill>
              </a:rPr>
              <a:t> to deliver for their catchment's population and covering different cohorts.</a:t>
            </a:r>
          </a:p>
          <a:p>
            <a:pPr algn="just">
              <a:lnSpc>
                <a:spcPct val="120000"/>
              </a:lnSpc>
              <a:spcBef>
                <a:spcPts val="0"/>
              </a:spcBef>
              <a:buClrTx/>
              <a:buFont typeface="Wingdings" panose="05000000000000000000" pitchFamily="2" charset="2"/>
              <a:buChar char="q"/>
            </a:pPr>
            <a:r>
              <a:rPr lang="en-US" sz="2600" dirty="0">
                <a:solidFill>
                  <a:schemeClr val="tx1"/>
                </a:solidFill>
              </a:rPr>
              <a:t>Provide them with one comprehensive Kit to go with while providing health services.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0264752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NB: </a:t>
            </a:r>
            <a:r>
              <a:rPr lang="en-US" sz="2600" dirty="0">
                <a:solidFill>
                  <a:schemeClr val="tx1"/>
                </a:solidFill>
              </a:rPr>
              <a:t>Kenya’s </a:t>
            </a:r>
            <a:r>
              <a:rPr lang="en-US" sz="2600" dirty="0" err="1">
                <a:solidFill>
                  <a:schemeClr val="tx1"/>
                </a:solidFill>
              </a:rPr>
              <a:t>NHSSP</a:t>
            </a:r>
            <a:r>
              <a:rPr lang="en-US" sz="2600" dirty="0">
                <a:solidFill>
                  <a:schemeClr val="tx1"/>
                </a:solidFill>
              </a:rPr>
              <a:t> II (2005-2010) defined a new approach to the way the health sector will deliver health care services to Kenyans by introducing Kenya essential package of health (</a:t>
            </a:r>
            <a:r>
              <a:rPr lang="en-US" sz="2600" dirty="0" err="1">
                <a:solidFill>
                  <a:schemeClr val="tx1"/>
                </a:solidFill>
              </a:rPr>
              <a:t>KEPH</a:t>
            </a:r>
            <a:r>
              <a:rPr lang="en-US" sz="2600" dirty="0">
                <a:solidFill>
                  <a:schemeClr val="tx1"/>
                </a:solidFill>
              </a:rPr>
              <a:t>).</a:t>
            </a:r>
          </a:p>
          <a:p>
            <a:pPr marL="0" indent="0" algn="just">
              <a:lnSpc>
                <a:spcPct val="120000"/>
              </a:lnSpc>
              <a:spcBef>
                <a:spcPts val="0"/>
              </a:spcBef>
              <a:buClrTx/>
              <a:buNone/>
            </a:pPr>
            <a:r>
              <a:rPr lang="en-US" sz="2600" dirty="0">
                <a:solidFill>
                  <a:schemeClr val="tx1"/>
                </a:solidFill>
              </a:rPr>
              <a:t>Subsequently, </a:t>
            </a:r>
            <a:r>
              <a:rPr lang="en-US" sz="2600" dirty="0" err="1">
                <a:solidFill>
                  <a:schemeClr val="tx1"/>
                </a:solidFill>
              </a:rPr>
              <a:t>KEPH</a:t>
            </a:r>
            <a:r>
              <a:rPr lang="en-US" sz="2600" dirty="0">
                <a:solidFill>
                  <a:schemeClr val="tx1"/>
                </a:solidFill>
              </a:rPr>
              <a:t> introduced 6 lifecycle cohorts and 6 service delivery levels.</a:t>
            </a:r>
          </a:p>
          <a:p>
            <a:pPr marL="0" indent="0" algn="ctr">
              <a:lnSpc>
                <a:spcPct val="120000"/>
              </a:lnSpc>
              <a:spcBef>
                <a:spcPts val="0"/>
              </a:spcBef>
              <a:buClrTx/>
              <a:buNone/>
            </a:pPr>
            <a:r>
              <a:rPr lang="en-US" sz="2600" b="1" dirty="0">
                <a:solidFill>
                  <a:srgbClr val="0070C0"/>
                </a:solidFill>
              </a:rPr>
              <a:t>Life cycle cohorts.</a:t>
            </a:r>
          </a:p>
          <a:p>
            <a:pPr marL="0" indent="0" algn="just">
              <a:lnSpc>
                <a:spcPct val="120000"/>
              </a:lnSpc>
              <a:spcBef>
                <a:spcPts val="0"/>
              </a:spcBef>
              <a:buClrTx/>
              <a:buNone/>
            </a:pPr>
            <a:r>
              <a:rPr lang="en-US" sz="2600" dirty="0">
                <a:solidFill>
                  <a:schemeClr val="tx1"/>
                </a:solidFill>
              </a:rPr>
              <a:t>1.	Pregnancy and new born (Up-to 2wks of age).</a:t>
            </a:r>
          </a:p>
          <a:p>
            <a:pPr marL="0" indent="0" algn="just">
              <a:lnSpc>
                <a:spcPct val="120000"/>
              </a:lnSpc>
              <a:spcBef>
                <a:spcPts val="0"/>
              </a:spcBef>
              <a:buClrTx/>
              <a:buNone/>
            </a:pPr>
            <a:r>
              <a:rPr lang="en-US" sz="2600" dirty="0">
                <a:solidFill>
                  <a:schemeClr val="tx1"/>
                </a:solidFill>
              </a:rPr>
              <a:t>2.	Early childhood (2wks to 5years).</a:t>
            </a:r>
          </a:p>
          <a:p>
            <a:pPr marL="0" indent="0" algn="just">
              <a:lnSpc>
                <a:spcPct val="120000"/>
              </a:lnSpc>
              <a:spcBef>
                <a:spcPts val="0"/>
              </a:spcBef>
              <a:buClrTx/>
              <a:buNone/>
            </a:pPr>
            <a:r>
              <a:rPr lang="en-US" sz="2600" dirty="0">
                <a:solidFill>
                  <a:schemeClr val="tx1"/>
                </a:solidFill>
              </a:rPr>
              <a:t>3.	Late childhood (6 to 12 years).</a:t>
            </a:r>
          </a:p>
          <a:p>
            <a:pPr marL="0" indent="0" algn="just">
              <a:lnSpc>
                <a:spcPct val="120000"/>
              </a:lnSpc>
              <a:spcBef>
                <a:spcPts val="0"/>
              </a:spcBef>
              <a:buClrTx/>
              <a:buNone/>
            </a:pPr>
            <a:r>
              <a:rPr lang="en-US" sz="2600" dirty="0">
                <a:solidFill>
                  <a:schemeClr val="tx1"/>
                </a:solidFill>
              </a:rPr>
              <a:t>4.	Youth and adolescents (13 to 24 years).</a:t>
            </a:r>
          </a:p>
          <a:p>
            <a:pPr marL="0" indent="0" algn="just">
              <a:lnSpc>
                <a:spcPct val="120000"/>
              </a:lnSpc>
              <a:spcBef>
                <a:spcPts val="0"/>
              </a:spcBef>
              <a:buClrTx/>
              <a:buNone/>
            </a:pPr>
            <a:r>
              <a:rPr lang="en-US" sz="2600" dirty="0">
                <a:solidFill>
                  <a:schemeClr val="tx1"/>
                </a:solidFill>
              </a:rPr>
              <a:t>5.	Adulthood (25 to 59 years).</a:t>
            </a:r>
          </a:p>
          <a:p>
            <a:pPr marL="0" indent="0" algn="just">
              <a:lnSpc>
                <a:spcPct val="120000"/>
              </a:lnSpc>
              <a:spcBef>
                <a:spcPts val="0"/>
              </a:spcBef>
              <a:buClrTx/>
              <a:buNone/>
            </a:pPr>
            <a:r>
              <a:rPr lang="en-US" sz="2600" dirty="0">
                <a:solidFill>
                  <a:schemeClr val="tx1"/>
                </a:solidFill>
              </a:rPr>
              <a:t>6.	Elderly (60+ years).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70108284"/>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rgbClr val="0070C0"/>
                </a:solidFill>
              </a:rPr>
              <a:t>Service delivery levels.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326</a:t>
            </a:fld>
            <a:endParaRPr lang="en-US" sz="2800" b="1" dirty="0">
              <a:solidFill>
                <a:schemeClr val="tx1"/>
              </a:solidFill>
              <a:latin typeface="Bookman Old Style" panose="02050604050505020204" pitchFamily="18" charset="0"/>
            </a:endParaRPr>
          </a:p>
        </p:txBody>
      </p:sp>
      <p:sp>
        <p:nvSpPr>
          <p:cNvPr id="4" name="Rectangle 4">
            <a:extLst>
              <a:ext uri="{FF2B5EF4-FFF2-40B4-BE49-F238E27FC236}">
                <a16:creationId xmlns:a16="http://schemas.microsoft.com/office/drawing/2014/main" id="{AED52317-CC36-4BDB-9434-FB7E570E0ACD}"/>
              </a:ext>
            </a:extLst>
          </p:cNvPr>
          <p:cNvSpPr>
            <a:spLocks noChangeArrowheads="1"/>
          </p:cNvSpPr>
          <p:nvPr/>
        </p:nvSpPr>
        <p:spPr bwMode="auto">
          <a:xfrm>
            <a:off x="1524000" y="114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7" name="Picture 3">
            <a:extLst>
              <a:ext uri="{FF2B5EF4-FFF2-40B4-BE49-F238E27FC236}">
                <a16:creationId xmlns:a16="http://schemas.microsoft.com/office/drawing/2014/main" id="{9803BCB3-3A6A-4D3C-829E-4BAB6C548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315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7057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dirty="0">
                <a:solidFill>
                  <a:srgbClr val="0070C0"/>
                </a:solidFill>
              </a:rPr>
              <a:t>Level 1 services include the following;</a:t>
            </a:r>
            <a:endParaRPr lang="en-GB" sz="2500" b="1" dirty="0">
              <a:solidFill>
                <a:srgbClr val="0070C0"/>
              </a:solidFill>
            </a:endParaRPr>
          </a:p>
          <a:p>
            <a:pPr marL="0" indent="0" algn="just">
              <a:lnSpc>
                <a:spcPct val="120000"/>
              </a:lnSpc>
              <a:spcBef>
                <a:spcPts val="0"/>
              </a:spcBef>
              <a:buClrTx/>
              <a:buNone/>
            </a:pPr>
            <a:r>
              <a:rPr lang="en-US" sz="2600" b="1" dirty="0">
                <a:solidFill>
                  <a:schemeClr val="tx1"/>
                </a:solidFill>
              </a:rPr>
              <a:t>1. Disease prevention and control to reduce morbidity, disability and mortality.</a:t>
            </a:r>
          </a:p>
          <a:p>
            <a:pPr algn="just">
              <a:lnSpc>
                <a:spcPct val="120000"/>
              </a:lnSpc>
              <a:spcBef>
                <a:spcPts val="0"/>
              </a:spcBef>
              <a:buClrTx/>
              <a:buFont typeface="Wingdings" panose="05000000000000000000" pitchFamily="2" charset="2"/>
              <a:buChar char="q"/>
            </a:pPr>
            <a:r>
              <a:rPr lang="en-US" sz="2600" dirty="0">
                <a:solidFill>
                  <a:schemeClr val="tx1"/>
                </a:solidFill>
              </a:rPr>
              <a:t>Communicable disease control – HIV/AIDS, </a:t>
            </a:r>
            <a:r>
              <a:rPr lang="en-US" sz="2600" dirty="0" err="1">
                <a:solidFill>
                  <a:schemeClr val="tx1"/>
                </a:solidFill>
              </a:rPr>
              <a:t>STI’s</a:t>
            </a:r>
            <a:r>
              <a:rPr lang="en-US" sz="2600" dirty="0">
                <a:solidFill>
                  <a:schemeClr val="tx1"/>
                </a:solidFill>
              </a:rPr>
              <a:t>, TB, Malaria, Epidemics.</a:t>
            </a:r>
          </a:p>
          <a:p>
            <a:pPr algn="just">
              <a:lnSpc>
                <a:spcPct val="120000"/>
              </a:lnSpc>
              <a:spcBef>
                <a:spcPts val="0"/>
              </a:spcBef>
              <a:buClrTx/>
              <a:buFont typeface="Wingdings" panose="05000000000000000000" pitchFamily="2" charset="2"/>
              <a:buChar char="q"/>
            </a:pPr>
            <a:r>
              <a:rPr lang="en-US" sz="2600" dirty="0">
                <a:solidFill>
                  <a:schemeClr val="tx1"/>
                </a:solidFill>
              </a:rPr>
              <a:t>First Aid and emergency preparedness/ treatment of injuries/ trauma.</a:t>
            </a:r>
          </a:p>
          <a:p>
            <a:pPr algn="just">
              <a:lnSpc>
                <a:spcPct val="120000"/>
              </a:lnSpc>
              <a:spcBef>
                <a:spcPts val="0"/>
              </a:spcBef>
              <a:buClrTx/>
              <a:buFont typeface="Wingdings" panose="05000000000000000000" pitchFamily="2" charset="2"/>
              <a:buChar char="q"/>
            </a:pPr>
            <a:r>
              <a:rPr lang="en-US" sz="2600" dirty="0">
                <a:solidFill>
                  <a:schemeClr val="tx1"/>
                </a:solidFill>
              </a:rPr>
              <a:t>IEC materials for community health promotion and disease prevention.</a:t>
            </a:r>
          </a:p>
          <a:p>
            <a:pPr marL="0" indent="0" algn="just">
              <a:lnSpc>
                <a:spcPct val="120000"/>
              </a:lnSpc>
              <a:spcBef>
                <a:spcPts val="0"/>
              </a:spcBef>
              <a:buClrTx/>
              <a:buNone/>
            </a:pPr>
            <a:r>
              <a:rPr lang="en-US" sz="2600" b="1" dirty="0">
                <a:solidFill>
                  <a:schemeClr val="tx1"/>
                </a:solidFill>
              </a:rPr>
              <a:t>2. Family health services: Family planning, maternal, child and youth services. </a:t>
            </a:r>
          </a:p>
          <a:p>
            <a:pPr algn="just">
              <a:lnSpc>
                <a:spcPct val="120000"/>
              </a:lnSpc>
              <a:spcBef>
                <a:spcPts val="0"/>
              </a:spcBef>
              <a:buClrTx/>
              <a:buFont typeface="Wingdings" panose="05000000000000000000" pitchFamily="2" charset="2"/>
              <a:buChar char="q"/>
            </a:pPr>
            <a:r>
              <a:rPr lang="en-US" sz="2600" dirty="0">
                <a:solidFill>
                  <a:schemeClr val="tx1"/>
                </a:solidFill>
              </a:rPr>
              <a:t>Promoting early initiation and exclusive breastfeeding for 6 months.</a:t>
            </a:r>
          </a:p>
          <a:p>
            <a:pPr algn="just">
              <a:lnSpc>
                <a:spcPct val="120000"/>
              </a:lnSpc>
              <a:spcBef>
                <a:spcPts val="0"/>
              </a:spcBef>
              <a:buClrTx/>
              <a:buFont typeface="Wingdings" panose="05000000000000000000" pitchFamily="2" charset="2"/>
              <a:buChar char="q"/>
            </a:pPr>
            <a:r>
              <a:rPr lang="en-US" sz="2600" dirty="0">
                <a:solidFill>
                  <a:schemeClr val="tx1"/>
                </a:solidFill>
              </a:rPr>
              <a:t>Defaulter tracing on immunization and vitamin A supplementation.</a:t>
            </a:r>
          </a:p>
          <a:p>
            <a:pPr algn="just">
              <a:lnSpc>
                <a:spcPct val="120000"/>
              </a:lnSpc>
              <a:spcBef>
                <a:spcPts val="0"/>
              </a:spcBef>
              <a:buClrTx/>
              <a:buFont typeface="Wingdings" panose="05000000000000000000" pitchFamily="2" charset="2"/>
              <a:buChar char="q"/>
            </a:pPr>
            <a:r>
              <a:rPr lang="en-US" sz="2600" dirty="0">
                <a:solidFill>
                  <a:schemeClr val="tx1"/>
                </a:solidFill>
              </a:rPr>
              <a:t>Growth monitoring and referral of moderately and severely malnourished children.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93797746"/>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Promoting utilization of </a:t>
            </a:r>
            <a:r>
              <a:rPr lang="en-US" sz="2600" dirty="0" err="1">
                <a:solidFill>
                  <a:schemeClr val="tx1"/>
                </a:solidFill>
              </a:rPr>
              <a:t>MCH</a:t>
            </a:r>
            <a:r>
              <a:rPr lang="en-US" sz="2600" dirty="0">
                <a:solidFill>
                  <a:schemeClr val="tx1"/>
                </a:solidFill>
              </a:rPr>
              <a:t>/FP services including ANC, skilled birth attendance, post natal care, immunization and nutrition.</a:t>
            </a:r>
          </a:p>
          <a:p>
            <a:pPr algn="just">
              <a:lnSpc>
                <a:spcPct val="120000"/>
              </a:lnSpc>
              <a:spcBef>
                <a:spcPts val="0"/>
              </a:spcBef>
              <a:buClrTx/>
              <a:buFont typeface="Wingdings" panose="05000000000000000000" pitchFamily="2" charset="2"/>
              <a:buChar char="q"/>
            </a:pPr>
            <a:r>
              <a:rPr lang="en-US" sz="2600" dirty="0">
                <a:solidFill>
                  <a:schemeClr val="tx1"/>
                </a:solidFill>
              </a:rPr>
              <a:t>Non communicable diseases control, nutritional deficiencies, cardiovascular diseases, diabetes, neoplasms (tumors), anemia, mental health, etc. </a:t>
            </a:r>
          </a:p>
          <a:p>
            <a:pPr algn="just">
              <a:lnSpc>
                <a:spcPct val="120000"/>
              </a:lnSpc>
              <a:spcBef>
                <a:spcPts val="0"/>
              </a:spcBef>
              <a:buClrTx/>
              <a:buFont typeface="Wingdings" panose="05000000000000000000" pitchFamily="2" charset="2"/>
              <a:buChar char="q"/>
            </a:pPr>
            <a:r>
              <a:rPr lang="en-US" sz="2600" dirty="0">
                <a:solidFill>
                  <a:schemeClr val="tx1"/>
                </a:solidFill>
              </a:rPr>
              <a:t>Community based referral system for women and children requiring intervention by skilled workers.</a:t>
            </a:r>
          </a:p>
          <a:p>
            <a:pPr marL="0" indent="0" algn="just">
              <a:lnSpc>
                <a:spcPct val="120000"/>
              </a:lnSpc>
              <a:spcBef>
                <a:spcPts val="0"/>
              </a:spcBef>
              <a:buClrTx/>
              <a:buNone/>
            </a:pPr>
            <a:r>
              <a:rPr lang="en-US" sz="2600" b="1" dirty="0">
                <a:solidFill>
                  <a:schemeClr val="tx1"/>
                </a:solidFill>
              </a:rPr>
              <a:t>3. Hygiene and Environmental sanitation.</a:t>
            </a:r>
          </a:p>
          <a:p>
            <a:pPr algn="just">
              <a:lnSpc>
                <a:spcPct val="120000"/>
              </a:lnSpc>
              <a:spcBef>
                <a:spcPts val="0"/>
              </a:spcBef>
              <a:buClrTx/>
              <a:buFont typeface="Wingdings" panose="05000000000000000000" pitchFamily="2" charset="2"/>
              <a:buChar char="q"/>
            </a:pPr>
            <a:r>
              <a:rPr lang="en-US" sz="2600" dirty="0">
                <a:solidFill>
                  <a:schemeClr val="tx1"/>
                </a:solidFill>
              </a:rPr>
              <a:t>Promotion of use of latrines for waste disposal.</a:t>
            </a:r>
          </a:p>
          <a:p>
            <a:pPr algn="just">
              <a:lnSpc>
                <a:spcPct val="120000"/>
              </a:lnSpc>
              <a:spcBef>
                <a:spcPts val="0"/>
              </a:spcBef>
              <a:buClrTx/>
              <a:buFont typeface="Wingdings" panose="05000000000000000000" pitchFamily="2" charset="2"/>
              <a:buChar char="q"/>
            </a:pPr>
            <a:r>
              <a:rPr lang="en-US" sz="2600" dirty="0">
                <a:solidFill>
                  <a:schemeClr val="tx1"/>
                </a:solidFill>
              </a:rPr>
              <a:t>Protection of water supply, including protection of springs.</a:t>
            </a:r>
          </a:p>
          <a:p>
            <a:pPr algn="just">
              <a:lnSpc>
                <a:spcPct val="120000"/>
              </a:lnSpc>
              <a:spcBef>
                <a:spcPts val="0"/>
              </a:spcBef>
              <a:buClrTx/>
              <a:buFont typeface="Wingdings" panose="05000000000000000000" pitchFamily="2" charset="2"/>
              <a:buChar char="q"/>
            </a:pPr>
            <a:r>
              <a:rPr lang="en-US" sz="2600" dirty="0">
                <a:solidFill>
                  <a:schemeClr val="tx1"/>
                </a:solidFill>
              </a:rPr>
              <a:t>Promotion of household water treatment, control of insects and rodents.</a:t>
            </a:r>
          </a:p>
          <a:p>
            <a:pPr algn="just">
              <a:lnSpc>
                <a:spcPct val="120000"/>
              </a:lnSpc>
              <a:spcBef>
                <a:spcPts val="0"/>
              </a:spcBef>
              <a:buClrTx/>
              <a:buFont typeface="Wingdings" panose="05000000000000000000" pitchFamily="2" charset="2"/>
              <a:buChar char="q"/>
            </a:pPr>
            <a:r>
              <a:rPr lang="en-US" sz="2600" dirty="0">
                <a:solidFill>
                  <a:schemeClr val="tx1"/>
                </a:solidFill>
              </a:rPr>
              <a:t>Promotion of hand washing at critical times (before eating, after visiting toilets, before preparation of foods). </a:t>
            </a:r>
          </a:p>
          <a:p>
            <a:pPr algn="just">
              <a:lnSpc>
                <a:spcPct val="120000"/>
              </a:lnSpc>
              <a:spcBef>
                <a:spcPts val="0"/>
              </a:spcBef>
              <a:buClrTx/>
              <a:buFont typeface="Wingdings" panose="05000000000000000000" pitchFamily="2" charset="2"/>
              <a:buChar char="q"/>
            </a:pPr>
            <a:r>
              <a:rPr lang="en-US" sz="2600" dirty="0">
                <a:solidFill>
                  <a:schemeClr val="tx1"/>
                </a:solidFill>
              </a:rPr>
              <a:t>Promoting Healthy home environment - environmental sanitation.</a:t>
            </a:r>
          </a:p>
          <a:p>
            <a:pPr algn="just">
              <a:lnSpc>
                <a:spcPct val="120000"/>
              </a:lnSpc>
              <a:spcBef>
                <a:spcPts val="0"/>
              </a:spcBef>
              <a:buClrTx/>
              <a:buFont typeface="Wingdings" panose="05000000000000000000" pitchFamily="2" charset="2"/>
              <a:buChar char="q"/>
            </a:pPr>
            <a:r>
              <a:rPr lang="en-US" sz="2600" dirty="0">
                <a:solidFill>
                  <a:schemeClr val="tx1"/>
                </a:solidFill>
              </a:rPr>
              <a:t>Organize community health days.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7603292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Roles of households in health.</a:t>
            </a:r>
          </a:p>
          <a:p>
            <a:pPr marL="514350" indent="-514350" algn="just">
              <a:lnSpc>
                <a:spcPct val="120000"/>
              </a:lnSpc>
              <a:spcBef>
                <a:spcPts val="0"/>
              </a:spcBef>
              <a:buClrTx/>
              <a:buFont typeface="+mj-lt"/>
              <a:buAutoNum type="arabicPeriod"/>
            </a:pPr>
            <a:r>
              <a:rPr lang="en-US" sz="2600" dirty="0">
                <a:solidFill>
                  <a:schemeClr val="tx1"/>
                </a:solidFill>
              </a:rPr>
              <a:t>Disease prevention.</a:t>
            </a:r>
          </a:p>
          <a:p>
            <a:pPr marL="514350" indent="-514350" algn="just">
              <a:lnSpc>
                <a:spcPct val="120000"/>
              </a:lnSpc>
              <a:spcBef>
                <a:spcPts val="0"/>
              </a:spcBef>
              <a:buClrTx/>
              <a:buFont typeface="+mj-lt"/>
              <a:buAutoNum type="arabicPeriod"/>
            </a:pPr>
            <a:r>
              <a:rPr lang="en-US" sz="2600" dirty="0">
                <a:solidFill>
                  <a:schemeClr val="tx1"/>
                </a:solidFill>
              </a:rPr>
              <a:t>Care seeking and compliance with treatment and advice.</a:t>
            </a:r>
          </a:p>
          <a:p>
            <a:pPr marL="514350" indent="-514350" algn="just">
              <a:lnSpc>
                <a:spcPct val="120000"/>
              </a:lnSpc>
              <a:spcBef>
                <a:spcPts val="0"/>
              </a:spcBef>
              <a:buClrTx/>
              <a:buFont typeface="+mj-lt"/>
              <a:buAutoNum type="arabicPeriod"/>
            </a:pPr>
            <a:r>
              <a:rPr lang="en-US" sz="2600" dirty="0">
                <a:solidFill>
                  <a:schemeClr val="tx1"/>
                </a:solidFill>
              </a:rPr>
              <a:t>Health promotion within members.</a:t>
            </a:r>
          </a:p>
          <a:p>
            <a:pPr marL="514350" indent="-514350" algn="just">
              <a:lnSpc>
                <a:spcPct val="120000"/>
              </a:lnSpc>
              <a:spcBef>
                <a:spcPts val="0"/>
              </a:spcBef>
              <a:buClrTx/>
              <a:buFont typeface="+mj-lt"/>
              <a:buAutoNum type="arabicPeriod"/>
            </a:pPr>
            <a:r>
              <a:rPr lang="en-US" sz="2600" dirty="0">
                <a:solidFill>
                  <a:schemeClr val="tx1"/>
                </a:solidFill>
              </a:rPr>
              <a:t>Governance and management of health services.</a:t>
            </a:r>
          </a:p>
          <a:p>
            <a:pPr marL="0" indent="0" algn="just">
              <a:lnSpc>
                <a:spcPct val="120000"/>
              </a:lnSpc>
              <a:spcBef>
                <a:spcPts val="0"/>
              </a:spcBef>
              <a:buClrTx/>
              <a:buNone/>
            </a:pPr>
            <a:r>
              <a:rPr lang="en-US" sz="2600" b="1" dirty="0">
                <a:solidFill>
                  <a:srgbClr val="0070C0"/>
                </a:solidFill>
              </a:rPr>
              <a:t>Interventions.</a:t>
            </a:r>
          </a:p>
          <a:p>
            <a:pPr algn="just">
              <a:lnSpc>
                <a:spcPct val="120000"/>
              </a:lnSpc>
              <a:spcBef>
                <a:spcPts val="0"/>
              </a:spcBef>
              <a:buClrTx/>
              <a:buFont typeface="Wingdings" panose="05000000000000000000" pitchFamily="2" charset="2"/>
              <a:buChar char="q"/>
            </a:pPr>
            <a:r>
              <a:rPr lang="en-US" sz="2600" dirty="0">
                <a:solidFill>
                  <a:schemeClr val="tx1"/>
                </a:solidFill>
              </a:rPr>
              <a:t>Establish L1 service package for each implementing unit.</a:t>
            </a:r>
          </a:p>
          <a:p>
            <a:pPr algn="just">
              <a:lnSpc>
                <a:spcPct val="120000"/>
              </a:lnSpc>
              <a:spcBef>
                <a:spcPts val="0"/>
              </a:spcBef>
              <a:buClrTx/>
              <a:buFont typeface="Wingdings" panose="05000000000000000000" pitchFamily="2" charset="2"/>
              <a:buChar char="q"/>
            </a:pPr>
            <a:r>
              <a:rPr lang="en-US" sz="2600" dirty="0">
                <a:solidFill>
                  <a:schemeClr val="tx1"/>
                </a:solidFill>
              </a:rPr>
              <a:t>Distribute supplies according to guidelines and controls.</a:t>
            </a:r>
          </a:p>
          <a:p>
            <a:pPr algn="just">
              <a:lnSpc>
                <a:spcPct val="120000"/>
              </a:lnSpc>
              <a:spcBef>
                <a:spcPts val="0"/>
              </a:spcBef>
              <a:buClrTx/>
              <a:buFont typeface="Wingdings" panose="05000000000000000000" pitchFamily="2" charset="2"/>
              <a:buChar char="q"/>
            </a:pPr>
            <a:r>
              <a:rPr lang="en-US" sz="2600" dirty="0">
                <a:solidFill>
                  <a:schemeClr val="tx1"/>
                </a:solidFill>
              </a:rPr>
              <a:t>Promote early service seeking behavior.</a:t>
            </a:r>
          </a:p>
          <a:p>
            <a:pPr algn="just">
              <a:lnSpc>
                <a:spcPct val="120000"/>
              </a:lnSpc>
              <a:spcBef>
                <a:spcPts val="0"/>
              </a:spcBef>
              <a:buClrTx/>
              <a:buFont typeface="Wingdings" panose="05000000000000000000" pitchFamily="2" charset="2"/>
              <a:buChar char="q"/>
            </a:pPr>
            <a:r>
              <a:rPr lang="en-US" sz="2600" dirty="0">
                <a:solidFill>
                  <a:schemeClr val="tx1"/>
                </a:solidFill>
              </a:rPr>
              <a:t>Facilitate health promotion.</a:t>
            </a:r>
          </a:p>
          <a:p>
            <a:pPr algn="just">
              <a:lnSpc>
                <a:spcPct val="120000"/>
              </a:lnSpc>
              <a:spcBef>
                <a:spcPts val="0"/>
              </a:spcBef>
              <a:buClrTx/>
              <a:buFont typeface="Wingdings" panose="05000000000000000000" pitchFamily="2" charset="2"/>
              <a:buChar char="q"/>
            </a:pPr>
            <a:r>
              <a:rPr lang="en-US" sz="2600" dirty="0">
                <a:solidFill>
                  <a:schemeClr val="tx1"/>
                </a:solidFill>
              </a:rPr>
              <a:t>Facilitate environmental sanitation, safe water supply and personal hygiene.</a:t>
            </a:r>
          </a:p>
          <a:p>
            <a:pPr algn="just">
              <a:lnSpc>
                <a:spcPct val="120000"/>
              </a:lnSpc>
              <a:spcBef>
                <a:spcPts val="0"/>
              </a:spcBef>
              <a:buClrTx/>
              <a:buFont typeface="Wingdings" panose="05000000000000000000" pitchFamily="2" charset="2"/>
              <a:buChar char="q"/>
            </a:pPr>
            <a:r>
              <a:rPr lang="en-US" sz="2600" dirty="0">
                <a:solidFill>
                  <a:schemeClr val="tx1"/>
                </a:solidFill>
              </a:rPr>
              <a:t>Provide first aid and treatment of common ailments.</a:t>
            </a:r>
          </a:p>
          <a:p>
            <a:pPr algn="just">
              <a:lnSpc>
                <a:spcPct val="120000"/>
              </a:lnSpc>
              <a:spcBef>
                <a:spcPts val="0"/>
              </a:spcBef>
              <a:buClrTx/>
              <a:buFont typeface="Wingdings" panose="05000000000000000000" pitchFamily="2" charset="2"/>
              <a:buChar char="q"/>
            </a:pPr>
            <a:r>
              <a:rPr lang="en-US" sz="2600" dirty="0">
                <a:solidFill>
                  <a:schemeClr val="tx1"/>
                </a:solidFill>
              </a:rPr>
              <a:t>Establish a referral mechanism and identify and refer clients.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42011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B050"/>
                </a:solidFill>
              </a:rPr>
              <a:t>Factors affecting family health</a:t>
            </a:r>
          </a:p>
          <a:p>
            <a:pPr marL="0" indent="0" algn="just">
              <a:lnSpc>
                <a:spcPct val="120000"/>
              </a:lnSpc>
              <a:spcBef>
                <a:spcPts val="0"/>
              </a:spcBef>
              <a:buClrTx/>
              <a:buNone/>
            </a:pPr>
            <a:r>
              <a:rPr lang="en-US" sz="2600" b="1" dirty="0">
                <a:solidFill>
                  <a:schemeClr val="tx1"/>
                </a:solidFill>
              </a:rPr>
              <a:t>Internal factors: </a:t>
            </a:r>
          </a:p>
          <a:p>
            <a:pPr algn="just">
              <a:lnSpc>
                <a:spcPct val="120000"/>
              </a:lnSpc>
              <a:spcBef>
                <a:spcPts val="0"/>
              </a:spcBef>
              <a:buClrTx/>
              <a:buFont typeface="Wingdings" panose="05000000000000000000" pitchFamily="2" charset="2"/>
              <a:buChar char="q"/>
            </a:pPr>
            <a:r>
              <a:rPr lang="en-US" sz="2600" dirty="0">
                <a:solidFill>
                  <a:schemeClr val="tx1"/>
                </a:solidFill>
              </a:rPr>
              <a:t>Family size</a:t>
            </a:r>
          </a:p>
          <a:p>
            <a:pPr algn="just">
              <a:lnSpc>
                <a:spcPct val="120000"/>
              </a:lnSpc>
              <a:spcBef>
                <a:spcPts val="0"/>
              </a:spcBef>
              <a:buClrTx/>
              <a:buFont typeface="Wingdings" panose="05000000000000000000" pitchFamily="2" charset="2"/>
              <a:buChar char="q"/>
            </a:pPr>
            <a:r>
              <a:rPr lang="en-US" sz="2600" dirty="0">
                <a:solidFill>
                  <a:schemeClr val="tx1"/>
                </a:solidFill>
              </a:rPr>
              <a:t>Structure</a:t>
            </a:r>
          </a:p>
          <a:p>
            <a:pPr algn="just">
              <a:lnSpc>
                <a:spcPct val="120000"/>
              </a:lnSpc>
              <a:spcBef>
                <a:spcPts val="0"/>
              </a:spcBef>
              <a:buClrTx/>
              <a:buFont typeface="Wingdings" panose="05000000000000000000" pitchFamily="2" charset="2"/>
              <a:buChar char="q"/>
            </a:pPr>
            <a:r>
              <a:rPr lang="en-US" sz="2600" dirty="0">
                <a:solidFill>
                  <a:schemeClr val="tx1"/>
                </a:solidFill>
              </a:rPr>
              <a:t>Type of members</a:t>
            </a:r>
          </a:p>
          <a:p>
            <a:pPr algn="just">
              <a:lnSpc>
                <a:spcPct val="120000"/>
              </a:lnSpc>
              <a:spcBef>
                <a:spcPts val="0"/>
              </a:spcBef>
              <a:buClrTx/>
              <a:buFont typeface="Wingdings" panose="05000000000000000000" pitchFamily="2" charset="2"/>
              <a:buChar char="q"/>
            </a:pPr>
            <a:r>
              <a:rPr lang="en-US" sz="2600" dirty="0">
                <a:solidFill>
                  <a:schemeClr val="tx1"/>
                </a:solidFill>
              </a:rPr>
              <a:t>Relationship</a:t>
            </a:r>
          </a:p>
          <a:p>
            <a:pPr algn="just">
              <a:lnSpc>
                <a:spcPct val="120000"/>
              </a:lnSpc>
              <a:spcBef>
                <a:spcPts val="0"/>
              </a:spcBef>
              <a:buClrTx/>
              <a:buFont typeface="Wingdings" panose="05000000000000000000" pitchFamily="2" charset="2"/>
              <a:buChar char="q"/>
            </a:pPr>
            <a:r>
              <a:rPr lang="en-US" sz="2600" dirty="0">
                <a:solidFill>
                  <a:schemeClr val="tx1"/>
                </a:solidFill>
              </a:rPr>
              <a:t>Biological characteristics</a:t>
            </a:r>
          </a:p>
          <a:p>
            <a:pPr algn="just">
              <a:lnSpc>
                <a:spcPct val="120000"/>
              </a:lnSpc>
              <a:spcBef>
                <a:spcPts val="0"/>
              </a:spcBef>
              <a:buClrTx/>
              <a:buFont typeface="Wingdings" panose="05000000000000000000" pitchFamily="2" charset="2"/>
              <a:buChar char="q"/>
            </a:pPr>
            <a:r>
              <a:rPr lang="en-US" sz="2600" dirty="0">
                <a:solidFill>
                  <a:schemeClr val="tx1"/>
                </a:solidFill>
              </a:rPr>
              <a:t>values</a:t>
            </a:r>
          </a:p>
          <a:p>
            <a:pPr marL="0" indent="0" algn="just">
              <a:lnSpc>
                <a:spcPct val="120000"/>
              </a:lnSpc>
              <a:spcBef>
                <a:spcPts val="0"/>
              </a:spcBef>
              <a:buClrTx/>
              <a:buNone/>
            </a:pPr>
            <a:r>
              <a:rPr lang="en-US" sz="2600" b="1" dirty="0">
                <a:solidFill>
                  <a:schemeClr val="tx1"/>
                </a:solidFill>
              </a:rPr>
              <a:t>External factors</a:t>
            </a:r>
          </a:p>
          <a:p>
            <a:pPr algn="just">
              <a:lnSpc>
                <a:spcPct val="120000"/>
              </a:lnSpc>
              <a:spcBef>
                <a:spcPts val="0"/>
              </a:spcBef>
              <a:buClrTx/>
              <a:buFont typeface="Wingdings" panose="05000000000000000000" pitchFamily="2" charset="2"/>
              <a:buChar char="q"/>
            </a:pPr>
            <a:r>
              <a:rPr lang="en-US" sz="2600" dirty="0">
                <a:solidFill>
                  <a:schemeClr val="tx1"/>
                </a:solidFill>
              </a:rPr>
              <a:t>Family locality</a:t>
            </a:r>
          </a:p>
          <a:p>
            <a:pPr algn="just">
              <a:lnSpc>
                <a:spcPct val="120000"/>
              </a:lnSpc>
              <a:spcBef>
                <a:spcPts val="0"/>
              </a:spcBef>
              <a:buClrTx/>
              <a:buFont typeface="Wingdings" panose="05000000000000000000" pitchFamily="2" charset="2"/>
              <a:buChar char="q"/>
            </a:pPr>
            <a:r>
              <a:rPr lang="en-US" sz="2600" dirty="0">
                <a:solidFill>
                  <a:schemeClr val="tx1"/>
                </a:solidFill>
              </a:rPr>
              <a:t>Terrain</a:t>
            </a:r>
          </a:p>
          <a:p>
            <a:pPr algn="just">
              <a:lnSpc>
                <a:spcPct val="120000"/>
              </a:lnSpc>
              <a:spcBef>
                <a:spcPts val="0"/>
              </a:spcBef>
              <a:buClrTx/>
              <a:buFont typeface="Wingdings" panose="05000000000000000000" pitchFamily="2" charset="2"/>
              <a:buChar char="q"/>
            </a:pPr>
            <a:r>
              <a:rPr lang="en-US" sz="2600" dirty="0">
                <a:solidFill>
                  <a:schemeClr val="tx1"/>
                </a:solidFill>
              </a:rPr>
              <a:t>Climate</a:t>
            </a:r>
          </a:p>
          <a:p>
            <a:pPr algn="just">
              <a:lnSpc>
                <a:spcPct val="120000"/>
              </a:lnSpc>
              <a:spcBef>
                <a:spcPts val="0"/>
              </a:spcBef>
              <a:buClrTx/>
              <a:buFont typeface="Wingdings" panose="05000000000000000000" pitchFamily="2" charset="2"/>
              <a:buChar char="q"/>
            </a:pPr>
            <a:r>
              <a:rPr lang="en-US" sz="2600" dirty="0">
                <a:solidFill>
                  <a:schemeClr val="tx1"/>
                </a:solidFill>
              </a:rPr>
              <a:t>Water supply</a:t>
            </a:r>
          </a:p>
          <a:p>
            <a:pPr algn="just">
              <a:lnSpc>
                <a:spcPct val="120000"/>
              </a:lnSpc>
              <a:spcBef>
                <a:spcPts val="0"/>
              </a:spcBef>
              <a:buClrTx/>
              <a:buFont typeface="Wingdings" panose="05000000000000000000" pitchFamily="2" charset="2"/>
              <a:buChar char="q"/>
            </a:pPr>
            <a:r>
              <a:rPr lang="en-US" sz="2600" dirty="0">
                <a:solidFill>
                  <a:schemeClr val="tx1"/>
                </a:solidFill>
              </a:rPr>
              <a:t>Air</a:t>
            </a:r>
          </a:p>
          <a:p>
            <a:pPr algn="just">
              <a:lnSpc>
                <a:spcPct val="120000"/>
              </a:lnSpc>
              <a:spcBef>
                <a:spcPts val="0"/>
              </a:spcBef>
              <a:buClrTx/>
              <a:buFont typeface="Wingdings" panose="05000000000000000000" pitchFamily="2" charset="2"/>
              <a:buChar char="q"/>
            </a:pPr>
            <a:r>
              <a:rPr lang="en-US" sz="2600" dirty="0">
                <a:solidFill>
                  <a:schemeClr val="tx1"/>
                </a:solidFill>
              </a:rPr>
              <a:t>Biological environment</a:t>
            </a:r>
          </a:p>
          <a:p>
            <a:pPr algn="just">
              <a:lnSpc>
                <a:spcPct val="120000"/>
              </a:lnSpc>
              <a:spcBef>
                <a:spcPts val="0"/>
              </a:spcBef>
              <a:buClrTx/>
              <a:buFont typeface="Wingdings" panose="05000000000000000000" pitchFamily="2" charset="2"/>
              <a:buChar char="q"/>
            </a:pPr>
            <a:r>
              <a:rPr lang="en-US" sz="2600" dirty="0">
                <a:solidFill>
                  <a:schemeClr val="tx1"/>
                </a:solidFill>
              </a:rPr>
              <a:t>Housing and residence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29880573"/>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Policy issues.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All programs to buy into this strategy and minimise provision of messages vertically.</a:t>
            </a:r>
          </a:p>
          <a:p>
            <a:pPr algn="just">
              <a:lnSpc>
                <a:spcPct val="120000"/>
              </a:lnSpc>
              <a:spcBef>
                <a:spcPts val="0"/>
              </a:spcBef>
              <a:buClrTx/>
              <a:buFont typeface="Wingdings" panose="05000000000000000000" pitchFamily="2" charset="2"/>
              <a:buChar char="q"/>
            </a:pPr>
            <a:r>
              <a:rPr lang="en-US" sz="2600" dirty="0" err="1">
                <a:solidFill>
                  <a:schemeClr val="tx1"/>
                </a:solidFill>
              </a:rPr>
              <a:t>PHTs</a:t>
            </a:r>
            <a:r>
              <a:rPr lang="en-US" sz="2600" dirty="0">
                <a:solidFill>
                  <a:schemeClr val="tx1"/>
                </a:solidFill>
              </a:rPr>
              <a:t>, </a:t>
            </a:r>
            <a:r>
              <a:rPr lang="en-US" sz="2600" dirty="0" err="1">
                <a:solidFill>
                  <a:schemeClr val="tx1"/>
                </a:solidFill>
              </a:rPr>
              <a:t>PHOs</a:t>
            </a:r>
            <a:r>
              <a:rPr lang="en-US" sz="2600" dirty="0">
                <a:solidFill>
                  <a:schemeClr val="tx1"/>
                </a:solidFill>
              </a:rPr>
              <a:t>, RNs and </a:t>
            </a:r>
            <a:r>
              <a:rPr lang="en-US" sz="2600" dirty="0" err="1">
                <a:solidFill>
                  <a:schemeClr val="tx1"/>
                </a:solidFill>
              </a:rPr>
              <a:t>ECHNs</a:t>
            </a:r>
            <a:r>
              <a:rPr lang="en-US" sz="2600" dirty="0">
                <a:solidFill>
                  <a:schemeClr val="tx1"/>
                </a:solidFill>
              </a:rPr>
              <a:t> to be retrained and deployed as health extension workers.</a:t>
            </a:r>
          </a:p>
          <a:p>
            <a:pPr algn="just">
              <a:lnSpc>
                <a:spcPct val="120000"/>
              </a:lnSpc>
              <a:spcBef>
                <a:spcPts val="0"/>
              </a:spcBef>
              <a:buClrTx/>
              <a:buFont typeface="Wingdings" panose="05000000000000000000" pitchFamily="2" charset="2"/>
              <a:buChar char="q"/>
            </a:pPr>
            <a:r>
              <a:rPr lang="en-US" sz="2600" dirty="0">
                <a:solidFill>
                  <a:schemeClr val="tx1"/>
                </a:solidFill>
              </a:rPr>
              <a:t>Allow committees to identify </a:t>
            </a:r>
            <a:r>
              <a:rPr lang="en-US" sz="2600" dirty="0" err="1">
                <a:solidFill>
                  <a:schemeClr val="tx1"/>
                </a:solidFill>
              </a:rPr>
              <a:t>CHVs</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Let there be a plan to retain the </a:t>
            </a:r>
            <a:r>
              <a:rPr lang="en-US" sz="2600" dirty="0" err="1">
                <a:solidFill>
                  <a:schemeClr val="tx1"/>
                </a:solidFill>
              </a:rPr>
              <a:t>CHVs</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Incentives for </a:t>
            </a:r>
            <a:r>
              <a:rPr lang="en-US" sz="2600" dirty="0" err="1">
                <a:solidFill>
                  <a:schemeClr val="tx1"/>
                </a:solidFill>
              </a:rPr>
              <a:t>CHVs</a:t>
            </a:r>
            <a:r>
              <a:rPr lang="en-US" sz="2600" dirty="0">
                <a:solidFill>
                  <a:schemeClr val="tx1"/>
                </a:solidFill>
              </a:rPr>
              <a:t> to be sustained.</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77836083"/>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VISION 2030, MILLENNIUM DEVELOPMENT GOALS AND SUSTAINABLE DEVELOPMENT GOALS.</a:t>
            </a:r>
          </a:p>
          <a:p>
            <a:pPr marL="0" indent="0" algn="just">
              <a:lnSpc>
                <a:spcPct val="120000"/>
              </a:lnSpc>
              <a:spcBef>
                <a:spcPts val="0"/>
              </a:spcBef>
              <a:buClrTx/>
              <a:buNone/>
            </a:pPr>
            <a:r>
              <a:rPr lang="en-US" sz="2600" b="1" dirty="0">
                <a:solidFill>
                  <a:schemeClr val="tx1"/>
                </a:solidFill>
              </a:rPr>
              <a:t>The Kenya health policy 2012-2030.</a:t>
            </a:r>
          </a:p>
          <a:p>
            <a:pPr marL="0" indent="0" algn="just">
              <a:lnSpc>
                <a:spcPct val="120000"/>
              </a:lnSpc>
              <a:spcBef>
                <a:spcPts val="0"/>
              </a:spcBef>
              <a:buClrTx/>
              <a:buNone/>
            </a:pPr>
            <a:r>
              <a:rPr lang="en-US" sz="2600" b="1" dirty="0">
                <a:solidFill>
                  <a:schemeClr val="tx1"/>
                </a:solidFill>
              </a:rPr>
              <a:t>Goal- </a:t>
            </a:r>
            <a:r>
              <a:rPr lang="en-US" sz="2600" dirty="0">
                <a:solidFill>
                  <a:schemeClr val="tx1"/>
                </a:solidFill>
              </a:rPr>
              <a:t>Attaining the highest possible health standards in a manner responsible to the population needs.</a:t>
            </a:r>
          </a:p>
          <a:p>
            <a:pPr marL="0" indent="0" algn="just">
              <a:lnSpc>
                <a:spcPct val="120000"/>
              </a:lnSpc>
              <a:spcBef>
                <a:spcPts val="0"/>
              </a:spcBef>
              <a:buClrTx/>
              <a:buNone/>
            </a:pPr>
            <a:r>
              <a:rPr lang="en-US" sz="2600" b="1" dirty="0">
                <a:solidFill>
                  <a:schemeClr val="tx1"/>
                </a:solidFill>
              </a:rPr>
              <a:t>Aims-</a:t>
            </a:r>
            <a:r>
              <a:rPr lang="en-US" sz="2600" dirty="0">
                <a:solidFill>
                  <a:schemeClr val="tx1"/>
                </a:solidFill>
              </a:rPr>
              <a:t> To achieve this goal through supporting provision of equitable, affordable and quality health related services at the highest attainable standards to all Kenyans.</a:t>
            </a:r>
          </a:p>
          <a:p>
            <a:pPr marL="0" indent="0" algn="just">
              <a:lnSpc>
                <a:spcPct val="120000"/>
              </a:lnSpc>
              <a:spcBef>
                <a:spcPts val="0"/>
              </a:spcBef>
              <a:buClrTx/>
              <a:buNone/>
            </a:pPr>
            <a:r>
              <a:rPr lang="en-US" sz="2600" dirty="0">
                <a:solidFill>
                  <a:schemeClr val="tx1"/>
                </a:solidFill>
              </a:rPr>
              <a:t>-	This policy gives Kenyans direction to ensure significant improvement in overall status of health in line with vision 2030 and the constitution.</a:t>
            </a:r>
          </a:p>
          <a:p>
            <a:pPr marL="0" indent="0" algn="just">
              <a:lnSpc>
                <a:spcPct val="120000"/>
              </a:lnSpc>
              <a:spcBef>
                <a:spcPts val="0"/>
              </a:spcBef>
              <a:buClrTx/>
              <a:buNone/>
            </a:pPr>
            <a:r>
              <a:rPr lang="en-US" sz="2600" dirty="0">
                <a:solidFill>
                  <a:schemeClr val="tx1"/>
                </a:solidFill>
              </a:rPr>
              <a:t>-	The policy is based on three pillars; </a:t>
            </a:r>
          </a:p>
          <a:p>
            <a:pPr marL="0" indent="0" algn="just">
              <a:lnSpc>
                <a:spcPct val="120000"/>
              </a:lnSpc>
              <a:spcBef>
                <a:spcPts val="0"/>
              </a:spcBef>
              <a:buClrTx/>
              <a:buNone/>
            </a:pPr>
            <a:r>
              <a:rPr lang="en-US" sz="2600" dirty="0">
                <a:solidFill>
                  <a:schemeClr val="tx1"/>
                </a:solidFill>
              </a:rPr>
              <a:t>1.	Political.</a:t>
            </a:r>
          </a:p>
          <a:p>
            <a:pPr marL="0" indent="0" algn="just">
              <a:lnSpc>
                <a:spcPct val="120000"/>
              </a:lnSpc>
              <a:spcBef>
                <a:spcPts val="0"/>
              </a:spcBef>
              <a:buClrTx/>
              <a:buNone/>
            </a:pPr>
            <a:r>
              <a:rPr lang="en-US" sz="2600" dirty="0">
                <a:solidFill>
                  <a:schemeClr val="tx1"/>
                </a:solidFill>
              </a:rPr>
              <a:t>2.	Economical. </a:t>
            </a:r>
          </a:p>
          <a:p>
            <a:pPr marL="0" indent="0" algn="just">
              <a:lnSpc>
                <a:spcPct val="120000"/>
              </a:lnSpc>
              <a:spcBef>
                <a:spcPts val="0"/>
              </a:spcBef>
              <a:buClrTx/>
              <a:buNone/>
            </a:pPr>
            <a:r>
              <a:rPr lang="en-US" sz="2600" dirty="0">
                <a:solidFill>
                  <a:schemeClr val="tx1"/>
                </a:solidFill>
              </a:rPr>
              <a:t>3.	Social.</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52089366"/>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The 3 pillars of vision 2030.</a:t>
            </a:r>
          </a:p>
          <a:p>
            <a:pPr marL="0" indent="0" algn="just">
              <a:lnSpc>
                <a:spcPct val="120000"/>
              </a:lnSpc>
              <a:spcBef>
                <a:spcPts val="0"/>
              </a:spcBef>
              <a:buClrTx/>
              <a:buNone/>
            </a:pPr>
            <a:r>
              <a:rPr lang="en-US" sz="2600" dirty="0">
                <a:solidFill>
                  <a:schemeClr val="tx1"/>
                </a:solidFill>
              </a:rPr>
              <a:t>The adoption of the vision 2030 by Kenya came after a successful implementation of the economic recovery strategy (ERS) for wealth and employment creation. This increased GDP from 0.6% in 2002 to 6.1% in 2006.</a:t>
            </a:r>
          </a:p>
          <a:p>
            <a:pPr marL="514350" indent="-514350" algn="just">
              <a:lnSpc>
                <a:spcPct val="120000"/>
              </a:lnSpc>
              <a:spcBef>
                <a:spcPts val="0"/>
              </a:spcBef>
              <a:buClrTx/>
              <a:buFont typeface="+mj-lt"/>
              <a:buAutoNum type="arabicPeriod"/>
            </a:pPr>
            <a:r>
              <a:rPr lang="en-US" sz="2600" dirty="0">
                <a:solidFill>
                  <a:schemeClr val="tx1"/>
                </a:solidFill>
              </a:rPr>
              <a:t>Economic pillar: The aim is to improve prosperity of all Kenyans through economic development programme in all regions of Kenya. It also aimed at achieving a GDP growth rate of 10% per annum beginning 2012.</a:t>
            </a:r>
          </a:p>
          <a:p>
            <a:pPr marL="514350" indent="-514350" algn="just">
              <a:lnSpc>
                <a:spcPct val="120000"/>
              </a:lnSpc>
              <a:spcBef>
                <a:spcPts val="0"/>
              </a:spcBef>
              <a:buClrTx/>
              <a:buFont typeface="+mj-lt"/>
              <a:buAutoNum type="arabicPeriod"/>
            </a:pPr>
            <a:r>
              <a:rPr lang="en-US" sz="2600" dirty="0">
                <a:solidFill>
                  <a:schemeClr val="tx1"/>
                </a:solidFill>
              </a:rPr>
              <a:t>Social pillar: Seeks to build a just and cohesive social equity in a clean and secure environment.</a:t>
            </a:r>
          </a:p>
          <a:p>
            <a:pPr marL="514350" indent="-514350" algn="just">
              <a:lnSpc>
                <a:spcPct val="120000"/>
              </a:lnSpc>
              <a:spcBef>
                <a:spcPts val="0"/>
              </a:spcBef>
              <a:buClrTx/>
              <a:buFont typeface="+mj-lt"/>
              <a:buAutoNum type="arabicPeriod"/>
            </a:pPr>
            <a:r>
              <a:rPr lang="en-US" sz="2600" dirty="0">
                <a:solidFill>
                  <a:schemeClr val="tx1"/>
                </a:solidFill>
              </a:rPr>
              <a:t>Political pillar: It aims to realize a democratic political system founded on issue based politics that respects the rule of law and protects the right and freedom of every individual in Kenyan society.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75373228"/>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NB: </a:t>
            </a:r>
            <a:r>
              <a:rPr lang="en-US" sz="2600" dirty="0">
                <a:solidFill>
                  <a:schemeClr val="tx1"/>
                </a:solidFill>
              </a:rPr>
              <a:t>The vision 2030 is to be implemented in successive five-year medium term plans;</a:t>
            </a:r>
          </a:p>
          <a:p>
            <a:pPr marL="0" indent="0" algn="just">
              <a:lnSpc>
                <a:spcPct val="120000"/>
              </a:lnSpc>
              <a:spcBef>
                <a:spcPts val="0"/>
              </a:spcBef>
              <a:buClrTx/>
              <a:buNone/>
            </a:pPr>
            <a:r>
              <a:rPr lang="en-US" sz="2600" b="1" dirty="0">
                <a:solidFill>
                  <a:schemeClr val="tx1"/>
                </a:solidFill>
              </a:rPr>
              <a:t>Five year medium term plans;</a:t>
            </a:r>
          </a:p>
          <a:p>
            <a:pPr marL="0" indent="0" algn="just">
              <a:lnSpc>
                <a:spcPct val="120000"/>
              </a:lnSpc>
              <a:spcBef>
                <a:spcPts val="0"/>
              </a:spcBef>
              <a:buClrTx/>
              <a:buNone/>
            </a:pPr>
            <a:r>
              <a:rPr lang="en-US" sz="2600" dirty="0">
                <a:solidFill>
                  <a:schemeClr val="tx1"/>
                </a:solidFill>
              </a:rPr>
              <a:t>1st period     -     2008  - 2012.</a:t>
            </a:r>
          </a:p>
          <a:p>
            <a:pPr marL="0" indent="0" algn="just">
              <a:lnSpc>
                <a:spcPct val="120000"/>
              </a:lnSpc>
              <a:spcBef>
                <a:spcPts val="0"/>
              </a:spcBef>
              <a:buClrTx/>
              <a:buNone/>
            </a:pPr>
            <a:r>
              <a:rPr lang="en-US" sz="2600" dirty="0">
                <a:solidFill>
                  <a:schemeClr val="tx1"/>
                </a:solidFill>
              </a:rPr>
              <a:t>2nd period    -     2012  -  2017.</a:t>
            </a:r>
          </a:p>
          <a:p>
            <a:pPr marL="0" indent="0" algn="just">
              <a:lnSpc>
                <a:spcPct val="120000"/>
              </a:lnSpc>
              <a:spcBef>
                <a:spcPts val="0"/>
              </a:spcBef>
              <a:buClrTx/>
              <a:buNone/>
            </a:pPr>
            <a:r>
              <a:rPr lang="en-US" sz="2600" dirty="0">
                <a:solidFill>
                  <a:schemeClr val="tx1"/>
                </a:solidFill>
              </a:rPr>
              <a:t>3rd period     -     2017  -  2022.</a:t>
            </a:r>
          </a:p>
          <a:p>
            <a:pPr marL="0" indent="0" algn="just">
              <a:lnSpc>
                <a:spcPct val="120000"/>
              </a:lnSpc>
              <a:spcBef>
                <a:spcPts val="0"/>
              </a:spcBef>
              <a:buClrTx/>
              <a:buNone/>
            </a:pPr>
            <a:r>
              <a:rPr lang="en-US" sz="2600" dirty="0">
                <a:solidFill>
                  <a:schemeClr val="tx1"/>
                </a:solidFill>
              </a:rPr>
              <a:t>4th period     -     2022  -  2027.</a:t>
            </a:r>
          </a:p>
          <a:p>
            <a:pPr marL="0" indent="0" algn="just">
              <a:lnSpc>
                <a:spcPct val="120000"/>
              </a:lnSpc>
              <a:spcBef>
                <a:spcPts val="0"/>
              </a:spcBef>
              <a:buClrTx/>
              <a:buNone/>
            </a:pPr>
            <a:r>
              <a:rPr lang="en-US" sz="2600" dirty="0">
                <a:solidFill>
                  <a:schemeClr val="tx1"/>
                </a:solidFill>
              </a:rPr>
              <a:t>5th period     -     2027  -  2030.</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6571899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MILLENNIUM DEVELOPMENT GOALS (</a:t>
            </a:r>
            <a:r>
              <a:rPr lang="en-US" sz="2600" b="1" dirty="0" err="1">
                <a:solidFill>
                  <a:srgbClr val="0070C0"/>
                </a:solidFill>
              </a:rPr>
              <a:t>MDGs</a:t>
            </a:r>
            <a:r>
              <a:rPr lang="en-US" sz="2600" b="1" dirty="0">
                <a:solidFill>
                  <a:srgbClr val="0070C0"/>
                </a:solidFill>
              </a:rPr>
              <a:t>)</a:t>
            </a:r>
            <a:endParaRPr lang="en-GB" sz="2500" b="1" dirty="0">
              <a:solidFill>
                <a:srgbClr val="0070C0"/>
              </a:solidFill>
            </a:endParaRPr>
          </a:p>
          <a:p>
            <a:pPr marL="0" indent="0" algn="just">
              <a:lnSpc>
                <a:spcPct val="120000"/>
              </a:lnSpc>
              <a:spcBef>
                <a:spcPts val="0"/>
              </a:spcBef>
              <a:buClrTx/>
              <a:buNone/>
            </a:pPr>
            <a:r>
              <a:rPr lang="en-US" sz="2600" dirty="0">
                <a:solidFill>
                  <a:schemeClr val="tx1"/>
                </a:solidFill>
              </a:rPr>
              <a:t>The millennium development goals were eight in number, namely;</a:t>
            </a:r>
          </a:p>
          <a:p>
            <a:pPr marL="0" indent="0" algn="just">
              <a:lnSpc>
                <a:spcPct val="120000"/>
              </a:lnSpc>
              <a:spcBef>
                <a:spcPts val="0"/>
              </a:spcBef>
              <a:buClrTx/>
              <a:buNone/>
            </a:pPr>
            <a:r>
              <a:rPr lang="en-US" sz="2600" dirty="0">
                <a:solidFill>
                  <a:schemeClr val="tx1"/>
                </a:solidFill>
              </a:rPr>
              <a:t>1. Eradicate extreme hunger and poverty.</a:t>
            </a:r>
          </a:p>
          <a:p>
            <a:pPr marL="0" indent="0" algn="just">
              <a:lnSpc>
                <a:spcPct val="120000"/>
              </a:lnSpc>
              <a:spcBef>
                <a:spcPts val="0"/>
              </a:spcBef>
              <a:buClrTx/>
              <a:buNone/>
            </a:pPr>
            <a:r>
              <a:rPr lang="en-US" sz="2600" dirty="0">
                <a:solidFill>
                  <a:schemeClr val="tx1"/>
                </a:solidFill>
              </a:rPr>
              <a:t>2. Achieve universal primary education.</a:t>
            </a:r>
          </a:p>
          <a:p>
            <a:pPr marL="0" indent="0" algn="just">
              <a:lnSpc>
                <a:spcPct val="120000"/>
              </a:lnSpc>
              <a:spcBef>
                <a:spcPts val="0"/>
              </a:spcBef>
              <a:buClrTx/>
              <a:buNone/>
            </a:pPr>
            <a:r>
              <a:rPr lang="en-US" sz="2600" dirty="0">
                <a:solidFill>
                  <a:schemeClr val="tx1"/>
                </a:solidFill>
              </a:rPr>
              <a:t>3. Gender equality and women empowerment.</a:t>
            </a:r>
          </a:p>
          <a:p>
            <a:pPr marL="0" indent="0" algn="just">
              <a:lnSpc>
                <a:spcPct val="120000"/>
              </a:lnSpc>
              <a:spcBef>
                <a:spcPts val="0"/>
              </a:spcBef>
              <a:buClrTx/>
              <a:buNone/>
            </a:pPr>
            <a:r>
              <a:rPr lang="en-US" sz="2600" dirty="0">
                <a:solidFill>
                  <a:schemeClr val="tx1"/>
                </a:solidFill>
              </a:rPr>
              <a:t>4. Reduce child mortality indicators.</a:t>
            </a:r>
          </a:p>
          <a:p>
            <a:pPr marL="0" indent="0" algn="just">
              <a:lnSpc>
                <a:spcPct val="120000"/>
              </a:lnSpc>
              <a:spcBef>
                <a:spcPts val="0"/>
              </a:spcBef>
              <a:buClrTx/>
              <a:buNone/>
            </a:pPr>
            <a:r>
              <a:rPr lang="en-US" sz="2600" dirty="0">
                <a:solidFill>
                  <a:schemeClr val="tx1"/>
                </a:solidFill>
              </a:rPr>
              <a:t>5. Combat HIV/AIDS, malaria and other diseases.</a:t>
            </a:r>
          </a:p>
          <a:p>
            <a:pPr marL="0" indent="0" algn="just">
              <a:lnSpc>
                <a:spcPct val="120000"/>
              </a:lnSpc>
              <a:spcBef>
                <a:spcPts val="0"/>
              </a:spcBef>
              <a:buClrTx/>
              <a:buNone/>
            </a:pPr>
            <a:r>
              <a:rPr lang="en-US" sz="2600" dirty="0">
                <a:solidFill>
                  <a:schemeClr val="tx1"/>
                </a:solidFill>
              </a:rPr>
              <a:t>6. Improve maternal health.</a:t>
            </a:r>
          </a:p>
          <a:p>
            <a:pPr marL="0" indent="0" algn="just">
              <a:lnSpc>
                <a:spcPct val="120000"/>
              </a:lnSpc>
              <a:spcBef>
                <a:spcPts val="0"/>
              </a:spcBef>
              <a:buClrTx/>
              <a:buNone/>
            </a:pPr>
            <a:r>
              <a:rPr lang="en-US" sz="2600" dirty="0">
                <a:solidFill>
                  <a:schemeClr val="tx1"/>
                </a:solidFill>
              </a:rPr>
              <a:t>7. Ensure environmental sustainability.</a:t>
            </a:r>
          </a:p>
          <a:p>
            <a:pPr marL="0" indent="0" algn="just">
              <a:lnSpc>
                <a:spcPct val="120000"/>
              </a:lnSpc>
              <a:spcBef>
                <a:spcPts val="0"/>
              </a:spcBef>
              <a:buClrTx/>
              <a:buNone/>
            </a:pPr>
            <a:r>
              <a:rPr lang="en-US" sz="2600" dirty="0">
                <a:solidFill>
                  <a:schemeClr val="tx1"/>
                </a:solidFill>
              </a:rPr>
              <a:t>8. Develop a global partnership for development.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1000809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Change of </a:t>
            </a:r>
            <a:r>
              <a:rPr lang="en-US" sz="2600" b="1" dirty="0" err="1">
                <a:solidFill>
                  <a:srgbClr val="0070C0"/>
                </a:solidFill>
              </a:rPr>
              <a:t>MDGs</a:t>
            </a:r>
            <a:r>
              <a:rPr lang="en-US" sz="2600" b="1" dirty="0">
                <a:solidFill>
                  <a:srgbClr val="0070C0"/>
                </a:solidFill>
              </a:rPr>
              <a:t> to SDGs – (Sustainable development goals).</a:t>
            </a:r>
          </a:p>
          <a:p>
            <a:pPr marL="0" indent="0" algn="just">
              <a:lnSpc>
                <a:spcPct val="120000"/>
              </a:lnSpc>
              <a:spcBef>
                <a:spcPts val="0"/>
              </a:spcBef>
              <a:buClrTx/>
              <a:buNone/>
            </a:pPr>
            <a:r>
              <a:rPr lang="en-US" sz="2600" dirty="0">
                <a:solidFill>
                  <a:schemeClr val="tx1"/>
                </a:solidFill>
              </a:rPr>
              <a:t>By 2015 the goals of </a:t>
            </a:r>
            <a:r>
              <a:rPr lang="en-US" sz="2600" dirty="0" err="1">
                <a:solidFill>
                  <a:schemeClr val="tx1"/>
                </a:solidFill>
              </a:rPr>
              <a:t>MDG</a:t>
            </a:r>
            <a:r>
              <a:rPr lang="en-US" sz="2600" dirty="0">
                <a:solidFill>
                  <a:schemeClr val="tx1"/>
                </a:solidFill>
              </a:rPr>
              <a:t> s were not met, thus a meeting was held in Sept 2015 and came up with the 17 sustainable development goals (SDG s). </a:t>
            </a:r>
          </a:p>
          <a:p>
            <a:pPr algn="just">
              <a:lnSpc>
                <a:spcPct val="120000"/>
              </a:lnSpc>
              <a:spcBef>
                <a:spcPts val="0"/>
              </a:spcBef>
              <a:buClrTx/>
              <a:buFont typeface="Wingdings" panose="05000000000000000000" pitchFamily="2" charset="2"/>
              <a:buChar char="q"/>
            </a:pPr>
            <a:r>
              <a:rPr lang="en-US" sz="2600" dirty="0">
                <a:solidFill>
                  <a:schemeClr val="tx1"/>
                </a:solidFill>
              </a:rPr>
              <a:t>The new set of the Sustainable Development Goals (SDGs), aimed to end poverty and hunger by 2030. </a:t>
            </a:r>
          </a:p>
          <a:p>
            <a:pPr algn="just">
              <a:lnSpc>
                <a:spcPct val="120000"/>
              </a:lnSpc>
              <a:spcBef>
                <a:spcPts val="0"/>
              </a:spcBef>
              <a:buClrTx/>
              <a:buFont typeface="Wingdings" panose="05000000000000000000" pitchFamily="2" charset="2"/>
              <a:buChar char="q"/>
            </a:pPr>
            <a:r>
              <a:rPr lang="en-US" sz="2600" dirty="0">
                <a:solidFill>
                  <a:schemeClr val="tx1"/>
                </a:solidFill>
              </a:rPr>
              <a:t>World leaders, recognizing the connection between people and planet, have set goals for the land, the oceans and the waterways. </a:t>
            </a:r>
          </a:p>
          <a:p>
            <a:pPr algn="just">
              <a:lnSpc>
                <a:spcPct val="120000"/>
              </a:lnSpc>
              <a:spcBef>
                <a:spcPts val="0"/>
              </a:spcBef>
              <a:buClrTx/>
              <a:buFont typeface="Wingdings" panose="05000000000000000000" pitchFamily="2" charset="2"/>
              <a:buChar char="q"/>
            </a:pPr>
            <a:r>
              <a:rPr lang="en-US" sz="2600" dirty="0">
                <a:solidFill>
                  <a:schemeClr val="tx1"/>
                </a:solidFill>
              </a:rPr>
              <a:t>The world is also better connected now than it was in 2000, and is building a consensus about the future we want. </a:t>
            </a:r>
          </a:p>
          <a:p>
            <a:pPr algn="just">
              <a:lnSpc>
                <a:spcPct val="120000"/>
              </a:lnSpc>
              <a:spcBef>
                <a:spcPts val="0"/>
              </a:spcBef>
              <a:buClrTx/>
              <a:buFont typeface="Wingdings" panose="05000000000000000000" pitchFamily="2" charset="2"/>
              <a:buChar char="q"/>
            </a:pPr>
            <a:r>
              <a:rPr lang="en-US" sz="2600" dirty="0">
                <a:solidFill>
                  <a:schemeClr val="tx1"/>
                </a:solidFill>
              </a:rPr>
              <a:t>That future is one where everybody has enough food, and can work, and where living on less than $1.25 a day is a thing of the past.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1310832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THE 17 SDGs.</a:t>
            </a:r>
          </a:p>
          <a:p>
            <a:pPr marL="514350" indent="-514350" algn="just">
              <a:lnSpc>
                <a:spcPct val="120000"/>
              </a:lnSpc>
              <a:spcBef>
                <a:spcPts val="0"/>
              </a:spcBef>
              <a:buClrTx/>
              <a:buFont typeface="+mj-lt"/>
              <a:buAutoNum type="arabicPeriod"/>
            </a:pPr>
            <a:r>
              <a:rPr lang="en-US" sz="2600" dirty="0">
                <a:solidFill>
                  <a:schemeClr val="tx1"/>
                </a:solidFill>
              </a:rPr>
              <a:t>SDG 1     No poverty.</a:t>
            </a:r>
          </a:p>
          <a:p>
            <a:pPr marL="514350" indent="-514350" algn="just">
              <a:lnSpc>
                <a:spcPct val="120000"/>
              </a:lnSpc>
              <a:spcBef>
                <a:spcPts val="0"/>
              </a:spcBef>
              <a:buClrTx/>
              <a:buFont typeface="+mj-lt"/>
              <a:buAutoNum type="arabicPeriod"/>
            </a:pPr>
            <a:r>
              <a:rPr lang="en-US" sz="2600" dirty="0">
                <a:solidFill>
                  <a:schemeClr val="tx1"/>
                </a:solidFill>
              </a:rPr>
              <a:t>SDG 2     Zero hunger.</a:t>
            </a:r>
          </a:p>
          <a:p>
            <a:pPr marL="514350" indent="-514350" algn="just">
              <a:lnSpc>
                <a:spcPct val="120000"/>
              </a:lnSpc>
              <a:spcBef>
                <a:spcPts val="0"/>
              </a:spcBef>
              <a:buClrTx/>
              <a:buFont typeface="+mj-lt"/>
              <a:buAutoNum type="arabicPeriod"/>
            </a:pPr>
            <a:r>
              <a:rPr lang="en-US" sz="2600" dirty="0">
                <a:solidFill>
                  <a:schemeClr val="tx1"/>
                </a:solidFill>
              </a:rPr>
              <a:t>SDG 3     Good health and well-being. </a:t>
            </a:r>
          </a:p>
          <a:p>
            <a:pPr marL="514350" indent="-514350" algn="just">
              <a:lnSpc>
                <a:spcPct val="120000"/>
              </a:lnSpc>
              <a:spcBef>
                <a:spcPts val="0"/>
              </a:spcBef>
              <a:buClrTx/>
              <a:buFont typeface="+mj-lt"/>
              <a:buAutoNum type="arabicPeriod"/>
            </a:pPr>
            <a:r>
              <a:rPr lang="en-US" sz="2600" dirty="0">
                <a:solidFill>
                  <a:schemeClr val="tx1"/>
                </a:solidFill>
              </a:rPr>
              <a:t>SDG 4     Quality education.</a:t>
            </a:r>
          </a:p>
          <a:p>
            <a:pPr marL="514350" indent="-514350" algn="just">
              <a:lnSpc>
                <a:spcPct val="120000"/>
              </a:lnSpc>
              <a:spcBef>
                <a:spcPts val="0"/>
              </a:spcBef>
              <a:buClrTx/>
              <a:buFont typeface="+mj-lt"/>
              <a:buAutoNum type="arabicPeriod"/>
            </a:pPr>
            <a:r>
              <a:rPr lang="en-US" sz="2600" dirty="0">
                <a:solidFill>
                  <a:schemeClr val="tx1"/>
                </a:solidFill>
              </a:rPr>
              <a:t>SDG 5     Gender equality.</a:t>
            </a:r>
          </a:p>
          <a:p>
            <a:pPr marL="514350" indent="-514350" algn="just">
              <a:lnSpc>
                <a:spcPct val="120000"/>
              </a:lnSpc>
              <a:spcBef>
                <a:spcPts val="0"/>
              </a:spcBef>
              <a:buClrTx/>
              <a:buFont typeface="+mj-lt"/>
              <a:buAutoNum type="arabicPeriod"/>
            </a:pPr>
            <a:r>
              <a:rPr lang="en-US" sz="2600" dirty="0">
                <a:solidFill>
                  <a:schemeClr val="tx1"/>
                </a:solidFill>
              </a:rPr>
              <a:t>SDG 6     Clean water and sanitation.</a:t>
            </a:r>
          </a:p>
          <a:p>
            <a:pPr marL="514350" indent="-514350" algn="just">
              <a:lnSpc>
                <a:spcPct val="120000"/>
              </a:lnSpc>
              <a:spcBef>
                <a:spcPts val="0"/>
              </a:spcBef>
              <a:buClrTx/>
              <a:buFont typeface="+mj-lt"/>
              <a:buAutoNum type="arabicPeriod"/>
            </a:pPr>
            <a:r>
              <a:rPr lang="en-US" sz="2600" dirty="0">
                <a:solidFill>
                  <a:schemeClr val="tx1"/>
                </a:solidFill>
              </a:rPr>
              <a:t>SDG 7     Affordable and clean energy.</a:t>
            </a:r>
          </a:p>
          <a:p>
            <a:pPr marL="514350" indent="-514350" algn="just">
              <a:lnSpc>
                <a:spcPct val="120000"/>
              </a:lnSpc>
              <a:spcBef>
                <a:spcPts val="0"/>
              </a:spcBef>
              <a:buClrTx/>
              <a:buFont typeface="+mj-lt"/>
              <a:buAutoNum type="arabicPeriod"/>
            </a:pPr>
            <a:r>
              <a:rPr lang="en-US" sz="2600" dirty="0">
                <a:solidFill>
                  <a:schemeClr val="tx1"/>
                </a:solidFill>
              </a:rPr>
              <a:t>SDG 8     Decent work and economic growth.</a:t>
            </a:r>
          </a:p>
          <a:p>
            <a:pPr marL="514350" indent="-514350" algn="just">
              <a:lnSpc>
                <a:spcPct val="120000"/>
              </a:lnSpc>
              <a:spcBef>
                <a:spcPts val="0"/>
              </a:spcBef>
              <a:buClrTx/>
              <a:buFont typeface="+mj-lt"/>
              <a:buAutoNum type="arabicPeriod"/>
            </a:pPr>
            <a:r>
              <a:rPr lang="en-US" sz="2600" dirty="0">
                <a:solidFill>
                  <a:schemeClr val="tx1"/>
                </a:solidFill>
              </a:rPr>
              <a:t>SDG 9     Industry innovation and infrastructure.</a:t>
            </a:r>
          </a:p>
          <a:p>
            <a:pPr marL="514350" indent="-514350" algn="just">
              <a:lnSpc>
                <a:spcPct val="120000"/>
              </a:lnSpc>
              <a:spcBef>
                <a:spcPts val="0"/>
              </a:spcBef>
              <a:buClrTx/>
              <a:buFont typeface="+mj-lt"/>
              <a:buAutoNum type="arabicPeriod"/>
            </a:pPr>
            <a:r>
              <a:rPr lang="en-US" sz="2600" dirty="0">
                <a:solidFill>
                  <a:schemeClr val="tx1"/>
                </a:solidFill>
              </a:rPr>
              <a:t>SDG 10   Reduced inequalities.</a:t>
            </a:r>
          </a:p>
          <a:p>
            <a:pPr marL="514350" indent="-514350" algn="just">
              <a:lnSpc>
                <a:spcPct val="120000"/>
              </a:lnSpc>
              <a:spcBef>
                <a:spcPts val="0"/>
              </a:spcBef>
              <a:buClrTx/>
              <a:buFont typeface="+mj-lt"/>
              <a:buAutoNum type="arabicPeriod"/>
            </a:pPr>
            <a:r>
              <a:rPr lang="en-US" sz="2600" dirty="0">
                <a:solidFill>
                  <a:schemeClr val="tx1"/>
                </a:solidFill>
              </a:rPr>
              <a:t>SDG 11   Sustainable cities and communities.</a:t>
            </a:r>
          </a:p>
          <a:p>
            <a:pPr marL="514350" indent="-514350" algn="just">
              <a:lnSpc>
                <a:spcPct val="120000"/>
              </a:lnSpc>
              <a:spcBef>
                <a:spcPts val="0"/>
              </a:spcBef>
              <a:buClrTx/>
              <a:buFont typeface="+mj-lt"/>
              <a:buAutoNum type="arabicPeriod"/>
            </a:pPr>
            <a:r>
              <a:rPr lang="en-US" sz="2600" dirty="0">
                <a:solidFill>
                  <a:schemeClr val="tx1"/>
                </a:solidFill>
              </a:rPr>
              <a:t>SDG 12   Responsible consumption and production.  </a:t>
            </a:r>
          </a:p>
          <a:p>
            <a:pPr marL="514350" indent="-514350" algn="just">
              <a:lnSpc>
                <a:spcPct val="120000"/>
              </a:lnSpc>
              <a:spcBef>
                <a:spcPts val="0"/>
              </a:spcBef>
              <a:buClrTx/>
              <a:buFont typeface="+mj-lt"/>
              <a:buAutoNum type="arabicPeriod"/>
            </a:pPr>
            <a:r>
              <a:rPr lang="en-US" sz="2600" dirty="0">
                <a:solidFill>
                  <a:schemeClr val="tx1"/>
                </a:solidFill>
              </a:rPr>
              <a:t>SDG 13    Climate action.</a:t>
            </a:r>
          </a:p>
          <a:p>
            <a:pPr marL="514350" indent="-514350" algn="just">
              <a:lnSpc>
                <a:spcPct val="120000"/>
              </a:lnSpc>
              <a:spcBef>
                <a:spcPts val="0"/>
              </a:spcBef>
              <a:buClrTx/>
              <a:buFont typeface="+mj-lt"/>
              <a:buAutoNum type="arabicPeriod"/>
            </a:pPr>
            <a:r>
              <a:rPr lang="en-US" sz="2600" dirty="0">
                <a:solidFill>
                  <a:schemeClr val="tx1"/>
                </a:solidFill>
              </a:rPr>
              <a:t>SDG 14    Life below water.</a:t>
            </a:r>
          </a:p>
          <a:p>
            <a:pPr marL="514350" indent="-514350" algn="just">
              <a:lnSpc>
                <a:spcPct val="120000"/>
              </a:lnSpc>
              <a:spcBef>
                <a:spcPts val="0"/>
              </a:spcBef>
              <a:buClrTx/>
              <a:buFont typeface="+mj-lt"/>
              <a:buAutoNum type="arabicPeriod"/>
            </a:pPr>
            <a:r>
              <a:rPr lang="en-US" sz="2600" dirty="0">
                <a:solidFill>
                  <a:schemeClr val="tx1"/>
                </a:solidFill>
              </a:rPr>
              <a:t>SDG 15    Life on land.</a:t>
            </a:r>
          </a:p>
          <a:p>
            <a:pPr marL="514350" indent="-514350" algn="just">
              <a:lnSpc>
                <a:spcPct val="120000"/>
              </a:lnSpc>
              <a:spcBef>
                <a:spcPts val="0"/>
              </a:spcBef>
              <a:buClrTx/>
              <a:buFont typeface="+mj-lt"/>
              <a:buAutoNum type="arabicPeriod"/>
            </a:pPr>
            <a:r>
              <a:rPr lang="en-US" sz="2600" dirty="0">
                <a:solidFill>
                  <a:schemeClr val="tx1"/>
                </a:solidFill>
              </a:rPr>
              <a:t>SDG 16    Peace, justice and strong institutions.</a:t>
            </a:r>
          </a:p>
          <a:p>
            <a:pPr marL="514350" indent="-514350" algn="just">
              <a:lnSpc>
                <a:spcPct val="120000"/>
              </a:lnSpc>
              <a:spcBef>
                <a:spcPts val="0"/>
              </a:spcBef>
              <a:buClrTx/>
              <a:buFont typeface="+mj-lt"/>
              <a:buAutoNum type="arabicPeriod"/>
            </a:pPr>
            <a:r>
              <a:rPr lang="en-US" sz="2600" dirty="0">
                <a:solidFill>
                  <a:schemeClr val="tx1"/>
                </a:solidFill>
              </a:rPr>
              <a:t>SDG 17   Partnership for the goals.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7387968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1. End poverty in all its forms.</a:t>
            </a:r>
          </a:p>
          <a:p>
            <a:pPr algn="just">
              <a:lnSpc>
                <a:spcPct val="120000"/>
              </a:lnSpc>
              <a:spcBef>
                <a:spcPts val="0"/>
              </a:spcBef>
              <a:buClrTx/>
              <a:buFont typeface="Wingdings" panose="05000000000000000000" pitchFamily="2" charset="2"/>
              <a:buChar char="q"/>
            </a:pPr>
            <a:r>
              <a:rPr lang="en-US" sz="2600" dirty="0">
                <a:solidFill>
                  <a:schemeClr val="tx1"/>
                </a:solidFill>
              </a:rPr>
              <a:t>End of extreme poverty in all forms by 2030. </a:t>
            </a:r>
          </a:p>
          <a:p>
            <a:pPr algn="just">
              <a:lnSpc>
                <a:spcPct val="120000"/>
              </a:lnSpc>
              <a:spcBef>
                <a:spcPts val="0"/>
              </a:spcBef>
              <a:buClrTx/>
              <a:buFont typeface="Wingdings" panose="05000000000000000000" pitchFamily="2" charset="2"/>
              <a:buChar char="q"/>
            </a:pPr>
            <a:r>
              <a:rPr lang="en-US" sz="2600" dirty="0">
                <a:solidFill>
                  <a:schemeClr val="tx1"/>
                </a:solidFill>
              </a:rPr>
              <a:t>In 2000, the world committed to cutting the number of people living in extreme poverty by half in 15 years and we met this goal. </a:t>
            </a:r>
          </a:p>
          <a:p>
            <a:pPr algn="just">
              <a:lnSpc>
                <a:spcPct val="120000"/>
              </a:lnSpc>
              <a:spcBef>
                <a:spcPts val="0"/>
              </a:spcBef>
              <a:buClrTx/>
              <a:buFont typeface="Wingdings" panose="05000000000000000000" pitchFamily="2" charset="2"/>
              <a:buChar char="q"/>
            </a:pPr>
            <a:r>
              <a:rPr lang="en-US" sz="2600" dirty="0">
                <a:solidFill>
                  <a:schemeClr val="tx1"/>
                </a:solidFill>
              </a:rPr>
              <a:t>However, more than 800 million people around the world still live on less than $1.25 a day, that’s about the equivalent of the entire population of Europe living in extreme poverty. </a:t>
            </a:r>
          </a:p>
          <a:p>
            <a:pPr marL="0" indent="0" algn="just">
              <a:lnSpc>
                <a:spcPct val="120000"/>
              </a:lnSpc>
              <a:spcBef>
                <a:spcPts val="0"/>
              </a:spcBef>
              <a:buClrTx/>
              <a:buNone/>
            </a:pPr>
            <a:r>
              <a:rPr lang="en-US" sz="2600" b="1" dirty="0">
                <a:solidFill>
                  <a:schemeClr val="tx1"/>
                </a:solidFill>
              </a:rPr>
              <a:t>2.	Improve food security and nutrition.</a:t>
            </a:r>
          </a:p>
          <a:p>
            <a:pPr algn="just">
              <a:lnSpc>
                <a:spcPct val="120000"/>
              </a:lnSpc>
              <a:spcBef>
                <a:spcPts val="0"/>
              </a:spcBef>
              <a:buClrTx/>
              <a:buFont typeface="Wingdings" panose="05000000000000000000" pitchFamily="2" charset="2"/>
              <a:buChar char="q"/>
            </a:pPr>
            <a:r>
              <a:rPr lang="en-US" sz="2600" dirty="0">
                <a:solidFill>
                  <a:schemeClr val="tx1"/>
                </a:solidFill>
              </a:rPr>
              <a:t>In the past 20 years, hunger has dropped by almost half. </a:t>
            </a:r>
          </a:p>
          <a:p>
            <a:pPr algn="just">
              <a:lnSpc>
                <a:spcPct val="120000"/>
              </a:lnSpc>
              <a:spcBef>
                <a:spcPts val="0"/>
              </a:spcBef>
              <a:buClrTx/>
              <a:buFont typeface="Wingdings" panose="05000000000000000000" pitchFamily="2" charset="2"/>
              <a:buChar char="q"/>
            </a:pPr>
            <a:r>
              <a:rPr lang="en-US" sz="2600" dirty="0">
                <a:solidFill>
                  <a:schemeClr val="tx1"/>
                </a:solidFill>
              </a:rPr>
              <a:t>Many countries that used to suffer from famine and hunger can now meet the nutritional needs of their most vulnerable people. </a:t>
            </a:r>
          </a:p>
          <a:p>
            <a:pPr algn="just">
              <a:lnSpc>
                <a:spcPct val="120000"/>
              </a:lnSpc>
              <a:spcBef>
                <a:spcPts val="0"/>
              </a:spcBef>
              <a:buClrTx/>
              <a:buFont typeface="Wingdings" panose="05000000000000000000" pitchFamily="2" charset="2"/>
              <a:buChar char="q"/>
            </a:pPr>
            <a:r>
              <a:rPr lang="en-US" sz="2600" dirty="0">
                <a:solidFill>
                  <a:schemeClr val="tx1"/>
                </a:solidFill>
              </a:rPr>
              <a:t>That means doing things such as promoting sustainable agriculture and supporting small farmers. </a:t>
            </a:r>
          </a:p>
          <a:p>
            <a:pPr algn="just">
              <a:lnSpc>
                <a:spcPct val="120000"/>
              </a:lnSpc>
              <a:spcBef>
                <a:spcPts val="0"/>
              </a:spcBef>
              <a:buClrTx/>
              <a:buFont typeface="Wingdings" panose="05000000000000000000" pitchFamily="2" charset="2"/>
              <a:buChar char="q"/>
            </a:pPr>
            <a:r>
              <a:rPr lang="en-US" sz="2600" dirty="0">
                <a:solidFill>
                  <a:schemeClr val="tx1"/>
                </a:solidFill>
              </a:rPr>
              <a:t>It’s a tall order but for the sake of the nearly 1 out of every 9 people on earth who go to bed hungry every night, we’ve got to try.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9398939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 Ensure healthy lives and promote well-being.</a:t>
            </a:r>
          </a:p>
          <a:p>
            <a:pPr algn="just">
              <a:lnSpc>
                <a:spcPct val="120000"/>
              </a:lnSpc>
              <a:spcBef>
                <a:spcPts val="0"/>
              </a:spcBef>
              <a:buClrTx/>
              <a:buFont typeface="Wingdings" panose="05000000000000000000" pitchFamily="2" charset="2"/>
              <a:buChar char="q"/>
            </a:pPr>
            <a:r>
              <a:rPr lang="en-US" sz="2600" dirty="0">
                <a:solidFill>
                  <a:schemeClr val="tx1"/>
                </a:solidFill>
              </a:rPr>
              <a:t>We all know how important it is to be in good health. </a:t>
            </a:r>
          </a:p>
          <a:p>
            <a:pPr algn="just">
              <a:lnSpc>
                <a:spcPct val="120000"/>
              </a:lnSpc>
              <a:spcBef>
                <a:spcPts val="0"/>
              </a:spcBef>
              <a:buClrTx/>
              <a:buFont typeface="Wingdings" panose="05000000000000000000" pitchFamily="2" charset="2"/>
              <a:buChar char="q"/>
            </a:pPr>
            <a:r>
              <a:rPr lang="en-US" sz="2600" dirty="0">
                <a:solidFill>
                  <a:schemeClr val="tx1"/>
                </a:solidFill>
              </a:rPr>
              <a:t>Since 1990, we’ve made big strides, preventable child deaths are down by more than half, and maternal mortality is down by almost as much. </a:t>
            </a:r>
          </a:p>
          <a:p>
            <a:pPr algn="just">
              <a:lnSpc>
                <a:spcPct val="120000"/>
              </a:lnSpc>
              <a:spcBef>
                <a:spcPts val="0"/>
              </a:spcBef>
              <a:buClrTx/>
              <a:buFont typeface="Wingdings" panose="05000000000000000000" pitchFamily="2" charset="2"/>
              <a:buChar char="q"/>
            </a:pPr>
            <a:r>
              <a:rPr lang="en-US" sz="2600" dirty="0">
                <a:solidFill>
                  <a:schemeClr val="tx1"/>
                </a:solidFill>
              </a:rPr>
              <a:t>Some other numbers remain tragically high, like every year 6 million children die before their fifth birthday.</a:t>
            </a:r>
          </a:p>
          <a:p>
            <a:pPr algn="just">
              <a:lnSpc>
                <a:spcPct val="120000"/>
              </a:lnSpc>
              <a:spcBef>
                <a:spcPts val="0"/>
              </a:spcBef>
              <a:buClrTx/>
              <a:buFont typeface="Wingdings" panose="05000000000000000000" pitchFamily="2" charset="2"/>
              <a:buChar char="q"/>
            </a:pPr>
            <a:r>
              <a:rPr lang="en-US" sz="2600" dirty="0">
                <a:solidFill>
                  <a:schemeClr val="tx1"/>
                </a:solidFill>
              </a:rPr>
              <a:t>AIDS is the leading cause of death for adolescents in sub-Saharan Africa. </a:t>
            </a:r>
          </a:p>
          <a:p>
            <a:pPr algn="just">
              <a:lnSpc>
                <a:spcPct val="120000"/>
              </a:lnSpc>
              <a:spcBef>
                <a:spcPts val="0"/>
              </a:spcBef>
              <a:buClrTx/>
              <a:buFont typeface="Wingdings" panose="05000000000000000000" pitchFamily="2" charset="2"/>
              <a:buChar char="q"/>
            </a:pPr>
            <a:r>
              <a:rPr lang="en-US" sz="2600" dirty="0">
                <a:solidFill>
                  <a:schemeClr val="tx1"/>
                </a:solidFill>
              </a:rPr>
              <a:t>We have the means to turn that around and make good health more than just a wish.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7679277"/>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4. Ensure equitable quality education.</a:t>
            </a:r>
          </a:p>
          <a:p>
            <a:pPr algn="just">
              <a:lnSpc>
                <a:spcPct val="120000"/>
              </a:lnSpc>
              <a:spcBef>
                <a:spcPts val="0"/>
              </a:spcBef>
              <a:buClrTx/>
              <a:buFont typeface="Wingdings" panose="05000000000000000000" pitchFamily="2" charset="2"/>
              <a:buChar char="q"/>
            </a:pPr>
            <a:r>
              <a:rPr lang="en-US" sz="2600" dirty="0">
                <a:solidFill>
                  <a:schemeClr val="tx1"/>
                </a:solidFill>
              </a:rPr>
              <a:t>Poverty, armed conflict and other emergencies keep many kids around the world out of school. </a:t>
            </a:r>
          </a:p>
          <a:p>
            <a:pPr algn="just">
              <a:lnSpc>
                <a:spcPct val="120000"/>
              </a:lnSpc>
              <a:spcBef>
                <a:spcPts val="0"/>
              </a:spcBef>
              <a:buClrTx/>
              <a:buFont typeface="Wingdings" panose="05000000000000000000" pitchFamily="2" charset="2"/>
              <a:buChar char="q"/>
            </a:pPr>
            <a:r>
              <a:rPr lang="en-US" sz="2600" dirty="0">
                <a:solidFill>
                  <a:schemeClr val="tx1"/>
                </a:solidFill>
              </a:rPr>
              <a:t>In developing regions, kids from the poorest households are four times more likely to be out of school than those of the richest house- holds. </a:t>
            </a:r>
          </a:p>
          <a:p>
            <a:pPr algn="just">
              <a:lnSpc>
                <a:spcPct val="120000"/>
              </a:lnSpc>
              <a:spcBef>
                <a:spcPts val="0"/>
              </a:spcBef>
              <a:buClrTx/>
              <a:buFont typeface="Wingdings" panose="05000000000000000000" pitchFamily="2" charset="2"/>
              <a:buChar char="q"/>
            </a:pPr>
            <a:r>
              <a:rPr lang="en-US" sz="2600" dirty="0">
                <a:solidFill>
                  <a:schemeClr val="tx1"/>
                </a:solidFill>
              </a:rPr>
              <a:t>Since 2000, there has been enormous progress on the goal to provide primary education to all children world- wide. </a:t>
            </a:r>
          </a:p>
          <a:p>
            <a:pPr algn="just">
              <a:lnSpc>
                <a:spcPct val="120000"/>
              </a:lnSpc>
              <a:spcBef>
                <a:spcPts val="0"/>
              </a:spcBef>
              <a:buClrTx/>
              <a:buFont typeface="Wingdings" panose="05000000000000000000" pitchFamily="2" charset="2"/>
              <a:buChar char="q"/>
            </a:pPr>
            <a:r>
              <a:rPr lang="en-US" sz="2600" dirty="0">
                <a:solidFill>
                  <a:schemeClr val="tx1"/>
                </a:solidFill>
              </a:rPr>
              <a:t>The primary school enrolment rate in developing regions reached 91%. </a:t>
            </a:r>
          </a:p>
          <a:p>
            <a:pPr algn="just">
              <a:lnSpc>
                <a:spcPct val="120000"/>
              </a:lnSpc>
              <a:spcBef>
                <a:spcPts val="0"/>
              </a:spcBef>
              <a:buClrTx/>
              <a:buFont typeface="Wingdings" panose="05000000000000000000" pitchFamily="2" charset="2"/>
              <a:buChar char="q"/>
            </a:pPr>
            <a:r>
              <a:rPr lang="en-US" sz="2600" dirty="0">
                <a:solidFill>
                  <a:schemeClr val="tx1"/>
                </a:solidFill>
              </a:rPr>
              <a:t>More girls are in school now compared to the year 2000.</a:t>
            </a:r>
          </a:p>
          <a:p>
            <a:pPr algn="just">
              <a:lnSpc>
                <a:spcPct val="120000"/>
              </a:lnSpc>
              <a:spcBef>
                <a:spcPts val="0"/>
              </a:spcBef>
              <a:buClrTx/>
              <a:buFont typeface="Wingdings" panose="05000000000000000000" pitchFamily="2" charset="2"/>
              <a:buChar char="q"/>
            </a:pPr>
            <a:r>
              <a:rPr lang="en-US" sz="2600" dirty="0">
                <a:solidFill>
                  <a:schemeClr val="tx1"/>
                </a:solidFill>
              </a:rPr>
              <a:t>Most regions have reached gender parity in primary education. </a:t>
            </a:r>
          </a:p>
          <a:p>
            <a:pPr algn="just">
              <a:lnSpc>
                <a:spcPct val="120000"/>
              </a:lnSpc>
              <a:spcBef>
                <a:spcPts val="0"/>
              </a:spcBef>
              <a:buClrTx/>
              <a:buFont typeface="Wingdings" panose="05000000000000000000" pitchFamily="2" charset="2"/>
              <a:buChar char="q"/>
            </a:pPr>
            <a:r>
              <a:rPr lang="en-US" sz="2600" dirty="0">
                <a:solidFill>
                  <a:schemeClr val="tx1"/>
                </a:solidFill>
              </a:rPr>
              <a:t>This goal aims to ensure that there is an end to discrimination against women and girls everywhere.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92150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92500" lnSpcReduction="20000"/>
          </a:bodyPr>
          <a:lstStyle/>
          <a:p>
            <a:pPr marL="0" indent="0" algn="ctr">
              <a:lnSpc>
                <a:spcPct val="120000"/>
              </a:lnSpc>
              <a:spcBef>
                <a:spcPts val="0"/>
              </a:spcBef>
              <a:buClrTx/>
              <a:buNone/>
            </a:pPr>
            <a:r>
              <a:rPr lang="en-US" sz="2600" b="1" dirty="0">
                <a:solidFill>
                  <a:srgbClr val="00B050"/>
                </a:solidFill>
              </a:rPr>
              <a:t>Factors that influence health status of an individual</a:t>
            </a:r>
          </a:p>
          <a:p>
            <a:pPr algn="just">
              <a:lnSpc>
                <a:spcPct val="120000"/>
              </a:lnSpc>
              <a:spcBef>
                <a:spcPts val="0"/>
              </a:spcBef>
              <a:buClrTx/>
              <a:buFont typeface="Wingdings" panose="05000000000000000000" pitchFamily="2" charset="2"/>
              <a:buChar char="q"/>
            </a:pPr>
            <a:r>
              <a:rPr lang="en-US" sz="2600" b="1" dirty="0">
                <a:solidFill>
                  <a:schemeClr val="tx1"/>
                </a:solidFill>
              </a:rPr>
              <a:t>Genetic make up </a:t>
            </a:r>
            <a:r>
              <a:rPr lang="en-US" sz="2600" dirty="0">
                <a:solidFill>
                  <a:schemeClr val="tx1"/>
                </a:solidFill>
              </a:rPr>
              <a:t>e.g. some blood group associated to dx</a:t>
            </a:r>
          </a:p>
          <a:p>
            <a:pPr algn="just">
              <a:lnSpc>
                <a:spcPct val="120000"/>
              </a:lnSpc>
              <a:spcBef>
                <a:spcPts val="0"/>
              </a:spcBef>
              <a:buClrTx/>
              <a:buFont typeface="Wingdings" panose="05000000000000000000" pitchFamily="2" charset="2"/>
              <a:buChar char="q"/>
            </a:pPr>
            <a:r>
              <a:rPr lang="en-US" sz="2600" b="1" dirty="0">
                <a:solidFill>
                  <a:schemeClr val="tx1"/>
                </a:solidFill>
              </a:rPr>
              <a:t>Sex</a:t>
            </a:r>
            <a:r>
              <a:rPr lang="en-US" sz="2600" dirty="0">
                <a:solidFill>
                  <a:schemeClr val="tx1"/>
                </a:solidFill>
              </a:rPr>
              <a:t> e.g. osteoporosis common to women</a:t>
            </a:r>
          </a:p>
          <a:p>
            <a:pPr algn="just">
              <a:lnSpc>
                <a:spcPct val="120000"/>
              </a:lnSpc>
              <a:spcBef>
                <a:spcPts val="0"/>
              </a:spcBef>
              <a:buClrTx/>
              <a:buFont typeface="Wingdings" panose="05000000000000000000" pitchFamily="2" charset="2"/>
              <a:buChar char="q"/>
            </a:pPr>
            <a:r>
              <a:rPr lang="en-US" sz="2600" b="1" dirty="0">
                <a:solidFill>
                  <a:schemeClr val="tx1"/>
                </a:solidFill>
              </a:rPr>
              <a:t>Race</a:t>
            </a:r>
            <a:r>
              <a:rPr lang="en-US" sz="2600" dirty="0">
                <a:solidFill>
                  <a:schemeClr val="tx1"/>
                </a:solidFill>
              </a:rPr>
              <a:t> e.g. Africans have high incidence to sickle cell</a:t>
            </a:r>
          </a:p>
          <a:p>
            <a:pPr algn="just">
              <a:lnSpc>
                <a:spcPct val="120000"/>
              </a:lnSpc>
              <a:spcBef>
                <a:spcPts val="0"/>
              </a:spcBef>
              <a:buClrTx/>
              <a:buFont typeface="Wingdings" panose="05000000000000000000" pitchFamily="2" charset="2"/>
              <a:buChar char="q"/>
            </a:pPr>
            <a:r>
              <a:rPr lang="en-US" sz="2600" b="1" dirty="0">
                <a:solidFill>
                  <a:schemeClr val="tx1"/>
                </a:solidFill>
              </a:rPr>
              <a:t>Age and developmental</a:t>
            </a:r>
            <a:r>
              <a:rPr lang="en-US" sz="2600" dirty="0">
                <a:solidFill>
                  <a:schemeClr val="tx1"/>
                </a:solidFill>
              </a:rPr>
              <a:t>-distribution of dx vary with age/milestone</a:t>
            </a:r>
          </a:p>
          <a:p>
            <a:pPr algn="just">
              <a:lnSpc>
                <a:spcPct val="120000"/>
              </a:lnSpc>
              <a:spcBef>
                <a:spcPts val="0"/>
              </a:spcBef>
              <a:buClrTx/>
              <a:buFont typeface="Wingdings" panose="05000000000000000000" pitchFamily="2" charset="2"/>
              <a:buChar char="q"/>
            </a:pPr>
            <a:r>
              <a:rPr lang="en-US" sz="2600" b="1" dirty="0">
                <a:solidFill>
                  <a:schemeClr val="tx1"/>
                </a:solidFill>
              </a:rPr>
              <a:t>Lifestyle</a:t>
            </a:r>
            <a:r>
              <a:rPr lang="en-US" sz="2600" dirty="0">
                <a:solidFill>
                  <a:schemeClr val="tx1"/>
                </a:solidFill>
              </a:rPr>
              <a:t> e.g. eating, exercises, stress coping, smoking, alcohol</a:t>
            </a:r>
          </a:p>
          <a:p>
            <a:pPr algn="just">
              <a:lnSpc>
                <a:spcPct val="120000"/>
              </a:lnSpc>
              <a:spcBef>
                <a:spcPts val="0"/>
              </a:spcBef>
              <a:buClrTx/>
              <a:buFont typeface="Wingdings" panose="05000000000000000000" pitchFamily="2" charset="2"/>
              <a:buChar char="q"/>
            </a:pPr>
            <a:r>
              <a:rPr lang="en-US" sz="2600" dirty="0">
                <a:solidFill>
                  <a:schemeClr val="tx1"/>
                </a:solidFill>
              </a:rPr>
              <a:t>Mind body relationship- emotional responses/ defence mechanism</a:t>
            </a:r>
          </a:p>
          <a:p>
            <a:pPr algn="just">
              <a:lnSpc>
                <a:spcPct val="120000"/>
              </a:lnSpc>
              <a:spcBef>
                <a:spcPts val="0"/>
              </a:spcBef>
              <a:buClrTx/>
              <a:buFont typeface="Wingdings" panose="05000000000000000000" pitchFamily="2" charset="2"/>
              <a:buChar char="q"/>
            </a:pPr>
            <a:r>
              <a:rPr lang="en-US" sz="2600" b="1" dirty="0">
                <a:solidFill>
                  <a:schemeClr val="tx1"/>
                </a:solidFill>
              </a:rPr>
              <a:t>Standards of living </a:t>
            </a:r>
            <a:r>
              <a:rPr lang="en-US" sz="2600" dirty="0">
                <a:solidFill>
                  <a:schemeClr val="tx1"/>
                </a:solidFill>
              </a:rPr>
              <a:t>– occupation, income, education</a:t>
            </a:r>
          </a:p>
          <a:p>
            <a:pPr algn="just">
              <a:lnSpc>
                <a:spcPct val="120000"/>
              </a:lnSpc>
              <a:spcBef>
                <a:spcPts val="0"/>
              </a:spcBef>
              <a:buClrTx/>
              <a:buFont typeface="Wingdings" panose="05000000000000000000" pitchFamily="2" charset="2"/>
              <a:buChar char="q"/>
            </a:pPr>
            <a:r>
              <a:rPr lang="en-US" sz="2600" b="1" dirty="0">
                <a:solidFill>
                  <a:schemeClr val="tx1"/>
                </a:solidFill>
              </a:rPr>
              <a:t>Nutrition</a:t>
            </a:r>
            <a:r>
              <a:rPr lang="en-US" sz="2600" dirty="0">
                <a:solidFill>
                  <a:schemeClr val="tx1"/>
                </a:solidFill>
              </a:rPr>
              <a:t>- healthy eating</a:t>
            </a:r>
          </a:p>
          <a:p>
            <a:pPr algn="just">
              <a:lnSpc>
                <a:spcPct val="120000"/>
              </a:lnSpc>
              <a:spcBef>
                <a:spcPts val="0"/>
              </a:spcBef>
              <a:buClrTx/>
              <a:buFont typeface="Wingdings" panose="05000000000000000000" pitchFamily="2" charset="2"/>
              <a:buChar char="q"/>
            </a:pPr>
            <a:r>
              <a:rPr lang="en-US" sz="2600" b="1" dirty="0">
                <a:solidFill>
                  <a:schemeClr val="tx1"/>
                </a:solidFill>
              </a:rPr>
              <a:t>Physical environment </a:t>
            </a:r>
            <a:r>
              <a:rPr lang="en-US" sz="2600" dirty="0">
                <a:solidFill>
                  <a:schemeClr val="tx1"/>
                </a:solidFill>
              </a:rPr>
              <a:t>– housing, sanitation facilities- air, food, water pollutants</a:t>
            </a:r>
          </a:p>
          <a:p>
            <a:pPr algn="just">
              <a:lnSpc>
                <a:spcPct val="120000"/>
              </a:lnSpc>
              <a:spcBef>
                <a:spcPts val="0"/>
              </a:spcBef>
              <a:buClrTx/>
              <a:buFont typeface="Wingdings" panose="05000000000000000000" pitchFamily="2" charset="2"/>
              <a:buChar char="q"/>
            </a:pPr>
            <a:r>
              <a:rPr lang="en-US" sz="2600" b="1" dirty="0">
                <a:solidFill>
                  <a:schemeClr val="tx1"/>
                </a:solidFill>
              </a:rPr>
              <a:t>Family</a:t>
            </a:r>
            <a:r>
              <a:rPr lang="en-US" sz="2600" dirty="0">
                <a:solidFill>
                  <a:schemeClr val="tx1"/>
                </a:solidFill>
              </a:rPr>
              <a:t>- primary factor in the learning of wellness behaviour e.g.  lifestyle, emotional health, social support</a:t>
            </a:r>
          </a:p>
          <a:p>
            <a:pPr algn="just">
              <a:lnSpc>
                <a:spcPct val="120000"/>
              </a:lnSpc>
              <a:spcBef>
                <a:spcPts val="0"/>
              </a:spcBef>
              <a:buClrTx/>
              <a:buFont typeface="Wingdings" panose="05000000000000000000" pitchFamily="2" charset="2"/>
              <a:buChar char="q"/>
            </a:pPr>
            <a:r>
              <a:rPr lang="en-US" sz="2600" b="1" dirty="0">
                <a:solidFill>
                  <a:schemeClr val="tx1"/>
                </a:solidFill>
              </a:rPr>
              <a:t>Cultural beliefs- </a:t>
            </a:r>
            <a:r>
              <a:rPr lang="en-US" sz="2600" dirty="0">
                <a:solidFill>
                  <a:schemeClr val="tx1"/>
                </a:solidFill>
              </a:rPr>
              <a:t>some practices promote health others cause illness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598480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5. Ensure gender equality and women empowerment.</a:t>
            </a:r>
          </a:p>
          <a:p>
            <a:pPr algn="just">
              <a:lnSpc>
                <a:spcPct val="120000"/>
              </a:lnSpc>
              <a:spcBef>
                <a:spcPts val="0"/>
              </a:spcBef>
              <a:buClrTx/>
              <a:buFont typeface="Wingdings" panose="05000000000000000000" pitchFamily="2" charset="2"/>
              <a:buChar char="q"/>
            </a:pPr>
            <a:r>
              <a:rPr lang="en-US" sz="2600" dirty="0">
                <a:solidFill>
                  <a:schemeClr val="tx1"/>
                </a:solidFill>
              </a:rPr>
              <a:t>Women and girls continue to suffer from distribution and violence in every part of the world.</a:t>
            </a:r>
          </a:p>
          <a:p>
            <a:pPr algn="just">
              <a:lnSpc>
                <a:spcPct val="120000"/>
              </a:lnSpc>
              <a:spcBef>
                <a:spcPts val="0"/>
              </a:spcBef>
              <a:buClrTx/>
              <a:buFont typeface="Wingdings" panose="05000000000000000000" pitchFamily="2" charset="2"/>
              <a:buChar char="q"/>
            </a:pPr>
            <a:r>
              <a:rPr lang="en-US" sz="2600" dirty="0">
                <a:solidFill>
                  <a:schemeClr val="tx1"/>
                </a:solidFill>
              </a:rPr>
              <a:t>1 in 5 women and girls between the ages 15-49 have reported experiencing physical or sexual violence by an intimate partner.</a:t>
            </a:r>
          </a:p>
          <a:p>
            <a:pPr algn="just">
              <a:lnSpc>
                <a:spcPct val="120000"/>
              </a:lnSpc>
              <a:spcBef>
                <a:spcPts val="0"/>
              </a:spcBef>
              <a:buClrTx/>
              <a:buFont typeface="Wingdings" panose="05000000000000000000" pitchFamily="2" charset="2"/>
              <a:buChar char="q"/>
            </a:pPr>
            <a:r>
              <a:rPr lang="en-US" sz="2600" dirty="0">
                <a:solidFill>
                  <a:schemeClr val="tx1"/>
                </a:solidFill>
              </a:rPr>
              <a:t>Many countries have no laws protecting women from domestic violence.</a:t>
            </a:r>
          </a:p>
          <a:p>
            <a:pPr algn="just">
              <a:lnSpc>
                <a:spcPct val="120000"/>
              </a:lnSpc>
              <a:spcBef>
                <a:spcPts val="0"/>
              </a:spcBef>
              <a:buClrTx/>
              <a:buFont typeface="Wingdings" panose="05000000000000000000" pitchFamily="2" charset="2"/>
              <a:buChar char="q"/>
            </a:pPr>
            <a:r>
              <a:rPr lang="en-US" sz="2600" dirty="0">
                <a:solidFill>
                  <a:schemeClr val="tx1"/>
                </a:solidFill>
              </a:rPr>
              <a:t>Providing women and girls with equal access to education, health care, decent work and representation in political and economic decision-making processes.</a:t>
            </a:r>
          </a:p>
          <a:p>
            <a:pPr algn="just">
              <a:lnSpc>
                <a:spcPct val="120000"/>
              </a:lnSpc>
              <a:spcBef>
                <a:spcPts val="0"/>
              </a:spcBef>
              <a:buClrTx/>
              <a:buFont typeface="Wingdings" panose="05000000000000000000" pitchFamily="2" charset="2"/>
              <a:buChar char="q"/>
            </a:pPr>
            <a:r>
              <a:rPr lang="en-US" sz="2600" dirty="0">
                <a:solidFill>
                  <a:schemeClr val="tx1"/>
                </a:solidFill>
              </a:rPr>
              <a:t>Many countries have taken action to track budget allocation for gender equality.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77897953"/>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6. Ensure availability of water and sanitation.</a:t>
            </a:r>
          </a:p>
          <a:p>
            <a:pPr algn="just">
              <a:lnSpc>
                <a:spcPct val="120000"/>
              </a:lnSpc>
              <a:spcBef>
                <a:spcPts val="0"/>
              </a:spcBef>
              <a:buClrTx/>
              <a:buFont typeface="Wingdings" panose="05000000000000000000" pitchFamily="2" charset="2"/>
              <a:buChar char="q"/>
            </a:pPr>
            <a:r>
              <a:rPr lang="en-US" sz="2600" dirty="0">
                <a:solidFill>
                  <a:schemeClr val="tx1"/>
                </a:solidFill>
              </a:rPr>
              <a:t>Everyone on earth should have access to safe and affordable drinking water.</a:t>
            </a:r>
          </a:p>
          <a:p>
            <a:pPr algn="just">
              <a:lnSpc>
                <a:spcPct val="120000"/>
              </a:lnSpc>
              <a:spcBef>
                <a:spcPts val="0"/>
              </a:spcBef>
              <a:buClrTx/>
              <a:buFont typeface="Wingdings" panose="05000000000000000000" pitchFamily="2" charset="2"/>
              <a:buChar char="q"/>
            </a:pPr>
            <a:r>
              <a:rPr lang="en-US" sz="2600" dirty="0">
                <a:solidFill>
                  <a:schemeClr val="tx1"/>
                </a:solidFill>
              </a:rPr>
              <a:t>That’s the goal for 2030. </a:t>
            </a:r>
          </a:p>
          <a:p>
            <a:pPr algn="just">
              <a:lnSpc>
                <a:spcPct val="120000"/>
              </a:lnSpc>
              <a:spcBef>
                <a:spcPts val="0"/>
              </a:spcBef>
              <a:buClrTx/>
              <a:buFont typeface="Wingdings" panose="05000000000000000000" pitchFamily="2" charset="2"/>
              <a:buChar char="q"/>
            </a:pPr>
            <a:r>
              <a:rPr lang="en-US" sz="2600" dirty="0">
                <a:solidFill>
                  <a:schemeClr val="tx1"/>
                </a:solidFill>
              </a:rPr>
              <a:t>Water scarcity affects more than 40 percent of people around the world, and that number is projected to go even higher as a result of climate change. </a:t>
            </a:r>
          </a:p>
          <a:p>
            <a:pPr algn="just">
              <a:lnSpc>
                <a:spcPct val="120000"/>
              </a:lnSpc>
              <a:spcBef>
                <a:spcPts val="0"/>
              </a:spcBef>
              <a:buClrTx/>
              <a:buFont typeface="Wingdings" panose="05000000000000000000" pitchFamily="2" charset="2"/>
              <a:buChar char="q"/>
            </a:pPr>
            <a:r>
              <a:rPr lang="en-US" sz="2600" dirty="0">
                <a:solidFill>
                  <a:schemeClr val="tx1"/>
                </a:solidFill>
              </a:rPr>
              <a:t>If we continue the path we’re on, by 2050 at least one in four people are likely to be affected by recurring water shortages. </a:t>
            </a:r>
          </a:p>
          <a:p>
            <a:pPr algn="just">
              <a:lnSpc>
                <a:spcPct val="120000"/>
              </a:lnSpc>
              <a:spcBef>
                <a:spcPts val="0"/>
              </a:spcBef>
              <a:buClrTx/>
              <a:buFont typeface="Wingdings" panose="05000000000000000000" pitchFamily="2" charset="2"/>
              <a:buChar char="q"/>
            </a:pPr>
            <a:r>
              <a:rPr lang="en-US" sz="2600" dirty="0">
                <a:solidFill>
                  <a:schemeClr val="tx1"/>
                </a:solidFill>
              </a:rPr>
              <a:t>Diarrhea, caused by inadequate access to water and sanitation, is the fifth leading cause of death in the world.  </a:t>
            </a:r>
          </a:p>
          <a:p>
            <a:pPr algn="just">
              <a:lnSpc>
                <a:spcPct val="120000"/>
              </a:lnSpc>
              <a:spcBef>
                <a:spcPts val="0"/>
              </a:spcBef>
              <a:buClrTx/>
              <a:buFont typeface="Wingdings" panose="05000000000000000000" pitchFamily="2" charset="2"/>
              <a:buChar char="q"/>
            </a:pPr>
            <a:r>
              <a:rPr lang="en-US" sz="2600" dirty="0">
                <a:solidFill>
                  <a:schemeClr val="tx1"/>
                </a:solidFill>
              </a:rPr>
              <a:t>Unsafe water and sanitation facilities account for most of the 1.2 million deaths of children under five each year caused by diarrhea. </a:t>
            </a:r>
          </a:p>
          <a:p>
            <a:pPr algn="just">
              <a:lnSpc>
                <a:spcPct val="120000"/>
              </a:lnSpc>
              <a:spcBef>
                <a:spcPts val="0"/>
              </a:spcBef>
              <a:buClrTx/>
              <a:buFont typeface="Wingdings" panose="05000000000000000000" pitchFamily="2" charset="2"/>
              <a:buChar char="q"/>
            </a:pPr>
            <a:r>
              <a:rPr lang="en-US" sz="2600" dirty="0">
                <a:solidFill>
                  <a:schemeClr val="tx1"/>
                </a:solidFill>
              </a:rPr>
              <a:t>They also cause great suffering in both adults and children through diseases associated with intestinal parasites.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2204168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7. Ensure access to affordable energy.</a:t>
            </a:r>
          </a:p>
          <a:p>
            <a:pPr algn="just">
              <a:lnSpc>
                <a:spcPct val="120000"/>
              </a:lnSpc>
              <a:spcBef>
                <a:spcPts val="0"/>
              </a:spcBef>
              <a:buClrTx/>
              <a:buFont typeface="Wingdings" panose="05000000000000000000" pitchFamily="2" charset="2"/>
              <a:buChar char="q"/>
            </a:pPr>
            <a:r>
              <a:rPr lang="en-US" sz="2600" dirty="0">
                <a:solidFill>
                  <a:schemeClr val="tx1"/>
                </a:solidFill>
              </a:rPr>
              <a:t>Between 1990 and 2010, the number of people with access to electricity increased by 1.7 billion. That’s progress to be proud of. </a:t>
            </a:r>
          </a:p>
          <a:p>
            <a:pPr algn="just">
              <a:lnSpc>
                <a:spcPct val="120000"/>
              </a:lnSpc>
              <a:spcBef>
                <a:spcPts val="0"/>
              </a:spcBef>
              <a:buClrTx/>
              <a:buFont typeface="Wingdings" panose="05000000000000000000" pitchFamily="2" charset="2"/>
              <a:buChar char="q"/>
            </a:pPr>
            <a:r>
              <a:rPr lang="en-US" sz="2600" dirty="0">
                <a:solidFill>
                  <a:schemeClr val="tx1"/>
                </a:solidFill>
              </a:rPr>
              <a:t>As the world’s population continues to rise, more people will need cheap energy to light their homes and streets, use phones and computers and do their everyday business.</a:t>
            </a:r>
          </a:p>
          <a:p>
            <a:pPr algn="just">
              <a:lnSpc>
                <a:spcPct val="120000"/>
              </a:lnSpc>
              <a:spcBef>
                <a:spcPts val="0"/>
              </a:spcBef>
              <a:buClrTx/>
              <a:buFont typeface="Wingdings" panose="05000000000000000000" pitchFamily="2" charset="2"/>
              <a:buChar char="q"/>
            </a:pPr>
            <a:r>
              <a:rPr lang="en-US" sz="2600" dirty="0">
                <a:solidFill>
                  <a:schemeClr val="tx1"/>
                </a:solidFill>
              </a:rPr>
              <a:t>The way we get energy is an issue. Fossil fuels and greenhouse gas emissions (</a:t>
            </a:r>
            <a:r>
              <a:rPr lang="en-US" sz="2600" dirty="0" err="1">
                <a:solidFill>
                  <a:schemeClr val="tx1"/>
                </a:solidFill>
              </a:rPr>
              <a:t>e.g</a:t>
            </a:r>
            <a:r>
              <a:rPr lang="en-US" sz="2600" dirty="0">
                <a:solidFill>
                  <a:schemeClr val="tx1"/>
                </a:solidFill>
              </a:rPr>
              <a:t> Water vapour, CO2, methane, nitrous oxide, Ozone, </a:t>
            </a:r>
            <a:r>
              <a:rPr lang="en-US" sz="2600" dirty="0" err="1">
                <a:solidFill>
                  <a:schemeClr val="tx1"/>
                </a:solidFill>
              </a:rPr>
              <a:t>etc</a:t>
            </a:r>
            <a:r>
              <a:rPr lang="en-US" sz="2600" dirty="0">
                <a:solidFill>
                  <a:schemeClr val="tx1"/>
                </a:solidFill>
              </a:rPr>
              <a:t>) are making drastic changes in the climate, leading to big problems on every continent.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36897027"/>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8. Promote sustainable economic growth.</a:t>
            </a:r>
          </a:p>
          <a:p>
            <a:pPr algn="just">
              <a:lnSpc>
                <a:spcPct val="120000"/>
              </a:lnSpc>
              <a:spcBef>
                <a:spcPts val="0"/>
              </a:spcBef>
              <a:buClrTx/>
              <a:buFont typeface="Wingdings" panose="05000000000000000000" pitchFamily="2" charset="2"/>
              <a:buChar char="q"/>
            </a:pPr>
            <a:r>
              <a:rPr lang="en-US" sz="2600" dirty="0">
                <a:solidFill>
                  <a:schemeClr val="tx1"/>
                </a:solidFill>
              </a:rPr>
              <a:t>An important part of economic growth is that people should have jobs that pay enough to support themselves and their families. </a:t>
            </a:r>
          </a:p>
          <a:p>
            <a:pPr algn="just">
              <a:lnSpc>
                <a:spcPct val="120000"/>
              </a:lnSpc>
              <a:spcBef>
                <a:spcPts val="0"/>
              </a:spcBef>
              <a:buClrTx/>
              <a:buFont typeface="Wingdings" panose="05000000000000000000" pitchFamily="2" charset="2"/>
              <a:buChar char="q"/>
            </a:pPr>
            <a:r>
              <a:rPr lang="en-US" sz="2600" dirty="0">
                <a:solidFill>
                  <a:schemeClr val="tx1"/>
                </a:solidFill>
              </a:rPr>
              <a:t>The middle class is growing worldwide, almost tripling in size in developing countries in the last 25 years.    </a:t>
            </a:r>
          </a:p>
          <a:p>
            <a:pPr algn="just">
              <a:lnSpc>
                <a:spcPct val="120000"/>
              </a:lnSpc>
              <a:spcBef>
                <a:spcPts val="0"/>
              </a:spcBef>
              <a:buClrTx/>
              <a:buFont typeface="Wingdings" panose="05000000000000000000" pitchFamily="2" charset="2"/>
              <a:buChar char="q"/>
            </a:pPr>
            <a:r>
              <a:rPr lang="en-US" sz="2600" dirty="0">
                <a:solidFill>
                  <a:schemeClr val="tx1"/>
                </a:solidFill>
              </a:rPr>
              <a:t>But in 2015, there was widening inequalities where over 200 million people had no jobs. </a:t>
            </a:r>
          </a:p>
          <a:p>
            <a:pPr algn="just">
              <a:lnSpc>
                <a:spcPct val="120000"/>
              </a:lnSpc>
              <a:spcBef>
                <a:spcPts val="0"/>
              </a:spcBef>
              <a:buClrTx/>
              <a:buFont typeface="Wingdings" panose="05000000000000000000" pitchFamily="2" charset="2"/>
              <a:buChar char="q"/>
            </a:pPr>
            <a:r>
              <a:rPr lang="en-US" sz="2600" dirty="0">
                <a:solidFill>
                  <a:schemeClr val="tx1"/>
                </a:solidFill>
              </a:rPr>
              <a:t>We can promote policies that encourage entrepreneurship and job creation.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17894722"/>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9. Build infrastructure and sustainable industrialization. </a:t>
            </a:r>
          </a:p>
          <a:p>
            <a:pPr algn="just">
              <a:lnSpc>
                <a:spcPct val="120000"/>
              </a:lnSpc>
              <a:spcBef>
                <a:spcPts val="0"/>
              </a:spcBef>
              <a:buClrTx/>
              <a:buFont typeface="Wingdings" panose="05000000000000000000" pitchFamily="2" charset="2"/>
              <a:buChar char="q"/>
            </a:pPr>
            <a:r>
              <a:rPr lang="en-US" sz="2600" dirty="0">
                <a:solidFill>
                  <a:schemeClr val="tx1"/>
                </a:solidFill>
              </a:rPr>
              <a:t>Technological progress helps us address big global challenges such as creating jobs and becoming more energy efficient. </a:t>
            </a:r>
          </a:p>
          <a:p>
            <a:pPr algn="just">
              <a:lnSpc>
                <a:spcPct val="120000"/>
              </a:lnSpc>
              <a:spcBef>
                <a:spcPts val="0"/>
              </a:spcBef>
              <a:buClrTx/>
              <a:buFont typeface="Wingdings" panose="05000000000000000000" pitchFamily="2" charset="2"/>
              <a:buChar char="q"/>
            </a:pPr>
            <a:r>
              <a:rPr lang="en-US" sz="2600" dirty="0">
                <a:solidFill>
                  <a:schemeClr val="tx1"/>
                </a:solidFill>
              </a:rPr>
              <a:t>The world is becoming ever more interconnected and prosperous through internet.</a:t>
            </a:r>
          </a:p>
          <a:p>
            <a:pPr algn="just">
              <a:lnSpc>
                <a:spcPct val="120000"/>
              </a:lnSpc>
              <a:spcBef>
                <a:spcPts val="0"/>
              </a:spcBef>
              <a:buClrTx/>
              <a:buFont typeface="Wingdings" panose="05000000000000000000" pitchFamily="2" charset="2"/>
              <a:buChar char="q"/>
            </a:pPr>
            <a:r>
              <a:rPr lang="en-US" sz="2600" dirty="0">
                <a:solidFill>
                  <a:schemeClr val="tx1"/>
                </a:solidFill>
              </a:rPr>
              <a:t>The more connected we are, the more we benefit from the wisdom and contributions of people everywhere on earth. </a:t>
            </a:r>
          </a:p>
          <a:p>
            <a:pPr marL="0" indent="0" algn="just">
              <a:lnSpc>
                <a:spcPct val="120000"/>
              </a:lnSpc>
              <a:spcBef>
                <a:spcPts val="0"/>
              </a:spcBef>
              <a:buClrTx/>
              <a:buNone/>
            </a:pPr>
            <a:r>
              <a:rPr lang="en-US" sz="2600" b="1" dirty="0">
                <a:solidFill>
                  <a:schemeClr val="tx1"/>
                </a:solidFill>
              </a:rPr>
              <a:t>10. Reduce inequality among countries.</a:t>
            </a:r>
          </a:p>
          <a:p>
            <a:pPr algn="just">
              <a:lnSpc>
                <a:spcPct val="120000"/>
              </a:lnSpc>
              <a:spcBef>
                <a:spcPts val="0"/>
              </a:spcBef>
              <a:buClrTx/>
              <a:buFont typeface="Wingdings" panose="05000000000000000000" pitchFamily="2" charset="2"/>
              <a:buChar char="q"/>
            </a:pPr>
            <a:r>
              <a:rPr lang="en-US" sz="2600" dirty="0">
                <a:solidFill>
                  <a:schemeClr val="tx1"/>
                </a:solidFill>
              </a:rPr>
              <a:t>The rich get richer, and the poor get poorer. </a:t>
            </a:r>
          </a:p>
          <a:p>
            <a:pPr algn="just">
              <a:lnSpc>
                <a:spcPct val="120000"/>
              </a:lnSpc>
              <a:spcBef>
                <a:spcPts val="0"/>
              </a:spcBef>
              <a:buClrTx/>
              <a:buFont typeface="Wingdings" panose="05000000000000000000" pitchFamily="2" charset="2"/>
              <a:buChar char="q"/>
            </a:pPr>
            <a:r>
              <a:rPr lang="en-US" sz="2600" dirty="0">
                <a:solidFill>
                  <a:schemeClr val="tx1"/>
                </a:solidFill>
              </a:rPr>
              <a:t>We can and must adopt policies that create opportunity for everyone, regardless of whom they are or where they come from. </a:t>
            </a:r>
          </a:p>
          <a:p>
            <a:pPr algn="just">
              <a:lnSpc>
                <a:spcPct val="120000"/>
              </a:lnSpc>
              <a:spcBef>
                <a:spcPts val="0"/>
              </a:spcBef>
              <a:buClrTx/>
              <a:buFont typeface="Wingdings" panose="05000000000000000000" pitchFamily="2" charset="2"/>
              <a:buChar char="q"/>
            </a:pPr>
            <a:r>
              <a:rPr lang="en-US" sz="2600" dirty="0">
                <a:solidFill>
                  <a:schemeClr val="tx1"/>
                </a:solidFill>
              </a:rPr>
              <a:t>Income inequality is a global problem that requires global solutions. </a:t>
            </a:r>
          </a:p>
          <a:p>
            <a:pPr algn="just">
              <a:lnSpc>
                <a:spcPct val="120000"/>
              </a:lnSpc>
              <a:spcBef>
                <a:spcPts val="0"/>
              </a:spcBef>
              <a:buClrTx/>
              <a:buFont typeface="Wingdings" panose="05000000000000000000" pitchFamily="2" charset="2"/>
              <a:buChar char="q"/>
            </a:pPr>
            <a:r>
              <a:rPr lang="en-US" sz="2600" dirty="0">
                <a:solidFill>
                  <a:schemeClr val="tx1"/>
                </a:solidFill>
              </a:rPr>
              <a:t>That means improving the regulation of financial markets and institutions, sending development aid where it is most needed and helping people migrate safely so they can pursue opportunities.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61440743"/>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11. Make cities and human settlements safe. </a:t>
            </a:r>
          </a:p>
          <a:p>
            <a:pPr algn="just">
              <a:lnSpc>
                <a:spcPct val="120000"/>
              </a:lnSpc>
              <a:spcBef>
                <a:spcPts val="0"/>
              </a:spcBef>
              <a:buClrTx/>
              <a:buFont typeface="Wingdings" panose="05000000000000000000" pitchFamily="2" charset="2"/>
              <a:buChar char="q"/>
            </a:pPr>
            <a:r>
              <a:rPr lang="en-US" sz="2600" dirty="0">
                <a:solidFill>
                  <a:schemeClr val="tx1"/>
                </a:solidFill>
              </a:rPr>
              <a:t>More than half the world’s population now lives in cities and that figure will go to about two- thirds of humanity by the year 2050. </a:t>
            </a:r>
          </a:p>
          <a:p>
            <a:pPr algn="just">
              <a:lnSpc>
                <a:spcPct val="120000"/>
              </a:lnSpc>
              <a:spcBef>
                <a:spcPts val="0"/>
              </a:spcBef>
              <a:buClrTx/>
              <a:buFont typeface="Wingdings" panose="05000000000000000000" pitchFamily="2" charset="2"/>
              <a:buChar char="q"/>
            </a:pPr>
            <a:r>
              <a:rPr lang="en-US" sz="2600" dirty="0">
                <a:solidFill>
                  <a:schemeClr val="tx1"/>
                </a:solidFill>
              </a:rPr>
              <a:t>In 1990 there were ten “mega-cities” with 10 million inhabitants or more. </a:t>
            </a:r>
          </a:p>
          <a:p>
            <a:pPr algn="just">
              <a:lnSpc>
                <a:spcPct val="120000"/>
              </a:lnSpc>
              <a:spcBef>
                <a:spcPts val="0"/>
              </a:spcBef>
              <a:buClrTx/>
              <a:buFont typeface="Wingdings" panose="05000000000000000000" pitchFamily="2" charset="2"/>
              <a:buChar char="q"/>
            </a:pPr>
            <a:r>
              <a:rPr lang="en-US" sz="2600" dirty="0">
                <a:solidFill>
                  <a:schemeClr val="tx1"/>
                </a:solidFill>
              </a:rPr>
              <a:t>In 2014, there were 28 mega-cities, home to 453 million people. </a:t>
            </a:r>
          </a:p>
          <a:p>
            <a:pPr algn="just">
              <a:lnSpc>
                <a:spcPct val="120000"/>
              </a:lnSpc>
              <a:spcBef>
                <a:spcPts val="0"/>
              </a:spcBef>
              <a:buClrTx/>
              <a:buFont typeface="Wingdings" panose="05000000000000000000" pitchFamily="2" charset="2"/>
              <a:buChar char="q"/>
            </a:pPr>
            <a:r>
              <a:rPr lang="en-US" sz="2600" dirty="0">
                <a:solidFill>
                  <a:schemeClr val="tx1"/>
                </a:solidFill>
              </a:rPr>
              <a:t>To make cities sustainable for all, we can create good affordable public housing, upgrade slum settlements, invest in public transport, create green spaces and get involved in urban planning decisions.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86450430"/>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12. Ensure sustainable consumption and production patterns.</a:t>
            </a:r>
          </a:p>
          <a:p>
            <a:pPr algn="just">
              <a:lnSpc>
                <a:spcPct val="120000"/>
              </a:lnSpc>
              <a:spcBef>
                <a:spcPts val="0"/>
              </a:spcBef>
              <a:buClrTx/>
              <a:buFont typeface="Wingdings" panose="05000000000000000000" pitchFamily="2" charset="2"/>
              <a:buChar char="q"/>
            </a:pPr>
            <a:r>
              <a:rPr lang="en-US" sz="2600" dirty="0">
                <a:solidFill>
                  <a:schemeClr val="tx1"/>
                </a:solidFill>
              </a:rPr>
              <a:t>A big share of the world population is consuming too little to meet even their basic needs.</a:t>
            </a:r>
          </a:p>
          <a:p>
            <a:pPr algn="just">
              <a:lnSpc>
                <a:spcPct val="120000"/>
              </a:lnSpc>
              <a:spcBef>
                <a:spcPts val="0"/>
              </a:spcBef>
              <a:buClrTx/>
              <a:buFont typeface="Wingdings" panose="05000000000000000000" pitchFamily="2" charset="2"/>
              <a:buChar char="q"/>
            </a:pPr>
            <a:r>
              <a:rPr lang="en-US" sz="2600" dirty="0">
                <a:solidFill>
                  <a:schemeClr val="tx1"/>
                </a:solidFill>
              </a:rPr>
              <a:t>We can have a world where everybody gets what they need to survive and thrive. </a:t>
            </a:r>
          </a:p>
          <a:p>
            <a:pPr algn="just">
              <a:lnSpc>
                <a:spcPct val="120000"/>
              </a:lnSpc>
              <a:spcBef>
                <a:spcPts val="0"/>
              </a:spcBef>
              <a:buClrTx/>
              <a:buFont typeface="Wingdings" panose="05000000000000000000" pitchFamily="2" charset="2"/>
              <a:buChar char="q"/>
            </a:pPr>
            <a:r>
              <a:rPr lang="en-US" sz="2600" dirty="0">
                <a:solidFill>
                  <a:schemeClr val="tx1"/>
                </a:solidFill>
              </a:rPr>
              <a:t>We can consume in a way that preserves our natural resources so that our children can enjoy them.</a:t>
            </a:r>
          </a:p>
          <a:p>
            <a:pPr algn="just">
              <a:lnSpc>
                <a:spcPct val="120000"/>
              </a:lnSpc>
              <a:spcBef>
                <a:spcPts val="0"/>
              </a:spcBef>
              <a:buClrTx/>
              <a:buFont typeface="Wingdings" panose="05000000000000000000" pitchFamily="2" charset="2"/>
              <a:buChar char="q"/>
            </a:pPr>
            <a:r>
              <a:rPr lang="en-US" sz="2600" dirty="0">
                <a:solidFill>
                  <a:schemeClr val="tx1"/>
                </a:solidFill>
              </a:rPr>
              <a:t>Help countries that have not consumed a lot to move towards more responsible consumption patterns.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2659118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2600" b="1" dirty="0">
                <a:solidFill>
                  <a:schemeClr val="tx1"/>
                </a:solidFill>
              </a:rPr>
              <a:t>13. Take action to combat climate change and its impacts.</a:t>
            </a:r>
          </a:p>
          <a:p>
            <a:pPr algn="just">
              <a:lnSpc>
                <a:spcPct val="120000"/>
              </a:lnSpc>
              <a:spcBef>
                <a:spcPts val="0"/>
              </a:spcBef>
              <a:buClrTx/>
              <a:buFont typeface="Wingdings" panose="05000000000000000000" pitchFamily="2" charset="2"/>
              <a:buChar char="q"/>
            </a:pPr>
            <a:r>
              <a:rPr lang="en-US" sz="2600" dirty="0">
                <a:solidFill>
                  <a:schemeClr val="tx1"/>
                </a:solidFill>
              </a:rPr>
              <a:t>Every country in the world is seeing the drastic effects of climate change, some more than others. </a:t>
            </a:r>
          </a:p>
          <a:p>
            <a:pPr algn="just">
              <a:lnSpc>
                <a:spcPct val="120000"/>
              </a:lnSpc>
              <a:spcBef>
                <a:spcPts val="0"/>
              </a:spcBef>
              <a:buClrTx/>
              <a:buFont typeface="Wingdings" panose="05000000000000000000" pitchFamily="2" charset="2"/>
              <a:buChar char="q"/>
            </a:pPr>
            <a:r>
              <a:rPr lang="en-US" sz="2600" dirty="0">
                <a:solidFill>
                  <a:schemeClr val="tx1"/>
                </a:solidFill>
              </a:rPr>
              <a:t>The impact of global warming is getting worse. </a:t>
            </a:r>
          </a:p>
          <a:p>
            <a:pPr algn="just">
              <a:lnSpc>
                <a:spcPct val="120000"/>
              </a:lnSpc>
              <a:spcBef>
                <a:spcPts val="0"/>
              </a:spcBef>
              <a:buClrTx/>
              <a:buFont typeface="Wingdings" panose="05000000000000000000" pitchFamily="2" charset="2"/>
              <a:buChar char="q"/>
            </a:pPr>
            <a:r>
              <a:rPr lang="en-US" sz="2600" dirty="0">
                <a:solidFill>
                  <a:schemeClr val="tx1"/>
                </a:solidFill>
              </a:rPr>
              <a:t>On average, the annual losses from earthquakes, tsunamis, tropical cyclones and flooding count in hundreds of billions of dollars. </a:t>
            </a:r>
          </a:p>
          <a:p>
            <a:pPr algn="just">
              <a:lnSpc>
                <a:spcPct val="120000"/>
              </a:lnSpc>
              <a:spcBef>
                <a:spcPts val="0"/>
              </a:spcBef>
              <a:buClrTx/>
              <a:buFont typeface="Wingdings" panose="05000000000000000000" pitchFamily="2" charset="2"/>
              <a:buChar char="q"/>
            </a:pPr>
            <a:r>
              <a:rPr lang="en-US" sz="2600" dirty="0">
                <a:solidFill>
                  <a:schemeClr val="tx1"/>
                </a:solidFill>
              </a:rPr>
              <a:t>This goal lays out a way for countries to work together to meet this urgent challenge.</a:t>
            </a:r>
          </a:p>
          <a:p>
            <a:pPr marL="0" indent="0" algn="just">
              <a:lnSpc>
                <a:spcPct val="120000"/>
              </a:lnSpc>
              <a:spcBef>
                <a:spcPts val="0"/>
              </a:spcBef>
              <a:buClrTx/>
              <a:buNone/>
            </a:pPr>
            <a:r>
              <a:rPr lang="en-US" sz="2600" b="1" dirty="0">
                <a:solidFill>
                  <a:schemeClr val="tx1"/>
                </a:solidFill>
              </a:rPr>
              <a:t>14.	Conserve and use marine resources for sustainable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More than 3 billion people depend on marine and coastal diversity for their livelihoods. </a:t>
            </a:r>
          </a:p>
          <a:p>
            <a:pPr algn="just">
              <a:lnSpc>
                <a:spcPct val="120000"/>
              </a:lnSpc>
              <a:spcBef>
                <a:spcPts val="0"/>
              </a:spcBef>
              <a:buClrTx/>
              <a:buFont typeface="Wingdings" panose="05000000000000000000" pitchFamily="2" charset="2"/>
              <a:buChar char="q"/>
            </a:pPr>
            <a:r>
              <a:rPr lang="en-US" sz="2600" dirty="0">
                <a:solidFill>
                  <a:schemeClr val="tx1"/>
                </a:solidFill>
              </a:rPr>
              <a:t>Today we are seeing nearly a third of the world’s fish stocks overexploited.</a:t>
            </a:r>
          </a:p>
          <a:p>
            <a:pPr algn="just">
              <a:lnSpc>
                <a:spcPct val="120000"/>
              </a:lnSpc>
              <a:spcBef>
                <a:spcPts val="0"/>
              </a:spcBef>
              <a:buClrTx/>
              <a:buFont typeface="Wingdings" panose="05000000000000000000" pitchFamily="2" charset="2"/>
              <a:buChar char="q"/>
            </a:pPr>
            <a:r>
              <a:rPr lang="en-US" sz="2600" dirty="0">
                <a:solidFill>
                  <a:schemeClr val="tx1"/>
                </a:solidFill>
              </a:rPr>
              <a:t>Oceans absorb about 30 percent of the carbon dioxide that humans produce.</a:t>
            </a:r>
          </a:p>
          <a:p>
            <a:pPr algn="just">
              <a:lnSpc>
                <a:spcPct val="120000"/>
              </a:lnSpc>
              <a:spcBef>
                <a:spcPts val="0"/>
              </a:spcBef>
              <a:buClrTx/>
              <a:buFont typeface="Wingdings" panose="05000000000000000000" pitchFamily="2" charset="2"/>
              <a:buChar char="q"/>
            </a:pPr>
            <a:r>
              <a:rPr lang="en-US" sz="2600" dirty="0">
                <a:solidFill>
                  <a:schemeClr val="tx1"/>
                </a:solidFill>
              </a:rPr>
              <a:t>We are producing more carbon dioxide than ever before and that makes the oceans more acidic, 26% more, since the start of the industrial revolution. </a:t>
            </a:r>
          </a:p>
          <a:p>
            <a:pPr algn="just">
              <a:lnSpc>
                <a:spcPct val="120000"/>
              </a:lnSpc>
              <a:spcBef>
                <a:spcPts val="0"/>
              </a:spcBef>
              <a:buClrTx/>
              <a:buFont typeface="Wingdings" panose="05000000000000000000" pitchFamily="2" charset="2"/>
              <a:buChar char="q"/>
            </a:pPr>
            <a:r>
              <a:rPr lang="en-US" sz="2600" dirty="0">
                <a:solidFill>
                  <a:schemeClr val="tx1"/>
                </a:solidFill>
              </a:rPr>
              <a:t>This goal targets for the managing and protecting the life below the water.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26485393"/>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15. Protect and restore ecosystems.</a:t>
            </a:r>
          </a:p>
          <a:p>
            <a:pPr algn="just">
              <a:lnSpc>
                <a:spcPct val="120000"/>
              </a:lnSpc>
              <a:spcBef>
                <a:spcPts val="0"/>
              </a:spcBef>
              <a:buClrTx/>
              <a:buFont typeface="Wingdings" panose="05000000000000000000" pitchFamily="2" charset="2"/>
              <a:buChar char="q"/>
            </a:pPr>
            <a:r>
              <a:rPr lang="en-US" sz="2600" dirty="0">
                <a:solidFill>
                  <a:schemeClr val="tx1"/>
                </a:solidFill>
              </a:rPr>
              <a:t>Humans and other animals rely on other forms of life on land for food, clean air, clean water, and as a means of combating climate change.</a:t>
            </a:r>
          </a:p>
          <a:p>
            <a:pPr algn="just">
              <a:lnSpc>
                <a:spcPct val="120000"/>
              </a:lnSpc>
              <a:spcBef>
                <a:spcPts val="0"/>
              </a:spcBef>
              <a:buClrTx/>
              <a:buFont typeface="Wingdings" panose="05000000000000000000" pitchFamily="2" charset="2"/>
              <a:buChar char="q"/>
            </a:pPr>
            <a:r>
              <a:rPr lang="en-US" sz="2600" dirty="0">
                <a:solidFill>
                  <a:schemeClr val="tx1"/>
                </a:solidFill>
              </a:rPr>
              <a:t>Plant life makes up 80% of the human diet. </a:t>
            </a:r>
          </a:p>
          <a:p>
            <a:pPr algn="just">
              <a:lnSpc>
                <a:spcPct val="120000"/>
              </a:lnSpc>
              <a:spcBef>
                <a:spcPts val="0"/>
              </a:spcBef>
              <a:buClrTx/>
              <a:buFont typeface="Wingdings" panose="05000000000000000000" pitchFamily="2" charset="2"/>
              <a:buChar char="q"/>
            </a:pPr>
            <a:r>
              <a:rPr lang="en-US" sz="2600" dirty="0">
                <a:solidFill>
                  <a:schemeClr val="tx1"/>
                </a:solidFill>
              </a:rPr>
              <a:t>Forests, which cover 30% of the earth’s surface, help keep the air and water clean and the earth’s climate in balance. </a:t>
            </a:r>
          </a:p>
          <a:p>
            <a:pPr algn="just">
              <a:lnSpc>
                <a:spcPct val="120000"/>
              </a:lnSpc>
              <a:spcBef>
                <a:spcPts val="0"/>
              </a:spcBef>
              <a:buClrTx/>
              <a:buFont typeface="Wingdings" panose="05000000000000000000" pitchFamily="2" charset="2"/>
              <a:buChar char="q"/>
            </a:pPr>
            <a:r>
              <a:rPr lang="en-US" sz="2600" dirty="0">
                <a:solidFill>
                  <a:schemeClr val="tx1"/>
                </a:solidFill>
              </a:rPr>
              <a:t>Plants and forests are home to millions of animal species. </a:t>
            </a:r>
          </a:p>
          <a:p>
            <a:pPr algn="just">
              <a:lnSpc>
                <a:spcPct val="120000"/>
              </a:lnSpc>
              <a:spcBef>
                <a:spcPts val="0"/>
              </a:spcBef>
              <a:buClrTx/>
              <a:buFont typeface="Wingdings" panose="05000000000000000000" pitchFamily="2" charset="2"/>
              <a:buChar char="q"/>
            </a:pPr>
            <a:r>
              <a:rPr lang="en-US" sz="2600" dirty="0">
                <a:solidFill>
                  <a:schemeClr val="tx1"/>
                </a:solidFill>
              </a:rPr>
              <a:t>Arable land is disappearing 30 to 35 times faster than it has historically. </a:t>
            </a:r>
          </a:p>
          <a:p>
            <a:pPr algn="just">
              <a:lnSpc>
                <a:spcPct val="120000"/>
              </a:lnSpc>
              <a:spcBef>
                <a:spcPts val="0"/>
              </a:spcBef>
              <a:buClrTx/>
              <a:buFont typeface="Wingdings" panose="05000000000000000000" pitchFamily="2" charset="2"/>
              <a:buChar char="q"/>
            </a:pPr>
            <a:r>
              <a:rPr lang="en-US" sz="2600" dirty="0">
                <a:solidFill>
                  <a:schemeClr val="tx1"/>
                </a:solidFill>
              </a:rPr>
              <a:t>Deserts are spreading. </a:t>
            </a:r>
          </a:p>
          <a:p>
            <a:pPr algn="just">
              <a:lnSpc>
                <a:spcPct val="120000"/>
              </a:lnSpc>
              <a:spcBef>
                <a:spcPts val="0"/>
              </a:spcBef>
              <a:buClrTx/>
              <a:buFont typeface="Wingdings" panose="05000000000000000000" pitchFamily="2" charset="2"/>
              <a:buChar char="q"/>
            </a:pPr>
            <a:r>
              <a:rPr lang="en-US" sz="2600" dirty="0">
                <a:solidFill>
                  <a:schemeClr val="tx1"/>
                </a:solidFill>
              </a:rPr>
              <a:t>Animal breeds are going extinct. </a:t>
            </a:r>
          </a:p>
          <a:p>
            <a:pPr algn="just">
              <a:lnSpc>
                <a:spcPct val="120000"/>
              </a:lnSpc>
              <a:spcBef>
                <a:spcPts val="0"/>
              </a:spcBef>
              <a:buClrTx/>
              <a:buFont typeface="Wingdings" panose="05000000000000000000" pitchFamily="2" charset="2"/>
              <a:buChar char="q"/>
            </a:pPr>
            <a:r>
              <a:rPr lang="en-US" sz="2600" dirty="0">
                <a:solidFill>
                  <a:schemeClr val="tx1"/>
                </a:solidFill>
              </a:rPr>
              <a:t>This goals aims to conserve and restore the use of terrestrial ecosystems such as forests, wetlands, dry lands and mountains by 2020.</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281039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16. Promote peace, justice and strong institutions.</a:t>
            </a:r>
          </a:p>
          <a:p>
            <a:pPr algn="just">
              <a:lnSpc>
                <a:spcPct val="120000"/>
              </a:lnSpc>
              <a:spcBef>
                <a:spcPts val="0"/>
              </a:spcBef>
              <a:buClrTx/>
              <a:buFont typeface="Wingdings" panose="05000000000000000000" pitchFamily="2" charset="2"/>
              <a:buChar char="q"/>
            </a:pPr>
            <a:r>
              <a:rPr lang="en-US" sz="2600" dirty="0">
                <a:solidFill>
                  <a:schemeClr val="tx1"/>
                </a:solidFill>
              </a:rPr>
              <a:t>People cannot eat, learn, work and raise families without peace. </a:t>
            </a:r>
          </a:p>
          <a:p>
            <a:pPr algn="just">
              <a:lnSpc>
                <a:spcPct val="120000"/>
              </a:lnSpc>
              <a:spcBef>
                <a:spcPts val="0"/>
              </a:spcBef>
              <a:buClrTx/>
              <a:buFont typeface="Wingdings" panose="05000000000000000000" pitchFamily="2" charset="2"/>
              <a:buChar char="q"/>
            </a:pPr>
            <a:r>
              <a:rPr lang="en-US" sz="2600" dirty="0">
                <a:solidFill>
                  <a:schemeClr val="tx1"/>
                </a:solidFill>
              </a:rPr>
              <a:t>A country cannot have peace without justice, without human rights, without government based on the rule of law. </a:t>
            </a:r>
          </a:p>
          <a:p>
            <a:pPr algn="just">
              <a:lnSpc>
                <a:spcPct val="120000"/>
              </a:lnSpc>
              <a:spcBef>
                <a:spcPts val="0"/>
              </a:spcBef>
              <a:buClrTx/>
              <a:buFont typeface="Wingdings" panose="05000000000000000000" pitchFamily="2" charset="2"/>
              <a:buChar char="q"/>
            </a:pPr>
            <a:r>
              <a:rPr lang="en-US" sz="2600" dirty="0">
                <a:solidFill>
                  <a:schemeClr val="tx1"/>
                </a:solidFill>
              </a:rPr>
              <a:t>This goals aims to reduce all forms of violence and propose that governments and communities find lasting solutions to conflict and insecurity. </a:t>
            </a:r>
          </a:p>
          <a:p>
            <a:pPr marL="0" indent="0" algn="just">
              <a:lnSpc>
                <a:spcPct val="120000"/>
              </a:lnSpc>
              <a:spcBef>
                <a:spcPts val="0"/>
              </a:spcBef>
              <a:buClrTx/>
              <a:buNone/>
            </a:pPr>
            <a:r>
              <a:rPr lang="en-US" sz="2600" b="1" dirty="0">
                <a:solidFill>
                  <a:schemeClr val="tx1"/>
                </a:solidFill>
              </a:rPr>
              <a:t>17. Strengthen partnership for the goals.</a:t>
            </a:r>
          </a:p>
          <a:p>
            <a:pPr algn="just">
              <a:lnSpc>
                <a:spcPct val="120000"/>
              </a:lnSpc>
              <a:spcBef>
                <a:spcPts val="0"/>
              </a:spcBef>
              <a:buClrTx/>
              <a:buFont typeface="Wingdings" panose="05000000000000000000" pitchFamily="2" charset="2"/>
              <a:buChar char="q"/>
            </a:pPr>
            <a:r>
              <a:rPr lang="en-US" sz="2600" dirty="0">
                <a:solidFill>
                  <a:schemeClr val="tx1"/>
                </a:solidFill>
              </a:rPr>
              <a:t>The world is more interconnected today than ever before by internet, travel and global institutions. </a:t>
            </a:r>
          </a:p>
          <a:p>
            <a:pPr algn="just">
              <a:lnSpc>
                <a:spcPct val="120000"/>
              </a:lnSpc>
              <a:spcBef>
                <a:spcPts val="0"/>
              </a:spcBef>
              <a:buClrTx/>
              <a:buFont typeface="Wingdings" panose="05000000000000000000" pitchFamily="2" charset="2"/>
              <a:buChar char="q"/>
            </a:pPr>
            <a:r>
              <a:rPr lang="en-US" sz="2600" dirty="0">
                <a:solidFill>
                  <a:schemeClr val="tx1"/>
                </a:solidFill>
              </a:rPr>
              <a:t>193 countries agreed on these Goals. </a:t>
            </a:r>
          </a:p>
          <a:p>
            <a:pPr algn="just">
              <a:lnSpc>
                <a:spcPct val="120000"/>
              </a:lnSpc>
              <a:spcBef>
                <a:spcPts val="0"/>
              </a:spcBef>
              <a:buClrTx/>
              <a:buFont typeface="Wingdings" panose="05000000000000000000" pitchFamily="2" charset="2"/>
              <a:buChar char="q"/>
            </a:pPr>
            <a:r>
              <a:rPr lang="en-US" sz="2600" dirty="0">
                <a:solidFill>
                  <a:schemeClr val="tx1"/>
                </a:solidFill>
              </a:rPr>
              <a:t>This final goal lays out a way for Nations to work together to achieve all the other goals.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92719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3200" b="1" dirty="0">
                <a:solidFill>
                  <a:srgbClr val="00B050"/>
                </a:solidFill>
              </a:rPr>
              <a:t>Characteristics of a community</a:t>
            </a:r>
          </a:p>
          <a:p>
            <a:pPr algn="just">
              <a:lnSpc>
                <a:spcPct val="120000"/>
              </a:lnSpc>
              <a:spcBef>
                <a:spcPts val="0"/>
              </a:spcBef>
              <a:buClrTx/>
              <a:buFont typeface="Wingdings" panose="05000000000000000000" pitchFamily="2" charset="2"/>
              <a:buChar char="q"/>
            </a:pPr>
            <a:r>
              <a:rPr lang="en-US" sz="3200" b="1" dirty="0">
                <a:solidFill>
                  <a:schemeClr val="tx1"/>
                </a:solidFill>
              </a:rPr>
              <a:t>Distinctiveness</a:t>
            </a:r>
            <a:r>
              <a:rPr lang="en-US" sz="3200" dirty="0">
                <a:solidFill>
                  <a:schemeClr val="tx1"/>
                </a:solidFill>
              </a:rPr>
              <a:t> –each community has defined as geographical boundaries having its beginning and end.</a:t>
            </a:r>
          </a:p>
          <a:p>
            <a:pPr algn="just">
              <a:lnSpc>
                <a:spcPct val="120000"/>
              </a:lnSpc>
              <a:spcBef>
                <a:spcPts val="0"/>
              </a:spcBef>
              <a:buClrTx/>
              <a:buFont typeface="Wingdings" panose="05000000000000000000" pitchFamily="2" charset="2"/>
              <a:buChar char="q"/>
            </a:pPr>
            <a:r>
              <a:rPr lang="en-US" sz="3200" b="1" dirty="0">
                <a:solidFill>
                  <a:schemeClr val="tx1"/>
                </a:solidFill>
              </a:rPr>
              <a:t>Homogeneity</a:t>
            </a:r>
            <a:r>
              <a:rPr lang="en-US" sz="3200" dirty="0">
                <a:solidFill>
                  <a:schemeClr val="tx1"/>
                </a:solidFill>
              </a:rPr>
              <a:t>- there is similarity in psychological characteristics of people living in the defined boundaries of the community e.g. language, lifestyle, customs etc.</a:t>
            </a:r>
          </a:p>
          <a:p>
            <a:pPr algn="just">
              <a:lnSpc>
                <a:spcPct val="120000"/>
              </a:lnSpc>
              <a:spcBef>
                <a:spcPts val="0"/>
              </a:spcBef>
              <a:buClrTx/>
              <a:buFont typeface="Wingdings" panose="05000000000000000000" pitchFamily="2" charset="2"/>
              <a:buChar char="q"/>
            </a:pPr>
            <a:r>
              <a:rPr lang="en-US" sz="3200" b="1" dirty="0">
                <a:solidFill>
                  <a:schemeClr val="tx1"/>
                </a:solidFill>
              </a:rPr>
              <a:t>Closeness</a:t>
            </a:r>
            <a:r>
              <a:rPr lang="en-US" sz="3200" dirty="0">
                <a:solidFill>
                  <a:schemeClr val="tx1"/>
                </a:solidFill>
              </a:rPr>
              <a:t>- the people in the community have face to face interaction and free communication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45571297"/>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85000" lnSpcReduction="20000"/>
          </a:bodyPr>
          <a:lstStyle/>
          <a:p>
            <a:pPr marL="0" indent="0" algn="ctr">
              <a:lnSpc>
                <a:spcPct val="120000"/>
              </a:lnSpc>
              <a:spcBef>
                <a:spcPts val="0"/>
              </a:spcBef>
              <a:buClrTx/>
              <a:buNone/>
            </a:pPr>
            <a:r>
              <a:rPr lang="en-US" sz="3300" b="1" dirty="0">
                <a:solidFill>
                  <a:srgbClr val="00B050"/>
                </a:solidFill>
              </a:rPr>
              <a:t>IMMUNIZATION</a:t>
            </a:r>
          </a:p>
          <a:p>
            <a:pPr algn="just">
              <a:lnSpc>
                <a:spcPct val="120000"/>
              </a:lnSpc>
              <a:spcBef>
                <a:spcPts val="0"/>
              </a:spcBef>
              <a:buClrTx/>
              <a:buFont typeface="Wingdings" panose="05000000000000000000" pitchFamily="2" charset="2"/>
              <a:buChar char="q"/>
            </a:pPr>
            <a:r>
              <a:rPr lang="en-US" sz="2600" b="1" dirty="0">
                <a:solidFill>
                  <a:schemeClr val="tx1"/>
                </a:solidFill>
              </a:rPr>
              <a:t>Immunization: </a:t>
            </a:r>
            <a:r>
              <a:rPr lang="en-US" sz="2600" dirty="0">
                <a:solidFill>
                  <a:schemeClr val="tx1"/>
                </a:solidFill>
              </a:rPr>
              <a:t>Is the process of reinforcing someone’s immune system by the use of vaccines or related substances.</a:t>
            </a:r>
          </a:p>
          <a:p>
            <a:pPr algn="just">
              <a:lnSpc>
                <a:spcPct val="120000"/>
              </a:lnSpc>
              <a:spcBef>
                <a:spcPts val="0"/>
              </a:spcBef>
              <a:buClrTx/>
              <a:buFont typeface="Wingdings" panose="05000000000000000000" pitchFamily="2" charset="2"/>
              <a:buChar char="q"/>
            </a:pPr>
            <a:r>
              <a:rPr lang="en-US" sz="2600" b="1" dirty="0">
                <a:solidFill>
                  <a:schemeClr val="tx1"/>
                </a:solidFill>
              </a:rPr>
              <a:t>Prophylaxis: </a:t>
            </a:r>
            <a:r>
              <a:rPr lang="en-US" sz="2600" dirty="0">
                <a:solidFill>
                  <a:schemeClr val="tx1"/>
                </a:solidFill>
              </a:rPr>
              <a:t>Refers to the administration of drugs or vaccines for prevention rather than curative purposes.</a:t>
            </a:r>
          </a:p>
          <a:p>
            <a:pPr algn="just">
              <a:lnSpc>
                <a:spcPct val="120000"/>
              </a:lnSpc>
              <a:spcBef>
                <a:spcPts val="0"/>
              </a:spcBef>
              <a:buClrTx/>
              <a:buFont typeface="Wingdings" panose="05000000000000000000" pitchFamily="2" charset="2"/>
              <a:buChar char="q"/>
            </a:pPr>
            <a:r>
              <a:rPr lang="en-US" sz="2600" b="1" dirty="0">
                <a:solidFill>
                  <a:schemeClr val="tx1"/>
                </a:solidFill>
              </a:rPr>
              <a:t>Antigen: </a:t>
            </a:r>
            <a:r>
              <a:rPr lang="en-US" sz="2600" dirty="0">
                <a:solidFill>
                  <a:schemeClr val="tx1"/>
                </a:solidFill>
              </a:rPr>
              <a:t>Is any substance which is capable, under appropriate conditions, of inducing a specific immune response.  E.g. toxins, foreign proteins, microorganisms and tissue cells.</a:t>
            </a:r>
          </a:p>
          <a:p>
            <a:pPr algn="just">
              <a:lnSpc>
                <a:spcPct val="120000"/>
              </a:lnSpc>
              <a:spcBef>
                <a:spcPts val="0"/>
              </a:spcBef>
              <a:buClrTx/>
              <a:buFont typeface="Wingdings" panose="05000000000000000000" pitchFamily="2" charset="2"/>
              <a:buChar char="q"/>
            </a:pPr>
            <a:r>
              <a:rPr lang="en-US" sz="2600" b="1" dirty="0">
                <a:solidFill>
                  <a:schemeClr val="tx1"/>
                </a:solidFill>
              </a:rPr>
              <a:t>Antibody: </a:t>
            </a:r>
            <a:r>
              <a:rPr lang="en-US" sz="2600" dirty="0">
                <a:solidFill>
                  <a:schemeClr val="tx1"/>
                </a:solidFill>
              </a:rPr>
              <a:t>Antibody is a special protein (immunoglobulin) found in tissue fluid and blood serum.  It is produced in response to specific antigen for protection against the specific antigen.</a:t>
            </a:r>
          </a:p>
          <a:p>
            <a:pPr algn="just">
              <a:lnSpc>
                <a:spcPct val="120000"/>
              </a:lnSpc>
              <a:spcBef>
                <a:spcPts val="0"/>
              </a:spcBef>
              <a:buClrTx/>
              <a:buFont typeface="Wingdings" panose="05000000000000000000" pitchFamily="2" charset="2"/>
              <a:buChar char="q"/>
            </a:pPr>
            <a:r>
              <a:rPr lang="en-US" sz="2600" b="1" dirty="0">
                <a:solidFill>
                  <a:schemeClr val="tx1"/>
                </a:solidFill>
              </a:rPr>
              <a:t>Immunity: </a:t>
            </a:r>
            <a:r>
              <a:rPr lang="en-US" sz="2600" dirty="0">
                <a:solidFill>
                  <a:schemeClr val="tx1"/>
                </a:solidFill>
              </a:rPr>
              <a:t>This is the ability of the body to resist harmful disease organisms.</a:t>
            </a:r>
          </a:p>
          <a:p>
            <a:pPr algn="just">
              <a:lnSpc>
                <a:spcPct val="120000"/>
              </a:lnSpc>
              <a:spcBef>
                <a:spcPts val="0"/>
              </a:spcBef>
              <a:buClrTx/>
              <a:buFont typeface="Wingdings" panose="05000000000000000000" pitchFamily="2" charset="2"/>
              <a:buChar char="q"/>
            </a:pPr>
            <a:r>
              <a:rPr lang="en-US" sz="2600" b="1" dirty="0">
                <a:solidFill>
                  <a:schemeClr val="tx1"/>
                </a:solidFill>
              </a:rPr>
              <a:t>Vaccine: </a:t>
            </a:r>
            <a:r>
              <a:rPr lang="en-US" sz="2600" dirty="0">
                <a:solidFill>
                  <a:schemeClr val="tx1"/>
                </a:solidFill>
              </a:rPr>
              <a:t>A vaccine is made of an organism or a toxin which is either killed or attenuated. </a:t>
            </a:r>
          </a:p>
          <a:p>
            <a:pPr algn="just">
              <a:lnSpc>
                <a:spcPct val="120000"/>
              </a:lnSpc>
              <a:spcBef>
                <a:spcPts val="0"/>
              </a:spcBef>
              <a:buClrTx/>
              <a:buFont typeface="Wingdings" panose="05000000000000000000" pitchFamily="2" charset="2"/>
              <a:buChar char="q"/>
            </a:pPr>
            <a:r>
              <a:rPr lang="en-US" sz="2600" b="1" dirty="0">
                <a:solidFill>
                  <a:schemeClr val="tx1"/>
                </a:solidFill>
              </a:rPr>
              <a:t>Attenuated: </a:t>
            </a:r>
            <a:r>
              <a:rPr lang="en-US" sz="2600" dirty="0">
                <a:solidFill>
                  <a:schemeClr val="tx1"/>
                </a:solidFill>
              </a:rPr>
              <a:t>Refers to reduced power/ virulence micro-organisms depriving them of their pathogenic properties without killing them, or inactivating their antigenicity properties.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58144202"/>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Types of immunity.</a:t>
            </a:r>
          </a:p>
          <a:p>
            <a:pPr algn="just">
              <a:lnSpc>
                <a:spcPct val="120000"/>
              </a:lnSpc>
              <a:spcBef>
                <a:spcPts val="0"/>
              </a:spcBef>
              <a:buClrTx/>
              <a:buFont typeface="Wingdings" panose="05000000000000000000" pitchFamily="2" charset="2"/>
              <a:buChar char="q"/>
            </a:pPr>
            <a:r>
              <a:rPr lang="en-US" sz="2600" b="1" dirty="0">
                <a:solidFill>
                  <a:schemeClr val="tx1"/>
                </a:solidFill>
              </a:rPr>
              <a:t>Passive immunity: </a:t>
            </a:r>
            <a:r>
              <a:rPr lang="en-US" sz="2600" dirty="0">
                <a:solidFill>
                  <a:schemeClr val="tx1"/>
                </a:solidFill>
              </a:rPr>
              <a:t>This is when one is protected temporarily by use of “borrowed” antibodies.</a:t>
            </a:r>
          </a:p>
          <a:p>
            <a:pPr algn="just">
              <a:lnSpc>
                <a:spcPct val="120000"/>
              </a:lnSpc>
              <a:spcBef>
                <a:spcPts val="0"/>
              </a:spcBef>
              <a:buClrTx/>
              <a:buFont typeface="Wingdings" panose="05000000000000000000" pitchFamily="2" charset="2"/>
              <a:buChar char="q"/>
            </a:pPr>
            <a:r>
              <a:rPr lang="en-US" sz="2600" b="1" dirty="0">
                <a:solidFill>
                  <a:schemeClr val="tx1"/>
                </a:solidFill>
              </a:rPr>
              <a:t>Active immunity: </a:t>
            </a:r>
            <a:r>
              <a:rPr lang="en-US" sz="2600" dirty="0">
                <a:solidFill>
                  <a:schemeClr val="tx1"/>
                </a:solidFill>
              </a:rPr>
              <a:t>A type of immunity developed by own production of antibodies. </a:t>
            </a:r>
          </a:p>
          <a:p>
            <a:pPr algn="just">
              <a:lnSpc>
                <a:spcPct val="120000"/>
              </a:lnSpc>
              <a:spcBef>
                <a:spcPts val="0"/>
              </a:spcBef>
              <a:buClrTx/>
              <a:buFont typeface="Wingdings" panose="05000000000000000000" pitchFamily="2" charset="2"/>
              <a:buChar char="q"/>
            </a:pPr>
            <a:r>
              <a:rPr lang="en-US" sz="2600" b="1" dirty="0">
                <a:solidFill>
                  <a:schemeClr val="tx1"/>
                </a:solidFill>
              </a:rPr>
              <a:t>Herd immunity: </a:t>
            </a:r>
            <a:r>
              <a:rPr lang="en-US" sz="2600" dirty="0">
                <a:solidFill>
                  <a:schemeClr val="tx1"/>
                </a:solidFill>
              </a:rPr>
              <a:t>This develops when a high proportion of the community, 80% or more, have been immunized. </a:t>
            </a:r>
          </a:p>
          <a:p>
            <a:pPr algn="just">
              <a:lnSpc>
                <a:spcPct val="120000"/>
              </a:lnSpc>
              <a:spcBef>
                <a:spcPts val="0"/>
              </a:spcBef>
              <a:buClrTx/>
              <a:buFont typeface="Wingdings" panose="05000000000000000000" pitchFamily="2" charset="2"/>
              <a:buChar char="q"/>
            </a:pPr>
            <a:r>
              <a:rPr lang="en-US" sz="2600" b="1" dirty="0">
                <a:solidFill>
                  <a:schemeClr val="tx1"/>
                </a:solidFill>
              </a:rPr>
              <a:t>Natural immunity: </a:t>
            </a:r>
            <a:r>
              <a:rPr lang="en-US" sz="2600" dirty="0">
                <a:solidFill>
                  <a:schemeClr val="tx1"/>
                </a:solidFill>
              </a:rPr>
              <a:t>This is immunity conferred by antibodies produced naturally i.e. With no human intervention.</a:t>
            </a:r>
          </a:p>
          <a:p>
            <a:pPr algn="just">
              <a:lnSpc>
                <a:spcPct val="120000"/>
              </a:lnSpc>
              <a:spcBef>
                <a:spcPts val="0"/>
              </a:spcBef>
              <a:buClrTx/>
              <a:buFont typeface="Wingdings" panose="05000000000000000000" pitchFamily="2" charset="2"/>
              <a:buChar char="q"/>
            </a:pPr>
            <a:r>
              <a:rPr lang="en-US" sz="2600" b="1" dirty="0">
                <a:solidFill>
                  <a:schemeClr val="tx1"/>
                </a:solidFill>
              </a:rPr>
              <a:t>Artificial immunity: </a:t>
            </a:r>
            <a:r>
              <a:rPr lang="en-US" sz="2600" dirty="0">
                <a:solidFill>
                  <a:schemeClr val="tx1"/>
                </a:solidFill>
              </a:rPr>
              <a:t>This is immunity conferred by antibodies produced through human intervention.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3592726"/>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Introduction:</a:t>
            </a:r>
          </a:p>
          <a:p>
            <a:pPr algn="just">
              <a:lnSpc>
                <a:spcPct val="120000"/>
              </a:lnSpc>
              <a:spcBef>
                <a:spcPts val="0"/>
              </a:spcBef>
              <a:buClrTx/>
              <a:buFont typeface="Wingdings" panose="05000000000000000000" pitchFamily="2" charset="2"/>
              <a:buChar char="q"/>
            </a:pPr>
            <a:r>
              <a:rPr lang="en-US" sz="2600" dirty="0">
                <a:solidFill>
                  <a:schemeClr val="tx1"/>
                </a:solidFill>
              </a:rPr>
              <a:t>Worldwide, millions of children die as a result of disease such as TB, measles, tetanus, diphtheria, whooping cough, Hepatitis B, HIB(meningitis), pneumonia, yellow fever and vitamin A deficiency. </a:t>
            </a:r>
          </a:p>
          <a:p>
            <a:pPr algn="just">
              <a:lnSpc>
                <a:spcPct val="120000"/>
              </a:lnSpc>
              <a:spcBef>
                <a:spcPts val="0"/>
              </a:spcBef>
              <a:buClrTx/>
              <a:buFont typeface="Wingdings" panose="05000000000000000000" pitchFamily="2" charset="2"/>
              <a:buChar char="q"/>
            </a:pPr>
            <a:r>
              <a:rPr lang="en-US" sz="2600" dirty="0">
                <a:solidFill>
                  <a:schemeClr val="tx1"/>
                </a:solidFill>
              </a:rPr>
              <a:t>Many more children become disabled through complications caused by these diseases which could be prevented through </a:t>
            </a:r>
            <a:r>
              <a:rPr lang="en-US" sz="2600" dirty="0" err="1">
                <a:solidFill>
                  <a:schemeClr val="tx1"/>
                </a:solidFill>
              </a:rPr>
              <a:t>immunisation</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err="1">
                <a:solidFill>
                  <a:schemeClr val="tx1"/>
                </a:solidFill>
              </a:rPr>
              <a:t>Immunisation</a:t>
            </a:r>
            <a:r>
              <a:rPr lang="en-US" sz="2600" dirty="0">
                <a:solidFill>
                  <a:schemeClr val="tx1"/>
                </a:solidFill>
              </a:rPr>
              <a:t> has proved to be a cost-effective weapon in the control, prevention and even elimination of these diseases.</a:t>
            </a:r>
          </a:p>
          <a:p>
            <a:pPr algn="just">
              <a:lnSpc>
                <a:spcPct val="120000"/>
              </a:lnSpc>
              <a:spcBef>
                <a:spcPts val="0"/>
              </a:spcBef>
              <a:buClrTx/>
              <a:buFont typeface="Wingdings" panose="05000000000000000000" pitchFamily="2" charset="2"/>
              <a:buChar char="q"/>
            </a:pPr>
            <a:r>
              <a:rPr lang="en-US" sz="2600" dirty="0">
                <a:solidFill>
                  <a:schemeClr val="tx1"/>
                </a:solidFill>
              </a:rPr>
              <a:t>WHO, UNICEF and other agencies came with strategies to strengthen, improve and expand the existing </a:t>
            </a:r>
            <a:r>
              <a:rPr lang="en-US" sz="2600" dirty="0" err="1">
                <a:solidFill>
                  <a:schemeClr val="tx1"/>
                </a:solidFill>
              </a:rPr>
              <a:t>immunisation</a:t>
            </a:r>
            <a:r>
              <a:rPr lang="en-US" sz="2600" dirty="0">
                <a:solidFill>
                  <a:schemeClr val="tx1"/>
                </a:solidFill>
              </a:rPr>
              <a:t> services and thus the basis for expanded Program on </a:t>
            </a:r>
            <a:r>
              <a:rPr lang="en-US" sz="2600" dirty="0" err="1">
                <a:solidFill>
                  <a:schemeClr val="tx1"/>
                </a:solidFill>
              </a:rPr>
              <a:t>Immunisation</a:t>
            </a:r>
            <a:r>
              <a:rPr lang="en-US" sz="2600" dirty="0">
                <a:solidFill>
                  <a:schemeClr val="tx1"/>
                </a:solidFill>
              </a:rPr>
              <a:t> (EPI):</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58386195"/>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ü"/>
            </a:pPr>
            <a:r>
              <a:rPr lang="en-US" sz="2600" dirty="0">
                <a:solidFill>
                  <a:schemeClr val="tx1"/>
                </a:solidFill>
              </a:rPr>
              <a:t>Increased </a:t>
            </a:r>
            <a:r>
              <a:rPr lang="en-US" sz="2600" dirty="0" err="1">
                <a:solidFill>
                  <a:schemeClr val="tx1"/>
                </a:solidFill>
              </a:rPr>
              <a:t>immunisation</a:t>
            </a:r>
            <a:r>
              <a:rPr lang="en-US" sz="2600" dirty="0">
                <a:solidFill>
                  <a:schemeClr val="tx1"/>
                </a:solidFill>
              </a:rPr>
              <a:t> coverage.</a:t>
            </a:r>
          </a:p>
          <a:p>
            <a:pPr algn="just">
              <a:lnSpc>
                <a:spcPct val="120000"/>
              </a:lnSpc>
              <a:spcBef>
                <a:spcPts val="0"/>
              </a:spcBef>
              <a:buClrTx/>
              <a:buFont typeface="Wingdings" panose="05000000000000000000" pitchFamily="2" charset="2"/>
              <a:buChar char="ü"/>
            </a:pPr>
            <a:r>
              <a:rPr lang="en-US" sz="2600" dirty="0">
                <a:solidFill>
                  <a:schemeClr val="tx1"/>
                </a:solidFill>
              </a:rPr>
              <a:t>Use of potent vaccines.</a:t>
            </a:r>
          </a:p>
          <a:p>
            <a:pPr algn="just">
              <a:lnSpc>
                <a:spcPct val="120000"/>
              </a:lnSpc>
              <a:spcBef>
                <a:spcPts val="0"/>
              </a:spcBef>
              <a:buClrTx/>
              <a:buFont typeface="Wingdings" panose="05000000000000000000" pitchFamily="2" charset="2"/>
              <a:buChar char="ü"/>
            </a:pPr>
            <a:r>
              <a:rPr lang="en-US" sz="2600" dirty="0">
                <a:solidFill>
                  <a:schemeClr val="tx1"/>
                </a:solidFill>
              </a:rPr>
              <a:t>Training health workers who offer </a:t>
            </a:r>
            <a:r>
              <a:rPr lang="en-US" sz="2600" dirty="0" err="1">
                <a:solidFill>
                  <a:schemeClr val="tx1"/>
                </a:solidFill>
              </a:rPr>
              <a:t>immunisation</a:t>
            </a:r>
            <a:r>
              <a:rPr lang="en-US" sz="2600" dirty="0">
                <a:solidFill>
                  <a:schemeClr val="tx1"/>
                </a:solidFill>
              </a:rPr>
              <a:t> services.</a:t>
            </a:r>
          </a:p>
          <a:p>
            <a:pPr algn="just">
              <a:lnSpc>
                <a:spcPct val="120000"/>
              </a:lnSpc>
              <a:spcBef>
                <a:spcPts val="0"/>
              </a:spcBef>
              <a:buClrTx/>
              <a:buFont typeface="Wingdings" panose="05000000000000000000" pitchFamily="2" charset="2"/>
              <a:buChar char="ü"/>
            </a:pPr>
            <a:r>
              <a:rPr lang="en-US" sz="2600" dirty="0">
                <a:solidFill>
                  <a:schemeClr val="tx1"/>
                </a:solidFill>
              </a:rPr>
              <a:t>Availing human and material resources for </a:t>
            </a:r>
            <a:r>
              <a:rPr lang="en-US" sz="2600" dirty="0" err="1">
                <a:solidFill>
                  <a:schemeClr val="tx1"/>
                </a:solidFill>
              </a:rPr>
              <a:t>immunisation</a:t>
            </a:r>
            <a:r>
              <a:rPr lang="en-US" sz="2600" dirty="0">
                <a:solidFill>
                  <a:schemeClr val="tx1"/>
                </a:solidFill>
              </a:rPr>
              <a:t> activities.</a:t>
            </a:r>
          </a:p>
          <a:p>
            <a:pPr algn="just">
              <a:lnSpc>
                <a:spcPct val="120000"/>
              </a:lnSpc>
              <a:spcBef>
                <a:spcPts val="0"/>
              </a:spcBef>
              <a:buClrTx/>
              <a:buFont typeface="Wingdings" panose="05000000000000000000" pitchFamily="2" charset="2"/>
              <a:buChar char="ü"/>
            </a:pPr>
            <a:r>
              <a:rPr lang="en-US" sz="2600" dirty="0">
                <a:solidFill>
                  <a:schemeClr val="tx1"/>
                </a:solidFill>
              </a:rPr>
              <a:t>Community participation in the programme.</a:t>
            </a:r>
          </a:p>
          <a:p>
            <a:pPr algn="just">
              <a:lnSpc>
                <a:spcPct val="120000"/>
              </a:lnSpc>
              <a:spcBef>
                <a:spcPts val="0"/>
              </a:spcBef>
              <a:buClrTx/>
              <a:buFont typeface="Wingdings" panose="05000000000000000000" pitchFamily="2" charset="2"/>
              <a:buChar char="ü"/>
            </a:pPr>
            <a:r>
              <a:rPr lang="en-US" sz="2600" dirty="0">
                <a:solidFill>
                  <a:schemeClr val="tx1"/>
                </a:solidFill>
              </a:rPr>
              <a:t>Monitoring and evaluation.</a:t>
            </a:r>
          </a:p>
          <a:p>
            <a:pPr algn="just">
              <a:lnSpc>
                <a:spcPct val="120000"/>
              </a:lnSpc>
              <a:spcBef>
                <a:spcPts val="0"/>
              </a:spcBef>
              <a:buClrTx/>
              <a:buFont typeface="Wingdings" panose="05000000000000000000" pitchFamily="2" charset="2"/>
              <a:buChar char="ü"/>
            </a:pPr>
            <a:r>
              <a:rPr lang="en-US" sz="2600" dirty="0">
                <a:solidFill>
                  <a:schemeClr val="tx1"/>
                </a:solidFill>
              </a:rPr>
              <a:t>Provide </a:t>
            </a:r>
            <a:r>
              <a:rPr lang="en-US" sz="2600" dirty="0" err="1">
                <a:solidFill>
                  <a:schemeClr val="tx1"/>
                </a:solidFill>
              </a:rPr>
              <a:t>immunisation</a:t>
            </a:r>
            <a:r>
              <a:rPr lang="en-US" sz="2600" dirty="0">
                <a:solidFill>
                  <a:schemeClr val="tx1"/>
                </a:solidFill>
              </a:rPr>
              <a:t> against the EPI target diseases and Tetanus toxoid for pregnant women or women of child-bearing age.</a:t>
            </a:r>
          </a:p>
          <a:p>
            <a:pPr algn="just">
              <a:lnSpc>
                <a:spcPct val="120000"/>
              </a:lnSpc>
              <a:spcBef>
                <a:spcPts val="0"/>
              </a:spcBef>
              <a:buClrTx/>
              <a:buFont typeface="Wingdings" panose="05000000000000000000" pitchFamily="2" charset="2"/>
              <a:buChar char="ü"/>
            </a:pPr>
            <a:r>
              <a:rPr lang="en-US" sz="2600" dirty="0">
                <a:solidFill>
                  <a:schemeClr val="tx1"/>
                </a:solidFill>
              </a:rPr>
              <a:t>Promote </a:t>
            </a:r>
            <a:r>
              <a:rPr lang="en-US" sz="2600" dirty="0" err="1">
                <a:solidFill>
                  <a:schemeClr val="tx1"/>
                </a:solidFill>
              </a:rPr>
              <a:t>immunisation</a:t>
            </a:r>
            <a:r>
              <a:rPr lang="en-US" sz="2600" dirty="0">
                <a:solidFill>
                  <a:schemeClr val="tx1"/>
                </a:solidFill>
              </a:rPr>
              <a:t> programmes, including vaccine production and quality control.</a:t>
            </a:r>
          </a:p>
          <a:p>
            <a:pPr algn="just">
              <a:lnSpc>
                <a:spcPct val="120000"/>
              </a:lnSpc>
              <a:spcBef>
                <a:spcPts val="0"/>
              </a:spcBef>
              <a:buClrTx/>
              <a:buFont typeface="Wingdings" panose="05000000000000000000" pitchFamily="2" charset="2"/>
              <a:buChar char="ü"/>
            </a:pPr>
            <a:r>
              <a:rPr lang="en-US" sz="2600" dirty="0">
                <a:solidFill>
                  <a:schemeClr val="tx1"/>
                </a:solidFill>
              </a:rPr>
              <a:t>Intensify implementation of the immunization activities and sustainability within the framework of the maternal and child health services.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14625030"/>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rgbClr val="0070C0"/>
                </a:solidFill>
              </a:rPr>
              <a:t>The Kenya Expanded Programme on Immunization (KEPI).</a:t>
            </a:r>
          </a:p>
          <a:p>
            <a:pPr algn="just">
              <a:lnSpc>
                <a:spcPct val="120000"/>
              </a:lnSpc>
              <a:spcBef>
                <a:spcPts val="0"/>
              </a:spcBef>
              <a:buClrTx/>
              <a:buFont typeface="Wingdings" panose="05000000000000000000" pitchFamily="2" charset="2"/>
              <a:buChar char="q"/>
            </a:pPr>
            <a:r>
              <a:rPr lang="en-US" sz="2600" dirty="0">
                <a:solidFill>
                  <a:schemeClr val="tx1"/>
                </a:solidFill>
              </a:rPr>
              <a:t>Kenya is a member of the WHO and thus following the EPI programme initiative.  </a:t>
            </a:r>
          </a:p>
          <a:p>
            <a:pPr algn="just">
              <a:lnSpc>
                <a:spcPct val="120000"/>
              </a:lnSpc>
              <a:spcBef>
                <a:spcPts val="0"/>
              </a:spcBef>
              <a:buClrTx/>
              <a:buFont typeface="Wingdings" panose="05000000000000000000" pitchFamily="2" charset="2"/>
              <a:buChar char="q"/>
            </a:pPr>
            <a:r>
              <a:rPr lang="en-US" sz="2600" dirty="0">
                <a:solidFill>
                  <a:schemeClr val="tx1"/>
                </a:solidFill>
              </a:rPr>
              <a:t>The government adopted the Programme and called it the Kenya Expanded Programme on </a:t>
            </a:r>
            <a:r>
              <a:rPr lang="en-US" sz="2600" dirty="0" err="1">
                <a:solidFill>
                  <a:schemeClr val="tx1"/>
                </a:solidFill>
              </a:rPr>
              <a:t>Immunisation</a:t>
            </a:r>
            <a:r>
              <a:rPr lang="en-US" sz="2600"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The name has since changed to Division of vaccines and Immunization.</a:t>
            </a:r>
          </a:p>
          <a:p>
            <a:pPr marL="0" indent="0" algn="just">
              <a:lnSpc>
                <a:spcPct val="120000"/>
              </a:lnSpc>
              <a:spcBef>
                <a:spcPts val="0"/>
              </a:spcBef>
              <a:buClrTx/>
              <a:buNone/>
            </a:pPr>
            <a:r>
              <a:rPr lang="en-US" sz="2600" b="1" dirty="0">
                <a:solidFill>
                  <a:srgbClr val="0070C0"/>
                </a:solidFill>
              </a:rPr>
              <a:t>Objectives of DVI.</a:t>
            </a:r>
          </a:p>
          <a:p>
            <a:pPr algn="just">
              <a:lnSpc>
                <a:spcPct val="120000"/>
              </a:lnSpc>
              <a:spcBef>
                <a:spcPts val="0"/>
              </a:spcBef>
              <a:buClrTx/>
              <a:buFont typeface="Wingdings" panose="05000000000000000000" pitchFamily="2" charset="2"/>
              <a:buChar char="q"/>
            </a:pPr>
            <a:r>
              <a:rPr lang="en-US" sz="2600" dirty="0" err="1">
                <a:solidFill>
                  <a:schemeClr val="tx1"/>
                </a:solidFill>
              </a:rPr>
              <a:t>Immunisation</a:t>
            </a:r>
            <a:r>
              <a:rPr lang="en-US" sz="2600" dirty="0">
                <a:solidFill>
                  <a:schemeClr val="tx1"/>
                </a:solidFill>
              </a:rPr>
              <a:t> coverage of at least 95% i.e. 95% of children to be fully immunized before the age of 1 year.</a:t>
            </a:r>
          </a:p>
          <a:p>
            <a:pPr algn="just">
              <a:lnSpc>
                <a:spcPct val="120000"/>
              </a:lnSpc>
              <a:spcBef>
                <a:spcPts val="0"/>
              </a:spcBef>
              <a:buClrTx/>
              <a:buFont typeface="Wingdings" panose="05000000000000000000" pitchFamily="2" charset="2"/>
              <a:buChar char="q"/>
            </a:pPr>
            <a:r>
              <a:rPr lang="en-US" sz="2600" dirty="0">
                <a:solidFill>
                  <a:schemeClr val="tx1"/>
                </a:solidFill>
              </a:rPr>
              <a:t>Eradication of poliomyelitis.</a:t>
            </a:r>
          </a:p>
          <a:p>
            <a:pPr algn="just">
              <a:lnSpc>
                <a:spcPct val="120000"/>
              </a:lnSpc>
              <a:spcBef>
                <a:spcPts val="0"/>
              </a:spcBef>
              <a:buClrTx/>
              <a:buFont typeface="Wingdings" panose="05000000000000000000" pitchFamily="2" charset="2"/>
              <a:buChar char="q"/>
            </a:pPr>
            <a:r>
              <a:rPr lang="en-US" sz="2600" dirty="0">
                <a:solidFill>
                  <a:schemeClr val="tx1"/>
                </a:solidFill>
              </a:rPr>
              <a:t>Eradication of Neonatal tetanus.</a:t>
            </a:r>
          </a:p>
          <a:p>
            <a:pPr algn="just">
              <a:lnSpc>
                <a:spcPct val="120000"/>
              </a:lnSpc>
              <a:spcBef>
                <a:spcPts val="0"/>
              </a:spcBef>
              <a:buClrTx/>
              <a:buFont typeface="Wingdings" panose="05000000000000000000" pitchFamily="2" charset="2"/>
              <a:buChar char="q"/>
            </a:pPr>
            <a:r>
              <a:rPr lang="en-US" sz="2600" dirty="0">
                <a:solidFill>
                  <a:schemeClr val="tx1"/>
                </a:solidFill>
              </a:rPr>
              <a:t>Control of Measles.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8037518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399"/>
            <a:ext cx="8677275" cy="6534251"/>
          </a:xfrm>
        </p:spPr>
        <p:txBody>
          <a:bodyPr>
            <a:normAutofit fontScale="70000" lnSpcReduction="20000"/>
          </a:bodyPr>
          <a:lstStyle/>
          <a:p>
            <a:pPr marL="0" indent="0" algn="just">
              <a:lnSpc>
                <a:spcPct val="120000"/>
              </a:lnSpc>
              <a:spcBef>
                <a:spcPts val="0"/>
              </a:spcBef>
              <a:buClrTx/>
              <a:buNone/>
            </a:pPr>
            <a:r>
              <a:rPr lang="en-US" sz="2700" b="1" dirty="0">
                <a:solidFill>
                  <a:srgbClr val="0070C0"/>
                </a:solidFill>
              </a:rPr>
              <a:t>Components of DVI. </a:t>
            </a:r>
          </a:p>
          <a:p>
            <a:pPr marL="514350" indent="-514350" algn="just">
              <a:lnSpc>
                <a:spcPct val="120000"/>
              </a:lnSpc>
              <a:spcBef>
                <a:spcPts val="0"/>
              </a:spcBef>
              <a:buClrTx/>
              <a:buFont typeface="+mj-lt"/>
              <a:buAutoNum type="arabicPeriod"/>
            </a:pPr>
            <a:r>
              <a:rPr lang="en-US" sz="2700" b="1" dirty="0">
                <a:solidFill>
                  <a:schemeClr val="tx1"/>
                </a:solidFill>
              </a:rPr>
              <a:t>Training: </a:t>
            </a:r>
            <a:r>
              <a:rPr lang="en-US" sz="2700" dirty="0">
                <a:solidFill>
                  <a:schemeClr val="tx1"/>
                </a:solidFill>
              </a:rPr>
              <a:t>Refresher post basic courses, basic training and on job trainings (OJT).</a:t>
            </a:r>
          </a:p>
          <a:p>
            <a:pPr marL="514350" indent="-514350" algn="just">
              <a:lnSpc>
                <a:spcPct val="120000"/>
              </a:lnSpc>
              <a:spcBef>
                <a:spcPts val="0"/>
              </a:spcBef>
              <a:buClrTx/>
              <a:buFont typeface="+mj-lt"/>
              <a:buAutoNum type="arabicPeriod"/>
            </a:pPr>
            <a:r>
              <a:rPr lang="en-US" sz="2700" b="1" dirty="0">
                <a:solidFill>
                  <a:schemeClr val="tx1"/>
                </a:solidFill>
              </a:rPr>
              <a:t>Cold chain: </a:t>
            </a:r>
            <a:r>
              <a:rPr lang="en-US" sz="2700" dirty="0">
                <a:solidFill>
                  <a:schemeClr val="tx1"/>
                </a:solidFill>
              </a:rPr>
              <a:t>Accurate records of the functioning of the cold chain to enable the detection of any breaks in the chain, training of technicians for maintenance of cold chain equipment.</a:t>
            </a:r>
          </a:p>
          <a:p>
            <a:pPr marL="514350" indent="-514350" algn="just">
              <a:lnSpc>
                <a:spcPct val="120000"/>
              </a:lnSpc>
              <a:spcBef>
                <a:spcPts val="0"/>
              </a:spcBef>
              <a:buClrTx/>
              <a:buFont typeface="+mj-lt"/>
              <a:buAutoNum type="arabicPeriod"/>
            </a:pPr>
            <a:r>
              <a:rPr lang="en-US" sz="2700" b="1" dirty="0">
                <a:solidFill>
                  <a:schemeClr val="tx1"/>
                </a:solidFill>
              </a:rPr>
              <a:t>Supervision: </a:t>
            </a:r>
            <a:r>
              <a:rPr lang="en-US" sz="2700" dirty="0" err="1">
                <a:solidFill>
                  <a:schemeClr val="tx1"/>
                </a:solidFill>
              </a:rPr>
              <a:t>Decentralised</a:t>
            </a:r>
            <a:r>
              <a:rPr lang="en-US" sz="2700" dirty="0">
                <a:solidFill>
                  <a:schemeClr val="tx1"/>
                </a:solidFill>
              </a:rPr>
              <a:t> to sub-county level. Supervisory check lists and vehicles have been provided.</a:t>
            </a:r>
          </a:p>
          <a:p>
            <a:pPr marL="514350" indent="-514350" algn="just">
              <a:lnSpc>
                <a:spcPct val="120000"/>
              </a:lnSpc>
              <a:spcBef>
                <a:spcPts val="0"/>
              </a:spcBef>
              <a:buClrTx/>
              <a:buFont typeface="+mj-lt"/>
              <a:buAutoNum type="arabicPeriod"/>
            </a:pPr>
            <a:r>
              <a:rPr lang="en-US" sz="2700" b="1" dirty="0">
                <a:solidFill>
                  <a:schemeClr val="tx1"/>
                </a:solidFill>
              </a:rPr>
              <a:t>Surveillance: </a:t>
            </a:r>
            <a:r>
              <a:rPr lang="en-US" sz="2700" dirty="0">
                <a:solidFill>
                  <a:schemeClr val="tx1"/>
                </a:solidFill>
              </a:rPr>
              <a:t>Sub-counties should send returns for DVI targeted diseases (measles, poliomyelitis and neonatal tetanus).</a:t>
            </a:r>
          </a:p>
          <a:p>
            <a:pPr marL="514350" indent="-514350" algn="just">
              <a:lnSpc>
                <a:spcPct val="120000"/>
              </a:lnSpc>
              <a:spcBef>
                <a:spcPts val="0"/>
              </a:spcBef>
              <a:buClrTx/>
              <a:buFont typeface="+mj-lt"/>
              <a:buAutoNum type="arabicPeriod"/>
            </a:pPr>
            <a:r>
              <a:rPr lang="en-US" sz="2700" b="1" dirty="0">
                <a:solidFill>
                  <a:schemeClr val="tx1"/>
                </a:solidFill>
              </a:rPr>
              <a:t>Health communication: </a:t>
            </a:r>
            <a:r>
              <a:rPr lang="en-US" sz="2700" dirty="0">
                <a:solidFill>
                  <a:schemeClr val="tx1"/>
                </a:solidFill>
              </a:rPr>
              <a:t>This includes health education and social mobilization. </a:t>
            </a:r>
          </a:p>
          <a:p>
            <a:pPr marL="514350" indent="-514350" algn="just">
              <a:lnSpc>
                <a:spcPct val="120000"/>
              </a:lnSpc>
              <a:spcBef>
                <a:spcPts val="0"/>
              </a:spcBef>
              <a:buClrTx/>
              <a:buFont typeface="+mj-lt"/>
              <a:buAutoNum type="arabicPeriod"/>
            </a:pPr>
            <a:r>
              <a:rPr lang="en-US" sz="2700" b="1" dirty="0">
                <a:solidFill>
                  <a:schemeClr val="tx1"/>
                </a:solidFill>
              </a:rPr>
              <a:t>Monitoring and Evaluation: </a:t>
            </a:r>
            <a:r>
              <a:rPr lang="en-US" sz="2700" dirty="0">
                <a:solidFill>
                  <a:schemeClr val="tx1"/>
                </a:solidFill>
              </a:rPr>
              <a:t>Monitoring and evaluation of all aspects of the programme at all levels are designed as on-going functions.</a:t>
            </a:r>
          </a:p>
          <a:p>
            <a:pPr marL="514350" indent="-514350" algn="just">
              <a:lnSpc>
                <a:spcPct val="120000"/>
              </a:lnSpc>
              <a:spcBef>
                <a:spcPts val="0"/>
              </a:spcBef>
              <a:buClrTx/>
              <a:buFont typeface="+mj-lt"/>
              <a:buAutoNum type="arabicPeriod"/>
            </a:pPr>
            <a:r>
              <a:rPr lang="en-US" sz="2700" b="1" dirty="0">
                <a:solidFill>
                  <a:schemeClr val="tx1"/>
                </a:solidFill>
              </a:rPr>
              <a:t>Logistics and Supplies: </a:t>
            </a:r>
            <a:r>
              <a:rPr lang="en-US" sz="2700" dirty="0">
                <a:solidFill>
                  <a:schemeClr val="tx1"/>
                </a:solidFill>
              </a:rPr>
              <a:t>This includes vaccines, child health cards, reporting forms, cold chain equipment, transport, gas, syringes, needles, etc.  </a:t>
            </a:r>
          </a:p>
          <a:p>
            <a:pPr marL="514350" indent="-514350" algn="just">
              <a:lnSpc>
                <a:spcPct val="120000"/>
              </a:lnSpc>
              <a:spcBef>
                <a:spcPts val="0"/>
              </a:spcBef>
              <a:buClrTx/>
              <a:buFont typeface="+mj-lt"/>
              <a:buAutoNum type="arabicPeriod"/>
            </a:pPr>
            <a:r>
              <a:rPr lang="en-US" sz="2700" b="1" dirty="0">
                <a:solidFill>
                  <a:schemeClr val="tx1"/>
                </a:solidFill>
              </a:rPr>
              <a:t>Integration: </a:t>
            </a:r>
            <a:r>
              <a:rPr lang="en-US" sz="2700" dirty="0">
                <a:solidFill>
                  <a:schemeClr val="tx1"/>
                </a:solidFill>
              </a:rPr>
              <a:t>Integration of immunization with maternal and child health services was done from the outset.</a:t>
            </a:r>
          </a:p>
          <a:p>
            <a:pPr marL="514350" indent="-514350" algn="just">
              <a:lnSpc>
                <a:spcPct val="120000"/>
              </a:lnSpc>
              <a:spcBef>
                <a:spcPts val="0"/>
              </a:spcBef>
              <a:buClrTx/>
              <a:buFont typeface="+mj-lt"/>
              <a:buAutoNum type="arabicPeriod"/>
            </a:pPr>
            <a:r>
              <a:rPr lang="en-US" sz="2700" b="1" dirty="0">
                <a:solidFill>
                  <a:schemeClr val="tx1"/>
                </a:solidFill>
              </a:rPr>
              <a:t>Social </a:t>
            </a:r>
            <a:r>
              <a:rPr lang="en-US" sz="2700" b="1" dirty="0" err="1">
                <a:solidFill>
                  <a:schemeClr val="tx1"/>
                </a:solidFill>
              </a:rPr>
              <a:t>mobilisation</a:t>
            </a:r>
            <a:r>
              <a:rPr lang="en-US" sz="2700" b="1" dirty="0">
                <a:solidFill>
                  <a:schemeClr val="tx1"/>
                </a:solidFill>
              </a:rPr>
              <a:t>: </a:t>
            </a:r>
            <a:r>
              <a:rPr lang="en-US" sz="2700" dirty="0">
                <a:solidFill>
                  <a:schemeClr val="tx1"/>
                </a:solidFill>
              </a:rPr>
              <a:t>To achieve the DVI objectives, we need to convince families to bring children for </a:t>
            </a:r>
            <a:r>
              <a:rPr lang="en-US" sz="2700" dirty="0" err="1">
                <a:solidFill>
                  <a:schemeClr val="tx1"/>
                </a:solidFill>
              </a:rPr>
              <a:t>immunisation</a:t>
            </a:r>
            <a:r>
              <a:rPr lang="en-US" sz="2700" dirty="0">
                <a:solidFill>
                  <a:schemeClr val="tx1"/>
                </a:solidFill>
              </a:rPr>
              <a:t> so as to increase community involvement and participation.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9495998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01075" cy="6534252"/>
          </a:xfrm>
        </p:spPr>
        <p:txBody>
          <a:bodyPr>
            <a:normAutofit/>
          </a:bodyPr>
          <a:lstStyle/>
          <a:p>
            <a:pPr marL="0" indent="0" algn="just">
              <a:lnSpc>
                <a:spcPct val="120000"/>
              </a:lnSpc>
              <a:spcBef>
                <a:spcPts val="0"/>
              </a:spcBef>
              <a:buClrTx/>
              <a:buNone/>
            </a:pPr>
            <a:r>
              <a:rPr lang="en-US" sz="2300" b="1" dirty="0">
                <a:solidFill>
                  <a:srgbClr val="0070C0"/>
                </a:solidFill>
              </a:rPr>
              <a:t>Policy issues.</a:t>
            </a:r>
          </a:p>
          <a:p>
            <a:pPr algn="just">
              <a:lnSpc>
                <a:spcPct val="120000"/>
              </a:lnSpc>
              <a:spcBef>
                <a:spcPts val="0"/>
              </a:spcBef>
              <a:buClrTx/>
              <a:buFont typeface="Wingdings" panose="05000000000000000000" pitchFamily="2" charset="2"/>
              <a:buChar char="q"/>
            </a:pPr>
            <a:r>
              <a:rPr lang="en-US" sz="2300" dirty="0">
                <a:solidFill>
                  <a:schemeClr val="tx1"/>
                </a:solidFill>
              </a:rPr>
              <a:t>Integration of the KEPI programme within the </a:t>
            </a:r>
            <a:r>
              <a:rPr lang="en-US" sz="2300" dirty="0" err="1">
                <a:solidFill>
                  <a:schemeClr val="tx1"/>
                </a:solidFill>
              </a:rPr>
              <a:t>MCH</a:t>
            </a:r>
            <a:r>
              <a:rPr lang="en-US" sz="2300" dirty="0">
                <a:solidFill>
                  <a:schemeClr val="tx1"/>
                </a:solidFill>
              </a:rPr>
              <a:t> services.</a:t>
            </a:r>
          </a:p>
          <a:p>
            <a:pPr algn="just">
              <a:lnSpc>
                <a:spcPct val="120000"/>
              </a:lnSpc>
              <a:spcBef>
                <a:spcPts val="0"/>
              </a:spcBef>
              <a:buClrTx/>
              <a:buFont typeface="Wingdings" panose="05000000000000000000" pitchFamily="2" charset="2"/>
              <a:buChar char="q"/>
            </a:pPr>
            <a:r>
              <a:rPr lang="en-US" sz="2300" dirty="0">
                <a:solidFill>
                  <a:schemeClr val="tx1"/>
                </a:solidFill>
              </a:rPr>
              <a:t>Sterilize all immunization equipment’s/supplies using steam sterilizers for the recommended period of 20 minutes.</a:t>
            </a:r>
          </a:p>
          <a:p>
            <a:pPr algn="just">
              <a:lnSpc>
                <a:spcPct val="120000"/>
              </a:lnSpc>
              <a:spcBef>
                <a:spcPts val="0"/>
              </a:spcBef>
              <a:buClrTx/>
              <a:buFont typeface="Wingdings" panose="05000000000000000000" pitchFamily="2" charset="2"/>
              <a:buChar char="q"/>
            </a:pPr>
            <a:r>
              <a:rPr lang="en-US" sz="2300" dirty="0">
                <a:solidFill>
                  <a:schemeClr val="tx1"/>
                </a:solidFill>
              </a:rPr>
              <a:t>Use of disposable, sterile syringe and needle per injection.</a:t>
            </a:r>
          </a:p>
          <a:p>
            <a:pPr algn="just">
              <a:lnSpc>
                <a:spcPct val="120000"/>
              </a:lnSpc>
              <a:spcBef>
                <a:spcPts val="0"/>
              </a:spcBef>
              <a:buClrTx/>
              <a:buFont typeface="Wingdings" panose="05000000000000000000" pitchFamily="2" charset="2"/>
              <a:buChar char="q"/>
            </a:pPr>
            <a:r>
              <a:rPr lang="en-US" sz="2300" dirty="0">
                <a:solidFill>
                  <a:schemeClr val="tx1"/>
                </a:solidFill>
              </a:rPr>
              <a:t>Use potent vaccines kept at 0 degrees to +8 degree centigrade.</a:t>
            </a:r>
          </a:p>
          <a:p>
            <a:pPr algn="just">
              <a:lnSpc>
                <a:spcPct val="120000"/>
              </a:lnSpc>
              <a:spcBef>
                <a:spcPts val="0"/>
              </a:spcBef>
              <a:buClrTx/>
              <a:buFont typeface="Wingdings" panose="05000000000000000000" pitchFamily="2" charset="2"/>
              <a:buChar char="q"/>
            </a:pPr>
            <a:r>
              <a:rPr lang="en-US" sz="2300" dirty="0">
                <a:solidFill>
                  <a:schemeClr val="tx1"/>
                </a:solidFill>
              </a:rPr>
              <a:t>Keep vaccines on ice-packs during vaccination sessions. </a:t>
            </a:r>
          </a:p>
          <a:p>
            <a:pPr algn="just">
              <a:lnSpc>
                <a:spcPct val="120000"/>
              </a:lnSpc>
              <a:spcBef>
                <a:spcPts val="0"/>
              </a:spcBef>
              <a:buClrTx/>
              <a:buFont typeface="Wingdings" panose="05000000000000000000" pitchFamily="2" charset="2"/>
              <a:buChar char="q"/>
            </a:pPr>
            <a:r>
              <a:rPr lang="en-US" sz="2300" dirty="0">
                <a:solidFill>
                  <a:schemeClr val="tx1"/>
                </a:solidFill>
              </a:rPr>
              <a:t>Discard all opened and unused vaccines at the end of the day. </a:t>
            </a:r>
          </a:p>
          <a:p>
            <a:pPr algn="just">
              <a:lnSpc>
                <a:spcPct val="120000"/>
              </a:lnSpc>
              <a:spcBef>
                <a:spcPts val="0"/>
              </a:spcBef>
              <a:buClrTx/>
              <a:buFont typeface="Wingdings" panose="05000000000000000000" pitchFamily="2" charset="2"/>
              <a:buChar char="q"/>
            </a:pPr>
            <a:r>
              <a:rPr lang="en-US" sz="2300" dirty="0">
                <a:solidFill>
                  <a:schemeClr val="tx1"/>
                </a:solidFill>
              </a:rPr>
              <a:t>BCG should be discarded at the end of 4hrs of reconstitution.</a:t>
            </a:r>
          </a:p>
          <a:p>
            <a:pPr algn="just">
              <a:lnSpc>
                <a:spcPct val="120000"/>
              </a:lnSpc>
              <a:spcBef>
                <a:spcPts val="0"/>
              </a:spcBef>
              <a:buClrTx/>
              <a:buFont typeface="Wingdings" panose="05000000000000000000" pitchFamily="2" charset="2"/>
              <a:buChar char="q"/>
            </a:pPr>
            <a:r>
              <a:rPr lang="en-US" sz="2300" dirty="0">
                <a:solidFill>
                  <a:schemeClr val="tx1"/>
                </a:solidFill>
              </a:rPr>
              <a:t>Hold vaccination sessions daily in fixed facilities from 8 a.m. to 5p.m supplemented by outreach services as appropriate.</a:t>
            </a:r>
          </a:p>
          <a:p>
            <a:pPr algn="just">
              <a:lnSpc>
                <a:spcPct val="120000"/>
              </a:lnSpc>
              <a:spcBef>
                <a:spcPts val="0"/>
              </a:spcBef>
              <a:buClrTx/>
              <a:buFont typeface="Wingdings" panose="05000000000000000000" pitchFamily="2" charset="2"/>
              <a:buChar char="q"/>
            </a:pPr>
            <a:r>
              <a:rPr lang="en-US" sz="2300" dirty="0">
                <a:solidFill>
                  <a:schemeClr val="tx1"/>
                </a:solidFill>
              </a:rPr>
              <a:t>No child above 9 months should be discharged from the hospital without having immunization status checked.</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65130790"/>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lnSpcReduction="10000"/>
          </a:bodyPr>
          <a:lstStyle/>
          <a:p>
            <a:pPr marL="0" indent="0" algn="just">
              <a:lnSpc>
                <a:spcPct val="120000"/>
              </a:lnSpc>
              <a:spcBef>
                <a:spcPts val="0"/>
              </a:spcBef>
              <a:buClrTx/>
              <a:buNone/>
            </a:pPr>
            <a:r>
              <a:rPr lang="en-US" sz="2600" b="1" dirty="0">
                <a:solidFill>
                  <a:srgbClr val="0070C0"/>
                </a:solidFill>
              </a:rPr>
              <a:t>KEPI SCHEDULE</a:t>
            </a:r>
          </a:p>
          <a:p>
            <a:pPr marL="0" indent="0" algn="just">
              <a:lnSpc>
                <a:spcPct val="120000"/>
              </a:lnSpc>
              <a:spcBef>
                <a:spcPts val="0"/>
              </a:spcBef>
              <a:buClrTx/>
              <a:buNone/>
            </a:pPr>
            <a:r>
              <a:rPr lang="en-US" sz="2600" b="1" dirty="0">
                <a:solidFill>
                  <a:schemeClr val="tx1"/>
                </a:solidFill>
              </a:rPr>
              <a:t>At birth or before two weeks;</a:t>
            </a:r>
          </a:p>
          <a:p>
            <a:pPr marL="0" indent="0" algn="just">
              <a:lnSpc>
                <a:spcPct val="120000"/>
              </a:lnSpc>
              <a:spcBef>
                <a:spcPts val="0"/>
              </a:spcBef>
              <a:buClrTx/>
              <a:buNone/>
            </a:pPr>
            <a:r>
              <a:rPr lang="en-US" sz="2600" dirty="0">
                <a:solidFill>
                  <a:schemeClr val="tx1"/>
                </a:solidFill>
              </a:rPr>
              <a:t>-	B.C.G.</a:t>
            </a:r>
          </a:p>
          <a:p>
            <a:pPr marL="0" indent="0" algn="just">
              <a:lnSpc>
                <a:spcPct val="120000"/>
              </a:lnSpc>
              <a:spcBef>
                <a:spcPts val="0"/>
              </a:spcBef>
              <a:buClrTx/>
              <a:buNone/>
            </a:pPr>
            <a:r>
              <a:rPr lang="en-US" sz="2600" dirty="0">
                <a:solidFill>
                  <a:schemeClr val="tx1"/>
                </a:solidFill>
              </a:rPr>
              <a:t>	Dose: 0.05mls (under1year), 0.1 </a:t>
            </a:r>
            <a:r>
              <a:rPr lang="en-US" sz="2600" dirty="0" err="1">
                <a:solidFill>
                  <a:schemeClr val="tx1"/>
                </a:solidFill>
              </a:rPr>
              <a:t>mls</a:t>
            </a:r>
            <a:r>
              <a:rPr lang="en-US" sz="2600" dirty="0">
                <a:solidFill>
                  <a:schemeClr val="tx1"/>
                </a:solidFill>
              </a:rPr>
              <a:t> (over 1 year).</a:t>
            </a:r>
          </a:p>
          <a:p>
            <a:pPr marL="0" indent="0" algn="just">
              <a:lnSpc>
                <a:spcPct val="120000"/>
              </a:lnSpc>
              <a:spcBef>
                <a:spcPts val="0"/>
              </a:spcBef>
              <a:buClrTx/>
              <a:buNone/>
            </a:pPr>
            <a:r>
              <a:rPr lang="en-US" sz="2600" dirty="0">
                <a:solidFill>
                  <a:schemeClr val="tx1"/>
                </a:solidFill>
              </a:rPr>
              <a:t>	Route Intradermal.</a:t>
            </a:r>
          </a:p>
          <a:p>
            <a:pPr marL="0" indent="0" algn="just">
              <a:lnSpc>
                <a:spcPct val="120000"/>
              </a:lnSpc>
              <a:spcBef>
                <a:spcPts val="0"/>
              </a:spcBef>
              <a:buClrTx/>
              <a:buNone/>
            </a:pPr>
            <a:r>
              <a:rPr lang="en-US" sz="2600" dirty="0">
                <a:solidFill>
                  <a:schemeClr val="tx1"/>
                </a:solidFill>
              </a:rPr>
              <a:t>-	Polio birth dose or within 2 weeks, 2 drops.</a:t>
            </a:r>
          </a:p>
          <a:p>
            <a:pPr marL="0" indent="0" algn="just">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r>
              <a:rPr lang="en-US" sz="2600" b="1" dirty="0">
                <a:solidFill>
                  <a:schemeClr val="tx1"/>
                </a:solidFill>
              </a:rPr>
              <a:t>At 6 weeks (1 ½ month) or soon after; </a:t>
            </a:r>
          </a:p>
          <a:p>
            <a:pPr marL="0" indent="0" algn="just">
              <a:lnSpc>
                <a:spcPct val="120000"/>
              </a:lnSpc>
              <a:spcBef>
                <a:spcPts val="0"/>
              </a:spcBef>
              <a:buClrTx/>
              <a:buNone/>
            </a:pPr>
            <a:r>
              <a:rPr lang="en-US" sz="2600" dirty="0">
                <a:solidFill>
                  <a:schemeClr val="tx1"/>
                </a:solidFill>
              </a:rPr>
              <a:t>	Polio (OPV1).</a:t>
            </a:r>
          </a:p>
          <a:p>
            <a:pPr marL="0" indent="0" algn="just">
              <a:lnSpc>
                <a:spcPct val="120000"/>
              </a:lnSpc>
              <a:spcBef>
                <a:spcPts val="0"/>
              </a:spcBef>
              <a:buClrTx/>
              <a:buNone/>
            </a:pPr>
            <a:r>
              <a:rPr lang="en-US" sz="2600" dirty="0">
                <a:solidFill>
                  <a:schemeClr val="tx1"/>
                </a:solidFill>
              </a:rPr>
              <a:t>	</a:t>
            </a:r>
            <a:r>
              <a:rPr lang="en-US" sz="2600" dirty="0" err="1">
                <a:solidFill>
                  <a:schemeClr val="tx1"/>
                </a:solidFill>
              </a:rPr>
              <a:t>DPT</a:t>
            </a:r>
            <a:r>
              <a:rPr lang="en-US" sz="2600" dirty="0">
                <a:solidFill>
                  <a:schemeClr val="tx1"/>
                </a:solidFill>
              </a:rPr>
              <a:t>, Hep B, HIB(Pentavalent) 1 </a:t>
            </a:r>
          </a:p>
          <a:p>
            <a:pPr marL="0" indent="0" algn="just">
              <a:lnSpc>
                <a:spcPct val="120000"/>
              </a:lnSpc>
              <a:spcBef>
                <a:spcPts val="0"/>
              </a:spcBef>
              <a:buClrTx/>
              <a:buNone/>
            </a:pPr>
            <a:r>
              <a:rPr lang="en-US" sz="2600" dirty="0">
                <a:solidFill>
                  <a:schemeClr val="tx1"/>
                </a:solidFill>
              </a:rPr>
              <a:t>	Pneumococcal 1.</a:t>
            </a:r>
          </a:p>
          <a:p>
            <a:pPr marL="0" indent="0" algn="just">
              <a:lnSpc>
                <a:spcPct val="120000"/>
              </a:lnSpc>
              <a:spcBef>
                <a:spcPts val="0"/>
              </a:spcBef>
              <a:buClrTx/>
              <a:buNone/>
            </a:pPr>
            <a:r>
              <a:rPr lang="en-US" sz="2600" dirty="0">
                <a:solidFill>
                  <a:schemeClr val="tx1"/>
                </a:solidFill>
              </a:rPr>
              <a:t>	Dose 0.5 </a:t>
            </a:r>
            <a:r>
              <a:rPr lang="en-US" sz="2600" dirty="0" err="1">
                <a:solidFill>
                  <a:schemeClr val="tx1"/>
                </a:solidFill>
              </a:rPr>
              <a:t>mls</a:t>
            </a:r>
            <a:r>
              <a:rPr lang="en-US" sz="2600" dirty="0">
                <a:solidFill>
                  <a:schemeClr val="tx1"/>
                </a:solidFill>
              </a:rPr>
              <a:t>.</a:t>
            </a:r>
          </a:p>
          <a:p>
            <a:pPr marL="0" indent="0" algn="just">
              <a:lnSpc>
                <a:spcPct val="120000"/>
              </a:lnSpc>
              <a:spcBef>
                <a:spcPts val="0"/>
              </a:spcBef>
              <a:buClrTx/>
              <a:buNone/>
            </a:pPr>
            <a:r>
              <a:rPr lang="en-US" sz="2600" dirty="0">
                <a:solidFill>
                  <a:schemeClr val="tx1"/>
                </a:solidFill>
              </a:rPr>
              <a:t>	Route.</a:t>
            </a:r>
          </a:p>
          <a:p>
            <a:pPr marL="0" indent="0" algn="just">
              <a:lnSpc>
                <a:spcPct val="120000"/>
              </a:lnSpc>
              <a:spcBef>
                <a:spcPts val="0"/>
              </a:spcBef>
              <a:buClrTx/>
              <a:buNone/>
            </a:pPr>
            <a:r>
              <a:rPr lang="en-US" sz="2600" dirty="0">
                <a:solidFill>
                  <a:schemeClr val="tx1"/>
                </a:solidFill>
              </a:rPr>
              <a:t>	Intramuscular.</a:t>
            </a:r>
          </a:p>
          <a:p>
            <a:pPr marL="0" indent="0" algn="just">
              <a:lnSpc>
                <a:spcPct val="120000"/>
              </a:lnSpc>
              <a:spcBef>
                <a:spcPts val="0"/>
              </a:spcBef>
              <a:buClrTx/>
              <a:buNone/>
            </a:pPr>
            <a:r>
              <a:rPr lang="en-US" sz="2600" dirty="0">
                <a:solidFill>
                  <a:schemeClr val="tx1"/>
                </a:solidFill>
              </a:rPr>
              <a:t>	Rota virus vaccine;1.5mls orally.</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4154142"/>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At 10 weeks (2½ months).</a:t>
            </a:r>
          </a:p>
          <a:p>
            <a:pPr marL="0" indent="0" algn="just">
              <a:lnSpc>
                <a:spcPct val="120000"/>
              </a:lnSpc>
              <a:spcBef>
                <a:spcPts val="0"/>
              </a:spcBef>
              <a:buClrTx/>
              <a:buNone/>
            </a:pPr>
            <a:r>
              <a:rPr lang="en-US" sz="2600" dirty="0">
                <a:solidFill>
                  <a:schemeClr val="tx1"/>
                </a:solidFill>
              </a:rPr>
              <a:t>	Polio (OPV 2).</a:t>
            </a:r>
          </a:p>
          <a:p>
            <a:pPr marL="0" indent="0" algn="just">
              <a:lnSpc>
                <a:spcPct val="120000"/>
              </a:lnSpc>
              <a:spcBef>
                <a:spcPts val="0"/>
              </a:spcBef>
              <a:buClrTx/>
              <a:buNone/>
            </a:pPr>
            <a:r>
              <a:rPr lang="en-US" sz="2600" dirty="0">
                <a:solidFill>
                  <a:schemeClr val="tx1"/>
                </a:solidFill>
              </a:rPr>
              <a:t>	</a:t>
            </a:r>
            <a:r>
              <a:rPr lang="en-US" sz="2600" dirty="0" err="1">
                <a:solidFill>
                  <a:schemeClr val="tx1"/>
                </a:solidFill>
              </a:rPr>
              <a:t>DPT</a:t>
            </a:r>
            <a:r>
              <a:rPr lang="en-US" sz="2600" dirty="0">
                <a:solidFill>
                  <a:schemeClr val="tx1"/>
                </a:solidFill>
              </a:rPr>
              <a:t>, Hep B, HIB. (Pentavalent) 2.</a:t>
            </a:r>
          </a:p>
          <a:p>
            <a:pPr marL="0" indent="0" algn="just">
              <a:lnSpc>
                <a:spcPct val="120000"/>
              </a:lnSpc>
              <a:spcBef>
                <a:spcPts val="0"/>
              </a:spcBef>
              <a:buClrTx/>
              <a:buNone/>
            </a:pPr>
            <a:r>
              <a:rPr lang="en-US" sz="2600" dirty="0">
                <a:solidFill>
                  <a:schemeClr val="tx1"/>
                </a:solidFill>
              </a:rPr>
              <a:t>	Pneumococcal 2. </a:t>
            </a:r>
          </a:p>
          <a:p>
            <a:pPr marL="0" indent="0" algn="just">
              <a:lnSpc>
                <a:spcPct val="120000"/>
              </a:lnSpc>
              <a:spcBef>
                <a:spcPts val="0"/>
              </a:spcBef>
              <a:buClrTx/>
              <a:buNone/>
            </a:pPr>
            <a:r>
              <a:rPr lang="en-US" sz="2600" dirty="0">
                <a:solidFill>
                  <a:schemeClr val="tx1"/>
                </a:solidFill>
              </a:rPr>
              <a:t>	Rota virus vaccine;1.5mls orally.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At 14 weeks (3½months).</a:t>
            </a:r>
          </a:p>
          <a:p>
            <a:pPr marL="0" indent="0" algn="just">
              <a:lnSpc>
                <a:spcPct val="120000"/>
              </a:lnSpc>
              <a:spcBef>
                <a:spcPts val="0"/>
              </a:spcBef>
              <a:buClrTx/>
              <a:buNone/>
            </a:pPr>
            <a:r>
              <a:rPr lang="en-US" sz="2600" dirty="0">
                <a:solidFill>
                  <a:schemeClr val="tx1"/>
                </a:solidFill>
              </a:rPr>
              <a:t>	Polio (OPV 3).</a:t>
            </a:r>
          </a:p>
          <a:p>
            <a:pPr marL="0" indent="0" algn="just">
              <a:lnSpc>
                <a:spcPct val="120000"/>
              </a:lnSpc>
              <a:spcBef>
                <a:spcPts val="0"/>
              </a:spcBef>
              <a:buClrTx/>
              <a:buNone/>
            </a:pPr>
            <a:r>
              <a:rPr lang="en-US" sz="2600" dirty="0">
                <a:solidFill>
                  <a:schemeClr val="tx1"/>
                </a:solidFill>
              </a:rPr>
              <a:t>	IPV (Inactivated polio vaccine, IM).</a:t>
            </a:r>
          </a:p>
          <a:p>
            <a:pPr marL="0" indent="0" algn="just">
              <a:lnSpc>
                <a:spcPct val="120000"/>
              </a:lnSpc>
              <a:spcBef>
                <a:spcPts val="0"/>
              </a:spcBef>
              <a:buClrTx/>
              <a:buNone/>
            </a:pPr>
            <a:r>
              <a:rPr lang="en-US" sz="2600" dirty="0">
                <a:solidFill>
                  <a:schemeClr val="tx1"/>
                </a:solidFill>
              </a:rPr>
              <a:t>	</a:t>
            </a:r>
            <a:r>
              <a:rPr lang="en-US" sz="2600" dirty="0" err="1">
                <a:solidFill>
                  <a:schemeClr val="tx1"/>
                </a:solidFill>
              </a:rPr>
              <a:t>DPT</a:t>
            </a:r>
            <a:r>
              <a:rPr lang="en-US" sz="2600" dirty="0">
                <a:solidFill>
                  <a:schemeClr val="tx1"/>
                </a:solidFill>
              </a:rPr>
              <a:t>, Hep B, HIB (Pentavalent) 3.</a:t>
            </a:r>
          </a:p>
          <a:p>
            <a:pPr marL="0" indent="0" algn="just">
              <a:lnSpc>
                <a:spcPct val="120000"/>
              </a:lnSpc>
              <a:spcBef>
                <a:spcPts val="0"/>
              </a:spcBef>
              <a:buClrTx/>
              <a:buNone/>
            </a:pPr>
            <a:r>
              <a:rPr lang="en-US" sz="2600" dirty="0">
                <a:solidFill>
                  <a:schemeClr val="tx1"/>
                </a:solidFill>
              </a:rPr>
              <a:t>	Pneumococcal 3.</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09546797"/>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399"/>
            <a:ext cx="8753475" cy="6534251"/>
          </a:xfrm>
        </p:spPr>
        <p:txBody>
          <a:bodyPr>
            <a:normAutofit fontScale="70000" lnSpcReduction="20000"/>
          </a:bodyPr>
          <a:lstStyle/>
          <a:p>
            <a:pPr marL="0" indent="0" algn="just">
              <a:lnSpc>
                <a:spcPct val="120000"/>
              </a:lnSpc>
              <a:spcBef>
                <a:spcPts val="0"/>
              </a:spcBef>
              <a:buClrTx/>
              <a:buNone/>
            </a:pPr>
            <a:r>
              <a:rPr lang="en-US" sz="2700" b="1" dirty="0">
                <a:solidFill>
                  <a:schemeClr val="tx1"/>
                </a:solidFill>
              </a:rPr>
              <a:t>At 9 months.</a:t>
            </a:r>
          </a:p>
          <a:p>
            <a:pPr marL="0" indent="0" algn="just">
              <a:lnSpc>
                <a:spcPct val="120000"/>
              </a:lnSpc>
              <a:spcBef>
                <a:spcPts val="0"/>
              </a:spcBef>
              <a:buClrTx/>
              <a:buNone/>
            </a:pPr>
            <a:r>
              <a:rPr lang="en-US" sz="2700" dirty="0">
                <a:solidFill>
                  <a:schemeClr val="tx1"/>
                </a:solidFill>
              </a:rPr>
              <a:t>	Measles.</a:t>
            </a:r>
          </a:p>
          <a:p>
            <a:pPr marL="0" indent="0" algn="just">
              <a:lnSpc>
                <a:spcPct val="120000"/>
              </a:lnSpc>
              <a:spcBef>
                <a:spcPts val="0"/>
              </a:spcBef>
              <a:buClrTx/>
              <a:buNone/>
            </a:pPr>
            <a:r>
              <a:rPr lang="en-US" sz="2700" dirty="0">
                <a:solidFill>
                  <a:schemeClr val="tx1"/>
                </a:solidFill>
              </a:rPr>
              <a:t>	Dose; 0.5 </a:t>
            </a:r>
            <a:r>
              <a:rPr lang="en-US" sz="2700" dirty="0" err="1">
                <a:solidFill>
                  <a:schemeClr val="tx1"/>
                </a:solidFill>
              </a:rPr>
              <a:t>mls</a:t>
            </a:r>
            <a:endParaRPr lang="en-US" sz="2700" dirty="0">
              <a:solidFill>
                <a:schemeClr val="tx1"/>
              </a:solidFill>
            </a:endParaRPr>
          </a:p>
          <a:p>
            <a:pPr marL="0" indent="0" algn="just">
              <a:lnSpc>
                <a:spcPct val="120000"/>
              </a:lnSpc>
              <a:spcBef>
                <a:spcPts val="0"/>
              </a:spcBef>
              <a:buClrTx/>
              <a:buNone/>
            </a:pPr>
            <a:r>
              <a:rPr lang="en-US" sz="2700" dirty="0">
                <a:solidFill>
                  <a:schemeClr val="tx1"/>
                </a:solidFill>
              </a:rPr>
              <a:t>	Yellow fever.</a:t>
            </a:r>
          </a:p>
          <a:p>
            <a:pPr marL="0" indent="0" algn="just">
              <a:lnSpc>
                <a:spcPct val="120000"/>
              </a:lnSpc>
              <a:spcBef>
                <a:spcPts val="0"/>
              </a:spcBef>
              <a:buClrTx/>
              <a:buNone/>
            </a:pPr>
            <a:r>
              <a:rPr lang="en-US" sz="2700" dirty="0">
                <a:solidFill>
                  <a:schemeClr val="tx1"/>
                </a:solidFill>
              </a:rPr>
              <a:t>	Dose; 0.5 </a:t>
            </a:r>
            <a:r>
              <a:rPr lang="en-US" sz="2700" dirty="0" err="1">
                <a:solidFill>
                  <a:schemeClr val="tx1"/>
                </a:solidFill>
              </a:rPr>
              <a:t>mls</a:t>
            </a:r>
            <a:r>
              <a:rPr lang="en-US" sz="2700" dirty="0">
                <a:solidFill>
                  <a:schemeClr val="tx1"/>
                </a:solidFill>
              </a:rPr>
              <a:t>.</a:t>
            </a:r>
          </a:p>
          <a:p>
            <a:pPr marL="0" indent="0" algn="just">
              <a:lnSpc>
                <a:spcPct val="120000"/>
              </a:lnSpc>
              <a:spcBef>
                <a:spcPts val="0"/>
              </a:spcBef>
              <a:buClrTx/>
              <a:buNone/>
            </a:pPr>
            <a:r>
              <a:rPr lang="en-US" sz="2700" dirty="0">
                <a:solidFill>
                  <a:schemeClr val="tx1"/>
                </a:solidFill>
              </a:rPr>
              <a:t>	Route; Subcutaneous</a:t>
            </a:r>
          </a:p>
          <a:p>
            <a:pPr marL="0" indent="0" algn="just">
              <a:lnSpc>
                <a:spcPct val="120000"/>
              </a:lnSpc>
              <a:spcBef>
                <a:spcPts val="0"/>
              </a:spcBef>
              <a:buClrTx/>
              <a:buNone/>
            </a:pPr>
            <a:endParaRPr lang="en-US" sz="2700" dirty="0">
              <a:solidFill>
                <a:schemeClr val="tx1"/>
              </a:solidFill>
            </a:endParaRPr>
          </a:p>
          <a:p>
            <a:pPr marL="0" indent="0" algn="just">
              <a:lnSpc>
                <a:spcPct val="120000"/>
              </a:lnSpc>
              <a:spcBef>
                <a:spcPts val="0"/>
              </a:spcBef>
              <a:buClrTx/>
              <a:buNone/>
            </a:pPr>
            <a:r>
              <a:rPr lang="en-US" sz="2700" b="1" dirty="0">
                <a:solidFill>
                  <a:schemeClr val="tx1"/>
                </a:solidFill>
              </a:rPr>
              <a:t>At 18 months.</a:t>
            </a:r>
          </a:p>
          <a:p>
            <a:pPr marL="0" indent="0" algn="just">
              <a:lnSpc>
                <a:spcPct val="120000"/>
              </a:lnSpc>
              <a:spcBef>
                <a:spcPts val="0"/>
              </a:spcBef>
              <a:buClrTx/>
              <a:buNone/>
            </a:pPr>
            <a:r>
              <a:rPr lang="en-US" sz="2700" dirty="0">
                <a:solidFill>
                  <a:schemeClr val="tx1"/>
                </a:solidFill>
              </a:rPr>
              <a:t>	Measles (M/Rubella).</a:t>
            </a:r>
          </a:p>
          <a:p>
            <a:pPr marL="0" indent="0" algn="just">
              <a:lnSpc>
                <a:spcPct val="120000"/>
              </a:lnSpc>
              <a:spcBef>
                <a:spcPts val="0"/>
              </a:spcBef>
              <a:buClrTx/>
              <a:buNone/>
            </a:pPr>
            <a:r>
              <a:rPr lang="en-US" sz="2700" dirty="0">
                <a:solidFill>
                  <a:schemeClr val="tx1"/>
                </a:solidFill>
              </a:rPr>
              <a:t>	Dose; 0.5 </a:t>
            </a:r>
            <a:r>
              <a:rPr lang="en-US" sz="2700" dirty="0" err="1">
                <a:solidFill>
                  <a:schemeClr val="tx1"/>
                </a:solidFill>
              </a:rPr>
              <a:t>mls</a:t>
            </a:r>
            <a:r>
              <a:rPr lang="en-US" sz="2700" dirty="0">
                <a:solidFill>
                  <a:schemeClr val="tx1"/>
                </a:solidFill>
              </a:rPr>
              <a:t>.</a:t>
            </a:r>
          </a:p>
          <a:p>
            <a:pPr marL="0" indent="0" algn="just">
              <a:lnSpc>
                <a:spcPct val="120000"/>
              </a:lnSpc>
              <a:spcBef>
                <a:spcPts val="0"/>
              </a:spcBef>
              <a:buClrTx/>
              <a:buNone/>
            </a:pPr>
            <a:endParaRPr lang="en-US" sz="2700" dirty="0">
              <a:solidFill>
                <a:schemeClr val="tx1"/>
              </a:solidFill>
            </a:endParaRPr>
          </a:p>
          <a:p>
            <a:pPr marL="0" indent="0" algn="just">
              <a:lnSpc>
                <a:spcPct val="120000"/>
              </a:lnSpc>
              <a:spcBef>
                <a:spcPts val="0"/>
              </a:spcBef>
              <a:buClrTx/>
              <a:buNone/>
            </a:pPr>
            <a:r>
              <a:rPr lang="en-US" sz="2700" b="1" dirty="0">
                <a:solidFill>
                  <a:schemeClr val="tx1"/>
                </a:solidFill>
              </a:rPr>
              <a:t>At 6 months.</a:t>
            </a:r>
          </a:p>
          <a:p>
            <a:pPr marL="0" indent="0" algn="just">
              <a:lnSpc>
                <a:spcPct val="120000"/>
              </a:lnSpc>
              <a:spcBef>
                <a:spcPts val="0"/>
              </a:spcBef>
              <a:buClrTx/>
              <a:buNone/>
            </a:pPr>
            <a:r>
              <a:rPr lang="en-US" sz="2700" dirty="0">
                <a:solidFill>
                  <a:schemeClr val="tx1"/>
                </a:solidFill>
              </a:rPr>
              <a:t>	Vitamin A.</a:t>
            </a:r>
          </a:p>
          <a:p>
            <a:pPr marL="0" indent="0" algn="just">
              <a:lnSpc>
                <a:spcPct val="120000"/>
              </a:lnSpc>
              <a:spcBef>
                <a:spcPts val="0"/>
              </a:spcBef>
              <a:buClrTx/>
              <a:buNone/>
            </a:pPr>
            <a:r>
              <a:rPr lang="en-US" sz="2700" dirty="0">
                <a:solidFill>
                  <a:schemeClr val="tx1"/>
                </a:solidFill>
              </a:rPr>
              <a:t>	Dose; 100,000 IU.</a:t>
            </a:r>
          </a:p>
          <a:p>
            <a:pPr marL="0" indent="0" algn="just">
              <a:lnSpc>
                <a:spcPct val="120000"/>
              </a:lnSpc>
              <a:spcBef>
                <a:spcPts val="0"/>
              </a:spcBef>
              <a:buClrTx/>
              <a:buNone/>
            </a:pPr>
            <a:r>
              <a:rPr lang="en-US" sz="2700" dirty="0">
                <a:solidFill>
                  <a:schemeClr val="tx1"/>
                </a:solidFill>
              </a:rPr>
              <a:t>	Route; Oral.</a:t>
            </a:r>
          </a:p>
          <a:p>
            <a:pPr marL="0" indent="0" algn="just">
              <a:lnSpc>
                <a:spcPct val="120000"/>
              </a:lnSpc>
              <a:spcBef>
                <a:spcPts val="0"/>
              </a:spcBef>
              <a:buClrTx/>
              <a:buNone/>
            </a:pPr>
            <a:r>
              <a:rPr lang="en-US" sz="2700" dirty="0">
                <a:solidFill>
                  <a:schemeClr val="tx1"/>
                </a:solidFill>
              </a:rPr>
              <a:t>	NB; Give vitamin A every six months’ interval from 6 months to 5 years.</a:t>
            </a:r>
          </a:p>
          <a:p>
            <a:pPr marL="0" indent="0" algn="just">
              <a:lnSpc>
                <a:spcPct val="120000"/>
              </a:lnSpc>
              <a:spcBef>
                <a:spcPts val="0"/>
              </a:spcBef>
              <a:buClrTx/>
              <a:buNone/>
            </a:pPr>
            <a:r>
              <a:rPr lang="en-US" sz="2700" dirty="0">
                <a:solidFill>
                  <a:schemeClr val="tx1"/>
                </a:solidFill>
              </a:rPr>
              <a:t>	Dose; 200,000 IU.</a:t>
            </a:r>
          </a:p>
          <a:p>
            <a:pPr marL="0" indent="0" algn="just">
              <a:lnSpc>
                <a:spcPct val="120000"/>
              </a:lnSpc>
              <a:spcBef>
                <a:spcPts val="0"/>
              </a:spcBef>
              <a:buClrTx/>
              <a:buNone/>
            </a:pPr>
            <a:r>
              <a:rPr lang="en-US" sz="2700" dirty="0">
                <a:solidFill>
                  <a:schemeClr val="tx1"/>
                </a:solidFill>
              </a:rPr>
              <a:t>	Route; Oral.</a:t>
            </a:r>
          </a:p>
          <a:p>
            <a:pPr marL="0" indent="0" algn="just">
              <a:lnSpc>
                <a:spcPct val="120000"/>
              </a:lnSpc>
              <a:spcBef>
                <a:spcPts val="0"/>
              </a:spcBef>
              <a:buClrTx/>
              <a:buNone/>
            </a:pPr>
            <a:endParaRPr lang="en-US" sz="2700" dirty="0">
              <a:solidFill>
                <a:schemeClr val="tx1"/>
              </a:solidFill>
            </a:endParaRPr>
          </a:p>
          <a:p>
            <a:pPr marL="0" indent="0" algn="just">
              <a:lnSpc>
                <a:spcPct val="120000"/>
              </a:lnSpc>
              <a:spcBef>
                <a:spcPts val="0"/>
              </a:spcBef>
              <a:buClrTx/>
              <a:buNone/>
            </a:pPr>
            <a:r>
              <a:rPr lang="en-US" sz="2700" b="1" dirty="0">
                <a:solidFill>
                  <a:schemeClr val="tx1"/>
                </a:solidFill>
              </a:rPr>
              <a:t>NB:</a:t>
            </a:r>
          </a:p>
          <a:p>
            <a:pPr marL="0" indent="0" algn="just">
              <a:lnSpc>
                <a:spcPct val="120000"/>
              </a:lnSpc>
              <a:spcBef>
                <a:spcPts val="0"/>
              </a:spcBef>
              <a:buClrTx/>
              <a:buNone/>
            </a:pPr>
            <a:r>
              <a:rPr lang="en-US" sz="2700" dirty="0">
                <a:solidFill>
                  <a:schemeClr val="tx1"/>
                </a:solidFill>
              </a:rPr>
              <a:t>In Kenya Yellow fever vaccine is given only in </a:t>
            </a:r>
            <a:r>
              <a:rPr lang="en-US" sz="2700" dirty="0" err="1">
                <a:solidFill>
                  <a:schemeClr val="tx1"/>
                </a:solidFill>
              </a:rPr>
              <a:t>Koibatek</a:t>
            </a:r>
            <a:r>
              <a:rPr lang="en-US" sz="2700" dirty="0">
                <a:solidFill>
                  <a:schemeClr val="tx1"/>
                </a:solidFill>
              </a:rPr>
              <a:t>, Keiyo, Marakwet and Baringo sub county of Rift Valley region.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04094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3200" b="1" dirty="0">
                <a:solidFill>
                  <a:schemeClr val="tx1"/>
                </a:solidFill>
              </a:rPr>
              <a:t>Sense of belongingness </a:t>
            </a:r>
            <a:r>
              <a:rPr lang="en-US" sz="3200" dirty="0">
                <a:solidFill>
                  <a:schemeClr val="tx1"/>
                </a:solidFill>
              </a:rPr>
              <a:t>- the degree and intensity of this feeling may vary among members of the community</a:t>
            </a:r>
          </a:p>
          <a:p>
            <a:pPr algn="just">
              <a:lnSpc>
                <a:spcPct val="120000"/>
              </a:lnSpc>
              <a:spcBef>
                <a:spcPts val="0"/>
              </a:spcBef>
              <a:buClrTx/>
              <a:buFont typeface="Wingdings" panose="05000000000000000000" pitchFamily="2" charset="2"/>
              <a:buChar char="q"/>
            </a:pPr>
            <a:r>
              <a:rPr lang="en-US" sz="3200" b="1" dirty="0">
                <a:solidFill>
                  <a:schemeClr val="tx1"/>
                </a:solidFill>
              </a:rPr>
              <a:t>Sense of togetherness </a:t>
            </a:r>
            <a:r>
              <a:rPr lang="en-US" sz="3200" dirty="0">
                <a:solidFill>
                  <a:schemeClr val="tx1"/>
                </a:solidFill>
              </a:rPr>
              <a:t>- there is unity and cohesiveness among the members in the community which is based on their interaction and sense of belongingness to community</a:t>
            </a:r>
          </a:p>
          <a:p>
            <a:pPr algn="just">
              <a:lnSpc>
                <a:spcPct val="120000"/>
              </a:lnSpc>
              <a:spcBef>
                <a:spcPts val="0"/>
              </a:spcBef>
              <a:buClrTx/>
              <a:buFont typeface="Wingdings" panose="05000000000000000000" pitchFamily="2" charset="2"/>
              <a:buChar char="q"/>
            </a:pPr>
            <a:r>
              <a:rPr lang="en-US" sz="3200" b="1" dirty="0">
                <a:solidFill>
                  <a:schemeClr val="tx1"/>
                </a:solidFill>
              </a:rPr>
              <a:t>Self sufficiency </a:t>
            </a:r>
            <a:r>
              <a:rPr lang="en-US" sz="3200" dirty="0">
                <a:solidFill>
                  <a:schemeClr val="tx1"/>
                </a:solidFill>
              </a:rPr>
              <a:t>- the community provides all such means and facilities which help in meeting the basic needs of its people i.e. space to live, education, protection and security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83649134"/>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TETANUS VACCINATION SCHEDULE.</a:t>
            </a:r>
          </a:p>
          <a:p>
            <a:pPr marL="0" indent="0" algn="just">
              <a:lnSpc>
                <a:spcPct val="120000"/>
              </a:lnSpc>
              <a:spcBef>
                <a:spcPts val="0"/>
              </a:spcBef>
              <a:buClrTx/>
              <a:buNone/>
            </a:pPr>
            <a:r>
              <a:rPr lang="en-US" sz="2600" dirty="0">
                <a:solidFill>
                  <a:schemeClr val="tx1"/>
                </a:solidFill>
              </a:rPr>
              <a:t>	1st Dose</a:t>
            </a:r>
          </a:p>
          <a:p>
            <a:pPr marL="0" indent="0" algn="just">
              <a:lnSpc>
                <a:spcPct val="120000"/>
              </a:lnSpc>
              <a:spcBef>
                <a:spcPts val="0"/>
              </a:spcBef>
              <a:buClrTx/>
              <a:buNone/>
            </a:pPr>
            <a:r>
              <a:rPr lang="en-US" sz="2600" dirty="0">
                <a:solidFill>
                  <a:schemeClr val="tx1"/>
                </a:solidFill>
              </a:rPr>
              <a:t>First contact or as early as possible in pregnancy (Fourth to sixth month of pregnancy)</a:t>
            </a:r>
          </a:p>
          <a:p>
            <a:pPr marL="0" indent="0" algn="just">
              <a:lnSpc>
                <a:spcPct val="120000"/>
              </a:lnSpc>
              <a:spcBef>
                <a:spcPts val="0"/>
              </a:spcBef>
              <a:buClrTx/>
              <a:buNone/>
            </a:pPr>
            <a:r>
              <a:rPr lang="en-US" sz="2600" dirty="0">
                <a:solidFill>
                  <a:schemeClr val="tx1"/>
                </a:solidFill>
              </a:rPr>
              <a:t>	2nd  Dose</a:t>
            </a:r>
          </a:p>
          <a:p>
            <a:pPr marL="0" indent="0" algn="just">
              <a:lnSpc>
                <a:spcPct val="120000"/>
              </a:lnSpc>
              <a:spcBef>
                <a:spcPts val="0"/>
              </a:spcBef>
              <a:buClrTx/>
              <a:buNone/>
            </a:pPr>
            <a:r>
              <a:rPr lang="en-US" sz="2600" dirty="0">
                <a:solidFill>
                  <a:schemeClr val="tx1"/>
                </a:solidFill>
              </a:rPr>
              <a:t>1 month after 1st Dose</a:t>
            </a:r>
          </a:p>
          <a:p>
            <a:pPr marL="0" indent="0" algn="just">
              <a:lnSpc>
                <a:spcPct val="120000"/>
              </a:lnSpc>
              <a:spcBef>
                <a:spcPts val="0"/>
              </a:spcBef>
              <a:buClrTx/>
              <a:buNone/>
            </a:pPr>
            <a:r>
              <a:rPr lang="en-US" sz="2600" dirty="0">
                <a:solidFill>
                  <a:schemeClr val="tx1"/>
                </a:solidFill>
              </a:rPr>
              <a:t>	3rd  Dose</a:t>
            </a:r>
          </a:p>
          <a:p>
            <a:pPr marL="0" indent="0" algn="just">
              <a:lnSpc>
                <a:spcPct val="120000"/>
              </a:lnSpc>
              <a:spcBef>
                <a:spcPts val="0"/>
              </a:spcBef>
              <a:buClrTx/>
              <a:buNone/>
            </a:pPr>
            <a:r>
              <a:rPr lang="en-US" sz="2600" dirty="0">
                <a:solidFill>
                  <a:schemeClr val="tx1"/>
                </a:solidFill>
              </a:rPr>
              <a:t>6 months after 2nd dose or in next pregnancy</a:t>
            </a:r>
          </a:p>
          <a:p>
            <a:pPr marL="0" indent="0" algn="just">
              <a:lnSpc>
                <a:spcPct val="120000"/>
              </a:lnSpc>
              <a:spcBef>
                <a:spcPts val="0"/>
              </a:spcBef>
              <a:buClrTx/>
              <a:buNone/>
            </a:pPr>
            <a:r>
              <a:rPr lang="en-US" sz="2600" dirty="0">
                <a:solidFill>
                  <a:schemeClr val="tx1"/>
                </a:solidFill>
              </a:rPr>
              <a:t>	4th Dose</a:t>
            </a:r>
          </a:p>
          <a:p>
            <a:pPr marL="0" indent="0" algn="just">
              <a:lnSpc>
                <a:spcPct val="120000"/>
              </a:lnSpc>
              <a:spcBef>
                <a:spcPts val="0"/>
              </a:spcBef>
              <a:buClrTx/>
              <a:buNone/>
            </a:pPr>
            <a:r>
              <a:rPr lang="en-US" sz="2600" dirty="0">
                <a:solidFill>
                  <a:schemeClr val="tx1"/>
                </a:solidFill>
              </a:rPr>
              <a:t>1yr after 3rd dose or in subsequent pregnancy.</a:t>
            </a:r>
          </a:p>
          <a:p>
            <a:pPr marL="0" indent="0" algn="just">
              <a:lnSpc>
                <a:spcPct val="120000"/>
              </a:lnSpc>
              <a:spcBef>
                <a:spcPts val="0"/>
              </a:spcBef>
              <a:buClrTx/>
              <a:buNone/>
            </a:pPr>
            <a:r>
              <a:rPr lang="en-US" sz="2600" dirty="0">
                <a:solidFill>
                  <a:schemeClr val="tx1"/>
                </a:solidFill>
              </a:rPr>
              <a:t>	5th Dose</a:t>
            </a:r>
          </a:p>
          <a:p>
            <a:pPr marL="0" indent="0" algn="just">
              <a:lnSpc>
                <a:spcPct val="120000"/>
              </a:lnSpc>
              <a:spcBef>
                <a:spcPts val="0"/>
              </a:spcBef>
              <a:buClrTx/>
              <a:buNone/>
            </a:pPr>
            <a:r>
              <a:rPr lang="en-US" sz="2600" dirty="0">
                <a:solidFill>
                  <a:schemeClr val="tx1"/>
                </a:solidFill>
              </a:rPr>
              <a:t>1yr after 4th dose or in subsequent pregnancy.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938268"/>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Determining Vaccination Coverage</a:t>
            </a:r>
          </a:p>
          <a:p>
            <a:pPr algn="just">
              <a:lnSpc>
                <a:spcPct val="120000"/>
              </a:lnSpc>
              <a:spcBef>
                <a:spcPts val="0"/>
              </a:spcBef>
              <a:buClrTx/>
              <a:buFont typeface="Wingdings" panose="05000000000000000000" pitchFamily="2" charset="2"/>
              <a:buChar char="q"/>
            </a:pPr>
            <a:r>
              <a:rPr lang="en-US" sz="2600" dirty="0">
                <a:solidFill>
                  <a:schemeClr val="tx1"/>
                </a:solidFill>
              </a:rPr>
              <a:t>This mainly indicates how many children or mothers were actually </a:t>
            </a:r>
            <a:r>
              <a:rPr lang="en-US" sz="2600" dirty="0" err="1">
                <a:solidFill>
                  <a:schemeClr val="tx1"/>
                </a:solidFill>
              </a:rPr>
              <a:t>immunised</a:t>
            </a:r>
            <a:r>
              <a:rPr lang="en-US" sz="2600" dirty="0">
                <a:solidFill>
                  <a:schemeClr val="tx1"/>
                </a:solidFill>
              </a:rPr>
              <a:t> in comparison to the targeted population. </a:t>
            </a:r>
          </a:p>
          <a:p>
            <a:pPr algn="just">
              <a:lnSpc>
                <a:spcPct val="120000"/>
              </a:lnSpc>
              <a:spcBef>
                <a:spcPts val="0"/>
              </a:spcBef>
              <a:buClrTx/>
              <a:buFont typeface="Wingdings" panose="05000000000000000000" pitchFamily="2" charset="2"/>
              <a:buChar char="q"/>
            </a:pPr>
            <a:r>
              <a:rPr lang="en-US" sz="2600" dirty="0">
                <a:solidFill>
                  <a:schemeClr val="tx1"/>
                </a:solidFill>
              </a:rPr>
              <a:t>Target population: The number of children that need immunization in a catchments area. In Kenya. </a:t>
            </a:r>
          </a:p>
          <a:p>
            <a:pPr algn="just">
              <a:lnSpc>
                <a:spcPct val="120000"/>
              </a:lnSpc>
              <a:spcBef>
                <a:spcPts val="0"/>
              </a:spcBef>
              <a:buClrTx/>
              <a:buFont typeface="Wingdings" panose="05000000000000000000" pitchFamily="2" charset="2"/>
              <a:buChar char="q"/>
            </a:pPr>
            <a:r>
              <a:rPr lang="en-US" sz="2600" dirty="0">
                <a:solidFill>
                  <a:schemeClr val="tx1"/>
                </a:solidFill>
              </a:rPr>
              <a:t>It is assumed that the number of children born in any catchments area is 4% of the total population. </a:t>
            </a:r>
          </a:p>
          <a:p>
            <a:pPr algn="just">
              <a:lnSpc>
                <a:spcPct val="120000"/>
              </a:lnSpc>
              <a:spcBef>
                <a:spcPts val="0"/>
              </a:spcBef>
              <a:buClrTx/>
              <a:buFont typeface="Wingdings" panose="05000000000000000000" pitchFamily="2" charset="2"/>
              <a:buChar char="q"/>
            </a:pPr>
            <a:r>
              <a:rPr lang="en-US" sz="2600" dirty="0">
                <a:solidFill>
                  <a:schemeClr val="tx1"/>
                </a:solidFill>
              </a:rPr>
              <a:t>Catchment area: The geographical region and the population within the region, that a health facility is mandated to serve.</a:t>
            </a:r>
          </a:p>
          <a:p>
            <a:pPr marL="0" indent="0" algn="just">
              <a:lnSpc>
                <a:spcPct val="120000"/>
              </a:lnSpc>
              <a:spcBef>
                <a:spcPts val="0"/>
              </a:spcBef>
              <a:buClrTx/>
              <a:buNone/>
            </a:pPr>
            <a:r>
              <a:rPr lang="en-US" sz="2600" b="1" dirty="0">
                <a:solidFill>
                  <a:srgbClr val="0070C0"/>
                </a:solidFill>
              </a:rPr>
              <a:t>Determining Vaccination Coverage Formula.</a:t>
            </a:r>
          </a:p>
          <a:p>
            <a:pPr algn="just">
              <a:lnSpc>
                <a:spcPct val="120000"/>
              </a:lnSpc>
              <a:spcBef>
                <a:spcPts val="0"/>
              </a:spcBef>
              <a:buClrTx/>
              <a:buFont typeface="Wingdings" panose="05000000000000000000" pitchFamily="2" charset="2"/>
              <a:buChar char="q"/>
            </a:pPr>
            <a:r>
              <a:rPr lang="en-US" sz="2600" dirty="0">
                <a:solidFill>
                  <a:schemeClr val="tx1"/>
                </a:solidFill>
              </a:rPr>
              <a:t>Number of doses of vaccine given to children under 1yr, divided by the target population of children under 1yr multiplied times 100. </a:t>
            </a:r>
          </a:p>
          <a:p>
            <a:pPr algn="just">
              <a:lnSpc>
                <a:spcPct val="120000"/>
              </a:lnSpc>
              <a:spcBef>
                <a:spcPts val="0"/>
              </a:spcBef>
              <a:buClrTx/>
              <a:buFont typeface="Wingdings" panose="05000000000000000000" pitchFamily="2" charset="2"/>
              <a:buChar char="q"/>
            </a:pPr>
            <a:r>
              <a:rPr lang="en-US" sz="2600" dirty="0">
                <a:solidFill>
                  <a:schemeClr val="tx1"/>
                </a:solidFill>
              </a:rPr>
              <a:t>This will then give you the percentage of the target population covered with the vaccine.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12671249"/>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Example.</a:t>
            </a:r>
          </a:p>
          <a:p>
            <a:pPr marL="0" indent="0" algn="just">
              <a:lnSpc>
                <a:spcPct val="120000"/>
              </a:lnSpc>
              <a:spcBef>
                <a:spcPts val="0"/>
              </a:spcBef>
              <a:buClrTx/>
              <a:buNone/>
            </a:pPr>
            <a:r>
              <a:rPr lang="en-US" sz="2600" dirty="0">
                <a:solidFill>
                  <a:schemeClr val="tx1"/>
                </a:solidFill>
              </a:rPr>
              <a:t>If Kora community had used 2,400 doses of Pentavalent 1 on children below one year during the year 2010, while their target population was estimated at 2800, find out percentage coverage of Pentavalent vaccine for that year.</a:t>
            </a:r>
          </a:p>
          <a:p>
            <a:pPr marL="0" indent="0" algn="just">
              <a:lnSpc>
                <a:spcPct val="120000"/>
              </a:lnSpc>
              <a:spcBef>
                <a:spcPts val="0"/>
              </a:spcBef>
              <a:buClrTx/>
              <a:buNone/>
            </a:pPr>
            <a:r>
              <a:rPr lang="en-US" sz="2600" u="sng" dirty="0">
                <a:solidFill>
                  <a:schemeClr val="tx1"/>
                </a:solidFill>
              </a:rPr>
              <a:t>2400</a:t>
            </a:r>
            <a:r>
              <a:rPr lang="en-US" sz="2600" dirty="0">
                <a:solidFill>
                  <a:schemeClr val="tx1"/>
                </a:solidFill>
              </a:rPr>
              <a:t>   X 100 = 86%.</a:t>
            </a:r>
          </a:p>
          <a:p>
            <a:pPr marL="0" indent="0" algn="just">
              <a:lnSpc>
                <a:spcPct val="120000"/>
              </a:lnSpc>
              <a:spcBef>
                <a:spcPts val="0"/>
              </a:spcBef>
              <a:buClrTx/>
              <a:buNone/>
            </a:pPr>
            <a:r>
              <a:rPr lang="en-US" sz="2600" dirty="0">
                <a:solidFill>
                  <a:schemeClr val="tx1"/>
                </a:solidFill>
              </a:rPr>
              <a:t>2800</a:t>
            </a:r>
          </a:p>
          <a:p>
            <a:pPr marL="0" indent="0" algn="ctr">
              <a:lnSpc>
                <a:spcPct val="120000"/>
              </a:lnSpc>
              <a:spcBef>
                <a:spcPts val="0"/>
              </a:spcBef>
              <a:buClrTx/>
              <a:buNone/>
            </a:pPr>
            <a:r>
              <a:rPr lang="en-US" sz="2600" b="1" dirty="0">
                <a:solidFill>
                  <a:srgbClr val="0070C0"/>
                </a:solidFill>
              </a:rPr>
              <a:t>Preparation of Vaccine Service Delivery Site/Facility.</a:t>
            </a:r>
          </a:p>
          <a:p>
            <a:pPr algn="just">
              <a:lnSpc>
                <a:spcPct val="120000"/>
              </a:lnSpc>
              <a:spcBef>
                <a:spcPts val="0"/>
              </a:spcBef>
              <a:buClrTx/>
              <a:buFont typeface="Wingdings" panose="05000000000000000000" pitchFamily="2" charset="2"/>
              <a:buChar char="q"/>
            </a:pPr>
            <a:r>
              <a:rPr lang="en-US" sz="2600" dirty="0">
                <a:solidFill>
                  <a:schemeClr val="tx1"/>
                </a:solidFill>
              </a:rPr>
              <a:t>Should be clean, and not directly exposed to sunlight, rain or dust.</a:t>
            </a:r>
          </a:p>
          <a:p>
            <a:pPr algn="just">
              <a:lnSpc>
                <a:spcPct val="120000"/>
              </a:lnSpc>
              <a:spcBef>
                <a:spcPts val="0"/>
              </a:spcBef>
              <a:buClrTx/>
              <a:buFont typeface="Wingdings" panose="05000000000000000000" pitchFamily="2" charset="2"/>
              <a:buChar char="q"/>
            </a:pPr>
            <a:r>
              <a:rPr lang="en-US" sz="2600" dirty="0">
                <a:solidFill>
                  <a:schemeClr val="tx1"/>
                </a:solidFill>
              </a:rPr>
              <a:t>Should be easily accessible.</a:t>
            </a:r>
          </a:p>
          <a:p>
            <a:pPr algn="just">
              <a:lnSpc>
                <a:spcPct val="120000"/>
              </a:lnSpc>
              <a:spcBef>
                <a:spcPts val="0"/>
              </a:spcBef>
              <a:buClrTx/>
              <a:buFont typeface="Wingdings" panose="05000000000000000000" pitchFamily="2" charset="2"/>
              <a:buChar char="q"/>
            </a:pPr>
            <a:r>
              <a:rPr lang="en-US" sz="2600" dirty="0">
                <a:solidFill>
                  <a:schemeClr val="tx1"/>
                </a:solidFill>
              </a:rPr>
              <a:t>It should be quiet enough for the health worker to carry out health education.</a:t>
            </a:r>
          </a:p>
          <a:p>
            <a:pPr algn="just">
              <a:lnSpc>
                <a:spcPct val="120000"/>
              </a:lnSpc>
              <a:spcBef>
                <a:spcPts val="0"/>
              </a:spcBef>
              <a:buClrTx/>
              <a:buFont typeface="Wingdings" panose="05000000000000000000" pitchFamily="2" charset="2"/>
              <a:buChar char="q"/>
            </a:pPr>
            <a:r>
              <a:rPr lang="en-US" sz="2600" dirty="0">
                <a:solidFill>
                  <a:schemeClr val="tx1"/>
                </a:solidFill>
              </a:rPr>
              <a:t>There should be necessary furniture e.g. a table and chairs.</a:t>
            </a:r>
          </a:p>
          <a:p>
            <a:pPr algn="just">
              <a:lnSpc>
                <a:spcPct val="120000"/>
              </a:lnSpc>
              <a:spcBef>
                <a:spcPts val="0"/>
              </a:spcBef>
              <a:buClrTx/>
              <a:buFont typeface="Wingdings" panose="05000000000000000000" pitchFamily="2" charset="2"/>
              <a:buChar char="q"/>
            </a:pPr>
            <a:r>
              <a:rPr lang="en-US" sz="2600" dirty="0">
                <a:solidFill>
                  <a:schemeClr val="tx1"/>
                </a:solidFill>
              </a:rPr>
              <a:t>The place should be spacious enough.</a:t>
            </a:r>
          </a:p>
          <a:p>
            <a:pPr algn="just">
              <a:lnSpc>
                <a:spcPct val="120000"/>
              </a:lnSpc>
              <a:spcBef>
                <a:spcPts val="0"/>
              </a:spcBef>
              <a:buClrTx/>
              <a:buFont typeface="Wingdings" panose="05000000000000000000" pitchFamily="2" charset="2"/>
              <a:buChar char="q"/>
            </a:pPr>
            <a:r>
              <a:rPr lang="en-US" sz="2600" dirty="0">
                <a:solidFill>
                  <a:schemeClr val="tx1"/>
                </a:solidFill>
              </a:rPr>
              <a:t>It should be equipped with sufficient supplies of syringes, needles, gloves, disinfection equipment and a safety box.</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8741742"/>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Cold Chain.</a:t>
            </a:r>
          </a:p>
          <a:p>
            <a:pPr algn="just">
              <a:lnSpc>
                <a:spcPct val="120000"/>
              </a:lnSpc>
              <a:spcBef>
                <a:spcPts val="0"/>
              </a:spcBef>
              <a:buClrTx/>
              <a:buFont typeface="Wingdings" panose="05000000000000000000" pitchFamily="2" charset="2"/>
              <a:buChar char="q"/>
            </a:pPr>
            <a:r>
              <a:rPr lang="en-US" sz="2600" dirty="0">
                <a:solidFill>
                  <a:schemeClr val="tx1"/>
                </a:solidFill>
              </a:rPr>
              <a:t>The cold chain is a systems/ process of maintaining the vaccine in a potent state from the time it is manufactured and as it passes through various suppliers and stores to reach its final recipient, that is, the mother and child.</a:t>
            </a:r>
          </a:p>
          <a:p>
            <a:pPr algn="just">
              <a:lnSpc>
                <a:spcPct val="120000"/>
              </a:lnSpc>
              <a:spcBef>
                <a:spcPts val="0"/>
              </a:spcBef>
              <a:buClrTx/>
              <a:buFont typeface="Wingdings" panose="05000000000000000000" pitchFamily="2" charset="2"/>
              <a:buChar char="q"/>
            </a:pPr>
            <a:r>
              <a:rPr lang="en-US" sz="2600" dirty="0">
                <a:solidFill>
                  <a:schemeClr val="tx1"/>
                </a:solidFill>
              </a:rPr>
              <a:t>Vaccines are very delicate and easily loose their potency, when exposed to high temperature, sunlight or freezing conditions.</a:t>
            </a:r>
          </a:p>
          <a:p>
            <a:pPr marL="0" indent="0" algn="just">
              <a:lnSpc>
                <a:spcPct val="120000"/>
              </a:lnSpc>
              <a:spcBef>
                <a:spcPts val="0"/>
              </a:spcBef>
              <a:buClrTx/>
              <a:buNone/>
            </a:pPr>
            <a:r>
              <a:rPr lang="en-US" sz="2600" b="1" dirty="0">
                <a:solidFill>
                  <a:srgbClr val="0070C0"/>
                </a:solidFill>
              </a:rPr>
              <a:t>Elements of the Cold Chain System.</a:t>
            </a:r>
          </a:p>
          <a:p>
            <a:pPr algn="just">
              <a:lnSpc>
                <a:spcPct val="120000"/>
              </a:lnSpc>
              <a:spcBef>
                <a:spcPts val="0"/>
              </a:spcBef>
              <a:buClrTx/>
              <a:buFont typeface="Wingdings" panose="05000000000000000000" pitchFamily="2" charset="2"/>
              <a:buChar char="q"/>
            </a:pPr>
            <a:r>
              <a:rPr lang="en-US" sz="2600" dirty="0">
                <a:solidFill>
                  <a:schemeClr val="tx1"/>
                </a:solidFill>
              </a:rPr>
              <a:t>Trained, skilled and motivated staff.</a:t>
            </a:r>
          </a:p>
          <a:p>
            <a:pPr algn="just">
              <a:lnSpc>
                <a:spcPct val="120000"/>
              </a:lnSpc>
              <a:spcBef>
                <a:spcPts val="0"/>
              </a:spcBef>
              <a:buClrTx/>
              <a:buFont typeface="Wingdings" panose="05000000000000000000" pitchFamily="2" charset="2"/>
              <a:buChar char="q"/>
            </a:pPr>
            <a:r>
              <a:rPr lang="en-US" sz="2600" dirty="0">
                <a:solidFill>
                  <a:schemeClr val="tx1"/>
                </a:solidFill>
              </a:rPr>
              <a:t>Efficient and reliable equipment.</a:t>
            </a:r>
          </a:p>
          <a:p>
            <a:pPr algn="just">
              <a:lnSpc>
                <a:spcPct val="120000"/>
              </a:lnSpc>
              <a:spcBef>
                <a:spcPts val="0"/>
              </a:spcBef>
              <a:buClrTx/>
              <a:buFont typeface="Wingdings" panose="05000000000000000000" pitchFamily="2" charset="2"/>
              <a:buChar char="q"/>
            </a:pPr>
            <a:r>
              <a:rPr lang="en-US" sz="2600" dirty="0">
                <a:solidFill>
                  <a:schemeClr val="tx1"/>
                </a:solidFill>
              </a:rPr>
              <a:t>Efficient distribution of vaccines.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0852390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85000" lnSpcReduction="20000"/>
          </a:bodyPr>
          <a:lstStyle/>
          <a:p>
            <a:pPr marL="0" indent="0" algn="just">
              <a:lnSpc>
                <a:spcPct val="120000"/>
              </a:lnSpc>
              <a:spcBef>
                <a:spcPts val="0"/>
              </a:spcBef>
              <a:buClrTx/>
              <a:buNone/>
            </a:pPr>
            <a:r>
              <a:rPr lang="en-US" sz="2600" b="1" dirty="0">
                <a:solidFill>
                  <a:srgbClr val="0070C0"/>
                </a:solidFill>
              </a:rPr>
              <a:t>VACCINE STORAGE.</a:t>
            </a:r>
          </a:p>
          <a:p>
            <a:pPr marL="0" indent="0" algn="just">
              <a:lnSpc>
                <a:spcPct val="120000"/>
              </a:lnSpc>
              <a:spcBef>
                <a:spcPts val="0"/>
              </a:spcBef>
              <a:buClrTx/>
              <a:buNone/>
            </a:pPr>
            <a:r>
              <a:rPr lang="en-US" sz="2600" dirty="0">
                <a:solidFill>
                  <a:schemeClr val="tx1"/>
                </a:solidFill>
              </a:rPr>
              <a:t>NB: Different vaccines are damaged by different conditions;</a:t>
            </a:r>
          </a:p>
          <a:p>
            <a:pPr algn="just">
              <a:lnSpc>
                <a:spcPct val="120000"/>
              </a:lnSpc>
              <a:spcBef>
                <a:spcPts val="0"/>
              </a:spcBef>
              <a:buClrTx/>
              <a:buFont typeface="Wingdings" panose="05000000000000000000" pitchFamily="2" charset="2"/>
              <a:buChar char="q"/>
            </a:pPr>
            <a:r>
              <a:rPr lang="en-US" sz="2600" dirty="0">
                <a:solidFill>
                  <a:schemeClr val="tx1"/>
                </a:solidFill>
              </a:rPr>
              <a:t>Polio vaccine is damaged by heat.</a:t>
            </a:r>
          </a:p>
          <a:p>
            <a:pPr algn="just">
              <a:lnSpc>
                <a:spcPct val="120000"/>
              </a:lnSpc>
              <a:spcBef>
                <a:spcPts val="0"/>
              </a:spcBef>
              <a:buClrTx/>
              <a:buFont typeface="Wingdings" panose="05000000000000000000" pitchFamily="2" charset="2"/>
              <a:buChar char="q"/>
            </a:pPr>
            <a:r>
              <a:rPr lang="en-US" sz="2600" dirty="0">
                <a:solidFill>
                  <a:schemeClr val="tx1"/>
                </a:solidFill>
              </a:rPr>
              <a:t>Measles and BCG are damaged by direct sunlight.</a:t>
            </a:r>
          </a:p>
          <a:p>
            <a:pPr algn="just">
              <a:lnSpc>
                <a:spcPct val="120000"/>
              </a:lnSpc>
              <a:spcBef>
                <a:spcPts val="0"/>
              </a:spcBef>
              <a:buClrTx/>
              <a:buFont typeface="Wingdings" panose="05000000000000000000" pitchFamily="2" charset="2"/>
              <a:buChar char="q"/>
            </a:pPr>
            <a:r>
              <a:rPr lang="en-US" sz="2600" dirty="0" err="1">
                <a:solidFill>
                  <a:schemeClr val="tx1"/>
                </a:solidFill>
              </a:rPr>
              <a:t>DPT</a:t>
            </a:r>
            <a:r>
              <a:rPr lang="en-US" sz="2600" dirty="0">
                <a:solidFill>
                  <a:schemeClr val="tx1"/>
                </a:solidFill>
              </a:rPr>
              <a:t>, TT and HB can be damaged if frozen.</a:t>
            </a:r>
          </a:p>
          <a:p>
            <a:pPr marL="0" indent="0" algn="just">
              <a:lnSpc>
                <a:spcPct val="120000"/>
              </a:lnSpc>
              <a:spcBef>
                <a:spcPts val="0"/>
              </a:spcBef>
              <a:buClrTx/>
              <a:buNone/>
            </a:pPr>
            <a:r>
              <a:rPr lang="en-US" sz="2600" b="1" dirty="0">
                <a:solidFill>
                  <a:srgbClr val="0070C0"/>
                </a:solidFill>
              </a:rPr>
              <a:t>Cold Chain Equipment.</a:t>
            </a:r>
          </a:p>
          <a:p>
            <a:pPr algn="just">
              <a:lnSpc>
                <a:spcPct val="120000"/>
              </a:lnSpc>
              <a:spcBef>
                <a:spcPts val="0"/>
              </a:spcBef>
              <a:buClrTx/>
              <a:buFont typeface="Wingdings" panose="05000000000000000000" pitchFamily="2" charset="2"/>
              <a:buChar char="q"/>
            </a:pPr>
            <a:r>
              <a:rPr lang="en-US" sz="2600" b="1" dirty="0">
                <a:solidFill>
                  <a:schemeClr val="tx1"/>
                </a:solidFill>
              </a:rPr>
              <a:t>Cold room and its accessories-  </a:t>
            </a:r>
            <a:r>
              <a:rPr lang="en-US" sz="2600" dirty="0">
                <a:solidFill>
                  <a:schemeClr val="tx1"/>
                </a:solidFill>
              </a:rPr>
              <a:t>This is used for bulky storage at central stores.</a:t>
            </a:r>
          </a:p>
          <a:p>
            <a:pPr algn="just">
              <a:lnSpc>
                <a:spcPct val="120000"/>
              </a:lnSpc>
              <a:spcBef>
                <a:spcPts val="0"/>
              </a:spcBef>
              <a:buClrTx/>
              <a:buFont typeface="Wingdings" panose="05000000000000000000" pitchFamily="2" charset="2"/>
              <a:buChar char="q"/>
            </a:pPr>
            <a:r>
              <a:rPr lang="en-US" sz="2600" b="1" dirty="0">
                <a:solidFill>
                  <a:schemeClr val="tx1"/>
                </a:solidFill>
              </a:rPr>
              <a:t>Refrigerators</a:t>
            </a:r>
            <a:r>
              <a:rPr lang="en-US" sz="2600" dirty="0">
                <a:solidFill>
                  <a:schemeClr val="tx1"/>
                </a:solidFill>
              </a:rPr>
              <a:t> - These are used mainly for storage at the health facility level.</a:t>
            </a:r>
          </a:p>
          <a:p>
            <a:pPr algn="just">
              <a:lnSpc>
                <a:spcPct val="120000"/>
              </a:lnSpc>
              <a:spcBef>
                <a:spcPts val="0"/>
              </a:spcBef>
              <a:buClrTx/>
              <a:buFont typeface="Wingdings" panose="05000000000000000000" pitchFamily="2" charset="2"/>
              <a:buChar char="q"/>
            </a:pPr>
            <a:r>
              <a:rPr lang="en-US" sz="2600" b="1" dirty="0">
                <a:solidFill>
                  <a:schemeClr val="tx1"/>
                </a:solidFill>
              </a:rPr>
              <a:t>Cold boxes- </a:t>
            </a:r>
            <a:r>
              <a:rPr lang="en-US" sz="2600" dirty="0">
                <a:solidFill>
                  <a:schemeClr val="tx1"/>
                </a:solidFill>
              </a:rPr>
              <a:t>These are used for storage, especially during transportation.</a:t>
            </a:r>
          </a:p>
          <a:p>
            <a:pPr algn="just">
              <a:lnSpc>
                <a:spcPct val="120000"/>
              </a:lnSpc>
              <a:spcBef>
                <a:spcPts val="0"/>
              </a:spcBef>
              <a:buClrTx/>
              <a:buFont typeface="Wingdings" panose="05000000000000000000" pitchFamily="2" charset="2"/>
              <a:buChar char="q"/>
            </a:pPr>
            <a:r>
              <a:rPr lang="en-US" sz="2600" b="1" dirty="0">
                <a:solidFill>
                  <a:schemeClr val="tx1"/>
                </a:solidFill>
              </a:rPr>
              <a:t>Vaccine carriers </a:t>
            </a:r>
            <a:r>
              <a:rPr lang="en-US" sz="2600" dirty="0">
                <a:solidFill>
                  <a:schemeClr val="tx1"/>
                </a:solidFill>
              </a:rPr>
              <a:t>– These are only used for temporally storage during short distance transportation and service delivery.</a:t>
            </a:r>
          </a:p>
          <a:p>
            <a:pPr algn="just">
              <a:lnSpc>
                <a:spcPct val="120000"/>
              </a:lnSpc>
              <a:spcBef>
                <a:spcPts val="0"/>
              </a:spcBef>
              <a:buClrTx/>
              <a:buFont typeface="Wingdings" panose="05000000000000000000" pitchFamily="2" charset="2"/>
              <a:buChar char="q"/>
            </a:pPr>
            <a:r>
              <a:rPr lang="en-US" sz="2600" b="1" dirty="0">
                <a:solidFill>
                  <a:schemeClr val="tx1"/>
                </a:solidFill>
              </a:rPr>
              <a:t>Ice packs </a:t>
            </a:r>
            <a:r>
              <a:rPr lang="en-US" sz="2600" dirty="0">
                <a:solidFill>
                  <a:schemeClr val="tx1"/>
                </a:solidFill>
              </a:rPr>
              <a:t>– These are needed to maintain low temperature in cold boxes and vaccine carriers and placement of vaccines during service delivery.</a:t>
            </a:r>
          </a:p>
          <a:p>
            <a:pPr algn="just">
              <a:lnSpc>
                <a:spcPct val="120000"/>
              </a:lnSpc>
              <a:spcBef>
                <a:spcPts val="0"/>
              </a:spcBef>
              <a:buClrTx/>
              <a:buFont typeface="Wingdings" panose="05000000000000000000" pitchFamily="2" charset="2"/>
              <a:buChar char="q"/>
            </a:pPr>
            <a:r>
              <a:rPr lang="en-US" sz="2600" b="1" dirty="0">
                <a:solidFill>
                  <a:schemeClr val="tx1"/>
                </a:solidFill>
              </a:rPr>
              <a:t>Thermometers</a:t>
            </a:r>
            <a:r>
              <a:rPr lang="en-US" sz="2600" dirty="0">
                <a:solidFill>
                  <a:schemeClr val="tx1"/>
                </a:solidFill>
              </a:rPr>
              <a:t> – These are needed to monitor the temperatures at all times.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1296899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rgbClr val="0070C0"/>
                </a:solidFill>
              </a:rPr>
              <a:t>Cold Chain System Monitoring tools</a:t>
            </a:r>
          </a:p>
          <a:p>
            <a:pPr algn="just">
              <a:lnSpc>
                <a:spcPct val="120000"/>
              </a:lnSpc>
              <a:spcBef>
                <a:spcPts val="0"/>
              </a:spcBef>
              <a:buClrTx/>
              <a:buFont typeface="Wingdings" panose="05000000000000000000" pitchFamily="2" charset="2"/>
              <a:buChar char="q"/>
            </a:pPr>
            <a:r>
              <a:rPr lang="en-US" sz="2600" b="1" dirty="0">
                <a:solidFill>
                  <a:schemeClr val="tx1"/>
                </a:solidFill>
              </a:rPr>
              <a:t>Temperature Recording- </a:t>
            </a:r>
            <a:r>
              <a:rPr lang="en-US" sz="2600" dirty="0">
                <a:solidFill>
                  <a:schemeClr val="tx1"/>
                </a:solidFill>
              </a:rPr>
              <a:t>Done twice daily (morning and afternoon).</a:t>
            </a:r>
          </a:p>
          <a:p>
            <a:pPr marL="0" indent="0" algn="just">
              <a:lnSpc>
                <a:spcPct val="120000"/>
              </a:lnSpc>
              <a:spcBef>
                <a:spcPts val="0"/>
              </a:spcBef>
              <a:buClrTx/>
              <a:buNone/>
            </a:pPr>
            <a:r>
              <a:rPr lang="en-US" sz="2600" b="1" dirty="0">
                <a:solidFill>
                  <a:schemeClr val="tx1"/>
                </a:solidFill>
              </a:rPr>
              <a:t>Cold Chain Monitor Cards.</a:t>
            </a:r>
          </a:p>
          <a:p>
            <a:pPr algn="just">
              <a:lnSpc>
                <a:spcPct val="120000"/>
              </a:lnSpc>
              <a:spcBef>
                <a:spcPts val="0"/>
              </a:spcBef>
              <a:buClrTx/>
              <a:buFont typeface="Wingdings" panose="05000000000000000000" pitchFamily="2" charset="2"/>
              <a:buChar char="q"/>
            </a:pPr>
            <a:r>
              <a:rPr lang="en-US" sz="2600" dirty="0">
                <a:solidFill>
                  <a:schemeClr val="tx1"/>
                </a:solidFill>
              </a:rPr>
              <a:t>These cards are used to monitor the process and ensure that the cold chain is maintained.</a:t>
            </a:r>
          </a:p>
          <a:p>
            <a:pPr algn="just">
              <a:lnSpc>
                <a:spcPct val="120000"/>
              </a:lnSpc>
              <a:spcBef>
                <a:spcPts val="0"/>
              </a:spcBef>
              <a:buClrTx/>
              <a:buFont typeface="Wingdings" panose="05000000000000000000" pitchFamily="2" charset="2"/>
              <a:buChar char="q"/>
            </a:pPr>
            <a:r>
              <a:rPr lang="en-US" sz="2600" dirty="0">
                <a:solidFill>
                  <a:schemeClr val="tx1"/>
                </a:solidFill>
              </a:rPr>
              <a:t>They irreversibly change colour if the vaccines are exposed to temperatures above the safe limit of 10ºC.</a:t>
            </a:r>
          </a:p>
          <a:p>
            <a:pPr algn="just">
              <a:lnSpc>
                <a:spcPct val="120000"/>
              </a:lnSpc>
              <a:spcBef>
                <a:spcPts val="0"/>
              </a:spcBef>
              <a:buClrTx/>
              <a:buFont typeface="Wingdings" panose="05000000000000000000" pitchFamily="2" charset="2"/>
              <a:buChar char="q"/>
            </a:pPr>
            <a:r>
              <a:rPr lang="en-US" sz="2600" dirty="0">
                <a:solidFill>
                  <a:schemeClr val="tx1"/>
                </a:solidFill>
              </a:rPr>
              <a:t>Commonly used to monitor temperature during transport and in storage.</a:t>
            </a:r>
          </a:p>
          <a:p>
            <a:pPr algn="just">
              <a:lnSpc>
                <a:spcPct val="120000"/>
              </a:lnSpc>
              <a:spcBef>
                <a:spcPts val="0"/>
              </a:spcBef>
              <a:buClrTx/>
              <a:buFont typeface="Wingdings" panose="05000000000000000000" pitchFamily="2" charset="2"/>
              <a:buChar char="q"/>
            </a:pPr>
            <a:r>
              <a:rPr lang="en-US" sz="2600" dirty="0">
                <a:solidFill>
                  <a:schemeClr val="tx1"/>
                </a:solidFill>
              </a:rPr>
              <a:t>Manufacturers should pack a </a:t>
            </a:r>
            <a:r>
              <a:rPr lang="en-US" sz="2600" dirty="0" err="1">
                <a:solidFill>
                  <a:schemeClr val="tx1"/>
                </a:solidFill>
              </a:rPr>
              <a:t>CCM</a:t>
            </a:r>
            <a:r>
              <a:rPr lang="en-US" sz="2600" dirty="0">
                <a:solidFill>
                  <a:schemeClr val="tx1"/>
                </a:solidFill>
              </a:rPr>
              <a:t> card or manufacturer-validated monitor in each carton of vaccine shipped.</a:t>
            </a:r>
          </a:p>
          <a:p>
            <a:pPr algn="just">
              <a:lnSpc>
                <a:spcPct val="120000"/>
              </a:lnSpc>
              <a:spcBef>
                <a:spcPts val="0"/>
              </a:spcBef>
              <a:buClrTx/>
              <a:buFont typeface="Wingdings" panose="05000000000000000000" pitchFamily="2" charset="2"/>
              <a:buChar char="q"/>
            </a:pPr>
            <a:r>
              <a:rPr lang="en-US" sz="2600" dirty="0">
                <a:solidFill>
                  <a:schemeClr val="tx1"/>
                </a:solidFill>
              </a:rPr>
              <a:t>The recommended temperatures for cold chain is +2 -+ 8º 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913775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a:solidFill>
                  <a:schemeClr val="tx1"/>
                </a:solidFill>
              </a:rPr>
              <a:t>Vaccine Vial Monitor (</a:t>
            </a:r>
            <a:r>
              <a:rPr lang="en-US" sz="2600" b="1" dirty="0" err="1">
                <a:solidFill>
                  <a:schemeClr val="tx1"/>
                </a:solidFill>
              </a:rPr>
              <a:t>VVM</a:t>
            </a:r>
            <a:r>
              <a:rPr lang="en-US" sz="26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A vaccine vial monitor (</a:t>
            </a:r>
            <a:r>
              <a:rPr lang="en-US" sz="2600" dirty="0" err="1">
                <a:solidFill>
                  <a:schemeClr val="tx1"/>
                </a:solidFill>
              </a:rPr>
              <a:t>VVM</a:t>
            </a:r>
            <a:r>
              <a:rPr lang="en-US" sz="2600" dirty="0">
                <a:solidFill>
                  <a:schemeClr val="tx1"/>
                </a:solidFill>
              </a:rPr>
              <a:t>) is a label on a vaccine vial that changes color when exposed to heat over a period of time.  </a:t>
            </a:r>
          </a:p>
          <a:p>
            <a:pPr algn="just">
              <a:lnSpc>
                <a:spcPct val="120000"/>
              </a:lnSpc>
              <a:spcBef>
                <a:spcPts val="0"/>
              </a:spcBef>
              <a:buClrTx/>
              <a:buFont typeface="Wingdings" panose="05000000000000000000" pitchFamily="2" charset="2"/>
              <a:buChar char="q"/>
            </a:pPr>
            <a:r>
              <a:rPr lang="en-US" sz="2600" dirty="0">
                <a:solidFill>
                  <a:schemeClr val="tx1"/>
                </a:solidFill>
              </a:rPr>
              <a:t>Health workers check the </a:t>
            </a:r>
            <a:r>
              <a:rPr lang="en-US" sz="2600" dirty="0" err="1">
                <a:solidFill>
                  <a:schemeClr val="tx1"/>
                </a:solidFill>
              </a:rPr>
              <a:t>VVM</a:t>
            </a:r>
            <a:r>
              <a:rPr lang="en-US" sz="2600" dirty="0">
                <a:solidFill>
                  <a:schemeClr val="tx1"/>
                </a:solidFill>
              </a:rPr>
              <a:t> before they open a vial to see whether the vaccine has been damaged by heat.</a:t>
            </a:r>
          </a:p>
          <a:p>
            <a:pPr marL="0" indent="0" algn="just">
              <a:lnSpc>
                <a:spcPct val="120000"/>
              </a:lnSpc>
              <a:spcBef>
                <a:spcPts val="0"/>
              </a:spcBef>
              <a:buClrTx/>
              <a:buNone/>
            </a:pPr>
            <a:r>
              <a:rPr lang="en-US" sz="2600" b="1" dirty="0">
                <a:solidFill>
                  <a:schemeClr val="tx1"/>
                </a:solidFill>
              </a:rPr>
              <a:t>The Freeze Watch Indicator.</a:t>
            </a:r>
          </a:p>
          <a:p>
            <a:pPr algn="just">
              <a:lnSpc>
                <a:spcPct val="120000"/>
              </a:lnSpc>
              <a:spcBef>
                <a:spcPts val="0"/>
              </a:spcBef>
              <a:buClrTx/>
              <a:buFont typeface="Wingdings" panose="05000000000000000000" pitchFamily="2" charset="2"/>
              <a:buChar char="q"/>
            </a:pPr>
            <a:r>
              <a:rPr lang="en-US" sz="2600" dirty="0">
                <a:solidFill>
                  <a:schemeClr val="tx1"/>
                </a:solidFill>
              </a:rPr>
              <a:t>A freeze watch indicator consists of a small vial of red liquid attached to a white card and covered in plastic.</a:t>
            </a:r>
          </a:p>
          <a:p>
            <a:pPr algn="just">
              <a:lnSpc>
                <a:spcPct val="120000"/>
              </a:lnSpc>
              <a:spcBef>
                <a:spcPts val="0"/>
              </a:spcBef>
              <a:buClrTx/>
              <a:buFont typeface="Wingdings" panose="05000000000000000000" pitchFamily="2" charset="2"/>
              <a:buChar char="q"/>
            </a:pPr>
            <a:r>
              <a:rPr lang="en-US" sz="2600" dirty="0">
                <a:solidFill>
                  <a:schemeClr val="tx1"/>
                </a:solidFill>
              </a:rPr>
              <a:t>The vial breaks releasing the liquid if the temperature where the indicator is located drops below 0° C for more than one hour, and the vaccine must then be destroyed.</a:t>
            </a:r>
          </a:p>
          <a:p>
            <a:pPr marL="0" indent="0" algn="just">
              <a:lnSpc>
                <a:spcPct val="120000"/>
              </a:lnSpc>
              <a:spcBef>
                <a:spcPts val="0"/>
              </a:spcBef>
              <a:buClrTx/>
              <a:buNone/>
            </a:pPr>
            <a:r>
              <a:rPr lang="en-US" sz="2600" b="1" dirty="0">
                <a:solidFill>
                  <a:schemeClr val="tx1"/>
                </a:solidFill>
              </a:rPr>
              <a:t>Shake Test.</a:t>
            </a:r>
          </a:p>
          <a:p>
            <a:pPr algn="just">
              <a:lnSpc>
                <a:spcPct val="120000"/>
              </a:lnSpc>
              <a:spcBef>
                <a:spcPts val="0"/>
              </a:spcBef>
              <a:buClrTx/>
              <a:buFont typeface="Wingdings" panose="05000000000000000000" pitchFamily="2" charset="2"/>
              <a:buChar char="q"/>
            </a:pPr>
            <a:r>
              <a:rPr lang="en-US" sz="2600" dirty="0">
                <a:solidFill>
                  <a:schemeClr val="tx1"/>
                </a:solidFill>
              </a:rPr>
              <a:t>The sedimentation rate of a suspect vial is compared with a similar Tetanus Toxoid vial that is known to have been stored at the correct temperature.  </a:t>
            </a:r>
          </a:p>
          <a:p>
            <a:pPr algn="just">
              <a:lnSpc>
                <a:spcPct val="120000"/>
              </a:lnSpc>
              <a:spcBef>
                <a:spcPts val="0"/>
              </a:spcBef>
              <a:buClrTx/>
              <a:buFont typeface="Wingdings" panose="05000000000000000000" pitchFamily="2" charset="2"/>
              <a:buChar char="q"/>
            </a:pPr>
            <a:r>
              <a:rPr lang="en-US" sz="2600" dirty="0">
                <a:solidFill>
                  <a:schemeClr val="tx1"/>
                </a:solidFill>
              </a:rPr>
              <a:t>Shake the two vials vigorously and inspect carefully in strong light.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9276441"/>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STOP watch refrigerator monitors. </a:t>
            </a:r>
          </a:p>
          <a:p>
            <a:pPr algn="just">
              <a:lnSpc>
                <a:spcPct val="120000"/>
              </a:lnSpc>
              <a:spcBef>
                <a:spcPts val="0"/>
              </a:spcBef>
              <a:buClrTx/>
              <a:buFont typeface="Wingdings" panose="05000000000000000000" pitchFamily="2" charset="2"/>
              <a:buChar char="q"/>
            </a:pPr>
            <a:r>
              <a:rPr lang="en-US" sz="2600" dirty="0">
                <a:solidFill>
                  <a:schemeClr val="tx1"/>
                </a:solidFill>
              </a:rPr>
              <a:t>A combination of a Cold Chain Monitor card and Freeze Watch.</a:t>
            </a:r>
          </a:p>
          <a:p>
            <a:pPr algn="just">
              <a:lnSpc>
                <a:spcPct val="120000"/>
              </a:lnSpc>
              <a:spcBef>
                <a:spcPts val="0"/>
              </a:spcBef>
              <a:buClrTx/>
              <a:buFont typeface="Wingdings" panose="05000000000000000000" pitchFamily="2" charset="2"/>
              <a:buChar char="q"/>
            </a:pPr>
            <a:r>
              <a:rPr lang="en-US" sz="2600" dirty="0">
                <a:solidFill>
                  <a:schemeClr val="tx1"/>
                </a:solidFill>
              </a:rPr>
              <a:t>Indicator is used to continuously monitor temperature range in vaccine refrigerators.</a:t>
            </a:r>
          </a:p>
          <a:p>
            <a:pPr algn="just">
              <a:lnSpc>
                <a:spcPct val="120000"/>
              </a:lnSpc>
              <a:spcBef>
                <a:spcPts val="0"/>
              </a:spcBef>
              <a:buClrTx/>
              <a:buFont typeface="Wingdings" panose="05000000000000000000" pitchFamily="2" charset="2"/>
              <a:buChar char="q"/>
            </a:pPr>
            <a:r>
              <a:rPr lang="en-US" sz="2600" dirty="0">
                <a:solidFill>
                  <a:schemeClr val="tx1"/>
                </a:solidFill>
              </a:rPr>
              <a:t>The heat indicator irreversibly records cumulative heat exposures of +10°C. </a:t>
            </a:r>
          </a:p>
          <a:p>
            <a:pPr algn="just">
              <a:lnSpc>
                <a:spcPct val="120000"/>
              </a:lnSpc>
              <a:spcBef>
                <a:spcPts val="0"/>
              </a:spcBef>
              <a:buClrTx/>
              <a:buFont typeface="Wingdings" panose="05000000000000000000" pitchFamily="2" charset="2"/>
              <a:buChar char="q"/>
            </a:pPr>
            <a:r>
              <a:rPr lang="en-US" sz="2600" dirty="0">
                <a:solidFill>
                  <a:schemeClr val="tx1"/>
                </a:solidFill>
              </a:rPr>
              <a:t>The freeze component bursts at temperatures below –4° C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82991096"/>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BCG:</a:t>
            </a:r>
          </a:p>
          <a:p>
            <a:pPr algn="just">
              <a:lnSpc>
                <a:spcPct val="120000"/>
              </a:lnSpc>
              <a:spcBef>
                <a:spcPts val="0"/>
              </a:spcBef>
              <a:buClrTx/>
              <a:buFont typeface="Wingdings" panose="05000000000000000000" pitchFamily="2" charset="2"/>
              <a:buChar char="q"/>
            </a:pPr>
            <a:r>
              <a:rPr lang="en-US" sz="2600" dirty="0">
                <a:solidFill>
                  <a:schemeClr val="tx1"/>
                </a:solidFill>
              </a:rPr>
              <a:t>Given on the anterior – lateral aspect of the upper one third of the left forearm.</a:t>
            </a:r>
          </a:p>
          <a:p>
            <a:pPr algn="just">
              <a:lnSpc>
                <a:spcPct val="120000"/>
              </a:lnSpc>
              <a:spcBef>
                <a:spcPts val="0"/>
              </a:spcBef>
              <a:buClrTx/>
              <a:buFont typeface="Wingdings" panose="05000000000000000000" pitchFamily="2" charset="2"/>
              <a:buChar char="q"/>
            </a:pPr>
            <a:r>
              <a:rPr lang="en-US" sz="2600" dirty="0">
                <a:solidFill>
                  <a:schemeClr val="tx1"/>
                </a:solidFill>
              </a:rPr>
              <a:t>Type of vaccine: Live</a:t>
            </a:r>
          </a:p>
          <a:p>
            <a:pPr algn="just">
              <a:lnSpc>
                <a:spcPct val="120000"/>
              </a:lnSpc>
              <a:spcBef>
                <a:spcPts val="0"/>
              </a:spcBef>
              <a:buClrTx/>
              <a:buFont typeface="Wingdings" panose="05000000000000000000" pitchFamily="2" charset="2"/>
              <a:buChar char="q"/>
            </a:pPr>
            <a:r>
              <a:rPr lang="en-US" sz="2600" dirty="0">
                <a:solidFill>
                  <a:schemeClr val="tx1"/>
                </a:solidFill>
              </a:rPr>
              <a:t>Contraindications: Symptomatic HIV infection.</a:t>
            </a:r>
          </a:p>
          <a:p>
            <a:pPr algn="just">
              <a:lnSpc>
                <a:spcPct val="120000"/>
              </a:lnSpc>
              <a:spcBef>
                <a:spcPts val="0"/>
              </a:spcBef>
              <a:buClrTx/>
              <a:buFont typeface="Wingdings" panose="05000000000000000000" pitchFamily="2" charset="2"/>
              <a:buChar char="q"/>
            </a:pPr>
            <a:r>
              <a:rPr lang="en-US" sz="2600" dirty="0">
                <a:solidFill>
                  <a:schemeClr val="tx1"/>
                </a:solidFill>
              </a:rPr>
              <a:t>Adverse reactions: Local abscess, regional lymphadenitis.</a:t>
            </a:r>
          </a:p>
          <a:p>
            <a:pPr algn="just">
              <a:lnSpc>
                <a:spcPct val="120000"/>
              </a:lnSpc>
              <a:spcBef>
                <a:spcPts val="0"/>
              </a:spcBef>
              <a:buClrTx/>
              <a:buFont typeface="Wingdings" panose="05000000000000000000" pitchFamily="2" charset="2"/>
              <a:buChar char="q"/>
            </a:pPr>
            <a:r>
              <a:rPr lang="en-US" sz="2600" dirty="0">
                <a:solidFill>
                  <a:schemeClr val="tx1"/>
                </a:solidFill>
              </a:rPr>
              <a:t>Special precautions: Correct, intradermal administration is essential. </a:t>
            </a:r>
          </a:p>
          <a:p>
            <a:pPr algn="just">
              <a:lnSpc>
                <a:spcPct val="120000"/>
              </a:lnSpc>
              <a:spcBef>
                <a:spcPts val="0"/>
              </a:spcBef>
              <a:buClrTx/>
              <a:buFont typeface="Wingdings" panose="05000000000000000000" pitchFamily="2" charset="2"/>
              <a:buChar char="q"/>
            </a:pPr>
            <a:r>
              <a:rPr lang="en-US" sz="2600" dirty="0">
                <a:solidFill>
                  <a:schemeClr val="tx1"/>
                </a:solidFill>
              </a:rPr>
              <a:t>A special syringe and needle is used for BCG vaccine administration.</a:t>
            </a:r>
          </a:p>
          <a:p>
            <a:pPr marL="0" indent="0" algn="just">
              <a:lnSpc>
                <a:spcPct val="120000"/>
              </a:lnSpc>
              <a:spcBef>
                <a:spcPts val="0"/>
              </a:spcBef>
              <a:buClrTx/>
              <a:buNone/>
            </a:pPr>
            <a:r>
              <a:rPr lang="en-US" sz="2600" b="1" dirty="0">
                <a:solidFill>
                  <a:srgbClr val="0070C0"/>
                </a:solidFill>
              </a:rPr>
              <a:t>POLIO VACCINE.</a:t>
            </a:r>
          </a:p>
          <a:p>
            <a:pPr algn="just">
              <a:lnSpc>
                <a:spcPct val="120000"/>
              </a:lnSpc>
              <a:spcBef>
                <a:spcPts val="0"/>
              </a:spcBef>
              <a:buClrTx/>
              <a:buFont typeface="Wingdings" panose="05000000000000000000" pitchFamily="2" charset="2"/>
              <a:buChar char="q"/>
            </a:pPr>
            <a:r>
              <a:rPr lang="en-US" sz="2600" dirty="0">
                <a:solidFill>
                  <a:schemeClr val="tx1"/>
                </a:solidFill>
              </a:rPr>
              <a:t>Type of vaccine: Live vaccine.</a:t>
            </a:r>
          </a:p>
          <a:p>
            <a:pPr algn="just">
              <a:lnSpc>
                <a:spcPct val="120000"/>
              </a:lnSpc>
              <a:spcBef>
                <a:spcPts val="0"/>
              </a:spcBef>
              <a:buClrTx/>
              <a:buFont typeface="Wingdings" panose="05000000000000000000" pitchFamily="2" charset="2"/>
              <a:buChar char="q"/>
            </a:pPr>
            <a:r>
              <a:rPr lang="en-US" sz="2600" dirty="0">
                <a:solidFill>
                  <a:schemeClr val="tx1"/>
                </a:solidFill>
              </a:rPr>
              <a:t>Contraindications: None.</a:t>
            </a:r>
          </a:p>
          <a:p>
            <a:pPr algn="just">
              <a:lnSpc>
                <a:spcPct val="120000"/>
              </a:lnSpc>
              <a:spcBef>
                <a:spcPts val="0"/>
              </a:spcBef>
              <a:buClrTx/>
              <a:buFont typeface="Wingdings" panose="05000000000000000000" pitchFamily="2" charset="2"/>
              <a:buChar char="q"/>
            </a:pPr>
            <a:r>
              <a:rPr lang="en-US" sz="2600" dirty="0">
                <a:solidFill>
                  <a:schemeClr val="tx1"/>
                </a:solidFill>
              </a:rPr>
              <a:t>Adverse reactions: Vaccine associated paralytic polio (</a:t>
            </a:r>
            <a:r>
              <a:rPr lang="en-US" sz="2600" dirty="0" err="1">
                <a:solidFill>
                  <a:schemeClr val="tx1"/>
                </a:solidFill>
              </a:rPr>
              <a:t>VAPP</a:t>
            </a:r>
            <a:r>
              <a:rPr lang="en-US" sz="2600" dirty="0">
                <a:solidFill>
                  <a:schemeClr val="tx1"/>
                </a:solidFill>
              </a:rPr>
              <a: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16264758"/>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Rota virus vaccine (Prevent diarrhea).</a:t>
            </a:r>
          </a:p>
          <a:p>
            <a:pPr algn="just">
              <a:lnSpc>
                <a:spcPct val="120000"/>
              </a:lnSpc>
              <a:spcBef>
                <a:spcPts val="0"/>
              </a:spcBef>
              <a:buClrTx/>
              <a:buFont typeface="Wingdings" panose="05000000000000000000" pitchFamily="2" charset="2"/>
              <a:buChar char="q"/>
            </a:pPr>
            <a:r>
              <a:rPr lang="en-US" sz="2600" dirty="0">
                <a:solidFill>
                  <a:schemeClr val="tx1"/>
                </a:solidFill>
              </a:rPr>
              <a:t>Live attenuated </a:t>
            </a:r>
          </a:p>
          <a:p>
            <a:pPr algn="just">
              <a:lnSpc>
                <a:spcPct val="120000"/>
              </a:lnSpc>
              <a:spcBef>
                <a:spcPts val="0"/>
              </a:spcBef>
              <a:buClrTx/>
              <a:buFont typeface="Wingdings" panose="05000000000000000000" pitchFamily="2" charset="2"/>
              <a:buChar char="q"/>
            </a:pPr>
            <a:r>
              <a:rPr lang="en-US" sz="2600" dirty="0">
                <a:solidFill>
                  <a:schemeClr val="tx1"/>
                </a:solidFill>
              </a:rPr>
              <a:t>Dose and route: 1.5mls orally.</a:t>
            </a:r>
          </a:p>
          <a:p>
            <a:pPr marL="0" indent="0" algn="just">
              <a:lnSpc>
                <a:spcPct val="120000"/>
              </a:lnSpc>
              <a:spcBef>
                <a:spcPts val="0"/>
              </a:spcBef>
              <a:buClrTx/>
              <a:buNone/>
            </a:pPr>
            <a:r>
              <a:rPr lang="en-US" sz="2600" b="1" dirty="0">
                <a:solidFill>
                  <a:schemeClr val="tx1"/>
                </a:solidFill>
              </a:rPr>
              <a:t>Contraindications;</a:t>
            </a:r>
          </a:p>
          <a:p>
            <a:pPr algn="just">
              <a:lnSpc>
                <a:spcPct val="120000"/>
              </a:lnSpc>
              <a:spcBef>
                <a:spcPts val="0"/>
              </a:spcBef>
              <a:buClrTx/>
              <a:buFont typeface="Wingdings" panose="05000000000000000000" pitchFamily="2" charset="2"/>
              <a:buChar char="q"/>
            </a:pPr>
            <a:r>
              <a:rPr lang="en-US" sz="2600" dirty="0">
                <a:solidFill>
                  <a:schemeClr val="tx1"/>
                </a:solidFill>
              </a:rPr>
              <a:t>Age; A child younger than 6 weeks old or A child 32 weeks old or older.</a:t>
            </a:r>
          </a:p>
          <a:p>
            <a:pPr algn="just">
              <a:lnSpc>
                <a:spcPct val="120000"/>
              </a:lnSpc>
              <a:spcBef>
                <a:spcPts val="0"/>
              </a:spcBef>
              <a:buClrTx/>
              <a:buFont typeface="Wingdings" panose="05000000000000000000" pitchFamily="2" charset="2"/>
              <a:buChar char="q"/>
            </a:pPr>
            <a:r>
              <a:rPr lang="en-US" sz="2600" dirty="0">
                <a:solidFill>
                  <a:schemeClr val="tx1"/>
                </a:solidFill>
              </a:rPr>
              <a:t>A child who had an allergic reaction to a previous rotavirus vaccine or who is allergic to one of the components of the vaccine.</a:t>
            </a:r>
          </a:p>
          <a:p>
            <a:pPr algn="just">
              <a:lnSpc>
                <a:spcPct val="120000"/>
              </a:lnSpc>
              <a:spcBef>
                <a:spcPts val="0"/>
              </a:spcBef>
              <a:buClrTx/>
              <a:buFont typeface="Wingdings" panose="05000000000000000000" pitchFamily="2" charset="2"/>
              <a:buChar char="q"/>
            </a:pPr>
            <a:r>
              <a:rPr lang="en-US" sz="2600" dirty="0">
                <a:solidFill>
                  <a:schemeClr val="tx1"/>
                </a:solidFill>
              </a:rPr>
              <a:t>A child with a history of intussusception (a disorder of intestines).</a:t>
            </a:r>
          </a:p>
          <a:p>
            <a:pPr algn="just">
              <a:lnSpc>
                <a:spcPct val="120000"/>
              </a:lnSpc>
              <a:spcBef>
                <a:spcPts val="0"/>
              </a:spcBef>
              <a:buClrTx/>
              <a:buFont typeface="Wingdings" panose="05000000000000000000" pitchFamily="2" charset="2"/>
              <a:buChar char="q"/>
            </a:pPr>
            <a:r>
              <a:rPr lang="en-US" sz="2600" dirty="0">
                <a:solidFill>
                  <a:schemeClr val="tx1"/>
                </a:solidFill>
              </a:rPr>
              <a:t>A child with symptomatic immunodeficiency.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65891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199" cy="6534250"/>
          </a:xfrm>
        </p:spPr>
        <p:txBody>
          <a:bodyPr>
            <a:normAutofit fontScale="77500" lnSpcReduction="20000"/>
          </a:bodyPr>
          <a:lstStyle/>
          <a:p>
            <a:pPr marL="0" indent="0" algn="ctr">
              <a:lnSpc>
                <a:spcPct val="120000"/>
              </a:lnSpc>
              <a:spcBef>
                <a:spcPts val="0"/>
              </a:spcBef>
              <a:buClrTx/>
              <a:buNone/>
            </a:pPr>
            <a:r>
              <a:rPr lang="en-US" sz="2800" b="1" dirty="0">
                <a:solidFill>
                  <a:srgbClr val="00B050"/>
                </a:solidFill>
              </a:rPr>
              <a:t>FUNCTIONS OF A COMMUNITY </a:t>
            </a:r>
          </a:p>
          <a:p>
            <a:pPr algn="just">
              <a:lnSpc>
                <a:spcPct val="120000"/>
              </a:lnSpc>
              <a:spcBef>
                <a:spcPts val="0"/>
              </a:spcBef>
              <a:buClrTx/>
              <a:buFont typeface="Wingdings" panose="05000000000000000000" pitchFamily="2" charset="2"/>
              <a:buChar char="q"/>
            </a:pPr>
            <a:r>
              <a:rPr lang="en-US" sz="2800" dirty="0">
                <a:solidFill>
                  <a:schemeClr val="tx1"/>
                </a:solidFill>
              </a:rPr>
              <a:t>Socialization, education and welcoming newcomers into the group’s culture (acculturation) </a:t>
            </a:r>
          </a:p>
          <a:p>
            <a:pPr algn="just">
              <a:lnSpc>
                <a:spcPct val="120000"/>
              </a:lnSpc>
              <a:spcBef>
                <a:spcPts val="0"/>
              </a:spcBef>
              <a:buClrTx/>
              <a:buFont typeface="Wingdings" panose="05000000000000000000" pitchFamily="2" charset="2"/>
              <a:buChar char="q"/>
            </a:pPr>
            <a:r>
              <a:rPr lang="en-US" sz="2800" dirty="0">
                <a:solidFill>
                  <a:schemeClr val="tx1"/>
                </a:solidFill>
              </a:rPr>
              <a:t>Transmitting and sharing information </a:t>
            </a:r>
          </a:p>
          <a:p>
            <a:pPr algn="just">
              <a:lnSpc>
                <a:spcPct val="120000"/>
              </a:lnSpc>
              <a:spcBef>
                <a:spcPts val="0"/>
              </a:spcBef>
              <a:buClrTx/>
              <a:buFont typeface="Wingdings" panose="05000000000000000000" pitchFamily="2" charset="2"/>
              <a:buChar char="q"/>
            </a:pPr>
            <a:r>
              <a:rPr lang="en-US" sz="2800" dirty="0">
                <a:solidFill>
                  <a:schemeClr val="tx1"/>
                </a:solidFill>
              </a:rPr>
              <a:t>Protection, Producing and distributing services and goods </a:t>
            </a:r>
          </a:p>
          <a:p>
            <a:pPr algn="just">
              <a:lnSpc>
                <a:spcPct val="120000"/>
              </a:lnSpc>
              <a:spcBef>
                <a:spcPts val="0"/>
              </a:spcBef>
              <a:buClrTx/>
              <a:buFont typeface="Wingdings" panose="05000000000000000000" pitchFamily="2" charset="2"/>
              <a:buChar char="q"/>
            </a:pPr>
            <a:r>
              <a:rPr lang="en-US" sz="2800" dirty="0">
                <a:solidFill>
                  <a:schemeClr val="tx1"/>
                </a:solidFill>
              </a:rPr>
              <a:t>Providing companionship and support to individual members and smaller groups</a:t>
            </a:r>
          </a:p>
          <a:p>
            <a:pPr algn="just">
              <a:lnSpc>
                <a:spcPct val="120000"/>
              </a:lnSpc>
              <a:spcBef>
                <a:spcPts val="0"/>
              </a:spcBef>
              <a:buClrTx/>
              <a:buFont typeface="Wingdings" panose="05000000000000000000" pitchFamily="2" charset="2"/>
              <a:buChar char="q"/>
            </a:pPr>
            <a:r>
              <a:rPr lang="en-US" sz="2800" dirty="0">
                <a:solidFill>
                  <a:schemeClr val="tx1"/>
                </a:solidFill>
              </a:rPr>
              <a:t> Providing, Sharing and utilizing space for living, schools, housing, shelter, socialization, recreation, health facilities, fields, roads etc.</a:t>
            </a:r>
          </a:p>
          <a:p>
            <a:pPr algn="just">
              <a:lnSpc>
                <a:spcPct val="120000"/>
              </a:lnSpc>
              <a:spcBef>
                <a:spcPts val="0"/>
              </a:spcBef>
              <a:buClrTx/>
              <a:buFont typeface="Wingdings" panose="05000000000000000000" pitchFamily="2" charset="2"/>
              <a:buChar char="q"/>
            </a:pPr>
            <a:r>
              <a:rPr lang="en-US" sz="2800" dirty="0">
                <a:solidFill>
                  <a:schemeClr val="tx1"/>
                </a:solidFill>
              </a:rPr>
              <a:t> Protecting individual and group rights and welfare</a:t>
            </a:r>
          </a:p>
          <a:p>
            <a:pPr algn="just">
              <a:lnSpc>
                <a:spcPct val="120000"/>
              </a:lnSpc>
              <a:spcBef>
                <a:spcPts val="0"/>
              </a:spcBef>
              <a:buClrTx/>
              <a:buFont typeface="Wingdings" panose="05000000000000000000" pitchFamily="2" charset="2"/>
              <a:buChar char="q"/>
            </a:pPr>
            <a:r>
              <a:rPr lang="en-US" sz="2800" dirty="0">
                <a:solidFill>
                  <a:schemeClr val="tx1"/>
                </a:solidFill>
              </a:rPr>
              <a:t>It provides safety and security by protecting the community members</a:t>
            </a:r>
          </a:p>
          <a:p>
            <a:pPr algn="just">
              <a:lnSpc>
                <a:spcPct val="120000"/>
              </a:lnSpc>
              <a:spcBef>
                <a:spcPts val="0"/>
              </a:spcBef>
              <a:buClrTx/>
              <a:buFont typeface="Wingdings" panose="05000000000000000000" pitchFamily="2" charset="2"/>
              <a:buChar char="q"/>
            </a:pPr>
            <a:r>
              <a:rPr lang="en-US" sz="2800" dirty="0">
                <a:solidFill>
                  <a:schemeClr val="tx1"/>
                </a:solidFill>
              </a:rPr>
              <a:t>Linkages with social system outside the community for meeting needs of its members</a:t>
            </a:r>
          </a:p>
          <a:p>
            <a:pPr algn="just">
              <a:lnSpc>
                <a:spcPct val="120000"/>
              </a:lnSpc>
              <a:spcBef>
                <a:spcPts val="0"/>
              </a:spcBef>
              <a:buClrTx/>
              <a:buFont typeface="Wingdings" panose="05000000000000000000" pitchFamily="2" charset="2"/>
              <a:buChar char="q"/>
            </a:pPr>
            <a:r>
              <a:rPr lang="en-US" sz="2800" dirty="0">
                <a:solidFill>
                  <a:schemeClr val="tx1"/>
                </a:solidFill>
              </a:rPr>
              <a:t>Provides opportunity for employment and substance</a:t>
            </a:r>
          </a:p>
          <a:p>
            <a:pPr algn="just">
              <a:lnSpc>
                <a:spcPct val="120000"/>
              </a:lnSpc>
              <a:spcBef>
                <a:spcPts val="0"/>
              </a:spcBef>
              <a:buClrTx/>
              <a:buFont typeface="Wingdings" panose="05000000000000000000" pitchFamily="2" charset="2"/>
              <a:buChar char="q"/>
            </a:pPr>
            <a:r>
              <a:rPr lang="en-US" sz="2800" dirty="0">
                <a:solidFill>
                  <a:schemeClr val="tx1"/>
                </a:solidFill>
              </a:rPr>
              <a:t>Provides opportunities for interaction amongst members ,  transmits information, ideas and beliefs and provides support systems </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16203825"/>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Pneumococcal vaccine.</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Dose: 0.5 </a:t>
            </a:r>
            <a:r>
              <a:rPr lang="en-US" sz="2600" dirty="0" err="1">
                <a:solidFill>
                  <a:schemeClr val="tx1"/>
                </a:solidFill>
              </a:rPr>
              <a:t>mls</a:t>
            </a:r>
            <a:r>
              <a:rPr lang="en-US" sz="2600"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Site and route: </a:t>
            </a:r>
            <a:r>
              <a:rPr lang="en-US" sz="2600" dirty="0" err="1">
                <a:solidFill>
                  <a:schemeClr val="tx1"/>
                </a:solidFill>
              </a:rPr>
              <a:t>I.M</a:t>
            </a:r>
            <a:r>
              <a:rPr lang="en-US" sz="2600" dirty="0">
                <a:solidFill>
                  <a:schemeClr val="tx1"/>
                </a:solidFill>
              </a:rPr>
              <a:t> right outer thigh.</a:t>
            </a:r>
          </a:p>
          <a:p>
            <a:pPr algn="just">
              <a:lnSpc>
                <a:spcPct val="120000"/>
              </a:lnSpc>
              <a:spcBef>
                <a:spcPts val="0"/>
              </a:spcBef>
              <a:buClrTx/>
              <a:buFont typeface="Wingdings" panose="05000000000000000000" pitchFamily="2" charset="2"/>
              <a:buChar char="q"/>
            </a:pPr>
            <a:r>
              <a:rPr lang="en-US" sz="2600" dirty="0">
                <a:solidFill>
                  <a:schemeClr val="tx1"/>
                </a:solidFill>
              </a:rPr>
              <a:t>Schedule; 6,10 and 14 weeks.</a:t>
            </a:r>
          </a:p>
          <a:p>
            <a:pPr algn="just">
              <a:lnSpc>
                <a:spcPct val="120000"/>
              </a:lnSpc>
              <a:spcBef>
                <a:spcPts val="0"/>
              </a:spcBef>
              <a:buClrTx/>
              <a:buFont typeface="Wingdings" panose="05000000000000000000" pitchFamily="2" charset="2"/>
              <a:buChar char="q"/>
            </a:pPr>
            <a:r>
              <a:rPr lang="en-US" sz="2600" dirty="0">
                <a:solidFill>
                  <a:schemeClr val="tx1"/>
                </a:solidFill>
              </a:rPr>
              <a:t>Contraindications: fever or severe illness.</a:t>
            </a:r>
          </a:p>
          <a:p>
            <a:pPr algn="just">
              <a:lnSpc>
                <a:spcPct val="120000"/>
              </a:lnSpc>
              <a:spcBef>
                <a:spcPts val="0"/>
              </a:spcBef>
              <a:buClrTx/>
              <a:buFont typeface="Wingdings" panose="05000000000000000000" pitchFamily="2" charset="2"/>
              <a:buChar char="q"/>
            </a:pPr>
            <a:r>
              <a:rPr lang="en-US" sz="2600" dirty="0">
                <a:solidFill>
                  <a:schemeClr val="tx1"/>
                </a:solidFill>
              </a:rPr>
              <a:t>Side effects: Redness, discomfort, or swelling at the site of the injection, fever and severe allergic reactions.</a:t>
            </a:r>
          </a:p>
          <a:p>
            <a:pPr marL="0" indent="0" algn="just">
              <a:lnSpc>
                <a:spcPct val="120000"/>
              </a:lnSpc>
              <a:spcBef>
                <a:spcPts val="0"/>
              </a:spcBef>
              <a:buClrTx/>
              <a:buNone/>
            </a:pPr>
            <a:r>
              <a:rPr lang="en-US" sz="2600" b="1" dirty="0">
                <a:solidFill>
                  <a:srgbClr val="0070C0"/>
                </a:solidFill>
              </a:rPr>
              <a:t>Measles.</a:t>
            </a:r>
          </a:p>
          <a:p>
            <a:pPr algn="just">
              <a:lnSpc>
                <a:spcPct val="120000"/>
              </a:lnSpc>
              <a:spcBef>
                <a:spcPts val="0"/>
              </a:spcBef>
              <a:buClrTx/>
              <a:buFont typeface="Wingdings" panose="05000000000000000000" pitchFamily="2" charset="2"/>
              <a:buChar char="q"/>
            </a:pPr>
            <a:r>
              <a:rPr lang="en-US" sz="2600" dirty="0">
                <a:solidFill>
                  <a:schemeClr val="tx1"/>
                </a:solidFill>
              </a:rPr>
              <a:t>Type of vaccine: Live attenuated viral vaccine.</a:t>
            </a:r>
          </a:p>
          <a:p>
            <a:pPr algn="just">
              <a:lnSpc>
                <a:spcPct val="120000"/>
              </a:lnSpc>
              <a:spcBef>
                <a:spcPts val="0"/>
              </a:spcBef>
              <a:buClrTx/>
              <a:buFont typeface="Wingdings" panose="05000000000000000000" pitchFamily="2" charset="2"/>
              <a:buChar char="q"/>
            </a:pPr>
            <a:r>
              <a:rPr lang="en-US" sz="2600" dirty="0">
                <a:solidFill>
                  <a:schemeClr val="tx1"/>
                </a:solidFill>
              </a:rPr>
              <a:t>Site/route: sub-cutaneous right upper arm.</a:t>
            </a:r>
          </a:p>
          <a:p>
            <a:pPr algn="just">
              <a:lnSpc>
                <a:spcPct val="120000"/>
              </a:lnSpc>
              <a:spcBef>
                <a:spcPts val="0"/>
              </a:spcBef>
              <a:buClrTx/>
              <a:buFont typeface="Wingdings" panose="05000000000000000000" pitchFamily="2" charset="2"/>
              <a:buChar char="q"/>
            </a:pPr>
            <a:r>
              <a:rPr lang="en-US" sz="2600" dirty="0">
                <a:solidFill>
                  <a:schemeClr val="tx1"/>
                </a:solidFill>
              </a:rPr>
              <a:t>Contraindications; Severe reaction to previous dose, pregnancy and acquired immune disorders (not HIV infection).</a:t>
            </a:r>
          </a:p>
          <a:p>
            <a:pPr algn="just">
              <a:lnSpc>
                <a:spcPct val="120000"/>
              </a:lnSpc>
              <a:spcBef>
                <a:spcPts val="0"/>
              </a:spcBef>
              <a:buClrTx/>
              <a:buFont typeface="Wingdings" panose="05000000000000000000" pitchFamily="2" charset="2"/>
              <a:buChar char="q"/>
            </a:pPr>
            <a:r>
              <a:rPr lang="en-US" sz="2600" dirty="0">
                <a:solidFill>
                  <a:schemeClr val="tx1"/>
                </a:solidFill>
              </a:rPr>
              <a:t>Adverse reactions: Malaise, fever, rash 5-12 days later, rarely encephalitis (brain inflammation), anaphylaxis (Severe allergy).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61431688"/>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YELLOW FEVER:</a:t>
            </a:r>
          </a:p>
          <a:p>
            <a:pPr algn="just">
              <a:lnSpc>
                <a:spcPct val="120000"/>
              </a:lnSpc>
              <a:spcBef>
                <a:spcPts val="0"/>
              </a:spcBef>
              <a:buClrTx/>
              <a:buFont typeface="Wingdings" panose="05000000000000000000" pitchFamily="2" charset="2"/>
              <a:buChar char="q"/>
            </a:pPr>
            <a:r>
              <a:rPr lang="en-US" sz="2600" dirty="0">
                <a:solidFill>
                  <a:schemeClr val="tx1"/>
                </a:solidFill>
              </a:rPr>
              <a:t>Type of vaccine: Live viral.</a:t>
            </a:r>
          </a:p>
          <a:p>
            <a:pPr algn="just">
              <a:lnSpc>
                <a:spcPct val="120000"/>
              </a:lnSpc>
              <a:spcBef>
                <a:spcPts val="0"/>
              </a:spcBef>
              <a:buClrTx/>
              <a:buFont typeface="Wingdings" panose="05000000000000000000" pitchFamily="2" charset="2"/>
              <a:buChar char="q"/>
            </a:pPr>
            <a:r>
              <a:rPr lang="en-US" sz="2600" dirty="0">
                <a:solidFill>
                  <a:schemeClr val="tx1"/>
                </a:solidFill>
              </a:rPr>
              <a:t>0.5 </a:t>
            </a:r>
            <a:r>
              <a:rPr lang="en-US" sz="2600" dirty="0" err="1">
                <a:solidFill>
                  <a:schemeClr val="tx1"/>
                </a:solidFill>
              </a:rPr>
              <a:t>mls</a:t>
            </a:r>
            <a:r>
              <a:rPr lang="en-US" sz="2600" dirty="0">
                <a:solidFill>
                  <a:schemeClr val="tx1"/>
                </a:solidFill>
              </a:rPr>
              <a:t>, </a:t>
            </a:r>
            <a:r>
              <a:rPr lang="en-US" sz="2600" dirty="0" err="1">
                <a:solidFill>
                  <a:schemeClr val="tx1"/>
                </a:solidFill>
              </a:rPr>
              <a:t>I.M</a:t>
            </a:r>
            <a:r>
              <a:rPr lang="en-US" sz="2600" dirty="0">
                <a:solidFill>
                  <a:schemeClr val="tx1"/>
                </a:solidFill>
              </a:rPr>
              <a:t>, left upper deltoid.</a:t>
            </a:r>
          </a:p>
          <a:p>
            <a:pPr algn="just">
              <a:lnSpc>
                <a:spcPct val="120000"/>
              </a:lnSpc>
              <a:spcBef>
                <a:spcPts val="0"/>
              </a:spcBef>
              <a:buClrTx/>
              <a:buFont typeface="Wingdings" panose="05000000000000000000" pitchFamily="2" charset="2"/>
              <a:buChar char="q"/>
            </a:pPr>
            <a:r>
              <a:rPr lang="en-US" sz="2600" dirty="0">
                <a:solidFill>
                  <a:schemeClr val="tx1"/>
                </a:solidFill>
              </a:rPr>
              <a:t>Contraindications; allergy, immune deficiency from medication or disease, symptomatic HIV infection, hypersensitivity to previous dose.</a:t>
            </a:r>
          </a:p>
          <a:p>
            <a:pPr algn="just">
              <a:lnSpc>
                <a:spcPct val="120000"/>
              </a:lnSpc>
              <a:spcBef>
                <a:spcPts val="0"/>
              </a:spcBef>
              <a:buClrTx/>
              <a:buFont typeface="Wingdings" panose="05000000000000000000" pitchFamily="2" charset="2"/>
              <a:buChar char="q"/>
            </a:pPr>
            <a:r>
              <a:rPr lang="en-US" sz="2600" dirty="0">
                <a:solidFill>
                  <a:schemeClr val="tx1"/>
                </a:solidFill>
              </a:rPr>
              <a:t>Adverse reaction; Hypersensitivity to egg, rarely encephalitis in the very young babies and in hepatic failure.</a:t>
            </a:r>
          </a:p>
          <a:p>
            <a:pPr algn="just">
              <a:lnSpc>
                <a:spcPct val="120000"/>
              </a:lnSpc>
              <a:spcBef>
                <a:spcPts val="0"/>
              </a:spcBef>
              <a:buClrTx/>
              <a:buFont typeface="Wingdings" panose="05000000000000000000" pitchFamily="2" charset="2"/>
              <a:buChar char="q"/>
            </a:pPr>
            <a:r>
              <a:rPr lang="en-US" sz="2600" dirty="0">
                <a:solidFill>
                  <a:schemeClr val="tx1"/>
                </a:solidFill>
              </a:rPr>
              <a:t>Special precautions; Do not give before six months of age, avoid during pregnancy.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79561561"/>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800" b="1" dirty="0">
                <a:solidFill>
                  <a:srgbClr val="0070C0"/>
                </a:solidFill>
              </a:rPr>
              <a:t>MISSED OPPORTUNITIES IN IMMUNIZATION.</a:t>
            </a:r>
          </a:p>
          <a:p>
            <a:pPr marL="0" indent="0" algn="just">
              <a:lnSpc>
                <a:spcPct val="120000"/>
              </a:lnSpc>
              <a:spcBef>
                <a:spcPts val="0"/>
              </a:spcBef>
              <a:buClrTx/>
              <a:buNone/>
            </a:pPr>
            <a:r>
              <a:rPr lang="en-US" sz="2600" dirty="0">
                <a:solidFill>
                  <a:schemeClr val="tx1"/>
                </a:solidFill>
              </a:rPr>
              <a:t>It’s a situation whereby an eligible child or woman comes to a health facility and does not receive a vaccine dose (s) for which he/ she is eligible for.</a:t>
            </a:r>
          </a:p>
          <a:p>
            <a:pPr marL="0" indent="0" algn="just">
              <a:lnSpc>
                <a:spcPct val="120000"/>
              </a:lnSpc>
              <a:spcBef>
                <a:spcPts val="0"/>
              </a:spcBef>
              <a:buClrTx/>
              <a:buNone/>
            </a:pPr>
            <a:r>
              <a:rPr lang="en-US" sz="2600" b="1" dirty="0">
                <a:solidFill>
                  <a:schemeClr val="tx1"/>
                </a:solidFill>
              </a:rPr>
              <a:t>Methods of reducing missed opportunities</a:t>
            </a:r>
          </a:p>
          <a:p>
            <a:pPr algn="just">
              <a:lnSpc>
                <a:spcPct val="120000"/>
              </a:lnSpc>
              <a:spcBef>
                <a:spcPts val="0"/>
              </a:spcBef>
              <a:buClrTx/>
              <a:buFont typeface="Wingdings" panose="05000000000000000000" pitchFamily="2" charset="2"/>
              <a:buChar char="q"/>
            </a:pPr>
            <a:r>
              <a:rPr lang="en-US" sz="2600" dirty="0">
                <a:solidFill>
                  <a:schemeClr val="tx1"/>
                </a:solidFill>
              </a:rPr>
              <a:t>Identification of missed opportunities by examining health records and immunization cards and conducting surveys to measure missed opportunities.</a:t>
            </a:r>
          </a:p>
          <a:p>
            <a:pPr algn="just">
              <a:lnSpc>
                <a:spcPct val="120000"/>
              </a:lnSpc>
              <a:spcBef>
                <a:spcPts val="0"/>
              </a:spcBef>
              <a:buClrTx/>
              <a:buFont typeface="Wingdings" panose="05000000000000000000" pitchFamily="2" charset="2"/>
              <a:buChar char="q"/>
            </a:pPr>
            <a:r>
              <a:rPr lang="en-US" sz="2600" dirty="0">
                <a:solidFill>
                  <a:schemeClr val="tx1"/>
                </a:solidFill>
              </a:rPr>
              <a:t>Checking the immunization status of every child 0-23 months and pregnant women visiting health facilities for any season. </a:t>
            </a:r>
          </a:p>
          <a:p>
            <a:pPr algn="just">
              <a:lnSpc>
                <a:spcPct val="120000"/>
              </a:lnSpc>
              <a:spcBef>
                <a:spcPts val="0"/>
              </a:spcBef>
              <a:buClrTx/>
              <a:buFont typeface="Wingdings" panose="05000000000000000000" pitchFamily="2" charset="2"/>
              <a:buChar char="q"/>
            </a:pPr>
            <a:r>
              <a:rPr lang="en-US" sz="2600" dirty="0">
                <a:solidFill>
                  <a:schemeClr val="tx1"/>
                </a:solidFill>
              </a:rPr>
              <a:t>Those in need should be immunized before leaving.</a:t>
            </a:r>
          </a:p>
          <a:p>
            <a:pPr algn="just">
              <a:lnSpc>
                <a:spcPct val="120000"/>
              </a:lnSpc>
              <a:spcBef>
                <a:spcPts val="0"/>
              </a:spcBef>
              <a:buClrTx/>
              <a:buFont typeface="Wingdings" panose="05000000000000000000" pitchFamily="2" charset="2"/>
              <a:buChar char="q"/>
            </a:pPr>
            <a:r>
              <a:rPr lang="en-US" sz="2600" dirty="0">
                <a:solidFill>
                  <a:schemeClr val="tx1"/>
                </a:solidFill>
              </a:rPr>
              <a:t>Avoiding false contraindications to immunizations e.g. fever.</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62600740"/>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Review of the national immunization schedule to ensure that it provides optimal protection at the earliest age.</a:t>
            </a:r>
          </a:p>
          <a:p>
            <a:pPr algn="just">
              <a:lnSpc>
                <a:spcPct val="120000"/>
              </a:lnSpc>
              <a:spcBef>
                <a:spcPts val="0"/>
              </a:spcBef>
              <a:buClrTx/>
              <a:buFont typeface="Wingdings" panose="05000000000000000000" pitchFamily="2" charset="2"/>
              <a:buChar char="q"/>
            </a:pPr>
            <a:r>
              <a:rPr lang="en-US" sz="2600" dirty="0">
                <a:solidFill>
                  <a:schemeClr val="tx1"/>
                </a:solidFill>
              </a:rPr>
              <a:t>Ensuring that all eligible women and children have an immunization card and that they bring the card to every clinic visit and that these cards are checked by the health worker on every visit and the relevant details discussed with the guardian.</a:t>
            </a:r>
          </a:p>
          <a:p>
            <a:pPr algn="just">
              <a:lnSpc>
                <a:spcPct val="120000"/>
              </a:lnSpc>
              <a:spcBef>
                <a:spcPts val="0"/>
              </a:spcBef>
              <a:buClrTx/>
              <a:buFont typeface="Wingdings" panose="05000000000000000000" pitchFamily="2" charset="2"/>
              <a:buChar char="q"/>
            </a:pPr>
            <a:r>
              <a:rPr lang="en-US" sz="2600" dirty="0">
                <a:solidFill>
                  <a:schemeClr val="tx1"/>
                </a:solidFill>
              </a:rPr>
              <a:t>Ensuring that those who are admitted are immunized on admission or before discharge.</a:t>
            </a:r>
          </a:p>
          <a:p>
            <a:pPr algn="just">
              <a:lnSpc>
                <a:spcPct val="120000"/>
              </a:lnSpc>
              <a:spcBef>
                <a:spcPts val="0"/>
              </a:spcBef>
              <a:buClrTx/>
              <a:buFont typeface="Wingdings" panose="05000000000000000000" pitchFamily="2" charset="2"/>
              <a:buChar char="q"/>
            </a:pPr>
            <a:r>
              <a:rPr lang="en-US" sz="2600" dirty="0">
                <a:solidFill>
                  <a:schemeClr val="tx1"/>
                </a:solidFill>
              </a:rPr>
              <a:t>Adequate and competent staff.</a:t>
            </a:r>
          </a:p>
          <a:p>
            <a:pPr algn="just">
              <a:lnSpc>
                <a:spcPct val="120000"/>
              </a:lnSpc>
              <a:spcBef>
                <a:spcPts val="0"/>
              </a:spcBef>
              <a:buClrTx/>
              <a:buFont typeface="Wingdings" panose="05000000000000000000" pitchFamily="2" charset="2"/>
              <a:buChar char="q"/>
            </a:pPr>
            <a:r>
              <a:rPr lang="en-US" sz="2600" dirty="0">
                <a:solidFill>
                  <a:schemeClr val="tx1"/>
                </a:solidFill>
              </a:rPr>
              <a:t>Integration e.g. in </a:t>
            </a:r>
            <a:r>
              <a:rPr lang="en-US" sz="2600" dirty="0" err="1">
                <a:solidFill>
                  <a:schemeClr val="tx1"/>
                </a:solidFill>
              </a:rPr>
              <a:t>MCH</a:t>
            </a:r>
            <a:r>
              <a:rPr lang="en-US" sz="2600" dirty="0">
                <a:solidFill>
                  <a:schemeClr val="tx1"/>
                </a:solidFill>
              </a:rPr>
              <a:t> clinic.</a:t>
            </a:r>
          </a:p>
          <a:p>
            <a:pPr algn="just">
              <a:lnSpc>
                <a:spcPct val="120000"/>
              </a:lnSpc>
              <a:spcBef>
                <a:spcPts val="0"/>
              </a:spcBef>
              <a:buClrTx/>
              <a:buFont typeface="Wingdings" panose="05000000000000000000" pitchFamily="2" charset="2"/>
              <a:buChar char="q"/>
            </a:pPr>
            <a:r>
              <a:rPr lang="en-US" sz="2600" dirty="0">
                <a:solidFill>
                  <a:schemeClr val="tx1"/>
                </a:solidFill>
              </a:rPr>
              <a:t>Adequate supplies.</a:t>
            </a:r>
          </a:p>
          <a:p>
            <a:pPr algn="just">
              <a:lnSpc>
                <a:spcPct val="120000"/>
              </a:lnSpc>
              <a:spcBef>
                <a:spcPts val="0"/>
              </a:spcBef>
              <a:buClrTx/>
              <a:buFont typeface="Wingdings" panose="05000000000000000000" pitchFamily="2" charset="2"/>
              <a:buChar char="q"/>
            </a:pPr>
            <a:r>
              <a:rPr lang="en-US" sz="2600" dirty="0">
                <a:solidFill>
                  <a:schemeClr val="tx1"/>
                </a:solidFill>
              </a:rPr>
              <a:t>Increasing accessibility of immunization services e.g. avoiding long waiting hours and long procedures and offering affordable services.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4853792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FAMILY PLANNING AND CONTRACEPTION:</a:t>
            </a:r>
          </a:p>
          <a:p>
            <a:pPr marL="0" indent="0" algn="just">
              <a:lnSpc>
                <a:spcPct val="120000"/>
              </a:lnSpc>
              <a:spcBef>
                <a:spcPts val="0"/>
              </a:spcBef>
              <a:buClrTx/>
              <a:buNone/>
            </a:pPr>
            <a:r>
              <a:rPr lang="en-US" sz="2600" dirty="0">
                <a:solidFill>
                  <a:schemeClr val="tx1"/>
                </a:solidFill>
              </a:rPr>
              <a:t>Family planning: A basic human right for an individual or couple to:</a:t>
            </a:r>
          </a:p>
          <a:p>
            <a:pPr algn="just">
              <a:lnSpc>
                <a:spcPct val="120000"/>
              </a:lnSpc>
              <a:spcBef>
                <a:spcPts val="0"/>
              </a:spcBef>
              <a:buClrTx/>
              <a:buFont typeface="Wingdings" panose="05000000000000000000" pitchFamily="2" charset="2"/>
              <a:buChar char="q"/>
            </a:pPr>
            <a:r>
              <a:rPr lang="en-US" sz="2600" dirty="0">
                <a:solidFill>
                  <a:schemeClr val="tx1"/>
                </a:solidFill>
              </a:rPr>
              <a:t>Exercise control over their fertility.</a:t>
            </a:r>
          </a:p>
          <a:p>
            <a:pPr algn="just">
              <a:lnSpc>
                <a:spcPct val="120000"/>
              </a:lnSpc>
              <a:spcBef>
                <a:spcPts val="0"/>
              </a:spcBef>
              <a:buClrTx/>
              <a:buFont typeface="Wingdings" panose="05000000000000000000" pitchFamily="2" charset="2"/>
              <a:buChar char="q"/>
            </a:pPr>
            <a:r>
              <a:rPr lang="en-US" sz="2600" dirty="0">
                <a:solidFill>
                  <a:schemeClr val="tx1"/>
                </a:solidFill>
              </a:rPr>
              <a:t>Make informed and voluntary decision on the number of children they want to have.</a:t>
            </a:r>
          </a:p>
          <a:p>
            <a:pPr algn="just">
              <a:lnSpc>
                <a:spcPct val="120000"/>
              </a:lnSpc>
              <a:spcBef>
                <a:spcPts val="0"/>
              </a:spcBef>
              <a:buClrTx/>
              <a:buFont typeface="Wingdings" panose="05000000000000000000" pitchFamily="2" charset="2"/>
              <a:buChar char="q"/>
            </a:pPr>
            <a:r>
              <a:rPr lang="en-US" sz="2600" dirty="0">
                <a:solidFill>
                  <a:schemeClr val="tx1"/>
                </a:solidFill>
              </a:rPr>
              <a:t>When to have the first and last pregnancy.</a:t>
            </a:r>
          </a:p>
          <a:p>
            <a:pPr algn="just">
              <a:lnSpc>
                <a:spcPct val="120000"/>
              </a:lnSpc>
              <a:spcBef>
                <a:spcPts val="0"/>
              </a:spcBef>
              <a:buClrTx/>
              <a:buFont typeface="Wingdings" panose="05000000000000000000" pitchFamily="2" charset="2"/>
              <a:buChar char="q"/>
            </a:pPr>
            <a:r>
              <a:rPr lang="en-US" sz="2600" dirty="0">
                <a:solidFill>
                  <a:schemeClr val="tx1"/>
                </a:solidFill>
              </a:rPr>
              <a:t>The space between pregnancies. </a:t>
            </a:r>
          </a:p>
          <a:p>
            <a:pPr algn="just">
              <a:lnSpc>
                <a:spcPct val="120000"/>
              </a:lnSpc>
              <a:spcBef>
                <a:spcPts val="0"/>
              </a:spcBef>
              <a:buClrTx/>
              <a:buFont typeface="Wingdings" panose="05000000000000000000" pitchFamily="2" charset="2"/>
              <a:buChar char="q"/>
            </a:pPr>
            <a:r>
              <a:rPr lang="en-US" sz="2600" dirty="0">
                <a:solidFill>
                  <a:schemeClr val="tx1"/>
                </a:solidFill>
              </a:rPr>
              <a:t>It is achieved through use of contraceptives.</a:t>
            </a:r>
          </a:p>
          <a:p>
            <a:pPr marL="0" indent="0" algn="just">
              <a:lnSpc>
                <a:spcPct val="120000"/>
              </a:lnSpc>
              <a:spcBef>
                <a:spcPts val="0"/>
              </a:spcBef>
              <a:buClrTx/>
              <a:buNone/>
            </a:pPr>
            <a:r>
              <a:rPr lang="en-US" sz="2600" b="1" dirty="0">
                <a:solidFill>
                  <a:schemeClr val="tx1"/>
                </a:solidFill>
              </a:rPr>
              <a:t>Contraception is defined as: </a:t>
            </a:r>
          </a:p>
          <a:p>
            <a:pPr algn="just">
              <a:lnSpc>
                <a:spcPct val="120000"/>
              </a:lnSpc>
              <a:spcBef>
                <a:spcPts val="0"/>
              </a:spcBef>
              <a:buClrTx/>
              <a:buFont typeface="Wingdings" panose="05000000000000000000" pitchFamily="2" charset="2"/>
              <a:buChar char="q"/>
            </a:pPr>
            <a:r>
              <a:rPr lang="en-US" sz="2600" dirty="0">
                <a:solidFill>
                  <a:schemeClr val="tx1"/>
                </a:solidFill>
              </a:rPr>
              <a:t>The process through which family planning methods are provided to prevent pregnancy.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31792347"/>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FAMILY PLANNING METHODS:</a:t>
            </a:r>
          </a:p>
          <a:p>
            <a:pPr marL="0" indent="0" algn="just">
              <a:lnSpc>
                <a:spcPct val="120000"/>
              </a:lnSpc>
              <a:spcBef>
                <a:spcPts val="0"/>
              </a:spcBef>
              <a:buClrTx/>
              <a:buNone/>
            </a:pPr>
            <a:r>
              <a:rPr lang="en-US" sz="2600" b="1" dirty="0">
                <a:solidFill>
                  <a:schemeClr val="tx1"/>
                </a:solidFill>
              </a:rPr>
              <a:t>1.Natural methods (fertility based awareness).</a:t>
            </a:r>
          </a:p>
          <a:p>
            <a:pPr marL="0" indent="0" algn="just">
              <a:lnSpc>
                <a:spcPct val="120000"/>
              </a:lnSpc>
              <a:spcBef>
                <a:spcPts val="0"/>
              </a:spcBef>
              <a:buClrTx/>
              <a:buNone/>
            </a:pPr>
            <a:r>
              <a:rPr lang="en-US" sz="2600" dirty="0">
                <a:solidFill>
                  <a:schemeClr val="tx1"/>
                </a:solidFill>
              </a:rPr>
              <a:t>There are two broad categories’</a:t>
            </a:r>
          </a:p>
          <a:p>
            <a:pPr marL="0" indent="0" algn="just">
              <a:lnSpc>
                <a:spcPct val="120000"/>
              </a:lnSpc>
              <a:spcBef>
                <a:spcPts val="0"/>
              </a:spcBef>
              <a:buClrTx/>
              <a:buNone/>
            </a:pPr>
            <a:r>
              <a:rPr lang="en-US" sz="2600" dirty="0">
                <a:solidFill>
                  <a:schemeClr val="tx1"/>
                </a:solidFill>
              </a:rPr>
              <a:t>a)	Calendar based methods.</a:t>
            </a:r>
          </a:p>
          <a:p>
            <a:pPr marL="0" indent="0" algn="just">
              <a:lnSpc>
                <a:spcPct val="120000"/>
              </a:lnSpc>
              <a:spcBef>
                <a:spcPts val="0"/>
              </a:spcBef>
              <a:buClrTx/>
              <a:buNone/>
            </a:pPr>
            <a:r>
              <a:rPr lang="en-US" sz="2600" dirty="0">
                <a:solidFill>
                  <a:schemeClr val="tx1"/>
                </a:solidFill>
              </a:rPr>
              <a:t>-	Standard Days Method.</a:t>
            </a:r>
          </a:p>
          <a:p>
            <a:pPr marL="0" indent="0" algn="just">
              <a:lnSpc>
                <a:spcPct val="120000"/>
              </a:lnSpc>
              <a:spcBef>
                <a:spcPts val="0"/>
              </a:spcBef>
              <a:buClrTx/>
              <a:buNone/>
            </a:pPr>
            <a:r>
              <a:rPr lang="en-US" sz="2600" dirty="0">
                <a:solidFill>
                  <a:schemeClr val="tx1"/>
                </a:solidFill>
              </a:rPr>
              <a:t>b)	Symptoms based methods. </a:t>
            </a:r>
          </a:p>
          <a:p>
            <a:pPr marL="0" indent="0" algn="just">
              <a:lnSpc>
                <a:spcPct val="120000"/>
              </a:lnSpc>
              <a:spcBef>
                <a:spcPts val="0"/>
              </a:spcBef>
              <a:buClrTx/>
              <a:buNone/>
            </a:pPr>
            <a:r>
              <a:rPr lang="en-US" sz="2600" dirty="0">
                <a:solidFill>
                  <a:schemeClr val="tx1"/>
                </a:solidFill>
              </a:rPr>
              <a:t>-	Two-day method.</a:t>
            </a:r>
          </a:p>
          <a:p>
            <a:pPr marL="0" indent="0" algn="just">
              <a:lnSpc>
                <a:spcPct val="120000"/>
              </a:lnSpc>
              <a:spcBef>
                <a:spcPts val="0"/>
              </a:spcBef>
              <a:buClrTx/>
              <a:buNone/>
            </a:pPr>
            <a:r>
              <a:rPr lang="en-US" sz="2600" dirty="0">
                <a:solidFill>
                  <a:schemeClr val="tx1"/>
                </a:solidFill>
              </a:rPr>
              <a:t>-	Cervical mucus or Billings Ovulation Method.</a:t>
            </a:r>
          </a:p>
          <a:p>
            <a:pPr marL="0" indent="0" algn="just">
              <a:lnSpc>
                <a:spcPct val="120000"/>
              </a:lnSpc>
              <a:spcBef>
                <a:spcPts val="0"/>
              </a:spcBef>
              <a:buClrTx/>
              <a:buNone/>
            </a:pPr>
            <a:r>
              <a:rPr lang="en-US" sz="2600" dirty="0">
                <a:solidFill>
                  <a:schemeClr val="tx1"/>
                </a:solidFill>
              </a:rPr>
              <a:t>-	Basal Body Temperature (</a:t>
            </a:r>
            <a:r>
              <a:rPr lang="en-US" sz="2600" dirty="0" err="1">
                <a:solidFill>
                  <a:schemeClr val="tx1"/>
                </a:solidFill>
              </a:rPr>
              <a:t>BBT</a:t>
            </a:r>
            <a:r>
              <a:rPr lang="en-US" sz="2600" dirty="0">
                <a:solidFill>
                  <a:schemeClr val="tx1"/>
                </a:solidFill>
              </a:rPr>
              <a:t>).</a:t>
            </a:r>
          </a:p>
          <a:p>
            <a:pPr marL="0" indent="0" algn="just">
              <a:lnSpc>
                <a:spcPct val="120000"/>
              </a:lnSpc>
              <a:spcBef>
                <a:spcPts val="0"/>
              </a:spcBef>
              <a:buClrTx/>
              <a:buNone/>
            </a:pPr>
            <a:r>
              <a:rPr lang="en-US" sz="2600" dirty="0">
                <a:solidFill>
                  <a:schemeClr val="tx1"/>
                </a:solidFill>
              </a:rPr>
              <a:t>-	</a:t>
            </a:r>
            <a:r>
              <a:rPr lang="en-US" sz="2600" dirty="0" err="1">
                <a:solidFill>
                  <a:schemeClr val="tx1"/>
                </a:solidFill>
              </a:rPr>
              <a:t>Sympto</a:t>
            </a:r>
            <a:r>
              <a:rPr lang="en-US" sz="2600" dirty="0">
                <a:solidFill>
                  <a:schemeClr val="tx1"/>
                </a:solidFill>
              </a:rPr>
              <a:t>-thermal method (Cervical mucus + </a:t>
            </a:r>
            <a:r>
              <a:rPr lang="en-US" sz="2600" dirty="0" err="1">
                <a:solidFill>
                  <a:schemeClr val="tx1"/>
                </a:solidFill>
              </a:rPr>
              <a:t>BBT</a:t>
            </a:r>
            <a:r>
              <a:rPr lang="en-US" sz="2600" dirty="0">
                <a:solidFill>
                  <a:schemeClr val="tx1"/>
                </a:solidFill>
              </a:rPr>
              <a: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14001714"/>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2.Hormonal methods.</a:t>
            </a:r>
          </a:p>
          <a:p>
            <a:pPr marL="0" indent="0" algn="just">
              <a:lnSpc>
                <a:spcPct val="120000"/>
              </a:lnSpc>
              <a:spcBef>
                <a:spcPts val="0"/>
              </a:spcBef>
              <a:buClrTx/>
              <a:buNone/>
            </a:pPr>
            <a:r>
              <a:rPr lang="en-US" sz="2600" dirty="0">
                <a:solidFill>
                  <a:schemeClr val="tx1"/>
                </a:solidFill>
              </a:rPr>
              <a:t>-	Oral contraceptives – combined, progestin only.</a:t>
            </a:r>
          </a:p>
          <a:p>
            <a:pPr marL="0" indent="0" algn="just">
              <a:lnSpc>
                <a:spcPct val="120000"/>
              </a:lnSpc>
              <a:spcBef>
                <a:spcPts val="0"/>
              </a:spcBef>
              <a:buClrTx/>
              <a:buNone/>
            </a:pPr>
            <a:r>
              <a:rPr lang="en-US" sz="2600" dirty="0">
                <a:solidFill>
                  <a:schemeClr val="tx1"/>
                </a:solidFill>
              </a:rPr>
              <a:t>-	Injectable- Progestin only, Combined.</a:t>
            </a:r>
          </a:p>
          <a:p>
            <a:pPr marL="0" indent="0" algn="just">
              <a:lnSpc>
                <a:spcPct val="120000"/>
              </a:lnSpc>
              <a:spcBef>
                <a:spcPts val="0"/>
              </a:spcBef>
              <a:buClrTx/>
              <a:buNone/>
            </a:pPr>
            <a:r>
              <a:rPr lang="en-US" sz="2600" dirty="0">
                <a:solidFill>
                  <a:schemeClr val="tx1"/>
                </a:solidFill>
              </a:rPr>
              <a:t>-	Contraceptive.</a:t>
            </a:r>
          </a:p>
          <a:p>
            <a:pPr marL="0" indent="0" algn="just">
              <a:lnSpc>
                <a:spcPct val="120000"/>
              </a:lnSpc>
              <a:spcBef>
                <a:spcPts val="0"/>
              </a:spcBef>
              <a:buClrTx/>
              <a:buNone/>
            </a:pPr>
            <a:r>
              <a:rPr lang="en-US" sz="2600" dirty="0">
                <a:solidFill>
                  <a:schemeClr val="tx1"/>
                </a:solidFill>
              </a:rPr>
              <a:t>-	Vaginal rings.</a:t>
            </a:r>
          </a:p>
          <a:p>
            <a:pPr marL="0" indent="0" algn="just">
              <a:lnSpc>
                <a:spcPct val="120000"/>
              </a:lnSpc>
              <a:spcBef>
                <a:spcPts val="0"/>
              </a:spcBef>
              <a:buClrTx/>
              <a:buNone/>
            </a:pPr>
            <a:r>
              <a:rPr lang="en-US" sz="2600" dirty="0">
                <a:solidFill>
                  <a:schemeClr val="tx1"/>
                </a:solidFill>
              </a:rPr>
              <a:t>-	Implants.</a:t>
            </a:r>
          </a:p>
          <a:p>
            <a:pPr marL="0" indent="0" algn="just">
              <a:lnSpc>
                <a:spcPct val="120000"/>
              </a:lnSpc>
              <a:spcBef>
                <a:spcPts val="0"/>
              </a:spcBef>
              <a:buClrTx/>
              <a:buNone/>
            </a:pPr>
            <a:r>
              <a:rPr lang="en-US" sz="2600" b="1" dirty="0">
                <a:solidFill>
                  <a:schemeClr val="tx1"/>
                </a:solidFill>
              </a:rPr>
              <a:t>3.Intrauterine devices</a:t>
            </a:r>
          </a:p>
          <a:p>
            <a:pPr marL="0" indent="0" algn="just">
              <a:lnSpc>
                <a:spcPct val="120000"/>
              </a:lnSpc>
              <a:spcBef>
                <a:spcPts val="0"/>
              </a:spcBef>
              <a:buClrTx/>
              <a:buNone/>
            </a:pPr>
            <a:r>
              <a:rPr lang="en-US" sz="2600" dirty="0">
                <a:solidFill>
                  <a:schemeClr val="tx1"/>
                </a:solidFill>
              </a:rPr>
              <a:t>-	a) Copper T.</a:t>
            </a:r>
          </a:p>
          <a:p>
            <a:pPr marL="0" indent="0" algn="just">
              <a:lnSpc>
                <a:spcPct val="120000"/>
              </a:lnSpc>
              <a:spcBef>
                <a:spcPts val="0"/>
              </a:spcBef>
              <a:buClrTx/>
              <a:buNone/>
            </a:pPr>
            <a:r>
              <a:rPr lang="en-US" sz="2600" dirty="0">
                <a:solidFill>
                  <a:schemeClr val="tx1"/>
                </a:solidFill>
              </a:rPr>
              <a:t>-	b) Nova T. </a:t>
            </a:r>
          </a:p>
          <a:p>
            <a:pPr marL="0" indent="0" algn="just">
              <a:lnSpc>
                <a:spcPct val="120000"/>
              </a:lnSpc>
              <a:spcBef>
                <a:spcPts val="0"/>
              </a:spcBef>
              <a:buClrTx/>
              <a:buNone/>
            </a:pPr>
            <a:r>
              <a:rPr lang="en-US" sz="2600" dirty="0">
                <a:solidFill>
                  <a:schemeClr val="tx1"/>
                </a:solidFill>
              </a:rPr>
              <a:t>-	c) Multi load. </a:t>
            </a:r>
          </a:p>
          <a:p>
            <a:pPr marL="0" indent="0" algn="just">
              <a:lnSpc>
                <a:spcPct val="120000"/>
              </a:lnSpc>
              <a:spcBef>
                <a:spcPts val="0"/>
              </a:spcBef>
              <a:buClrTx/>
              <a:buNone/>
            </a:pPr>
            <a:r>
              <a:rPr lang="en-US" sz="2600" dirty="0">
                <a:solidFill>
                  <a:schemeClr val="tx1"/>
                </a:solidFill>
              </a:rPr>
              <a:t>-	d) Hormone releasing (Mirena).</a:t>
            </a:r>
          </a:p>
          <a:p>
            <a:pPr marL="0" indent="0" algn="just">
              <a:lnSpc>
                <a:spcPct val="120000"/>
              </a:lnSpc>
              <a:spcBef>
                <a:spcPts val="0"/>
              </a:spcBef>
              <a:buClrTx/>
              <a:buNone/>
            </a:pPr>
            <a:r>
              <a:rPr lang="en-US" sz="2600" dirty="0">
                <a:solidFill>
                  <a:schemeClr val="tx1"/>
                </a:solidFill>
              </a:rPr>
              <a:t>-	e) </a:t>
            </a:r>
            <a:r>
              <a:rPr lang="en-US" sz="2600" dirty="0" err="1">
                <a:solidFill>
                  <a:schemeClr val="tx1"/>
                </a:solidFill>
              </a:rPr>
              <a:t>Gynea</a:t>
            </a:r>
            <a:r>
              <a:rPr lang="en-US" sz="2600" dirty="0">
                <a:solidFill>
                  <a:schemeClr val="tx1"/>
                </a:solidFill>
              </a:rPr>
              <a:t> fix.</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46868848"/>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4.Barrier methods.</a:t>
            </a:r>
          </a:p>
          <a:p>
            <a:pPr marL="0" indent="0" algn="just">
              <a:lnSpc>
                <a:spcPct val="120000"/>
              </a:lnSpc>
              <a:spcBef>
                <a:spcPts val="0"/>
              </a:spcBef>
              <a:buClrTx/>
              <a:buNone/>
            </a:pPr>
            <a:r>
              <a:rPr lang="en-US" sz="2600" dirty="0">
                <a:solidFill>
                  <a:schemeClr val="tx1"/>
                </a:solidFill>
              </a:rPr>
              <a:t>a). Male condom.</a:t>
            </a:r>
          </a:p>
          <a:p>
            <a:pPr marL="0" indent="0" algn="just">
              <a:lnSpc>
                <a:spcPct val="120000"/>
              </a:lnSpc>
              <a:spcBef>
                <a:spcPts val="0"/>
              </a:spcBef>
              <a:buClrTx/>
              <a:buNone/>
            </a:pPr>
            <a:r>
              <a:rPr lang="en-US" sz="2600" dirty="0">
                <a:solidFill>
                  <a:schemeClr val="tx1"/>
                </a:solidFill>
              </a:rPr>
              <a:t>b). Female condom.</a:t>
            </a:r>
          </a:p>
          <a:p>
            <a:pPr marL="0" indent="0" algn="just">
              <a:lnSpc>
                <a:spcPct val="120000"/>
              </a:lnSpc>
              <a:spcBef>
                <a:spcPts val="0"/>
              </a:spcBef>
              <a:buClrTx/>
              <a:buNone/>
            </a:pPr>
            <a:r>
              <a:rPr lang="en-US" sz="2600" dirty="0">
                <a:solidFill>
                  <a:schemeClr val="tx1"/>
                </a:solidFill>
              </a:rPr>
              <a:t>c). Diaphragm.</a:t>
            </a:r>
          </a:p>
          <a:p>
            <a:pPr marL="0" indent="0" algn="just">
              <a:lnSpc>
                <a:spcPct val="120000"/>
              </a:lnSpc>
              <a:spcBef>
                <a:spcPts val="0"/>
              </a:spcBef>
              <a:buClrTx/>
              <a:buNone/>
            </a:pPr>
            <a:r>
              <a:rPr lang="en-US" sz="2600" dirty="0">
                <a:solidFill>
                  <a:schemeClr val="tx1"/>
                </a:solidFill>
              </a:rPr>
              <a:t>d). Cervical cap.</a:t>
            </a:r>
          </a:p>
          <a:p>
            <a:pPr marL="0" indent="0" algn="just">
              <a:lnSpc>
                <a:spcPct val="120000"/>
              </a:lnSpc>
              <a:spcBef>
                <a:spcPts val="0"/>
              </a:spcBef>
              <a:buClrTx/>
              <a:buNone/>
            </a:pPr>
            <a:r>
              <a:rPr lang="en-US" sz="2600" dirty="0">
                <a:solidFill>
                  <a:schemeClr val="tx1"/>
                </a:solidFill>
              </a:rPr>
              <a:t>e). Spermicides.</a:t>
            </a:r>
          </a:p>
          <a:p>
            <a:pPr marL="0" indent="0" algn="just">
              <a:lnSpc>
                <a:spcPct val="120000"/>
              </a:lnSpc>
              <a:spcBef>
                <a:spcPts val="0"/>
              </a:spcBef>
              <a:buClrTx/>
              <a:buNone/>
            </a:pPr>
            <a:r>
              <a:rPr lang="en-US" sz="2600" dirty="0">
                <a:solidFill>
                  <a:schemeClr val="tx1"/>
                </a:solidFill>
              </a:rPr>
              <a:t>NB: c, d, and e above not in use and omitted in revised guidelines (2010).</a:t>
            </a:r>
          </a:p>
          <a:p>
            <a:pPr marL="0" indent="0" algn="just">
              <a:lnSpc>
                <a:spcPct val="120000"/>
              </a:lnSpc>
              <a:spcBef>
                <a:spcPts val="0"/>
              </a:spcBef>
              <a:buClrTx/>
              <a:buNone/>
            </a:pPr>
            <a:r>
              <a:rPr lang="en-US" sz="2600" b="1" dirty="0">
                <a:solidFill>
                  <a:schemeClr val="tx1"/>
                </a:solidFill>
              </a:rPr>
              <a:t>5.Voluntary surgical contraception- BTL and Vasectomy.</a:t>
            </a:r>
          </a:p>
          <a:p>
            <a:pPr marL="0" indent="0" algn="just">
              <a:lnSpc>
                <a:spcPct val="120000"/>
              </a:lnSpc>
              <a:spcBef>
                <a:spcPts val="0"/>
              </a:spcBef>
              <a:buClrTx/>
              <a:buNone/>
            </a:pPr>
            <a:r>
              <a:rPr lang="en-US" sz="2600" b="1" dirty="0">
                <a:solidFill>
                  <a:schemeClr val="tx1"/>
                </a:solidFill>
              </a:rPr>
              <a:t>6.Lactational Amenorrhea Method (LAM).</a:t>
            </a:r>
          </a:p>
          <a:p>
            <a:pPr algn="just">
              <a:lnSpc>
                <a:spcPct val="120000"/>
              </a:lnSpc>
              <a:spcBef>
                <a:spcPts val="0"/>
              </a:spcBef>
              <a:buClrTx/>
              <a:buFont typeface="Wingdings" panose="05000000000000000000" pitchFamily="2" charset="2"/>
              <a:buChar char="q"/>
            </a:pPr>
            <a:r>
              <a:rPr lang="en-US" sz="2600" dirty="0">
                <a:solidFill>
                  <a:schemeClr val="tx1"/>
                </a:solidFill>
              </a:rPr>
              <a:t>Temporary method of FP based on lack of ovulation resulting from exclusive breastfeeding.</a:t>
            </a:r>
          </a:p>
          <a:p>
            <a:pPr algn="just">
              <a:lnSpc>
                <a:spcPct val="120000"/>
              </a:lnSpc>
              <a:spcBef>
                <a:spcPts val="0"/>
              </a:spcBef>
              <a:buClrTx/>
              <a:buFont typeface="Wingdings" panose="05000000000000000000" pitchFamily="2" charset="2"/>
              <a:buChar char="q"/>
            </a:pPr>
            <a:r>
              <a:rPr lang="en-US" sz="2600" dirty="0">
                <a:solidFill>
                  <a:schemeClr val="tx1"/>
                </a:solidFill>
              </a:rPr>
              <a:t>Used during first 6 Months post-partum only when fertility is low and infant is fed exclusively on breast milk.</a:t>
            </a:r>
          </a:p>
          <a:p>
            <a:pPr algn="just">
              <a:lnSpc>
                <a:spcPct val="120000"/>
              </a:lnSpc>
              <a:spcBef>
                <a:spcPts val="0"/>
              </a:spcBef>
              <a:buClrTx/>
              <a:buFont typeface="Wingdings" panose="05000000000000000000" pitchFamily="2" charset="2"/>
              <a:buChar char="q"/>
            </a:pPr>
            <a:r>
              <a:rPr lang="en-US" sz="2600" dirty="0">
                <a:solidFill>
                  <a:schemeClr val="tx1"/>
                </a:solidFill>
              </a:rPr>
              <a:t>98% effective if used correctly.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71224841"/>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LAM is defined by three criteria:</a:t>
            </a:r>
          </a:p>
          <a:p>
            <a:pPr algn="just">
              <a:lnSpc>
                <a:spcPct val="120000"/>
              </a:lnSpc>
              <a:spcBef>
                <a:spcPts val="0"/>
              </a:spcBef>
              <a:buClrTx/>
              <a:buFont typeface="Wingdings" panose="05000000000000000000" pitchFamily="2" charset="2"/>
              <a:buChar char="q"/>
            </a:pPr>
            <a:r>
              <a:rPr lang="en-US" sz="2600" dirty="0">
                <a:solidFill>
                  <a:schemeClr val="tx1"/>
                </a:solidFill>
              </a:rPr>
              <a:t>Woman’s menses have not resumed.</a:t>
            </a:r>
          </a:p>
          <a:p>
            <a:pPr algn="just">
              <a:lnSpc>
                <a:spcPct val="120000"/>
              </a:lnSpc>
              <a:spcBef>
                <a:spcPts val="0"/>
              </a:spcBef>
              <a:buClrTx/>
              <a:buFont typeface="Wingdings" panose="05000000000000000000" pitchFamily="2" charset="2"/>
              <a:buChar char="q"/>
            </a:pPr>
            <a:r>
              <a:rPr lang="en-US" sz="2600" dirty="0">
                <a:solidFill>
                  <a:schemeClr val="tx1"/>
                </a:solidFill>
              </a:rPr>
              <a:t>Baby is exclusively breastfed.</a:t>
            </a:r>
          </a:p>
          <a:p>
            <a:pPr algn="just">
              <a:lnSpc>
                <a:spcPct val="120000"/>
              </a:lnSpc>
              <a:spcBef>
                <a:spcPts val="0"/>
              </a:spcBef>
              <a:buClrTx/>
              <a:buFont typeface="Wingdings" panose="05000000000000000000" pitchFamily="2" charset="2"/>
              <a:buChar char="q"/>
            </a:pPr>
            <a:r>
              <a:rPr lang="en-US" sz="2600" dirty="0">
                <a:solidFill>
                  <a:schemeClr val="tx1"/>
                </a:solidFill>
              </a:rPr>
              <a:t>Baby is less than 6 Months old.</a:t>
            </a:r>
          </a:p>
          <a:p>
            <a:pPr marL="0" indent="0" algn="just">
              <a:lnSpc>
                <a:spcPct val="120000"/>
              </a:lnSpc>
              <a:spcBef>
                <a:spcPts val="0"/>
              </a:spcBef>
              <a:buClrTx/>
              <a:buNone/>
            </a:pPr>
            <a:r>
              <a:rPr lang="en-US" sz="2600" dirty="0">
                <a:solidFill>
                  <a:schemeClr val="tx1"/>
                </a:solidFill>
              </a:rPr>
              <a:t>If the above three are not met, use another FP method.</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rgbClr val="0070C0"/>
                </a:solidFill>
              </a:rPr>
              <a:t>HORMONAL CONTRACEPTIVE METHODS.</a:t>
            </a:r>
          </a:p>
          <a:p>
            <a:pPr algn="just">
              <a:lnSpc>
                <a:spcPct val="120000"/>
              </a:lnSpc>
              <a:spcBef>
                <a:spcPts val="0"/>
              </a:spcBef>
              <a:buClrTx/>
              <a:buFont typeface="Wingdings" panose="05000000000000000000" pitchFamily="2" charset="2"/>
              <a:buChar char="q"/>
            </a:pPr>
            <a:r>
              <a:rPr lang="en-US" sz="2600" dirty="0">
                <a:solidFill>
                  <a:schemeClr val="tx1"/>
                </a:solidFill>
              </a:rPr>
              <a:t>Methods containing synthetic hormones (estrogen, progestin or a combination of both hormones) similar to natural hormones in a woman’s body.</a:t>
            </a:r>
          </a:p>
          <a:p>
            <a:pPr algn="just">
              <a:lnSpc>
                <a:spcPct val="120000"/>
              </a:lnSpc>
              <a:spcBef>
                <a:spcPts val="0"/>
              </a:spcBef>
              <a:buClrTx/>
              <a:buFont typeface="Wingdings" panose="05000000000000000000" pitchFamily="2" charset="2"/>
              <a:buChar char="q"/>
            </a:pPr>
            <a:r>
              <a:rPr lang="en-US" sz="2600" dirty="0">
                <a:solidFill>
                  <a:schemeClr val="tx1"/>
                </a:solidFill>
              </a:rPr>
              <a:t>Mainly prevent ovulation or make cervical mucus too thick for sperm penetration.</a:t>
            </a:r>
          </a:p>
          <a:p>
            <a:pPr algn="just">
              <a:lnSpc>
                <a:spcPct val="120000"/>
              </a:lnSpc>
              <a:spcBef>
                <a:spcPts val="0"/>
              </a:spcBef>
              <a:buClrTx/>
              <a:buFont typeface="Wingdings" panose="05000000000000000000" pitchFamily="2" charset="2"/>
              <a:buChar char="q"/>
            </a:pPr>
            <a:r>
              <a:rPr lang="en-US" sz="2600" dirty="0">
                <a:solidFill>
                  <a:schemeClr val="tx1"/>
                </a:solidFill>
              </a:rPr>
              <a:t>Do not protect against </a:t>
            </a:r>
            <a:r>
              <a:rPr lang="en-US" sz="2600" dirty="0" err="1">
                <a:solidFill>
                  <a:schemeClr val="tx1"/>
                </a:solidFill>
              </a:rPr>
              <a:t>STIs</a:t>
            </a:r>
            <a:r>
              <a:rPr lang="en-US" sz="2600" dirty="0">
                <a:solidFill>
                  <a:schemeClr val="tx1"/>
                </a:solidFill>
              </a:rPr>
              <a:t> including HIV and Hepatitis B. </a:t>
            </a:r>
          </a:p>
          <a:p>
            <a:pPr algn="just">
              <a:lnSpc>
                <a:spcPct val="120000"/>
              </a:lnSpc>
              <a:spcBef>
                <a:spcPts val="0"/>
              </a:spcBef>
              <a:buClrTx/>
              <a:buFont typeface="Wingdings" panose="05000000000000000000" pitchFamily="2" charset="2"/>
              <a:buChar char="q"/>
            </a:pPr>
            <a:r>
              <a:rPr lang="en-US" sz="2600" dirty="0">
                <a:solidFill>
                  <a:schemeClr val="tx1"/>
                </a:solidFill>
              </a:rPr>
              <a:t>Dual protection is recommended.</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24880735"/>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GB" sz="2500" b="1" dirty="0">
                <a:solidFill>
                  <a:schemeClr val="tx1"/>
                </a:solidFill>
              </a:rPr>
              <a:t>NB:</a:t>
            </a:r>
          </a:p>
          <a:p>
            <a:pPr marL="0" indent="0" algn="just">
              <a:lnSpc>
                <a:spcPct val="120000"/>
              </a:lnSpc>
              <a:spcBef>
                <a:spcPts val="0"/>
              </a:spcBef>
              <a:buClrTx/>
              <a:buNone/>
            </a:pPr>
            <a:r>
              <a:rPr lang="en-US" sz="2600" b="1" dirty="0">
                <a:solidFill>
                  <a:schemeClr val="tx1"/>
                </a:solidFill>
              </a:rPr>
              <a:t>Estrogen:</a:t>
            </a:r>
          </a:p>
          <a:p>
            <a:pPr marL="0" indent="0" algn="just">
              <a:lnSpc>
                <a:spcPct val="120000"/>
              </a:lnSpc>
              <a:spcBef>
                <a:spcPts val="0"/>
              </a:spcBef>
              <a:buClrTx/>
              <a:buNone/>
            </a:pPr>
            <a:r>
              <a:rPr lang="en-US" sz="2600" dirty="0">
                <a:solidFill>
                  <a:schemeClr val="tx1"/>
                </a:solidFill>
              </a:rPr>
              <a:t>-	Carries messages for preparation of menses. </a:t>
            </a:r>
          </a:p>
          <a:p>
            <a:pPr marL="0" indent="0" algn="just">
              <a:lnSpc>
                <a:spcPct val="120000"/>
              </a:lnSpc>
              <a:spcBef>
                <a:spcPts val="0"/>
              </a:spcBef>
              <a:buClrTx/>
              <a:buNone/>
            </a:pPr>
            <a:r>
              <a:rPr lang="en-US" sz="2600" dirty="0">
                <a:solidFill>
                  <a:schemeClr val="tx1"/>
                </a:solidFill>
              </a:rPr>
              <a:t>-	It keeps vagina wet, breasts growth and female organs. </a:t>
            </a:r>
          </a:p>
          <a:p>
            <a:pPr marL="0" indent="0" algn="just">
              <a:lnSpc>
                <a:spcPct val="120000"/>
              </a:lnSpc>
              <a:spcBef>
                <a:spcPts val="0"/>
              </a:spcBef>
              <a:buClrTx/>
              <a:buNone/>
            </a:pPr>
            <a:r>
              <a:rPr lang="en-US" sz="2600" dirty="0">
                <a:solidFill>
                  <a:schemeClr val="tx1"/>
                </a:solidFill>
              </a:rPr>
              <a:t>-	It helps in storing fats in the muscles. </a:t>
            </a:r>
          </a:p>
          <a:p>
            <a:pPr marL="0" indent="0" algn="just">
              <a:lnSpc>
                <a:spcPct val="120000"/>
              </a:lnSpc>
              <a:spcBef>
                <a:spcPts val="0"/>
              </a:spcBef>
              <a:buClrTx/>
              <a:buNone/>
            </a:pPr>
            <a:r>
              <a:rPr lang="en-US" sz="2600" dirty="0">
                <a:solidFill>
                  <a:schemeClr val="tx1"/>
                </a:solidFill>
              </a:rPr>
              <a:t>-	It controls normal sex drive.</a:t>
            </a:r>
          </a:p>
          <a:p>
            <a:pPr marL="0" indent="0" algn="just">
              <a:lnSpc>
                <a:spcPct val="120000"/>
              </a:lnSpc>
              <a:spcBef>
                <a:spcPts val="0"/>
              </a:spcBef>
              <a:buClrTx/>
              <a:buNone/>
            </a:pPr>
            <a:r>
              <a:rPr lang="en-US" sz="2600" b="1" dirty="0">
                <a:solidFill>
                  <a:schemeClr val="tx1"/>
                </a:solidFill>
              </a:rPr>
              <a:t>Progestin:</a:t>
            </a:r>
          </a:p>
          <a:p>
            <a:pPr marL="0" indent="0" algn="just">
              <a:lnSpc>
                <a:spcPct val="120000"/>
              </a:lnSpc>
              <a:spcBef>
                <a:spcPts val="0"/>
              </a:spcBef>
              <a:buClrTx/>
              <a:buNone/>
            </a:pPr>
            <a:r>
              <a:rPr lang="en-US" sz="2600" dirty="0">
                <a:solidFill>
                  <a:schemeClr val="tx1"/>
                </a:solidFill>
              </a:rPr>
              <a:t>-	Is produced by ovary after ovulation. </a:t>
            </a:r>
          </a:p>
          <a:p>
            <a:pPr marL="0" indent="0" algn="just">
              <a:lnSpc>
                <a:spcPct val="120000"/>
              </a:lnSpc>
              <a:spcBef>
                <a:spcPts val="0"/>
              </a:spcBef>
              <a:buClrTx/>
              <a:buNone/>
            </a:pPr>
            <a:r>
              <a:rPr lang="en-US" sz="2600" dirty="0">
                <a:solidFill>
                  <a:schemeClr val="tx1"/>
                </a:solidFill>
              </a:rPr>
              <a:t>-	Decreases breast cell growth. </a:t>
            </a:r>
          </a:p>
          <a:p>
            <a:pPr marL="0" indent="0" algn="just">
              <a:lnSpc>
                <a:spcPct val="120000"/>
              </a:lnSpc>
              <a:spcBef>
                <a:spcPts val="0"/>
              </a:spcBef>
              <a:buClrTx/>
              <a:buNone/>
            </a:pPr>
            <a:r>
              <a:rPr lang="en-US" sz="2600" dirty="0">
                <a:solidFill>
                  <a:schemeClr val="tx1"/>
                </a:solidFill>
              </a:rPr>
              <a:t>-	Promote normal cell death hence prevents cancer. </a:t>
            </a:r>
          </a:p>
          <a:p>
            <a:pPr marL="0" indent="0" algn="just">
              <a:lnSpc>
                <a:spcPct val="120000"/>
              </a:lnSpc>
              <a:spcBef>
                <a:spcPts val="0"/>
              </a:spcBef>
              <a:buClrTx/>
              <a:buNone/>
            </a:pPr>
            <a:r>
              <a:rPr lang="en-US" sz="2600" dirty="0">
                <a:solidFill>
                  <a:schemeClr val="tx1"/>
                </a:solidFill>
              </a:rPr>
              <a:t>-	Stimulates normal sex drive. </a:t>
            </a:r>
          </a:p>
          <a:p>
            <a:pPr marL="0" indent="0" algn="just">
              <a:lnSpc>
                <a:spcPct val="120000"/>
              </a:lnSpc>
              <a:spcBef>
                <a:spcPts val="0"/>
              </a:spcBef>
              <a:buClrTx/>
              <a:buNone/>
            </a:pPr>
            <a:r>
              <a:rPr lang="en-US" sz="2600" dirty="0">
                <a:solidFill>
                  <a:schemeClr val="tx1"/>
                </a:solidFill>
              </a:rPr>
              <a:t>-	It promotes uterine muscle contraction.</a:t>
            </a:r>
          </a:p>
          <a:p>
            <a:pPr marL="0" indent="0" algn="just">
              <a:lnSpc>
                <a:spcPct val="120000"/>
              </a:lnSpc>
              <a:spcBef>
                <a:spcPts val="0"/>
              </a:spcBef>
              <a:buClrTx/>
              <a:buNone/>
            </a:pPr>
            <a:r>
              <a:rPr lang="en-US" sz="2600" dirty="0">
                <a:solidFill>
                  <a:schemeClr val="tx1"/>
                </a:solidFill>
              </a:rPr>
              <a:t>The pills will inhibit ovulation and lessen menstrual flow.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69749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sz="quarter" idx="1"/>
          </p:nvPr>
        </p:nvSpPr>
        <p:spPr>
          <a:xfrm>
            <a:off x="301625" y="228600"/>
            <a:ext cx="8504238" cy="6400800"/>
          </a:xfrm>
        </p:spPr>
        <p:txBody>
          <a:bodyPr/>
          <a:lstStyle/>
          <a:p>
            <a:pPr marL="0" indent="0" algn="ctr">
              <a:buNone/>
            </a:pPr>
            <a:r>
              <a:rPr lang="en-US" sz="3200" b="1" dirty="0">
                <a:solidFill>
                  <a:srgbClr val="00B050"/>
                </a:solidFill>
              </a:rPr>
              <a:t>Types of communities</a:t>
            </a:r>
            <a:endParaRPr lang="en-US" altLang="en-US" sz="3200" b="1" dirty="0">
              <a:solidFill>
                <a:srgbClr val="00B050"/>
              </a:solidFill>
            </a:endParaRPr>
          </a:p>
          <a:p>
            <a:pPr>
              <a:buClrTx/>
              <a:buFont typeface="Wingdings" panose="05000000000000000000" pitchFamily="2" charset="2"/>
              <a:buChar char="q"/>
            </a:pPr>
            <a:r>
              <a:rPr lang="en-US" altLang="en-US" sz="3200" b="1" dirty="0">
                <a:solidFill>
                  <a:schemeClr val="tx1"/>
                </a:solidFill>
              </a:rPr>
              <a:t>Community of action </a:t>
            </a:r>
            <a:r>
              <a:rPr lang="en-US" altLang="en-US" sz="3200" dirty="0">
                <a:solidFill>
                  <a:schemeClr val="tx1"/>
                </a:solidFill>
              </a:rPr>
              <a:t>-focused towards achieving milestones</a:t>
            </a:r>
          </a:p>
          <a:p>
            <a:pPr>
              <a:buClrTx/>
              <a:buFont typeface="Wingdings" panose="05000000000000000000" pitchFamily="2" charset="2"/>
              <a:buChar char="q"/>
            </a:pPr>
            <a:r>
              <a:rPr lang="en-US" altLang="en-US" sz="3200" b="1" dirty="0">
                <a:solidFill>
                  <a:schemeClr val="tx1"/>
                </a:solidFill>
              </a:rPr>
              <a:t>Community of practice </a:t>
            </a:r>
            <a:r>
              <a:rPr lang="en-US" altLang="en-US" sz="3200" dirty="0">
                <a:solidFill>
                  <a:schemeClr val="tx1"/>
                </a:solidFill>
              </a:rPr>
              <a:t>- to achieve something. Focus on new things</a:t>
            </a:r>
          </a:p>
          <a:p>
            <a:pPr>
              <a:buClrTx/>
              <a:buFont typeface="Wingdings" panose="05000000000000000000" pitchFamily="2" charset="2"/>
              <a:buChar char="q"/>
            </a:pPr>
            <a:r>
              <a:rPr lang="en-US" altLang="en-US" sz="3200" b="1" dirty="0">
                <a:solidFill>
                  <a:schemeClr val="tx1"/>
                </a:solidFill>
              </a:rPr>
              <a:t>Community of place </a:t>
            </a:r>
            <a:r>
              <a:rPr lang="en-US" altLang="en-US" sz="3200" dirty="0">
                <a:solidFill>
                  <a:schemeClr val="tx1"/>
                </a:solidFill>
              </a:rPr>
              <a:t>- are brought about by geography. Focus on events</a:t>
            </a:r>
          </a:p>
          <a:p>
            <a:pPr>
              <a:buClrTx/>
              <a:buFont typeface="Wingdings" panose="05000000000000000000" pitchFamily="2" charset="2"/>
              <a:buChar char="q"/>
            </a:pPr>
            <a:r>
              <a:rPr lang="en-US" altLang="en-US" sz="3200" b="1" dirty="0">
                <a:solidFill>
                  <a:schemeClr val="tx1"/>
                </a:solidFill>
              </a:rPr>
              <a:t>Community of interest </a:t>
            </a:r>
            <a:r>
              <a:rPr lang="en-US" altLang="en-US" sz="3200" dirty="0">
                <a:solidFill>
                  <a:schemeClr val="tx1"/>
                </a:solidFill>
              </a:rPr>
              <a:t>- share common interest. Focus on passion of interest.</a:t>
            </a:r>
          </a:p>
          <a:p>
            <a:pPr>
              <a:buClrTx/>
              <a:buFont typeface="Wingdings" panose="05000000000000000000" pitchFamily="2" charset="2"/>
              <a:buChar char="q"/>
            </a:pPr>
            <a:r>
              <a:rPr lang="en-US" altLang="en-US" sz="3200" b="1" dirty="0">
                <a:solidFill>
                  <a:schemeClr val="tx1"/>
                </a:solidFill>
              </a:rPr>
              <a:t>Community of substance </a:t>
            </a:r>
            <a:r>
              <a:rPr lang="en-US" altLang="en-US" sz="3200" dirty="0">
                <a:solidFill>
                  <a:schemeClr val="tx1"/>
                </a:solidFill>
              </a:rPr>
              <a:t>- united by challenge not of their making.</a:t>
            </a:r>
          </a:p>
          <a:p>
            <a:endParaRPr lang="en-US" altLang="en-US" dirty="0">
              <a:solidFill>
                <a:schemeClr val="tx1"/>
              </a:solidFill>
            </a:endParaRPr>
          </a:p>
        </p:txBody>
      </p:sp>
      <p:sp>
        <p:nvSpPr>
          <p:cNvPr id="788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a:spcBef>
                <a:spcPct val="0"/>
              </a:spcBef>
              <a:buClrTx/>
              <a:buSzTx/>
              <a:buFontTx/>
              <a:buNone/>
            </a:pPr>
            <a:fld id="{DC72D061-8218-45F5-8362-1AA883ED53AA}" type="datetime1">
              <a:rPr lang="en-US" altLang="en-US" sz="1400" smtClean="0">
                <a:solidFill>
                  <a:srgbClr val="FFFFFF"/>
                </a:solidFill>
                <a:latin typeface="Calibri" panose="020F0502020204030204" pitchFamily="34" charset="0"/>
                <a:cs typeface="Arial" panose="020B0604020202020204" pitchFamily="34" charset="0"/>
              </a:rPr>
              <a:pPr>
                <a:spcBef>
                  <a:spcPct val="0"/>
                </a:spcBef>
                <a:buClrTx/>
                <a:buSzTx/>
                <a:buFontTx/>
                <a:buNone/>
              </a:pPr>
              <a:t>6/26/2021</a:t>
            </a:fld>
            <a:endParaRPr lang="en-US" altLang="en-US" sz="1400">
              <a:solidFill>
                <a:srgbClr val="FFFFFF"/>
              </a:solidFill>
              <a:latin typeface="Calibri" panose="020F0502020204030204" pitchFamily="34" charset="0"/>
              <a:cs typeface="Arial" panose="020B0604020202020204" pitchFamily="34" charset="0"/>
            </a:endParaRPr>
          </a:p>
        </p:txBody>
      </p:sp>
      <p:sp>
        <p:nvSpPr>
          <p:cNvPr id="78854" name="Slide Number Placeholder 5"/>
          <p:cNvSpPr>
            <a:spLocks noGrp="1"/>
          </p:cNvSpPr>
          <p:nvPr>
            <p:ph type="sldNum" sz="quarter" idx="12"/>
          </p:nvPr>
        </p:nvSpPr>
        <p:spPr bwMode="auto">
          <a:xfrm>
            <a:off x="8293225" y="6264275"/>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a:spcBef>
                <a:spcPct val="0"/>
              </a:spcBef>
              <a:buClrTx/>
              <a:buSzTx/>
              <a:buFontTx/>
              <a:buNone/>
            </a:pPr>
            <a:fld id="{472ADE66-4FDB-4B31-9DF0-4857392C29F6}" type="slidenum">
              <a:rPr lang="en-US" altLang="en-US" sz="1600">
                <a:solidFill>
                  <a:srgbClr val="7B9899"/>
                </a:solidFill>
                <a:latin typeface="Calibri" panose="020F0502020204030204" pitchFamily="34" charset="0"/>
              </a:rPr>
              <a:pPr>
                <a:spcBef>
                  <a:spcPct val="0"/>
                </a:spcBef>
                <a:buClrTx/>
                <a:buSzTx/>
                <a:buFontTx/>
                <a:buNone/>
              </a:pPr>
              <a:t>38</a:t>
            </a:fld>
            <a:endParaRPr lang="en-US" altLang="en-US" sz="1600" dirty="0">
              <a:solidFill>
                <a:srgbClr val="7B9899"/>
              </a:solidFill>
              <a:latin typeface="Calibri" panose="020F0502020204030204" pitchFamily="34" charset="0"/>
            </a:endParaRPr>
          </a:p>
        </p:txBody>
      </p:sp>
    </p:spTree>
    <p:extLst>
      <p:ext uri="{BB962C8B-B14F-4D97-AF65-F5344CB8AC3E}">
        <p14:creationId xmlns:p14="http://schemas.microsoft.com/office/powerpoint/2010/main" val="1734508409"/>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Classification of hormonal contraceptives.</a:t>
            </a:r>
          </a:p>
          <a:p>
            <a:pPr marL="0" indent="0" algn="just">
              <a:lnSpc>
                <a:spcPct val="120000"/>
              </a:lnSpc>
              <a:spcBef>
                <a:spcPts val="0"/>
              </a:spcBef>
              <a:buClrTx/>
              <a:buNone/>
            </a:pPr>
            <a:r>
              <a:rPr lang="en-US" sz="2600" dirty="0">
                <a:solidFill>
                  <a:schemeClr val="tx1"/>
                </a:solidFill>
              </a:rPr>
              <a:t>1.Oral contraceptives.</a:t>
            </a:r>
          </a:p>
          <a:p>
            <a:pPr marL="400050" lvl="1" indent="0" algn="just">
              <a:lnSpc>
                <a:spcPct val="120000"/>
              </a:lnSpc>
              <a:spcBef>
                <a:spcPts val="0"/>
              </a:spcBef>
              <a:buClrTx/>
              <a:buNone/>
            </a:pPr>
            <a:r>
              <a:rPr lang="en-US" sz="2600" dirty="0">
                <a:solidFill>
                  <a:schemeClr val="tx1"/>
                </a:solidFill>
              </a:rPr>
              <a:t>a)	Combined oral contraceptives (COC).</a:t>
            </a:r>
          </a:p>
          <a:p>
            <a:pPr marL="400050" lvl="1" indent="0" algn="just">
              <a:lnSpc>
                <a:spcPct val="120000"/>
              </a:lnSpc>
              <a:spcBef>
                <a:spcPts val="0"/>
              </a:spcBef>
              <a:buClrTx/>
              <a:buNone/>
            </a:pPr>
            <a:r>
              <a:rPr lang="en-US" sz="2600" dirty="0">
                <a:solidFill>
                  <a:schemeClr val="tx1"/>
                </a:solidFill>
              </a:rPr>
              <a:t>b)	Progestin only pill (POP).</a:t>
            </a:r>
          </a:p>
          <a:p>
            <a:pPr marL="0" indent="0" algn="just">
              <a:lnSpc>
                <a:spcPct val="120000"/>
              </a:lnSpc>
              <a:spcBef>
                <a:spcPts val="0"/>
              </a:spcBef>
              <a:buClrTx/>
              <a:buNone/>
            </a:pPr>
            <a:r>
              <a:rPr lang="en-US" sz="2600" dirty="0">
                <a:solidFill>
                  <a:schemeClr val="tx1"/>
                </a:solidFill>
              </a:rPr>
              <a:t>2.Injectable Contraceptives.</a:t>
            </a:r>
          </a:p>
          <a:p>
            <a:pPr marL="400050" lvl="1" indent="0" algn="just">
              <a:lnSpc>
                <a:spcPct val="120000"/>
              </a:lnSpc>
              <a:spcBef>
                <a:spcPts val="0"/>
              </a:spcBef>
              <a:buClrTx/>
              <a:buNone/>
            </a:pPr>
            <a:r>
              <a:rPr lang="en-US" sz="2600" dirty="0">
                <a:solidFill>
                  <a:schemeClr val="tx1"/>
                </a:solidFill>
              </a:rPr>
              <a:t>a)	Combined injectable. </a:t>
            </a:r>
          </a:p>
          <a:p>
            <a:pPr marL="400050" lvl="1" indent="0" algn="just">
              <a:lnSpc>
                <a:spcPct val="120000"/>
              </a:lnSpc>
              <a:spcBef>
                <a:spcPts val="0"/>
              </a:spcBef>
              <a:buClrTx/>
              <a:buNone/>
            </a:pPr>
            <a:r>
              <a:rPr lang="en-US" sz="2600" dirty="0">
                <a:solidFill>
                  <a:schemeClr val="tx1"/>
                </a:solidFill>
              </a:rPr>
              <a:t>b)	Progestin only. </a:t>
            </a:r>
          </a:p>
          <a:p>
            <a:pPr marL="0" indent="0" algn="just">
              <a:lnSpc>
                <a:spcPct val="120000"/>
              </a:lnSpc>
              <a:spcBef>
                <a:spcPts val="0"/>
              </a:spcBef>
              <a:buClrTx/>
              <a:buNone/>
            </a:pPr>
            <a:r>
              <a:rPr lang="en-US" sz="2600" dirty="0">
                <a:solidFill>
                  <a:schemeClr val="tx1"/>
                </a:solidFill>
              </a:rPr>
              <a:t>3.Implants.</a:t>
            </a:r>
          </a:p>
          <a:p>
            <a:pPr marL="400050" lvl="1" indent="0" algn="just">
              <a:lnSpc>
                <a:spcPct val="120000"/>
              </a:lnSpc>
              <a:spcBef>
                <a:spcPts val="0"/>
              </a:spcBef>
              <a:buClrTx/>
              <a:buNone/>
            </a:pPr>
            <a:r>
              <a:rPr lang="en-US" sz="2600" dirty="0">
                <a:solidFill>
                  <a:schemeClr val="tx1"/>
                </a:solidFill>
              </a:rPr>
              <a:t>c)	</a:t>
            </a:r>
            <a:r>
              <a:rPr lang="en-US" sz="2600" dirty="0" err="1">
                <a:solidFill>
                  <a:schemeClr val="tx1"/>
                </a:solidFill>
              </a:rPr>
              <a:t>Jadelle</a:t>
            </a:r>
            <a:r>
              <a:rPr lang="en-US" sz="2600" dirty="0">
                <a:solidFill>
                  <a:schemeClr val="tx1"/>
                </a:solidFill>
              </a:rPr>
              <a:t> (on the upper arm).</a:t>
            </a:r>
          </a:p>
          <a:p>
            <a:pPr marL="400050" lvl="1" indent="0" algn="just">
              <a:lnSpc>
                <a:spcPct val="120000"/>
              </a:lnSpc>
              <a:spcBef>
                <a:spcPts val="0"/>
              </a:spcBef>
              <a:buClrTx/>
              <a:buNone/>
            </a:pPr>
            <a:r>
              <a:rPr lang="en-US" sz="2600" dirty="0">
                <a:solidFill>
                  <a:schemeClr val="tx1"/>
                </a:solidFill>
              </a:rPr>
              <a:t>d)	</a:t>
            </a:r>
            <a:r>
              <a:rPr lang="en-US" sz="2600" dirty="0" err="1">
                <a:solidFill>
                  <a:schemeClr val="tx1"/>
                </a:solidFill>
              </a:rPr>
              <a:t>Implanon</a:t>
            </a:r>
            <a:r>
              <a:rPr lang="en-US" sz="2600" dirty="0">
                <a:solidFill>
                  <a:schemeClr val="tx1"/>
                </a:solidFill>
              </a:rPr>
              <a:t>. </a:t>
            </a:r>
          </a:p>
          <a:p>
            <a:pPr marL="0" indent="0" algn="just">
              <a:lnSpc>
                <a:spcPct val="120000"/>
              </a:lnSpc>
              <a:spcBef>
                <a:spcPts val="0"/>
              </a:spcBef>
              <a:buClrTx/>
              <a:buNone/>
            </a:pPr>
            <a:r>
              <a:rPr lang="en-US" sz="2600" dirty="0">
                <a:solidFill>
                  <a:schemeClr val="tx1"/>
                </a:solidFill>
              </a:rPr>
              <a:t>4.Contraceptive patches.</a:t>
            </a:r>
          </a:p>
          <a:p>
            <a:pPr marL="0" indent="0" algn="just">
              <a:lnSpc>
                <a:spcPct val="120000"/>
              </a:lnSpc>
              <a:spcBef>
                <a:spcPts val="0"/>
              </a:spcBef>
              <a:buClrTx/>
              <a:buNone/>
            </a:pPr>
            <a:r>
              <a:rPr lang="en-US" sz="2600" dirty="0">
                <a:solidFill>
                  <a:schemeClr val="tx1"/>
                </a:solidFill>
              </a:rPr>
              <a:t>5.Vaginal rings.</a:t>
            </a:r>
          </a:p>
          <a:p>
            <a:pPr marL="0" indent="0" algn="just">
              <a:lnSpc>
                <a:spcPct val="120000"/>
              </a:lnSpc>
              <a:spcBef>
                <a:spcPts val="0"/>
              </a:spcBef>
              <a:buClrTx/>
              <a:buNone/>
            </a:pPr>
            <a:r>
              <a:rPr lang="en-US" sz="2600" dirty="0">
                <a:solidFill>
                  <a:schemeClr val="tx1"/>
                </a:solidFill>
              </a:rPr>
              <a:t>6.Hormone releasing intrauterine contraceptive device.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04771696"/>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Combined oral contraceptive pills (</a:t>
            </a:r>
            <a:r>
              <a:rPr lang="en-US" sz="2600" b="1" dirty="0" err="1">
                <a:solidFill>
                  <a:schemeClr val="tx1"/>
                </a:solidFill>
              </a:rPr>
              <a:t>COCs</a:t>
            </a:r>
            <a:r>
              <a:rPr lang="en-US" sz="26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Pills containing synthetic estrogen and progestin similar to the natural hormones in a woman's body. The amount of constituent hormones varies in different preparations.</a:t>
            </a:r>
          </a:p>
          <a:p>
            <a:pPr marL="0" indent="0" algn="just">
              <a:lnSpc>
                <a:spcPct val="120000"/>
              </a:lnSpc>
              <a:spcBef>
                <a:spcPts val="0"/>
              </a:spcBef>
              <a:buClrTx/>
              <a:buNone/>
            </a:pPr>
            <a:r>
              <a:rPr lang="en-US" sz="2600" b="1" dirty="0">
                <a:solidFill>
                  <a:schemeClr val="tx1"/>
                </a:solidFill>
              </a:rPr>
              <a:t>Progestin only pills (</a:t>
            </a:r>
            <a:r>
              <a:rPr lang="en-US" sz="2600" b="1" dirty="0" err="1">
                <a:solidFill>
                  <a:schemeClr val="tx1"/>
                </a:solidFill>
              </a:rPr>
              <a:t>POPs</a:t>
            </a:r>
            <a:r>
              <a:rPr lang="en-US" sz="26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These are pills that contain synthetic progestin only, similar to the natural hormones in a woman's body.</a:t>
            </a:r>
          </a:p>
          <a:p>
            <a:pPr marL="0" indent="0" algn="just">
              <a:lnSpc>
                <a:spcPct val="120000"/>
              </a:lnSpc>
              <a:spcBef>
                <a:spcPts val="0"/>
              </a:spcBef>
              <a:buClrTx/>
              <a:buNone/>
            </a:pPr>
            <a:r>
              <a:rPr lang="en-US" sz="2600" b="1" dirty="0">
                <a:solidFill>
                  <a:schemeClr val="tx1"/>
                </a:solidFill>
              </a:rPr>
              <a:t>EMERGENCY CONTRACEPTION.</a:t>
            </a:r>
          </a:p>
          <a:p>
            <a:pPr algn="just">
              <a:lnSpc>
                <a:spcPct val="120000"/>
              </a:lnSpc>
              <a:spcBef>
                <a:spcPts val="0"/>
              </a:spcBef>
              <a:buClrTx/>
              <a:buFont typeface="Wingdings" panose="05000000000000000000" pitchFamily="2" charset="2"/>
              <a:buChar char="q"/>
            </a:pPr>
            <a:r>
              <a:rPr lang="en-US" sz="2600" dirty="0">
                <a:solidFill>
                  <a:schemeClr val="tx1"/>
                </a:solidFill>
              </a:rPr>
              <a:t>Contraceptive methods used to prevent pregnancy after unprotected sex</a:t>
            </a:r>
          </a:p>
          <a:p>
            <a:pPr algn="just">
              <a:lnSpc>
                <a:spcPct val="120000"/>
              </a:lnSpc>
              <a:spcBef>
                <a:spcPts val="0"/>
              </a:spcBef>
              <a:buClrTx/>
              <a:buFont typeface="Wingdings" panose="05000000000000000000" pitchFamily="2" charset="2"/>
              <a:buChar char="q"/>
            </a:pPr>
            <a:r>
              <a:rPr lang="en-US" sz="2600" dirty="0">
                <a:solidFill>
                  <a:schemeClr val="tx1"/>
                </a:solidFill>
              </a:rPr>
              <a:t>Also known as:</a:t>
            </a:r>
          </a:p>
          <a:p>
            <a:pPr algn="just">
              <a:lnSpc>
                <a:spcPct val="120000"/>
              </a:lnSpc>
              <a:spcBef>
                <a:spcPts val="0"/>
              </a:spcBef>
              <a:buClrTx/>
              <a:buFont typeface="Wingdings" panose="05000000000000000000" pitchFamily="2" charset="2"/>
              <a:buChar char="ü"/>
            </a:pPr>
            <a:r>
              <a:rPr lang="en-US" sz="2600" dirty="0">
                <a:solidFill>
                  <a:schemeClr val="tx1"/>
                </a:solidFill>
              </a:rPr>
              <a:t>Morning-After Pills</a:t>
            </a:r>
          </a:p>
          <a:p>
            <a:pPr algn="just">
              <a:lnSpc>
                <a:spcPct val="120000"/>
              </a:lnSpc>
              <a:spcBef>
                <a:spcPts val="0"/>
              </a:spcBef>
              <a:buClrTx/>
              <a:buFont typeface="Wingdings" panose="05000000000000000000" pitchFamily="2" charset="2"/>
              <a:buChar char="ü"/>
            </a:pPr>
            <a:r>
              <a:rPr lang="en-US" sz="2600" dirty="0">
                <a:solidFill>
                  <a:schemeClr val="tx1"/>
                </a:solidFill>
              </a:rPr>
              <a:t>Post-coital Contraception</a:t>
            </a:r>
          </a:p>
          <a:p>
            <a:pPr algn="just">
              <a:lnSpc>
                <a:spcPct val="120000"/>
              </a:lnSpc>
              <a:spcBef>
                <a:spcPts val="0"/>
              </a:spcBef>
              <a:buClrTx/>
              <a:buFont typeface="Wingdings" panose="05000000000000000000" pitchFamily="2" charset="2"/>
              <a:buChar char="q"/>
            </a:pPr>
            <a:r>
              <a:rPr lang="en-US" sz="2600" dirty="0">
                <a:solidFill>
                  <a:schemeClr val="tx1"/>
                </a:solidFill>
              </a:rPr>
              <a:t>Effective if taken within 120 </a:t>
            </a:r>
            <a:r>
              <a:rPr lang="en-US" sz="2600" dirty="0" err="1">
                <a:solidFill>
                  <a:schemeClr val="tx1"/>
                </a:solidFill>
              </a:rPr>
              <a:t>hrs</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89337060"/>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INJECTABLE CONTRACEPTIVES.</a:t>
            </a:r>
          </a:p>
          <a:p>
            <a:pPr algn="just">
              <a:lnSpc>
                <a:spcPct val="120000"/>
              </a:lnSpc>
              <a:spcBef>
                <a:spcPts val="0"/>
              </a:spcBef>
              <a:buClrTx/>
              <a:buFont typeface="Wingdings" panose="05000000000000000000" pitchFamily="2" charset="2"/>
              <a:buChar char="q"/>
            </a:pPr>
            <a:r>
              <a:rPr lang="en-US" sz="2600" dirty="0">
                <a:solidFill>
                  <a:schemeClr val="tx1"/>
                </a:solidFill>
              </a:rPr>
              <a:t>Contain one or two hormones and provide protection from pregnancy for one, two or three months depending on type.</a:t>
            </a:r>
          </a:p>
          <a:p>
            <a:pPr algn="just">
              <a:lnSpc>
                <a:spcPct val="120000"/>
              </a:lnSpc>
              <a:spcBef>
                <a:spcPts val="0"/>
              </a:spcBef>
              <a:buClrTx/>
              <a:buFont typeface="Wingdings" panose="05000000000000000000" pitchFamily="2" charset="2"/>
              <a:buChar char="q"/>
            </a:pPr>
            <a:r>
              <a:rPr lang="en-US" sz="2600" dirty="0">
                <a:solidFill>
                  <a:schemeClr val="tx1"/>
                </a:solidFill>
              </a:rPr>
              <a:t>The progestin only injectable contain synthetic progesterone similar to the natural hormone in a woman’s body.</a:t>
            </a:r>
          </a:p>
          <a:p>
            <a:pPr marL="0" indent="0" algn="just">
              <a:lnSpc>
                <a:spcPct val="120000"/>
              </a:lnSpc>
              <a:spcBef>
                <a:spcPts val="0"/>
              </a:spcBef>
              <a:buClrTx/>
              <a:buNone/>
            </a:pPr>
            <a:r>
              <a:rPr lang="en-US" sz="2600" b="1" dirty="0">
                <a:solidFill>
                  <a:schemeClr val="tx1"/>
                </a:solidFill>
              </a:rPr>
              <a:t>Mechanism of action.</a:t>
            </a:r>
          </a:p>
          <a:p>
            <a:pPr algn="just">
              <a:lnSpc>
                <a:spcPct val="120000"/>
              </a:lnSpc>
              <a:spcBef>
                <a:spcPts val="0"/>
              </a:spcBef>
              <a:buClrTx/>
              <a:buFont typeface="Wingdings" panose="05000000000000000000" pitchFamily="2" charset="2"/>
              <a:buChar char="q"/>
            </a:pPr>
            <a:r>
              <a:rPr lang="en-US" sz="2600" dirty="0">
                <a:solidFill>
                  <a:schemeClr val="tx1"/>
                </a:solidFill>
              </a:rPr>
              <a:t>Suppression of ovulation.</a:t>
            </a:r>
          </a:p>
          <a:p>
            <a:pPr algn="just">
              <a:lnSpc>
                <a:spcPct val="120000"/>
              </a:lnSpc>
              <a:spcBef>
                <a:spcPts val="0"/>
              </a:spcBef>
              <a:buClrTx/>
              <a:buFont typeface="Wingdings" panose="05000000000000000000" pitchFamily="2" charset="2"/>
              <a:buChar char="q"/>
            </a:pPr>
            <a:r>
              <a:rPr lang="en-US" sz="2600" dirty="0">
                <a:solidFill>
                  <a:schemeClr val="tx1"/>
                </a:solidFill>
              </a:rPr>
              <a:t>Thickening of the cervical mucus.</a:t>
            </a:r>
          </a:p>
          <a:p>
            <a:pPr algn="just">
              <a:lnSpc>
                <a:spcPct val="120000"/>
              </a:lnSpc>
              <a:spcBef>
                <a:spcPts val="0"/>
              </a:spcBef>
              <a:buClrTx/>
              <a:buFont typeface="Wingdings" panose="05000000000000000000" pitchFamily="2" charset="2"/>
              <a:buChar char="q"/>
            </a:pPr>
            <a:r>
              <a:rPr lang="en-US" sz="2600" dirty="0">
                <a:solidFill>
                  <a:schemeClr val="tx1"/>
                </a:solidFill>
              </a:rPr>
              <a:t>Thinning of the endometrium which makes implantation unlikely.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61526683"/>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COMBINED PATCHES.</a:t>
            </a:r>
          </a:p>
          <a:p>
            <a:pPr algn="just">
              <a:lnSpc>
                <a:spcPct val="120000"/>
              </a:lnSpc>
              <a:spcBef>
                <a:spcPts val="0"/>
              </a:spcBef>
              <a:buClrTx/>
              <a:buFont typeface="Wingdings" panose="05000000000000000000" pitchFamily="2" charset="2"/>
              <a:buChar char="q"/>
            </a:pPr>
            <a:r>
              <a:rPr lang="en-US" sz="2600" dirty="0">
                <a:solidFill>
                  <a:schemeClr val="tx1"/>
                </a:solidFill>
              </a:rPr>
              <a:t>A small thin square of flexible plastic worn on the body. </a:t>
            </a:r>
          </a:p>
          <a:p>
            <a:pPr algn="just">
              <a:lnSpc>
                <a:spcPct val="120000"/>
              </a:lnSpc>
              <a:spcBef>
                <a:spcPts val="0"/>
              </a:spcBef>
              <a:buClrTx/>
              <a:buFont typeface="Wingdings" panose="05000000000000000000" pitchFamily="2" charset="2"/>
              <a:buChar char="q"/>
            </a:pPr>
            <a:r>
              <a:rPr lang="en-US" sz="2600" dirty="0">
                <a:solidFill>
                  <a:schemeClr val="tx1"/>
                </a:solidFill>
              </a:rPr>
              <a:t>It continuously releases progestin and estrogen like the natural hormones in a woman’s body directly through the skin into the blood stream.  </a:t>
            </a:r>
          </a:p>
          <a:p>
            <a:pPr algn="just">
              <a:lnSpc>
                <a:spcPct val="120000"/>
              </a:lnSpc>
              <a:spcBef>
                <a:spcPts val="0"/>
              </a:spcBef>
              <a:buClrTx/>
              <a:buFont typeface="Wingdings" panose="05000000000000000000" pitchFamily="2" charset="2"/>
              <a:buChar char="q"/>
            </a:pPr>
            <a:r>
              <a:rPr lang="en-US" sz="2600" dirty="0">
                <a:solidFill>
                  <a:schemeClr val="tx1"/>
                </a:solidFill>
              </a:rPr>
              <a:t>It is worn every day and night for three weeks then no patch for the fourth week. </a:t>
            </a:r>
          </a:p>
          <a:p>
            <a:pPr algn="just">
              <a:lnSpc>
                <a:spcPct val="120000"/>
              </a:lnSpc>
              <a:spcBef>
                <a:spcPts val="0"/>
              </a:spcBef>
              <a:buClrTx/>
              <a:buFont typeface="Wingdings" panose="05000000000000000000" pitchFamily="2" charset="2"/>
              <a:buChar char="q"/>
            </a:pPr>
            <a:r>
              <a:rPr lang="en-US" sz="2600" dirty="0">
                <a:solidFill>
                  <a:schemeClr val="tx1"/>
                </a:solidFill>
              </a:rPr>
              <a:t>Its during the fourth week the woman will get her menses</a:t>
            </a:r>
          </a:p>
          <a:p>
            <a:pPr marL="0" indent="0" algn="just">
              <a:lnSpc>
                <a:spcPct val="120000"/>
              </a:lnSpc>
              <a:spcBef>
                <a:spcPts val="0"/>
              </a:spcBef>
              <a:buClrTx/>
              <a:buNone/>
            </a:pPr>
            <a:r>
              <a:rPr lang="en-US" sz="2600" b="1" dirty="0">
                <a:solidFill>
                  <a:schemeClr val="tx1"/>
                </a:solidFill>
              </a:rPr>
              <a:t>COMBINED VAGINAL RING.</a:t>
            </a:r>
          </a:p>
          <a:p>
            <a:pPr algn="just">
              <a:lnSpc>
                <a:spcPct val="120000"/>
              </a:lnSpc>
              <a:spcBef>
                <a:spcPts val="0"/>
              </a:spcBef>
              <a:buClrTx/>
              <a:buFont typeface="Wingdings" panose="05000000000000000000" pitchFamily="2" charset="2"/>
              <a:buChar char="q"/>
            </a:pPr>
            <a:r>
              <a:rPr lang="en-US" sz="2600" dirty="0">
                <a:solidFill>
                  <a:schemeClr val="tx1"/>
                </a:solidFill>
              </a:rPr>
              <a:t>Mechanism of action: Primarily works by inhibiting ovulation.</a:t>
            </a:r>
          </a:p>
          <a:p>
            <a:pPr algn="just">
              <a:lnSpc>
                <a:spcPct val="120000"/>
              </a:lnSpc>
              <a:spcBef>
                <a:spcPts val="0"/>
              </a:spcBef>
              <a:buClrTx/>
              <a:buFont typeface="Wingdings" panose="05000000000000000000" pitchFamily="2" charset="2"/>
              <a:buChar char="q"/>
            </a:pPr>
            <a:r>
              <a:rPr lang="en-US" sz="2600" dirty="0">
                <a:solidFill>
                  <a:schemeClr val="tx1"/>
                </a:solidFill>
              </a:rPr>
              <a:t>Effectiveness: -	97%.</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83766954"/>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IMPLANTS.</a:t>
            </a:r>
          </a:p>
          <a:p>
            <a:pPr algn="just">
              <a:lnSpc>
                <a:spcPct val="120000"/>
              </a:lnSpc>
              <a:spcBef>
                <a:spcPts val="0"/>
              </a:spcBef>
              <a:buClrTx/>
              <a:buFont typeface="Wingdings" panose="05000000000000000000" pitchFamily="2" charset="2"/>
              <a:buChar char="q"/>
            </a:pPr>
            <a:r>
              <a:rPr lang="en-US" sz="2600" dirty="0">
                <a:solidFill>
                  <a:schemeClr val="tx1"/>
                </a:solidFill>
              </a:rPr>
              <a:t>Small rods that are inserted under the skin of a woman’s upper arm to release the hormone progestin slowly and prevent pregnancy.</a:t>
            </a:r>
          </a:p>
          <a:p>
            <a:pPr algn="just">
              <a:lnSpc>
                <a:spcPct val="120000"/>
              </a:lnSpc>
              <a:spcBef>
                <a:spcPts val="0"/>
              </a:spcBef>
              <a:buClrTx/>
              <a:buFont typeface="Wingdings" panose="05000000000000000000" pitchFamily="2" charset="2"/>
              <a:buChar char="q"/>
            </a:pPr>
            <a:r>
              <a:rPr lang="en-US" sz="2600" dirty="0">
                <a:solidFill>
                  <a:schemeClr val="tx1"/>
                </a:solidFill>
              </a:rPr>
              <a:t>They do not contain estrogen. </a:t>
            </a:r>
          </a:p>
          <a:p>
            <a:pPr algn="just">
              <a:lnSpc>
                <a:spcPct val="120000"/>
              </a:lnSpc>
              <a:spcBef>
                <a:spcPts val="0"/>
              </a:spcBef>
              <a:buClrTx/>
              <a:buFont typeface="Wingdings" panose="05000000000000000000" pitchFamily="2" charset="2"/>
              <a:buChar char="q"/>
            </a:pPr>
            <a:r>
              <a:rPr lang="en-US" sz="2600" dirty="0">
                <a:solidFill>
                  <a:schemeClr val="tx1"/>
                </a:solidFill>
              </a:rPr>
              <a:t>They are free of the side effects associated with the hormone.</a:t>
            </a:r>
          </a:p>
          <a:p>
            <a:pPr algn="just">
              <a:lnSpc>
                <a:spcPct val="120000"/>
              </a:lnSpc>
              <a:spcBef>
                <a:spcPts val="0"/>
              </a:spcBef>
              <a:buClrTx/>
              <a:buFont typeface="Wingdings" panose="05000000000000000000" pitchFamily="2" charset="2"/>
              <a:buChar char="q"/>
            </a:pPr>
            <a:r>
              <a:rPr lang="en-US" sz="2600" dirty="0">
                <a:solidFill>
                  <a:schemeClr val="tx1"/>
                </a:solidFill>
              </a:rPr>
              <a:t>Implants: Effectiveness.</a:t>
            </a:r>
          </a:p>
          <a:p>
            <a:pPr algn="just">
              <a:lnSpc>
                <a:spcPct val="120000"/>
              </a:lnSpc>
              <a:spcBef>
                <a:spcPts val="0"/>
              </a:spcBef>
              <a:buClrTx/>
              <a:buFont typeface="Wingdings" panose="05000000000000000000" pitchFamily="2" charset="2"/>
              <a:buChar char="q"/>
            </a:pPr>
            <a:r>
              <a:rPr lang="en-US" sz="2600" dirty="0">
                <a:solidFill>
                  <a:schemeClr val="tx1"/>
                </a:solidFill>
              </a:rPr>
              <a:t>Over 99% effective.</a:t>
            </a:r>
          </a:p>
          <a:p>
            <a:pPr algn="just">
              <a:lnSpc>
                <a:spcPct val="120000"/>
              </a:lnSpc>
              <a:spcBef>
                <a:spcPts val="0"/>
              </a:spcBef>
              <a:buClrTx/>
              <a:buFont typeface="Wingdings" panose="05000000000000000000" pitchFamily="2" charset="2"/>
              <a:buChar char="q"/>
            </a:pPr>
            <a:r>
              <a:rPr lang="en-US" sz="2600" dirty="0">
                <a:solidFill>
                  <a:schemeClr val="tx1"/>
                </a:solidFill>
              </a:rPr>
              <a:t>Effective contraceptive within &lt;24 hours.</a:t>
            </a:r>
          </a:p>
          <a:p>
            <a:pPr marL="0" indent="0" algn="just">
              <a:lnSpc>
                <a:spcPct val="120000"/>
              </a:lnSpc>
              <a:spcBef>
                <a:spcPts val="0"/>
              </a:spcBef>
              <a:buClrTx/>
              <a:buNone/>
            </a:pPr>
            <a:r>
              <a:rPr lang="en-US" sz="2600" b="1" dirty="0">
                <a:solidFill>
                  <a:schemeClr val="tx1"/>
                </a:solidFill>
              </a:rPr>
              <a:t>INTRAUTERINE CONTRACEPTIVE DEVICES (IUDS)</a:t>
            </a:r>
          </a:p>
          <a:p>
            <a:pPr algn="just">
              <a:lnSpc>
                <a:spcPct val="120000"/>
              </a:lnSpc>
              <a:spcBef>
                <a:spcPts val="0"/>
              </a:spcBef>
              <a:buClrTx/>
              <a:buFont typeface="Wingdings" panose="05000000000000000000" pitchFamily="2" charset="2"/>
              <a:buChar char="q"/>
            </a:pPr>
            <a:r>
              <a:rPr lang="en-US" sz="2600" dirty="0">
                <a:solidFill>
                  <a:schemeClr val="tx1"/>
                </a:solidFill>
              </a:rPr>
              <a:t>These are flexible plastic device containing copper or hormone that is placed high up in the uterine cavity by a trained service provider to prevent pregnancy.</a:t>
            </a:r>
          </a:p>
          <a:p>
            <a:pPr algn="just">
              <a:lnSpc>
                <a:spcPct val="120000"/>
              </a:lnSpc>
              <a:spcBef>
                <a:spcPts val="0"/>
              </a:spcBef>
              <a:buClrTx/>
              <a:buFont typeface="Wingdings" panose="05000000000000000000" pitchFamily="2" charset="2"/>
              <a:buChar char="q"/>
            </a:pPr>
            <a:r>
              <a:rPr lang="en-US" sz="2600" dirty="0">
                <a:solidFill>
                  <a:schemeClr val="tx1"/>
                </a:solidFill>
              </a:rPr>
              <a:t>Two broad types; Copper based and hormone releasing.</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710535"/>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FERTILITY AWARENESS METHOD (NATURAL FAMILY PLANNING).</a:t>
            </a:r>
          </a:p>
          <a:p>
            <a:pPr marL="0" indent="0" algn="just">
              <a:lnSpc>
                <a:spcPct val="120000"/>
              </a:lnSpc>
              <a:spcBef>
                <a:spcPts val="0"/>
              </a:spcBef>
              <a:buClrTx/>
              <a:buNone/>
            </a:pPr>
            <a:r>
              <a:rPr lang="en-US" sz="2600" dirty="0">
                <a:solidFill>
                  <a:schemeClr val="tx1"/>
                </a:solidFill>
              </a:rPr>
              <a:t>These are ways by which a couple will learn to achieve or avoid a pregnancy by applying proper sexual behavior during the fertile and infertile phases of the menstrual cycle.</a:t>
            </a:r>
          </a:p>
          <a:p>
            <a:pPr marL="0" indent="0" algn="just">
              <a:lnSpc>
                <a:spcPct val="120000"/>
              </a:lnSpc>
              <a:spcBef>
                <a:spcPts val="0"/>
              </a:spcBef>
              <a:buClrTx/>
              <a:buNone/>
            </a:pPr>
            <a:r>
              <a:rPr lang="en-US" sz="2600" b="1" dirty="0">
                <a:solidFill>
                  <a:schemeClr val="tx1"/>
                </a:solidFill>
              </a:rPr>
              <a:t>Fertility awareness based methods.</a:t>
            </a:r>
          </a:p>
          <a:p>
            <a:pPr marL="0" indent="0" algn="just">
              <a:lnSpc>
                <a:spcPct val="120000"/>
              </a:lnSpc>
              <a:spcBef>
                <a:spcPts val="0"/>
              </a:spcBef>
              <a:buClrTx/>
              <a:buNone/>
            </a:pPr>
            <a:r>
              <a:rPr lang="en-US" sz="2600" dirty="0">
                <a:solidFill>
                  <a:schemeClr val="tx1"/>
                </a:solidFill>
              </a:rPr>
              <a:t>-	Calendar or rhythm Method (Ogino-Klaus).</a:t>
            </a:r>
          </a:p>
          <a:p>
            <a:pPr marL="0" indent="0" algn="just">
              <a:lnSpc>
                <a:spcPct val="120000"/>
              </a:lnSpc>
              <a:spcBef>
                <a:spcPts val="0"/>
              </a:spcBef>
              <a:buClrTx/>
              <a:buNone/>
            </a:pPr>
            <a:r>
              <a:rPr lang="en-US" sz="2600" dirty="0">
                <a:solidFill>
                  <a:schemeClr val="tx1"/>
                </a:solidFill>
              </a:rPr>
              <a:t>-	Basal Body Temperature (</a:t>
            </a:r>
            <a:r>
              <a:rPr lang="en-US" sz="2600" dirty="0" err="1">
                <a:solidFill>
                  <a:schemeClr val="tx1"/>
                </a:solidFill>
              </a:rPr>
              <a:t>BBT</a:t>
            </a:r>
            <a:r>
              <a:rPr lang="en-US" sz="2600" dirty="0">
                <a:solidFill>
                  <a:schemeClr val="tx1"/>
                </a:solidFill>
              </a:rPr>
              <a:t>).</a:t>
            </a:r>
          </a:p>
          <a:p>
            <a:pPr marL="0" indent="0" algn="just">
              <a:lnSpc>
                <a:spcPct val="120000"/>
              </a:lnSpc>
              <a:spcBef>
                <a:spcPts val="0"/>
              </a:spcBef>
              <a:buClrTx/>
              <a:buNone/>
            </a:pPr>
            <a:r>
              <a:rPr lang="en-US" sz="2600" dirty="0">
                <a:solidFill>
                  <a:schemeClr val="tx1"/>
                </a:solidFill>
              </a:rPr>
              <a:t>-	Cervical Mucus Method (Billings).</a:t>
            </a:r>
          </a:p>
          <a:p>
            <a:pPr marL="0" indent="0" algn="just">
              <a:lnSpc>
                <a:spcPct val="120000"/>
              </a:lnSpc>
              <a:spcBef>
                <a:spcPts val="0"/>
              </a:spcBef>
              <a:buClrTx/>
              <a:buNone/>
            </a:pPr>
            <a:r>
              <a:rPr lang="en-US" sz="2600" dirty="0">
                <a:solidFill>
                  <a:schemeClr val="tx1"/>
                </a:solidFill>
              </a:rPr>
              <a:t>-	</a:t>
            </a:r>
            <a:r>
              <a:rPr lang="en-US" sz="2600" dirty="0" err="1">
                <a:solidFill>
                  <a:schemeClr val="tx1"/>
                </a:solidFill>
              </a:rPr>
              <a:t>Sympto</a:t>
            </a:r>
            <a:r>
              <a:rPr lang="en-US" sz="2600" dirty="0">
                <a:solidFill>
                  <a:schemeClr val="tx1"/>
                </a:solidFill>
              </a:rPr>
              <a:t>-thermal (</a:t>
            </a:r>
            <a:r>
              <a:rPr lang="en-US" sz="2600" dirty="0" err="1">
                <a:solidFill>
                  <a:schemeClr val="tx1"/>
                </a:solidFill>
              </a:rPr>
              <a:t>BBT</a:t>
            </a:r>
            <a:r>
              <a:rPr lang="en-US" sz="2600" dirty="0">
                <a:solidFill>
                  <a:schemeClr val="tx1"/>
                </a:solidFill>
              </a:rPr>
              <a:t> + cervical mucus).</a:t>
            </a:r>
          </a:p>
          <a:p>
            <a:pPr marL="0" indent="0" algn="just">
              <a:lnSpc>
                <a:spcPct val="120000"/>
              </a:lnSpc>
              <a:spcBef>
                <a:spcPts val="0"/>
              </a:spcBef>
              <a:buClrTx/>
              <a:buNone/>
            </a:pPr>
            <a:r>
              <a:rPr lang="en-US" sz="2600" dirty="0">
                <a:solidFill>
                  <a:schemeClr val="tx1"/>
                </a:solidFill>
              </a:rPr>
              <a:t>-	Standard days method (cycle beads).</a:t>
            </a:r>
          </a:p>
          <a:p>
            <a:pPr marL="0" indent="0" algn="just">
              <a:lnSpc>
                <a:spcPct val="120000"/>
              </a:lnSpc>
              <a:spcBef>
                <a:spcPts val="0"/>
              </a:spcBef>
              <a:buClrTx/>
              <a:buNone/>
            </a:pPr>
            <a:r>
              <a:rPr lang="en-US" sz="2600" dirty="0">
                <a:solidFill>
                  <a:schemeClr val="tx1"/>
                </a:solidFill>
              </a:rPr>
              <a:t>-	Coitus interruptus.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26963495"/>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Mechanism of action.</a:t>
            </a:r>
          </a:p>
          <a:p>
            <a:pPr marL="0" indent="0" algn="just">
              <a:lnSpc>
                <a:spcPct val="120000"/>
              </a:lnSpc>
              <a:spcBef>
                <a:spcPts val="0"/>
              </a:spcBef>
              <a:buClrTx/>
              <a:buNone/>
            </a:pPr>
            <a:r>
              <a:rPr lang="en-US" sz="2600" u="sng" dirty="0">
                <a:solidFill>
                  <a:schemeClr val="tx1"/>
                </a:solidFill>
              </a:rPr>
              <a:t>For contraception:</a:t>
            </a:r>
          </a:p>
          <a:p>
            <a:pPr marL="0" indent="0" algn="just">
              <a:lnSpc>
                <a:spcPct val="120000"/>
              </a:lnSpc>
              <a:spcBef>
                <a:spcPts val="0"/>
              </a:spcBef>
              <a:buClrTx/>
              <a:buNone/>
            </a:pPr>
            <a:r>
              <a:rPr lang="en-US" sz="2600" dirty="0">
                <a:solidFill>
                  <a:schemeClr val="tx1"/>
                </a:solidFill>
              </a:rPr>
              <a:t>-	Avoid intercourse during the fertile phase of the menstrual cycle when conception is most likely.</a:t>
            </a:r>
          </a:p>
          <a:p>
            <a:pPr marL="0" indent="0" algn="just">
              <a:lnSpc>
                <a:spcPct val="120000"/>
              </a:lnSpc>
              <a:spcBef>
                <a:spcPts val="0"/>
              </a:spcBef>
              <a:buClrTx/>
              <a:buNone/>
            </a:pPr>
            <a:r>
              <a:rPr lang="en-US" sz="2600" u="sng" dirty="0">
                <a:solidFill>
                  <a:schemeClr val="tx1"/>
                </a:solidFill>
              </a:rPr>
              <a:t>For conception:</a:t>
            </a:r>
          </a:p>
          <a:p>
            <a:pPr marL="0" indent="0" algn="just">
              <a:lnSpc>
                <a:spcPct val="120000"/>
              </a:lnSpc>
              <a:spcBef>
                <a:spcPts val="0"/>
              </a:spcBef>
              <a:buClrTx/>
              <a:buNone/>
            </a:pPr>
            <a:r>
              <a:rPr lang="en-US" sz="2600" dirty="0">
                <a:solidFill>
                  <a:schemeClr val="tx1"/>
                </a:solidFill>
              </a:rPr>
              <a:t>-	Plan intercourse near mid-cycle (usually days 10-15) when conception is most likely.</a:t>
            </a:r>
          </a:p>
          <a:p>
            <a:pPr marL="0" indent="0" algn="just">
              <a:lnSpc>
                <a:spcPct val="120000"/>
              </a:lnSpc>
              <a:spcBef>
                <a:spcPts val="0"/>
              </a:spcBef>
              <a:buClrTx/>
              <a:buNone/>
            </a:pPr>
            <a:r>
              <a:rPr lang="en-US" sz="2600" b="1" dirty="0">
                <a:solidFill>
                  <a:srgbClr val="0070C0"/>
                </a:solidFill>
              </a:rPr>
              <a:t>BARRIER METHODS.</a:t>
            </a:r>
          </a:p>
          <a:p>
            <a:pPr marL="0" indent="0" algn="just">
              <a:lnSpc>
                <a:spcPct val="120000"/>
              </a:lnSpc>
              <a:spcBef>
                <a:spcPts val="0"/>
              </a:spcBef>
              <a:buClrTx/>
              <a:buNone/>
            </a:pPr>
            <a:r>
              <a:rPr lang="en-US" sz="2600" dirty="0">
                <a:solidFill>
                  <a:schemeClr val="tx1"/>
                </a:solidFill>
              </a:rPr>
              <a:t>These are methods that prevent the sperms from gaining access to the upper reproductive tract thus preventing it from meeting the egg.</a:t>
            </a:r>
          </a:p>
          <a:p>
            <a:pPr marL="0" indent="0" algn="just">
              <a:lnSpc>
                <a:spcPct val="120000"/>
              </a:lnSpc>
              <a:spcBef>
                <a:spcPts val="0"/>
              </a:spcBef>
              <a:buClrTx/>
              <a:buNone/>
            </a:pPr>
            <a:r>
              <a:rPr lang="en-US" sz="2600" b="1" dirty="0">
                <a:solidFill>
                  <a:schemeClr val="tx1"/>
                </a:solidFill>
              </a:rPr>
              <a:t>Types of barrier methods:</a:t>
            </a:r>
          </a:p>
          <a:p>
            <a:pPr marL="0" indent="0" algn="just">
              <a:lnSpc>
                <a:spcPct val="120000"/>
              </a:lnSpc>
              <a:spcBef>
                <a:spcPts val="0"/>
              </a:spcBef>
              <a:buClrTx/>
              <a:buNone/>
            </a:pPr>
            <a:r>
              <a:rPr lang="en-US" sz="2600" dirty="0">
                <a:solidFill>
                  <a:schemeClr val="tx1"/>
                </a:solidFill>
              </a:rPr>
              <a:t>-	Male condom.</a:t>
            </a:r>
          </a:p>
          <a:p>
            <a:pPr marL="0" indent="0" algn="just">
              <a:lnSpc>
                <a:spcPct val="120000"/>
              </a:lnSpc>
              <a:spcBef>
                <a:spcPts val="0"/>
              </a:spcBef>
              <a:buClrTx/>
              <a:buNone/>
            </a:pPr>
            <a:r>
              <a:rPr lang="en-US" sz="2600" dirty="0">
                <a:solidFill>
                  <a:schemeClr val="tx1"/>
                </a:solidFill>
              </a:rPr>
              <a:t>-	Female condom.</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82429144"/>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Male Condoms: </a:t>
            </a:r>
            <a:r>
              <a:rPr lang="en-US" sz="2600" dirty="0">
                <a:solidFill>
                  <a:schemeClr val="tx1"/>
                </a:solidFill>
              </a:rPr>
              <a:t>Male condom is a thin latex rubber sheath which is put over the erect penis before sex and is removed immediately after ejaculation.</a:t>
            </a:r>
          </a:p>
          <a:p>
            <a:pPr algn="just">
              <a:lnSpc>
                <a:spcPct val="120000"/>
              </a:lnSpc>
              <a:spcBef>
                <a:spcPts val="0"/>
              </a:spcBef>
              <a:buClrTx/>
              <a:buFont typeface="Wingdings" panose="05000000000000000000" pitchFamily="2" charset="2"/>
              <a:buChar char="q"/>
            </a:pPr>
            <a:r>
              <a:rPr lang="en-US" sz="2600" b="1" dirty="0">
                <a:solidFill>
                  <a:schemeClr val="tx1"/>
                </a:solidFill>
              </a:rPr>
              <a:t>Female condoms: </a:t>
            </a:r>
            <a:r>
              <a:rPr lang="en-US" sz="2600" dirty="0">
                <a:solidFill>
                  <a:schemeClr val="tx1"/>
                </a:solidFill>
              </a:rPr>
              <a:t>Thin sheath of polyurethane plastic with polyurethane rings at either end. </a:t>
            </a:r>
          </a:p>
          <a:p>
            <a:pPr algn="just">
              <a:lnSpc>
                <a:spcPct val="120000"/>
              </a:lnSpc>
              <a:spcBef>
                <a:spcPts val="0"/>
              </a:spcBef>
              <a:buClrTx/>
              <a:buFont typeface="Wingdings" panose="05000000000000000000" pitchFamily="2" charset="2"/>
              <a:buChar char="q"/>
            </a:pPr>
            <a:r>
              <a:rPr lang="en-US" sz="2600" dirty="0">
                <a:solidFill>
                  <a:schemeClr val="tx1"/>
                </a:solidFill>
              </a:rPr>
              <a:t>They are inserted into the vagina before intercourse.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rgbClr val="0070C0"/>
                </a:solidFill>
              </a:rPr>
              <a:t>VOLUNTARY SURGICAL CONTRACEPTION (</a:t>
            </a:r>
            <a:r>
              <a:rPr lang="en-US" sz="2600" b="1" dirty="0" err="1">
                <a:solidFill>
                  <a:srgbClr val="0070C0"/>
                </a:solidFill>
              </a:rPr>
              <a:t>VSC</a:t>
            </a:r>
            <a:r>
              <a:rPr lang="en-US" sz="2600" b="1" dirty="0">
                <a:solidFill>
                  <a:srgbClr val="0070C0"/>
                </a:solidFill>
              </a:rPr>
              <a:t>).</a:t>
            </a:r>
          </a:p>
          <a:p>
            <a:pPr algn="just">
              <a:lnSpc>
                <a:spcPct val="120000"/>
              </a:lnSpc>
              <a:spcBef>
                <a:spcPts val="0"/>
              </a:spcBef>
              <a:buClrTx/>
              <a:buFont typeface="Wingdings" panose="05000000000000000000" pitchFamily="2" charset="2"/>
              <a:buChar char="q"/>
            </a:pPr>
            <a:r>
              <a:rPr lang="en-US" sz="2600" dirty="0" err="1">
                <a:solidFill>
                  <a:schemeClr val="tx1"/>
                </a:solidFill>
              </a:rPr>
              <a:t>VSC</a:t>
            </a:r>
            <a:r>
              <a:rPr lang="en-US" sz="2600" dirty="0">
                <a:solidFill>
                  <a:schemeClr val="tx1"/>
                </a:solidFill>
              </a:rPr>
              <a:t> is a surgical means of permanently terminating fertility voluntarily. </a:t>
            </a:r>
          </a:p>
          <a:p>
            <a:pPr algn="just">
              <a:lnSpc>
                <a:spcPct val="120000"/>
              </a:lnSpc>
              <a:spcBef>
                <a:spcPts val="0"/>
              </a:spcBef>
              <a:buClrTx/>
              <a:buFont typeface="Wingdings" panose="05000000000000000000" pitchFamily="2" charset="2"/>
              <a:buChar char="q"/>
            </a:pPr>
            <a:r>
              <a:rPr lang="en-US" sz="2600" dirty="0">
                <a:solidFill>
                  <a:schemeClr val="tx1"/>
                </a:solidFill>
              </a:rPr>
              <a:t>This can be conducted on the male or female client.</a:t>
            </a:r>
          </a:p>
          <a:p>
            <a:pPr marL="0" indent="0" algn="just">
              <a:lnSpc>
                <a:spcPct val="120000"/>
              </a:lnSpc>
              <a:spcBef>
                <a:spcPts val="0"/>
              </a:spcBef>
              <a:buClrTx/>
              <a:buNone/>
            </a:pPr>
            <a:r>
              <a:rPr lang="en-US" sz="2600" b="1" dirty="0" err="1">
                <a:solidFill>
                  <a:schemeClr val="tx1"/>
                </a:solidFill>
              </a:rPr>
              <a:t>VSC</a:t>
            </a:r>
            <a:r>
              <a:rPr lang="en-US" sz="2600" b="1" dirty="0">
                <a:solidFill>
                  <a:schemeClr val="tx1"/>
                </a:solidFill>
              </a:rPr>
              <a:t>: Types.</a:t>
            </a:r>
          </a:p>
          <a:p>
            <a:pPr algn="just">
              <a:lnSpc>
                <a:spcPct val="120000"/>
              </a:lnSpc>
              <a:spcBef>
                <a:spcPts val="0"/>
              </a:spcBef>
              <a:buClrTx/>
              <a:buFont typeface="Wingdings" panose="05000000000000000000" pitchFamily="2" charset="2"/>
              <a:buChar char="q"/>
            </a:pPr>
            <a:r>
              <a:rPr lang="en-US" sz="2600" dirty="0">
                <a:solidFill>
                  <a:schemeClr val="tx1"/>
                </a:solidFill>
              </a:rPr>
              <a:t>Tubal Ligation (Female </a:t>
            </a:r>
            <a:r>
              <a:rPr lang="en-US" sz="2600" dirty="0" err="1">
                <a:solidFill>
                  <a:schemeClr val="tx1"/>
                </a:solidFill>
              </a:rPr>
              <a:t>Volutary</a:t>
            </a:r>
            <a:r>
              <a:rPr lang="en-US" sz="2600" dirty="0">
                <a:solidFill>
                  <a:schemeClr val="tx1"/>
                </a:solidFill>
              </a:rPr>
              <a:t> Sterilization).</a:t>
            </a:r>
          </a:p>
          <a:p>
            <a:pPr algn="just">
              <a:lnSpc>
                <a:spcPct val="120000"/>
              </a:lnSpc>
              <a:spcBef>
                <a:spcPts val="0"/>
              </a:spcBef>
              <a:buClrTx/>
              <a:buFont typeface="Wingdings" panose="05000000000000000000" pitchFamily="2" charset="2"/>
              <a:buChar char="ü"/>
            </a:pPr>
            <a:r>
              <a:rPr lang="en-US" sz="2600" dirty="0">
                <a:solidFill>
                  <a:schemeClr val="tx1"/>
                </a:solidFill>
              </a:rPr>
              <a:t>Laparoscopy.</a:t>
            </a:r>
          </a:p>
          <a:p>
            <a:pPr algn="just">
              <a:lnSpc>
                <a:spcPct val="120000"/>
              </a:lnSpc>
              <a:spcBef>
                <a:spcPts val="0"/>
              </a:spcBef>
              <a:buClrTx/>
              <a:buFont typeface="Wingdings" panose="05000000000000000000" pitchFamily="2" charset="2"/>
              <a:buChar char="ü"/>
            </a:pPr>
            <a:r>
              <a:rPr lang="en-US" sz="2600" dirty="0" err="1">
                <a:solidFill>
                  <a:schemeClr val="tx1"/>
                </a:solidFill>
              </a:rPr>
              <a:t>Minilaparatomy</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	Vasectomy (Male voluntary sterilization).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008221"/>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r>
              <a:rPr lang="en-GB" sz="5400" b="1" dirty="0">
                <a:solidFill>
                  <a:srgbClr val="00B050"/>
                </a:solidFill>
              </a:rPr>
              <a:t>END</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32900935"/>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67601" cy="5715000"/>
          </a:xfrm>
        </p:spPr>
        <p:txBody>
          <a:bodyPr>
            <a:normAutofit/>
          </a:bodyPr>
          <a:lstStyle/>
          <a:p>
            <a:pPr algn="ct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t>THANKS</a:t>
            </a:r>
            <a:endParaRPr lang="en-US" b="1" dirty="0">
              <a:ln w="22225">
                <a:solidFill>
                  <a:schemeClr val="accent2"/>
                </a:solidFill>
                <a:prstDash val="solid"/>
              </a:ln>
              <a:solidFill>
                <a:schemeClr val="accent2">
                  <a:lumMod val="40000"/>
                  <a:lumOff val="60000"/>
                </a:schemeClr>
              </a:solidFill>
            </a:endParaRPr>
          </a:p>
        </p:txBody>
      </p:sp>
      <p:sp>
        <p:nvSpPr>
          <p:cNvPr id="4" name="Slide Number Placeholder 1">
            <a:extLst>
              <a:ext uri="{FF2B5EF4-FFF2-40B4-BE49-F238E27FC236}">
                <a16:creationId xmlns:a16="http://schemas.microsoft.com/office/drawing/2014/main" id="{B68D1F08-7210-4F00-8190-B7A8CF55FB9A}"/>
              </a:ext>
            </a:extLst>
          </p:cNvPr>
          <p:cNvSpPr>
            <a:spLocks noGrp="1"/>
          </p:cNvSpPr>
          <p:nvPr>
            <p:ph type="sldNum" sz="quarter" idx="12"/>
          </p:nvPr>
        </p:nvSpPr>
        <p:spPr>
          <a:xfrm>
            <a:off x="7620000" y="6170822"/>
            <a:ext cx="12192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7054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sz="quarter" idx="1"/>
          </p:nvPr>
        </p:nvSpPr>
        <p:spPr>
          <a:xfrm>
            <a:off x="301625" y="228600"/>
            <a:ext cx="8504238" cy="6400800"/>
          </a:xfrm>
        </p:spPr>
        <p:txBody>
          <a:bodyPr>
            <a:normAutofit fontScale="70000" lnSpcReduction="20000"/>
          </a:bodyPr>
          <a:lstStyle/>
          <a:p>
            <a:pPr>
              <a:buClrTx/>
              <a:buFont typeface="Wingdings" panose="05000000000000000000" pitchFamily="2" charset="2"/>
              <a:buChar char="q"/>
            </a:pPr>
            <a:r>
              <a:rPr lang="en-US" altLang="en-US" sz="3200" dirty="0">
                <a:solidFill>
                  <a:schemeClr val="tx1"/>
                </a:solidFill>
              </a:rPr>
              <a:t>Geographic communities, </a:t>
            </a:r>
          </a:p>
          <a:p>
            <a:pPr lvl="1">
              <a:buClrTx/>
              <a:buFont typeface="Wingdings" panose="05000000000000000000" pitchFamily="2" charset="2"/>
              <a:buChar char="§"/>
            </a:pPr>
            <a:r>
              <a:rPr lang="en-US" altLang="en-US" sz="3000" dirty="0">
                <a:solidFill>
                  <a:schemeClr val="tx1"/>
                </a:solidFill>
              </a:rPr>
              <a:t>Defined by geographic boundaries.</a:t>
            </a:r>
          </a:p>
          <a:p>
            <a:pPr lvl="1">
              <a:buClrTx/>
              <a:buFont typeface="Wingdings" panose="05000000000000000000" pitchFamily="2" charset="2"/>
              <a:buChar char="§"/>
            </a:pPr>
            <a:r>
              <a:rPr lang="en-US" altLang="en-US" sz="3000" dirty="0">
                <a:solidFill>
                  <a:schemeClr val="tx1"/>
                </a:solidFill>
              </a:rPr>
              <a:t>e.g. Sub-location, location, town, city</a:t>
            </a:r>
          </a:p>
          <a:p>
            <a:pPr lvl="1">
              <a:buClrTx/>
              <a:buFont typeface="Wingdings" panose="05000000000000000000" pitchFamily="2" charset="2"/>
              <a:buChar char="§"/>
            </a:pPr>
            <a:r>
              <a:rPr lang="en-US" altLang="en-US" sz="3000" dirty="0">
                <a:solidFill>
                  <a:schemeClr val="tx1"/>
                </a:solidFill>
              </a:rPr>
              <a:t>Identifiable characteristics would be:</a:t>
            </a:r>
          </a:p>
          <a:p>
            <a:pPr lvl="1">
              <a:buClrTx/>
              <a:buFont typeface="Wingdings" panose="05000000000000000000" pitchFamily="2" charset="2"/>
              <a:buChar char="§"/>
            </a:pPr>
            <a:r>
              <a:rPr lang="en-US" altLang="en-US" sz="3000" dirty="0">
                <a:solidFill>
                  <a:schemeClr val="tx1"/>
                </a:solidFill>
              </a:rPr>
              <a:t>Age &amp; sex ratios</a:t>
            </a:r>
          </a:p>
          <a:p>
            <a:pPr lvl="1">
              <a:buClrTx/>
              <a:buFont typeface="Wingdings" panose="05000000000000000000" pitchFamily="2" charset="2"/>
              <a:buChar char="§"/>
            </a:pPr>
            <a:r>
              <a:rPr lang="en-US" altLang="en-US" sz="3000" dirty="0">
                <a:solidFill>
                  <a:schemeClr val="tx1"/>
                </a:solidFill>
              </a:rPr>
              <a:t>Families, schools, hospitals are linked in a complex network.</a:t>
            </a:r>
          </a:p>
          <a:p>
            <a:pPr lvl="1">
              <a:buClrTx/>
              <a:buFont typeface="Wingdings" panose="05000000000000000000" pitchFamily="2" charset="2"/>
              <a:buChar char="§"/>
            </a:pPr>
            <a:r>
              <a:rPr lang="en-US" altLang="en-US" sz="3000" dirty="0">
                <a:solidFill>
                  <a:schemeClr val="tx1"/>
                </a:solidFill>
              </a:rPr>
              <a:t>Informal power structure</a:t>
            </a:r>
          </a:p>
          <a:p>
            <a:pPr lvl="1">
              <a:buClrTx/>
              <a:buFont typeface="Wingdings" panose="05000000000000000000" pitchFamily="2" charset="2"/>
              <a:buChar char="§"/>
            </a:pPr>
            <a:r>
              <a:rPr lang="en-US" altLang="en-US" sz="3000" dirty="0">
                <a:solidFill>
                  <a:schemeClr val="tx1"/>
                </a:solidFill>
              </a:rPr>
              <a:t>Communication system includes newspaper, radio station, chief’s </a:t>
            </a:r>
            <a:r>
              <a:rPr lang="en-US" altLang="en-US" sz="3000" dirty="0" err="1">
                <a:solidFill>
                  <a:schemeClr val="tx1"/>
                </a:solidFill>
              </a:rPr>
              <a:t>baraza</a:t>
            </a:r>
            <a:r>
              <a:rPr lang="en-US" altLang="en-US" sz="3000" dirty="0">
                <a:solidFill>
                  <a:schemeClr val="tx1"/>
                </a:solidFill>
              </a:rPr>
              <a:t> etc.</a:t>
            </a:r>
          </a:p>
          <a:p>
            <a:pPr>
              <a:buClrTx/>
              <a:buFont typeface="Wingdings" panose="05000000000000000000" pitchFamily="2" charset="2"/>
              <a:buChar char="q"/>
            </a:pPr>
            <a:r>
              <a:rPr lang="en-US" altLang="en-US" sz="3200" dirty="0">
                <a:solidFill>
                  <a:schemeClr val="tx1"/>
                </a:solidFill>
              </a:rPr>
              <a:t>Formal communities</a:t>
            </a:r>
          </a:p>
          <a:p>
            <a:pPr>
              <a:buClrTx/>
              <a:buFont typeface="Wingdings" panose="05000000000000000000" pitchFamily="2" charset="2"/>
              <a:buChar char="q"/>
            </a:pPr>
            <a:r>
              <a:rPr lang="en-GB" altLang="en-US" sz="3200" dirty="0">
                <a:solidFill>
                  <a:schemeClr val="tx1"/>
                </a:solidFill>
              </a:rPr>
              <a:t>Informal communities</a:t>
            </a:r>
          </a:p>
          <a:p>
            <a:pPr>
              <a:buClrTx/>
              <a:buFont typeface="Wingdings" panose="05000000000000000000" pitchFamily="2" charset="2"/>
              <a:buChar char="q"/>
            </a:pPr>
            <a:r>
              <a:rPr lang="en-GB" altLang="en-US" sz="3200" dirty="0">
                <a:solidFill>
                  <a:schemeClr val="tx1"/>
                </a:solidFill>
              </a:rPr>
              <a:t>Urban communities</a:t>
            </a:r>
          </a:p>
          <a:p>
            <a:pPr>
              <a:buClrTx/>
              <a:buFont typeface="Wingdings" panose="05000000000000000000" pitchFamily="2" charset="2"/>
              <a:buChar char="q"/>
            </a:pPr>
            <a:r>
              <a:rPr lang="en-GB" altLang="en-US" sz="3200" dirty="0">
                <a:solidFill>
                  <a:schemeClr val="tx1"/>
                </a:solidFill>
              </a:rPr>
              <a:t>Rural communities</a:t>
            </a:r>
          </a:p>
          <a:p>
            <a:pPr>
              <a:buClrTx/>
              <a:buFont typeface="Wingdings" panose="05000000000000000000" pitchFamily="2" charset="2"/>
              <a:buChar char="q"/>
            </a:pPr>
            <a:r>
              <a:rPr lang="en-GB" altLang="en-US" sz="3200" dirty="0">
                <a:solidFill>
                  <a:schemeClr val="tx1"/>
                </a:solidFill>
              </a:rPr>
              <a:t>Global communities</a:t>
            </a:r>
          </a:p>
          <a:p>
            <a:pPr>
              <a:buClrTx/>
              <a:buFont typeface="Wingdings" panose="05000000000000000000" pitchFamily="2" charset="2"/>
              <a:buChar char="q"/>
            </a:pPr>
            <a:r>
              <a:rPr lang="en-GB" altLang="en-US" sz="3200" dirty="0">
                <a:solidFill>
                  <a:schemeClr val="tx1"/>
                </a:solidFill>
              </a:rPr>
              <a:t>Sectoral communities </a:t>
            </a:r>
          </a:p>
          <a:p>
            <a:pPr>
              <a:buClrTx/>
              <a:buFont typeface="Wingdings" panose="05000000000000000000" pitchFamily="2" charset="2"/>
              <a:buChar char="q"/>
            </a:pPr>
            <a:r>
              <a:rPr lang="en-GB" altLang="en-US" sz="3200" dirty="0">
                <a:solidFill>
                  <a:schemeClr val="tx1"/>
                </a:solidFill>
              </a:rPr>
              <a:t>Social space communities </a:t>
            </a:r>
            <a:endParaRPr lang="en-US" altLang="en-US" sz="3200" dirty="0">
              <a:solidFill>
                <a:schemeClr val="tx1"/>
              </a:solidFill>
            </a:endParaRPr>
          </a:p>
          <a:p>
            <a:endParaRPr lang="en-US" altLang="en-US" dirty="0">
              <a:solidFill>
                <a:schemeClr val="tx1"/>
              </a:solidFill>
            </a:endParaRPr>
          </a:p>
        </p:txBody>
      </p:sp>
      <p:sp>
        <p:nvSpPr>
          <p:cNvPr id="788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a:spcBef>
                <a:spcPct val="0"/>
              </a:spcBef>
              <a:buClrTx/>
              <a:buSzTx/>
              <a:buFontTx/>
              <a:buNone/>
            </a:pPr>
            <a:fld id="{DC72D061-8218-45F5-8362-1AA883ED53AA}" type="datetime1">
              <a:rPr lang="en-US" altLang="en-US" sz="1400" smtClean="0">
                <a:solidFill>
                  <a:srgbClr val="FFFFFF"/>
                </a:solidFill>
                <a:latin typeface="Calibri" panose="020F0502020204030204" pitchFamily="34" charset="0"/>
                <a:cs typeface="Arial" panose="020B0604020202020204" pitchFamily="34" charset="0"/>
              </a:rPr>
              <a:pPr>
                <a:spcBef>
                  <a:spcPct val="0"/>
                </a:spcBef>
                <a:buClrTx/>
                <a:buSzTx/>
                <a:buFontTx/>
                <a:buNone/>
              </a:pPr>
              <a:t>6/26/2021</a:t>
            </a:fld>
            <a:endParaRPr lang="en-US" altLang="en-US" sz="1400">
              <a:solidFill>
                <a:srgbClr val="FFFFFF"/>
              </a:solidFill>
              <a:latin typeface="Calibri" panose="020F0502020204030204" pitchFamily="34" charset="0"/>
              <a:cs typeface="Arial" panose="020B0604020202020204" pitchFamily="34" charset="0"/>
            </a:endParaRPr>
          </a:p>
        </p:txBody>
      </p:sp>
      <p:sp>
        <p:nvSpPr>
          <p:cNvPr id="78854" name="Slide Number Placeholder 5"/>
          <p:cNvSpPr>
            <a:spLocks noGrp="1"/>
          </p:cNvSpPr>
          <p:nvPr>
            <p:ph type="sldNum" sz="quarter" idx="12"/>
          </p:nvPr>
        </p:nvSpPr>
        <p:spPr bwMode="auto">
          <a:xfrm>
            <a:off x="8293225" y="6264275"/>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a:spcBef>
                <a:spcPct val="0"/>
              </a:spcBef>
              <a:buClrTx/>
              <a:buSzTx/>
              <a:buFontTx/>
              <a:buNone/>
            </a:pPr>
            <a:fld id="{472ADE66-4FDB-4B31-9DF0-4857392C29F6}" type="slidenum">
              <a:rPr lang="en-US" altLang="en-US" sz="1600">
                <a:solidFill>
                  <a:srgbClr val="7B9899"/>
                </a:solidFill>
                <a:latin typeface="Calibri" panose="020F0502020204030204" pitchFamily="34" charset="0"/>
              </a:rPr>
              <a:pPr>
                <a:spcBef>
                  <a:spcPct val="0"/>
                </a:spcBef>
                <a:buClrTx/>
                <a:buSzTx/>
                <a:buFontTx/>
                <a:buNone/>
              </a:pPr>
              <a:t>39</a:t>
            </a:fld>
            <a:endParaRPr lang="en-US" altLang="en-US" sz="1600" dirty="0">
              <a:solidFill>
                <a:srgbClr val="7B9899"/>
              </a:solidFill>
              <a:latin typeface="Calibri" panose="020F0502020204030204" pitchFamily="34" charset="0"/>
            </a:endParaRPr>
          </a:p>
        </p:txBody>
      </p:sp>
    </p:spTree>
    <p:extLst>
      <p:ext uri="{BB962C8B-B14F-4D97-AF65-F5344CB8AC3E}">
        <p14:creationId xmlns:p14="http://schemas.microsoft.com/office/powerpoint/2010/main" val="68936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Units</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219200"/>
            <a:ext cx="8153402" cy="4822163"/>
          </a:xfrm>
        </p:spPr>
        <p:txBody>
          <a:bodyPr>
            <a:normAutofit/>
          </a:bodyPr>
          <a:lstStyle/>
          <a:p>
            <a:pPr marL="0" indent="0" algn="just">
              <a:buClrTx/>
              <a:buNone/>
            </a:pPr>
            <a:r>
              <a:rPr lang="en-US" sz="3200" b="1" dirty="0">
                <a:solidFill>
                  <a:schemeClr val="tx1"/>
                </a:solidFill>
              </a:rPr>
              <a:t>Module Name 									Hours</a:t>
            </a:r>
          </a:p>
          <a:p>
            <a:pPr marL="0" indent="0" algn="just">
              <a:buClrTx/>
              <a:buNone/>
            </a:pPr>
            <a:r>
              <a:rPr lang="en-GB" sz="3200" b="1" dirty="0">
                <a:solidFill>
                  <a:schemeClr val="tx1"/>
                </a:solidFill>
              </a:rPr>
              <a:t>										       </a:t>
            </a:r>
            <a:r>
              <a:rPr lang="en-GB" sz="2400" b="1" dirty="0">
                <a:solidFill>
                  <a:schemeClr val="tx1"/>
                </a:solidFill>
              </a:rPr>
              <a:t>Theory  Practical</a:t>
            </a:r>
            <a:endParaRPr lang="en-US" sz="3200" b="1" dirty="0">
              <a:solidFill>
                <a:schemeClr val="tx1"/>
              </a:solidFill>
            </a:endParaRPr>
          </a:p>
          <a:p>
            <a:pPr marL="514350" indent="-514350" algn="just">
              <a:buClrTx/>
              <a:buFont typeface="+mj-lt"/>
              <a:buAutoNum type="arabicPeriod"/>
            </a:pPr>
            <a:r>
              <a:rPr lang="en-US" sz="2800" dirty="0">
                <a:solidFill>
                  <a:schemeClr val="tx1"/>
                </a:solidFill>
              </a:rPr>
              <a:t>Determinants of health status in the community							                  </a:t>
            </a:r>
            <a:r>
              <a:rPr lang="en-US" sz="2800" b="1" dirty="0">
                <a:solidFill>
                  <a:schemeClr val="tx1"/>
                </a:solidFill>
              </a:rPr>
              <a:t>6</a:t>
            </a:r>
            <a:r>
              <a:rPr lang="en-US" sz="2800" dirty="0">
                <a:solidFill>
                  <a:schemeClr val="tx1"/>
                </a:solidFill>
              </a:rPr>
              <a:t>   0</a:t>
            </a:r>
          </a:p>
          <a:p>
            <a:pPr marL="514350" indent="-514350" algn="just">
              <a:buClrTx/>
              <a:buFont typeface="+mj-lt"/>
              <a:buAutoNum type="arabicPeriod"/>
            </a:pPr>
            <a:r>
              <a:rPr lang="en-US" sz="2800" dirty="0">
                <a:solidFill>
                  <a:schemeClr val="tx1"/>
                </a:solidFill>
              </a:rPr>
              <a:t>Health education and health promotion	</a:t>
            </a:r>
            <a:r>
              <a:rPr lang="en-US" sz="2800" b="1" dirty="0">
                <a:solidFill>
                  <a:schemeClr val="tx1"/>
                </a:solidFill>
              </a:rPr>
              <a:t>10</a:t>
            </a:r>
            <a:r>
              <a:rPr lang="en-US" sz="2800" dirty="0">
                <a:solidFill>
                  <a:schemeClr val="tx1"/>
                </a:solidFill>
              </a:rPr>
              <a:t>  0</a:t>
            </a:r>
          </a:p>
          <a:p>
            <a:pPr marL="514350" indent="-514350" algn="just">
              <a:buClrTx/>
              <a:buFont typeface="+mj-lt"/>
              <a:buAutoNum type="arabicPeriod"/>
            </a:pPr>
            <a:r>
              <a:rPr lang="en-US" sz="2800" dirty="0">
                <a:solidFill>
                  <a:schemeClr val="tx1"/>
                </a:solidFill>
              </a:rPr>
              <a:t>Primary Healthcare and </a:t>
            </a:r>
            <a:r>
              <a:rPr lang="en-US" sz="2800" dirty="0" err="1">
                <a:solidFill>
                  <a:schemeClr val="tx1"/>
                </a:solidFill>
              </a:rPr>
              <a:t>CHBC</a:t>
            </a:r>
            <a:r>
              <a:rPr lang="en-US" sz="2800" dirty="0">
                <a:solidFill>
                  <a:schemeClr val="tx1"/>
                </a:solidFill>
              </a:rPr>
              <a:t>       		</a:t>
            </a:r>
            <a:r>
              <a:rPr lang="en-US" sz="2800" b="1" dirty="0">
                <a:solidFill>
                  <a:schemeClr val="tx1"/>
                </a:solidFill>
              </a:rPr>
              <a:t>10</a:t>
            </a:r>
            <a:r>
              <a:rPr lang="en-US" sz="2800" dirty="0">
                <a:solidFill>
                  <a:schemeClr val="tx1"/>
                </a:solidFill>
              </a:rPr>
              <a:t>   0</a:t>
            </a:r>
          </a:p>
          <a:p>
            <a:pPr marL="514350" indent="-514350" algn="just">
              <a:buClrTx/>
              <a:buFont typeface="+mj-lt"/>
              <a:buAutoNum type="arabicPeriod"/>
            </a:pPr>
            <a:r>
              <a:rPr lang="en-GB" sz="2800" dirty="0">
                <a:solidFill>
                  <a:schemeClr val="tx1"/>
                </a:solidFill>
              </a:rPr>
              <a:t>Health Promotion Materials                     </a:t>
            </a:r>
            <a:r>
              <a:rPr lang="en-GB" sz="2800" b="1" dirty="0">
                <a:solidFill>
                  <a:schemeClr val="tx1"/>
                </a:solidFill>
              </a:rPr>
              <a:t>4</a:t>
            </a:r>
            <a:r>
              <a:rPr lang="en-GB" sz="2800" dirty="0">
                <a:solidFill>
                  <a:schemeClr val="tx1"/>
                </a:solidFill>
              </a:rPr>
              <a:t>   0</a:t>
            </a:r>
            <a:endParaRPr lang="en-US" sz="2800" dirty="0">
              <a:solidFill>
                <a:schemeClr val="tx1"/>
              </a:solidFill>
            </a:endParaRPr>
          </a:p>
          <a:p>
            <a:pPr marL="0" indent="0" algn="just">
              <a:buClrTx/>
              <a:buNone/>
            </a:pPr>
            <a:endParaRPr lang="en-US" sz="3200" dirty="0">
              <a:solidFill>
                <a:schemeClr val="tx1"/>
              </a:solidFill>
            </a:endParaRPr>
          </a:p>
        </p:txBody>
      </p:sp>
      <p:sp>
        <p:nvSpPr>
          <p:cNvPr id="5" name="Slide Number Placeholder 1">
            <a:extLst>
              <a:ext uri="{FF2B5EF4-FFF2-40B4-BE49-F238E27FC236}">
                <a16:creationId xmlns:a16="http://schemas.microsoft.com/office/drawing/2014/main" id="{57D0C1E0-0E5B-49AA-B28B-007C112363C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75827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92500" lnSpcReduction="10000"/>
          </a:bodyPr>
          <a:lstStyle/>
          <a:p>
            <a:pPr marL="0" indent="0" algn="just">
              <a:lnSpc>
                <a:spcPct val="120000"/>
              </a:lnSpc>
              <a:spcBef>
                <a:spcPts val="0"/>
              </a:spcBef>
              <a:buClrTx/>
              <a:buNone/>
            </a:pPr>
            <a:r>
              <a:rPr lang="en-US" sz="3200" b="1" dirty="0">
                <a:solidFill>
                  <a:srgbClr val="00B050"/>
                </a:solidFill>
              </a:rPr>
              <a:t>CHARACTERISTICS OF A HEALTHY COMMUNITY</a:t>
            </a:r>
            <a:endParaRPr lang="en-US" sz="3200" dirty="0">
              <a:solidFill>
                <a:schemeClr val="tx1"/>
              </a:solidFill>
            </a:endParaRPr>
          </a:p>
          <a:p>
            <a:pPr algn="just">
              <a:lnSpc>
                <a:spcPct val="120000"/>
              </a:lnSpc>
              <a:spcBef>
                <a:spcPts val="0"/>
              </a:spcBef>
              <a:buClrTx/>
              <a:buFont typeface="Wingdings" panose="05000000000000000000" pitchFamily="2" charset="2"/>
              <a:buChar char="q"/>
            </a:pPr>
            <a:r>
              <a:rPr lang="en-US" sz="3200" dirty="0">
                <a:solidFill>
                  <a:schemeClr val="tx1"/>
                </a:solidFill>
              </a:rPr>
              <a:t>Awareness that ‘we are community’</a:t>
            </a:r>
          </a:p>
          <a:p>
            <a:pPr algn="just">
              <a:lnSpc>
                <a:spcPct val="120000"/>
              </a:lnSpc>
              <a:spcBef>
                <a:spcPts val="0"/>
              </a:spcBef>
              <a:buClrTx/>
              <a:buFont typeface="Wingdings" panose="05000000000000000000" pitchFamily="2" charset="2"/>
              <a:buChar char="q"/>
            </a:pPr>
            <a:r>
              <a:rPr lang="en-US" sz="3200" dirty="0">
                <a:solidFill>
                  <a:schemeClr val="tx1"/>
                </a:solidFill>
              </a:rPr>
              <a:t>Conservation of natural resources</a:t>
            </a:r>
          </a:p>
          <a:p>
            <a:pPr algn="just">
              <a:lnSpc>
                <a:spcPct val="120000"/>
              </a:lnSpc>
              <a:spcBef>
                <a:spcPts val="0"/>
              </a:spcBef>
              <a:buClrTx/>
              <a:buFont typeface="Wingdings" panose="05000000000000000000" pitchFamily="2" charset="2"/>
              <a:buChar char="q"/>
            </a:pPr>
            <a:r>
              <a:rPr lang="en-US" sz="3200" dirty="0">
                <a:solidFill>
                  <a:schemeClr val="tx1"/>
                </a:solidFill>
              </a:rPr>
              <a:t>Recognition of natural resources</a:t>
            </a:r>
          </a:p>
          <a:p>
            <a:pPr algn="just">
              <a:lnSpc>
                <a:spcPct val="120000"/>
              </a:lnSpc>
              <a:spcBef>
                <a:spcPts val="0"/>
              </a:spcBef>
              <a:buClrTx/>
              <a:buFont typeface="Wingdings" panose="05000000000000000000" pitchFamily="2" charset="2"/>
              <a:buChar char="q"/>
            </a:pPr>
            <a:r>
              <a:rPr lang="en-US" sz="3200" dirty="0">
                <a:solidFill>
                  <a:schemeClr val="tx1"/>
                </a:solidFill>
              </a:rPr>
              <a:t>Participation of subgroups in community affairs</a:t>
            </a:r>
          </a:p>
          <a:p>
            <a:pPr algn="just">
              <a:lnSpc>
                <a:spcPct val="120000"/>
              </a:lnSpc>
              <a:spcBef>
                <a:spcPts val="0"/>
              </a:spcBef>
              <a:buClrTx/>
              <a:buFont typeface="Wingdings" panose="05000000000000000000" pitchFamily="2" charset="2"/>
              <a:buChar char="q"/>
            </a:pPr>
            <a:r>
              <a:rPr lang="en-US" sz="3200" dirty="0">
                <a:solidFill>
                  <a:schemeClr val="tx1"/>
                </a:solidFill>
              </a:rPr>
              <a:t>Ability to solve problems</a:t>
            </a:r>
          </a:p>
          <a:p>
            <a:pPr algn="just">
              <a:lnSpc>
                <a:spcPct val="120000"/>
              </a:lnSpc>
              <a:spcBef>
                <a:spcPts val="0"/>
              </a:spcBef>
              <a:buClrTx/>
              <a:buFont typeface="Wingdings" panose="05000000000000000000" pitchFamily="2" charset="2"/>
              <a:buChar char="q"/>
            </a:pPr>
            <a:r>
              <a:rPr lang="en-US" sz="3200" dirty="0">
                <a:solidFill>
                  <a:schemeClr val="tx1"/>
                </a:solidFill>
              </a:rPr>
              <a:t>Communication through open channels</a:t>
            </a:r>
          </a:p>
          <a:p>
            <a:pPr algn="just">
              <a:lnSpc>
                <a:spcPct val="120000"/>
              </a:lnSpc>
              <a:spcBef>
                <a:spcPts val="0"/>
              </a:spcBef>
              <a:buClrTx/>
              <a:buFont typeface="Wingdings" panose="05000000000000000000" pitchFamily="2" charset="2"/>
              <a:buChar char="q"/>
            </a:pPr>
            <a:r>
              <a:rPr lang="en-US" sz="3200" dirty="0">
                <a:solidFill>
                  <a:schemeClr val="tx1"/>
                </a:solidFill>
              </a:rPr>
              <a:t>Resources available to all</a:t>
            </a:r>
          </a:p>
          <a:p>
            <a:pPr algn="just">
              <a:lnSpc>
                <a:spcPct val="120000"/>
              </a:lnSpc>
              <a:spcBef>
                <a:spcPts val="0"/>
              </a:spcBef>
              <a:buClrTx/>
              <a:buFont typeface="Wingdings" panose="05000000000000000000" pitchFamily="2" charset="2"/>
              <a:buChar char="q"/>
            </a:pPr>
            <a:r>
              <a:rPr lang="en-US" sz="3200" dirty="0">
                <a:solidFill>
                  <a:schemeClr val="tx1"/>
                </a:solidFill>
              </a:rPr>
              <a:t>Settling disputes through legitimate mechanisms</a:t>
            </a:r>
          </a:p>
          <a:p>
            <a:pPr algn="just">
              <a:lnSpc>
                <a:spcPct val="120000"/>
              </a:lnSpc>
              <a:spcBef>
                <a:spcPts val="0"/>
              </a:spcBef>
              <a:buClrTx/>
              <a:buFont typeface="Wingdings" panose="05000000000000000000" pitchFamily="2" charset="2"/>
              <a:buChar char="q"/>
            </a:pPr>
            <a:r>
              <a:rPr lang="en-US" sz="3200" dirty="0">
                <a:solidFill>
                  <a:schemeClr val="tx1"/>
                </a:solidFill>
              </a:rPr>
              <a:t>Participation by citizens in decision making</a:t>
            </a:r>
          </a:p>
          <a:p>
            <a:pPr algn="just">
              <a:lnSpc>
                <a:spcPct val="120000"/>
              </a:lnSpc>
              <a:spcBef>
                <a:spcPts val="0"/>
              </a:spcBef>
              <a:buClrTx/>
              <a:buFont typeface="Wingdings" panose="05000000000000000000" pitchFamily="2" charset="2"/>
              <a:buChar char="q"/>
            </a:pPr>
            <a:r>
              <a:rPr lang="en-US" sz="3200" dirty="0">
                <a:solidFill>
                  <a:schemeClr val="tx1"/>
                </a:solidFill>
              </a:rPr>
              <a:t>Wellness of high degree among its members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41105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Environment- Relatively free from hazards (safe)</a:t>
            </a:r>
          </a:p>
          <a:p>
            <a:pPr algn="just">
              <a:lnSpc>
                <a:spcPct val="120000"/>
              </a:lnSpc>
              <a:spcBef>
                <a:spcPts val="0"/>
              </a:spcBef>
              <a:buClrTx/>
              <a:buFont typeface="Wingdings" panose="05000000000000000000" pitchFamily="2" charset="2"/>
              <a:buChar char="q"/>
            </a:pPr>
            <a:r>
              <a:rPr lang="en-US" sz="2600" dirty="0">
                <a:solidFill>
                  <a:schemeClr val="tx1"/>
                </a:solidFill>
              </a:rPr>
              <a:t>Personal hygiene- high </a:t>
            </a:r>
          </a:p>
          <a:p>
            <a:pPr algn="just">
              <a:lnSpc>
                <a:spcPct val="120000"/>
              </a:lnSpc>
              <a:spcBef>
                <a:spcPts val="0"/>
              </a:spcBef>
              <a:buClrTx/>
              <a:buFont typeface="Wingdings" panose="05000000000000000000" pitchFamily="2" charset="2"/>
              <a:buChar char="q"/>
            </a:pPr>
            <a:r>
              <a:rPr lang="en-US" sz="2600" dirty="0">
                <a:solidFill>
                  <a:schemeClr val="tx1"/>
                </a:solidFill>
              </a:rPr>
              <a:t>Water –adequate wholesome supply.</a:t>
            </a:r>
          </a:p>
          <a:p>
            <a:pPr algn="just">
              <a:lnSpc>
                <a:spcPct val="120000"/>
              </a:lnSpc>
              <a:spcBef>
                <a:spcPts val="0"/>
              </a:spcBef>
              <a:buClrTx/>
              <a:buFont typeface="Wingdings" panose="05000000000000000000" pitchFamily="2" charset="2"/>
              <a:buChar char="q"/>
            </a:pPr>
            <a:r>
              <a:rPr lang="en-US" sz="2600" dirty="0">
                <a:solidFill>
                  <a:schemeClr val="tx1"/>
                </a:solidFill>
              </a:rPr>
              <a:t>Food- adequate and nutritious</a:t>
            </a:r>
          </a:p>
          <a:p>
            <a:pPr algn="just">
              <a:lnSpc>
                <a:spcPct val="120000"/>
              </a:lnSpc>
              <a:spcBef>
                <a:spcPts val="0"/>
              </a:spcBef>
              <a:buClrTx/>
              <a:buFont typeface="Wingdings" panose="05000000000000000000" pitchFamily="2" charset="2"/>
              <a:buChar char="q"/>
            </a:pPr>
            <a:r>
              <a:rPr lang="en-US" sz="2600" dirty="0">
                <a:solidFill>
                  <a:schemeClr val="tx1"/>
                </a:solidFill>
              </a:rPr>
              <a:t>Housing- suitable</a:t>
            </a:r>
          </a:p>
          <a:p>
            <a:pPr algn="just">
              <a:lnSpc>
                <a:spcPct val="120000"/>
              </a:lnSpc>
              <a:spcBef>
                <a:spcPts val="0"/>
              </a:spcBef>
              <a:buClrTx/>
              <a:buFont typeface="Wingdings" panose="05000000000000000000" pitchFamily="2" charset="2"/>
              <a:buChar char="q"/>
            </a:pPr>
            <a:r>
              <a:rPr lang="en-US" sz="2600" dirty="0">
                <a:solidFill>
                  <a:schemeClr val="tx1"/>
                </a:solidFill>
              </a:rPr>
              <a:t>Interpersonal relationships- harmonious</a:t>
            </a:r>
          </a:p>
          <a:p>
            <a:pPr algn="just">
              <a:lnSpc>
                <a:spcPct val="120000"/>
              </a:lnSpc>
              <a:spcBef>
                <a:spcPts val="0"/>
              </a:spcBef>
              <a:buClrTx/>
              <a:buFont typeface="Wingdings" panose="05000000000000000000" pitchFamily="2" charset="2"/>
              <a:buChar char="q"/>
            </a:pPr>
            <a:r>
              <a:rPr lang="en-US" sz="2600" dirty="0">
                <a:solidFill>
                  <a:schemeClr val="tx1"/>
                </a:solidFill>
              </a:rPr>
              <a:t>Health facilities- accessible and available.</a:t>
            </a:r>
          </a:p>
          <a:p>
            <a:pPr algn="just">
              <a:lnSpc>
                <a:spcPct val="120000"/>
              </a:lnSpc>
              <a:spcBef>
                <a:spcPts val="0"/>
              </a:spcBef>
              <a:buClrTx/>
              <a:buFont typeface="Wingdings" panose="05000000000000000000" pitchFamily="2" charset="2"/>
              <a:buChar char="q"/>
            </a:pPr>
            <a:r>
              <a:rPr lang="en-US" sz="2600" dirty="0">
                <a:solidFill>
                  <a:schemeClr val="tx1"/>
                </a:solidFill>
              </a:rPr>
              <a:t>Social facilities- Suitable, accessible and available</a:t>
            </a:r>
          </a:p>
          <a:p>
            <a:pPr algn="just">
              <a:lnSpc>
                <a:spcPct val="120000"/>
              </a:lnSpc>
              <a:spcBef>
                <a:spcPts val="0"/>
              </a:spcBef>
              <a:buClrTx/>
              <a:buFont typeface="Wingdings" panose="05000000000000000000" pitchFamily="2" charset="2"/>
              <a:buChar char="q"/>
            </a:pPr>
            <a:r>
              <a:rPr lang="en-US" sz="2600" dirty="0">
                <a:solidFill>
                  <a:schemeClr val="tx1"/>
                </a:solidFill>
              </a:rPr>
              <a:t>Occupational activities-available and stable.</a:t>
            </a:r>
          </a:p>
          <a:p>
            <a:pPr algn="just">
              <a:lnSpc>
                <a:spcPct val="120000"/>
              </a:lnSpc>
              <a:spcBef>
                <a:spcPts val="0"/>
              </a:spcBef>
              <a:buClrTx/>
              <a:buFont typeface="Wingdings" panose="05000000000000000000" pitchFamily="2" charset="2"/>
              <a:buChar char="q"/>
            </a:pPr>
            <a:r>
              <a:rPr lang="en-US" sz="2600" dirty="0">
                <a:solidFill>
                  <a:schemeClr val="tx1"/>
                </a:solidFill>
              </a:rPr>
              <a:t>Sound communication infrastructure. </a:t>
            </a:r>
          </a:p>
          <a:p>
            <a:pPr algn="just">
              <a:lnSpc>
                <a:spcPct val="120000"/>
              </a:lnSpc>
              <a:spcBef>
                <a:spcPts val="0"/>
              </a:spcBef>
              <a:buClrTx/>
              <a:buFont typeface="Wingdings" panose="05000000000000000000" pitchFamily="2" charset="2"/>
              <a:buChar char="q"/>
            </a:pPr>
            <a:r>
              <a:rPr lang="en-US" sz="2600" dirty="0">
                <a:solidFill>
                  <a:schemeClr val="tx1"/>
                </a:solidFill>
              </a:rPr>
              <a:t>Communal approach to &amp; participation in tackling community problems.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50914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751847"/>
          </a:xfrm>
        </p:spPr>
        <p:txBody>
          <a:bodyPr>
            <a:normAutofit/>
          </a:bodyPr>
          <a:lstStyle/>
          <a:p>
            <a:pPr marL="0" indent="0" algn="ctr">
              <a:lnSpc>
                <a:spcPct val="120000"/>
              </a:lnSpc>
              <a:spcBef>
                <a:spcPts val="0"/>
              </a:spcBef>
              <a:buClrTx/>
              <a:buNone/>
            </a:pPr>
            <a:r>
              <a:rPr lang="en-US" sz="2600" b="1" dirty="0">
                <a:solidFill>
                  <a:srgbClr val="00B050"/>
                </a:solidFill>
              </a:rPr>
              <a:t>FACTORS THAT AFFECT HEALTH OF A COMMUNITY</a:t>
            </a:r>
          </a:p>
          <a:p>
            <a:pPr algn="just">
              <a:lnSpc>
                <a:spcPct val="120000"/>
              </a:lnSpc>
              <a:spcBef>
                <a:spcPts val="0"/>
              </a:spcBef>
              <a:buClrTx/>
              <a:buFont typeface="Wingdings" panose="05000000000000000000" pitchFamily="2" charset="2"/>
              <a:buChar char="q"/>
            </a:pPr>
            <a:r>
              <a:rPr lang="en-US" sz="2600" dirty="0">
                <a:solidFill>
                  <a:schemeClr val="tx1"/>
                </a:solidFill>
              </a:rPr>
              <a:t>Environmental  hygiene</a:t>
            </a:r>
          </a:p>
          <a:p>
            <a:pPr algn="just">
              <a:lnSpc>
                <a:spcPct val="120000"/>
              </a:lnSpc>
              <a:spcBef>
                <a:spcPts val="0"/>
              </a:spcBef>
              <a:buClrTx/>
              <a:buFont typeface="Wingdings" panose="05000000000000000000" pitchFamily="2" charset="2"/>
              <a:buChar char="q"/>
            </a:pPr>
            <a:r>
              <a:rPr lang="en-US" sz="2600" dirty="0">
                <a:solidFill>
                  <a:schemeClr val="tx1"/>
                </a:solidFill>
              </a:rPr>
              <a:t>Housing</a:t>
            </a:r>
          </a:p>
          <a:p>
            <a:pPr algn="just">
              <a:lnSpc>
                <a:spcPct val="120000"/>
              </a:lnSpc>
              <a:spcBef>
                <a:spcPts val="0"/>
              </a:spcBef>
              <a:buClrTx/>
              <a:buFont typeface="Wingdings" panose="05000000000000000000" pitchFamily="2" charset="2"/>
              <a:buChar char="q"/>
            </a:pPr>
            <a:r>
              <a:rPr lang="en-US" sz="2600" dirty="0">
                <a:solidFill>
                  <a:schemeClr val="tx1"/>
                </a:solidFill>
              </a:rPr>
              <a:t>Economic factors</a:t>
            </a:r>
          </a:p>
          <a:p>
            <a:pPr algn="just">
              <a:lnSpc>
                <a:spcPct val="120000"/>
              </a:lnSpc>
              <a:spcBef>
                <a:spcPts val="0"/>
              </a:spcBef>
              <a:buClrTx/>
              <a:buFont typeface="Wingdings" panose="05000000000000000000" pitchFamily="2" charset="2"/>
              <a:buChar char="q"/>
            </a:pPr>
            <a:r>
              <a:rPr lang="en-US" sz="2600" dirty="0">
                <a:solidFill>
                  <a:schemeClr val="tx1"/>
                </a:solidFill>
              </a:rPr>
              <a:t>Water supply</a:t>
            </a:r>
          </a:p>
          <a:p>
            <a:pPr algn="just">
              <a:lnSpc>
                <a:spcPct val="120000"/>
              </a:lnSpc>
              <a:spcBef>
                <a:spcPts val="0"/>
              </a:spcBef>
              <a:buClrTx/>
              <a:buFont typeface="Wingdings" panose="05000000000000000000" pitchFamily="2" charset="2"/>
              <a:buChar char="q"/>
            </a:pPr>
            <a:r>
              <a:rPr lang="en-US" sz="2600" dirty="0">
                <a:solidFill>
                  <a:schemeClr val="tx1"/>
                </a:solidFill>
              </a:rPr>
              <a:t>Food</a:t>
            </a:r>
          </a:p>
          <a:p>
            <a:pPr algn="just">
              <a:lnSpc>
                <a:spcPct val="120000"/>
              </a:lnSpc>
              <a:spcBef>
                <a:spcPts val="0"/>
              </a:spcBef>
              <a:buClrTx/>
              <a:buFont typeface="Wingdings" panose="05000000000000000000" pitchFamily="2" charset="2"/>
              <a:buChar char="q"/>
            </a:pPr>
            <a:r>
              <a:rPr lang="en-US" sz="2600" dirty="0">
                <a:solidFill>
                  <a:schemeClr val="tx1"/>
                </a:solidFill>
              </a:rPr>
              <a:t>Stability of family life</a:t>
            </a:r>
          </a:p>
          <a:p>
            <a:pPr algn="just">
              <a:lnSpc>
                <a:spcPct val="120000"/>
              </a:lnSpc>
              <a:spcBef>
                <a:spcPts val="0"/>
              </a:spcBef>
              <a:buClrTx/>
              <a:buFont typeface="Wingdings" panose="05000000000000000000" pitchFamily="2" charset="2"/>
              <a:buChar char="q"/>
            </a:pPr>
            <a:r>
              <a:rPr lang="en-US" sz="2600" dirty="0">
                <a:solidFill>
                  <a:schemeClr val="tx1"/>
                </a:solidFill>
              </a:rPr>
              <a:t>Literacy </a:t>
            </a:r>
          </a:p>
          <a:p>
            <a:pPr algn="just">
              <a:lnSpc>
                <a:spcPct val="120000"/>
              </a:lnSpc>
              <a:spcBef>
                <a:spcPts val="0"/>
              </a:spcBef>
              <a:buClrTx/>
              <a:buFont typeface="Wingdings" panose="05000000000000000000" pitchFamily="2" charset="2"/>
              <a:buChar char="q"/>
            </a:pPr>
            <a:r>
              <a:rPr lang="en-US" sz="2600" dirty="0">
                <a:solidFill>
                  <a:schemeClr val="tx1"/>
                </a:solidFill>
              </a:rPr>
              <a:t>Community participation</a:t>
            </a:r>
          </a:p>
          <a:p>
            <a:pPr algn="just">
              <a:lnSpc>
                <a:spcPct val="120000"/>
              </a:lnSpc>
              <a:spcBef>
                <a:spcPts val="0"/>
              </a:spcBef>
              <a:buClrTx/>
              <a:buFont typeface="Wingdings" panose="05000000000000000000" pitchFamily="2" charset="2"/>
              <a:buChar char="q"/>
            </a:pPr>
            <a:r>
              <a:rPr lang="en-US" sz="2600" dirty="0">
                <a:solidFill>
                  <a:schemeClr val="tx1"/>
                </a:solidFill>
              </a:rPr>
              <a:t>Weather conditions</a:t>
            </a:r>
          </a:p>
          <a:p>
            <a:pPr algn="just">
              <a:lnSpc>
                <a:spcPct val="120000"/>
              </a:lnSpc>
              <a:spcBef>
                <a:spcPts val="0"/>
              </a:spcBef>
              <a:buClrTx/>
              <a:buFont typeface="Wingdings" panose="05000000000000000000" pitchFamily="2" charset="2"/>
              <a:buChar char="q"/>
            </a:pPr>
            <a:r>
              <a:rPr lang="en-US" sz="2600" dirty="0">
                <a:solidFill>
                  <a:schemeClr val="tx1"/>
                </a:solidFill>
              </a:rPr>
              <a:t>Infrastructure</a:t>
            </a:r>
          </a:p>
          <a:p>
            <a:pPr algn="just">
              <a:lnSpc>
                <a:spcPct val="120000"/>
              </a:lnSpc>
              <a:spcBef>
                <a:spcPts val="0"/>
              </a:spcBef>
              <a:buClrTx/>
              <a:buFont typeface="Wingdings" panose="05000000000000000000" pitchFamily="2" charset="2"/>
              <a:buChar char="q"/>
            </a:pPr>
            <a:r>
              <a:rPr lang="en-US" sz="2600" dirty="0">
                <a:solidFill>
                  <a:schemeClr val="tx1"/>
                </a:solidFill>
              </a:rPr>
              <a:t>Leadership</a:t>
            </a:r>
          </a:p>
          <a:p>
            <a:pPr algn="just">
              <a:lnSpc>
                <a:spcPct val="120000"/>
              </a:lnSpc>
              <a:spcBef>
                <a:spcPts val="0"/>
              </a:spcBef>
              <a:buClrTx/>
              <a:buFont typeface="Wingdings" panose="05000000000000000000" pitchFamily="2" charset="2"/>
              <a:buChar char="q"/>
            </a:pPr>
            <a:r>
              <a:rPr lang="en-US" sz="2600" dirty="0">
                <a:solidFill>
                  <a:schemeClr val="tx1"/>
                </a:solidFill>
              </a:rPr>
              <a:t>Socio-cultural factors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18812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3200" b="1" dirty="0">
                <a:solidFill>
                  <a:srgbClr val="00B050"/>
                </a:solidFill>
              </a:rPr>
              <a:t>Factors affecting the health of a community:</a:t>
            </a:r>
          </a:p>
          <a:p>
            <a:pPr algn="just">
              <a:lnSpc>
                <a:spcPct val="120000"/>
              </a:lnSpc>
              <a:spcBef>
                <a:spcPts val="0"/>
              </a:spcBef>
              <a:buClrTx/>
              <a:buFont typeface="Wingdings" panose="05000000000000000000" pitchFamily="2" charset="2"/>
              <a:buChar char="q"/>
            </a:pPr>
            <a:r>
              <a:rPr lang="en-US" sz="3200" b="1" dirty="0">
                <a:solidFill>
                  <a:schemeClr val="tx1"/>
                </a:solidFill>
              </a:rPr>
              <a:t>Physical factors: </a:t>
            </a:r>
            <a:r>
              <a:rPr lang="en-US" sz="3200" dirty="0">
                <a:solidFill>
                  <a:schemeClr val="tx1"/>
                </a:solidFill>
              </a:rPr>
              <a:t>geography, environment, community size, industrial development</a:t>
            </a:r>
          </a:p>
          <a:p>
            <a:pPr algn="just">
              <a:lnSpc>
                <a:spcPct val="120000"/>
              </a:lnSpc>
              <a:spcBef>
                <a:spcPts val="0"/>
              </a:spcBef>
              <a:buClrTx/>
              <a:buFont typeface="Wingdings" panose="05000000000000000000" pitchFamily="2" charset="2"/>
              <a:buChar char="q"/>
            </a:pPr>
            <a:r>
              <a:rPr lang="en-US" sz="3200" b="1" dirty="0">
                <a:solidFill>
                  <a:schemeClr val="tx1"/>
                </a:solidFill>
              </a:rPr>
              <a:t>Social cultural factors: </a:t>
            </a:r>
            <a:r>
              <a:rPr lang="en-US" sz="3200" dirty="0">
                <a:solidFill>
                  <a:schemeClr val="tx1"/>
                </a:solidFill>
              </a:rPr>
              <a:t>beliefs, traditions, socio economic status, politics, religion, social norms </a:t>
            </a:r>
          </a:p>
          <a:p>
            <a:pPr algn="just">
              <a:lnSpc>
                <a:spcPct val="120000"/>
              </a:lnSpc>
              <a:spcBef>
                <a:spcPts val="0"/>
              </a:spcBef>
              <a:buClrTx/>
              <a:buFont typeface="Wingdings" panose="05000000000000000000" pitchFamily="2" charset="2"/>
              <a:buChar char="q"/>
            </a:pPr>
            <a:r>
              <a:rPr lang="en-US" sz="3200" b="1" dirty="0">
                <a:solidFill>
                  <a:schemeClr val="tx1"/>
                </a:solidFill>
              </a:rPr>
              <a:t>Community organization- </a:t>
            </a:r>
            <a:r>
              <a:rPr lang="en-US" sz="3200" dirty="0">
                <a:solidFill>
                  <a:schemeClr val="tx1"/>
                </a:solidFill>
              </a:rPr>
              <a:t>problem identification, resource mobilization, plan design, implementation strategy and active participation, art of building consensus</a:t>
            </a:r>
          </a:p>
          <a:p>
            <a:pPr algn="just">
              <a:lnSpc>
                <a:spcPct val="120000"/>
              </a:lnSpc>
              <a:spcBef>
                <a:spcPts val="0"/>
              </a:spcBef>
              <a:buClrTx/>
              <a:buFont typeface="Wingdings" panose="05000000000000000000" pitchFamily="2" charset="2"/>
              <a:buChar char="q"/>
            </a:pPr>
            <a:r>
              <a:rPr lang="en-US" sz="3200" b="1" dirty="0">
                <a:solidFill>
                  <a:schemeClr val="tx1"/>
                </a:solidFill>
              </a:rPr>
              <a:t>Individual behaviours- </a:t>
            </a:r>
            <a:r>
              <a:rPr lang="en-US" sz="3200" dirty="0">
                <a:solidFill>
                  <a:schemeClr val="tx1"/>
                </a:solidFill>
              </a:rPr>
              <a:t>health seeking behaviour, health practices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39965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675647"/>
          </a:xfrm>
        </p:spPr>
        <p:txBody>
          <a:bodyPr>
            <a:normAutofit fontScale="92500" lnSpcReduction="20000"/>
          </a:bodyPr>
          <a:lstStyle/>
          <a:p>
            <a:pPr marL="0" indent="0" algn="ctr">
              <a:lnSpc>
                <a:spcPct val="120000"/>
              </a:lnSpc>
              <a:spcBef>
                <a:spcPts val="0"/>
              </a:spcBef>
              <a:buClrTx/>
              <a:buNone/>
            </a:pPr>
            <a:r>
              <a:rPr lang="en-US" sz="3000" b="1" dirty="0">
                <a:solidFill>
                  <a:srgbClr val="00B050"/>
                </a:solidFill>
              </a:rPr>
              <a:t>Problems that Affect the Health of the</a:t>
            </a:r>
            <a:br>
              <a:rPr lang="en-US" sz="3000" b="1" dirty="0">
                <a:solidFill>
                  <a:srgbClr val="00B050"/>
                </a:solidFill>
              </a:rPr>
            </a:br>
            <a:r>
              <a:rPr lang="en-US" sz="3000" b="1" dirty="0">
                <a:solidFill>
                  <a:srgbClr val="00B050"/>
                </a:solidFill>
              </a:rPr>
              <a:t>Community</a:t>
            </a:r>
          </a:p>
          <a:p>
            <a:pPr algn="just">
              <a:lnSpc>
                <a:spcPct val="120000"/>
              </a:lnSpc>
              <a:spcBef>
                <a:spcPts val="0"/>
              </a:spcBef>
              <a:buClrTx/>
              <a:buFont typeface="Wingdings" panose="05000000000000000000" pitchFamily="2" charset="2"/>
              <a:buChar char="q"/>
            </a:pPr>
            <a:r>
              <a:rPr lang="en-US" sz="3000" dirty="0">
                <a:solidFill>
                  <a:schemeClr val="tx1"/>
                </a:solidFill>
              </a:rPr>
              <a:t>Unsanitary environment</a:t>
            </a:r>
          </a:p>
          <a:p>
            <a:pPr algn="just">
              <a:lnSpc>
                <a:spcPct val="120000"/>
              </a:lnSpc>
              <a:spcBef>
                <a:spcPts val="0"/>
              </a:spcBef>
              <a:buClrTx/>
              <a:buFont typeface="Wingdings" panose="05000000000000000000" pitchFamily="2" charset="2"/>
              <a:buChar char="q"/>
            </a:pPr>
            <a:r>
              <a:rPr lang="en-US" sz="3000" dirty="0">
                <a:solidFill>
                  <a:schemeClr val="tx1"/>
                </a:solidFill>
              </a:rPr>
              <a:t>Overcrowding</a:t>
            </a:r>
          </a:p>
          <a:p>
            <a:pPr algn="just">
              <a:lnSpc>
                <a:spcPct val="120000"/>
              </a:lnSpc>
              <a:spcBef>
                <a:spcPts val="0"/>
              </a:spcBef>
              <a:buClrTx/>
              <a:buFont typeface="Wingdings" panose="05000000000000000000" pitchFamily="2" charset="2"/>
              <a:buChar char="q"/>
            </a:pPr>
            <a:r>
              <a:rPr lang="en-US" sz="3000" dirty="0">
                <a:solidFill>
                  <a:schemeClr val="tx1"/>
                </a:solidFill>
              </a:rPr>
              <a:t>Poverty</a:t>
            </a:r>
          </a:p>
          <a:p>
            <a:pPr algn="just">
              <a:lnSpc>
                <a:spcPct val="120000"/>
              </a:lnSpc>
              <a:spcBef>
                <a:spcPts val="0"/>
              </a:spcBef>
              <a:buClrTx/>
              <a:buFont typeface="Wingdings" panose="05000000000000000000" pitchFamily="2" charset="2"/>
              <a:buChar char="q"/>
            </a:pPr>
            <a:r>
              <a:rPr lang="en-US" sz="3000" dirty="0">
                <a:solidFill>
                  <a:schemeClr val="tx1"/>
                </a:solidFill>
              </a:rPr>
              <a:t>Unclean and inadequate water supply</a:t>
            </a:r>
          </a:p>
          <a:p>
            <a:pPr algn="just">
              <a:lnSpc>
                <a:spcPct val="120000"/>
              </a:lnSpc>
              <a:spcBef>
                <a:spcPts val="0"/>
              </a:spcBef>
              <a:buClrTx/>
              <a:buFont typeface="Wingdings" panose="05000000000000000000" pitchFamily="2" charset="2"/>
              <a:buChar char="q"/>
            </a:pPr>
            <a:r>
              <a:rPr lang="en-US" sz="3000" dirty="0">
                <a:solidFill>
                  <a:schemeClr val="tx1"/>
                </a:solidFill>
              </a:rPr>
              <a:t>Lack of nutritious food</a:t>
            </a:r>
          </a:p>
          <a:p>
            <a:pPr algn="just">
              <a:lnSpc>
                <a:spcPct val="120000"/>
              </a:lnSpc>
              <a:spcBef>
                <a:spcPts val="0"/>
              </a:spcBef>
              <a:buClrTx/>
              <a:buFont typeface="Wingdings" panose="05000000000000000000" pitchFamily="2" charset="2"/>
              <a:buChar char="q"/>
            </a:pPr>
            <a:r>
              <a:rPr lang="en-US" sz="3000" dirty="0">
                <a:solidFill>
                  <a:schemeClr val="tx1"/>
                </a:solidFill>
              </a:rPr>
              <a:t>Unsafe environment</a:t>
            </a:r>
          </a:p>
          <a:p>
            <a:pPr algn="just">
              <a:lnSpc>
                <a:spcPct val="120000"/>
              </a:lnSpc>
              <a:spcBef>
                <a:spcPts val="0"/>
              </a:spcBef>
              <a:buClrTx/>
              <a:buFont typeface="Wingdings" panose="05000000000000000000" pitchFamily="2" charset="2"/>
              <a:buChar char="q"/>
            </a:pPr>
            <a:r>
              <a:rPr lang="en-US" sz="3000" dirty="0">
                <a:solidFill>
                  <a:schemeClr val="tx1"/>
                </a:solidFill>
              </a:rPr>
              <a:t>Epidemic and endemic disease</a:t>
            </a:r>
          </a:p>
          <a:p>
            <a:pPr algn="just">
              <a:lnSpc>
                <a:spcPct val="120000"/>
              </a:lnSpc>
              <a:spcBef>
                <a:spcPts val="0"/>
              </a:spcBef>
              <a:buClrTx/>
              <a:buFont typeface="Wingdings" panose="05000000000000000000" pitchFamily="2" charset="2"/>
              <a:buChar char="q"/>
            </a:pPr>
            <a:r>
              <a:rPr lang="en-US" sz="3000" dirty="0">
                <a:solidFill>
                  <a:schemeClr val="tx1"/>
                </a:solidFill>
              </a:rPr>
              <a:t>Unstable family life</a:t>
            </a:r>
          </a:p>
          <a:p>
            <a:pPr algn="just">
              <a:lnSpc>
                <a:spcPct val="120000"/>
              </a:lnSpc>
              <a:spcBef>
                <a:spcPts val="0"/>
              </a:spcBef>
              <a:buClrTx/>
              <a:buFont typeface="Wingdings" panose="05000000000000000000" pitchFamily="2" charset="2"/>
              <a:buChar char="q"/>
            </a:pPr>
            <a:r>
              <a:rPr lang="en-US" sz="3000" dirty="0">
                <a:solidFill>
                  <a:schemeClr val="tx1"/>
                </a:solidFill>
              </a:rPr>
              <a:t>Illiteracy and ignorance</a:t>
            </a:r>
          </a:p>
          <a:p>
            <a:pPr algn="just">
              <a:lnSpc>
                <a:spcPct val="120000"/>
              </a:lnSpc>
              <a:spcBef>
                <a:spcPts val="0"/>
              </a:spcBef>
              <a:buClrTx/>
              <a:buFont typeface="Wingdings" panose="05000000000000000000" pitchFamily="2" charset="2"/>
              <a:buChar char="q"/>
            </a:pPr>
            <a:r>
              <a:rPr lang="en-US" sz="3000" dirty="0">
                <a:solidFill>
                  <a:schemeClr val="tx1"/>
                </a:solidFill>
              </a:rPr>
              <a:t>Poor leadership and lack of participation</a:t>
            </a:r>
          </a:p>
          <a:p>
            <a:pPr algn="just">
              <a:lnSpc>
                <a:spcPct val="120000"/>
              </a:lnSpc>
              <a:spcBef>
                <a:spcPts val="0"/>
              </a:spcBef>
              <a:buClrTx/>
              <a:buFont typeface="Wingdings" panose="05000000000000000000" pitchFamily="2" charset="2"/>
              <a:buChar char="q"/>
            </a:pPr>
            <a:r>
              <a:rPr lang="en-US" sz="3000" dirty="0">
                <a:solidFill>
                  <a:schemeClr val="tx1"/>
                </a:solidFill>
              </a:rPr>
              <a:t>Adverse weather conditions</a:t>
            </a:r>
          </a:p>
          <a:p>
            <a:pPr algn="just">
              <a:lnSpc>
                <a:spcPct val="120000"/>
              </a:lnSpc>
              <a:spcBef>
                <a:spcPts val="0"/>
              </a:spcBef>
              <a:buClrTx/>
              <a:buFont typeface="Wingdings" panose="05000000000000000000" pitchFamily="2" charset="2"/>
              <a:buChar char="q"/>
            </a:pPr>
            <a:r>
              <a:rPr lang="en-US" sz="3000" dirty="0">
                <a:solidFill>
                  <a:schemeClr val="tx1"/>
                </a:solidFill>
              </a:rPr>
              <a:t>Poor infrastructure</a:t>
            </a:r>
          </a:p>
          <a:p>
            <a:pPr algn="just">
              <a:lnSpc>
                <a:spcPct val="120000"/>
              </a:lnSpc>
              <a:spcBef>
                <a:spcPts val="0"/>
              </a:spcBef>
              <a:buClrTx/>
              <a:buFont typeface="Wingdings" panose="05000000000000000000" pitchFamily="2" charset="2"/>
              <a:buChar char="q"/>
            </a:pPr>
            <a:r>
              <a:rPr lang="en-US" sz="3000" dirty="0">
                <a:solidFill>
                  <a:schemeClr val="tx1"/>
                </a:solidFill>
              </a:rPr>
              <a:t>Political instability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41348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800" b="1" dirty="0">
                <a:solidFill>
                  <a:srgbClr val="00B050"/>
                </a:solidFill>
              </a:rPr>
              <a:t>A successful community health programme achieves:</a:t>
            </a:r>
          </a:p>
          <a:p>
            <a:pPr algn="just">
              <a:lnSpc>
                <a:spcPct val="120000"/>
              </a:lnSpc>
              <a:spcBef>
                <a:spcPts val="0"/>
              </a:spcBef>
              <a:buClrTx/>
              <a:buFont typeface="Wingdings" panose="05000000000000000000" pitchFamily="2" charset="2"/>
              <a:buChar char="q"/>
            </a:pPr>
            <a:r>
              <a:rPr lang="en-US" sz="2800" dirty="0">
                <a:solidFill>
                  <a:schemeClr val="tx1"/>
                </a:solidFill>
              </a:rPr>
              <a:t>Increase the average life span of human life</a:t>
            </a:r>
          </a:p>
          <a:p>
            <a:pPr algn="just">
              <a:lnSpc>
                <a:spcPct val="120000"/>
              </a:lnSpc>
              <a:spcBef>
                <a:spcPts val="0"/>
              </a:spcBef>
              <a:buClrTx/>
              <a:buFont typeface="Wingdings" panose="05000000000000000000" pitchFamily="2" charset="2"/>
              <a:buChar char="q"/>
            </a:pPr>
            <a:r>
              <a:rPr lang="en-US" sz="2800" dirty="0">
                <a:solidFill>
                  <a:schemeClr val="tx1"/>
                </a:solidFill>
              </a:rPr>
              <a:t>Decrease the mortality rate(esp. </a:t>
            </a:r>
            <a:r>
              <a:rPr lang="en-US" sz="2800" dirty="0" err="1">
                <a:solidFill>
                  <a:schemeClr val="tx1"/>
                </a:solidFill>
              </a:rPr>
              <a:t>IMR</a:t>
            </a:r>
            <a:r>
              <a:rPr lang="en-US" sz="2800" dirty="0">
                <a:solidFill>
                  <a:schemeClr val="tx1"/>
                </a:solidFill>
              </a:rPr>
              <a:t> &amp; </a:t>
            </a:r>
            <a:r>
              <a:rPr lang="en-US" sz="2800" dirty="0" err="1">
                <a:solidFill>
                  <a:schemeClr val="tx1"/>
                </a:solidFill>
              </a:rPr>
              <a:t>MMR</a:t>
            </a:r>
            <a:r>
              <a:rPr lang="en-US" sz="2800" dirty="0">
                <a:solidFill>
                  <a:schemeClr val="tx1"/>
                </a:solidFill>
              </a:rPr>
              <a:t>)</a:t>
            </a:r>
          </a:p>
          <a:p>
            <a:pPr algn="just">
              <a:lnSpc>
                <a:spcPct val="120000"/>
              </a:lnSpc>
              <a:spcBef>
                <a:spcPts val="0"/>
              </a:spcBef>
              <a:buClrTx/>
              <a:buFont typeface="Wingdings" panose="05000000000000000000" pitchFamily="2" charset="2"/>
              <a:buChar char="q"/>
            </a:pPr>
            <a:r>
              <a:rPr lang="en-US" sz="2800" dirty="0">
                <a:solidFill>
                  <a:schemeClr val="tx1"/>
                </a:solidFill>
              </a:rPr>
              <a:t>Decrease morbidity rate from all causes</a:t>
            </a:r>
          </a:p>
          <a:p>
            <a:pPr algn="just">
              <a:lnSpc>
                <a:spcPct val="120000"/>
              </a:lnSpc>
              <a:spcBef>
                <a:spcPts val="0"/>
              </a:spcBef>
              <a:buClrTx/>
              <a:buFont typeface="Wingdings" panose="05000000000000000000" pitchFamily="2" charset="2"/>
              <a:buChar char="q"/>
            </a:pPr>
            <a:r>
              <a:rPr lang="en-US" sz="2800" dirty="0">
                <a:solidFill>
                  <a:schemeClr val="tx1"/>
                </a:solidFill>
              </a:rPr>
              <a:t>Increase the physical, mental and social well-being of individual</a:t>
            </a:r>
          </a:p>
          <a:p>
            <a:pPr algn="just">
              <a:lnSpc>
                <a:spcPct val="120000"/>
              </a:lnSpc>
              <a:spcBef>
                <a:spcPts val="0"/>
              </a:spcBef>
              <a:buClrTx/>
              <a:buFont typeface="Wingdings" panose="05000000000000000000" pitchFamily="2" charset="2"/>
              <a:buChar char="q"/>
            </a:pPr>
            <a:r>
              <a:rPr lang="en-US" sz="2800" dirty="0">
                <a:solidFill>
                  <a:schemeClr val="tx1"/>
                </a:solidFill>
              </a:rPr>
              <a:t>Overall social and economic development of the population</a:t>
            </a:r>
          </a:p>
          <a:p>
            <a:pPr algn="just">
              <a:lnSpc>
                <a:spcPct val="120000"/>
              </a:lnSpc>
              <a:spcBef>
                <a:spcPts val="0"/>
              </a:spcBef>
              <a:buClrTx/>
              <a:buFont typeface="Wingdings" panose="05000000000000000000" pitchFamily="2" charset="2"/>
              <a:buChar char="q"/>
            </a:pPr>
            <a:r>
              <a:rPr lang="en-US" sz="2800" dirty="0">
                <a:solidFill>
                  <a:schemeClr val="tx1"/>
                </a:solidFill>
              </a:rPr>
              <a:t>Equitable distribution of resources</a:t>
            </a:r>
          </a:p>
          <a:p>
            <a:pPr algn="just">
              <a:lnSpc>
                <a:spcPct val="120000"/>
              </a:lnSpc>
              <a:spcBef>
                <a:spcPts val="0"/>
              </a:spcBef>
              <a:buClrTx/>
              <a:buFont typeface="Wingdings" panose="05000000000000000000" pitchFamily="2" charset="2"/>
              <a:buChar char="q"/>
            </a:pPr>
            <a:r>
              <a:rPr lang="en-US" sz="2800" dirty="0">
                <a:solidFill>
                  <a:schemeClr val="tx1"/>
                </a:solidFill>
              </a:rPr>
              <a:t>Increasing the pace of adjustment of the individual to his environment</a:t>
            </a:r>
          </a:p>
          <a:p>
            <a:pPr algn="just">
              <a:lnSpc>
                <a:spcPct val="120000"/>
              </a:lnSpc>
              <a:spcBef>
                <a:spcPts val="0"/>
              </a:spcBef>
              <a:buClrTx/>
              <a:buFont typeface="Wingdings" panose="05000000000000000000" pitchFamily="2" charset="2"/>
              <a:buChar char="q"/>
            </a:pPr>
            <a:r>
              <a:rPr lang="en-US" sz="2800" dirty="0">
                <a:solidFill>
                  <a:schemeClr val="tx1"/>
                </a:solidFill>
              </a:rPr>
              <a:t>Providing total health care to enrich quality of life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74812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3600" b="1" dirty="0">
                <a:solidFill>
                  <a:srgbClr val="00B050"/>
                </a:solidFill>
              </a:rPr>
              <a:t>Examples of community health activities</a:t>
            </a:r>
          </a:p>
          <a:p>
            <a:pPr algn="just">
              <a:lnSpc>
                <a:spcPct val="120000"/>
              </a:lnSpc>
              <a:spcBef>
                <a:spcPts val="0"/>
              </a:spcBef>
              <a:buClrTx/>
              <a:buFont typeface="Wingdings" panose="05000000000000000000" pitchFamily="2" charset="2"/>
              <a:buChar char="q"/>
            </a:pPr>
            <a:r>
              <a:rPr lang="en-US" sz="3600" dirty="0">
                <a:solidFill>
                  <a:schemeClr val="tx1"/>
                </a:solidFill>
              </a:rPr>
              <a:t>Community health assessment and diagnosis</a:t>
            </a:r>
          </a:p>
          <a:p>
            <a:pPr algn="just">
              <a:lnSpc>
                <a:spcPct val="120000"/>
              </a:lnSpc>
              <a:spcBef>
                <a:spcPts val="0"/>
              </a:spcBef>
              <a:buClrTx/>
              <a:buFont typeface="Wingdings" panose="05000000000000000000" pitchFamily="2" charset="2"/>
              <a:buChar char="q"/>
            </a:pPr>
            <a:r>
              <a:rPr lang="en-US" sz="3600" dirty="0">
                <a:solidFill>
                  <a:schemeClr val="tx1"/>
                </a:solidFill>
              </a:rPr>
              <a:t>Information, education and communication</a:t>
            </a:r>
          </a:p>
          <a:p>
            <a:pPr algn="just">
              <a:lnSpc>
                <a:spcPct val="120000"/>
              </a:lnSpc>
              <a:spcBef>
                <a:spcPts val="0"/>
              </a:spcBef>
              <a:buClrTx/>
              <a:buFont typeface="Wingdings" panose="05000000000000000000" pitchFamily="2" charset="2"/>
              <a:buChar char="q"/>
            </a:pPr>
            <a:r>
              <a:rPr lang="en-US" sz="3600" dirty="0">
                <a:solidFill>
                  <a:schemeClr val="tx1"/>
                </a:solidFill>
              </a:rPr>
              <a:t>Environmental sanitation and supply of adequate clean wholesome water</a:t>
            </a:r>
          </a:p>
          <a:p>
            <a:pPr algn="just">
              <a:lnSpc>
                <a:spcPct val="120000"/>
              </a:lnSpc>
              <a:spcBef>
                <a:spcPts val="0"/>
              </a:spcBef>
              <a:buClrTx/>
              <a:buFont typeface="Wingdings" panose="05000000000000000000" pitchFamily="2" charset="2"/>
              <a:buChar char="q"/>
            </a:pPr>
            <a:r>
              <a:rPr lang="en-US" sz="3600" dirty="0">
                <a:solidFill>
                  <a:schemeClr val="tx1"/>
                </a:solidFill>
              </a:rPr>
              <a:t>Food hygiene and household food security</a:t>
            </a:r>
          </a:p>
          <a:p>
            <a:pPr algn="just">
              <a:lnSpc>
                <a:spcPct val="120000"/>
              </a:lnSpc>
              <a:spcBef>
                <a:spcPts val="0"/>
              </a:spcBef>
              <a:buClrTx/>
              <a:buFont typeface="Wingdings" panose="05000000000000000000" pitchFamily="2" charset="2"/>
              <a:buChar char="q"/>
            </a:pPr>
            <a:r>
              <a:rPr lang="en-US" sz="3600" dirty="0">
                <a:solidFill>
                  <a:schemeClr val="tx1"/>
                </a:solidFill>
              </a:rPr>
              <a:t>Personal hygiene</a:t>
            </a:r>
          </a:p>
          <a:p>
            <a:pPr algn="just">
              <a:lnSpc>
                <a:spcPct val="120000"/>
              </a:lnSpc>
              <a:spcBef>
                <a:spcPts val="0"/>
              </a:spcBef>
              <a:buClrTx/>
              <a:buFont typeface="Wingdings" panose="05000000000000000000" pitchFamily="2" charset="2"/>
              <a:buChar char="q"/>
            </a:pPr>
            <a:r>
              <a:rPr lang="en-US" sz="3600" dirty="0">
                <a:solidFill>
                  <a:schemeClr val="tx1"/>
                </a:solidFill>
              </a:rPr>
              <a:t>Vector and pest control</a:t>
            </a:r>
          </a:p>
          <a:p>
            <a:pPr algn="just">
              <a:lnSpc>
                <a:spcPct val="120000"/>
              </a:lnSpc>
              <a:spcBef>
                <a:spcPts val="0"/>
              </a:spcBef>
              <a:buClrTx/>
              <a:buFont typeface="Wingdings" panose="05000000000000000000" pitchFamily="2" charset="2"/>
              <a:buChar char="q"/>
            </a:pPr>
            <a:r>
              <a:rPr lang="en-US" sz="3600" dirty="0">
                <a:solidFill>
                  <a:schemeClr val="tx1"/>
                </a:solidFill>
              </a:rPr>
              <a:t>Control of communicable diseases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58303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3200" dirty="0">
                <a:solidFill>
                  <a:schemeClr val="tx1"/>
                </a:solidFill>
              </a:rPr>
              <a:t>Provision of prenatal services to pregnant women</a:t>
            </a:r>
          </a:p>
          <a:p>
            <a:pPr algn="just">
              <a:lnSpc>
                <a:spcPct val="120000"/>
              </a:lnSpc>
              <a:spcBef>
                <a:spcPts val="0"/>
              </a:spcBef>
              <a:buClrTx/>
              <a:buFont typeface="Wingdings" panose="05000000000000000000" pitchFamily="2" charset="2"/>
              <a:buChar char="q"/>
            </a:pPr>
            <a:r>
              <a:rPr lang="en-US" sz="3200" dirty="0">
                <a:solidFill>
                  <a:schemeClr val="tx1"/>
                </a:solidFill>
              </a:rPr>
              <a:t>Provision of family planning services</a:t>
            </a:r>
          </a:p>
          <a:p>
            <a:pPr algn="just">
              <a:lnSpc>
                <a:spcPct val="120000"/>
              </a:lnSpc>
              <a:spcBef>
                <a:spcPts val="0"/>
              </a:spcBef>
              <a:buClrTx/>
              <a:buFont typeface="Wingdings" panose="05000000000000000000" pitchFamily="2" charset="2"/>
              <a:buChar char="q"/>
            </a:pPr>
            <a:r>
              <a:rPr lang="en-US" sz="3200" dirty="0">
                <a:solidFill>
                  <a:schemeClr val="tx1"/>
                </a:solidFill>
              </a:rPr>
              <a:t>Provision of child health/welfare services for children under five years old</a:t>
            </a:r>
          </a:p>
          <a:p>
            <a:pPr algn="just">
              <a:lnSpc>
                <a:spcPct val="120000"/>
              </a:lnSpc>
              <a:spcBef>
                <a:spcPts val="0"/>
              </a:spcBef>
              <a:buClrTx/>
              <a:buFont typeface="Wingdings" panose="05000000000000000000" pitchFamily="2" charset="2"/>
              <a:buChar char="q"/>
            </a:pPr>
            <a:r>
              <a:rPr lang="en-US" sz="3200" dirty="0">
                <a:solidFill>
                  <a:schemeClr val="tx1"/>
                </a:solidFill>
              </a:rPr>
              <a:t>Provision of school health services</a:t>
            </a:r>
          </a:p>
          <a:p>
            <a:pPr algn="just">
              <a:lnSpc>
                <a:spcPct val="120000"/>
              </a:lnSpc>
              <a:spcBef>
                <a:spcPts val="0"/>
              </a:spcBef>
              <a:buClrTx/>
              <a:buFont typeface="Wingdings" panose="05000000000000000000" pitchFamily="2" charset="2"/>
              <a:buChar char="q"/>
            </a:pPr>
            <a:r>
              <a:rPr lang="en-US" sz="3200" dirty="0">
                <a:solidFill>
                  <a:schemeClr val="tx1"/>
                </a:solidFill>
              </a:rPr>
              <a:t>Home visiting and home-based nursing care</a:t>
            </a:r>
          </a:p>
          <a:p>
            <a:pPr algn="just">
              <a:lnSpc>
                <a:spcPct val="120000"/>
              </a:lnSpc>
              <a:spcBef>
                <a:spcPts val="0"/>
              </a:spcBef>
              <a:buClrTx/>
              <a:buFont typeface="Wingdings" panose="05000000000000000000" pitchFamily="2" charset="2"/>
              <a:buChar char="q"/>
            </a:pPr>
            <a:r>
              <a:rPr lang="en-US" sz="3200" dirty="0">
                <a:solidFill>
                  <a:schemeClr val="tx1"/>
                </a:solidFill>
              </a:rPr>
              <a:t>Occupational/industrial health</a:t>
            </a:r>
          </a:p>
          <a:p>
            <a:pPr algn="just">
              <a:lnSpc>
                <a:spcPct val="120000"/>
              </a:lnSpc>
              <a:spcBef>
                <a:spcPts val="0"/>
              </a:spcBef>
              <a:buClrTx/>
              <a:buFont typeface="Wingdings" panose="05000000000000000000" pitchFamily="2" charset="2"/>
              <a:buChar char="q"/>
            </a:pPr>
            <a:r>
              <a:rPr lang="en-US" sz="3200" dirty="0">
                <a:solidFill>
                  <a:schemeClr val="tx1"/>
                </a:solidFill>
              </a:rPr>
              <a:t>Care of the disabled, the elderly, the disadvantaged, the chronically ill</a:t>
            </a:r>
          </a:p>
          <a:p>
            <a:pPr algn="just">
              <a:lnSpc>
                <a:spcPct val="120000"/>
              </a:lnSpc>
              <a:spcBef>
                <a:spcPts val="0"/>
              </a:spcBef>
              <a:buClrTx/>
              <a:buFont typeface="Wingdings" panose="05000000000000000000" pitchFamily="2" charset="2"/>
              <a:buChar char="q"/>
            </a:pPr>
            <a:r>
              <a:rPr lang="en-US" sz="3200" dirty="0">
                <a:solidFill>
                  <a:schemeClr val="tx1"/>
                </a:solidFill>
              </a:rPr>
              <a:t>Inter-sectoral collaboration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18336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85000" lnSpcReduction="20000"/>
          </a:bodyPr>
          <a:lstStyle/>
          <a:p>
            <a:pPr marL="0" indent="0" algn="ctr">
              <a:lnSpc>
                <a:spcPct val="120000"/>
              </a:lnSpc>
              <a:spcBef>
                <a:spcPts val="0"/>
              </a:spcBef>
              <a:buClrTx/>
              <a:buNone/>
            </a:pPr>
            <a:r>
              <a:rPr lang="en-US" sz="2600" b="1" dirty="0">
                <a:solidFill>
                  <a:srgbClr val="00B050"/>
                </a:solidFill>
              </a:rPr>
              <a:t>COMMUNITY SUB SYSTEMS:</a:t>
            </a:r>
          </a:p>
          <a:p>
            <a:pPr marL="0" indent="0" algn="just">
              <a:lnSpc>
                <a:spcPct val="120000"/>
              </a:lnSpc>
              <a:spcBef>
                <a:spcPts val="0"/>
              </a:spcBef>
              <a:buClrTx/>
              <a:buNone/>
            </a:pPr>
            <a:r>
              <a:rPr lang="en-US" sz="2600" dirty="0">
                <a:solidFill>
                  <a:schemeClr val="tx1"/>
                </a:solidFill>
              </a:rPr>
              <a:t>A community is made up of various sub systems, all of which have a bearing on how people live and behave. For a community to function smoothly the various sub systems must work in harmony.</a:t>
            </a:r>
          </a:p>
          <a:p>
            <a:pPr algn="just">
              <a:lnSpc>
                <a:spcPct val="120000"/>
              </a:lnSpc>
              <a:spcBef>
                <a:spcPts val="0"/>
              </a:spcBef>
              <a:buClrTx/>
              <a:buFont typeface="Wingdings" panose="05000000000000000000" pitchFamily="2" charset="2"/>
              <a:buChar char="q"/>
            </a:pPr>
            <a:r>
              <a:rPr lang="en-US" sz="2600" dirty="0">
                <a:solidFill>
                  <a:schemeClr val="tx1"/>
                </a:solidFill>
              </a:rPr>
              <a:t>Socio- cultural</a:t>
            </a:r>
          </a:p>
          <a:p>
            <a:pPr algn="just">
              <a:lnSpc>
                <a:spcPct val="120000"/>
              </a:lnSpc>
              <a:spcBef>
                <a:spcPts val="0"/>
              </a:spcBef>
              <a:buClrTx/>
              <a:buFont typeface="Wingdings" panose="05000000000000000000" pitchFamily="2" charset="2"/>
              <a:buChar char="q"/>
            </a:pPr>
            <a:r>
              <a:rPr lang="en-US" sz="2600" dirty="0">
                <a:solidFill>
                  <a:schemeClr val="tx1"/>
                </a:solidFill>
              </a:rPr>
              <a:t>Political </a:t>
            </a:r>
          </a:p>
          <a:p>
            <a:pPr algn="just">
              <a:lnSpc>
                <a:spcPct val="120000"/>
              </a:lnSpc>
              <a:spcBef>
                <a:spcPts val="0"/>
              </a:spcBef>
              <a:buClrTx/>
              <a:buFont typeface="Wingdings" panose="05000000000000000000" pitchFamily="2" charset="2"/>
              <a:buChar char="q"/>
            </a:pPr>
            <a:r>
              <a:rPr lang="en-US" sz="2600" dirty="0">
                <a:solidFill>
                  <a:schemeClr val="tx1"/>
                </a:solidFill>
              </a:rPr>
              <a:t>Education</a:t>
            </a:r>
          </a:p>
          <a:p>
            <a:pPr algn="just">
              <a:lnSpc>
                <a:spcPct val="120000"/>
              </a:lnSpc>
              <a:spcBef>
                <a:spcPts val="0"/>
              </a:spcBef>
              <a:buClrTx/>
              <a:buFont typeface="Wingdings" panose="05000000000000000000" pitchFamily="2" charset="2"/>
              <a:buChar char="q"/>
            </a:pPr>
            <a:r>
              <a:rPr lang="en-US" sz="2600" dirty="0">
                <a:solidFill>
                  <a:schemeClr val="tx1"/>
                </a:solidFill>
              </a:rPr>
              <a:t>Religious </a:t>
            </a:r>
          </a:p>
          <a:p>
            <a:pPr algn="just">
              <a:lnSpc>
                <a:spcPct val="120000"/>
              </a:lnSpc>
              <a:spcBef>
                <a:spcPts val="0"/>
              </a:spcBef>
              <a:buClrTx/>
              <a:buFont typeface="Wingdings" panose="05000000000000000000" pitchFamily="2" charset="2"/>
              <a:buChar char="q"/>
            </a:pPr>
            <a:r>
              <a:rPr lang="en-US" sz="2600" dirty="0">
                <a:solidFill>
                  <a:schemeClr val="tx1"/>
                </a:solidFill>
              </a:rPr>
              <a:t>Economic</a:t>
            </a:r>
          </a:p>
          <a:p>
            <a:pPr algn="just">
              <a:lnSpc>
                <a:spcPct val="120000"/>
              </a:lnSpc>
              <a:spcBef>
                <a:spcPts val="0"/>
              </a:spcBef>
              <a:buClrTx/>
              <a:buFont typeface="Wingdings" panose="05000000000000000000" pitchFamily="2" charset="2"/>
              <a:buChar char="q"/>
            </a:pPr>
            <a:r>
              <a:rPr lang="en-US" sz="2600" dirty="0">
                <a:solidFill>
                  <a:schemeClr val="tx1"/>
                </a:solidFill>
              </a:rPr>
              <a:t>Environmental</a:t>
            </a:r>
          </a:p>
          <a:p>
            <a:pPr algn="just">
              <a:lnSpc>
                <a:spcPct val="120000"/>
              </a:lnSpc>
              <a:spcBef>
                <a:spcPts val="0"/>
              </a:spcBef>
              <a:buClrTx/>
              <a:buFont typeface="Wingdings" panose="05000000000000000000" pitchFamily="2" charset="2"/>
              <a:buChar char="q"/>
            </a:pPr>
            <a:r>
              <a:rPr lang="en-US" sz="2600" dirty="0">
                <a:solidFill>
                  <a:schemeClr val="tx1"/>
                </a:solidFill>
              </a:rPr>
              <a:t>Communication</a:t>
            </a:r>
          </a:p>
          <a:p>
            <a:pPr algn="just">
              <a:lnSpc>
                <a:spcPct val="120000"/>
              </a:lnSpc>
              <a:spcBef>
                <a:spcPts val="0"/>
              </a:spcBef>
              <a:buClrTx/>
              <a:buFont typeface="Wingdings" panose="05000000000000000000" pitchFamily="2" charset="2"/>
              <a:buChar char="q"/>
            </a:pPr>
            <a:r>
              <a:rPr lang="en-US" sz="2600" dirty="0">
                <a:solidFill>
                  <a:schemeClr val="tx1"/>
                </a:solidFill>
              </a:rPr>
              <a:t>Transport</a:t>
            </a:r>
          </a:p>
          <a:p>
            <a:pPr algn="just">
              <a:lnSpc>
                <a:spcPct val="120000"/>
              </a:lnSpc>
              <a:spcBef>
                <a:spcPts val="0"/>
              </a:spcBef>
              <a:buClrTx/>
              <a:buFont typeface="Wingdings" panose="05000000000000000000" pitchFamily="2" charset="2"/>
              <a:buChar char="q"/>
            </a:pPr>
            <a:r>
              <a:rPr lang="en-US" sz="2600" dirty="0">
                <a:solidFill>
                  <a:schemeClr val="tx1"/>
                </a:solidFill>
              </a:rPr>
              <a:t>Health care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SOCIAL-CULTURAL: </a:t>
            </a:r>
            <a:r>
              <a:rPr lang="en-US" sz="2600" dirty="0">
                <a:solidFill>
                  <a:schemeClr val="tx1"/>
                </a:solidFill>
              </a:rPr>
              <a:t>Made up of all the customs and beliefs, family and kinships, leadership and power structures in society. This sub-system exerts a powerful influence on the lifestyles of the community members, their priorities and their attitudes and values towards health and illness.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73995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POLITICAL: </a:t>
            </a:r>
            <a:r>
              <a:rPr lang="en-US" sz="2600" dirty="0">
                <a:solidFill>
                  <a:schemeClr val="tx1"/>
                </a:solidFill>
              </a:rPr>
              <a:t>Made up of the government and its development policies as well as political organisations. </a:t>
            </a:r>
          </a:p>
          <a:p>
            <a:pPr algn="just">
              <a:lnSpc>
                <a:spcPct val="120000"/>
              </a:lnSpc>
              <a:spcBef>
                <a:spcPts val="0"/>
              </a:spcBef>
              <a:buClrTx/>
              <a:buFont typeface="Wingdings" panose="05000000000000000000" pitchFamily="2" charset="2"/>
              <a:buChar char="q"/>
            </a:pPr>
            <a:r>
              <a:rPr lang="en-US" sz="2600" b="1" dirty="0">
                <a:solidFill>
                  <a:schemeClr val="tx1"/>
                </a:solidFill>
              </a:rPr>
              <a:t>ECONOMIC: </a:t>
            </a:r>
            <a:r>
              <a:rPr lang="en-US" sz="2600" dirty="0">
                <a:solidFill>
                  <a:schemeClr val="tx1"/>
                </a:solidFill>
              </a:rPr>
              <a:t>The communities’ ability to provide health and other services to its members i.e. the ability to purchase. </a:t>
            </a:r>
          </a:p>
          <a:p>
            <a:pPr algn="just">
              <a:lnSpc>
                <a:spcPct val="120000"/>
              </a:lnSpc>
              <a:spcBef>
                <a:spcPts val="0"/>
              </a:spcBef>
              <a:buClrTx/>
              <a:buFont typeface="Wingdings" panose="05000000000000000000" pitchFamily="2" charset="2"/>
              <a:buChar char="q"/>
            </a:pPr>
            <a:r>
              <a:rPr lang="en-US" sz="2600" b="1" dirty="0">
                <a:solidFill>
                  <a:schemeClr val="tx1"/>
                </a:solidFill>
              </a:rPr>
              <a:t>EDUCATION: </a:t>
            </a:r>
            <a:r>
              <a:rPr lang="en-US" sz="2600" dirty="0">
                <a:solidFill>
                  <a:schemeClr val="tx1"/>
                </a:solidFill>
              </a:rPr>
              <a:t>Education is the main tool of changing behaviour and improving individual and community health. The educational system can be effectively used to pass health related information and messages.</a:t>
            </a:r>
          </a:p>
          <a:p>
            <a:pPr algn="just">
              <a:lnSpc>
                <a:spcPct val="120000"/>
              </a:lnSpc>
              <a:spcBef>
                <a:spcPts val="0"/>
              </a:spcBef>
              <a:buClrTx/>
              <a:buFont typeface="Wingdings" panose="05000000000000000000" pitchFamily="2" charset="2"/>
              <a:buChar char="q"/>
            </a:pPr>
            <a:r>
              <a:rPr lang="en-GB" sz="2600" b="1" dirty="0">
                <a:solidFill>
                  <a:schemeClr val="tx1"/>
                </a:solidFill>
              </a:rPr>
              <a:t>RELIGIOUS: </a:t>
            </a:r>
            <a:r>
              <a:rPr lang="en-US" sz="2600" dirty="0">
                <a:solidFill>
                  <a:schemeClr val="tx1"/>
                </a:solidFill>
              </a:rPr>
              <a:t>The religious teachings, norms and values  may affect  health positively or negatively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0771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6347713" cy="914400"/>
          </a:xfrm>
        </p:spPr>
        <p:txBody>
          <a:bodyPr>
            <a:normAutofit fontScale="90000"/>
          </a:bodyPr>
          <a:lstStyle/>
          <a:p>
            <a:pPr lvl="0"/>
            <a:r>
              <a:rPr lang="en-US" sz="4400" dirty="0"/>
              <a:t>Module Content</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228600" y="609600"/>
            <a:ext cx="8610600" cy="6064142"/>
          </a:xfrm>
        </p:spPr>
        <p:txBody>
          <a:bodyPr>
            <a:normAutofit fontScale="77500" lnSpcReduction="20000"/>
          </a:bodyPr>
          <a:lstStyle/>
          <a:p>
            <a:pPr marL="514350" indent="-514350" algn="just">
              <a:buClrTx/>
              <a:buFont typeface="+mj-lt"/>
              <a:buAutoNum type="arabicPeriod"/>
            </a:pPr>
            <a:r>
              <a:rPr lang="en-US" sz="3200" b="1" dirty="0"/>
              <a:t>Determinants of health status: </a:t>
            </a:r>
            <a:r>
              <a:rPr lang="en-US" sz="3200" dirty="0"/>
              <a:t>introduction, community definition, WHO definition, (terms), types of communities, (characteristics of community), functions of community, community feeling, and dimension of community, functions as dimension of community, health and community systems, definition of health, models of health, dimensions of health, concepts of community health, purpose of community health, objectives of community health. (preventive, curative, promotive and rehabilitative health).</a:t>
            </a:r>
          </a:p>
          <a:p>
            <a:pPr marL="514350" indent="-514350" algn="just">
              <a:buClrTx/>
              <a:buFont typeface="+mj-lt"/>
              <a:buAutoNum type="arabicPeriod"/>
            </a:pPr>
            <a:r>
              <a:rPr lang="en-US" sz="3200" b="1" dirty="0"/>
              <a:t>Health promotion:</a:t>
            </a:r>
            <a:r>
              <a:rPr lang="en-US" sz="3200" dirty="0"/>
              <a:t> Definition, principles, illness prevention, levels of prevention, health restoration, Ottawa charter. </a:t>
            </a:r>
          </a:p>
          <a:p>
            <a:pPr marL="514350" indent="-514350" algn="just">
              <a:buClrTx/>
              <a:buFont typeface="+mj-lt"/>
              <a:buAutoNum type="arabicPeriod"/>
            </a:pPr>
            <a:r>
              <a:rPr lang="en-US" sz="3200" b="1" dirty="0"/>
              <a:t>Health education: </a:t>
            </a:r>
            <a:r>
              <a:rPr lang="en-US" sz="3200" dirty="0"/>
              <a:t>Definition, aims and objectives, health education approaches, steps in carrying out health education program, common topics of health education, methods of health education, planning for heath education and tips for health education. </a:t>
            </a:r>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000999" y="6170822"/>
            <a:ext cx="8382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4695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800" b="1" dirty="0">
                <a:solidFill>
                  <a:schemeClr val="tx1"/>
                </a:solidFill>
              </a:rPr>
              <a:t>COMMUNICATION AND TRANSPORT: </a:t>
            </a:r>
            <a:r>
              <a:rPr lang="en-US" sz="2800" dirty="0">
                <a:solidFill>
                  <a:schemeClr val="tx1"/>
                </a:solidFill>
              </a:rPr>
              <a:t>Communication includes all the means of contacting and exchanging information with one another such as roads, bridges, railroad, telephone, television, radio, computers, internet, fax, and postal services. </a:t>
            </a:r>
          </a:p>
          <a:p>
            <a:pPr algn="just">
              <a:lnSpc>
                <a:spcPct val="120000"/>
              </a:lnSpc>
              <a:spcBef>
                <a:spcPts val="0"/>
              </a:spcBef>
              <a:buClrTx/>
              <a:buFont typeface="Wingdings" panose="05000000000000000000" pitchFamily="2" charset="2"/>
              <a:buChar char="q"/>
            </a:pPr>
            <a:r>
              <a:rPr lang="en-US" sz="2800" b="1" dirty="0">
                <a:solidFill>
                  <a:schemeClr val="tx1"/>
                </a:solidFill>
              </a:rPr>
              <a:t>HEALTH CARE: </a:t>
            </a:r>
            <a:r>
              <a:rPr lang="en-US" sz="2800" dirty="0">
                <a:solidFill>
                  <a:schemeClr val="tx1"/>
                </a:solidFill>
              </a:rPr>
              <a:t>The health care system exists to provide promotive, preventive, curative and rehabilitative services in hospitals, nursing homes, clinics, health centres, dispensaries, and through special health projects and programs. e.g. Levels of health care in Kenya.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20308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Autofit/>
          </a:bodyPr>
          <a:lstStyle/>
          <a:p>
            <a:pPr algn="just">
              <a:lnSpc>
                <a:spcPct val="120000"/>
              </a:lnSpc>
              <a:spcBef>
                <a:spcPts val="0"/>
              </a:spcBef>
              <a:buClrTx/>
              <a:buFont typeface="Wingdings" panose="05000000000000000000" pitchFamily="2" charset="2"/>
              <a:buChar char="q"/>
            </a:pPr>
            <a:r>
              <a:rPr lang="en-US" sz="2800" b="1" dirty="0">
                <a:solidFill>
                  <a:schemeClr val="tx1"/>
                </a:solidFill>
              </a:rPr>
              <a:t>ENVIRONMENTAL: </a:t>
            </a:r>
            <a:r>
              <a:rPr lang="en-US" sz="2800" dirty="0">
                <a:solidFill>
                  <a:schemeClr val="tx1"/>
                </a:solidFill>
              </a:rPr>
              <a:t>It entails:</a:t>
            </a:r>
          </a:p>
          <a:p>
            <a:pPr lvl="1" algn="just">
              <a:lnSpc>
                <a:spcPct val="120000"/>
              </a:lnSpc>
              <a:spcBef>
                <a:spcPts val="0"/>
              </a:spcBef>
              <a:buClrTx/>
              <a:buFont typeface="Wingdings" panose="05000000000000000000" pitchFamily="2" charset="2"/>
              <a:buChar char="§"/>
            </a:pPr>
            <a:r>
              <a:rPr lang="en-US" sz="2800" dirty="0">
                <a:solidFill>
                  <a:schemeClr val="tx1"/>
                </a:solidFill>
              </a:rPr>
              <a:t>Clean water supply</a:t>
            </a:r>
          </a:p>
          <a:p>
            <a:pPr lvl="1" algn="just">
              <a:lnSpc>
                <a:spcPct val="120000"/>
              </a:lnSpc>
              <a:spcBef>
                <a:spcPts val="0"/>
              </a:spcBef>
              <a:buClrTx/>
              <a:buFont typeface="Wingdings" panose="05000000000000000000" pitchFamily="2" charset="2"/>
              <a:buChar char="§"/>
            </a:pPr>
            <a:r>
              <a:rPr lang="en-US" sz="2800" dirty="0">
                <a:solidFill>
                  <a:schemeClr val="tx1"/>
                </a:solidFill>
              </a:rPr>
              <a:t>Proper disposal of waste </a:t>
            </a:r>
          </a:p>
          <a:p>
            <a:pPr lvl="1" algn="just">
              <a:lnSpc>
                <a:spcPct val="120000"/>
              </a:lnSpc>
              <a:spcBef>
                <a:spcPts val="0"/>
              </a:spcBef>
              <a:buClrTx/>
              <a:buFont typeface="Wingdings" panose="05000000000000000000" pitchFamily="2" charset="2"/>
              <a:buChar char="§"/>
            </a:pPr>
            <a:r>
              <a:rPr lang="en-US" sz="2800" dirty="0">
                <a:solidFill>
                  <a:schemeClr val="tx1"/>
                </a:solidFill>
              </a:rPr>
              <a:t>Adequate housing</a:t>
            </a:r>
          </a:p>
          <a:p>
            <a:pPr lvl="1" algn="just">
              <a:lnSpc>
                <a:spcPct val="120000"/>
              </a:lnSpc>
              <a:spcBef>
                <a:spcPts val="0"/>
              </a:spcBef>
              <a:buClrTx/>
              <a:buFont typeface="Wingdings" panose="05000000000000000000" pitchFamily="2" charset="2"/>
              <a:buChar char="§"/>
            </a:pPr>
            <a:r>
              <a:rPr lang="en-US" sz="2800" dirty="0">
                <a:solidFill>
                  <a:schemeClr val="tx1"/>
                </a:solidFill>
              </a:rPr>
              <a:t>Pollution</a:t>
            </a:r>
          </a:p>
          <a:p>
            <a:pPr lvl="1" algn="just">
              <a:lnSpc>
                <a:spcPct val="120000"/>
              </a:lnSpc>
              <a:spcBef>
                <a:spcPts val="0"/>
              </a:spcBef>
              <a:buClrTx/>
              <a:buFont typeface="Wingdings" panose="05000000000000000000" pitchFamily="2" charset="2"/>
              <a:buChar char="§"/>
            </a:pPr>
            <a:r>
              <a:rPr lang="en-US" sz="2800" dirty="0">
                <a:solidFill>
                  <a:schemeClr val="tx1"/>
                </a:solidFill>
              </a:rPr>
              <a:t>Food hygiene </a:t>
            </a:r>
          </a:p>
          <a:p>
            <a:pPr lvl="1" algn="just">
              <a:lnSpc>
                <a:spcPct val="120000"/>
              </a:lnSpc>
              <a:spcBef>
                <a:spcPts val="0"/>
              </a:spcBef>
              <a:buClrTx/>
              <a:buFont typeface="Wingdings" panose="05000000000000000000" pitchFamily="2" charset="2"/>
              <a:buChar char="§"/>
            </a:pPr>
            <a:r>
              <a:rPr lang="en-US" sz="2800" dirty="0">
                <a:solidFill>
                  <a:schemeClr val="tx1"/>
                </a:solidFill>
              </a:rPr>
              <a:t>Vector control</a:t>
            </a:r>
          </a:p>
          <a:p>
            <a:pPr marL="0" indent="0" algn="ctr">
              <a:lnSpc>
                <a:spcPct val="120000"/>
              </a:lnSpc>
              <a:spcBef>
                <a:spcPts val="0"/>
              </a:spcBef>
              <a:buClrTx/>
              <a:buNone/>
            </a:pPr>
            <a:r>
              <a:rPr lang="en-US" sz="2800" b="1" dirty="0">
                <a:solidFill>
                  <a:srgbClr val="00B050"/>
                </a:solidFill>
              </a:rPr>
              <a:t>Dimensions of health</a:t>
            </a:r>
          </a:p>
          <a:p>
            <a:pPr marL="0" indent="0" algn="just">
              <a:lnSpc>
                <a:spcPct val="120000"/>
              </a:lnSpc>
              <a:spcBef>
                <a:spcPts val="0"/>
              </a:spcBef>
              <a:buClrTx/>
              <a:buNone/>
            </a:pPr>
            <a:r>
              <a:rPr lang="en-US" sz="2800" dirty="0">
                <a:solidFill>
                  <a:schemeClr val="tx1"/>
                </a:solidFill>
              </a:rPr>
              <a:t>As per the definition of WHO there are three dimensions of health:</a:t>
            </a:r>
          </a:p>
          <a:p>
            <a:pPr algn="just">
              <a:lnSpc>
                <a:spcPct val="120000"/>
              </a:lnSpc>
              <a:spcBef>
                <a:spcPts val="0"/>
              </a:spcBef>
              <a:buClrTx/>
              <a:buFont typeface="Wingdings" panose="05000000000000000000" pitchFamily="2" charset="2"/>
              <a:buChar char="q"/>
            </a:pPr>
            <a:r>
              <a:rPr lang="en-US" sz="2800" dirty="0">
                <a:solidFill>
                  <a:schemeClr val="tx1"/>
                </a:solidFill>
              </a:rPr>
              <a:t>Physical</a:t>
            </a:r>
          </a:p>
          <a:p>
            <a:pPr algn="just">
              <a:lnSpc>
                <a:spcPct val="120000"/>
              </a:lnSpc>
              <a:spcBef>
                <a:spcPts val="0"/>
              </a:spcBef>
              <a:buClrTx/>
              <a:buFont typeface="Wingdings" panose="05000000000000000000" pitchFamily="2" charset="2"/>
              <a:buChar char="q"/>
            </a:pPr>
            <a:r>
              <a:rPr lang="en-US" sz="2800" dirty="0">
                <a:solidFill>
                  <a:schemeClr val="tx1"/>
                </a:solidFill>
              </a:rPr>
              <a:t>Mental</a:t>
            </a:r>
          </a:p>
          <a:p>
            <a:pPr algn="just">
              <a:lnSpc>
                <a:spcPct val="120000"/>
              </a:lnSpc>
              <a:spcBef>
                <a:spcPts val="0"/>
              </a:spcBef>
              <a:buClrTx/>
              <a:buFont typeface="Wingdings" panose="05000000000000000000" pitchFamily="2" charset="2"/>
              <a:buChar char="q"/>
            </a:pPr>
            <a:r>
              <a:rPr lang="en-US" sz="2800" dirty="0">
                <a:solidFill>
                  <a:schemeClr val="tx1"/>
                </a:solidFill>
              </a:rPr>
              <a:t>Social</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endParaRPr lang="en-US" sz="2800" dirty="0">
              <a:solidFill>
                <a:schemeClr val="tx1"/>
              </a:solidFill>
            </a:endParaRPr>
          </a:p>
          <a:p>
            <a:pPr marL="0" indent="0" algn="just">
              <a:buNone/>
            </a:pPr>
            <a:endParaRPr lang="en-US" sz="2800" dirty="0">
              <a:solidFill>
                <a:schemeClr val="tx1"/>
              </a:solidFill>
            </a:endParaRPr>
          </a:p>
          <a:p>
            <a:pPr marL="0" indent="0" algn="just">
              <a:buNone/>
            </a:pPr>
            <a:endParaRPr lang="en-US" sz="2800" dirty="0">
              <a:solidFill>
                <a:schemeClr val="tx1"/>
              </a:solidFill>
            </a:endParaRPr>
          </a:p>
          <a:p>
            <a:pPr algn="just"/>
            <a:endParaRPr lang="en-US" sz="28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88993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As the knowledge grows in the minds of people ,some other dimension are adding to it which includes spiritual, emotional, vocational and others.</a:t>
            </a:r>
          </a:p>
          <a:p>
            <a:pPr algn="just">
              <a:lnSpc>
                <a:spcPct val="120000"/>
              </a:lnSpc>
              <a:spcBef>
                <a:spcPts val="0"/>
              </a:spcBef>
              <a:buClrTx/>
              <a:buFont typeface="Wingdings" panose="05000000000000000000" pitchFamily="2" charset="2"/>
              <a:buChar char="q"/>
            </a:pPr>
            <a:r>
              <a:rPr lang="en-US" sz="2800" b="1" dirty="0">
                <a:solidFill>
                  <a:schemeClr val="tx1"/>
                </a:solidFill>
              </a:rPr>
              <a:t>Physical dimension: </a:t>
            </a:r>
            <a:r>
              <a:rPr lang="en-US" sz="2800" dirty="0">
                <a:solidFill>
                  <a:schemeClr val="tx1"/>
                </a:solidFill>
              </a:rPr>
              <a:t>Implies proper functioning of the body , which health is a biological state in which every cell and organ in function at optimum level, harmoniously.</a:t>
            </a:r>
          </a:p>
          <a:p>
            <a:pPr algn="just">
              <a:lnSpc>
                <a:spcPct val="120000"/>
              </a:lnSpc>
              <a:spcBef>
                <a:spcPts val="0"/>
              </a:spcBef>
              <a:buClrTx/>
              <a:buFont typeface="Wingdings" panose="05000000000000000000" pitchFamily="2" charset="2"/>
              <a:buChar char="q"/>
            </a:pPr>
            <a:r>
              <a:rPr lang="en-US" sz="2800" b="1" dirty="0">
                <a:solidFill>
                  <a:schemeClr val="tx1"/>
                </a:solidFill>
              </a:rPr>
              <a:t>Mental dimension: </a:t>
            </a:r>
            <a:r>
              <a:rPr lang="en-US" sz="2800" dirty="0">
                <a:solidFill>
                  <a:schemeClr val="tx1"/>
                </a:solidFill>
              </a:rPr>
              <a:t>Is a state of balance between the individual and the surrounding world, a state of harmony between oneself and others, a coexistence between realities of the self and that of other people and that of the environment.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1705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3200" b="1" dirty="0">
                <a:solidFill>
                  <a:schemeClr val="tx1"/>
                </a:solidFill>
              </a:rPr>
              <a:t>Social dimension: </a:t>
            </a:r>
            <a:r>
              <a:rPr lang="en-US" sz="3200" dirty="0">
                <a:solidFill>
                  <a:schemeClr val="tx1"/>
                </a:solidFill>
              </a:rPr>
              <a:t>Implies the persons’ ability to interact successfully with people and within the environment of which each person is a part to develops and maintain intimacy with significant others and to develop respect and tolerance for those with different opinions and beliefs.</a:t>
            </a:r>
          </a:p>
          <a:p>
            <a:pPr algn="just">
              <a:lnSpc>
                <a:spcPct val="120000"/>
              </a:lnSpc>
              <a:spcBef>
                <a:spcPts val="0"/>
              </a:spcBef>
              <a:buClrTx/>
              <a:buFont typeface="Wingdings" panose="05000000000000000000" pitchFamily="2" charset="2"/>
              <a:buChar char="q"/>
            </a:pPr>
            <a:r>
              <a:rPr lang="en-US" sz="3200" b="1" dirty="0">
                <a:solidFill>
                  <a:schemeClr val="tx1"/>
                </a:solidFill>
              </a:rPr>
              <a:t>Spiritual dimension: </a:t>
            </a:r>
            <a:r>
              <a:rPr lang="en-US" sz="3200" dirty="0">
                <a:solidFill>
                  <a:schemeClr val="tx1"/>
                </a:solidFill>
              </a:rPr>
              <a:t>This implies touch with deeper self and exploring the purpose of life.it is proponent of holistic health in which the person is said to be spiritually healthy , when he/she posses sound mind in a sound body.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00691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800" b="1" dirty="0">
                <a:solidFill>
                  <a:schemeClr val="tx1"/>
                </a:solidFill>
              </a:rPr>
              <a:t>Emotional dimension: </a:t>
            </a:r>
            <a:r>
              <a:rPr lang="en-US" sz="2800" dirty="0">
                <a:solidFill>
                  <a:schemeClr val="tx1"/>
                </a:solidFill>
              </a:rPr>
              <a:t>Relates to feeling in which the person has ability to manage stress and to express emotions appropriately.it involves ability to recognize accept and express feelings to accept one’s limitations.</a:t>
            </a:r>
          </a:p>
          <a:p>
            <a:pPr algn="just">
              <a:lnSpc>
                <a:spcPct val="120000"/>
              </a:lnSpc>
              <a:spcBef>
                <a:spcPts val="0"/>
              </a:spcBef>
              <a:buClrTx/>
              <a:buFont typeface="Wingdings" panose="05000000000000000000" pitchFamily="2" charset="2"/>
              <a:buChar char="q"/>
            </a:pPr>
            <a:r>
              <a:rPr lang="en-US" sz="2800" b="1" dirty="0">
                <a:solidFill>
                  <a:schemeClr val="tx1"/>
                </a:solidFill>
              </a:rPr>
              <a:t>Vocational dimension: </a:t>
            </a:r>
            <a:r>
              <a:rPr lang="en-US" sz="2800" dirty="0">
                <a:solidFill>
                  <a:schemeClr val="tx1"/>
                </a:solidFill>
              </a:rPr>
              <a:t>A person is said to be healthy if he/she is capable of earning sufficiently to lead the life successfully.</a:t>
            </a:r>
          </a:p>
          <a:p>
            <a:pPr algn="just">
              <a:lnSpc>
                <a:spcPct val="120000"/>
              </a:lnSpc>
              <a:spcBef>
                <a:spcPts val="0"/>
              </a:spcBef>
              <a:buClrTx/>
              <a:buFont typeface="Wingdings" panose="05000000000000000000" pitchFamily="2" charset="2"/>
              <a:buChar char="q"/>
            </a:pPr>
            <a:r>
              <a:rPr lang="en-US" sz="2800" b="1" dirty="0">
                <a:solidFill>
                  <a:schemeClr val="tx1"/>
                </a:solidFill>
              </a:rPr>
              <a:t>Intellectual dimension: </a:t>
            </a:r>
            <a:r>
              <a:rPr lang="en-US" sz="2800" dirty="0">
                <a:solidFill>
                  <a:schemeClr val="tx1"/>
                </a:solidFill>
              </a:rPr>
              <a:t>The person has ability to learn and use information effectively for personal, family and career development</a:t>
            </a:r>
          </a:p>
          <a:p>
            <a:pPr algn="just">
              <a:lnSpc>
                <a:spcPct val="120000"/>
              </a:lnSpc>
              <a:spcBef>
                <a:spcPts val="0"/>
              </a:spcBef>
              <a:buClrTx/>
              <a:buFont typeface="Wingdings" panose="05000000000000000000" pitchFamily="2" charset="2"/>
              <a:buChar char="q"/>
            </a:pPr>
            <a:r>
              <a:rPr lang="en-US" sz="2800" b="1" dirty="0">
                <a:solidFill>
                  <a:schemeClr val="tx1"/>
                </a:solidFill>
              </a:rPr>
              <a:t>Environmental dimension: </a:t>
            </a:r>
            <a:r>
              <a:rPr lang="en-US" sz="2800" dirty="0">
                <a:solidFill>
                  <a:schemeClr val="tx1"/>
                </a:solidFill>
              </a:rPr>
              <a:t>Is the external factors present around a person and has got influence on health of human being.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82377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3500" b="1" dirty="0">
                <a:solidFill>
                  <a:srgbClr val="00B050"/>
                </a:solidFill>
              </a:rPr>
              <a:t>Concept of health</a:t>
            </a:r>
          </a:p>
          <a:p>
            <a:pPr algn="just">
              <a:lnSpc>
                <a:spcPct val="120000"/>
              </a:lnSpc>
              <a:spcBef>
                <a:spcPts val="0"/>
              </a:spcBef>
              <a:buClrTx/>
              <a:buFont typeface="Wingdings" panose="05000000000000000000" pitchFamily="2" charset="2"/>
              <a:buChar char="q"/>
            </a:pPr>
            <a:r>
              <a:rPr lang="en-US" sz="3200" dirty="0">
                <a:solidFill>
                  <a:schemeClr val="tx1"/>
                </a:solidFill>
              </a:rPr>
              <a:t>Health is a highly individual perception, meaning and descriptions of health vary considerably.</a:t>
            </a:r>
          </a:p>
          <a:p>
            <a:pPr algn="just">
              <a:lnSpc>
                <a:spcPct val="120000"/>
              </a:lnSpc>
              <a:spcBef>
                <a:spcPts val="0"/>
              </a:spcBef>
              <a:buClrTx/>
              <a:buFont typeface="Wingdings" panose="05000000000000000000" pitchFamily="2" charset="2"/>
              <a:buChar char="q"/>
            </a:pPr>
            <a:r>
              <a:rPr lang="en-US" sz="3200" dirty="0">
                <a:solidFill>
                  <a:schemeClr val="tx1"/>
                </a:solidFill>
              </a:rPr>
              <a:t>Each individual person is different and unique.</a:t>
            </a:r>
          </a:p>
          <a:p>
            <a:pPr algn="just">
              <a:lnSpc>
                <a:spcPct val="120000"/>
              </a:lnSpc>
              <a:spcBef>
                <a:spcPts val="0"/>
              </a:spcBef>
              <a:buClrTx/>
              <a:buFont typeface="Wingdings" panose="05000000000000000000" pitchFamily="2" charset="2"/>
              <a:buChar char="q"/>
            </a:pPr>
            <a:r>
              <a:rPr lang="en-US" sz="3200" dirty="0">
                <a:solidFill>
                  <a:schemeClr val="tx1"/>
                </a:solidFill>
              </a:rPr>
              <a:t>Each has a mixture of some characteristics, some of which they share with others.</a:t>
            </a:r>
          </a:p>
          <a:p>
            <a:pPr algn="just">
              <a:lnSpc>
                <a:spcPct val="120000"/>
              </a:lnSpc>
              <a:spcBef>
                <a:spcPts val="0"/>
              </a:spcBef>
              <a:buClrTx/>
              <a:buFont typeface="Wingdings" panose="05000000000000000000" pitchFamily="2" charset="2"/>
              <a:buChar char="q"/>
            </a:pPr>
            <a:r>
              <a:rPr lang="en-US" sz="3200" dirty="0">
                <a:solidFill>
                  <a:schemeClr val="tx1"/>
                </a:solidFill>
              </a:rPr>
              <a:t>Factors that influence individual’s definition of health: developmental status, social and cultural influences, previous experiences, expectations of self, perception of self.</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13546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72555" cy="6828047"/>
          </a:xfrm>
        </p:spPr>
        <p:txBody>
          <a:bodyPr>
            <a:normAutofit fontScale="55000" lnSpcReduction="20000"/>
          </a:bodyPr>
          <a:lstStyle/>
          <a:p>
            <a:pPr marL="0" indent="0" algn="ctr">
              <a:lnSpc>
                <a:spcPct val="120000"/>
              </a:lnSpc>
              <a:spcBef>
                <a:spcPts val="0"/>
              </a:spcBef>
              <a:buClrTx/>
              <a:buNone/>
            </a:pPr>
            <a:r>
              <a:rPr lang="en-US" sz="4900" b="1" dirty="0">
                <a:solidFill>
                  <a:srgbClr val="00B050"/>
                </a:solidFill>
              </a:rPr>
              <a:t>Health care delivery </a:t>
            </a:r>
          </a:p>
          <a:p>
            <a:pPr algn="just">
              <a:lnSpc>
                <a:spcPct val="120000"/>
              </a:lnSpc>
              <a:spcBef>
                <a:spcPts val="0"/>
              </a:spcBef>
              <a:buClrTx/>
              <a:buFont typeface="Wingdings" panose="05000000000000000000" pitchFamily="2" charset="2"/>
              <a:buChar char="q"/>
            </a:pPr>
            <a:r>
              <a:rPr lang="en-US" sz="4900" dirty="0">
                <a:solidFill>
                  <a:schemeClr val="tx1"/>
                </a:solidFill>
              </a:rPr>
              <a:t>Health care delivery system” is often used to describe the way in which health care is furnished to the people</a:t>
            </a:r>
          </a:p>
          <a:p>
            <a:pPr algn="just">
              <a:lnSpc>
                <a:spcPct val="120000"/>
              </a:lnSpc>
              <a:spcBef>
                <a:spcPts val="0"/>
              </a:spcBef>
              <a:buClrTx/>
              <a:buFont typeface="Wingdings" panose="05000000000000000000" pitchFamily="2" charset="2"/>
              <a:buChar char="q"/>
            </a:pPr>
            <a:r>
              <a:rPr lang="en-US" sz="4900" b="1" dirty="0">
                <a:solidFill>
                  <a:schemeClr val="tx1"/>
                </a:solidFill>
              </a:rPr>
              <a:t>Classification </a:t>
            </a:r>
            <a:r>
              <a:rPr lang="en-US" sz="4900" dirty="0">
                <a:solidFill>
                  <a:schemeClr val="tx1"/>
                </a:solidFill>
              </a:rPr>
              <a:t>of health care delivery system is by acuity of the client’s illnesses and level of specialization of the professionals.</a:t>
            </a:r>
          </a:p>
          <a:p>
            <a:pPr algn="just">
              <a:lnSpc>
                <a:spcPct val="120000"/>
              </a:lnSpc>
              <a:spcBef>
                <a:spcPts val="0"/>
              </a:spcBef>
              <a:buClrTx/>
              <a:buFont typeface="Wingdings" panose="05000000000000000000" pitchFamily="2" charset="2"/>
              <a:buChar char="q"/>
            </a:pPr>
            <a:r>
              <a:rPr lang="en-US" sz="4900" dirty="0">
                <a:solidFill>
                  <a:schemeClr val="tx1"/>
                </a:solidFill>
              </a:rPr>
              <a:t>Primary care level</a:t>
            </a:r>
          </a:p>
          <a:p>
            <a:pPr algn="just">
              <a:lnSpc>
                <a:spcPct val="120000"/>
              </a:lnSpc>
              <a:spcBef>
                <a:spcPts val="0"/>
              </a:spcBef>
              <a:buClrTx/>
              <a:buFont typeface="Wingdings" panose="05000000000000000000" pitchFamily="2" charset="2"/>
              <a:buChar char="q"/>
            </a:pPr>
            <a:r>
              <a:rPr lang="en-US" sz="4900" dirty="0">
                <a:solidFill>
                  <a:schemeClr val="tx1"/>
                </a:solidFill>
              </a:rPr>
              <a:t> Secondary care level</a:t>
            </a:r>
          </a:p>
          <a:p>
            <a:pPr algn="just">
              <a:lnSpc>
                <a:spcPct val="120000"/>
              </a:lnSpc>
              <a:spcBef>
                <a:spcPts val="0"/>
              </a:spcBef>
              <a:buClrTx/>
              <a:buFont typeface="Wingdings" panose="05000000000000000000" pitchFamily="2" charset="2"/>
              <a:buChar char="q"/>
            </a:pPr>
            <a:r>
              <a:rPr lang="en-US" sz="4900" dirty="0">
                <a:solidFill>
                  <a:schemeClr val="tx1"/>
                </a:solidFill>
              </a:rPr>
              <a:t> Tertiary care level</a:t>
            </a:r>
          </a:p>
          <a:p>
            <a:pPr marL="0" indent="0" algn="just">
              <a:lnSpc>
                <a:spcPct val="120000"/>
              </a:lnSpc>
              <a:spcBef>
                <a:spcPts val="0"/>
              </a:spcBef>
              <a:buClrTx/>
              <a:buNone/>
            </a:pPr>
            <a:r>
              <a:rPr lang="en-US" sz="4900" b="1" dirty="0">
                <a:solidFill>
                  <a:schemeClr val="tx1"/>
                </a:solidFill>
              </a:rPr>
              <a:t>Primary care</a:t>
            </a:r>
          </a:p>
          <a:p>
            <a:pPr algn="just">
              <a:lnSpc>
                <a:spcPct val="120000"/>
              </a:lnSpc>
              <a:spcBef>
                <a:spcPts val="0"/>
              </a:spcBef>
              <a:buClrTx/>
              <a:buFont typeface="Wingdings" panose="05000000000000000000" pitchFamily="2" charset="2"/>
              <a:buChar char="q"/>
            </a:pPr>
            <a:r>
              <a:rPr lang="en-US" sz="4900" dirty="0">
                <a:solidFill>
                  <a:schemeClr val="tx1"/>
                </a:solidFill>
              </a:rPr>
              <a:t>is the usual entry point for clients of the health care delivery system. It is oriented towards the promotion and maintenance of health, the prevention of disease, the management of common episodic disease and the monitoring of stable or chronic conditions. </a:t>
            </a:r>
          </a:p>
          <a:p>
            <a:pPr marL="0" indent="0" algn="just">
              <a:lnSpc>
                <a:spcPct val="120000"/>
              </a:lnSpc>
              <a:spcBef>
                <a:spcPts val="0"/>
              </a:spcBef>
              <a:buClrTx/>
              <a:buNone/>
            </a:pPr>
            <a:endParaRPr lang="en-US" sz="32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33134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Primary care ordinarily occurs, in ambulatory settings. The client or the family manages treatment with health professionals providing diagnostic expertise and guidance.</a:t>
            </a:r>
          </a:p>
          <a:p>
            <a:pPr marL="0" indent="0" algn="just">
              <a:lnSpc>
                <a:spcPct val="120000"/>
              </a:lnSpc>
              <a:spcBef>
                <a:spcPts val="0"/>
              </a:spcBef>
              <a:buClrTx/>
              <a:buNone/>
            </a:pPr>
            <a:r>
              <a:rPr lang="en-US" sz="2600" b="1" dirty="0">
                <a:solidFill>
                  <a:schemeClr val="tx1"/>
                </a:solidFill>
              </a:rPr>
              <a:t>Secondary care</a:t>
            </a:r>
          </a:p>
          <a:p>
            <a:pPr algn="just">
              <a:lnSpc>
                <a:spcPct val="120000"/>
              </a:lnSpc>
              <a:spcBef>
                <a:spcPts val="0"/>
              </a:spcBef>
              <a:buClrTx/>
              <a:buFont typeface="Wingdings" panose="05000000000000000000" pitchFamily="2" charset="2"/>
              <a:buChar char="q"/>
            </a:pPr>
            <a:r>
              <a:rPr lang="en-US" sz="2600" dirty="0">
                <a:solidFill>
                  <a:schemeClr val="tx1"/>
                </a:solidFill>
              </a:rPr>
              <a:t>It involves the provision of specialized medical services by physician or a hospital on a referral by the primary care provider.</a:t>
            </a:r>
          </a:p>
          <a:p>
            <a:pPr algn="just">
              <a:lnSpc>
                <a:spcPct val="120000"/>
              </a:lnSpc>
              <a:spcBef>
                <a:spcPts val="0"/>
              </a:spcBef>
              <a:buClrTx/>
              <a:buFont typeface="Wingdings" panose="05000000000000000000" pitchFamily="2" charset="2"/>
              <a:buChar char="q"/>
            </a:pPr>
            <a:r>
              <a:rPr lang="en-US" sz="2600" dirty="0">
                <a:solidFill>
                  <a:schemeClr val="tx1"/>
                </a:solidFill>
              </a:rPr>
              <a:t>A patient has developed a recognizable sign and symptoms that are either definitively diagnosed or require further diagnosis. It is oriented towards clients with more severe acute illnesses or chronic illnesses that are exacerbated. If hospitalization occurs it is usually in a community (district) hospital. Most individuals who enter this level of care are referred by primary care worker, although some are self referred.</a:t>
            </a:r>
          </a:p>
          <a:p>
            <a:pPr algn="just">
              <a:lnSpc>
                <a:spcPct val="120000"/>
              </a:lnSpc>
              <a:spcBef>
                <a:spcPts val="0"/>
              </a:spcBef>
              <a:buClrTx/>
              <a:buFont typeface="Wingdings" panose="05000000000000000000" pitchFamily="2" charset="2"/>
              <a:buChar char="q"/>
            </a:pPr>
            <a:r>
              <a:rPr lang="en-US" sz="2600" dirty="0">
                <a:solidFill>
                  <a:schemeClr val="tx1"/>
                </a:solidFill>
              </a:rPr>
              <a:t>The physicians who provide secondary care are usually specialists and general practitioners.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00874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Tertiary care</a:t>
            </a:r>
          </a:p>
          <a:p>
            <a:pPr algn="just">
              <a:lnSpc>
                <a:spcPct val="120000"/>
              </a:lnSpc>
              <a:spcBef>
                <a:spcPts val="0"/>
              </a:spcBef>
              <a:buClrTx/>
              <a:buFont typeface="Wingdings" panose="05000000000000000000" pitchFamily="2" charset="2"/>
              <a:buChar char="q"/>
            </a:pPr>
            <a:r>
              <a:rPr lang="en-US" sz="2600" dirty="0">
                <a:solidFill>
                  <a:schemeClr val="tx1"/>
                </a:solidFill>
              </a:rPr>
              <a:t>It is a level of care that is specialized and highly technical in diagnosing and treating complicated or unusually health problems.</a:t>
            </a:r>
          </a:p>
          <a:p>
            <a:pPr algn="just">
              <a:lnSpc>
                <a:spcPct val="120000"/>
              </a:lnSpc>
              <a:spcBef>
                <a:spcPts val="0"/>
              </a:spcBef>
              <a:buClrTx/>
              <a:buFont typeface="Wingdings" panose="05000000000000000000" pitchFamily="2" charset="2"/>
              <a:buChar char="q"/>
            </a:pPr>
            <a:r>
              <a:rPr lang="en-US" sz="2600" dirty="0">
                <a:solidFill>
                  <a:schemeClr val="tx1"/>
                </a:solidFill>
              </a:rPr>
              <a:t>Patients requiring this level often present in extensive and complicated pathological conditions. It is the most complex level of care. The illness may be life-threatening, and the care ordinarily takes place in a major hospital affiliated by a medical school. Clients are referred by workers from primary or secondary settings. The health professionals, including physicians and nurses tend to be highly specialized, and they focus on their area of specialization in the delivery of care.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80487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72556" cy="6686651"/>
          </a:xfrm>
        </p:spPr>
        <p:txBody>
          <a:bodyPr>
            <a:normAutofit lnSpcReduction="10000"/>
          </a:bodyPr>
          <a:lstStyle/>
          <a:p>
            <a:pPr marL="0" indent="0" algn="just">
              <a:lnSpc>
                <a:spcPct val="120000"/>
              </a:lnSpc>
              <a:spcBef>
                <a:spcPts val="0"/>
              </a:spcBef>
              <a:buClrTx/>
              <a:buNone/>
            </a:pPr>
            <a:r>
              <a:rPr lang="en-US" sz="2800" b="1" dirty="0">
                <a:solidFill>
                  <a:schemeClr val="tx1"/>
                </a:solidFill>
              </a:rPr>
              <a:t>Health care delivery </a:t>
            </a:r>
            <a:r>
              <a:rPr lang="en-US" sz="2800" dirty="0">
                <a:solidFill>
                  <a:schemeClr val="tx1"/>
                </a:solidFill>
              </a:rPr>
              <a:t>(focuses and involves)</a:t>
            </a:r>
            <a:endParaRPr lang="en-US" sz="2800" dirty="0">
              <a:solidFill>
                <a:srgbClr val="FF0000"/>
              </a:solidFill>
            </a:endParaRPr>
          </a:p>
          <a:p>
            <a:pPr algn="just">
              <a:lnSpc>
                <a:spcPct val="120000"/>
              </a:lnSpc>
              <a:spcBef>
                <a:spcPts val="0"/>
              </a:spcBef>
              <a:buClrTx/>
              <a:buFont typeface="Wingdings" panose="05000000000000000000" pitchFamily="2" charset="2"/>
              <a:buChar char="q"/>
            </a:pPr>
            <a:r>
              <a:rPr lang="en-US" sz="2800" b="1" dirty="0">
                <a:solidFill>
                  <a:schemeClr val="tx1"/>
                </a:solidFill>
              </a:rPr>
              <a:t>Preventive: </a:t>
            </a:r>
            <a:r>
              <a:rPr lang="en-US" sz="2800" dirty="0">
                <a:solidFill>
                  <a:schemeClr val="tx1"/>
                </a:solidFill>
              </a:rPr>
              <a:t>is aimed at stopping the disease process before it starts or preventing further deterioration of a condition that already exists.</a:t>
            </a:r>
          </a:p>
          <a:p>
            <a:pPr algn="just">
              <a:lnSpc>
                <a:spcPct val="120000"/>
              </a:lnSpc>
              <a:spcBef>
                <a:spcPts val="0"/>
              </a:spcBef>
              <a:buClrTx/>
              <a:buFont typeface="Wingdings" panose="05000000000000000000" pitchFamily="2" charset="2"/>
              <a:buChar char="q"/>
            </a:pPr>
            <a:r>
              <a:rPr lang="en-US" sz="2800" b="1" dirty="0">
                <a:solidFill>
                  <a:schemeClr val="tx1"/>
                </a:solidFill>
              </a:rPr>
              <a:t>Curative: </a:t>
            </a:r>
            <a:r>
              <a:rPr lang="en-US" sz="2800" dirty="0">
                <a:solidFill>
                  <a:schemeClr val="tx1"/>
                </a:solidFill>
              </a:rPr>
              <a:t>is aimed at restoring the client's health.</a:t>
            </a:r>
          </a:p>
          <a:p>
            <a:pPr algn="just">
              <a:lnSpc>
                <a:spcPct val="120000"/>
              </a:lnSpc>
              <a:spcBef>
                <a:spcPts val="0"/>
              </a:spcBef>
              <a:buClrTx/>
              <a:buFont typeface="Wingdings" panose="05000000000000000000" pitchFamily="2" charset="2"/>
              <a:buChar char="q"/>
            </a:pPr>
            <a:r>
              <a:rPr lang="en-US" sz="2800" b="1" dirty="0">
                <a:solidFill>
                  <a:schemeClr val="tx1"/>
                </a:solidFill>
              </a:rPr>
              <a:t>Rehabilitative: </a:t>
            </a:r>
            <a:r>
              <a:rPr lang="en-US" sz="2800" dirty="0">
                <a:solidFill>
                  <a:schemeClr val="tx1"/>
                </a:solidFill>
              </a:rPr>
              <a:t>is aimed at lessening the pain and discomfort of illness and helping clients live with disease and disability.</a:t>
            </a:r>
          </a:p>
          <a:p>
            <a:pPr algn="just">
              <a:lnSpc>
                <a:spcPct val="120000"/>
              </a:lnSpc>
              <a:spcBef>
                <a:spcPts val="0"/>
              </a:spcBef>
              <a:buClrTx/>
              <a:buFont typeface="Wingdings" panose="05000000000000000000" pitchFamily="2" charset="2"/>
              <a:buChar char="q"/>
            </a:pPr>
            <a:r>
              <a:rPr lang="en-US" sz="2800" b="1" dirty="0">
                <a:solidFill>
                  <a:schemeClr val="tx1"/>
                </a:solidFill>
              </a:rPr>
              <a:t>Promotive</a:t>
            </a:r>
            <a:r>
              <a:rPr lang="en-US" sz="2800" dirty="0">
                <a:solidFill>
                  <a:schemeClr val="tx1"/>
                </a:solidFill>
              </a:rPr>
              <a:t> – aimed at enabling people increase control and to improve their health. Moves beyond a focus on individual behavior towards a focus on individual behavior towards a wide range of social and environmental interventions e.g. mass media campaigns on a disease prevention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7502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822"/>
            <a:ext cx="7162800" cy="914400"/>
          </a:xfrm>
        </p:spPr>
        <p:txBody>
          <a:bodyPr>
            <a:normAutofit fontScale="90000"/>
          </a:bodyPr>
          <a:lstStyle/>
          <a:p>
            <a:pPr lvl="0"/>
            <a:r>
              <a:rPr lang="en-US" sz="4400" dirty="0"/>
              <a:t>Module Content - Continued</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228600" y="762000"/>
            <a:ext cx="8610600" cy="5911742"/>
          </a:xfrm>
        </p:spPr>
        <p:txBody>
          <a:bodyPr>
            <a:normAutofit fontScale="92500" lnSpcReduction="20000"/>
          </a:bodyPr>
          <a:lstStyle/>
          <a:p>
            <a:pPr marL="514350" indent="-514350" algn="just">
              <a:buClrTx/>
              <a:buFont typeface="+mj-lt"/>
              <a:buAutoNum type="arabicPeriod" startAt="4"/>
            </a:pPr>
            <a:r>
              <a:rPr lang="en-GB" sz="3200" b="1" dirty="0"/>
              <a:t>Primary Health Care (</a:t>
            </a:r>
            <a:r>
              <a:rPr lang="en-GB" sz="3200" b="1" dirty="0" err="1"/>
              <a:t>PHC</a:t>
            </a:r>
            <a:r>
              <a:rPr lang="en-GB" sz="3200" b="1" dirty="0"/>
              <a:t>): </a:t>
            </a:r>
            <a:r>
              <a:rPr lang="en-GB" sz="3200" dirty="0"/>
              <a:t>definition, characteristic of </a:t>
            </a:r>
            <a:r>
              <a:rPr lang="en-GB" sz="3200" dirty="0" err="1"/>
              <a:t>PHC</a:t>
            </a:r>
            <a:r>
              <a:rPr lang="en-GB" sz="3200" dirty="0"/>
              <a:t>, principles of </a:t>
            </a:r>
            <a:r>
              <a:rPr lang="en-GB" sz="3200" dirty="0" err="1"/>
              <a:t>PHC</a:t>
            </a:r>
            <a:r>
              <a:rPr lang="en-GB" sz="3200" dirty="0"/>
              <a:t>, Elements, </a:t>
            </a:r>
            <a:r>
              <a:rPr lang="en-GB" sz="3200" dirty="0" err="1"/>
              <a:t>MDGs</a:t>
            </a:r>
            <a:r>
              <a:rPr lang="en-GB" sz="3200" dirty="0"/>
              <a:t> – concepts and definitions. SDGs. Vision 2030. (implementation of </a:t>
            </a:r>
            <a:r>
              <a:rPr lang="en-GB" sz="3200" dirty="0" err="1"/>
              <a:t>PHC</a:t>
            </a:r>
            <a:r>
              <a:rPr lang="en-GB" sz="3200" dirty="0"/>
              <a:t>), Maternal Child health Care and family planning, Inter-sectoral  collaboration and Bamako initiative)</a:t>
            </a:r>
          </a:p>
          <a:p>
            <a:pPr marL="514350" indent="-514350" algn="just">
              <a:buClrTx/>
              <a:buFont typeface="+mj-lt"/>
              <a:buAutoNum type="arabicPeriod" startAt="4"/>
            </a:pPr>
            <a:r>
              <a:rPr lang="en-GB" sz="3200" b="1" dirty="0"/>
              <a:t>Community Based Health Care (</a:t>
            </a:r>
            <a:r>
              <a:rPr lang="en-GB" sz="3200" b="1" dirty="0" err="1"/>
              <a:t>CBHC</a:t>
            </a:r>
            <a:r>
              <a:rPr lang="en-GB" sz="3200" b="1" dirty="0"/>
              <a:t>): </a:t>
            </a:r>
            <a:r>
              <a:rPr lang="en-GB" sz="3200" dirty="0"/>
              <a:t>introduction to community based health care and community health strategy. (Policies and guidelines of health)Kenya Health Strategic and Implementation Plan.</a:t>
            </a:r>
          </a:p>
          <a:p>
            <a:pPr marL="514350" indent="-514350" algn="just">
              <a:buClrTx/>
              <a:buFont typeface="+mj-lt"/>
              <a:buAutoNum type="arabicPeriod" startAt="4"/>
            </a:pPr>
            <a:r>
              <a:rPr lang="en-GB" sz="3200" b="1" dirty="0"/>
              <a:t>Health Promotion Materials: </a:t>
            </a:r>
            <a:r>
              <a:rPr lang="en-GB" sz="3200" dirty="0"/>
              <a:t>teaching aids, posters, charts, videos, demonstrations, role plays</a:t>
            </a:r>
          </a:p>
          <a:p>
            <a:pPr marL="514350" indent="-514350" algn="just">
              <a:buClrTx/>
              <a:buFont typeface="+mj-lt"/>
              <a:buAutoNum type="arabicPeriod" startAt="4"/>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000999" y="6170822"/>
            <a:ext cx="8382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02122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B050"/>
                </a:solidFill>
              </a:rPr>
              <a:t>Levels of health care (as per Kenya Essential Package for Health) – (</a:t>
            </a:r>
            <a:r>
              <a:rPr lang="en-US" sz="2600" b="1" dirty="0" err="1">
                <a:solidFill>
                  <a:srgbClr val="00B050"/>
                </a:solidFill>
              </a:rPr>
              <a:t>KEPH</a:t>
            </a:r>
            <a:r>
              <a:rPr lang="en-US" sz="2600" b="1" dirty="0">
                <a:solidFill>
                  <a:srgbClr val="00B050"/>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It also defines where health services will be delivered. The preventive and curative services will be provided at six levels of care.</a:t>
            </a:r>
          </a:p>
          <a:p>
            <a:pPr marL="0" indent="0" algn="just">
              <a:lnSpc>
                <a:spcPct val="120000"/>
              </a:lnSpc>
              <a:spcBef>
                <a:spcPts val="0"/>
              </a:spcBef>
              <a:buClrTx/>
              <a:buNone/>
            </a:pPr>
            <a:r>
              <a:rPr lang="en-US" sz="2600" b="1" dirty="0">
                <a:solidFill>
                  <a:schemeClr val="tx1"/>
                </a:solidFill>
              </a:rPr>
              <a:t>Level 1 - the community level</a:t>
            </a:r>
          </a:p>
          <a:p>
            <a:pPr algn="just">
              <a:lnSpc>
                <a:spcPct val="120000"/>
              </a:lnSpc>
              <a:spcBef>
                <a:spcPts val="0"/>
              </a:spcBef>
              <a:buClrTx/>
              <a:buFont typeface="Wingdings" panose="05000000000000000000" pitchFamily="2" charset="2"/>
              <a:buChar char="q"/>
            </a:pPr>
            <a:r>
              <a:rPr lang="en-US" sz="2600" dirty="0">
                <a:solidFill>
                  <a:schemeClr val="tx1"/>
                </a:solidFill>
              </a:rPr>
              <a:t>This is the foundation of the service delivery priorities. Once the community is allowed to define its own priorities and once services are provided that support such priorities, real ownership and commitment can be expected. Important gains can be reached to reverse the downward trend in health status at the interface between the health services and the community. </a:t>
            </a:r>
          </a:p>
          <a:p>
            <a:pPr algn="just">
              <a:lnSpc>
                <a:spcPct val="120000"/>
              </a:lnSpc>
              <a:spcBef>
                <a:spcPts val="0"/>
              </a:spcBef>
              <a:buClrTx/>
              <a:buFont typeface="Wingdings" panose="05000000000000000000" pitchFamily="2" charset="2"/>
              <a:buChar char="q"/>
            </a:pPr>
            <a:r>
              <a:rPr lang="en-US" sz="2600" dirty="0">
                <a:solidFill>
                  <a:schemeClr val="tx1"/>
                </a:solidFill>
              </a:rPr>
              <a:t>Village Health Committees (</a:t>
            </a:r>
            <a:r>
              <a:rPr lang="en-US" sz="2600" dirty="0" err="1">
                <a:solidFill>
                  <a:schemeClr val="tx1"/>
                </a:solidFill>
              </a:rPr>
              <a:t>VHCs</a:t>
            </a:r>
            <a:r>
              <a:rPr lang="en-US" sz="2600" dirty="0">
                <a:solidFill>
                  <a:schemeClr val="tx1"/>
                </a:solidFill>
              </a:rPr>
              <a:t>) are organized in each community through which households and individuals can participate and contribute to their own health and that of their village.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674918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70000" lnSpcReduction="20000"/>
          </a:bodyPr>
          <a:lstStyle/>
          <a:p>
            <a:pPr marL="0" indent="0" algn="just">
              <a:lnSpc>
                <a:spcPct val="120000"/>
              </a:lnSpc>
              <a:spcBef>
                <a:spcPts val="0"/>
              </a:spcBef>
              <a:buClrTx/>
              <a:buNone/>
            </a:pPr>
            <a:r>
              <a:rPr lang="en-US" sz="3100" b="1" dirty="0">
                <a:solidFill>
                  <a:schemeClr val="tx1"/>
                </a:solidFill>
              </a:rPr>
              <a:t>Level 2-3 (Dispensaries, health centres, maternity and nursing homes)</a:t>
            </a:r>
          </a:p>
          <a:p>
            <a:pPr algn="just">
              <a:lnSpc>
                <a:spcPct val="120000"/>
              </a:lnSpc>
              <a:spcBef>
                <a:spcPts val="0"/>
              </a:spcBef>
              <a:buClrTx/>
              <a:buFont typeface="Wingdings" panose="05000000000000000000" pitchFamily="2" charset="2"/>
              <a:buChar char="q"/>
            </a:pPr>
            <a:r>
              <a:rPr lang="en-US" sz="3100" dirty="0">
                <a:solidFill>
                  <a:schemeClr val="tx1"/>
                </a:solidFill>
              </a:rPr>
              <a:t>These health facilities handle </a:t>
            </a:r>
            <a:r>
              <a:rPr lang="en-US" sz="3100" dirty="0" err="1">
                <a:solidFill>
                  <a:schemeClr val="tx1"/>
                </a:solidFill>
              </a:rPr>
              <a:t>KEPH</a:t>
            </a:r>
            <a:r>
              <a:rPr lang="en-US" sz="3100" dirty="0">
                <a:solidFill>
                  <a:schemeClr val="tx1"/>
                </a:solidFill>
              </a:rPr>
              <a:t> activities related predominantly to promotive and preventive care, but also various curative services.</a:t>
            </a:r>
          </a:p>
          <a:p>
            <a:pPr marL="0" indent="0" algn="just">
              <a:lnSpc>
                <a:spcPct val="120000"/>
              </a:lnSpc>
              <a:spcBef>
                <a:spcPts val="0"/>
              </a:spcBef>
              <a:buClrTx/>
              <a:buNone/>
            </a:pPr>
            <a:r>
              <a:rPr lang="en-US" sz="3100" b="1" dirty="0">
                <a:solidFill>
                  <a:schemeClr val="tx1"/>
                </a:solidFill>
              </a:rPr>
              <a:t>Level 4-6 (primary, secondary and tertiary hospitals)-district, provincial &amp; national/ referral hospitals</a:t>
            </a:r>
          </a:p>
          <a:p>
            <a:pPr algn="just">
              <a:lnSpc>
                <a:spcPct val="120000"/>
              </a:lnSpc>
              <a:spcBef>
                <a:spcPts val="0"/>
              </a:spcBef>
              <a:buClrTx/>
              <a:buFont typeface="Wingdings" panose="05000000000000000000" pitchFamily="2" charset="2"/>
              <a:buChar char="q"/>
            </a:pPr>
            <a:r>
              <a:rPr lang="en-US" sz="3100" dirty="0">
                <a:solidFill>
                  <a:schemeClr val="tx1"/>
                </a:solidFill>
              </a:rPr>
              <a:t>These facilities are supposed to undertake mainly curative and rehabilitative activities of their service delivery package. They will also address to a limited     extent preventive/promotive care.</a:t>
            </a:r>
          </a:p>
          <a:p>
            <a:pPr marL="0" indent="0" algn="just">
              <a:lnSpc>
                <a:spcPct val="120000"/>
              </a:lnSpc>
              <a:spcBef>
                <a:spcPts val="0"/>
              </a:spcBef>
              <a:buClrTx/>
              <a:buNone/>
            </a:pPr>
            <a:r>
              <a:rPr lang="en-GB" sz="3100" b="1" dirty="0">
                <a:solidFill>
                  <a:schemeClr val="tx1"/>
                </a:solidFill>
              </a:rPr>
              <a:t>Summary of Levels of health care in Kenya: </a:t>
            </a:r>
          </a:p>
          <a:p>
            <a:pPr algn="just">
              <a:lnSpc>
                <a:spcPct val="120000"/>
              </a:lnSpc>
              <a:spcBef>
                <a:spcPts val="0"/>
              </a:spcBef>
              <a:buClrTx/>
              <a:buFont typeface="Wingdings" panose="05000000000000000000" pitchFamily="2" charset="2"/>
              <a:buChar char="q"/>
            </a:pPr>
            <a:r>
              <a:rPr lang="en-US" sz="3100" dirty="0">
                <a:solidFill>
                  <a:schemeClr val="tx1"/>
                </a:solidFill>
              </a:rPr>
              <a:t>Level 1: community services</a:t>
            </a:r>
          </a:p>
          <a:p>
            <a:pPr algn="just">
              <a:lnSpc>
                <a:spcPct val="120000"/>
              </a:lnSpc>
              <a:spcBef>
                <a:spcPts val="0"/>
              </a:spcBef>
              <a:buClrTx/>
              <a:buFont typeface="Wingdings" panose="05000000000000000000" pitchFamily="2" charset="2"/>
              <a:buChar char="q"/>
            </a:pPr>
            <a:r>
              <a:rPr lang="en-US" sz="3100" dirty="0">
                <a:solidFill>
                  <a:schemeClr val="tx1"/>
                </a:solidFill>
              </a:rPr>
              <a:t>Level 2: dispensaries and clinics;</a:t>
            </a:r>
          </a:p>
          <a:p>
            <a:pPr algn="just">
              <a:lnSpc>
                <a:spcPct val="120000"/>
              </a:lnSpc>
              <a:spcBef>
                <a:spcPts val="0"/>
              </a:spcBef>
              <a:buClrTx/>
              <a:buFont typeface="Wingdings" panose="05000000000000000000" pitchFamily="2" charset="2"/>
              <a:buChar char="q"/>
            </a:pPr>
            <a:r>
              <a:rPr lang="en-US" sz="3100" dirty="0">
                <a:solidFill>
                  <a:schemeClr val="tx1"/>
                </a:solidFill>
              </a:rPr>
              <a:t>Level 3: health centres and maternity and nursing homes;</a:t>
            </a:r>
          </a:p>
          <a:p>
            <a:pPr algn="just">
              <a:lnSpc>
                <a:spcPct val="120000"/>
              </a:lnSpc>
              <a:spcBef>
                <a:spcPts val="0"/>
              </a:spcBef>
              <a:buClrTx/>
              <a:buFont typeface="Wingdings" panose="05000000000000000000" pitchFamily="2" charset="2"/>
              <a:buChar char="q"/>
            </a:pPr>
            <a:r>
              <a:rPr lang="en-US" sz="3100" dirty="0">
                <a:solidFill>
                  <a:schemeClr val="tx1"/>
                </a:solidFill>
              </a:rPr>
              <a:t>Level 4: sub-county hospitals and medium-sized private hospitals</a:t>
            </a:r>
          </a:p>
          <a:p>
            <a:pPr algn="just">
              <a:lnSpc>
                <a:spcPct val="120000"/>
              </a:lnSpc>
              <a:spcBef>
                <a:spcPts val="0"/>
              </a:spcBef>
              <a:buClrTx/>
              <a:buFont typeface="Wingdings" panose="05000000000000000000" pitchFamily="2" charset="2"/>
              <a:buChar char="q"/>
            </a:pPr>
            <a:r>
              <a:rPr lang="en-US" sz="3100" dirty="0">
                <a:solidFill>
                  <a:schemeClr val="tx1"/>
                </a:solidFill>
              </a:rPr>
              <a:t>Level 5: county referral hospitals and large private hospital </a:t>
            </a:r>
          </a:p>
          <a:p>
            <a:pPr algn="just">
              <a:lnSpc>
                <a:spcPct val="120000"/>
              </a:lnSpc>
              <a:spcBef>
                <a:spcPts val="0"/>
              </a:spcBef>
              <a:buClrTx/>
              <a:buFont typeface="Wingdings" panose="05000000000000000000" pitchFamily="2" charset="2"/>
              <a:buChar char="q"/>
            </a:pPr>
            <a:r>
              <a:rPr lang="en-US" sz="3100" dirty="0">
                <a:solidFill>
                  <a:schemeClr val="tx1"/>
                </a:solidFill>
              </a:rPr>
              <a:t>Level 6 – National Referral Hospitals.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0167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Level of care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62</a:t>
            </a:fld>
            <a:endParaRPr lang="en-US" sz="2800" b="1" dirty="0">
              <a:solidFill>
                <a:schemeClr val="tx1"/>
              </a:solidFill>
              <a:latin typeface="Bookman Old Style" panose="02050604050505020204" pitchFamily="18" charset="0"/>
            </a:endParaRPr>
          </a:p>
        </p:txBody>
      </p:sp>
      <p:pic>
        <p:nvPicPr>
          <p:cNvPr id="4" name="Picture 3"/>
          <p:cNvPicPr>
            <a:picLocks noChangeAspect="1"/>
          </p:cNvPicPr>
          <p:nvPr/>
        </p:nvPicPr>
        <p:blipFill>
          <a:blip r:embed="rId3"/>
          <a:stretch>
            <a:fillRect/>
          </a:stretch>
        </p:blipFill>
        <p:spPr>
          <a:xfrm>
            <a:off x="457200" y="838200"/>
            <a:ext cx="8305799" cy="5638800"/>
          </a:xfrm>
          <a:prstGeom prst="rect">
            <a:avLst/>
          </a:prstGeom>
        </p:spPr>
      </p:pic>
    </p:spTree>
    <p:extLst>
      <p:ext uri="{BB962C8B-B14F-4D97-AF65-F5344CB8AC3E}">
        <p14:creationId xmlns:p14="http://schemas.microsoft.com/office/powerpoint/2010/main" val="2071949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The four levels of </a:t>
            </a:r>
            <a:r>
              <a:rPr lang="en-US" sz="2600" b="1" dirty="0" err="1">
                <a:solidFill>
                  <a:schemeClr val="tx1"/>
                </a:solidFill>
              </a:rPr>
              <a:t>MOH</a:t>
            </a:r>
            <a:endParaRPr lang="en-US" sz="2600" b="1" dirty="0">
              <a:solidFill>
                <a:schemeClr val="tx1"/>
              </a:solidFill>
            </a:endParaRPr>
          </a:p>
          <a:p>
            <a:pPr marL="0" indent="0" algn="just">
              <a:lnSpc>
                <a:spcPct val="120000"/>
              </a:lnSpc>
              <a:spcBef>
                <a:spcPts val="0"/>
              </a:spcBef>
              <a:buClrTx/>
              <a:buNone/>
            </a:pPr>
            <a:r>
              <a:rPr lang="en-US" dirty="0">
                <a:solidFill>
                  <a:schemeClr val="tx1"/>
                </a:solidFill>
              </a:rPr>
              <a:t>The Ministry of Health operates at four main levels </a:t>
            </a:r>
          </a:p>
          <a:p>
            <a:pPr marL="0" indent="0" algn="just">
              <a:lnSpc>
                <a:spcPct val="120000"/>
              </a:lnSpc>
              <a:spcBef>
                <a:spcPts val="0"/>
              </a:spcBef>
              <a:buClrTx/>
              <a:buNone/>
            </a:pPr>
            <a:r>
              <a:rPr lang="en-US" dirty="0">
                <a:solidFill>
                  <a:schemeClr val="tx1"/>
                </a:solidFill>
              </a:rPr>
              <a:t>The four main levels are:  </a:t>
            </a:r>
          </a:p>
          <a:p>
            <a:pPr algn="just">
              <a:lnSpc>
                <a:spcPct val="120000"/>
              </a:lnSpc>
              <a:spcBef>
                <a:spcPts val="0"/>
              </a:spcBef>
              <a:buClrTx/>
            </a:pPr>
            <a:r>
              <a:rPr lang="en-US" dirty="0">
                <a:solidFill>
                  <a:schemeClr val="tx1"/>
                </a:solidFill>
              </a:rPr>
              <a:t>Level 4: National referral</a:t>
            </a:r>
          </a:p>
          <a:p>
            <a:pPr algn="just">
              <a:lnSpc>
                <a:spcPct val="120000"/>
              </a:lnSpc>
              <a:spcBef>
                <a:spcPts val="0"/>
              </a:spcBef>
              <a:buClrTx/>
            </a:pPr>
            <a:r>
              <a:rPr lang="en-GB" dirty="0">
                <a:solidFill>
                  <a:schemeClr val="tx1"/>
                </a:solidFill>
              </a:rPr>
              <a:t>Level 3: County hospitals</a:t>
            </a:r>
          </a:p>
          <a:p>
            <a:pPr algn="just">
              <a:lnSpc>
                <a:spcPct val="120000"/>
              </a:lnSpc>
              <a:spcBef>
                <a:spcPts val="0"/>
              </a:spcBef>
              <a:buClrTx/>
            </a:pPr>
            <a:r>
              <a:rPr lang="en-GB" dirty="0">
                <a:solidFill>
                  <a:schemeClr val="tx1"/>
                </a:solidFill>
              </a:rPr>
              <a:t>Level 2: Primary care facilities</a:t>
            </a:r>
          </a:p>
          <a:p>
            <a:pPr algn="just">
              <a:lnSpc>
                <a:spcPct val="120000"/>
              </a:lnSpc>
              <a:spcBef>
                <a:spcPts val="0"/>
              </a:spcBef>
              <a:buClrTx/>
            </a:pPr>
            <a:r>
              <a:rPr lang="en-GB" dirty="0">
                <a:solidFill>
                  <a:schemeClr val="tx1"/>
                </a:solidFill>
              </a:rPr>
              <a:t>Level 1: Community care</a:t>
            </a:r>
            <a:endParaRPr lang="en-US" dirty="0">
              <a:solidFill>
                <a:schemeClr val="tx1"/>
              </a:solidFill>
            </a:endParaRPr>
          </a:p>
          <a:p>
            <a:pPr marL="0" indent="0" algn="just">
              <a:lnSpc>
                <a:spcPct val="120000"/>
              </a:lnSpc>
              <a:spcBef>
                <a:spcPts val="0"/>
              </a:spcBef>
              <a:buClrTx/>
              <a:buNone/>
            </a:pPr>
            <a:endParaRPr lang="en-GB" dirty="0">
              <a:solidFill>
                <a:schemeClr val="tx1"/>
              </a:solidFill>
            </a:endParaRPr>
          </a:p>
          <a:p>
            <a:pPr marL="0" indent="0" algn="just">
              <a:lnSpc>
                <a:spcPct val="120000"/>
              </a:lnSpc>
              <a:spcBef>
                <a:spcPts val="0"/>
              </a:spcBef>
              <a:buClrTx/>
              <a:buNone/>
            </a:pPr>
            <a:endParaRPr lang="en-US" b="1" dirty="0">
              <a:solidFill>
                <a:schemeClr val="tx1"/>
              </a:solidFill>
            </a:endParaRPr>
          </a:p>
          <a:p>
            <a:pPr marL="0" indent="0" algn="just">
              <a:lnSpc>
                <a:spcPct val="120000"/>
              </a:lnSpc>
              <a:spcBef>
                <a:spcPts val="0"/>
              </a:spcBef>
              <a:buClrTx/>
              <a:buNone/>
            </a:pPr>
            <a:r>
              <a:rPr lang="en-US" b="1" dirty="0">
                <a:solidFill>
                  <a:schemeClr val="tx1"/>
                </a:solidFill>
              </a:rPr>
              <a:t>Tiers</a:t>
            </a:r>
          </a:p>
          <a:p>
            <a:pPr marL="0" indent="0" algn="just">
              <a:lnSpc>
                <a:spcPct val="120000"/>
              </a:lnSpc>
              <a:spcBef>
                <a:spcPts val="0"/>
              </a:spcBef>
              <a:buClrTx/>
              <a:buNone/>
            </a:pPr>
            <a:r>
              <a:rPr lang="en-US" dirty="0">
                <a:solidFill>
                  <a:schemeClr val="tx1"/>
                </a:solidFill>
              </a:rPr>
              <a:t>Tier 1 Community</a:t>
            </a:r>
          </a:p>
          <a:p>
            <a:pPr marL="0" indent="0" algn="just">
              <a:lnSpc>
                <a:spcPct val="120000"/>
              </a:lnSpc>
              <a:spcBef>
                <a:spcPts val="0"/>
              </a:spcBef>
              <a:buClrTx/>
              <a:buNone/>
            </a:pPr>
            <a:r>
              <a:rPr lang="en-US" dirty="0">
                <a:solidFill>
                  <a:schemeClr val="tx1"/>
                </a:solidFill>
              </a:rPr>
              <a:t>Tier 2 Dispensary/HC</a:t>
            </a:r>
          </a:p>
          <a:p>
            <a:pPr marL="0" indent="0" algn="just">
              <a:lnSpc>
                <a:spcPct val="120000"/>
              </a:lnSpc>
              <a:spcBef>
                <a:spcPts val="0"/>
              </a:spcBef>
              <a:buClrTx/>
              <a:buNone/>
            </a:pPr>
            <a:r>
              <a:rPr lang="en-US" dirty="0">
                <a:solidFill>
                  <a:schemeClr val="tx1"/>
                </a:solidFill>
              </a:rPr>
              <a:t>Tier 3 County </a:t>
            </a:r>
          </a:p>
          <a:p>
            <a:pPr marL="0" indent="0" algn="just">
              <a:lnSpc>
                <a:spcPct val="120000"/>
              </a:lnSpc>
              <a:spcBef>
                <a:spcPts val="0"/>
              </a:spcBef>
              <a:buClrTx/>
              <a:buNone/>
            </a:pPr>
            <a:r>
              <a:rPr lang="en-US" dirty="0">
                <a:solidFill>
                  <a:schemeClr val="tx1"/>
                </a:solidFill>
              </a:rPr>
              <a:t>Tier 4 National</a:t>
            </a:r>
          </a:p>
          <a:p>
            <a:pPr marL="0" indent="0" algn="just">
              <a:lnSpc>
                <a:spcPct val="120000"/>
              </a:lnSpc>
              <a:spcBef>
                <a:spcPts val="0"/>
              </a:spcBef>
              <a:buClrTx/>
              <a:buNone/>
            </a:pPr>
            <a:endParaRPr lang="en-US"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63</a:t>
            </a:fld>
            <a:endParaRPr lang="en-US" sz="2800" b="1" dirty="0">
              <a:solidFill>
                <a:schemeClr val="tx1"/>
              </a:solidFill>
              <a:latin typeface="Bookman Old Style" panose="02050604050505020204" pitchFamily="18" charset="0"/>
            </a:endParaRPr>
          </a:p>
        </p:txBody>
      </p:sp>
      <p:pic>
        <p:nvPicPr>
          <p:cNvPr id="4" name="ia_el_24_innerEl" descr="The relation of the CHW to the formal health service and their community"/>
          <p:cNvPicPr>
            <a:picLocks noChangeAspect="1" noChangeArrowheads="1"/>
          </p:cNvPicPr>
          <p:nvPr/>
        </p:nvPicPr>
        <p:blipFill>
          <a:blip r:embed="rId3"/>
          <a:srcRect/>
          <a:stretch>
            <a:fillRect/>
          </a:stretch>
        </p:blipFill>
        <p:spPr bwMode="auto">
          <a:xfrm>
            <a:off x="3105156" y="2666999"/>
            <a:ext cx="6019800" cy="4161047"/>
          </a:xfrm>
          <a:prstGeom prst="rect">
            <a:avLst/>
          </a:prstGeom>
          <a:noFill/>
          <a:ln w="9525">
            <a:noFill/>
            <a:miter lim="800000"/>
            <a:headEnd/>
            <a:tailEnd/>
          </a:ln>
        </p:spPr>
      </p:pic>
      <p:sp>
        <p:nvSpPr>
          <p:cNvPr id="2" name="Down Arrow 1"/>
          <p:cNvSpPr/>
          <p:nvPr/>
        </p:nvSpPr>
        <p:spPr>
          <a:xfrm>
            <a:off x="1600200" y="28194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4472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0"/>
            <a:ext cx="8886831" cy="6705600"/>
          </a:xfrm>
        </p:spPr>
        <p:txBody>
          <a:bodyPr>
            <a:normAutofit fontScale="92500"/>
          </a:bodyPr>
          <a:lstStyle/>
          <a:p>
            <a:pPr marL="0" indent="0" algn="ctr">
              <a:lnSpc>
                <a:spcPct val="120000"/>
              </a:lnSpc>
              <a:spcBef>
                <a:spcPts val="0"/>
              </a:spcBef>
              <a:buClrTx/>
              <a:buNone/>
            </a:pPr>
            <a:r>
              <a:rPr lang="en-US" sz="2600" b="1" dirty="0">
                <a:solidFill>
                  <a:srgbClr val="00B050"/>
                </a:solidFill>
              </a:rPr>
              <a:t>Determinants of disease</a:t>
            </a:r>
          </a:p>
          <a:p>
            <a:pPr algn="just">
              <a:lnSpc>
                <a:spcPct val="120000"/>
              </a:lnSpc>
              <a:spcBef>
                <a:spcPts val="0"/>
              </a:spcBef>
              <a:buClrTx/>
              <a:buFont typeface="Wingdings" panose="05000000000000000000" pitchFamily="2" charset="2"/>
              <a:buChar char="q"/>
            </a:pPr>
            <a:r>
              <a:rPr lang="en-US" sz="2600" b="1" dirty="0">
                <a:solidFill>
                  <a:schemeClr val="tx1"/>
                </a:solidFill>
              </a:rPr>
              <a:t>Disease </a:t>
            </a:r>
            <a:r>
              <a:rPr lang="en-US" sz="2600" dirty="0">
                <a:solidFill>
                  <a:schemeClr val="tx1"/>
                </a:solidFill>
              </a:rPr>
              <a:t>is the abnormal state in which all or part of the body is not functioning properly</a:t>
            </a:r>
          </a:p>
          <a:p>
            <a:pPr algn="just">
              <a:lnSpc>
                <a:spcPct val="120000"/>
              </a:lnSpc>
              <a:spcBef>
                <a:spcPts val="0"/>
              </a:spcBef>
              <a:buClrTx/>
              <a:buFont typeface="Wingdings" panose="05000000000000000000" pitchFamily="2" charset="2"/>
              <a:buChar char="q"/>
            </a:pPr>
            <a:r>
              <a:rPr lang="en-US" sz="2600" dirty="0">
                <a:solidFill>
                  <a:schemeClr val="tx1"/>
                </a:solidFill>
              </a:rPr>
              <a:t>A </a:t>
            </a:r>
            <a:r>
              <a:rPr lang="en-US" sz="2600" b="1" dirty="0">
                <a:solidFill>
                  <a:schemeClr val="tx1"/>
                </a:solidFill>
              </a:rPr>
              <a:t>determinant</a:t>
            </a:r>
            <a:r>
              <a:rPr lang="en-US" sz="2600" dirty="0">
                <a:solidFill>
                  <a:schemeClr val="tx1"/>
                </a:solidFill>
              </a:rPr>
              <a:t> is any factor or variable that can affect the frequency with which a disease occurs in a population.</a:t>
            </a:r>
          </a:p>
          <a:p>
            <a:pPr algn="just">
              <a:lnSpc>
                <a:spcPct val="120000"/>
              </a:lnSpc>
              <a:spcBef>
                <a:spcPts val="0"/>
              </a:spcBef>
              <a:buClrTx/>
              <a:buFont typeface="Wingdings" panose="05000000000000000000" pitchFamily="2" charset="2"/>
              <a:buChar char="q"/>
            </a:pPr>
            <a:r>
              <a:rPr lang="en-US" sz="2600" dirty="0">
                <a:solidFill>
                  <a:schemeClr val="tx1"/>
                </a:solidFill>
              </a:rPr>
              <a:t>They are divided into two: </a:t>
            </a:r>
            <a:r>
              <a:rPr lang="en-US" sz="2600" u="sng" dirty="0">
                <a:solidFill>
                  <a:schemeClr val="tx1"/>
                </a:solidFill>
              </a:rPr>
              <a:t>Intrinsic</a:t>
            </a:r>
            <a:r>
              <a:rPr lang="en-US" sz="2600" dirty="0">
                <a:solidFill>
                  <a:schemeClr val="tx1"/>
                </a:solidFill>
              </a:rPr>
              <a:t> and </a:t>
            </a:r>
            <a:r>
              <a:rPr lang="en-US" sz="2600" u="sng" dirty="0">
                <a:solidFill>
                  <a:schemeClr val="tx1"/>
                </a:solidFill>
              </a:rPr>
              <a:t>extrinsic</a:t>
            </a:r>
          </a:p>
          <a:p>
            <a:pPr algn="just">
              <a:lnSpc>
                <a:spcPct val="120000"/>
              </a:lnSpc>
              <a:spcBef>
                <a:spcPts val="0"/>
              </a:spcBef>
              <a:buClrTx/>
              <a:buFont typeface="Wingdings" panose="05000000000000000000" pitchFamily="2" charset="2"/>
              <a:buChar char="q"/>
            </a:pPr>
            <a:r>
              <a:rPr lang="en-US" sz="2600" dirty="0">
                <a:solidFill>
                  <a:schemeClr val="tx1"/>
                </a:solidFill>
              </a:rPr>
              <a:t>Intrinsic determinants are physical or physiological characteristics of the host or disease agent (or intermediate host or vector, if present) which are generally determined genetically. Extrinsic determinants are normally associated with some form of environmental influence on the host or disease agent (or intermediate host or vector, if present). They may also include interventions made by man into the disease process by the use of drugs, vaccines, dips, movement controls and quarantines.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15948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324600"/>
          </a:xfrm>
        </p:spPr>
        <p:txBody>
          <a:bodyPr>
            <a:normAutofit/>
          </a:bodyPr>
          <a:lstStyle/>
          <a:p>
            <a:pPr marL="0" indent="0" algn="ctr">
              <a:buNone/>
            </a:pPr>
            <a:r>
              <a:rPr lang="en-US" sz="3200" b="1" dirty="0">
                <a:solidFill>
                  <a:srgbClr val="00B050"/>
                </a:solidFill>
              </a:rPr>
              <a:t>Determinants of community health</a:t>
            </a:r>
          </a:p>
        </p:txBody>
      </p:sp>
      <p:sp>
        <p:nvSpPr>
          <p:cNvPr id="4" name="Quad Arrow 3"/>
          <p:cNvSpPr/>
          <p:nvPr/>
        </p:nvSpPr>
        <p:spPr>
          <a:xfrm>
            <a:off x="3276600" y="1828800"/>
            <a:ext cx="2362200" cy="2286000"/>
          </a:xfrm>
          <a:prstGeom prst="quadArrow">
            <a:avLst>
              <a:gd name="adj1" fmla="val 22500"/>
              <a:gd name="adj2" fmla="val 22500"/>
              <a:gd name="adj3" fmla="val 25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Human health</a:t>
            </a:r>
          </a:p>
        </p:txBody>
      </p:sp>
      <p:sp>
        <p:nvSpPr>
          <p:cNvPr id="5" name="TextBox 4"/>
          <p:cNvSpPr txBox="1"/>
          <p:nvPr/>
        </p:nvSpPr>
        <p:spPr>
          <a:xfrm>
            <a:off x="5638800" y="2971800"/>
            <a:ext cx="2057400" cy="646331"/>
          </a:xfrm>
          <a:prstGeom prst="rect">
            <a:avLst/>
          </a:prstGeom>
          <a:noFill/>
        </p:spPr>
        <p:txBody>
          <a:bodyPr wrap="square" rtlCol="0">
            <a:spAutoFit/>
          </a:bodyPr>
          <a:lstStyle/>
          <a:p>
            <a:r>
              <a:rPr lang="en-US" sz="3600" dirty="0"/>
              <a:t>lifestyles</a:t>
            </a:r>
          </a:p>
        </p:txBody>
      </p:sp>
      <p:sp>
        <p:nvSpPr>
          <p:cNvPr id="6" name="TextBox 5"/>
          <p:cNvSpPr txBox="1"/>
          <p:nvPr/>
        </p:nvSpPr>
        <p:spPr>
          <a:xfrm>
            <a:off x="4495801" y="1447800"/>
            <a:ext cx="3200399" cy="584775"/>
          </a:xfrm>
          <a:prstGeom prst="rect">
            <a:avLst/>
          </a:prstGeom>
          <a:noFill/>
        </p:spPr>
        <p:txBody>
          <a:bodyPr wrap="square" rtlCol="0">
            <a:spAutoFit/>
          </a:bodyPr>
          <a:lstStyle/>
          <a:p>
            <a:r>
              <a:rPr lang="en-US" sz="3200" dirty="0"/>
              <a:t>Human biology</a:t>
            </a:r>
          </a:p>
        </p:txBody>
      </p:sp>
      <p:sp>
        <p:nvSpPr>
          <p:cNvPr id="7" name="TextBox 6"/>
          <p:cNvSpPr txBox="1"/>
          <p:nvPr/>
        </p:nvSpPr>
        <p:spPr>
          <a:xfrm>
            <a:off x="4495800" y="4191000"/>
            <a:ext cx="2819400" cy="646331"/>
          </a:xfrm>
          <a:prstGeom prst="rect">
            <a:avLst/>
          </a:prstGeom>
          <a:noFill/>
        </p:spPr>
        <p:txBody>
          <a:bodyPr wrap="square" rtlCol="0">
            <a:spAutoFit/>
          </a:bodyPr>
          <a:lstStyle/>
          <a:p>
            <a:r>
              <a:rPr lang="en-US" sz="3600" dirty="0"/>
              <a:t>environment</a:t>
            </a:r>
          </a:p>
        </p:txBody>
      </p:sp>
      <p:sp>
        <p:nvSpPr>
          <p:cNvPr id="9" name="TextBox 8"/>
          <p:cNvSpPr txBox="1"/>
          <p:nvPr/>
        </p:nvSpPr>
        <p:spPr>
          <a:xfrm>
            <a:off x="685800" y="2362200"/>
            <a:ext cx="3124200" cy="1077218"/>
          </a:xfrm>
          <a:prstGeom prst="rect">
            <a:avLst/>
          </a:prstGeom>
          <a:noFill/>
        </p:spPr>
        <p:txBody>
          <a:bodyPr wrap="square" rtlCol="0">
            <a:spAutoFit/>
          </a:bodyPr>
          <a:lstStyle/>
          <a:p>
            <a:r>
              <a:rPr lang="en-US" sz="3200" dirty="0"/>
              <a:t>Health care organization</a:t>
            </a:r>
          </a:p>
        </p:txBody>
      </p:sp>
    </p:spTree>
    <p:extLst>
      <p:ext uri="{BB962C8B-B14F-4D97-AF65-F5344CB8AC3E}">
        <p14:creationId xmlns:p14="http://schemas.microsoft.com/office/powerpoint/2010/main" val="734031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Determinants of health:</a:t>
            </a:r>
            <a:r>
              <a:rPr lang="en-US" sz="2000" b="1" dirty="0">
                <a:solidFill>
                  <a:schemeClr val="tx1"/>
                </a:solidFill>
              </a:rPr>
              <a:t> </a:t>
            </a:r>
            <a:r>
              <a:rPr lang="en-US" sz="2000" dirty="0">
                <a:solidFill>
                  <a:schemeClr val="tx1"/>
                </a:solidFill>
              </a:rPr>
              <a:t>The range of personal , social, economic and environmental factors that influence health status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66</a:t>
            </a:fld>
            <a:endParaRPr lang="en-US" sz="2800" b="1" dirty="0">
              <a:solidFill>
                <a:schemeClr val="tx1"/>
              </a:solidFill>
              <a:latin typeface="Bookman Old Style" panose="02050604050505020204" pitchFamily="18" charset="0"/>
            </a:endParaRPr>
          </a:p>
        </p:txBody>
      </p:sp>
      <p:pic>
        <p:nvPicPr>
          <p:cNvPr id="4" name="Picture 2" descr="D:\ADMINISTRATIVE FILES\5-INC GUIDELINES\pict--circle-spoke-diagram-social-determinants-of-health-hub-and-spoke-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8125" y="1142999"/>
            <a:ext cx="8296276" cy="5614349"/>
          </a:xfrm>
          <a:prstGeom prst="rect">
            <a:avLst/>
          </a:prstGeom>
        </p:spPr>
      </p:pic>
    </p:spTree>
    <p:extLst>
      <p:ext uri="{BB962C8B-B14F-4D97-AF65-F5344CB8AC3E}">
        <p14:creationId xmlns:p14="http://schemas.microsoft.com/office/powerpoint/2010/main" val="860972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0"/>
            <a:ext cx="8886831" cy="6686651"/>
          </a:xfrm>
        </p:spPr>
        <p:txBody>
          <a:bodyPr>
            <a:normAutofit fontScale="92500" lnSpcReduction="10000"/>
          </a:bodyPr>
          <a:lstStyle/>
          <a:p>
            <a:pPr marL="0" indent="0" algn="ctr">
              <a:lnSpc>
                <a:spcPct val="120000"/>
              </a:lnSpc>
              <a:spcBef>
                <a:spcPts val="0"/>
              </a:spcBef>
              <a:buClrTx/>
              <a:buNone/>
            </a:pPr>
            <a:r>
              <a:rPr lang="en-US" sz="2600" b="1" dirty="0">
                <a:solidFill>
                  <a:srgbClr val="00B050"/>
                </a:solidFill>
              </a:rPr>
              <a:t>Stages of disease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After an infectious agent invades a host (patient), it undergoes a series of phases (stages) that will eventually lead to its multiplication and release from the host.</a:t>
            </a:r>
          </a:p>
          <a:p>
            <a:pPr marL="0" indent="0" algn="just">
              <a:lnSpc>
                <a:spcPct val="120000"/>
              </a:lnSpc>
              <a:spcBef>
                <a:spcPts val="0"/>
              </a:spcBef>
              <a:buClrTx/>
              <a:buNone/>
            </a:pPr>
            <a:r>
              <a:rPr lang="en-US" sz="2600" b="1" dirty="0">
                <a:solidFill>
                  <a:schemeClr val="tx1"/>
                </a:solidFill>
              </a:rPr>
              <a:t>Stage 1: Incubation period</a:t>
            </a:r>
          </a:p>
          <a:p>
            <a:pPr algn="just">
              <a:lnSpc>
                <a:spcPct val="120000"/>
              </a:lnSpc>
              <a:spcBef>
                <a:spcPts val="0"/>
              </a:spcBef>
              <a:buClrTx/>
              <a:buFont typeface="Wingdings" panose="05000000000000000000" pitchFamily="2" charset="2"/>
              <a:buChar char="q"/>
            </a:pPr>
            <a:r>
              <a:rPr lang="en-US" sz="2600" dirty="0">
                <a:solidFill>
                  <a:schemeClr val="tx1"/>
                </a:solidFill>
              </a:rPr>
              <a:t>This refers to the time elapsed between exposure to a pathogenic organism, and from when symptoms and signs are first apparent. It may be as short as minutes to as long as thirty years in the case of variant </a:t>
            </a:r>
            <a:r>
              <a:rPr lang="en-US" sz="2600" dirty="0" err="1">
                <a:solidFill>
                  <a:schemeClr val="tx1"/>
                </a:solidFill>
              </a:rPr>
              <a:t>Creutzfeldt</a:t>
            </a:r>
            <a:r>
              <a:rPr lang="en-US" sz="2600" dirty="0">
                <a:solidFill>
                  <a:schemeClr val="tx1"/>
                </a:solidFill>
              </a:rPr>
              <a:t>–</a:t>
            </a:r>
            <a:r>
              <a:rPr lang="en-US" sz="2600" dirty="0" err="1">
                <a:solidFill>
                  <a:schemeClr val="tx1"/>
                </a:solidFill>
              </a:rPr>
              <a:t>Jakob</a:t>
            </a:r>
            <a:r>
              <a:rPr lang="en-US" sz="2600" dirty="0">
                <a:solidFill>
                  <a:schemeClr val="tx1"/>
                </a:solidFill>
              </a:rPr>
              <a:t> disease. While the term latency period is used as synonymous, a distinction is sometimes made between incubation period, the period between infection and clinical onset of the disease, and latent period, the time from infection to infectiousness. Whichever is shorter depends on the disease.</a:t>
            </a:r>
            <a:br>
              <a:rPr lang="en-US" sz="2600" dirty="0"/>
            </a:b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785926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a:bodyPr>
          <a:lstStyle/>
          <a:p>
            <a:pPr marL="0" indent="0" algn="just">
              <a:lnSpc>
                <a:spcPct val="120000"/>
              </a:lnSpc>
              <a:spcBef>
                <a:spcPts val="0"/>
              </a:spcBef>
              <a:buClrTx/>
              <a:buNone/>
            </a:pPr>
            <a:r>
              <a:rPr lang="en-US" sz="2800" b="1" dirty="0">
                <a:solidFill>
                  <a:schemeClr val="tx1"/>
                </a:solidFill>
              </a:rPr>
              <a:t>Stage 2:Prodromal period</a:t>
            </a:r>
          </a:p>
          <a:p>
            <a:pPr algn="just">
              <a:lnSpc>
                <a:spcPct val="120000"/>
              </a:lnSpc>
              <a:spcBef>
                <a:spcPts val="0"/>
              </a:spcBef>
              <a:buClrTx/>
              <a:buFont typeface="Wingdings" panose="05000000000000000000" pitchFamily="2" charset="2"/>
              <a:buChar char="q"/>
            </a:pPr>
            <a:r>
              <a:rPr lang="en-US" sz="2800" dirty="0">
                <a:solidFill>
                  <a:schemeClr val="tx1"/>
                </a:solidFill>
              </a:rPr>
              <a:t>in this phase, the numbers of the infectious agents start increasing and the immune system starts reacting to them. It is characterized by early symptoms that might indicate the start of a disease before specific symptoms occur. </a:t>
            </a:r>
            <a:r>
              <a:rPr lang="en-US" sz="2800" dirty="0" err="1">
                <a:solidFill>
                  <a:schemeClr val="tx1"/>
                </a:solidFill>
              </a:rPr>
              <a:t>Prodromes</a:t>
            </a:r>
            <a:r>
              <a:rPr lang="en-US" sz="2800" dirty="0">
                <a:solidFill>
                  <a:schemeClr val="tx1"/>
                </a:solidFill>
              </a:rPr>
              <a:t> may be non-specific symptoms or, in a few instances, may clearly indicate a particular disease. For example fever, malaise, headache and lack of appetite frequently occur in the </a:t>
            </a:r>
            <a:r>
              <a:rPr lang="en-US" sz="2800" dirty="0" err="1">
                <a:solidFill>
                  <a:schemeClr val="tx1"/>
                </a:solidFill>
              </a:rPr>
              <a:t>prodrome</a:t>
            </a:r>
            <a:r>
              <a:rPr lang="en-US" sz="2800" dirty="0">
                <a:solidFill>
                  <a:schemeClr val="tx1"/>
                </a:solidFill>
              </a:rPr>
              <a:t> of many infective disorders. It also refers to the initial in vivo round of viral replication.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816874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41509"/>
            <a:ext cx="8753475"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Stage 3: period of illness</a:t>
            </a:r>
          </a:p>
          <a:p>
            <a:pPr algn="just">
              <a:lnSpc>
                <a:spcPct val="120000"/>
              </a:lnSpc>
              <a:spcBef>
                <a:spcPts val="0"/>
              </a:spcBef>
              <a:buClrTx/>
              <a:buFont typeface="Wingdings" panose="05000000000000000000" pitchFamily="2" charset="2"/>
              <a:buChar char="q"/>
            </a:pPr>
            <a:r>
              <a:rPr lang="en-US" sz="2600" dirty="0">
                <a:solidFill>
                  <a:schemeClr val="tx1"/>
                </a:solidFill>
              </a:rPr>
              <a:t>This stage is characterized by active replication or multiplication of the pathogen and its numbers peak exponentially, quite often in a very short period of time. Symptoms are very pronounced, both specific to the organ affected as well as in general due to the strong reaction of the immune system .</a:t>
            </a:r>
            <a:br>
              <a:rPr lang="en-US" sz="2600" dirty="0">
                <a:solidFill>
                  <a:schemeClr val="tx1"/>
                </a:solidFill>
              </a:rPr>
            </a:br>
            <a:r>
              <a:rPr lang="en-US" sz="2600" dirty="0">
                <a:solidFill>
                  <a:schemeClr val="tx1"/>
                </a:solidFill>
              </a:rPr>
              <a:t>After the pathogen reaches its peak in newly-produced cells or particles (for viruses), the numbers begin to fall sharply. Symptoms are still present but they are not as strong as in the acute illness phase.</a:t>
            </a:r>
          </a:p>
          <a:p>
            <a:pPr algn="just">
              <a:lnSpc>
                <a:spcPct val="120000"/>
              </a:lnSpc>
              <a:spcBef>
                <a:spcPts val="0"/>
              </a:spcBef>
              <a:buClrTx/>
              <a:buFont typeface="Wingdings" panose="05000000000000000000" pitchFamily="2" charset="2"/>
              <a:buChar char="q"/>
            </a:pPr>
            <a:r>
              <a:rPr lang="en-US" sz="2600" dirty="0">
                <a:solidFill>
                  <a:schemeClr val="tx1"/>
                </a:solidFill>
              </a:rPr>
              <a:t>The very peak of an illness' intensity, where you can most easily spread around these microbes, is known as the acme point.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5575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r>
              <a:rPr lang="en-US" sz="4400" dirty="0"/>
              <a:t>Teaching Strategies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676400"/>
            <a:ext cx="7391401" cy="4364963"/>
          </a:xfrm>
        </p:spPr>
        <p:txBody>
          <a:bodyPr>
            <a:normAutofit/>
          </a:bodyPr>
          <a:lstStyle/>
          <a:p>
            <a:pPr marL="514350" indent="-514350" algn="just">
              <a:buFont typeface="+mj-lt"/>
              <a:buAutoNum type="arabicPeriod"/>
            </a:pPr>
            <a:r>
              <a:rPr lang="en-US" sz="3200" dirty="0"/>
              <a:t>Interactive Lectures</a:t>
            </a:r>
          </a:p>
          <a:p>
            <a:pPr marL="514350" indent="-514350" algn="just">
              <a:buFont typeface="+mj-lt"/>
              <a:buAutoNum type="arabicPeriod"/>
            </a:pPr>
            <a:r>
              <a:rPr lang="en-GB" sz="3200" dirty="0"/>
              <a:t>small group tutorials</a:t>
            </a:r>
          </a:p>
          <a:p>
            <a:pPr marL="514350" indent="-514350" algn="just">
              <a:buFont typeface="+mj-lt"/>
              <a:buAutoNum type="arabicPeriod"/>
            </a:pPr>
            <a:r>
              <a:rPr lang="en-GB" sz="3200" dirty="0"/>
              <a:t>Group assignments </a:t>
            </a:r>
            <a:endParaRPr lang="en-US" sz="3200" dirty="0"/>
          </a:p>
          <a:p>
            <a:pPr marL="514350" indent="-514350" algn="just">
              <a:buFont typeface="+mj-lt"/>
              <a:buAutoNum type="arabicPeriod"/>
            </a:pPr>
            <a:r>
              <a:rPr lang="en-US" sz="3200" dirty="0"/>
              <a:t>Participatory learning </a:t>
            </a:r>
          </a:p>
          <a:p>
            <a:pPr marL="514350" indent="-514350" algn="just">
              <a:buFont typeface="+mj-lt"/>
              <a:buAutoNum type="arabicPeriod"/>
            </a:pPr>
            <a:r>
              <a:rPr lang="en-US" sz="3200" dirty="0"/>
              <a:t>Group Discussions</a:t>
            </a:r>
          </a:p>
          <a:p>
            <a:pPr marL="514350" indent="-514350" algn="just">
              <a:buFont typeface="+mj-lt"/>
              <a:buAutoNum type="arabicPeriod"/>
            </a:pPr>
            <a:r>
              <a:rPr lang="en-US" sz="3200" dirty="0"/>
              <a:t>Assignments </a:t>
            </a:r>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C026AD-744A-49B2-84B8-325600741476}"/>
              </a:ext>
            </a:extLst>
          </p:cNvPr>
          <p:cNvSpPr>
            <a:spLocks noGrp="1"/>
          </p:cNvSpPr>
          <p:nvPr>
            <p:ph type="sldNum" sz="quarter" idx="12"/>
          </p:nvPr>
        </p:nvSpPr>
        <p:spPr>
          <a:xfrm>
            <a:off x="7848601" y="6170822"/>
            <a:ext cx="9906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98700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3200" b="1" dirty="0">
                <a:solidFill>
                  <a:schemeClr val="tx1"/>
                </a:solidFill>
              </a:rPr>
              <a:t>Stage 4 :The period of decline</a:t>
            </a:r>
          </a:p>
          <a:p>
            <a:pPr algn="just">
              <a:lnSpc>
                <a:spcPct val="120000"/>
              </a:lnSpc>
              <a:spcBef>
                <a:spcPts val="0"/>
              </a:spcBef>
              <a:buClrTx/>
              <a:buFont typeface="Wingdings" panose="05000000000000000000" pitchFamily="2" charset="2"/>
              <a:buChar char="q"/>
            </a:pPr>
            <a:r>
              <a:rPr lang="en-US" sz="3200" dirty="0">
                <a:solidFill>
                  <a:schemeClr val="tx1"/>
                </a:solidFill>
              </a:rPr>
              <a:t>Is the stage of disease development where the immune system begins to bring microbial replication under control, which leads to the lessening of clinical signs and symptoms associated with the disease. </a:t>
            </a:r>
          </a:p>
          <a:p>
            <a:pPr algn="just">
              <a:lnSpc>
                <a:spcPct val="120000"/>
              </a:lnSpc>
              <a:spcBef>
                <a:spcPts val="0"/>
              </a:spcBef>
              <a:buClrTx/>
              <a:buFont typeface="Wingdings" panose="05000000000000000000" pitchFamily="2" charset="2"/>
              <a:buChar char="q"/>
            </a:pPr>
            <a:r>
              <a:rPr lang="en-US" sz="3200" dirty="0">
                <a:solidFill>
                  <a:schemeClr val="tx1"/>
                </a:solidFill>
              </a:rPr>
              <a:t>Essentially, you can liken this phase to the train's engineers, our immune system, finally getting the upper hand in fighting off the disease-causing pathogens and fixing our body up enough to get us moving and feeling a bit better.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468491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41509"/>
            <a:ext cx="8753475" cy="6445142"/>
          </a:xfrm>
        </p:spPr>
        <p:txBody>
          <a:bodyPr>
            <a:normAutofit fontScale="92500"/>
          </a:bodyPr>
          <a:lstStyle/>
          <a:p>
            <a:pPr marL="0" indent="0" algn="just">
              <a:lnSpc>
                <a:spcPct val="120000"/>
              </a:lnSpc>
              <a:spcBef>
                <a:spcPts val="0"/>
              </a:spcBef>
              <a:buClrTx/>
              <a:buNone/>
            </a:pPr>
            <a:r>
              <a:rPr lang="en-US" sz="3200" b="1" dirty="0">
                <a:solidFill>
                  <a:schemeClr val="tx1"/>
                </a:solidFill>
              </a:rPr>
              <a:t>Stage 5:Period of convalescence</a:t>
            </a:r>
          </a:p>
          <a:p>
            <a:pPr algn="just">
              <a:lnSpc>
                <a:spcPct val="120000"/>
              </a:lnSpc>
              <a:spcBef>
                <a:spcPts val="0"/>
              </a:spcBef>
              <a:buClrTx/>
              <a:buFont typeface="Wingdings" panose="05000000000000000000" pitchFamily="2" charset="2"/>
              <a:buChar char="q"/>
            </a:pPr>
            <a:r>
              <a:rPr lang="en-US" sz="3200" dirty="0">
                <a:solidFill>
                  <a:schemeClr val="tx1"/>
                </a:solidFill>
              </a:rPr>
              <a:t>This is the fifth and final stage of the disease process, one where microbial replication is fully stopped and the person returns to the pre-illness state. In short, this is the stage where the person recovers from their disease. </a:t>
            </a:r>
          </a:p>
          <a:p>
            <a:pPr algn="just">
              <a:lnSpc>
                <a:spcPct val="120000"/>
              </a:lnSpc>
              <a:spcBef>
                <a:spcPts val="0"/>
              </a:spcBef>
              <a:buClrTx/>
              <a:buFont typeface="Wingdings" panose="05000000000000000000" pitchFamily="2" charset="2"/>
              <a:buChar char="q"/>
            </a:pPr>
            <a:r>
              <a:rPr lang="en-US" sz="3200" dirty="0">
                <a:solidFill>
                  <a:schemeClr val="tx1"/>
                </a:solidFill>
              </a:rPr>
              <a:t>However, that definition comes with a catch or two. In some cases, depending on the disease, the person may not proceed to the period of convalescence and may die from their disease or be disabled.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562188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010401" cy="762000"/>
          </a:xfrm>
        </p:spPr>
        <p:txBody>
          <a:bodyPr>
            <a:normAutofit fontScale="90000"/>
          </a:bodyPr>
          <a:lstStyle/>
          <a:p>
            <a:r>
              <a:rPr lang="en-US" b="1" dirty="0"/>
              <a:t>Stages of disease development:</a:t>
            </a:r>
            <a:br>
              <a:rPr lang="en-US" b="1" dirty="0"/>
            </a:br>
            <a:endParaRPr lang="en-US" b="1"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885397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7035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534251"/>
          </a:xfrm>
        </p:spPr>
        <p:txBody>
          <a:bodyPr>
            <a:normAutofit/>
          </a:bodyPr>
          <a:lstStyle/>
          <a:p>
            <a:pPr marL="0" indent="0" algn="ctr">
              <a:lnSpc>
                <a:spcPct val="120000"/>
              </a:lnSpc>
              <a:spcBef>
                <a:spcPts val="0"/>
              </a:spcBef>
              <a:buClrTx/>
              <a:buNone/>
            </a:pPr>
            <a:r>
              <a:rPr lang="en-US" sz="2800" b="1" dirty="0">
                <a:solidFill>
                  <a:srgbClr val="92D050"/>
                </a:solidFill>
              </a:rPr>
              <a:t>Levels of disease prevention</a:t>
            </a:r>
          </a:p>
          <a:p>
            <a:pPr algn="just">
              <a:lnSpc>
                <a:spcPct val="120000"/>
              </a:lnSpc>
              <a:spcBef>
                <a:spcPts val="0"/>
              </a:spcBef>
              <a:buClrTx/>
              <a:buFont typeface="Wingdings" panose="05000000000000000000" pitchFamily="2" charset="2"/>
              <a:buChar char="q"/>
            </a:pPr>
            <a:r>
              <a:rPr lang="en-US" sz="2600" b="1" dirty="0">
                <a:solidFill>
                  <a:schemeClr val="tx1"/>
                </a:solidFill>
              </a:rPr>
              <a:t>Prevention</a:t>
            </a:r>
            <a:r>
              <a:rPr lang="en-US" sz="2600" dirty="0">
                <a:solidFill>
                  <a:schemeClr val="tx1"/>
                </a:solidFill>
              </a:rPr>
              <a:t> includes a wide range of activities — known as “interventions” — aimed at reducing risks or threats to health. You may have heard researchers and health experts talk about three categories of prevention: primary, secondary and tertiary. What do they mean by these terms?</a:t>
            </a:r>
          </a:p>
          <a:p>
            <a:pPr algn="just">
              <a:lnSpc>
                <a:spcPct val="120000"/>
              </a:lnSpc>
              <a:spcBef>
                <a:spcPts val="0"/>
              </a:spcBef>
              <a:buClrTx/>
              <a:buFont typeface="Wingdings" panose="05000000000000000000" pitchFamily="2" charset="2"/>
              <a:buChar char="q"/>
            </a:pPr>
            <a:r>
              <a:rPr lang="en-US" sz="2600" dirty="0">
                <a:solidFill>
                  <a:schemeClr val="tx1"/>
                </a:solidFill>
              </a:rPr>
              <a:t>Prevention is the action aimed at eradicating, eliminating or minimizing the impact of disease and disability </a:t>
            </a:r>
          </a:p>
          <a:p>
            <a:pPr algn="just">
              <a:lnSpc>
                <a:spcPct val="120000"/>
              </a:lnSpc>
              <a:spcBef>
                <a:spcPts val="0"/>
              </a:spcBef>
              <a:buClrTx/>
              <a:buFont typeface="Wingdings" panose="05000000000000000000" pitchFamily="2" charset="2"/>
              <a:buChar char="q"/>
            </a:pPr>
            <a:r>
              <a:rPr lang="en-US" sz="2600" b="1" dirty="0">
                <a:solidFill>
                  <a:schemeClr val="tx1"/>
                </a:solidFill>
              </a:rPr>
              <a:t>Disease prevention </a:t>
            </a:r>
            <a:r>
              <a:rPr lang="en-US" sz="2600" dirty="0">
                <a:solidFill>
                  <a:schemeClr val="tx1"/>
                </a:solidFill>
              </a:rPr>
              <a:t>refers to the process and action of negating the occurrence and progression of disease at any stage in its natural history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732436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u="sng" dirty="0">
                <a:solidFill>
                  <a:schemeClr val="tx1"/>
                </a:solidFill>
              </a:rPr>
              <a:t>Levels of Disease Prevention</a:t>
            </a:r>
          </a:p>
          <a:p>
            <a:pPr algn="just">
              <a:lnSpc>
                <a:spcPct val="120000"/>
              </a:lnSpc>
              <a:spcBef>
                <a:spcPts val="0"/>
              </a:spcBef>
              <a:buClrTx/>
              <a:buFont typeface="Wingdings" panose="05000000000000000000" pitchFamily="2" charset="2"/>
              <a:buChar char="q"/>
            </a:pPr>
            <a:r>
              <a:rPr lang="en-US" sz="2600" dirty="0">
                <a:solidFill>
                  <a:schemeClr val="tx1"/>
                </a:solidFill>
              </a:rPr>
              <a:t>Disease prevention may be classified as primordial, primary, secondary or tertiary depending on the time of intervention in relation to the natural history of disease.</a:t>
            </a:r>
          </a:p>
          <a:p>
            <a:pPr algn="just">
              <a:lnSpc>
                <a:spcPct val="120000"/>
              </a:lnSpc>
              <a:spcBef>
                <a:spcPts val="0"/>
              </a:spcBef>
              <a:buClrTx/>
              <a:buFont typeface="Wingdings" panose="05000000000000000000" pitchFamily="2" charset="2"/>
              <a:buChar char="q"/>
            </a:pPr>
            <a:r>
              <a:rPr lang="en-US" sz="2600" b="1" dirty="0">
                <a:solidFill>
                  <a:schemeClr val="tx1"/>
                </a:solidFill>
              </a:rPr>
              <a:t>Primordial prevention: </a:t>
            </a:r>
            <a:r>
              <a:rPr lang="en-US" sz="2600" dirty="0">
                <a:solidFill>
                  <a:schemeClr val="tx1"/>
                </a:solidFill>
              </a:rPr>
              <a:t>refers to prevent development of risk factors in a population group which have not yet appeared i.e. health education to discourage people from adopting harmful life style</a:t>
            </a:r>
          </a:p>
          <a:p>
            <a:pPr algn="just">
              <a:lnSpc>
                <a:spcPct val="120000"/>
              </a:lnSpc>
              <a:spcBef>
                <a:spcPts val="0"/>
              </a:spcBef>
              <a:buClrTx/>
              <a:buFont typeface="Wingdings" panose="05000000000000000000" pitchFamily="2" charset="2"/>
              <a:buChar char="q"/>
            </a:pPr>
            <a:r>
              <a:rPr lang="en-US" sz="2600" b="1" dirty="0">
                <a:solidFill>
                  <a:schemeClr val="tx1"/>
                </a:solidFill>
              </a:rPr>
              <a:t>Primary Prevention: </a:t>
            </a:r>
            <a:r>
              <a:rPr lang="en-US" sz="2600" dirty="0">
                <a:solidFill>
                  <a:schemeClr val="tx1"/>
                </a:solidFill>
              </a:rPr>
              <a:t>refers to the action of preventing the development and occurrence of disease in persons who are well through specific protective measures such as immunization in the case of immunization preventable diseases, using condoms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295356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dirty="0">
                <a:solidFill>
                  <a:schemeClr val="tx1"/>
                </a:solidFill>
              </a:rPr>
              <a:t>in the prevention of sexually transmitted diseases and environmental sanitation in the case of waterborne diseases, or through general health promotion</a:t>
            </a:r>
            <a:br>
              <a:rPr lang="en-US" sz="2600" dirty="0">
                <a:solidFill>
                  <a:schemeClr val="tx1"/>
                </a:solidFill>
              </a:rPr>
            </a:br>
            <a:r>
              <a:rPr lang="en-US" sz="2600" dirty="0">
                <a:solidFill>
                  <a:schemeClr val="tx1"/>
                </a:solidFill>
              </a:rPr>
              <a:t>(health communication and education), including provision of conditions that favor healthy living, such as good nutrition, adequate shelter, clean water, adequate</a:t>
            </a:r>
            <a:br>
              <a:rPr lang="en-US" sz="2600" dirty="0">
                <a:solidFill>
                  <a:schemeClr val="tx1"/>
                </a:solidFill>
              </a:rPr>
            </a:br>
            <a:r>
              <a:rPr lang="en-US" sz="2600" dirty="0">
                <a:solidFill>
                  <a:schemeClr val="tx1"/>
                </a:solidFill>
              </a:rPr>
              <a:t>appropriate health education and stress free social environment. This is applicable during the period of susceptibility, often by altering susceptibility and reducing</a:t>
            </a:r>
            <a:br>
              <a:rPr lang="en-US" sz="2600" dirty="0">
                <a:solidFill>
                  <a:schemeClr val="tx1"/>
                </a:solidFill>
              </a:rPr>
            </a:br>
            <a:r>
              <a:rPr lang="en-US" sz="2600" dirty="0">
                <a:solidFill>
                  <a:schemeClr val="tx1"/>
                </a:solidFill>
              </a:rPr>
              <a:t>exposure factors. </a:t>
            </a:r>
          </a:p>
          <a:p>
            <a:pPr algn="just">
              <a:lnSpc>
                <a:spcPct val="120000"/>
              </a:lnSpc>
              <a:spcBef>
                <a:spcPts val="0"/>
              </a:spcBef>
              <a:buClrTx/>
              <a:buFont typeface="Wingdings" panose="05000000000000000000" pitchFamily="2" charset="2"/>
              <a:buChar char="q"/>
            </a:pPr>
            <a:r>
              <a:rPr lang="en-US" sz="2600" b="1" dirty="0">
                <a:solidFill>
                  <a:schemeClr val="tx1"/>
                </a:solidFill>
              </a:rPr>
              <a:t>Primary Prevention </a:t>
            </a:r>
            <a:r>
              <a:rPr lang="en-US" sz="2600" dirty="0">
                <a:solidFill>
                  <a:schemeClr val="tx1"/>
                </a:solidFill>
              </a:rPr>
              <a:t>aims to prevent disease or injury before it ever occurs. This is done by preventing exposures to hazards that cause disease or injury, altering unhealthy or unsafe behaviors that can lead to disease or injury, and increasing resistance to disease or injury should exposure occur.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846207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3000" dirty="0">
                <a:solidFill>
                  <a:schemeClr val="tx1"/>
                </a:solidFill>
              </a:rPr>
              <a:t>Examples include:</a:t>
            </a:r>
          </a:p>
          <a:p>
            <a:pPr algn="just">
              <a:lnSpc>
                <a:spcPct val="120000"/>
              </a:lnSpc>
              <a:spcBef>
                <a:spcPts val="0"/>
              </a:spcBef>
              <a:buClrTx/>
              <a:buFont typeface="Wingdings" panose="05000000000000000000" pitchFamily="2" charset="2"/>
              <a:buChar char="q"/>
            </a:pPr>
            <a:r>
              <a:rPr lang="en-US" sz="3000" dirty="0">
                <a:solidFill>
                  <a:schemeClr val="tx1"/>
                </a:solidFill>
              </a:rPr>
              <a:t>legislation and enforcement to ban or control the use of hazardous products (e.g. asbestos) or to mandate safe and healthy practices (e.g. use of seatbelts and bike helmets)</a:t>
            </a:r>
          </a:p>
          <a:p>
            <a:pPr algn="just">
              <a:lnSpc>
                <a:spcPct val="120000"/>
              </a:lnSpc>
              <a:spcBef>
                <a:spcPts val="0"/>
              </a:spcBef>
              <a:buClrTx/>
              <a:buFont typeface="Wingdings" panose="05000000000000000000" pitchFamily="2" charset="2"/>
              <a:buChar char="q"/>
            </a:pPr>
            <a:r>
              <a:rPr lang="en-US" sz="3000" dirty="0">
                <a:solidFill>
                  <a:schemeClr val="tx1"/>
                </a:solidFill>
              </a:rPr>
              <a:t>education about healthy and safe habits (e.g. eating well, exercising regularly, not smoking)</a:t>
            </a:r>
          </a:p>
          <a:p>
            <a:pPr algn="just">
              <a:lnSpc>
                <a:spcPct val="120000"/>
              </a:lnSpc>
              <a:spcBef>
                <a:spcPts val="0"/>
              </a:spcBef>
              <a:buClrTx/>
              <a:buFont typeface="Wingdings" panose="05000000000000000000" pitchFamily="2" charset="2"/>
              <a:buChar char="q"/>
            </a:pPr>
            <a:r>
              <a:rPr lang="en-US" sz="3000" dirty="0">
                <a:solidFill>
                  <a:schemeClr val="tx1"/>
                </a:solidFill>
              </a:rPr>
              <a:t>immunization against infectious diseases.</a:t>
            </a:r>
          </a:p>
          <a:p>
            <a:pPr marL="0" indent="0" algn="just">
              <a:lnSpc>
                <a:spcPct val="120000"/>
              </a:lnSpc>
              <a:spcBef>
                <a:spcPts val="0"/>
              </a:spcBef>
              <a:buClrTx/>
              <a:buNone/>
            </a:pPr>
            <a:r>
              <a:rPr lang="en-US" sz="3000" b="1" dirty="0">
                <a:solidFill>
                  <a:schemeClr val="tx1"/>
                </a:solidFill>
              </a:rPr>
              <a:t>Secondary Prevention</a:t>
            </a:r>
          </a:p>
          <a:p>
            <a:pPr algn="just">
              <a:lnSpc>
                <a:spcPct val="120000"/>
              </a:lnSpc>
              <a:spcBef>
                <a:spcPts val="0"/>
              </a:spcBef>
              <a:buClrTx/>
              <a:buFont typeface="Wingdings" panose="05000000000000000000" pitchFamily="2" charset="2"/>
              <a:buChar char="q"/>
            </a:pPr>
            <a:r>
              <a:rPr lang="en-US" sz="3000" dirty="0">
                <a:solidFill>
                  <a:schemeClr val="tx1"/>
                </a:solidFill>
              </a:rPr>
              <a:t>Aims to reduce the impact of a disease or injury that has already occurred. This is done by detecting and treating disease or injury as soon as possible to halt or slow its progress, encouraging personal strategies to prevent re-injury or recurrence, and implementing programs to return people to their original health and function to prevent long-term problems.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741031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Refers to early detection and identification of disease, usually through screening, and intervening in its early stages, normally resulting in complete cure. In the case of communicable diseases, this entails early detection and prompt treatment, thus reducing the chances of disease spreading to other persons. Examples of application in non-communicable diseases include breast cancer, cervical cancer, etc.</a:t>
            </a:r>
          </a:p>
          <a:p>
            <a:pPr algn="just">
              <a:lnSpc>
                <a:spcPct val="120000"/>
              </a:lnSpc>
              <a:spcBef>
                <a:spcPts val="0"/>
              </a:spcBef>
              <a:buClrTx/>
              <a:buFont typeface="Wingdings" panose="05000000000000000000" pitchFamily="2" charset="2"/>
              <a:buChar char="q"/>
            </a:pPr>
            <a:r>
              <a:rPr lang="en-US" sz="2600" dirty="0">
                <a:solidFill>
                  <a:schemeClr val="tx1"/>
                </a:solidFill>
              </a:rPr>
              <a:t>The control of many chronic diseases such as hypertension and diabetes also falls here.</a:t>
            </a:r>
            <a:br>
              <a:rPr lang="en-US" sz="2600" dirty="0">
                <a:solidFill>
                  <a:schemeClr val="tx1"/>
                </a:solidFill>
              </a:rPr>
            </a:br>
            <a:r>
              <a:rPr lang="en-US" sz="2600" b="1" dirty="0">
                <a:solidFill>
                  <a:schemeClr val="tx1"/>
                </a:solidFill>
              </a:rPr>
              <a:t>Screening</a:t>
            </a:r>
            <a:r>
              <a:rPr lang="en-US" sz="2600" dirty="0">
                <a:solidFill>
                  <a:schemeClr val="tx1"/>
                </a:solidFill>
              </a:rPr>
              <a:t> and </a:t>
            </a:r>
            <a:r>
              <a:rPr lang="en-US" sz="2600" b="1" dirty="0">
                <a:solidFill>
                  <a:schemeClr val="tx1"/>
                </a:solidFill>
              </a:rPr>
              <a:t>case finding </a:t>
            </a:r>
            <a:r>
              <a:rPr lang="en-US" sz="2600" dirty="0">
                <a:solidFill>
                  <a:schemeClr val="tx1"/>
                </a:solidFill>
              </a:rPr>
              <a:t>are applicable in secondary prevention.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939883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886831" cy="6534251"/>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Examples include:</a:t>
            </a:r>
          </a:p>
          <a:p>
            <a:pPr algn="just">
              <a:lnSpc>
                <a:spcPct val="120000"/>
              </a:lnSpc>
              <a:spcBef>
                <a:spcPts val="0"/>
              </a:spcBef>
              <a:buClrTx/>
              <a:buFont typeface="Wingdings" panose="05000000000000000000" pitchFamily="2" charset="2"/>
              <a:buChar char="q"/>
            </a:pPr>
            <a:r>
              <a:rPr lang="en-US" sz="2600" dirty="0">
                <a:solidFill>
                  <a:schemeClr val="tx1"/>
                </a:solidFill>
              </a:rPr>
              <a:t>regular exams and screening tests to detect disease in its earliest stages (e.g. mammograms to detect breast cancer)</a:t>
            </a:r>
          </a:p>
          <a:p>
            <a:pPr algn="just">
              <a:lnSpc>
                <a:spcPct val="120000"/>
              </a:lnSpc>
              <a:spcBef>
                <a:spcPts val="0"/>
              </a:spcBef>
              <a:buClrTx/>
              <a:buFont typeface="Wingdings" panose="05000000000000000000" pitchFamily="2" charset="2"/>
              <a:buChar char="q"/>
            </a:pPr>
            <a:r>
              <a:rPr lang="en-US" sz="2600" dirty="0">
                <a:solidFill>
                  <a:schemeClr val="tx1"/>
                </a:solidFill>
              </a:rPr>
              <a:t>daily, low-dose aspirins and/or diet and exercise programs to prevent further heart attacks or strokes</a:t>
            </a:r>
          </a:p>
          <a:p>
            <a:pPr algn="just">
              <a:lnSpc>
                <a:spcPct val="120000"/>
              </a:lnSpc>
              <a:spcBef>
                <a:spcPts val="0"/>
              </a:spcBef>
              <a:buClrTx/>
              <a:buFont typeface="Wingdings" panose="05000000000000000000" pitchFamily="2" charset="2"/>
              <a:buChar char="q"/>
            </a:pPr>
            <a:r>
              <a:rPr lang="en-US" sz="2600" dirty="0">
                <a:solidFill>
                  <a:schemeClr val="tx1"/>
                </a:solidFill>
              </a:rPr>
              <a:t>suitably modified work so injured or ill workers can return safely to their jobs.</a:t>
            </a:r>
          </a:p>
          <a:p>
            <a:pPr marL="0" indent="0" algn="just">
              <a:lnSpc>
                <a:spcPct val="120000"/>
              </a:lnSpc>
              <a:spcBef>
                <a:spcPts val="0"/>
              </a:spcBef>
              <a:buClrTx/>
              <a:buNone/>
            </a:pPr>
            <a:r>
              <a:rPr lang="en-US" sz="2600" b="1" dirty="0">
                <a:solidFill>
                  <a:schemeClr val="tx1"/>
                </a:solidFill>
              </a:rPr>
              <a:t>Tertiary Prevention</a:t>
            </a:r>
          </a:p>
          <a:p>
            <a:pPr algn="just">
              <a:lnSpc>
                <a:spcPct val="120000"/>
              </a:lnSpc>
              <a:spcBef>
                <a:spcPts val="0"/>
              </a:spcBef>
              <a:buClrTx/>
              <a:buFont typeface="Wingdings" panose="05000000000000000000" pitchFamily="2" charset="2"/>
              <a:buChar char="q"/>
            </a:pPr>
            <a:r>
              <a:rPr lang="en-US" sz="2600" dirty="0">
                <a:solidFill>
                  <a:schemeClr val="tx1"/>
                </a:solidFill>
              </a:rPr>
              <a:t>aims to soften the impact of an ongoing illness or injury that has lasting effects. This is done by helping people manage long-term, often-complex health problems and injuries (e.g. chronic diseases, permanent impairments) in order to improve as much as possible their ability to function, their quality of life and their life expectancy.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780349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Refers to taking action to prevent further deterioration and disability, alleviating suffering and slowing progression, in situations where disease cannot be cured. Often actions include rehabilitation and other forms of terminal care, including both physical and psychosocial interventions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2294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pPr lvl="0"/>
            <a:r>
              <a:rPr lang="en-US" sz="4400" dirty="0"/>
              <a:t>Reference</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457200" y="1371600"/>
            <a:ext cx="8534400" cy="5302142"/>
          </a:xfrm>
        </p:spPr>
        <p:txBody>
          <a:bodyPr>
            <a:normAutofit fontScale="77500" lnSpcReduction="20000"/>
          </a:bodyPr>
          <a:lstStyle/>
          <a:p>
            <a:pPr marL="514350" indent="-514350" algn="just">
              <a:buFont typeface="+mj-lt"/>
              <a:buAutoNum type="arabicPeriod"/>
            </a:pPr>
            <a:r>
              <a:rPr lang="en-US" sz="3200" dirty="0" err="1"/>
              <a:t>Aggleton</a:t>
            </a:r>
            <a:r>
              <a:rPr lang="en-US" sz="3200" dirty="0"/>
              <a:t>, F., Dennison, C &amp; Warwick, I. (2010). Promotion health and Well-being through Schools, (1</a:t>
            </a:r>
            <a:r>
              <a:rPr lang="en-US" sz="3200" baseline="30000" dirty="0"/>
              <a:t>st</a:t>
            </a:r>
            <a:r>
              <a:rPr lang="en-US" sz="3200" dirty="0"/>
              <a:t> Edition). Routledge Publishers. London, </a:t>
            </a:r>
            <a:r>
              <a:rPr lang="en-US" sz="3200" dirty="0" err="1"/>
              <a:t>Uk</a:t>
            </a:r>
            <a:endParaRPr lang="en-US" sz="3200" dirty="0"/>
          </a:p>
          <a:p>
            <a:pPr marL="514350" indent="-514350" algn="just">
              <a:buFont typeface="+mj-lt"/>
              <a:buAutoNum type="arabicPeriod"/>
            </a:pPr>
            <a:r>
              <a:rPr lang="en-GB" sz="3200" dirty="0" err="1"/>
              <a:t>Amadan</a:t>
            </a:r>
            <a:r>
              <a:rPr lang="en-GB" sz="3200" dirty="0"/>
              <a:t>, R. (2010). Planning in Health Promotion Work: An Empowerment Model, London</a:t>
            </a:r>
          </a:p>
          <a:p>
            <a:pPr marL="514350" indent="-514350" algn="just">
              <a:buFont typeface="+mj-lt"/>
              <a:buAutoNum type="arabicPeriod"/>
            </a:pPr>
            <a:r>
              <a:rPr lang="en-GB" sz="3200" dirty="0"/>
              <a:t>Routledge. Green, J. &amp; Tones, K. (2010). Health Promotion: Planning and strategies, (2</a:t>
            </a:r>
            <a:r>
              <a:rPr lang="en-GB" sz="3200" baseline="30000" dirty="0"/>
              <a:t>nd</a:t>
            </a:r>
            <a:r>
              <a:rPr lang="en-GB" sz="3200" dirty="0"/>
              <a:t> Ed.).Sage </a:t>
            </a:r>
            <a:r>
              <a:rPr lang="en-GB" sz="3200" dirty="0" err="1"/>
              <a:t>PublicationsLtd</a:t>
            </a:r>
            <a:r>
              <a:rPr lang="en-GB" sz="3200" dirty="0"/>
              <a:t>. Washington D.C. USA</a:t>
            </a:r>
          </a:p>
          <a:p>
            <a:pPr marL="514350" indent="-514350" algn="just">
              <a:buFont typeface="+mj-lt"/>
              <a:buAutoNum type="arabicPeriod"/>
            </a:pPr>
            <a:r>
              <a:rPr lang="en-GB" sz="3200" dirty="0"/>
              <a:t>Wood. </a:t>
            </a:r>
            <a:r>
              <a:rPr lang="en-GB" sz="3200" dirty="0" err="1"/>
              <a:t>C.H</a:t>
            </a:r>
            <a:r>
              <a:rPr lang="en-GB" sz="3200" dirty="0"/>
              <a:t>. (2008). Continuing education for Health workers planning District Programmes. </a:t>
            </a:r>
            <a:r>
              <a:rPr lang="en-GB" sz="3200" dirty="0" err="1"/>
              <a:t>AMREF</a:t>
            </a:r>
            <a:r>
              <a:rPr lang="en-GB" sz="3200" dirty="0"/>
              <a:t>, Nairobi. Kenya</a:t>
            </a:r>
          </a:p>
          <a:p>
            <a:pPr marL="514350" indent="-514350" algn="just">
              <a:buFont typeface="+mj-lt"/>
              <a:buAutoNum type="arabicPeriod"/>
            </a:pPr>
            <a:r>
              <a:rPr lang="en-GB" sz="3200" dirty="0" err="1"/>
              <a:t>Holimqvist</a:t>
            </a:r>
            <a:r>
              <a:rPr lang="en-GB" sz="3200" dirty="0"/>
              <a:t>, M. &amp; </a:t>
            </a:r>
            <a:r>
              <a:rPr lang="en-GB" sz="3200" dirty="0" err="1"/>
              <a:t>Maravelias</a:t>
            </a:r>
            <a:r>
              <a:rPr lang="en-GB" sz="3200" dirty="0"/>
              <a:t>, C. (2010). Managing Health Organizations worksite</a:t>
            </a:r>
          </a:p>
          <a:p>
            <a:pPr marL="514350" indent="-514350" algn="just">
              <a:buFont typeface="+mj-lt"/>
              <a:buAutoNum type="arabicPeriod"/>
            </a:pPr>
            <a:r>
              <a:rPr lang="en-GB" sz="3200" b="1" dirty="0"/>
              <a:t>E-resources:</a:t>
            </a:r>
            <a:r>
              <a:rPr lang="en-GB" sz="3200" dirty="0"/>
              <a:t> case studies, case scenarios, simulations, software</a:t>
            </a:r>
          </a:p>
          <a:p>
            <a:pPr marL="514350" indent="-514350" algn="just">
              <a:buFont typeface="+mj-lt"/>
              <a:buAutoNum type="arabicPeriod"/>
            </a:pPr>
            <a:endParaRPr lang="en-US" sz="3200" dirty="0"/>
          </a:p>
          <a:p>
            <a:pPr marL="514350" indent="-514350" algn="just">
              <a:buFont typeface="+mj-lt"/>
              <a:buAutoNum type="arabicPeriod"/>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42164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r>
              <a:rPr lang="en-GB" sz="5400" b="1" dirty="0">
                <a:solidFill>
                  <a:srgbClr val="00B050"/>
                </a:solidFill>
              </a:rPr>
              <a:t>HEALTH PROMOTION</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514264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92500"/>
          </a:bodyPr>
          <a:lstStyle/>
          <a:p>
            <a:pPr marL="0" indent="0" algn="ctr">
              <a:lnSpc>
                <a:spcPct val="120000"/>
              </a:lnSpc>
              <a:spcBef>
                <a:spcPts val="0"/>
              </a:spcBef>
              <a:buClrTx/>
              <a:buNone/>
            </a:pPr>
            <a:r>
              <a:rPr lang="en-GB" sz="3500" b="1" dirty="0">
                <a:solidFill>
                  <a:srgbClr val="00B050"/>
                </a:solidFill>
              </a:rPr>
              <a:t>HEALTH PROMOTION</a:t>
            </a:r>
          </a:p>
          <a:p>
            <a:pPr algn="just">
              <a:lnSpc>
                <a:spcPct val="120000"/>
              </a:lnSpc>
              <a:spcBef>
                <a:spcPts val="0"/>
              </a:spcBef>
              <a:buClrTx/>
              <a:buFont typeface="Wingdings" panose="05000000000000000000" pitchFamily="2" charset="2"/>
              <a:buChar char="q"/>
            </a:pPr>
            <a:r>
              <a:rPr lang="en-US" sz="2600" dirty="0">
                <a:solidFill>
                  <a:schemeClr val="tx1"/>
                </a:solidFill>
              </a:rPr>
              <a:t>It is the process of enabling people to increase control over and to improve their health (Ottawa H.P. Charter). </a:t>
            </a:r>
          </a:p>
          <a:p>
            <a:pPr algn="just">
              <a:lnSpc>
                <a:spcPct val="120000"/>
              </a:lnSpc>
              <a:spcBef>
                <a:spcPts val="0"/>
              </a:spcBef>
              <a:buClrTx/>
              <a:buFont typeface="Wingdings" panose="05000000000000000000" pitchFamily="2" charset="2"/>
              <a:buChar char="q"/>
            </a:pPr>
            <a:r>
              <a:rPr lang="en-US" sz="2600" dirty="0">
                <a:solidFill>
                  <a:schemeClr val="tx1"/>
                </a:solidFill>
              </a:rPr>
              <a:t>Integrates all dimensions of health- physical, social, mental and spiritual</a:t>
            </a:r>
          </a:p>
          <a:p>
            <a:pPr algn="just">
              <a:lnSpc>
                <a:spcPct val="120000"/>
              </a:lnSpc>
              <a:spcBef>
                <a:spcPts val="0"/>
              </a:spcBef>
              <a:buClrTx/>
              <a:buFont typeface="Wingdings" panose="05000000000000000000" pitchFamily="2" charset="2"/>
              <a:buChar char="q"/>
            </a:pPr>
            <a:r>
              <a:rPr lang="en-US" sz="2600" dirty="0">
                <a:solidFill>
                  <a:schemeClr val="tx1"/>
                </a:solidFill>
              </a:rPr>
              <a:t>Main aim is to help people to develop personal skills, create supportive environment, strengthening communities and influencing governments to enact health public policies</a:t>
            </a:r>
          </a:p>
          <a:p>
            <a:pPr algn="just">
              <a:lnSpc>
                <a:spcPct val="120000"/>
              </a:lnSpc>
              <a:spcBef>
                <a:spcPts val="0"/>
              </a:spcBef>
              <a:buClrTx/>
              <a:buFont typeface="Wingdings" panose="05000000000000000000" pitchFamily="2" charset="2"/>
              <a:buChar char="q"/>
            </a:pPr>
            <a:r>
              <a:rPr lang="en-US" sz="2600" dirty="0">
                <a:solidFill>
                  <a:schemeClr val="tx1"/>
                </a:solidFill>
              </a:rPr>
              <a:t>Health promotion (HP) refers to ‘health enhancing activities’ which focus on individuals, groups or the whole population</a:t>
            </a:r>
          </a:p>
          <a:p>
            <a:pPr algn="just">
              <a:lnSpc>
                <a:spcPct val="120000"/>
              </a:lnSpc>
              <a:spcBef>
                <a:spcPts val="0"/>
              </a:spcBef>
              <a:buClrTx/>
              <a:buFont typeface="Wingdings" panose="05000000000000000000" pitchFamily="2" charset="2"/>
              <a:buChar char="q"/>
            </a:pPr>
            <a:r>
              <a:rPr lang="en-US" sz="2600" dirty="0">
                <a:solidFill>
                  <a:schemeClr val="tx1"/>
                </a:solidFill>
              </a:rPr>
              <a:t>HP is involves everyone in different sectors of society or community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0742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Health promotion is a process of enabling people (individuals and communities) to increase control over the determinants of health, and thereby improving it.</a:t>
            </a:r>
          </a:p>
          <a:p>
            <a:pPr algn="just">
              <a:lnSpc>
                <a:spcPct val="120000"/>
              </a:lnSpc>
              <a:spcBef>
                <a:spcPts val="0"/>
              </a:spcBef>
              <a:buClrTx/>
              <a:buFont typeface="Wingdings" panose="05000000000000000000" pitchFamily="2" charset="2"/>
              <a:buChar char="q"/>
            </a:pPr>
            <a:r>
              <a:rPr lang="en-US" sz="2600" dirty="0">
                <a:solidFill>
                  <a:schemeClr val="tx1"/>
                </a:solidFill>
              </a:rPr>
              <a:t>Consists of general non specific interventions that enhance health and the body ability to resist disease e.g. improving social economic status, adequate clothing, housing, food, emotional and social support( healthier and happy life).</a:t>
            </a:r>
          </a:p>
          <a:p>
            <a:pPr algn="just">
              <a:lnSpc>
                <a:spcPct val="120000"/>
              </a:lnSpc>
              <a:spcBef>
                <a:spcPts val="0"/>
              </a:spcBef>
              <a:buClrTx/>
              <a:buFont typeface="Wingdings" panose="05000000000000000000" pitchFamily="2" charset="2"/>
              <a:buChar char="q"/>
            </a:pPr>
            <a:r>
              <a:rPr lang="en-US" sz="2600" dirty="0">
                <a:solidFill>
                  <a:schemeClr val="tx1"/>
                </a:solidFill>
              </a:rPr>
              <a:t>Health education is a central tool to this process, but not the sum of it </a:t>
            </a:r>
          </a:p>
          <a:p>
            <a:pPr algn="just">
              <a:lnSpc>
                <a:spcPct val="120000"/>
              </a:lnSpc>
              <a:spcBef>
                <a:spcPts val="0"/>
              </a:spcBef>
              <a:buClrTx/>
              <a:buFont typeface="Wingdings" panose="05000000000000000000" pitchFamily="2" charset="2"/>
              <a:buChar char="q"/>
            </a:pPr>
            <a:r>
              <a:rPr lang="en-US" sz="2600" dirty="0">
                <a:solidFill>
                  <a:schemeClr val="tx1"/>
                </a:solidFill>
              </a:rPr>
              <a:t>It was considered by the WHO to be a  major strategy of achieving health care for all by the year 2000</a:t>
            </a:r>
          </a:p>
          <a:p>
            <a:pPr algn="just">
              <a:lnSpc>
                <a:spcPct val="120000"/>
              </a:lnSpc>
              <a:spcBef>
                <a:spcPts val="0"/>
              </a:spcBef>
              <a:buClrTx/>
              <a:buFont typeface="Wingdings" panose="05000000000000000000" pitchFamily="2" charset="2"/>
              <a:buChar char="q"/>
            </a:pPr>
            <a:r>
              <a:rPr lang="en-US" sz="2600" dirty="0">
                <a:solidFill>
                  <a:schemeClr val="tx1"/>
                </a:solidFill>
              </a:rPr>
              <a:t>It is concerned with all the factors that influence health </a:t>
            </a:r>
          </a:p>
          <a:p>
            <a:pPr algn="just">
              <a:lnSpc>
                <a:spcPct val="120000"/>
              </a:lnSpc>
              <a:spcBef>
                <a:spcPts val="0"/>
              </a:spcBef>
              <a:buClrTx/>
              <a:buFont typeface="Wingdings" panose="05000000000000000000" pitchFamily="2" charset="2"/>
              <a:buChar char="q"/>
            </a:pPr>
            <a:r>
              <a:rPr lang="en-US" sz="2600" dirty="0">
                <a:solidFill>
                  <a:schemeClr val="tx1"/>
                </a:solidFill>
              </a:rPr>
              <a:t>Health promotion is acknowledged as an inter-sectoral  activity and  is not considered to be a preserve of the medical services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933489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28600"/>
            <a:ext cx="8610600" cy="6458051"/>
          </a:xfrm>
        </p:spPr>
        <p:txBody>
          <a:bodyPr>
            <a:normAutofit/>
          </a:bodyPr>
          <a:lstStyle/>
          <a:p>
            <a:pPr marL="0" indent="0" algn="just">
              <a:lnSpc>
                <a:spcPct val="120000"/>
              </a:lnSpc>
              <a:spcBef>
                <a:spcPts val="0"/>
              </a:spcBef>
              <a:buClrTx/>
              <a:buNone/>
            </a:pPr>
            <a:r>
              <a:rPr lang="en-US" sz="2600" b="1" dirty="0">
                <a:solidFill>
                  <a:schemeClr val="tx1"/>
                </a:solidFill>
              </a:rPr>
              <a:t>Definition: </a:t>
            </a:r>
          </a:p>
          <a:p>
            <a:pPr algn="just">
              <a:lnSpc>
                <a:spcPct val="120000"/>
              </a:lnSpc>
              <a:spcBef>
                <a:spcPts val="0"/>
              </a:spcBef>
              <a:buClrTx/>
              <a:buFont typeface="Wingdings" panose="05000000000000000000" pitchFamily="2" charset="2"/>
              <a:buChar char="q"/>
            </a:pPr>
            <a:r>
              <a:rPr lang="en-US" sz="2600" b="1" dirty="0">
                <a:solidFill>
                  <a:schemeClr val="tx1"/>
                </a:solidFill>
              </a:rPr>
              <a:t>The process of enabling people to increase control over the determinants of health and thereby improve their health (WHO, Ottawa Charter)</a:t>
            </a:r>
          </a:p>
          <a:p>
            <a:pPr algn="just">
              <a:lnSpc>
                <a:spcPct val="120000"/>
              </a:lnSpc>
              <a:spcBef>
                <a:spcPts val="0"/>
              </a:spcBef>
              <a:buClrTx/>
              <a:buFont typeface="Wingdings" panose="05000000000000000000" pitchFamily="2" charset="2"/>
              <a:buChar char="q"/>
            </a:pPr>
            <a:r>
              <a:rPr lang="en-US" sz="2600" dirty="0">
                <a:solidFill>
                  <a:schemeClr val="tx1"/>
                </a:solidFill>
              </a:rPr>
              <a:t>Any combination of educational and social efforts designed to help people take greater control of and improve their health</a:t>
            </a:r>
          </a:p>
          <a:p>
            <a:pPr marL="0" indent="0" algn="just">
              <a:lnSpc>
                <a:spcPct val="120000"/>
              </a:lnSpc>
              <a:spcBef>
                <a:spcPts val="0"/>
              </a:spcBef>
              <a:buClrTx/>
              <a:buNone/>
            </a:pPr>
            <a:r>
              <a:rPr lang="en-US" sz="2600" b="1" dirty="0">
                <a:solidFill>
                  <a:srgbClr val="0070C0"/>
                </a:solidFill>
              </a:rPr>
              <a:t>Major Categories (components) of health promotion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83</a:t>
            </a:fld>
            <a:endParaRPr lang="en-US" sz="2800" b="1" dirty="0">
              <a:solidFill>
                <a:schemeClr val="tx1"/>
              </a:solidFill>
              <a:latin typeface="Bookman Old Style" panose="02050604050505020204" pitchFamily="18" charset="0"/>
            </a:endParaRPr>
          </a:p>
        </p:txBody>
      </p:sp>
      <p:pic>
        <p:nvPicPr>
          <p:cNvPr id="4" name="Picture 41">
            <a:extLst>
              <a:ext uri="{FF2B5EF4-FFF2-40B4-BE49-F238E27FC236}">
                <a16:creationId xmlns:a16="http://schemas.microsoft.com/office/drawing/2014/main" id="{0F611298-2091-4C2F-ADF0-20AB0205F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7" y="4097890"/>
            <a:ext cx="7991481" cy="288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8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514350" indent="-514350" algn="just">
              <a:lnSpc>
                <a:spcPct val="120000"/>
              </a:lnSpc>
              <a:spcBef>
                <a:spcPts val="0"/>
              </a:spcBef>
              <a:buClrTx/>
              <a:buFont typeface="+mj-lt"/>
              <a:buAutoNum type="arabicPeriod"/>
            </a:pPr>
            <a:r>
              <a:rPr lang="en-US" sz="2600" b="1" dirty="0">
                <a:solidFill>
                  <a:schemeClr val="tx1"/>
                </a:solidFill>
              </a:rPr>
              <a:t>Health Education: </a:t>
            </a:r>
            <a:r>
              <a:rPr lang="en-US" sz="2600" dirty="0">
                <a:solidFill>
                  <a:schemeClr val="tx1"/>
                </a:solidFill>
              </a:rPr>
              <a:t>is any combination of learning experiences designed to help individuals and communities improve their health by increasing their knowledge or influencing their attitudes (WHO).</a:t>
            </a:r>
          </a:p>
          <a:p>
            <a:pPr marL="514350" indent="-514350" algn="just">
              <a:lnSpc>
                <a:spcPct val="120000"/>
              </a:lnSpc>
              <a:spcBef>
                <a:spcPts val="0"/>
              </a:spcBef>
              <a:buClrTx/>
              <a:buFont typeface="+mj-lt"/>
              <a:buAutoNum type="arabicPeriod"/>
            </a:pPr>
            <a:r>
              <a:rPr lang="en-US" sz="2600" b="1" dirty="0">
                <a:solidFill>
                  <a:schemeClr val="tx1"/>
                </a:solidFill>
              </a:rPr>
              <a:t>Health Protection: </a:t>
            </a:r>
            <a:r>
              <a:rPr lang="en-US" sz="2600" dirty="0">
                <a:solidFill>
                  <a:schemeClr val="tx1"/>
                </a:solidFill>
              </a:rPr>
              <a:t>Health protection and services include the implementing of laws, rules, or policies approved in a community as a result of health promotion or legislation</a:t>
            </a:r>
          </a:p>
          <a:p>
            <a:pPr algn="just">
              <a:lnSpc>
                <a:spcPct val="120000"/>
              </a:lnSpc>
              <a:spcBef>
                <a:spcPts val="0"/>
              </a:spcBef>
              <a:buClrTx/>
              <a:buFont typeface="Wingdings" panose="05000000000000000000" pitchFamily="2" charset="2"/>
              <a:buChar char="q"/>
            </a:pPr>
            <a:r>
              <a:rPr lang="en-US" sz="2600" dirty="0">
                <a:solidFill>
                  <a:schemeClr val="tx1"/>
                </a:solidFill>
              </a:rPr>
              <a:t>Consists of regulations, policies, or voluntary practices that are aimed at improving the living and working environment and prevention of ill health.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014642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 Prevention</a:t>
            </a:r>
            <a:r>
              <a:rPr lang="en-US" sz="2600" dirty="0">
                <a:solidFill>
                  <a:schemeClr val="tx1"/>
                </a:solidFill>
              </a:rPr>
              <a:t> (intervention Programmes)</a:t>
            </a: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US" sz="2600" b="1"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85</a:t>
            </a:fld>
            <a:endParaRPr lang="en-US" sz="2800" b="1" dirty="0">
              <a:solidFill>
                <a:schemeClr val="tx1"/>
              </a:solidFill>
              <a:latin typeface="Bookman Old Style" panose="02050604050505020204" pitchFamily="18" charset="0"/>
            </a:endParaRPr>
          </a:p>
        </p:txBody>
      </p:sp>
      <p:graphicFrame>
        <p:nvGraphicFramePr>
          <p:cNvPr id="6" name="Content Placeholder 3">
            <a:extLst>
              <a:ext uri="{FF2B5EF4-FFF2-40B4-BE49-F238E27FC236}">
                <a16:creationId xmlns:a16="http://schemas.microsoft.com/office/drawing/2014/main" id="{2867D73D-A826-4E6F-93C5-76527FC2200F}"/>
              </a:ext>
            </a:extLst>
          </p:cNvPr>
          <p:cNvGraphicFramePr>
            <a:graphicFrameLocks/>
          </p:cNvGraphicFramePr>
          <p:nvPr>
            <p:extLst>
              <p:ext uri="{D42A27DB-BD31-4B8C-83A1-F6EECF244321}">
                <p14:modId xmlns:p14="http://schemas.microsoft.com/office/powerpoint/2010/main" val="151858674"/>
              </p:ext>
            </p:extLst>
          </p:nvPr>
        </p:nvGraphicFramePr>
        <p:xfrm>
          <a:off x="609600" y="838200"/>
          <a:ext cx="8077200" cy="5486925"/>
        </p:xfrm>
        <a:graphic>
          <a:graphicData uri="http://schemas.openxmlformats.org/drawingml/2006/table">
            <a:tbl>
              <a:tblPr firstRow="1" firstCol="1" bandRow="1"/>
              <a:tblGrid>
                <a:gridCol w="23622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536076">
                <a:tc>
                  <a:txBody>
                    <a:bodyPr/>
                    <a:lstStyle>
                      <a:lvl1pPr marL="0" algn="l" defTabSz="457200" rtl="0" eaLnBrk="1" latinLnBrk="0" hangingPunct="1">
                        <a:defRPr sz="1800" b="1" kern="1200">
                          <a:solidFill>
                            <a:schemeClr val="lt1"/>
                          </a:solidFill>
                          <a:latin typeface="Corbel" panose="020B0503020204020204"/>
                        </a:defRPr>
                      </a:lvl1pPr>
                      <a:lvl2pPr marL="457200" algn="l" defTabSz="457200" rtl="0" eaLnBrk="1" latinLnBrk="0" hangingPunct="1">
                        <a:defRPr sz="1800" b="1" kern="1200">
                          <a:solidFill>
                            <a:schemeClr val="lt1"/>
                          </a:solidFill>
                          <a:latin typeface="Corbel" panose="020B0503020204020204"/>
                        </a:defRPr>
                      </a:lvl2pPr>
                      <a:lvl3pPr marL="914400" algn="l" defTabSz="457200" rtl="0" eaLnBrk="1" latinLnBrk="0" hangingPunct="1">
                        <a:defRPr sz="1800" b="1" kern="1200">
                          <a:solidFill>
                            <a:schemeClr val="lt1"/>
                          </a:solidFill>
                          <a:latin typeface="Corbel" panose="020B0503020204020204"/>
                        </a:defRPr>
                      </a:lvl3pPr>
                      <a:lvl4pPr marL="1371600" algn="l" defTabSz="457200" rtl="0" eaLnBrk="1" latinLnBrk="0" hangingPunct="1">
                        <a:defRPr sz="1800" b="1" kern="1200">
                          <a:solidFill>
                            <a:schemeClr val="lt1"/>
                          </a:solidFill>
                          <a:latin typeface="Corbel" panose="020B0503020204020204"/>
                        </a:defRPr>
                      </a:lvl4pPr>
                      <a:lvl5pPr marL="1828800" algn="l" defTabSz="457200" rtl="0" eaLnBrk="1" latinLnBrk="0" hangingPunct="1">
                        <a:defRPr sz="1800" b="1" kern="1200">
                          <a:solidFill>
                            <a:schemeClr val="lt1"/>
                          </a:solidFill>
                          <a:latin typeface="Corbel" panose="020B0503020204020204"/>
                        </a:defRPr>
                      </a:lvl5pPr>
                      <a:lvl6pPr marL="2286000" algn="l" defTabSz="457200" rtl="0" eaLnBrk="1" latinLnBrk="0" hangingPunct="1">
                        <a:defRPr sz="1800" b="1" kern="1200">
                          <a:solidFill>
                            <a:schemeClr val="lt1"/>
                          </a:solidFill>
                          <a:latin typeface="Corbel" panose="020B0503020204020204"/>
                        </a:defRPr>
                      </a:lvl6pPr>
                      <a:lvl7pPr marL="2743200" algn="l" defTabSz="457200" rtl="0" eaLnBrk="1" latinLnBrk="0" hangingPunct="1">
                        <a:defRPr sz="1800" b="1" kern="1200">
                          <a:solidFill>
                            <a:schemeClr val="lt1"/>
                          </a:solidFill>
                          <a:latin typeface="Corbel" panose="020B0503020204020204"/>
                        </a:defRPr>
                      </a:lvl7pPr>
                      <a:lvl8pPr marL="3200400" algn="l" defTabSz="457200" rtl="0" eaLnBrk="1" latinLnBrk="0" hangingPunct="1">
                        <a:defRPr sz="1800" b="1" kern="1200">
                          <a:solidFill>
                            <a:schemeClr val="lt1"/>
                          </a:solidFill>
                          <a:latin typeface="Corbel" panose="020B0503020204020204"/>
                        </a:defRPr>
                      </a:lvl8pPr>
                      <a:lvl9pPr marL="3657600" algn="l" defTabSz="457200" rtl="0" eaLnBrk="1" latinLnBrk="0" hangingPunct="1">
                        <a:defRPr sz="1800" b="1" kern="1200">
                          <a:solidFill>
                            <a:schemeClr val="lt1"/>
                          </a:solidFill>
                          <a:latin typeface="Corbel" panose="020B0503020204020204"/>
                        </a:defRPr>
                      </a:lvl9pPr>
                    </a:lstStyle>
                    <a:p>
                      <a:pPr algn="just">
                        <a:spcAft>
                          <a:spcPts val="0"/>
                        </a:spcAft>
                      </a:pPr>
                      <a:r>
                        <a:rPr lang="en-US" sz="2800" baseline="0" dirty="0">
                          <a:solidFill>
                            <a:schemeClr val="tx1"/>
                          </a:solidFill>
                          <a:effectLst/>
                          <a:latin typeface="+mn-lt"/>
                        </a:rPr>
                        <a:t>Level </a:t>
                      </a:r>
                      <a:endParaRPr lang="en-GB" sz="2800" baseline="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b="1" kern="1200">
                          <a:solidFill>
                            <a:schemeClr val="lt1"/>
                          </a:solidFill>
                          <a:latin typeface="Corbel" panose="020B0503020204020204"/>
                        </a:defRPr>
                      </a:lvl1pPr>
                      <a:lvl2pPr marL="457200" algn="l" defTabSz="457200" rtl="0" eaLnBrk="1" latinLnBrk="0" hangingPunct="1">
                        <a:defRPr sz="1800" b="1" kern="1200">
                          <a:solidFill>
                            <a:schemeClr val="lt1"/>
                          </a:solidFill>
                          <a:latin typeface="Corbel" panose="020B0503020204020204"/>
                        </a:defRPr>
                      </a:lvl2pPr>
                      <a:lvl3pPr marL="914400" algn="l" defTabSz="457200" rtl="0" eaLnBrk="1" latinLnBrk="0" hangingPunct="1">
                        <a:defRPr sz="1800" b="1" kern="1200">
                          <a:solidFill>
                            <a:schemeClr val="lt1"/>
                          </a:solidFill>
                          <a:latin typeface="Corbel" panose="020B0503020204020204"/>
                        </a:defRPr>
                      </a:lvl3pPr>
                      <a:lvl4pPr marL="1371600" algn="l" defTabSz="457200" rtl="0" eaLnBrk="1" latinLnBrk="0" hangingPunct="1">
                        <a:defRPr sz="1800" b="1" kern="1200">
                          <a:solidFill>
                            <a:schemeClr val="lt1"/>
                          </a:solidFill>
                          <a:latin typeface="Corbel" panose="020B0503020204020204"/>
                        </a:defRPr>
                      </a:lvl4pPr>
                      <a:lvl5pPr marL="1828800" algn="l" defTabSz="457200" rtl="0" eaLnBrk="1" latinLnBrk="0" hangingPunct="1">
                        <a:defRPr sz="1800" b="1" kern="1200">
                          <a:solidFill>
                            <a:schemeClr val="lt1"/>
                          </a:solidFill>
                          <a:latin typeface="Corbel" panose="020B0503020204020204"/>
                        </a:defRPr>
                      </a:lvl5pPr>
                      <a:lvl6pPr marL="2286000" algn="l" defTabSz="457200" rtl="0" eaLnBrk="1" latinLnBrk="0" hangingPunct="1">
                        <a:defRPr sz="1800" b="1" kern="1200">
                          <a:solidFill>
                            <a:schemeClr val="lt1"/>
                          </a:solidFill>
                          <a:latin typeface="Corbel" panose="020B0503020204020204"/>
                        </a:defRPr>
                      </a:lvl6pPr>
                      <a:lvl7pPr marL="2743200" algn="l" defTabSz="457200" rtl="0" eaLnBrk="1" latinLnBrk="0" hangingPunct="1">
                        <a:defRPr sz="1800" b="1" kern="1200">
                          <a:solidFill>
                            <a:schemeClr val="lt1"/>
                          </a:solidFill>
                          <a:latin typeface="Corbel" panose="020B0503020204020204"/>
                        </a:defRPr>
                      </a:lvl7pPr>
                      <a:lvl8pPr marL="3200400" algn="l" defTabSz="457200" rtl="0" eaLnBrk="1" latinLnBrk="0" hangingPunct="1">
                        <a:defRPr sz="1800" b="1" kern="1200">
                          <a:solidFill>
                            <a:schemeClr val="lt1"/>
                          </a:solidFill>
                          <a:latin typeface="Corbel" panose="020B0503020204020204"/>
                        </a:defRPr>
                      </a:lvl8pPr>
                      <a:lvl9pPr marL="3657600" algn="l" defTabSz="457200" rtl="0" eaLnBrk="1" latinLnBrk="0" hangingPunct="1">
                        <a:defRPr sz="1800" b="1" kern="1200">
                          <a:solidFill>
                            <a:schemeClr val="lt1"/>
                          </a:solidFill>
                          <a:latin typeface="Corbel" panose="020B0503020204020204"/>
                        </a:defRPr>
                      </a:lvl9pPr>
                    </a:lstStyle>
                    <a:p>
                      <a:pPr algn="just">
                        <a:spcAft>
                          <a:spcPts val="0"/>
                        </a:spcAft>
                      </a:pPr>
                      <a:r>
                        <a:rPr lang="en-US" sz="2800" baseline="0" dirty="0">
                          <a:solidFill>
                            <a:schemeClr val="tx1"/>
                          </a:solidFill>
                          <a:effectLst/>
                          <a:latin typeface="+mn-lt"/>
                        </a:rPr>
                        <a:t>Examples </a:t>
                      </a:r>
                      <a:endParaRPr lang="en-GB" sz="2800" baseline="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1319803">
                <a:tc>
                  <a:txBody>
                    <a:bodyPr/>
                    <a:lstStyle>
                      <a:lvl1pPr marL="0" algn="l" defTabSz="457200" rtl="0" eaLnBrk="1" latinLnBrk="0" hangingPunct="1">
                        <a:defRPr sz="1800" b="1" kern="1200">
                          <a:solidFill>
                            <a:schemeClr val="lt1"/>
                          </a:solidFill>
                          <a:latin typeface="Corbel" panose="020B0503020204020204"/>
                        </a:defRPr>
                      </a:lvl1pPr>
                      <a:lvl2pPr marL="457200" algn="l" defTabSz="457200" rtl="0" eaLnBrk="1" latinLnBrk="0" hangingPunct="1">
                        <a:defRPr sz="1800" b="1" kern="1200">
                          <a:solidFill>
                            <a:schemeClr val="lt1"/>
                          </a:solidFill>
                          <a:latin typeface="Corbel" panose="020B0503020204020204"/>
                        </a:defRPr>
                      </a:lvl2pPr>
                      <a:lvl3pPr marL="914400" algn="l" defTabSz="457200" rtl="0" eaLnBrk="1" latinLnBrk="0" hangingPunct="1">
                        <a:defRPr sz="1800" b="1" kern="1200">
                          <a:solidFill>
                            <a:schemeClr val="lt1"/>
                          </a:solidFill>
                          <a:latin typeface="Corbel" panose="020B0503020204020204"/>
                        </a:defRPr>
                      </a:lvl3pPr>
                      <a:lvl4pPr marL="1371600" algn="l" defTabSz="457200" rtl="0" eaLnBrk="1" latinLnBrk="0" hangingPunct="1">
                        <a:defRPr sz="1800" b="1" kern="1200">
                          <a:solidFill>
                            <a:schemeClr val="lt1"/>
                          </a:solidFill>
                          <a:latin typeface="Corbel" panose="020B0503020204020204"/>
                        </a:defRPr>
                      </a:lvl4pPr>
                      <a:lvl5pPr marL="1828800" algn="l" defTabSz="457200" rtl="0" eaLnBrk="1" latinLnBrk="0" hangingPunct="1">
                        <a:defRPr sz="1800" b="1" kern="1200">
                          <a:solidFill>
                            <a:schemeClr val="lt1"/>
                          </a:solidFill>
                          <a:latin typeface="Corbel" panose="020B0503020204020204"/>
                        </a:defRPr>
                      </a:lvl5pPr>
                      <a:lvl6pPr marL="2286000" algn="l" defTabSz="457200" rtl="0" eaLnBrk="1" latinLnBrk="0" hangingPunct="1">
                        <a:defRPr sz="1800" b="1" kern="1200">
                          <a:solidFill>
                            <a:schemeClr val="lt1"/>
                          </a:solidFill>
                          <a:latin typeface="Corbel" panose="020B0503020204020204"/>
                        </a:defRPr>
                      </a:lvl6pPr>
                      <a:lvl7pPr marL="2743200" algn="l" defTabSz="457200" rtl="0" eaLnBrk="1" latinLnBrk="0" hangingPunct="1">
                        <a:defRPr sz="1800" b="1" kern="1200">
                          <a:solidFill>
                            <a:schemeClr val="lt1"/>
                          </a:solidFill>
                          <a:latin typeface="Corbel" panose="020B0503020204020204"/>
                        </a:defRPr>
                      </a:lvl7pPr>
                      <a:lvl8pPr marL="3200400" algn="l" defTabSz="457200" rtl="0" eaLnBrk="1" latinLnBrk="0" hangingPunct="1">
                        <a:defRPr sz="1800" b="1" kern="1200">
                          <a:solidFill>
                            <a:schemeClr val="lt1"/>
                          </a:solidFill>
                          <a:latin typeface="Corbel" panose="020B0503020204020204"/>
                        </a:defRPr>
                      </a:lvl8pPr>
                      <a:lvl9pPr marL="3657600" algn="l" defTabSz="457200" rtl="0" eaLnBrk="1" latinLnBrk="0" hangingPunct="1">
                        <a:defRPr sz="1800" b="1" kern="1200">
                          <a:solidFill>
                            <a:schemeClr val="lt1"/>
                          </a:solidFill>
                          <a:latin typeface="Corbel" panose="020B0503020204020204"/>
                        </a:defRPr>
                      </a:lvl9pPr>
                    </a:lstStyle>
                    <a:p>
                      <a:pPr algn="just">
                        <a:spcAft>
                          <a:spcPts val="0"/>
                        </a:spcAft>
                      </a:pPr>
                      <a:r>
                        <a:rPr lang="en-US" sz="2800" baseline="0">
                          <a:solidFill>
                            <a:schemeClr val="tx1"/>
                          </a:solidFill>
                          <a:effectLst/>
                          <a:latin typeface="+mn-lt"/>
                        </a:rPr>
                        <a:t>Primordial </a:t>
                      </a:r>
                      <a:endParaRPr lang="en-GB" sz="2800" baseline="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800" baseline="0" dirty="0">
                          <a:solidFill>
                            <a:schemeClr val="tx1"/>
                          </a:solidFill>
                          <a:effectLst/>
                          <a:latin typeface="+mn-lt"/>
                        </a:rPr>
                        <a:t>Policy formulation, regulations </a:t>
                      </a:r>
                      <a:endParaRPr lang="en-GB" sz="2800" baseline="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10001"/>
                  </a:ext>
                </a:extLst>
              </a:tr>
              <a:tr h="1319803">
                <a:tc>
                  <a:txBody>
                    <a:bodyPr/>
                    <a:lstStyle>
                      <a:lvl1pPr marL="0" algn="l" defTabSz="457200" rtl="0" eaLnBrk="1" latinLnBrk="0" hangingPunct="1">
                        <a:defRPr sz="1800" b="1" kern="1200">
                          <a:solidFill>
                            <a:schemeClr val="lt1"/>
                          </a:solidFill>
                          <a:latin typeface="Corbel" panose="020B0503020204020204"/>
                        </a:defRPr>
                      </a:lvl1pPr>
                      <a:lvl2pPr marL="457200" algn="l" defTabSz="457200" rtl="0" eaLnBrk="1" latinLnBrk="0" hangingPunct="1">
                        <a:defRPr sz="1800" b="1" kern="1200">
                          <a:solidFill>
                            <a:schemeClr val="lt1"/>
                          </a:solidFill>
                          <a:latin typeface="Corbel" panose="020B0503020204020204"/>
                        </a:defRPr>
                      </a:lvl2pPr>
                      <a:lvl3pPr marL="914400" algn="l" defTabSz="457200" rtl="0" eaLnBrk="1" latinLnBrk="0" hangingPunct="1">
                        <a:defRPr sz="1800" b="1" kern="1200">
                          <a:solidFill>
                            <a:schemeClr val="lt1"/>
                          </a:solidFill>
                          <a:latin typeface="Corbel" panose="020B0503020204020204"/>
                        </a:defRPr>
                      </a:lvl3pPr>
                      <a:lvl4pPr marL="1371600" algn="l" defTabSz="457200" rtl="0" eaLnBrk="1" latinLnBrk="0" hangingPunct="1">
                        <a:defRPr sz="1800" b="1" kern="1200">
                          <a:solidFill>
                            <a:schemeClr val="lt1"/>
                          </a:solidFill>
                          <a:latin typeface="Corbel" panose="020B0503020204020204"/>
                        </a:defRPr>
                      </a:lvl4pPr>
                      <a:lvl5pPr marL="1828800" algn="l" defTabSz="457200" rtl="0" eaLnBrk="1" latinLnBrk="0" hangingPunct="1">
                        <a:defRPr sz="1800" b="1" kern="1200">
                          <a:solidFill>
                            <a:schemeClr val="lt1"/>
                          </a:solidFill>
                          <a:latin typeface="Corbel" panose="020B0503020204020204"/>
                        </a:defRPr>
                      </a:lvl5pPr>
                      <a:lvl6pPr marL="2286000" algn="l" defTabSz="457200" rtl="0" eaLnBrk="1" latinLnBrk="0" hangingPunct="1">
                        <a:defRPr sz="1800" b="1" kern="1200">
                          <a:solidFill>
                            <a:schemeClr val="lt1"/>
                          </a:solidFill>
                          <a:latin typeface="Corbel" panose="020B0503020204020204"/>
                        </a:defRPr>
                      </a:lvl6pPr>
                      <a:lvl7pPr marL="2743200" algn="l" defTabSz="457200" rtl="0" eaLnBrk="1" latinLnBrk="0" hangingPunct="1">
                        <a:defRPr sz="1800" b="1" kern="1200">
                          <a:solidFill>
                            <a:schemeClr val="lt1"/>
                          </a:solidFill>
                          <a:latin typeface="Corbel" panose="020B0503020204020204"/>
                        </a:defRPr>
                      </a:lvl7pPr>
                      <a:lvl8pPr marL="3200400" algn="l" defTabSz="457200" rtl="0" eaLnBrk="1" latinLnBrk="0" hangingPunct="1">
                        <a:defRPr sz="1800" b="1" kern="1200">
                          <a:solidFill>
                            <a:schemeClr val="lt1"/>
                          </a:solidFill>
                          <a:latin typeface="Corbel" panose="020B0503020204020204"/>
                        </a:defRPr>
                      </a:lvl8pPr>
                      <a:lvl9pPr marL="3657600" algn="l" defTabSz="457200" rtl="0" eaLnBrk="1" latinLnBrk="0" hangingPunct="1">
                        <a:defRPr sz="1800" b="1" kern="1200">
                          <a:solidFill>
                            <a:schemeClr val="lt1"/>
                          </a:solidFill>
                          <a:latin typeface="Corbel" panose="020B0503020204020204"/>
                        </a:defRPr>
                      </a:lvl9pPr>
                    </a:lstStyle>
                    <a:p>
                      <a:pPr algn="just">
                        <a:spcAft>
                          <a:spcPts val="0"/>
                        </a:spcAft>
                      </a:pPr>
                      <a:r>
                        <a:rPr lang="en-US" sz="2800" baseline="0">
                          <a:solidFill>
                            <a:schemeClr val="tx1"/>
                          </a:solidFill>
                          <a:effectLst/>
                          <a:latin typeface="+mn-lt"/>
                        </a:rPr>
                        <a:t>Primary </a:t>
                      </a:r>
                      <a:endParaRPr lang="en-GB" sz="2800" baseline="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800" baseline="0" dirty="0">
                          <a:solidFill>
                            <a:schemeClr val="tx1"/>
                          </a:solidFill>
                          <a:effectLst/>
                          <a:latin typeface="+mn-lt"/>
                        </a:rPr>
                        <a:t>Reduced risks e.g. healthy life style, immunization </a:t>
                      </a:r>
                      <a:endParaRPr lang="en-GB" sz="2800" baseline="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10002"/>
                  </a:ext>
                </a:extLst>
              </a:tr>
              <a:tr h="1319803">
                <a:tc>
                  <a:txBody>
                    <a:bodyPr/>
                    <a:lstStyle>
                      <a:lvl1pPr marL="0" algn="l" defTabSz="457200" rtl="0" eaLnBrk="1" latinLnBrk="0" hangingPunct="1">
                        <a:defRPr sz="1800" b="1" kern="1200">
                          <a:solidFill>
                            <a:schemeClr val="lt1"/>
                          </a:solidFill>
                          <a:latin typeface="Corbel" panose="020B0503020204020204"/>
                        </a:defRPr>
                      </a:lvl1pPr>
                      <a:lvl2pPr marL="457200" algn="l" defTabSz="457200" rtl="0" eaLnBrk="1" latinLnBrk="0" hangingPunct="1">
                        <a:defRPr sz="1800" b="1" kern="1200">
                          <a:solidFill>
                            <a:schemeClr val="lt1"/>
                          </a:solidFill>
                          <a:latin typeface="Corbel" panose="020B0503020204020204"/>
                        </a:defRPr>
                      </a:lvl2pPr>
                      <a:lvl3pPr marL="914400" algn="l" defTabSz="457200" rtl="0" eaLnBrk="1" latinLnBrk="0" hangingPunct="1">
                        <a:defRPr sz="1800" b="1" kern="1200">
                          <a:solidFill>
                            <a:schemeClr val="lt1"/>
                          </a:solidFill>
                          <a:latin typeface="Corbel" panose="020B0503020204020204"/>
                        </a:defRPr>
                      </a:lvl3pPr>
                      <a:lvl4pPr marL="1371600" algn="l" defTabSz="457200" rtl="0" eaLnBrk="1" latinLnBrk="0" hangingPunct="1">
                        <a:defRPr sz="1800" b="1" kern="1200">
                          <a:solidFill>
                            <a:schemeClr val="lt1"/>
                          </a:solidFill>
                          <a:latin typeface="Corbel" panose="020B0503020204020204"/>
                        </a:defRPr>
                      </a:lvl4pPr>
                      <a:lvl5pPr marL="1828800" algn="l" defTabSz="457200" rtl="0" eaLnBrk="1" latinLnBrk="0" hangingPunct="1">
                        <a:defRPr sz="1800" b="1" kern="1200">
                          <a:solidFill>
                            <a:schemeClr val="lt1"/>
                          </a:solidFill>
                          <a:latin typeface="Corbel" panose="020B0503020204020204"/>
                        </a:defRPr>
                      </a:lvl5pPr>
                      <a:lvl6pPr marL="2286000" algn="l" defTabSz="457200" rtl="0" eaLnBrk="1" latinLnBrk="0" hangingPunct="1">
                        <a:defRPr sz="1800" b="1" kern="1200">
                          <a:solidFill>
                            <a:schemeClr val="lt1"/>
                          </a:solidFill>
                          <a:latin typeface="Corbel" panose="020B0503020204020204"/>
                        </a:defRPr>
                      </a:lvl6pPr>
                      <a:lvl7pPr marL="2743200" algn="l" defTabSz="457200" rtl="0" eaLnBrk="1" latinLnBrk="0" hangingPunct="1">
                        <a:defRPr sz="1800" b="1" kern="1200">
                          <a:solidFill>
                            <a:schemeClr val="lt1"/>
                          </a:solidFill>
                          <a:latin typeface="Corbel" panose="020B0503020204020204"/>
                        </a:defRPr>
                      </a:lvl7pPr>
                      <a:lvl8pPr marL="3200400" algn="l" defTabSz="457200" rtl="0" eaLnBrk="1" latinLnBrk="0" hangingPunct="1">
                        <a:defRPr sz="1800" b="1" kern="1200">
                          <a:solidFill>
                            <a:schemeClr val="lt1"/>
                          </a:solidFill>
                          <a:latin typeface="Corbel" panose="020B0503020204020204"/>
                        </a:defRPr>
                      </a:lvl8pPr>
                      <a:lvl9pPr marL="3657600" algn="l" defTabSz="457200" rtl="0" eaLnBrk="1" latinLnBrk="0" hangingPunct="1">
                        <a:defRPr sz="1800" b="1" kern="1200">
                          <a:solidFill>
                            <a:schemeClr val="lt1"/>
                          </a:solidFill>
                          <a:latin typeface="Corbel" panose="020B0503020204020204"/>
                        </a:defRPr>
                      </a:lvl9pPr>
                    </a:lstStyle>
                    <a:p>
                      <a:pPr algn="just">
                        <a:spcAft>
                          <a:spcPts val="0"/>
                        </a:spcAft>
                      </a:pPr>
                      <a:r>
                        <a:rPr lang="en-US" sz="2800" baseline="0">
                          <a:solidFill>
                            <a:schemeClr val="tx1"/>
                          </a:solidFill>
                          <a:effectLst/>
                          <a:latin typeface="+mn-lt"/>
                        </a:rPr>
                        <a:t>Secondary </a:t>
                      </a:r>
                      <a:endParaRPr lang="en-GB" sz="2800" baseline="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800" baseline="0" dirty="0">
                          <a:solidFill>
                            <a:schemeClr val="tx1"/>
                          </a:solidFill>
                          <a:effectLst/>
                          <a:latin typeface="+mn-lt"/>
                        </a:rPr>
                        <a:t>Screening, Treatment </a:t>
                      </a:r>
                      <a:endParaRPr lang="en-GB" sz="2800" baseline="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10003"/>
                  </a:ext>
                </a:extLst>
              </a:tr>
              <a:tr h="991440">
                <a:tc>
                  <a:txBody>
                    <a:bodyPr/>
                    <a:lstStyle>
                      <a:lvl1pPr marL="0" algn="l" defTabSz="457200" rtl="0" eaLnBrk="1" latinLnBrk="0" hangingPunct="1">
                        <a:defRPr sz="1800" b="1" kern="1200">
                          <a:solidFill>
                            <a:schemeClr val="lt1"/>
                          </a:solidFill>
                          <a:latin typeface="Corbel" panose="020B0503020204020204"/>
                        </a:defRPr>
                      </a:lvl1pPr>
                      <a:lvl2pPr marL="457200" algn="l" defTabSz="457200" rtl="0" eaLnBrk="1" latinLnBrk="0" hangingPunct="1">
                        <a:defRPr sz="1800" b="1" kern="1200">
                          <a:solidFill>
                            <a:schemeClr val="lt1"/>
                          </a:solidFill>
                          <a:latin typeface="Corbel" panose="020B0503020204020204"/>
                        </a:defRPr>
                      </a:lvl2pPr>
                      <a:lvl3pPr marL="914400" algn="l" defTabSz="457200" rtl="0" eaLnBrk="1" latinLnBrk="0" hangingPunct="1">
                        <a:defRPr sz="1800" b="1" kern="1200">
                          <a:solidFill>
                            <a:schemeClr val="lt1"/>
                          </a:solidFill>
                          <a:latin typeface="Corbel" panose="020B0503020204020204"/>
                        </a:defRPr>
                      </a:lvl3pPr>
                      <a:lvl4pPr marL="1371600" algn="l" defTabSz="457200" rtl="0" eaLnBrk="1" latinLnBrk="0" hangingPunct="1">
                        <a:defRPr sz="1800" b="1" kern="1200">
                          <a:solidFill>
                            <a:schemeClr val="lt1"/>
                          </a:solidFill>
                          <a:latin typeface="Corbel" panose="020B0503020204020204"/>
                        </a:defRPr>
                      </a:lvl4pPr>
                      <a:lvl5pPr marL="1828800" algn="l" defTabSz="457200" rtl="0" eaLnBrk="1" latinLnBrk="0" hangingPunct="1">
                        <a:defRPr sz="1800" b="1" kern="1200">
                          <a:solidFill>
                            <a:schemeClr val="lt1"/>
                          </a:solidFill>
                          <a:latin typeface="Corbel" panose="020B0503020204020204"/>
                        </a:defRPr>
                      </a:lvl5pPr>
                      <a:lvl6pPr marL="2286000" algn="l" defTabSz="457200" rtl="0" eaLnBrk="1" latinLnBrk="0" hangingPunct="1">
                        <a:defRPr sz="1800" b="1" kern="1200">
                          <a:solidFill>
                            <a:schemeClr val="lt1"/>
                          </a:solidFill>
                          <a:latin typeface="Corbel" panose="020B0503020204020204"/>
                        </a:defRPr>
                      </a:lvl6pPr>
                      <a:lvl7pPr marL="2743200" algn="l" defTabSz="457200" rtl="0" eaLnBrk="1" latinLnBrk="0" hangingPunct="1">
                        <a:defRPr sz="1800" b="1" kern="1200">
                          <a:solidFill>
                            <a:schemeClr val="lt1"/>
                          </a:solidFill>
                          <a:latin typeface="Corbel" panose="020B0503020204020204"/>
                        </a:defRPr>
                      </a:lvl7pPr>
                      <a:lvl8pPr marL="3200400" algn="l" defTabSz="457200" rtl="0" eaLnBrk="1" latinLnBrk="0" hangingPunct="1">
                        <a:defRPr sz="1800" b="1" kern="1200">
                          <a:solidFill>
                            <a:schemeClr val="lt1"/>
                          </a:solidFill>
                          <a:latin typeface="Corbel" panose="020B0503020204020204"/>
                        </a:defRPr>
                      </a:lvl8pPr>
                      <a:lvl9pPr marL="3657600" algn="l" defTabSz="457200" rtl="0" eaLnBrk="1" latinLnBrk="0" hangingPunct="1">
                        <a:defRPr sz="1800" b="1" kern="1200">
                          <a:solidFill>
                            <a:schemeClr val="lt1"/>
                          </a:solidFill>
                          <a:latin typeface="Corbel" panose="020B0503020204020204"/>
                        </a:defRPr>
                      </a:lvl9pPr>
                    </a:lstStyle>
                    <a:p>
                      <a:pPr algn="just">
                        <a:spcAft>
                          <a:spcPts val="0"/>
                        </a:spcAft>
                      </a:pPr>
                      <a:r>
                        <a:rPr lang="en-US" sz="2800" baseline="0" dirty="0">
                          <a:solidFill>
                            <a:schemeClr val="tx1"/>
                          </a:solidFill>
                          <a:effectLst/>
                          <a:latin typeface="+mn-lt"/>
                        </a:rPr>
                        <a:t>Tertiary </a:t>
                      </a:r>
                      <a:endParaRPr lang="en-GB" sz="2800" baseline="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dk1"/>
                          </a:solidFill>
                          <a:latin typeface="Corbel" panose="020B0503020204020204"/>
                        </a:defRPr>
                      </a:lvl1pPr>
                      <a:lvl2pPr marL="457200" algn="l" defTabSz="457200" rtl="0" eaLnBrk="1" latinLnBrk="0" hangingPunct="1">
                        <a:defRPr sz="1800" kern="1200">
                          <a:solidFill>
                            <a:schemeClr val="dk1"/>
                          </a:solidFill>
                          <a:latin typeface="Corbel" panose="020B0503020204020204"/>
                        </a:defRPr>
                      </a:lvl2pPr>
                      <a:lvl3pPr marL="914400" algn="l" defTabSz="457200" rtl="0" eaLnBrk="1" latinLnBrk="0" hangingPunct="1">
                        <a:defRPr sz="1800" kern="1200">
                          <a:solidFill>
                            <a:schemeClr val="dk1"/>
                          </a:solidFill>
                          <a:latin typeface="Corbel" panose="020B0503020204020204"/>
                        </a:defRPr>
                      </a:lvl3pPr>
                      <a:lvl4pPr marL="1371600" algn="l" defTabSz="457200" rtl="0" eaLnBrk="1" latinLnBrk="0" hangingPunct="1">
                        <a:defRPr sz="1800" kern="1200">
                          <a:solidFill>
                            <a:schemeClr val="dk1"/>
                          </a:solidFill>
                          <a:latin typeface="Corbel" panose="020B0503020204020204"/>
                        </a:defRPr>
                      </a:lvl4pPr>
                      <a:lvl5pPr marL="1828800" algn="l" defTabSz="457200" rtl="0" eaLnBrk="1" latinLnBrk="0" hangingPunct="1">
                        <a:defRPr sz="1800" kern="1200">
                          <a:solidFill>
                            <a:schemeClr val="dk1"/>
                          </a:solidFill>
                          <a:latin typeface="Corbel" panose="020B0503020204020204"/>
                        </a:defRPr>
                      </a:lvl5pPr>
                      <a:lvl6pPr marL="2286000" algn="l" defTabSz="457200" rtl="0" eaLnBrk="1" latinLnBrk="0" hangingPunct="1">
                        <a:defRPr sz="1800" kern="1200">
                          <a:solidFill>
                            <a:schemeClr val="dk1"/>
                          </a:solidFill>
                          <a:latin typeface="Corbel" panose="020B0503020204020204"/>
                        </a:defRPr>
                      </a:lvl6pPr>
                      <a:lvl7pPr marL="2743200" algn="l" defTabSz="457200" rtl="0" eaLnBrk="1" latinLnBrk="0" hangingPunct="1">
                        <a:defRPr sz="1800" kern="1200">
                          <a:solidFill>
                            <a:schemeClr val="dk1"/>
                          </a:solidFill>
                          <a:latin typeface="Corbel" panose="020B0503020204020204"/>
                        </a:defRPr>
                      </a:lvl7pPr>
                      <a:lvl8pPr marL="3200400" algn="l" defTabSz="457200" rtl="0" eaLnBrk="1" latinLnBrk="0" hangingPunct="1">
                        <a:defRPr sz="1800" kern="1200">
                          <a:solidFill>
                            <a:schemeClr val="dk1"/>
                          </a:solidFill>
                          <a:latin typeface="Corbel" panose="020B0503020204020204"/>
                        </a:defRPr>
                      </a:lvl8pPr>
                      <a:lvl9pPr marL="3657600" algn="l" defTabSz="457200" rtl="0" eaLnBrk="1" latinLnBrk="0" hangingPunct="1">
                        <a:defRPr sz="1800" kern="1200">
                          <a:solidFill>
                            <a:schemeClr val="dk1"/>
                          </a:solidFill>
                          <a:latin typeface="Corbel" panose="020B0503020204020204"/>
                        </a:defRPr>
                      </a:lvl9pPr>
                    </a:lstStyle>
                    <a:p>
                      <a:pPr algn="just">
                        <a:spcAft>
                          <a:spcPts val="0"/>
                        </a:spcAft>
                      </a:pPr>
                      <a:r>
                        <a:rPr lang="en-US" sz="2800" baseline="0" dirty="0">
                          <a:solidFill>
                            <a:schemeClr val="tx1"/>
                          </a:solidFill>
                          <a:effectLst/>
                          <a:latin typeface="+mn-lt"/>
                        </a:rPr>
                        <a:t>Rehabilitation </a:t>
                      </a:r>
                      <a:r>
                        <a:rPr lang="en-US" sz="2800" baseline="0" dirty="0" err="1">
                          <a:solidFill>
                            <a:schemeClr val="tx1"/>
                          </a:solidFill>
                          <a:effectLst/>
                          <a:latin typeface="+mn-lt"/>
                        </a:rPr>
                        <a:t>programmes</a:t>
                      </a:r>
                      <a:endParaRPr lang="en-GB" sz="2800" baseline="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702903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2600" b="1" dirty="0">
                <a:solidFill>
                  <a:srgbClr val="0070C0"/>
                </a:solidFill>
              </a:rPr>
              <a:t>OTTAWA CHARTER FOR HEALTH PROMOTION</a:t>
            </a:r>
            <a:r>
              <a:rPr lang="en-GB" sz="2500" b="1" dirty="0">
                <a:solidFill>
                  <a:srgbClr val="0070C0"/>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It is a name of international agreement signed at the first international conference on health promotion, organized by WHO and held in Ottawa –Canada,	21st November 1986</a:t>
            </a:r>
          </a:p>
          <a:p>
            <a:pPr algn="just">
              <a:lnSpc>
                <a:spcPct val="120000"/>
              </a:lnSpc>
              <a:spcBef>
                <a:spcPts val="0"/>
              </a:spcBef>
              <a:buClrTx/>
              <a:buFont typeface="Wingdings" panose="05000000000000000000" pitchFamily="2" charset="2"/>
              <a:buChar char="q"/>
            </a:pPr>
            <a:r>
              <a:rPr lang="en-US" sz="2600" dirty="0">
                <a:solidFill>
                  <a:schemeClr val="tx1"/>
                </a:solidFill>
              </a:rPr>
              <a:t>It launched a series of actions among international organizations, national governments and local communities to achieve the goal of “Health For All” by the year 2000.</a:t>
            </a:r>
          </a:p>
          <a:p>
            <a:pPr algn="just">
              <a:lnSpc>
                <a:spcPct val="120000"/>
              </a:lnSpc>
              <a:spcBef>
                <a:spcPts val="0"/>
              </a:spcBef>
              <a:buClrTx/>
              <a:buFont typeface="Wingdings" panose="05000000000000000000" pitchFamily="2" charset="2"/>
              <a:buChar char="q"/>
            </a:pPr>
            <a:r>
              <a:rPr lang="en-US" sz="2600" dirty="0">
                <a:solidFill>
                  <a:schemeClr val="tx1"/>
                </a:solidFill>
              </a:rPr>
              <a:t>THE SWIRLING DIAGRAM- illustrates the idea that activities will coalesce and thereby  enable people take control over therefore improving their health</a:t>
            </a:r>
          </a:p>
          <a:p>
            <a:pPr algn="just">
              <a:lnSpc>
                <a:spcPct val="120000"/>
              </a:lnSpc>
              <a:spcBef>
                <a:spcPts val="0"/>
              </a:spcBef>
              <a:buClrTx/>
              <a:buFont typeface="Wingdings" panose="05000000000000000000" pitchFamily="2" charset="2"/>
              <a:buChar char="q"/>
            </a:pPr>
            <a:r>
              <a:rPr lang="en-US" sz="2600" dirty="0">
                <a:solidFill>
                  <a:schemeClr val="tx1"/>
                </a:solidFill>
              </a:rPr>
              <a:t>THE OUTER CIRCLE: illustrates the field of health promotion</a:t>
            </a:r>
          </a:p>
          <a:p>
            <a:pPr algn="just">
              <a:lnSpc>
                <a:spcPct val="120000"/>
              </a:lnSpc>
              <a:spcBef>
                <a:spcPts val="0"/>
              </a:spcBef>
              <a:buClrTx/>
              <a:buFont typeface="Wingdings" panose="05000000000000000000" pitchFamily="2" charset="2"/>
              <a:buChar char="q"/>
            </a:pPr>
            <a:r>
              <a:rPr lang="en-US" sz="2600" dirty="0">
                <a:solidFill>
                  <a:schemeClr val="tx1"/>
                </a:solidFill>
              </a:rPr>
              <a:t>SMALL CIRCLE: the role of health professionals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11613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886831" cy="6656698"/>
          </a:xfrm>
        </p:spPr>
        <p:txBody>
          <a:bodyPr>
            <a:normAutofit fontScale="85000" lnSpcReduction="20000"/>
          </a:bodyPr>
          <a:lstStyle/>
          <a:p>
            <a:pPr marL="0" indent="0" algn="ctr">
              <a:lnSpc>
                <a:spcPct val="120000"/>
              </a:lnSpc>
              <a:spcBef>
                <a:spcPts val="0"/>
              </a:spcBef>
              <a:buClrTx/>
              <a:buNone/>
            </a:pPr>
            <a:r>
              <a:rPr lang="en-US" sz="2500" b="1" dirty="0">
                <a:solidFill>
                  <a:srgbClr val="0070C0"/>
                </a:solidFill>
              </a:rPr>
              <a:t>Areas / Strategies For Health Promotion  In Ottawa Charter</a:t>
            </a:r>
          </a:p>
          <a:p>
            <a:pPr algn="just">
              <a:lnSpc>
                <a:spcPct val="120000"/>
              </a:lnSpc>
              <a:spcBef>
                <a:spcPts val="0"/>
              </a:spcBef>
              <a:buClrTx/>
              <a:buFont typeface="Wingdings" panose="05000000000000000000" pitchFamily="2" charset="2"/>
              <a:buChar char="q"/>
            </a:pPr>
            <a:r>
              <a:rPr lang="en-US" sz="2600" dirty="0">
                <a:solidFill>
                  <a:schemeClr val="tx1"/>
                </a:solidFill>
              </a:rPr>
              <a:t>A strategy - method or plan chosen to bring about a desired future or a direction and scope of an organization over long term </a:t>
            </a:r>
          </a:p>
          <a:p>
            <a:pPr algn="just">
              <a:lnSpc>
                <a:spcPct val="120000"/>
              </a:lnSpc>
              <a:spcBef>
                <a:spcPts val="0"/>
              </a:spcBef>
              <a:buClrTx/>
              <a:buFont typeface="Wingdings" panose="05000000000000000000" pitchFamily="2" charset="2"/>
              <a:buChar char="q"/>
            </a:pPr>
            <a:r>
              <a:rPr lang="en-US" sz="2600" dirty="0">
                <a:solidFill>
                  <a:schemeClr val="tx1"/>
                </a:solidFill>
              </a:rPr>
              <a:t>HP strategies relate to individual lifestyle (personal choices made in a social context (powerful influence over one's health prospects)</a:t>
            </a:r>
          </a:p>
          <a:p>
            <a:pPr algn="just">
              <a:lnSpc>
                <a:spcPct val="120000"/>
              </a:lnSpc>
              <a:spcBef>
                <a:spcPts val="0"/>
              </a:spcBef>
              <a:buClrTx/>
              <a:buFont typeface="Wingdings" panose="05000000000000000000" pitchFamily="2" charset="2"/>
              <a:buChar char="q"/>
            </a:pPr>
            <a:r>
              <a:rPr lang="en-US" sz="2600" dirty="0">
                <a:solidFill>
                  <a:schemeClr val="tx1"/>
                </a:solidFill>
              </a:rPr>
              <a:t>The strategies set out in the Ottawa charter for health promotion are essential for success: </a:t>
            </a:r>
          </a:p>
          <a:p>
            <a:pPr marL="400050" lvl="1" indent="0" algn="just">
              <a:lnSpc>
                <a:spcPct val="120000"/>
              </a:lnSpc>
              <a:spcBef>
                <a:spcPts val="0"/>
              </a:spcBef>
              <a:buClrTx/>
              <a:buNone/>
            </a:pPr>
            <a:r>
              <a:rPr lang="en-US" sz="2400" b="1" dirty="0">
                <a:solidFill>
                  <a:schemeClr val="tx1"/>
                </a:solidFill>
              </a:rPr>
              <a:t>(Five action (priority) areas / strategies for health promotion  in Ottawa charter)</a:t>
            </a:r>
          </a:p>
          <a:p>
            <a:pPr marL="514350" indent="-514350" algn="just">
              <a:lnSpc>
                <a:spcPct val="120000"/>
              </a:lnSpc>
              <a:spcBef>
                <a:spcPts val="0"/>
              </a:spcBef>
              <a:buClrTx/>
              <a:buFont typeface="+mj-lt"/>
              <a:buAutoNum type="arabicPeriod"/>
            </a:pPr>
            <a:r>
              <a:rPr lang="en-US" sz="2600" dirty="0">
                <a:solidFill>
                  <a:schemeClr val="tx1"/>
                </a:solidFill>
              </a:rPr>
              <a:t>Building Healthy public policy - legislation, adopt healthy public policies</a:t>
            </a:r>
          </a:p>
          <a:p>
            <a:pPr marL="514350" indent="-514350" algn="just">
              <a:lnSpc>
                <a:spcPct val="120000"/>
              </a:lnSpc>
              <a:spcBef>
                <a:spcPts val="0"/>
              </a:spcBef>
              <a:buClrTx/>
              <a:buFont typeface="+mj-lt"/>
              <a:buAutoNum type="arabicPeriod"/>
            </a:pPr>
            <a:r>
              <a:rPr lang="en-US" sz="2600" dirty="0">
                <a:solidFill>
                  <a:schemeClr val="tx1"/>
                </a:solidFill>
              </a:rPr>
              <a:t>Creative supportive environments - protection and conservation of natural resources</a:t>
            </a:r>
          </a:p>
          <a:p>
            <a:pPr marL="514350" indent="-514350" algn="just">
              <a:lnSpc>
                <a:spcPct val="120000"/>
              </a:lnSpc>
              <a:spcBef>
                <a:spcPts val="0"/>
              </a:spcBef>
              <a:buClrTx/>
              <a:buFont typeface="+mj-lt"/>
              <a:buAutoNum type="arabicPeriod"/>
            </a:pPr>
            <a:r>
              <a:rPr lang="en-US" sz="2600" dirty="0">
                <a:solidFill>
                  <a:schemeClr val="tx1"/>
                </a:solidFill>
              </a:rPr>
              <a:t>Strengthen community actions - self help and social support</a:t>
            </a:r>
          </a:p>
          <a:p>
            <a:pPr marL="514350" indent="-514350" algn="just">
              <a:lnSpc>
                <a:spcPct val="120000"/>
              </a:lnSpc>
              <a:spcBef>
                <a:spcPts val="0"/>
              </a:spcBef>
              <a:buClrTx/>
              <a:buFont typeface="+mj-lt"/>
              <a:buAutoNum type="arabicPeriod"/>
            </a:pPr>
            <a:r>
              <a:rPr lang="en-US" sz="2600" dirty="0">
                <a:solidFill>
                  <a:schemeClr val="tx1"/>
                </a:solidFill>
              </a:rPr>
              <a:t>Develop personal skills - enable people to learn</a:t>
            </a:r>
          </a:p>
          <a:p>
            <a:pPr marL="514350" indent="-514350" algn="just">
              <a:lnSpc>
                <a:spcPct val="120000"/>
              </a:lnSpc>
              <a:spcBef>
                <a:spcPts val="0"/>
              </a:spcBef>
              <a:buClrTx/>
              <a:buFont typeface="+mj-lt"/>
              <a:buAutoNum type="arabicPeriod"/>
            </a:pPr>
            <a:r>
              <a:rPr lang="en-US" sz="2600" dirty="0">
                <a:solidFill>
                  <a:schemeClr val="tx1"/>
                </a:solidFill>
              </a:rPr>
              <a:t>Reorient health services - Re- orienting health care services towards prevention of illness and promotion of health </a:t>
            </a:r>
          </a:p>
          <a:p>
            <a:pPr marL="514350" indent="-514350" algn="just">
              <a:lnSpc>
                <a:spcPct val="120000"/>
              </a:lnSpc>
              <a:spcBef>
                <a:spcPts val="0"/>
              </a:spcBef>
              <a:buClrTx/>
              <a:buFont typeface="+mj-lt"/>
              <a:buAutoNum type="arabicPeriod"/>
            </a:pPr>
            <a:r>
              <a:rPr lang="en-US" sz="2600" dirty="0">
                <a:solidFill>
                  <a:schemeClr val="tx1"/>
                </a:solidFill>
              </a:rPr>
              <a:t>Moving into the future - guiding principle people to be equal.</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539953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a:noFill/>
        </p:spPr>
        <p:txBody>
          <a:bodyPr/>
          <a:lstStyle/>
          <a:p>
            <a:fld id="{2B0B9FE6-A289-4E40-88F7-647540379FB6}" type="slidenum">
              <a:rPr lang="en-US" smtClean="0"/>
              <a:pPr/>
              <a:t>88</a:t>
            </a:fld>
            <a:endParaRPr lang="en-US"/>
          </a:p>
        </p:txBody>
      </p:sp>
      <p:graphicFrame>
        <p:nvGraphicFramePr>
          <p:cNvPr id="6146" name="Object 2"/>
          <p:cNvGraphicFramePr>
            <a:graphicFrameLocks noChangeAspect="1"/>
          </p:cNvGraphicFramePr>
          <p:nvPr/>
        </p:nvGraphicFramePr>
        <p:xfrm>
          <a:off x="1905000" y="1439863"/>
          <a:ext cx="6400800" cy="5113337"/>
        </p:xfrm>
        <a:graphic>
          <a:graphicData uri="http://schemas.openxmlformats.org/presentationml/2006/ole">
            <mc:AlternateContent xmlns:mc="http://schemas.openxmlformats.org/markup-compatibility/2006">
              <mc:Choice xmlns:v="urn:schemas-microsoft-com:vml" Requires="v">
                <p:oleObj name="Clip" r:id="rId2" imgW="3709440" imgH="2963520" progId="">
                  <p:embed/>
                </p:oleObj>
              </mc:Choice>
              <mc:Fallback>
                <p:oleObj name="Clip" r:id="rId2" imgW="3709440" imgH="2963520" progId="">
                  <p:embed/>
                  <p:pic>
                    <p:nvPicPr>
                      <p:cNvPr id="614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39863"/>
                        <a:ext cx="6400800" cy="5113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Text Box 3"/>
          <p:cNvSpPr txBox="1">
            <a:spLocks noChangeArrowheads="1"/>
          </p:cNvSpPr>
          <p:nvPr/>
        </p:nvSpPr>
        <p:spPr bwMode="auto">
          <a:xfrm>
            <a:off x="2209800" y="1820863"/>
            <a:ext cx="2133600" cy="1187450"/>
          </a:xfrm>
          <a:prstGeom prst="rect">
            <a:avLst/>
          </a:prstGeom>
          <a:noFill/>
          <a:ln w="9525">
            <a:noFill/>
            <a:miter lim="800000"/>
            <a:headEnd/>
            <a:tailEnd/>
          </a:ln>
        </p:spPr>
        <p:txBody>
          <a:bodyPr>
            <a:spAutoFit/>
          </a:bodyPr>
          <a:lstStyle/>
          <a:p>
            <a:pPr>
              <a:spcBef>
                <a:spcPct val="50000"/>
              </a:spcBef>
            </a:pPr>
            <a:r>
              <a:rPr lang="en-US" b="1">
                <a:solidFill>
                  <a:schemeClr val="bg1"/>
                </a:solidFill>
              </a:rPr>
              <a:t>Building a healthy public policy</a:t>
            </a:r>
          </a:p>
        </p:txBody>
      </p:sp>
      <p:sp>
        <p:nvSpPr>
          <p:cNvPr id="6149" name="Text Box 4"/>
          <p:cNvSpPr txBox="1">
            <a:spLocks noChangeArrowheads="1"/>
          </p:cNvSpPr>
          <p:nvPr/>
        </p:nvSpPr>
        <p:spPr bwMode="auto">
          <a:xfrm>
            <a:off x="5562600" y="1744663"/>
            <a:ext cx="2514600" cy="1187450"/>
          </a:xfrm>
          <a:prstGeom prst="rect">
            <a:avLst/>
          </a:prstGeom>
          <a:noFill/>
          <a:ln w="9525">
            <a:noFill/>
            <a:miter lim="800000"/>
            <a:headEnd/>
            <a:tailEnd/>
          </a:ln>
        </p:spPr>
        <p:txBody>
          <a:bodyPr>
            <a:spAutoFit/>
          </a:bodyPr>
          <a:lstStyle/>
          <a:p>
            <a:pPr algn="r">
              <a:spcBef>
                <a:spcPct val="50000"/>
              </a:spcBef>
            </a:pPr>
            <a:r>
              <a:rPr lang="en-US" b="1">
                <a:solidFill>
                  <a:schemeClr val="bg1"/>
                </a:solidFill>
              </a:rPr>
              <a:t>Creating supportive environments</a:t>
            </a:r>
          </a:p>
        </p:txBody>
      </p:sp>
      <p:sp>
        <p:nvSpPr>
          <p:cNvPr id="6150" name="Text Box 5"/>
          <p:cNvSpPr txBox="1">
            <a:spLocks noChangeArrowheads="1"/>
          </p:cNvSpPr>
          <p:nvPr/>
        </p:nvSpPr>
        <p:spPr bwMode="auto">
          <a:xfrm>
            <a:off x="2209800" y="5265738"/>
            <a:ext cx="2514600" cy="822325"/>
          </a:xfrm>
          <a:prstGeom prst="rect">
            <a:avLst/>
          </a:prstGeom>
          <a:noFill/>
          <a:ln w="9525">
            <a:noFill/>
            <a:miter lim="800000"/>
            <a:headEnd/>
            <a:tailEnd/>
          </a:ln>
        </p:spPr>
        <p:txBody>
          <a:bodyPr>
            <a:spAutoFit/>
          </a:bodyPr>
          <a:lstStyle/>
          <a:p>
            <a:pPr>
              <a:spcBef>
                <a:spcPct val="50000"/>
              </a:spcBef>
            </a:pPr>
            <a:r>
              <a:rPr lang="en-US" b="1">
                <a:solidFill>
                  <a:srgbClr val="3333FF"/>
                </a:solidFill>
              </a:rPr>
              <a:t>Developing personal skills</a:t>
            </a:r>
          </a:p>
        </p:txBody>
      </p:sp>
      <p:sp>
        <p:nvSpPr>
          <p:cNvPr id="6151" name="Text Box 6"/>
          <p:cNvSpPr txBox="1">
            <a:spLocks noChangeArrowheads="1"/>
          </p:cNvSpPr>
          <p:nvPr/>
        </p:nvSpPr>
        <p:spPr bwMode="auto">
          <a:xfrm>
            <a:off x="4038600" y="3573463"/>
            <a:ext cx="2057400" cy="1187450"/>
          </a:xfrm>
          <a:prstGeom prst="rect">
            <a:avLst/>
          </a:prstGeom>
          <a:noFill/>
          <a:ln w="9525">
            <a:noFill/>
            <a:miter lim="800000"/>
            <a:headEnd/>
            <a:tailEnd/>
          </a:ln>
        </p:spPr>
        <p:txBody>
          <a:bodyPr>
            <a:spAutoFit/>
          </a:bodyPr>
          <a:lstStyle/>
          <a:p>
            <a:pPr algn="ctr">
              <a:spcBef>
                <a:spcPct val="50000"/>
              </a:spcBef>
            </a:pPr>
            <a:r>
              <a:rPr lang="en-US" b="1">
                <a:solidFill>
                  <a:srgbClr val="3333FF"/>
                </a:solidFill>
              </a:rPr>
              <a:t>Strengthening community action</a:t>
            </a:r>
          </a:p>
        </p:txBody>
      </p:sp>
      <p:sp>
        <p:nvSpPr>
          <p:cNvPr id="6152" name="Text Box 7"/>
          <p:cNvSpPr txBox="1">
            <a:spLocks noChangeArrowheads="1"/>
          </p:cNvSpPr>
          <p:nvPr/>
        </p:nvSpPr>
        <p:spPr bwMode="auto">
          <a:xfrm>
            <a:off x="5867400" y="5265738"/>
            <a:ext cx="2133600" cy="822325"/>
          </a:xfrm>
          <a:prstGeom prst="rect">
            <a:avLst/>
          </a:prstGeom>
          <a:noFill/>
          <a:ln w="9525">
            <a:noFill/>
            <a:miter lim="800000"/>
            <a:headEnd/>
            <a:tailEnd/>
          </a:ln>
        </p:spPr>
        <p:txBody>
          <a:bodyPr>
            <a:spAutoFit/>
          </a:bodyPr>
          <a:lstStyle/>
          <a:p>
            <a:pPr algn="r">
              <a:spcBef>
                <a:spcPct val="50000"/>
              </a:spcBef>
            </a:pPr>
            <a:r>
              <a:rPr lang="en-US" b="1">
                <a:solidFill>
                  <a:schemeClr val="bg1"/>
                </a:solidFill>
              </a:rPr>
              <a:t>Reorientating health services</a:t>
            </a:r>
          </a:p>
        </p:txBody>
      </p:sp>
      <p:sp>
        <p:nvSpPr>
          <p:cNvPr id="6153" name="Rectangle 9"/>
          <p:cNvSpPr>
            <a:spLocks noGrp="1" noChangeArrowheads="1"/>
          </p:cNvSpPr>
          <p:nvPr>
            <p:ph type="title"/>
          </p:nvPr>
        </p:nvSpPr>
        <p:spPr>
          <a:xfrm>
            <a:off x="609600" y="476250"/>
            <a:ext cx="8534400" cy="865188"/>
          </a:xfrm>
        </p:spPr>
        <p:txBody>
          <a:bodyPr>
            <a:normAutofit fontScale="90000"/>
          </a:bodyPr>
          <a:lstStyle/>
          <a:p>
            <a:pPr algn="ctr" eaLnBrk="1" hangingPunct="1"/>
            <a:r>
              <a:rPr lang="en-US" sz="3200" dirty="0">
                <a:solidFill>
                  <a:srgbClr val="3333FF"/>
                </a:solidFill>
              </a:rPr>
              <a:t>IMPORTANT AREAS FOR CONSIDERATION IN HEALTH PROMOTION</a:t>
            </a:r>
            <a:endParaRPr lang="en-US" sz="2800" dirty="0">
              <a:solidFill>
                <a:srgbClr val="3333FF"/>
              </a:solidFill>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Build healthy public policy: </a:t>
            </a:r>
          </a:p>
          <a:p>
            <a:pPr algn="just">
              <a:lnSpc>
                <a:spcPct val="120000"/>
              </a:lnSpc>
              <a:spcBef>
                <a:spcPts val="0"/>
              </a:spcBef>
              <a:buClrTx/>
              <a:buFont typeface="Wingdings" panose="05000000000000000000" pitchFamily="2" charset="2"/>
              <a:buChar char="q"/>
            </a:pPr>
            <a:r>
              <a:rPr lang="en-US" sz="2600" dirty="0">
                <a:solidFill>
                  <a:schemeClr val="tx1"/>
                </a:solidFill>
              </a:rPr>
              <a:t>Promotes healthy policies in all sectors , e.g. healthy workplaces, schools, homes, buildings, villages and communities.</a:t>
            </a:r>
          </a:p>
          <a:p>
            <a:pPr algn="just">
              <a:lnSpc>
                <a:spcPct val="120000"/>
              </a:lnSpc>
              <a:spcBef>
                <a:spcPts val="0"/>
              </a:spcBef>
              <a:buClrTx/>
              <a:buFont typeface="Wingdings" panose="05000000000000000000" pitchFamily="2" charset="2"/>
              <a:buChar char="q"/>
            </a:pPr>
            <a:r>
              <a:rPr lang="en-US" sz="2600" dirty="0">
                <a:solidFill>
                  <a:schemeClr val="tx1"/>
                </a:solidFill>
              </a:rPr>
              <a:t>Health aspect should be thought of and included in the policies of the various sectors.</a:t>
            </a:r>
          </a:p>
          <a:p>
            <a:pPr algn="just">
              <a:lnSpc>
                <a:spcPct val="120000"/>
              </a:lnSpc>
              <a:spcBef>
                <a:spcPts val="0"/>
              </a:spcBef>
              <a:buClrTx/>
              <a:buFont typeface="Wingdings" panose="05000000000000000000" pitchFamily="2" charset="2"/>
              <a:buChar char="q"/>
            </a:pPr>
            <a:r>
              <a:rPr lang="en-US" sz="2600" dirty="0">
                <a:solidFill>
                  <a:schemeClr val="tx1"/>
                </a:solidFill>
              </a:rPr>
              <a:t>Health Policies should also emphasize the prevention and promotion.</a:t>
            </a:r>
          </a:p>
          <a:p>
            <a:pPr marL="0" indent="0" algn="just">
              <a:lnSpc>
                <a:spcPct val="120000"/>
              </a:lnSpc>
              <a:spcBef>
                <a:spcPts val="0"/>
              </a:spcBef>
              <a:buClrTx/>
              <a:buNone/>
            </a:pPr>
            <a:r>
              <a:rPr lang="en-US" sz="2600" b="1" dirty="0">
                <a:solidFill>
                  <a:schemeClr val="tx1"/>
                </a:solidFill>
              </a:rPr>
              <a:t>Reorienting health services</a:t>
            </a:r>
          </a:p>
          <a:p>
            <a:pPr algn="just">
              <a:lnSpc>
                <a:spcPct val="120000"/>
              </a:lnSpc>
              <a:spcBef>
                <a:spcPts val="0"/>
              </a:spcBef>
              <a:buClrTx/>
              <a:buFont typeface="Wingdings" panose="05000000000000000000" pitchFamily="2" charset="2"/>
              <a:buChar char="q"/>
            </a:pPr>
            <a:r>
              <a:rPr lang="en-US" sz="2600" dirty="0">
                <a:solidFill>
                  <a:schemeClr val="tx1"/>
                </a:solidFill>
              </a:rPr>
              <a:t>Since lifestyle is linked to many of today’s health problems, prevention and promotion should decrease the burden on secondary (curative) health care.</a:t>
            </a:r>
          </a:p>
          <a:p>
            <a:pPr algn="just">
              <a:lnSpc>
                <a:spcPct val="120000"/>
              </a:lnSpc>
              <a:spcBef>
                <a:spcPts val="0"/>
              </a:spcBef>
              <a:buClrTx/>
              <a:buFont typeface="Wingdings" panose="05000000000000000000" pitchFamily="2" charset="2"/>
              <a:buChar char="q"/>
            </a:pPr>
            <a:r>
              <a:rPr lang="en-US" sz="2600" dirty="0">
                <a:solidFill>
                  <a:schemeClr val="tx1"/>
                </a:solidFill>
              </a:rPr>
              <a:t>Greater emphasis and resources placed on health promotion and primary health care.</a:t>
            </a:r>
          </a:p>
          <a:p>
            <a:pPr algn="just">
              <a:lnSpc>
                <a:spcPct val="120000"/>
              </a:lnSpc>
              <a:spcBef>
                <a:spcPts val="0"/>
              </a:spcBef>
              <a:buClrTx/>
              <a:buFont typeface="Wingdings" panose="05000000000000000000" pitchFamily="2" charset="2"/>
              <a:buChar char="q"/>
            </a:pPr>
            <a:r>
              <a:rPr lang="en-US" sz="2600" dirty="0">
                <a:solidFill>
                  <a:schemeClr val="tx1"/>
                </a:solidFill>
              </a:rPr>
              <a:t>Less emphasis on purchase of high tech equipment for secondary health care. </a:t>
            </a:r>
          </a:p>
          <a:p>
            <a:pPr algn="just">
              <a:lnSpc>
                <a:spcPct val="120000"/>
              </a:lnSpc>
              <a:spcBef>
                <a:spcPts val="0"/>
              </a:spcBef>
              <a:buClrTx/>
              <a:buFont typeface="Wingdings" panose="05000000000000000000" pitchFamily="2" charset="2"/>
              <a:buChar char="q"/>
            </a:pPr>
            <a:r>
              <a:rPr lang="en-US" sz="2600" dirty="0">
                <a:solidFill>
                  <a:schemeClr val="tx1"/>
                </a:solidFill>
              </a:rPr>
              <a:t>Equity in health care.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308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953"/>
            <a:ext cx="8829681" cy="6656698"/>
          </a:xfrm>
        </p:spPr>
        <p:txBody>
          <a:bodyPr>
            <a:normAutofit/>
          </a:bodyPr>
          <a:lstStyle/>
          <a:p>
            <a:pPr marL="0" indent="0" algn="just">
              <a:spcBef>
                <a:spcPts val="0"/>
              </a:spcBef>
              <a:buClrTx/>
              <a:buNone/>
            </a:pPr>
            <a:r>
              <a:rPr lang="en-US" sz="1600" b="1" dirty="0">
                <a:solidFill>
                  <a:schemeClr val="tx1"/>
                </a:solidFill>
              </a:rPr>
              <a:t>Content Delivery</a:t>
            </a:r>
            <a:r>
              <a:rPr lang="en-GB" sz="1600" b="1" dirty="0">
                <a:solidFill>
                  <a:schemeClr val="tx1"/>
                </a:solidFill>
              </a:rPr>
              <a:t>:</a:t>
            </a:r>
          </a:p>
          <a:p>
            <a:pPr marL="0" indent="0" algn="just">
              <a:lnSpc>
                <a:spcPct val="120000"/>
              </a:lnSpc>
              <a:spcBef>
                <a:spcPts val="0"/>
              </a:spcBef>
              <a:buClrTx/>
              <a:buNone/>
            </a:pPr>
            <a:endParaRPr lang="en-US" sz="1600" b="1" dirty="0">
              <a:solidFill>
                <a:schemeClr val="tx1"/>
              </a:solidFill>
            </a:endParaRPr>
          </a:p>
          <a:p>
            <a:pPr marL="0" indent="0" algn="just">
              <a:lnSpc>
                <a:spcPct val="120000"/>
              </a:lnSpc>
              <a:spcBef>
                <a:spcPts val="0"/>
              </a:spcBef>
              <a:buClrTx/>
              <a:buNone/>
            </a:pPr>
            <a:endParaRPr lang="en-US" sz="2000" b="1" dirty="0"/>
          </a:p>
          <a:p>
            <a:pPr marL="0" indent="0" algn="just">
              <a:lnSpc>
                <a:spcPct val="120000"/>
              </a:lnSpc>
              <a:spcBef>
                <a:spcPts val="0"/>
              </a:spcBef>
              <a:buClrTx/>
              <a:buNone/>
            </a:pPr>
            <a:endParaRPr lang="en-US" b="1" dirty="0"/>
          </a:p>
          <a:p>
            <a:pPr marL="0" indent="0" algn="just">
              <a:buNone/>
            </a:pPr>
            <a:endParaRPr lang="en-US" b="1" dirty="0"/>
          </a:p>
          <a:p>
            <a:pPr marL="0" indent="0" algn="just">
              <a:buNone/>
            </a:pPr>
            <a:endParaRPr lang="en-US" b="1" dirty="0"/>
          </a:p>
          <a:p>
            <a:pPr algn="just"/>
            <a:endParaRPr lang="en-US" b="1"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a:t>
            </a:fld>
            <a:endParaRPr lang="en-US" sz="2800" b="1" dirty="0">
              <a:solidFill>
                <a:schemeClr val="tx1"/>
              </a:solidFill>
              <a:latin typeface="Bookman Old Style" panose="02050604050505020204" pitchFamily="18" charset="0"/>
            </a:endParaRPr>
          </a:p>
        </p:txBody>
      </p:sp>
      <p:graphicFrame>
        <p:nvGraphicFramePr>
          <p:cNvPr id="2" name="Table 1">
            <a:extLst>
              <a:ext uri="{FF2B5EF4-FFF2-40B4-BE49-F238E27FC236}">
                <a16:creationId xmlns:a16="http://schemas.microsoft.com/office/drawing/2014/main" id="{E3758E0E-961B-4F0E-94CE-0AFF7863460E}"/>
              </a:ext>
            </a:extLst>
          </p:cNvPr>
          <p:cNvGraphicFramePr>
            <a:graphicFrameLocks noGrp="1"/>
          </p:cNvGraphicFramePr>
          <p:nvPr>
            <p:extLst>
              <p:ext uri="{D42A27DB-BD31-4B8C-83A1-F6EECF244321}">
                <p14:modId xmlns:p14="http://schemas.microsoft.com/office/powerpoint/2010/main" val="2970736069"/>
              </p:ext>
            </p:extLst>
          </p:nvPr>
        </p:nvGraphicFramePr>
        <p:xfrm>
          <a:off x="2345" y="304800"/>
          <a:ext cx="9105912" cy="6543989"/>
        </p:xfrm>
        <a:graphic>
          <a:graphicData uri="http://schemas.openxmlformats.org/drawingml/2006/table">
            <a:tbl>
              <a:tblPr firstRow="1" firstCol="1" bandRow="1">
                <a:tableStyleId>{5C22544A-7EE6-4342-B048-85BDC9FD1C3A}</a:tableStyleId>
              </a:tblPr>
              <a:tblGrid>
                <a:gridCol w="1981775">
                  <a:extLst>
                    <a:ext uri="{9D8B030D-6E8A-4147-A177-3AD203B41FA5}">
                      <a16:colId xmlns:a16="http://schemas.microsoft.com/office/drawing/2014/main" val="3187257651"/>
                    </a:ext>
                  </a:extLst>
                </a:gridCol>
                <a:gridCol w="1981775">
                  <a:extLst>
                    <a:ext uri="{9D8B030D-6E8A-4147-A177-3AD203B41FA5}">
                      <a16:colId xmlns:a16="http://schemas.microsoft.com/office/drawing/2014/main" val="59941340"/>
                    </a:ext>
                  </a:extLst>
                </a:gridCol>
                <a:gridCol w="1973681">
                  <a:extLst>
                    <a:ext uri="{9D8B030D-6E8A-4147-A177-3AD203B41FA5}">
                      <a16:colId xmlns:a16="http://schemas.microsoft.com/office/drawing/2014/main" val="2874250262"/>
                    </a:ext>
                  </a:extLst>
                </a:gridCol>
                <a:gridCol w="3168681">
                  <a:extLst>
                    <a:ext uri="{9D8B030D-6E8A-4147-A177-3AD203B41FA5}">
                      <a16:colId xmlns:a16="http://schemas.microsoft.com/office/drawing/2014/main" val="3546158633"/>
                    </a:ext>
                  </a:extLst>
                </a:gridCol>
              </a:tblGrid>
              <a:tr h="209676">
                <a:tc rowSpan="2">
                  <a:txBody>
                    <a:bodyPr/>
                    <a:lstStyle/>
                    <a:p>
                      <a:pPr>
                        <a:lnSpc>
                          <a:spcPts val="1680"/>
                        </a:lnSpc>
                        <a:spcAft>
                          <a:spcPts val="0"/>
                        </a:spcAft>
                      </a:pPr>
                      <a:r>
                        <a:rPr lang="en-GB" sz="1500" dirty="0">
                          <a:effectLst/>
                          <a:latin typeface="Bookman Old Style" panose="02050604050505020204" pitchFamily="18" charset="0"/>
                        </a:rPr>
                        <a:t>Week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gridSpan="2">
                  <a:txBody>
                    <a:bodyPr/>
                    <a:lstStyle/>
                    <a:p>
                      <a:pPr>
                        <a:lnSpc>
                          <a:spcPts val="1680"/>
                        </a:lnSpc>
                        <a:spcAft>
                          <a:spcPts val="0"/>
                        </a:spcAft>
                      </a:pPr>
                      <a:r>
                        <a:rPr lang="en-GB" sz="1500" dirty="0">
                          <a:effectLst/>
                          <a:latin typeface="Bookman Old Style" panose="02050604050505020204" pitchFamily="18" charset="0"/>
                        </a:rPr>
                        <a:t>Dates</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hMerge="1">
                  <a:txBody>
                    <a:bodyPr/>
                    <a:lstStyle/>
                    <a:p>
                      <a:endParaRPr lang="en-GB"/>
                    </a:p>
                  </a:txBody>
                  <a:tcPr/>
                </a:tc>
                <a:tc rowSpan="2">
                  <a:txBody>
                    <a:bodyPr/>
                    <a:lstStyle/>
                    <a:p>
                      <a:pPr>
                        <a:lnSpc>
                          <a:spcPts val="1680"/>
                        </a:lnSpc>
                        <a:spcAft>
                          <a:spcPts val="0"/>
                        </a:spcAft>
                      </a:pPr>
                      <a:r>
                        <a:rPr lang="en-GB" sz="1500" dirty="0">
                          <a:effectLst/>
                          <a:latin typeface="Bookman Old Style" panose="02050604050505020204" pitchFamily="18" charset="0"/>
                        </a:rPr>
                        <a:t>Unit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1983225185"/>
                  </a:ext>
                </a:extLst>
              </a:tr>
              <a:tr h="209676">
                <a:tc vMerge="1">
                  <a:txBody>
                    <a:bodyPr/>
                    <a:lstStyle/>
                    <a:p>
                      <a:endParaRPr lang="en-GB"/>
                    </a:p>
                  </a:txBody>
                  <a:tcPr/>
                </a:tc>
                <a:tc>
                  <a:txBody>
                    <a:bodyPr/>
                    <a:lstStyle/>
                    <a:p>
                      <a:pPr>
                        <a:lnSpc>
                          <a:spcPts val="1680"/>
                        </a:lnSpc>
                        <a:spcAft>
                          <a:spcPts val="0"/>
                        </a:spcAft>
                      </a:pPr>
                      <a:r>
                        <a:rPr lang="en-GB" sz="1500" dirty="0">
                          <a:effectLst/>
                          <a:latin typeface="Bookman Old Style" panose="02050604050505020204" pitchFamily="18" charset="0"/>
                        </a:rPr>
                        <a:t>From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To </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vMerge="1">
                  <a:txBody>
                    <a:bodyPr/>
                    <a:lstStyle/>
                    <a:p>
                      <a:endParaRPr lang="en-GB"/>
                    </a:p>
                  </a:txBody>
                  <a:tcPr/>
                </a:tc>
                <a:extLst>
                  <a:ext uri="{0D108BD9-81ED-4DB2-BD59-A6C34878D82A}">
                    <a16:rowId xmlns:a16="http://schemas.microsoft.com/office/drawing/2014/main" val="2688670173"/>
                  </a:ext>
                </a:extLst>
              </a:tr>
              <a:tr h="209676">
                <a:tc>
                  <a:txBody>
                    <a:bodyPr/>
                    <a:lstStyle/>
                    <a:p>
                      <a:pPr>
                        <a:lnSpc>
                          <a:spcPts val="1680"/>
                        </a:lnSpc>
                        <a:spcAft>
                          <a:spcPts val="0"/>
                        </a:spcAft>
                      </a:pPr>
                      <a:r>
                        <a:rPr lang="en-GB" sz="1500">
                          <a:effectLst/>
                          <a:latin typeface="Bookman Old Style" panose="02050604050505020204" pitchFamily="18" charset="0"/>
                        </a:rPr>
                        <a:t>Week 1:</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Introduction</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 </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 </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2225370904"/>
                  </a:ext>
                </a:extLst>
              </a:tr>
              <a:tr h="409485">
                <a:tc>
                  <a:txBody>
                    <a:bodyPr/>
                    <a:lstStyle/>
                    <a:p>
                      <a:pPr>
                        <a:lnSpc>
                          <a:spcPts val="1680"/>
                        </a:lnSpc>
                        <a:spcAft>
                          <a:spcPts val="0"/>
                        </a:spcAft>
                      </a:pPr>
                      <a:r>
                        <a:rPr lang="en-GB" sz="1500">
                          <a:effectLst/>
                          <a:latin typeface="Bookman Old Style" panose="02050604050505020204" pitchFamily="18" charset="0"/>
                        </a:rPr>
                        <a:t>Week 2:</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 </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Definition and approaches to community health</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1707224475"/>
                  </a:ext>
                </a:extLst>
              </a:tr>
              <a:tr h="419352">
                <a:tc>
                  <a:txBody>
                    <a:bodyPr/>
                    <a:lstStyle/>
                    <a:p>
                      <a:pPr>
                        <a:lnSpc>
                          <a:spcPts val="1680"/>
                        </a:lnSpc>
                        <a:spcAft>
                          <a:spcPts val="0"/>
                        </a:spcAft>
                      </a:pPr>
                      <a:r>
                        <a:rPr lang="en-GB" sz="1500">
                          <a:effectLst/>
                          <a:latin typeface="Bookman Old Style" panose="02050604050505020204" pitchFamily="18" charset="0"/>
                        </a:rPr>
                        <a:t>Week 3</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Community Health Strategy</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Community Health Strategies</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845033244"/>
                  </a:ext>
                </a:extLst>
              </a:tr>
              <a:tr h="409485">
                <a:tc>
                  <a:txBody>
                    <a:bodyPr/>
                    <a:lstStyle/>
                    <a:p>
                      <a:pPr>
                        <a:lnSpc>
                          <a:spcPts val="1680"/>
                        </a:lnSpc>
                        <a:spcAft>
                          <a:spcPts val="0"/>
                        </a:spcAft>
                      </a:pPr>
                      <a:r>
                        <a:rPr lang="en-GB" sz="1500" dirty="0">
                          <a:effectLst/>
                          <a:latin typeface="Bookman Old Style" panose="02050604050505020204" pitchFamily="18" charset="0"/>
                        </a:rPr>
                        <a:t>Week 4</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Health promotion</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definitions, principles, Ottawa charter</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1616416555"/>
                  </a:ext>
                </a:extLst>
              </a:tr>
              <a:tr h="209676">
                <a:tc>
                  <a:txBody>
                    <a:bodyPr/>
                    <a:lstStyle/>
                    <a:p>
                      <a:pPr>
                        <a:lnSpc>
                          <a:spcPts val="1680"/>
                        </a:lnSpc>
                        <a:spcAft>
                          <a:spcPts val="0"/>
                        </a:spcAft>
                      </a:pPr>
                      <a:r>
                        <a:rPr lang="en-GB" sz="1500">
                          <a:effectLst/>
                          <a:latin typeface="Bookman Old Style" panose="02050604050505020204" pitchFamily="18" charset="0"/>
                        </a:rPr>
                        <a:t>Week 5:</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US" sz="1500">
                          <a:effectLst/>
                          <a:latin typeface="Bookman Old Style" panose="02050604050505020204" pitchFamily="18" charset="0"/>
                        </a:rPr>
                        <a:t>Health education</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US" sz="1500" dirty="0">
                          <a:effectLst/>
                          <a:latin typeface="Bookman Old Style" panose="02050604050505020204" pitchFamily="18" charset="0"/>
                        </a:rPr>
                        <a:t>Definitions, approaches</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850770613"/>
                  </a:ext>
                </a:extLst>
              </a:tr>
              <a:tr h="560243">
                <a:tc>
                  <a:txBody>
                    <a:bodyPr/>
                    <a:lstStyle/>
                    <a:p>
                      <a:pPr>
                        <a:lnSpc>
                          <a:spcPts val="1680"/>
                        </a:lnSpc>
                        <a:spcAft>
                          <a:spcPts val="0"/>
                        </a:spcAft>
                      </a:pPr>
                      <a:r>
                        <a:rPr lang="en-GB" sz="1500">
                          <a:effectLst/>
                          <a:latin typeface="Bookman Old Style" panose="02050604050505020204" pitchFamily="18" charset="0"/>
                        </a:rPr>
                        <a:t>Week 6:</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Planning for health education, health education topics</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1003632526"/>
                  </a:ext>
                </a:extLst>
              </a:tr>
              <a:tr h="209676">
                <a:tc>
                  <a:txBody>
                    <a:bodyPr/>
                    <a:lstStyle/>
                    <a:p>
                      <a:pPr>
                        <a:lnSpc>
                          <a:spcPts val="1680"/>
                        </a:lnSpc>
                        <a:spcAft>
                          <a:spcPts val="0"/>
                        </a:spcAft>
                      </a:pPr>
                      <a:r>
                        <a:rPr lang="en-GB" sz="1500">
                          <a:effectLst/>
                          <a:latin typeface="Bookman Old Style" panose="02050604050505020204" pitchFamily="18" charset="0"/>
                        </a:rPr>
                        <a:t>Week 7:</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 </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Methods of health education</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3963155307"/>
                  </a:ext>
                </a:extLst>
              </a:tr>
              <a:tr h="409485">
                <a:tc>
                  <a:txBody>
                    <a:bodyPr/>
                    <a:lstStyle/>
                    <a:p>
                      <a:pPr>
                        <a:lnSpc>
                          <a:spcPts val="1680"/>
                        </a:lnSpc>
                        <a:spcAft>
                          <a:spcPts val="0"/>
                        </a:spcAft>
                      </a:pPr>
                      <a:r>
                        <a:rPr lang="en-GB" sz="1500">
                          <a:effectLst/>
                          <a:latin typeface="Bookman Old Style" panose="02050604050505020204" pitchFamily="18" charset="0"/>
                        </a:rPr>
                        <a:t>Week 8:</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 </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Steps in carrying out health education</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109566395"/>
                  </a:ext>
                </a:extLst>
              </a:tr>
              <a:tr h="209676">
                <a:tc>
                  <a:txBody>
                    <a:bodyPr/>
                    <a:lstStyle/>
                    <a:p>
                      <a:pPr>
                        <a:lnSpc>
                          <a:spcPts val="1680"/>
                        </a:lnSpc>
                        <a:spcAft>
                          <a:spcPts val="0"/>
                        </a:spcAft>
                      </a:pPr>
                      <a:r>
                        <a:rPr lang="en-GB" sz="1500">
                          <a:effectLst/>
                          <a:latin typeface="Bookman Old Style" panose="02050604050505020204" pitchFamily="18" charset="0"/>
                        </a:rPr>
                        <a:t>Week 9:</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 </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b="1" dirty="0">
                          <a:effectLst/>
                          <a:latin typeface="Bookman Old Style" panose="02050604050505020204" pitchFamily="18" charset="0"/>
                        </a:rPr>
                        <a:t>CATS</a:t>
                      </a:r>
                      <a:endParaRPr lang="en-GB" sz="15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2457977501"/>
                  </a:ext>
                </a:extLst>
              </a:tr>
              <a:tr h="409485">
                <a:tc>
                  <a:txBody>
                    <a:bodyPr/>
                    <a:lstStyle/>
                    <a:p>
                      <a:pPr>
                        <a:lnSpc>
                          <a:spcPts val="1680"/>
                        </a:lnSpc>
                        <a:spcAft>
                          <a:spcPts val="0"/>
                        </a:spcAft>
                      </a:pPr>
                      <a:r>
                        <a:rPr lang="en-GB" sz="1500">
                          <a:effectLst/>
                          <a:latin typeface="Bookman Old Style" panose="02050604050505020204" pitchFamily="18" charset="0"/>
                        </a:rPr>
                        <a:t>Week 10:</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PHC</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gn="just">
                        <a:lnSpc>
                          <a:spcPts val="1680"/>
                        </a:lnSpc>
                        <a:spcAft>
                          <a:spcPts val="0"/>
                        </a:spcAft>
                      </a:pPr>
                      <a:r>
                        <a:rPr lang="en-GB" sz="1500">
                          <a:effectLst/>
                          <a:latin typeface="Bookman Old Style" panose="02050604050505020204" pitchFamily="18" charset="0"/>
                        </a:rPr>
                        <a:t>health for all 2000, definitions, characteristics</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3048107992"/>
                  </a:ext>
                </a:extLst>
              </a:tr>
              <a:tr h="268593">
                <a:tc>
                  <a:txBody>
                    <a:bodyPr/>
                    <a:lstStyle/>
                    <a:p>
                      <a:pPr>
                        <a:lnSpc>
                          <a:spcPts val="1680"/>
                        </a:lnSpc>
                        <a:spcAft>
                          <a:spcPts val="0"/>
                        </a:spcAft>
                      </a:pPr>
                      <a:r>
                        <a:rPr lang="en-GB" sz="1500">
                          <a:effectLst/>
                          <a:latin typeface="Bookman Old Style" panose="02050604050505020204" pitchFamily="18" charset="0"/>
                        </a:rPr>
                        <a:t>Week 11</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gn="just">
                        <a:lnSpc>
                          <a:spcPts val="1680"/>
                        </a:lnSpc>
                        <a:spcAft>
                          <a:spcPts val="0"/>
                        </a:spcAft>
                      </a:pPr>
                      <a:r>
                        <a:rPr lang="en-US" sz="1500">
                          <a:effectLst/>
                          <a:latin typeface="Bookman Old Style" panose="02050604050505020204" pitchFamily="18" charset="0"/>
                        </a:rPr>
                        <a:t>Principles and concepts, elements</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1275738396"/>
                  </a:ext>
                </a:extLst>
              </a:tr>
              <a:tr h="409485">
                <a:tc>
                  <a:txBody>
                    <a:bodyPr/>
                    <a:lstStyle/>
                    <a:p>
                      <a:pPr>
                        <a:lnSpc>
                          <a:spcPts val="1680"/>
                        </a:lnSpc>
                        <a:spcAft>
                          <a:spcPts val="0"/>
                        </a:spcAft>
                      </a:pPr>
                      <a:r>
                        <a:rPr lang="en-GB" sz="1500">
                          <a:effectLst/>
                          <a:latin typeface="Bookman Old Style" panose="02050604050505020204" pitchFamily="18" charset="0"/>
                        </a:rPr>
                        <a:t>Week 12:</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 </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Millennium Development Goals, Sustainable Development Goals</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3035377220"/>
                  </a:ext>
                </a:extLst>
              </a:tr>
              <a:tr h="209676">
                <a:tc>
                  <a:txBody>
                    <a:bodyPr/>
                    <a:lstStyle/>
                    <a:p>
                      <a:pPr>
                        <a:lnSpc>
                          <a:spcPts val="1680"/>
                        </a:lnSpc>
                        <a:spcAft>
                          <a:spcPts val="0"/>
                        </a:spcAft>
                      </a:pPr>
                      <a:r>
                        <a:rPr lang="en-GB" sz="1500">
                          <a:effectLst/>
                          <a:latin typeface="Bookman Old Style" panose="02050604050505020204" pitchFamily="18" charset="0"/>
                        </a:rPr>
                        <a:t>Week 13:</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 </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CBHC, introduction,</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2430534686"/>
                  </a:ext>
                </a:extLst>
              </a:tr>
              <a:tr h="409485">
                <a:tc>
                  <a:txBody>
                    <a:bodyPr/>
                    <a:lstStyle/>
                    <a:p>
                      <a:pPr>
                        <a:lnSpc>
                          <a:spcPts val="1680"/>
                        </a:lnSpc>
                        <a:spcAft>
                          <a:spcPts val="0"/>
                        </a:spcAft>
                      </a:pPr>
                      <a:r>
                        <a:rPr lang="en-GB" sz="1500">
                          <a:effectLst/>
                          <a:latin typeface="Bookman Old Style" panose="02050604050505020204" pitchFamily="18" charset="0"/>
                        </a:rPr>
                        <a:t>Week 14:</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 </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Health promotion materials, health promotion messages</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1356634377"/>
                  </a:ext>
                </a:extLst>
              </a:tr>
              <a:tr h="209676">
                <a:tc>
                  <a:txBody>
                    <a:bodyPr/>
                    <a:lstStyle/>
                    <a:p>
                      <a:pPr>
                        <a:lnSpc>
                          <a:spcPts val="1680"/>
                        </a:lnSpc>
                        <a:spcAft>
                          <a:spcPts val="0"/>
                        </a:spcAft>
                      </a:pPr>
                      <a:r>
                        <a:rPr lang="en-GB" sz="1500">
                          <a:effectLst/>
                          <a:latin typeface="Bookman Old Style" panose="02050604050505020204" pitchFamily="18" charset="0"/>
                        </a:rPr>
                        <a:t>Week 15:</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 </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demonstrations</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4273409338"/>
                  </a:ext>
                </a:extLst>
              </a:tr>
              <a:tr h="209676">
                <a:tc>
                  <a:txBody>
                    <a:bodyPr/>
                    <a:lstStyle/>
                    <a:p>
                      <a:pPr>
                        <a:lnSpc>
                          <a:spcPts val="1680"/>
                        </a:lnSpc>
                        <a:spcAft>
                          <a:spcPts val="0"/>
                        </a:spcAft>
                      </a:pPr>
                      <a:r>
                        <a:rPr lang="en-GB" sz="1500">
                          <a:effectLst/>
                          <a:latin typeface="Bookman Old Style" panose="02050604050505020204" pitchFamily="18" charset="0"/>
                        </a:rPr>
                        <a:t>Week 16:</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 </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 </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1973425573"/>
                  </a:ext>
                </a:extLst>
              </a:tr>
              <a:tr h="209676">
                <a:tc>
                  <a:txBody>
                    <a:bodyPr/>
                    <a:lstStyle/>
                    <a:p>
                      <a:pPr>
                        <a:lnSpc>
                          <a:spcPts val="1680"/>
                        </a:lnSpc>
                        <a:spcAft>
                          <a:spcPts val="0"/>
                        </a:spcAft>
                      </a:pPr>
                      <a:r>
                        <a:rPr lang="en-GB" sz="1500">
                          <a:effectLst/>
                          <a:latin typeface="Bookman Old Style" panose="02050604050505020204" pitchFamily="18" charset="0"/>
                        </a:rPr>
                        <a:t>Week 17:</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 </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a:effectLst/>
                          <a:latin typeface="Bookman Old Style" panose="02050604050505020204" pitchFamily="18" charset="0"/>
                        </a:rPr>
                        <a:t>Study week</a:t>
                      </a:r>
                      <a:endParaRPr lang="en-GB"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467967592"/>
                  </a:ext>
                </a:extLst>
              </a:tr>
              <a:tr h="370346">
                <a:tc>
                  <a:txBody>
                    <a:bodyPr/>
                    <a:lstStyle/>
                    <a:p>
                      <a:pPr>
                        <a:lnSpc>
                          <a:spcPts val="1680"/>
                        </a:lnSpc>
                        <a:spcAft>
                          <a:spcPts val="0"/>
                        </a:spcAft>
                      </a:pPr>
                      <a:r>
                        <a:rPr lang="en-GB" sz="1500" dirty="0">
                          <a:effectLst/>
                          <a:latin typeface="Bookman Old Style" panose="02050604050505020204" pitchFamily="18" charset="0"/>
                        </a:rPr>
                        <a:t>Week 18:</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 </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tc>
                  <a:txBody>
                    <a:bodyPr/>
                    <a:lstStyle/>
                    <a:p>
                      <a:pPr>
                        <a:lnSpc>
                          <a:spcPts val="1680"/>
                        </a:lnSpc>
                        <a:spcAft>
                          <a:spcPts val="0"/>
                        </a:spcAft>
                      </a:pPr>
                      <a:r>
                        <a:rPr lang="en-GB" sz="1500" dirty="0">
                          <a:effectLst/>
                          <a:latin typeface="Bookman Old Style" panose="02050604050505020204" pitchFamily="18" charset="0"/>
                        </a:rPr>
                        <a:t>End of Semester Examinations</a:t>
                      </a:r>
                      <a:endParaRPr lang="en-GB"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9783" marR="49783" marT="0" marB="0"/>
                </a:tc>
                <a:extLst>
                  <a:ext uri="{0D108BD9-81ED-4DB2-BD59-A6C34878D82A}">
                    <a16:rowId xmlns:a16="http://schemas.microsoft.com/office/drawing/2014/main" val="2845149737"/>
                  </a:ext>
                </a:extLst>
              </a:tr>
            </a:tbl>
          </a:graphicData>
        </a:graphic>
      </p:graphicFrame>
    </p:spTree>
    <p:extLst>
      <p:ext uri="{BB962C8B-B14F-4D97-AF65-F5344CB8AC3E}">
        <p14:creationId xmlns:p14="http://schemas.microsoft.com/office/powerpoint/2010/main" val="35680362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Empowering communities to achieve well-being</a:t>
            </a:r>
          </a:p>
          <a:p>
            <a:pPr algn="just">
              <a:lnSpc>
                <a:spcPct val="120000"/>
              </a:lnSpc>
              <a:spcBef>
                <a:spcPts val="0"/>
              </a:spcBef>
              <a:buClrTx/>
              <a:buFont typeface="Wingdings" panose="05000000000000000000" pitchFamily="2" charset="2"/>
              <a:buChar char="q"/>
            </a:pPr>
            <a:r>
              <a:rPr lang="en-US" sz="2600" dirty="0">
                <a:solidFill>
                  <a:schemeClr val="tx1"/>
                </a:solidFill>
              </a:rPr>
              <a:t>Involvement of the community in health decisions, a multisectoral and participatory approach. </a:t>
            </a:r>
          </a:p>
          <a:p>
            <a:pPr algn="just">
              <a:lnSpc>
                <a:spcPct val="120000"/>
              </a:lnSpc>
              <a:spcBef>
                <a:spcPts val="0"/>
              </a:spcBef>
              <a:buClrTx/>
              <a:buFont typeface="Wingdings" panose="05000000000000000000" pitchFamily="2" charset="2"/>
              <a:buChar char="q"/>
            </a:pPr>
            <a:r>
              <a:rPr lang="en-US" sz="2600" dirty="0">
                <a:solidFill>
                  <a:schemeClr val="tx1"/>
                </a:solidFill>
              </a:rPr>
              <a:t>Provide communities with the information and tools to take actions to improve health and well-being.</a:t>
            </a:r>
          </a:p>
          <a:p>
            <a:pPr marL="0" indent="0" algn="just">
              <a:lnSpc>
                <a:spcPct val="120000"/>
              </a:lnSpc>
              <a:spcBef>
                <a:spcPts val="0"/>
              </a:spcBef>
              <a:buClrTx/>
              <a:buNone/>
            </a:pPr>
            <a:r>
              <a:rPr lang="en-US" sz="2600" b="1" dirty="0">
                <a:solidFill>
                  <a:schemeClr val="tx1"/>
                </a:solidFill>
              </a:rPr>
              <a:t>Creating supportive environments:</a:t>
            </a:r>
          </a:p>
          <a:p>
            <a:pPr algn="just">
              <a:lnSpc>
                <a:spcPct val="120000"/>
              </a:lnSpc>
              <a:spcBef>
                <a:spcPts val="0"/>
              </a:spcBef>
              <a:buClrTx/>
              <a:buFont typeface="Wingdings" panose="05000000000000000000" pitchFamily="2" charset="2"/>
              <a:buChar char="q"/>
            </a:pPr>
            <a:r>
              <a:rPr lang="en-US" sz="2600" dirty="0">
                <a:solidFill>
                  <a:schemeClr val="tx1"/>
                </a:solidFill>
              </a:rPr>
              <a:t>Healthy physical, social and economic   environment.</a:t>
            </a:r>
          </a:p>
          <a:p>
            <a:pPr algn="just">
              <a:lnSpc>
                <a:spcPct val="120000"/>
              </a:lnSpc>
              <a:spcBef>
                <a:spcPts val="0"/>
              </a:spcBef>
              <a:buClrTx/>
              <a:buFont typeface="Wingdings" panose="05000000000000000000" pitchFamily="2" charset="2"/>
              <a:buChar char="q"/>
            </a:pPr>
            <a:r>
              <a:rPr lang="en-US" sz="2600" dirty="0">
                <a:solidFill>
                  <a:schemeClr val="tx1"/>
                </a:solidFill>
              </a:rPr>
              <a:t>All development activities should aim for a healthy environment – healthy buildings, roads, workplaces, homes, surroundings and schools.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63088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Developing /increasing personal health skills</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and education for personal and family health. </a:t>
            </a:r>
          </a:p>
          <a:p>
            <a:pPr algn="just">
              <a:lnSpc>
                <a:spcPct val="120000"/>
              </a:lnSpc>
              <a:spcBef>
                <a:spcPts val="0"/>
              </a:spcBef>
              <a:buClrTx/>
              <a:buFont typeface="Wingdings" panose="05000000000000000000" pitchFamily="2" charset="2"/>
              <a:buChar char="q"/>
            </a:pPr>
            <a:r>
              <a:rPr lang="en-US" sz="2600" dirty="0">
                <a:solidFill>
                  <a:schemeClr val="tx1"/>
                </a:solidFill>
              </a:rPr>
              <a:t>Take account of values, beliefs and customs of the community.</a:t>
            </a:r>
          </a:p>
          <a:p>
            <a:pPr algn="just">
              <a:lnSpc>
                <a:spcPct val="120000"/>
              </a:lnSpc>
              <a:spcBef>
                <a:spcPts val="0"/>
              </a:spcBef>
              <a:buClrTx/>
              <a:buFont typeface="Wingdings" panose="05000000000000000000" pitchFamily="2" charset="2"/>
              <a:buChar char="q"/>
            </a:pPr>
            <a:r>
              <a:rPr lang="en-US" sz="2600" dirty="0">
                <a:solidFill>
                  <a:schemeClr val="tx1"/>
                </a:solidFill>
              </a:rPr>
              <a:t>Continuous process at all stages of life.</a:t>
            </a:r>
          </a:p>
          <a:p>
            <a:pPr algn="just">
              <a:lnSpc>
                <a:spcPct val="120000"/>
              </a:lnSpc>
              <a:spcBef>
                <a:spcPts val="0"/>
              </a:spcBef>
              <a:buClrTx/>
              <a:buFont typeface="Wingdings" panose="05000000000000000000" pitchFamily="2" charset="2"/>
              <a:buChar char="q"/>
            </a:pPr>
            <a:r>
              <a:rPr lang="en-US" sz="2600" dirty="0">
                <a:solidFill>
                  <a:schemeClr val="tx1"/>
                </a:solidFill>
              </a:rPr>
              <a:t>Guided and supported in developing skills (not imposed on them).</a:t>
            </a:r>
          </a:p>
          <a:p>
            <a:pPr algn="just">
              <a:lnSpc>
                <a:spcPct val="120000"/>
              </a:lnSpc>
              <a:spcBef>
                <a:spcPts val="0"/>
              </a:spcBef>
              <a:buClrTx/>
              <a:buFont typeface="Wingdings" panose="05000000000000000000" pitchFamily="2" charset="2"/>
              <a:buChar char="q"/>
            </a:pPr>
            <a:r>
              <a:rPr lang="en-US" sz="2600" dirty="0">
                <a:solidFill>
                  <a:schemeClr val="tx1"/>
                </a:solidFill>
              </a:rPr>
              <a:t>Build on existing knowledge and attitudes.</a:t>
            </a:r>
          </a:p>
          <a:p>
            <a:pPr marL="0" indent="0" algn="just">
              <a:lnSpc>
                <a:spcPct val="120000"/>
              </a:lnSpc>
              <a:spcBef>
                <a:spcPts val="0"/>
              </a:spcBef>
              <a:buClrTx/>
              <a:buNone/>
            </a:pPr>
            <a:r>
              <a:rPr lang="en-US" sz="2600" b="1" dirty="0">
                <a:solidFill>
                  <a:schemeClr val="tx1"/>
                </a:solidFill>
              </a:rPr>
              <a:t>Building alliances with special emphasis on the media</a:t>
            </a:r>
          </a:p>
          <a:p>
            <a:pPr algn="just">
              <a:lnSpc>
                <a:spcPct val="120000"/>
              </a:lnSpc>
              <a:spcBef>
                <a:spcPts val="0"/>
              </a:spcBef>
              <a:buClrTx/>
              <a:buFont typeface="Wingdings" panose="05000000000000000000" pitchFamily="2" charset="2"/>
              <a:buChar char="q"/>
            </a:pPr>
            <a:r>
              <a:rPr lang="en-US" sz="2600" dirty="0">
                <a:solidFill>
                  <a:schemeClr val="tx1"/>
                </a:solidFill>
              </a:rPr>
              <a:t>Media key players, influence on health of people. </a:t>
            </a:r>
          </a:p>
          <a:p>
            <a:pPr algn="just">
              <a:lnSpc>
                <a:spcPct val="120000"/>
              </a:lnSpc>
              <a:spcBef>
                <a:spcPts val="0"/>
              </a:spcBef>
              <a:buClrTx/>
              <a:buFont typeface="Wingdings" panose="05000000000000000000" pitchFamily="2" charset="2"/>
              <a:buChar char="q"/>
            </a:pPr>
            <a:r>
              <a:rPr lang="en-US" sz="2600" dirty="0">
                <a:solidFill>
                  <a:schemeClr val="tx1"/>
                </a:solidFill>
              </a:rPr>
              <a:t>Partnership with media ensures their collaboration and that correct information is passed on. </a:t>
            </a:r>
          </a:p>
          <a:p>
            <a:pPr algn="just">
              <a:lnSpc>
                <a:spcPct val="120000"/>
              </a:lnSpc>
              <a:spcBef>
                <a:spcPts val="0"/>
              </a:spcBef>
              <a:buClrTx/>
              <a:buFont typeface="Wingdings" panose="05000000000000000000" pitchFamily="2" charset="2"/>
              <a:buChar char="q"/>
            </a:pPr>
            <a:r>
              <a:rPr lang="en-US" sz="2600" dirty="0">
                <a:solidFill>
                  <a:schemeClr val="tx1"/>
                </a:solidFill>
              </a:rPr>
              <a:t>Free flow of information both ways, on matters vital to health.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73332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41509"/>
            <a:ext cx="8753475" cy="6445142"/>
          </a:xfrm>
        </p:spPr>
        <p:txBody>
          <a:bodyPr>
            <a:normAutofit fontScale="92500" lnSpcReduction="10000"/>
          </a:bodyPr>
          <a:lstStyle/>
          <a:p>
            <a:pPr marL="0" indent="0" algn="ctr">
              <a:lnSpc>
                <a:spcPct val="120000"/>
              </a:lnSpc>
              <a:spcBef>
                <a:spcPts val="0"/>
              </a:spcBef>
              <a:buClrTx/>
              <a:buNone/>
            </a:pPr>
            <a:r>
              <a:rPr lang="en-US" sz="2500" b="1" dirty="0">
                <a:solidFill>
                  <a:srgbClr val="0070C0"/>
                </a:solidFill>
              </a:rPr>
              <a:t>Basic principles / strategies  of health promotion</a:t>
            </a:r>
            <a:endParaRPr lang="en-GB" sz="2500" b="1" dirty="0">
              <a:solidFill>
                <a:srgbClr val="0070C0"/>
              </a:solidFill>
            </a:endParaRPr>
          </a:p>
          <a:p>
            <a:pPr marL="0" indent="0" algn="just">
              <a:lnSpc>
                <a:spcPct val="120000"/>
              </a:lnSpc>
              <a:spcBef>
                <a:spcPts val="0"/>
              </a:spcBef>
              <a:buClrTx/>
              <a:buNone/>
            </a:pPr>
            <a:r>
              <a:rPr lang="en-US" sz="2600" dirty="0">
                <a:solidFill>
                  <a:schemeClr val="tx1"/>
                </a:solidFill>
              </a:rPr>
              <a:t>According to the Ottawa Charter for Health Promotion, the basic principles / strategies of health promotion are:</a:t>
            </a:r>
          </a:p>
          <a:p>
            <a:pPr algn="just">
              <a:lnSpc>
                <a:spcPct val="120000"/>
              </a:lnSpc>
              <a:spcBef>
                <a:spcPts val="0"/>
              </a:spcBef>
              <a:buClrTx/>
              <a:buFont typeface="Wingdings" panose="05000000000000000000" pitchFamily="2" charset="2"/>
              <a:buChar char="q"/>
            </a:pPr>
            <a:r>
              <a:rPr lang="en-US" sz="2600" dirty="0">
                <a:solidFill>
                  <a:schemeClr val="tx1"/>
                </a:solidFill>
              </a:rPr>
              <a:t>Prerequisites for health</a:t>
            </a:r>
          </a:p>
          <a:p>
            <a:pPr algn="just">
              <a:lnSpc>
                <a:spcPct val="120000"/>
              </a:lnSpc>
              <a:spcBef>
                <a:spcPts val="0"/>
              </a:spcBef>
              <a:buClrTx/>
              <a:buFont typeface="Wingdings" panose="05000000000000000000" pitchFamily="2" charset="2"/>
              <a:buChar char="q"/>
            </a:pPr>
            <a:r>
              <a:rPr lang="en-US" sz="2600" dirty="0">
                <a:solidFill>
                  <a:schemeClr val="tx1"/>
                </a:solidFill>
              </a:rPr>
              <a:t>Enable</a:t>
            </a:r>
          </a:p>
          <a:p>
            <a:pPr algn="just">
              <a:lnSpc>
                <a:spcPct val="120000"/>
              </a:lnSpc>
              <a:spcBef>
                <a:spcPts val="0"/>
              </a:spcBef>
              <a:buClrTx/>
              <a:buFont typeface="Wingdings" panose="05000000000000000000" pitchFamily="2" charset="2"/>
              <a:buChar char="q"/>
            </a:pPr>
            <a:r>
              <a:rPr lang="en-US" sz="2600" dirty="0">
                <a:solidFill>
                  <a:schemeClr val="tx1"/>
                </a:solidFill>
              </a:rPr>
              <a:t>Mediate</a:t>
            </a:r>
          </a:p>
          <a:p>
            <a:pPr algn="just">
              <a:lnSpc>
                <a:spcPct val="120000"/>
              </a:lnSpc>
              <a:spcBef>
                <a:spcPts val="0"/>
              </a:spcBef>
              <a:buClrTx/>
              <a:buFont typeface="Wingdings" panose="05000000000000000000" pitchFamily="2" charset="2"/>
              <a:buChar char="q"/>
            </a:pPr>
            <a:r>
              <a:rPr lang="en-US" sz="2600" dirty="0">
                <a:solidFill>
                  <a:schemeClr val="tx1"/>
                </a:solidFill>
              </a:rPr>
              <a:t>Advocate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There are three main types of strategies used in implementation of health promotion:</a:t>
            </a:r>
          </a:p>
          <a:p>
            <a:pPr marL="0" indent="0" algn="just">
              <a:lnSpc>
                <a:spcPct val="120000"/>
              </a:lnSpc>
              <a:spcBef>
                <a:spcPts val="0"/>
              </a:spcBef>
              <a:buClrTx/>
              <a:buNone/>
            </a:pPr>
            <a:r>
              <a:rPr lang="en-US" sz="2600" b="1" dirty="0">
                <a:solidFill>
                  <a:schemeClr val="tx1"/>
                </a:solidFill>
              </a:rPr>
              <a:t>1. Enabling (Enable) </a:t>
            </a:r>
            <a:r>
              <a:rPr lang="en-US" sz="2600" dirty="0">
                <a:solidFill>
                  <a:schemeClr val="tx1"/>
                </a:solidFill>
              </a:rPr>
              <a:t>– Taking action in partnership with individuals or groups to empower them, through mobilization of human and material resources to promote and protect their health.</a:t>
            </a:r>
          </a:p>
          <a:p>
            <a:pPr algn="just">
              <a:lnSpc>
                <a:spcPct val="120000"/>
              </a:lnSpc>
              <a:spcBef>
                <a:spcPts val="0"/>
              </a:spcBef>
              <a:buClrTx/>
              <a:buFont typeface="Wingdings" panose="05000000000000000000" pitchFamily="2" charset="2"/>
              <a:buChar char="q"/>
            </a:pPr>
            <a:r>
              <a:rPr lang="en-US" sz="2600" dirty="0">
                <a:solidFill>
                  <a:schemeClr val="tx1"/>
                </a:solidFill>
              </a:rPr>
              <a:t>Health promotion focuses on achieving equity in health.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729198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Health promotion action aims at reducing differences in current health status and ensuring equal opportunities and resources to enable all people to achieve their fullest health potential. </a:t>
            </a:r>
          </a:p>
          <a:p>
            <a:pPr algn="just">
              <a:lnSpc>
                <a:spcPct val="120000"/>
              </a:lnSpc>
              <a:spcBef>
                <a:spcPts val="0"/>
              </a:spcBef>
              <a:buClrTx/>
              <a:buFont typeface="Wingdings" panose="05000000000000000000" pitchFamily="2" charset="2"/>
              <a:buChar char="q"/>
            </a:pPr>
            <a:r>
              <a:rPr lang="en-US" sz="2600" dirty="0">
                <a:solidFill>
                  <a:schemeClr val="tx1"/>
                </a:solidFill>
              </a:rPr>
              <a:t>This includes a secure foundation in a supportive environment, access to information, life skills and opportunities for making healthy choices. </a:t>
            </a:r>
          </a:p>
          <a:p>
            <a:pPr algn="just">
              <a:lnSpc>
                <a:spcPct val="120000"/>
              </a:lnSpc>
              <a:spcBef>
                <a:spcPts val="0"/>
              </a:spcBef>
              <a:buClrTx/>
              <a:buFont typeface="Wingdings" panose="05000000000000000000" pitchFamily="2" charset="2"/>
              <a:buChar char="q"/>
            </a:pPr>
            <a:r>
              <a:rPr lang="en-US" sz="2600" dirty="0">
                <a:solidFill>
                  <a:schemeClr val="tx1"/>
                </a:solidFill>
              </a:rPr>
              <a:t>People cannot achieve their fullest health potential unless they are able to take control of those things which determine their health. </a:t>
            </a:r>
          </a:p>
          <a:p>
            <a:pPr algn="just">
              <a:lnSpc>
                <a:spcPct val="120000"/>
              </a:lnSpc>
              <a:spcBef>
                <a:spcPts val="0"/>
              </a:spcBef>
              <a:buClrTx/>
              <a:buFont typeface="Wingdings" panose="05000000000000000000" pitchFamily="2" charset="2"/>
              <a:buChar char="q"/>
            </a:pPr>
            <a:r>
              <a:rPr lang="en-US" sz="2600" dirty="0">
                <a:solidFill>
                  <a:schemeClr val="tx1"/>
                </a:solidFill>
              </a:rPr>
              <a:t>This must apply equally to women and men.</a:t>
            </a:r>
          </a:p>
          <a:p>
            <a:pPr marL="0" indent="0" algn="just">
              <a:lnSpc>
                <a:spcPct val="120000"/>
              </a:lnSpc>
              <a:spcBef>
                <a:spcPts val="0"/>
              </a:spcBef>
              <a:buClrTx/>
              <a:buNone/>
            </a:pPr>
            <a:r>
              <a:rPr lang="en-US" sz="2600" b="1" dirty="0">
                <a:solidFill>
                  <a:schemeClr val="tx1"/>
                </a:solidFill>
              </a:rPr>
              <a:t>2. Creating environments that are supportive of health (Mediate) </a:t>
            </a:r>
            <a:r>
              <a:rPr lang="en-US" sz="2600" dirty="0">
                <a:solidFill>
                  <a:schemeClr val="tx1"/>
                </a:solidFill>
              </a:rPr>
              <a:t>-  Mediation which the process through which the different interests of individuals and communities and all sectors are reconciled in ways that promote and protect health</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35129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prerequisites and prospects for health cannot be ensured by the health sector alone. </a:t>
            </a:r>
          </a:p>
          <a:p>
            <a:pPr algn="just">
              <a:lnSpc>
                <a:spcPct val="120000"/>
              </a:lnSpc>
              <a:spcBef>
                <a:spcPts val="0"/>
              </a:spcBef>
              <a:buClrTx/>
              <a:buFont typeface="Wingdings" panose="05000000000000000000" pitchFamily="2" charset="2"/>
              <a:buChar char="q"/>
            </a:pPr>
            <a:r>
              <a:rPr lang="en-US" sz="2600" dirty="0">
                <a:solidFill>
                  <a:schemeClr val="tx1"/>
                </a:solidFill>
              </a:rPr>
              <a:t>More importantly, health promotion demands coordinated action by all concerned: by governments, by health and other social and economic sectors, by non-governmental and voluntary organizations, by local authorities, by industry and by the media. </a:t>
            </a:r>
          </a:p>
          <a:p>
            <a:pPr algn="just">
              <a:lnSpc>
                <a:spcPct val="120000"/>
              </a:lnSpc>
              <a:spcBef>
                <a:spcPts val="0"/>
              </a:spcBef>
              <a:buClrTx/>
              <a:buFont typeface="Wingdings" panose="05000000000000000000" pitchFamily="2" charset="2"/>
              <a:buChar char="q"/>
            </a:pPr>
            <a:r>
              <a:rPr lang="en-US" sz="2600" dirty="0">
                <a:solidFill>
                  <a:schemeClr val="tx1"/>
                </a:solidFill>
              </a:rPr>
              <a:t>People in all walks of life are involved as individuals, families and communities. Professional and social groups and health personnel have a major responsibility to mediate between differing interests in society for the pursuit of health.</a:t>
            </a:r>
          </a:p>
          <a:p>
            <a:pPr algn="just">
              <a:lnSpc>
                <a:spcPct val="120000"/>
              </a:lnSpc>
              <a:spcBef>
                <a:spcPts val="0"/>
              </a:spcBef>
              <a:buClrTx/>
              <a:buFont typeface="Wingdings" panose="05000000000000000000" pitchFamily="2" charset="2"/>
              <a:buChar char="q"/>
            </a:pPr>
            <a:r>
              <a:rPr lang="en-US" sz="2600" dirty="0">
                <a:solidFill>
                  <a:schemeClr val="tx1"/>
                </a:solidFill>
              </a:rPr>
              <a:t>Health promotion strategies and programmes should be adapted to the local needs and possibilities of individual countries and regions to take into account differing social, cultural and economic systems.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578233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 Advocacy to create the essential conditions for health (advocate) - </a:t>
            </a:r>
            <a:r>
              <a:rPr lang="en-US" sz="2600" dirty="0">
                <a:solidFill>
                  <a:schemeClr val="tx1"/>
                </a:solidFill>
              </a:rPr>
              <a:t>It implies a combination of individual and social actions designed to gain political commitment, policy support, social acceptance and systems support for a particular health programme</a:t>
            </a:r>
          </a:p>
          <a:p>
            <a:pPr algn="just">
              <a:lnSpc>
                <a:spcPct val="120000"/>
              </a:lnSpc>
              <a:spcBef>
                <a:spcPts val="0"/>
              </a:spcBef>
              <a:buClrTx/>
              <a:buFont typeface="Wingdings" panose="05000000000000000000" pitchFamily="2" charset="2"/>
              <a:buChar char="q"/>
            </a:pPr>
            <a:r>
              <a:rPr lang="en-US" sz="2600" dirty="0">
                <a:solidFill>
                  <a:schemeClr val="tx1"/>
                </a:solidFill>
              </a:rPr>
              <a:t>Good health is a major resource for social, economic and personal development and an important dimension of quality of life. </a:t>
            </a:r>
          </a:p>
          <a:p>
            <a:pPr algn="just">
              <a:lnSpc>
                <a:spcPct val="120000"/>
              </a:lnSpc>
              <a:spcBef>
                <a:spcPts val="0"/>
              </a:spcBef>
              <a:buClrTx/>
              <a:buFont typeface="Wingdings" panose="05000000000000000000" pitchFamily="2" charset="2"/>
              <a:buChar char="q"/>
            </a:pPr>
            <a:r>
              <a:rPr lang="en-US" sz="2600" dirty="0">
                <a:solidFill>
                  <a:schemeClr val="tx1"/>
                </a:solidFill>
              </a:rPr>
              <a:t>Political, economic, social, cultural, environmental, behavioural and biological factors can all favour health or be harmful to it. </a:t>
            </a:r>
          </a:p>
          <a:p>
            <a:pPr algn="just">
              <a:lnSpc>
                <a:spcPct val="120000"/>
              </a:lnSpc>
              <a:spcBef>
                <a:spcPts val="0"/>
              </a:spcBef>
              <a:buClrTx/>
              <a:buFont typeface="Wingdings" panose="05000000000000000000" pitchFamily="2" charset="2"/>
              <a:buChar char="q"/>
            </a:pPr>
            <a:r>
              <a:rPr lang="en-US" sz="2600" dirty="0">
                <a:solidFill>
                  <a:schemeClr val="tx1"/>
                </a:solidFill>
              </a:rPr>
              <a:t>Health promotion action aims at making these conditions favourable through advocacy for health.</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350913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dirty="0">
                <a:solidFill>
                  <a:schemeClr val="tx1"/>
                </a:solidFill>
              </a:rPr>
              <a:t> 4. </a:t>
            </a:r>
            <a:r>
              <a:rPr lang="en-US" sz="2800" b="1" dirty="0">
                <a:solidFill>
                  <a:schemeClr val="tx1"/>
                </a:solidFill>
              </a:rPr>
              <a:t>Prerequisites for health</a:t>
            </a:r>
          </a:p>
          <a:p>
            <a:pPr algn="just">
              <a:lnSpc>
                <a:spcPct val="120000"/>
              </a:lnSpc>
              <a:spcBef>
                <a:spcPts val="0"/>
              </a:spcBef>
              <a:buClrTx/>
              <a:buFont typeface="Wingdings" panose="05000000000000000000" pitchFamily="2" charset="2"/>
              <a:buChar char="q"/>
            </a:pPr>
            <a:r>
              <a:rPr lang="en-US" sz="2800" dirty="0">
                <a:solidFill>
                  <a:schemeClr val="tx1"/>
                </a:solidFill>
              </a:rPr>
              <a:t>The fundamental conditions and resources for health are peace, shelter, education, food, income, a stable ecosystem, sustainable resources, social justice and equity. </a:t>
            </a:r>
          </a:p>
          <a:p>
            <a:pPr algn="just">
              <a:lnSpc>
                <a:spcPct val="120000"/>
              </a:lnSpc>
              <a:spcBef>
                <a:spcPts val="0"/>
              </a:spcBef>
              <a:buClrTx/>
              <a:buFont typeface="Wingdings" panose="05000000000000000000" pitchFamily="2" charset="2"/>
              <a:buChar char="q"/>
            </a:pPr>
            <a:r>
              <a:rPr lang="en-US" sz="2800" dirty="0">
                <a:solidFill>
                  <a:schemeClr val="tx1"/>
                </a:solidFill>
              </a:rPr>
              <a:t>Improvement in health requires a secure foundation in these basic prerequisites.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475249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800" b="1" dirty="0">
                <a:solidFill>
                  <a:srgbClr val="0070C0"/>
                </a:solidFill>
              </a:rPr>
              <a:t>Health Promotion Important Policy Documents</a:t>
            </a:r>
          </a:p>
          <a:p>
            <a:pPr algn="just">
              <a:lnSpc>
                <a:spcPct val="120000"/>
              </a:lnSpc>
              <a:spcBef>
                <a:spcPts val="0"/>
              </a:spcBef>
              <a:buClrTx/>
              <a:buFont typeface="Wingdings" panose="05000000000000000000" pitchFamily="2" charset="2"/>
              <a:buChar char="q"/>
            </a:pPr>
            <a:r>
              <a:rPr lang="en-US" sz="2800" dirty="0">
                <a:solidFill>
                  <a:schemeClr val="tx1"/>
                </a:solidFill>
              </a:rPr>
              <a:t>Ottawa Charter (1986)</a:t>
            </a:r>
          </a:p>
          <a:p>
            <a:pPr algn="just">
              <a:lnSpc>
                <a:spcPct val="120000"/>
              </a:lnSpc>
              <a:spcBef>
                <a:spcPts val="0"/>
              </a:spcBef>
              <a:buClrTx/>
              <a:buFont typeface="Wingdings" panose="05000000000000000000" pitchFamily="2" charset="2"/>
              <a:buChar char="q"/>
            </a:pPr>
            <a:r>
              <a:rPr lang="en-US" sz="2800" dirty="0">
                <a:solidFill>
                  <a:schemeClr val="tx1"/>
                </a:solidFill>
              </a:rPr>
              <a:t>Health for All 21 and WHO key strategies</a:t>
            </a:r>
          </a:p>
          <a:p>
            <a:pPr algn="just">
              <a:lnSpc>
                <a:spcPct val="120000"/>
              </a:lnSpc>
              <a:spcBef>
                <a:spcPts val="0"/>
              </a:spcBef>
              <a:buClrTx/>
              <a:buFont typeface="Wingdings" panose="05000000000000000000" pitchFamily="2" charset="2"/>
              <a:buChar char="q"/>
            </a:pPr>
            <a:r>
              <a:rPr lang="en-US" sz="2800" dirty="0">
                <a:solidFill>
                  <a:schemeClr val="tx1"/>
                </a:solidFill>
              </a:rPr>
              <a:t>European Health Policy ( 1999)</a:t>
            </a:r>
          </a:p>
          <a:p>
            <a:pPr algn="just">
              <a:lnSpc>
                <a:spcPct val="120000"/>
              </a:lnSpc>
              <a:spcBef>
                <a:spcPts val="0"/>
              </a:spcBef>
              <a:buClrTx/>
              <a:buFont typeface="Wingdings" panose="05000000000000000000" pitchFamily="2" charset="2"/>
              <a:buChar char="q"/>
            </a:pPr>
            <a:r>
              <a:rPr lang="en-US" sz="2800" dirty="0">
                <a:solidFill>
                  <a:schemeClr val="tx1"/>
                </a:solidFill>
              </a:rPr>
              <a:t>National Health Programme  (1995)</a:t>
            </a:r>
          </a:p>
          <a:p>
            <a:pPr algn="just">
              <a:lnSpc>
                <a:spcPct val="120000"/>
              </a:lnSpc>
              <a:spcBef>
                <a:spcPts val="0"/>
              </a:spcBef>
              <a:buClrTx/>
              <a:buFont typeface="Wingdings" panose="05000000000000000000" pitchFamily="2" charset="2"/>
              <a:buChar char="q"/>
            </a:pPr>
            <a:r>
              <a:rPr lang="en-US" sz="2800" dirty="0">
                <a:solidFill>
                  <a:schemeClr val="tx1"/>
                </a:solidFill>
              </a:rPr>
              <a:t>National Environment and Health Action Plan of CR (1998)</a:t>
            </a:r>
          </a:p>
          <a:p>
            <a:pPr algn="just">
              <a:lnSpc>
                <a:spcPct val="120000"/>
              </a:lnSpc>
              <a:spcBef>
                <a:spcPts val="0"/>
              </a:spcBef>
              <a:buClrTx/>
              <a:buFont typeface="Wingdings" panose="05000000000000000000" pitchFamily="2" charset="2"/>
              <a:buChar char="q"/>
            </a:pPr>
            <a:r>
              <a:rPr lang="en-US" sz="2800" dirty="0">
                <a:solidFill>
                  <a:schemeClr val="tx1"/>
                </a:solidFill>
              </a:rPr>
              <a:t>Law No. 258/2000 on Public Health Protection  (2000)</a:t>
            </a:r>
          </a:p>
          <a:p>
            <a:pPr algn="just">
              <a:lnSpc>
                <a:spcPct val="120000"/>
              </a:lnSpc>
              <a:spcBef>
                <a:spcPts val="0"/>
              </a:spcBef>
              <a:buClrTx/>
              <a:buFont typeface="Wingdings" panose="05000000000000000000" pitchFamily="2" charset="2"/>
              <a:buChar char="q"/>
            </a:pPr>
            <a:r>
              <a:rPr lang="en-US" sz="2800" dirty="0">
                <a:solidFill>
                  <a:schemeClr val="tx1"/>
                </a:solidFill>
              </a:rPr>
              <a:t>Long-term Programme on Improving Health Status of Inhabitants of CR – Health for All 21 (2002).</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838576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WHO - Key strategies of health promotion</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Strategy on environment and children health (2002)</a:t>
            </a:r>
          </a:p>
          <a:p>
            <a:pPr algn="just">
              <a:lnSpc>
                <a:spcPct val="120000"/>
              </a:lnSpc>
              <a:spcBef>
                <a:spcPts val="0"/>
              </a:spcBef>
              <a:buClrTx/>
              <a:buFont typeface="Wingdings" panose="05000000000000000000" pitchFamily="2" charset="2"/>
              <a:buChar char="q"/>
            </a:pPr>
            <a:r>
              <a:rPr lang="en-US" sz="2600" dirty="0">
                <a:solidFill>
                  <a:schemeClr val="tx1"/>
                </a:solidFill>
              </a:rPr>
              <a:t>Global strategy on nutrition, physical activity and health (2003)</a:t>
            </a:r>
          </a:p>
          <a:p>
            <a:pPr algn="just">
              <a:lnSpc>
                <a:spcPct val="120000"/>
              </a:lnSpc>
              <a:spcBef>
                <a:spcPts val="0"/>
              </a:spcBef>
              <a:buClrTx/>
              <a:buFont typeface="Wingdings" panose="05000000000000000000" pitchFamily="2" charset="2"/>
              <a:buChar char="q"/>
            </a:pPr>
            <a:r>
              <a:rPr lang="en-US" sz="2600" dirty="0">
                <a:solidFill>
                  <a:schemeClr val="tx1"/>
                </a:solidFill>
              </a:rPr>
              <a:t>Framework convention on tobacco control (2003)</a:t>
            </a:r>
          </a:p>
          <a:p>
            <a:pPr algn="just">
              <a:lnSpc>
                <a:spcPct val="120000"/>
              </a:lnSpc>
              <a:spcBef>
                <a:spcPts val="0"/>
              </a:spcBef>
              <a:buClrTx/>
              <a:buFont typeface="Wingdings" panose="05000000000000000000" pitchFamily="2" charset="2"/>
              <a:buChar char="q"/>
            </a:pPr>
            <a:r>
              <a:rPr lang="en-US" sz="2600" dirty="0">
                <a:solidFill>
                  <a:schemeClr val="tx1"/>
                </a:solidFill>
              </a:rPr>
              <a:t>European action plan against alcohol (2003)</a:t>
            </a:r>
          </a:p>
          <a:p>
            <a:pPr algn="just">
              <a:lnSpc>
                <a:spcPct val="120000"/>
              </a:lnSpc>
              <a:spcBef>
                <a:spcPts val="0"/>
              </a:spcBef>
              <a:buClrTx/>
              <a:buFont typeface="Wingdings" panose="05000000000000000000" pitchFamily="2" charset="2"/>
              <a:buChar char="q"/>
            </a:pPr>
            <a:r>
              <a:rPr lang="en-US" sz="2600" dirty="0">
                <a:solidFill>
                  <a:schemeClr val="tx1"/>
                </a:solidFill>
              </a:rPr>
              <a:t>Declaration on mental health for Europe (2005)</a:t>
            </a:r>
          </a:p>
          <a:p>
            <a:pPr marL="0" indent="0" algn="ctr">
              <a:lnSpc>
                <a:spcPct val="120000"/>
              </a:lnSpc>
              <a:spcBef>
                <a:spcPts val="0"/>
              </a:spcBef>
              <a:buClrTx/>
              <a:buNone/>
            </a:pPr>
            <a:r>
              <a:rPr lang="en-US" sz="2600" b="1" dirty="0">
                <a:solidFill>
                  <a:srgbClr val="0070C0"/>
                </a:solidFill>
              </a:rPr>
              <a:t>National Health Programme</a:t>
            </a:r>
          </a:p>
          <a:p>
            <a:pPr algn="just">
              <a:lnSpc>
                <a:spcPct val="120000"/>
              </a:lnSpc>
              <a:spcBef>
                <a:spcPts val="0"/>
              </a:spcBef>
              <a:buClrTx/>
              <a:buFont typeface="Wingdings" panose="05000000000000000000" pitchFamily="2" charset="2"/>
              <a:buChar char="q"/>
            </a:pPr>
            <a:r>
              <a:rPr lang="en-US" sz="2600" dirty="0">
                <a:solidFill>
                  <a:schemeClr val="tx1"/>
                </a:solidFill>
              </a:rPr>
              <a:t>Increase the knowledge of people on healthy life style</a:t>
            </a:r>
          </a:p>
          <a:p>
            <a:pPr algn="just">
              <a:lnSpc>
                <a:spcPct val="120000"/>
              </a:lnSpc>
              <a:spcBef>
                <a:spcPts val="0"/>
              </a:spcBef>
              <a:buClrTx/>
              <a:buFont typeface="Wingdings" panose="05000000000000000000" pitchFamily="2" charset="2"/>
              <a:buChar char="q"/>
            </a:pPr>
            <a:r>
              <a:rPr lang="en-US" sz="2600" dirty="0">
                <a:solidFill>
                  <a:schemeClr val="tx1"/>
                </a:solidFill>
              </a:rPr>
              <a:t>Increase the knowledge of people on possibilities of disease prevention</a:t>
            </a:r>
          </a:p>
          <a:p>
            <a:pPr algn="just">
              <a:lnSpc>
                <a:spcPct val="120000"/>
              </a:lnSpc>
              <a:spcBef>
                <a:spcPts val="0"/>
              </a:spcBef>
              <a:buClrTx/>
              <a:buFont typeface="Wingdings" panose="05000000000000000000" pitchFamily="2" charset="2"/>
              <a:buChar char="q"/>
            </a:pPr>
            <a:r>
              <a:rPr lang="en-US" sz="2600" dirty="0">
                <a:solidFill>
                  <a:schemeClr val="tx1"/>
                </a:solidFill>
              </a:rPr>
              <a:t>Encourage changes of behaviour</a:t>
            </a:r>
          </a:p>
          <a:p>
            <a:pPr algn="just">
              <a:lnSpc>
                <a:spcPct val="120000"/>
              </a:lnSpc>
              <a:spcBef>
                <a:spcPts val="0"/>
              </a:spcBef>
              <a:buClrTx/>
              <a:buFont typeface="Wingdings" panose="05000000000000000000" pitchFamily="2" charset="2"/>
              <a:buChar char="q"/>
            </a:pPr>
            <a:r>
              <a:rPr lang="en-US" sz="2600" dirty="0">
                <a:solidFill>
                  <a:schemeClr val="tx1"/>
                </a:solidFill>
              </a:rPr>
              <a:t>Create coalitions for health promotion in the society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071815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Health Promotion - key developments</a:t>
            </a:r>
          </a:p>
          <a:p>
            <a:pPr algn="just">
              <a:lnSpc>
                <a:spcPct val="120000"/>
              </a:lnSpc>
              <a:spcBef>
                <a:spcPts val="0"/>
              </a:spcBef>
              <a:buClrTx/>
              <a:buFont typeface="Wingdings" panose="05000000000000000000" pitchFamily="2" charset="2"/>
              <a:buChar char="q"/>
            </a:pPr>
            <a:r>
              <a:rPr lang="en-US" sz="2600" dirty="0">
                <a:solidFill>
                  <a:schemeClr val="tx1"/>
                </a:solidFill>
              </a:rPr>
              <a:t>WHO definition of health (1948, 1998)</a:t>
            </a:r>
          </a:p>
          <a:p>
            <a:pPr algn="just">
              <a:lnSpc>
                <a:spcPct val="120000"/>
              </a:lnSpc>
              <a:spcBef>
                <a:spcPts val="0"/>
              </a:spcBef>
              <a:buClrTx/>
              <a:buFont typeface="Wingdings" panose="05000000000000000000" pitchFamily="2" charset="2"/>
              <a:buChar char="q"/>
            </a:pPr>
            <a:r>
              <a:rPr lang="en-US" sz="2600" dirty="0">
                <a:solidFill>
                  <a:schemeClr val="tx1"/>
                </a:solidFill>
              </a:rPr>
              <a:t> Declaration of Alma Ata (1978)</a:t>
            </a:r>
          </a:p>
          <a:p>
            <a:pPr marL="0" indent="0" algn="just">
              <a:lnSpc>
                <a:spcPct val="120000"/>
              </a:lnSpc>
              <a:spcBef>
                <a:spcPts val="0"/>
              </a:spcBef>
              <a:buClrTx/>
              <a:buNone/>
            </a:pPr>
            <a:r>
              <a:rPr lang="en-US" sz="2600" dirty="0">
                <a:solidFill>
                  <a:schemeClr val="tx1"/>
                </a:solidFill>
              </a:rPr>
              <a:t>	- blueprint for </a:t>
            </a:r>
            <a:r>
              <a:rPr lang="en-US" sz="2600" dirty="0" err="1">
                <a:solidFill>
                  <a:schemeClr val="tx1"/>
                </a:solidFill>
              </a:rPr>
              <a:t>PHC</a:t>
            </a: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	- ‘Health For All by the Year 2000’</a:t>
            </a:r>
          </a:p>
          <a:p>
            <a:pPr algn="just">
              <a:lnSpc>
                <a:spcPct val="120000"/>
              </a:lnSpc>
              <a:spcBef>
                <a:spcPts val="0"/>
              </a:spcBef>
              <a:buClrTx/>
              <a:buFont typeface="Wingdings" panose="05000000000000000000" pitchFamily="2" charset="2"/>
              <a:buChar char="q"/>
            </a:pPr>
            <a:r>
              <a:rPr lang="en-US" sz="2600" dirty="0">
                <a:solidFill>
                  <a:schemeClr val="tx1"/>
                </a:solidFill>
              </a:rPr>
              <a:t> Ottawa Charter (1986)</a:t>
            </a:r>
          </a:p>
          <a:p>
            <a:pPr marL="0" indent="0" algn="just">
              <a:lnSpc>
                <a:spcPct val="120000"/>
              </a:lnSpc>
              <a:spcBef>
                <a:spcPts val="0"/>
              </a:spcBef>
              <a:buClrTx/>
              <a:buNone/>
            </a:pPr>
            <a:r>
              <a:rPr lang="en-US" sz="2600" dirty="0">
                <a:solidFill>
                  <a:schemeClr val="tx1"/>
                </a:solidFill>
              </a:rPr>
              <a:t>	- Laid down principles of HP still followed today </a:t>
            </a:r>
          </a:p>
          <a:p>
            <a:pPr algn="just">
              <a:lnSpc>
                <a:spcPct val="120000"/>
              </a:lnSpc>
              <a:spcBef>
                <a:spcPts val="0"/>
              </a:spcBef>
              <a:buClrTx/>
              <a:buFont typeface="Wingdings" panose="05000000000000000000" pitchFamily="2" charset="2"/>
              <a:buChar char="q"/>
            </a:pPr>
            <a:r>
              <a:rPr lang="en-US" sz="2600" dirty="0">
                <a:solidFill>
                  <a:schemeClr val="tx1"/>
                </a:solidFill>
              </a:rPr>
              <a:t>Jakarta Declaration on Health Promotion into the 21st Century (1997)</a:t>
            </a:r>
          </a:p>
          <a:p>
            <a:pPr algn="just">
              <a:lnSpc>
                <a:spcPct val="120000"/>
              </a:lnSpc>
              <a:spcBef>
                <a:spcPts val="0"/>
              </a:spcBef>
              <a:buClrTx/>
              <a:buFont typeface="Wingdings" panose="05000000000000000000" pitchFamily="2" charset="2"/>
              <a:buChar char="q"/>
            </a:pPr>
            <a:r>
              <a:rPr lang="en-US" sz="2600" dirty="0" err="1">
                <a:solidFill>
                  <a:schemeClr val="tx1"/>
                </a:solidFill>
              </a:rPr>
              <a:t>Bancock</a:t>
            </a:r>
            <a:r>
              <a:rPr lang="en-US" sz="2600" dirty="0">
                <a:solidFill>
                  <a:schemeClr val="tx1"/>
                </a:solidFill>
              </a:rPr>
              <a:t> Charter (OC revisited in 2005)</a:t>
            </a:r>
          </a:p>
          <a:p>
            <a:pPr marL="0" indent="0" algn="ctr">
              <a:lnSpc>
                <a:spcPct val="120000"/>
              </a:lnSpc>
              <a:spcBef>
                <a:spcPts val="0"/>
              </a:spcBef>
              <a:buClrTx/>
              <a:buNone/>
            </a:pPr>
            <a:r>
              <a:rPr lang="en-US" sz="2600" b="1" dirty="0">
                <a:solidFill>
                  <a:srgbClr val="0070C0"/>
                </a:solidFill>
              </a:rPr>
              <a:t>AIMS</a:t>
            </a:r>
          </a:p>
          <a:p>
            <a:pPr algn="just">
              <a:lnSpc>
                <a:spcPct val="120000"/>
              </a:lnSpc>
              <a:spcBef>
                <a:spcPts val="0"/>
              </a:spcBef>
              <a:buClrTx/>
              <a:buFont typeface="Wingdings" panose="05000000000000000000" pitchFamily="2" charset="2"/>
              <a:buChar char="q"/>
            </a:pPr>
            <a:r>
              <a:rPr lang="en-US" sz="2600" dirty="0">
                <a:solidFill>
                  <a:schemeClr val="tx1"/>
                </a:solidFill>
              </a:rPr>
              <a:t>To improve the equity in health</a:t>
            </a:r>
          </a:p>
          <a:p>
            <a:pPr algn="just">
              <a:lnSpc>
                <a:spcPct val="120000"/>
              </a:lnSpc>
              <a:spcBef>
                <a:spcPts val="0"/>
              </a:spcBef>
              <a:buClrTx/>
              <a:buFont typeface="Wingdings" panose="05000000000000000000" pitchFamily="2" charset="2"/>
              <a:buChar char="q"/>
            </a:pPr>
            <a:r>
              <a:rPr lang="en-US" sz="2600" dirty="0">
                <a:solidFill>
                  <a:schemeClr val="tx1"/>
                </a:solidFill>
              </a:rPr>
              <a:t>To promote healthy lifestyles</a:t>
            </a:r>
          </a:p>
          <a:p>
            <a:pPr algn="just">
              <a:lnSpc>
                <a:spcPct val="120000"/>
              </a:lnSpc>
              <a:spcBef>
                <a:spcPts val="0"/>
              </a:spcBef>
              <a:buClrTx/>
              <a:buFont typeface="Wingdings" panose="05000000000000000000" pitchFamily="2" charset="2"/>
              <a:buChar char="q"/>
            </a:pPr>
            <a:r>
              <a:rPr lang="en-US" sz="2600" dirty="0">
                <a:solidFill>
                  <a:schemeClr val="tx1"/>
                </a:solidFill>
              </a:rPr>
              <a:t>Enable environments that supports health</a:t>
            </a:r>
          </a:p>
          <a:p>
            <a:pPr algn="just">
              <a:lnSpc>
                <a:spcPct val="120000"/>
              </a:lnSpc>
              <a:spcBef>
                <a:spcPts val="0"/>
              </a:spcBef>
              <a:buClrTx/>
              <a:buFont typeface="Wingdings" panose="05000000000000000000" pitchFamily="2" charset="2"/>
              <a:buChar char="q"/>
            </a:pPr>
            <a:r>
              <a:rPr lang="en-US" sz="2600" dirty="0">
                <a:solidFill>
                  <a:schemeClr val="tx1"/>
                </a:solidFill>
              </a:rPr>
              <a:t>Eliminate disparities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58851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19070</TotalTime>
  <Words>36434</Words>
  <Application>Microsoft Office PowerPoint</Application>
  <PresentationFormat>On-screen Show (4:3)</PresentationFormat>
  <Paragraphs>5352</Paragraphs>
  <Slides>389</Slides>
  <Notes>369</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389</vt:i4>
      </vt:variant>
    </vt:vector>
  </HeadingPairs>
  <TitlesOfParts>
    <vt:vector size="402" baseType="lpstr">
      <vt:lpstr>Arial</vt:lpstr>
      <vt:lpstr>Bookman Old Style</vt:lpstr>
      <vt:lpstr>Calibri</vt:lpstr>
      <vt:lpstr>Corbel</vt:lpstr>
      <vt:lpstr>Garamond</vt:lpstr>
      <vt:lpstr>Segoe UI</vt:lpstr>
      <vt:lpstr>Times New Roman</vt:lpstr>
      <vt:lpstr>Trebuchet MS</vt:lpstr>
      <vt:lpstr>Wingdings</vt:lpstr>
      <vt:lpstr>Wingdings 3</vt:lpstr>
      <vt:lpstr>Facet</vt:lpstr>
      <vt:lpstr>Default Design</vt:lpstr>
      <vt:lpstr>Clip</vt:lpstr>
      <vt:lpstr>PowerPoint Presentation</vt:lpstr>
      <vt:lpstr>Module Competence   </vt:lpstr>
      <vt:lpstr>Module Outcomes     </vt:lpstr>
      <vt:lpstr>Module Units    </vt:lpstr>
      <vt:lpstr>Module Content    </vt:lpstr>
      <vt:lpstr>Module Content - Continued    </vt:lpstr>
      <vt:lpstr>Teaching Strategies     </vt:lpstr>
      <vt:lpstr>Reference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Stages of disease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AREAS FOR CONSIDERATION IN HEALTH PROMOTION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PROMOTION METHODS USING BEATTIE’S TYPOLOGY (BEATTIE – 1991)</vt:lpstr>
      <vt:lpstr>TANNAHILL’S MODEL OF HEALTH PROMOTION (DOWNIE et al – 1990)</vt:lpstr>
      <vt:lpstr>PowerPoint Presentation</vt:lpstr>
      <vt:lpstr>PowerPoint Presentation</vt:lpstr>
      <vt:lpstr>PowerPoint Presentation</vt:lpstr>
      <vt:lpstr>AIMS AND METHODS IN HEALTH PROMOTION</vt:lpstr>
      <vt:lpstr>APPROACHES TO HEALTHY PROMOTION (THE EXAMPLE OF HEALTHY EATING)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GROUP METHODS IN HEALTH PROMOTION</vt:lpstr>
      <vt:lpstr>PowerPoint Presentation</vt:lpstr>
      <vt:lpstr>PowerPoint Presentation</vt:lpstr>
      <vt:lpstr>PowerPoint Presentation</vt:lpstr>
      <vt:lpstr>SUMMARY OF MEDIA METHODS</vt:lpstr>
      <vt:lpstr>SUMMARY OF MEDIA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ADVANTAGES AND DISADVANTAGES OF THE COMMUNITY DEVELOPMENT APPROACH</vt:lpstr>
      <vt:lpstr>COMMUNITY PARTICIPATION IN PLANNING HEALTH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FUNDAMENTALS OF ENVIRONMENTAL HEALTH</dc:title>
  <dc:creator>user</dc:creator>
  <cp:lastModifiedBy>Stephen Muthuvi</cp:lastModifiedBy>
  <cp:revision>1212</cp:revision>
  <dcterms:created xsi:type="dcterms:W3CDTF">2014-09-21T16:36:48Z</dcterms:created>
  <dcterms:modified xsi:type="dcterms:W3CDTF">2021-06-26T12:07:21Z</dcterms:modified>
</cp:coreProperties>
</file>