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1" r:id="rId3"/>
  </p:sldMasterIdLst>
  <p:notesMasterIdLst>
    <p:notesMasterId r:id="rId443"/>
  </p:notesMasterIdLst>
  <p:sldIdLst>
    <p:sldId id="920" r:id="rId4"/>
    <p:sldId id="257" r:id="rId5"/>
    <p:sldId id="524" r:id="rId6"/>
    <p:sldId id="523" r:id="rId7"/>
    <p:sldId id="525" r:id="rId8"/>
    <p:sldId id="314" r:id="rId9"/>
    <p:sldId id="526" r:id="rId10"/>
    <p:sldId id="311" r:id="rId11"/>
    <p:sldId id="1003" r:id="rId12"/>
    <p:sldId id="1137" r:id="rId13"/>
    <p:sldId id="983" r:id="rId14"/>
    <p:sldId id="1043" r:id="rId15"/>
    <p:sldId id="1004" r:id="rId16"/>
    <p:sldId id="1077" r:id="rId17"/>
    <p:sldId id="1080" r:id="rId18"/>
    <p:sldId id="1141" r:id="rId19"/>
    <p:sldId id="1142" r:id="rId20"/>
    <p:sldId id="1089" r:id="rId21"/>
    <p:sldId id="1090" r:id="rId22"/>
    <p:sldId id="1005" r:id="rId23"/>
    <p:sldId id="1006" r:id="rId24"/>
    <p:sldId id="1091" r:id="rId25"/>
    <p:sldId id="1007" r:id="rId26"/>
    <p:sldId id="1018" r:id="rId27"/>
    <p:sldId id="1019" r:id="rId28"/>
    <p:sldId id="1020" r:id="rId29"/>
    <p:sldId id="1021" r:id="rId30"/>
    <p:sldId id="1009" r:id="rId31"/>
    <p:sldId id="1010" r:id="rId32"/>
    <p:sldId id="1101" r:id="rId33"/>
    <p:sldId id="1011" r:id="rId34"/>
    <p:sldId id="1143" r:id="rId35"/>
    <p:sldId id="1041" r:id="rId36"/>
    <p:sldId id="1012" r:id="rId37"/>
    <p:sldId id="1014" r:id="rId38"/>
    <p:sldId id="1015" r:id="rId39"/>
    <p:sldId id="1092" r:id="rId40"/>
    <p:sldId id="1093" r:id="rId41"/>
    <p:sldId id="1094" r:id="rId42"/>
    <p:sldId id="1095" r:id="rId43"/>
    <p:sldId id="1096" r:id="rId44"/>
    <p:sldId id="1099" r:id="rId45"/>
    <p:sldId id="1097" r:id="rId46"/>
    <p:sldId id="1098" r:id="rId47"/>
    <p:sldId id="1016" r:id="rId48"/>
    <p:sldId id="1017" r:id="rId49"/>
    <p:sldId id="1022" r:id="rId50"/>
    <p:sldId id="1023" r:id="rId51"/>
    <p:sldId id="1024" r:id="rId52"/>
    <p:sldId id="1025" r:id="rId53"/>
    <p:sldId id="1027" r:id="rId54"/>
    <p:sldId id="1026" r:id="rId55"/>
    <p:sldId id="1028" r:id="rId56"/>
    <p:sldId id="1029" r:id="rId57"/>
    <p:sldId id="1030" r:id="rId58"/>
    <p:sldId id="1064" r:id="rId59"/>
    <p:sldId id="1031" r:id="rId60"/>
    <p:sldId id="1081" r:id="rId61"/>
    <p:sldId id="1032" r:id="rId62"/>
    <p:sldId id="1033" r:id="rId63"/>
    <p:sldId id="1100" r:id="rId64"/>
    <p:sldId id="1082" r:id="rId65"/>
    <p:sldId id="1083" r:id="rId66"/>
    <p:sldId id="1084" r:id="rId67"/>
    <p:sldId id="1066" r:id="rId68"/>
    <p:sldId id="1067" r:id="rId69"/>
    <p:sldId id="1068" r:id="rId70"/>
    <p:sldId id="1069" r:id="rId71"/>
    <p:sldId id="1070" r:id="rId72"/>
    <p:sldId id="1071" r:id="rId73"/>
    <p:sldId id="1072" r:id="rId74"/>
    <p:sldId id="1073" r:id="rId75"/>
    <p:sldId id="1074" r:id="rId76"/>
    <p:sldId id="1075" r:id="rId77"/>
    <p:sldId id="1076" r:id="rId78"/>
    <p:sldId id="1065" r:id="rId79"/>
    <p:sldId id="1034" r:id="rId80"/>
    <p:sldId id="1035" r:id="rId81"/>
    <p:sldId id="1036" r:id="rId82"/>
    <p:sldId id="1037" r:id="rId83"/>
    <p:sldId id="1085" r:id="rId84"/>
    <p:sldId id="1086" r:id="rId85"/>
    <p:sldId id="1087" r:id="rId86"/>
    <p:sldId id="1088" r:id="rId87"/>
    <p:sldId id="1104" r:id="rId88"/>
    <p:sldId id="1105" r:id="rId89"/>
    <p:sldId id="1125" r:id="rId90"/>
    <p:sldId id="1108" r:id="rId91"/>
    <p:sldId id="1109" r:id="rId92"/>
    <p:sldId id="1106" r:id="rId93"/>
    <p:sldId id="1120" r:id="rId94"/>
    <p:sldId id="1119" r:id="rId95"/>
    <p:sldId id="1121" r:id="rId96"/>
    <p:sldId id="1124" r:id="rId97"/>
    <p:sldId id="1123" r:id="rId98"/>
    <p:sldId id="1134" r:id="rId99"/>
    <p:sldId id="1122" r:id="rId100"/>
    <p:sldId id="1107" r:id="rId101"/>
    <p:sldId id="1110" r:id="rId102"/>
    <p:sldId id="1111" r:id="rId103"/>
    <p:sldId id="1112" r:id="rId104"/>
    <p:sldId id="1115" r:id="rId105"/>
    <p:sldId id="1118" r:id="rId106"/>
    <p:sldId id="1117" r:id="rId107"/>
    <p:sldId id="1116" r:id="rId108"/>
    <p:sldId id="1113" r:id="rId109"/>
    <p:sldId id="1114" r:id="rId110"/>
    <p:sldId id="1128" r:id="rId111"/>
    <p:sldId id="1127" r:id="rId112"/>
    <p:sldId id="1126" r:id="rId113"/>
    <p:sldId id="1078" r:id="rId114"/>
    <p:sldId id="1079" r:id="rId115"/>
    <p:sldId id="1132" r:id="rId116"/>
    <p:sldId id="1133" r:id="rId117"/>
    <p:sldId id="1038" r:id="rId118"/>
    <p:sldId id="1039" r:id="rId119"/>
    <p:sldId id="1040" r:id="rId120"/>
    <p:sldId id="1042" r:id="rId121"/>
    <p:sldId id="1102" r:id="rId122"/>
    <p:sldId id="1103" r:id="rId123"/>
    <p:sldId id="1135" r:id="rId124"/>
    <p:sldId id="1138" r:id="rId125"/>
    <p:sldId id="1136" r:id="rId126"/>
    <p:sldId id="513" r:id="rId127"/>
    <p:sldId id="557" r:id="rId128"/>
    <p:sldId id="558" r:id="rId129"/>
    <p:sldId id="555" r:id="rId130"/>
    <p:sldId id="556" r:id="rId131"/>
    <p:sldId id="566" r:id="rId132"/>
    <p:sldId id="548" r:id="rId133"/>
    <p:sldId id="552" r:id="rId134"/>
    <p:sldId id="528" r:id="rId135"/>
    <p:sldId id="550" r:id="rId136"/>
    <p:sldId id="530" r:id="rId137"/>
    <p:sldId id="559" r:id="rId138"/>
    <p:sldId id="560" r:id="rId139"/>
    <p:sldId id="529" r:id="rId140"/>
    <p:sldId id="562" r:id="rId141"/>
    <p:sldId id="561" r:id="rId142"/>
    <p:sldId id="533" r:id="rId143"/>
    <p:sldId id="534" r:id="rId144"/>
    <p:sldId id="564" r:id="rId145"/>
    <p:sldId id="565" r:id="rId146"/>
    <p:sldId id="537" r:id="rId147"/>
    <p:sldId id="563" r:id="rId148"/>
    <p:sldId id="538" r:id="rId149"/>
    <p:sldId id="539" r:id="rId150"/>
    <p:sldId id="536" r:id="rId151"/>
    <p:sldId id="535" r:id="rId152"/>
    <p:sldId id="541" r:id="rId153"/>
    <p:sldId id="542" r:id="rId154"/>
    <p:sldId id="543" r:id="rId155"/>
    <p:sldId id="544" r:id="rId156"/>
    <p:sldId id="549" r:id="rId157"/>
    <p:sldId id="567" r:id="rId158"/>
    <p:sldId id="572" r:id="rId159"/>
    <p:sldId id="568" r:id="rId160"/>
    <p:sldId id="569" r:id="rId161"/>
    <p:sldId id="571" r:id="rId162"/>
    <p:sldId id="675" r:id="rId163"/>
    <p:sldId id="676" r:id="rId164"/>
    <p:sldId id="677" r:id="rId165"/>
    <p:sldId id="678" r:id="rId166"/>
    <p:sldId id="620" r:id="rId167"/>
    <p:sldId id="621" r:id="rId168"/>
    <p:sldId id="622" r:id="rId169"/>
    <p:sldId id="623" r:id="rId170"/>
    <p:sldId id="679" r:id="rId171"/>
    <p:sldId id="574" r:id="rId172"/>
    <p:sldId id="624" r:id="rId173"/>
    <p:sldId id="664" r:id="rId174"/>
    <p:sldId id="665" r:id="rId175"/>
    <p:sldId id="625" r:id="rId176"/>
    <p:sldId id="626" r:id="rId177"/>
    <p:sldId id="627" r:id="rId178"/>
    <p:sldId id="628" r:id="rId179"/>
    <p:sldId id="629" r:id="rId180"/>
    <p:sldId id="630" r:id="rId181"/>
    <p:sldId id="631" r:id="rId182"/>
    <p:sldId id="632" r:id="rId183"/>
    <p:sldId id="633" r:id="rId184"/>
    <p:sldId id="634" r:id="rId185"/>
    <p:sldId id="635" r:id="rId186"/>
    <p:sldId id="636" r:id="rId187"/>
    <p:sldId id="637" r:id="rId188"/>
    <p:sldId id="638" r:id="rId189"/>
    <p:sldId id="639" r:id="rId190"/>
    <p:sldId id="640" r:id="rId191"/>
    <p:sldId id="641" r:id="rId192"/>
    <p:sldId id="642" r:id="rId193"/>
    <p:sldId id="643" r:id="rId194"/>
    <p:sldId id="644" r:id="rId195"/>
    <p:sldId id="684" r:id="rId196"/>
    <p:sldId id="645" r:id="rId197"/>
    <p:sldId id="646" r:id="rId198"/>
    <p:sldId id="647" r:id="rId199"/>
    <p:sldId id="648" r:id="rId200"/>
    <p:sldId id="650" r:id="rId201"/>
    <p:sldId id="651" r:id="rId202"/>
    <p:sldId id="680" r:id="rId203"/>
    <p:sldId id="681" r:id="rId204"/>
    <p:sldId id="668" r:id="rId205"/>
    <p:sldId id="669" r:id="rId206"/>
    <p:sldId id="649" r:id="rId207"/>
    <p:sldId id="652" r:id="rId208"/>
    <p:sldId id="653" r:id="rId209"/>
    <p:sldId id="654" r:id="rId210"/>
    <p:sldId id="655" r:id="rId211"/>
    <p:sldId id="656" r:id="rId212"/>
    <p:sldId id="657" r:id="rId213"/>
    <p:sldId id="682" r:id="rId214"/>
    <p:sldId id="683" r:id="rId215"/>
    <p:sldId id="658" r:id="rId216"/>
    <p:sldId id="659" r:id="rId217"/>
    <p:sldId id="661" r:id="rId218"/>
    <p:sldId id="660" r:id="rId219"/>
    <p:sldId id="662" r:id="rId220"/>
    <p:sldId id="663" r:id="rId221"/>
    <p:sldId id="671" r:id="rId222"/>
    <p:sldId id="703" r:id="rId223"/>
    <p:sldId id="696" r:id="rId224"/>
    <p:sldId id="701" r:id="rId225"/>
    <p:sldId id="685" r:id="rId226"/>
    <p:sldId id="697" r:id="rId227"/>
    <p:sldId id="698" r:id="rId228"/>
    <p:sldId id="666" r:id="rId229"/>
    <p:sldId id="702" r:id="rId230"/>
    <p:sldId id="686" r:id="rId231"/>
    <p:sldId id="689" r:id="rId232"/>
    <p:sldId id="690" r:id="rId233"/>
    <p:sldId id="691" r:id="rId234"/>
    <p:sldId id="692" r:id="rId235"/>
    <p:sldId id="695" r:id="rId236"/>
    <p:sldId id="812" r:id="rId237"/>
    <p:sldId id="819" r:id="rId238"/>
    <p:sldId id="813" r:id="rId239"/>
    <p:sldId id="814" r:id="rId240"/>
    <p:sldId id="815" r:id="rId241"/>
    <p:sldId id="816" r:id="rId242"/>
    <p:sldId id="912" r:id="rId243"/>
    <p:sldId id="913" r:id="rId244"/>
    <p:sldId id="817" r:id="rId245"/>
    <p:sldId id="818" r:id="rId246"/>
    <p:sldId id="693" r:id="rId247"/>
    <p:sldId id="705" r:id="rId248"/>
    <p:sldId id="706" r:id="rId249"/>
    <p:sldId id="900" r:id="rId250"/>
    <p:sldId id="712" r:id="rId251"/>
    <p:sldId id="688" r:id="rId252"/>
    <p:sldId id="707" r:id="rId253"/>
    <p:sldId id="704" r:id="rId254"/>
    <p:sldId id="899" r:id="rId255"/>
    <p:sldId id="708" r:id="rId256"/>
    <p:sldId id="710" r:id="rId257"/>
    <p:sldId id="711" r:id="rId258"/>
    <p:sldId id="897" r:id="rId259"/>
    <p:sldId id="901" r:id="rId260"/>
    <p:sldId id="898" r:id="rId261"/>
    <p:sldId id="902" r:id="rId262"/>
    <p:sldId id="903" r:id="rId263"/>
    <p:sldId id="904" r:id="rId264"/>
    <p:sldId id="906" r:id="rId265"/>
    <p:sldId id="713" r:id="rId266"/>
    <p:sldId id="714" r:id="rId267"/>
    <p:sldId id="716" r:id="rId268"/>
    <p:sldId id="717" r:id="rId269"/>
    <p:sldId id="718" r:id="rId270"/>
    <p:sldId id="719" r:id="rId271"/>
    <p:sldId id="720" r:id="rId272"/>
    <p:sldId id="721" r:id="rId273"/>
    <p:sldId id="722" r:id="rId274"/>
    <p:sldId id="723" r:id="rId275"/>
    <p:sldId id="725" r:id="rId276"/>
    <p:sldId id="687" r:id="rId277"/>
    <p:sldId id="726" r:id="rId278"/>
    <p:sldId id="908" r:id="rId279"/>
    <p:sldId id="740" r:id="rId280"/>
    <p:sldId id="907" r:id="rId281"/>
    <p:sldId id="709" r:id="rId282"/>
    <p:sldId id="727" r:id="rId283"/>
    <p:sldId id="729" r:id="rId284"/>
    <p:sldId id="730" r:id="rId285"/>
    <p:sldId id="894" r:id="rId286"/>
    <p:sldId id="909" r:id="rId287"/>
    <p:sldId id="895" r:id="rId288"/>
    <p:sldId id="737" r:id="rId289"/>
    <p:sldId id="735" r:id="rId290"/>
    <p:sldId id="738" r:id="rId291"/>
    <p:sldId id="892" r:id="rId292"/>
    <p:sldId id="893" r:id="rId293"/>
    <p:sldId id="1149" r:id="rId294"/>
    <p:sldId id="886" r:id="rId295"/>
    <p:sldId id="391" r:id="rId296"/>
    <p:sldId id="887" r:id="rId297"/>
    <p:sldId id="914" r:id="rId298"/>
    <p:sldId id="888" r:id="rId299"/>
    <p:sldId id="889" r:id="rId300"/>
    <p:sldId id="393" r:id="rId301"/>
    <p:sldId id="394" r:id="rId302"/>
    <p:sldId id="395" r:id="rId303"/>
    <p:sldId id="890" r:id="rId304"/>
    <p:sldId id="891" r:id="rId305"/>
    <p:sldId id="398" r:id="rId306"/>
    <p:sldId id="419" r:id="rId307"/>
    <p:sldId id="496" r:id="rId308"/>
    <p:sldId id="494" r:id="rId309"/>
    <p:sldId id="495" r:id="rId310"/>
    <p:sldId id="510" r:id="rId311"/>
    <p:sldId id="501" r:id="rId312"/>
    <p:sldId id="503" r:id="rId313"/>
    <p:sldId id="504" r:id="rId314"/>
    <p:sldId id="505" r:id="rId315"/>
    <p:sldId id="511" r:id="rId316"/>
    <p:sldId id="514" r:id="rId317"/>
    <p:sldId id="515" r:id="rId318"/>
    <p:sldId id="516" r:id="rId319"/>
    <p:sldId id="509" r:id="rId320"/>
    <p:sldId id="512" r:id="rId321"/>
    <p:sldId id="734" r:id="rId322"/>
    <p:sldId id="763" r:id="rId323"/>
    <p:sldId id="762" r:id="rId324"/>
    <p:sldId id="769" r:id="rId325"/>
    <p:sldId id="770" r:id="rId326"/>
    <p:sldId id="772" r:id="rId327"/>
    <p:sldId id="1150" r:id="rId328"/>
    <p:sldId id="551" r:id="rId329"/>
    <p:sldId id="741" r:id="rId330"/>
    <p:sldId id="752" r:id="rId331"/>
    <p:sldId id="755" r:id="rId332"/>
    <p:sldId id="753" r:id="rId333"/>
    <p:sldId id="754" r:id="rId334"/>
    <p:sldId id="758" r:id="rId335"/>
    <p:sldId id="756" r:id="rId336"/>
    <p:sldId id="759" r:id="rId337"/>
    <p:sldId id="761" r:id="rId338"/>
    <p:sldId id="760" r:id="rId339"/>
    <p:sldId id="766" r:id="rId340"/>
    <p:sldId id="881" r:id="rId341"/>
    <p:sldId id="882" r:id="rId342"/>
    <p:sldId id="775" r:id="rId343"/>
    <p:sldId id="757" r:id="rId344"/>
    <p:sldId id="776" r:id="rId345"/>
    <p:sldId id="780" r:id="rId346"/>
    <p:sldId id="781" r:id="rId347"/>
    <p:sldId id="880" r:id="rId348"/>
    <p:sldId id="883" r:id="rId349"/>
    <p:sldId id="777" r:id="rId350"/>
    <p:sldId id="782" r:id="rId351"/>
    <p:sldId id="783" r:id="rId352"/>
    <p:sldId id="778" r:id="rId353"/>
    <p:sldId id="779" r:id="rId354"/>
    <p:sldId id="1139" r:id="rId355"/>
    <p:sldId id="1140" r:id="rId356"/>
    <p:sldId id="1144" r:id="rId357"/>
    <p:sldId id="1145" r:id="rId358"/>
    <p:sldId id="1146" r:id="rId359"/>
    <p:sldId id="884" r:id="rId360"/>
    <p:sldId id="784" r:id="rId361"/>
    <p:sldId id="787" r:id="rId362"/>
    <p:sldId id="786" r:id="rId363"/>
    <p:sldId id="785" r:id="rId364"/>
    <p:sldId id="790" r:id="rId365"/>
    <p:sldId id="789" r:id="rId366"/>
    <p:sldId id="910" r:id="rId367"/>
    <p:sldId id="791" r:id="rId368"/>
    <p:sldId id="793" r:id="rId369"/>
    <p:sldId id="792" r:id="rId370"/>
    <p:sldId id="795" r:id="rId371"/>
    <p:sldId id="794" r:id="rId372"/>
    <p:sldId id="788" r:id="rId373"/>
    <p:sldId id="878" r:id="rId374"/>
    <p:sldId id="862" r:id="rId375"/>
    <p:sldId id="798" r:id="rId376"/>
    <p:sldId id="797" r:id="rId377"/>
    <p:sldId id="796" r:id="rId378"/>
    <p:sldId id="801" r:id="rId379"/>
    <p:sldId id="800" r:id="rId380"/>
    <p:sldId id="803" r:id="rId381"/>
    <p:sldId id="802" r:id="rId382"/>
    <p:sldId id="799" r:id="rId383"/>
    <p:sldId id="805" r:id="rId384"/>
    <p:sldId id="807" r:id="rId385"/>
    <p:sldId id="808" r:id="rId386"/>
    <p:sldId id="809" r:id="rId387"/>
    <p:sldId id="911" r:id="rId388"/>
    <p:sldId id="876" r:id="rId389"/>
    <p:sldId id="875" r:id="rId390"/>
    <p:sldId id="869" r:id="rId391"/>
    <p:sldId id="870" r:id="rId392"/>
    <p:sldId id="871" r:id="rId393"/>
    <p:sldId id="872" r:id="rId394"/>
    <p:sldId id="873" r:id="rId395"/>
    <p:sldId id="874" r:id="rId396"/>
    <p:sldId id="864" r:id="rId397"/>
    <p:sldId id="865" r:id="rId398"/>
    <p:sldId id="868" r:id="rId399"/>
    <p:sldId id="860" r:id="rId400"/>
    <p:sldId id="861" r:id="rId401"/>
    <p:sldId id="866" r:id="rId402"/>
    <p:sldId id="1052" r:id="rId403"/>
    <p:sldId id="1147" r:id="rId404"/>
    <p:sldId id="1053" r:id="rId405"/>
    <p:sldId id="1148" r:id="rId406"/>
    <p:sldId id="851" r:id="rId407"/>
    <p:sldId id="852" r:id="rId408"/>
    <p:sldId id="853" r:id="rId409"/>
    <p:sldId id="857" r:id="rId410"/>
    <p:sldId id="856" r:id="rId411"/>
    <p:sldId id="858" r:id="rId412"/>
    <p:sldId id="855" r:id="rId413"/>
    <p:sldId id="859" r:id="rId414"/>
    <p:sldId id="806" r:id="rId415"/>
    <p:sldId id="833" r:id="rId416"/>
    <p:sldId id="834" r:id="rId417"/>
    <p:sldId id="835" r:id="rId418"/>
    <p:sldId id="836" r:id="rId419"/>
    <p:sldId id="837" r:id="rId420"/>
    <p:sldId id="840" r:id="rId421"/>
    <p:sldId id="838" r:id="rId422"/>
    <p:sldId id="839" r:id="rId423"/>
    <p:sldId id="842" r:id="rId424"/>
    <p:sldId id="843" r:id="rId425"/>
    <p:sldId id="846" r:id="rId426"/>
    <p:sldId id="821" r:id="rId427"/>
    <p:sldId id="822" r:id="rId428"/>
    <p:sldId id="823" r:id="rId429"/>
    <p:sldId id="824" r:id="rId430"/>
    <p:sldId id="825" r:id="rId431"/>
    <p:sldId id="826" r:id="rId432"/>
    <p:sldId id="827" r:id="rId433"/>
    <p:sldId id="828" r:id="rId434"/>
    <p:sldId id="829" r:id="rId435"/>
    <p:sldId id="830" r:id="rId436"/>
    <p:sldId id="831" r:id="rId437"/>
    <p:sldId id="847" r:id="rId438"/>
    <p:sldId id="848" r:id="rId439"/>
    <p:sldId id="849" r:id="rId440"/>
    <p:sldId id="850" r:id="rId441"/>
    <p:sldId id="383" r:id="rId4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291" autoAdjust="0"/>
  </p:normalViewPr>
  <p:slideViewPr>
    <p:cSldViewPr>
      <p:cViewPr varScale="1">
        <p:scale>
          <a:sx n="68" d="100"/>
          <a:sy n="68" d="100"/>
        </p:scale>
        <p:origin x="136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21" Type="http://schemas.openxmlformats.org/officeDocument/2006/relationships/slide" Target="slides/slide18.xml"/><Relationship Id="rId63" Type="http://schemas.openxmlformats.org/officeDocument/2006/relationships/slide" Target="slides/slide60.xml"/><Relationship Id="rId159" Type="http://schemas.openxmlformats.org/officeDocument/2006/relationships/slide" Target="slides/slide156.xml"/><Relationship Id="rId324" Type="http://schemas.openxmlformats.org/officeDocument/2006/relationships/slide" Target="slides/slide321.xml"/><Relationship Id="rId366" Type="http://schemas.openxmlformats.org/officeDocument/2006/relationships/slide" Target="slides/slide363.xml"/><Relationship Id="rId170" Type="http://schemas.openxmlformats.org/officeDocument/2006/relationships/slide" Target="slides/slide167.xml"/><Relationship Id="rId226" Type="http://schemas.openxmlformats.org/officeDocument/2006/relationships/slide" Target="slides/slide223.xml"/><Relationship Id="rId433" Type="http://schemas.openxmlformats.org/officeDocument/2006/relationships/slide" Target="slides/slide430.xml"/><Relationship Id="rId268" Type="http://schemas.openxmlformats.org/officeDocument/2006/relationships/slide" Target="slides/slide265.xml"/><Relationship Id="rId32" Type="http://schemas.openxmlformats.org/officeDocument/2006/relationships/slide" Target="slides/slide29.xml"/><Relationship Id="rId74" Type="http://schemas.openxmlformats.org/officeDocument/2006/relationships/slide" Target="slides/slide71.xml"/><Relationship Id="rId128" Type="http://schemas.openxmlformats.org/officeDocument/2006/relationships/slide" Target="slides/slide125.xml"/><Relationship Id="rId335" Type="http://schemas.openxmlformats.org/officeDocument/2006/relationships/slide" Target="slides/slide332.xml"/><Relationship Id="rId377" Type="http://schemas.openxmlformats.org/officeDocument/2006/relationships/slide" Target="slides/slide374.xml"/><Relationship Id="rId5" Type="http://schemas.openxmlformats.org/officeDocument/2006/relationships/slide" Target="slides/slide2.xml"/><Relationship Id="rId181" Type="http://schemas.openxmlformats.org/officeDocument/2006/relationships/slide" Target="slides/slide178.xml"/><Relationship Id="rId237" Type="http://schemas.openxmlformats.org/officeDocument/2006/relationships/slide" Target="slides/slide234.xml"/><Relationship Id="rId402" Type="http://schemas.openxmlformats.org/officeDocument/2006/relationships/slide" Target="slides/slide399.xml"/><Relationship Id="rId279" Type="http://schemas.openxmlformats.org/officeDocument/2006/relationships/slide" Target="slides/slide276.xml"/><Relationship Id="rId444" Type="http://schemas.openxmlformats.org/officeDocument/2006/relationships/presProps" Target="presProps.xml"/><Relationship Id="rId43" Type="http://schemas.openxmlformats.org/officeDocument/2006/relationships/slide" Target="slides/slide40.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46" Type="http://schemas.openxmlformats.org/officeDocument/2006/relationships/slide" Target="slides/slide343.xml"/><Relationship Id="rId388" Type="http://schemas.openxmlformats.org/officeDocument/2006/relationships/slide" Target="slides/slide385.xml"/><Relationship Id="rId85" Type="http://schemas.openxmlformats.org/officeDocument/2006/relationships/slide" Target="slides/slide82.xml"/><Relationship Id="rId150" Type="http://schemas.openxmlformats.org/officeDocument/2006/relationships/slide" Target="slides/slide147.xml"/><Relationship Id="rId192" Type="http://schemas.openxmlformats.org/officeDocument/2006/relationships/slide" Target="slides/slide189.xml"/><Relationship Id="rId206" Type="http://schemas.openxmlformats.org/officeDocument/2006/relationships/slide" Target="slides/slide203.xml"/><Relationship Id="rId413" Type="http://schemas.openxmlformats.org/officeDocument/2006/relationships/slide" Target="slides/slide410.xml"/><Relationship Id="rId248" Type="http://schemas.openxmlformats.org/officeDocument/2006/relationships/slide" Target="slides/slide245.xml"/><Relationship Id="rId12" Type="http://schemas.openxmlformats.org/officeDocument/2006/relationships/slide" Target="slides/slide9.xml"/><Relationship Id="rId108" Type="http://schemas.openxmlformats.org/officeDocument/2006/relationships/slide" Target="slides/slide105.xml"/><Relationship Id="rId315" Type="http://schemas.openxmlformats.org/officeDocument/2006/relationships/slide" Target="slides/slide312.xml"/><Relationship Id="rId357" Type="http://schemas.openxmlformats.org/officeDocument/2006/relationships/slide" Target="slides/slide354.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378" Type="http://schemas.openxmlformats.org/officeDocument/2006/relationships/slide" Target="slides/slide375.xml"/><Relationship Id="rId399" Type="http://schemas.openxmlformats.org/officeDocument/2006/relationships/slide" Target="slides/slide396.xml"/><Relationship Id="rId403" Type="http://schemas.openxmlformats.org/officeDocument/2006/relationships/slide" Target="slides/slide400.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424" Type="http://schemas.openxmlformats.org/officeDocument/2006/relationships/slide" Target="slides/slide421.xml"/><Relationship Id="rId445" Type="http://schemas.openxmlformats.org/officeDocument/2006/relationships/viewProps" Target="viewProps.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slide" Target="slides/slide344.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368" Type="http://schemas.openxmlformats.org/officeDocument/2006/relationships/slide" Target="slides/slide365.xml"/><Relationship Id="rId389" Type="http://schemas.openxmlformats.org/officeDocument/2006/relationships/slide" Target="slides/slide386.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414" Type="http://schemas.openxmlformats.org/officeDocument/2006/relationships/slide" Target="slides/slide411.xml"/><Relationship Id="rId435" Type="http://schemas.openxmlformats.org/officeDocument/2006/relationships/slide" Target="slides/slide432.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358" Type="http://schemas.openxmlformats.org/officeDocument/2006/relationships/slide" Target="slides/slide355.xml"/><Relationship Id="rId379" Type="http://schemas.openxmlformats.org/officeDocument/2006/relationships/slide" Target="slides/slide376.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390" Type="http://schemas.openxmlformats.org/officeDocument/2006/relationships/slide" Target="slides/slide387.xml"/><Relationship Id="rId404" Type="http://schemas.openxmlformats.org/officeDocument/2006/relationships/slide" Target="slides/slide401.xml"/><Relationship Id="rId425" Type="http://schemas.openxmlformats.org/officeDocument/2006/relationships/slide" Target="slides/slide422.xml"/><Relationship Id="rId446" Type="http://schemas.openxmlformats.org/officeDocument/2006/relationships/theme" Target="theme/theme1.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slide" Target="slides/slide345.xml"/><Relationship Id="rId369" Type="http://schemas.openxmlformats.org/officeDocument/2006/relationships/slide" Target="slides/slide366.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380" Type="http://schemas.openxmlformats.org/officeDocument/2006/relationships/slide" Target="slides/slide377.xml"/><Relationship Id="rId415" Type="http://schemas.openxmlformats.org/officeDocument/2006/relationships/slide" Target="slides/slide412.xml"/><Relationship Id="rId436" Type="http://schemas.openxmlformats.org/officeDocument/2006/relationships/slide" Target="slides/slide433.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359" Type="http://schemas.openxmlformats.org/officeDocument/2006/relationships/slide" Target="slides/slide356.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370" Type="http://schemas.openxmlformats.org/officeDocument/2006/relationships/slide" Target="slides/slide367.xml"/><Relationship Id="rId391" Type="http://schemas.openxmlformats.org/officeDocument/2006/relationships/slide" Target="slides/slide388.xml"/><Relationship Id="rId405" Type="http://schemas.openxmlformats.org/officeDocument/2006/relationships/slide" Target="slides/slide402.xml"/><Relationship Id="rId426" Type="http://schemas.openxmlformats.org/officeDocument/2006/relationships/slide" Target="slides/slide423.xml"/><Relationship Id="rId447" Type="http://schemas.openxmlformats.org/officeDocument/2006/relationships/tableStyles" Target="tableStyles.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slide" Target="slides/slide346.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381" Type="http://schemas.openxmlformats.org/officeDocument/2006/relationships/slide" Target="slides/slide378.xml"/><Relationship Id="rId416" Type="http://schemas.openxmlformats.org/officeDocument/2006/relationships/slide" Target="slides/slide413.xml"/><Relationship Id="rId220" Type="http://schemas.openxmlformats.org/officeDocument/2006/relationships/slide" Target="slides/slide217.xml"/><Relationship Id="rId241" Type="http://schemas.openxmlformats.org/officeDocument/2006/relationships/slide" Target="slides/slide238.xml"/><Relationship Id="rId437" Type="http://schemas.openxmlformats.org/officeDocument/2006/relationships/slide" Target="slides/slide434.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slide" Target="slides/slide336.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350" Type="http://schemas.openxmlformats.org/officeDocument/2006/relationships/slide" Target="slides/slide347.xml"/><Relationship Id="rId371" Type="http://schemas.openxmlformats.org/officeDocument/2006/relationships/slide" Target="slides/slide368.xml"/><Relationship Id="rId406" Type="http://schemas.openxmlformats.org/officeDocument/2006/relationships/slide" Target="slides/slide403.xml"/><Relationship Id="rId9" Type="http://schemas.openxmlformats.org/officeDocument/2006/relationships/slide" Target="slides/slide6.xml"/><Relationship Id="rId210" Type="http://schemas.openxmlformats.org/officeDocument/2006/relationships/slide" Target="slides/slide207.xml"/><Relationship Id="rId392" Type="http://schemas.openxmlformats.org/officeDocument/2006/relationships/slide" Target="slides/slide389.xml"/><Relationship Id="rId427" Type="http://schemas.openxmlformats.org/officeDocument/2006/relationships/slide" Target="slides/slide424.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361" Type="http://schemas.openxmlformats.org/officeDocument/2006/relationships/slide" Target="slides/slide358.xml"/><Relationship Id="rId196" Type="http://schemas.openxmlformats.org/officeDocument/2006/relationships/slide" Target="slides/slide193.xml"/><Relationship Id="rId200" Type="http://schemas.openxmlformats.org/officeDocument/2006/relationships/slide" Target="slides/slide197.xml"/><Relationship Id="rId382" Type="http://schemas.openxmlformats.org/officeDocument/2006/relationships/slide" Target="slides/slide379.xml"/><Relationship Id="rId417" Type="http://schemas.openxmlformats.org/officeDocument/2006/relationships/slide" Target="slides/slide414.xml"/><Relationship Id="rId438" Type="http://schemas.openxmlformats.org/officeDocument/2006/relationships/slide" Target="slides/slide435.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slide" Target="slides/slide348.xml"/><Relationship Id="rId372" Type="http://schemas.openxmlformats.org/officeDocument/2006/relationships/slide" Target="slides/slide369.xml"/><Relationship Id="rId393" Type="http://schemas.openxmlformats.org/officeDocument/2006/relationships/slide" Target="slides/slide390.xml"/><Relationship Id="rId407" Type="http://schemas.openxmlformats.org/officeDocument/2006/relationships/slide" Target="slides/slide404.xml"/><Relationship Id="rId428" Type="http://schemas.openxmlformats.org/officeDocument/2006/relationships/slide" Target="slides/slide425.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362" Type="http://schemas.openxmlformats.org/officeDocument/2006/relationships/slide" Target="slides/slide359.xml"/><Relationship Id="rId383" Type="http://schemas.openxmlformats.org/officeDocument/2006/relationships/slide" Target="slides/slide380.xml"/><Relationship Id="rId418" Type="http://schemas.openxmlformats.org/officeDocument/2006/relationships/slide" Target="slides/slide415.xml"/><Relationship Id="rId439" Type="http://schemas.openxmlformats.org/officeDocument/2006/relationships/slide" Target="slides/slide436.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slide" Target="slides/slide349.xml"/><Relationship Id="rId373" Type="http://schemas.openxmlformats.org/officeDocument/2006/relationships/slide" Target="slides/slide370.xml"/><Relationship Id="rId394" Type="http://schemas.openxmlformats.org/officeDocument/2006/relationships/slide" Target="slides/slide391.xml"/><Relationship Id="rId408" Type="http://schemas.openxmlformats.org/officeDocument/2006/relationships/slide" Target="slides/slide405.xml"/><Relationship Id="rId429" Type="http://schemas.openxmlformats.org/officeDocument/2006/relationships/slide" Target="slides/slide426.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440" Type="http://schemas.openxmlformats.org/officeDocument/2006/relationships/slide" Target="slides/slide437.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363" Type="http://schemas.openxmlformats.org/officeDocument/2006/relationships/slide" Target="slides/slide360.xml"/><Relationship Id="rId384" Type="http://schemas.openxmlformats.org/officeDocument/2006/relationships/slide" Target="slides/slide381.xml"/><Relationship Id="rId419" Type="http://schemas.openxmlformats.org/officeDocument/2006/relationships/slide" Target="slides/slide416.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430" Type="http://schemas.openxmlformats.org/officeDocument/2006/relationships/slide" Target="slides/slide427.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353" Type="http://schemas.openxmlformats.org/officeDocument/2006/relationships/slide" Target="slides/slide350.xml"/><Relationship Id="rId374" Type="http://schemas.openxmlformats.org/officeDocument/2006/relationships/slide" Target="slides/slide371.xml"/><Relationship Id="rId395" Type="http://schemas.openxmlformats.org/officeDocument/2006/relationships/slide" Target="slides/slide392.xml"/><Relationship Id="rId409" Type="http://schemas.openxmlformats.org/officeDocument/2006/relationships/slide" Target="slides/slide406.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420" Type="http://schemas.openxmlformats.org/officeDocument/2006/relationships/slide" Target="slides/slide417.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41" Type="http://schemas.openxmlformats.org/officeDocument/2006/relationships/slide" Target="slides/slide438.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364" Type="http://schemas.openxmlformats.org/officeDocument/2006/relationships/slide" Target="slides/slide361.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385" Type="http://schemas.openxmlformats.org/officeDocument/2006/relationships/slide" Target="slides/slide382.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410" Type="http://schemas.openxmlformats.org/officeDocument/2006/relationships/slide" Target="slides/slide407.xml"/><Relationship Id="rId431" Type="http://schemas.openxmlformats.org/officeDocument/2006/relationships/slide" Target="slides/slide428.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354" Type="http://schemas.openxmlformats.org/officeDocument/2006/relationships/slide" Target="slides/slide351.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75" Type="http://schemas.openxmlformats.org/officeDocument/2006/relationships/slide" Target="slides/slide372.xml"/><Relationship Id="rId396" Type="http://schemas.openxmlformats.org/officeDocument/2006/relationships/slide" Target="slides/slide393.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400" Type="http://schemas.openxmlformats.org/officeDocument/2006/relationships/slide" Target="slides/slide397.xml"/><Relationship Id="rId421" Type="http://schemas.openxmlformats.org/officeDocument/2006/relationships/slide" Target="slides/slide418.xml"/><Relationship Id="rId442" Type="http://schemas.openxmlformats.org/officeDocument/2006/relationships/slide" Target="slides/slide439.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365" Type="http://schemas.openxmlformats.org/officeDocument/2006/relationships/slide" Target="slides/slide362.xml"/><Relationship Id="rId386" Type="http://schemas.openxmlformats.org/officeDocument/2006/relationships/slide" Target="slides/slide383.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411" Type="http://schemas.openxmlformats.org/officeDocument/2006/relationships/slide" Target="slides/slide408.xml"/><Relationship Id="rId432" Type="http://schemas.openxmlformats.org/officeDocument/2006/relationships/slide" Target="slides/slide429.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355" Type="http://schemas.openxmlformats.org/officeDocument/2006/relationships/slide" Target="slides/slide352.xml"/><Relationship Id="rId376" Type="http://schemas.openxmlformats.org/officeDocument/2006/relationships/slide" Target="slides/slide373.xml"/><Relationship Id="rId397" Type="http://schemas.openxmlformats.org/officeDocument/2006/relationships/slide" Target="slides/slide394.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401" Type="http://schemas.openxmlformats.org/officeDocument/2006/relationships/slide" Target="slides/slide398.xml"/><Relationship Id="rId422" Type="http://schemas.openxmlformats.org/officeDocument/2006/relationships/slide" Target="slides/slide419.xml"/><Relationship Id="rId443" Type="http://schemas.openxmlformats.org/officeDocument/2006/relationships/notesMaster" Target="notesMasters/notesMaster1.xml"/><Relationship Id="rId303" Type="http://schemas.openxmlformats.org/officeDocument/2006/relationships/slide" Target="slides/slide300.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345" Type="http://schemas.openxmlformats.org/officeDocument/2006/relationships/slide" Target="slides/slide342.xml"/><Relationship Id="rId387" Type="http://schemas.openxmlformats.org/officeDocument/2006/relationships/slide" Target="slides/slide384.xml"/><Relationship Id="rId191" Type="http://schemas.openxmlformats.org/officeDocument/2006/relationships/slide" Target="slides/slide188.xml"/><Relationship Id="rId205" Type="http://schemas.openxmlformats.org/officeDocument/2006/relationships/slide" Target="slides/slide202.xml"/><Relationship Id="rId247" Type="http://schemas.openxmlformats.org/officeDocument/2006/relationships/slide" Target="slides/slide244.xml"/><Relationship Id="rId412" Type="http://schemas.openxmlformats.org/officeDocument/2006/relationships/slide" Target="slides/slide409.xml"/><Relationship Id="rId107" Type="http://schemas.openxmlformats.org/officeDocument/2006/relationships/slide" Target="slides/slide104.xml"/><Relationship Id="rId289" Type="http://schemas.openxmlformats.org/officeDocument/2006/relationships/slide" Target="slides/slide286.xml"/><Relationship Id="rId11" Type="http://schemas.openxmlformats.org/officeDocument/2006/relationships/slide" Target="slides/slide8.xml"/><Relationship Id="rId53" Type="http://schemas.openxmlformats.org/officeDocument/2006/relationships/slide" Target="slides/slide50.xml"/><Relationship Id="rId149" Type="http://schemas.openxmlformats.org/officeDocument/2006/relationships/slide" Target="slides/slide146.xml"/><Relationship Id="rId314" Type="http://schemas.openxmlformats.org/officeDocument/2006/relationships/slide" Target="slides/slide311.xml"/><Relationship Id="rId356" Type="http://schemas.openxmlformats.org/officeDocument/2006/relationships/slide" Target="slides/slide353.xml"/><Relationship Id="rId398" Type="http://schemas.openxmlformats.org/officeDocument/2006/relationships/slide" Target="slides/slide395.xml"/><Relationship Id="rId95" Type="http://schemas.openxmlformats.org/officeDocument/2006/relationships/slide" Target="slides/slide92.xml"/><Relationship Id="rId160" Type="http://schemas.openxmlformats.org/officeDocument/2006/relationships/slide" Target="slides/slide157.xml"/><Relationship Id="rId216" Type="http://schemas.openxmlformats.org/officeDocument/2006/relationships/slide" Target="slides/slide213.xml"/><Relationship Id="rId423" Type="http://schemas.openxmlformats.org/officeDocument/2006/relationships/slide" Target="slides/slide420.xml"/><Relationship Id="rId258" Type="http://schemas.openxmlformats.org/officeDocument/2006/relationships/slide" Target="slides/slide255.xml"/><Relationship Id="rId22" Type="http://schemas.openxmlformats.org/officeDocument/2006/relationships/slide" Target="slides/slide19.xml"/><Relationship Id="rId64" Type="http://schemas.openxmlformats.org/officeDocument/2006/relationships/slide" Target="slides/slide61.xml"/><Relationship Id="rId118" Type="http://schemas.openxmlformats.org/officeDocument/2006/relationships/slide" Target="slides/slide115.xml"/><Relationship Id="rId325" Type="http://schemas.openxmlformats.org/officeDocument/2006/relationships/slide" Target="slides/slide322.xml"/><Relationship Id="rId367" Type="http://schemas.openxmlformats.org/officeDocument/2006/relationships/slide" Target="slides/slide364.xml"/><Relationship Id="rId171" Type="http://schemas.openxmlformats.org/officeDocument/2006/relationships/slide" Target="slides/slide168.xml"/><Relationship Id="rId227" Type="http://schemas.openxmlformats.org/officeDocument/2006/relationships/slide" Target="slides/slide224.xml"/><Relationship Id="rId269" Type="http://schemas.openxmlformats.org/officeDocument/2006/relationships/slide" Target="slides/slide266.xml"/><Relationship Id="rId434" Type="http://schemas.openxmlformats.org/officeDocument/2006/relationships/slide" Target="slides/slide431.xml"/><Relationship Id="rId33" Type="http://schemas.openxmlformats.org/officeDocument/2006/relationships/slide" Target="slides/slide30.xml"/><Relationship Id="rId129" Type="http://schemas.openxmlformats.org/officeDocument/2006/relationships/slide" Target="slides/slide126.xml"/><Relationship Id="rId280" Type="http://schemas.openxmlformats.org/officeDocument/2006/relationships/slide" Target="slides/slide277.xml"/><Relationship Id="rId336" Type="http://schemas.openxmlformats.org/officeDocument/2006/relationships/slide" Target="slides/slide3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11/25/2021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22921659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315305635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1050061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Heme (</a:t>
            </a:r>
            <a:r>
              <a:rPr lang="en-US" sz="3600" dirty="0" err="1">
                <a:latin typeface="Bookman Old Style" panose="02050604050505020204" pitchFamily="18" charset="0"/>
              </a:rPr>
              <a:t>haem</a:t>
            </a:r>
            <a:r>
              <a:rPr lang="en-US" sz="3600" dirty="0">
                <a:latin typeface="Bookman Old Style" panose="02050604050505020204" pitchFamily="18" charset="0"/>
              </a:rPr>
              <a:t>): an iron-containing compound of the porphyrin class which forms the non-protein part of </a:t>
            </a:r>
            <a:r>
              <a:rPr lang="en-US" sz="3600" dirty="0" err="1">
                <a:latin typeface="Bookman Old Style" panose="02050604050505020204" pitchFamily="18" charset="0"/>
              </a:rPr>
              <a:t>haemoglobin</a:t>
            </a:r>
            <a:r>
              <a:rPr lang="en-US" sz="3600" dirty="0">
                <a:latin typeface="Bookman Old Style" panose="02050604050505020204" pitchFamily="18" charset="0"/>
              </a:rPr>
              <a:t> and some other biological molecules.</a:t>
            </a:r>
          </a:p>
          <a:p>
            <a:r>
              <a:rPr lang="en-US" sz="4800" b="1" i="0" dirty="0">
                <a:solidFill>
                  <a:srgbClr val="202124"/>
                </a:solidFill>
                <a:effectLst/>
                <a:latin typeface="arial" panose="020B0604020202020204" pitchFamily="34" charset="0"/>
              </a:rPr>
              <a:t>Phytate</a:t>
            </a:r>
            <a:r>
              <a:rPr lang="en-US" sz="4800" b="0" i="0" dirty="0">
                <a:solidFill>
                  <a:srgbClr val="202124"/>
                </a:solidFill>
                <a:effectLst/>
                <a:latin typeface="arial" panose="020B0604020202020204" pitchFamily="34" charset="0"/>
              </a:rPr>
              <a:t> or </a:t>
            </a:r>
            <a:r>
              <a:rPr lang="en-US" sz="4800" b="1" i="0" dirty="0">
                <a:solidFill>
                  <a:srgbClr val="202124"/>
                </a:solidFill>
                <a:effectLst/>
                <a:latin typeface="arial" panose="020B0604020202020204" pitchFamily="34" charset="0"/>
              </a:rPr>
              <a:t>phytic</a:t>
            </a:r>
            <a:r>
              <a:rPr lang="en-US" sz="4800" b="0" i="0" dirty="0">
                <a:solidFill>
                  <a:srgbClr val="202124"/>
                </a:solidFill>
                <a:effectLst/>
                <a:latin typeface="arial" panose="020B0604020202020204" pitchFamily="34" charset="0"/>
              </a:rPr>
              <a:t> acid is the principal storage form of phosphorus in many plant tissues, especially bran and seeds</a:t>
            </a:r>
            <a:endParaRPr lang="en-US" sz="3600" dirty="0">
              <a:latin typeface="Bookman Old Style" panose="02050604050505020204" pitchFamily="18" charset="0"/>
            </a:endParaRP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807182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23433560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23588577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32119697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41883266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4719396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28853431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36611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2861953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25899231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39251895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8286165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23548141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39317633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29272360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404071709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4104004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259358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34935669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6175550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29662165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143106005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80156713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559497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7699477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427249416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2026823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41248746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271487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21543093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38535455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28160479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290751871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81532625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15904533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101309584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350415770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4781524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243325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173832917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43687154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394628596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220254505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400369451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342206947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16577240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213544717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82788529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382737792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2381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231638878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240249400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80574237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6614784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283507967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39886473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168049648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1233798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328279795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241786229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175081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14829908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62734249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140929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110630066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163665254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152947807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55112187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238118496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23056420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314558070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4254170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97354318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400836849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182735300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8377336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133713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10450076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391499428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381089043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428274752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295653341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165231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37693458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386605877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189752296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249378938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25085693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148339298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200575285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296618956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313999669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94292823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387690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130454280"/>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256512369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61504476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424022179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345794325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31499217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47996192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313911559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78996478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298540417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2434612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131830121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188271567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304960752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128902739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8512149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394672668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157605487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975768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3245607827"/>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239922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224208829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211</a:t>
            </a:fld>
            <a:endParaRPr lang="en-US"/>
          </a:p>
        </p:txBody>
      </p:sp>
    </p:spTree>
    <p:extLst>
      <p:ext uri="{BB962C8B-B14F-4D97-AF65-F5344CB8AC3E}">
        <p14:creationId xmlns:p14="http://schemas.microsoft.com/office/powerpoint/2010/main" val="74450659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381161609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213</a:t>
            </a:fld>
            <a:endParaRPr lang="en-US"/>
          </a:p>
        </p:txBody>
      </p:sp>
    </p:spTree>
    <p:extLst>
      <p:ext uri="{BB962C8B-B14F-4D97-AF65-F5344CB8AC3E}">
        <p14:creationId xmlns:p14="http://schemas.microsoft.com/office/powerpoint/2010/main" val="249021686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225686265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132050158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96453795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217</a:t>
            </a:fld>
            <a:endParaRPr lang="en-US"/>
          </a:p>
        </p:txBody>
      </p:sp>
    </p:spTree>
    <p:extLst>
      <p:ext uri="{BB962C8B-B14F-4D97-AF65-F5344CB8AC3E}">
        <p14:creationId xmlns:p14="http://schemas.microsoft.com/office/powerpoint/2010/main" val="388329812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218</a:t>
            </a:fld>
            <a:endParaRPr lang="en-US"/>
          </a:p>
        </p:txBody>
      </p:sp>
    </p:spTree>
    <p:extLst>
      <p:ext uri="{BB962C8B-B14F-4D97-AF65-F5344CB8AC3E}">
        <p14:creationId xmlns:p14="http://schemas.microsoft.com/office/powerpoint/2010/main" val="59363653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219</a:t>
            </a:fld>
            <a:endParaRPr lang="en-US"/>
          </a:p>
        </p:txBody>
      </p:sp>
    </p:spTree>
    <p:extLst>
      <p:ext uri="{BB962C8B-B14F-4D97-AF65-F5344CB8AC3E}">
        <p14:creationId xmlns:p14="http://schemas.microsoft.com/office/powerpoint/2010/main" val="1154251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176965183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220</a:t>
            </a:fld>
            <a:endParaRPr lang="en-US"/>
          </a:p>
        </p:txBody>
      </p:sp>
    </p:spTree>
    <p:extLst>
      <p:ext uri="{BB962C8B-B14F-4D97-AF65-F5344CB8AC3E}">
        <p14:creationId xmlns:p14="http://schemas.microsoft.com/office/powerpoint/2010/main" val="114752110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221</a:t>
            </a:fld>
            <a:endParaRPr lang="en-US"/>
          </a:p>
        </p:txBody>
      </p:sp>
    </p:spTree>
    <p:extLst>
      <p:ext uri="{BB962C8B-B14F-4D97-AF65-F5344CB8AC3E}">
        <p14:creationId xmlns:p14="http://schemas.microsoft.com/office/powerpoint/2010/main" val="292587458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222</a:t>
            </a:fld>
            <a:endParaRPr lang="en-US"/>
          </a:p>
        </p:txBody>
      </p:sp>
    </p:spTree>
    <p:extLst>
      <p:ext uri="{BB962C8B-B14F-4D97-AF65-F5344CB8AC3E}">
        <p14:creationId xmlns:p14="http://schemas.microsoft.com/office/powerpoint/2010/main" val="396546341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347889597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3051433374"/>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83615630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367283565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201771764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228</a:t>
            </a:fld>
            <a:endParaRPr lang="en-US"/>
          </a:p>
        </p:txBody>
      </p:sp>
    </p:spTree>
    <p:extLst>
      <p:ext uri="{BB962C8B-B14F-4D97-AF65-F5344CB8AC3E}">
        <p14:creationId xmlns:p14="http://schemas.microsoft.com/office/powerpoint/2010/main" val="80065441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2445884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latin typeface="Bookman Old Style" panose="02050604050505020204" pitchFamily="18" charset="0"/>
              </a:rPr>
              <a:t>A glycosidic bond or glycosidic linkage </a:t>
            </a:r>
            <a:r>
              <a:rPr lang="en-US" sz="3600" dirty="0">
                <a:latin typeface="Bookman Old Style" panose="02050604050505020204" pitchFamily="18" charset="0"/>
              </a:rPr>
              <a:t>is a type of covalent bond that joins a carbohydrate (sugar) molecule to another group, which may or may not be another carbohydrate.</a:t>
            </a: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316118512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1005929568"/>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186437164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233</a:t>
            </a:fld>
            <a:endParaRPr lang="en-US"/>
          </a:p>
        </p:txBody>
      </p:sp>
    </p:spTree>
    <p:extLst>
      <p:ext uri="{BB962C8B-B14F-4D97-AF65-F5344CB8AC3E}">
        <p14:creationId xmlns:p14="http://schemas.microsoft.com/office/powerpoint/2010/main" val="3231378367"/>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74377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55417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811589"/>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92328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11350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017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259860660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89826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4599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55513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539580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561211805"/>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204284022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342724666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34003044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248</a:t>
            </a:fld>
            <a:endParaRPr lang="en-US"/>
          </a:p>
        </p:txBody>
      </p:sp>
    </p:spTree>
    <p:extLst>
      <p:ext uri="{BB962C8B-B14F-4D97-AF65-F5344CB8AC3E}">
        <p14:creationId xmlns:p14="http://schemas.microsoft.com/office/powerpoint/2010/main" val="373137585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258397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Glycogen: </a:t>
            </a:r>
            <a:r>
              <a:rPr lang="en-US" sz="4800" b="0" i="0" dirty="0">
                <a:solidFill>
                  <a:srgbClr val="202124"/>
                </a:solidFill>
                <a:effectLst/>
                <a:latin typeface="arial" panose="020B0604020202020204" pitchFamily="34" charset="0"/>
              </a:rPr>
              <a:t>multibranched polysaccharide of glucose that serves as a form of energy storage in animals, fungi, and bacteria</a:t>
            </a:r>
          </a:p>
          <a:p>
            <a:endParaRPr lang="en-US" sz="4800" b="0" i="0" dirty="0">
              <a:solidFill>
                <a:srgbClr val="202124"/>
              </a:solidFill>
              <a:effectLst/>
              <a:latin typeface="arial" panose="020B0604020202020204" pitchFamily="34" charset="0"/>
            </a:endParaRPr>
          </a:p>
          <a:p>
            <a:r>
              <a:rPr lang="en-US" sz="3600" dirty="0" err="1">
                <a:latin typeface="Bookman Old Style" panose="02050604050505020204" pitchFamily="18" charset="0"/>
              </a:rPr>
              <a:t>interversion</a:t>
            </a:r>
            <a:r>
              <a:rPr lang="en-US" sz="3600" dirty="0">
                <a:latin typeface="Bookman Old Style" panose="02050604050505020204" pitchFamily="18" charset="0"/>
              </a:rPr>
              <a:t> (plural </a:t>
            </a:r>
            <a:r>
              <a:rPr lang="en-US" sz="3600" dirty="0" err="1">
                <a:latin typeface="Bookman Old Style" panose="02050604050505020204" pitchFamily="18" charset="0"/>
              </a:rPr>
              <a:t>interversions</a:t>
            </a:r>
            <a:r>
              <a:rPr lang="en-US" sz="3600" dirty="0">
                <a:latin typeface="Bookman Old Style" panose="02050604050505020204" pitchFamily="18" charset="0"/>
              </a:rPr>
              <a:t>) The swapping of positions within a sequence; transposition or permutation.</a:t>
            </a: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484749219"/>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160994931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361014207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65183083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188356422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254</a:t>
            </a:fld>
            <a:endParaRPr lang="en-US"/>
          </a:p>
        </p:txBody>
      </p:sp>
    </p:spTree>
    <p:extLst>
      <p:ext uri="{BB962C8B-B14F-4D97-AF65-F5344CB8AC3E}">
        <p14:creationId xmlns:p14="http://schemas.microsoft.com/office/powerpoint/2010/main" val="415407536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389330315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308131569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174627369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2442647408"/>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3937053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24578722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260</a:t>
            </a:fld>
            <a:endParaRPr lang="en-US"/>
          </a:p>
        </p:txBody>
      </p:sp>
    </p:spTree>
    <p:extLst>
      <p:ext uri="{BB962C8B-B14F-4D97-AF65-F5344CB8AC3E}">
        <p14:creationId xmlns:p14="http://schemas.microsoft.com/office/powerpoint/2010/main" val="280506896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261</a:t>
            </a:fld>
            <a:endParaRPr lang="en-US"/>
          </a:p>
        </p:txBody>
      </p:sp>
    </p:spTree>
    <p:extLst>
      <p:ext uri="{BB962C8B-B14F-4D97-AF65-F5344CB8AC3E}">
        <p14:creationId xmlns:p14="http://schemas.microsoft.com/office/powerpoint/2010/main" val="242737306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262</a:t>
            </a:fld>
            <a:endParaRPr lang="en-US"/>
          </a:p>
        </p:txBody>
      </p:sp>
    </p:spTree>
    <p:extLst>
      <p:ext uri="{BB962C8B-B14F-4D97-AF65-F5344CB8AC3E}">
        <p14:creationId xmlns:p14="http://schemas.microsoft.com/office/powerpoint/2010/main" val="19272883"/>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868163"/>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4198815"/>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246562"/>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513177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362450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11172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106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234443480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79749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09147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599519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830448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97996419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943334090"/>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888227156"/>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266068819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443828691"/>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3770292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112840106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26159325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17208252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97353018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274536947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2792037559"/>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285</a:t>
            </a:fld>
            <a:endParaRPr lang="en-US"/>
          </a:p>
        </p:txBody>
      </p:sp>
    </p:spTree>
    <p:extLst>
      <p:ext uri="{BB962C8B-B14F-4D97-AF65-F5344CB8AC3E}">
        <p14:creationId xmlns:p14="http://schemas.microsoft.com/office/powerpoint/2010/main" val="393212750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286</a:t>
            </a:fld>
            <a:endParaRPr lang="en-US"/>
          </a:p>
        </p:txBody>
      </p:sp>
    </p:spTree>
    <p:extLst>
      <p:ext uri="{BB962C8B-B14F-4D97-AF65-F5344CB8AC3E}">
        <p14:creationId xmlns:p14="http://schemas.microsoft.com/office/powerpoint/2010/main" val="2463474840"/>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287</a:t>
            </a:fld>
            <a:endParaRPr lang="en-US"/>
          </a:p>
        </p:txBody>
      </p:sp>
    </p:spTree>
    <p:extLst>
      <p:ext uri="{BB962C8B-B14F-4D97-AF65-F5344CB8AC3E}">
        <p14:creationId xmlns:p14="http://schemas.microsoft.com/office/powerpoint/2010/main" val="3099834219"/>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288</a:t>
            </a:fld>
            <a:endParaRPr lang="en-US"/>
          </a:p>
        </p:txBody>
      </p:sp>
    </p:spTree>
    <p:extLst>
      <p:ext uri="{BB962C8B-B14F-4D97-AF65-F5344CB8AC3E}">
        <p14:creationId xmlns:p14="http://schemas.microsoft.com/office/powerpoint/2010/main" val="61573301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289</a:t>
            </a:fld>
            <a:endParaRPr lang="en-US"/>
          </a:p>
        </p:txBody>
      </p:sp>
    </p:spTree>
    <p:extLst>
      <p:ext uri="{BB962C8B-B14F-4D97-AF65-F5344CB8AC3E}">
        <p14:creationId xmlns:p14="http://schemas.microsoft.com/office/powerpoint/2010/main" val="613661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a:latin typeface="Bookman Old Style" panose="02050604050505020204" pitchFamily="18" charset="0"/>
              </a:rPr>
              <a:t>Cis: </a:t>
            </a:r>
            <a:r>
              <a:rPr lang="en-US" sz="3600" dirty="0">
                <a:latin typeface="Bookman Old Style" panose="02050604050505020204" pitchFamily="18" charset="0"/>
              </a:rPr>
              <a:t>characterized by having certain atoms or groups of atoms on the same side of the longitudinal axis of a double bond or of the plane of a ring in a molecule</a:t>
            </a:r>
          </a:p>
          <a:p>
            <a:endParaRPr lang="en-US" sz="3600" dirty="0">
              <a:latin typeface="Bookman Old Style" panose="02050604050505020204" pitchFamily="18" charset="0"/>
            </a:endParaRPr>
          </a:p>
          <a:p>
            <a:r>
              <a:rPr lang="en-US" sz="3600" b="1" dirty="0">
                <a:latin typeface="Bookman Old Style" panose="02050604050505020204" pitchFamily="18" charset="0"/>
              </a:rPr>
              <a:t>Trans-</a:t>
            </a:r>
            <a:r>
              <a:rPr lang="en-US" sz="3600" dirty="0">
                <a:latin typeface="Bookman Old Style" panose="02050604050505020204" pitchFamily="18" charset="0"/>
              </a:rPr>
              <a:t> (prefix): From the Latin meaning "across, over, or beyond."</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329358259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290</a:t>
            </a:fld>
            <a:endParaRPr lang="en-US"/>
          </a:p>
        </p:txBody>
      </p:sp>
    </p:spTree>
    <p:extLst>
      <p:ext uri="{BB962C8B-B14F-4D97-AF65-F5344CB8AC3E}">
        <p14:creationId xmlns:p14="http://schemas.microsoft.com/office/powerpoint/2010/main" val="2345772378"/>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291</a:t>
            </a:fld>
            <a:endParaRPr lang="en-US"/>
          </a:p>
        </p:txBody>
      </p:sp>
    </p:spTree>
    <p:extLst>
      <p:ext uri="{BB962C8B-B14F-4D97-AF65-F5344CB8AC3E}">
        <p14:creationId xmlns:p14="http://schemas.microsoft.com/office/powerpoint/2010/main" val="126609081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292</a:t>
            </a:fld>
            <a:endParaRPr lang="en-US"/>
          </a:p>
        </p:txBody>
      </p:sp>
    </p:spTree>
    <p:extLst>
      <p:ext uri="{BB962C8B-B14F-4D97-AF65-F5344CB8AC3E}">
        <p14:creationId xmlns:p14="http://schemas.microsoft.com/office/powerpoint/2010/main" val="184275040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293</a:t>
            </a:fld>
            <a:endParaRPr lang="en-US"/>
          </a:p>
        </p:txBody>
      </p:sp>
    </p:spTree>
    <p:extLst>
      <p:ext uri="{BB962C8B-B14F-4D97-AF65-F5344CB8AC3E}">
        <p14:creationId xmlns:p14="http://schemas.microsoft.com/office/powerpoint/2010/main" val="3861769655"/>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294</a:t>
            </a:fld>
            <a:endParaRPr lang="en-US"/>
          </a:p>
        </p:txBody>
      </p:sp>
    </p:spTree>
    <p:extLst>
      <p:ext uri="{BB962C8B-B14F-4D97-AF65-F5344CB8AC3E}">
        <p14:creationId xmlns:p14="http://schemas.microsoft.com/office/powerpoint/2010/main" val="1910262243"/>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295</a:t>
            </a:fld>
            <a:endParaRPr lang="en-US"/>
          </a:p>
        </p:txBody>
      </p:sp>
    </p:spTree>
    <p:extLst>
      <p:ext uri="{BB962C8B-B14F-4D97-AF65-F5344CB8AC3E}">
        <p14:creationId xmlns:p14="http://schemas.microsoft.com/office/powerpoint/2010/main" val="2078150133"/>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296</a:t>
            </a:fld>
            <a:endParaRPr lang="en-US"/>
          </a:p>
        </p:txBody>
      </p:sp>
    </p:spTree>
    <p:extLst>
      <p:ext uri="{BB962C8B-B14F-4D97-AF65-F5344CB8AC3E}">
        <p14:creationId xmlns:p14="http://schemas.microsoft.com/office/powerpoint/2010/main" val="12246719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297</a:t>
            </a:fld>
            <a:endParaRPr lang="en-US"/>
          </a:p>
        </p:txBody>
      </p:sp>
    </p:spTree>
    <p:extLst>
      <p:ext uri="{BB962C8B-B14F-4D97-AF65-F5344CB8AC3E}">
        <p14:creationId xmlns:p14="http://schemas.microsoft.com/office/powerpoint/2010/main" val="365108977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298</a:t>
            </a:fld>
            <a:endParaRPr lang="en-US"/>
          </a:p>
        </p:txBody>
      </p:sp>
    </p:spTree>
    <p:extLst>
      <p:ext uri="{BB962C8B-B14F-4D97-AF65-F5344CB8AC3E}">
        <p14:creationId xmlns:p14="http://schemas.microsoft.com/office/powerpoint/2010/main" val="973318137"/>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299</a:t>
            </a:fld>
            <a:endParaRPr lang="en-US"/>
          </a:p>
        </p:txBody>
      </p:sp>
    </p:spTree>
    <p:extLst>
      <p:ext uri="{BB962C8B-B14F-4D97-AF65-F5344CB8AC3E}">
        <p14:creationId xmlns:p14="http://schemas.microsoft.com/office/powerpoint/2010/main" val="14702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299956698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300</a:t>
            </a:fld>
            <a:endParaRPr lang="en-US"/>
          </a:p>
        </p:txBody>
      </p:sp>
    </p:spTree>
    <p:extLst>
      <p:ext uri="{BB962C8B-B14F-4D97-AF65-F5344CB8AC3E}">
        <p14:creationId xmlns:p14="http://schemas.microsoft.com/office/powerpoint/2010/main" val="3130201259"/>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301</a:t>
            </a:fld>
            <a:endParaRPr lang="en-US"/>
          </a:p>
        </p:txBody>
      </p:sp>
    </p:spTree>
    <p:extLst>
      <p:ext uri="{BB962C8B-B14F-4D97-AF65-F5344CB8AC3E}">
        <p14:creationId xmlns:p14="http://schemas.microsoft.com/office/powerpoint/2010/main" val="49820629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183357244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8860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65319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08947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13287"/>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75837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6890385"/>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445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907636178"/>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18846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708001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05659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114131"/>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26219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796951"/>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802618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8453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629320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39512394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248424232"/>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7733566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1004672285"/>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382210425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3410263354"/>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4073204206"/>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73888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7586647"/>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327</a:t>
            </a:fld>
            <a:endParaRPr lang="en-US"/>
          </a:p>
        </p:txBody>
      </p:sp>
    </p:spTree>
    <p:extLst>
      <p:ext uri="{BB962C8B-B14F-4D97-AF65-F5344CB8AC3E}">
        <p14:creationId xmlns:p14="http://schemas.microsoft.com/office/powerpoint/2010/main" val="261542321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328</a:t>
            </a:fld>
            <a:endParaRPr lang="en-US"/>
          </a:p>
        </p:txBody>
      </p:sp>
    </p:spTree>
    <p:extLst>
      <p:ext uri="{BB962C8B-B14F-4D97-AF65-F5344CB8AC3E}">
        <p14:creationId xmlns:p14="http://schemas.microsoft.com/office/powerpoint/2010/main" val="3146398908"/>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329</a:t>
            </a:fld>
            <a:endParaRPr lang="en-US"/>
          </a:p>
        </p:txBody>
      </p:sp>
    </p:spTree>
    <p:extLst>
      <p:ext uri="{BB962C8B-B14F-4D97-AF65-F5344CB8AC3E}">
        <p14:creationId xmlns:p14="http://schemas.microsoft.com/office/powerpoint/2010/main" val="584973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2515075206"/>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330</a:t>
            </a:fld>
            <a:endParaRPr lang="en-US"/>
          </a:p>
        </p:txBody>
      </p:sp>
    </p:spTree>
    <p:extLst>
      <p:ext uri="{BB962C8B-B14F-4D97-AF65-F5344CB8AC3E}">
        <p14:creationId xmlns:p14="http://schemas.microsoft.com/office/powerpoint/2010/main" val="1466707031"/>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331</a:t>
            </a:fld>
            <a:endParaRPr lang="en-US"/>
          </a:p>
        </p:txBody>
      </p:sp>
    </p:spTree>
    <p:extLst>
      <p:ext uri="{BB962C8B-B14F-4D97-AF65-F5344CB8AC3E}">
        <p14:creationId xmlns:p14="http://schemas.microsoft.com/office/powerpoint/2010/main" val="354978213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332</a:t>
            </a:fld>
            <a:endParaRPr lang="en-US"/>
          </a:p>
        </p:txBody>
      </p:sp>
    </p:spTree>
    <p:extLst>
      <p:ext uri="{BB962C8B-B14F-4D97-AF65-F5344CB8AC3E}">
        <p14:creationId xmlns:p14="http://schemas.microsoft.com/office/powerpoint/2010/main" val="129624774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333</a:t>
            </a:fld>
            <a:endParaRPr lang="en-US"/>
          </a:p>
        </p:txBody>
      </p:sp>
    </p:spTree>
    <p:extLst>
      <p:ext uri="{BB962C8B-B14F-4D97-AF65-F5344CB8AC3E}">
        <p14:creationId xmlns:p14="http://schemas.microsoft.com/office/powerpoint/2010/main" val="161445022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334</a:t>
            </a:fld>
            <a:endParaRPr lang="en-US"/>
          </a:p>
        </p:txBody>
      </p:sp>
    </p:spTree>
    <p:extLst>
      <p:ext uri="{BB962C8B-B14F-4D97-AF65-F5344CB8AC3E}">
        <p14:creationId xmlns:p14="http://schemas.microsoft.com/office/powerpoint/2010/main" val="32170986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335</a:t>
            </a:fld>
            <a:endParaRPr lang="en-US"/>
          </a:p>
        </p:txBody>
      </p:sp>
    </p:spTree>
    <p:extLst>
      <p:ext uri="{BB962C8B-B14F-4D97-AF65-F5344CB8AC3E}">
        <p14:creationId xmlns:p14="http://schemas.microsoft.com/office/powerpoint/2010/main" val="2465598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336</a:t>
            </a:fld>
            <a:endParaRPr lang="en-US"/>
          </a:p>
        </p:txBody>
      </p:sp>
    </p:spTree>
    <p:extLst>
      <p:ext uri="{BB962C8B-B14F-4D97-AF65-F5344CB8AC3E}">
        <p14:creationId xmlns:p14="http://schemas.microsoft.com/office/powerpoint/2010/main" val="349745139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337</a:t>
            </a:fld>
            <a:endParaRPr lang="en-US"/>
          </a:p>
        </p:txBody>
      </p:sp>
    </p:spTree>
    <p:extLst>
      <p:ext uri="{BB962C8B-B14F-4D97-AF65-F5344CB8AC3E}">
        <p14:creationId xmlns:p14="http://schemas.microsoft.com/office/powerpoint/2010/main" val="202197015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338</a:t>
            </a:fld>
            <a:endParaRPr lang="en-US"/>
          </a:p>
        </p:txBody>
      </p:sp>
    </p:spTree>
    <p:extLst>
      <p:ext uri="{BB962C8B-B14F-4D97-AF65-F5344CB8AC3E}">
        <p14:creationId xmlns:p14="http://schemas.microsoft.com/office/powerpoint/2010/main" val="242980883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339</a:t>
            </a:fld>
            <a:endParaRPr lang="en-US"/>
          </a:p>
        </p:txBody>
      </p:sp>
    </p:spTree>
    <p:extLst>
      <p:ext uri="{BB962C8B-B14F-4D97-AF65-F5344CB8AC3E}">
        <p14:creationId xmlns:p14="http://schemas.microsoft.com/office/powerpoint/2010/main" val="3155416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err="1">
                <a:latin typeface="Bookman Old Style" panose="02050604050505020204" pitchFamily="18" charset="0"/>
              </a:rPr>
              <a:t>Biocatalysis</a:t>
            </a:r>
            <a:r>
              <a:rPr lang="en-US" sz="3600" dirty="0">
                <a:latin typeface="Bookman Old Style" panose="02050604050505020204" pitchFamily="18" charset="0"/>
              </a:rPr>
              <a:t> refers to the use of living (biological) systems or their parts to speed up (catalyze) chemical reactions. In biocatalytic processes, natural catalysts, such as enzymes, perform chemical transformations on organic compounds.</a:t>
            </a:r>
          </a:p>
          <a:p>
            <a:endParaRPr lang="en-US" sz="3600" dirty="0">
              <a:latin typeface="Bookman Old Style" panose="02050604050505020204" pitchFamily="18" charset="0"/>
            </a:endParaRPr>
          </a:p>
          <a:p>
            <a:r>
              <a:rPr lang="en-US" sz="4800" b="0" i="0" dirty="0">
                <a:solidFill>
                  <a:srgbClr val="202124"/>
                </a:solidFill>
                <a:effectLst/>
                <a:latin typeface="arial" panose="020B0604020202020204" pitchFamily="34" charset="0"/>
              </a:rPr>
              <a:t>A </a:t>
            </a:r>
            <a:r>
              <a:rPr lang="en-US" sz="4800" b="1" i="0" dirty="0">
                <a:solidFill>
                  <a:srgbClr val="202124"/>
                </a:solidFill>
                <a:effectLst/>
                <a:latin typeface="arial" panose="020B0604020202020204" pitchFamily="34" charset="0"/>
              </a:rPr>
              <a:t>cofactor</a:t>
            </a:r>
            <a:r>
              <a:rPr lang="en-US" sz="4800" b="0" i="0" dirty="0">
                <a:solidFill>
                  <a:srgbClr val="202124"/>
                </a:solidFill>
                <a:effectLst/>
                <a:latin typeface="arial" panose="020B0604020202020204" pitchFamily="34" charset="0"/>
              </a:rPr>
              <a:t> is a non-protein chemical that assists with a biological chemical reaction. Co-factors may be metal ions, organic compounds, or other chemicals that have helpful properties not usually found in amino acids.</a:t>
            </a:r>
          </a:p>
          <a:p>
            <a:endParaRPr lang="en-US" sz="4800" b="0" i="0" dirty="0">
              <a:solidFill>
                <a:srgbClr val="202124"/>
              </a:solidFill>
              <a:effectLst/>
              <a:latin typeface="arial" panose="020B0604020202020204" pitchFamily="34" charset="0"/>
            </a:endParaRPr>
          </a:p>
          <a:p>
            <a:r>
              <a:rPr lang="en-US" sz="4800" b="0" i="0" dirty="0">
                <a:solidFill>
                  <a:srgbClr val="202124"/>
                </a:solidFill>
                <a:effectLst/>
                <a:latin typeface="arial" panose="020B0604020202020204" pitchFamily="34" charset="0"/>
              </a:rPr>
              <a:t>A </a:t>
            </a:r>
            <a:r>
              <a:rPr lang="en-US" sz="4800" b="1" i="0" dirty="0">
                <a:solidFill>
                  <a:srgbClr val="202124"/>
                </a:solidFill>
                <a:effectLst/>
                <a:latin typeface="arial" panose="020B0604020202020204" pitchFamily="34" charset="0"/>
              </a:rPr>
              <a:t>precursor</a:t>
            </a:r>
            <a:r>
              <a:rPr lang="en-US" sz="4800" b="0" i="0" dirty="0">
                <a:solidFill>
                  <a:srgbClr val="202124"/>
                </a:solidFill>
                <a:effectLst/>
                <a:latin typeface="arial" panose="020B0604020202020204" pitchFamily="34" charset="0"/>
              </a:rPr>
              <a:t> is something that happens before something else. A </a:t>
            </a:r>
            <a:r>
              <a:rPr lang="en-US" sz="4800" b="1" i="0" dirty="0">
                <a:solidFill>
                  <a:srgbClr val="202124"/>
                </a:solidFill>
                <a:effectLst/>
                <a:latin typeface="arial" panose="020B0604020202020204" pitchFamily="34" charset="0"/>
              </a:rPr>
              <a:t>precursor</a:t>
            </a:r>
            <a:r>
              <a:rPr lang="en-US" sz="4800" b="0" i="0" dirty="0">
                <a:solidFill>
                  <a:srgbClr val="202124"/>
                </a:solidFill>
                <a:effectLst/>
                <a:latin typeface="arial" panose="020B0604020202020204" pitchFamily="34" charset="0"/>
              </a:rPr>
              <a:t> is usually related to what it precedes</a:t>
            </a:r>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3080823512"/>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340</a:t>
            </a:fld>
            <a:endParaRPr lang="en-US"/>
          </a:p>
        </p:txBody>
      </p:sp>
    </p:spTree>
    <p:extLst>
      <p:ext uri="{BB962C8B-B14F-4D97-AF65-F5344CB8AC3E}">
        <p14:creationId xmlns:p14="http://schemas.microsoft.com/office/powerpoint/2010/main" val="3467570013"/>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341</a:t>
            </a:fld>
            <a:endParaRPr lang="en-US"/>
          </a:p>
        </p:txBody>
      </p:sp>
    </p:spTree>
    <p:extLst>
      <p:ext uri="{BB962C8B-B14F-4D97-AF65-F5344CB8AC3E}">
        <p14:creationId xmlns:p14="http://schemas.microsoft.com/office/powerpoint/2010/main" val="1907299916"/>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342</a:t>
            </a:fld>
            <a:endParaRPr lang="en-US"/>
          </a:p>
        </p:txBody>
      </p:sp>
    </p:spTree>
    <p:extLst>
      <p:ext uri="{BB962C8B-B14F-4D97-AF65-F5344CB8AC3E}">
        <p14:creationId xmlns:p14="http://schemas.microsoft.com/office/powerpoint/2010/main" val="304101073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343</a:t>
            </a:fld>
            <a:endParaRPr lang="en-US"/>
          </a:p>
        </p:txBody>
      </p:sp>
    </p:spTree>
    <p:extLst>
      <p:ext uri="{BB962C8B-B14F-4D97-AF65-F5344CB8AC3E}">
        <p14:creationId xmlns:p14="http://schemas.microsoft.com/office/powerpoint/2010/main" val="307656858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344</a:t>
            </a:fld>
            <a:endParaRPr lang="en-US"/>
          </a:p>
        </p:txBody>
      </p:sp>
    </p:spTree>
    <p:extLst>
      <p:ext uri="{BB962C8B-B14F-4D97-AF65-F5344CB8AC3E}">
        <p14:creationId xmlns:p14="http://schemas.microsoft.com/office/powerpoint/2010/main" val="3520522577"/>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345</a:t>
            </a:fld>
            <a:endParaRPr lang="en-US"/>
          </a:p>
        </p:txBody>
      </p:sp>
    </p:spTree>
    <p:extLst>
      <p:ext uri="{BB962C8B-B14F-4D97-AF65-F5344CB8AC3E}">
        <p14:creationId xmlns:p14="http://schemas.microsoft.com/office/powerpoint/2010/main" val="197694005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346</a:t>
            </a:fld>
            <a:endParaRPr lang="en-US"/>
          </a:p>
        </p:txBody>
      </p:sp>
    </p:spTree>
    <p:extLst>
      <p:ext uri="{BB962C8B-B14F-4D97-AF65-F5344CB8AC3E}">
        <p14:creationId xmlns:p14="http://schemas.microsoft.com/office/powerpoint/2010/main" val="2493002036"/>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347</a:t>
            </a:fld>
            <a:endParaRPr lang="en-US"/>
          </a:p>
        </p:txBody>
      </p:sp>
    </p:spTree>
    <p:extLst>
      <p:ext uri="{BB962C8B-B14F-4D97-AF65-F5344CB8AC3E}">
        <p14:creationId xmlns:p14="http://schemas.microsoft.com/office/powerpoint/2010/main" val="358795038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348</a:t>
            </a:fld>
            <a:endParaRPr lang="en-US"/>
          </a:p>
        </p:txBody>
      </p:sp>
    </p:spTree>
    <p:extLst>
      <p:ext uri="{BB962C8B-B14F-4D97-AF65-F5344CB8AC3E}">
        <p14:creationId xmlns:p14="http://schemas.microsoft.com/office/powerpoint/2010/main" val="279816395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349</a:t>
            </a:fld>
            <a:endParaRPr lang="en-US"/>
          </a:p>
        </p:txBody>
      </p:sp>
    </p:spTree>
    <p:extLst>
      <p:ext uri="{BB962C8B-B14F-4D97-AF65-F5344CB8AC3E}">
        <p14:creationId xmlns:p14="http://schemas.microsoft.com/office/powerpoint/2010/main" val="2608049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A crystal or crystalline solid is a solid material whose constituents (such as atoms, molecules, or ions) are arranged in a highly ordered microscopic structure, forming a crystal lattice that extends in all directions.</a:t>
            </a: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2088385769"/>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350</a:t>
            </a:fld>
            <a:endParaRPr lang="en-US"/>
          </a:p>
        </p:txBody>
      </p:sp>
    </p:spTree>
    <p:extLst>
      <p:ext uri="{BB962C8B-B14F-4D97-AF65-F5344CB8AC3E}">
        <p14:creationId xmlns:p14="http://schemas.microsoft.com/office/powerpoint/2010/main" val="224900243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351</a:t>
            </a:fld>
            <a:endParaRPr lang="en-US"/>
          </a:p>
        </p:txBody>
      </p:sp>
    </p:spTree>
    <p:extLst>
      <p:ext uri="{BB962C8B-B14F-4D97-AF65-F5344CB8AC3E}">
        <p14:creationId xmlns:p14="http://schemas.microsoft.com/office/powerpoint/2010/main" val="517401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352</a:t>
            </a:fld>
            <a:endParaRPr lang="en-US"/>
          </a:p>
        </p:txBody>
      </p:sp>
    </p:spTree>
    <p:extLst>
      <p:ext uri="{BB962C8B-B14F-4D97-AF65-F5344CB8AC3E}">
        <p14:creationId xmlns:p14="http://schemas.microsoft.com/office/powerpoint/2010/main" val="2085363029"/>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353</a:t>
            </a:fld>
            <a:endParaRPr lang="en-US"/>
          </a:p>
        </p:txBody>
      </p:sp>
    </p:spTree>
    <p:extLst>
      <p:ext uri="{BB962C8B-B14F-4D97-AF65-F5344CB8AC3E}">
        <p14:creationId xmlns:p14="http://schemas.microsoft.com/office/powerpoint/2010/main" val="380647272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354</a:t>
            </a:fld>
            <a:endParaRPr lang="en-US"/>
          </a:p>
        </p:txBody>
      </p:sp>
    </p:spTree>
    <p:extLst>
      <p:ext uri="{BB962C8B-B14F-4D97-AF65-F5344CB8AC3E}">
        <p14:creationId xmlns:p14="http://schemas.microsoft.com/office/powerpoint/2010/main" val="2379505290"/>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355</a:t>
            </a:fld>
            <a:endParaRPr lang="en-US"/>
          </a:p>
        </p:txBody>
      </p:sp>
    </p:spTree>
    <p:extLst>
      <p:ext uri="{BB962C8B-B14F-4D97-AF65-F5344CB8AC3E}">
        <p14:creationId xmlns:p14="http://schemas.microsoft.com/office/powerpoint/2010/main" val="615247830"/>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356</a:t>
            </a:fld>
            <a:endParaRPr lang="en-US"/>
          </a:p>
        </p:txBody>
      </p:sp>
    </p:spTree>
    <p:extLst>
      <p:ext uri="{BB962C8B-B14F-4D97-AF65-F5344CB8AC3E}">
        <p14:creationId xmlns:p14="http://schemas.microsoft.com/office/powerpoint/2010/main" val="245383803"/>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357</a:t>
            </a:fld>
            <a:endParaRPr lang="en-US"/>
          </a:p>
        </p:txBody>
      </p:sp>
    </p:spTree>
    <p:extLst>
      <p:ext uri="{BB962C8B-B14F-4D97-AF65-F5344CB8AC3E}">
        <p14:creationId xmlns:p14="http://schemas.microsoft.com/office/powerpoint/2010/main" val="2801212991"/>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358</a:t>
            </a:fld>
            <a:endParaRPr lang="en-US"/>
          </a:p>
        </p:txBody>
      </p:sp>
    </p:spTree>
    <p:extLst>
      <p:ext uri="{BB962C8B-B14F-4D97-AF65-F5344CB8AC3E}">
        <p14:creationId xmlns:p14="http://schemas.microsoft.com/office/powerpoint/2010/main" val="98014987"/>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359</a:t>
            </a:fld>
            <a:endParaRPr lang="en-US"/>
          </a:p>
        </p:txBody>
      </p:sp>
    </p:spTree>
    <p:extLst>
      <p:ext uri="{BB962C8B-B14F-4D97-AF65-F5344CB8AC3E}">
        <p14:creationId xmlns:p14="http://schemas.microsoft.com/office/powerpoint/2010/main" val="2312184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656739041"/>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360</a:t>
            </a:fld>
            <a:endParaRPr lang="en-US"/>
          </a:p>
        </p:txBody>
      </p:sp>
    </p:spTree>
    <p:extLst>
      <p:ext uri="{BB962C8B-B14F-4D97-AF65-F5344CB8AC3E}">
        <p14:creationId xmlns:p14="http://schemas.microsoft.com/office/powerpoint/2010/main" val="845387145"/>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361</a:t>
            </a:fld>
            <a:endParaRPr lang="en-US"/>
          </a:p>
        </p:txBody>
      </p:sp>
    </p:spTree>
    <p:extLst>
      <p:ext uri="{BB962C8B-B14F-4D97-AF65-F5344CB8AC3E}">
        <p14:creationId xmlns:p14="http://schemas.microsoft.com/office/powerpoint/2010/main" val="286087118"/>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362</a:t>
            </a:fld>
            <a:endParaRPr lang="en-US"/>
          </a:p>
        </p:txBody>
      </p:sp>
    </p:spTree>
    <p:extLst>
      <p:ext uri="{BB962C8B-B14F-4D97-AF65-F5344CB8AC3E}">
        <p14:creationId xmlns:p14="http://schemas.microsoft.com/office/powerpoint/2010/main" val="494092059"/>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363</a:t>
            </a:fld>
            <a:endParaRPr lang="en-US"/>
          </a:p>
        </p:txBody>
      </p:sp>
    </p:spTree>
    <p:extLst>
      <p:ext uri="{BB962C8B-B14F-4D97-AF65-F5344CB8AC3E}">
        <p14:creationId xmlns:p14="http://schemas.microsoft.com/office/powerpoint/2010/main" val="3924300649"/>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364</a:t>
            </a:fld>
            <a:endParaRPr lang="en-US"/>
          </a:p>
        </p:txBody>
      </p:sp>
    </p:spTree>
    <p:extLst>
      <p:ext uri="{BB962C8B-B14F-4D97-AF65-F5344CB8AC3E}">
        <p14:creationId xmlns:p14="http://schemas.microsoft.com/office/powerpoint/2010/main" val="2767033469"/>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365</a:t>
            </a:fld>
            <a:endParaRPr lang="en-US"/>
          </a:p>
        </p:txBody>
      </p:sp>
    </p:spTree>
    <p:extLst>
      <p:ext uri="{BB962C8B-B14F-4D97-AF65-F5344CB8AC3E}">
        <p14:creationId xmlns:p14="http://schemas.microsoft.com/office/powerpoint/2010/main" val="584821260"/>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366</a:t>
            </a:fld>
            <a:endParaRPr lang="en-US"/>
          </a:p>
        </p:txBody>
      </p:sp>
    </p:spTree>
    <p:extLst>
      <p:ext uri="{BB962C8B-B14F-4D97-AF65-F5344CB8AC3E}">
        <p14:creationId xmlns:p14="http://schemas.microsoft.com/office/powerpoint/2010/main" val="425145581"/>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367</a:t>
            </a:fld>
            <a:endParaRPr lang="en-US"/>
          </a:p>
        </p:txBody>
      </p:sp>
    </p:spTree>
    <p:extLst>
      <p:ext uri="{BB962C8B-B14F-4D97-AF65-F5344CB8AC3E}">
        <p14:creationId xmlns:p14="http://schemas.microsoft.com/office/powerpoint/2010/main" val="1128225497"/>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368</a:t>
            </a:fld>
            <a:endParaRPr lang="en-US"/>
          </a:p>
        </p:txBody>
      </p:sp>
    </p:spTree>
    <p:extLst>
      <p:ext uri="{BB962C8B-B14F-4D97-AF65-F5344CB8AC3E}">
        <p14:creationId xmlns:p14="http://schemas.microsoft.com/office/powerpoint/2010/main" val="3058807888"/>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369</a:t>
            </a:fld>
            <a:endParaRPr lang="en-US"/>
          </a:p>
        </p:txBody>
      </p:sp>
    </p:spTree>
    <p:extLst>
      <p:ext uri="{BB962C8B-B14F-4D97-AF65-F5344CB8AC3E}">
        <p14:creationId xmlns:p14="http://schemas.microsoft.com/office/powerpoint/2010/main" val="2569287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97831271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370</a:t>
            </a:fld>
            <a:endParaRPr lang="en-US"/>
          </a:p>
        </p:txBody>
      </p:sp>
    </p:spTree>
    <p:extLst>
      <p:ext uri="{BB962C8B-B14F-4D97-AF65-F5344CB8AC3E}">
        <p14:creationId xmlns:p14="http://schemas.microsoft.com/office/powerpoint/2010/main" val="785546017"/>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371</a:t>
            </a:fld>
            <a:endParaRPr lang="en-US"/>
          </a:p>
        </p:txBody>
      </p:sp>
    </p:spTree>
    <p:extLst>
      <p:ext uri="{BB962C8B-B14F-4D97-AF65-F5344CB8AC3E}">
        <p14:creationId xmlns:p14="http://schemas.microsoft.com/office/powerpoint/2010/main" val="3489800183"/>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372</a:t>
            </a:fld>
            <a:endParaRPr lang="en-US"/>
          </a:p>
        </p:txBody>
      </p:sp>
    </p:spTree>
    <p:extLst>
      <p:ext uri="{BB962C8B-B14F-4D97-AF65-F5344CB8AC3E}">
        <p14:creationId xmlns:p14="http://schemas.microsoft.com/office/powerpoint/2010/main" val="4157441814"/>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373</a:t>
            </a:fld>
            <a:endParaRPr lang="en-US"/>
          </a:p>
        </p:txBody>
      </p:sp>
    </p:spTree>
    <p:extLst>
      <p:ext uri="{BB962C8B-B14F-4D97-AF65-F5344CB8AC3E}">
        <p14:creationId xmlns:p14="http://schemas.microsoft.com/office/powerpoint/2010/main" val="4256001375"/>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374</a:t>
            </a:fld>
            <a:endParaRPr lang="en-US"/>
          </a:p>
        </p:txBody>
      </p:sp>
    </p:spTree>
    <p:extLst>
      <p:ext uri="{BB962C8B-B14F-4D97-AF65-F5344CB8AC3E}">
        <p14:creationId xmlns:p14="http://schemas.microsoft.com/office/powerpoint/2010/main" val="15740416"/>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375</a:t>
            </a:fld>
            <a:endParaRPr lang="en-US"/>
          </a:p>
        </p:txBody>
      </p:sp>
    </p:spTree>
    <p:extLst>
      <p:ext uri="{BB962C8B-B14F-4D97-AF65-F5344CB8AC3E}">
        <p14:creationId xmlns:p14="http://schemas.microsoft.com/office/powerpoint/2010/main" val="1864929387"/>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376</a:t>
            </a:fld>
            <a:endParaRPr lang="en-US"/>
          </a:p>
        </p:txBody>
      </p:sp>
    </p:spTree>
    <p:extLst>
      <p:ext uri="{BB962C8B-B14F-4D97-AF65-F5344CB8AC3E}">
        <p14:creationId xmlns:p14="http://schemas.microsoft.com/office/powerpoint/2010/main" val="4163559466"/>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377</a:t>
            </a:fld>
            <a:endParaRPr lang="en-US"/>
          </a:p>
        </p:txBody>
      </p:sp>
    </p:spTree>
    <p:extLst>
      <p:ext uri="{BB962C8B-B14F-4D97-AF65-F5344CB8AC3E}">
        <p14:creationId xmlns:p14="http://schemas.microsoft.com/office/powerpoint/2010/main" val="2421126954"/>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378</a:t>
            </a:fld>
            <a:endParaRPr lang="en-US"/>
          </a:p>
        </p:txBody>
      </p:sp>
    </p:spTree>
    <p:extLst>
      <p:ext uri="{BB962C8B-B14F-4D97-AF65-F5344CB8AC3E}">
        <p14:creationId xmlns:p14="http://schemas.microsoft.com/office/powerpoint/2010/main" val="2676104252"/>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379</a:t>
            </a:fld>
            <a:endParaRPr lang="en-US"/>
          </a:p>
        </p:txBody>
      </p:sp>
    </p:spTree>
    <p:extLst>
      <p:ext uri="{BB962C8B-B14F-4D97-AF65-F5344CB8AC3E}">
        <p14:creationId xmlns:p14="http://schemas.microsoft.com/office/powerpoint/2010/main" val="3415094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123510834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380</a:t>
            </a:fld>
            <a:endParaRPr lang="en-US"/>
          </a:p>
        </p:txBody>
      </p:sp>
    </p:spTree>
    <p:extLst>
      <p:ext uri="{BB962C8B-B14F-4D97-AF65-F5344CB8AC3E}">
        <p14:creationId xmlns:p14="http://schemas.microsoft.com/office/powerpoint/2010/main" val="1403899662"/>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381</a:t>
            </a:fld>
            <a:endParaRPr lang="en-US"/>
          </a:p>
        </p:txBody>
      </p:sp>
    </p:spTree>
    <p:extLst>
      <p:ext uri="{BB962C8B-B14F-4D97-AF65-F5344CB8AC3E}">
        <p14:creationId xmlns:p14="http://schemas.microsoft.com/office/powerpoint/2010/main" val="2860546558"/>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382</a:t>
            </a:fld>
            <a:endParaRPr lang="en-US"/>
          </a:p>
        </p:txBody>
      </p:sp>
    </p:spTree>
    <p:extLst>
      <p:ext uri="{BB962C8B-B14F-4D97-AF65-F5344CB8AC3E}">
        <p14:creationId xmlns:p14="http://schemas.microsoft.com/office/powerpoint/2010/main" val="2340143745"/>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383</a:t>
            </a:fld>
            <a:endParaRPr lang="en-US"/>
          </a:p>
        </p:txBody>
      </p:sp>
    </p:spTree>
    <p:extLst>
      <p:ext uri="{BB962C8B-B14F-4D97-AF65-F5344CB8AC3E}">
        <p14:creationId xmlns:p14="http://schemas.microsoft.com/office/powerpoint/2010/main" val="3077152624"/>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384</a:t>
            </a:fld>
            <a:endParaRPr lang="en-US"/>
          </a:p>
        </p:txBody>
      </p:sp>
    </p:spTree>
    <p:extLst>
      <p:ext uri="{BB962C8B-B14F-4D97-AF65-F5344CB8AC3E}">
        <p14:creationId xmlns:p14="http://schemas.microsoft.com/office/powerpoint/2010/main" val="280264315"/>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385</a:t>
            </a:fld>
            <a:endParaRPr lang="en-US"/>
          </a:p>
        </p:txBody>
      </p:sp>
    </p:spTree>
    <p:extLst>
      <p:ext uri="{BB962C8B-B14F-4D97-AF65-F5344CB8AC3E}">
        <p14:creationId xmlns:p14="http://schemas.microsoft.com/office/powerpoint/2010/main" val="4094002166"/>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386</a:t>
            </a:fld>
            <a:endParaRPr lang="en-US"/>
          </a:p>
        </p:txBody>
      </p:sp>
    </p:spTree>
    <p:extLst>
      <p:ext uri="{BB962C8B-B14F-4D97-AF65-F5344CB8AC3E}">
        <p14:creationId xmlns:p14="http://schemas.microsoft.com/office/powerpoint/2010/main" val="2149282060"/>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387</a:t>
            </a:fld>
            <a:endParaRPr lang="en-US"/>
          </a:p>
        </p:txBody>
      </p:sp>
    </p:spTree>
    <p:extLst>
      <p:ext uri="{BB962C8B-B14F-4D97-AF65-F5344CB8AC3E}">
        <p14:creationId xmlns:p14="http://schemas.microsoft.com/office/powerpoint/2010/main" val="2045680548"/>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388</a:t>
            </a:fld>
            <a:endParaRPr lang="en-US"/>
          </a:p>
        </p:txBody>
      </p:sp>
    </p:spTree>
    <p:extLst>
      <p:ext uri="{BB962C8B-B14F-4D97-AF65-F5344CB8AC3E}">
        <p14:creationId xmlns:p14="http://schemas.microsoft.com/office/powerpoint/2010/main" val="4067930029"/>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389</a:t>
            </a:fld>
            <a:endParaRPr lang="en-US"/>
          </a:p>
        </p:txBody>
      </p:sp>
    </p:spTree>
    <p:extLst>
      <p:ext uri="{BB962C8B-B14F-4D97-AF65-F5344CB8AC3E}">
        <p14:creationId xmlns:p14="http://schemas.microsoft.com/office/powerpoint/2010/main" val="525519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338209765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390</a:t>
            </a:fld>
            <a:endParaRPr lang="en-US"/>
          </a:p>
        </p:txBody>
      </p:sp>
    </p:spTree>
    <p:extLst>
      <p:ext uri="{BB962C8B-B14F-4D97-AF65-F5344CB8AC3E}">
        <p14:creationId xmlns:p14="http://schemas.microsoft.com/office/powerpoint/2010/main" val="2048757660"/>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391</a:t>
            </a:fld>
            <a:endParaRPr lang="en-US"/>
          </a:p>
        </p:txBody>
      </p:sp>
    </p:spTree>
    <p:extLst>
      <p:ext uri="{BB962C8B-B14F-4D97-AF65-F5344CB8AC3E}">
        <p14:creationId xmlns:p14="http://schemas.microsoft.com/office/powerpoint/2010/main" val="1555715727"/>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392</a:t>
            </a:fld>
            <a:endParaRPr lang="en-US"/>
          </a:p>
        </p:txBody>
      </p:sp>
    </p:spTree>
    <p:extLst>
      <p:ext uri="{BB962C8B-B14F-4D97-AF65-F5344CB8AC3E}">
        <p14:creationId xmlns:p14="http://schemas.microsoft.com/office/powerpoint/2010/main" val="1932693060"/>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393</a:t>
            </a:fld>
            <a:endParaRPr lang="en-US"/>
          </a:p>
        </p:txBody>
      </p:sp>
    </p:spTree>
    <p:extLst>
      <p:ext uri="{BB962C8B-B14F-4D97-AF65-F5344CB8AC3E}">
        <p14:creationId xmlns:p14="http://schemas.microsoft.com/office/powerpoint/2010/main" val="2864125272"/>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394</a:t>
            </a:fld>
            <a:endParaRPr lang="en-US"/>
          </a:p>
        </p:txBody>
      </p:sp>
    </p:spTree>
    <p:extLst>
      <p:ext uri="{BB962C8B-B14F-4D97-AF65-F5344CB8AC3E}">
        <p14:creationId xmlns:p14="http://schemas.microsoft.com/office/powerpoint/2010/main" val="496445731"/>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395</a:t>
            </a:fld>
            <a:endParaRPr lang="en-US"/>
          </a:p>
        </p:txBody>
      </p:sp>
    </p:spTree>
    <p:extLst>
      <p:ext uri="{BB962C8B-B14F-4D97-AF65-F5344CB8AC3E}">
        <p14:creationId xmlns:p14="http://schemas.microsoft.com/office/powerpoint/2010/main" val="1096687486"/>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396</a:t>
            </a:fld>
            <a:endParaRPr lang="en-US"/>
          </a:p>
        </p:txBody>
      </p:sp>
    </p:spTree>
    <p:extLst>
      <p:ext uri="{BB962C8B-B14F-4D97-AF65-F5344CB8AC3E}">
        <p14:creationId xmlns:p14="http://schemas.microsoft.com/office/powerpoint/2010/main" val="2782626464"/>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397</a:t>
            </a:fld>
            <a:endParaRPr lang="en-US"/>
          </a:p>
        </p:txBody>
      </p:sp>
    </p:spTree>
    <p:extLst>
      <p:ext uri="{BB962C8B-B14F-4D97-AF65-F5344CB8AC3E}">
        <p14:creationId xmlns:p14="http://schemas.microsoft.com/office/powerpoint/2010/main" val="4126858286"/>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398</a:t>
            </a:fld>
            <a:endParaRPr lang="en-US"/>
          </a:p>
        </p:txBody>
      </p:sp>
    </p:spTree>
    <p:extLst>
      <p:ext uri="{BB962C8B-B14F-4D97-AF65-F5344CB8AC3E}">
        <p14:creationId xmlns:p14="http://schemas.microsoft.com/office/powerpoint/2010/main" val="293942693"/>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399</a:t>
            </a:fld>
            <a:endParaRPr lang="en-US"/>
          </a:p>
        </p:txBody>
      </p:sp>
    </p:spTree>
    <p:extLst>
      <p:ext uri="{BB962C8B-B14F-4D97-AF65-F5344CB8AC3E}">
        <p14:creationId xmlns:p14="http://schemas.microsoft.com/office/powerpoint/2010/main" val="402213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165331272"/>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400</a:t>
            </a:fld>
            <a:endParaRPr lang="en-US"/>
          </a:p>
        </p:txBody>
      </p:sp>
    </p:spTree>
    <p:extLst>
      <p:ext uri="{BB962C8B-B14F-4D97-AF65-F5344CB8AC3E}">
        <p14:creationId xmlns:p14="http://schemas.microsoft.com/office/powerpoint/2010/main" val="149257948"/>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401</a:t>
            </a:fld>
            <a:endParaRPr lang="en-US"/>
          </a:p>
        </p:txBody>
      </p:sp>
    </p:spTree>
    <p:extLst>
      <p:ext uri="{BB962C8B-B14F-4D97-AF65-F5344CB8AC3E}">
        <p14:creationId xmlns:p14="http://schemas.microsoft.com/office/powerpoint/2010/main" val="2417526156"/>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402</a:t>
            </a:fld>
            <a:endParaRPr lang="en-US"/>
          </a:p>
        </p:txBody>
      </p:sp>
    </p:spTree>
    <p:extLst>
      <p:ext uri="{BB962C8B-B14F-4D97-AF65-F5344CB8AC3E}">
        <p14:creationId xmlns:p14="http://schemas.microsoft.com/office/powerpoint/2010/main" val="188729586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403</a:t>
            </a:fld>
            <a:endParaRPr lang="en-US"/>
          </a:p>
        </p:txBody>
      </p:sp>
    </p:spTree>
    <p:extLst>
      <p:ext uri="{BB962C8B-B14F-4D97-AF65-F5344CB8AC3E}">
        <p14:creationId xmlns:p14="http://schemas.microsoft.com/office/powerpoint/2010/main" val="729124358"/>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404</a:t>
            </a:fld>
            <a:endParaRPr lang="en-US"/>
          </a:p>
        </p:txBody>
      </p:sp>
    </p:spTree>
    <p:extLst>
      <p:ext uri="{BB962C8B-B14F-4D97-AF65-F5344CB8AC3E}">
        <p14:creationId xmlns:p14="http://schemas.microsoft.com/office/powerpoint/2010/main" val="1686994994"/>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405</a:t>
            </a:fld>
            <a:endParaRPr lang="en-US"/>
          </a:p>
        </p:txBody>
      </p:sp>
    </p:spTree>
    <p:extLst>
      <p:ext uri="{BB962C8B-B14F-4D97-AF65-F5344CB8AC3E}">
        <p14:creationId xmlns:p14="http://schemas.microsoft.com/office/powerpoint/2010/main" val="2929704123"/>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406</a:t>
            </a:fld>
            <a:endParaRPr lang="en-US"/>
          </a:p>
        </p:txBody>
      </p:sp>
    </p:spTree>
    <p:extLst>
      <p:ext uri="{BB962C8B-B14F-4D97-AF65-F5344CB8AC3E}">
        <p14:creationId xmlns:p14="http://schemas.microsoft.com/office/powerpoint/2010/main" val="2174407459"/>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407</a:t>
            </a:fld>
            <a:endParaRPr lang="en-US">
              <a:solidFill>
                <a:prstClr val="black"/>
              </a:solidFill>
            </a:endParaRPr>
          </a:p>
        </p:txBody>
      </p:sp>
    </p:spTree>
    <p:extLst>
      <p:ext uri="{BB962C8B-B14F-4D97-AF65-F5344CB8AC3E}">
        <p14:creationId xmlns:p14="http://schemas.microsoft.com/office/powerpoint/2010/main" val="1392989833"/>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408</a:t>
            </a:fld>
            <a:endParaRPr lang="en-US"/>
          </a:p>
        </p:txBody>
      </p:sp>
    </p:spTree>
    <p:extLst>
      <p:ext uri="{BB962C8B-B14F-4D97-AF65-F5344CB8AC3E}">
        <p14:creationId xmlns:p14="http://schemas.microsoft.com/office/powerpoint/2010/main" val="1460577907"/>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409</a:t>
            </a:fld>
            <a:endParaRPr lang="en-US"/>
          </a:p>
        </p:txBody>
      </p:sp>
    </p:spTree>
    <p:extLst>
      <p:ext uri="{BB962C8B-B14F-4D97-AF65-F5344CB8AC3E}">
        <p14:creationId xmlns:p14="http://schemas.microsoft.com/office/powerpoint/2010/main" val="3339367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1459115384"/>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410</a:t>
            </a:fld>
            <a:endParaRPr lang="en-US"/>
          </a:p>
        </p:txBody>
      </p:sp>
    </p:spTree>
    <p:extLst>
      <p:ext uri="{BB962C8B-B14F-4D97-AF65-F5344CB8AC3E}">
        <p14:creationId xmlns:p14="http://schemas.microsoft.com/office/powerpoint/2010/main" val="295049210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411</a:t>
            </a:fld>
            <a:endParaRPr lang="en-US"/>
          </a:p>
        </p:txBody>
      </p:sp>
    </p:spTree>
    <p:extLst>
      <p:ext uri="{BB962C8B-B14F-4D97-AF65-F5344CB8AC3E}">
        <p14:creationId xmlns:p14="http://schemas.microsoft.com/office/powerpoint/2010/main" val="179174610"/>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412</a:t>
            </a:fld>
            <a:endParaRPr lang="en-US"/>
          </a:p>
        </p:txBody>
      </p:sp>
    </p:spTree>
    <p:extLst>
      <p:ext uri="{BB962C8B-B14F-4D97-AF65-F5344CB8AC3E}">
        <p14:creationId xmlns:p14="http://schemas.microsoft.com/office/powerpoint/2010/main" val="74722568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413</a:t>
            </a:fld>
            <a:endParaRPr lang="en-US"/>
          </a:p>
        </p:txBody>
      </p:sp>
    </p:spTree>
    <p:extLst>
      <p:ext uri="{BB962C8B-B14F-4D97-AF65-F5344CB8AC3E}">
        <p14:creationId xmlns:p14="http://schemas.microsoft.com/office/powerpoint/2010/main" val="154304059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414</a:t>
            </a:fld>
            <a:endParaRPr lang="en-US"/>
          </a:p>
        </p:txBody>
      </p:sp>
    </p:spTree>
    <p:extLst>
      <p:ext uri="{BB962C8B-B14F-4D97-AF65-F5344CB8AC3E}">
        <p14:creationId xmlns:p14="http://schemas.microsoft.com/office/powerpoint/2010/main" val="1156713752"/>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415</a:t>
            </a:fld>
            <a:endParaRPr lang="en-US"/>
          </a:p>
        </p:txBody>
      </p:sp>
    </p:spTree>
    <p:extLst>
      <p:ext uri="{BB962C8B-B14F-4D97-AF65-F5344CB8AC3E}">
        <p14:creationId xmlns:p14="http://schemas.microsoft.com/office/powerpoint/2010/main" val="788480210"/>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416</a:t>
            </a:fld>
            <a:endParaRPr lang="en-US"/>
          </a:p>
        </p:txBody>
      </p:sp>
    </p:spTree>
    <p:extLst>
      <p:ext uri="{BB962C8B-B14F-4D97-AF65-F5344CB8AC3E}">
        <p14:creationId xmlns:p14="http://schemas.microsoft.com/office/powerpoint/2010/main" val="393187894"/>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417</a:t>
            </a:fld>
            <a:endParaRPr lang="en-US"/>
          </a:p>
        </p:txBody>
      </p:sp>
    </p:spTree>
    <p:extLst>
      <p:ext uri="{BB962C8B-B14F-4D97-AF65-F5344CB8AC3E}">
        <p14:creationId xmlns:p14="http://schemas.microsoft.com/office/powerpoint/2010/main" val="3357480361"/>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418</a:t>
            </a:fld>
            <a:endParaRPr lang="en-US"/>
          </a:p>
        </p:txBody>
      </p:sp>
    </p:spTree>
    <p:extLst>
      <p:ext uri="{BB962C8B-B14F-4D97-AF65-F5344CB8AC3E}">
        <p14:creationId xmlns:p14="http://schemas.microsoft.com/office/powerpoint/2010/main" val="2803690191"/>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419</a:t>
            </a:fld>
            <a:endParaRPr lang="en-US"/>
          </a:p>
        </p:txBody>
      </p:sp>
    </p:spTree>
    <p:extLst>
      <p:ext uri="{BB962C8B-B14F-4D97-AF65-F5344CB8AC3E}">
        <p14:creationId xmlns:p14="http://schemas.microsoft.com/office/powerpoint/2010/main" val="1114709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3360397896"/>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420</a:t>
            </a:fld>
            <a:endParaRPr lang="en-US"/>
          </a:p>
        </p:txBody>
      </p:sp>
    </p:spTree>
    <p:extLst>
      <p:ext uri="{BB962C8B-B14F-4D97-AF65-F5344CB8AC3E}">
        <p14:creationId xmlns:p14="http://schemas.microsoft.com/office/powerpoint/2010/main" val="922847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421</a:t>
            </a:fld>
            <a:endParaRPr lang="en-US"/>
          </a:p>
        </p:txBody>
      </p:sp>
    </p:spTree>
    <p:extLst>
      <p:ext uri="{BB962C8B-B14F-4D97-AF65-F5344CB8AC3E}">
        <p14:creationId xmlns:p14="http://schemas.microsoft.com/office/powerpoint/2010/main" val="3466451195"/>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422</a:t>
            </a:fld>
            <a:endParaRPr lang="en-US"/>
          </a:p>
        </p:txBody>
      </p:sp>
    </p:spTree>
    <p:extLst>
      <p:ext uri="{BB962C8B-B14F-4D97-AF65-F5344CB8AC3E}">
        <p14:creationId xmlns:p14="http://schemas.microsoft.com/office/powerpoint/2010/main" val="1420725548"/>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423</a:t>
            </a:fld>
            <a:endParaRPr lang="en-US"/>
          </a:p>
        </p:txBody>
      </p:sp>
    </p:spTree>
    <p:extLst>
      <p:ext uri="{BB962C8B-B14F-4D97-AF65-F5344CB8AC3E}">
        <p14:creationId xmlns:p14="http://schemas.microsoft.com/office/powerpoint/2010/main" val="3590092053"/>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424</a:t>
            </a:fld>
            <a:endParaRPr lang="en-US"/>
          </a:p>
        </p:txBody>
      </p:sp>
    </p:spTree>
    <p:extLst>
      <p:ext uri="{BB962C8B-B14F-4D97-AF65-F5344CB8AC3E}">
        <p14:creationId xmlns:p14="http://schemas.microsoft.com/office/powerpoint/2010/main" val="450901443"/>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425</a:t>
            </a:fld>
            <a:endParaRPr lang="en-US"/>
          </a:p>
        </p:txBody>
      </p:sp>
    </p:spTree>
    <p:extLst>
      <p:ext uri="{BB962C8B-B14F-4D97-AF65-F5344CB8AC3E}">
        <p14:creationId xmlns:p14="http://schemas.microsoft.com/office/powerpoint/2010/main" val="1807130374"/>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426</a:t>
            </a:fld>
            <a:endParaRPr lang="en-US"/>
          </a:p>
        </p:txBody>
      </p:sp>
    </p:spTree>
    <p:extLst>
      <p:ext uri="{BB962C8B-B14F-4D97-AF65-F5344CB8AC3E}">
        <p14:creationId xmlns:p14="http://schemas.microsoft.com/office/powerpoint/2010/main" val="3045093638"/>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427</a:t>
            </a:fld>
            <a:endParaRPr lang="en-US"/>
          </a:p>
        </p:txBody>
      </p:sp>
    </p:spTree>
    <p:extLst>
      <p:ext uri="{BB962C8B-B14F-4D97-AF65-F5344CB8AC3E}">
        <p14:creationId xmlns:p14="http://schemas.microsoft.com/office/powerpoint/2010/main" val="1315867008"/>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428</a:t>
            </a:fld>
            <a:endParaRPr lang="en-US"/>
          </a:p>
        </p:txBody>
      </p:sp>
    </p:spTree>
    <p:extLst>
      <p:ext uri="{BB962C8B-B14F-4D97-AF65-F5344CB8AC3E}">
        <p14:creationId xmlns:p14="http://schemas.microsoft.com/office/powerpoint/2010/main" val="2452418840"/>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429</a:t>
            </a:fld>
            <a:endParaRPr lang="en-US"/>
          </a:p>
        </p:txBody>
      </p:sp>
    </p:spTree>
    <p:extLst>
      <p:ext uri="{BB962C8B-B14F-4D97-AF65-F5344CB8AC3E}">
        <p14:creationId xmlns:p14="http://schemas.microsoft.com/office/powerpoint/2010/main" val="3329975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78156189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430</a:t>
            </a:fld>
            <a:endParaRPr lang="en-US"/>
          </a:p>
        </p:txBody>
      </p:sp>
    </p:spTree>
    <p:extLst>
      <p:ext uri="{BB962C8B-B14F-4D97-AF65-F5344CB8AC3E}">
        <p14:creationId xmlns:p14="http://schemas.microsoft.com/office/powerpoint/2010/main" val="1378200105"/>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431</a:t>
            </a:fld>
            <a:endParaRPr lang="en-US"/>
          </a:p>
        </p:txBody>
      </p:sp>
    </p:spTree>
    <p:extLst>
      <p:ext uri="{BB962C8B-B14F-4D97-AF65-F5344CB8AC3E}">
        <p14:creationId xmlns:p14="http://schemas.microsoft.com/office/powerpoint/2010/main" val="1882963532"/>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432</a:t>
            </a:fld>
            <a:endParaRPr lang="en-US"/>
          </a:p>
        </p:txBody>
      </p:sp>
    </p:spTree>
    <p:extLst>
      <p:ext uri="{BB962C8B-B14F-4D97-AF65-F5344CB8AC3E}">
        <p14:creationId xmlns:p14="http://schemas.microsoft.com/office/powerpoint/2010/main" val="1481794225"/>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433</a:t>
            </a:fld>
            <a:endParaRPr lang="en-US"/>
          </a:p>
        </p:txBody>
      </p:sp>
    </p:spTree>
    <p:extLst>
      <p:ext uri="{BB962C8B-B14F-4D97-AF65-F5344CB8AC3E}">
        <p14:creationId xmlns:p14="http://schemas.microsoft.com/office/powerpoint/2010/main" val="3046394749"/>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434</a:t>
            </a:fld>
            <a:endParaRPr lang="en-US"/>
          </a:p>
        </p:txBody>
      </p:sp>
    </p:spTree>
    <p:extLst>
      <p:ext uri="{BB962C8B-B14F-4D97-AF65-F5344CB8AC3E}">
        <p14:creationId xmlns:p14="http://schemas.microsoft.com/office/powerpoint/2010/main" val="3370350572"/>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435</a:t>
            </a:fld>
            <a:endParaRPr lang="en-US"/>
          </a:p>
        </p:txBody>
      </p:sp>
    </p:spTree>
    <p:extLst>
      <p:ext uri="{BB962C8B-B14F-4D97-AF65-F5344CB8AC3E}">
        <p14:creationId xmlns:p14="http://schemas.microsoft.com/office/powerpoint/2010/main" val="4178051949"/>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436</a:t>
            </a:fld>
            <a:endParaRPr lang="en-US"/>
          </a:p>
        </p:txBody>
      </p:sp>
    </p:spTree>
    <p:extLst>
      <p:ext uri="{BB962C8B-B14F-4D97-AF65-F5344CB8AC3E}">
        <p14:creationId xmlns:p14="http://schemas.microsoft.com/office/powerpoint/2010/main" val="1414933284"/>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437</a:t>
            </a:fld>
            <a:endParaRPr lang="en-US"/>
          </a:p>
        </p:txBody>
      </p:sp>
    </p:spTree>
    <p:extLst>
      <p:ext uri="{BB962C8B-B14F-4D97-AF65-F5344CB8AC3E}">
        <p14:creationId xmlns:p14="http://schemas.microsoft.com/office/powerpoint/2010/main" val="1180874452"/>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438</a:t>
            </a:fld>
            <a:endParaRPr lang="en-US"/>
          </a:p>
        </p:txBody>
      </p:sp>
    </p:spTree>
    <p:extLst>
      <p:ext uri="{BB962C8B-B14F-4D97-AF65-F5344CB8AC3E}">
        <p14:creationId xmlns:p14="http://schemas.microsoft.com/office/powerpoint/2010/main" val="32401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1366026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3302589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The recommended dietary allowance (RDA) is the average daily dietary intake level that suffices to meet the nutrient requirements of nearly all (97–98%) healthy persons of a specific sex, age, life stage, or physiological condition (such as pregnancy or lactation).</a:t>
            </a: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964714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3137634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838163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49</a:t>
            </a:fld>
            <a:endParaRPr lang="en-US"/>
          </a:p>
        </p:txBody>
      </p:sp>
    </p:spTree>
    <p:extLst>
      <p:ext uri="{BB962C8B-B14F-4D97-AF65-F5344CB8AC3E}">
        <p14:creationId xmlns:p14="http://schemas.microsoft.com/office/powerpoint/2010/main" val="194759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3339596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35172452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2733553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2831673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1951000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undernutrition indicators: </a:t>
            </a:r>
            <a:r>
              <a:rPr lang="en-US" sz="4800" b="0" i="0" dirty="0">
                <a:solidFill>
                  <a:srgbClr val="202124"/>
                </a:solidFill>
                <a:effectLst/>
                <a:latin typeface="arial" panose="020B0604020202020204" pitchFamily="34" charset="0"/>
              </a:rPr>
              <a:t>The </a:t>
            </a:r>
            <a:r>
              <a:rPr lang="en-US" sz="4800" b="1" i="0" dirty="0">
                <a:solidFill>
                  <a:srgbClr val="202124"/>
                </a:solidFill>
                <a:effectLst/>
                <a:latin typeface="arial" panose="020B0604020202020204" pitchFamily="34" charset="0"/>
              </a:rPr>
              <a:t>indicators</a:t>
            </a:r>
            <a:r>
              <a:rPr lang="en-US" sz="4800" b="0" i="0" dirty="0">
                <a:solidFill>
                  <a:srgbClr val="202124"/>
                </a:solidFill>
                <a:effectLst/>
                <a:latin typeface="arial" panose="020B0604020202020204" pitchFamily="34" charset="0"/>
              </a:rPr>
              <a:t> stunting, wasting, overweight and underweight are used to measure nutritional imbalance; such imbalance results in either </a:t>
            </a:r>
            <a:r>
              <a:rPr lang="en-US" sz="4800" b="1" i="0" dirty="0">
                <a:solidFill>
                  <a:srgbClr val="202124"/>
                </a:solidFill>
                <a:effectLst/>
                <a:latin typeface="arial" panose="020B0604020202020204" pitchFamily="34" charset="0"/>
              </a:rPr>
              <a:t>undernutrition</a:t>
            </a:r>
            <a:r>
              <a:rPr lang="en-US" sz="4800" b="0" i="0" dirty="0">
                <a:solidFill>
                  <a:srgbClr val="202124"/>
                </a:solidFill>
                <a:effectLst/>
                <a:latin typeface="arial" panose="020B0604020202020204" pitchFamily="34" charset="0"/>
              </a:rPr>
              <a:t> (assessed from stunting, wasting and underweight) or overweight.</a:t>
            </a:r>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6033949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33329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2331239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2693635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135940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21138347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21694050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110933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1358516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27340735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28916490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32512980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37570037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17872398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131379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920027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7890517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3033438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0535104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24990406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19159753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17126887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30074529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40872215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12869323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115544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7434454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26485997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2786353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32729793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7864906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13388826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24663796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11844411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30637232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301946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18155991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18903726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25046774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15213168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21131900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15044002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3028995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15372952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35817227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17113429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226920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C6D36031-007C-44D1-917F-54C239D3625C}" type="datetime1">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54335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C7B656-48E5-42B2-B3E7-51DFD088E603}" type="datetime1">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598353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0D834BF1-9EC3-46EC-9DC9-C1469E766FEC}" type="datetime1">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61473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6F0162-15CB-4B25-93B0-502F5B7920E1}" type="datetime1">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389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1E7DC-D73F-4479-8BF8-8FE40E8212D7}" type="datetime1">
              <a:rPr lang="en-US" smtClean="0"/>
              <a:pPr/>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2998985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38100-FEB6-44F8-9C6D-B53AB28FEC81}" type="datetime1">
              <a:rPr lang="en-US" smtClean="0"/>
              <a:pPr/>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774916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0ECF8-16C9-4743-A1AB-549FC1928818}" type="datetime1">
              <a:rPr lang="en-US" smtClean="0"/>
              <a:pPr/>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454118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9531351-DFAB-49C3-A44B-069C258AEA18}" type="datetime1">
              <a:rPr lang="en-US" smtClean="0"/>
              <a:pPr/>
              <a:t>11/25/2021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688A58-7EBD-4352-985F-DBE786E37319}"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3780311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95EBE-5FBE-4E06-9D04-D158E67CCE31}" type="datetime1">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2673526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54BC33-7BDE-4BBD-8328-503A6FA8AB84}" type="datetime1">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982078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1C766A-7B1C-4998-A3A6-14D192DF9B67}" type="datetime1">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pPr/>
              <a:t>‹#›</a:t>
            </a:fld>
            <a:endParaRPr lang="en-US"/>
          </a:p>
        </p:txBody>
      </p:sp>
    </p:spTree>
    <p:extLst>
      <p:ext uri="{BB962C8B-B14F-4D97-AF65-F5344CB8AC3E}">
        <p14:creationId xmlns:p14="http://schemas.microsoft.com/office/powerpoint/2010/main" val="304565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213085-0FD9-4034-B8DC-8E64E39AEA0C}" type="datetime1">
              <a:rPr lang="en-US" smtClean="0">
                <a:solidFill>
                  <a:prstClr val="black">
                    <a:tint val="75000"/>
                  </a:prstClr>
                </a:solidFill>
              </a:r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72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F69C9-B6B1-4D73-8954-2DFE96AD00CB}" type="datetime1">
              <a:rPr lang="en-US" smtClean="0">
                <a:solidFill>
                  <a:prstClr val="black">
                    <a:tint val="75000"/>
                  </a:prstClr>
                </a:solidFill>
              </a:r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10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EF681-CF6E-4A18-BBD6-59E4837315B7}" type="datetime1">
              <a:rPr lang="en-US" smtClean="0">
                <a:solidFill>
                  <a:prstClr val="black">
                    <a:tint val="75000"/>
                  </a:prstClr>
                </a:solidFill>
              </a:r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66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3AF6A6-E945-4A38-B3BE-F889977CA5B5}" type="datetime1">
              <a:rPr lang="en-US" smtClean="0">
                <a:solidFill>
                  <a:prstClr val="black">
                    <a:tint val="75000"/>
                  </a:prstClr>
                </a:solidFill>
              </a:r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3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FCA94-076C-413D-9E2D-D11DBE0EAA64}" type="datetime1">
              <a:rPr lang="en-US" smtClean="0">
                <a:solidFill>
                  <a:prstClr val="black">
                    <a:tint val="75000"/>
                  </a:prstClr>
                </a:solidFill>
              </a:rPr>
              <a:t>11/25/2021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161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5284B-86A1-4074-982C-1756315798D1}" type="datetime1">
              <a:rPr lang="en-US" smtClean="0">
                <a:solidFill>
                  <a:prstClr val="black">
                    <a:tint val="75000"/>
                  </a:prstClr>
                </a:solidFill>
              </a:rPr>
              <a:t>11/25/2021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013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B7484-D448-4C64-9543-0AC0446D760F}" type="datetime1">
              <a:rPr lang="en-US" smtClean="0">
                <a:solidFill>
                  <a:prstClr val="black">
                    <a:tint val="75000"/>
                  </a:prstClr>
                </a:solidFill>
              </a:rPr>
              <a:t>11/25/2021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014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86A001-9098-45C7-8E00-9E116AD7A0C8}" type="datetime1">
              <a:rPr lang="en-US" smtClean="0">
                <a:solidFill>
                  <a:prstClr val="black">
                    <a:tint val="75000"/>
                  </a:prstClr>
                </a:solidFill>
              </a:r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027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6331E1-54A2-4D6E-A637-216CC7894172}" type="datetime1">
              <a:rPr lang="en-US" smtClean="0">
                <a:solidFill>
                  <a:prstClr val="black">
                    <a:tint val="75000"/>
                  </a:prstClr>
                </a:solidFill>
              </a:r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00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83B58-7472-4355-85BD-9348808C7670}" type="datetime1">
              <a:rPr lang="en-US" smtClean="0">
                <a:solidFill>
                  <a:prstClr val="black">
                    <a:tint val="75000"/>
                  </a:prstClr>
                </a:solidFill>
              </a:r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253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F7A3B0-84F2-4E2E-9CB2-BC2AB78B9671}" type="datetime1">
              <a:rPr lang="en-US" smtClean="0">
                <a:solidFill>
                  <a:prstClr val="black">
                    <a:tint val="75000"/>
                  </a:prstClr>
                </a:solidFill>
              </a:r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7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11/25/2021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E7FB46E-2BDC-4C72-AFBB-023F936E431F}" type="datetime1">
              <a:rPr lang="en-US" smtClean="0"/>
              <a:pPr/>
              <a:t>11/25/2021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688A58-7EBD-4352-985F-DBE786E37319}" type="slidenum">
              <a:rPr lang="en-US" smtClean="0"/>
              <a:pPr/>
              <a:t>‹#›</a:t>
            </a:fld>
            <a:endParaRPr lang="en-US"/>
          </a:p>
        </p:txBody>
      </p:sp>
    </p:spTree>
    <p:extLst>
      <p:ext uri="{BB962C8B-B14F-4D97-AF65-F5344CB8AC3E}">
        <p14:creationId xmlns:p14="http://schemas.microsoft.com/office/powerpoint/2010/main" val="28152668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A23C-88DF-4D12-A3EF-FB53F0750FE0}" type="datetime1">
              <a:rPr lang="en-US" smtClean="0">
                <a:solidFill>
                  <a:prstClr val="black">
                    <a:tint val="75000"/>
                  </a:prstClr>
                </a:solidFill>
              </a:rPr>
              <a:t>11/25/2021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58B4-0D08-45DE-8784-85A0728164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73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8.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8.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8.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8.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8.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8.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8.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8.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9.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9.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8.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64.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rds.yahoo.com/_ylt=A0Je5xfOxcpElCQBuXOJzbkF;_ylu=X3oDMTBkbHFrYmtwBHBvcwM3NwRzZWMDc3I-/SIG=1hhjqqpq0/EXP=1154225998/**http%3a/images.search.yahoo.com/search/images/view%3fback=http%253A%252F%252Fimages.search.yahoo.com%252Fsearch%252Fimages%253F_adv_prop%253Dimages%2526imgsz%253Dall%2526vf%253Dphoto%2526va%253Dweight%252Bscales%2526ei%253DUTF-8%2526fr%253Dslv8-msgr%2526b%253D61%26w=583%26h=445%26imgurl=users2.ev1.net%252F%257Escott.rogge%252Fgallery%252FAidan%252Fweight.jpg%26rurl=http%253A%252F%252Fusers2.ev1.net%252F%257Escott.rogge%252Fget_us%252Faidan.html%26size=46.2kB%26name=weight.jpg%26p=weight%2bscales%26type=jpeg%26no=77%26tt=3,651%26ei=UTF-8"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3" Type="http://schemas.openxmlformats.org/officeDocument/2006/relationships/hyperlink" Target="http://rds.yahoo.com/_ylt=A0Je5mfIxMpETXIAIgeJzbkF;_ylu=X3oDMTBjYzZubXM2BHBvcwM4BHNlYwNzcg--/SIG=1iiehn4qd/EXP=1154225736/**http%3a/images.search.yahoo.com/search/images/view%3fback=http%253A%252F%252Fimages.search.yahoo.com%252Fsearch%252Fimages%253F_adv_prop%253Dimages%2526imgsz%253Dall%2526imgc%253D%2526vf%253Dphoto%2526va%253Dweight%252Bscales%2526fr%253Dslv8-msgr%2526ei%253DUTF-8%26w=300%26h=189%26imgurl=www.cyberimport.com%252Fimage_f-i%252Fhealth%252Fweight_scales%252Fhanging%252Fwshg001to004.jpg%26rurl=http%253A%252F%252Fwww.cyberimport.com%252Fcatalog%252Fhealth%252Fscales_hanging.htm%26size=12.6kB%26name=wshg001to004.jpg%26p=weight%2bscales%26type=jpeg%26no=8%26tt=3,651%26ei=UTF-8" TargetMode="External"/><Relationship Id="rId7" Type="http://schemas.openxmlformats.org/officeDocument/2006/relationships/image" Target="../media/image17.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mirror-sg-wv1.gallery.hd.org/_exhibits/medicine/_more2004/_more10/diet-bare-feet-wrinkled-skin-from-bath-weighing-scales-mechanical-on-plastic-runner-weight-loss-monitoring-program-programme-2-DHD.jpg" TargetMode="External"/><Relationship Id="rId4" Type="http://schemas.openxmlformats.org/officeDocument/2006/relationships/image" Target="../media/image15.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COMMUNITY HEALTH II</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1</a:t>
            </a:r>
            <a:r>
              <a:rPr lang="en-US" sz="2800" b="1" baseline="30000" dirty="0"/>
              <a:t>ST</a:t>
            </a:r>
            <a:r>
              <a:rPr lang="en-US" sz="2800" b="1" dirty="0"/>
              <a:t> YEARS [YEAR 1 SEMESTER 2]</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23: COMMUNITY HEALTH II</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CHE 123; Hours - 30; Credits – 3</a:t>
            </a:r>
          </a:p>
          <a:p>
            <a:pPr marL="0" indent="0" algn="just">
              <a:lnSpc>
                <a:spcPct val="120000"/>
              </a:lnSpc>
              <a:spcBef>
                <a:spcPts val="0"/>
              </a:spcBef>
              <a:buClrTx/>
              <a:buNone/>
            </a:pPr>
            <a:r>
              <a:rPr lang="en-US" sz="2800" b="1" dirty="0"/>
              <a:t>Pre-requisite: </a:t>
            </a:r>
            <a:r>
              <a:rPr lang="en-US" sz="2800" dirty="0"/>
              <a:t>Community Health I</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r>
              <a:rPr lang="en-US" sz="3600" b="1" dirty="0">
                <a:solidFill>
                  <a:srgbClr val="00B050"/>
                </a:solidFill>
              </a:rPr>
              <a:t>SECTION 1: HUMAN NUTRITION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35417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Some </a:t>
            </a:r>
            <a:r>
              <a:rPr lang="en-US" sz="2600" dirty="0" err="1">
                <a:solidFill>
                  <a:schemeClr val="tx1"/>
                </a:solidFill>
              </a:rPr>
              <a:t>anaemias</a:t>
            </a:r>
            <a:r>
              <a:rPr lang="en-US" sz="2600" dirty="0">
                <a:solidFill>
                  <a:schemeClr val="tx1"/>
                </a:solidFill>
              </a:rPr>
              <a:t> are caused by congenital abnormalities or inherited characteristics; such </a:t>
            </a:r>
            <a:r>
              <a:rPr lang="en-US" sz="2600" dirty="0" err="1">
                <a:solidFill>
                  <a:schemeClr val="tx1"/>
                </a:solidFill>
              </a:rPr>
              <a:t>anaemias</a:t>
            </a:r>
            <a:r>
              <a:rPr lang="en-US" sz="2600" dirty="0">
                <a:solidFill>
                  <a:schemeClr val="tx1"/>
                </a:solidFill>
              </a:rPr>
              <a:t>, which include sickle cell </a:t>
            </a:r>
            <a:r>
              <a:rPr lang="en-US" sz="2600" dirty="0" err="1">
                <a:solidFill>
                  <a:schemeClr val="tx1"/>
                </a:solidFill>
              </a:rPr>
              <a:t>diseas</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Based on the characteristics of the blood cells or other features, such as </a:t>
            </a:r>
          </a:p>
          <a:p>
            <a:pPr algn="just">
              <a:lnSpc>
                <a:spcPct val="120000"/>
              </a:lnSpc>
              <a:spcBef>
                <a:spcPts val="0"/>
              </a:spcBef>
              <a:buClrTx/>
              <a:buFont typeface="Wingdings" panose="05000000000000000000" pitchFamily="2" charset="2"/>
              <a:buChar char="ü"/>
            </a:pPr>
            <a:r>
              <a:rPr lang="en-US" sz="2600" dirty="0">
                <a:solidFill>
                  <a:schemeClr val="tx1"/>
                </a:solidFill>
              </a:rPr>
              <a:t>microcytic (having small red blood cells), </a:t>
            </a:r>
          </a:p>
          <a:p>
            <a:pPr algn="just">
              <a:lnSpc>
                <a:spcPct val="120000"/>
              </a:lnSpc>
              <a:spcBef>
                <a:spcPts val="0"/>
              </a:spcBef>
              <a:buClrTx/>
              <a:buFont typeface="Wingdings" panose="05000000000000000000" pitchFamily="2" charset="2"/>
              <a:buChar char="ü"/>
            </a:pPr>
            <a:r>
              <a:rPr lang="en-US" sz="2600" dirty="0">
                <a:solidFill>
                  <a:schemeClr val="tx1"/>
                </a:solidFill>
              </a:rPr>
              <a:t>macrocytic (having large red blood cells), </a:t>
            </a:r>
          </a:p>
          <a:p>
            <a:pPr algn="just">
              <a:lnSpc>
                <a:spcPct val="120000"/>
              </a:lnSpc>
              <a:spcBef>
                <a:spcPts val="0"/>
              </a:spcBef>
              <a:buClrTx/>
              <a:buFont typeface="Wingdings" panose="05000000000000000000" pitchFamily="2" charset="2"/>
              <a:buChar char="ü"/>
            </a:pPr>
            <a:r>
              <a:rPr lang="en-US" sz="2600" dirty="0" err="1">
                <a:solidFill>
                  <a:schemeClr val="tx1"/>
                </a:solidFill>
              </a:rPr>
              <a:t>haemolytic</a:t>
            </a:r>
            <a:r>
              <a:rPr lang="en-US" sz="2600" dirty="0">
                <a:solidFill>
                  <a:schemeClr val="tx1"/>
                </a:solidFill>
              </a:rPr>
              <a:t> (having many ruptured red blood cells) </a:t>
            </a:r>
          </a:p>
          <a:p>
            <a:pPr algn="just">
              <a:lnSpc>
                <a:spcPct val="120000"/>
              </a:lnSpc>
              <a:spcBef>
                <a:spcPts val="0"/>
              </a:spcBef>
              <a:buClrTx/>
              <a:buFont typeface="Wingdings" panose="05000000000000000000" pitchFamily="2" charset="2"/>
              <a:buChar char="ü"/>
            </a:pPr>
            <a:r>
              <a:rPr lang="en-US" sz="2600" dirty="0">
                <a:solidFill>
                  <a:schemeClr val="tx1"/>
                </a:solidFill>
              </a:rPr>
              <a:t>hypochromic (having pale-</a:t>
            </a:r>
            <a:r>
              <a:rPr lang="en-US" sz="2600" dirty="0" err="1">
                <a:solidFill>
                  <a:schemeClr val="tx1"/>
                </a:solidFill>
              </a:rPr>
              <a:t>coloured</a:t>
            </a:r>
            <a:r>
              <a:rPr lang="en-US" sz="2600" dirty="0">
                <a:solidFill>
                  <a:schemeClr val="tx1"/>
                </a:solidFill>
              </a:rPr>
              <a:t> cells with less </a:t>
            </a:r>
            <a:r>
              <a:rPr lang="en-US" sz="2600" dirty="0" err="1">
                <a:solidFill>
                  <a:schemeClr val="tx1"/>
                </a:solidFill>
              </a:rPr>
              <a:t>haemoglobin</a:t>
            </a:r>
            <a:r>
              <a:rPr lang="en-US" sz="2600" dirty="0">
                <a:solidFill>
                  <a:schemeClr val="tx1"/>
                </a:solidFill>
              </a:rPr>
              <a:t>). </a:t>
            </a:r>
          </a:p>
          <a:p>
            <a:pPr algn="just">
              <a:lnSpc>
                <a:spcPct val="120000"/>
              </a:lnSpc>
              <a:spcBef>
                <a:spcPts val="0"/>
              </a:spcBef>
              <a:buClrTx/>
              <a:buFont typeface="Wingdings" panose="05000000000000000000" pitchFamily="2" charset="2"/>
              <a:buChar char="ü"/>
            </a:pPr>
            <a:r>
              <a:rPr lang="en-US" sz="2600" dirty="0">
                <a:solidFill>
                  <a:schemeClr val="tx1"/>
                </a:solidFill>
              </a:rPr>
              <a:t>Macrocytic </a:t>
            </a:r>
            <a:r>
              <a:rPr lang="en-US" sz="2600" dirty="0" err="1">
                <a:solidFill>
                  <a:schemeClr val="tx1"/>
                </a:solidFill>
              </a:rPr>
              <a:t>anaemias</a:t>
            </a:r>
            <a:r>
              <a:rPr lang="en-US" sz="2600" dirty="0">
                <a:solidFill>
                  <a:schemeClr val="tx1"/>
                </a:solidFill>
              </a:rPr>
              <a:t> are often caused by folate or vitamin B12 deficiencies.</a:t>
            </a:r>
          </a:p>
          <a:p>
            <a:pPr algn="just">
              <a:lnSpc>
                <a:spcPct val="120000"/>
              </a:lnSpc>
              <a:spcBef>
                <a:spcPts val="0"/>
              </a:spcBef>
              <a:buClrTx/>
              <a:buFont typeface="Wingdings" panose="05000000000000000000" pitchFamily="2" charset="2"/>
              <a:buChar char="q"/>
            </a:pPr>
            <a:r>
              <a:rPr lang="en-US" sz="2600" dirty="0">
                <a:solidFill>
                  <a:schemeClr val="tx1"/>
                </a:solidFill>
              </a:rPr>
              <a:t>In </a:t>
            </a:r>
            <a:r>
              <a:rPr lang="en-US" sz="2600" dirty="0" err="1">
                <a:solidFill>
                  <a:schemeClr val="tx1"/>
                </a:solidFill>
              </a:rPr>
              <a:t>anaemia</a:t>
            </a:r>
            <a:r>
              <a:rPr lang="en-US" sz="2600" dirty="0">
                <a:solidFill>
                  <a:schemeClr val="tx1"/>
                </a:solidFill>
              </a:rPr>
              <a:t> the blood has less </a:t>
            </a:r>
            <a:r>
              <a:rPr lang="en-US" sz="2600" dirty="0" err="1">
                <a:solidFill>
                  <a:schemeClr val="tx1"/>
                </a:solidFill>
              </a:rPr>
              <a:t>haemoglobin</a:t>
            </a:r>
            <a:r>
              <a:rPr lang="en-US" sz="2600" dirty="0">
                <a:solidFill>
                  <a:schemeClr val="tx1"/>
                </a:solidFill>
              </a:rPr>
              <a:t> than normal.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56978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Does not necessarily occur due to lack of iron in the diet </a:t>
            </a:r>
          </a:p>
          <a:p>
            <a:pPr algn="just">
              <a:lnSpc>
                <a:spcPct val="120000"/>
              </a:lnSpc>
              <a:spcBef>
                <a:spcPts val="0"/>
              </a:spcBef>
              <a:buClrTx/>
              <a:buFont typeface="Wingdings" panose="05000000000000000000" pitchFamily="2" charset="2"/>
              <a:buChar char="q"/>
            </a:pPr>
            <a:r>
              <a:rPr lang="en-US" sz="2600" dirty="0">
                <a:solidFill>
                  <a:schemeClr val="tx1"/>
                </a:solidFill>
              </a:rPr>
              <a:t>Diet could be rich of iron but factors that inhibit absorption could be present</a:t>
            </a:r>
          </a:p>
          <a:p>
            <a:pPr algn="just">
              <a:lnSpc>
                <a:spcPct val="120000"/>
              </a:lnSpc>
              <a:spcBef>
                <a:spcPts val="0"/>
              </a:spcBef>
              <a:buClrTx/>
              <a:buFont typeface="Wingdings" panose="05000000000000000000" pitchFamily="2" charset="2"/>
              <a:buChar char="q"/>
            </a:pPr>
            <a:r>
              <a:rPr lang="en-US" sz="2600" dirty="0">
                <a:solidFill>
                  <a:schemeClr val="tx1"/>
                </a:solidFill>
              </a:rPr>
              <a:t>Other forms of iron are more absorbable than others</a:t>
            </a:r>
          </a:p>
          <a:p>
            <a:pPr algn="just">
              <a:lnSpc>
                <a:spcPct val="120000"/>
              </a:lnSpc>
              <a:spcBef>
                <a:spcPts val="0"/>
              </a:spcBef>
              <a:buClrTx/>
              <a:buFont typeface="Wingdings" panose="05000000000000000000" pitchFamily="2" charset="2"/>
              <a:buChar char="q"/>
            </a:pPr>
            <a:r>
              <a:rPr lang="en-US" sz="2600" dirty="0">
                <a:solidFill>
                  <a:schemeClr val="tx1"/>
                </a:solidFill>
              </a:rPr>
              <a:t>Iron could be lost due to hookworm infection, bleeding ulcers etc.</a:t>
            </a:r>
          </a:p>
          <a:p>
            <a:pPr marL="0" indent="0" algn="ctr">
              <a:lnSpc>
                <a:spcPct val="120000"/>
              </a:lnSpc>
              <a:spcBef>
                <a:spcPts val="0"/>
              </a:spcBef>
              <a:buClrTx/>
              <a:buNone/>
            </a:pPr>
            <a:r>
              <a:rPr lang="en-US" sz="2600" b="1" dirty="0">
                <a:solidFill>
                  <a:schemeClr val="tx1"/>
                </a:solidFill>
              </a:rPr>
              <a:t>Consequences of Anaemia</a:t>
            </a:r>
          </a:p>
          <a:p>
            <a:pPr marL="0" indent="0" algn="just">
              <a:lnSpc>
                <a:spcPct val="120000"/>
              </a:lnSpc>
              <a:spcBef>
                <a:spcPts val="0"/>
              </a:spcBef>
              <a:buClrTx/>
              <a:buNone/>
            </a:pPr>
            <a:r>
              <a:rPr lang="en-US" sz="2600" dirty="0">
                <a:solidFill>
                  <a:schemeClr val="tx1"/>
                </a:solidFill>
              </a:rPr>
              <a:t>Research now indicates that iron deficiency has very important implications, </a:t>
            </a:r>
          </a:p>
          <a:p>
            <a:pPr algn="just">
              <a:lnSpc>
                <a:spcPct val="120000"/>
              </a:lnSpc>
              <a:spcBef>
                <a:spcPts val="0"/>
              </a:spcBef>
              <a:buClrTx/>
              <a:buFont typeface="Wingdings" panose="05000000000000000000" pitchFamily="2" charset="2"/>
              <a:buChar char="q"/>
            </a:pPr>
            <a:r>
              <a:rPr lang="en-US" sz="2600" dirty="0">
                <a:solidFill>
                  <a:schemeClr val="tx1"/>
                </a:solidFill>
              </a:rPr>
              <a:t>Including poorer learning ability and </a:t>
            </a:r>
          </a:p>
          <a:p>
            <a:pPr algn="just">
              <a:lnSpc>
                <a:spcPct val="120000"/>
              </a:lnSpc>
              <a:spcBef>
                <a:spcPts val="0"/>
              </a:spcBef>
              <a:buClrTx/>
              <a:buFont typeface="Wingdings" panose="05000000000000000000" pitchFamily="2" charset="2"/>
              <a:buChar char="q"/>
            </a:pPr>
            <a:r>
              <a:rPr lang="en-US" sz="2600" dirty="0">
                <a:solidFill>
                  <a:schemeClr val="tx1"/>
                </a:solidFill>
              </a:rPr>
              <a:t>Behavioural abnormalities in children, </a:t>
            </a:r>
          </a:p>
          <a:p>
            <a:pPr algn="just">
              <a:lnSpc>
                <a:spcPct val="120000"/>
              </a:lnSpc>
              <a:spcBef>
                <a:spcPts val="0"/>
              </a:spcBef>
              <a:buClrTx/>
              <a:buFont typeface="Wingdings" panose="05000000000000000000" pitchFamily="2" charset="2"/>
              <a:buChar char="q"/>
            </a:pPr>
            <a:r>
              <a:rPr lang="en-US" sz="2600" dirty="0">
                <a:solidFill>
                  <a:schemeClr val="tx1"/>
                </a:solidFill>
              </a:rPr>
              <a:t>Lower ability to work hard </a:t>
            </a:r>
          </a:p>
          <a:p>
            <a:pPr algn="just">
              <a:lnSpc>
                <a:spcPct val="120000"/>
              </a:lnSpc>
              <a:spcBef>
                <a:spcPts val="0"/>
              </a:spcBef>
              <a:buClrTx/>
              <a:buFont typeface="Wingdings" panose="05000000000000000000" pitchFamily="2" charset="2"/>
              <a:buChar char="q"/>
            </a:pPr>
            <a:r>
              <a:rPr lang="en-US" sz="2600" dirty="0">
                <a:solidFill>
                  <a:schemeClr val="tx1"/>
                </a:solidFill>
              </a:rPr>
              <a:t>Poor appetite</a:t>
            </a:r>
          </a:p>
          <a:p>
            <a:pPr algn="just">
              <a:lnSpc>
                <a:spcPct val="120000"/>
              </a:lnSpc>
              <a:spcBef>
                <a:spcPts val="0"/>
              </a:spcBef>
              <a:buClrTx/>
              <a:buFont typeface="Wingdings" panose="05000000000000000000" pitchFamily="2" charset="2"/>
              <a:buChar char="q"/>
            </a:pPr>
            <a:r>
              <a:rPr lang="en-US" sz="2600" dirty="0">
                <a:solidFill>
                  <a:schemeClr val="tx1"/>
                </a:solidFill>
              </a:rPr>
              <a:t>Poor growth.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79518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Dietary sources of iron</a:t>
            </a:r>
          </a:p>
          <a:p>
            <a:pPr marL="0" indent="0" algn="just">
              <a:lnSpc>
                <a:spcPct val="120000"/>
              </a:lnSpc>
              <a:spcBef>
                <a:spcPts val="0"/>
              </a:spcBef>
              <a:buClrTx/>
              <a:buNone/>
            </a:pPr>
            <a:r>
              <a:rPr lang="en-US" sz="2600" dirty="0">
                <a:solidFill>
                  <a:schemeClr val="tx1"/>
                </a:solidFill>
              </a:rPr>
              <a:t>Heme (</a:t>
            </a:r>
            <a:r>
              <a:rPr lang="en-US" sz="2600" dirty="0" err="1">
                <a:solidFill>
                  <a:schemeClr val="tx1"/>
                </a:solidFill>
              </a:rPr>
              <a:t>haem</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Liver </a:t>
            </a:r>
          </a:p>
          <a:p>
            <a:pPr algn="just">
              <a:lnSpc>
                <a:spcPct val="120000"/>
              </a:lnSpc>
              <a:spcBef>
                <a:spcPts val="0"/>
              </a:spcBef>
              <a:buClrTx/>
              <a:buFont typeface="Wingdings" panose="05000000000000000000" pitchFamily="2" charset="2"/>
              <a:buChar char="q"/>
            </a:pPr>
            <a:r>
              <a:rPr lang="en-US" sz="2600" dirty="0">
                <a:solidFill>
                  <a:schemeClr val="tx1"/>
                </a:solidFill>
              </a:rPr>
              <a:t>Red meat</a:t>
            </a:r>
          </a:p>
          <a:p>
            <a:pPr algn="just">
              <a:lnSpc>
                <a:spcPct val="120000"/>
              </a:lnSpc>
              <a:spcBef>
                <a:spcPts val="0"/>
              </a:spcBef>
              <a:buClrTx/>
              <a:buFont typeface="Wingdings" panose="05000000000000000000" pitchFamily="2" charset="2"/>
              <a:buChar char="q"/>
            </a:pPr>
            <a:r>
              <a:rPr lang="en-US" sz="2600" dirty="0">
                <a:solidFill>
                  <a:schemeClr val="tx1"/>
                </a:solidFill>
              </a:rPr>
              <a:t>Blood products</a:t>
            </a:r>
          </a:p>
          <a:p>
            <a:pPr marL="0" indent="0" algn="just">
              <a:lnSpc>
                <a:spcPct val="120000"/>
              </a:lnSpc>
              <a:spcBef>
                <a:spcPts val="0"/>
              </a:spcBef>
              <a:buClrTx/>
              <a:buNone/>
            </a:pPr>
            <a:r>
              <a:rPr lang="en-US" sz="2600" dirty="0">
                <a:solidFill>
                  <a:schemeClr val="tx1"/>
                </a:solidFill>
              </a:rPr>
              <a:t>Non heme</a:t>
            </a:r>
          </a:p>
          <a:p>
            <a:pPr algn="just">
              <a:lnSpc>
                <a:spcPct val="120000"/>
              </a:lnSpc>
              <a:spcBef>
                <a:spcPts val="0"/>
              </a:spcBef>
              <a:buClrTx/>
              <a:buFont typeface="Wingdings" panose="05000000000000000000" pitchFamily="2" charset="2"/>
              <a:buChar char="q"/>
            </a:pPr>
            <a:r>
              <a:rPr lang="en-US" sz="2600" dirty="0">
                <a:solidFill>
                  <a:schemeClr val="tx1"/>
                </a:solidFill>
              </a:rPr>
              <a:t>Pulses </a:t>
            </a:r>
          </a:p>
          <a:p>
            <a:pPr algn="just">
              <a:lnSpc>
                <a:spcPct val="120000"/>
              </a:lnSpc>
              <a:spcBef>
                <a:spcPts val="0"/>
              </a:spcBef>
              <a:buClrTx/>
              <a:buFont typeface="Wingdings" panose="05000000000000000000" pitchFamily="2" charset="2"/>
              <a:buChar char="q"/>
            </a:pPr>
            <a:r>
              <a:rPr lang="en-US" sz="2600" dirty="0">
                <a:solidFill>
                  <a:schemeClr val="tx1"/>
                </a:solidFill>
              </a:rPr>
              <a:t>Dark green vegs</a:t>
            </a:r>
          </a:p>
          <a:p>
            <a:pPr algn="just">
              <a:lnSpc>
                <a:spcPct val="120000"/>
              </a:lnSpc>
              <a:spcBef>
                <a:spcPts val="0"/>
              </a:spcBef>
              <a:buClrTx/>
              <a:buFont typeface="Wingdings" panose="05000000000000000000" pitchFamily="2" charset="2"/>
              <a:buChar char="q"/>
            </a:pPr>
            <a:r>
              <a:rPr lang="en-US" sz="2600" dirty="0">
                <a:solidFill>
                  <a:schemeClr val="tx1"/>
                </a:solidFill>
              </a:rPr>
              <a:t>Millet</a:t>
            </a:r>
          </a:p>
          <a:p>
            <a:pPr marL="0" indent="0" algn="just">
              <a:lnSpc>
                <a:spcPct val="120000"/>
              </a:lnSpc>
              <a:spcBef>
                <a:spcPts val="0"/>
              </a:spcBef>
              <a:buClrTx/>
              <a:buNone/>
            </a:pPr>
            <a:r>
              <a:rPr lang="en-US" sz="2600" dirty="0">
                <a:solidFill>
                  <a:schemeClr val="tx1"/>
                </a:solidFill>
              </a:rPr>
              <a:t>Note: milk and milk products are a poor source </a:t>
            </a:r>
          </a:p>
          <a:p>
            <a:pPr marL="0" indent="0" algn="ctr">
              <a:lnSpc>
                <a:spcPct val="120000"/>
              </a:lnSpc>
              <a:spcBef>
                <a:spcPts val="0"/>
              </a:spcBef>
              <a:buClrTx/>
              <a:buNone/>
            </a:pPr>
            <a:r>
              <a:rPr lang="en-US" sz="2600" b="1" dirty="0">
                <a:solidFill>
                  <a:schemeClr val="tx1"/>
                </a:solidFill>
              </a:rPr>
              <a:t>Factors affecting iron status</a:t>
            </a:r>
          </a:p>
          <a:p>
            <a:pPr algn="just">
              <a:lnSpc>
                <a:spcPct val="120000"/>
              </a:lnSpc>
              <a:spcBef>
                <a:spcPts val="0"/>
              </a:spcBef>
              <a:buClrTx/>
              <a:buFont typeface="Wingdings" panose="05000000000000000000" pitchFamily="2" charset="2"/>
              <a:buChar char="q"/>
            </a:pPr>
            <a:r>
              <a:rPr lang="en-US" sz="2600" dirty="0">
                <a:solidFill>
                  <a:schemeClr val="tx1"/>
                </a:solidFill>
              </a:rPr>
              <a:t>Heme iron is well absorbed than non heme </a:t>
            </a:r>
          </a:p>
          <a:p>
            <a:pPr algn="just">
              <a:lnSpc>
                <a:spcPct val="120000"/>
              </a:lnSpc>
              <a:spcBef>
                <a:spcPts val="0"/>
              </a:spcBef>
              <a:buClrTx/>
              <a:buFont typeface="Wingdings" panose="05000000000000000000" pitchFamily="2" charset="2"/>
              <a:buChar char="q"/>
            </a:pPr>
            <a:r>
              <a:rPr lang="en-US" sz="2600" dirty="0">
                <a:solidFill>
                  <a:schemeClr val="tx1"/>
                </a:solidFill>
              </a:rPr>
              <a:t>Phytates and phosphates in cereals inhibit absorption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17744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Protein and ascorbic acid enhances absorption</a:t>
            </a:r>
          </a:p>
          <a:p>
            <a:pPr algn="just">
              <a:lnSpc>
                <a:spcPct val="120000"/>
              </a:lnSpc>
              <a:spcBef>
                <a:spcPts val="0"/>
              </a:spcBef>
              <a:buClrTx/>
              <a:buFont typeface="Wingdings" panose="05000000000000000000" pitchFamily="2" charset="2"/>
              <a:buChar char="q"/>
            </a:pPr>
            <a:r>
              <a:rPr lang="en-US" sz="2600" dirty="0">
                <a:solidFill>
                  <a:schemeClr val="tx1"/>
                </a:solidFill>
              </a:rPr>
              <a:t>Egg yolk inhibits iron absorption as well as</a:t>
            </a:r>
          </a:p>
          <a:p>
            <a:pPr algn="just">
              <a:lnSpc>
                <a:spcPct val="120000"/>
              </a:lnSpc>
              <a:spcBef>
                <a:spcPts val="0"/>
              </a:spcBef>
              <a:buClrTx/>
              <a:buFont typeface="Wingdings" panose="05000000000000000000" pitchFamily="2" charset="2"/>
              <a:buChar char="q"/>
            </a:pPr>
            <a:r>
              <a:rPr lang="en-US" sz="2600" dirty="0">
                <a:solidFill>
                  <a:schemeClr val="tx1"/>
                </a:solidFill>
              </a:rPr>
              <a:t>Tea - Tea interferes with iron absorption and can lead to iron deficiency anemia when consumed in large quantities.</a:t>
            </a:r>
          </a:p>
          <a:p>
            <a:pPr marL="0" indent="0" algn="just">
              <a:lnSpc>
                <a:spcPct val="120000"/>
              </a:lnSpc>
              <a:spcBef>
                <a:spcPts val="0"/>
              </a:spcBef>
              <a:buClrTx/>
              <a:buNone/>
            </a:pPr>
            <a:r>
              <a:rPr lang="en-US" sz="2600" b="1" dirty="0">
                <a:solidFill>
                  <a:schemeClr val="tx1"/>
                </a:solidFill>
              </a:rPr>
              <a:t>Signs and symptoms</a:t>
            </a:r>
          </a:p>
          <a:p>
            <a:pPr algn="just">
              <a:lnSpc>
                <a:spcPct val="120000"/>
              </a:lnSpc>
              <a:spcBef>
                <a:spcPts val="0"/>
              </a:spcBef>
              <a:buClrTx/>
              <a:buFont typeface="Wingdings" panose="05000000000000000000" pitchFamily="2" charset="2"/>
              <a:buChar char="q"/>
            </a:pPr>
            <a:r>
              <a:rPr lang="en-US" sz="2600" dirty="0">
                <a:solidFill>
                  <a:schemeClr val="tx1"/>
                </a:solidFill>
              </a:rPr>
              <a:t>Tiredness and fatigue ;</a:t>
            </a:r>
          </a:p>
          <a:p>
            <a:pPr algn="just">
              <a:lnSpc>
                <a:spcPct val="120000"/>
              </a:lnSpc>
              <a:spcBef>
                <a:spcPts val="0"/>
              </a:spcBef>
              <a:buClrTx/>
              <a:buFont typeface="Wingdings" panose="05000000000000000000" pitchFamily="2" charset="2"/>
              <a:buChar char="q"/>
            </a:pPr>
            <a:r>
              <a:rPr lang="en-US" sz="2600" dirty="0">
                <a:solidFill>
                  <a:schemeClr val="tx1"/>
                </a:solidFill>
              </a:rPr>
              <a:t>Breathlessness following even moderate exertion;</a:t>
            </a:r>
          </a:p>
          <a:p>
            <a:pPr algn="just">
              <a:lnSpc>
                <a:spcPct val="120000"/>
              </a:lnSpc>
              <a:spcBef>
                <a:spcPts val="0"/>
              </a:spcBef>
              <a:buClrTx/>
              <a:buFont typeface="Wingdings" panose="05000000000000000000" pitchFamily="2" charset="2"/>
              <a:buChar char="q"/>
            </a:pPr>
            <a:r>
              <a:rPr lang="en-US" sz="2600" dirty="0">
                <a:solidFill>
                  <a:schemeClr val="tx1"/>
                </a:solidFill>
              </a:rPr>
              <a:t>Dizziness and/or headaches;</a:t>
            </a:r>
          </a:p>
          <a:p>
            <a:pPr algn="just">
              <a:lnSpc>
                <a:spcPct val="120000"/>
              </a:lnSpc>
              <a:spcBef>
                <a:spcPts val="0"/>
              </a:spcBef>
              <a:buClrTx/>
              <a:buFont typeface="Wingdings" panose="05000000000000000000" pitchFamily="2" charset="2"/>
              <a:buChar char="q"/>
            </a:pPr>
            <a:r>
              <a:rPr lang="en-US" sz="2600" dirty="0">
                <a:solidFill>
                  <a:schemeClr val="tx1"/>
                </a:solidFill>
              </a:rPr>
              <a:t>Palpitations, with the person complaining of being aware of his or her heartbeat;</a:t>
            </a:r>
          </a:p>
          <a:p>
            <a:pPr algn="just">
              <a:lnSpc>
                <a:spcPct val="120000"/>
              </a:lnSpc>
              <a:spcBef>
                <a:spcPts val="0"/>
              </a:spcBef>
              <a:buClrTx/>
              <a:buFont typeface="Wingdings" panose="05000000000000000000" pitchFamily="2" charset="2"/>
              <a:buChar char="q"/>
            </a:pPr>
            <a:r>
              <a:rPr lang="en-US" sz="2600" dirty="0">
                <a:solidFill>
                  <a:schemeClr val="tx1"/>
                </a:solidFill>
              </a:rPr>
              <a:t>Oedema (in chronic and severe) </a:t>
            </a:r>
          </a:p>
          <a:p>
            <a:pPr algn="just">
              <a:lnSpc>
                <a:spcPct val="120000"/>
              </a:lnSpc>
              <a:spcBef>
                <a:spcPts val="0"/>
              </a:spcBef>
              <a:buClrTx/>
              <a:buFont typeface="Wingdings" panose="05000000000000000000" pitchFamily="2" charset="2"/>
              <a:buChar char="q"/>
            </a:pPr>
            <a:r>
              <a:rPr lang="en-US" sz="2600" dirty="0">
                <a:solidFill>
                  <a:schemeClr val="tx1"/>
                </a:solidFill>
              </a:rPr>
              <a:t>Diagnosis: Biochemical: hematocrit and hemoglobin levels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53093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Intervention: </a:t>
            </a:r>
            <a:r>
              <a:rPr lang="en-GB" sz="2500" b="1" dirty="0">
                <a:solidFill>
                  <a:schemeClr val="tx1"/>
                </a:solidFill>
              </a:rPr>
              <a:t>(for anaemia)</a:t>
            </a:r>
          </a:p>
          <a:p>
            <a:pPr algn="just">
              <a:lnSpc>
                <a:spcPct val="120000"/>
              </a:lnSpc>
              <a:spcBef>
                <a:spcPts val="0"/>
              </a:spcBef>
              <a:buClrTx/>
              <a:buFont typeface="Wingdings" panose="05000000000000000000" pitchFamily="2" charset="2"/>
              <a:buChar char="q"/>
            </a:pPr>
            <a:r>
              <a:rPr lang="en-US" sz="2600" dirty="0">
                <a:solidFill>
                  <a:schemeClr val="tx1"/>
                </a:solidFill>
              </a:rPr>
              <a:t>Ferrous sulphate based supplements 300mg twice daily</a:t>
            </a:r>
          </a:p>
          <a:p>
            <a:pPr algn="just">
              <a:lnSpc>
                <a:spcPct val="120000"/>
              </a:lnSpc>
              <a:spcBef>
                <a:spcPts val="0"/>
              </a:spcBef>
              <a:buClrTx/>
              <a:buFont typeface="Wingdings" panose="05000000000000000000" pitchFamily="2" charset="2"/>
              <a:buChar char="q"/>
            </a:pPr>
            <a:r>
              <a:rPr lang="en-US" sz="2600" dirty="0">
                <a:solidFill>
                  <a:schemeClr val="tx1"/>
                </a:solidFill>
              </a:rPr>
              <a:t>Transfusion for severe cases or intravenous injections</a:t>
            </a:r>
          </a:p>
          <a:p>
            <a:pPr algn="just">
              <a:lnSpc>
                <a:spcPct val="120000"/>
              </a:lnSpc>
              <a:spcBef>
                <a:spcPts val="0"/>
              </a:spcBef>
              <a:buClrTx/>
              <a:buFont typeface="Wingdings" panose="05000000000000000000" pitchFamily="2" charset="2"/>
              <a:buChar char="q"/>
            </a:pPr>
            <a:r>
              <a:rPr lang="en-US" sz="2600" dirty="0">
                <a:solidFill>
                  <a:schemeClr val="tx1"/>
                </a:solidFill>
              </a:rPr>
              <a:t>Folate and iron supplements given as prophylaxis (pregnant women </a:t>
            </a:r>
            <a:r>
              <a:rPr lang="en-US" sz="2600" dirty="0" err="1">
                <a:solidFill>
                  <a:schemeClr val="tx1"/>
                </a:solidFill>
              </a:rPr>
              <a:t>etc</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Incase of vit B12 the vitamin supplements are given</a:t>
            </a:r>
          </a:p>
          <a:p>
            <a:pPr algn="just">
              <a:lnSpc>
                <a:spcPct val="120000"/>
              </a:lnSpc>
              <a:spcBef>
                <a:spcPts val="0"/>
              </a:spcBef>
              <a:buClrTx/>
              <a:buFont typeface="Wingdings" panose="05000000000000000000" pitchFamily="2" charset="2"/>
              <a:buChar char="q"/>
            </a:pPr>
            <a:r>
              <a:rPr lang="en-US" sz="2600" dirty="0">
                <a:solidFill>
                  <a:schemeClr val="tx1"/>
                </a:solidFill>
              </a:rPr>
              <a:t>Food-based approaches </a:t>
            </a:r>
          </a:p>
          <a:p>
            <a:pPr algn="just">
              <a:lnSpc>
                <a:spcPct val="120000"/>
              </a:lnSpc>
              <a:spcBef>
                <a:spcPts val="0"/>
              </a:spcBef>
              <a:buClrTx/>
              <a:buFont typeface="Wingdings" panose="05000000000000000000" pitchFamily="2" charset="2"/>
              <a:buChar char="ü"/>
            </a:pPr>
            <a:r>
              <a:rPr lang="en-US" sz="2600" dirty="0">
                <a:solidFill>
                  <a:schemeClr val="tx1"/>
                </a:solidFill>
              </a:rPr>
              <a:t>Foods rich in iron and vitamin B12:</a:t>
            </a:r>
          </a:p>
          <a:p>
            <a:pPr marL="0" indent="0" algn="just">
              <a:lnSpc>
                <a:spcPct val="120000"/>
              </a:lnSpc>
              <a:spcBef>
                <a:spcPts val="0"/>
              </a:spcBef>
              <a:buClrTx/>
              <a:buNone/>
            </a:pPr>
            <a:r>
              <a:rPr lang="en-US" sz="2600" dirty="0">
                <a:solidFill>
                  <a:schemeClr val="tx1"/>
                </a:solidFill>
              </a:rPr>
              <a:t>       - Cereals and root crops</a:t>
            </a:r>
          </a:p>
          <a:p>
            <a:pPr marL="0" indent="0" algn="just">
              <a:lnSpc>
                <a:spcPct val="120000"/>
              </a:lnSpc>
              <a:spcBef>
                <a:spcPts val="0"/>
              </a:spcBef>
              <a:buClrTx/>
              <a:buNone/>
            </a:pPr>
            <a:r>
              <a:rPr lang="en-US" sz="2600" dirty="0">
                <a:solidFill>
                  <a:schemeClr val="tx1"/>
                </a:solidFill>
              </a:rPr>
              <a:t>       - Legumes </a:t>
            </a:r>
          </a:p>
          <a:p>
            <a:pPr algn="just">
              <a:lnSpc>
                <a:spcPct val="120000"/>
              </a:lnSpc>
              <a:spcBef>
                <a:spcPts val="0"/>
              </a:spcBef>
              <a:buClrTx/>
              <a:buFont typeface="Wingdings" panose="05000000000000000000" pitchFamily="2" charset="2"/>
              <a:buChar char="ü"/>
            </a:pPr>
            <a:r>
              <a:rPr lang="en-US" sz="2600" dirty="0">
                <a:solidFill>
                  <a:schemeClr val="tx1"/>
                </a:solidFill>
              </a:rPr>
              <a:t>Vitamin C rich foods to enhance absorption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898272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Suggested criteria for diagnosis of </a:t>
            </a:r>
            <a:r>
              <a:rPr lang="en-US" sz="2600" dirty="0" err="1">
                <a:solidFill>
                  <a:schemeClr val="tx1"/>
                </a:solidFill>
              </a:rPr>
              <a:t>anaemia</a:t>
            </a:r>
            <a:r>
              <a:rPr lang="en-US" sz="2600" dirty="0">
                <a:solidFill>
                  <a:schemeClr val="tx1"/>
                </a:solidFill>
              </a:rPr>
              <a:t> using </a:t>
            </a:r>
            <a:r>
              <a:rPr lang="en-US" sz="2600" dirty="0" err="1">
                <a:solidFill>
                  <a:schemeClr val="tx1"/>
                </a:solidFill>
              </a:rPr>
              <a:t>haemoglobin</a:t>
            </a:r>
            <a:r>
              <a:rPr lang="en-US" sz="2600" dirty="0">
                <a:solidFill>
                  <a:schemeClr val="tx1"/>
                </a:solidFill>
              </a:rPr>
              <a:t> (Hb) and </a:t>
            </a:r>
            <a:r>
              <a:rPr lang="en-US" sz="2600" dirty="0" err="1">
                <a:solidFill>
                  <a:schemeClr val="tx1"/>
                </a:solidFill>
              </a:rPr>
              <a:t>haematocrit</a:t>
            </a:r>
            <a:r>
              <a:rPr lang="en-US" sz="2600" dirty="0">
                <a:solidFill>
                  <a:schemeClr val="tx1"/>
                </a:solidFill>
              </a:rPr>
              <a:t> (PCV) determinations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graphicFrame>
        <p:nvGraphicFramePr>
          <p:cNvPr id="4" name="Group 137">
            <a:extLst>
              <a:ext uri="{FF2B5EF4-FFF2-40B4-BE49-F238E27FC236}">
                <a16:creationId xmlns:a16="http://schemas.microsoft.com/office/drawing/2014/main" id="{66A450AB-D367-4FBC-B31D-168B9A03A50E}"/>
              </a:ext>
            </a:extLst>
          </p:cNvPr>
          <p:cNvGraphicFramePr>
            <a:graphicFrameLocks noGrp="1"/>
          </p:cNvGraphicFramePr>
          <p:nvPr>
            <p:extLst>
              <p:ext uri="{D42A27DB-BD31-4B8C-83A1-F6EECF244321}">
                <p14:modId xmlns:p14="http://schemas.microsoft.com/office/powerpoint/2010/main" val="3084645482"/>
              </p:ext>
            </p:extLst>
          </p:nvPr>
        </p:nvGraphicFramePr>
        <p:xfrm>
          <a:off x="259896" y="1371600"/>
          <a:ext cx="8553451" cy="4593425"/>
        </p:xfrm>
        <a:graphic>
          <a:graphicData uri="http://schemas.openxmlformats.org/drawingml/2006/table">
            <a:tbl>
              <a:tblPr/>
              <a:tblGrid>
                <a:gridCol w="4533154">
                  <a:extLst>
                    <a:ext uri="{9D8B030D-6E8A-4147-A177-3AD203B41FA5}">
                      <a16:colId xmlns:a16="http://schemas.microsoft.com/office/drawing/2014/main" val="20000"/>
                    </a:ext>
                  </a:extLst>
                </a:gridCol>
                <a:gridCol w="1881934">
                  <a:extLst>
                    <a:ext uri="{9D8B030D-6E8A-4147-A177-3AD203B41FA5}">
                      <a16:colId xmlns:a16="http://schemas.microsoft.com/office/drawing/2014/main" val="20001"/>
                    </a:ext>
                  </a:extLst>
                </a:gridCol>
                <a:gridCol w="2138363">
                  <a:extLst>
                    <a:ext uri="{9D8B030D-6E8A-4147-A177-3AD203B41FA5}">
                      <a16:colId xmlns:a16="http://schemas.microsoft.com/office/drawing/2014/main" val="20002"/>
                    </a:ext>
                  </a:extLst>
                </a:gridCol>
              </a:tblGrid>
              <a:tr h="359756">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Subject</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Hb below</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Times New Roman" pitchFamily="18" charset="0"/>
                          <a:cs typeface="Times New Roman" pitchFamily="18" charset="0"/>
                        </a:rPr>
                        <a:t>PCV below</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  </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a:ln>
                            <a:noFill/>
                          </a:ln>
                          <a:solidFill>
                            <a:schemeClr val="tx1"/>
                          </a:solidFill>
                          <a:effectLst/>
                          <a:latin typeface="Times New Roman" pitchFamily="18" charset="0"/>
                          <a:cs typeface="Times New Roman" pitchFamily="18" charset="0"/>
                        </a:rPr>
                        <a:t>(g/dl)</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a:ln>
                            <a:noFill/>
                          </a:ln>
                          <a:solidFill>
                            <a:schemeClr val="tx1"/>
                          </a:solidFill>
                          <a:effectLst/>
                          <a:latin typeface="Times New Roman" pitchFamily="18" charset="0"/>
                          <a:cs typeface="Times New Roman" pitchFamily="18" charset="0"/>
                        </a:rPr>
                        <a:t>(%)</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Adult male</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13</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42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Adult female (non-pregnant)</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36</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Pregnant female</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11</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30</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081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Child 6 months to 6 years</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11</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32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10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Child 6 to 14 years</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44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32</a:t>
                      </a:r>
                      <a:endParaRPr kumimoji="0" lang="en-US" sz="44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958760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just">
              <a:lnSpc>
                <a:spcPct val="120000"/>
              </a:lnSpc>
              <a:spcBef>
                <a:spcPts val="0"/>
              </a:spcBef>
              <a:buClrTx/>
              <a:buNone/>
            </a:pPr>
            <a:r>
              <a:rPr lang="en-US" sz="2600" dirty="0">
                <a:solidFill>
                  <a:srgbClr val="0070C0"/>
                </a:solidFill>
              </a:rPr>
              <a:t>SCURVY</a:t>
            </a:r>
            <a:r>
              <a:rPr lang="en-GB" sz="2500" b="1" dirty="0">
                <a:solidFill>
                  <a:srgbClr val="0070C0"/>
                </a:solidFill>
              </a:rPr>
              <a:t>:</a:t>
            </a:r>
          </a:p>
          <a:p>
            <a:pPr algn="just">
              <a:lnSpc>
                <a:spcPct val="120000"/>
              </a:lnSpc>
              <a:spcBef>
                <a:spcPts val="0"/>
              </a:spcBef>
              <a:buClrTx/>
              <a:buFont typeface="Wingdings" panose="05000000000000000000" pitchFamily="2" charset="2"/>
              <a:buChar char="q"/>
            </a:pPr>
            <a:r>
              <a:rPr lang="en-US" sz="2500" b="1" dirty="0">
                <a:solidFill>
                  <a:schemeClr val="tx1"/>
                </a:solidFill>
              </a:rPr>
              <a:t>It is caused by a dietary lack of vitamin C (ascorbic acid), a nutrient found in many fresh fruits and vegetables, particularly the citrus fruits.</a:t>
            </a:r>
          </a:p>
          <a:p>
            <a:pPr algn="just">
              <a:lnSpc>
                <a:spcPct val="120000"/>
              </a:lnSpc>
              <a:spcBef>
                <a:spcPts val="0"/>
              </a:spcBef>
              <a:buClrTx/>
              <a:buFont typeface="Wingdings" panose="05000000000000000000" pitchFamily="2" charset="2"/>
              <a:buChar char="q"/>
            </a:pPr>
            <a:r>
              <a:rPr lang="en-US" sz="2600" dirty="0">
                <a:solidFill>
                  <a:schemeClr val="tx1"/>
                </a:solidFill>
              </a:rPr>
              <a:t>Scurvy is a disease resulting from a deficiency of vitamin C, which is required for the synthesis of collagen in humans. </a:t>
            </a:r>
          </a:p>
          <a:p>
            <a:pPr algn="just">
              <a:lnSpc>
                <a:spcPct val="120000"/>
              </a:lnSpc>
              <a:spcBef>
                <a:spcPts val="0"/>
              </a:spcBef>
              <a:buClrTx/>
              <a:buFont typeface="Wingdings" panose="05000000000000000000" pitchFamily="2" charset="2"/>
              <a:buChar char="q"/>
            </a:pPr>
            <a:r>
              <a:rPr lang="en-US" sz="2600" dirty="0">
                <a:solidFill>
                  <a:schemeClr val="tx1"/>
                </a:solidFill>
              </a:rPr>
              <a:t>Early symptoms are malaise and lethargy. </a:t>
            </a:r>
          </a:p>
          <a:p>
            <a:pPr algn="just">
              <a:lnSpc>
                <a:spcPct val="120000"/>
              </a:lnSpc>
              <a:spcBef>
                <a:spcPts val="0"/>
              </a:spcBef>
              <a:buClrTx/>
              <a:buFont typeface="Wingdings" panose="05000000000000000000" pitchFamily="2" charset="2"/>
              <a:buChar char="q"/>
            </a:pPr>
            <a:r>
              <a:rPr lang="en-US" sz="2600" dirty="0">
                <a:solidFill>
                  <a:schemeClr val="tx1"/>
                </a:solidFill>
              </a:rPr>
              <a:t>After 1-3 months, patients develop shortness of breath and bone pain. </a:t>
            </a:r>
          </a:p>
          <a:p>
            <a:pPr algn="just">
              <a:lnSpc>
                <a:spcPct val="120000"/>
              </a:lnSpc>
              <a:spcBef>
                <a:spcPts val="0"/>
              </a:spcBef>
              <a:buClrTx/>
              <a:buFont typeface="Wingdings" panose="05000000000000000000" pitchFamily="2" charset="2"/>
              <a:buChar char="q"/>
            </a:pPr>
            <a:r>
              <a:rPr lang="en-US" sz="2600" dirty="0">
                <a:solidFill>
                  <a:schemeClr val="tx1"/>
                </a:solidFill>
              </a:rPr>
              <a:t>Scurvy can be prevented by a diet that includes certain citrus fruits such as oranges or lemons. </a:t>
            </a:r>
          </a:p>
          <a:p>
            <a:pPr algn="just">
              <a:lnSpc>
                <a:spcPct val="120000"/>
              </a:lnSpc>
              <a:spcBef>
                <a:spcPts val="0"/>
              </a:spcBef>
              <a:buClrTx/>
              <a:buFont typeface="Wingdings" panose="05000000000000000000" pitchFamily="2" charset="2"/>
              <a:buChar char="q"/>
            </a:pPr>
            <a:r>
              <a:rPr lang="en-US" sz="2600" dirty="0">
                <a:solidFill>
                  <a:schemeClr val="tx1"/>
                </a:solidFill>
              </a:rPr>
              <a:t>Other sources rich in vitamin C are fruits such as blackcurrants, guava, kiwifruit, papaya, tomatoes, and strawberries.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26218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lnSpcReduction="10000"/>
          </a:bodyPr>
          <a:lstStyle/>
          <a:p>
            <a:pPr marL="0" indent="0" algn="just">
              <a:lnSpc>
                <a:spcPct val="120000"/>
              </a:lnSpc>
              <a:spcBef>
                <a:spcPts val="0"/>
              </a:spcBef>
              <a:buClrTx/>
              <a:buNone/>
            </a:pPr>
            <a:r>
              <a:rPr lang="en-US" sz="2600" b="1" dirty="0">
                <a:solidFill>
                  <a:srgbClr val="0070C0"/>
                </a:solidFill>
              </a:rPr>
              <a:t>PELLAGRA</a:t>
            </a:r>
            <a:r>
              <a:rPr lang="en-GB" sz="2500" b="1" dirty="0">
                <a:solidFill>
                  <a:srgbClr val="0070C0"/>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Pellagra is a disease which occurs when a person does not get enough niacin (one of the B complex vitamins) or tryptophan (an amino acid).</a:t>
            </a:r>
          </a:p>
          <a:p>
            <a:pPr algn="just">
              <a:lnSpc>
                <a:spcPct val="120000"/>
              </a:lnSpc>
              <a:spcBef>
                <a:spcPts val="0"/>
              </a:spcBef>
              <a:buClrTx/>
              <a:buFont typeface="Wingdings" panose="05000000000000000000" pitchFamily="2" charset="2"/>
              <a:buChar char="q"/>
            </a:pPr>
            <a:r>
              <a:rPr lang="en-US" sz="2600" dirty="0">
                <a:solidFill>
                  <a:schemeClr val="tx1"/>
                </a:solidFill>
              </a:rPr>
              <a:t>Pellagra is a nutritional wasting illness caused by a deficiency of niacin (Vitamin B3) and </a:t>
            </a:r>
            <a:r>
              <a:rPr lang="en-US" sz="2600" dirty="0" err="1">
                <a:solidFill>
                  <a:schemeClr val="tx1"/>
                </a:solidFill>
              </a:rPr>
              <a:t>tryptopan</a:t>
            </a:r>
            <a:r>
              <a:rPr lang="en-US" sz="2600" dirty="0">
                <a:solidFill>
                  <a:schemeClr val="tx1"/>
                </a:solidFill>
              </a:rPr>
              <a:t>, in the body. </a:t>
            </a:r>
          </a:p>
          <a:p>
            <a:pPr marL="0" indent="0" algn="just">
              <a:lnSpc>
                <a:spcPct val="120000"/>
              </a:lnSpc>
              <a:spcBef>
                <a:spcPts val="0"/>
              </a:spcBef>
              <a:buClrTx/>
              <a:buNone/>
            </a:pPr>
            <a:r>
              <a:rPr lang="en-US" sz="2600" b="1" dirty="0">
                <a:solidFill>
                  <a:srgbClr val="0070C0"/>
                </a:solidFill>
              </a:rPr>
              <a:t>BERI </a:t>
            </a:r>
            <a:r>
              <a:rPr lang="en-US" sz="2600" b="1" dirty="0" err="1">
                <a:solidFill>
                  <a:srgbClr val="0070C0"/>
                </a:solidFill>
              </a:rPr>
              <a:t>BERI</a:t>
            </a:r>
            <a:endParaRPr lang="en-US"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Beriberi is a nervous system ailment caused by a thiamine deficiency (deficiency of vitamin B1) in the diet. </a:t>
            </a:r>
          </a:p>
          <a:p>
            <a:pPr algn="just">
              <a:lnSpc>
                <a:spcPct val="120000"/>
              </a:lnSpc>
              <a:spcBef>
                <a:spcPts val="0"/>
              </a:spcBef>
              <a:buClrTx/>
              <a:buFont typeface="Wingdings" panose="05000000000000000000" pitchFamily="2" charset="2"/>
              <a:buChar char="q"/>
            </a:pPr>
            <a:r>
              <a:rPr lang="en-US" sz="2600" dirty="0">
                <a:solidFill>
                  <a:schemeClr val="tx1"/>
                </a:solidFill>
              </a:rPr>
              <a:t>Symptoms of beriberi include severe lethargy and fatigue, together with complications affecting the cardiovascular, nervous, muscular, and gastrointestinal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07853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just">
              <a:lnSpc>
                <a:spcPct val="120000"/>
              </a:lnSpc>
              <a:spcBef>
                <a:spcPts val="0"/>
              </a:spcBef>
              <a:buClrTx/>
              <a:buNone/>
            </a:pPr>
            <a:r>
              <a:rPr lang="en-US" sz="3000" b="1" dirty="0">
                <a:solidFill>
                  <a:srgbClr val="0070C0"/>
                </a:solidFill>
              </a:rPr>
              <a:t>RICKETS:</a:t>
            </a:r>
          </a:p>
          <a:p>
            <a:pPr algn="just">
              <a:lnSpc>
                <a:spcPct val="120000"/>
              </a:lnSpc>
              <a:spcBef>
                <a:spcPts val="0"/>
              </a:spcBef>
              <a:buClrTx/>
              <a:buFont typeface="Wingdings" panose="05000000000000000000" pitchFamily="2" charset="2"/>
              <a:buChar char="q"/>
            </a:pPr>
            <a:r>
              <a:rPr lang="en-US" sz="3000" dirty="0">
                <a:solidFill>
                  <a:schemeClr val="tx1"/>
                </a:solidFill>
              </a:rPr>
              <a:t>Rickets is a disorder caused by a lack of vitamin D, calcium, or phosphate. It leads to softening and weakening of the bones.</a:t>
            </a:r>
          </a:p>
          <a:p>
            <a:pPr algn="just">
              <a:lnSpc>
                <a:spcPct val="120000"/>
              </a:lnSpc>
              <a:spcBef>
                <a:spcPts val="0"/>
              </a:spcBef>
              <a:buClrTx/>
              <a:buFont typeface="Wingdings" panose="05000000000000000000" pitchFamily="2" charset="2"/>
              <a:buChar char="q"/>
            </a:pPr>
            <a:r>
              <a:rPr lang="en-US" sz="3000" dirty="0">
                <a:solidFill>
                  <a:schemeClr val="tx1"/>
                </a:solidFill>
              </a:rPr>
              <a:t>Vitamin D and sunlight together with an adequate diet are curative, provided that the parathyroid glands are functioning properly. </a:t>
            </a:r>
          </a:p>
          <a:p>
            <a:pPr algn="just">
              <a:lnSpc>
                <a:spcPct val="120000"/>
              </a:lnSpc>
              <a:spcBef>
                <a:spcPts val="0"/>
              </a:spcBef>
              <a:buClrTx/>
              <a:buFont typeface="Wingdings" panose="05000000000000000000" pitchFamily="2" charset="2"/>
              <a:buChar char="q"/>
            </a:pPr>
            <a:r>
              <a:rPr lang="en-US" sz="3000" dirty="0">
                <a:solidFill>
                  <a:schemeClr val="tx1"/>
                </a:solidFill>
              </a:rPr>
              <a:t>The disease is marked by bending and distortion of the bones under muscular action</a:t>
            </a:r>
          </a:p>
          <a:p>
            <a:pPr marL="0" indent="0" algn="just">
              <a:lnSpc>
                <a:spcPct val="120000"/>
              </a:lnSpc>
              <a:spcBef>
                <a:spcPts val="0"/>
              </a:spcBef>
              <a:buClrTx/>
              <a:buNone/>
            </a:pPr>
            <a:r>
              <a:rPr lang="en-US" sz="3000" b="1" dirty="0">
                <a:solidFill>
                  <a:srgbClr val="0070C0"/>
                </a:solidFill>
              </a:rPr>
              <a:t>OSTEOPOROSIS: </a:t>
            </a:r>
          </a:p>
          <a:p>
            <a:pPr algn="just">
              <a:lnSpc>
                <a:spcPct val="120000"/>
              </a:lnSpc>
              <a:spcBef>
                <a:spcPts val="0"/>
              </a:spcBef>
              <a:buClrTx/>
              <a:buFont typeface="Wingdings" panose="05000000000000000000" pitchFamily="2" charset="2"/>
              <a:buChar char="q"/>
            </a:pPr>
            <a:r>
              <a:rPr lang="en-US" sz="3000" dirty="0">
                <a:solidFill>
                  <a:schemeClr val="tx1"/>
                </a:solidFill>
              </a:rPr>
              <a:t>Osteoporosis is the thinning of bone tissue and loss of bone density over time.</a:t>
            </a:r>
          </a:p>
          <a:p>
            <a:pPr algn="just">
              <a:lnSpc>
                <a:spcPct val="120000"/>
              </a:lnSpc>
              <a:spcBef>
                <a:spcPts val="0"/>
              </a:spcBef>
              <a:buClrTx/>
              <a:buFont typeface="Wingdings" panose="05000000000000000000" pitchFamily="2" charset="2"/>
              <a:buChar char="q"/>
            </a:pPr>
            <a:r>
              <a:rPr lang="en-US" sz="3000" dirty="0">
                <a:solidFill>
                  <a:schemeClr val="tx1"/>
                </a:solidFill>
              </a:rPr>
              <a:t>This can result in brittle, fragile bones that are more prone to fractures, even without injury.</a:t>
            </a:r>
          </a:p>
          <a:p>
            <a:pPr algn="just">
              <a:lnSpc>
                <a:spcPct val="120000"/>
              </a:lnSpc>
              <a:spcBef>
                <a:spcPts val="0"/>
              </a:spcBef>
              <a:buClrTx/>
              <a:buFont typeface="Wingdings" panose="05000000000000000000" pitchFamily="2" charset="2"/>
              <a:buChar char="q"/>
            </a:pPr>
            <a:r>
              <a:rPr lang="en-US" sz="3000" dirty="0">
                <a:solidFill>
                  <a:schemeClr val="tx1"/>
                </a:solidFill>
              </a:rPr>
              <a:t>Usually, the loss occurs gradually over years.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92103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err="1">
                <a:solidFill>
                  <a:srgbClr val="0070C0"/>
                </a:solidFill>
              </a:rPr>
              <a:t>OSTEOMALASIA</a:t>
            </a:r>
            <a:r>
              <a:rPr lang="en-GB" sz="2500" b="1" dirty="0">
                <a:solidFill>
                  <a:srgbClr val="0070C0"/>
                </a:solidFill>
              </a:rPr>
              <a:t>: </a:t>
            </a:r>
          </a:p>
          <a:p>
            <a:pPr algn="just">
              <a:lnSpc>
                <a:spcPct val="120000"/>
              </a:lnSpc>
              <a:spcBef>
                <a:spcPts val="0"/>
              </a:spcBef>
              <a:buClrTx/>
              <a:buFont typeface="Wingdings" panose="05000000000000000000" pitchFamily="2" charset="2"/>
              <a:buChar char="q"/>
            </a:pPr>
            <a:r>
              <a:rPr lang="en-US" sz="2600" dirty="0" err="1">
                <a:solidFill>
                  <a:schemeClr val="tx1"/>
                </a:solidFill>
              </a:rPr>
              <a:t>Osteomalacia</a:t>
            </a:r>
            <a:r>
              <a:rPr lang="en-US" sz="2600" dirty="0">
                <a:solidFill>
                  <a:schemeClr val="tx1"/>
                </a:solidFill>
              </a:rPr>
              <a:t> is softening of the bones due to a lack of vitamin D or a problem with the body's ability to break down and use this vitamin.</a:t>
            </a:r>
          </a:p>
          <a:p>
            <a:pPr marL="0" indent="0" algn="just">
              <a:lnSpc>
                <a:spcPct val="120000"/>
              </a:lnSpc>
              <a:spcBef>
                <a:spcPts val="0"/>
              </a:spcBef>
              <a:buClrTx/>
              <a:buNone/>
            </a:pPr>
            <a:r>
              <a:rPr lang="en-US" sz="2600" b="1" dirty="0" err="1">
                <a:solidFill>
                  <a:srgbClr val="0070C0"/>
                </a:solidFill>
              </a:rPr>
              <a:t>GOITRE</a:t>
            </a:r>
            <a:r>
              <a:rPr lang="en-GB" sz="2500" b="1" dirty="0">
                <a:solidFill>
                  <a:srgbClr val="0070C0"/>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dirty="0" err="1">
                <a:solidFill>
                  <a:schemeClr val="tx1"/>
                </a:solidFill>
              </a:rPr>
              <a:t>goitre</a:t>
            </a:r>
            <a:r>
              <a:rPr lang="en-US" sz="2600" dirty="0">
                <a:solidFill>
                  <a:schemeClr val="tx1"/>
                </a:solidFill>
              </a:rPr>
              <a:t> or goiter is a swelling in the thyroid gland, which can lead to a swelling of the neck or larynx (voice box). </a:t>
            </a:r>
          </a:p>
          <a:p>
            <a:pPr algn="just">
              <a:lnSpc>
                <a:spcPct val="120000"/>
              </a:lnSpc>
              <a:spcBef>
                <a:spcPts val="0"/>
              </a:spcBef>
              <a:buClrTx/>
              <a:buFont typeface="Wingdings" panose="05000000000000000000" pitchFamily="2" charset="2"/>
              <a:buChar char="q"/>
            </a:pPr>
            <a:r>
              <a:rPr lang="en-US" sz="2600" dirty="0">
                <a:solidFill>
                  <a:schemeClr val="tx1"/>
                </a:solidFill>
              </a:rPr>
              <a:t>Over 90% cases of </a:t>
            </a:r>
            <a:r>
              <a:rPr lang="en-US" sz="2600" dirty="0" err="1">
                <a:solidFill>
                  <a:schemeClr val="tx1"/>
                </a:solidFill>
              </a:rPr>
              <a:t>goitre</a:t>
            </a:r>
            <a:r>
              <a:rPr lang="en-US" sz="2600" dirty="0">
                <a:solidFill>
                  <a:schemeClr val="tx1"/>
                </a:solidFill>
              </a:rPr>
              <a:t> are caused by iodine deficiency.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358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HUMAN NUTRITION</a:t>
            </a:r>
            <a:r>
              <a:rPr lang="en-GB" sz="2500" b="1" dirty="0">
                <a:solidFill>
                  <a:srgbClr val="00B050"/>
                </a:solidFill>
              </a:rPr>
              <a:t>:</a:t>
            </a:r>
          </a:p>
          <a:p>
            <a:pPr marL="0" indent="0" algn="just">
              <a:lnSpc>
                <a:spcPct val="120000"/>
              </a:lnSpc>
              <a:spcBef>
                <a:spcPts val="0"/>
              </a:spcBef>
              <a:buClrTx/>
              <a:buNone/>
            </a:pPr>
            <a:r>
              <a:rPr lang="en-US" sz="2600" b="1" dirty="0">
                <a:solidFill>
                  <a:schemeClr val="tx1"/>
                </a:solidFill>
              </a:rPr>
              <a:t>Introduction:</a:t>
            </a:r>
          </a:p>
          <a:p>
            <a:pPr algn="just">
              <a:lnSpc>
                <a:spcPct val="120000"/>
              </a:lnSpc>
              <a:spcBef>
                <a:spcPts val="0"/>
              </a:spcBef>
              <a:buClrTx/>
              <a:buFont typeface="Wingdings" panose="05000000000000000000" pitchFamily="2" charset="2"/>
              <a:buChar char="q"/>
            </a:pPr>
            <a:r>
              <a:rPr lang="en-US" sz="2600" b="1" dirty="0">
                <a:solidFill>
                  <a:srgbClr val="0070C0"/>
                </a:solidFill>
              </a:rPr>
              <a:t>Nutrition</a:t>
            </a:r>
            <a:r>
              <a:rPr lang="en-US" sz="2600" dirty="0">
                <a:solidFill>
                  <a:schemeClr val="tx1"/>
                </a:solidFill>
              </a:rPr>
              <a:t> is  the sum of all processes involved in how organisms obtain nutrients, metabolize them, and use them to support all of life’s processes.</a:t>
            </a:r>
          </a:p>
          <a:p>
            <a:pPr algn="just">
              <a:lnSpc>
                <a:spcPct val="120000"/>
              </a:lnSpc>
              <a:spcBef>
                <a:spcPts val="0"/>
              </a:spcBef>
              <a:buClrTx/>
              <a:buFont typeface="Wingdings" panose="05000000000000000000" pitchFamily="2" charset="2"/>
              <a:buChar char="q"/>
            </a:pPr>
            <a:r>
              <a:rPr lang="en-US" sz="2600" dirty="0">
                <a:solidFill>
                  <a:schemeClr val="tx1"/>
                </a:solidFill>
              </a:rPr>
              <a:t>Includes food ingestion, food and nutrient digestion, nutrient metabolism and nutrient utilization by body cells and tissues to support growth, repair and maintenance of body tissue</a:t>
            </a:r>
          </a:p>
          <a:p>
            <a:pPr algn="just">
              <a:lnSpc>
                <a:spcPct val="120000"/>
              </a:lnSpc>
              <a:spcBef>
                <a:spcPts val="0"/>
              </a:spcBef>
              <a:buClrTx/>
              <a:buFont typeface="Wingdings" panose="05000000000000000000" pitchFamily="2" charset="2"/>
              <a:buChar char="q"/>
            </a:pPr>
            <a:r>
              <a:rPr lang="en-US" sz="2600" dirty="0">
                <a:solidFill>
                  <a:schemeClr val="tx1"/>
                </a:solidFill>
              </a:rPr>
              <a:t>Nourishment that sustains life</a:t>
            </a:r>
          </a:p>
          <a:p>
            <a:pPr algn="just">
              <a:lnSpc>
                <a:spcPct val="120000"/>
              </a:lnSpc>
              <a:spcBef>
                <a:spcPts val="0"/>
              </a:spcBef>
              <a:buClrTx/>
              <a:buFont typeface="Wingdings" panose="05000000000000000000" pitchFamily="2" charset="2"/>
              <a:buChar char="q"/>
            </a:pPr>
            <a:r>
              <a:rPr lang="en-US" sz="2600" dirty="0">
                <a:solidFill>
                  <a:schemeClr val="tx1"/>
                </a:solidFill>
              </a:rPr>
              <a:t>Its the sum of the processes involved in taking in food nutrients, assimilation and using them to maintain body tissue and provide energy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72868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OBESITY</a:t>
            </a:r>
          </a:p>
          <a:p>
            <a:pPr algn="just">
              <a:lnSpc>
                <a:spcPct val="120000"/>
              </a:lnSpc>
              <a:spcBef>
                <a:spcPts val="0"/>
              </a:spcBef>
              <a:buClrTx/>
              <a:buFont typeface="Wingdings" panose="05000000000000000000" pitchFamily="2" charset="2"/>
              <a:buChar char="q"/>
            </a:pPr>
            <a:r>
              <a:rPr lang="en-US" sz="2600" dirty="0">
                <a:solidFill>
                  <a:schemeClr val="tx1"/>
                </a:solidFill>
              </a:rPr>
              <a:t>Obesity is an excess proportion of total body fat. </a:t>
            </a:r>
          </a:p>
          <a:p>
            <a:pPr algn="just">
              <a:lnSpc>
                <a:spcPct val="120000"/>
              </a:lnSpc>
              <a:spcBef>
                <a:spcPts val="0"/>
              </a:spcBef>
              <a:buClrTx/>
              <a:buFont typeface="Wingdings" panose="05000000000000000000" pitchFamily="2" charset="2"/>
              <a:buChar char="q"/>
            </a:pPr>
            <a:r>
              <a:rPr lang="en-US" sz="2600" dirty="0">
                <a:solidFill>
                  <a:schemeClr val="tx1"/>
                </a:solidFill>
              </a:rPr>
              <a:t>A person is considered obese when his or her weight is 20% or more above normal weight.</a:t>
            </a:r>
          </a:p>
          <a:p>
            <a:pPr algn="just">
              <a:lnSpc>
                <a:spcPct val="120000"/>
              </a:lnSpc>
              <a:spcBef>
                <a:spcPts val="0"/>
              </a:spcBef>
              <a:buClrTx/>
              <a:buFont typeface="Wingdings" panose="05000000000000000000" pitchFamily="2" charset="2"/>
              <a:buChar char="q"/>
            </a:pPr>
            <a:r>
              <a:rPr lang="en-US" sz="2600" dirty="0">
                <a:solidFill>
                  <a:schemeClr val="tx1"/>
                </a:solidFill>
              </a:rPr>
              <a:t>Obesity is most commonly caused by a combination of excessive food energy intake, lack of physical activity, and genetic susceptibility, although a few cases are caused primarily by genes, endocrine disorders, medications or psychiatric illness.</a:t>
            </a:r>
          </a:p>
          <a:p>
            <a:pPr algn="just">
              <a:lnSpc>
                <a:spcPct val="120000"/>
              </a:lnSpc>
              <a:spcBef>
                <a:spcPts val="0"/>
              </a:spcBef>
              <a:buClrTx/>
              <a:buFont typeface="Wingdings" panose="05000000000000000000" pitchFamily="2" charset="2"/>
              <a:buChar char="q"/>
            </a:pPr>
            <a:r>
              <a:rPr lang="en-US" sz="2600" dirty="0">
                <a:solidFill>
                  <a:schemeClr val="tx1"/>
                </a:solidFill>
              </a:rPr>
              <a:t>The most common measure of obesity is the body mass index or BMI. A person is considered overweight if his or her BMI is between 25 and 29.9; a person is considered obese if his or her BMI is over 30.</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96281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fontScale="92500" lnSpcReduction="10000"/>
          </a:bodyPr>
          <a:lstStyle/>
          <a:p>
            <a:pPr marL="0" indent="0" algn="ctr">
              <a:lnSpc>
                <a:spcPct val="120000"/>
              </a:lnSpc>
              <a:spcBef>
                <a:spcPts val="0"/>
              </a:spcBef>
              <a:buClrTx/>
              <a:buNone/>
            </a:pPr>
            <a:r>
              <a:rPr lang="en-US" sz="2600" b="1" dirty="0">
                <a:solidFill>
                  <a:schemeClr val="tx1"/>
                </a:solidFill>
              </a:rPr>
              <a:t>Facts about Obesity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Leading cause of preventable illness and death in North America</a:t>
            </a:r>
          </a:p>
          <a:p>
            <a:pPr algn="just">
              <a:lnSpc>
                <a:spcPct val="120000"/>
              </a:lnSpc>
              <a:spcBef>
                <a:spcPts val="0"/>
              </a:spcBef>
              <a:buClrTx/>
              <a:buFont typeface="Wingdings" panose="05000000000000000000" pitchFamily="2" charset="2"/>
              <a:buChar char="q"/>
            </a:pPr>
            <a:r>
              <a:rPr lang="en-US" sz="2600" dirty="0">
                <a:solidFill>
                  <a:schemeClr val="tx1"/>
                </a:solidFill>
              </a:rPr>
              <a:t>Worldwide obesity has nearly doubled since 1980</a:t>
            </a:r>
          </a:p>
          <a:p>
            <a:pPr algn="just">
              <a:lnSpc>
                <a:spcPct val="120000"/>
              </a:lnSpc>
              <a:spcBef>
                <a:spcPts val="0"/>
              </a:spcBef>
              <a:buClrTx/>
              <a:buFont typeface="Wingdings" panose="05000000000000000000" pitchFamily="2" charset="2"/>
              <a:buChar char="q"/>
            </a:pPr>
            <a:r>
              <a:rPr lang="en-US" sz="2600" dirty="0">
                <a:solidFill>
                  <a:schemeClr val="tx1"/>
                </a:solidFill>
              </a:rPr>
              <a:t>Obesity cost the Canadian economy somewhere between $4.6-billion and $7.1-billion a year.</a:t>
            </a:r>
          </a:p>
          <a:p>
            <a:pPr algn="just">
              <a:lnSpc>
                <a:spcPct val="120000"/>
              </a:lnSpc>
              <a:spcBef>
                <a:spcPts val="0"/>
              </a:spcBef>
              <a:buClrTx/>
              <a:buFont typeface="Wingdings" panose="05000000000000000000" pitchFamily="2" charset="2"/>
              <a:buChar char="q"/>
            </a:pPr>
            <a:r>
              <a:rPr lang="en-US" sz="2600" dirty="0">
                <a:solidFill>
                  <a:schemeClr val="tx1"/>
                </a:solidFill>
              </a:rPr>
              <a:t>About 1 in 11 children - 8.6 per cent - are considered obese</a:t>
            </a:r>
          </a:p>
          <a:p>
            <a:pPr algn="just">
              <a:lnSpc>
                <a:spcPct val="120000"/>
              </a:lnSpc>
              <a:spcBef>
                <a:spcPts val="0"/>
              </a:spcBef>
              <a:buClrTx/>
              <a:buFont typeface="Wingdings" panose="05000000000000000000" pitchFamily="2" charset="2"/>
              <a:buChar char="q"/>
            </a:pPr>
            <a:r>
              <a:rPr lang="en-US" sz="2600" dirty="0">
                <a:solidFill>
                  <a:schemeClr val="tx1"/>
                </a:solidFill>
              </a:rPr>
              <a:t>Income can affect your weight</a:t>
            </a:r>
          </a:p>
          <a:p>
            <a:pPr marL="0" indent="0" algn="ctr">
              <a:lnSpc>
                <a:spcPct val="120000"/>
              </a:lnSpc>
              <a:spcBef>
                <a:spcPts val="0"/>
              </a:spcBef>
              <a:buClrTx/>
              <a:buNone/>
            </a:pPr>
            <a:r>
              <a:rPr lang="en-US" sz="2600" b="1" dirty="0">
                <a:solidFill>
                  <a:schemeClr val="tx1"/>
                </a:solidFill>
              </a:rPr>
              <a:t>Increased Risk of</a:t>
            </a:r>
          </a:p>
          <a:p>
            <a:pPr algn="just">
              <a:lnSpc>
                <a:spcPct val="120000"/>
              </a:lnSpc>
              <a:spcBef>
                <a:spcPts val="0"/>
              </a:spcBef>
              <a:buClrTx/>
              <a:buFont typeface="Wingdings" panose="05000000000000000000" pitchFamily="2" charset="2"/>
              <a:buChar char="q"/>
            </a:pPr>
            <a:r>
              <a:rPr lang="en-US" sz="2600" dirty="0">
                <a:solidFill>
                  <a:schemeClr val="tx1"/>
                </a:solidFill>
              </a:rPr>
              <a:t>Hypertension</a:t>
            </a:r>
          </a:p>
          <a:p>
            <a:pPr algn="just">
              <a:lnSpc>
                <a:spcPct val="120000"/>
              </a:lnSpc>
              <a:spcBef>
                <a:spcPts val="0"/>
              </a:spcBef>
              <a:buClrTx/>
              <a:buFont typeface="Wingdings" panose="05000000000000000000" pitchFamily="2" charset="2"/>
              <a:buChar char="q"/>
            </a:pPr>
            <a:r>
              <a:rPr lang="en-US" sz="2600" dirty="0">
                <a:solidFill>
                  <a:schemeClr val="tx1"/>
                </a:solidFill>
              </a:rPr>
              <a:t>Stroke</a:t>
            </a:r>
          </a:p>
          <a:p>
            <a:pPr algn="just">
              <a:lnSpc>
                <a:spcPct val="120000"/>
              </a:lnSpc>
              <a:spcBef>
                <a:spcPts val="0"/>
              </a:spcBef>
              <a:buClrTx/>
              <a:buFont typeface="Wingdings" panose="05000000000000000000" pitchFamily="2" charset="2"/>
              <a:buChar char="q"/>
            </a:pPr>
            <a:r>
              <a:rPr lang="en-US" sz="2600" dirty="0">
                <a:solidFill>
                  <a:schemeClr val="tx1"/>
                </a:solidFill>
              </a:rPr>
              <a:t>Type 2 Diabetes</a:t>
            </a:r>
          </a:p>
          <a:p>
            <a:pPr algn="just">
              <a:lnSpc>
                <a:spcPct val="120000"/>
              </a:lnSpc>
              <a:spcBef>
                <a:spcPts val="0"/>
              </a:spcBef>
              <a:buClrTx/>
              <a:buFont typeface="Wingdings" panose="05000000000000000000" pitchFamily="2" charset="2"/>
              <a:buChar char="q"/>
            </a:pPr>
            <a:r>
              <a:rPr lang="en-US" sz="2600" dirty="0">
                <a:solidFill>
                  <a:schemeClr val="tx1"/>
                </a:solidFill>
              </a:rPr>
              <a:t>Breathing Problems</a:t>
            </a:r>
          </a:p>
          <a:p>
            <a:pPr algn="just">
              <a:lnSpc>
                <a:spcPct val="120000"/>
              </a:lnSpc>
              <a:spcBef>
                <a:spcPts val="0"/>
              </a:spcBef>
              <a:buClrTx/>
              <a:buFont typeface="Wingdings" panose="05000000000000000000" pitchFamily="2" charset="2"/>
              <a:buChar char="q"/>
            </a:pPr>
            <a:r>
              <a:rPr lang="en-US" sz="2600" dirty="0">
                <a:solidFill>
                  <a:schemeClr val="tx1"/>
                </a:solidFill>
              </a:rPr>
              <a:t>Cancer</a:t>
            </a:r>
          </a:p>
          <a:p>
            <a:pPr algn="just">
              <a:lnSpc>
                <a:spcPct val="120000"/>
              </a:lnSpc>
              <a:spcBef>
                <a:spcPts val="0"/>
              </a:spcBef>
              <a:buClrTx/>
              <a:buFont typeface="Wingdings" panose="05000000000000000000" pitchFamily="2" charset="2"/>
              <a:buChar char="ü"/>
            </a:pPr>
            <a:r>
              <a:rPr lang="en-US" sz="2600" dirty="0">
                <a:solidFill>
                  <a:schemeClr val="tx1"/>
                </a:solidFill>
              </a:rPr>
              <a:t>Breast, colon, endometrium, esophagus, gallbladder, liver, prostate, ovarian, pancreas, kidney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510301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Prevention of Obesity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Make healthy options easily accessible </a:t>
            </a:r>
          </a:p>
          <a:p>
            <a:pPr algn="just">
              <a:lnSpc>
                <a:spcPct val="120000"/>
              </a:lnSpc>
              <a:spcBef>
                <a:spcPts val="0"/>
              </a:spcBef>
              <a:buClrTx/>
              <a:buFont typeface="Wingdings" panose="05000000000000000000" pitchFamily="2" charset="2"/>
              <a:buChar char="q"/>
            </a:pPr>
            <a:r>
              <a:rPr lang="en-US" sz="2600" dirty="0">
                <a:solidFill>
                  <a:schemeClr val="tx1"/>
                </a:solidFill>
              </a:rPr>
              <a:t>Promote the importance of physical activity</a:t>
            </a:r>
          </a:p>
          <a:p>
            <a:pPr algn="just">
              <a:lnSpc>
                <a:spcPct val="120000"/>
              </a:lnSpc>
              <a:spcBef>
                <a:spcPts val="0"/>
              </a:spcBef>
              <a:buClrTx/>
              <a:buFont typeface="Wingdings" panose="05000000000000000000" pitchFamily="2" charset="2"/>
              <a:buChar char="q"/>
            </a:pPr>
            <a:r>
              <a:rPr lang="en-US" sz="2600" dirty="0">
                <a:solidFill>
                  <a:schemeClr val="tx1"/>
                </a:solidFill>
              </a:rPr>
              <a:t>Teach children how to prepare healthy food</a:t>
            </a:r>
          </a:p>
          <a:p>
            <a:pPr algn="just">
              <a:lnSpc>
                <a:spcPct val="120000"/>
              </a:lnSpc>
              <a:spcBef>
                <a:spcPts val="0"/>
              </a:spcBef>
              <a:buClrTx/>
              <a:buFont typeface="Wingdings" panose="05000000000000000000" pitchFamily="2" charset="2"/>
              <a:buChar char="q"/>
            </a:pPr>
            <a:r>
              <a:rPr lang="en-US" sz="2600" dirty="0">
                <a:solidFill>
                  <a:schemeClr val="tx1"/>
                </a:solidFill>
              </a:rPr>
              <a:t>Make nutritional information accessible </a:t>
            </a:r>
          </a:p>
          <a:p>
            <a:pPr algn="just">
              <a:lnSpc>
                <a:spcPct val="120000"/>
              </a:lnSpc>
              <a:spcBef>
                <a:spcPts val="0"/>
              </a:spcBef>
              <a:buClrTx/>
              <a:buFont typeface="Wingdings" panose="05000000000000000000" pitchFamily="2" charset="2"/>
              <a:buChar char="q"/>
            </a:pPr>
            <a:r>
              <a:rPr lang="en-US" sz="2600" dirty="0">
                <a:solidFill>
                  <a:schemeClr val="tx1"/>
                </a:solidFill>
              </a:rPr>
              <a:t>Put water everywhere</a:t>
            </a:r>
          </a:p>
          <a:p>
            <a:pPr algn="just">
              <a:lnSpc>
                <a:spcPct val="120000"/>
              </a:lnSpc>
              <a:spcBef>
                <a:spcPts val="0"/>
              </a:spcBef>
              <a:buClrTx/>
              <a:buFont typeface="Wingdings" panose="05000000000000000000" pitchFamily="2" charset="2"/>
              <a:buChar char="q"/>
            </a:pPr>
            <a:r>
              <a:rPr lang="en-US" sz="2600" dirty="0">
                <a:solidFill>
                  <a:schemeClr val="tx1"/>
                </a:solidFill>
              </a:rPr>
              <a:t>Reduce screen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97938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NUTRITIONAL DISORDERS PREVENTION AND CONTROL</a:t>
            </a:r>
          </a:p>
          <a:p>
            <a:pPr marL="0" indent="0" algn="ctr">
              <a:lnSpc>
                <a:spcPct val="120000"/>
              </a:lnSpc>
              <a:spcBef>
                <a:spcPts val="0"/>
              </a:spcBef>
              <a:buClrTx/>
              <a:buNone/>
            </a:pPr>
            <a:r>
              <a:rPr lang="en-US" sz="2600" b="1" dirty="0">
                <a:solidFill>
                  <a:schemeClr val="tx1"/>
                </a:solidFill>
              </a:rPr>
              <a:t>Methods of nutrition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Food fortification</a:t>
            </a:r>
          </a:p>
          <a:p>
            <a:pPr marL="0" indent="0" algn="just">
              <a:lnSpc>
                <a:spcPct val="120000"/>
              </a:lnSpc>
              <a:spcBef>
                <a:spcPts val="0"/>
              </a:spcBef>
              <a:buClrTx/>
              <a:buNone/>
            </a:pPr>
            <a:r>
              <a:rPr lang="en-US" sz="2600" dirty="0">
                <a:solidFill>
                  <a:schemeClr val="tx1"/>
                </a:solidFill>
              </a:rPr>
              <a:t>Fortification is the addition of one or more nutrients to food to make it richer.</a:t>
            </a:r>
          </a:p>
          <a:p>
            <a:pPr algn="just">
              <a:lnSpc>
                <a:spcPct val="120000"/>
              </a:lnSpc>
              <a:spcBef>
                <a:spcPts val="0"/>
              </a:spcBef>
              <a:buClrTx/>
              <a:buFont typeface="Wingdings" panose="05000000000000000000" pitchFamily="2" charset="2"/>
              <a:buChar char="q"/>
            </a:pPr>
            <a:r>
              <a:rPr lang="en-US" sz="2600" dirty="0">
                <a:solidFill>
                  <a:schemeClr val="tx1"/>
                </a:solidFill>
              </a:rPr>
              <a:t>Food for work</a:t>
            </a:r>
          </a:p>
          <a:p>
            <a:pPr algn="just">
              <a:lnSpc>
                <a:spcPct val="120000"/>
              </a:lnSpc>
              <a:spcBef>
                <a:spcPts val="0"/>
              </a:spcBef>
              <a:buClrTx/>
              <a:buFont typeface="Wingdings" panose="05000000000000000000" pitchFamily="2" charset="2"/>
              <a:buChar char="q"/>
            </a:pPr>
            <a:r>
              <a:rPr lang="en-US" sz="2600" dirty="0">
                <a:solidFill>
                  <a:schemeClr val="tx1"/>
                </a:solidFill>
              </a:rPr>
              <a:t>Price subsidization</a:t>
            </a:r>
          </a:p>
          <a:p>
            <a:pPr algn="just">
              <a:lnSpc>
                <a:spcPct val="120000"/>
              </a:lnSpc>
              <a:spcBef>
                <a:spcPts val="0"/>
              </a:spcBef>
              <a:buClrTx/>
              <a:buFont typeface="Wingdings" panose="05000000000000000000" pitchFamily="2" charset="2"/>
              <a:buChar char="q"/>
            </a:pPr>
            <a:r>
              <a:rPr lang="en-US" sz="2600" dirty="0">
                <a:solidFill>
                  <a:schemeClr val="tx1"/>
                </a:solidFill>
              </a:rPr>
              <a:t>Supplementation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Family planning</a:t>
            </a:r>
          </a:p>
          <a:p>
            <a:pPr algn="just">
              <a:lnSpc>
                <a:spcPct val="120000"/>
              </a:lnSpc>
              <a:spcBef>
                <a:spcPts val="0"/>
              </a:spcBef>
              <a:buClrTx/>
              <a:buFont typeface="Wingdings" panose="05000000000000000000" pitchFamily="2" charset="2"/>
              <a:buChar char="q"/>
            </a:pPr>
            <a:r>
              <a:rPr lang="en-US" sz="2600" dirty="0">
                <a:solidFill>
                  <a:schemeClr val="tx1"/>
                </a:solidFill>
              </a:rPr>
              <a:t>Integration of nutrition with health</a:t>
            </a:r>
          </a:p>
          <a:p>
            <a:pPr algn="just">
              <a:lnSpc>
                <a:spcPct val="120000"/>
              </a:lnSpc>
              <a:spcBef>
                <a:spcPts val="0"/>
              </a:spcBef>
              <a:buClrTx/>
              <a:buFont typeface="Wingdings" panose="05000000000000000000" pitchFamily="2" charset="2"/>
              <a:buChar char="q"/>
            </a:pPr>
            <a:r>
              <a:rPr lang="en-US" sz="2600" dirty="0">
                <a:solidFill>
                  <a:schemeClr val="tx1"/>
                </a:solidFill>
              </a:rPr>
              <a:t>Price policy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96601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just">
              <a:lnSpc>
                <a:spcPct val="120000"/>
              </a:lnSpc>
              <a:spcBef>
                <a:spcPts val="0"/>
              </a:spcBef>
              <a:buClrTx/>
              <a:buNone/>
            </a:pPr>
            <a:r>
              <a:rPr lang="en-US" sz="3000" b="1" dirty="0">
                <a:solidFill>
                  <a:schemeClr val="tx1"/>
                </a:solidFill>
              </a:rPr>
              <a:t>How can we prevent nutritional disorders?</a:t>
            </a:r>
          </a:p>
          <a:p>
            <a:pPr algn="just">
              <a:lnSpc>
                <a:spcPct val="120000"/>
              </a:lnSpc>
              <a:spcBef>
                <a:spcPts val="0"/>
              </a:spcBef>
              <a:buClrTx/>
              <a:buFont typeface="Wingdings" panose="05000000000000000000" pitchFamily="2" charset="2"/>
              <a:buChar char="q"/>
            </a:pPr>
            <a:r>
              <a:rPr lang="en-US" sz="3000" dirty="0">
                <a:solidFill>
                  <a:schemeClr val="tx1"/>
                </a:solidFill>
              </a:rPr>
              <a:t>Maintain a Healthy Weight</a:t>
            </a:r>
          </a:p>
          <a:p>
            <a:pPr algn="just">
              <a:lnSpc>
                <a:spcPct val="120000"/>
              </a:lnSpc>
              <a:spcBef>
                <a:spcPts val="0"/>
              </a:spcBef>
              <a:buClrTx/>
              <a:buFont typeface="Wingdings" panose="05000000000000000000" pitchFamily="2" charset="2"/>
              <a:buChar char="q"/>
            </a:pPr>
            <a:r>
              <a:rPr lang="en-US" sz="3000" dirty="0">
                <a:solidFill>
                  <a:schemeClr val="tx1"/>
                </a:solidFill>
              </a:rPr>
              <a:t>Maintain Daily Physical Activity</a:t>
            </a:r>
          </a:p>
          <a:p>
            <a:pPr algn="just">
              <a:lnSpc>
                <a:spcPct val="120000"/>
              </a:lnSpc>
              <a:spcBef>
                <a:spcPts val="0"/>
              </a:spcBef>
              <a:buClrTx/>
              <a:buFont typeface="Wingdings" panose="05000000000000000000" pitchFamily="2" charset="2"/>
              <a:buChar char="q"/>
            </a:pPr>
            <a:r>
              <a:rPr lang="en-US" sz="3000" dirty="0">
                <a:solidFill>
                  <a:schemeClr val="tx1"/>
                </a:solidFill>
              </a:rPr>
              <a:t>Eat a Healthy Diet</a:t>
            </a:r>
          </a:p>
          <a:p>
            <a:pPr algn="just">
              <a:lnSpc>
                <a:spcPct val="120000"/>
              </a:lnSpc>
              <a:spcBef>
                <a:spcPts val="0"/>
              </a:spcBef>
              <a:buClrTx/>
              <a:buFont typeface="Wingdings" panose="05000000000000000000" pitchFamily="2" charset="2"/>
              <a:buChar char="ü"/>
            </a:pPr>
            <a:r>
              <a:rPr lang="en-US" sz="3000" dirty="0">
                <a:solidFill>
                  <a:schemeClr val="tx1"/>
                </a:solidFill>
              </a:rPr>
              <a:t>Ensure generous consumption of fruits and vegetables and adequate folic acid intake. ...</a:t>
            </a:r>
          </a:p>
          <a:p>
            <a:pPr algn="just">
              <a:lnSpc>
                <a:spcPct val="120000"/>
              </a:lnSpc>
              <a:spcBef>
                <a:spcPts val="0"/>
              </a:spcBef>
              <a:buClrTx/>
              <a:buFont typeface="Wingdings" panose="05000000000000000000" pitchFamily="2" charset="2"/>
              <a:buChar char="ü"/>
            </a:pPr>
            <a:r>
              <a:rPr lang="en-US" sz="3000" dirty="0">
                <a:solidFill>
                  <a:schemeClr val="tx1"/>
                </a:solidFill>
              </a:rPr>
              <a:t>Consume cereal products in their whole-grain, high-fiber form</a:t>
            </a:r>
          </a:p>
          <a:p>
            <a:pPr algn="just">
              <a:lnSpc>
                <a:spcPct val="120000"/>
              </a:lnSpc>
              <a:spcBef>
                <a:spcPts val="0"/>
              </a:spcBef>
              <a:buClrTx/>
              <a:buFont typeface="Wingdings" panose="05000000000000000000" pitchFamily="2" charset="2"/>
              <a:buChar char="ü"/>
            </a:pPr>
            <a:r>
              <a:rPr lang="en-US" sz="3000" dirty="0">
                <a:solidFill>
                  <a:schemeClr val="tx1"/>
                </a:solidFill>
              </a:rPr>
              <a:t>Limit consumption of sugar and sugar-based beverages</a:t>
            </a:r>
          </a:p>
          <a:p>
            <a:pPr algn="just">
              <a:lnSpc>
                <a:spcPct val="120000"/>
              </a:lnSpc>
              <a:spcBef>
                <a:spcPts val="0"/>
              </a:spcBef>
              <a:buClrTx/>
              <a:buFont typeface="Wingdings" panose="05000000000000000000" pitchFamily="2" charset="2"/>
              <a:buChar char="ü"/>
            </a:pPr>
            <a:r>
              <a:rPr lang="en-US" sz="3000" dirty="0">
                <a:solidFill>
                  <a:schemeClr val="tx1"/>
                </a:solidFill>
              </a:rPr>
              <a:t>Limit excessive caloric intake from any source. ...</a:t>
            </a:r>
          </a:p>
          <a:p>
            <a:pPr algn="just">
              <a:lnSpc>
                <a:spcPct val="120000"/>
              </a:lnSpc>
              <a:spcBef>
                <a:spcPts val="0"/>
              </a:spcBef>
              <a:buClrTx/>
              <a:buFont typeface="Wingdings" panose="05000000000000000000" pitchFamily="2" charset="2"/>
              <a:buChar char="ü"/>
            </a:pPr>
            <a:r>
              <a:rPr lang="en-US" sz="3000" dirty="0">
                <a:solidFill>
                  <a:schemeClr val="tx1"/>
                </a:solidFill>
              </a:rPr>
              <a:t>Limit sodium intake.</a:t>
            </a:r>
          </a:p>
          <a:p>
            <a:pPr marL="0" indent="0" algn="just">
              <a:lnSpc>
                <a:spcPct val="120000"/>
              </a:lnSpc>
              <a:spcBef>
                <a:spcPts val="0"/>
              </a:spcBef>
              <a:buClrTx/>
              <a:buNone/>
            </a:pPr>
            <a:endParaRPr lang="en-US" sz="3000" b="1" dirty="0">
              <a:solidFill>
                <a:schemeClr val="tx1"/>
              </a:solidFill>
            </a:endParaRPr>
          </a:p>
          <a:p>
            <a:pPr marL="0" indent="0" algn="just">
              <a:lnSpc>
                <a:spcPct val="120000"/>
              </a:lnSpc>
              <a:spcBef>
                <a:spcPts val="0"/>
              </a:spcBef>
              <a:buClrTx/>
              <a:buNone/>
            </a:pPr>
            <a:r>
              <a:rPr lang="en-US" sz="3000" b="1" dirty="0">
                <a:solidFill>
                  <a:schemeClr val="tx1"/>
                </a:solidFill>
              </a:rPr>
              <a:t>NB:</a:t>
            </a:r>
          </a:p>
          <a:p>
            <a:pPr marL="0" indent="0" algn="just">
              <a:lnSpc>
                <a:spcPct val="120000"/>
              </a:lnSpc>
              <a:spcBef>
                <a:spcPts val="0"/>
              </a:spcBef>
              <a:buClrTx/>
              <a:buNone/>
            </a:pPr>
            <a:r>
              <a:rPr lang="en-US" sz="3000" b="1" dirty="0">
                <a:solidFill>
                  <a:schemeClr val="tx1"/>
                </a:solidFill>
              </a:rPr>
              <a:t>Each particular nutritional disorder has a specific prevention and control measures</a:t>
            </a:r>
            <a:endParaRPr lang="en-US" sz="30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35714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Nutrition in Vulnerable groups</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Vulnerability is the degree to which a population or organisation is unable to anticipate, cope with, resist and recover from the impacts of disasters (WHO, 2002</a:t>
            </a:r>
          </a:p>
          <a:p>
            <a:pPr algn="just">
              <a:lnSpc>
                <a:spcPct val="120000"/>
              </a:lnSpc>
              <a:spcBef>
                <a:spcPts val="0"/>
              </a:spcBef>
              <a:buClrTx/>
              <a:buFont typeface="Wingdings" panose="05000000000000000000" pitchFamily="2" charset="2"/>
              <a:buChar char="q"/>
            </a:pPr>
            <a:r>
              <a:rPr lang="en-US" sz="2600" dirty="0">
                <a:solidFill>
                  <a:schemeClr val="tx1"/>
                </a:solidFill>
              </a:rPr>
              <a:t>Certain vulnerable groups in the population have special nutritional needs.</a:t>
            </a:r>
          </a:p>
          <a:p>
            <a:pPr marL="914400" lvl="1" indent="-457200" algn="just">
              <a:lnSpc>
                <a:spcPct val="120000"/>
              </a:lnSpc>
              <a:spcBef>
                <a:spcPts val="0"/>
              </a:spcBef>
              <a:buClrTx/>
              <a:buFont typeface="+mj-lt"/>
              <a:buAutoNum type="arabicPeriod"/>
            </a:pPr>
            <a:r>
              <a:rPr lang="en-US" sz="2600" dirty="0">
                <a:solidFill>
                  <a:schemeClr val="tx1"/>
                </a:solidFill>
              </a:rPr>
              <a:t>Pregnant and lactating women</a:t>
            </a:r>
          </a:p>
          <a:p>
            <a:pPr marL="914400" lvl="1" indent="-457200" algn="just">
              <a:lnSpc>
                <a:spcPct val="120000"/>
              </a:lnSpc>
              <a:spcBef>
                <a:spcPts val="0"/>
              </a:spcBef>
              <a:buClrTx/>
              <a:buFont typeface="+mj-lt"/>
              <a:buAutoNum type="arabicPeriod"/>
            </a:pPr>
            <a:r>
              <a:rPr lang="en-US" sz="2600" dirty="0">
                <a:solidFill>
                  <a:schemeClr val="tx1"/>
                </a:solidFill>
              </a:rPr>
              <a:t>Infants and children</a:t>
            </a:r>
          </a:p>
          <a:p>
            <a:pPr marL="914400" lvl="1" indent="-457200" algn="just">
              <a:lnSpc>
                <a:spcPct val="120000"/>
              </a:lnSpc>
              <a:spcBef>
                <a:spcPts val="0"/>
              </a:spcBef>
              <a:buClrTx/>
              <a:buFont typeface="+mj-lt"/>
              <a:buAutoNum type="arabicPeriod"/>
            </a:pPr>
            <a:r>
              <a:rPr lang="en-US" sz="2600" dirty="0">
                <a:solidFill>
                  <a:schemeClr val="tx1"/>
                </a:solidFill>
              </a:rPr>
              <a:t>School age children</a:t>
            </a:r>
          </a:p>
          <a:p>
            <a:pPr marL="914400" lvl="1" indent="-457200" algn="just">
              <a:lnSpc>
                <a:spcPct val="120000"/>
              </a:lnSpc>
              <a:spcBef>
                <a:spcPts val="0"/>
              </a:spcBef>
              <a:buClrTx/>
              <a:buFont typeface="+mj-lt"/>
              <a:buAutoNum type="arabicPeriod"/>
            </a:pPr>
            <a:r>
              <a:rPr lang="en-US" sz="2600" dirty="0">
                <a:solidFill>
                  <a:schemeClr val="tx1"/>
                </a:solidFill>
              </a:rPr>
              <a:t>Refugees and displaced persons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51363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1. Pregnant and lactating mothers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During  pregnancy and lactation, a woman’s nutritional needs are greater.</a:t>
            </a:r>
          </a:p>
          <a:p>
            <a:pPr algn="just">
              <a:lnSpc>
                <a:spcPct val="120000"/>
              </a:lnSpc>
              <a:spcBef>
                <a:spcPts val="0"/>
              </a:spcBef>
              <a:buClrTx/>
              <a:buFont typeface="Wingdings" panose="05000000000000000000" pitchFamily="2" charset="2"/>
              <a:buChar char="q"/>
            </a:pPr>
            <a:r>
              <a:rPr lang="en-US" sz="2600" dirty="0">
                <a:solidFill>
                  <a:schemeClr val="tx1"/>
                </a:solidFill>
              </a:rPr>
              <a:t>Food required by the </a:t>
            </a:r>
            <a:r>
              <a:rPr lang="en-US" sz="2600" dirty="0" err="1">
                <a:solidFill>
                  <a:schemeClr val="tx1"/>
                </a:solidFill>
              </a:rPr>
              <a:t>foetus</a:t>
            </a:r>
            <a:r>
              <a:rPr lang="en-US" sz="2600" dirty="0">
                <a:solidFill>
                  <a:schemeClr val="tx1"/>
                </a:solidFill>
              </a:rPr>
              <a:t> to grow and production of milk must come from  the mother</a:t>
            </a:r>
          </a:p>
          <a:p>
            <a:pPr algn="just">
              <a:lnSpc>
                <a:spcPct val="120000"/>
              </a:lnSpc>
              <a:spcBef>
                <a:spcPts val="0"/>
              </a:spcBef>
              <a:buClrTx/>
              <a:buFont typeface="Wingdings" panose="05000000000000000000" pitchFamily="2" charset="2"/>
              <a:buChar char="q"/>
            </a:pPr>
            <a:r>
              <a:rPr lang="en-US" sz="2600" dirty="0">
                <a:solidFill>
                  <a:schemeClr val="tx1"/>
                </a:solidFill>
              </a:rPr>
              <a:t>A child born to a poorly nourished  mother is likely to have low birth weight.</a:t>
            </a:r>
          </a:p>
          <a:p>
            <a:pPr algn="just">
              <a:lnSpc>
                <a:spcPct val="120000"/>
              </a:lnSpc>
              <a:spcBef>
                <a:spcPts val="0"/>
              </a:spcBef>
              <a:buClrTx/>
              <a:buFont typeface="Wingdings" panose="05000000000000000000" pitchFamily="2" charset="2"/>
              <a:buChar char="q"/>
            </a:pPr>
            <a:r>
              <a:rPr lang="en-US" sz="2600" dirty="0">
                <a:solidFill>
                  <a:schemeClr val="tx1"/>
                </a:solidFill>
              </a:rPr>
              <a:t>During pregnancy there is an increase in the weight of the woman and the basal metabolic rate also increases.</a:t>
            </a:r>
          </a:p>
          <a:p>
            <a:pPr algn="just">
              <a:lnSpc>
                <a:spcPct val="120000"/>
              </a:lnSpc>
              <a:spcBef>
                <a:spcPts val="0"/>
              </a:spcBef>
              <a:buClrTx/>
              <a:buFont typeface="Wingdings" panose="05000000000000000000" pitchFamily="2" charset="2"/>
              <a:buChar char="q"/>
            </a:pPr>
            <a:r>
              <a:rPr lang="en-US" sz="2600" dirty="0">
                <a:solidFill>
                  <a:schemeClr val="tx1"/>
                </a:solidFill>
              </a:rPr>
              <a:t>Hence the increase requires extra food to provide extra energy, proteins and other nutrients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337955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Anaemia is common among pregnant women hence need to give iron supplements routinely to expectant mothers in form of ferrous sulphate. Ferrous one of the vitamin B is also required for making red blood cells is also given together with iron .</a:t>
            </a:r>
          </a:p>
          <a:p>
            <a:pPr algn="just">
              <a:lnSpc>
                <a:spcPct val="120000"/>
              </a:lnSpc>
              <a:spcBef>
                <a:spcPts val="0"/>
              </a:spcBef>
              <a:buClrTx/>
              <a:buFont typeface="Wingdings" panose="05000000000000000000" pitchFamily="2" charset="2"/>
              <a:buChar char="q"/>
            </a:pPr>
            <a:r>
              <a:rPr lang="en-US" sz="2600" dirty="0">
                <a:solidFill>
                  <a:schemeClr val="tx1"/>
                </a:solidFill>
              </a:rPr>
              <a:t>Vitamin A deficiency in pregnancy is bad for the baby hence multivitamin tablets should be given during pregnancy and encourage pregnant women to eat foods rich in Vitamin A.</a:t>
            </a:r>
          </a:p>
          <a:p>
            <a:pPr algn="just">
              <a:lnSpc>
                <a:spcPct val="120000"/>
              </a:lnSpc>
              <a:spcBef>
                <a:spcPts val="0"/>
              </a:spcBef>
              <a:buClrTx/>
              <a:buFont typeface="Wingdings" panose="05000000000000000000" pitchFamily="2" charset="2"/>
              <a:buChar char="q"/>
            </a:pPr>
            <a:r>
              <a:rPr lang="en-US" sz="2600" dirty="0">
                <a:solidFill>
                  <a:schemeClr val="tx1"/>
                </a:solidFill>
              </a:rPr>
              <a:t>Mothers who have just delivered need to eat foods rich in Iron and Vitamin A.</a:t>
            </a:r>
          </a:p>
          <a:p>
            <a:pPr algn="just">
              <a:lnSpc>
                <a:spcPct val="120000"/>
              </a:lnSpc>
              <a:spcBef>
                <a:spcPts val="0"/>
              </a:spcBef>
              <a:buClrTx/>
              <a:buFont typeface="Wingdings" panose="05000000000000000000" pitchFamily="2" charset="2"/>
              <a:buChar char="q"/>
            </a:pPr>
            <a:r>
              <a:rPr lang="en-US" sz="2600" dirty="0">
                <a:solidFill>
                  <a:schemeClr val="tx1"/>
                </a:solidFill>
              </a:rPr>
              <a:t>The nutritional cost of pregnancy and lactation is great as the woman’s store of nutrients is depleted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578907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656698"/>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Repeated pregnancy ,combined with heavy work quickly makes a woman weak and sick.</a:t>
            </a:r>
          </a:p>
          <a:p>
            <a:pPr algn="just">
              <a:lnSpc>
                <a:spcPct val="120000"/>
              </a:lnSpc>
              <a:spcBef>
                <a:spcPts val="0"/>
              </a:spcBef>
              <a:buClrTx/>
              <a:buFont typeface="Wingdings" panose="05000000000000000000" pitchFamily="2" charset="2"/>
              <a:buChar char="q"/>
            </a:pPr>
            <a:r>
              <a:rPr lang="en-US" sz="2600" dirty="0">
                <a:solidFill>
                  <a:schemeClr val="tx1"/>
                </a:solidFill>
              </a:rPr>
              <a:t>To prevent this the woman must be well fed during their reproductive years.</a:t>
            </a:r>
          </a:p>
          <a:p>
            <a:pPr marL="0" indent="0" algn="just">
              <a:lnSpc>
                <a:spcPct val="120000"/>
              </a:lnSpc>
              <a:spcBef>
                <a:spcPts val="0"/>
              </a:spcBef>
              <a:buClrTx/>
              <a:buNone/>
            </a:pPr>
            <a:r>
              <a:rPr lang="en-US" sz="2600" b="1" dirty="0">
                <a:solidFill>
                  <a:srgbClr val="0070C0"/>
                </a:solidFill>
              </a:rPr>
              <a:t>2. Infants and children</a:t>
            </a:r>
            <a:endParaRPr lang="en-GB" sz="2500" b="1" dirty="0">
              <a:solidFill>
                <a:srgbClr val="0070C0"/>
              </a:solidFill>
            </a:endParaRPr>
          </a:p>
          <a:p>
            <a:pPr marL="0" indent="0" algn="just">
              <a:lnSpc>
                <a:spcPct val="120000"/>
              </a:lnSpc>
              <a:spcBef>
                <a:spcPts val="0"/>
              </a:spcBef>
              <a:buClrTx/>
              <a:buNone/>
            </a:pPr>
            <a:r>
              <a:rPr lang="en-US" sz="2500" dirty="0">
                <a:solidFill>
                  <a:schemeClr val="tx1"/>
                </a:solidFill>
              </a:rPr>
              <a:t>Correct Norms for Infant and Young Child Feeding involves:</a:t>
            </a:r>
          </a:p>
          <a:p>
            <a:pPr algn="just">
              <a:lnSpc>
                <a:spcPct val="120000"/>
              </a:lnSpc>
              <a:spcBef>
                <a:spcPts val="0"/>
              </a:spcBef>
              <a:buClrTx/>
              <a:buFont typeface="Wingdings" panose="05000000000000000000" pitchFamily="2" charset="2"/>
              <a:buChar char="q"/>
            </a:pPr>
            <a:r>
              <a:rPr lang="en-US" sz="2500" dirty="0">
                <a:solidFill>
                  <a:schemeClr val="tx1"/>
                </a:solidFill>
              </a:rPr>
              <a:t>Initiation of breastfeeding immediately after birth, preferably within one hour.</a:t>
            </a:r>
          </a:p>
          <a:p>
            <a:pPr algn="just">
              <a:lnSpc>
                <a:spcPct val="120000"/>
              </a:lnSpc>
              <a:spcBef>
                <a:spcPts val="0"/>
              </a:spcBef>
              <a:buClrTx/>
              <a:buFont typeface="Wingdings" panose="05000000000000000000" pitchFamily="2" charset="2"/>
              <a:buChar char="q"/>
            </a:pPr>
            <a:r>
              <a:rPr lang="en-US" sz="2500" dirty="0">
                <a:solidFill>
                  <a:schemeClr val="tx1"/>
                </a:solidFill>
              </a:rPr>
              <a:t>Exclusive breastfeeding for the first six months i.e., the infants receives only breast milk and nothing else, no other milk, Food, drink or water.</a:t>
            </a:r>
          </a:p>
          <a:p>
            <a:pPr algn="just">
              <a:lnSpc>
                <a:spcPct val="120000"/>
              </a:lnSpc>
              <a:spcBef>
                <a:spcPts val="0"/>
              </a:spcBef>
              <a:buClrTx/>
              <a:buFont typeface="Wingdings" panose="05000000000000000000" pitchFamily="2" charset="2"/>
              <a:buChar char="q"/>
            </a:pPr>
            <a:r>
              <a:rPr lang="en-US" sz="2500" dirty="0">
                <a:solidFill>
                  <a:schemeClr val="tx1"/>
                </a:solidFill>
              </a:rPr>
              <a:t>Appropriate and adequate complementary feeding from six months of age while continuing breastfeeding.</a:t>
            </a:r>
          </a:p>
          <a:p>
            <a:pPr algn="just">
              <a:lnSpc>
                <a:spcPct val="120000"/>
              </a:lnSpc>
              <a:spcBef>
                <a:spcPts val="0"/>
              </a:spcBef>
              <a:buClrTx/>
              <a:buFont typeface="Wingdings" panose="05000000000000000000" pitchFamily="2" charset="2"/>
              <a:buChar char="q"/>
            </a:pPr>
            <a:r>
              <a:rPr lang="en-US" sz="2500" dirty="0">
                <a:solidFill>
                  <a:schemeClr val="tx1"/>
                </a:solidFill>
              </a:rPr>
              <a:t>Continued breastfeeding up to the age of two years or</a:t>
            </a:r>
            <a:r>
              <a:rPr lang="en-GB" sz="2500" dirty="0">
                <a:solidFill>
                  <a:schemeClr val="tx1"/>
                </a:solidFill>
              </a:rPr>
              <a:t> </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62938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753475" cy="6458051"/>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newborn infant, or neonate, is a child under 28 days of age. During these first 28 days of life, the child is at highest risk of dying. It is thus crucial that appropriate feeding and care are provided during this period, both to improve the child’s chances of survival and to lay the foundations for a healthy life.</a:t>
            </a:r>
            <a:endParaRPr lang="en-GB" sz="2500" b="1" dirty="0">
              <a:solidFill>
                <a:schemeClr val="tx1"/>
              </a:solidFill>
            </a:endParaRPr>
          </a:p>
          <a:p>
            <a:pPr marL="0" indent="0" algn="just">
              <a:lnSpc>
                <a:spcPct val="120000"/>
              </a:lnSpc>
              <a:spcBef>
                <a:spcPts val="0"/>
              </a:spcBef>
              <a:buClrTx/>
              <a:buNone/>
            </a:pPr>
            <a:r>
              <a:rPr lang="en-US" sz="2600" b="1" dirty="0">
                <a:solidFill>
                  <a:srgbClr val="0070C0"/>
                </a:solidFill>
              </a:rPr>
              <a:t>3. School age children</a:t>
            </a:r>
          </a:p>
          <a:p>
            <a:pPr algn="just">
              <a:lnSpc>
                <a:spcPct val="120000"/>
              </a:lnSpc>
              <a:spcBef>
                <a:spcPts val="0"/>
              </a:spcBef>
              <a:buClrTx/>
              <a:buFont typeface="Wingdings" panose="05000000000000000000" pitchFamily="2" charset="2"/>
              <a:buChar char="q"/>
            </a:pPr>
            <a:r>
              <a:rPr lang="en-US" sz="2600" dirty="0">
                <a:solidFill>
                  <a:schemeClr val="tx1"/>
                </a:solidFill>
              </a:rPr>
              <a:t>Growth is the best global indicator of children’s well-being.</a:t>
            </a:r>
          </a:p>
          <a:p>
            <a:pPr algn="just">
              <a:lnSpc>
                <a:spcPct val="120000"/>
              </a:lnSpc>
              <a:spcBef>
                <a:spcPts val="0"/>
              </a:spcBef>
              <a:buClrTx/>
              <a:buFont typeface="Wingdings" panose="05000000000000000000" pitchFamily="2" charset="2"/>
              <a:buChar char="q"/>
            </a:pPr>
            <a:r>
              <a:rPr lang="en-US" sz="2600" dirty="0">
                <a:solidFill>
                  <a:schemeClr val="tx1"/>
                </a:solidFill>
              </a:rPr>
              <a:t>Adequate food intake is essential for proper growth</a:t>
            </a:r>
          </a:p>
          <a:p>
            <a:pPr algn="just">
              <a:lnSpc>
                <a:spcPct val="120000"/>
              </a:lnSpc>
              <a:spcBef>
                <a:spcPts val="0"/>
              </a:spcBef>
              <a:buClrTx/>
              <a:buFont typeface="Wingdings" panose="05000000000000000000" pitchFamily="2" charset="2"/>
              <a:buChar char="q"/>
            </a:pPr>
            <a:r>
              <a:rPr lang="en-US" sz="2600" dirty="0">
                <a:solidFill>
                  <a:schemeClr val="tx1"/>
                </a:solidFill>
              </a:rPr>
              <a:t>Low food intake can affect their physical and mental growth</a:t>
            </a:r>
          </a:p>
          <a:p>
            <a:pPr algn="just">
              <a:lnSpc>
                <a:spcPct val="120000"/>
              </a:lnSpc>
              <a:spcBef>
                <a:spcPts val="0"/>
              </a:spcBef>
              <a:buClrTx/>
              <a:buFont typeface="Wingdings" panose="05000000000000000000" pitchFamily="2" charset="2"/>
              <a:buChar char="q"/>
            </a:pPr>
            <a:r>
              <a:rPr lang="en-US" sz="2600" dirty="0">
                <a:solidFill>
                  <a:schemeClr val="tx1"/>
                </a:solidFill>
              </a:rPr>
              <a:t>Impaired growth and development in children can affect the rest of their lives Child’s Health and Future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159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Nutrients</a:t>
            </a:r>
            <a:r>
              <a:rPr lang="en-US" sz="2600" dirty="0">
                <a:solidFill>
                  <a:schemeClr val="tx1"/>
                </a:solidFill>
              </a:rPr>
              <a:t> are compounds in foods that are needed by human body for energy to work, for growth of body tissue, for repair and maintenance of body tissues and also to support body’s immune function all that works towards a healthy living. Basically  nutrients are substances required by the body to perform its basic functions</a:t>
            </a:r>
          </a:p>
          <a:p>
            <a:pPr algn="just">
              <a:lnSpc>
                <a:spcPct val="120000"/>
              </a:lnSpc>
              <a:spcBef>
                <a:spcPts val="0"/>
              </a:spcBef>
              <a:buClrTx/>
              <a:buFont typeface="Wingdings" panose="05000000000000000000" pitchFamily="2" charset="2"/>
              <a:buChar char="q"/>
            </a:pPr>
            <a:r>
              <a:rPr lang="en-US" sz="2600" dirty="0">
                <a:solidFill>
                  <a:schemeClr val="tx1"/>
                </a:solidFill>
              </a:rPr>
              <a:t>Chemical substances in food that are essential for energy, growth, normal functioning of the body, and maintenance of life.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538071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2" cy="6656698"/>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UNICEF estimates that malnutrition affects physical and mental function of 2 billion children</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Malnutrition and Child: According to WHO and UNICEF estimates, 60% of child deaths are malnutrition associated</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Child and Physical Development: Rapid growth happens between infancy and adolescence.</a:t>
            </a:r>
          </a:p>
          <a:p>
            <a:pPr algn="just">
              <a:lnSpc>
                <a:spcPct val="120000"/>
              </a:lnSpc>
              <a:spcBef>
                <a:spcPts val="0"/>
              </a:spcBef>
              <a:buClrTx/>
              <a:buFont typeface="Wingdings" panose="05000000000000000000" pitchFamily="2" charset="2"/>
              <a:buChar char="q"/>
            </a:pPr>
            <a:r>
              <a:rPr lang="en-US" sz="2600" dirty="0">
                <a:solidFill>
                  <a:schemeClr val="tx1"/>
                </a:solidFill>
              </a:rPr>
              <a:t>Nutrition is vital during the growth phase</a:t>
            </a:r>
          </a:p>
          <a:p>
            <a:pPr algn="just">
              <a:lnSpc>
                <a:spcPct val="120000"/>
              </a:lnSpc>
              <a:spcBef>
                <a:spcPts val="0"/>
              </a:spcBef>
              <a:buClrTx/>
              <a:buFont typeface="Wingdings" panose="05000000000000000000" pitchFamily="2" charset="2"/>
              <a:buChar char="q"/>
            </a:pPr>
            <a:r>
              <a:rPr lang="en-US" sz="2600" dirty="0">
                <a:solidFill>
                  <a:schemeClr val="tx1"/>
                </a:solidFill>
              </a:rPr>
              <a:t>Inadequate nutrition affects growth and muscle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Child and Mental Development: it’s the critical Periods for Brain Growth.</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status of children during the critical period is of paramount importance for later physical, mental &amp; social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Diet: Choose a diet with plenty of grain products, vegetables and fruits. Choose a diet low in fat, saturated fat, and cholesterol. Buy low-calorie and low-fat meals, snacks and deserts, low fat or skim milk and diet drinks. Choose a diet that provides enough calcium and iron to meet their growing body's requirements.</a:t>
            </a:r>
          </a:p>
          <a:p>
            <a:pPr algn="just">
              <a:lnSpc>
                <a:spcPct val="120000"/>
              </a:lnSpc>
              <a:spcBef>
                <a:spcPts val="0"/>
              </a:spcBef>
              <a:buClrTx/>
              <a:buFont typeface="Wingdings" panose="05000000000000000000" pitchFamily="2" charset="2"/>
              <a:buChar char="q"/>
            </a:pPr>
            <a:r>
              <a:rPr lang="en-US" sz="2600" dirty="0"/>
              <a:t>Require A healthy, balanced diet</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6402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1" cy="6656698"/>
          </a:xfrm>
        </p:spPr>
        <p:txBody>
          <a:bodyPr>
            <a:normAutofit fontScale="85000" lnSpcReduction="20000"/>
          </a:bodyPr>
          <a:lstStyle/>
          <a:p>
            <a:pPr marL="0" indent="0" algn="just">
              <a:lnSpc>
                <a:spcPct val="120000"/>
              </a:lnSpc>
              <a:spcBef>
                <a:spcPts val="0"/>
              </a:spcBef>
              <a:buClrTx/>
              <a:buNone/>
            </a:pPr>
            <a:r>
              <a:rPr lang="en-US" sz="3000" b="1" dirty="0">
                <a:solidFill>
                  <a:srgbClr val="0070C0"/>
                </a:solidFill>
              </a:rPr>
              <a:t>4. Refugees and displaced persons</a:t>
            </a:r>
          </a:p>
          <a:p>
            <a:pPr algn="just">
              <a:lnSpc>
                <a:spcPct val="120000"/>
              </a:lnSpc>
              <a:spcBef>
                <a:spcPts val="0"/>
              </a:spcBef>
              <a:buClrTx/>
              <a:buFont typeface="Wingdings" panose="05000000000000000000" pitchFamily="2" charset="2"/>
              <a:buChar char="q"/>
            </a:pPr>
            <a:r>
              <a:rPr lang="en-US" sz="3000" dirty="0">
                <a:solidFill>
                  <a:schemeClr val="tx1"/>
                </a:solidFill>
              </a:rPr>
              <a:t>Food security and nutrition interventions in camps aim to improve the immediate food security and nutritional well-being of refugees, mainly by tackling the immediate and underlying causes of malnutrition.</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3000" dirty="0">
                <a:solidFill>
                  <a:schemeClr val="tx1"/>
                </a:solidFill>
              </a:rPr>
              <a:t>A person's nutritional status is highly influenced by his or her environment, water sanitation and hygiene (WASH), access to health services, food and nutrition security and care, and shelter. Where these are inadequate, risk of malnutrition increases.</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3000" dirty="0">
                <a:solidFill>
                  <a:schemeClr val="tx1"/>
                </a:solidFill>
              </a:rPr>
              <a:t>Nutrition interventions aim to prevent malnutrition in the refugee population, especially among women, young children and other groups with specific needs; to identify, refer and treat malnutrition in individuals; and to monitor the nutrition situation in camps.</a:t>
            </a:r>
          </a:p>
          <a:p>
            <a:pPr algn="just">
              <a:lnSpc>
                <a:spcPct val="120000"/>
              </a:lnSpc>
              <a:spcBef>
                <a:spcPts val="0"/>
              </a:spcBef>
              <a:buClrTx/>
              <a:buFont typeface="Wingdings" panose="05000000000000000000" pitchFamily="2" charset="2"/>
              <a:buChar char="q"/>
            </a:pPr>
            <a:r>
              <a:rPr lang="en-US" sz="3000" dirty="0">
                <a:solidFill>
                  <a:schemeClr val="tx1"/>
                </a:solidFill>
              </a:rPr>
              <a:t>Require adequate nutrient-rich food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92722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1" y="161874"/>
            <a:ext cx="8743957" cy="6534251"/>
          </a:xfrm>
        </p:spPr>
        <p:txBody>
          <a:bodyPr>
            <a:normAutofit fontScale="55000" lnSpcReduction="20000"/>
          </a:bodyPr>
          <a:lstStyle/>
          <a:p>
            <a:pPr marL="0" indent="0" algn="just">
              <a:lnSpc>
                <a:spcPct val="120000"/>
              </a:lnSpc>
              <a:spcBef>
                <a:spcPts val="0"/>
              </a:spcBef>
              <a:buClrTx/>
              <a:buNone/>
            </a:pPr>
            <a:r>
              <a:rPr lang="en-US" sz="4400" b="1" dirty="0">
                <a:solidFill>
                  <a:srgbClr val="0070C0"/>
                </a:solidFill>
              </a:rPr>
              <a:t>5. Nutritional needs aged people</a:t>
            </a:r>
          </a:p>
          <a:p>
            <a:pPr algn="just">
              <a:lnSpc>
                <a:spcPct val="120000"/>
              </a:lnSpc>
              <a:spcBef>
                <a:spcPts val="0"/>
              </a:spcBef>
              <a:buClrTx/>
              <a:buFont typeface="Wingdings" panose="05000000000000000000" pitchFamily="2" charset="2"/>
              <a:buChar char="q"/>
            </a:pPr>
            <a:r>
              <a:rPr lang="en-US" sz="3700" dirty="0">
                <a:solidFill>
                  <a:schemeClr val="tx1"/>
                </a:solidFill>
              </a:rPr>
              <a:t>Nutritional needs change throughout life. For the elderly, these changes may be related to normal aging process, medical conditions, chronic health conditions ,changes associated with aging process or life style.</a:t>
            </a:r>
            <a:endParaRPr lang="en-GB" sz="3700" dirty="0">
              <a:solidFill>
                <a:schemeClr val="tx1"/>
              </a:solidFill>
            </a:endParaRPr>
          </a:p>
          <a:p>
            <a:pPr algn="just">
              <a:lnSpc>
                <a:spcPct val="120000"/>
              </a:lnSpc>
              <a:spcBef>
                <a:spcPts val="0"/>
              </a:spcBef>
              <a:buClrTx/>
              <a:buFont typeface="Wingdings" panose="05000000000000000000" pitchFamily="2" charset="2"/>
              <a:buChar char="q"/>
            </a:pPr>
            <a:r>
              <a:rPr lang="en-US" sz="3700" dirty="0">
                <a:solidFill>
                  <a:schemeClr val="tx1"/>
                </a:solidFill>
              </a:rPr>
              <a:t>Adequate nutrition and a well balanced diet is of vital importance even during old age so as prevent and control the common problems of ageing</a:t>
            </a:r>
            <a:endParaRPr lang="en-GB" sz="3700" dirty="0">
              <a:solidFill>
                <a:schemeClr val="tx1"/>
              </a:solidFill>
            </a:endParaRPr>
          </a:p>
          <a:p>
            <a:pPr algn="just">
              <a:lnSpc>
                <a:spcPct val="120000"/>
              </a:lnSpc>
              <a:spcBef>
                <a:spcPts val="0"/>
              </a:spcBef>
              <a:buClrTx/>
              <a:buFont typeface="Wingdings" panose="05000000000000000000" pitchFamily="2" charset="2"/>
              <a:buChar char="q"/>
            </a:pPr>
            <a:r>
              <a:rPr lang="en-US" sz="3700" dirty="0">
                <a:solidFill>
                  <a:schemeClr val="tx1"/>
                </a:solidFill>
              </a:rPr>
              <a:t>Under nutrition, obesity, diabetes, cardiovascular diseases and osteoporosis have been identified as the most important and commonly prevalent nutrition related to health problems among them.</a:t>
            </a:r>
          </a:p>
          <a:p>
            <a:pPr algn="just">
              <a:lnSpc>
                <a:spcPct val="120000"/>
              </a:lnSpc>
              <a:spcBef>
                <a:spcPts val="0"/>
              </a:spcBef>
              <a:buClrTx/>
              <a:buFont typeface="Wingdings" panose="05000000000000000000" pitchFamily="2" charset="2"/>
              <a:buChar char="q"/>
            </a:pPr>
            <a:r>
              <a:rPr lang="en-US" sz="3700" dirty="0">
                <a:solidFill>
                  <a:schemeClr val="tx1"/>
                </a:solidFill>
              </a:rPr>
              <a:t>Old people age, multiple changes occur that affect the nutritional status of an individual.</a:t>
            </a:r>
          </a:p>
          <a:p>
            <a:pPr algn="just">
              <a:lnSpc>
                <a:spcPct val="120000"/>
              </a:lnSpc>
              <a:spcBef>
                <a:spcPts val="0"/>
              </a:spcBef>
              <a:buClrTx/>
              <a:buFont typeface="Wingdings" panose="05000000000000000000" pitchFamily="2" charset="2"/>
              <a:buChar char="q"/>
            </a:pPr>
            <a:r>
              <a:rPr lang="en-US" sz="3700" dirty="0">
                <a:solidFill>
                  <a:schemeClr val="tx1"/>
                </a:solidFill>
              </a:rPr>
              <a:t>Many changes occur throughout the digestive system. A decrease in saliva production- xerostomia - and changes in dentition or loss of teeth alter the ability of chew and may lead to changes in food choices.</a:t>
            </a:r>
          </a:p>
          <a:p>
            <a:pPr algn="just">
              <a:lnSpc>
                <a:spcPct val="120000"/>
              </a:lnSpc>
              <a:spcBef>
                <a:spcPts val="0"/>
              </a:spcBef>
              <a:buClrTx/>
              <a:buFont typeface="Wingdings" panose="05000000000000000000" pitchFamily="2" charset="2"/>
              <a:buChar char="q"/>
            </a:pPr>
            <a:r>
              <a:rPr lang="en-US" sz="3700" dirty="0">
                <a:solidFill>
                  <a:schemeClr val="tx1"/>
                </a:solidFill>
              </a:rPr>
              <a:t>Diet: Eat a wide variety of foods from the five food groups : plenty of </a:t>
            </a:r>
            <a:r>
              <a:rPr lang="en-US" sz="3700" dirty="0" err="1">
                <a:solidFill>
                  <a:schemeClr val="tx1"/>
                </a:solidFill>
              </a:rPr>
              <a:t>colourful</a:t>
            </a:r>
            <a:r>
              <a:rPr lang="en-US" sz="3700" dirty="0">
                <a:solidFill>
                  <a:schemeClr val="tx1"/>
                </a:solidFill>
              </a:rPr>
              <a:t> vegetables, legumes/beans; fruit; grain (cereal) foods, mostly wholegrain and high </a:t>
            </a:r>
            <a:r>
              <a:rPr lang="en-US" sz="3700" dirty="0" err="1">
                <a:solidFill>
                  <a:schemeClr val="tx1"/>
                </a:solidFill>
              </a:rPr>
              <a:t>fibre</a:t>
            </a:r>
            <a:r>
              <a:rPr lang="en-US" sz="3700" dirty="0">
                <a:solidFill>
                  <a:schemeClr val="tx1"/>
                </a:solidFill>
              </a:rPr>
              <a:t> varieties; lean meats and poultry, fish, eggs, tofu, nuts and seeds; milk, yoghurt, cheese or their alternatives, mostly reduced fat.</a:t>
            </a:r>
            <a:endParaRPr lang="en-US" sz="30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69544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r>
              <a:rPr lang="en-US" sz="3600" b="1" dirty="0">
                <a:solidFill>
                  <a:srgbClr val="00B050"/>
                </a:solidFill>
              </a:rPr>
              <a:t>SECTION 2: ENVIRONMENTAL HEALTH</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57421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Definition:</a:t>
            </a:r>
            <a:endParaRPr lang="en-US" sz="2600" b="1" dirty="0">
              <a:solidFill>
                <a:srgbClr val="00B050"/>
              </a:solidFill>
            </a:endParaRPr>
          </a:p>
          <a:p>
            <a:pPr marL="0" indent="0" algn="just">
              <a:lnSpc>
                <a:spcPct val="120000"/>
              </a:lnSpc>
              <a:spcBef>
                <a:spcPts val="0"/>
              </a:spcBef>
              <a:buClrTx/>
              <a:buNone/>
            </a:pPr>
            <a:r>
              <a:rPr lang="en-GB" sz="2500" b="1" dirty="0">
                <a:solidFill>
                  <a:schemeClr val="tx1"/>
                </a:solidFill>
              </a:rPr>
              <a:t>Health: (WHO) </a:t>
            </a:r>
            <a:r>
              <a:rPr lang="en-GB" sz="2500" dirty="0">
                <a:solidFill>
                  <a:schemeClr val="tx1"/>
                </a:solidFill>
              </a:rPr>
              <a:t>- </a:t>
            </a:r>
            <a:r>
              <a:rPr lang="en-US" sz="2500" dirty="0">
                <a:solidFill>
                  <a:schemeClr val="tx1"/>
                </a:solidFill>
              </a:rPr>
              <a:t>A state of complete physical, mental, and social well-being and not merely the absence of disease or infirmity.</a:t>
            </a:r>
            <a:endParaRPr lang="en-GB" sz="2500" b="1" dirty="0">
              <a:solidFill>
                <a:schemeClr val="tx1"/>
              </a:solidFill>
            </a:endParaRPr>
          </a:p>
          <a:p>
            <a:pPr marL="0" indent="0" algn="just">
              <a:lnSpc>
                <a:spcPct val="120000"/>
              </a:lnSpc>
              <a:spcBef>
                <a:spcPts val="0"/>
              </a:spcBef>
              <a:buClrTx/>
              <a:buNone/>
            </a:pPr>
            <a:r>
              <a:rPr lang="en-US" sz="2500" b="1" dirty="0">
                <a:solidFill>
                  <a:schemeClr val="tx1"/>
                </a:solidFill>
              </a:rPr>
              <a:t>Environmental Health:</a:t>
            </a:r>
          </a:p>
          <a:p>
            <a:pPr algn="just">
              <a:lnSpc>
                <a:spcPct val="120000"/>
              </a:lnSpc>
              <a:spcBef>
                <a:spcPts val="0"/>
              </a:spcBef>
              <a:buClrTx/>
              <a:buFont typeface="Wingdings" panose="05000000000000000000" pitchFamily="2" charset="2"/>
              <a:buChar char="q"/>
            </a:pPr>
            <a:r>
              <a:rPr lang="en-US" sz="2500" dirty="0">
                <a:solidFill>
                  <a:schemeClr val="tx1"/>
                </a:solidFill>
              </a:rPr>
              <a:t>Comprises those aspects of human health, including quality of life, that are determined by physical, chemical, biological, social, and psychosocial factors in the natural environment. Or </a:t>
            </a:r>
          </a:p>
          <a:p>
            <a:pPr algn="just">
              <a:lnSpc>
                <a:spcPct val="120000"/>
              </a:lnSpc>
              <a:spcBef>
                <a:spcPts val="0"/>
              </a:spcBef>
              <a:buClrTx/>
              <a:buFont typeface="Wingdings" panose="05000000000000000000" pitchFamily="2" charset="2"/>
              <a:buChar char="q"/>
            </a:pPr>
            <a:r>
              <a:rPr lang="en-US" sz="2500" dirty="0">
                <a:solidFill>
                  <a:schemeClr val="tx1"/>
                </a:solidFill>
              </a:rPr>
              <a:t>It also refers to the theory and practice of assessing, correcting, controlling, and preventing those factors in the environment that can potentially affect adversely the health of present and future generations.</a:t>
            </a:r>
            <a:endParaRPr lang="en-US" sz="2500" b="1" dirty="0">
              <a:solidFill>
                <a:schemeClr val="tx1"/>
              </a:solidFill>
            </a:endParaRPr>
          </a:p>
          <a:p>
            <a:pPr algn="just">
              <a:lnSpc>
                <a:spcPct val="120000"/>
              </a:lnSpc>
              <a:spcBef>
                <a:spcPts val="0"/>
              </a:spcBef>
              <a:buClrTx/>
              <a:buFont typeface="Wingdings" panose="05000000000000000000" pitchFamily="2" charset="2"/>
              <a:buChar char="q"/>
            </a:pPr>
            <a:r>
              <a:rPr lang="en-US" sz="2500" dirty="0">
                <a:solidFill>
                  <a:schemeClr val="tx1"/>
                </a:solidFill>
              </a:rPr>
              <a:t>Involve the study of all the physical, chemical, and biological factors external to a person, and all the related factors impacting behaviour.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68367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It encompasses the assessment and control of those environmental factors that can potentially affect health. </a:t>
            </a:r>
          </a:p>
          <a:p>
            <a:pPr algn="just">
              <a:lnSpc>
                <a:spcPct val="120000"/>
              </a:lnSpc>
              <a:spcBef>
                <a:spcPts val="0"/>
              </a:spcBef>
              <a:buClrTx/>
              <a:buFont typeface="Wingdings" panose="05000000000000000000" pitchFamily="2" charset="2"/>
              <a:buChar char="q"/>
            </a:pPr>
            <a:r>
              <a:rPr lang="en-US" sz="2500" dirty="0">
                <a:solidFill>
                  <a:schemeClr val="tx1"/>
                </a:solidFill>
              </a:rPr>
              <a:t>It targets preventing disease and creating health-supportive environments.  </a:t>
            </a:r>
          </a:p>
          <a:p>
            <a:pPr algn="just">
              <a:lnSpc>
                <a:spcPct val="120000"/>
              </a:lnSpc>
              <a:spcBef>
                <a:spcPts val="0"/>
              </a:spcBef>
              <a:buClrTx/>
              <a:buFont typeface="Wingdings" panose="05000000000000000000" pitchFamily="2" charset="2"/>
              <a:buChar char="q"/>
            </a:pPr>
            <a:r>
              <a:rPr lang="en-US" sz="2500" dirty="0">
                <a:solidFill>
                  <a:schemeClr val="tx1"/>
                </a:solidFill>
              </a:rPr>
              <a:t>It encompasses the assessment and control of those environmental factors that can potentially affect health. </a:t>
            </a:r>
          </a:p>
          <a:p>
            <a:pPr algn="just">
              <a:lnSpc>
                <a:spcPct val="120000"/>
              </a:lnSpc>
              <a:spcBef>
                <a:spcPts val="0"/>
              </a:spcBef>
              <a:buClrTx/>
              <a:buFont typeface="Wingdings" panose="05000000000000000000" pitchFamily="2" charset="2"/>
              <a:buChar char="q"/>
            </a:pPr>
            <a:r>
              <a:rPr lang="en-US" sz="2500" dirty="0">
                <a:solidFill>
                  <a:schemeClr val="tx1"/>
                </a:solidFill>
              </a:rPr>
              <a:t>It targets preventing disease and creating health-supportive environments.</a:t>
            </a:r>
          </a:p>
          <a:p>
            <a:pPr algn="just">
              <a:lnSpc>
                <a:spcPct val="120000"/>
              </a:lnSpc>
              <a:spcBef>
                <a:spcPts val="0"/>
              </a:spcBef>
              <a:buClrTx/>
              <a:buFont typeface="Wingdings" panose="05000000000000000000" pitchFamily="2" charset="2"/>
              <a:buChar char="q"/>
            </a:pPr>
            <a:r>
              <a:rPr lang="en-US" sz="2500" dirty="0">
                <a:solidFill>
                  <a:schemeClr val="tx1"/>
                </a:solidFill>
              </a:rPr>
              <a:t>Environmental health describes the aspects of health related to or emanating from your interaction with the environment.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26968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0"/>
            <a:ext cx="8686800" cy="6858000"/>
          </a:xfrm>
        </p:spPr>
        <p:txBody>
          <a:bodyPr>
            <a:normAutofit fontScale="40000" lnSpcReduction="20000"/>
          </a:bodyPr>
          <a:lstStyle/>
          <a:p>
            <a:pPr marL="0" indent="0" algn="just">
              <a:lnSpc>
                <a:spcPct val="120000"/>
              </a:lnSpc>
              <a:spcBef>
                <a:spcPts val="0"/>
              </a:spcBef>
              <a:buNone/>
            </a:pPr>
            <a:r>
              <a:rPr lang="en-US" sz="6000" b="1" dirty="0">
                <a:solidFill>
                  <a:srgbClr val="00B050"/>
                </a:solidFill>
              </a:rPr>
              <a:t>Scope of practice of Environmental Health.</a:t>
            </a:r>
          </a:p>
          <a:p>
            <a:pPr marL="0" indent="0" algn="just">
              <a:lnSpc>
                <a:spcPct val="120000"/>
              </a:lnSpc>
              <a:spcBef>
                <a:spcPts val="0"/>
              </a:spcBef>
              <a:buNone/>
            </a:pPr>
            <a:r>
              <a:rPr lang="en-US" sz="5000" dirty="0">
                <a:solidFill>
                  <a:schemeClr val="tx1"/>
                </a:solidFill>
              </a:rPr>
              <a:t>The practice of environmental health in the public and private sector includes prevention of environmental health hazards, the promotion and protection of the public health and the environment in the following areas:- </a:t>
            </a:r>
          </a:p>
          <a:p>
            <a:pPr marL="0" algn="just">
              <a:lnSpc>
                <a:spcPct val="120000"/>
              </a:lnSpc>
              <a:spcBef>
                <a:spcPts val="0"/>
              </a:spcBef>
              <a:buClrTx/>
              <a:buFont typeface="Wingdings" panose="05000000000000000000" pitchFamily="2" charset="2"/>
              <a:buChar char="q"/>
            </a:pPr>
            <a:r>
              <a:rPr lang="en-US" sz="5000" dirty="0">
                <a:solidFill>
                  <a:schemeClr val="tx1"/>
                </a:solidFill>
              </a:rPr>
              <a:t>Food protection. </a:t>
            </a:r>
          </a:p>
          <a:p>
            <a:pPr marL="0" algn="just">
              <a:lnSpc>
                <a:spcPct val="120000"/>
              </a:lnSpc>
              <a:spcBef>
                <a:spcPts val="0"/>
              </a:spcBef>
              <a:buClrTx/>
              <a:buFont typeface="Wingdings" panose="05000000000000000000" pitchFamily="2" charset="2"/>
              <a:buChar char="q"/>
            </a:pPr>
            <a:r>
              <a:rPr lang="en-US" sz="5000" dirty="0">
                <a:solidFill>
                  <a:schemeClr val="tx1"/>
                </a:solidFill>
              </a:rPr>
              <a:t>Housing. </a:t>
            </a:r>
          </a:p>
          <a:p>
            <a:pPr marL="0" algn="just">
              <a:lnSpc>
                <a:spcPct val="120000"/>
              </a:lnSpc>
              <a:spcBef>
                <a:spcPts val="0"/>
              </a:spcBef>
              <a:buClrTx/>
              <a:buFont typeface="Wingdings" panose="05000000000000000000" pitchFamily="2" charset="2"/>
              <a:buChar char="q"/>
            </a:pPr>
            <a:r>
              <a:rPr lang="en-US" sz="5000" dirty="0">
                <a:solidFill>
                  <a:schemeClr val="tx1"/>
                </a:solidFill>
              </a:rPr>
              <a:t>Institutional environmental health. </a:t>
            </a:r>
          </a:p>
          <a:p>
            <a:pPr marL="0" algn="just">
              <a:lnSpc>
                <a:spcPct val="120000"/>
              </a:lnSpc>
              <a:spcBef>
                <a:spcPts val="0"/>
              </a:spcBef>
              <a:buClrTx/>
              <a:buFont typeface="Wingdings" panose="05000000000000000000" pitchFamily="2" charset="2"/>
              <a:buChar char="q"/>
            </a:pPr>
            <a:r>
              <a:rPr lang="en-US" sz="5000" dirty="0">
                <a:solidFill>
                  <a:schemeClr val="tx1"/>
                </a:solidFill>
              </a:rPr>
              <a:t>Land use. </a:t>
            </a:r>
          </a:p>
          <a:p>
            <a:pPr marL="0" algn="just">
              <a:lnSpc>
                <a:spcPct val="120000"/>
              </a:lnSpc>
              <a:spcBef>
                <a:spcPts val="0"/>
              </a:spcBef>
              <a:buClrTx/>
              <a:buFont typeface="Wingdings" panose="05000000000000000000" pitchFamily="2" charset="2"/>
              <a:buChar char="q"/>
            </a:pPr>
            <a:r>
              <a:rPr lang="en-US" sz="5000" dirty="0">
                <a:solidFill>
                  <a:schemeClr val="tx1"/>
                </a:solidFill>
              </a:rPr>
              <a:t>Community noise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Recreational swimming areas and waters. </a:t>
            </a:r>
          </a:p>
          <a:p>
            <a:pPr marL="0" algn="just">
              <a:lnSpc>
                <a:spcPct val="120000"/>
              </a:lnSpc>
              <a:spcBef>
                <a:spcPts val="0"/>
              </a:spcBef>
              <a:buClrTx/>
              <a:buFont typeface="Wingdings" panose="05000000000000000000" pitchFamily="2" charset="2"/>
              <a:buChar char="q"/>
            </a:pPr>
            <a:r>
              <a:rPr lang="en-US" sz="5000" dirty="0">
                <a:solidFill>
                  <a:schemeClr val="tx1"/>
                </a:solidFill>
              </a:rPr>
              <a:t>Electromagnetic radiation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Solid, liquid, and hazardous materials. </a:t>
            </a:r>
          </a:p>
          <a:p>
            <a:pPr marL="0" indent="0" algn="just">
              <a:lnSpc>
                <a:spcPct val="120000"/>
              </a:lnSpc>
              <a:spcBef>
                <a:spcPts val="0"/>
              </a:spcBef>
              <a:buClrTx/>
              <a:buNone/>
            </a:pPr>
            <a:r>
              <a:rPr lang="en-US" sz="5000" dirty="0">
                <a:solidFill>
                  <a:schemeClr val="tx1"/>
                </a:solidFill>
              </a:rPr>
              <a:t>     management</a:t>
            </a:r>
          </a:p>
          <a:p>
            <a:pPr marL="0" algn="just">
              <a:lnSpc>
                <a:spcPct val="120000"/>
              </a:lnSpc>
              <a:spcBef>
                <a:spcPts val="0"/>
              </a:spcBef>
              <a:buClrTx/>
              <a:buFont typeface="Wingdings" panose="05000000000000000000" pitchFamily="2" charset="2"/>
              <a:buChar char="q"/>
            </a:pPr>
            <a:r>
              <a:rPr lang="en-US" sz="5000" dirty="0">
                <a:solidFill>
                  <a:schemeClr val="tx1"/>
                </a:solidFill>
              </a:rPr>
              <a:t>Underground storage tank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Onsite septic systems. </a:t>
            </a:r>
          </a:p>
          <a:p>
            <a:pPr marL="0" algn="just">
              <a:lnSpc>
                <a:spcPct val="120000"/>
              </a:lnSpc>
              <a:spcBef>
                <a:spcPts val="0"/>
              </a:spcBef>
              <a:buClrTx/>
              <a:buFont typeface="Wingdings" panose="05000000000000000000" pitchFamily="2" charset="2"/>
              <a:buChar char="q"/>
            </a:pPr>
            <a:r>
              <a:rPr lang="en-US" sz="5000" dirty="0">
                <a:solidFill>
                  <a:schemeClr val="tx1"/>
                </a:solidFill>
              </a:rPr>
              <a:t>Vector control. </a:t>
            </a:r>
          </a:p>
          <a:p>
            <a:pPr marL="0" algn="just">
              <a:lnSpc>
                <a:spcPct val="120000"/>
              </a:lnSpc>
              <a:spcBef>
                <a:spcPts val="0"/>
              </a:spcBef>
              <a:buClrTx/>
              <a:buFont typeface="Wingdings" panose="05000000000000000000" pitchFamily="2" charset="2"/>
              <a:buChar char="q"/>
            </a:pPr>
            <a:r>
              <a:rPr lang="en-US" sz="5000" dirty="0">
                <a:solidFill>
                  <a:schemeClr val="tx1"/>
                </a:solidFill>
              </a:rPr>
              <a:t>Drinking water quality. </a:t>
            </a:r>
          </a:p>
          <a:p>
            <a:pPr marL="0" algn="just">
              <a:lnSpc>
                <a:spcPct val="120000"/>
              </a:lnSpc>
              <a:spcBef>
                <a:spcPts val="0"/>
              </a:spcBef>
              <a:buClrTx/>
              <a:buFont typeface="Wingdings" panose="05000000000000000000" pitchFamily="2" charset="2"/>
              <a:buChar char="q"/>
            </a:pPr>
            <a:r>
              <a:rPr lang="en-US" sz="5000" dirty="0">
                <a:solidFill>
                  <a:schemeClr val="tx1"/>
                </a:solidFill>
              </a:rPr>
              <a:t>Environmental sanitation. </a:t>
            </a:r>
          </a:p>
          <a:p>
            <a:pPr marL="0" algn="just">
              <a:lnSpc>
                <a:spcPct val="120000"/>
              </a:lnSpc>
              <a:spcBef>
                <a:spcPts val="0"/>
              </a:spcBef>
              <a:buClrTx/>
              <a:buFont typeface="Wingdings" panose="05000000000000000000" pitchFamily="2" charset="2"/>
              <a:buChar char="q"/>
            </a:pPr>
            <a:r>
              <a:rPr lang="en-US" sz="5000" dirty="0">
                <a:solidFill>
                  <a:schemeClr val="tx1"/>
                </a:solidFill>
              </a:rPr>
              <a:t>Emergency preparedness. </a:t>
            </a:r>
          </a:p>
          <a:p>
            <a:pPr marL="0" algn="just">
              <a:lnSpc>
                <a:spcPct val="120000"/>
              </a:lnSpc>
              <a:spcBef>
                <a:spcPts val="0"/>
              </a:spcBef>
              <a:buClrTx/>
              <a:buFont typeface="Wingdings" panose="05000000000000000000" pitchFamily="2" charset="2"/>
              <a:buChar char="q"/>
            </a:pPr>
            <a:r>
              <a:rPr lang="en-US" sz="5000" dirty="0">
                <a:solidFill>
                  <a:schemeClr val="tx1"/>
                </a:solidFill>
              </a:rPr>
              <a:t>Milk and dairy products, etc.</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134793"/>
            <a:ext cx="905022"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
        <p:nvSpPr>
          <p:cNvPr id="6" name="Content Placeholder 2"/>
          <p:cNvSpPr txBox="1">
            <a:spLocks/>
          </p:cNvSpPr>
          <p:nvPr/>
        </p:nvSpPr>
        <p:spPr>
          <a:xfrm>
            <a:off x="5303394" y="1640373"/>
            <a:ext cx="3840606" cy="5279972"/>
          </a:xfrm>
          <a:prstGeom prst="rect">
            <a:avLst/>
          </a:prstGeom>
          <a:ln w="12700">
            <a:solidFill>
              <a:schemeClr val="tx1"/>
            </a:solidFill>
          </a:ln>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spcBef>
                <a:spcPts val="0"/>
              </a:spcBef>
              <a:buClrTx/>
              <a:buFont typeface="Wingdings 3" charset="2"/>
              <a:buNone/>
            </a:pPr>
            <a:r>
              <a:rPr lang="en-GB" sz="2900" b="1" dirty="0">
                <a:solidFill>
                  <a:srgbClr val="00B050"/>
                </a:solidFill>
              </a:rPr>
              <a:t>Broad Scope of practice</a:t>
            </a:r>
            <a:endParaRPr lang="en-US" sz="2900" b="1" dirty="0">
              <a:solidFill>
                <a:srgbClr val="00B050"/>
              </a:solidFill>
            </a:endParaRPr>
          </a:p>
          <a:p>
            <a:pPr marL="514350" indent="-514350">
              <a:lnSpc>
                <a:spcPct val="120000"/>
              </a:lnSpc>
              <a:spcBef>
                <a:spcPts val="0"/>
              </a:spcBef>
              <a:buClrTx/>
              <a:buFont typeface="+mj-lt"/>
              <a:buAutoNum type="arabicPeriod"/>
            </a:pPr>
            <a:r>
              <a:rPr lang="en-US" sz="2900" dirty="0">
                <a:solidFill>
                  <a:schemeClr val="tx1"/>
                </a:solidFill>
              </a:rPr>
              <a:t>Sanitation and hygiene promotion </a:t>
            </a:r>
          </a:p>
          <a:p>
            <a:pPr marL="514350" indent="-514350">
              <a:lnSpc>
                <a:spcPct val="120000"/>
              </a:lnSpc>
              <a:spcBef>
                <a:spcPts val="0"/>
              </a:spcBef>
              <a:buClrTx/>
              <a:buFont typeface="+mj-lt"/>
              <a:buAutoNum type="arabicPeriod"/>
            </a:pPr>
            <a:r>
              <a:rPr lang="en-US" sz="2900" dirty="0">
                <a:solidFill>
                  <a:schemeClr val="tx1"/>
                </a:solidFill>
              </a:rPr>
              <a:t>Food safety &amp; quality control</a:t>
            </a:r>
          </a:p>
          <a:p>
            <a:pPr marL="514350" indent="-514350">
              <a:lnSpc>
                <a:spcPct val="120000"/>
              </a:lnSpc>
              <a:spcBef>
                <a:spcPts val="0"/>
              </a:spcBef>
              <a:buClrTx/>
              <a:buFont typeface="+mj-lt"/>
              <a:buAutoNum type="arabicPeriod"/>
            </a:pPr>
            <a:r>
              <a:rPr lang="en-US" sz="2900" dirty="0">
                <a:solidFill>
                  <a:schemeClr val="tx1"/>
                </a:solidFill>
              </a:rPr>
              <a:t>Occupational Health &amp; Safety </a:t>
            </a:r>
          </a:p>
          <a:p>
            <a:pPr marL="514350" indent="-514350">
              <a:lnSpc>
                <a:spcPct val="120000"/>
              </a:lnSpc>
              <a:spcBef>
                <a:spcPts val="0"/>
              </a:spcBef>
              <a:buClrTx/>
              <a:buFont typeface="+mj-lt"/>
              <a:buAutoNum type="arabicPeriod"/>
            </a:pPr>
            <a:r>
              <a:rPr lang="en-US" sz="2900" dirty="0">
                <a:solidFill>
                  <a:schemeClr val="tx1"/>
                </a:solidFill>
              </a:rPr>
              <a:t>Water safety &amp; quality control</a:t>
            </a:r>
          </a:p>
          <a:p>
            <a:pPr marL="514350" indent="-514350">
              <a:lnSpc>
                <a:spcPct val="120000"/>
              </a:lnSpc>
              <a:spcBef>
                <a:spcPts val="0"/>
              </a:spcBef>
              <a:buClrTx/>
              <a:buFont typeface="+mj-lt"/>
              <a:buAutoNum type="arabicPeriod"/>
            </a:pPr>
            <a:r>
              <a:rPr lang="en-US" sz="2900" dirty="0">
                <a:solidFill>
                  <a:schemeClr val="tx1"/>
                </a:solidFill>
              </a:rPr>
              <a:t>Vector &amp; Vermin Control</a:t>
            </a:r>
          </a:p>
          <a:p>
            <a:pPr marL="514350" indent="-514350">
              <a:lnSpc>
                <a:spcPct val="120000"/>
              </a:lnSpc>
              <a:spcBef>
                <a:spcPts val="0"/>
              </a:spcBef>
              <a:buClrTx/>
              <a:buFont typeface="+mj-lt"/>
              <a:buAutoNum type="arabicPeriod"/>
            </a:pPr>
            <a:r>
              <a:rPr lang="en-US" sz="2900" dirty="0">
                <a:solidFill>
                  <a:schemeClr val="tx1"/>
                </a:solidFill>
              </a:rPr>
              <a:t>Pollution Control and Housing </a:t>
            </a:r>
          </a:p>
          <a:p>
            <a:pPr marL="514350" indent="-514350">
              <a:lnSpc>
                <a:spcPct val="120000"/>
              </a:lnSpc>
              <a:spcBef>
                <a:spcPts val="0"/>
              </a:spcBef>
              <a:buClrTx/>
              <a:buFont typeface="+mj-lt"/>
              <a:buAutoNum type="arabicPeriod"/>
            </a:pPr>
            <a:r>
              <a:rPr lang="en-US" sz="2900" dirty="0">
                <a:solidFill>
                  <a:schemeClr val="tx1"/>
                </a:solidFill>
              </a:rPr>
              <a:t>Disease control</a:t>
            </a:r>
          </a:p>
          <a:p>
            <a:pPr marL="514350" indent="-514350">
              <a:lnSpc>
                <a:spcPct val="120000"/>
              </a:lnSpc>
              <a:spcBef>
                <a:spcPts val="0"/>
              </a:spcBef>
              <a:buClrTx/>
              <a:buFont typeface="+mj-lt"/>
              <a:buAutoNum type="arabicPeriod"/>
            </a:pPr>
            <a:r>
              <a:rPr lang="en-US" sz="2900" dirty="0">
                <a:solidFill>
                  <a:schemeClr val="tx1"/>
                </a:solidFill>
              </a:rPr>
              <a:t>Institutional /general  inspections</a:t>
            </a:r>
          </a:p>
          <a:p>
            <a:pPr marL="514350" indent="-514350">
              <a:lnSpc>
                <a:spcPct val="120000"/>
              </a:lnSpc>
              <a:spcBef>
                <a:spcPts val="0"/>
              </a:spcBef>
              <a:buClrTx/>
              <a:buFont typeface="+mj-lt"/>
              <a:buAutoNum type="arabicPeriod"/>
            </a:pPr>
            <a:r>
              <a:rPr lang="en-US" sz="2900" dirty="0">
                <a:solidFill>
                  <a:schemeClr val="tx1"/>
                </a:solidFill>
              </a:rPr>
              <a:t>Public health law enforcement</a:t>
            </a:r>
          </a:p>
          <a:p>
            <a:pPr marL="0" indent="0" algn="just">
              <a:lnSpc>
                <a:spcPct val="120000"/>
              </a:lnSpc>
              <a:spcBef>
                <a:spcPts val="0"/>
              </a:spcBef>
              <a:buClrTx/>
              <a:buFont typeface="Wingdings 3" charset="2"/>
              <a:buNone/>
            </a:pPr>
            <a:endParaRPr lang="en-US" sz="2600" dirty="0">
              <a:solidFill>
                <a:schemeClr val="tx1"/>
              </a:solidFill>
            </a:endParaRPr>
          </a:p>
          <a:p>
            <a:pPr marL="0" indent="0" algn="just">
              <a:lnSpc>
                <a:spcPct val="120000"/>
              </a:lnSpc>
              <a:spcBef>
                <a:spcPts val="0"/>
              </a:spcBef>
              <a:buClrTx/>
              <a:buFont typeface="Wingdings 3" charset="2"/>
              <a:buNone/>
            </a:pPr>
            <a:endParaRPr lang="en-US" sz="2600" dirty="0"/>
          </a:p>
          <a:p>
            <a:pPr marL="0" indent="0" algn="just">
              <a:lnSpc>
                <a:spcPct val="120000"/>
              </a:lnSpc>
              <a:spcBef>
                <a:spcPts val="0"/>
              </a:spcBef>
              <a:buClrTx/>
              <a:buFont typeface="Wingdings 3" charset="2"/>
              <a:buNone/>
            </a:pPr>
            <a:endParaRPr lang="en-US" sz="2400" dirty="0"/>
          </a:p>
          <a:p>
            <a:pPr marL="0" indent="0" algn="just">
              <a:buFont typeface="Wingdings 3" charset="2"/>
              <a:buNone/>
            </a:pPr>
            <a:endParaRPr lang="en-US" sz="2400" dirty="0"/>
          </a:p>
          <a:p>
            <a:pPr marL="0" indent="0" algn="just">
              <a:buFont typeface="Wingdings 3" charset="2"/>
              <a:buNone/>
            </a:pPr>
            <a:endParaRPr lang="en-US" sz="2400" dirty="0"/>
          </a:p>
          <a:p>
            <a:pPr algn="just"/>
            <a:endParaRPr lang="en-US" sz="2400" dirty="0"/>
          </a:p>
        </p:txBody>
      </p:sp>
    </p:spTree>
    <p:extLst>
      <p:ext uri="{BB962C8B-B14F-4D97-AF65-F5344CB8AC3E}">
        <p14:creationId xmlns:p14="http://schemas.microsoft.com/office/powerpoint/2010/main" val="36733019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t>Community health</a:t>
            </a:r>
          </a:p>
          <a:p>
            <a:pPr algn="just">
              <a:lnSpc>
                <a:spcPct val="120000"/>
              </a:lnSpc>
              <a:spcBef>
                <a:spcPts val="0"/>
              </a:spcBef>
              <a:buClrTx/>
              <a:buFont typeface="Wingdings" panose="05000000000000000000" pitchFamily="2" charset="2"/>
              <a:buChar char="q"/>
            </a:pPr>
            <a:r>
              <a:rPr lang="en-US" sz="2800" dirty="0"/>
              <a:t>This is the science and art of preventing disease, prolonging life and health efficacy through organized community effort. Or </a:t>
            </a:r>
          </a:p>
          <a:p>
            <a:pPr algn="just">
              <a:lnSpc>
                <a:spcPct val="120000"/>
              </a:lnSpc>
              <a:spcBef>
                <a:spcPts val="0"/>
              </a:spcBef>
              <a:buClrTx/>
              <a:buFont typeface="Wingdings" panose="05000000000000000000" pitchFamily="2" charset="2"/>
              <a:buChar char="q"/>
            </a:pPr>
            <a:r>
              <a:rPr lang="en-US" sz="2800" dirty="0"/>
              <a:t>It’s the science and art of promoting health and preventing diseases through organized community participation.</a:t>
            </a:r>
          </a:p>
          <a:p>
            <a:pPr algn="just">
              <a:lnSpc>
                <a:spcPct val="120000"/>
              </a:lnSpc>
              <a:spcBef>
                <a:spcPts val="0"/>
              </a:spcBef>
              <a:buClrTx/>
              <a:buFont typeface="Wingdings" panose="05000000000000000000" pitchFamily="2" charset="2"/>
              <a:buChar char="q"/>
            </a:pPr>
            <a:r>
              <a:rPr lang="en-US" sz="2800" dirty="0"/>
              <a:t>The term ‘community health’ is also referred to as:</a:t>
            </a:r>
          </a:p>
          <a:p>
            <a:pPr lvl="1" algn="just">
              <a:lnSpc>
                <a:spcPct val="120000"/>
              </a:lnSpc>
              <a:spcBef>
                <a:spcPts val="0"/>
              </a:spcBef>
              <a:buClrTx/>
              <a:buFont typeface="Wingdings" panose="05000000000000000000" pitchFamily="2" charset="2"/>
              <a:buChar char="ü"/>
            </a:pPr>
            <a:r>
              <a:rPr lang="en-US" sz="2600" dirty="0"/>
              <a:t>Population medicine</a:t>
            </a:r>
          </a:p>
          <a:p>
            <a:pPr lvl="1" algn="just">
              <a:lnSpc>
                <a:spcPct val="120000"/>
              </a:lnSpc>
              <a:spcBef>
                <a:spcPts val="0"/>
              </a:spcBef>
              <a:buClrTx/>
              <a:buFont typeface="Wingdings" panose="05000000000000000000" pitchFamily="2" charset="2"/>
              <a:buChar char="ü"/>
            </a:pPr>
            <a:r>
              <a:rPr lang="it-IT" sz="2600" dirty="0"/>
              <a:t>Social medicine</a:t>
            </a:r>
          </a:p>
          <a:p>
            <a:pPr lvl="1" algn="just">
              <a:lnSpc>
                <a:spcPct val="120000"/>
              </a:lnSpc>
              <a:spcBef>
                <a:spcPts val="0"/>
              </a:spcBef>
              <a:buClrTx/>
              <a:buFont typeface="Wingdings" panose="05000000000000000000" pitchFamily="2" charset="2"/>
              <a:buChar char="ü"/>
            </a:pPr>
            <a:r>
              <a:rPr lang="it-IT" sz="2600" dirty="0"/>
              <a:t>Community medicine</a:t>
            </a:r>
          </a:p>
          <a:p>
            <a:pPr lvl="1" algn="just">
              <a:lnSpc>
                <a:spcPct val="120000"/>
              </a:lnSpc>
              <a:spcBef>
                <a:spcPts val="0"/>
              </a:spcBef>
              <a:buClrTx/>
              <a:buFont typeface="Wingdings" panose="05000000000000000000" pitchFamily="2" charset="2"/>
              <a:buChar char="ü"/>
            </a:pPr>
            <a:r>
              <a:rPr lang="it-IT" sz="2600" dirty="0"/>
              <a:t>Preventive medicine</a:t>
            </a:r>
            <a:endParaRPr lang="en-US" sz="2600" dirty="0"/>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39604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Public Health: </a:t>
            </a:r>
          </a:p>
          <a:p>
            <a:pPr marL="0" indent="0" algn="just">
              <a:lnSpc>
                <a:spcPct val="120000"/>
              </a:lnSpc>
              <a:spcBef>
                <a:spcPts val="0"/>
              </a:spcBef>
              <a:buClrTx/>
              <a:buNone/>
            </a:pPr>
            <a:r>
              <a:rPr lang="en-US" sz="2800" dirty="0"/>
              <a:t>Field of medicine and hygiene dealing with</a:t>
            </a:r>
          </a:p>
          <a:p>
            <a:pPr algn="just">
              <a:lnSpc>
                <a:spcPct val="120000"/>
              </a:lnSpc>
              <a:spcBef>
                <a:spcPts val="0"/>
              </a:spcBef>
              <a:buClrTx/>
              <a:buFont typeface="Wingdings" panose="05000000000000000000" pitchFamily="2" charset="2"/>
              <a:buChar char="ü"/>
            </a:pPr>
            <a:r>
              <a:rPr lang="en-US" sz="2800" dirty="0"/>
              <a:t>Prevention of disease</a:t>
            </a:r>
          </a:p>
          <a:p>
            <a:pPr algn="just">
              <a:lnSpc>
                <a:spcPct val="120000"/>
              </a:lnSpc>
              <a:spcBef>
                <a:spcPts val="0"/>
              </a:spcBef>
              <a:buClrTx/>
              <a:buFont typeface="Wingdings" panose="05000000000000000000" pitchFamily="2" charset="2"/>
              <a:buChar char="ü"/>
            </a:pPr>
            <a:r>
              <a:rPr lang="en-US" sz="2800" dirty="0"/>
              <a:t>Promotion of health</a:t>
            </a:r>
          </a:p>
          <a:p>
            <a:pPr algn="just">
              <a:lnSpc>
                <a:spcPct val="120000"/>
              </a:lnSpc>
              <a:spcBef>
                <a:spcPts val="0"/>
              </a:spcBef>
              <a:buClrTx/>
              <a:buFont typeface="Wingdings" panose="05000000000000000000" pitchFamily="2" charset="2"/>
              <a:buChar char="ü"/>
            </a:pPr>
            <a:r>
              <a:rPr lang="en-US" sz="2800" dirty="0"/>
              <a:t>Treatment of minor ailments</a:t>
            </a:r>
          </a:p>
          <a:p>
            <a:pPr marL="0" indent="0" algn="just">
              <a:lnSpc>
                <a:spcPct val="120000"/>
              </a:lnSpc>
              <a:spcBef>
                <a:spcPts val="0"/>
              </a:spcBef>
              <a:buClrTx/>
              <a:buNone/>
            </a:pPr>
            <a:endParaRPr lang="en-US" sz="2800" dirty="0"/>
          </a:p>
          <a:p>
            <a:pPr algn="just">
              <a:lnSpc>
                <a:spcPct val="120000"/>
              </a:lnSpc>
              <a:spcBef>
                <a:spcPts val="0"/>
              </a:spcBef>
              <a:buClrTx/>
              <a:buFont typeface="Wingdings" panose="05000000000000000000" pitchFamily="2" charset="2"/>
              <a:buChar char="q"/>
            </a:pPr>
            <a:r>
              <a:rPr lang="en-US" sz="2800" dirty="0"/>
              <a:t>The promotion of health and the prevention of disease through the organized efforts of society</a:t>
            </a:r>
          </a:p>
          <a:p>
            <a:pPr algn="just">
              <a:lnSpc>
                <a:spcPct val="120000"/>
              </a:lnSpc>
              <a:spcBef>
                <a:spcPts val="0"/>
              </a:spcBef>
              <a:buClrTx/>
              <a:buFont typeface="Wingdings" panose="05000000000000000000" pitchFamily="2" charset="2"/>
              <a:buChar char="q"/>
            </a:pPr>
            <a:r>
              <a:rPr lang="en-US" sz="2800" dirty="0"/>
              <a:t>Public Health focuses on the health of populations and communities rather than individuals.  ….social, physical and political environments play major roles in the amelioration of the problem.</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88560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Community</a:t>
            </a:r>
          </a:p>
          <a:p>
            <a:pPr algn="just">
              <a:lnSpc>
                <a:spcPct val="120000"/>
              </a:lnSpc>
              <a:spcBef>
                <a:spcPts val="0"/>
              </a:spcBef>
              <a:buClrTx/>
              <a:buFont typeface="Wingdings" panose="05000000000000000000" pitchFamily="2" charset="2"/>
              <a:buChar char="q"/>
            </a:pPr>
            <a:r>
              <a:rPr lang="en-US" sz="2800" dirty="0"/>
              <a:t>A community is a group of people (a large or small group) living in a certain geographical area and working together for a common goal.</a:t>
            </a:r>
          </a:p>
          <a:p>
            <a:pPr algn="just">
              <a:lnSpc>
                <a:spcPct val="120000"/>
              </a:lnSpc>
              <a:spcBef>
                <a:spcPts val="0"/>
              </a:spcBef>
              <a:buClrTx/>
              <a:buFont typeface="Wingdings" panose="05000000000000000000" pitchFamily="2" charset="2"/>
              <a:buChar char="q"/>
            </a:pPr>
            <a:r>
              <a:rPr lang="en-US" sz="2800" dirty="0"/>
              <a:t>They share the same resources such as water, climatic and geographic conditions, health services, administration and leadership, as well as disadvantages such as shortages, risks and dangers. </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44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Therefore, </a:t>
            </a:r>
            <a:r>
              <a:rPr lang="en-US" sz="2600" b="1" dirty="0">
                <a:solidFill>
                  <a:srgbClr val="0070C0"/>
                </a:solidFill>
              </a:rPr>
              <a:t>Human Nutrition  </a:t>
            </a:r>
            <a:r>
              <a:rPr lang="en-US" sz="2600" dirty="0">
                <a:solidFill>
                  <a:schemeClr val="tx1"/>
                </a:solidFill>
              </a:rPr>
              <a:t>is the study of food in relation to  health of individual and groups of people particularly the infants, adolescents, pregnant and lactating mothers(vulnerable groups) and functioning of the body  organs and provide the energy the body requires.</a:t>
            </a:r>
          </a:p>
          <a:p>
            <a:pPr algn="just">
              <a:lnSpc>
                <a:spcPct val="120000"/>
              </a:lnSpc>
              <a:spcBef>
                <a:spcPts val="0"/>
              </a:spcBef>
              <a:buClrTx/>
              <a:buFont typeface="Wingdings" panose="05000000000000000000" pitchFamily="2" charset="2"/>
              <a:buChar char="q"/>
            </a:pPr>
            <a:r>
              <a:rPr lang="en-US" sz="2600" b="1" dirty="0">
                <a:solidFill>
                  <a:srgbClr val="0070C0"/>
                </a:solidFill>
              </a:rPr>
              <a:t>Diet: </a:t>
            </a:r>
            <a:r>
              <a:rPr lang="en-US" sz="2600" dirty="0">
                <a:solidFill>
                  <a:schemeClr val="tx1"/>
                </a:solidFill>
              </a:rPr>
              <a:t>Sum of food consumed by an organism or group</a:t>
            </a:r>
          </a:p>
          <a:p>
            <a:pPr algn="just">
              <a:lnSpc>
                <a:spcPct val="120000"/>
              </a:lnSpc>
              <a:spcBef>
                <a:spcPts val="0"/>
              </a:spcBef>
              <a:buClrTx/>
              <a:buFont typeface="Wingdings" panose="05000000000000000000" pitchFamily="2" charset="2"/>
              <a:buChar char="q"/>
            </a:pPr>
            <a:r>
              <a:rPr lang="en-US" sz="2600" dirty="0">
                <a:solidFill>
                  <a:schemeClr val="tx1"/>
                </a:solidFill>
              </a:rPr>
              <a:t>What you eat everyday!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A70DD831-644F-41CE-9823-2DE327A0DA73}"/>
              </a:ext>
            </a:extLst>
          </p:cNvPr>
          <p:cNvPicPr>
            <a:picLocks noChangeAspect="1"/>
          </p:cNvPicPr>
          <p:nvPr/>
        </p:nvPicPr>
        <p:blipFill>
          <a:blip r:embed="rId3"/>
          <a:stretch>
            <a:fillRect/>
          </a:stretch>
        </p:blipFill>
        <p:spPr>
          <a:xfrm>
            <a:off x="2057400" y="4114799"/>
            <a:ext cx="4572000" cy="2501691"/>
          </a:xfrm>
          <a:prstGeom prst="rect">
            <a:avLst/>
          </a:prstGeom>
        </p:spPr>
      </p:pic>
    </p:spTree>
    <p:extLst>
      <p:ext uri="{BB962C8B-B14F-4D97-AF65-F5344CB8AC3E}">
        <p14:creationId xmlns:p14="http://schemas.microsoft.com/office/powerpoint/2010/main" val="388158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700" b="1" dirty="0">
                <a:solidFill>
                  <a:srgbClr val="00B050"/>
                </a:solidFill>
                <a:latin typeface="+mj-lt"/>
              </a:rPr>
              <a:t>Environment </a:t>
            </a:r>
            <a:endParaRPr lang="en-US" sz="2700" dirty="0">
              <a:solidFill>
                <a:srgbClr val="00B050"/>
              </a:solidFill>
              <a:latin typeface="+mj-lt"/>
            </a:endParaRP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The sum total of all surroundings of a living organism, including natural forces and other living things, which provide conditions for development and growth as well as of danger and damage.</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Also defined as "the sum of all external conditions affecting the life, developments and survival of an organism".</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is all that which is external to the individual human host</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The term environment comes from the French word </a:t>
            </a:r>
            <a:r>
              <a:rPr lang="en-US" sz="2700" b="1" dirty="0">
                <a:solidFill>
                  <a:schemeClr val="tx1"/>
                </a:solidFill>
                <a:latin typeface="+mj-lt"/>
              </a:rPr>
              <a:t>"</a:t>
            </a:r>
            <a:r>
              <a:rPr lang="en-US" sz="2700" b="1" dirty="0" err="1">
                <a:solidFill>
                  <a:schemeClr val="tx1"/>
                </a:solidFill>
                <a:latin typeface="+mj-lt"/>
              </a:rPr>
              <a:t>environmer</a:t>
            </a:r>
            <a:r>
              <a:rPr lang="en-US" sz="2700" b="1" dirty="0">
                <a:solidFill>
                  <a:schemeClr val="tx1"/>
                </a:solidFill>
                <a:latin typeface="+mj-lt"/>
              </a:rPr>
              <a:t>" </a:t>
            </a:r>
            <a:r>
              <a:rPr lang="en-US" sz="2700" dirty="0">
                <a:solidFill>
                  <a:schemeClr val="tx1"/>
                </a:solidFill>
                <a:latin typeface="+mj-lt"/>
              </a:rPr>
              <a:t>which means 'surroundings'.</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Comprises all things that make up your surroundings,  </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Everything, which surrounds us whether, living or a non-living is a component of our environment.</a:t>
            </a:r>
          </a:p>
          <a:p>
            <a:pPr algn="just">
              <a:lnSpc>
                <a:spcPct val="120000"/>
              </a:lnSpc>
              <a:spcBef>
                <a:spcPts val="0"/>
              </a:spcBef>
              <a:buClrTx/>
              <a:buFont typeface="Wingdings" panose="05000000000000000000" pitchFamily="2" charset="2"/>
              <a:buChar char="q"/>
            </a:pPr>
            <a:r>
              <a:rPr lang="en-US" sz="2700" dirty="0">
                <a:solidFill>
                  <a:schemeClr val="tx1"/>
                </a:solidFill>
                <a:latin typeface="+mj-lt"/>
              </a:rPr>
              <a:t>It includes the air we breathe, the water we use for our needs, the soil we cultivate, the flora and the fauna we enjoy.</a:t>
            </a:r>
          </a:p>
          <a:p>
            <a:pPr algn="just">
              <a:lnSpc>
                <a:spcPct val="120000"/>
              </a:lnSpc>
              <a:spcBef>
                <a:spcPts val="0"/>
              </a:spcBef>
              <a:buClrTx/>
              <a:buFont typeface="Wingdings" panose="05000000000000000000" pitchFamily="2" charset="2"/>
              <a:buChar char="q"/>
            </a:pPr>
            <a:endParaRPr lang="en-US" sz="2600" dirty="0">
              <a:solidFill>
                <a:schemeClr val="tx1"/>
              </a:solidFill>
              <a:latin typeface="+mj-lt"/>
            </a:endParaRPr>
          </a:p>
          <a:p>
            <a:pPr marL="0" indent="0" algn="just">
              <a:lnSpc>
                <a:spcPct val="120000"/>
              </a:lnSpc>
              <a:spcBef>
                <a:spcPts val="0"/>
              </a:spcBef>
              <a:buClrTx/>
              <a:buNone/>
            </a:pPr>
            <a:endParaRPr lang="en-US" sz="2600" dirty="0">
              <a:latin typeface="+mj-lt"/>
            </a:endParaRPr>
          </a:p>
          <a:p>
            <a:pPr marL="0" indent="0" algn="just">
              <a:lnSpc>
                <a:spcPct val="120000"/>
              </a:lnSpc>
              <a:spcBef>
                <a:spcPts val="0"/>
              </a:spcBef>
              <a:buClrTx/>
              <a:buNone/>
            </a:pPr>
            <a:endParaRPr lang="en-US" sz="2400" dirty="0">
              <a:latin typeface="+mj-lt"/>
            </a:endParaRPr>
          </a:p>
          <a:p>
            <a:pPr marL="0" indent="0" algn="just">
              <a:buNone/>
            </a:pPr>
            <a:endParaRPr lang="en-US" sz="2400" dirty="0">
              <a:latin typeface="+mj-lt"/>
            </a:endParaRPr>
          </a:p>
          <a:p>
            <a:pPr marL="0" indent="0" algn="just">
              <a:buNone/>
            </a:pPr>
            <a:endParaRPr lang="en-US" sz="2400" dirty="0">
              <a:latin typeface="+mj-lt"/>
            </a:endParaRPr>
          </a:p>
          <a:p>
            <a:pPr algn="just"/>
            <a:endParaRPr lang="en-US" sz="2400" dirty="0">
              <a:latin typeface="+mj-lt"/>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87794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400" dirty="0">
                <a:solidFill>
                  <a:schemeClr val="tx1"/>
                </a:solidFill>
              </a:rPr>
              <a:t>The external conditions include both physical and biological. By physical conditions (also called physical environment) we mean non-living attributes like air, water, soil, climate, heat, light, noise, housing, radiations, and debris, whereas the biological factors (also called biological environment) include all types of flora, fauna and the micro-organisms.</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physical and the biological environments are interdependent. For example, deforestation leads to decline in wildlife population (biological environment) as well as increase in atmospheric temperature (physical environment). </a:t>
            </a:r>
          </a:p>
          <a:p>
            <a:pPr algn="just">
              <a:lnSpc>
                <a:spcPct val="120000"/>
              </a:lnSpc>
              <a:spcBef>
                <a:spcPts val="0"/>
              </a:spcBef>
              <a:buClrTx/>
              <a:buFont typeface="Wingdings" panose="05000000000000000000" pitchFamily="2" charset="2"/>
              <a:buChar char="q"/>
            </a:pPr>
            <a:r>
              <a:rPr lang="en-US" sz="2600" dirty="0">
                <a:solidFill>
                  <a:schemeClr val="tx1"/>
                </a:solidFill>
              </a:rPr>
              <a:t>In the human environment social conditions like customs, religion, habit, and occupation are also included since they affect the living conditions.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47490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Types of Environment:</a:t>
            </a:r>
          </a:p>
          <a:p>
            <a:pPr marL="514350" indent="-514350" algn="just">
              <a:lnSpc>
                <a:spcPct val="120000"/>
              </a:lnSpc>
              <a:spcBef>
                <a:spcPts val="0"/>
              </a:spcBef>
              <a:buClrTx/>
              <a:buFont typeface="+mj-lt"/>
              <a:buAutoNum type="arabicPeriod"/>
            </a:pPr>
            <a:r>
              <a:rPr lang="fr-FR" sz="2800" dirty="0">
                <a:solidFill>
                  <a:schemeClr val="tx1"/>
                </a:solidFill>
              </a:rPr>
              <a:t>Biological environment</a:t>
            </a:r>
          </a:p>
          <a:p>
            <a:pPr marL="514350" indent="-514350" algn="just">
              <a:lnSpc>
                <a:spcPct val="120000"/>
              </a:lnSpc>
              <a:spcBef>
                <a:spcPts val="0"/>
              </a:spcBef>
              <a:buClrTx/>
              <a:buFont typeface="+mj-lt"/>
              <a:buAutoNum type="arabicPeriod"/>
            </a:pPr>
            <a:r>
              <a:rPr lang="fr-FR" sz="2800" dirty="0">
                <a:solidFill>
                  <a:schemeClr val="tx1"/>
                </a:solidFill>
              </a:rPr>
              <a:t>Physical environment</a:t>
            </a:r>
          </a:p>
          <a:p>
            <a:pPr marL="514350" indent="-514350" algn="just">
              <a:lnSpc>
                <a:spcPct val="120000"/>
              </a:lnSpc>
              <a:spcBef>
                <a:spcPts val="0"/>
              </a:spcBef>
              <a:buClrTx/>
              <a:buFont typeface="+mj-lt"/>
              <a:buAutoNum type="arabicPeriod"/>
            </a:pPr>
            <a:r>
              <a:rPr lang="fr-FR" sz="2800" dirty="0">
                <a:solidFill>
                  <a:schemeClr val="tx1"/>
                </a:solidFill>
              </a:rPr>
              <a:t>Socio-cultural environment</a:t>
            </a:r>
          </a:p>
          <a:p>
            <a:pPr marL="514350" indent="-514350" algn="just">
              <a:lnSpc>
                <a:spcPct val="120000"/>
              </a:lnSpc>
              <a:spcBef>
                <a:spcPts val="0"/>
              </a:spcBef>
              <a:buClrTx/>
              <a:buFont typeface="+mj-lt"/>
              <a:buAutoNum type="arabicPeriod"/>
            </a:pPr>
            <a:r>
              <a:rPr lang="fr-FR" sz="2800" dirty="0">
                <a:solidFill>
                  <a:schemeClr val="tx1"/>
                </a:solidFill>
              </a:rPr>
              <a:t>Economic / political environment </a:t>
            </a:r>
          </a:p>
          <a:p>
            <a:pPr marL="514350" indent="-514350" algn="just">
              <a:lnSpc>
                <a:spcPct val="120000"/>
              </a:lnSpc>
              <a:spcBef>
                <a:spcPts val="0"/>
              </a:spcBef>
              <a:buClrTx/>
              <a:buFont typeface="+mj-lt"/>
              <a:buAutoNum type="arabicPeriod"/>
            </a:pPr>
            <a:r>
              <a:rPr lang="fr-FR" sz="2800" dirty="0">
                <a:solidFill>
                  <a:schemeClr val="tx1"/>
                </a:solidFill>
              </a:rPr>
              <a:t>Technological environment</a:t>
            </a:r>
            <a:endParaRPr lang="en-US" sz="28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92931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514350" indent="-514350" algn="just">
              <a:lnSpc>
                <a:spcPct val="120000"/>
              </a:lnSpc>
              <a:spcBef>
                <a:spcPts val="0"/>
              </a:spcBef>
              <a:buClrTx/>
              <a:buFont typeface="+mj-lt"/>
              <a:buAutoNum type="arabicPeriod"/>
            </a:pPr>
            <a:r>
              <a:rPr lang="fr-FR" sz="2300" dirty="0">
                <a:solidFill>
                  <a:schemeClr val="tx1"/>
                </a:solidFill>
              </a:rPr>
              <a:t>Biological environment</a:t>
            </a:r>
          </a:p>
          <a:p>
            <a:pPr marL="914400" lvl="1" indent="-514350" algn="just">
              <a:lnSpc>
                <a:spcPct val="120000"/>
              </a:lnSpc>
              <a:spcBef>
                <a:spcPts val="0"/>
              </a:spcBef>
              <a:buClrTx/>
              <a:buFont typeface="Wingdings" panose="05000000000000000000" pitchFamily="2" charset="2"/>
              <a:buChar char="ü"/>
            </a:pPr>
            <a:r>
              <a:rPr lang="en-US" sz="2300" dirty="0">
                <a:solidFill>
                  <a:schemeClr val="tx1"/>
                </a:solidFill>
              </a:rPr>
              <a:t>All types of flora, fauna and the micro-organisms.</a:t>
            </a:r>
          </a:p>
          <a:p>
            <a:pPr marL="914400" lvl="1" indent="-514350" algn="just">
              <a:lnSpc>
                <a:spcPct val="120000"/>
              </a:lnSpc>
              <a:spcBef>
                <a:spcPts val="0"/>
              </a:spcBef>
              <a:buClrTx/>
              <a:buFont typeface="Wingdings" panose="05000000000000000000" pitchFamily="2" charset="2"/>
              <a:buChar char="ü"/>
            </a:pPr>
            <a:r>
              <a:rPr lang="fr-FR" sz="2300" dirty="0">
                <a:solidFill>
                  <a:schemeClr val="tx1"/>
                </a:solidFill>
              </a:rPr>
              <a:t>Plants, animals, micro-organisms</a:t>
            </a:r>
          </a:p>
          <a:p>
            <a:pPr marL="514350" indent="-514350" algn="just">
              <a:lnSpc>
                <a:spcPct val="120000"/>
              </a:lnSpc>
              <a:spcBef>
                <a:spcPts val="0"/>
              </a:spcBef>
              <a:buClrTx/>
              <a:buFont typeface="+mj-lt"/>
              <a:buAutoNum type="arabicPeriod"/>
            </a:pPr>
            <a:r>
              <a:rPr lang="fr-FR" sz="2300" dirty="0">
                <a:solidFill>
                  <a:schemeClr val="tx1"/>
                </a:solidFill>
              </a:rPr>
              <a:t>Physical environment</a:t>
            </a:r>
          </a:p>
          <a:p>
            <a:pPr marL="914400" lvl="1" indent="-514350" algn="just">
              <a:lnSpc>
                <a:spcPct val="120000"/>
              </a:lnSpc>
              <a:spcBef>
                <a:spcPts val="0"/>
              </a:spcBef>
              <a:buClrTx/>
              <a:buFont typeface="Wingdings" panose="05000000000000000000" pitchFamily="2" charset="2"/>
              <a:buChar char="ü"/>
            </a:pPr>
            <a:r>
              <a:rPr lang="en-US" sz="2300" dirty="0">
                <a:solidFill>
                  <a:schemeClr val="tx1"/>
                </a:solidFill>
              </a:rPr>
              <a:t>Air, water, soil, climate, heat, light, noise, housing, radiations, and debris, rocks, minerals, temperature, humidity, wind, rain, other related non-living elements</a:t>
            </a:r>
            <a:endParaRPr lang="fr-FR" sz="2300" dirty="0">
              <a:solidFill>
                <a:schemeClr val="tx1"/>
              </a:solidFill>
            </a:endParaRPr>
          </a:p>
          <a:p>
            <a:pPr marL="514350" indent="-514350" algn="just">
              <a:lnSpc>
                <a:spcPct val="120000"/>
              </a:lnSpc>
              <a:spcBef>
                <a:spcPts val="0"/>
              </a:spcBef>
              <a:buClrTx/>
              <a:buFont typeface="+mj-lt"/>
              <a:buAutoNum type="arabicPeriod"/>
            </a:pPr>
            <a:r>
              <a:rPr lang="fr-FR" sz="2300" dirty="0">
                <a:solidFill>
                  <a:schemeClr val="tx1"/>
                </a:solidFill>
              </a:rPr>
              <a:t>Socio-cultural environment</a:t>
            </a:r>
          </a:p>
          <a:p>
            <a:pPr marL="914400" lvl="1" indent="-514350" algn="just">
              <a:lnSpc>
                <a:spcPct val="120000"/>
              </a:lnSpc>
              <a:spcBef>
                <a:spcPts val="0"/>
              </a:spcBef>
              <a:buClrTx/>
              <a:buFont typeface="Wingdings" panose="05000000000000000000" pitchFamily="2" charset="2"/>
              <a:buChar char="ü"/>
            </a:pPr>
            <a:r>
              <a:rPr lang="fr-FR" sz="2300" dirty="0">
                <a:solidFill>
                  <a:schemeClr val="tx1"/>
                </a:solidFill>
              </a:rPr>
              <a:t>Customs, religion, habit, culture, family, kinship, cultural pressures on lifestyle, </a:t>
            </a:r>
            <a:r>
              <a:rPr lang="en-US" sz="2300" dirty="0">
                <a:solidFill>
                  <a:schemeClr val="tx1"/>
                </a:solidFill>
              </a:rPr>
              <a:t>factors like personal, domestic.</a:t>
            </a:r>
            <a:endParaRPr lang="fr-FR" sz="2300" dirty="0">
              <a:solidFill>
                <a:schemeClr val="tx1"/>
              </a:solidFill>
            </a:endParaRPr>
          </a:p>
          <a:p>
            <a:pPr marL="514350" indent="-514350" algn="just">
              <a:lnSpc>
                <a:spcPct val="120000"/>
              </a:lnSpc>
              <a:spcBef>
                <a:spcPts val="0"/>
              </a:spcBef>
              <a:buClrTx/>
              <a:buFont typeface="+mj-lt"/>
              <a:buAutoNum type="arabicPeriod"/>
            </a:pPr>
            <a:r>
              <a:rPr lang="fr-FR" sz="2300" dirty="0">
                <a:solidFill>
                  <a:schemeClr val="tx1"/>
                </a:solidFill>
              </a:rPr>
              <a:t>Economic / political environment</a:t>
            </a:r>
          </a:p>
          <a:p>
            <a:pPr marL="914400" lvl="1" indent="-514350" algn="just">
              <a:lnSpc>
                <a:spcPct val="120000"/>
              </a:lnSpc>
              <a:spcBef>
                <a:spcPts val="0"/>
              </a:spcBef>
              <a:buClrTx/>
              <a:buFont typeface="Wingdings" panose="05000000000000000000" pitchFamily="2" charset="2"/>
              <a:buChar char="ü"/>
            </a:pPr>
            <a:r>
              <a:rPr lang="fr-FR" sz="2100" dirty="0">
                <a:solidFill>
                  <a:schemeClr val="tx1"/>
                </a:solidFill>
              </a:rPr>
              <a:t>Occupation, resources, governance, infrastructure</a:t>
            </a:r>
          </a:p>
          <a:p>
            <a:pPr marL="514350" indent="-514350" algn="just">
              <a:lnSpc>
                <a:spcPct val="120000"/>
              </a:lnSpc>
              <a:spcBef>
                <a:spcPts val="0"/>
              </a:spcBef>
              <a:buClrTx/>
              <a:buFont typeface="+mj-lt"/>
              <a:buAutoNum type="arabicPeriod"/>
            </a:pPr>
            <a:r>
              <a:rPr lang="fr-FR" sz="2300" dirty="0">
                <a:solidFill>
                  <a:schemeClr val="tx1"/>
                </a:solidFill>
              </a:rPr>
              <a:t>Technological environment</a:t>
            </a:r>
          </a:p>
          <a:p>
            <a:pPr marL="914400" lvl="1" indent="-514350" algn="just">
              <a:lnSpc>
                <a:spcPct val="120000"/>
              </a:lnSpc>
              <a:spcBef>
                <a:spcPts val="0"/>
              </a:spcBef>
              <a:buClrTx/>
              <a:buFont typeface="Wingdings" panose="05000000000000000000" pitchFamily="2" charset="2"/>
              <a:buChar char="ü"/>
            </a:pPr>
            <a:r>
              <a:rPr lang="fr-FR" sz="2100" dirty="0">
                <a:solidFill>
                  <a:schemeClr val="tx1"/>
                </a:solidFill>
              </a:rPr>
              <a:t>Internet, new technology</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61269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B050"/>
                </a:solidFill>
              </a:rPr>
              <a:t>1. Biological Environment </a:t>
            </a:r>
          </a:p>
          <a:p>
            <a:pPr algn="just">
              <a:lnSpc>
                <a:spcPct val="120000"/>
              </a:lnSpc>
              <a:spcBef>
                <a:spcPts val="0"/>
              </a:spcBef>
              <a:buClrTx/>
              <a:buFont typeface="Wingdings" panose="05000000000000000000" pitchFamily="2" charset="2"/>
              <a:buChar char="q"/>
            </a:pPr>
            <a:r>
              <a:rPr lang="en-US" sz="2300" dirty="0">
                <a:solidFill>
                  <a:schemeClr val="tx1"/>
                </a:solidFill>
              </a:rPr>
              <a:t>is made up of living things, which include plants, people and animals.</a:t>
            </a:r>
          </a:p>
          <a:p>
            <a:pPr algn="just">
              <a:lnSpc>
                <a:spcPct val="120000"/>
              </a:lnSpc>
              <a:spcBef>
                <a:spcPts val="0"/>
              </a:spcBef>
              <a:buClrTx/>
              <a:buFont typeface="Wingdings" panose="05000000000000000000" pitchFamily="2" charset="2"/>
              <a:buChar char="q"/>
            </a:pPr>
            <a:r>
              <a:rPr lang="en-US" sz="2300" dirty="0">
                <a:solidFill>
                  <a:schemeClr val="tx1"/>
                </a:solidFill>
              </a:rPr>
              <a:t>Includes the influence of all biological factors such as warmth, moisture and humidity. </a:t>
            </a:r>
          </a:p>
          <a:p>
            <a:pPr algn="just">
              <a:lnSpc>
                <a:spcPct val="120000"/>
              </a:lnSpc>
              <a:spcBef>
                <a:spcPts val="0"/>
              </a:spcBef>
              <a:buClrTx/>
              <a:buFont typeface="Wingdings" panose="05000000000000000000" pitchFamily="2" charset="2"/>
              <a:buChar char="q"/>
            </a:pPr>
            <a:r>
              <a:rPr lang="en-US" sz="2300" dirty="0">
                <a:solidFill>
                  <a:schemeClr val="tx1"/>
                </a:solidFill>
              </a:rPr>
              <a:t>It influences vectors, humans and plants serving as reservoirs of infection. It is the interaction of the agent, the host and the environment which determines whether or not a disease develops, and this can be illustrated using the epidemiologic triangle.</a:t>
            </a:r>
          </a:p>
          <a:p>
            <a:pPr algn="just">
              <a:lnSpc>
                <a:spcPct val="120000"/>
              </a:lnSpc>
              <a:spcBef>
                <a:spcPts val="0"/>
              </a:spcBef>
              <a:buClrTx/>
              <a:buFont typeface="Wingdings" panose="05000000000000000000" pitchFamily="2" charset="2"/>
              <a:buChar char="q"/>
            </a:pPr>
            <a:r>
              <a:rPr lang="en-US" sz="2300" dirty="0">
                <a:solidFill>
                  <a:schemeClr val="tx1"/>
                </a:solidFill>
              </a:rPr>
              <a:t>The </a:t>
            </a:r>
            <a:r>
              <a:rPr lang="en-US" sz="2300" b="1" dirty="0">
                <a:solidFill>
                  <a:schemeClr val="tx1"/>
                </a:solidFill>
              </a:rPr>
              <a:t>epidemiologic triangle </a:t>
            </a:r>
            <a:r>
              <a:rPr lang="en-US" sz="2300" dirty="0">
                <a:solidFill>
                  <a:schemeClr val="tx1"/>
                </a:solidFill>
              </a:rPr>
              <a:t>depicts the relationship among three key factors in the occurrence of disease or injury - agent, environment and host.</a:t>
            </a:r>
          </a:p>
          <a:p>
            <a:pPr algn="just">
              <a:lnSpc>
                <a:spcPct val="120000"/>
              </a:lnSpc>
              <a:spcBef>
                <a:spcPts val="0"/>
              </a:spcBef>
              <a:buClrTx/>
              <a:buFont typeface="Wingdings" panose="05000000000000000000" pitchFamily="2" charset="2"/>
              <a:buChar char="q"/>
            </a:pPr>
            <a:r>
              <a:rPr lang="en-US" sz="2300" dirty="0">
                <a:solidFill>
                  <a:schemeClr val="tx1"/>
                </a:solidFill>
              </a:rPr>
              <a:t>An agent is a factor whose presence or absence, excess or deficit is necessary for a particular disease to occur. The agents comprises of the disease causing organisms like bacteria, viruses, parasites, protozoa, fungi etc.</a:t>
            </a: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marL="0" indent="0" algn="just">
              <a:lnSpc>
                <a:spcPct val="120000"/>
              </a:lnSpc>
              <a:spcBef>
                <a:spcPts val="0"/>
              </a:spcBef>
              <a:buClrTx/>
              <a:buNone/>
            </a:pPr>
            <a:endParaRPr lang="en-US" sz="2300" dirty="0"/>
          </a:p>
          <a:p>
            <a:pPr marL="0" indent="0" algn="just">
              <a:lnSpc>
                <a:spcPct val="120000"/>
              </a:lnSpc>
              <a:spcBef>
                <a:spcPts val="0"/>
              </a:spcBef>
              <a:buClrTx/>
              <a:buNone/>
            </a:pPr>
            <a:endParaRPr lang="en-US" sz="2300" dirty="0"/>
          </a:p>
          <a:p>
            <a:pPr marL="0" indent="0" algn="just">
              <a:buNone/>
            </a:pPr>
            <a:endParaRPr lang="en-US" sz="2300" dirty="0"/>
          </a:p>
          <a:p>
            <a:pPr marL="0" indent="0" algn="just">
              <a:buNone/>
            </a:pPr>
            <a:endParaRPr lang="en-US" sz="2300" dirty="0"/>
          </a:p>
          <a:p>
            <a:pPr algn="just"/>
            <a:endParaRPr lang="en-US" sz="23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07862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300" u="sng" dirty="0">
                <a:solidFill>
                  <a:schemeClr val="tx1"/>
                </a:solidFill>
              </a:rPr>
              <a:t>Plants</a:t>
            </a:r>
            <a:r>
              <a:rPr lang="en-US" sz="2300" dirty="0">
                <a:solidFill>
                  <a:schemeClr val="tx1"/>
                </a:solidFill>
              </a:rPr>
              <a:t> provide vegetables, fruits, tubers and seeds as food. Trees act as windbreakers, provide firewood, charcoal, timber and paper among others. They also influence weather patterns.</a:t>
            </a:r>
          </a:p>
          <a:p>
            <a:pPr algn="just">
              <a:lnSpc>
                <a:spcPct val="120000"/>
              </a:lnSpc>
              <a:spcBef>
                <a:spcPts val="0"/>
              </a:spcBef>
              <a:buClrTx/>
              <a:buFont typeface="Wingdings" panose="05000000000000000000" pitchFamily="2" charset="2"/>
              <a:buChar char="q"/>
            </a:pPr>
            <a:r>
              <a:rPr lang="en-US" sz="2300" u="sng" dirty="0">
                <a:solidFill>
                  <a:schemeClr val="tx1"/>
                </a:solidFill>
              </a:rPr>
              <a:t>Human beings </a:t>
            </a:r>
            <a:r>
              <a:rPr lang="en-US" sz="2300" dirty="0">
                <a:solidFill>
                  <a:schemeClr val="tx1"/>
                </a:solidFill>
              </a:rPr>
              <a:t>(people) and their activities can be a big source of infection. For example, overcrowding and slum settlements brought about by urbanisation, can promote the transmission of diseases, especially those diseases that are spread through droplets and contact.</a:t>
            </a:r>
          </a:p>
          <a:p>
            <a:pPr algn="just">
              <a:lnSpc>
                <a:spcPct val="120000"/>
              </a:lnSpc>
              <a:spcBef>
                <a:spcPts val="0"/>
              </a:spcBef>
              <a:buClrTx/>
              <a:buFont typeface="Wingdings" panose="05000000000000000000" pitchFamily="2" charset="2"/>
              <a:buChar char="q"/>
            </a:pPr>
            <a:r>
              <a:rPr lang="en-US" sz="2300" u="sng" dirty="0">
                <a:solidFill>
                  <a:schemeClr val="tx1"/>
                </a:solidFill>
              </a:rPr>
              <a:t>Animals: </a:t>
            </a:r>
            <a:r>
              <a:rPr lang="en-US" sz="2300" dirty="0">
                <a:solidFill>
                  <a:schemeClr val="tx1"/>
                </a:solidFill>
              </a:rPr>
              <a:t>Domestic animals such as cattle, sheep, goats and poultry provide meat, milk and eggs for consumption. Cats and dogs are kept as pets, but they can also transmit diseases such as cat scratch fever and rabies, respectively. Other hazards include snakebites, which can be fatal and insect bites, which may act as vectors of various diseases.</a:t>
            </a: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marL="0" indent="0" algn="just">
              <a:lnSpc>
                <a:spcPct val="120000"/>
              </a:lnSpc>
              <a:spcBef>
                <a:spcPts val="0"/>
              </a:spcBef>
              <a:buClrTx/>
              <a:buNone/>
            </a:pPr>
            <a:endParaRPr lang="en-US" sz="2300" dirty="0"/>
          </a:p>
          <a:p>
            <a:pPr marL="0" indent="0" algn="just">
              <a:lnSpc>
                <a:spcPct val="120000"/>
              </a:lnSpc>
              <a:spcBef>
                <a:spcPts val="0"/>
              </a:spcBef>
              <a:buClrTx/>
              <a:buNone/>
            </a:pPr>
            <a:endParaRPr lang="en-US" sz="2300" dirty="0"/>
          </a:p>
          <a:p>
            <a:pPr marL="0" indent="0" algn="just">
              <a:buNone/>
            </a:pPr>
            <a:endParaRPr lang="en-US" sz="2300" dirty="0"/>
          </a:p>
          <a:p>
            <a:pPr marL="0" indent="0" algn="just">
              <a:buNone/>
            </a:pPr>
            <a:endParaRPr lang="en-US" sz="2300" dirty="0"/>
          </a:p>
          <a:p>
            <a:pPr algn="just"/>
            <a:endParaRPr lang="en-US" sz="23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91734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300" b="1" dirty="0"/>
              <a:t>Biological Environment:</a:t>
            </a:r>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GB" sz="2300" b="1" dirty="0"/>
          </a:p>
          <a:p>
            <a:pPr marL="0" indent="0" algn="just">
              <a:lnSpc>
                <a:spcPct val="120000"/>
              </a:lnSpc>
              <a:spcBef>
                <a:spcPts val="0"/>
              </a:spcBef>
              <a:buClrTx/>
              <a:buNone/>
            </a:pPr>
            <a:r>
              <a:rPr lang="en-GB" sz="2300" b="1" dirty="0"/>
              <a:t>Epidemiological Triangle</a:t>
            </a:r>
          </a:p>
          <a:p>
            <a:pPr marL="0" indent="0">
              <a:buNone/>
            </a:pPr>
            <a:r>
              <a:rPr lang="en-US" sz="2400" dirty="0"/>
              <a:t>							Host</a:t>
            </a:r>
          </a:p>
          <a:p>
            <a:pPr marL="0" indent="0">
              <a:buNone/>
            </a:pPr>
            <a:endParaRPr lang="en-US" sz="2400" dirty="0"/>
          </a:p>
          <a:p>
            <a:endParaRPr lang="en-US" sz="2400" dirty="0"/>
          </a:p>
          <a:p>
            <a:endParaRPr lang="en-US" sz="2400" dirty="0"/>
          </a:p>
          <a:p>
            <a:pPr marL="0" indent="0">
              <a:buNone/>
            </a:pPr>
            <a:r>
              <a:rPr lang="en-US" sz="2400" dirty="0"/>
              <a:t>            Agent                                       Environment              </a:t>
            </a:r>
          </a:p>
          <a:p>
            <a:pPr marL="0" indent="0" algn="just">
              <a:lnSpc>
                <a:spcPct val="120000"/>
              </a:lnSpc>
              <a:spcBef>
                <a:spcPts val="0"/>
              </a:spcBef>
              <a:buClrTx/>
              <a:buNone/>
            </a:pPr>
            <a:endParaRPr lang="en-GB" sz="2300" b="1" dirty="0"/>
          </a:p>
          <a:p>
            <a:pPr marL="0" indent="0" algn="just">
              <a:lnSpc>
                <a:spcPct val="120000"/>
              </a:lnSpc>
              <a:spcBef>
                <a:spcPts val="0"/>
              </a:spcBef>
              <a:buClrTx/>
              <a:buNone/>
            </a:pPr>
            <a:endParaRPr lang="en-US" sz="2300" dirty="0"/>
          </a:p>
          <a:p>
            <a:pPr marL="0" indent="0" algn="just">
              <a:lnSpc>
                <a:spcPct val="120000"/>
              </a:lnSpc>
              <a:spcBef>
                <a:spcPts val="0"/>
              </a:spcBef>
              <a:buClrTx/>
              <a:buNone/>
            </a:pPr>
            <a:endParaRPr lang="en-US" sz="2300" dirty="0"/>
          </a:p>
          <a:p>
            <a:pPr marL="0" indent="0" algn="just">
              <a:buNone/>
            </a:pPr>
            <a:endParaRPr lang="en-US" sz="2300" dirty="0"/>
          </a:p>
          <a:p>
            <a:pPr marL="0" indent="0" algn="just">
              <a:buNone/>
            </a:pPr>
            <a:endParaRPr lang="en-US" sz="2300" dirty="0"/>
          </a:p>
          <a:p>
            <a:pPr algn="just"/>
            <a:endParaRPr lang="en-US" sz="23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609600" y="685800"/>
            <a:ext cx="7086600" cy="2667000"/>
          </a:xfrm>
          <a:prstGeom prst="rect">
            <a:avLst/>
          </a:prstGeom>
        </p:spPr>
      </p:pic>
      <p:pic>
        <p:nvPicPr>
          <p:cNvPr id="6" name="Picture 5" descr="dd01370_">
            <a:extLst>
              <a:ext uri="{FF2B5EF4-FFF2-40B4-BE49-F238E27FC236}">
                <a16:creationId xmlns:a16="http://schemas.microsoft.com/office/drawing/2014/main" id="{06411104-A912-42AD-A0F8-014B9FC5D618}"/>
              </a:ext>
            </a:extLst>
          </p:cNvPr>
          <p:cNvPicPr/>
          <p:nvPr/>
        </p:nvPicPr>
        <p:blipFill>
          <a:blip r:embed="rId4"/>
          <a:srcRect/>
          <a:stretch>
            <a:fillRect/>
          </a:stretch>
        </p:blipFill>
        <p:spPr bwMode="auto">
          <a:xfrm>
            <a:off x="2438400" y="4641280"/>
            <a:ext cx="3124200" cy="1663065"/>
          </a:xfrm>
          <a:prstGeom prst="rect">
            <a:avLst/>
          </a:prstGeom>
          <a:noFill/>
          <a:ln w="9525">
            <a:noFill/>
            <a:miter lim="800000"/>
            <a:headEnd/>
            <a:tailEnd/>
          </a:ln>
        </p:spPr>
      </p:pic>
    </p:spTree>
    <p:extLst>
      <p:ext uri="{BB962C8B-B14F-4D97-AF65-F5344CB8AC3E}">
        <p14:creationId xmlns:p14="http://schemas.microsoft.com/office/powerpoint/2010/main" val="21055621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75647"/>
          </a:xfrm>
        </p:spPr>
        <p:txBody>
          <a:bodyPr>
            <a:normAutofit fontScale="70000" lnSpcReduction="20000"/>
          </a:bodyPr>
          <a:lstStyle/>
          <a:p>
            <a:pPr marL="0" indent="0" algn="just">
              <a:lnSpc>
                <a:spcPct val="120000"/>
              </a:lnSpc>
              <a:spcBef>
                <a:spcPts val="0"/>
              </a:spcBef>
              <a:buClrTx/>
              <a:buNone/>
            </a:pPr>
            <a:r>
              <a:rPr lang="en-US" sz="3400" b="1" dirty="0">
                <a:solidFill>
                  <a:srgbClr val="00B050"/>
                </a:solidFill>
              </a:rPr>
              <a:t>2. Physical Environment:</a:t>
            </a:r>
          </a:p>
          <a:p>
            <a:pPr algn="just">
              <a:lnSpc>
                <a:spcPct val="120000"/>
              </a:lnSpc>
              <a:spcBef>
                <a:spcPts val="0"/>
              </a:spcBef>
              <a:buClrTx/>
              <a:buFont typeface="Wingdings" panose="05000000000000000000" pitchFamily="2" charset="2"/>
              <a:buChar char="q"/>
            </a:pPr>
            <a:r>
              <a:rPr lang="en-US" sz="3100" dirty="0">
                <a:solidFill>
                  <a:schemeClr val="tx1"/>
                </a:solidFill>
              </a:rPr>
              <a:t>It is the product of nature where there is no direct or indirect effect of human activity</a:t>
            </a:r>
          </a:p>
          <a:p>
            <a:pPr algn="just">
              <a:lnSpc>
                <a:spcPct val="120000"/>
              </a:lnSpc>
              <a:spcBef>
                <a:spcPts val="0"/>
              </a:spcBef>
              <a:buClrTx/>
              <a:buFont typeface="Wingdings" panose="05000000000000000000" pitchFamily="2" charset="2"/>
              <a:buChar char="q"/>
            </a:pPr>
            <a:r>
              <a:rPr lang="en-US" sz="3100" dirty="0">
                <a:solidFill>
                  <a:schemeClr val="tx1"/>
                </a:solidFill>
              </a:rPr>
              <a:t>It relates to the material and tangible conditions in which we live in. </a:t>
            </a:r>
          </a:p>
          <a:p>
            <a:pPr algn="just">
              <a:lnSpc>
                <a:spcPct val="120000"/>
              </a:lnSpc>
              <a:spcBef>
                <a:spcPts val="0"/>
              </a:spcBef>
              <a:buClrTx/>
              <a:buFont typeface="Wingdings" panose="05000000000000000000" pitchFamily="2" charset="2"/>
              <a:buChar char="q"/>
            </a:pPr>
            <a:r>
              <a:rPr lang="en-US" sz="3100" dirty="0">
                <a:solidFill>
                  <a:schemeClr val="tx1"/>
                </a:solidFill>
              </a:rPr>
              <a:t>It also refers to geographical climate and weather or physical conditions wherein and individual lives.</a:t>
            </a:r>
          </a:p>
          <a:p>
            <a:pPr algn="just">
              <a:lnSpc>
                <a:spcPct val="120000"/>
              </a:lnSpc>
              <a:spcBef>
                <a:spcPts val="0"/>
              </a:spcBef>
              <a:buClrTx/>
              <a:buFont typeface="Wingdings" panose="05000000000000000000" pitchFamily="2" charset="2"/>
              <a:buChar char="q"/>
            </a:pPr>
            <a:r>
              <a:rPr lang="en-US" sz="3100" dirty="0">
                <a:solidFill>
                  <a:schemeClr val="tx1"/>
                </a:solidFill>
              </a:rPr>
              <a:t>The physical components of the environment are divided into geographical and man-made components.</a:t>
            </a:r>
          </a:p>
          <a:p>
            <a:pPr algn="just">
              <a:lnSpc>
                <a:spcPct val="120000"/>
              </a:lnSpc>
              <a:spcBef>
                <a:spcPts val="0"/>
              </a:spcBef>
              <a:buClrTx/>
              <a:buFont typeface="Wingdings" panose="05000000000000000000" pitchFamily="2" charset="2"/>
              <a:buChar char="q"/>
            </a:pPr>
            <a:r>
              <a:rPr lang="en-US" sz="3100" dirty="0">
                <a:solidFill>
                  <a:schemeClr val="tx1"/>
                </a:solidFill>
              </a:rPr>
              <a:t>Land is used for settlements. The type of soil, climate and altitude determine the type of crops that can be grown in a specific area.</a:t>
            </a:r>
          </a:p>
          <a:p>
            <a:pPr algn="just">
              <a:lnSpc>
                <a:spcPct val="120000"/>
              </a:lnSpc>
              <a:spcBef>
                <a:spcPts val="0"/>
              </a:spcBef>
              <a:buClrTx/>
              <a:buFont typeface="Wingdings" panose="05000000000000000000" pitchFamily="2" charset="2"/>
              <a:buChar char="q"/>
            </a:pPr>
            <a:r>
              <a:rPr lang="en-US" sz="3100" dirty="0">
                <a:solidFill>
                  <a:schemeClr val="tx1"/>
                </a:solidFill>
              </a:rPr>
              <a:t>cold climates encourage respiratory diseases and joint problems such as arthritis. Some diseases are associated with hot climates like malaria.</a:t>
            </a:r>
          </a:p>
          <a:p>
            <a:pPr algn="just">
              <a:lnSpc>
                <a:spcPct val="120000"/>
              </a:lnSpc>
              <a:spcBef>
                <a:spcPts val="0"/>
              </a:spcBef>
              <a:buClrTx/>
              <a:buFont typeface="Wingdings" panose="05000000000000000000" pitchFamily="2" charset="2"/>
              <a:buChar char="q"/>
            </a:pPr>
            <a:r>
              <a:rPr lang="en-US" sz="3100" dirty="0">
                <a:solidFill>
                  <a:schemeClr val="tx1"/>
                </a:solidFill>
              </a:rPr>
              <a:t>Each type of climate has its own pattern of vegetation and animals to control. Man has to adjust to the animals and the vegetation since they affect health. Additionally, to adjust to the different temperatures man has to use appropriate clothing.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04678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675647"/>
          </a:xfrm>
        </p:spPr>
        <p:txBody>
          <a:bodyPr>
            <a:normAutofit lnSpcReduction="10000"/>
          </a:bodyPr>
          <a:lstStyle/>
          <a:p>
            <a:pPr marL="0" indent="0" algn="just">
              <a:lnSpc>
                <a:spcPct val="120000"/>
              </a:lnSpc>
              <a:spcBef>
                <a:spcPts val="0"/>
              </a:spcBef>
              <a:buClrTx/>
              <a:buNone/>
            </a:pPr>
            <a:r>
              <a:rPr lang="en-US" sz="2400" b="1" dirty="0">
                <a:solidFill>
                  <a:schemeClr val="tx1"/>
                </a:solidFill>
              </a:rPr>
              <a:t>Physical Environment:</a:t>
            </a: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endParaRPr lang="en-GB" sz="2400" b="1" dirty="0">
              <a:solidFill>
                <a:schemeClr val="tx1"/>
              </a:solidFill>
            </a:endParaRPr>
          </a:p>
          <a:p>
            <a:pPr marL="0" indent="0" algn="just">
              <a:lnSpc>
                <a:spcPct val="120000"/>
              </a:lnSpc>
              <a:spcBef>
                <a:spcPts val="0"/>
              </a:spcBef>
              <a:buClrTx/>
              <a:buNone/>
            </a:pPr>
            <a:r>
              <a:rPr lang="en-US" sz="2400" b="1" dirty="0">
                <a:solidFill>
                  <a:schemeClr val="tx1"/>
                </a:solidFill>
              </a:rPr>
              <a:t>Remember: </a:t>
            </a:r>
            <a:r>
              <a:rPr lang="en-US" sz="2400" dirty="0">
                <a:solidFill>
                  <a:schemeClr val="tx1"/>
                </a:solidFill>
              </a:rPr>
              <a:t>Most micro-organisms that cause disease are transmitted through air, water and food.</a:t>
            </a:r>
          </a:p>
          <a:p>
            <a:pPr marL="0" indent="0" algn="just">
              <a:lnSpc>
                <a:spcPct val="120000"/>
              </a:lnSpc>
              <a:spcBef>
                <a:spcPts val="0"/>
              </a:spcBef>
              <a:buClrTx/>
              <a:buNone/>
            </a:pPr>
            <a:r>
              <a:rPr lang="en-US" sz="2400" dirty="0">
                <a:solidFill>
                  <a:schemeClr val="tx1"/>
                </a:solidFill>
              </a:rPr>
              <a:t>Therefore, constructing houses too close to a dam or where animals are kept facilitates the transmission of vector borne diseases. Industrial wastes that consist of chemicals and toxic substances, may also pollute the water, air and food.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914400" y="762001"/>
            <a:ext cx="5410200" cy="3200400"/>
          </a:xfrm>
          <a:prstGeom prst="rect">
            <a:avLst/>
          </a:prstGeom>
        </p:spPr>
      </p:pic>
    </p:spTree>
    <p:extLst>
      <p:ext uri="{BB962C8B-B14F-4D97-AF65-F5344CB8AC3E}">
        <p14:creationId xmlns:p14="http://schemas.microsoft.com/office/powerpoint/2010/main" val="32078551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85000" lnSpcReduction="20000"/>
          </a:bodyPr>
          <a:lstStyle/>
          <a:p>
            <a:pPr marL="0" indent="0" algn="just">
              <a:lnSpc>
                <a:spcPct val="120000"/>
              </a:lnSpc>
              <a:spcBef>
                <a:spcPts val="0"/>
              </a:spcBef>
              <a:buClrTx/>
              <a:buNone/>
            </a:pPr>
            <a:r>
              <a:rPr lang="en-US" sz="2800" b="1" dirty="0">
                <a:solidFill>
                  <a:schemeClr val="tx1"/>
                </a:solidFill>
              </a:rPr>
              <a:t>The concerns of physical environment are;</a:t>
            </a:r>
          </a:p>
          <a:p>
            <a:pPr algn="just">
              <a:lnSpc>
                <a:spcPct val="120000"/>
              </a:lnSpc>
              <a:spcBef>
                <a:spcPts val="0"/>
              </a:spcBef>
              <a:buClrTx/>
              <a:buFont typeface="Wingdings" panose="05000000000000000000" pitchFamily="2" charset="2"/>
              <a:buChar char="q"/>
            </a:pPr>
            <a:r>
              <a:rPr lang="en-US" sz="2800" u="sng" dirty="0">
                <a:solidFill>
                  <a:schemeClr val="tx1"/>
                </a:solidFill>
              </a:rPr>
              <a:t>Built environment </a:t>
            </a:r>
            <a:r>
              <a:rPr lang="en-US" sz="2800" dirty="0">
                <a:solidFill>
                  <a:schemeClr val="tx1"/>
                </a:solidFill>
              </a:rPr>
              <a:t>– houses, roads, transport systems, buildings, infrastructure etc.</a:t>
            </a:r>
          </a:p>
          <a:p>
            <a:pPr algn="just">
              <a:lnSpc>
                <a:spcPct val="120000"/>
              </a:lnSpc>
              <a:spcBef>
                <a:spcPts val="0"/>
              </a:spcBef>
              <a:buClrTx/>
              <a:buFont typeface="Wingdings" panose="05000000000000000000" pitchFamily="2" charset="2"/>
              <a:buChar char="q"/>
            </a:pPr>
            <a:r>
              <a:rPr lang="en-US" sz="2800" u="sng" dirty="0">
                <a:solidFill>
                  <a:schemeClr val="tx1"/>
                </a:solidFill>
              </a:rPr>
              <a:t>Socio-economic and Cultural </a:t>
            </a:r>
            <a:r>
              <a:rPr lang="en-US" sz="2800" dirty="0">
                <a:solidFill>
                  <a:schemeClr val="tx1"/>
                </a:solidFill>
              </a:rPr>
              <a:t>– the social and economic characteristics of the societies and communities in which we live in.</a:t>
            </a:r>
          </a:p>
          <a:p>
            <a:pPr algn="just">
              <a:lnSpc>
                <a:spcPct val="120000"/>
              </a:lnSpc>
              <a:spcBef>
                <a:spcPts val="0"/>
              </a:spcBef>
              <a:buClrTx/>
              <a:buFont typeface="Wingdings" panose="05000000000000000000" pitchFamily="2" charset="2"/>
              <a:buChar char="q"/>
            </a:pPr>
            <a:r>
              <a:rPr lang="en-US" sz="2800" u="sng" dirty="0">
                <a:solidFill>
                  <a:schemeClr val="tx1"/>
                </a:solidFill>
              </a:rPr>
              <a:t>A clean, beautiful and healthy environment- </a:t>
            </a:r>
            <a:r>
              <a:rPr lang="en-US" sz="2800" dirty="0">
                <a:solidFill>
                  <a:schemeClr val="tx1"/>
                </a:solidFill>
              </a:rPr>
              <a:t>is attractive and important for people's physical and emotional wellbeing. Factors such as clean air and good quality drinking water are vital for people's physical health. </a:t>
            </a:r>
          </a:p>
          <a:p>
            <a:pPr algn="just">
              <a:lnSpc>
                <a:spcPct val="120000"/>
              </a:lnSpc>
              <a:spcBef>
                <a:spcPts val="0"/>
              </a:spcBef>
              <a:buClrTx/>
              <a:buFont typeface="Wingdings" panose="05000000000000000000" pitchFamily="2" charset="2"/>
              <a:buChar char="q"/>
            </a:pPr>
            <a:r>
              <a:rPr lang="en-US" sz="2800" u="sng" dirty="0">
                <a:solidFill>
                  <a:schemeClr val="tx1"/>
                </a:solidFill>
              </a:rPr>
              <a:t>Noisy environment- </a:t>
            </a:r>
            <a:r>
              <a:rPr lang="en-US" sz="2800" dirty="0">
                <a:solidFill>
                  <a:schemeClr val="tx1"/>
                </a:solidFill>
              </a:rPr>
              <a:t>can cause both physical harm and psychological stress. </a:t>
            </a:r>
          </a:p>
          <a:p>
            <a:pPr algn="just">
              <a:lnSpc>
                <a:spcPct val="120000"/>
              </a:lnSpc>
              <a:spcBef>
                <a:spcPts val="0"/>
              </a:spcBef>
              <a:buClrTx/>
              <a:buFont typeface="Wingdings" panose="05000000000000000000" pitchFamily="2" charset="2"/>
              <a:buChar char="q"/>
            </a:pPr>
            <a:r>
              <a:rPr lang="en-US" sz="2800" u="sng" dirty="0">
                <a:solidFill>
                  <a:schemeClr val="tx1"/>
                </a:solidFill>
              </a:rPr>
              <a:t>A healthy environment </a:t>
            </a:r>
            <a:r>
              <a:rPr lang="en-US" sz="2800" dirty="0">
                <a:solidFill>
                  <a:schemeClr val="tx1"/>
                </a:solidFill>
              </a:rPr>
              <a:t>also provides recreational opportunities, allowing people to take part in activities they value. </a:t>
            </a:r>
          </a:p>
          <a:p>
            <a:pPr algn="just">
              <a:lnSpc>
                <a:spcPct val="120000"/>
              </a:lnSpc>
              <a:spcBef>
                <a:spcPts val="0"/>
              </a:spcBef>
              <a:buClrTx/>
              <a:buFont typeface="Wingdings" panose="05000000000000000000" pitchFamily="2" charset="2"/>
              <a:buChar char="q"/>
            </a:pPr>
            <a:r>
              <a:rPr lang="en-US" sz="2800" u="sng" dirty="0">
                <a:solidFill>
                  <a:schemeClr val="tx1"/>
                </a:solidFill>
              </a:rPr>
              <a:t>The 'clean, green' environment </a:t>
            </a:r>
            <a:r>
              <a:rPr lang="en-US" sz="2800" dirty="0">
                <a:solidFill>
                  <a:schemeClr val="tx1"/>
                </a:solidFill>
              </a:rPr>
              <a:t>is also an integral part of national identity, and guardianship of the land and other aspects of the physical environment.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575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B050"/>
                </a:solidFill>
              </a:rPr>
              <a:t>SOME NUTRITION TERMINOLOGIES:</a:t>
            </a:r>
          </a:p>
          <a:p>
            <a:pPr marL="0" indent="0" algn="just">
              <a:lnSpc>
                <a:spcPct val="120000"/>
              </a:lnSpc>
              <a:spcBef>
                <a:spcPts val="0"/>
              </a:spcBef>
              <a:buClrTx/>
              <a:buNone/>
            </a:pPr>
            <a:r>
              <a:rPr lang="en-US" sz="2600" b="1" u="sng" dirty="0">
                <a:solidFill>
                  <a:schemeClr val="tx1"/>
                </a:solidFill>
              </a:rPr>
              <a:t>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Is an impairment of health resulting from a deficiency, excess or imbalance of nutrients.</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is a broad term commonly used as an alternative to under-nutrition but technically it also refers to over-nutrition. </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refers to:</a:t>
            </a:r>
          </a:p>
          <a:p>
            <a:pPr algn="just">
              <a:lnSpc>
                <a:spcPct val="120000"/>
              </a:lnSpc>
              <a:spcBef>
                <a:spcPts val="0"/>
              </a:spcBef>
              <a:buClrTx/>
              <a:buFont typeface="Wingdings" panose="05000000000000000000" pitchFamily="2" charset="2"/>
              <a:buChar char="ü"/>
            </a:pPr>
            <a:r>
              <a:rPr lang="en-US" sz="2600" dirty="0">
                <a:solidFill>
                  <a:schemeClr val="tx1"/>
                </a:solidFill>
              </a:rPr>
              <a:t>Poor nutrition </a:t>
            </a:r>
          </a:p>
          <a:p>
            <a:pPr algn="just">
              <a:lnSpc>
                <a:spcPct val="120000"/>
              </a:lnSpc>
              <a:spcBef>
                <a:spcPts val="0"/>
              </a:spcBef>
              <a:buClrTx/>
              <a:buFont typeface="Wingdings" panose="05000000000000000000" pitchFamily="2" charset="2"/>
              <a:buChar char="ü"/>
            </a:pPr>
            <a:r>
              <a:rPr lang="en-US" sz="2600" dirty="0">
                <a:solidFill>
                  <a:schemeClr val="tx1"/>
                </a:solidFill>
              </a:rPr>
              <a:t>OVERNUTRITION</a:t>
            </a:r>
          </a:p>
          <a:p>
            <a:pPr algn="just">
              <a:lnSpc>
                <a:spcPct val="120000"/>
              </a:lnSpc>
              <a:spcBef>
                <a:spcPts val="0"/>
              </a:spcBef>
              <a:buClrTx/>
              <a:buFont typeface="Wingdings" panose="05000000000000000000" pitchFamily="2" charset="2"/>
              <a:buChar char="ü"/>
            </a:pPr>
            <a:r>
              <a:rPr lang="en-US" sz="2600" dirty="0">
                <a:solidFill>
                  <a:schemeClr val="tx1"/>
                </a:solidFill>
              </a:rPr>
              <a:t>UNDERNUTRITION</a:t>
            </a:r>
          </a:p>
          <a:p>
            <a:pPr algn="just">
              <a:lnSpc>
                <a:spcPct val="120000"/>
              </a:lnSpc>
              <a:spcBef>
                <a:spcPts val="0"/>
              </a:spcBef>
              <a:buClrTx/>
              <a:buFont typeface="Wingdings" panose="05000000000000000000" pitchFamily="2" charset="2"/>
              <a:buChar char="ü"/>
            </a:pPr>
            <a:r>
              <a:rPr lang="en-US" sz="2600" dirty="0">
                <a:solidFill>
                  <a:schemeClr val="tx1"/>
                </a:solidFill>
              </a:rPr>
              <a:t>Too much or too little of a nutrient can interfere with health and well-being.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95896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10451"/>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Physical environmental effects on health.</a:t>
            </a:r>
          </a:p>
          <a:p>
            <a:pPr marL="0" indent="0" algn="just">
              <a:lnSpc>
                <a:spcPct val="120000"/>
              </a:lnSpc>
              <a:spcBef>
                <a:spcPts val="0"/>
              </a:spcBef>
              <a:buClrTx/>
              <a:buNone/>
            </a:pPr>
            <a:r>
              <a:rPr lang="en-US" sz="2600" dirty="0">
                <a:solidFill>
                  <a:schemeClr val="tx1"/>
                </a:solidFill>
              </a:rPr>
              <a:t>The physical environment is an important </a:t>
            </a:r>
            <a:r>
              <a:rPr lang="en-US" sz="2600" b="1" dirty="0">
                <a:solidFill>
                  <a:schemeClr val="tx1"/>
                </a:solidFill>
              </a:rPr>
              <a:t>determinant of health </a:t>
            </a:r>
            <a:r>
              <a:rPr lang="en-US" sz="2600" dirty="0">
                <a:solidFill>
                  <a:schemeClr val="tx1"/>
                </a:solidFill>
              </a:rPr>
              <a:t>influencing the prospects of health in many ways; </a:t>
            </a:r>
          </a:p>
          <a:p>
            <a:pPr marL="571500" indent="-571500" algn="just">
              <a:lnSpc>
                <a:spcPct val="120000"/>
              </a:lnSpc>
              <a:spcBef>
                <a:spcPts val="0"/>
              </a:spcBef>
              <a:buClrTx/>
              <a:buFont typeface="+mj-lt"/>
              <a:buAutoNum type="romanLcPeriod"/>
            </a:pPr>
            <a:r>
              <a:rPr lang="en-US" sz="2600" u="sng" dirty="0">
                <a:solidFill>
                  <a:schemeClr val="tx1"/>
                </a:solidFill>
              </a:rPr>
              <a:t>Air quality </a:t>
            </a:r>
            <a:r>
              <a:rPr lang="en-US" sz="2600" dirty="0">
                <a:solidFill>
                  <a:schemeClr val="tx1"/>
                </a:solidFill>
              </a:rPr>
              <a:t>affects people’s health and especially that of people with respiratory diseases.</a:t>
            </a:r>
          </a:p>
          <a:p>
            <a:pPr marL="571500" indent="-571500" algn="just">
              <a:lnSpc>
                <a:spcPct val="120000"/>
              </a:lnSpc>
              <a:spcBef>
                <a:spcPts val="0"/>
              </a:spcBef>
              <a:buClrTx/>
              <a:buFont typeface="+mj-lt"/>
              <a:buAutoNum type="romanLcPeriod"/>
            </a:pPr>
            <a:r>
              <a:rPr lang="en-US" sz="2600" u="sng" dirty="0">
                <a:solidFill>
                  <a:schemeClr val="tx1"/>
                </a:solidFill>
              </a:rPr>
              <a:t>Infectious diseases </a:t>
            </a:r>
            <a:r>
              <a:rPr lang="en-US" sz="2600" dirty="0">
                <a:solidFill>
                  <a:schemeClr val="tx1"/>
                </a:solidFill>
              </a:rPr>
              <a:t>may be transmitted through water, air and food.</a:t>
            </a:r>
          </a:p>
          <a:p>
            <a:pPr marL="571500" indent="-571500" algn="just">
              <a:lnSpc>
                <a:spcPct val="120000"/>
              </a:lnSpc>
              <a:spcBef>
                <a:spcPts val="0"/>
              </a:spcBef>
              <a:buClrTx/>
              <a:buFont typeface="+mj-lt"/>
              <a:buAutoNum type="romanLcPeriod"/>
            </a:pPr>
            <a:r>
              <a:rPr lang="en-US" sz="2600" u="sng" dirty="0">
                <a:solidFill>
                  <a:schemeClr val="tx1"/>
                </a:solidFill>
              </a:rPr>
              <a:t>Quality of housing </a:t>
            </a:r>
            <a:r>
              <a:rPr lang="en-US" sz="2600" dirty="0">
                <a:solidFill>
                  <a:schemeClr val="tx1"/>
                </a:solidFill>
              </a:rPr>
              <a:t>affects many aspects of people’s health.</a:t>
            </a:r>
          </a:p>
          <a:p>
            <a:pPr marL="571500" indent="-571500" algn="just">
              <a:lnSpc>
                <a:spcPct val="120000"/>
              </a:lnSpc>
              <a:spcBef>
                <a:spcPts val="0"/>
              </a:spcBef>
              <a:buClrTx/>
              <a:buFont typeface="+mj-lt"/>
              <a:buAutoNum type="romanLcPeriod"/>
            </a:pPr>
            <a:r>
              <a:rPr lang="en-US" sz="2600" dirty="0">
                <a:solidFill>
                  <a:schemeClr val="tx1"/>
                </a:solidFill>
              </a:rPr>
              <a:t>The </a:t>
            </a:r>
            <a:r>
              <a:rPr lang="en-US" sz="2600" u="sng" dirty="0">
                <a:solidFill>
                  <a:schemeClr val="tx1"/>
                </a:solidFill>
              </a:rPr>
              <a:t>attractiveness</a:t>
            </a:r>
            <a:r>
              <a:rPr lang="en-US" sz="2600" dirty="0">
                <a:solidFill>
                  <a:schemeClr val="tx1"/>
                </a:solidFill>
              </a:rPr>
              <a:t> of the environment influences people’s readiness to be physically active and to socialize with their neighbours. </a:t>
            </a:r>
          </a:p>
          <a:p>
            <a:pPr marL="571500" indent="-571500" algn="just">
              <a:lnSpc>
                <a:spcPct val="120000"/>
              </a:lnSpc>
              <a:spcBef>
                <a:spcPts val="0"/>
              </a:spcBef>
              <a:buClrTx/>
              <a:buFont typeface="+mj-lt"/>
              <a:buAutoNum type="romanLcPeriod"/>
            </a:pPr>
            <a:r>
              <a:rPr lang="en-US" sz="2600" u="sng" dirty="0">
                <a:solidFill>
                  <a:schemeClr val="tx1"/>
                </a:solidFill>
              </a:rPr>
              <a:t>Toxic materials </a:t>
            </a:r>
            <a:r>
              <a:rPr lang="en-US" sz="2600" dirty="0">
                <a:solidFill>
                  <a:schemeClr val="tx1"/>
                </a:solidFill>
              </a:rPr>
              <a:t>in the environment can cause disease and interfere with development. </a:t>
            </a:r>
          </a:p>
          <a:p>
            <a:pPr marL="571500" indent="-571500" algn="just">
              <a:lnSpc>
                <a:spcPct val="120000"/>
              </a:lnSpc>
              <a:spcBef>
                <a:spcPts val="0"/>
              </a:spcBef>
              <a:buClrTx/>
              <a:buFont typeface="+mj-lt"/>
              <a:buAutoNum type="romanLcPeriod"/>
            </a:pPr>
            <a:r>
              <a:rPr lang="en-US" sz="2600" u="sng" dirty="0">
                <a:solidFill>
                  <a:schemeClr val="tx1"/>
                </a:solidFill>
              </a:rPr>
              <a:t>Road</a:t>
            </a:r>
            <a:r>
              <a:rPr lang="en-US" sz="2600" dirty="0">
                <a:solidFill>
                  <a:schemeClr val="tx1"/>
                </a:solidFill>
              </a:rPr>
              <a:t> design and </a:t>
            </a:r>
            <a:r>
              <a:rPr lang="en-US" sz="2600" u="sng" dirty="0">
                <a:solidFill>
                  <a:schemeClr val="tx1"/>
                </a:solidFill>
              </a:rPr>
              <a:t>transport</a:t>
            </a:r>
            <a:r>
              <a:rPr lang="en-US" sz="2600" dirty="0">
                <a:solidFill>
                  <a:schemeClr val="tx1"/>
                </a:solidFill>
              </a:rPr>
              <a:t> systems affect the risk of accidents. </a:t>
            </a:r>
          </a:p>
          <a:p>
            <a:pPr marL="571500" indent="-571500" algn="just">
              <a:lnSpc>
                <a:spcPct val="120000"/>
              </a:lnSpc>
              <a:spcBef>
                <a:spcPts val="0"/>
              </a:spcBef>
              <a:buClrTx/>
              <a:buFont typeface="+mj-lt"/>
              <a:buAutoNum type="romanLcPeriod"/>
            </a:pPr>
            <a:r>
              <a:rPr lang="en-US" sz="2600" dirty="0">
                <a:solidFill>
                  <a:schemeClr val="tx1"/>
                </a:solidFill>
              </a:rPr>
              <a:t>Access to </a:t>
            </a:r>
            <a:r>
              <a:rPr lang="en-US" sz="2600" u="sng" dirty="0">
                <a:solidFill>
                  <a:schemeClr val="tx1"/>
                </a:solidFill>
              </a:rPr>
              <a:t>green space</a:t>
            </a:r>
            <a:r>
              <a:rPr lang="en-US" sz="2600" dirty="0">
                <a:solidFill>
                  <a:schemeClr val="tx1"/>
                </a:solidFill>
              </a:rPr>
              <a:t> is good for mental health, fresh air and friendly environment.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28227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Note</a:t>
            </a:r>
          </a:p>
          <a:p>
            <a:pPr marL="0" indent="0" algn="just">
              <a:lnSpc>
                <a:spcPct val="120000"/>
              </a:lnSpc>
              <a:spcBef>
                <a:spcPts val="0"/>
              </a:spcBef>
              <a:buClrTx/>
              <a:buNone/>
            </a:pPr>
            <a:r>
              <a:rPr lang="en-US" sz="2600" b="1" dirty="0">
                <a:solidFill>
                  <a:schemeClr val="tx1"/>
                </a:solidFill>
              </a:rPr>
              <a:t>Greenhouse gases and climate change.</a:t>
            </a:r>
          </a:p>
          <a:p>
            <a:pPr algn="just">
              <a:lnSpc>
                <a:spcPct val="120000"/>
              </a:lnSpc>
              <a:spcBef>
                <a:spcPts val="0"/>
              </a:spcBef>
              <a:buClrTx/>
              <a:buFont typeface="Wingdings" panose="05000000000000000000" pitchFamily="2" charset="2"/>
              <a:buChar char="q"/>
            </a:pPr>
            <a:r>
              <a:rPr lang="en-US" sz="2600" dirty="0">
                <a:solidFill>
                  <a:schemeClr val="tx1"/>
                </a:solidFill>
              </a:rPr>
              <a:t>One important way in which man is damaging his physical environment is through emissions of carbon dioxide and other greenhouse gases like CFCs (Chlorofluorocarbons)</a:t>
            </a:r>
          </a:p>
          <a:p>
            <a:pPr algn="just">
              <a:lnSpc>
                <a:spcPct val="120000"/>
              </a:lnSpc>
              <a:spcBef>
                <a:spcPts val="0"/>
              </a:spcBef>
              <a:buClrTx/>
              <a:buFont typeface="Wingdings" panose="05000000000000000000" pitchFamily="2" charset="2"/>
              <a:buChar char="q"/>
            </a:pPr>
            <a:r>
              <a:rPr lang="en-US" sz="2600" dirty="0">
                <a:solidFill>
                  <a:schemeClr val="tx1"/>
                </a:solidFill>
              </a:rPr>
              <a:t>The rise in carbon dioxide concentration in the atmosphere is resulting in global warming and climate change.</a:t>
            </a:r>
          </a:p>
          <a:p>
            <a:pPr algn="just">
              <a:lnSpc>
                <a:spcPct val="120000"/>
              </a:lnSpc>
              <a:spcBef>
                <a:spcPts val="0"/>
              </a:spcBef>
              <a:buClrTx/>
              <a:buFont typeface="Wingdings" panose="05000000000000000000" pitchFamily="2" charset="2"/>
              <a:buChar char="q"/>
            </a:pPr>
            <a:r>
              <a:rPr lang="en-US" sz="2600" dirty="0">
                <a:solidFill>
                  <a:schemeClr val="tx1"/>
                </a:solidFill>
              </a:rPr>
              <a:t>Unless we drastically reduce the rate of carbon dioxide emission into the atmosphere the ability of the planet to support life will be seriously damaged.</a:t>
            </a:r>
          </a:p>
          <a:p>
            <a:pPr algn="just">
              <a:lnSpc>
                <a:spcPct val="120000"/>
              </a:lnSpc>
              <a:spcBef>
                <a:spcPts val="0"/>
              </a:spcBef>
              <a:buClrTx/>
              <a:buFont typeface="Wingdings" panose="05000000000000000000" pitchFamily="2" charset="2"/>
              <a:buChar char="q"/>
            </a:pPr>
            <a:r>
              <a:rPr lang="en-US" sz="2600" dirty="0">
                <a:solidFill>
                  <a:schemeClr val="tx1"/>
                </a:solidFill>
              </a:rPr>
              <a:t>The United Nations Organization has therefore set a target to reduce carbon dioxide emissions by 80% by 2050.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57338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76200"/>
            <a:ext cx="8763000" cy="6610451"/>
          </a:xfrm>
        </p:spPr>
        <p:txBody>
          <a:bodyPr>
            <a:normAutofit fontScale="70000" lnSpcReduction="20000"/>
          </a:bodyPr>
          <a:lstStyle/>
          <a:p>
            <a:pPr marL="0" indent="0" algn="just">
              <a:lnSpc>
                <a:spcPct val="120000"/>
              </a:lnSpc>
              <a:spcBef>
                <a:spcPts val="0"/>
              </a:spcBef>
              <a:buClrTx/>
              <a:buNone/>
            </a:pPr>
            <a:r>
              <a:rPr lang="en-US" sz="3400" b="1" dirty="0">
                <a:solidFill>
                  <a:srgbClr val="00B050"/>
                </a:solidFill>
              </a:rPr>
              <a:t>3. Socio-Cultural Environment</a:t>
            </a:r>
          </a:p>
          <a:p>
            <a:pPr algn="just">
              <a:lnSpc>
                <a:spcPct val="120000"/>
              </a:lnSpc>
              <a:spcBef>
                <a:spcPts val="0"/>
              </a:spcBef>
              <a:buClrTx/>
              <a:buFont typeface="Wingdings" panose="05000000000000000000" pitchFamily="2" charset="2"/>
              <a:buChar char="q"/>
            </a:pPr>
            <a:r>
              <a:rPr lang="en-US" sz="2900" dirty="0">
                <a:solidFill>
                  <a:schemeClr val="tx1"/>
                </a:solidFill>
              </a:rPr>
              <a:t>The social environment, sociocultural context refers to the immediate physical and social setting in which people live or in which something happens or develops. It includes the culture that the individual was educated or lives in and the people and institutions with whom they interact. </a:t>
            </a:r>
          </a:p>
          <a:p>
            <a:pPr algn="just">
              <a:lnSpc>
                <a:spcPct val="120000"/>
              </a:lnSpc>
              <a:spcBef>
                <a:spcPts val="0"/>
              </a:spcBef>
              <a:buClrTx/>
              <a:buFont typeface="Wingdings" panose="05000000000000000000" pitchFamily="2" charset="2"/>
              <a:buChar char="q"/>
            </a:pPr>
            <a:r>
              <a:rPr lang="en-US" sz="2900" dirty="0">
                <a:solidFill>
                  <a:schemeClr val="tx1"/>
                </a:solidFill>
              </a:rPr>
              <a:t>Social environment includes an individual’s social, economic and political condition wherein he lives. The moral, cultural and emotional forces influence the life and nature of individual behaviour.</a:t>
            </a:r>
          </a:p>
          <a:p>
            <a:pPr algn="just">
              <a:lnSpc>
                <a:spcPct val="120000"/>
              </a:lnSpc>
              <a:spcBef>
                <a:spcPts val="0"/>
              </a:spcBef>
              <a:buClrTx/>
              <a:buFont typeface="Wingdings" panose="05000000000000000000" pitchFamily="2" charset="2"/>
              <a:buChar char="q"/>
            </a:pPr>
            <a:r>
              <a:rPr lang="en-US" sz="2900" dirty="0">
                <a:solidFill>
                  <a:schemeClr val="tx1"/>
                </a:solidFill>
              </a:rPr>
              <a:t>Solidarity - People with the same social environment often develop a sense of social solidarity. They often tend to trust and help one another and to congregate in social groups. They will often think in similar styles and patterns even when their conclusions differ.</a:t>
            </a:r>
          </a:p>
          <a:p>
            <a:pPr algn="just">
              <a:lnSpc>
                <a:spcPct val="120000"/>
              </a:lnSpc>
              <a:spcBef>
                <a:spcPts val="0"/>
              </a:spcBef>
              <a:buClrTx/>
              <a:buFont typeface="Wingdings" panose="05000000000000000000" pitchFamily="2" charset="2"/>
              <a:buChar char="q"/>
            </a:pPr>
            <a:r>
              <a:rPr lang="en-US" sz="2900" dirty="0">
                <a:solidFill>
                  <a:schemeClr val="tx1"/>
                </a:solidFill>
              </a:rPr>
              <a:t>Customs and beliefs have an effect on human health.</a:t>
            </a:r>
          </a:p>
          <a:p>
            <a:pPr algn="just">
              <a:lnSpc>
                <a:spcPct val="120000"/>
              </a:lnSpc>
              <a:spcBef>
                <a:spcPts val="0"/>
              </a:spcBef>
              <a:buClrTx/>
              <a:buFont typeface="Wingdings" panose="05000000000000000000" pitchFamily="2" charset="2"/>
              <a:buChar char="q"/>
            </a:pPr>
            <a:r>
              <a:rPr lang="en-US" sz="2900" dirty="0">
                <a:solidFill>
                  <a:schemeClr val="tx1"/>
                </a:solidFill>
              </a:rPr>
              <a:t>It is important to listen to the community’s reasons for their beliefs and practices. This will facilitate the choice of the health measures and suitable solutions after</a:t>
            </a:r>
          </a:p>
          <a:p>
            <a:pPr algn="just">
              <a:lnSpc>
                <a:spcPct val="120000"/>
              </a:lnSpc>
              <a:spcBef>
                <a:spcPts val="0"/>
              </a:spcBef>
              <a:buClrTx/>
              <a:buFont typeface="Wingdings" panose="05000000000000000000" pitchFamily="2" charset="2"/>
              <a:buChar char="q"/>
            </a:pPr>
            <a:r>
              <a:rPr lang="en-US" sz="2900" dirty="0">
                <a:solidFill>
                  <a:schemeClr val="tx1"/>
                </a:solidFill>
              </a:rPr>
              <a:t>Some of the health issues affected by these Socio-Cultural environment are food habits and cooking practices. Different communities have different food habits and cooking practices.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588787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000" b="1" dirty="0">
                <a:solidFill>
                  <a:schemeClr val="tx1"/>
                </a:solidFill>
              </a:rPr>
              <a:t>Socio-cultural Environment</a:t>
            </a: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endParaRPr lang="en-US" sz="2000" b="1" dirty="0">
              <a:solidFill>
                <a:schemeClr val="tx1"/>
              </a:solidFill>
            </a:endParaRPr>
          </a:p>
          <a:p>
            <a:pPr marL="0" indent="0" algn="just">
              <a:lnSpc>
                <a:spcPct val="120000"/>
              </a:lnSpc>
              <a:spcBef>
                <a:spcPts val="0"/>
              </a:spcBef>
              <a:buClrTx/>
              <a:buNone/>
            </a:pPr>
            <a:r>
              <a:rPr lang="en-US" sz="2000" b="1" dirty="0">
                <a:solidFill>
                  <a:schemeClr val="tx1"/>
                </a:solidFill>
              </a:rPr>
              <a:t>The impact of social and cultural environment on health.</a:t>
            </a:r>
          </a:p>
          <a:p>
            <a:pPr algn="just">
              <a:lnSpc>
                <a:spcPct val="120000"/>
              </a:lnSpc>
              <a:spcBef>
                <a:spcPts val="0"/>
              </a:spcBef>
              <a:buClrTx/>
              <a:buFont typeface="Wingdings" panose="05000000000000000000" pitchFamily="2" charset="2"/>
              <a:buChar char="q"/>
            </a:pPr>
            <a:r>
              <a:rPr lang="en-US" sz="2000" dirty="0">
                <a:solidFill>
                  <a:schemeClr val="tx1"/>
                </a:solidFill>
              </a:rPr>
              <a:t>The influence of social and cultural variables on health involves dimensions of both time as well as place. The contexts in which social and cultural variables operate to influence health outcomes are called the social and cultural environment.</a:t>
            </a:r>
          </a:p>
          <a:p>
            <a:pPr algn="just">
              <a:lnSpc>
                <a:spcPct val="120000"/>
              </a:lnSpc>
              <a:spcBef>
                <a:spcPts val="0"/>
              </a:spcBef>
              <a:buClrTx/>
              <a:buFont typeface="Wingdings" panose="05000000000000000000" pitchFamily="2" charset="2"/>
              <a:buChar char="q"/>
            </a:pPr>
            <a:r>
              <a:rPr lang="en-US" sz="2000" dirty="0">
                <a:solidFill>
                  <a:schemeClr val="tx1"/>
                </a:solidFill>
              </a:rPr>
              <a:t>The social determinants of health can be conceptualized as influencing health and the life course.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990600" y="609600"/>
            <a:ext cx="5562600" cy="3277127"/>
          </a:xfrm>
          <a:prstGeom prst="rect">
            <a:avLst/>
          </a:prstGeom>
        </p:spPr>
      </p:pic>
    </p:spTree>
    <p:extLst>
      <p:ext uri="{BB962C8B-B14F-4D97-AF65-F5344CB8AC3E}">
        <p14:creationId xmlns:p14="http://schemas.microsoft.com/office/powerpoint/2010/main" val="41340060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337"/>
            <a:ext cx="8886831" cy="6785710"/>
          </a:xfrm>
        </p:spPr>
        <p:txBody>
          <a:bodyPr>
            <a:normAutofit fontScale="25000" lnSpcReduction="20000"/>
          </a:bodyPr>
          <a:lstStyle/>
          <a:p>
            <a:pPr marL="0" indent="0" algn="just">
              <a:lnSpc>
                <a:spcPct val="120000"/>
              </a:lnSpc>
              <a:spcBef>
                <a:spcPts val="0"/>
              </a:spcBef>
              <a:buClrTx/>
              <a:buNone/>
            </a:pPr>
            <a:r>
              <a:rPr lang="en-US" sz="9600" b="1" dirty="0">
                <a:solidFill>
                  <a:srgbClr val="00B050"/>
                </a:solidFill>
              </a:rPr>
              <a:t>4. Economic / political environment </a:t>
            </a:r>
            <a:endParaRPr lang="en-US" sz="9600" dirty="0">
              <a:solidFill>
                <a:schemeClr val="tx1"/>
              </a:solidFill>
            </a:endParaRPr>
          </a:p>
          <a:p>
            <a:pPr algn="just">
              <a:lnSpc>
                <a:spcPct val="120000"/>
              </a:lnSpc>
              <a:spcBef>
                <a:spcPts val="0"/>
              </a:spcBef>
              <a:buClrTx/>
              <a:buFont typeface="Wingdings" panose="05000000000000000000" pitchFamily="2" charset="2"/>
              <a:buChar char="q"/>
            </a:pPr>
            <a:r>
              <a:rPr lang="en-US" sz="9200" dirty="0">
                <a:solidFill>
                  <a:schemeClr val="tx1"/>
                </a:solidFill>
              </a:rPr>
              <a:t>These components include work, money and government.</a:t>
            </a:r>
          </a:p>
          <a:p>
            <a:pPr algn="just">
              <a:lnSpc>
                <a:spcPct val="120000"/>
              </a:lnSpc>
              <a:spcBef>
                <a:spcPts val="0"/>
              </a:spcBef>
              <a:buClrTx/>
              <a:buFont typeface="Wingdings" panose="05000000000000000000" pitchFamily="2" charset="2"/>
              <a:buChar char="q"/>
            </a:pPr>
            <a:r>
              <a:rPr lang="en-US" sz="9200" dirty="0">
                <a:solidFill>
                  <a:schemeClr val="tx1"/>
                </a:solidFill>
              </a:rPr>
              <a:t>The economic factor relates to both rural and urban economies as well as local community organisation. Rural and urban economics will determine to a great extent the quality of environmental health. People can change their environment either positively or negatively. Some of these changes are described as development.</a:t>
            </a:r>
          </a:p>
          <a:p>
            <a:pPr algn="just">
              <a:lnSpc>
                <a:spcPct val="120000"/>
              </a:lnSpc>
              <a:spcBef>
                <a:spcPts val="0"/>
              </a:spcBef>
              <a:buClrTx/>
              <a:buFont typeface="Wingdings" panose="05000000000000000000" pitchFamily="2" charset="2"/>
              <a:buChar char="q"/>
            </a:pPr>
            <a:r>
              <a:rPr lang="en-US" sz="9200" dirty="0">
                <a:solidFill>
                  <a:schemeClr val="tx1"/>
                </a:solidFill>
              </a:rPr>
              <a:t>Some development projects may make the environment healthier, while others make it a suitable habitat for diseases.</a:t>
            </a:r>
          </a:p>
          <a:p>
            <a:pPr algn="just">
              <a:lnSpc>
                <a:spcPct val="120000"/>
              </a:lnSpc>
              <a:spcBef>
                <a:spcPts val="0"/>
              </a:spcBef>
              <a:buClrTx/>
              <a:buFont typeface="Wingdings" panose="05000000000000000000" pitchFamily="2" charset="2"/>
              <a:buChar char="q"/>
            </a:pPr>
            <a:r>
              <a:rPr lang="en-US" sz="9200" dirty="0">
                <a:solidFill>
                  <a:schemeClr val="tx1"/>
                </a:solidFill>
              </a:rPr>
              <a:t>The government involves political influences into development policies.</a:t>
            </a:r>
          </a:p>
          <a:p>
            <a:pPr algn="just">
              <a:lnSpc>
                <a:spcPct val="120000"/>
              </a:lnSpc>
              <a:spcBef>
                <a:spcPts val="0"/>
              </a:spcBef>
              <a:buClrTx/>
              <a:buFont typeface="Wingdings" panose="05000000000000000000" pitchFamily="2" charset="2"/>
              <a:buChar char="q"/>
            </a:pPr>
            <a:r>
              <a:rPr lang="en-US" sz="9200" dirty="0">
                <a:solidFill>
                  <a:schemeClr val="tx1"/>
                </a:solidFill>
              </a:rPr>
              <a:t>The government develops policies, which enforce environmental health. It also plays a great part in influencing the implementation of health activities. Political instability causes unrest, insecurity and psychological problems. Management of disease outbreaks may be lacking as health facilities may be destroyed.</a:t>
            </a:r>
          </a:p>
          <a:p>
            <a:pPr algn="just">
              <a:lnSpc>
                <a:spcPct val="120000"/>
              </a:lnSpc>
              <a:spcBef>
                <a:spcPts val="0"/>
              </a:spcBef>
              <a:buClrTx/>
              <a:buFont typeface="Wingdings" panose="05000000000000000000" pitchFamily="2" charset="2"/>
              <a:buChar char="q"/>
            </a:pPr>
            <a:endParaRPr lang="en-US" sz="80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18274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337"/>
            <a:ext cx="8886831" cy="6785710"/>
          </a:xfrm>
        </p:spPr>
        <p:txBody>
          <a:bodyPr>
            <a:normAutofit fontScale="25000" lnSpcReduction="20000"/>
          </a:bodyPr>
          <a:lstStyle/>
          <a:p>
            <a:pPr marL="0" indent="0" algn="just">
              <a:lnSpc>
                <a:spcPct val="120000"/>
              </a:lnSpc>
              <a:spcBef>
                <a:spcPts val="0"/>
              </a:spcBef>
              <a:buClrTx/>
              <a:buNone/>
            </a:pPr>
            <a:r>
              <a:rPr lang="en-US" sz="9600" b="1" dirty="0">
                <a:solidFill>
                  <a:schemeClr val="tx1"/>
                </a:solidFill>
              </a:rPr>
              <a:t>Political Environment</a:t>
            </a:r>
          </a:p>
          <a:p>
            <a:pPr marL="0" indent="0" algn="just">
              <a:lnSpc>
                <a:spcPct val="120000"/>
              </a:lnSpc>
              <a:spcBef>
                <a:spcPts val="0"/>
              </a:spcBef>
              <a:buClrTx/>
              <a:buNone/>
            </a:pPr>
            <a:r>
              <a:rPr lang="en-US" sz="8400" dirty="0">
                <a:solidFill>
                  <a:schemeClr val="tx1"/>
                </a:solidFill>
              </a:rPr>
              <a:t>Refers to the actions taken by the Government, which potentially affects the daily business activities of any business, company or public facilities</a:t>
            </a:r>
            <a:r>
              <a:rPr lang="en-US" sz="8000" dirty="0">
                <a:solidFill>
                  <a:schemeClr val="tx1"/>
                </a:solidFill>
              </a:rPr>
              <a:t>. </a:t>
            </a:r>
          </a:p>
          <a:p>
            <a:pPr algn="just">
              <a:lnSpc>
                <a:spcPct val="120000"/>
              </a:lnSpc>
              <a:spcBef>
                <a:spcPts val="0"/>
              </a:spcBef>
              <a:buClrTx/>
              <a:buFont typeface="Wingdings" panose="05000000000000000000" pitchFamily="2" charset="2"/>
              <a:buChar char="q"/>
            </a:pPr>
            <a:r>
              <a:rPr lang="en-US" sz="8000" dirty="0">
                <a:solidFill>
                  <a:schemeClr val="tx1"/>
                </a:solidFill>
              </a:rPr>
              <a:t>According to the Law, such actions occur on a local or international scale depending on the governmental authority.</a:t>
            </a:r>
          </a:p>
          <a:p>
            <a:pPr algn="just">
              <a:lnSpc>
                <a:spcPct val="120000"/>
              </a:lnSpc>
              <a:spcBef>
                <a:spcPts val="0"/>
              </a:spcBef>
              <a:buClrTx/>
              <a:buFont typeface="Wingdings" panose="05000000000000000000" pitchFamily="2" charset="2"/>
              <a:buChar char="q"/>
            </a:pPr>
            <a:r>
              <a:rPr lang="en-US" sz="8000" dirty="0">
                <a:solidFill>
                  <a:schemeClr val="tx1"/>
                </a:solidFill>
              </a:rPr>
              <a:t>The political environment is the state, government, its institutions, public and private stakeholders who operate that system.</a:t>
            </a:r>
          </a:p>
          <a:p>
            <a:pPr algn="just">
              <a:lnSpc>
                <a:spcPct val="120000"/>
              </a:lnSpc>
              <a:spcBef>
                <a:spcPts val="0"/>
              </a:spcBef>
              <a:buClrTx/>
              <a:buFont typeface="Wingdings" panose="05000000000000000000" pitchFamily="2" charset="2"/>
              <a:buChar char="q"/>
            </a:pPr>
            <a:r>
              <a:rPr lang="en-US" sz="8000" dirty="0">
                <a:solidFill>
                  <a:schemeClr val="tx1"/>
                </a:solidFill>
              </a:rPr>
              <a:t>Political environment includes the political culture i.e. "widely held views, beliefs and attitudes concerning what governments should try to do and the relationship between the citizens and the government." </a:t>
            </a:r>
          </a:p>
          <a:p>
            <a:pPr algn="just">
              <a:lnSpc>
                <a:spcPct val="120000"/>
              </a:lnSpc>
              <a:spcBef>
                <a:spcPts val="0"/>
              </a:spcBef>
              <a:buClrTx/>
              <a:buFont typeface="Wingdings" panose="05000000000000000000" pitchFamily="2" charset="2"/>
              <a:buChar char="q"/>
            </a:pPr>
            <a:r>
              <a:rPr lang="en-US" sz="8000" dirty="0">
                <a:solidFill>
                  <a:schemeClr val="tx1"/>
                </a:solidFill>
              </a:rPr>
              <a:t>Political culture includes peoples participation and involvement in the electoral process and the level of government acceptance by the population. This is of  importance in countries where democratic processes are practiced, like Kenya. </a:t>
            </a:r>
          </a:p>
          <a:p>
            <a:pPr algn="just">
              <a:lnSpc>
                <a:spcPct val="120000"/>
              </a:lnSpc>
              <a:spcBef>
                <a:spcPts val="0"/>
              </a:spcBef>
              <a:buClrTx/>
              <a:buFont typeface="Wingdings" panose="05000000000000000000" pitchFamily="2" charset="2"/>
              <a:buChar char="q"/>
            </a:pPr>
            <a:r>
              <a:rPr lang="en-US" sz="8000" dirty="0">
                <a:solidFill>
                  <a:schemeClr val="tx1"/>
                </a:solidFill>
              </a:rPr>
              <a:t>The political process is important in policy development, implementation and reform.  </a:t>
            </a:r>
          </a:p>
          <a:p>
            <a:pPr algn="just">
              <a:lnSpc>
                <a:spcPct val="120000"/>
              </a:lnSpc>
              <a:spcBef>
                <a:spcPts val="0"/>
              </a:spcBef>
              <a:buClrTx/>
              <a:buFont typeface="Wingdings" panose="05000000000000000000" pitchFamily="2" charset="2"/>
              <a:buChar char="q"/>
            </a:pPr>
            <a:r>
              <a:rPr lang="en-US" sz="8000" dirty="0">
                <a:solidFill>
                  <a:schemeClr val="tx1"/>
                </a:solidFill>
              </a:rPr>
              <a:t>Policy reform is inevitably political because it seeks to change who gets valued goods in the society.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540015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The Political Spectrum</a:t>
            </a:r>
          </a:p>
          <a:p>
            <a:pPr algn="just">
              <a:lnSpc>
                <a:spcPct val="120000"/>
              </a:lnSpc>
              <a:spcBef>
                <a:spcPts val="0"/>
              </a:spcBef>
              <a:buClrTx/>
              <a:buFont typeface="Wingdings" panose="05000000000000000000" pitchFamily="2" charset="2"/>
              <a:buChar char="q"/>
            </a:pPr>
            <a:r>
              <a:rPr lang="en-US" sz="2600" dirty="0">
                <a:solidFill>
                  <a:schemeClr val="tx1"/>
                </a:solidFill>
              </a:rPr>
              <a:t>Political constructs are integrated bodies of ideas (ranging from simple to very complex) that constitute socio-political platforms for different societies. A variety of political ideologies  exists in the same society. </a:t>
            </a:r>
          </a:p>
          <a:p>
            <a:pPr marL="0" indent="0" algn="just">
              <a:lnSpc>
                <a:spcPct val="120000"/>
              </a:lnSpc>
              <a:spcBef>
                <a:spcPts val="0"/>
              </a:spcBef>
              <a:buClrTx/>
              <a:buNone/>
            </a:pPr>
            <a:r>
              <a:rPr lang="en-US" sz="2600" b="1" dirty="0">
                <a:solidFill>
                  <a:schemeClr val="tx1"/>
                </a:solidFill>
              </a:rPr>
              <a:t>Political ideologies practiced in Kenya: </a:t>
            </a:r>
          </a:p>
          <a:p>
            <a:pPr marL="0" indent="0" algn="just">
              <a:lnSpc>
                <a:spcPct val="120000"/>
              </a:lnSpc>
              <a:spcBef>
                <a:spcPts val="0"/>
              </a:spcBef>
              <a:buClrTx/>
              <a:buNone/>
            </a:pPr>
            <a:r>
              <a:rPr lang="en-US" sz="2600" b="1" dirty="0">
                <a:solidFill>
                  <a:schemeClr val="tx1"/>
                </a:solidFill>
              </a:rPr>
              <a:t>Democracy.</a:t>
            </a:r>
          </a:p>
          <a:p>
            <a:pPr algn="just">
              <a:lnSpc>
                <a:spcPct val="120000"/>
              </a:lnSpc>
              <a:spcBef>
                <a:spcPts val="0"/>
              </a:spcBef>
              <a:buClrTx/>
              <a:buFont typeface="Wingdings" panose="05000000000000000000" pitchFamily="2" charset="2"/>
              <a:buChar char="q"/>
            </a:pPr>
            <a:r>
              <a:rPr lang="en-US" sz="2600" dirty="0">
                <a:solidFill>
                  <a:schemeClr val="tx1"/>
                </a:solidFill>
              </a:rPr>
              <a:t>Involves wide participation by citizens in the decision-making process.</a:t>
            </a:r>
          </a:p>
          <a:p>
            <a:pPr algn="just">
              <a:lnSpc>
                <a:spcPct val="120000"/>
              </a:lnSpc>
              <a:spcBef>
                <a:spcPts val="0"/>
              </a:spcBef>
              <a:buClrTx/>
              <a:buFont typeface="Wingdings" panose="05000000000000000000" pitchFamily="2" charset="2"/>
              <a:buChar char="q"/>
            </a:pPr>
            <a:r>
              <a:rPr lang="en-US" sz="2600" dirty="0">
                <a:solidFill>
                  <a:schemeClr val="tx1"/>
                </a:solidFill>
              </a:rPr>
              <a:t>Freedom of expression.</a:t>
            </a:r>
          </a:p>
          <a:p>
            <a:pPr algn="just">
              <a:lnSpc>
                <a:spcPct val="120000"/>
              </a:lnSpc>
              <a:spcBef>
                <a:spcPts val="0"/>
              </a:spcBef>
              <a:buClrTx/>
              <a:buFont typeface="Wingdings" panose="05000000000000000000" pitchFamily="2" charset="2"/>
              <a:buChar char="q"/>
            </a:pPr>
            <a:r>
              <a:rPr lang="en-US" sz="2600" dirty="0">
                <a:solidFill>
                  <a:schemeClr val="tx1"/>
                </a:solidFill>
              </a:rPr>
              <a:t>Voting rights for election of representatives.</a:t>
            </a:r>
          </a:p>
          <a:p>
            <a:pPr algn="just">
              <a:lnSpc>
                <a:spcPct val="120000"/>
              </a:lnSpc>
              <a:spcBef>
                <a:spcPts val="0"/>
              </a:spcBef>
              <a:buClrTx/>
              <a:buFont typeface="Wingdings" panose="05000000000000000000" pitchFamily="2" charset="2"/>
              <a:buChar char="q"/>
            </a:pPr>
            <a:r>
              <a:rPr lang="en-US" sz="2600" dirty="0">
                <a:solidFill>
                  <a:schemeClr val="tx1"/>
                </a:solidFill>
              </a:rPr>
              <a:t>Independence of judiciary.</a:t>
            </a:r>
          </a:p>
          <a:p>
            <a:pPr algn="just">
              <a:lnSpc>
                <a:spcPct val="120000"/>
              </a:lnSpc>
              <a:spcBef>
                <a:spcPts val="0"/>
              </a:spcBef>
              <a:buClrTx/>
              <a:buFont typeface="Wingdings" panose="05000000000000000000" pitchFamily="2" charset="2"/>
              <a:buChar char="q"/>
            </a:pPr>
            <a:r>
              <a:rPr lang="en-US" sz="2600" dirty="0">
                <a:solidFill>
                  <a:schemeClr val="tx1"/>
                </a:solidFill>
              </a:rPr>
              <a:t>Limited terms of elected officials.</a:t>
            </a:r>
          </a:p>
          <a:p>
            <a:pPr algn="just">
              <a:lnSpc>
                <a:spcPct val="120000"/>
              </a:lnSpc>
              <a:spcBef>
                <a:spcPts val="0"/>
              </a:spcBef>
              <a:buClrTx/>
              <a:buFont typeface="Wingdings" panose="05000000000000000000" pitchFamily="2" charset="2"/>
              <a:buChar char="q"/>
            </a:pPr>
            <a:r>
              <a:rPr lang="en-US" sz="2600" dirty="0">
                <a:solidFill>
                  <a:schemeClr val="tx1"/>
                </a:solidFill>
              </a:rPr>
              <a:t>Empowerment of the citizens.</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10385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47500" lnSpcReduction="20000"/>
          </a:bodyPr>
          <a:lstStyle/>
          <a:p>
            <a:pPr algn="just">
              <a:lnSpc>
                <a:spcPct val="120000"/>
              </a:lnSpc>
              <a:spcBef>
                <a:spcPts val="0"/>
              </a:spcBef>
              <a:buClrTx/>
              <a:buFont typeface="Wingdings" panose="05000000000000000000" pitchFamily="2" charset="2"/>
              <a:buChar char="q"/>
            </a:pPr>
            <a:r>
              <a:rPr lang="en-US" sz="4200" dirty="0">
                <a:solidFill>
                  <a:schemeClr val="tx1"/>
                </a:solidFill>
              </a:rPr>
              <a:t>Assurance of political rights of citizens as indicated by:</a:t>
            </a:r>
          </a:p>
          <a:p>
            <a:pPr lvl="1" algn="just">
              <a:lnSpc>
                <a:spcPct val="120000"/>
              </a:lnSpc>
              <a:spcBef>
                <a:spcPts val="0"/>
              </a:spcBef>
              <a:buClrTx/>
              <a:buFont typeface="Wingdings" panose="05000000000000000000" pitchFamily="2" charset="2"/>
              <a:buChar char="ü"/>
            </a:pPr>
            <a:r>
              <a:rPr lang="en-US" sz="4200" dirty="0">
                <a:solidFill>
                  <a:schemeClr val="tx1"/>
                </a:solidFill>
              </a:rPr>
              <a:t>Fair and competitive elections.</a:t>
            </a:r>
          </a:p>
          <a:p>
            <a:pPr lvl="1" algn="just">
              <a:lnSpc>
                <a:spcPct val="120000"/>
              </a:lnSpc>
              <a:spcBef>
                <a:spcPts val="0"/>
              </a:spcBef>
              <a:buClrTx/>
              <a:buFont typeface="Wingdings" panose="05000000000000000000" pitchFamily="2" charset="2"/>
              <a:buChar char="ü"/>
            </a:pPr>
            <a:r>
              <a:rPr lang="en-US" sz="4200" dirty="0">
                <a:solidFill>
                  <a:schemeClr val="tx1"/>
                </a:solidFill>
              </a:rPr>
              <a:t>Power for elected representatives.</a:t>
            </a:r>
          </a:p>
          <a:p>
            <a:pPr lvl="1" algn="just">
              <a:lnSpc>
                <a:spcPct val="120000"/>
              </a:lnSpc>
              <a:spcBef>
                <a:spcPts val="0"/>
              </a:spcBef>
              <a:buClrTx/>
              <a:buFont typeface="Wingdings" panose="05000000000000000000" pitchFamily="2" charset="2"/>
              <a:buChar char="ü"/>
            </a:pPr>
            <a:r>
              <a:rPr lang="en-US" sz="4200" dirty="0">
                <a:solidFill>
                  <a:schemeClr val="tx1"/>
                </a:solidFill>
              </a:rPr>
              <a:t>Safeguards on rights of minorities.</a:t>
            </a:r>
          </a:p>
          <a:p>
            <a:pPr lvl="1" algn="just">
              <a:lnSpc>
                <a:spcPct val="120000"/>
              </a:lnSpc>
              <a:spcBef>
                <a:spcPts val="0"/>
              </a:spcBef>
              <a:buClrTx/>
              <a:buFont typeface="Wingdings" panose="05000000000000000000" pitchFamily="2" charset="2"/>
              <a:buChar char="ü"/>
            </a:pPr>
            <a:r>
              <a:rPr lang="en-US" sz="4200" dirty="0">
                <a:solidFill>
                  <a:schemeClr val="tx1"/>
                </a:solidFill>
              </a:rPr>
              <a:t>Freedom of press.</a:t>
            </a:r>
          </a:p>
          <a:p>
            <a:pPr lvl="1" algn="just">
              <a:lnSpc>
                <a:spcPct val="120000"/>
              </a:lnSpc>
              <a:spcBef>
                <a:spcPts val="0"/>
              </a:spcBef>
              <a:buClrTx/>
              <a:buFont typeface="Wingdings" panose="05000000000000000000" pitchFamily="2" charset="2"/>
              <a:buChar char="ü"/>
            </a:pPr>
            <a:r>
              <a:rPr lang="en-US" sz="4200" dirty="0">
                <a:solidFill>
                  <a:schemeClr val="tx1"/>
                </a:solidFill>
              </a:rPr>
              <a:t>Equal rights of everyone under the law.</a:t>
            </a:r>
          </a:p>
          <a:p>
            <a:pPr lvl="1" algn="just">
              <a:lnSpc>
                <a:spcPct val="120000"/>
              </a:lnSpc>
              <a:spcBef>
                <a:spcPts val="0"/>
              </a:spcBef>
              <a:buClrTx/>
              <a:buFont typeface="Wingdings" panose="05000000000000000000" pitchFamily="2" charset="2"/>
              <a:buChar char="ü"/>
            </a:pPr>
            <a:r>
              <a:rPr lang="en-US" sz="4200" dirty="0">
                <a:solidFill>
                  <a:schemeClr val="tx1"/>
                </a:solidFill>
              </a:rPr>
              <a:t>Personal social freedom.</a:t>
            </a:r>
          </a:p>
          <a:p>
            <a:pPr marL="0" indent="0" algn="just">
              <a:lnSpc>
                <a:spcPct val="120000"/>
              </a:lnSpc>
              <a:spcBef>
                <a:spcPts val="0"/>
              </a:spcBef>
              <a:buClrTx/>
              <a:buNone/>
            </a:pPr>
            <a:r>
              <a:rPr lang="en-US" sz="4200" dirty="0">
                <a:solidFill>
                  <a:schemeClr val="tx1"/>
                </a:solidFill>
              </a:rPr>
              <a:t>Democracy in its purest form hardly exists. Various forms of representative in our Governments exists. The major forms include: </a:t>
            </a:r>
          </a:p>
          <a:p>
            <a:pPr algn="just">
              <a:lnSpc>
                <a:spcPct val="120000"/>
              </a:lnSpc>
              <a:spcBef>
                <a:spcPts val="0"/>
              </a:spcBef>
              <a:buClrTx/>
              <a:buFont typeface="Wingdings" panose="05000000000000000000" pitchFamily="2" charset="2"/>
              <a:buChar char="q"/>
            </a:pPr>
            <a:r>
              <a:rPr lang="en-US" sz="4200" u="sng" dirty="0">
                <a:solidFill>
                  <a:schemeClr val="tx1"/>
                </a:solidFill>
              </a:rPr>
              <a:t>Presidential: </a:t>
            </a:r>
            <a:r>
              <a:rPr lang="en-US" sz="4200" dirty="0">
                <a:solidFill>
                  <a:schemeClr val="tx1"/>
                </a:solidFill>
              </a:rPr>
              <a:t>Direct election of a president who is in power for a limited period of time.</a:t>
            </a:r>
          </a:p>
          <a:p>
            <a:pPr algn="just">
              <a:lnSpc>
                <a:spcPct val="120000"/>
              </a:lnSpc>
              <a:spcBef>
                <a:spcPts val="0"/>
              </a:spcBef>
              <a:buClrTx/>
              <a:buFont typeface="Wingdings" panose="05000000000000000000" pitchFamily="2" charset="2"/>
              <a:buChar char="q"/>
            </a:pPr>
            <a:r>
              <a:rPr lang="en-US" sz="4200" u="sng" dirty="0">
                <a:solidFill>
                  <a:schemeClr val="tx1"/>
                </a:solidFill>
              </a:rPr>
              <a:t>Governorship: </a:t>
            </a:r>
            <a:r>
              <a:rPr lang="en-US" sz="4200" dirty="0">
                <a:solidFill>
                  <a:schemeClr val="tx1"/>
                </a:solidFill>
              </a:rPr>
              <a:t>Direct election of a Governor who is in power for a limited period of time.</a:t>
            </a:r>
          </a:p>
          <a:p>
            <a:pPr algn="just">
              <a:lnSpc>
                <a:spcPct val="120000"/>
              </a:lnSpc>
              <a:spcBef>
                <a:spcPts val="0"/>
              </a:spcBef>
              <a:buClrTx/>
              <a:buFont typeface="Wingdings" panose="05000000000000000000" pitchFamily="2" charset="2"/>
              <a:buChar char="q"/>
            </a:pPr>
            <a:r>
              <a:rPr lang="en-US" sz="4200" u="sng" dirty="0">
                <a:solidFill>
                  <a:schemeClr val="tx1"/>
                </a:solidFill>
              </a:rPr>
              <a:t>Senatorial: </a:t>
            </a:r>
            <a:r>
              <a:rPr lang="en-US" sz="4200" dirty="0">
                <a:solidFill>
                  <a:schemeClr val="tx1"/>
                </a:solidFill>
              </a:rPr>
              <a:t>Direct election of a Senator who is in the senate for a limited period of time.</a:t>
            </a:r>
          </a:p>
          <a:p>
            <a:pPr algn="just">
              <a:lnSpc>
                <a:spcPct val="120000"/>
              </a:lnSpc>
              <a:spcBef>
                <a:spcPts val="0"/>
              </a:spcBef>
              <a:buClrTx/>
              <a:buFont typeface="Wingdings" panose="05000000000000000000" pitchFamily="2" charset="2"/>
              <a:buChar char="q"/>
            </a:pPr>
            <a:r>
              <a:rPr lang="en-US" sz="4200" u="sng" dirty="0">
                <a:solidFill>
                  <a:schemeClr val="tx1"/>
                </a:solidFill>
              </a:rPr>
              <a:t>Parliamentary: </a:t>
            </a:r>
            <a:r>
              <a:rPr lang="en-US" sz="4200" dirty="0">
                <a:solidFill>
                  <a:schemeClr val="tx1"/>
                </a:solidFill>
              </a:rPr>
              <a:t>Members of Parliament. Party with a majority of elected representatives and higher numbers of votes form the Government.</a:t>
            </a:r>
          </a:p>
          <a:p>
            <a:pPr algn="just">
              <a:lnSpc>
                <a:spcPct val="120000"/>
              </a:lnSpc>
              <a:spcBef>
                <a:spcPts val="0"/>
              </a:spcBef>
              <a:buClrTx/>
              <a:buFont typeface="Wingdings" panose="05000000000000000000" pitchFamily="2" charset="2"/>
              <a:buChar char="q"/>
            </a:pPr>
            <a:r>
              <a:rPr lang="en-US" sz="4200" u="sng" dirty="0">
                <a:solidFill>
                  <a:schemeClr val="tx1"/>
                </a:solidFill>
              </a:rPr>
              <a:t>Member of County Assembly (MCA): </a:t>
            </a:r>
            <a:r>
              <a:rPr lang="en-US" sz="4200" dirty="0">
                <a:solidFill>
                  <a:schemeClr val="tx1"/>
                </a:solidFill>
              </a:rPr>
              <a:t>Represents the people’s views at County Assembly level.</a:t>
            </a:r>
          </a:p>
          <a:p>
            <a:pPr algn="just">
              <a:lnSpc>
                <a:spcPct val="120000"/>
              </a:lnSpc>
              <a:spcBef>
                <a:spcPts val="0"/>
              </a:spcBef>
              <a:buClrTx/>
              <a:buFont typeface="Wingdings" panose="05000000000000000000" pitchFamily="2" charset="2"/>
              <a:buChar char="q"/>
            </a:pPr>
            <a:r>
              <a:rPr lang="en-US" sz="4200" u="sng" dirty="0">
                <a:solidFill>
                  <a:schemeClr val="tx1"/>
                </a:solidFill>
              </a:rPr>
              <a:t>Women representative: </a:t>
            </a:r>
            <a:r>
              <a:rPr lang="en-US" sz="4200" dirty="0">
                <a:solidFill>
                  <a:schemeClr val="tx1"/>
                </a:solidFill>
              </a:rPr>
              <a:t>Represents women views at national level.</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91489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772525" cy="6534251"/>
          </a:xfrm>
        </p:spPr>
        <p:txBody>
          <a:bodyPr>
            <a:normAutofit fontScale="85000" lnSpcReduction="10000"/>
          </a:bodyPr>
          <a:lstStyle/>
          <a:p>
            <a:pPr marL="0" indent="0" algn="just">
              <a:lnSpc>
                <a:spcPct val="120000"/>
              </a:lnSpc>
              <a:spcBef>
                <a:spcPts val="0"/>
              </a:spcBef>
              <a:buClrTx/>
              <a:buNone/>
            </a:pPr>
            <a:r>
              <a:rPr lang="en-US" sz="2800" b="1" dirty="0">
                <a:solidFill>
                  <a:schemeClr val="tx1"/>
                </a:solidFill>
              </a:rPr>
              <a:t>Economic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It’s the totality of economic factors, such as employment, income, inflation, interest rates, productivity, and wealth, that influence the buying behavior of consumers and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Environmental economics undertakes theoretical studies of the economic effects of national or local environmental policies around the world.</a:t>
            </a:r>
          </a:p>
          <a:p>
            <a:pPr algn="just">
              <a:lnSpc>
                <a:spcPct val="120000"/>
              </a:lnSpc>
              <a:spcBef>
                <a:spcPts val="0"/>
              </a:spcBef>
              <a:buClrTx/>
              <a:buFont typeface="Wingdings" panose="05000000000000000000" pitchFamily="2" charset="2"/>
              <a:buChar char="q"/>
            </a:pPr>
            <a:r>
              <a:rPr lang="en-US" sz="2600" dirty="0">
                <a:solidFill>
                  <a:schemeClr val="tx1"/>
                </a:solidFill>
              </a:rPr>
              <a:t>Particular issues include the costs and benefits of alternative environmental policies to deal with air pollution, water quality, toxic substances, solid waste and global warming. </a:t>
            </a:r>
          </a:p>
          <a:p>
            <a:pPr marL="0" indent="0" algn="just">
              <a:lnSpc>
                <a:spcPct val="120000"/>
              </a:lnSpc>
              <a:spcBef>
                <a:spcPts val="0"/>
              </a:spcBef>
              <a:buClrTx/>
              <a:buNone/>
            </a:pPr>
            <a:r>
              <a:rPr lang="en-US" sz="2600" b="1" dirty="0">
                <a:solidFill>
                  <a:schemeClr val="tx1"/>
                </a:solidFill>
              </a:rPr>
              <a:t>Market failure.</a:t>
            </a:r>
          </a:p>
          <a:p>
            <a:pPr algn="just">
              <a:lnSpc>
                <a:spcPct val="120000"/>
              </a:lnSpc>
              <a:spcBef>
                <a:spcPts val="0"/>
              </a:spcBef>
              <a:buClrTx/>
              <a:buFont typeface="Wingdings" panose="05000000000000000000" pitchFamily="2" charset="2"/>
              <a:buChar char="q"/>
            </a:pPr>
            <a:r>
              <a:rPr lang="en-US" sz="2600" dirty="0">
                <a:solidFill>
                  <a:schemeClr val="tx1"/>
                </a:solidFill>
              </a:rPr>
              <a:t>Central to environmental economics is the concept of market failure. </a:t>
            </a:r>
          </a:p>
          <a:p>
            <a:pPr algn="just">
              <a:lnSpc>
                <a:spcPct val="120000"/>
              </a:lnSpc>
              <a:spcBef>
                <a:spcPts val="0"/>
              </a:spcBef>
              <a:buClrTx/>
              <a:buFont typeface="Wingdings" panose="05000000000000000000" pitchFamily="2" charset="2"/>
              <a:buChar char="q"/>
            </a:pPr>
            <a:r>
              <a:rPr lang="en-US" sz="2600" u="sng" dirty="0">
                <a:solidFill>
                  <a:schemeClr val="tx1"/>
                </a:solidFill>
              </a:rPr>
              <a:t>Market failure </a:t>
            </a:r>
            <a:r>
              <a:rPr lang="en-US" sz="2600" dirty="0">
                <a:solidFill>
                  <a:schemeClr val="tx1"/>
                </a:solidFill>
              </a:rPr>
              <a:t>means that markets fail to allocate resources efficiently. A market failure occurs when the market does not allocate scarce resources as per the demand.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16142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chemeClr val="tx1"/>
                </a:solidFill>
              </a:rPr>
              <a:t>Economic Market Development</a:t>
            </a:r>
          </a:p>
          <a:p>
            <a:pPr marL="0" indent="0" algn="just">
              <a:lnSpc>
                <a:spcPct val="120000"/>
              </a:lnSpc>
              <a:spcBef>
                <a:spcPts val="0"/>
              </a:spcBef>
              <a:buClrTx/>
              <a:buNone/>
            </a:pPr>
            <a:r>
              <a:rPr lang="en-US" sz="2000" dirty="0">
                <a:solidFill>
                  <a:schemeClr val="tx1"/>
                </a:solidFill>
              </a:rPr>
              <a:t>Global markets can be divided into five categories based on the criterion of gross national product per capita:- </a:t>
            </a:r>
          </a:p>
          <a:p>
            <a:pPr marL="514350" indent="-514350" algn="just">
              <a:lnSpc>
                <a:spcPct val="120000"/>
              </a:lnSpc>
              <a:spcBef>
                <a:spcPts val="0"/>
              </a:spcBef>
              <a:buClrTx/>
              <a:buFont typeface="+mj-lt"/>
              <a:buAutoNum type="arabicPeriod"/>
            </a:pPr>
            <a:r>
              <a:rPr lang="en-US" sz="2000" u="sng" dirty="0">
                <a:solidFill>
                  <a:schemeClr val="tx1"/>
                </a:solidFill>
              </a:rPr>
              <a:t>Pre-industrial countries </a:t>
            </a:r>
            <a:r>
              <a:rPr lang="en-US" sz="2000" dirty="0">
                <a:solidFill>
                  <a:schemeClr val="tx1"/>
                </a:solidFill>
              </a:rPr>
              <a:t>- Limited industrialization, low literacy rates, high birth rates, heavy reliance on foreign aid, political instability, little market potential – (parts of Sub-Saharan Africa). </a:t>
            </a:r>
          </a:p>
          <a:p>
            <a:pPr marL="514350" indent="-514350" algn="just">
              <a:lnSpc>
                <a:spcPct val="120000"/>
              </a:lnSpc>
              <a:spcBef>
                <a:spcPts val="0"/>
              </a:spcBef>
              <a:buClrTx/>
              <a:buFont typeface="+mj-lt"/>
              <a:buAutoNum type="arabicPeriod"/>
            </a:pPr>
            <a:r>
              <a:rPr lang="en-US" sz="2000" u="sng" dirty="0">
                <a:solidFill>
                  <a:schemeClr val="tx1"/>
                </a:solidFill>
              </a:rPr>
              <a:t>Less developed countries </a:t>
            </a:r>
            <a:r>
              <a:rPr lang="en-US" sz="2000" dirty="0">
                <a:solidFill>
                  <a:schemeClr val="tx1"/>
                </a:solidFill>
              </a:rPr>
              <a:t>- Early stages of industrialization, growing domestic market, mature product markets, increasing competitive threat. </a:t>
            </a:r>
          </a:p>
          <a:p>
            <a:pPr marL="514350" indent="-514350" algn="just">
              <a:lnSpc>
                <a:spcPct val="120000"/>
              </a:lnSpc>
              <a:spcBef>
                <a:spcPts val="0"/>
              </a:spcBef>
              <a:buClrTx/>
              <a:buFont typeface="+mj-lt"/>
              <a:buAutoNum type="arabicPeriod"/>
            </a:pPr>
            <a:r>
              <a:rPr lang="en-US" sz="2000" u="sng" dirty="0">
                <a:solidFill>
                  <a:schemeClr val="tx1"/>
                </a:solidFill>
              </a:rPr>
              <a:t>Developing countries </a:t>
            </a:r>
            <a:r>
              <a:rPr lang="en-US" sz="2000" dirty="0">
                <a:solidFill>
                  <a:schemeClr val="tx1"/>
                </a:solidFill>
              </a:rPr>
              <a:t>- Decrease in percentage of agricultural workers, industrialization, rising wages, high literacy rates, lower wage rates than developed countries, formidable competitors. </a:t>
            </a:r>
          </a:p>
          <a:p>
            <a:pPr marL="514350" indent="-514350" algn="just">
              <a:lnSpc>
                <a:spcPct val="120000"/>
              </a:lnSpc>
              <a:spcBef>
                <a:spcPts val="0"/>
              </a:spcBef>
              <a:buClrTx/>
              <a:buFont typeface="+mj-lt"/>
              <a:buAutoNum type="arabicPeriod"/>
            </a:pPr>
            <a:r>
              <a:rPr lang="en-US" sz="2000" u="sng" dirty="0">
                <a:solidFill>
                  <a:schemeClr val="tx1"/>
                </a:solidFill>
              </a:rPr>
              <a:t>Industrialized countries </a:t>
            </a:r>
            <a:r>
              <a:rPr lang="en-US" sz="2000" dirty="0">
                <a:solidFill>
                  <a:schemeClr val="tx1"/>
                </a:solidFill>
              </a:rPr>
              <a:t>- Moving towards post industrialization, high standard of living. </a:t>
            </a:r>
          </a:p>
          <a:p>
            <a:pPr marL="514350" indent="-514350" algn="just">
              <a:lnSpc>
                <a:spcPct val="120000"/>
              </a:lnSpc>
              <a:spcBef>
                <a:spcPts val="0"/>
              </a:spcBef>
              <a:buClrTx/>
              <a:buFont typeface="+mj-lt"/>
              <a:buAutoNum type="arabicPeriod"/>
            </a:pPr>
            <a:r>
              <a:rPr lang="en-US" sz="2000" u="sng" dirty="0">
                <a:solidFill>
                  <a:schemeClr val="tx1"/>
                </a:solidFill>
              </a:rPr>
              <a:t>Advanced countries </a:t>
            </a:r>
            <a:r>
              <a:rPr lang="en-US" sz="2000" dirty="0">
                <a:solidFill>
                  <a:schemeClr val="tx1"/>
                </a:solidFill>
              </a:rPr>
              <a:t>- Post industrialization, information processors, knowledge based, less machine based. Product opportunities are in new products, innovations and raw materials plus fresh foods. </a:t>
            </a:r>
          </a:p>
          <a:p>
            <a:pPr algn="just">
              <a:lnSpc>
                <a:spcPct val="120000"/>
              </a:lnSpc>
              <a:spcBef>
                <a:spcPts val="0"/>
              </a:spcBef>
              <a:buClrTx/>
              <a:buFont typeface="Wingdings" panose="05000000000000000000" pitchFamily="2" charset="2"/>
              <a:buChar char="q"/>
            </a:pPr>
            <a:endParaRPr lang="en-US" sz="2000" dirty="0">
              <a:solidFill>
                <a:schemeClr val="tx1"/>
              </a:solidFill>
            </a:endParaRPr>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9402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BALANCED DIET</a:t>
            </a:r>
            <a:r>
              <a:rPr lang="en-US" sz="2600" dirty="0">
                <a:solidFill>
                  <a:schemeClr val="tx1"/>
                </a:solidFill>
              </a:rPr>
              <a:t>: Is a diet that provides all the essential nutrients in sufficient quantity and in the correct proportions consumed at the same time in a meal to promote good health. </a:t>
            </a:r>
          </a:p>
          <a:p>
            <a:pPr algn="just">
              <a:lnSpc>
                <a:spcPct val="120000"/>
              </a:lnSpc>
              <a:spcBef>
                <a:spcPts val="0"/>
              </a:spcBef>
              <a:buClrTx/>
              <a:buFont typeface="Wingdings" panose="05000000000000000000" pitchFamily="2" charset="2"/>
              <a:buChar char="q"/>
            </a:pPr>
            <a:r>
              <a:rPr lang="en-US" sz="2600" b="1" dirty="0">
                <a:solidFill>
                  <a:schemeClr val="tx1"/>
                </a:solidFill>
              </a:rPr>
              <a:t>A calorie </a:t>
            </a:r>
            <a:r>
              <a:rPr lang="en-US" sz="2600" dirty="0">
                <a:solidFill>
                  <a:schemeClr val="tx1"/>
                </a:solidFill>
              </a:rPr>
              <a:t>is a unit of energy. In nutrition, calories refer to the energy people get from the food and drink they consume, and the energy they use in physical activity.</a:t>
            </a:r>
          </a:p>
          <a:p>
            <a:pPr algn="just">
              <a:lnSpc>
                <a:spcPct val="120000"/>
              </a:lnSpc>
              <a:spcBef>
                <a:spcPts val="0"/>
              </a:spcBef>
              <a:buClrTx/>
              <a:buFont typeface="Wingdings" panose="05000000000000000000" pitchFamily="2" charset="2"/>
              <a:buChar char="q"/>
            </a:pPr>
            <a:r>
              <a:rPr lang="en-US" sz="2600" dirty="0">
                <a:solidFill>
                  <a:schemeClr val="tx1"/>
                </a:solidFill>
              </a:rPr>
              <a:t>In dietary terms, calories are the amount of energy that a food provides.</a:t>
            </a:r>
          </a:p>
          <a:p>
            <a:pPr algn="just">
              <a:lnSpc>
                <a:spcPct val="120000"/>
              </a:lnSpc>
              <a:spcBef>
                <a:spcPts val="0"/>
              </a:spcBef>
              <a:buClrTx/>
              <a:buFont typeface="Wingdings" panose="05000000000000000000" pitchFamily="2" charset="2"/>
              <a:buChar char="q"/>
            </a:pPr>
            <a:r>
              <a:rPr lang="en-US" sz="2600" dirty="0">
                <a:solidFill>
                  <a:schemeClr val="tx1"/>
                </a:solidFill>
              </a:rPr>
              <a:t>Calories are the amount of energy released when your body breaks down (digests and absorbs) food. The more calories a food has, the more energy it can provide to your body. When you eat more calories than you need, your body stores the extra calories as body fat. Even a fat-free food can have a lot of calories.</a:t>
            </a:r>
          </a:p>
          <a:p>
            <a:pPr algn="just">
              <a:lnSpc>
                <a:spcPct val="120000"/>
              </a:lnSpc>
              <a:spcBef>
                <a:spcPts val="0"/>
              </a:spcBef>
              <a:buClrTx/>
              <a:buFont typeface="Wingdings" panose="05000000000000000000" pitchFamily="2" charset="2"/>
              <a:buChar char="q"/>
            </a:pPr>
            <a:r>
              <a:rPr lang="en-US" sz="2600" dirty="0">
                <a:solidFill>
                  <a:schemeClr val="tx1"/>
                </a:solidFill>
              </a:rPr>
              <a:t>Recommended calorie intake depends on factors such as age, size, height, sex, lifestyle, and overall general health.</a:t>
            </a:r>
          </a:p>
          <a:p>
            <a:pPr algn="just">
              <a:lnSpc>
                <a:spcPct val="120000"/>
              </a:lnSpc>
              <a:spcBef>
                <a:spcPts val="0"/>
              </a:spcBef>
              <a:buClrTx/>
              <a:buFont typeface="Wingdings" panose="05000000000000000000" pitchFamily="2" charset="2"/>
              <a:buChar char="q"/>
            </a:pPr>
            <a:r>
              <a:rPr lang="en-US" sz="2600" dirty="0">
                <a:solidFill>
                  <a:schemeClr val="tx1"/>
                </a:solidFill>
              </a:rPr>
              <a:t>The amount of energy in an item of food or drink is measured in calories.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118505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5. Technological Environment (Internet, New Technology).</a:t>
            </a:r>
          </a:p>
          <a:p>
            <a:pPr algn="just">
              <a:lnSpc>
                <a:spcPct val="120000"/>
              </a:lnSpc>
              <a:spcBef>
                <a:spcPts val="0"/>
              </a:spcBef>
              <a:buClrTx/>
              <a:buFont typeface="Wingdings" panose="05000000000000000000" pitchFamily="2" charset="2"/>
              <a:buChar char="q"/>
            </a:pPr>
            <a:r>
              <a:rPr lang="en-US" sz="2800" dirty="0">
                <a:solidFill>
                  <a:schemeClr val="tx1"/>
                </a:solidFill>
              </a:rPr>
              <a:t>It’s the development in the field of technology which affects business by new inventions of productions and other improvements in techniques to perform the business work. </a:t>
            </a:r>
          </a:p>
          <a:p>
            <a:pPr algn="just">
              <a:lnSpc>
                <a:spcPct val="120000"/>
              </a:lnSpc>
              <a:spcBef>
                <a:spcPts val="0"/>
              </a:spcBef>
              <a:buClrTx/>
              <a:buFont typeface="Wingdings" panose="05000000000000000000" pitchFamily="2" charset="2"/>
              <a:buChar char="q"/>
            </a:pPr>
            <a:r>
              <a:rPr lang="en-US" sz="2800" dirty="0">
                <a:solidFill>
                  <a:schemeClr val="tx1"/>
                </a:solidFill>
              </a:rPr>
              <a:t>We see that in 21st century, technology is changing fast. Now, all work is done online and business shops are using machinery at high level</a:t>
            </a:r>
            <a:r>
              <a:rPr lang="en-US" sz="2700" dirty="0">
                <a:solidFill>
                  <a:schemeClr val="tx1"/>
                </a:solidFill>
              </a:rPr>
              <a:t>. </a:t>
            </a:r>
          </a:p>
          <a:p>
            <a:pPr marL="0" indent="0" algn="just">
              <a:lnSpc>
                <a:spcPct val="120000"/>
              </a:lnSpc>
              <a:spcBef>
                <a:spcPts val="0"/>
              </a:spcBef>
              <a:buClrTx/>
              <a:buNone/>
            </a:pPr>
            <a:r>
              <a:rPr lang="en-US" sz="2700" b="1" dirty="0">
                <a:solidFill>
                  <a:schemeClr val="tx1"/>
                </a:solidFill>
              </a:rPr>
              <a:t>Health and Technology.</a:t>
            </a:r>
          </a:p>
          <a:p>
            <a:pPr marL="0" indent="0" algn="just">
              <a:lnSpc>
                <a:spcPct val="120000"/>
              </a:lnSpc>
              <a:spcBef>
                <a:spcPts val="0"/>
              </a:spcBef>
              <a:buClrTx/>
              <a:buNone/>
            </a:pPr>
            <a:r>
              <a:rPr lang="en-US" sz="2700" dirty="0">
                <a:solidFill>
                  <a:schemeClr val="tx1"/>
                </a:solidFill>
              </a:rPr>
              <a:t>(How technological environment is affecting health positively and negatively)</a:t>
            </a:r>
          </a:p>
          <a:p>
            <a:pPr algn="just">
              <a:lnSpc>
                <a:spcPct val="120000"/>
              </a:lnSpc>
              <a:spcBef>
                <a:spcPts val="0"/>
              </a:spcBef>
              <a:buClrTx/>
              <a:buFont typeface="Wingdings" panose="05000000000000000000" pitchFamily="2" charset="2"/>
              <a:buChar char="q"/>
            </a:pPr>
            <a:r>
              <a:rPr lang="en-US" sz="2700" dirty="0">
                <a:solidFill>
                  <a:schemeClr val="tx1"/>
                </a:solidFill>
              </a:rPr>
              <a:t>Technology can have a large impact on users' mental and physical health. </a:t>
            </a:r>
          </a:p>
          <a:p>
            <a:pPr algn="just">
              <a:lnSpc>
                <a:spcPct val="120000"/>
              </a:lnSpc>
              <a:spcBef>
                <a:spcPts val="0"/>
              </a:spcBef>
              <a:buClrTx/>
              <a:buFont typeface="Wingdings" panose="05000000000000000000" pitchFamily="2" charset="2"/>
              <a:buChar char="q"/>
            </a:pPr>
            <a:r>
              <a:rPr lang="en-US" sz="2700" dirty="0">
                <a:solidFill>
                  <a:schemeClr val="tx1"/>
                </a:solidFill>
              </a:rPr>
              <a:t>Being overly connected can cause psychological issues such as distraction, narcissism, expectation of instant gratification, and even depression. </a:t>
            </a:r>
          </a:p>
          <a:p>
            <a:pPr algn="just">
              <a:lnSpc>
                <a:spcPct val="120000"/>
              </a:lnSpc>
              <a:spcBef>
                <a:spcPts val="0"/>
              </a:spcBef>
              <a:buClrTx/>
              <a:buFont typeface="Wingdings" panose="05000000000000000000" pitchFamily="2" charset="2"/>
              <a:buChar char="q"/>
            </a:pPr>
            <a:r>
              <a:rPr lang="en-US" sz="2700" dirty="0">
                <a:solidFill>
                  <a:schemeClr val="tx1"/>
                </a:solidFill>
              </a:rPr>
              <a:t>Besides affecting users' mental health, use of technology can also have negative repercussions on physical health causing vision problems, hearing loss, and neck strain. Fortunately, there are steps that can be taken to help alleviate these health issues.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33098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Autofit/>
          </a:bodyPr>
          <a:lstStyle/>
          <a:p>
            <a:pPr marL="0" indent="0" algn="just">
              <a:lnSpc>
                <a:spcPct val="120000"/>
              </a:lnSpc>
              <a:spcBef>
                <a:spcPts val="0"/>
              </a:spcBef>
              <a:buClrTx/>
              <a:buNone/>
            </a:pPr>
            <a:r>
              <a:rPr lang="en-US" sz="2000" b="1" dirty="0">
                <a:solidFill>
                  <a:schemeClr val="tx1"/>
                </a:solidFill>
              </a:rPr>
              <a:t>Technology and psychological issues</a:t>
            </a:r>
          </a:p>
          <a:p>
            <a:pPr marL="0" indent="0" algn="just">
              <a:lnSpc>
                <a:spcPct val="120000"/>
              </a:lnSpc>
              <a:spcBef>
                <a:spcPts val="0"/>
              </a:spcBef>
              <a:buClrTx/>
              <a:buNone/>
            </a:pPr>
            <a:r>
              <a:rPr lang="en-US" sz="2000" dirty="0">
                <a:solidFill>
                  <a:schemeClr val="tx1"/>
                </a:solidFill>
              </a:rPr>
              <a:t>Digital technology can be harmful to your health.</a:t>
            </a:r>
          </a:p>
          <a:p>
            <a:pPr marL="0" indent="0" algn="just">
              <a:lnSpc>
                <a:spcPct val="120000"/>
              </a:lnSpc>
              <a:spcBef>
                <a:spcPts val="0"/>
              </a:spcBef>
              <a:buClrTx/>
              <a:buNone/>
            </a:pPr>
            <a:r>
              <a:rPr lang="en-US" sz="2000" b="1" dirty="0">
                <a:solidFill>
                  <a:schemeClr val="tx1"/>
                </a:solidFill>
              </a:rPr>
              <a:t>1. Digital eyestrain.</a:t>
            </a:r>
          </a:p>
          <a:p>
            <a:pPr algn="just">
              <a:lnSpc>
                <a:spcPct val="120000"/>
              </a:lnSpc>
              <a:spcBef>
                <a:spcPts val="0"/>
              </a:spcBef>
              <a:buClrTx/>
              <a:buFont typeface="Wingdings" panose="05000000000000000000" pitchFamily="2" charset="2"/>
              <a:buChar char="q"/>
            </a:pPr>
            <a:r>
              <a:rPr lang="en-US" sz="2000" dirty="0">
                <a:solidFill>
                  <a:schemeClr val="tx1"/>
                </a:solidFill>
              </a:rPr>
              <a:t>When we gaze at a screen for long periods of time, we often forget to blink. In fact, research has shown we blink 10 times less than usual, which means the tears that protect our eyes evaporate without being replaced. Additionally, reading the smaller fonts on a smartphone or other portable device can intensify the strain.</a:t>
            </a:r>
          </a:p>
          <a:p>
            <a:pPr marL="0" indent="0" algn="just">
              <a:lnSpc>
                <a:spcPct val="120000"/>
              </a:lnSpc>
              <a:spcBef>
                <a:spcPts val="0"/>
              </a:spcBef>
              <a:buClrTx/>
              <a:buNone/>
            </a:pPr>
            <a:r>
              <a:rPr lang="en-US" sz="2000" b="1" dirty="0">
                <a:solidFill>
                  <a:schemeClr val="tx1"/>
                </a:solidFill>
              </a:rPr>
              <a:t>2. Sleep disorders.</a:t>
            </a:r>
          </a:p>
          <a:p>
            <a:pPr algn="just">
              <a:lnSpc>
                <a:spcPct val="120000"/>
              </a:lnSpc>
              <a:spcBef>
                <a:spcPts val="0"/>
              </a:spcBef>
              <a:buClrTx/>
              <a:buFont typeface="Wingdings" panose="05000000000000000000" pitchFamily="2" charset="2"/>
              <a:buChar char="q"/>
            </a:pPr>
            <a:r>
              <a:rPr lang="en-US" sz="2000" dirty="0">
                <a:solidFill>
                  <a:schemeClr val="tx1"/>
                </a:solidFill>
              </a:rPr>
              <a:t>We love our devices so much that many of us even sleep with them. </a:t>
            </a:r>
          </a:p>
          <a:p>
            <a:pPr algn="just">
              <a:lnSpc>
                <a:spcPct val="120000"/>
              </a:lnSpc>
              <a:spcBef>
                <a:spcPts val="0"/>
              </a:spcBef>
              <a:buClrTx/>
              <a:buFont typeface="Wingdings" panose="05000000000000000000" pitchFamily="2" charset="2"/>
              <a:buChar char="q"/>
            </a:pPr>
            <a:r>
              <a:rPr lang="en-US" sz="2000" dirty="0">
                <a:solidFill>
                  <a:schemeClr val="tx1"/>
                </a:solidFill>
              </a:rPr>
              <a:t>It might seem like a harmless habit, but late-night technology use can interfere with your ability to sleep.</a:t>
            </a:r>
          </a:p>
          <a:p>
            <a:pPr algn="just">
              <a:lnSpc>
                <a:spcPct val="120000"/>
              </a:lnSpc>
              <a:spcBef>
                <a:spcPts val="0"/>
              </a:spcBef>
              <a:buClrTx/>
              <a:buFont typeface="Wingdings" panose="05000000000000000000" pitchFamily="2" charset="2"/>
              <a:buChar char="q"/>
            </a:pPr>
            <a:r>
              <a:rPr lang="en-US" sz="2000" dirty="0">
                <a:solidFill>
                  <a:schemeClr val="tx1"/>
                </a:solidFill>
              </a:rPr>
              <a:t>“Artificial light exposure between dusk and the time we go to bed at night suppresses release of the sleep-promoting hormone melatonin, enhances alertness and shifts circadian rhythms to a later hour, making it more difficult to fall asleep. </a:t>
            </a:r>
          </a:p>
          <a:p>
            <a:pPr algn="just">
              <a:lnSpc>
                <a:spcPct val="120000"/>
              </a:lnSpc>
              <a:spcBef>
                <a:spcPts val="0"/>
              </a:spcBef>
              <a:buClrTx/>
              <a:buFont typeface="Wingdings" panose="05000000000000000000" pitchFamily="2" charset="2"/>
              <a:buChar char="q"/>
            </a:pPr>
            <a:r>
              <a:rPr lang="en-US" sz="2000" dirty="0">
                <a:solidFill>
                  <a:schemeClr val="tx1"/>
                </a:solidFill>
              </a:rPr>
              <a:t>To avoid sleep disruption, try replacing late-night technology use with sleep-conducive activities such as taking a bath or reading in bed. </a:t>
            </a:r>
          </a:p>
          <a:p>
            <a:pPr algn="just">
              <a:lnSpc>
                <a:spcPct val="120000"/>
              </a:lnSpc>
              <a:spcBef>
                <a:spcPts val="0"/>
              </a:spcBef>
              <a:buClrTx/>
              <a:buFont typeface="Wingdings" panose="05000000000000000000" pitchFamily="2" charset="2"/>
              <a:buChar char="q"/>
            </a:pPr>
            <a:endParaRPr lang="en-US" sz="2000" dirty="0"/>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670972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solidFill>
                  <a:schemeClr val="tx1"/>
                </a:solidFill>
              </a:rPr>
              <a:t>3. Physical  inactivity</a:t>
            </a:r>
          </a:p>
          <a:p>
            <a:pPr algn="just">
              <a:lnSpc>
                <a:spcPct val="120000"/>
              </a:lnSpc>
              <a:spcBef>
                <a:spcPts val="0"/>
              </a:spcBef>
              <a:buClrTx/>
              <a:buFont typeface="Wingdings" panose="05000000000000000000" pitchFamily="2" charset="2"/>
              <a:buChar char="q"/>
            </a:pPr>
            <a:r>
              <a:rPr lang="en-US" sz="2000" dirty="0">
                <a:solidFill>
                  <a:schemeClr val="tx1"/>
                </a:solidFill>
              </a:rPr>
              <a:t>When we’re using technology, we generally aren’t exercising. That’s why there’s an increasing body of research linking overuse of digital devices to a drop in exercise and fitness levels.</a:t>
            </a:r>
          </a:p>
          <a:p>
            <a:pPr marL="0" indent="0" algn="just">
              <a:lnSpc>
                <a:spcPct val="120000"/>
              </a:lnSpc>
              <a:spcBef>
                <a:spcPts val="0"/>
              </a:spcBef>
              <a:buClrTx/>
              <a:buNone/>
            </a:pPr>
            <a:r>
              <a:rPr lang="en-US" sz="2000" b="1" dirty="0">
                <a:solidFill>
                  <a:schemeClr val="tx1"/>
                </a:solidFill>
              </a:rPr>
              <a:t>4. Neck and back problems</a:t>
            </a:r>
          </a:p>
          <a:p>
            <a:pPr algn="just">
              <a:lnSpc>
                <a:spcPct val="120000"/>
              </a:lnSpc>
              <a:spcBef>
                <a:spcPts val="0"/>
              </a:spcBef>
              <a:buClrTx/>
              <a:buFont typeface="Wingdings" panose="05000000000000000000" pitchFamily="2" charset="2"/>
              <a:buChar char="q"/>
            </a:pPr>
            <a:r>
              <a:rPr lang="en-US" sz="2000" dirty="0">
                <a:solidFill>
                  <a:schemeClr val="tx1"/>
                </a:solidFill>
              </a:rPr>
              <a:t>According to research, smartphones are responsible for the rise in the number of young people with back and neck problems, as the amount of time spent leaning over small phone screens can put spinal discs under pressure.</a:t>
            </a:r>
          </a:p>
          <a:p>
            <a:pPr marL="0" indent="0" algn="just">
              <a:lnSpc>
                <a:spcPct val="120000"/>
              </a:lnSpc>
              <a:spcBef>
                <a:spcPts val="0"/>
              </a:spcBef>
              <a:buClrTx/>
              <a:buNone/>
            </a:pPr>
            <a:r>
              <a:rPr lang="en-US" sz="2000" b="1" dirty="0">
                <a:solidFill>
                  <a:schemeClr val="tx1"/>
                </a:solidFill>
              </a:rPr>
              <a:t>5. Tunes tinnitus.</a:t>
            </a:r>
          </a:p>
          <a:p>
            <a:pPr algn="just">
              <a:lnSpc>
                <a:spcPct val="120000"/>
              </a:lnSpc>
              <a:spcBef>
                <a:spcPts val="0"/>
              </a:spcBef>
              <a:buClrTx/>
              <a:buFont typeface="Wingdings" panose="05000000000000000000" pitchFamily="2" charset="2"/>
              <a:buChar char="q"/>
            </a:pPr>
            <a:r>
              <a:rPr lang="en-US" sz="2000" dirty="0">
                <a:solidFill>
                  <a:schemeClr val="tx1"/>
                </a:solidFill>
              </a:rPr>
              <a:t>Unfortunately, most hearing loss or tinnitus caused by noise exposure is permanent. </a:t>
            </a:r>
          </a:p>
          <a:p>
            <a:pPr algn="just">
              <a:lnSpc>
                <a:spcPct val="120000"/>
              </a:lnSpc>
              <a:spcBef>
                <a:spcPts val="0"/>
              </a:spcBef>
              <a:buClrTx/>
              <a:buFont typeface="Wingdings" panose="05000000000000000000" pitchFamily="2" charset="2"/>
              <a:buChar char="q"/>
            </a:pPr>
            <a:r>
              <a:rPr lang="en-US" sz="2000" dirty="0">
                <a:solidFill>
                  <a:schemeClr val="tx1"/>
                </a:solidFill>
              </a:rPr>
              <a:t>Listening to any sound at a high volume, more than 89 decibels for more than five hours a week can damage hearing permanently over time. Listening to music at a loud volume is a common risk factor yet research has found that 39 per cent of 18 to 24 year olds listen to their favourite tunes at a dangerously loud volume.</a:t>
            </a:r>
          </a:p>
          <a:p>
            <a:pPr marL="0" indent="0" algn="just">
              <a:lnSpc>
                <a:spcPct val="120000"/>
              </a:lnSpc>
              <a:spcBef>
                <a:spcPts val="0"/>
              </a:spcBef>
              <a:buClrTx/>
              <a:buNone/>
            </a:pPr>
            <a:endParaRPr lang="en-US" sz="2000" dirty="0"/>
          </a:p>
          <a:p>
            <a:pPr marL="0" indent="0" algn="just">
              <a:lnSpc>
                <a:spcPct val="120000"/>
              </a:lnSpc>
              <a:spcBef>
                <a:spcPts val="0"/>
              </a:spcBef>
              <a:buClrTx/>
              <a:buNone/>
            </a:pPr>
            <a:endParaRPr lang="en-US" sz="2000" dirty="0"/>
          </a:p>
          <a:p>
            <a:pPr marL="0" indent="0" algn="just">
              <a:buNone/>
            </a:pPr>
            <a:endParaRPr lang="en-US" sz="2000" dirty="0"/>
          </a:p>
          <a:p>
            <a:pPr marL="0" indent="0" algn="just">
              <a:buNone/>
            </a:pPr>
            <a:endParaRPr lang="en-US" sz="2000" dirty="0"/>
          </a:p>
          <a:p>
            <a:pPr algn="just"/>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05415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6. E-</a:t>
            </a:r>
            <a:r>
              <a:rPr lang="en-US" sz="2600" b="1" dirty="0" err="1">
                <a:solidFill>
                  <a:schemeClr val="tx1"/>
                </a:solidFill>
              </a:rPr>
              <a:t>mentia</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Our ability to read a map and even remember phone numbers faces extinction due to our reliance on modern technology.</a:t>
            </a:r>
          </a:p>
          <a:p>
            <a:pPr algn="just">
              <a:lnSpc>
                <a:spcPct val="120000"/>
              </a:lnSpc>
              <a:spcBef>
                <a:spcPts val="0"/>
              </a:spcBef>
              <a:buClrTx/>
              <a:buFont typeface="Wingdings" panose="05000000000000000000" pitchFamily="2" charset="2"/>
              <a:buChar char="q"/>
            </a:pPr>
            <a:r>
              <a:rPr lang="en-US" sz="2600" dirty="0">
                <a:solidFill>
                  <a:schemeClr val="tx1"/>
                </a:solidFill>
              </a:rPr>
              <a:t>Overreliance on computer aids of all kinds may rob our brains of the stimulation they need to stay healthy. </a:t>
            </a:r>
          </a:p>
          <a:p>
            <a:pPr algn="just">
              <a:lnSpc>
                <a:spcPct val="120000"/>
              </a:lnSpc>
              <a:spcBef>
                <a:spcPts val="0"/>
              </a:spcBef>
              <a:buClrTx/>
              <a:buFont typeface="Wingdings" panose="05000000000000000000" pitchFamily="2" charset="2"/>
              <a:buChar char="q"/>
            </a:pPr>
            <a:r>
              <a:rPr lang="en-US" sz="2600" dirty="0">
                <a:solidFill>
                  <a:schemeClr val="tx1"/>
                </a:solidFill>
              </a:rPr>
              <a:t>Research suggests that people who don’t regularly challenge themselves intellectually through work or learning are more likely to suffer from dementia (insanity) in later life.</a:t>
            </a:r>
          </a:p>
          <a:p>
            <a:pPr marL="0" indent="0" algn="just">
              <a:lnSpc>
                <a:spcPct val="120000"/>
              </a:lnSpc>
              <a:spcBef>
                <a:spcPts val="0"/>
              </a:spcBef>
              <a:buClrTx/>
              <a:buNone/>
            </a:pPr>
            <a:r>
              <a:rPr lang="en-US" sz="2600" b="1" dirty="0">
                <a:solidFill>
                  <a:schemeClr val="tx1"/>
                </a:solidFill>
              </a:rPr>
              <a:t>7. Laptop laziness.</a:t>
            </a:r>
          </a:p>
          <a:p>
            <a:pPr algn="just">
              <a:lnSpc>
                <a:spcPct val="120000"/>
              </a:lnSpc>
              <a:spcBef>
                <a:spcPts val="0"/>
              </a:spcBef>
              <a:buClrTx/>
              <a:buFont typeface="Wingdings" panose="05000000000000000000" pitchFamily="2" charset="2"/>
              <a:buChar char="q"/>
            </a:pPr>
            <a:r>
              <a:rPr lang="en-US" sz="2600" dirty="0">
                <a:solidFill>
                  <a:schemeClr val="tx1"/>
                </a:solidFill>
              </a:rPr>
              <a:t>While fitness trackers and running apps can encourage exercise, the chances are that modern technology is only contributing to your sedentary lifestyle. Gaming, online shopping and mindless eating in front of laptops and tablets mean that you’re probably moving about less. Studies shows that physical inactivity causes twice as many deaths as obesity.</a:t>
            </a:r>
          </a:p>
          <a:p>
            <a:pPr marL="0" indent="0" algn="just">
              <a:lnSpc>
                <a:spcPct val="120000"/>
              </a:lnSpc>
              <a:spcBef>
                <a:spcPts val="0"/>
              </a:spcBef>
              <a:buClrTx/>
              <a:buNone/>
            </a:pPr>
            <a:r>
              <a:rPr lang="en-US" sz="2600" b="1" dirty="0">
                <a:solidFill>
                  <a:schemeClr val="tx1"/>
                </a:solidFill>
              </a:rPr>
              <a:t>8. Screen strain.</a:t>
            </a:r>
          </a:p>
          <a:p>
            <a:pPr algn="just">
              <a:lnSpc>
                <a:spcPct val="120000"/>
              </a:lnSpc>
              <a:spcBef>
                <a:spcPts val="0"/>
              </a:spcBef>
              <a:buClrTx/>
              <a:buFont typeface="Wingdings" panose="05000000000000000000" pitchFamily="2" charset="2"/>
              <a:buChar char="q"/>
            </a:pPr>
            <a:r>
              <a:rPr lang="en-US" sz="2600" dirty="0">
                <a:solidFill>
                  <a:schemeClr val="tx1"/>
                </a:solidFill>
              </a:rPr>
              <a:t>We spend nearly 50 hours a week looking at computer screens, according to research conducted by the College of Optometrists. But prolonged use can result in what has been dubbed “</a:t>
            </a:r>
            <a:r>
              <a:rPr lang="en-US" sz="2600" u="sng" dirty="0">
                <a:solidFill>
                  <a:schemeClr val="tx1"/>
                </a:solidFill>
              </a:rPr>
              <a:t>computer vision syndrome”, </a:t>
            </a:r>
            <a:r>
              <a:rPr lang="en-US" sz="2600" dirty="0">
                <a:solidFill>
                  <a:schemeClr val="tx1"/>
                </a:solidFill>
              </a:rPr>
              <a:t>with symptoms including eye strain, double vision and temporary short-sightedness.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82874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ELEMENTS OF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Environment is constituted by the interacting systems of physical, biological and cultural elements inter-related in various ways, individually as well as collectively. </a:t>
            </a:r>
          </a:p>
          <a:p>
            <a:pPr algn="just">
              <a:lnSpc>
                <a:spcPct val="120000"/>
              </a:lnSpc>
              <a:spcBef>
                <a:spcPts val="0"/>
              </a:spcBef>
              <a:buClrTx/>
              <a:buFont typeface="Wingdings" panose="05000000000000000000" pitchFamily="2" charset="2"/>
              <a:buChar char="q"/>
            </a:pPr>
            <a:r>
              <a:rPr lang="en-GB" sz="2600" dirty="0">
                <a:solidFill>
                  <a:schemeClr val="tx1"/>
                </a:solidFill>
              </a:rPr>
              <a:t>These elements include:-</a:t>
            </a: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1. Physical elements</a:t>
            </a:r>
          </a:p>
          <a:p>
            <a:pPr algn="just">
              <a:lnSpc>
                <a:spcPct val="120000"/>
              </a:lnSpc>
              <a:spcBef>
                <a:spcPts val="0"/>
              </a:spcBef>
              <a:buClrTx/>
              <a:buFont typeface="Wingdings" panose="05000000000000000000" pitchFamily="2" charset="2"/>
              <a:buChar char="q"/>
            </a:pPr>
            <a:r>
              <a:rPr lang="en-US" sz="2600" dirty="0">
                <a:solidFill>
                  <a:schemeClr val="tx1"/>
                </a:solidFill>
              </a:rPr>
              <a:t>Physical elements are as space, landforms, water bodies, climate soils, rocks and minerals.</a:t>
            </a:r>
          </a:p>
          <a:p>
            <a:pPr algn="just">
              <a:lnSpc>
                <a:spcPct val="120000"/>
              </a:lnSpc>
              <a:spcBef>
                <a:spcPts val="0"/>
              </a:spcBef>
              <a:buClrTx/>
              <a:buFont typeface="Wingdings" panose="05000000000000000000" pitchFamily="2" charset="2"/>
              <a:buChar char="q"/>
            </a:pPr>
            <a:r>
              <a:rPr lang="en-US" sz="2600" dirty="0">
                <a:solidFill>
                  <a:schemeClr val="tx1"/>
                </a:solidFill>
              </a:rPr>
              <a:t>They determine the variable character of the human habitat, its opportunities as well as limitations.</a:t>
            </a:r>
          </a:p>
          <a:p>
            <a:pPr marL="0" indent="0" algn="just">
              <a:lnSpc>
                <a:spcPct val="120000"/>
              </a:lnSpc>
              <a:spcBef>
                <a:spcPts val="0"/>
              </a:spcBef>
              <a:buClrTx/>
              <a:buNone/>
            </a:pPr>
            <a:r>
              <a:rPr lang="en-US" sz="2600" b="1" dirty="0">
                <a:solidFill>
                  <a:schemeClr val="tx1"/>
                </a:solidFill>
              </a:rPr>
              <a:t>2. Biological elements</a:t>
            </a:r>
          </a:p>
          <a:p>
            <a:pPr algn="just">
              <a:lnSpc>
                <a:spcPct val="120000"/>
              </a:lnSpc>
              <a:spcBef>
                <a:spcPts val="0"/>
              </a:spcBef>
              <a:buClrTx/>
              <a:buFont typeface="Wingdings" panose="05000000000000000000" pitchFamily="2" charset="2"/>
              <a:buChar char="q"/>
            </a:pPr>
            <a:r>
              <a:rPr lang="en-US" sz="2600" dirty="0">
                <a:solidFill>
                  <a:schemeClr val="tx1"/>
                </a:solidFill>
              </a:rPr>
              <a:t>Biological elements such as plants, animals, microorganisms and men constitute the biosphere.</a:t>
            </a:r>
          </a:p>
          <a:p>
            <a:pPr marL="0" indent="0" algn="just">
              <a:lnSpc>
                <a:spcPct val="120000"/>
              </a:lnSpc>
              <a:spcBef>
                <a:spcPts val="0"/>
              </a:spcBef>
              <a:buClrTx/>
              <a:buNone/>
            </a:pPr>
            <a:r>
              <a:rPr lang="en-US" sz="2600" b="1" dirty="0">
                <a:solidFill>
                  <a:schemeClr val="tx1"/>
                </a:solidFill>
              </a:rPr>
              <a:t>3. Cultural elements</a:t>
            </a:r>
          </a:p>
          <a:p>
            <a:pPr algn="just">
              <a:lnSpc>
                <a:spcPct val="120000"/>
              </a:lnSpc>
              <a:spcBef>
                <a:spcPts val="0"/>
              </a:spcBef>
              <a:buClrTx/>
              <a:buFont typeface="Wingdings" panose="05000000000000000000" pitchFamily="2" charset="2"/>
              <a:buChar char="q"/>
            </a:pPr>
            <a:r>
              <a:rPr lang="en-US" sz="2600" dirty="0">
                <a:solidFill>
                  <a:schemeClr val="tx1"/>
                </a:solidFill>
              </a:rPr>
              <a:t>Cultural elements such as economic, social and political elements are essentially man-made features, which make cultural milieu.</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56079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dirty="0">
                <a:solidFill>
                  <a:srgbClr val="00B050"/>
                </a:solidFill>
              </a:rPr>
              <a:t>FACTORS INFLUENCING  ENVIRONMENT:</a:t>
            </a:r>
          </a:p>
          <a:p>
            <a:pPr algn="just">
              <a:lnSpc>
                <a:spcPct val="120000"/>
              </a:lnSpc>
              <a:spcBef>
                <a:spcPts val="0"/>
              </a:spcBef>
              <a:buClrTx/>
              <a:buFont typeface="Wingdings" panose="05000000000000000000" pitchFamily="2" charset="2"/>
              <a:buChar char="q"/>
            </a:pPr>
            <a:r>
              <a:rPr lang="en-US" sz="2700" dirty="0">
                <a:solidFill>
                  <a:schemeClr val="tx1"/>
                </a:solidFill>
              </a:rPr>
              <a:t>Environmental factors. An identifiable element in the physical, cultural, demographic, economic, political, regulatory, or technological environment that affects the survival, operations, and growth of an living things.</a:t>
            </a:r>
          </a:p>
          <a:p>
            <a:pPr algn="just">
              <a:lnSpc>
                <a:spcPct val="120000"/>
              </a:lnSpc>
              <a:spcBef>
                <a:spcPts val="0"/>
              </a:spcBef>
              <a:buClrTx/>
              <a:buFont typeface="Wingdings" panose="05000000000000000000" pitchFamily="2" charset="2"/>
              <a:buChar char="q"/>
            </a:pPr>
            <a:r>
              <a:rPr lang="en-US" sz="2700" dirty="0">
                <a:solidFill>
                  <a:schemeClr val="tx1"/>
                </a:solidFill>
              </a:rPr>
              <a:t>An environmental factor, ecological factor or eco factor is any factor, abiotic or biotic, that influences living organisms. Abiotic factors include ambient temperature, amount of sunlight, and pH of the water soil in which an organism lives.</a:t>
            </a:r>
          </a:p>
          <a:p>
            <a:pPr algn="just">
              <a:lnSpc>
                <a:spcPct val="120000"/>
              </a:lnSpc>
              <a:spcBef>
                <a:spcPts val="0"/>
              </a:spcBef>
              <a:buClrTx/>
              <a:buFont typeface="Wingdings" panose="05000000000000000000" pitchFamily="2" charset="2"/>
              <a:buChar char="q"/>
            </a:pPr>
            <a:r>
              <a:rPr lang="en-US" sz="2700" dirty="0">
                <a:solidFill>
                  <a:schemeClr val="tx1"/>
                </a:solidFill>
              </a:rPr>
              <a:t>Environmental factors entail everything that changes the environment. Some factors are visible, while others cannot be seen. In some situations, only the effects of environmental changes are evident. Environmental factors may affect living things either directly or indirectly.</a:t>
            </a:r>
          </a:p>
          <a:p>
            <a:pPr algn="just">
              <a:lnSpc>
                <a:spcPct val="120000"/>
              </a:lnSpc>
              <a:spcBef>
                <a:spcPts val="0"/>
              </a:spcBef>
              <a:buClrTx/>
              <a:buFont typeface="Wingdings" panose="05000000000000000000" pitchFamily="2" charset="2"/>
              <a:buChar char="q"/>
            </a:pPr>
            <a:r>
              <a:rPr lang="en-US" sz="2700" dirty="0">
                <a:solidFill>
                  <a:schemeClr val="tx1"/>
                </a:solidFill>
              </a:rPr>
              <a:t>Many aspects of the physical and social environment can affect people’s health.</a:t>
            </a:r>
          </a:p>
          <a:p>
            <a:pPr algn="just">
              <a:lnSpc>
                <a:spcPct val="120000"/>
              </a:lnSpc>
              <a:spcBef>
                <a:spcPts val="0"/>
              </a:spcBef>
              <a:buClrTx/>
              <a:buFont typeface="Wingdings" panose="05000000000000000000" pitchFamily="2" charset="2"/>
              <a:buChar char="q"/>
            </a:pPr>
            <a:r>
              <a:rPr lang="en-US" sz="2700" dirty="0">
                <a:solidFill>
                  <a:schemeClr val="tx1"/>
                </a:solidFill>
              </a:rPr>
              <a:t> Environmental factors make up the physical, social and attitudinal environment in which people live and conduct their lives. They can act as facilitator and barrier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53302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1. Physical environmental factors.</a:t>
            </a:r>
          </a:p>
          <a:p>
            <a:pPr algn="just">
              <a:lnSpc>
                <a:spcPct val="120000"/>
              </a:lnSpc>
              <a:spcBef>
                <a:spcPts val="0"/>
              </a:spcBef>
              <a:buClrTx/>
              <a:buFont typeface="Wingdings" panose="05000000000000000000" pitchFamily="2" charset="2"/>
              <a:buChar char="q"/>
            </a:pPr>
            <a:r>
              <a:rPr lang="en-US" sz="2600" dirty="0">
                <a:solidFill>
                  <a:schemeClr val="tx1"/>
                </a:solidFill>
              </a:rPr>
              <a:t>The factors in the physical environment that are important to health include harmful substances, such as air pollution or proximity to toxic sites (the focus of classic environmental epidemiology); access to various health-related resources (e.g., healthy or unhealthy foods, recreational resources, medical care); and community design and the “built environment” (e.g., land use mix, street connectivity, transportation systems).</a:t>
            </a:r>
          </a:p>
          <a:p>
            <a:pPr algn="just">
              <a:lnSpc>
                <a:spcPct val="120000"/>
              </a:lnSpc>
              <a:spcBef>
                <a:spcPts val="0"/>
              </a:spcBef>
              <a:buClrTx/>
              <a:buFont typeface="Wingdings" panose="05000000000000000000" pitchFamily="2" charset="2"/>
              <a:buChar char="q"/>
            </a:pPr>
            <a:r>
              <a:rPr lang="en-GB" sz="2600" dirty="0">
                <a:solidFill>
                  <a:schemeClr val="tx1"/>
                </a:solidFill>
              </a:rPr>
              <a:t>Examples: more buildings, road system, drought, more rain, factories, physical insecurity, etc.</a:t>
            </a:r>
          </a:p>
          <a:p>
            <a:pPr algn="just">
              <a:lnSpc>
                <a:spcPct val="120000"/>
              </a:lnSpc>
              <a:spcBef>
                <a:spcPts val="0"/>
              </a:spcBef>
              <a:buClrTx/>
              <a:buFont typeface="Wingdings" panose="05000000000000000000" pitchFamily="2" charset="2"/>
              <a:buChar char="q"/>
            </a:pPr>
            <a:r>
              <a:rPr lang="en-GB" sz="2600" dirty="0">
                <a:solidFill>
                  <a:schemeClr val="tx1"/>
                </a:solidFill>
              </a:rPr>
              <a:t>Factors that can affects </a:t>
            </a:r>
            <a:r>
              <a:rPr lang="en-US" sz="2600" dirty="0">
                <a:solidFill>
                  <a:schemeClr val="tx1"/>
                </a:solidFill>
              </a:rPr>
              <a:t>air, water, soil, housing, climate, geography, heat, light, noise, debris, radiation, etc.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016200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62500" lnSpcReduction="20000"/>
          </a:bodyPr>
          <a:lstStyle/>
          <a:p>
            <a:pPr marL="0" indent="0" algn="just">
              <a:lnSpc>
                <a:spcPct val="120000"/>
              </a:lnSpc>
              <a:spcBef>
                <a:spcPts val="0"/>
              </a:spcBef>
              <a:buClrTx/>
              <a:buNone/>
            </a:pPr>
            <a:r>
              <a:rPr lang="en-US" sz="3800" b="1" dirty="0">
                <a:solidFill>
                  <a:schemeClr val="tx1"/>
                </a:solidFill>
              </a:rPr>
              <a:t>2.	Social Environmental Factors</a:t>
            </a:r>
          </a:p>
          <a:p>
            <a:pPr algn="just">
              <a:lnSpc>
                <a:spcPct val="120000"/>
              </a:lnSpc>
              <a:spcBef>
                <a:spcPts val="0"/>
              </a:spcBef>
              <a:buClrTx/>
              <a:buFont typeface="Wingdings" panose="05000000000000000000" pitchFamily="2" charset="2"/>
              <a:buChar char="q"/>
            </a:pPr>
            <a:r>
              <a:rPr lang="en-US" sz="3000" dirty="0">
                <a:solidFill>
                  <a:schemeClr val="tx1"/>
                </a:solidFill>
              </a:rPr>
              <a:t>Factors in the social environment that are important to health include those related to safety, violence, and social disorder in general, and more specific factors related to the type, quality, and stability of social connections.</a:t>
            </a:r>
          </a:p>
          <a:p>
            <a:pPr algn="just">
              <a:lnSpc>
                <a:spcPct val="120000"/>
              </a:lnSpc>
              <a:spcBef>
                <a:spcPts val="0"/>
              </a:spcBef>
              <a:buClrTx/>
              <a:buFont typeface="Wingdings" panose="05000000000000000000" pitchFamily="2" charset="2"/>
              <a:buChar char="q"/>
            </a:pPr>
            <a:r>
              <a:rPr lang="en-US" sz="3000" dirty="0">
                <a:solidFill>
                  <a:schemeClr val="tx1"/>
                </a:solidFill>
              </a:rPr>
              <a:t>Social participation and integration in the immediate social environment (e.g., school, work, neighborhood) appear to be important to both mental and physical health</a:t>
            </a:r>
          </a:p>
          <a:p>
            <a:pPr algn="just">
              <a:lnSpc>
                <a:spcPct val="120000"/>
              </a:lnSpc>
              <a:spcBef>
                <a:spcPts val="0"/>
              </a:spcBef>
              <a:buClrTx/>
              <a:buFont typeface="Wingdings" panose="05000000000000000000" pitchFamily="2" charset="2"/>
              <a:buChar char="q"/>
            </a:pPr>
            <a:r>
              <a:rPr lang="en-US" sz="3000" dirty="0">
                <a:solidFill>
                  <a:schemeClr val="tx1"/>
                </a:solidFill>
              </a:rPr>
              <a:t>This including social participation, social cohesion, social capital, and the collective efficacy of the neighborhood, environment Social participation and integration in the immediate social environment (e.g., school, work, neighbourhood).These appears to be important to both mental and physical health. </a:t>
            </a:r>
          </a:p>
          <a:p>
            <a:pPr algn="just">
              <a:lnSpc>
                <a:spcPct val="120000"/>
              </a:lnSpc>
              <a:spcBef>
                <a:spcPts val="0"/>
              </a:spcBef>
              <a:buClrTx/>
              <a:buFont typeface="Wingdings" panose="05000000000000000000" pitchFamily="2" charset="2"/>
              <a:buChar char="q"/>
            </a:pPr>
            <a:r>
              <a:rPr lang="en-GB" sz="3000" dirty="0">
                <a:solidFill>
                  <a:schemeClr val="tx1"/>
                </a:solidFill>
              </a:rPr>
              <a:t>Example: </a:t>
            </a:r>
            <a:r>
              <a:rPr lang="en-US" sz="3000" dirty="0">
                <a:solidFill>
                  <a:schemeClr val="tx1"/>
                </a:solidFill>
              </a:rPr>
              <a:t>increase in the availability of professional expertise in different occupations; women present in every sector of the government, appreciation and enjoyment once again of music and the arts. People are exposed to more of what’s going on through TV and mobile communications</a:t>
            </a:r>
          </a:p>
          <a:p>
            <a:pPr algn="just">
              <a:lnSpc>
                <a:spcPct val="120000"/>
              </a:lnSpc>
              <a:spcBef>
                <a:spcPts val="0"/>
              </a:spcBef>
              <a:buClrTx/>
              <a:buFont typeface="Wingdings" panose="05000000000000000000" pitchFamily="2" charset="2"/>
              <a:buChar char="q"/>
            </a:pPr>
            <a:r>
              <a:rPr lang="en-GB" sz="3000" dirty="0">
                <a:solidFill>
                  <a:schemeClr val="tx1"/>
                </a:solidFill>
              </a:rPr>
              <a:t>Can include: </a:t>
            </a:r>
            <a:r>
              <a:rPr lang="en-US" sz="3000" dirty="0">
                <a:solidFill>
                  <a:schemeClr val="tx1"/>
                </a:solidFill>
              </a:rPr>
              <a:t>cultural values, customs, beliefs, habits, attitudes, morals, religion, education, lifestyles, community life, health services, social and political organization.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94638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3.	Biological environmental factors.</a:t>
            </a:r>
          </a:p>
          <a:p>
            <a:pPr algn="just">
              <a:lnSpc>
                <a:spcPct val="120000"/>
              </a:lnSpc>
              <a:spcBef>
                <a:spcPts val="0"/>
              </a:spcBef>
              <a:buClrTx/>
              <a:buFont typeface="Wingdings" panose="05000000000000000000" pitchFamily="2" charset="2"/>
              <a:buChar char="q"/>
            </a:pPr>
            <a:r>
              <a:rPr lang="en-US" sz="2600" dirty="0">
                <a:solidFill>
                  <a:schemeClr val="tx1"/>
                </a:solidFill>
              </a:rPr>
              <a:t>Biological factors are microorganisms (bacteria, viruses, fungi and microscopic parasites), cell cultures, human </a:t>
            </a:r>
            <a:r>
              <a:rPr lang="en-US" sz="2600" dirty="0" err="1">
                <a:solidFill>
                  <a:schemeClr val="tx1"/>
                </a:solidFill>
              </a:rPr>
              <a:t>endoparasites</a:t>
            </a:r>
            <a:r>
              <a:rPr lang="en-US" sz="2600" dirty="0">
                <a:solidFill>
                  <a:schemeClr val="tx1"/>
                </a:solidFill>
              </a:rPr>
              <a:t> and components from microorganisms that can cause damage to health in humans.</a:t>
            </a:r>
          </a:p>
          <a:p>
            <a:pPr algn="just">
              <a:lnSpc>
                <a:spcPct val="120000"/>
              </a:lnSpc>
              <a:spcBef>
                <a:spcPts val="0"/>
              </a:spcBef>
              <a:buClrTx/>
              <a:buFont typeface="Wingdings" panose="05000000000000000000" pitchFamily="2" charset="2"/>
              <a:buChar char="q"/>
            </a:pPr>
            <a:r>
              <a:rPr lang="en-GB" sz="2600" dirty="0">
                <a:solidFill>
                  <a:schemeClr val="tx1"/>
                </a:solidFill>
              </a:rPr>
              <a:t>Factors that affect man, microbial agents, insects, rodents, animals and plants, etc.</a:t>
            </a:r>
          </a:p>
          <a:p>
            <a:pPr algn="just">
              <a:lnSpc>
                <a:spcPct val="120000"/>
              </a:lnSpc>
              <a:spcBef>
                <a:spcPts val="0"/>
              </a:spcBef>
              <a:buClrTx/>
              <a:buFont typeface="Wingdings" panose="05000000000000000000" pitchFamily="2" charset="2"/>
              <a:buChar char="q"/>
            </a:pPr>
            <a:r>
              <a:rPr lang="en-US" sz="2600" dirty="0">
                <a:solidFill>
                  <a:schemeClr val="tx1"/>
                </a:solidFill>
              </a:rPr>
              <a:t>Organic objects such as timber, paper, textiles, bone in response to relative humidity (RH) is an indication of how much </a:t>
            </a:r>
            <a:r>
              <a:rPr lang="en-US" sz="2600" u="sng" dirty="0">
                <a:solidFill>
                  <a:schemeClr val="tx1"/>
                </a:solidFill>
              </a:rPr>
              <a:t>water vapour </a:t>
            </a:r>
            <a:r>
              <a:rPr lang="en-US" sz="2600" dirty="0">
                <a:solidFill>
                  <a:schemeClr val="tx1"/>
                </a:solidFill>
              </a:rPr>
              <a:t>is in the air at a particular temperature. </a:t>
            </a:r>
          </a:p>
          <a:p>
            <a:pPr algn="just">
              <a:lnSpc>
                <a:spcPct val="120000"/>
              </a:lnSpc>
              <a:spcBef>
                <a:spcPts val="0"/>
              </a:spcBef>
              <a:buClrTx/>
              <a:buFont typeface="Wingdings" panose="05000000000000000000" pitchFamily="2" charset="2"/>
              <a:buChar char="q"/>
            </a:pPr>
            <a:r>
              <a:rPr lang="en-US" sz="2600" dirty="0">
                <a:solidFill>
                  <a:schemeClr val="tx1"/>
                </a:solidFill>
              </a:rPr>
              <a:t>Ideally the RH reading should be between 40-60%. High RH (above 65%) can encourage the growth of </a:t>
            </a:r>
            <a:r>
              <a:rPr lang="en-US" sz="2600" dirty="0" err="1">
                <a:solidFill>
                  <a:schemeClr val="tx1"/>
                </a:solidFill>
              </a:rPr>
              <a:t>moulds</a:t>
            </a:r>
            <a:r>
              <a:rPr lang="en-US" sz="2600" dirty="0">
                <a:solidFill>
                  <a:schemeClr val="tx1"/>
                </a:solidFill>
              </a:rPr>
              <a:t> and other fungi, cause swelling of moisture-absorbent materials and corrosion in metals, whereas low RH (below 40%) can lead to some organic materials drying out and becoming brittle.</a:t>
            </a:r>
          </a:p>
          <a:p>
            <a:pPr algn="just">
              <a:lnSpc>
                <a:spcPct val="120000"/>
              </a:lnSpc>
              <a:spcBef>
                <a:spcPts val="0"/>
              </a:spcBef>
              <a:buClrTx/>
              <a:buFont typeface="Wingdings" panose="05000000000000000000" pitchFamily="2" charset="2"/>
              <a:buChar char="q"/>
            </a:pPr>
            <a:r>
              <a:rPr lang="en-US" sz="2600" dirty="0">
                <a:solidFill>
                  <a:schemeClr val="tx1"/>
                </a:solidFill>
              </a:rPr>
              <a:t>Examples: growth of fungi, </a:t>
            </a:r>
            <a:r>
              <a:rPr lang="en-US" sz="2600" dirty="0" err="1">
                <a:solidFill>
                  <a:schemeClr val="tx1"/>
                </a:solidFill>
              </a:rPr>
              <a:t>moulds</a:t>
            </a:r>
            <a:r>
              <a:rPr lang="en-US" sz="2600" dirty="0">
                <a:solidFill>
                  <a:schemeClr val="tx1"/>
                </a:solidFill>
              </a:rPr>
              <a:t>, etc.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397830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rPr>
              <a:t>Other Factors</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Political/Legal Factors </a:t>
            </a:r>
          </a:p>
          <a:p>
            <a:pPr lvl="1" algn="just">
              <a:lnSpc>
                <a:spcPct val="120000"/>
              </a:lnSpc>
              <a:spcBef>
                <a:spcPts val="0"/>
              </a:spcBef>
              <a:buClrTx/>
              <a:buFont typeface="Wingdings" panose="05000000000000000000" pitchFamily="2" charset="2"/>
              <a:buChar char="ü"/>
            </a:pPr>
            <a:r>
              <a:rPr lang="en-US" sz="2600" dirty="0">
                <a:solidFill>
                  <a:schemeClr val="tx1"/>
                </a:solidFill>
              </a:rPr>
              <a:t>Rules and regulations that govern government and business operations</a:t>
            </a:r>
          </a:p>
          <a:p>
            <a:pPr algn="just">
              <a:lnSpc>
                <a:spcPct val="120000"/>
              </a:lnSpc>
              <a:spcBef>
                <a:spcPts val="0"/>
              </a:spcBef>
              <a:buClrTx/>
              <a:buFont typeface="Wingdings" panose="05000000000000000000" pitchFamily="2" charset="2"/>
              <a:buChar char="q"/>
            </a:pPr>
            <a:r>
              <a:rPr lang="en-US" sz="2600" dirty="0">
                <a:solidFill>
                  <a:schemeClr val="tx1"/>
                </a:solidFill>
              </a:rPr>
              <a:t>Economic Factors</a:t>
            </a:r>
          </a:p>
          <a:p>
            <a:pPr lvl="1" algn="just">
              <a:lnSpc>
                <a:spcPct val="120000"/>
              </a:lnSpc>
              <a:spcBef>
                <a:spcPts val="0"/>
              </a:spcBef>
              <a:buClrTx/>
              <a:buFont typeface="Wingdings" panose="05000000000000000000" pitchFamily="2" charset="2"/>
              <a:buChar char="ü"/>
            </a:pPr>
            <a:r>
              <a:rPr lang="en-US" sz="2400" dirty="0">
                <a:solidFill>
                  <a:schemeClr val="tx1"/>
                </a:solidFill>
              </a:rPr>
              <a:t>inaccurate and incomplete reporting on progress and funds used on some projects</a:t>
            </a:r>
          </a:p>
          <a:p>
            <a:pPr algn="just">
              <a:lnSpc>
                <a:spcPct val="120000"/>
              </a:lnSpc>
              <a:spcBef>
                <a:spcPts val="0"/>
              </a:spcBef>
              <a:buClrTx/>
              <a:buFont typeface="Wingdings" panose="05000000000000000000" pitchFamily="2" charset="2"/>
              <a:buChar char="q"/>
            </a:pPr>
            <a:r>
              <a:rPr lang="en-US" sz="2600" dirty="0">
                <a:solidFill>
                  <a:schemeClr val="tx1"/>
                </a:solidFill>
              </a:rPr>
              <a:t>Technological Factors</a:t>
            </a:r>
          </a:p>
          <a:p>
            <a:pPr lvl="1" algn="just">
              <a:lnSpc>
                <a:spcPct val="120000"/>
              </a:lnSpc>
              <a:spcBef>
                <a:spcPts val="0"/>
              </a:spcBef>
              <a:buClrTx/>
              <a:buFont typeface="Wingdings" panose="05000000000000000000" pitchFamily="2" charset="2"/>
              <a:buChar char="ü"/>
            </a:pPr>
            <a:r>
              <a:rPr lang="en-US" sz="2400" dirty="0">
                <a:solidFill>
                  <a:schemeClr val="tx1"/>
                </a:solidFill>
              </a:rPr>
              <a:t>Increased availability of and accessibility to electronic technology, more building equipment available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42199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rgbClr val="00B050"/>
                </a:solidFill>
              </a:rPr>
              <a:t>Understanding Calorie: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CALORIE (KILO - CALORIE): Is the amount of heat required to raise the 	temperature of 1 kg of water to 1</a:t>
            </a:r>
            <a:r>
              <a:rPr lang="en-US" sz="2800" baseline="30000" dirty="0"/>
              <a:t>o</a:t>
            </a:r>
            <a:r>
              <a:rPr lang="en-US" sz="2600" dirty="0">
                <a:solidFill>
                  <a:schemeClr val="tx1"/>
                </a:solidFill>
              </a:rPr>
              <a:t>C. The calorie is a unit of energy defined as the amount of heat needed to raise the temperature of a quantity of water by one degree.</a:t>
            </a:r>
          </a:p>
          <a:p>
            <a:pPr algn="just">
              <a:lnSpc>
                <a:spcPct val="120000"/>
              </a:lnSpc>
              <a:spcBef>
                <a:spcPts val="0"/>
              </a:spcBef>
              <a:buClrTx/>
              <a:buFont typeface="Wingdings" panose="05000000000000000000" pitchFamily="2" charset="2"/>
              <a:buChar char="q"/>
            </a:pPr>
            <a:r>
              <a:rPr lang="en-US" sz="2600" dirty="0">
                <a:solidFill>
                  <a:schemeClr val="tx1"/>
                </a:solidFill>
              </a:rPr>
              <a:t>For historical reasons, two main definitions of calorie are in wide use. </a:t>
            </a:r>
          </a:p>
          <a:p>
            <a:pPr marL="0" indent="0" algn="just">
              <a:lnSpc>
                <a:spcPct val="120000"/>
              </a:lnSpc>
              <a:spcBef>
                <a:spcPts val="0"/>
              </a:spcBef>
              <a:buClrTx/>
              <a:buNone/>
            </a:pPr>
            <a:r>
              <a:rPr lang="en-US" sz="2600" dirty="0">
                <a:solidFill>
                  <a:schemeClr val="tx1"/>
                </a:solidFill>
              </a:rPr>
              <a:t>(1): The </a:t>
            </a:r>
            <a:r>
              <a:rPr lang="en-US" sz="2600" b="1" dirty="0">
                <a:solidFill>
                  <a:schemeClr val="tx1"/>
                </a:solidFill>
              </a:rPr>
              <a:t>small calorie </a:t>
            </a:r>
            <a:r>
              <a:rPr lang="en-US" sz="2600" dirty="0">
                <a:solidFill>
                  <a:schemeClr val="tx1"/>
                </a:solidFill>
              </a:rPr>
              <a:t>or </a:t>
            </a:r>
            <a:r>
              <a:rPr lang="en-US" sz="2600" b="1" dirty="0">
                <a:solidFill>
                  <a:schemeClr val="tx1"/>
                </a:solidFill>
              </a:rPr>
              <a:t>gram calorie </a:t>
            </a:r>
            <a:r>
              <a:rPr lang="en-US" sz="2600" dirty="0">
                <a:solidFill>
                  <a:schemeClr val="tx1"/>
                </a:solidFill>
              </a:rPr>
              <a:t>(usually denoted </a:t>
            </a:r>
            <a:r>
              <a:rPr lang="en-US" sz="2600" dirty="0" err="1">
                <a:solidFill>
                  <a:schemeClr val="tx1"/>
                </a:solidFill>
              </a:rPr>
              <a:t>cal</a:t>
            </a:r>
            <a:r>
              <a:rPr lang="en-US" sz="2600" dirty="0">
                <a:solidFill>
                  <a:schemeClr val="tx1"/>
                </a:solidFill>
              </a:rPr>
              <a:t>) is the amount of heat needed to raise the temperature of one gram of water by one degree Celsius (or one kelvin).</a:t>
            </a:r>
          </a:p>
          <a:p>
            <a:pPr marL="0" indent="0" algn="just">
              <a:lnSpc>
                <a:spcPct val="120000"/>
              </a:lnSpc>
              <a:spcBef>
                <a:spcPts val="0"/>
              </a:spcBef>
              <a:buClrTx/>
              <a:buNone/>
            </a:pPr>
            <a:r>
              <a:rPr lang="en-US" sz="2600" dirty="0">
                <a:solidFill>
                  <a:schemeClr val="tx1"/>
                </a:solidFill>
              </a:rPr>
              <a:t>(2): The </a:t>
            </a:r>
            <a:r>
              <a:rPr lang="en-US" sz="2600" b="1" dirty="0">
                <a:solidFill>
                  <a:schemeClr val="tx1"/>
                </a:solidFill>
              </a:rPr>
              <a:t>large calorie</a:t>
            </a:r>
            <a:r>
              <a:rPr lang="en-US" sz="2600" dirty="0">
                <a:solidFill>
                  <a:schemeClr val="tx1"/>
                </a:solidFill>
              </a:rPr>
              <a:t>, food calorie, or </a:t>
            </a:r>
            <a:r>
              <a:rPr lang="en-US" sz="2600" b="1" dirty="0">
                <a:solidFill>
                  <a:schemeClr val="tx1"/>
                </a:solidFill>
              </a:rPr>
              <a:t>kilocalorie</a:t>
            </a:r>
            <a:r>
              <a:rPr lang="en-US" sz="2600" dirty="0">
                <a:solidFill>
                  <a:schemeClr val="tx1"/>
                </a:solidFill>
              </a:rPr>
              <a:t> (Cal, Calorie or kcal), most widely used in nutrition is the amount of heat needed to cause the same increase in one kilogram of water. Thus, 1 kilocalorie (kcal) = 1000 calories (</a:t>
            </a:r>
            <a:r>
              <a:rPr lang="en-US" sz="2600" dirty="0" err="1">
                <a:solidFill>
                  <a:schemeClr val="tx1"/>
                </a:solidFill>
              </a:rPr>
              <a:t>cal</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 most countries, labels of industrialized food products are required to indicate the nutritional energy value in (kilo or large) calories per serving or per weight.</a:t>
            </a:r>
          </a:p>
          <a:p>
            <a:pPr algn="just">
              <a:lnSpc>
                <a:spcPct val="120000"/>
              </a:lnSpc>
              <a:spcBef>
                <a:spcPts val="0"/>
              </a:spcBef>
              <a:buClrTx/>
              <a:buFont typeface="Wingdings" panose="05000000000000000000" pitchFamily="2" charset="2"/>
              <a:buChar char="q"/>
            </a:pPr>
            <a:r>
              <a:rPr lang="en-US" sz="2600" dirty="0">
                <a:solidFill>
                  <a:schemeClr val="tx1"/>
                </a:solidFill>
              </a:rPr>
              <a:t>The SI unit of energy is the joule. One calorie is defined as exactly 4.184 J, and one Calorie (kilocalorie) is 4184 J.</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65912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COMPONENTS OF THE ENVIRONMENT.</a:t>
            </a:r>
          </a:p>
          <a:p>
            <a:pPr marL="0" indent="0" algn="just">
              <a:lnSpc>
                <a:spcPct val="120000"/>
              </a:lnSpc>
              <a:spcBef>
                <a:spcPts val="0"/>
              </a:spcBef>
              <a:buClrTx/>
              <a:buNone/>
            </a:pPr>
            <a:r>
              <a:rPr lang="en-US" sz="2600" dirty="0">
                <a:solidFill>
                  <a:schemeClr val="tx1"/>
                </a:solidFill>
              </a:rPr>
              <a:t>The environment is composed of four basic components:</a:t>
            </a:r>
          </a:p>
          <a:p>
            <a:pPr marL="571500" indent="-571500" algn="just">
              <a:lnSpc>
                <a:spcPct val="120000"/>
              </a:lnSpc>
              <a:spcBef>
                <a:spcPts val="0"/>
              </a:spcBef>
              <a:buClrTx/>
              <a:buFont typeface="+mj-lt"/>
              <a:buAutoNum type="romanLcPeriod"/>
            </a:pPr>
            <a:r>
              <a:rPr lang="en-US" sz="2600" dirty="0">
                <a:solidFill>
                  <a:schemeClr val="tx1"/>
                </a:solidFill>
              </a:rPr>
              <a:t>Atmosphere.</a:t>
            </a:r>
          </a:p>
          <a:p>
            <a:pPr marL="571500" indent="-571500" algn="just">
              <a:lnSpc>
                <a:spcPct val="120000"/>
              </a:lnSpc>
              <a:spcBef>
                <a:spcPts val="0"/>
              </a:spcBef>
              <a:buClrTx/>
              <a:buFont typeface="+mj-lt"/>
              <a:buAutoNum type="romanLcPeriod"/>
            </a:pPr>
            <a:r>
              <a:rPr lang="en-US" sz="2600" dirty="0">
                <a:solidFill>
                  <a:schemeClr val="tx1"/>
                </a:solidFill>
              </a:rPr>
              <a:t>Hydrosphere.</a:t>
            </a:r>
          </a:p>
          <a:p>
            <a:pPr marL="571500" indent="-571500" algn="just">
              <a:lnSpc>
                <a:spcPct val="120000"/>
              </a:lnSpc>
              <a:spcBef>
                <a:spcPts val="0"/>
              </a:spcBef>
              <a:buClrTx/>
              <a:buFont typeface="+mj-lt"/>
              <a:buAutoNum type="romanLcPeriod"/>
            </a:pPr>
            <a:r>
              <a:rPr lang="en-US" sz="2600" dirty="0">
                <a:solidFill>
                  <a:schemeClr val="tx1"/>
                </a:solidFill>
              </a:rPr>
              <a:t>Lithosphere.</a:t>
            </a:r>
          </a:p>
          <a:p>
            <a:pPr marL="571500" indent="-571500" algn="just">
              <a:lnSpc>
                <a:spcPct val="120000"/>
              </a:lnSpc>
              <a:spcBef>
                <a:spcPts val="0"/>
              </a:spcBef>
              <a:buClrTx/>
              <a:buFont typeface="+mj-lt"/>
              <a:buAutoNum type="romanLcPeriod"/>
            </a:pPr>
            <a:r>
              <a:rPr lang="en-US" sz="2600" dirty="0">
                <a:solidFill>
                  <a:schemeClr val="tx1"/>
                </a:solidFill>
              </a:rPr>
              <a:t>Biosphere.</a:t>
            </a:r>
          </a:p>
          <a:p>
            <a:pPr marL="0" indent="0" algn="just">
              <a:lnSpc>
                <a:spcPct val="120000"/>
              </a:lnSpc>
              <a:spcBef>
                <a:spcPts val="0"/>
              </a:spcBef>
              <a:buClrTx/>
              <a:buNone/>
            </a:pPr>
            <a:r>
              <a:rPr lang="en-US" sz="2600" dirty="0">
                <a:solidFill>
                  <a:schemeClr val="tx1"/>
                </a:solidFill>
              </a:rPr>
              <a:t>There is a continuous interaction among the various components of the environment and ultimately, it is the biosphere that gets influenced by the other components.</a:t>
            </a:r>
          </a:p>
          <a:p>
            <a:pPr marL="0" indent="0" algn="just">
              <a:lnSpc>
                <a:spcPct val="120000"/>
              </a:lnSpc>
              <a:spcBef>
                <a:spcPts val="0"/>
              </a:spcBef>
              <a:buClrTx/>
              <a:buNone/>
            </a:pPr>
            <a:r>
              <a:rPr lang="en-US" sz="2600" b="1" dirty="0">
                <a:solidFill>
                  <a:srgbClr val="00B050"/>
                </a:solidFill>
              </a:rPr>
              <a:t>1. Atmosphere: </a:t>
            </a:r>
          </a:p>
          <a:p>
            <a:pPr marL="0" indent="0" algn="just">
              <a:lnSpc>
                <a:spcPct val="120000"/>
              </a:lnSpc>
              <a:spcBef>
                <a:spcPts val="0"/>
              </a:spcBef>
              <a:buClrTx/>
              <a:buNone/>
            </a:pPr>
            <a:r>
              <a:rPr lang="en-US" sz="2600" dirty="0">
                <a:solidFill>
                  <a:schemeClr val="tx1"/>
                </a:solidFill>
              </a:rPr>
              <a:t>The atmosphere consists of a blanket of gases, suspended liquids and solids that envelope the earth. The atmosphere is basically derived from the earth itself by various chemical and biochemical reactions. The major components of the atmosphere include the gases nitrogen, oxygen, argon, carbon dioxide, water vapour and suspended particulates (dust, soot).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621367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dirty="0">
                <a:solidFill>
                  <a:schemeClr val="tx1"/>
                </a:solidFill>
              </a:rPr>
              <a:t>The composition of the atmosphere depends on time and space, and is highly variable. A litre of air weights around 1.3 g. The atmosphere is vertically divided into four layers - troposphere, stratosphere, mesosphere and thermosphere. This division is mainly based on the increase in the temperature.</a:t>
            </a:r>
          </a:p>
          <a:p>
            <a:pPr marL="0" indent="0" algn="just">
              <a:lnSpc>
                <a:spcPct val="120000"/>
              </a:lnSpc>
              <a:spcBef>
                <a:spcPts val="0"/>
              </a:spcBef>
              <a:buClrTx/>
              <a:buNone/>
            </a:pPr>
            <a:r>
              <a:rPr lang="en-US" sz="2600" b="1" dirty="0">
                <a:solidFill>
                  <a:srgbClr val="00B050"/>
                </a:solidFill>
              </a:rPr>
              <a:t>2. Hydrosphere:</a:t>
            </a:r>
          </a:p>
          <a:p>
            <a:pPr algn="just">
              <a:lnSpc>
                <a:spcPct val="120000"/>
              </a:lnSpc>
              <a:spcBef>
                <a:spcPts val="0"/>
              </a:spcBef>
              <a:buClrTx/>
              <a:buFont typeface="Wingdings" panose="05000000000000000000" pitchFamily="2" charset="2"/>
              <a:buChar char="q"/>
            </a:pPr>
            <a:r>
              <a:rPr lang="en-US" sz="2600" dirty="0">
                <a:solidFill>
                  <a:schemeClr val="tx1"/>
                </a:solidFill>
              </a:rPr>
              <a:t>The hydrosphere primarily consists of the water on the earth’s surface. Thus, the hydrosphere includes oceans, seas, rivers, streams, lakes, reservoirs and polar ice caps. Water is the most abundant substance on the earth’s surface, which may be present as ice, liquid and vapour. </a:t>
            </a:r>
          </a:p>
          <a:p>
            <a:pPr algn="just">
              <a:lnSpc>
                <a:spcPct val="120000"/>
              </a:lnSpc>
              <a:spcBef>
                <a:spcPts val="0"/>
              </a:spcBef>
              <a:buClrTx/>
              <a:buFont typeface="Wingdings" panose="05000000000000000000" pitchFamily="2" charset="2"/>
              <a:buChar char="q"/>
            </a:pPr>
            <a:r>
              <a:rPr lang="en-US" sz="2600" dirty="0">
                <a:solidFill>
                  <a:schemeClr val="tx1"/>
                </a:solidFill>
              </a:rPr>
              <a:t>The actual water available for human consumption is around 1% of the total earth’s water. This includes the ground water, water from lakes and rivers and soil moisture. Human uses water in the homes, industries, agriculture and recreation. There is a continuous decrease in the consumable global water. Therefore, there is a need for precious use of water, and its conservation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007198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3. Lithosphere: </a:t>
            </a:r>
          </a:p>
          <a:p>
            <a:pPr algn="just">
              <a:lnSpc>
                <a:spcPct val="120000"/>
              </a:lnSpc>
              <a:spcBef>
                <a:spcPts val="0"/>
              </a:spcBef>
              <a:buClrTx/>
              <a:buFont typeface="Wingdings" panose="05000000000000000000" pitchFamily="2" charset="2"/>
              <a:buChar char="q"/>
            </a:pPr>
            <a:r>
              <a:rPr lang="en-US" sz="2600" dirty="0">
                <a:solidFill>
                  <a:schemeClr val="tx1"/>
                </a:solidFill>
              </a:rPr>
              <a:t>The outer boundary layer of the solid earth on which the continents and the ocean basins rest constitutes the lithosphere. In a broad sense, lithosphere includes the land mass and the ocean floor. However, in a general usage, the term lithosphere refers to the land surface which is approximately 3/10th of the total surface of the earth.</a:t>
            </a:r>
          </a:p>
          <a:p>
            <a:pPr algn="just">
              <a:lnSpc>
                <a:spcPct val="120000"/>
              </a:lnSpc>
              <a:spcBef>
                <a:spcPts val="0"/>
              </a:spcBef>
              <a:buClrTx/>
              <a:buFont typeface="Wingdings" panose="05000000000000000000" pitchFamily="2" charset="2"/>
              <a:buChar char="q"/>
            </a:pPr>
            <a:r>
              <a:rPr lang="en-US" sz="2600" dirty="0">
                <a:solidFill>
                  <a:schemeClr val="tx1"/>
                </a:solidFill>
              </a:rPr>
              <a:t>The soil is the most important part of the lithosphere because it contains the organic matter and supports growth of plants and microorganisms. Lithosphere is involved in the production of food for human and animals, besides the decomposition of organic wastes.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404883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4. Biosphere:</a:t>
            </a:r>
          </a:p>
          <a:p>
            <a:pPr algn="just">
              <a:lnSpc>
                <a:spcPct val="120000"/>
              </a:lnSpc>
              <a:spcBef>
                <a:spcPts val="0"/>
              </a:spcBef>
              <a:buClrTx/>
              <a:buFont typeface="Wingdings" panose="05000000000000000000" pitchFamily="2" charset="2"/>
              <a:buChar char="q"/>
            </a:pPr>
            <a:r>
              <a:rPr lang="en-US" sz="2600" dirty="0">
                <a:solidFill>
                  <a:schemeClr val="tx1"/>
                </a:solidFill>
              </a:rPr>
              <a:t>The biosphere comprises of all the zones on earth in which life is present. Biosphere is spread over the lower part of the atmosphere, the top of the lithosphere and the entire hydrosphere. In other words, the broad spectrum of bio resources of the earth, supporting life constitutes the biosphere.</a:t>
            </a:r>
          </a:p>
          <a:p>
            <a:pPr algn="just">
              <a:lnSpc>
                <a:spcPct val="120000"/>
              </a:lnSpc>
              <a:spcBef>
                <a:spcPts val="0"/>
              </a:spcBef>
              <a:buClrTx/>
              <a:buFont typeface="Wingdings" panose="05000000000000000000" pitchFamily="2" charset="2"/>
              <a:buChar char="q"/>
            </a:pPr>
            <a:r>
              <a:rPr lang="en-US" sz="2600" dirty="0">
                <a:solidFill>
                  <a:schemeClr val="tx1"/>
                </a:solidFill>
              </a:rPr>
              <a:t>The biosphere provides the essential requisites (water, light, heat, air, food, space etc.) for the existence of life.</a:t>
            </a:r>
          </a:p>
          <a:p>
            <a:pPr algn="just">
              <a:lnSpc>
                <a:spcPct val="120000"/>
              </a:lnSpc>
              <a:spcBef>
                <a:spcPts val="0"/>
              </a:spcBef>
              <a:buClrTx/>
              <a:buFont typeface="Wingdings" panose="05000000000000000000" pitchFamily="2" charset="2"/>
              <a:buChar char="q"/>
            </a:pPr>
            <a:r>
              <a:rPr lang="en-US" sz="2600" dirty="0">
                <a:solidFill>
                  <a:schemeClr val="tx1"/>
                </a:solidFill>
              </a:rPr>
              <a:t>The biosphere is very vast, and for the sake of understanding, it is divided into smaller units namely ecosystems. An ecosystem may be considered as the smallest unit of biosphere that possesses the requisite characteristics to sustain life e.g., ponds, seas, deserts, cities.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505996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indent="0" algn="ctr" defTabSz="914400">
              <a:lnSpc>
                <a:spcPct val="115000"/>
              </a:lnSpc>
              <a:spcBef>
                <a:spcPts val="0"/>
              </a:spcBef>
              <a:buClrTx/>
              <a:buSzTx/>
              <a:buNone/>
            </a:pPr>
            <a:r>
              <a:rPr lang="fr-FR" sz="2700" b="1" dirty="0">
                <a:solidFill>
                  <a:srgbClr val="00B050"/>
                </a:solidFill>
                <a:latin typeface="Bookman Old Style" panose="02050604050505020204" pitchFamily="18" charset="0"/>
              </a:rPr>
              <a:t>POLLUTION</a:t>
            </a:r>
            <a:r>
              <a:rPr lang="fr-FR" sz="2700" dirty="0">
                <a:solidFill>
                  <a:srgbClr val="00B050"/>
                </a:solidFill>
                <a:latin typeface="Bookman Old Style" panose="02050604050505020204" pitchFamily="18" charset="0"/>
              </a:rPr>
              <a:t>:</a:t>
            </a:r>
          </a:p>
          <a:p>
            <a:pPr marL="457200" lvl="0" indent="-457200" algn="just" defTabSz="914400">
              <a:lnSpc>
                <a:spcPct val="115000"/>
              </a:lnSpc>
              <a:spcBef>
                <a:spcPts val="0"/>
              </a:spcBef>
              <a:buClrTx/>
              <a:buSzTx/>
              <a:buFont typeface="Wingdings" panose="05000000000000000000" pitchFamily="2" charset="2"/>
              <a:buChar char="q"/>
            </a:pPr>
            <a:r>
              <a:rPr lang="fr-FR" sz="2600" dirty="0">
                <a:solidFill>
                  <a:srgbClr val="000000"/>
                </a:solidFill>
                <a:latin typeface="Bookman Old Style" panose="02050604050505020204" pitchFamily="18" charset="0"/>
              </a:rPr>
              <a:t>This </a:t>
            </a:r>
            <a:r>
              <a:rPr lang="en-US" sz="2600" dirty="0">
                <a:solidFill>
                  <a:srgbClr val="000000"/>
                </a:solidFill>
                <a:latin typeface="Bookman Old Style" panose="02050604050505020204" pitchFamily="18" charset="0"/>
              </a:rPr>
              <a:t>is the introduction of contaminants into the environment in such amount and duration that affect health or adverse change.</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Can take the form of chemical substances or energy, such as noise, heat or light. </a:t>
            </a:r>
          </a:p>
          <a:p>
            <a:pPr marL="114300" indent="-457200" algn="just" defTabSz="914400">
              <a:lnSpc>
                <a:spcPct val="115000"/>
              </a:lnSpc>
              <a:spcBef>
                <a:spcPts val="0"/>
              </a:spcBef>
              <a:buClrTx/>
              <a:buSzTx/>
              <a:buFont typeface="Wingdings" panose="05000000000000000000" pitchFamily="2" charset="2"/>
              <a:buChar char="q"/>
            </a:pPr>
            <a:r>
              <a:rPr lang="en-US" sz="2600" b="1" dirty="0">
                <a:solidFill>
                  <a:srgbClr val="000000"/>
                </a:solidFill>
                <a:latin typeface="Bookman Old Style" panose="02050604050505020204" pitchFamily="18" charset="0"/>
              </a:rPr>
              <a:t>Environmental pollution:</a:t>
            </a:r>
            <a:r>
              <a:rPr lang="en-US" sz="2600" dirty="0">
                <a:solidFill>
                  <a:srgbClr val="000000"/>
                </a:solidFill>
                <a:latin typeface="Bookman Old Style" panose="02050604050505020204" pitchFamily="18" charset="0"/>
              </a:rPr>
              <a:t> The introduction of different harmful pollutants into certain environment that make the environment unhealthy to live in.</a:t>
            </a:r>
          </a:p>
          <a:p>
            <a:pPr marL="114300" lvl="0" indent="-457200" algn="just" defTabSz="914400">
              <a:lnSpc>
                <a:spcPct val="115000"/>
              </a:lnSpc>
              <a:spcBef>
                <a:spcPts val="0"/>
              </a:spcBef>
              <a:buClrTx/>
              <a:buSzTx/>
              <a:buFont typeface="Wingdings" panose="05000000000000000000" pitchFamily="2" charset="2"/>
              <a:buChar char="q"/>
            </a:pPr>
            <a:r>
              <a:rPr lang="en-US" sz="2600" b="1" dirty="0">
                <a:solidFill>
                  <a:srgbClr val="000000"/>
                </a:solidFill>
                <a:latin typeface="Bookman Old Style" panose="02050604050505020204" pitchFamily="18" charset="0"/>
              </a:rPr>
              <a:t>Pollutants: </a:t>
            </a:r>
            <a:r>
              <a:rPr lang="en-US" sz="2600" dirty="0">
                <a:solidFill>
                  <a:srgbClr val="000000"/>
                </a:solidFill>
                <a:latin typeface="Bookman Old Style" panose="02050604050505020204" pitchFamily="18" charset="0"/>
              </a:rPr>
              <a:t>These are the components of pollution. They can be either foreign substances/energies or naturally occurring contaminants. </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Is a waste material that pollutes air, water or soil.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56394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marL="114300" lvl="0" indent="-457200" algn="just" defTabSz="914400">
              <a:lnSpc>
                <a:spcPct val="115000"/>
              </a:lnSpc>
              <a:spcBef>
                <a:spcPts val="0"/>
              </a:spcBef>
              <a:buClrTx/>
              <a:buSzTx/>
              <a:buFont typeface="Wingdings" panose="05000000000000000000" pitchFamily="2" charset="2"/>
              <a:buChar char="q"/>
            </a:pPr>
            <a:r>
              <a:rPr lang="en-US" sz="2600" b="1" dirty="0">
                <a:solidFill>
                  <a:srgbClr val="000000"/>
                </a:solidFill>
                <a:latin typeface="Bookman Old Style" panose="02050604050505020204" pitchFamily="18" charset="0"/>
              </a:rPr>
              <a:t>Contaminants: </a:t>
            </a:r>
            <a:r>
              <a:rPr lang="en-US" sz="2600" dirty="0">
                <a:solidFill>
                  <a:srgbClr val="000000"/>
                </a:solidFill>
                <a:latin typeface="Bookman Old Style" panose="02050604050505020204" pitchFamily="18" charset="0"/>
              </a:rPr>
              <a:t>Biological, chemical, physical, or radiological substance (normally absent in the environment) which, in sufficient concentration, can adversely affect living organisms through air, water, soil, and/or food.</a:t>
            </a:r>
          </a:p>
          <a:p>
            <a:pPr marL="11430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Pollution is often classed as </a:t>
            </a:r>
            <a:r>
              <a:rPr lang="en-US" sz="2600" u="sng" dirty="0">
                <a:solidFill>
                  <a:srgbClr val="000000"/>
                </a:solidFill>
                <a:latin typeface="Bookman Old Style" panose="02050604050505020204" pitchFamily="18" charset="0"/>
              </a:rPr>
              <a:t>point source</a:t>
            </a:r>
            <a:r>
              <a:rPr lang="en-US" sz="2600" dirty="0">
                <a:solidFill>
                  <a:srgbClr val="000000"/>
                </a:solidFill>
                <a:latin typeface="Bookman Old Style" panose="02050604050505020204" pitchFamily="18" charset="0"/>
              </a:rPr>
              <a:t> or </a:t>
            </a:r>
            <a:r>
              <a:rPr lang="en-US" sz="2600" u="sng" dirty="0">
                <a:solidFill>
                  <a:srgbClr val="000000"/>
                </a:solidFill>
                <a:latin typeface="Bookman Old Style" panose="02050604050505020204" pitchFamily="18" charset="0"/>
              </a:rPr>
              <a:t>nonpoint source</a:t>
            </a:r>
            <a:r>
              <a:rPr lang="en-US" sz="2600" dirty="0">
                <a:solidFill>
                  <a:srgbClr val="000000"/>
                </a:solidFill>
                <a:latin typeface="Bookman Old Style" panose="02050604050505020204" pitchFamily="18" charset="0"/>
              </a:rPr>
              <a:t> pollution.</a:t>
            </a:r>
          </a:p>
          <a:p>
            <a:pPr marL="114300" lvl="0" indent="-457200" algn="just" defTabSz="914400">
              <a:lnSpc>
                <a:spcPct val="115000"/>
              </a:lnSpc>
              <a:spcBef>
                <a:spcPts val="0"/>
              </a:spcBef>
              <a:buClrTx/>
              <a:buSzTx/>
              <a:buFont typeface="Bookman Old Style" panose="02050604050505020204" pitchFamily="18" charset="0"/>
              <a:buChar char="–"/>
            </a:pPr>
            <a:r>
              <a:rPr lang="en-GB" sz="2600" b="1" u="sng" dirty="0">
                <a:solidFill>
                  <a:srgbClr val="000000"/>
                </a:solidFill>
                <a:latin typeface="Bookman Old Style" panose="02050604050505020204" pitchFamily="18" charset="0"/>
              </a:rPr>
              <a:t>P</a:t>
            </a:r>
            <a:r>
              <a:rPr lang="en-US" sz="2600" b="1" u="sng" dirty="0" err="1">
                <a:solidFill>
                  <a:srgbClr val="000000"/>
                </a:solidFill>
                <a:latin typeface="Bookman Old Style" panose="02050604050505020204" pitchFamily="18" charset="0"/>
              </a:rPr>
              <a:t>oint</a:t>
            </a:r>
            <a:r>
              <a:rPr lang="en-US" sz="2600" b="1" u="sng" dirty="0">
                <a:solidFill>
                  <a:srgbClr val="000000"/>
                </a:solidFill>
                <a:latin typeface="Bookman Old Style" panose="02050604050505020204" pitchFamily="18" charset="0"/>
              </a:rPr>
              <a:t> source Pollution </a:t>
            </a:r>
            <a:r>
              <a:rPr lang="en-US" sz="2600" b="1" dirty="0">
                <a:solidFill>
                  <a:srgbClr val="000000"/>
                </a:solidFill>
                <a:latin typeface="Bookman Old Style" panose="02050604050505020204" pitchFamily="18" charset="0"/>
              </a:rPr>
              <a:t>- </a:t>
            </a:r>
            <a:r>
              <a:rPr lang="en-US" sz="2600" dirty="0">
                <a:solidFill>
                  <a:srgbClr val="000000"/>
                </a:solidFill>
                <a:latin typeface="Bookman Old Style" panose="02050604050505020204" pitchFamily="18" charset="0"/>
              </a:rPr>
              <a:t>any single identifiable source of pollution from which pollutants are discharged, such as a pipe, ditch, ship or factory smokestack.</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Factories and sewage treatment plants are two common types of point sources.</a:t>
            </a:r>
          </a:p>
          <a:p>
            <a:pPr marL="114300" lvl="0" indent="-457200" algn="just" defTabSz="914400">
              <a:lnSpc>
                <a:spcPct val="115000"/>
              </a:lnSpc>
              <a:spcBef>
                <a:spcPts val="0"/>
              </a:spcBef>
              <a:buClrTx/>
              <a:buSzTx/>
              <a:buFont typeface="Bookman Old Style" panose="02050604050505020204" pitchFamily="18" charset="0"/>
              <a:buChar char="–"/>
            </a:pPr>
            <a:r>
              <a:rPr lang="en-US" sz="2600" b="1" u="sng" dirty="0">
                <a:solidFill>
                  <a:srgbClr val="000000"/>
                </a:solidFill>
                <a:latin typeface="Bookman Old Style" panose="02050604050505020204" pitchFamily="18" charset="0"/>
              </a:rPr>
              <a:t>Non point source (NPS)</a:t>
            </a:r>
            <a:r>
              <a:rPr lang="en-US" sz="2600" b="1" dirty="0">
                <a:solidFill>
                  <a:srgbClr val="000000"/>
                </a:solidFill>
                <a:latin typeface="Bookman Old Style" panose="02050604050505020204" pitchFamily="18" charset="0"/>
              </a:rPr>
              <a:t> pollution </a:t>
            </a:r>
            <a:r>
              <a:rPr lang="en-US" sz="2600" dirty="0">
                <a:solidFill>
                  <a:srgbClr val="000000"/>
                </a:solidFill>
                <a:latin typeface="Bookman Old Style" panose="02050604050505020204" pitchFamily="18" charset="0"/>
              </a:rPr>
              <a:t>– this is pollution caused by rainfall or snowmelt moving over and through the ground.</a:t>
            </a:r>
          </a:p>
          <a:p>
            <a:pPr marL="4572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As the runoff moves, it picks up and carries away natural and human-made pollutants, finally depositing them into lakes, rivers, wetlands, coastal waters, and even our underground sources of drinking water.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14683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Nature of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 pollutants that occur in the environment may be chemical, biological and physical in their nature.</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1. Chemical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Gaseous pollutants (sulfur dioxide, nitrogen dioxide), toxic metals, pesticides, herbicides, hydrocarbons, toxins, acidic substances, carcinogens.</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2. Biological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Pathogenic organisms, products of biological origin.</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3. Physical pollutants:</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Heat (thermal), sound, </a:t>
            </a:r>
            <a:r>
              <a:rPr lang="en-US" sz="2600" dirty="0" err="1">
                <a:solidFill>
                  <a:srgbClr val="000000"/>
                </a:solidFill>
                <a:latin typeface="Bookman Old Style" panose="02050604050505020204" pitchFamily="18" charset="0"/>
              </a:rPr>
              <a:t>odours</a:t>
            </a:r>
            <a:r>
              <a:rPr lang="en-US" sz="2600" dirty="0">
                <a:solidFill>
                  <a:srgbClr val="000000"/>
                </a:solidFill>
                <a:latin typeface="Bookman Old Style" panose="02050604050505020204" pitchFamily="18" charset="0"/>
              </a:rPr>
              <a:t>, radiation and radioactive substances.</a:t>
            </a:r>
          </a:p>
          <a:p>
            <a:pPr marL="0" lvl="0" indent="0" algn="just" defTabSz="914400">
              <a:lnSpc>
                <a:spcPct val="115000"/>
              </a:lnSpc>
              <a:spcBef>
                <a:spcPts val="0"/>
              </a:spcBef>
              <a:buClrTx/>
              <a:buSzTx/>
              <a:buNone/>
            </a:pPr>
            <a:r>
              <a:rPr lang="en-GB" sz="2600" dirty="0">
                <a:solidFill>
                  <a:srgbClr val="000000"/>
                </a:solidFill>
                <a:latin typeface="Bookman Old Style" panose="02050604050505020204" pitchFamily="18" charset="0"/>
              </a:rPr>
              <a:t>____________________________________________________</a:t>
            </a:r>
            <a:endParaRPr lang="en-US" sz="2600" dirty="0">
              <a:solidFill>
                <a:srgbClr val="000000"/>
              </a:solidFill>
              <a:latin typeface="Bookman Old Style" panose="02050604050505020204" pitchFamily="18" charset="0"/>
            </a:endParaRPr>
          </a:p>
          <a:p>
            <a:pPr marL="0" indent="0" algn="just">
              <a:lnSpc>
                <a:spcPct val="120000"/>
              </a:lnSpc>
              <a:spcBef>
                <a:spcPts val="0"/>
              </a:spcBef>
              <a:buClrTx/>
              <a:buNone/>
            </a:pPr>
            <a:r>
              <a:rPr lang="en-US" sz="2600" b="1" dirty="0">
                <a:solidFill>
                  <a:srgbClr val="00B050"/>
                </a:solidFill>
              </a:rPr>
              <a:t>NB: </a:t>
            </a:r>
            <a:r>
              <a:rPr lang="en-US" sz="2600" b="1" dirty="0">
                <a:solidFill>
                  <a:schemeClr val="tx1"/>
                </a:solidFill>
              </a:rPr>
              <a:t>Three factors that determine the severity of a pollutant: </a:t>
            </a:r>
          </a:p>
          <a:p>
            <a:pPr marL="0" indent="0" algn="just">
              <a:lnSpc>
                <a:spcPct val="120000"/>
              </a:lnSpc>
              <a:spcBef>
                <a:spcPts val="0"/>
              </a:spcBef>
              <a:buClrTx/>
              <a:buNone/>
            </a:pPr>
            <a:r>
              <a:rPr lang="en-US" sz="2600" dirty="0">
                <a:solidFill>
                  <a:schemeClr val="tx1"/>
                </a:solidFill>
              </a:rPr>
              <a:t>1.	Its chemical nature, </a:t>
            </a:r>
          </a:p>
          <a:p>
            <a:pPr marL="0" indent="0" algn="just">
              <a:lnSpc>
                <a:spcPct val="120000"/>
              </a:lnSpc>
              <a:spcBef>
                <a:spcPts val="0"/>
              </a:spcBef>
              <a:buClrTx/>
              <a:buNone/>
            </a:pPr>
            <a:r>
              <a:rPr lang="en-US" sz="2600" dirty="0">
                <a:solidFill>
                  <a:schemeClr val="tx1"/>
                </a:solidFill>
              </a:rPr>
              <a:t>2.	The concentration. </a:t>
            </a:r>
          </a:p>
          <a:p>
            <a:pPr marL="0" indent="0" algn="just">
              <a:lnSpc>
                <a:spcPct val="120000"/>
              </a:lnSpc>
              <a:spcBef>
                <a:spcPts val="0"/>
              </a:spcBef>
              <a:buClrTx/>
              <a:buNone/>
            </a:pPr>
            <a:r>
              <a:rPr lang="en-US" sz="2600" dirty="0">
                <a:solidFill>
                  <a:schemeClr val="tx1"/>
                </a:solidFill>
              </a:rPr>
              <a:t>3.	The persistence.</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325697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Types of pollutants:</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Ecologically, pollutants can be divided into three types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1. Degradable or non – persistent pollutants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2. Slowly degradable or persistent pollutants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3. Non – degradable pollutants.</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Degradable or non – persistent pollutants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that can be rapidly decomposed by natural processes. Example – domestic sewage, discarded vegetable,</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Slowly degradable pollutants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that remain in environment for longer time because they decompose very slowly by the natural processes.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Example: plastics, pesticides, etc.</a:t>
            </a:r>
          </a:p>
          <a:p>
            <a:pPr marL="0" lvl="0" indent="0" algn="just" defTabSz="914400">
              <a:lnSpc>
                <a:spcPct val="115000"/>
              </a:lnSpc>
              <a:spcBef>
                <a:spcPts val="0"/>
              </a:spcBef>
              <a:buClrTx/>
              <a:buSzTx/>
              <a:buNone/>
            </a:pPr>
            <a:r>
              <a:rPr lang="en-US" sz="2200" u="sng" dirty="0">
                <a:solidFill>
                  <a:srgbClr val="000000"/>
                </a:solidFill>
                <a:latin typeface="Bookman Old Style" panose="02050604050505020204" pitchFamily="18" charset="0"/>
              </a:rPr>
              <a:t>Non-degradable pollutants</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that cannot be decomposed by natural processes  </a:t>
            </a:r>
          </a:p>
          <a:p>
            <a:pPr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Example – Lead, mercury, nuclear wastes etc.</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Pollutants can also be  broadly classified into two categories - particulate and gaseous. Particulate pollutants (such as dust, dirt and fluff) can form an unsightly surface film and encourage fungal growth and insect attack. Gaseous pollutants include many of the woods, glues, paints and other materials often used in the construction of buildings, cases, frames and in the objects themselves.</a:t>
            </a:r>
          </a:p>
          <a:p>
            <a:pPr lvl="0" algn="just" defTabSz="914400">
              <a:lnSpc>
                <a:spcPct val="115000"/>
              </a:lnSpc>
              <a:spcBef>
                <a:spcPts val="0"/>
              </a:spcBef>
              <a:buClrTx/>
              <a:buSzTx/>
              <a:buFont typeface="Wingdings" panose="05000000000000000000" pitchFamily="2" charset="2"/>
              <a:buChar char="§"/>
            </a:pPr>
            <a:endParaRPr lang="en-US" sz="2200" dirty="0">
              <a:solidFill>
                <a:srgbClr val="000000"/>
              </a:solidFill>
              <a:latin typeface="Bookman Old Style" panose="02050604050505020204" pitchFamily="18" charset="0"/>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98044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THE CONCEPT OF POLLUTION</a:t>
            </a:r>
            <a:r>
              <a:rPr lang="en-US" sz="2600" b="1" dirty="0">
                <a:solidFill>
                  <a:srgbClr val="00B050"/>
                </a:solidFill>
              </a:rPr>
              <a:t>.</a:t>
            </a:r>
          </a:p>
          <a:p>
            <a:pPr marL="0" indent="0" algn="just">
              <a:lnSpc>
                <a:spcPct val="120000"/>
              </a:lnSpc>
              <a:spcBef>
                <a:spcPts val="0"/>
              </a:spcBef>
              <a:buClrTx/>
              <a:buNone/>
            </a:pPr>
            <a:r>
              <a:rPr lang="en-US" sz="2600" dirty="0">
                <a:solidFill>
                  <a:schemeClr val="tx1"/>
                </a:solidFill>
              </a:rPr>
              <a:t>The concept of environmental pollution is any change in the physical, chemical, or biological characteristics of the air, water, or soil that can affect the health, survival or activities of humans or other forms of life in an undesirable way.</a:t>
            </a:r>
          </a:p>
          <a:p>
            <a:pPr marL="0" indent="0" algn="just">
              <a:lnSpc>
                <a:spcPct val="120000"/>
              </a:lnSpc>
              <a:spcBef>
                <a:spcPts val="0"/>
              </a:spcBef>
              <a:buClrTx/>
              <a:buNone/>
            </a:pPr>
            <a:r>
              <a:rPr lang="en-US" sz="2600" b="1" dirty="0">
                <a:solidFill>
                  <a:schemeClr val="tx1"/>
                </a:solidFill>
              </a:rPr>
              <a:t>Terms:</a:t>
            </a:r>
          </a:p>
          <a:p>
            <a:pPr algn="just">
              <a:lnSpc>
                <a:spcPct val="120000"/>
              </a:lnSpc>
              <a:spcBef>
                <a:spcPts val="0"/>
              </a:spcBef>
              <a:buClrTx/>
              <a:buFont typeface="Wingdings" panose="05000000000000000000" pitchFamily="2" charset="2"/>
              <a:buChar char="q"/>
            </a:pPr>
            <a:r>
              <a:rPr lang="en-US" sz="2600" b="1" dirty="0">
                <a:solidFill>
                  <a:schemeClr val="tx1"/>
                </a:solidFill>
              </a:rPr>
              <a:t>Biodegradable</a:t>
            </a:r>
            <a:r>
              <a:rPr lang="en-US" sz="2600" dirty="0">
                <a:solidFill>
                  <a:schemeClr val="tx1"/>
                </a:solidFill>
              </a:rPr>
              <a:t> - to break down some types of pollution to acceptable forms.</a:t>
            </a:r>
          </a:p>
          <a:p>
            <a:pPr algn="just">
              <a:lnSpc>
                <a:spcPct val="120000"/>
              </a:lnSpc>
              <a:spcBef>
                <a:spcPts val="0"/>
              </a:spcBef>
              <a:buClrTx/>
              <a:buFont typeface="Wingdings" panose="05000000000000000000" pitchFamily="2" charset="2"/>
              <a:buChar char="q"/>
            </a:pPr>
            <a:r>
              <a:rPr lang="en-US" sz="2600" b="1" dirty="0">
                <a:solidFill>
                  <a:schemeClr val="tx1"/>
                </a:solidFill>
              </a:rPr>
              <a:t>Acute</a:t>
            </a:r>
            <a:r>
              <a:rPr lang="en-US" sz="2600" dirty="0">
                <a:solidFill>
                  <a:schemeClr val="tx1"/>
                </a:solidFill>
              </a:rPr>
              <a:t> - occurs shortly after exposure, such as a burn, illness or death.</a:t>
            </a:r>
          </a:p>
          <a:p>
            <a:pPr algn="just">
              <a:lnSpc>
                <a:spcPct val="120000"/>
              </a:lnSpc>
              <a:spcBef>
                <a:spcPts val="0"/>
              </a:spcBef>
              <a:buClrTx/>
              <a:buFont typeface="Wingdings" panose="05000000000000000000" pitchFamily="2" charset="2"/>
              <a:buChar char="q"/>
            </a:pPr>
            <a:r>
              <a:rPr lang="en-US" sz="2600" b="1" dirty="0">
                <a:solidFill>
                  <a:schemeClr val="tx1"/>
                </a:solidFill>
              </a:rPr>
              <a:t>Chronic</a:t>
            </a:r>
            <a:r>
              <a:rPr lang="en-US" sz="2600" dirty="0">
                <a:solidFill>
                  <a:schemeClr val="tx1"/>
                </a:solidFill>
              </a:rPr>
              <a:t>-  a condition that lasts a long time and takes a long time to appear.</a:t>
            </a:r>
          </a:p>
          <a:p>
            <a:pPr algn="just">
              <a:lnSpc>
                <a:spcPct val="120000"/>
              </a:lnSpc>
              <a:spcBef>
                <a:spcPts val="0"/>
              </a:spcBef>
              <a:buClrTx/>
              <a:buFont typeface="Wingdings" panose="05000000000000000000" pitchFamily="2" charset="2"/>
              <a:buChar char="q"/>
            </a:pPr>
            <a:r>
              <a:rPr lang="en-US" sz="2600" b="1" dirty="0">
                <a:solidFill>
                  <a:schemeClr val="tx1"/>
                </a:solidFill>
              </a:rPr>
              <a:t>Synergistic</a:t>
            </a:r>
            <a:r>
              <a:rPr lang="en-US" sz="2600" dirty="0">
                <a:solidFill>
                  <a:schemeClr val="tx1"/>
                </a:solidFill>
              </a:rPr>
              <a:t>-   pollutants, acting together, produce a harmful effect greater than the sum of their individual effects. (e.g. asbestos workers who smoke).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50331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85000" lnSpcReduction="2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Sources of Pollution:</a:t>
            </a:r>
          </a:p>
          <a:p>
            <a:pPr marL="0" lvl="0" algn="just" defTabSz="914400">
              <a:lnSpc>
                <a:spcPct val="115000"/>
              </a:lnSpc>
              <a:spcBef>
                <a:spcPts val="0"/>
              </a:spcBef>
              <a:buClrTx/>
              <a:buSzTx/>
              <a:buFont typeface="Wingdings" panose="05000000000000000000" pitchFamily="2" charset="2"/>
              <a:buChar char="q"/>
            </a:pPr>
            <a:r>
              <a:rPr lang="en-US" sz="2200" dirty="0">
                <a:solidFill>
                  <a:srgbClr val="000000"/>
                </a:solidFill>
                <a:latin typeface="Bookman Old Style" panose="02050604050505020204" pitchFamily="18" charset="0"/>
              </a:rPr>
              <a:t>Environmental pollution is mostly due to direct or indirect human activities, arising out of the built-world created by him.</a:t>
            </a:r>
          </a:p>
          <a:p>
            <a:pPr marL="0" lvl="0" algn="just" defTabSz="914400">
              <a:lnSpc>
                <a:spcPct val="115000"/>
              </a:lnSpc>
              <a:spcBef>
                <a:spcPts val="0"/>
              </a:spcBef>
              <a:buClrTx/>
              <a:buSzTx/>
              <a:buFont typeface="Wingdings" panose="05000000000000000000" pitchFamily="2" charset="2"/>
              <a:buChar char="q"/>
            </a:pPr>
            <a:r>
              <a:rPr lang="en-US" sz="2200" dirty="0">
                <a:solidFill>
                  <a:srgbClr val="000000"/>
                </a:solidFill>
                <a:latin typeface="Bookman Old Style" panose="02050604050505020204" pitchFamily="18" charset="0"/>
              </a:rPr>
              <a:t>There are six major sources of environmental pollution:</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1. Industrial sources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2. Agricultural sources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3. Biogenic sources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rgbClr val="000000"/>
                </a:solidFill>
                <a:latin typeface="Bookman Old Style" panose="02050604050505020204" pitchFamily="18" charset="0"/>
              </a:rPr>
              <a:t>Produced or brought about by living organisms. Emissions from natural sources, such as plants and trees.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rgbClr val="000000"/>
                </a:solidFill>
                <a:latin typeface="Bookman Old Style" panose="02050604050505020204" pitchFamily="18" charset="0"/>
              </a:rPr>
              <a:t>Biogenic volatile organic compounds (</a:t>
            </a:r>
            <a:r>
              <a:rPr lang="en-US" sz="2200" dirty="0" err="1">
                <a:solidFill>
                  <a:srgbClr val="000000"/>
                </a:solidFill>
                <a:latin typeface="Bookman Old Style" panose="02050604050505020204" pitchFamily="18" charset="0"/>
              </a:rPr>
              <a:t>BVOCs</a:t>
            </a:r>
            <a:r>
              <a:rPr lang="en-US" sz="2200" dirty="0">
                <a:solidFill>
                  <a:srgbClr val="000000"/>
                </a:solidFill>
                <a:latin typeface="Bookman Old Style" panose="02050604050505020204" pitchFamily="18" charset="0"/>
              </a:rPr>
              <a:t>) from vegetation for natural areas, crops, and urban vegetation.</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4. Anthropogenic sources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rgbClr val="000000"/>
                </a:solidFill>
                <a:latin typeface="Bookman Old Style" panose="02050604050505020204" pitchFamily="18" charset="0"/>
              </a:rPr>
              <a:t>Resulting from human activities. Emissions that are produced as a result of human activities. e.g. transportation, fuel combustion</a:t>
            </a:r>
          </a:p>
          <a:p>
            <a:pPr marL="0" lvl="0" indent="0" algn="just" defTabSz="914400">
              <a:lnSpc>
                <a:spcPct val="115000"/>
              </a:lnSpc>
              <a:spcBef>
                <a:spcPts val="0"/>
              </a:spcBef>
              <a:buClrTx/>
              <a:buSzTx/>
              <a:buNone/>
            </a:pPr>
            <a:r>
              <a:rPr lang="en-US" sz="2200" dirty="0">
                <a:solidFill>
                  <a:schemeClr val="tx1"/>
                </a:solidFill>
                <a:latin typeface="Bookman Old Style" panose="02050604050505020204" pitchFamily="18" charset="0"/>
              </a:rPr>
              <a:t>5. Unnatural sources</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chemeClr val="tx1"/>
                </a:solidFill>
                <a:latin typeface="Bookman Old Style" panose="02050604050505020204" pitchFamily="18" charset="0"/>
              </a:rPr>
              <a:t>Not made or caused by humankind</a:t>
            </a:r>
          </a:p>
          <a:p>
            <a:pPr marL="457200" lvl="0" indent="-457200" algn="just" defTabSz="914400">
              <a:lnSpc>
                <a:spcPct val="115000"/>
              </a:lnSpc>
              <a:spcBef>
                <a:spcPts val="0"/>
              </a:spcBef>
              <a:buClrTx/>
              <a:buSzTx/>
              <a:buFont typeface="Wingdings" panose="05000000000000000000" pitchFamily="2" charset="2"/>
              <a:buChar char="ü"/>
            </a:pPr>
            <a:r>
              <a:rPr lang="en-US" sz="2200" dirty="0">
                <a:solidFill>
                  <a:schemeClr val="tx1"/>
                </a:solidFill>
                <a:latin typeface="Bookman Old Style" panose="02050604050505020204" pitchFamily="18" charset="0"/>
              </a:rPr>
              <a:t> Such unnatural ingredients may be gases (causing air pollution), solids / liquids (causing water, food and land pollution) or sound (causing sound pollution).</a:t>
            </a:r>
          </a:p>
          <a:p>
            <a:pPr marL="0" lvl="0" indent="0" algn="just" defTabSz="914400">
              <a:lnSpc>
                <a:spcPct val="115000"/>
              </a:lnSpc>
              <a:spcBef>
                <a:spcPts val="0"/>
              </a:spcBef>
              <a:buClrTx/>
              <a:buSzTx/>
              <a:buNone/>
            </a:pPr>
            <a:r>
              <a:rPr lang="en-US" sz="2200" dirty="0">
                <a:solidFill>
                  <a:schemeClr val="tx1"/>
                </a:solidFill>
                <a:latin typeface="Bookman Old Style" panose="02050604050505020204" pitchFamily="18" charset="0"/>
              </a:rPr>
              <a:t>6. Extra-terrestrial sources.</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Refers to natural objects now on Earth that originated in outer space. Such materials include cosmic dust and meteorites, as well as samples brought to Earth by sample return missions from the Moon, asteroids and comets, as well as solar wind particles.</a:t>
            </a:r>
            <a:endParaRPr lang="en-US" sz="22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9311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Depending on where you live, energy may also be measured in kilocalories (kcal) and kilojoules (kJ).</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When it comes to calories, they may be “small” or “large.”</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If the “c” in calories is uppercase, it indicates a large calorie, and if it’s lowercase, it indicates a small calorie.</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large calorie estimates the amount of energy required to raise the temperature of 1 kg (2.2 pounds) of water by 1°C (or an increase of 1.8°F)</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On the other hand, a small calorie estimates the amount of energy it takes to raise the temperature of 1 gram (0.035 ounces) of water by 1°C (or an increase of 1.8°F).</a:t>
            </a:r>
          </a:p>
          <a:p>
            <a:pPr algn="just">
              <a:lnSpc>
                <a:spcPct val="120000"/>
              </a:lnSpc>
              <a:spcBef>
                <a:spcPts val="0"/>
              </a:spcBef>
              <a:buClrTx/>
              <a:buFont typeface="Wingdings" panose="05000000000000000000" pitchFamily="2" charset="2"/>
              <a:buChar char="q"/>
            </a:pPr>
            <a:r>
              <a:rPr lang="en-US" sz="2600" dirty="0">
                <a:solidFill>
                  <a:schemeClr val="tx1"/>
                </a:solidFill>
              </a:rPr>
              <a:t>By these definitions, 1 large calorie equals 1,000 small calories, as 1 kg equals 1,000 grams.</a:t>
            </a:r>
          </a:p>
          <a:p>
            <a:pPr algn="just">
              <a:lnSpc>
                <a:spcPct val="120000"/>
              </a:lnSpc>
              <a:spcBef>
                <a:spcPts val="0"/>
              </a:spcBef>
              <a:buClrTx/>
              <a:buFont typeface="Wingdings" panose="05000000000000000000" pitchFamily="2" charset="2"/>
              <a:buChar char="q"/>
            </a:pPr>
            <a:r>
              <a:rPr lang="en-US" sz="2600" dirty="0">
                <a:solidFill>
                  <a:schemeClr val="tx1"/>
                </a:solidFill>
              </a:rPr>
              <a:t>As a guide, an average man needs around 2,500kcal (10,500kJ) a day to maintain a healthy body weight.</a:t>
            </a:r>
          </a:p>
          <a:p>
            <a:pPr algn="just">
              <a:lnSpc>
                <a:spcPct val="120000"/>
              </a:lnSpc>
              <a:spcBef>
                <a:spcPts val="0"/>
              </a:spcBef>
              <a:buClrTx/>
              <a:buFont typeface="Wingdings" panose="05000000000000000000" pitchFamily="2" charset="2"/>
              <a:buChar char="q"/>
            </a:pPr>
            <a:r>
              <a:rPr lang="en-US" sz="2600" dirty="0">
                <a:solidFill>
                  <a:schemeClr val="tx1"/>
                </a:solidFill>
              </a:rPr>
              <a:t>For an average woman, that figure is around 2,000kcal (8,400kJ) a day.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119657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600" b="1" dirty="0">
                <a:solidFill>
                  <a:srgbClr val="00B050"/>
                </a:solidFill>
                <a:latin typeface="Bookman Old Style" panose="02050604050505020204" pitchFamily="18" charset="0"/>
              </a:rPr>
              <a:t>Classification of Environmental Pollution:</a:t>
            </a:r>
          </a:p>
          <a:p>
            <a:pPr marL="0" lvl="0" algn="just" defTabSz="914400">
              <a:lnSpc>
                <a:spcPct val="115000"/>
              </a:lnSpc>
              <a:spcBef>
                <a:spcPts val="0"/>
              </a:spcBef>
              <a:buClrTx/>
              <a:buSzTx/>
              <a:buNone/>
            </a:pPr>
            <a:r>
              <a:rPr lang="en-US" sz="2600" b="1" dirty="0">
                <a:solidFill>
                  <a:srgbClr val="00B050"/>
                </a:solidFill>
                <a:latin typeface="Bookman Old Style" panose="02050604050505020204" pitchFamily="18" charset="0"/>
              </a:rPr>
              <a:t>(Types of Pollution)</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There are several types of pollution which may come from different sources and have different consequences.</a:t>
            </a:r>
          </a:p>
          <a:p>
            <a:pPr marL="114300" lvl="0"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 environmental pollution may be categorized into six major groups: (but three major types of pollution are:-)</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Air/ atmosphere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Water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Land / soil pollution</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Others include:-</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Noise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Thermal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Radioactive pollution</a:t>
            </a:r>
          </a:p>
          <a:p>
            <a:pPr marL="457200" lvl="0" indent="-457200" algn="just" defTabSz="914400">
              <a:lnSpc>
                <a:spcPct val="115000"/>
              </a:lnSpc>
              <a:spcBef>
                <a:spcPts val="0"/>
              </a:spcBef>
              <a:buClrTx/>
              <a:buSzTx/>
              <a:buFont typeface="Wingdings" panose="05000000000000000000" pitchFamily="2" charset="2"/>
              <a:buChar char="ü"/>
            </a:pPr>
            <a:r>
              <a:rPr lang="en-US" sz="2600" dirty="0">
                <a:solidFill>
                  <a:srgbClr val="000000"/>
                </a:solidFill>
                <a:latin typeface="Bookman Old Style" panose="02050604050505020204" pitchFamily="18" charset="0"/>
              </a:rPr>
              <a:t>Visual pollution, light pollution, marine pollution</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035026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GB" sz="2600" b="1" dirty="0">
                <a:solidFill>
                  <a:srgbClr val="000000"/>
                </a:solidFill>
                <a:latin typeface="Bookman Old Style" panose="02050604050505020204" pitchFamily="18" charset="0"/>
              </a:rPr>
              <a:t>Brief Summary of Forms/types/classes of Pollution</a:t>
            </a:r>
          </a:p>
          <a:p>
            <a:pPr marL="0" lvl="0" algn="just" defTabSz="914400">
              <a:lnSpc>
                <a:spcPct val="115000"/>
              </a:lnSpc>
              <a:spcBef>
                <a:spcPts val="0"/>
              </a:spcBef>
              <a:buClrTx/>
              <a:buSzTx/>
              <a:buNone/>
            </a:pPr>
            <a:r>
              <a:rPr lang="en-US" sz="2600" b="1" dirty="0">
                <a:solidFill>
                  <a:schemeClr val="tx1"/>
                </a:solidFill>
              </a:rPr>
              <a:t>Air pollution: </a:t>
            </a:r>
            <a:r>
              <a:rPr lang="en-US" sz="2600" dirty="0">
                <a:solidFill>
                  <a:schemeClr val="tx1"/>
                </a:solidFill>
              </a:rPr>
              <a:t>The release of chemicals and particulates into the atmosphere. Common gaseous pollutants include carbon monoxide, sulfur dioxide, chlorofluorocarbons (CFCs) and nitrogen oxides produced by industry and motor vehicles.</a:t>
            </a:r>
          </a:p>
          <a:p>
            <a:pPr marL="0" lvl="0" algn="just" defTabSz="914400">
              <a:lnSpc>
                <a:spcPct val="115000"/>
              </a:lnSpc>
              <a:spcBef>
                <a:spcPts val="0"/>
              </a:spcBef>
              <a:buClrTx/>
              <a:buSzTx/>
              <a:buNone/>
            </a:pPr>
            <a:r>
              <a:rPr lang="en-US" sz="2600" b="1" dirty="0">
                <a:solidFill>
                  <a:schemeClr val="tx1"/>
                </a:solidFill>
              </a:rPr>
              <a:t>Soil contamination: </a:t>
            </a:r>
            <a:r>
              <a:rPr lang="en-US" sz="2600" dirty="0">
                <a:solidFill>
                  <a:schemeClr val="tx1"/>
                </a:solidFill>
              </a:rPr>
              <a:t>Occurs when chemicals are released by spill or underground leakage. Among the most significant soil contaminants are hydrocarbons, heavy metals, herbicides, pesticides  etc. </a:t>
            </a:r>
          </a:p>
          <a:p>
            <a:pPr marL="0" lvl="0" algn="just" defTabSz="914400">
              <a:lnSpc>
                <a:spcPct val="115000"/>
              </a:lnSpc>
              <a:spcBef>
                <a:spcPts val="0"/>
              </a:spcBef>
              <a:buClrTx/>
              <a:buSzTx/>
              <a:buNone/>
            </a:pPr>
            <a:r>
              <a:rPr lang="en-US" sz="2600" b="1" dirty="0">
                <a:solidFill>
                  <a:schemeClr val="tx1"/>
                </a:solidFill>
              </a:rPr>
              <a:t>Water pollution: </a:t>
            </a:r>
            <a:r>
              <a:rPr lang="en-US" sz="2600" dirty="0">
                <a:solidFill>
                  <a:schemeClr val="tx1"/>
                </a:solidFill>
              </a:rPr>
              <a:t>By the discharge of wastewater from commercial and industrial waste (intentionally or through spills) into surface waters; discharges of untreated domestic sewage, and chemical contaminants, such as chlorine, from treated sewage; release of waste and contaminants into surface runoff flowing to surface waters (including urban runoff and agricultural runoff, which may contain chemical fertilizers and pesticides); waste disposal and leaching into groundwater; eutrophication and littering.</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033100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lvl="0" algn="just" defTabSz="914400">
              <a:lnSpc>
                <a:spcPct val="115000"/>
              </a:lnSpc>
              <a:spcBef>
                <a:spcPts val="0"/>
              </a:spcBef>
              <a:buClrTx/>
              <a:buSzTx/>
              <a:buNone/>
            </a:pPr>
            <a:r>
              <a:rPr lang="en-GB" sz="2600" b="1" dirty="0">
                <a:solidFill>
                  <a:srgbClr val="000000"/>
                </a:solidFill>
                <a:latin typeface="Bookman Old Style" panose="02050604050505020204" pitchFamily="18" charset="0"/>
              </a:rPr>
              <a:t>Brief Summary of Forms/types/classes of Pollution</a:t>
            </a:r>
          </a:p>
          <a:p>
            <a:pPr marL="0" indent="0" algn="just">
              <a:lnSpc>
                <a:spcPct val="120000"/>
              </a:lnSpc>
              <a:spcBef>
                <a:spcPts val="0"/>
              </a:spcBef>
              <a:buClrTx/>
              <a:buNone/>
            </a:pPr>
            <a:r>
              <a:rPr lang="en-US" sz="2600" b="1" dirty="0">
                <a:solidFill>
                  <a:schemeClr val="tx1"/>
                </a:solidFill>
              </a:rPr>
              <a:t>Thermal pollution:  </a:t>
            </a:r>
            <a:r>
              <a:rPr lang="en-US" sz="2600" dirty="0">
                <a:solidFill>
                  <a:schemeClr val="tx1"/>
                </a:solidFill>
              </a:rPr>
              <a:t>Is a temperature change in natural water bodies caused by human influence, such as use of water as coolant in a power plant.</a:t>
            </a:r>
          </a:p>
          <a:p>
            <a:pPr marL="0" indent="0" algn="just">
              <a:lnSpc>
                <a:spcPct val="120000"/>
              </a:lnSpc>
              <a:spcBef>
                <a:spcPts val="0"/>
              </a:spcBef>
              <a:buClrTx/>
              <a:buNone/>
            </a:pPr>
            <a:r>
              <a:rPr lang="en-US" sz="2600" b="1" dirty="0">
                <a:solidFill>
                  <a:schemeClr val="tx1"/>
                </a:solidFill>
              </a:rPr>
              <a:t>Visual pollution:  </a:t>
            </a:r>
            <a:r>
              <a:rPr lang="en-US" sz="2600" dirty="0">
                <a:solidFill>
                  <a:schemeClr val="tx1"/>
                </a:solidFill>
              </a:rPr>
              <a:t>Which can refer to the presence of overhead power lines, motorway billboards, landforms, open storage of trash, municipal solid waste or space debris.</a:t>
            </a:r>
          </a:p>
          <a:p>
            <a:pPr marL="0" indent="0" algn="just">
              <a:lnSpc>
                <a:spcPct val="120000"/>
              </a:lnSpc>
              <a:spcBef>
                <a:spcPts val="0"/>
              </a:spcBef>
              <a:buClrTx/>
              <a:buNone/>
            </a:pPr>
            <a:r>
              <a:rPr lang="en-US" sz="2600" b="1" dirty="0">
                <a:solidFill>
                  <a:schemeClr val="tx1"/>
                </a:solidFill>
              </a:rPr>
              <a:t>Light pollution:  </a:t>
            </a:r>
            <a:r>
              <a:rPr lang="en-US" sz="2600" dirty="0">
                <a:solidFill>
                  <a:schemeClr val="tx1"/>
                </a:solidFill>
              </a:rPr>
              <a:t>Includes light trespass, over-illumination and astronomical interference.</a:t>
            </a:r>
          </a:p>
          <a:p>
            <a:pPr marL="0" indent="0" algn="just">
              <a:lnSpc>
                <a:spcPct val="120000"/>
              </a:lnSpc>
              <a:spcBef>
                <a:spcPts val="0"/>
              </a:spcBef>
              <a:buClrTx/>
              <a:buNone/>
            </a:pPr>
            <a:r>
              <a:rPr lang="en-US" sz="2600" b="1" dirty="0">
                <a:solidFill>
                  <a:schemeClr val="tx1"/>
                </a:solidFill>
              </a:rPr>
              <a:t>Noise pollution:  </a:t>
            </a:r>
            <a:r>
              <a:rPr lang="en-US" sz="2600" dirty="0">
                <a:solidFill>
                  <a:schemeClr val="tx1"/>
                </a:solidFill>
              </a:rPr>
              <a:t>This encompasses roadway noise, aircraft noise, industrial noise, worshipers etc.</a:t>
            </a:r>
          </a:p>
          <a:p>
            <a:pPr marL="0" indent="0" algn="just">
              <a:lnSpc>
                <a:spcPct val="120000"/>
              </a:lnSpc>
              <a:spcBef>
                <a:spcPts val="0"/>
              </a:spcBef>
              <a:buClrTx/>
              <a:buNone/>
            </a:pPr>
            <a:r>
              <a:rPr lang="en-US" sz="2600" b="1" dirty="0">
                <a:solidFill>
                  <a:schemeClr val="tx1"/>
                </a:solidFill>
              </a:rPr>
              <a:t>Radioactive contamination:  </a:t>
            </a:r>
            <a:r>
              <a:rPr lang="en-US" sz="2600" dirty="0">
                <a:solidFill>
                  <a:schemeClr val="tx1"/>
                </a:solidFill>
              </a:rPr>
              <a:t>Resulting from 20th century activities in atomic physics, such as nuclear power generation and nuclear weapons research, etc.  </a:t>
            </a:r>
          </a:p>
          <a:p>
            <a:pPr marL="0" indent="0" algn="just">
              <a:lnSpc>
                <a:spcPct val="120000"/>
              </a:lnSpc>
              <a:spcBef>
                <a:spcPts val="0"/>
              </a:spcBef>
              <a:buClrTx/>
              <a:buNone/>
            </a:pPr>
            <a:r>
              <a:rPr lang="en-US" sz="2600" b="1" dirty="0">
                <a:solidFill>
                  <a:schemeClr val="tx1"/>
                </a:solidFill>
              </a:rPr>
              <a:t>Littering: </a:t>
            </a:r>
            <a:r>
              <a:rPr lang="en-US" sz="2600" dirty="0">
                <a:solidFill>
                  <a:schemeClr val="tx1"/>
                </a:solidFill>
              </a:rPr>
              <a:t>The criminal throwing of inappropriate man-made objects, un removed, onto public and private properties.</a:t>
            </a:r>
          </a:p>
          <a:p>
            <a:pPr marL="0" indent="0" algn="just">
              <a:lnSpc>
                <a:spcPct val="120000"/>
              </a:lnSpc>
              <a:spcBef>
                <a:spcPts val="0"/>
              </a:spcBef>
              <a:buClrTx/>
              <a:buNone/>
            </a:pPr>
            <a:r>
              <a:rPr lang="en-US" sz="2600" b="1" dirty="0">
                <a:solidFill>
                  <a:schemeClr val="tx1"/>
                </a:solidFill>
              </a:rPr>
              <a:t>Plastic pollution: </a:t>
            </a:r>
            <a:r>
              <a:rPr lang="en-US" sz="2600" dirty="0">
                <a:solidFill>
                  <a:schemeClr val="tx1"/>
                </a:solidFill>
              </a:rPr>
              <a:t>involves the accumulation of plastic products in the environment that adversely affects wildlife, wildlife habitat, or human.</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70019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defTabSz="914400">
              <a:lnSpc>
                <a:spcPct val="115000"/>
              </a:lnSpc>
              <a:spcBef>
                <a:spcPts val="0"/>
              </a:spcBef>
              <a:buClrTx/>
              <a:buSzTx/>
              <a:buNone/>
            </a:pPr>
            <a:r>
              <a:rPr lang="en-US" sz="2600" b="1" dirty="0">
                <a:solidFill>
                  <a:srgbClr val="000000"/>
                </a:solidFill>
                <a:latin typeface="Bookman Old Style" panose="02050604050505020204" pitchFamily="18" charset="0"/>
              </a:rPr>
              <a:t>Air pollution:</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It is any contamination of the atmosphere that disturbs the natural composition and chemistry of the air. </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It occurs when gases, dust particles, fumes (or smoke) or odour are introduced into the atmosphere in a way that makes it harmful to humans, animals and plant. </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Pure air which exists in nature becomes adulterated (contaminated or unclean). </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 pollutants dilute the natural/original air.</a:t>
            </a:r>
          </a:p>
          <a:p>
            <a:pPr marL="0" lvl="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These particulate matter cannot be effectively removed through natural cycles, such as the carbon cycle or the nitrogen cycle. </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Air pollutants</a:t>
            </a:r>
          </a:p>
          <a:p>
            <a:pPr lvl="0" algn="just" defTabSz="914400">
              <a:lnSpc>
                <a:spcPct val="115000"/>
              </a:lnSpc>
              <a:spcBef>
                <a:spcPts val="0"/>
              </a:spcBef>
              <a:buClrTx/>
              <a:buSzTx/>
              <a:buFont typeface="Wingdings" panose="05000000000000000000" pitchFamily="2" charset="2"/>
              <a:buChar char="ü"/>
            </a:pPr>
            <a:r>
              <a:rPr lang="en-US" sz="2600" dirty="0">
                <a:solidFill>
                  <a:srgbClr val="000000"/>
                </a:solidFill>
                <a:latin typeface="Bookman Old Style" panose="02050604050505020204" pitchFamily="18" charset="0"/>
              </a:rPr>
              <a:t>These are the things that pollute the air.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85029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There are two types of air pollutants:</a:t>
            </a:r>
          </a:p>
          <a:p>
            <a:pPr marL="1714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Primary Pollutants</a:t>
            </a:r>
          </a:p>
          <a:p>
            <a:pPr marL="1714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Secondary pollutants</a:t>
            </a:r>
          </a:p>
          <a:p>
            <a:pPr marL="0" lvl="0" indent="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Primary pollutants </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These are those gases or particles that are pumped into the air to make it unclean. </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They include carbon monoxide from automobile (cars) exhausts and sulfur dioxide from the combustion of coal.</a:t>
            </a:r>
          </a:p>
          <a:p>
            <a:pPr marL="0" lvl="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Secondary pollutants:</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Occurs when pollutants in the air mix up in a chemical reaction and they form an even more dangerous chemical. </a:t>
            </a:r>
          </a:p>
          <a:p>
            <a:pPr marL="114300" lvl="0" indent="-457200" algn="just" defTabSz="914400">
              <a:lnSpc>
                <a:spcPct val="115000"/>
              </a:lnSpc>
              <a:spcBef>
                <a:spcPts val="0"/>
              </a:spcBef>
              <a:buClrTx/>
              <a:buSzTx/>
              <a:buFont typeface="Wingdings" panose="05000000000000000000" pitchFamily="2" charset="2"/>
              <a:buChar char="ü"/>
            </a:pPr>
            <a:r>
              <a:rPr lang="en-US" sz="2800" dirty="0">
                <a:solidFill>
                  <a:srgbClr val="000000"/>
                </a:solidFill>
                <a:latin typeface="Bookman Old Style" panose="02050604050505020204" pitchFamily="18" charset="0"/>
              </a:rPr>
              <a:t>Photochemical smog is an example of this, and is a secondary pollutant.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222613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defTabSz="914400">
              <a:lnSpc>
                <a:spcPct val="115000"/>
              </a:lnSpc>
              <a:spcBef>
                <a:spcPts val="0"/>
              </a:spcBef>
              <a:buClrTx/>
              <a:buSzTx/>
              <a:buNone/>
            </a:pPr>
            <a:r>
              <a:rPr lang="en-US" sz="2800" b="1" dirty="0">
                <a:solidFill>
                  <a:srgbClr val="000000"/>
                </a:solidFill>
                <a:latin typeface="Bookman Old Style" panose="02050604050505020204" pitchFamily="18" charset="0"/>
              </a:rPr>
              <a:t>SOURCES of air pollution</a:t>
            </a:r>
          </a:p>
          <a:p>
            <a:pPr marL="114300" lvl="0" indent="-457200" defTabSz="914400">
              <a:lnSpc>
                <a:spcPct val="115000"/>
              </a:lnSpc>
              <a:spcBef>
                <a:spcPts val="0"/>
              </a:spcBef>
              <a:buClrTx/>
              <a:buSzTx/>
              <a:buFont typeface="Wingdings" panose="05000000000000000000" pitchFamily="2" charset="2"/>
              <a:buChar char="§"/>
            </a:pPr>
            <a:r>
              <a:rPr lang="en-US" sz="2800" dirty="0">
                <a:solidFill>
                  <a:srgbClr val="000000"/>
                </a:solidFill>
                <a:latin typeface="Bookman Old Style" panose="02050604050505020204" pitchFamily="18" charset="0"/>
              </a:rPr>
              <a:t>Air pollution can result from both human and natural actions </a:t>
            </a:r>
          </a:p>
          <a:p>
            <a:pPr marL="114300" lvl="0" indent="-457200" defTabSz="914400">
              <a:lnSpc>
                <a:spcPct val="115000"/>
              </a:lnSpc>
              <a:spcBef>
                <a:spcPts val="0"/>
              </a:spcBef>
              <a:buClrTx/>
              <a:buSzTx/>
              <a:buFont typeface="Wingdings" panose="05000000000000000000" pitchFamily="2" charset="2"/>
              <a:buChar char="§"/>
            </a:pPr>
            <a:r>
              <a:rPr lang="en-US" sz="2800" dirty="0">
                <a:solidFill>
                  <a:srgbClr val="000000"/>
                </a:solidFill>
                <a:latin typeface="Bookman Old Style" panose="02050604050505020204" pitchFamily="18" charset="0"/>
              </a:rPr>
              <a:t>Natural events that pollute the air include:-</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Forest fires</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Volcanic eruptions</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Wind erosion </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Pollen dispersal</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Evaporation of organic compounds </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Natural radioactivity. </a:t>
            </a:r>
          </a:p>
          <a:p>
            <a:pPr marL="114300" lvl="0" indent="-457200" defTabSz="914400">
              <a:lnSpc>
                <a:spcPct val="115000"/>
              </a:lnSpc>
              <a:spcBef>
                <a:spcPts val="0"/>
              </a:spcBef>
              <a:buClrTx/>
              <a:buSzTx/>
              <a:buFont typeface="Bookman Old Style" panose="02050604050505020204" pitchFamily="18" charset="0"/>
              <a:buChar char="–"/>
            </a:pPr>
            <a:r>
              <a:rPr lang="en-US" sz="2800" dirty="0">
                <a:solidFill>
                  <a:srgbClr val="000000"/>
                </a:solidFill>
                <a:latin typeface="Bookman Old Style" panose="02050604050505020204" pitchFamily="18" charset="0"/>
              </a:rPr>
              <a:t>Pollution from natural occurrences are not very often.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74943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114300" lvl="0" indent="-457200" algn="just" defTabSz="914400">
              <a:lnSpc>
                <a:spcPct val="115000"/>
              </a:lnSpc>
              <a:spcBef>
                <a:spcPts val="0"/>
              </a:spcBef>
              <a:buClrTx/>
              <a:buSzTx/>
              <a:buFont typeface="Wingdings" panose="05000000000000000000" pitchFamily="2" charset="2"/>
              <a:buChar char="§"/>
            </a:pPr>
            <a:r>
              <a:rPr lang="en-US" sz="2800" b="1" dirty="0">
                <a:solidFill>
                  <a:srgbClr val="000000"/>
                </a:solidFill>
                <a:latin typeface="Bookman Old Style" panose="02050604050505020204" pitchFamily="18" charset="0"/>
              </a:rPr>
              <a:t>Human activities that result in air pollution include:</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1.Emissions from industries and manufacturing activities</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2. Burning Fossil Fuels</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3. Household and Farming Chemicals</a:t>
            </a:r>
          </a:p>
          <a:p>
            <a:pPr marL="0" lvl="0" indent="0" algn="just" defTabSz="914400">
              <a:lnSpc>
                <a:spcPct val="115000"/>
              </a:lnSpc>
              <a:spcBef>
                <a:spcPts val="0"/>
              </a:spcBef>
              <a:buClrTx/>
              <a:buSzTx/>
              <a:buNone/>
            </a:pPr>
            <a:r>
              <a:rPr lang="en-US" sz="2800" dirty="0">
                <a:solidFill>
                  <a:srgbClr val="000000"/>
                </a:solidFill>
                <a:latin typeface="Bookman Old Style" panose="02050604050505020204" pitchFamily="18" charset="0"/>
              </a:rPr>
              <a:t>4. Deforestation </a:t>
            </a:r>
          </a:p>
          <a:p>
            <a:pPr marL="0" lvl="0" indent="0" algn="just" defTabSz="914400">
              <a:lnSpc>
                <a:spcPct val="115000"/>
              </a:lnSpc>
              <a:spcBef>
                <a:spcPts val="0"/>
              </a:spcBef>
              <a:buClrTx/>
              <a:buSzTx/>
              <a:buNone/>
            </a:pPr>
            <a:r>
              <a:rPr lang="en-US" sz="2800" b="1" dirty="0">
                <a:solidFill>
                  <a:srgbClr val="000000"/>
                </a:solidFill>
                <a:latin typeface="Bookman Old Style" panose="02050604050505020204" pitchFamily="18" charset="0"/>
              </a:rPr>
              <a:t>SIX COMMON AIR POLLUTANTS</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Carbon monoxide</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Lead</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Sulfur Dioxide</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Particulate Matter</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Nitrogen Dioxide </a:t>
            </a:r>
          </a:p>
          <a:p>
            <a:pPr marL="514350" lvl="0" indent="-514350" algn="just" defTabSz="914400">
              <a:lnSpc>
                <a:spcPct val="115000"/>
              </a:lnSpc>
              <a:spcBef>
                <a:spcPts val="0"/>
              </a:spcBef>
              <a:buClrTx/>
              <a:buSzTx/>
              <a:buFont typeface="+mj-lt"/>
              <a:buAutoNum type="arabicPeriod"/>
            </a:pPr>
            <a:r>
              <a:rPr lang="en-US" sz="2800" dirty="0">
                <a:solidFill>
                  <a:srgbClr val="000000"/>
                </a:solidFill>
                <a:latin typeface="Bookman Old Style" panose="02050604050505020204" pitchFamily="18" charset="0"/>
              </a:rPr>
              <a:t>Ozone (Ground-level ozone)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40242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defTabSz="914400">
              <a:lnSpc>
                <a:spcPct val="115000"/>
              </a:lnSpc>
              <a:spcBef>
                <a:spcPts val="0"/>
              </a:spcBef>
              <a:buClrTx/>
              <a:buSzTx/>
              <a:buNone/>
            </a:pPr>
            <a:r>
              <a:rPr lang="en-US" sz="2600" b="1" dirty="0">
                <a:solidFill>
                  <a:srgbClr val="000000"/>
                </a:solidFill>
                <a:latin typeface="Bookman Old Style" panose="02050604050505020204" pitchFamily="18" charset="0"/>
              </a:rPr>
              <a:t>GENERAL EFFECTS OF AIR POLLUTION</a:t>
            </a:r>
          </a:p>
          <a:p>
            <a:pPr marL="0" lvl="0" defTabSz="914400">
              <a:lnSpc>
                <a:spcPct val="115000"/>
              </a:lnSpc>
              <a:spcBef>
                <a:spcPts val="0"/>
              </a:spcBef>
              <a:buClrTx/>
              <a:buSzTx/>
              <a:buNone/>
            </a:pPr>
            <a:r>
              <a:rPr lang="en-US" sz="2600" b="1" dirty="0">
                <a:solidFill>
                  <a:srgbClr val="000000"/>
                </a:solidFill>
                <a:latin typeface="Bookman Old Style" panose="02050604050505020204" pitchFamily="18" charset="0"/>
              </a:rPr>
              <a:t>1. Acidification:</a:t>
            </a:r>
          </a:p>
          <a:p>
            <a:pPr marL="114300" lvl="0" indent="-457200"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Chemical reactions involving air pollutants can create acidic compounds which can cause harm to vegetation and buildings.</a:t>
            </a:r>
          </a:p>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2. Eutrophication:</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Rain can carry and deposit the Nitrogen in some pollutants on rivers and soils. </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This will adversely affect the nutrients in the soil and water bodies. </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3. Ground-level Ozone</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Chemical reactions involving air pollutants create a poisonous gas ozone (O3). </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Gas Ozone can affect people’s health and can damage vegetation types and some animal life too.</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67765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defTabSz="914400">
              <a:lnSpc>
                <a:spcPct val="115000"/>
              </a:lnSpc>
              <a:spcBef>
                <a:spcPts val="0"/>
              </a:spcBef>
              <a:buClrTx/>
              <a:buSzTx/>
              <a:buNone/>
            </a:pPr>
            <a:r>
              <a:rPr lang="en-US" sz="2400" b="1" dirty="0">
                <a:solidFill>
                  <a:srgbClr val="000000"/>
                </a:solidFill>
                <a:latin typeface="Bookman Old Style" panose="02050604050505020204" pitchFamily="18" charset="0"/>
              </a:rPr>
              <a:t>4. Particulate Matter</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Air pollutants can be in the form of particulate matter which can be very harmful to our health. </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Short-term effects include irritation to the eyes, nose and throat, and upper respiratory infections such as bronchitis and pneumonia.</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Others include headaches, nausea, and allergic reactions.</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Long-term health effects can include chronic respiratory disease, lung cancer, heart disease, and even damage to the brain, nerves, liver, or kidneys.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5. Economic Effects</a:t>
            </a:r>
          </a:p>
          <a:p>
            <a:pPr marL="0" lvl="0" indent="0" algn="just" defTabSz="914400">
              <a:lnSpc>
                <a:spcPct val="115000"/>
              </a:lnSpc>
              <a:spcBef>
                <a:spcPts val="0"/>
              </a:spcBef>
              <a:buClrTx/>
              <a:buSzTx/>
              <a:buNone/>
            </a:pPr>
            <a:r>
              <a:rPr lang="en-US" sz="2400" u="sng" dirty="0">
                <a:solidFill>
                  <a:srgbClr val="000000"/>
                </a:solidFill>
                <a:latin typeface="Bookman Old Style" panose="02050604050505020204" pitchFamily="18" charset="0"/>
              </a:rPr>
              <a:t>Damage to properties, equipment's and facilities</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Affects zinc coatings</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Steel corrodes 2-3times faster</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Paints pigments are destroyed</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Building materials, surfaces and arts works corrodes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66090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6. Effects on plants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Plants could be used as good indicators of air pollution since they are very </a:t>
            </a:r>
            <a:r>
              <a:rPr lang="en-US" sz="2600" dirty="0" err="1">
                <a:solidFill>
                  <a:srgbClr val="000000"/>
                </a:solidFill>
                <a:latin typeface="Bookman Old Style" panose="02050604050505020204" pitchFamily="18" charset="0"/>
              </a:rPr>
              <a:t>sentive</a:t>
            </a:r>
            <a:r>
              <a:rPr lang="en-US" sz="2600" dirty="0">
                <a:solidFill>
                  <a:srgbClr val="000000"/>
                </a:solidFill>
                <a:latin typeface="Bookman Old Style" panose="02050604050505020204" pitchFamily="18" charset="0"/>
              </a:rPr>
              <a:t>.</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Sulphur dioxide, hydrogen </a:t>
            </a:r>
            <a:r>
              <a:rPr lang="en-US" sz="2600" dirty="0" err="1">
                <a:solidFill>
                  <a:srgbClr val="000000"/>
                </a:solidFill>
                <a:latin typeface="Bookman Old Style" panose="02050604050505020204" pitchFamily="18" charset="0"/>
              </a:rPr>
              <a:t>sulphide</a:t>
            </a:r>
            <a:r>
              <a:rPr lang="en-US" sz="2600" dirty="0">
                <a:solidFill>
                  <a:srgbClr val="000000"/>
                </a:solidFill>
                <a:latin typeface="Bookman Old Style" panose="02050604050505020204" pitchFamily="18" charset="0"/>
              </a:rPr>
              <a:t>, harm plants.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Crops and </a:t>
            </a:r>
            <a:r>
              <a:rPr lang="en-US" sz="2600" dirty="0" err="1">
                <a:solidFill>
                  <a:srgbClr val="000000"/>
                </a:solidFill>
                <a:latin typeface="Bookman Old Style" panose="02050604050505020204" pitchFamily="18" charset="0"/>
              </a:rPr>
              <a:t>vegetations</a:t>
            </a:r>
            <a:r>
              <a:rPr lang="en-US" sz="2600" dirty="0">
                <a:solidFill>
                  <a:srgbClr val="000000"/>
                </a:solidFill>
                <a:latin typeface="Bookman Old Style" panose="02050604050505020204" pitchFamily="18" charset="0"/>
              </a:rPr>
              <a:t> are affected.</a:t>
            </a:r>
          </a:p>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7. EFFECTS ON ANIMALS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Lead and arsenic affects sheep and cattle.</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err="1">
                <a:solidFill>
                  <a:srgbClr val="000000"/>
                </a:solidFill>
                <a:latin typeface="Bookman Old Style" panose="02050604050505020204" pitchFamily="18" charset="0"/>
              </a:rPr>
              <a:t>Flouride</a:t>
            </a:r>
            <a:r>
              <a:rPr lang="en-US" sz="2600" dirty="0">
                <a:solidFill>
                  <a:srgbClr val="000000"/>
                </a:solidFill>
                <a:latin typeface="Bookman Old Style" panose="02050604050505020204" pitchFamily="18" charset="0"/>
              </a:rPr>
              <a:t> may lead skeletal </a:t>
            </a:r>
            <a:r>
              <a:rPr lang="en-US" sz="2600" dirty="0" err="1">
                <a:solidFill>
                  <a:srgbClr val="000000"/>
                </a:solidFill>
                <a:latin typeface="Bookman Old Style" panose="02050604050505020204" pitchFamily="18" charset="0"/>
              </a:rPr>
              <a:t>flourisis</a:t>
            </a:r>
            <a:r>
              <a:rPr lang="en-US" sz="2600" dirty="0">
                <a:solidFill>
                  <a:srgbClr val="000000"/>
                </a:solidFill>
                <a:latin typeface="Bookman Old Style" panose="02050604050505020204" pitchFamily="18" charset="0"/>
              </a:rPr>
              <a:t> to animals</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8. Aesthetic and Climatic effects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Smog and dusts cause reduced visibility causing accidents.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Carbon dioxide causes the green house effects by forming a blanket in the atmosphere, thus reducing radiation and causing increase in temperature resulting to global warming which affects ecosystems in many ways.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311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rgbClr val="0070C0"/>
                </a:solidFill>
              </a:rPr>
              <a:t>The science of nutrition:</a:t>
            </a:r>
          </a:p>
          <a:p>
            <a:pPr algn="just">
              <a:lnSpc>
                <a:spcPct val="120000"/>
              </a:lnSpc>
              <a:spcBef>
                <a:spcPts val="0"/>
              </a:spcBef>
              <a:buClrTx/>
              <a:buFont typeface="Wingdings" panose="05000000000000000000" pitchFamily="2" charset="2"/>
              <a:buChar char="q"/>
            </a:pPr>
            <a:r>
              <a:rPr lang="en-US" sz="2600" dirty="0">
                <a:solidFill>
                  <a:schemeClr val="tx1"/>
                </a:solidFill>
              </a:rPr>
              <a:t>The chemical content of food</a:t>
            </a:r>
          </a:p>
          <a:p>
            <a:pPr algn="just">
              <a:lnSpc>
                <a:spcPct val="120000"/>
              </a:lnSpc>
              <a:spcBef>
                <a:spcPts val="0"/>
              </a:spcBef>
              <a:buClrTx/>
              <a:buFont typeface="Wingdings" panose="05000000000000000000" pitchFamily="2" charset="2"/>
              <a:buChar char="q"/>
            </a:pPr>
            <a:r>
              <a:rPr lang="en-US" sz="2600" dirty="0">
                <a:solidFill>
                  <a:schemeClr val="tx1"/>
                </a:solidFill>
              </a:rPr>
              <a:t>The use of food by the body</a:t>
            </a:r>
          </a:p>
          <a:p>
            <a:pPr algn="just">
              <a:lnSpc>
                <a:spcPct val="120000"/>
              </a:lnSpc>
              <a:spcBef>
                <a:spcPts val="0"/>
              </a:spcBef>
              <a:buClrTx/>
              <a:buFont typeface="Wingdings" panose="05000000000000000000" pitchFamily="2" charset="2"/>
              <a:buChar char="q"/>
            </a:pPr>
            <a:r>
              <a:rPr lang="en-US" sz="2600" dirty="0">
                <a:solidFill>
                  <a:schemeClr val="tx1"/>
                </a:solidFill>
              </a:rPr>
              <a:t>The relationship of food to health </a:t>
            </a:r>
          </a:p>
          <a:p>
            <a:pPr algn="just">
              <a:lnSpc>
                <a:spcPct val="120000"/>
              </a:lnSpc>
              <a:spcBef>
                <a:spcPts val="0"/>
              </a:spcBef>
              <a:buClrTx/>
              <a:buFont typeface="Wingdings" panose="05000000000000000000" pitchFamily="2" charset="2"/>
              <a:buChar char="q"/>
            </a:pPr>
            <a:r>
              <a:rPr lang="en-US" sz="2600" dirty="0">
                <a:solidFill>
                  <a:schemeClr val="tx1"/>
                </a:solidFill>
              </a:rPr>
              <a:t>The selection of food  (socio-cultural factors)</a:t>
            </a:r>
          </a:p>
          <a:p>
            <a:pPr algn="just">
              <a:lnSpc>
                <a:spcPct val="120000"/>
              </a:lnSpc>
              <a:spcBef>
                <a:spcPts val="0"/>
              </a:spcBef>
              <a:buClrTx/>
              <a:buFont typeface="Wingdings" panose="05000000000000000000" pitchFamily="2" charset="2"/>
              <a:buChar char="q"/>
            </a:pPr>
            <a:r>
              <a:rPr lang="en-US" sz="2600" dirty="0">
                <a:solidFill>
                  <a:schemeClr val="tx1"/>
                </a:solidFill>
              </a:rPr>
              <a:t>Factors affecting food security</a:t>
            </a:r>
          </a:p>
          <a:p>
            <a:pPr algn="just">
              <a:lnSpc>
                <a:spcPct val="120000"/>
              </a:lnSpc>
              <a:spcBef>
                <a:spcPts val="0"/>
              </a:spcBef>
              <a:buClrTx/>
              <a:buFont typeface="Wingdings" panose="05000000000000000000" pitchFamily="2" charset="2"/>
              <a:buChar char="q"/>
            </a:pPr>
            <a:r>
              <a:rPr lang="en-US" sz="2600" dirty="0">
                <a:solidFill>
                  <a:schemeClr val="tx1"/>
                </a:solidFill>
              </a:rPr>
              <a:t>The diet as treatment for disease</a:t>
            </a:r>
          </a:p>
          <a:p>
            <a:pPr algn="just">
              <a:lnSpc>
                <a:spcPct val="120000"/>
              </a:lnSpc>
              <a:spcBef>
                <a:spcPts val="0"/>
              </a:spcBef>
              <a:buClrTx/>
              <a:buFont typeface="Wingdings" panose="05000000000000000000" pitchFamily="2" charset="2"/>
              <a:buChar char="q"/>
            </a:pPr>
            <a:r>
              <a:rPr lang="en-US" sz="2600" dirty="0">
                <a:solidFill>
                  <a:schemeClr val="tx1"/>
                </a:solidFill>
              </a:rPr>
              <a:t>The relationship between medication and food intake </a:t>
            </a:r>
          </a:p>
          <a:p>
            <a:pPr marL="0" indent="0" algn="ctr">
              <a:lnSpc>
                <a:spcPct val="120000"/>
              </a:lnSpc>
              <a:spcBef>
                <a:spcPts val="0"/>
              </a:spcBef>
              <a:buClrTx/>
              <a:buNone/>
            </a:pPr>
            <a:r>
              <a:rPr lang="en-US" sz="2600" b="1" dirty="0">
                <a:solidFill>
                  <a:srgbClr val="0070C0"/>
                </a:solidFill>
              </a:rPr>
              <a:t>Factors That Influence Nutrition</a:t>
            </a:r>
          </a:p>
          <a:p>
            <a:pPr marL="0" indent="0" algn="just">
              <a:lnSpc>
                <a:spcPct val="120000"/>
              </a:lnSpc>
              <a:spcBef>
                <a:spcPts val="0"/>
              </a:spcBef>
              <a:buClrTx/>
              <a:buNone/>
            </a:pPr>
            <a:r>
              <a:rPr lang="en-US" sz="2600" b="1" dirty="0">
                <a:solidFill>
                  <a:schemeClr val="tx1"/>
                </a:solidFill>
              </a:rPr>
              <a:t>Social</a:t>
            </a:r>
          </a:p>
          <a:p>
            <a:pPr algn="just">
              <a:lnSpc>
                <a:spcPct val="120000"/>
              </a:lnSpc>
              <a:spcBef>
                <a:spcPts val="0"/>
              </a:spcBef>
              <a:buClrTx/>
              <a:buFont typeface="Wingdings" panose="05000000000000000000" pitchFamily="2" charset="2"/>
              <a:buChar char="q"/>
            </a:pPr>
            <a:r>
              <a:rPr lang="en-US" sz="2600" dirty="0">
                <a:solidFill>
                  <a:schemeClr val="tx1"/>
                </a:solidFill>
              </a:rPr>
              <a:t>Eat what your parents eat, out with friends, advertisement</a:t>
            </a:r>
          </a:p>
          <a:p>
            <a:pPr marL="0" indent="0" algn="just">
              <a:lnSpc>
                <a:spcPct val="120000"/>
              </a:lnSpc>
              <a:spcBef>
                <a:spcPts val="0"/>
              </a:spcBef>
              <a:buClrTx/>
              <a:buNone/>
            </a:pPr>
            <a:r>
              <a:rPr lang="en-US" sz="2600" b="1" dirty="0">
                <a:solidFill>
                  <a:schemeClr val="tx1"/>
                </a:solidFill>
              </a:rPr>
              <a:t>Economical</a:t>
            </a:r>
          </a:p>
          <a:p>
            <a:pPr algn="just">
              <a:lnSpc>
                <a:spcPct val="120000"/>
              </a:lnSpc>
              <a:spcBef>
                <a:spcPts val="0"/>
              </a:spcBef>
              <a:buClrTx/>
              <a:buFont typeface="Wingdings" panose="05000000000000000000" pitchFamily="2" charset="2"/>
              <a:buChar char="q"/>
            </a:pPr>
            <a:r>
              <a:rPr lang="en-US" sz="2600" dirty="0">
                <a:solidFill>
                  <a:schemeClr val="tx1"/>
                </a:solidFill>
              </a:rPr>
              <a:t>What you can afford to eat, processed foods less expensive, time</a:t>
            </a:r>
          </a:p>
          <a:p>
            <a:pPr marL="0" indent="0" algn="just">
              <a:lnSpc>
                <a:spcPct val="120000"/>
              </a:lnSpc>
              <a:spcBef>
                <a:spcPts val="0"/>
              </a:spcBef>
              <a:buClrTx/>
              <a:buNone/>
            </a:pPr>
            <a:r>
              <a:rPr lang="en-US" sz="2600" b="1" dirty="0">
                <a:solidFill>
                  <a:schemeClr val="tx1"/>
                </a:solidFill>
              </a:rPr>
              <a:t>Psychological</a:t>
            </a:r>
          </a:p>
          <a:p>
            <a:pPr algn="just">
              <a:lnSpc>
                <a:spcPct val="120000"/>
              </a:lnSpc>
              <a:spcBef>
                <a:spcPts val="0"/>
              </a:spcBef>
              <a:buClrTx/>
              <a:buFont typeface="Wingdings" panose="05000000000000000000" pitchFamily="2" charset="2"/>
              <a:buChar char="q"/>
            </a:pPr>
            <a:r>
              <a:rPr lang="en-US" sz="2600" dirty="0">
                <a:solidFill>
                  <a:schemeClr val="tx1"/>
                </a:solidFill>
              </a:rPr>
              <a:t>Bored, stressed, upset</a:t>
            </a:r>
          </a:p>
          <a:p>
            <a:pPr algn="just">
              <a:lnSpc>
                <a:spcPct val="120000"/>
              </a:lnSpc>
              <a:spcBef>
                <a:spcPts val="0"/>
              </a:spcBef>
              <a:buClrTx/>
              <a:buFont typeface="Wingdings" panose="05000000000000000000" pitchFamily="2" charset="2"/>
              <a:buChar char="q"/>
            </a:pPr>
            <a:r>
              <a:rPr lang="en-US" sz="2600" dirty="0">
                <a:solidFill>
                  <a:schemeClr val="tx1"/>
                </a:solidFill>
              </a:rPr>
              <a:t>Or do you eat less?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124110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Prevention and control of air pollution</a:t>
            </a:r>
          </a:p>
          <a:p>
            <a:pPr marL="0" lvl="0" indent="0" algn="just" defTabSz="914400">
              <a:lnSpc>
                <a:spcPct val="115000"/>
              </a:lnSpc>
              <a:spcBef>
                <a:spcPts val="0"/>
              </a:spcBef>
              <a:buClrTx/>
              <a:buSzTx/>
              <a:buNone/>
            </a:pPr>
            <a:r>
              <a:rPr lang="en-US" sz="2600" dirty="0">
                <a:solidFill>
                  <a:srgbClr val="000000"/>
                </a:solidFill>
                <a:latin typeface="Bookman Old Style" panose="02050604050505020204" pitchFamily="18" charset="0"/>
              </a:rPr>
              <a:t>Since smoke is as result of unburned flue, then Prevention and control measures can be:-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Improvement in burning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Ban open fires e.g. refuse fires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Provide stacks –this will dilute and disperse smoke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NOx control</a:t>
            </a:r>
          </a:p>
          <a:p>
            <a:pPr marL="1211580" lvl="5" indent="-457200"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Low NOx burners</a:t>
            </a:r>
          </a:p>
          <a:p>
            <a:pPr marL="4572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Acid Gas/SO2control </a:t>
            </a:r>
          </a:p>
          <a:p>
            <a:pPr marL="1179576" lvl="6" indent="-512064"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scrubbers</a:t>
            </a:r>
          </a:p>
          <a:p>
            <a:pPr marL="1179576" lvl="6" indent="-512064" algn="just" defTabSz="914400">
              <a:lnSpc>
                <a:spcPct val="115000"/>
              </a:lnSpc>
              <a:spcBef>
                <a:spcPts val="0"/>
              </a:spcBef>
              <a:buClrTx/>
              <a:buSzTx/>
              <a:buFont typeface="Wingdings" panose="05000000000000000000" pitchFamily="2" charset="2"/>
              <a:buChar char="q"/>
            </a:pPr>
            <a:r>
              <a:rPr lang="en-US" sz="2600" dirty="0">
                <a:solidFill>
                  <a:srgbClr val="000000"/>
                </a:solidFill>
                <a:latin typeface="Bookman Old Style" panose="02050604050505020204" pitchFamily="18" charset="0"/>
              </a:rPr>
              <a:t>Flue-gas desulfurization</a:t>
            </a:r>
          </a:p>
          <a:p>
            <a:pPr marL="114300" lvl="0" indent="-457200" defTabSz="914400">
              <a:lnSpc>
                <a:spcPct val="115000"/>
              </a:lnSpc>
              <a:spcBef>
                <a:spcPts val="0"/>
              </a:spcBef>
              <a:buClrTx/>
              <a:buSzTx/>
              <a:buFont typeface="Wingdings" panose="05000000000000000000" pitchFamily="2" charset="2"/>
              <a:buChar char="§"/>
            </a:pPr>
            <a:r>
              <a:rPr lang="en-US" sz="2800" dirty="0">
                <a:solidFill>
                  <a:srgbClr val="000000"/>
                </a:solidFill>
                <a:latin typeface="Bookman Old Style" panose="02050604050505020204" pitchFamily="18" charset="0"/>
              </a:rPr>
              <a:t>Reducing air pollutants from industry</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231882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114300" lvl="0" indent="-457200" algn="just" defTabSz="914400">
              <a:lnSpc>
                <a:spcPct val="115000"/>
              </a:lnSpc>
              <a:spcBef>
                <a:spcPts val="0"/>
              </a:spcBef>
              <a:buClrTx/>
              <a:buSzTx/>
              <a:buFont typeface="Bookman Old Style" panose="02050604050505020204" pitchFamily="18" charset="0"/>
              <a:buChar char="–"/>
            </a:pPr>
            <a:r>
              <a:rPr lang="en-US" sz="2300" dirty="0">
                <a:solidFill>
                  <a:srgbClr val="000000"/>
                </a:solidFill>
                <a:latin typeface="Bookman Old Style" panose="02050604050505020204" pitchFamily="18" charset="0"/>
              </a:rPr>
              <a:t>The following items are used as pollution control devices by industry or transportation devices.</a:t>
            </a:r>
          </a:p>
          <a:p>
            <a:pPr marL="114300" lvl="0" indent="-457200" algn="just" defTabSz="914400">
              <a:lnSpc>
                <a:spcPct val="115000"/>
              </a:lnSpc>
              <a:spcBef>
                <a:spcPts val="0"/>
              </a:spcBef>
              <a:buClrTx/>
              <a:buSzTx/>
              <a:buFont typeface="Bookman Old Style" panose="02050604050505020204" pitchFamily="18" charset="0"/>
              <a:buChar char="–"/>
            </a:pPr>
            <a:r>
              <a:rPr lang="en-US" sz="2300" dirty="0">
                <a:solidFill>
                  <a:srgbClr val="000000"/>
                </a:solidFill>
                <a:latin typeface="Bookman Old Style" panose="02050604050505020204" pitchFamily="18" charset="0"/>
              </a:rPr>
              <a:t>Can either destroy contaminants or remove them from an exhaust stream before it is emitted into the atmosphere.</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1. Particulate control </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Mechanical collectors</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Settling chambers</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Electrostatic precipitators - removes particles from a flowing gas (such as air) using the force of an induced electrostatic charge. </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can easily remove fine particulates such as dust and smoke from the air stream.</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Baghouses Designed to handle heavy dust loads, </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Particulate scrubbers</a:t>
            </a:r>
          </a:p>
          <a:p>
            <a:pPr marL="685800" lvl="4" indent="-512064" algn="just" defTabSz="914400">
              <a:lnSpc>
                <a:spcPct val="115000"/>
              </a:lnSpc>
              <a:spcBef>
                <a:spcPts val="0"/>
              </a:spcBef>
              <a:buClrTx/>
              <a:buSzTx/>
              <a:buFont typeface="Wingdings" panose="05000000000000000000" pitchFamily="2" charset="2"/>
              <a:buChar char="q"/>
            </a:pPr>
            <a:r>
              <a:rPr lang="en-US" sz="2300" dirty="0">
                <a:solidFill>
                  <a:srgbClr val="000000"/>
                </a:solidFill>
                <a:latin typeface="Bookman Old Style" panose="02050604050505020204" pitchFamily="18" charset="0"/>
              </a:rPr>
              <a:t>High pressure water spry is applied to the waste gas passing through washers and the gas gets cleared.</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2. Mercury control </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3. Health education</a:t>
            </a:r>
          </a:p>
          <a:p>
            <a:pPr marL="0" lvl="0" indent="0" algn="just" defTabSz="914400">
              <a:lnSpc>
                <a:spcPct val="115000"/>
              </a:lnSpc>
              <a:spcBef>
                <a:spcPts val="0"/>
              </a:spcBef>
              <a:buClrTx/>
              <a:buSzTx/>
              <a:buNone/>
            </a:pPr>
            <a:r>
              <a:rPr lang="en-US" sz="2300" b="1" dirty="0">
                <a:solidFill>
                  <a:srgbClr val="000000"/>
                </a:solidFill>
                <a:latin typeface="Bookman Old Style" panose="02050604050505020204" pitchFamily="18" charset="0"/>
              </a:rPr>
              <a:t>4. Good policies on vehicles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986652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indent="0" algn="ctr" defTabSz="914400">
              <a:lnSpc>
                <a:spcPct val="115000"/>
              </a:lnSpc>
              <a:spcBef>
                <a:spcPts val="0"/>
              </a:spcBef>
              <a:buClrTx/>
              <a:buSzTx/>
              <a:buNone/>
            </a:pPr>
            <a:r>
              <a:rPr lang="en-US" sz="2800" b="1" dirty="0">
                <a:solidFill>
                  <a:srgbClr val="000000"/>
                </a:solidFill>
                <a:latin typeface="Bookman Old Style" panose="02050604050505020204" pitchFamily="18" charset="0"/>
              </a:rPr>
              <a:t>SOIL POLLUTION</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This is the contamination of soil causing adverse effects on living organisms in it.</a:t>
            </a:r>
          </a:p>
          <a:p>
            <a:pPr marL="114300" lvl="0" indent="-457200" algn="just" defTabSz="914400">
              <a:lnSpc>
                <a:spcPct val="115000"/>
              </a:lnSpc>
              <a:spcBef>
                <a:spcPts val="0"/>
              </a:spcBef>
              <a:buClrTx/>
              <a:buSzTx/>
              <a:buFont typeface="Bookman Old Style" panose="02050604050505020204" pitchFamily="18" charset="0"/>
              <a:buChar char="–"/>
            </a:pPr>
            <a:r>
              <a:rPr lang="en-US" sz="2400" dirty="0">
                <a:solidFill>
                  <a:srgbClr val="000000"/>
                </a:solidFill>
                <a:latin typeface="Bookman Old Style" panose="02050604050505020204" pitchFamily="18" charset="0"/>
              </a:rPr>
              <a:t>It  is the degradation of the earth's surface caused by a misuse of resources and improper disposal of waste. </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Causes of soil pollution</a:t>
            </a:r>
          </a:p>
          <a:p>
            <a:pPr marL="0" lvl="0" indent="0" algn="just" defTabSz="914400">
              <a:lnSpc>
                <a:spcPct val="115000"/>
              </a:lnSpc>
              <a:spcBef>
                <a:spcPts val="0"/>
              </a:spcBef>
              <a:buClrTx/>
              <a:buSzTx/>
              <a:buNone/>
            </a:pPr>
            <a:r>
              <a:rPr lang="en-US" sz="2600" dirty="0">
                <a:solidFill>
                  <a:srgbClr val="000000"/>
                </a:solidFill>
                <a:latin typeface="Bookman Old Style" panose="02050604050505020204" pitchFamily="18" charset="0"/>
              </a:rPr>
              <a:t>1. Soil erosion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2. Industrial wastes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3. Urban wastes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4. Agricultural practice</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5. Biological agents: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91335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Effects of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1. Toxic compounds affect plant growth and human life also.</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2. Water logging and salinity makes soil infertile.</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3. </a:t>
            </a:r>
            <a:r>
              <a:rPr lang="en-US" sz="2600" dirty="0">
                <a:solidFill>
                  <a:schemeClr val="tx1"/>
                </a:solidFill>
                <a:latin typeface="Bookman Old Style" panose="02050604050505020204" pitchFamily="18" charset="0"/>
              </a:rPr>
              <a:t>Hazardous chemicals </a:t>
            </a:r>
            <a:r>
              <a:rPr lang="en-US" sz="2600" dirty="0">
                <a:solidFill>
                  <a:srgbClr val="000000"/>
                </a:solidFill>
                <a:latin typeface="Bookman Old Style" panose="02050604050505020204" pitchFamily="18" charset="0"/>
              </a:rPr>
              <a:t>enter into food chain from soil disturbing the biochemical process.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a:t>
            </a:r>
            <a:r>
              <a:rPr lang="en-US" sz="2600" i="1" dirty="0">
                <a:solidFill>
                  <a:srgbClr val="000000"/>
                </a:solidFill>
                <a:latin typeface="Bookman Old Style" panose="02050604050505020204" pitchFamily="18" charset="0"/>
              </a:rPr>
              <a:t>Environmental toxins, like the chemicals sprayed on food crops, are absorbed by the plants, the primary producers. ... While these chemicals may not kill the guys at the bottom of the food chain, the higher up the food chain a consumer sits, the greater its exposure to accumulative toxins</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4. Nervous disorders, gastrointestinal disorder, joint pain, respiratory problems are the effects seen on human beings.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896545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Control measures for preventing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1. Soil erosion must be prevented or controlled by proper tree plantation.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2. All the wastes from industry, domestic, must be dumped with proper treatment.</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3. Use of synthetic fertilizers must be avoided instead natural fertilizers must be preferred.</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4. Educate people regarding consequences of soil pollution and to prevent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5. Strict enforcement of environment protection law.</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6. </a:t>
            </a:r>
            <a:r>
              <a:rPr lang="en-US" sz="2600" dirty="0">
                <a:solidFill>
                  <a:schemeClr val="tx1"/>
                </a:solidFill>
                <a:latin typeface="Bookman Old Style" panose="02050604050505020204" pitchFamily="18" charset="0"/>
              </a:rPr>
              <a:t>Toxic and non-degradable materials must be totally banned. Non-biodegradable things include of plastics, polystyrene, plastic, metals, and aluminum cans. Toxic materials like chemicals (carbon monoxide, hydrogen sulfide, chlorine and sodium cyanide), paints, tyres, etc.</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7. Recycling and reuse of industrial and domestic wastes can minimize soil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considerably.</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934362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Examples of soil / land pollution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Litter found on the side of the road</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Illegal dumping in natural habitats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Oil spills that happen inland</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The use of pesticides and other farming chemicals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Damage and debris caused from unsustainable mining and logging practices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Radiation spills or nuclear accidents</a:t>
            </a:r>
          </a:p>
          <a:p>
            <a:pPr marL="114300" lvl="0" indent="-457200" algn="just" defTabSz="914400">
              <a:lnSpc>
                <a:spcPct val="115000"/>
              </a:lnSpc>
              <a:spcBef>
                <a:spcPts val="0"/>
              </a:spcBef>
              <a:buClrTx/>
              <a:buSzTx/>
              <a:buFont typeface="Bookman Old Style" panose="02050604050505020204" pitchFamily="18" charset="0"/>
              <a:buChar char="–"/>
            </a:pPr>
            <a:r>
              <a:rPr lang="en-US" sz="2600" dirty="0">
                <a:solidFill>
                  <a:srgbClr val="000000"/>
                </a:solidFill>
                <a:latin typeface="Bookman Old Style" panose="02050604050505020204" pitchFamily="18" charset="0"/>
              </a:rPr>
              <a:t>Soil /Land pollution is responsible for damage done to natural habitat of animals, deforestation and damage done to natural resources, and the general ugly-</a:t>
            </a:r>
            <a:r>
              <a:rPr lang="en-US" sz="2600" dirty="0" err="1">
                <a:solidFill>
                  <a:srgbClr val="000000"/>
                </a:solidFill>
                <a:latin typeface="Bookman Old Style" panose="02050604050505020204" pitchFamily="18" charset="0"/>
              </a:rPr>
              <a:t>ing</a:t>
            </a:r>
            <a:r>
              <a:rPr lang="en-US" sz="2600" dirty="0">
                <a:solidFill>
                  <a:srgbClr val="000000"/>
                </a:solidFill>
                <a:latin typeface="Bookman Old Style" panose="02050604050505020204" pitchFamily="18" charset="0"/>
              </a:rPr>
              <a:t> up of our communities.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821172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62500" lnSpcReduction="20000"/>
          </a:bodyPr>
          <a:lstStyle/>
          <a:p>
            <a:pPr marL="0" lvl="0" indent="0" algn="ctr" defTabSz="914400">
              <a:lnSpc>
                <a:spcPct val="115000"/>
              </a:lnSpc>
              <a:spcBef>
                <a:spcPts val="0"/>
              </a:spcBef>
              <a:buClrTx/>
              <a:buSzTx/>
              <a:buNone/>
            </a:pPr>
            <a:r>
              <a:rPr lang="en-US" sz="2900" b="1" dirty="0">
                <a:solidFill>
                  <a:srgbClr val="000000"/>
                </a:solidFill>
                <a:latin typeface="Bookman Old Style" panose="02050604050505020204" pitchFamily="18" charset="0"/>
              </a:rPr>
              <a:t>WATER POLLUTION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It is the contamination of water bodies (e.g. lakes, rivers, oceans, aquifers and groundwater).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Occurs when pollutants are discharged directly or indirectly into water bodies without adequate treatment to remove harmful compounds.</a:t>
            </a:r>
          </a:p>
          <a:p>
            <a:pPr marL="0" lvl="0" defTabSz="914400">
              <a:lnSpc>
                <a:spcPct val="115000"/>
              </a:lnSpc>
              <a:spcBef>
                <a:spcPts val="0"/>
              </a:spcBef>
              <a:buClrTx/>
              <a:buSzTx/>
              <a:buNone/>
            </a:pPr>
            <a:r>
              <a:rPr lang="en-US" sz="3200" b="1" dirty="0">
                <a:solidFill>
                  <a:srgbClr val="000000"/>
                </a:solidFill>
                <a:latin typeface="Bookman Old Style" panose="02050604050505020204" pitchFamily="18" charset="0"/>
              </a:rPr>
              <a:t>Sources and causes of water pollution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The causes of water pollution is directly related to the type of water pollution in question.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Pollutants may be natural or human caused.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May include nutrients, sediments, organochlorines, heavy metals, oil and hydrocarbons, chemical constituents and pathogens.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 Microbial</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2. Persistent organic chemicals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3. Solid waste</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4. Chemical</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5. Oxygen demanding substances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6. Oil pollution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7. Plants Nutrients (Eutrophication)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8. Suspended Matter</a:t>
            </a:r>
          </a:p>
          <a:p>
            <a:pPr marL="0" indent="0" algn="just">
              <a:lnSpc>
                <a:spcPct val="120000"/>
              </a:lnSpc>
              <a:spcBef>
                <a:spcPts val="0"/>
              </a:spcBef>
              <a:buClrTx/>
              <a:buNone/>
            </a:pPr>
            <a:endParaRPr lang="en-US" sz="2900" b="1" dirty="0">
              <a:solidFill>
                <a:schemeClr val="tx1"/>
              </a:solidFill>
            </a:endParaRPr>
          </a:p>
          <a:p>
            <a:pPr marL="0" indent="0" algn="just">
              <a:lnSpc>
                <a:spcPct val="120000"/>
              </a:lnSpc>
              <a:spcBef>
                <a:spcPts val="0"/>
              </a:spcBef>
              <a:buClrTx/>
              <a:buNone/>
            </a:pPr>
            <a:r>
              <a:rPr lang="en-US" sz="3200" b="1" dirty="0">
                <a:solidFill>
                  <a:schemeClr val="tx1"/>
                </a:solidFill>
              </a:rPr>
              <a:t>Some examples of water pollution: </a:t>
            </a:r>
          </a:p>
          <a:p>
            <a:pPr algn="just">
              <a:lnSpc>
                <a:spcPct val="120000"/>
              </a:lnSpc>
              <a:spcBef>
                <a:spcPts val="0"/>
              </a:spcBef>
              <a:buClrTx/>
              <a:buFont typeface="Wingdings" panose="05000000000000000000" pitchFamily="2" charset="2"/>
              <a:buChar char="q"/>
            </a:pPr>
            <a:r>
              <a:rPr lang="en-US" sz="2600" dirty="0">
                <a:solidFill>
                  <a:schemeClr val="tx1"/>
                </a:solidFill>
              </a:rPr>
              <a:t>Raw sewage running into lake or streams.</a:t>
            </a:r>
          </a:p>
          <a:p>
            <a:pPr algn="just">
              <a:lnSpc>
                <a:spcPct val="120000"/>
              </a:lnSpc>
              <a:spcBef>
                <a:spcPts val="0"/>
              </a:spcBef>
              <a:buClrTx/>
              <a:buFont typeface="Wingdings" panose="05000000000000000000" pitchFamily="2" charset="2"/>
              <a:buChar char="q"/>
            </a:pPr>
            <a:r>
              <a:rPr lang="en-US" sz="2600" dirty="0">
                <a:solidFill>
                  <a:schemeClr val="tx1"/>
                </a:solidFill>
              </a:rPr>
              <a:t>Industrial waste spills contaminating groundwater.</a:t>
            </a:r>
          </a:p>
          <a:p>
            <a:pPr algn="just">
              <a:lnSpc>
                <a:spcPct val="120000"/>
              </a:lnSpc>
              <a:spcBef>
                <a:spcPts val="0"/>
              </a:spcBef>
              <a:buClrTx/>
              <a:buFont typeface="Wingdings" panose="05000000000000000000" pitchFamily="2" charset="2"/>
              <a:buChar char="q"/>
            </a:pPr>
            <a:r>
              <a:rPr lang="en-US" sz="2600" dirty="0">
                <a:solidFill>
                  <a:schemeClr val="tx1"/>
                </a:solidFill>
              </a:rPr>
              <a:t>Radiation spills or nuclear accidents.</a:t>
            </a:r>
          </a:p>
          <a:p>
            <a:pPr algn="just">
              <a:lnSpc>
                <a:spcPct val="120000"/>
              </a:lnSpc>
              <a:spcBef>
                <a:spcPts val="0"/>
              </a:spcBef>
              <a:buClrTx/>
              <a:buFont typeface="Wingdings" panose="05000000000000000000" pitchFamily="2" charset="2"/>
              <a:buChar char="q"/>
            </a:pPr>
            <a:r>
              <a:rPr lang="en-US" sz="2600" dirty="0">
                <a:solidFill>
                  <a:schemeClr val="tx1"/>
                </a:solidFill>
              </a:rPr>
              <a:t>Illegal dumping of substances or items within bodies of water.</a:t>
            </a:r>
          </a:p>
          <a:p>
            <a:pPr algn="just">
              <a:lnSpc>
                <a:spcPct val="120000"/>
              </a:lnSpc>
              <a:spcBef>
                <a:spcPts val="0"/>
              </a:spcBef>
              <a:buClrTx/>
              <a:buFont typeface="Wingdings" panose="05000000000000000000" pitchFamily="2" charset="2"/>
              <a:buChar char="q"/>
            </a:pPr>
            <a:r>
              <a:rPr lang="en-US" sz="2600" dirty="0">
                <a:solidFill>
                  <a:schemeClr val="tx1"/>
                </a:solidFill>
              </a:rPr>
              <a:t>Biological contamination, such as bacteria growth.</a:t>
            </a:r>
          </a:p>
          <a:p>
            <a:pPr algn="just">
              <a:lnSpc>
                <a:spcPct val="120000"/>
              </a:lnSpc>
              <a:spcBef>
                <a:spcPts val="0"/>
              </a:spcBef>
              <a:buClrTx/>
              <a:buFont typeface="Wingdings" panose="05000000000000000000" pitchFamily="2" charset="2"/>
              <a:buChar char="q"/>
            </a:pPr>
            <a:r>
              <a:rPr lang="en-US" sz="2600" dirty="0">
                <a:solidFill>
                  <a:schemeClr val="tx1"/>
                </a:solidFill>
              </a:rPr>
              <a:t>Farm runoff into nearby bodies of water.</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89308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Effects of water pollution:</a:t>
            </a:r>
            <a:endParaRPr lang="en-US" sz="2800" b="1" dirty="0">
              <a:solidFill>
                <a:srgbClr val="000000"/>
              </a:solidFill>
              <a:latin typeface="Bookman Old Style" panose="02050604050505020204" pitchFamily="18" charset="0"/>
            </a:endParaRP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1. Death of aquatic (water) animals</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Animals, including water animals die when water is poisoned for various reasons. </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Stress  endangered species.</a:t>
            </a: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2. Disruption of food-chains</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Disrupts the natural food chain as well.</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Pollutants such as lead and cadmium are eaten by tiny animals.</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 Later, these animals are consumed by fish and shellfish, and the food chain continues to be disrupted at all higher levels.</a:t>
            </a:r>
          </a:p>
          <a:p>
            <a:pPr marL="0" lvl="0" indent="0" defTabSz="914400">
              <a:lnSpc>
                <a:spcPct val="115000"/>
              </a:lnSpc>
              <a:spcBef>
                <a:spcPts val="0"/>
              </a:spcBef>
              <a:buClrTx/>
              <a:buSzTx/>
              <a:buNone/>
            </a:pPr>
            <a:r>
              <a:rPr lang="en-US" sz="2200" b="1" dirty="0">
                <a:solidFill>
                  <a:srgbClr val="000000"/>
                </a:solidFill>
                <a:latin typeface="Bookman Old Style" panose="02050604050505020204" pitchFamily="18" charset="0"/>
              </a:rPr>
              <a:t>3. Human Health</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Many  people often get water-borne disease outbreaks such as cholera and tuberculosis from drinking contaminated water</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Taking toxins emitted by algae growth for instance can cause stomach aches and rashes. </a:t>
            </a:r>
          </a:p>
          <a:p>
            <a:pPr marL="1143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Excess nitrogen in drinking water also pose serious risks to infants. </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2673122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4. Destruction of ecosystems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Nutrient pollution from upstream often flow downhill and even travel miles into other larger water bodies. </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breeds algae growth and causes the growth of many more water organism.</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Algae attack affects fish and other aquatic animals by absorbing and reducing their oxygen supply. </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also clogs fish gills. </a:t>
            </a:r>
          </a:p>
          <a:p>
            <a:pPr marL="0" lvl="0" defTabSz="914400">
              <a:lnSpc>
                <a:spcPct val="115000"/>
              </a:lnSpc>
              <a:spcBef>
                <a:spcPts val="0"/>
              </a:spcBef>
              <a:buClrTx/>
              <a:buSzTx/>
              <a:buNone/>
            </a:pPr>
            <a:r>
              <a:rPr lang="en-US" sz="2800" b="1" dirty="0">
                <a:solidFill>
                  <a:srgbClr val="000000"/>
                </a:solidFill>
                <a:latin typeface="Bookman Old Style" panose="02050604050505020204" pitchFamily="18" charset="0"/>
              </a:rPr>
              <a:t>5. Economic cost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can cost a lot more to purify drinking water that takes its source from nutrient polluted water bodies.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3717169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Prevention and control of water pollution</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Do  not throw waste water into drains. </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Compost organic waste or follow laid down instructions given by your local council on how to dispose off organic waste.</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Ensure that you comply with the waste disposal arrangements made by your council.</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Maintain your vehicle so as to prevent any leakages. </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Control Oils and other toxic fluids like antifreeze from automobiles</a:t>
            </a:r>
          </a:p>
          <a:p>
            <a:pPr marL="171450" lvl="0" indent="-514350" algn="just" defTabSz="914400">
              <a:lnSpc>
                <a:spcPct val="115000"/>
              </a:lnSpc>
              <a:spcBef>
                <a:spcPts val="0"/>
              </a:spcBef>
              <a:buClrTx/>
              <a:buSzTx/>
              <a:buFont typeface="+mj-lt"/>
              <a:buAutoNum type="arabicPeriod"/>
            </a:pPr>
            <a:r>
              <a:rPr lang="en-US" sz="2600" dirty="0">
                <a:solidFill>
                  <a:srgbClr val="000000"/>
                </a:solidFill>
                <a:latin typeface="Bookman Old Style" panose="02050604050505020204" pitchFamily="18" charset="0"/>
              </a:rPr>
              <a:t>Proper sewage treatment plants so that most of the household and industrial wastes can be treated prier to disposal.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367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Why is nutrition becoming a major world concern? </a:t>
            </a:r>
          </a:p>
          <a:p>
            <a:pPr algn="just">
              <a:lnSpc>
                <a:spcPct val="120000"/>
              </a:lnSpc>
              <a:spcBef>
                <a:spcPts val="0"/>
              </a:spcBef>
              <a:buClrTx/>
              <a:buFont typeface="Wingdings" panose="05000000000000000000" pitchFamily="2" charset="2"/>
              <a:buChar char="q"/>
            </a:pPr>
            <a:r>
              <a:rPr lang="en-US" sz="2600" dirty="0">
                <a:solidFill>
                  <a:schemeClr val="tx1"/>
                </a:solidFill>
              </a:rPr>
              <a:t>Nutrition and infection: public health and preventive medicine </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(UNICEF, 1992), morbidity and mortality </a:t>
            </a:r>
          </a:p>
          <a:p>
            <a:pPr algn="just">
              <a:lnSpc>
                <a:spcPct val="120000"/>
              </a:lnSpc>
              <a:spcBef>
                <a:spcPts val="0"/>
              </a:spcBef>
              <a:buClrTx/>
              <a:buFont typeface="Wingdings" panose="05000000000000000000" pitchFamily="2" charset="2"/>
              <a:buChar char="q"/>
            </a:pPr>
            <a:r>
              <a:rPr lang="en-US" sz="2600" dirty="0">
                <a:solidFill>
                  <a:schemeClr val="tx1"/>
                </a:solidFill>
              </a:rPr>
              <a:t>Nutrition and Development (</a:t>
            </a:r>
            <a:r>
              <a:rPr lang="en-US" sz="2600" dirty="0" err="1">
                <a:solidFill>
                  <a:schemeClr val="tx1"/>
                </a:solidFill>
              </a:rPr>
              <a:t>MDGS</a:t>
            </a:r>
            <a:r>
              <a:rPr lang="en-US" sz="2600" dirty="0">
                <a:solidFill>
                  <a:schemeClr val="tx1"/>
                </a:solidFill>
              </a:rPr>
              <a:t> and World Bank 2006)</a:t>
            </a:r>
          </a:p>
          <a:p>
            <a:pPr algn="just">
              <a:lnSpc>
                <a:spcPct val="120000"/>
              </a:lnSpc>
              <a:spcBef>
                <a:spcPts val="0"/>
              </a:spcBef>
              <a:buClrTx/>
              <a:buFont typeface="Wingdings" panose="05000000000000000000" pitchFamily="2" charset="2"/>
              <a:buChar char="q"/>
            </a:pPr>
            <a:r>
              <a:rPr lang="en-US" sz="2600" dirty="0">
                <a:solidFill>
                  <a:schemeClr val="tx1"/>
                </a:solidFill>
              </a:rPr>
              <a:t>World food and nutrition security</a:t>
            </a:r>
          </a:p>
          <a:p>
            <a:pPr algn="just">
              <a:lnSpc>
                <a:spcPct val="120000"/>
              </a:lnSpc>
              <a:spcBef>
                <a:spcPts val="0"/>
              </a:spcBef>
              <a:buClrTx/>
              <a:buFont typeface="Wingdings" panose="05000000000000000000" pitchFamily="2" charset="2"/>
              <a:buChar char="q"/>
            </a:pPr>
            <a:r>
              <a:rPr lang="en-US" sz="2600" dirty="0">
                <a:solidFill>
                  <a:schemeClr val="tx1"/>
                </a:solidFill>
              </a:rPr>
              <a:t>Access to adequate as food Human right (UN, 1999)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09878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Reduce waste creation. We all have a rather bad culture of want and waste. </a:t>
            </a:r>
          </a:p>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Proper disposal of hazardous chemicals and medicines</a:t>
            </a:r>
          </a:p>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Don’t dispose paints, oils, polish and any cleaning products in the toilet, sink or down the drain.</a:t>
            </a:r>
          </a:p>
          <a:p>
            <a:pPr marL="171450" lvl="0" indent="-514350" algn="just" defTabSz="914400">
              <a:lnSpc>
                <a:spcPct val="115000"/>
              </a:lnSpc>
              <a:spcBef>
                <a:spcPts val="0"/>
              </a:spcBef>
              <a:buClrTx/>
              <a:buSzTx/>
              <a:buFont typeface="+mj-lt"/>
              <a:buAutoNum type="arabicPeriod" startAt="7"/>
            </a:pPr>
            <a:r>
              <a:rPr lang="en-US" sz="2600" dirty="0">
                <a:solidFill>
                  <a:srgbClr val="000000"/>
                </a:solidFill>
                <a:latin typeface="Bookman Old Style" panose="02050604050505020204" pitchFamily="18" charset="0"/>
              </a:rPr>
              <a:t>Governments to invest in research and assist with the provision of logistics for industries, farms and businesses to dispose off waste.</a:t>
            </a:r>
          </a:p>
          <a:p>
            <a:pPr marL="4572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Planning with these industries and farms creates an  awareness of the consequences of their actions and establishes a commitment to reducing the negative impact of nutrient pollution.</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486219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11. Education on the dangers of water pollution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It helps people to apply the right attitudes when dealing with the environment.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Education activities that get people informed and empowered to help protect water should be encouraged and invested in.</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12. Laws enforcement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With very hefty fines and actions for industries that do not comply with water pollution prevention laws.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 If industries know that they are being monitored and checked regularly, they will usually ensure best practices of waste and chemical dumping at all cost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0567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ctr" defTabSz="914400">
              <a:lnSpc>
                <a:spcPct val="115000"/>
              </a:lnSpc>
              <a:spcBef>
                <a:spcPts val="0"/>
              </a:spcBef>
              <a:buClrTx/>
              <a:buSzTx/>
              <a:buNone/>
            </a:pPr>
            <a:r>
              <a:rPr lang="en-US" sz="2000" b="1" dirty="0">
                <a:solidFill>
                  <a:srgbClr val="000000"/>
                </a:solidFill>
                <a:latin typeface="Bookman Old Style" panose="02050604050505020204" pitchFamily="18" charset="0"/>
              </a:rPr>
              <a:t>NOISE POLLUTION</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Noise pollution is any loud sounds that are either harmful or annoying to humans and animals. </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Sound becomes unwanted when it either interferes with normal activities such as sleeping, conversation, or disrupts or diminishes one’s quality of life.</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Not all noise can be called noise pollution.</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Not only humans who are affected e.g., water animals are subjected to noise by submarines and big ships on the ocean, and chain-saw operations by timber companies also create extreme noise to animals in the forests</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Generally, noise is produced by household gadgets, big trucks, vehicles and motorbikes on the road, jet planes and helicopters hovering over cites, loud speakers etc. </a:t>
            </a:r>
          </a:p>
          <a:p>
            <a:pPr marL="114300" lvl="0" indent="-45720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Noise (or sound) is measured in the units of decibels and is denoted by the </a:t>
            </a:r>
            <a:r>
              <a:rPr lang="en-US" sz="2200" dirty="0" err="1">
                <a:solidFill>
                  <a:srgbClr val="000000"/>
                </a:solidFill>
                <a:latin typeface="Bookman Old Style" panose="02050604050505020204" pitchFamily="18" charset="0"/>
              </a:rPr>
              <a:t>dB.</a:t>
            </a:r>
            <a:r>
              <a:rPr lang="en-US" sz="2200" dirty="0">
                <a:solidFill>
                  <a:srgbClr val="000000"/>
                </a:solidFill>
                <a:latin typeface="Bookman Old Style" panose="02050604050505020204" pitchFamily="18" charset="0"/>
              </a:rPr>
              <a:t>  Noise which is more than 115 dB is tolerant. The industrial limit of sound in the industries must be 75 dB according to the World Health Organization.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554152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1295400" y="433078"/>
            <a:ext cx="6910072" cy="6062004"/>
          </a:xfrm>
          <a:prstGeom prst="rect">
            <a:avLst/>
          </a:prstGeom>
        </p:spPr>
      </p:pic>
    </p:spTree>
    <p:extLst>
      <p:ext uri="{BB962C8B-B14F-4D97-AF65-F5344CB8AC3E}">
        <p14:creationId xmlns:p14="http://schemas.microsoft.com/office/powerpoint/2010/main" val="340165052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Some examples of noise pollution: </a:t>
            </a:r>
          </a:p>
          <a:p>
            <a:pPr marL="914400" lvl="2" indent="-342900" algn="just" defTabSz="914400">
              <a:lnSpc>
                <a:spcPct val="115000"/>
              </a:lnSpc>
              <a:spcBef>
                <a:spcPts val="0"/>
              </a:spcBef>
              <a:buClrTx/>
              <a:buSzTx/>
              <a:buFont typeface="Wingdings" panose="05000000000000000000" pitchFamily="2" charset="2"/>
              <a:buChar char="v"/>
            </a:pPr>
            <a:r>
              <a:rPr lang="en-US" sz="2400" dirty="0">
                <a:solidFill>
                  <a:srgbClr val="000000"/>
                </a:solidFill>
                <a:latin typeface="Bookman Old Style" panose="02050604050505020204" pitchFamily="18" charset="0"/>
              </a:rPr>
              <a:t>Airplanes, helicopters, and motor vehicles.</a:t>
            </a:r>
          </a:p>
          <a:p>
            <a:pPr marL="914400" lvl="2" indent="-342900" algn="just" defTabSz="914400">
              <a:lnSpc>
                <a:spcPct val="115000"/>
              </a:lnSpc>
              <a:spcBef>
                <a:spcPts val="0"/>
              </a:spcBef>
              <a:buClrTx/>
              <a:buSzTx/>
              <a:buFont typeface="Wingdings" panose="05000000000000000000" pitchFamily="2" charset="2"/>
              <a:buChar char="v"/>
            </a:pPr>
            <a:r>
              <a:rPr lang="en-US" sz="2400" dirty="0">
                <a:solidFill>
                  <a:srgbClr val="000000"/>
                </a:solidFill>
                <a:latin typeface="Bookman Old Style" panose="02050604050505020204" pitchFamily="18" charset="0"/>
              </a:rPr>
              <a:t>Construction or demolition noise.</a:t>
            </a:r>
          </a:p>
          <a:p>
            <a:pPr marL="914400" lvl="2" indent="-342900" algn="just" defTabSz="914400">
              <a:lnSpc>
                <a:spcPct val="115000"/>
              </a:lnSpc>
              <a:spcBef>
                <a:spcPts val="0"/>
              </a:spcBef>
              <a:buClrTx/>
              <a:buSzTx/>
              <a:buFont typeface="Wingdings" panose="05000000000000000000" pitchFamily="2" charset="2"/>
              <a:buChar char="v"/>
            </a:pPr>
            <a:r>
              <a:rPr lang="en-US" sz="2400" dirty="0">
                <a:solidFill>
                  <a:srgbClr val="000000"/>
                </a:solidFill>
                <a:latin typeface="Bookman Old Style" panose="02050604050505020204" pitchFamily="18" charset="0"/>
              </a:rPr>
              <a:t>Human activities such as sporting events or concerts.</a:t>
            </a:r>
            <a:endParaRPr lang="en-US" sz="2400" b="1" dirty="0">
              <a:solidFill>
                <a:srgbClr val="000000"/>
              </a:solidFill>
              <a:latin typeface="Bookman Old Style" panose="02050604050505020204" pitchFamily="18" charset="0"/>
            </a:endParaRPr>
          </a:p>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Noise pollution can be disruptive to humans' stress levels, may be harmful to unborn babies, and drives animals away by causing nervousness and decreasing their ability to hear prey or predators. </a:t>
            </a:r>
          </a:p>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Sources of noise pollution</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 Household sources:-</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Gadgets like food mixer, grinder, vacuum cleaner, washing machine and dryer, cooler, air conditioners, can be very noisy and injurious to health.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2. Social events:</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Places of worship, discos and gigs, parties and other social events also create a lot of noise for the people living in that area.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3. Commercial and industrial activities:</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Printing presses, manufacturing industries, construction sites, contribute to noise pollutions in large cities.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4. Transportation</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Aero planes, trains, vehicles on road—these are constantly making a lot of noise and people always struggle to cope with them.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081352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Effects of noise pollution</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Generally, problems caused by noise pollution include stress related illnesses, speech interference, hearing loss, sleep disruption, and lost productivity.</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Most importantly, there are two major effects we can look at:</a:t>
            </a:r>
          </a:p>
          <a:p>
            <a:pPr marL="0" lvl="0" indent="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1. Hearing</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The immediate and acute effect of noise pollution to a person, over a period of time, is impairment of hearing. </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Prolonged exposure to impulsive noise to a person will damage their eardrum, which may result in a permanent hearing.</a:t>
            </a:r>
          </a:p>
          <a:p>
            <a:pPr marL="0" lvl="0" indent="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2. Effects on general health</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Health effects of noise include anxiety and stress reaction and in extreme cases fright. The physiological manifestations are headaches, irritability and nervousness, feeling of fatigue and decreases work efficiency. For example, being pounded by the siren of fire fighters, police or ambulance in your city all night everyday leave people (especially elderly people) stresses and tired in the morning.</a:t>
            </a:r>
          </a:p>
          <a:p>
            <a:pPr marL="114300" lvl="0" indent="-457200" algn="just" defTabSz="914400">
              <a:lnSpc>
                <a:spcPct val="115000"/>
              </a:lnSpc>
              <a:spcBef>
                <a:spcPts val="0"/>
              </a:spcBef>
              <a:buClrTx/>
              <a:buSzTx/>
              <a:buFont typeface="Wingdings" panose="05000000000000000000" pitchFamily="2" charset="2"/>
              <a:buChar char="§"/>
            </a:pPr>
            <a:r>
              <a:rPr lang="en-US" sz="2000" dirty="0">
                <a:solidFill>
                  <a:srgbClr val="000000"/>
                </a:solidFill>
                <a:latin typeface="Bookman Old Style" panose="02050604050505020204" pitchFamily="18" charset="0"/>
              </a:rPr>
              <a:t>Its is worth noting that these effects may not sound troubling, but the truth is, with time, the consequences can be very worrying.</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498443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indent="0" defTabSz="914400">
              <a:lnSpc>
                <a:spcPct val="115000"/>
              </a:lnSpc>
              <a:spcBef>
                <a:spcPts val="0"/>
              </a:spcBef>
              <a:buClrTx/>
              <a:buSzTx/>
              <a:buNone/>
            </a:pPr>
            <a:r>
              <a:rPr lang="en-US" sz="2200" b="1" dirty="0">
                <a:solidFill>
                  <a:srgbClr val="000000"/>
                </a:solidFill>
                <a:latin typeface="Bookman Old Style" panose="02050604050505020204" pitchFamily="18" charset="0"/>
              </a:rPr>
              <a:t>Noise pollution prevention and control tips</a:t>
            </a:r>
          </a:p>
          <a:p>
            <a:pPr marL="0" lvl="0" indent="0" defTabSz="914400">
              <a:lnSpc>
                <a:spcPct val="115000"/>
              </a:lnSpc>
              <a:spcBef>
                <a:spcPts val="0"/>
              </a:spcBef>
              <a:buClrTx/>
              <a:buSzTx/>
              <a:buNone/>
            </a:pPr>
            <a:r>
              <a:rPr lang="en-US" sz="2200" dirty="0">
                <a:solidFill>
                  <a:srgbClr val="000000"/>
                </a:solidFill>
                <a:latin typeface="Bookman Old Style" panose="02050604050505020204" pitchFamily="18" charset="0"/>
              </a:rPr>
              <a:t>Below are a few things people and governments can do to make our communities and living laces quieter:</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Construction of soundproof rooms for noisy machines in industrial and manufacturing installations must be encouraged.</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This is also important for residential building — noisy machines should be installed far from sleeping and living rooms, like in a basement or garage. </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Use of horns with jarring sounds, motorbikes with damaged exhaust pipes, noisy trucks to be banned.</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Noise producing industries, airports, bus and transport terminals and railway stations to sighted far from where living places.</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Community law enforcers should check the misuse of loudspeakers, worshipers, outdoor parties and discos, as well as public announcements systems.</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Community laws must silence zones near schools / colleges, hospitals etc.</a:t>
            </a:r>
          </a:p>
          <a:p>
            <a:pPr marL="457200" lvl="0" indent="-457200"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Vegetation (trees) along roads and in residential areas is a good way to reduce noise pollution as they absorb sound</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3475815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55000" lnSpcReduction="20000"/>
          </a:bodyPr>
          <a:lstStyle/>
          <a:p>
            <a:pPr marL="0" lvl="0" algn="ctr" defTabSz="914400">
              <a:lnSpc>
                <a:spcPct val="115000"/>
              </a:lnSpc>
              <a:spcBef>
                <a:spcPts val="0"/>
              </a:spcBef>
              <a:buClrTx/>
              <a:buSzTx/>
              <a:buNone/>
            </a:pPr>
            <a:r>
              <a:rPr lang="en-US" sz="2900" b="1" dirty="0">
                <a:solidFill>
                  <a:srgbClr val="000000"/>
                </a:solidFill>
                <a:latin typeface="Bookman Old Style" panose="02050604050505020204" pitchFamily="18" charset="0"/>
              </a:rPr>
              <a:t>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This is the rising air/water temperature so that it becomes harmful to human being and other organisms.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Thermal pollution is the increase of temperature caused by human activity. </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A few examples of this include: </a:t>
            </a:r>
          </a:p>
          <a:p>
            <a:pPr lvl="1" indent="-342900" algn="just" defTabSz="914400">
              <a:lnSpc>
                <a:spcPct val="115000"/>
              </a:lnSpc>
              <a:spcBef>
                <a:spcPts val="0"/>
              </a:spcBef>
              <a:buClrTx/>
              <a:buSzTx/>
              <a:buFont typeface="Wingdings" panose="05000000000000000000" pitchFamily="2" charset="2"/>
              <a:buChar char="ü"/>
            </a:pPr>
            <a:r>
              <a:rPr lang="en-US" sz="2900" dirty="0">
                <a:solidFill>
                  <a:srgbClr val="000000"/>
                </a:solidFill>
                <a:latin typeface="Bookman Old Style" panose="02050604050505020204" pitchFamily="18" charset="0"/>
              </a:rPr>
              <a:t>Warmer lake water from nearby manufacturing (using cool water to cool the plant and then pump it back into the lake).</a:t>
            </a:r>
          </a:p>
          <a:p>
            <a:pPr lvl="1" indent="-342900" algn="just" defTabSz="914400">
              <a:lnSpc>
                <a:spcPct val="115000"/>
              </a:lnSpc>
              <a:spcBef>
                <a:spcPts val="0"/>
              </a:spcBef>
              <a:buClrTx/>
              <a:buSzTx/>
              <a:buFont typeface="Wingdings" panose="05000000000000000000" pitchFamily="2" charset="2"/>
              <a:buChar char="ü"/>
            </a:pPr>
            <a:r>
              <a:rPr lang="en-US" sz="2900" dirty="0">
                <a:solidFill>
                  <a:srgbClr val="000000"/>
                </a:solidFill>
                <a:latin typeface="Bookman Old Style" panose="02050604050505020204" pitchFamily="18" charset="0"/>
              </a:rPr>
              <a:t>Included in thermal pollution should also be the increase in temperatures in areas with lots of concrete or vehicles, generally in cities.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These kinds of environmental pollution can cause aquatic life to suffer or die due to the increased temperature, can cause discomfort to communities dealing with higher temperatures, and will affect plant-life in and around the area. </a:t>
            </a:r>
          </a:p>
          <a:p>
            <a:pPr marL="0" lvl="0" indent="0" algn="just" defTabSz="914400">
              <a:lnSpc>
                <a:spcPct val="115000"/>
              </a:lnSpc>
              <a:spcBef>
                <a:spcPts val="0"/>
              </a:spcBef>
              <a:buClrTx/>
              <a:buSzTx/>
              <a:buNone/>
            </a:pPr>
            <a:r>
              <a:rPr lang="en-US" sz="2900" b="1" dirty="0">
                <a:solidFill>
                  <a:srgbClr val="000000"/>
                </a:solidFill>
                <a:latin typeface="Bookman Old Style" panose="02050604050505020204" pitchFamily="18" charset="0"/>
              </a:rPr>
              <a:t>Sources of 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Thermal power station, Nuclear power plants, Petroleum refiners, Domestic sewage.</a:t>
            </a:r>
          </a:p>
          <a:p>
            <a:pPr marL="0" lvl="0" indent="0" algn="just" defTabSz="914400">
              <a:lnSpc>
                <a:spcPct val="115000"/>
              </a:lnSpc>
              <a:spcBef>
                <a:spcPts val="0"/>
              </a:spcBef>
              <a:buClrTx/>
              <a:buSzTx/>
              <a:buNone/>
            </a:pPr>
            <a:r>
              <a:rPr lang="en-US" sz="2900" b="1" dirty="0">
                <a:solidFill>
                  <a:srgbClr val="000000"/>
                </a:solidFill>
                <a:latin typeface="Bookman Old Style" panose="02050604050505020204" pitchFamily="18" charset="0"/>
              </a:rPr>
              <a:t>Effects of 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Affects aquatic ecosystems in a variety of ways.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Species composition changes as species tolerant of warmer waters replace those unable to adapt e.g. algae, fish</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Reduces dissolved oxygen (DO).</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The water properties changes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Toxic chemical becomes soluble at high temperatures</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Disrupts natural reproductive cycle of water animals by premature hatching of eggs.</a:t>
            </a:r>
          </a:p>
          <a:p>
            <a:pPr marL="0" lvl="0" indent="0" algn="just" defTabSz="914400">
              <a:lnSpc>
                <a:spcPct val="115000"/>
              </a:lnSpc>
              <a:spcBef>
                <a:spcPts val="0"/>
              </a:spcBef>
              <a:buClrTx/>
              <a:buSzTx/>
              <a:buNone/>
            </a:pPr>
            <a:r>
              <a:rPr lang="en-US" sz="2900" b="1" dirty="0">
                <a:solidFill>
                  <a:srgbClr val="000000"/>
                </a:solidFill>
                <a:latin typeface="Bookman Old Style" panose="02050604050505020204" pitchFamily="18" charset="0"/>
              </a:rPr>
              <a:t>Control measures for thermal pollution</a:t>
            </a:r>
          </a:p>
          <a:p>
            <a:pPr marL="114300" lvl="0" indent="-457200" algn="just" defTabSz="914400">
              <a:lnSpc>
                <a:spcPct val="115000"/>
              </a:lnSpc>
              <a:spcBef>
                <a:spcPts val="0"/>
              </a:spcBef>
              <a:buClrTx/>
              <a:buSzTx/>
              <a:buFont typeface="Wingdings" panose="05000000000000000000" pitchFamily="2" charset="2"/>
              <a:buChar char="q"/>
            </a:pPr>
            <a:r>
              <a:rPr lang="en-US" sz="2900" dirty="0">
                <a:solidFill>
                  <a:srgbClr val="000000"/>
                </a:solidFill>
                <a:latin typeface="Bookman Old Style" panose="02050604050505020204" pitchFamily="18" charset="0"/>
              </a:rPr>
              <a:t>Precooling the warm water prior to its discharge, e.g. use of cooling ponds and cooling towers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25107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Radioactive Pollution (Nuclear Hazards)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Radioactivity is produced by the spontaneous decay of the isotopes of some elements, whose nuclei are unstable</a:t>
            </a:r>
            <a:r>
              <a:rPr lang="en-US" sz="2400" b="1" dirty="0">
                <a:solidFill>
                  <a:srgbClr val="000000"/>
                </a:solidFill>
                <a:latin typeface="Bookman Old Style" panose="02050604050505020204" pitchFamily="18" charset="0"/>
              </a:rPr>
              <a:t>.</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The radiation can take a number of different forms. In some cases it is as particles and in others it is electromagnetic.</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Five types of radiation may occur: alpha, beta particles, neutrons, gamma rays and x-rays.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Sources of man-made Radiation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Nuclear reactors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Commercial and military reactors both operate by the fission of uranium or plutonium atoms.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The reaction create a range of new elements or radio nuclides and some all have different properties to the original element.</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Nuclear installations also result in atmospheric discharges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73394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Health Effects of Radiation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Disrupts molecules within cells, thus causing chemical changes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At high doses, radiation causes burning, nausea and other rapidly produced symptoms due to extensive, immediate death of body cells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At lower doses, radiation results in health problems such as cancer.</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Disruption of DNA, leading to the development of radionuclide exposure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Detrimental damage to cells</a:t>
            </a:r>
          </a:p>
          <a:p>
            <a:pPr marL="0" lvl="0" indent="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Effect of Radiation in the Environment</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There is a very wide degree of response to radioactive substances by different plant and animal species.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poses may long-term risks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6400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identify determinants of disease in the community, plan community health education, design and deliver health promotion messages.</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Classification of  foods by their nutrient supply</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Food groups are divided based on the nutritional properties they offer.</a:t>
            </a:r>
          </a:p>
          <a:p>
            <a:pPr algn="just">
              <a:lnSpc>
                <a:spcPct val="120000"/>
              </a:lnSpc>
              <a:spcBef>
                <a:spcPts val="0"/>
              </a:spcBef>
              <a:buClrTx/>
              <a:buFont typeface="Wingdings" panose="05000000000000000000" pitchFamily="2" charset="2"/>
              <a:buChar char="q"/>
            </a:pPr>
            <a:r>
              <a:rPr lang="en-US" sz="2600" dirty="0">
                <a:solidFill>
                  <a:schemeClr val="tx1"/>
                </a:solidFill>
              </a:rPr>
              <a:t>Foods that humans take can be classified based on the amount of nutrients and the type of nutrients they provide for  subsistence and survival.</a:t>
            </a:r>
          </a:p>
          <a:p>
            <a:pPr algn="just">
              <a:lnSpc>
                <a:spcPct val="120000"/>
              </a:lnSpc>
              <a:spcBef>
                <a:spcPts val="0"/>
              </a:spcBef>
              <a:buClrTx/>
              <a:buFont typeface="Wingdings" panose="05000000000000000000" pitchFamily="2" charset="2"/>
              <a:buChar char="q"/>
            </a:pPr>
            <a:r>
              <a:rPr lang="en-US" sz="2600" dirty="0">
                <a:solidFill>
                  <a:schemeClr val="tx1"/>
                </a:solidFill>
              </a:rPr>
              <a:t>The major classes of nutrients include: </a:t>
            </a:r>
            <a:r>
              <a:rPr lang="en-US" sz="2600" b="1" dirty="0">
                <a:solidFill>
                  <a:schemeClr val="tx1"/>
                </a:solidFill>
              </a:rPr>
              <a:t>Carbohydrates, Proteins, Fats, Vitamin And Minerals.</a:t>
            </a:r>
          </a:p>
          <a:p>
            <a:pPr algn="just">
              <a:lnSpc>
                <a:spcPct val="120000"/>
              </a:lnSpc>
              <a:spcBef>
                <a:spcPts val="0"/>
              </a:spcBef>
              <a:buClrTx/>
              <a:buFont typeface="Wingdings" panose="05000000000000000000" pitchFamily="2" charset="2"/>
              <a:buChar char="q"/>
            </a:pPr>
            <a:r>
              <a:rPr lang="en-US" sz="2600" dirty="0">
                <a:solidFill>
                  <a:schemeClr val="tx1"/>
                </a:solidFill>
              </a:rPr>
              <a:t>The nutrient classes can be classified into </a:t>
            </a:r>
            <a:r>
              <a:rPr lang="en-US" sz="2600" b="1" dirty="0">
                <a:solidFill>
                  <a:schemeClr val="tx1"/>
                </a:solidFill>
              </a:rPr>
              <a:t>Macronutrients</a:t>
            </a:r>
            <a:r>
              <a:rPr lang="en-US" sz="2600" dirty="0">
                <a:solidFill>
                  <a:schemeClr val="tx1"/>
                </a:solidFill>
              </a:rPr>
              <a:t> and </a:t>
            </a:r>
            <a:r>
              <a:rPr lang="en-US" sz="2600" b="1" dirty="0">
                <a:solidFill>
                  <a:schemeClr val="tx1"/>
                </a:solidFill>
              </a:rPr>
              <a:t>Micronutrients.</a:t>
            </a:r>
          </a:p>
          <a:p>
            <a:pPr algn="just">
              <a:lnSpc>
                <a:spcPct val="120000"/>
              </a:lnSpc>
              <a:spcBef>
                <a:spcPts val="0"/>
              </a:spcBef>
              <a:buClrTx/>
              <a:buFont typeface="Wingdings" panose="05000000000000000000" pitchFamily="2" charset="2"/>
              <a:buChar char="q"/>
            </a:pPr>
            <a:r>
              <a:rPr lang="en-US" sz="2600" b="1" dirty="0">
                <a:solidFill>
                  <a:srgbClr val="0070C0"/>
                </a:solidFill>
              </a:rPr>
              <a:t>Macronutrients</a:t>
            </a:r>
            <a:r>
              <a:rPr lang="en-US" sz="2600" dirty="0">
                <a:solidFill>
                  <a:schemeClr val="tx1"/>
                </a:solidFill>
              </a:rPr>
              <a:t> are nutrients that are required in large quantities. These include: proteins, fats  and carbohydrates. These are energy yielding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3070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Light Pollution</a:t>
            </a:r>
          </a:p>
          <a:p>
            <a:pPr algn="just">
              <a:lnSpc>
                <a:spcPct val="120000"/>
              </a:lnSpc>
              <a:spcBef>
                <a:spcPts val="0"/>
              </a:spcBef>
              <a:buClrTx/>
              <a:buFont typeface="Wingdings" panose="05000000000000000000" pitchFamily="2" charset="2"/>
              <a:buChar char="q"/>
            </a:pPr>
            <a:r>
              <a:rPr lang="en-US" sz="2600" dirty="0">
                <a:solidFill>
                  <a:schemeClr val="tx1"/>
                </a:solidFill>
              </a:rPr>
              <a:t>Light pollution is the brightening of the night sky inhibiting the visibility of stars and planets by the use of improper lighting of communities. Some examples of what causes light pollution: </a:t>
            </a:r>
          </a:p>
          <a:p>
            <a:pPr lvl="1" algn="just">
              <a:lnSpc>
                <a:spcPct val="120000"/>
              </a:lnSpc>
              <a:spcBef>
                <a:spcPts val="0"/>
              </a:spcBef>
              <a:buClrTx/>
              <a:buFont typeface="Wingdings" panose="05000000000000000000" pitchFamily="2" charset="2"/>
              <a:buChar char="§"/>
            </a:pPr>
            <a:r>
              <a:rPr lang="en-US" sz="2400" dirty="0">
                <a:solidFill>
                  <a:schemeClr val="tx1"/>
                </a:solidFill>
              </a:rPr>
              <a:t>Street lamps that shine light in all directions, instead of with a hood to point light downward toward the street.</a:t>
            </a:r>
          </a:p>
          <a:p>
            <a:pPr lvl="1" algn="just">
              <a:lnSpc>
                <a:spcPct val="120000"/>
              </a:lnSpc>
              <a:spcBef>
                <a:spcPts val="0"/>
              </a:spcBef>
              <a:buClrTx/>
              <a:buFont typeface="Wingdings" panose="05000000000000000000" pitchFamily="2" charset="2"/>
              <a:buChar char="§"/>
            </a:pPr>
            <a:r>
              <a:rPr lang="en-US" sz="2400" dirty="0">
                <a:solidFill>
                  <a:schemeClr val="tx1"/>
                </a:solidFill>
              </a:rPr>
              <a:t>Extra, unnecessary lights around the home.</a:t>
            </a:r>
          </a:p>
          <a:p>
            <a:pPr lvl="1" algn="just">
              <a:lnSpc>
                <a:spcPct val="120000"/>
              </a:lnSpc>
              <a:spcBef>
                <a:spcPts val="0"/>
              </a:spcBef>
              <a:buClrTx/>
              <a:buFont typeface="Wingdings" panose="05000000000000000000" pitchFamily="2" charset="2"/>
              <a:buChar char="§"/>
            </a:pPr>
            <a:r>
              <a:rPr lang="en-US" sz="2400" dirty="0">
                <a:solidFill>
                  <a:schemeClr val="tx1"/>
                </a:solidFill>
              </a:rPr>
              <a:t>Cities that run lights all night long</a:t>
            </a:r>
          </a:p>
          <a:p>
            <a:pPr algn="just">
              <a:lnSpc>
                <a:spcPct val="120000"/>
              </a:lnSpc>
              <a:spcBef>
                <a:spcPts val="0"/>
              </a:spcBef>
              <a:buClrTx/>
              <a:buFont typeface="Wingdings" panose="05000000000000000000" pitchFamily="2" charset="2"/>
              <a:buChar char="q"/>
            </a:pPr>
            <a:r>
              <a:rPr lang="en-US" sz="2600" dirty="0">
                <a:solidFill>
                  <a:schemeClr val="tx1"/>
                </a:solidFill>
              </a:rPr>
              <a:t>Light pollution uses more energy (by shining more light up instead of down, meaning you need brighter bulbs for the same amount of light), may affect human health and our sleep cycles, and most importantly, corrupts our kids telescopes and their curiosity. (I grew up in a city. My first no-light night in the country blew my mind).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9060120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chemeClr val="tx1"/>
                </a:solidFill>
              </a:rPr>
              <a:t>Visual pollution:</a:t>
            </a:r>
          </a:p>
          <a:p>
            <a:pPr algn="just">
              <a:lnSpc>
                <a:spcPct val="120000"/>
              </a:lnSpc>
              <a:spcBef>
                <a:spcPts val="0"/>
              </a:spcBef>
              <a:buClrTx/>
              <a:buFont typeface="Wingdings" panose="05000000000000000000" pitchFamily="2" charset="2"/>
              <a:buChar char="q"/>
            </a:pPr>
            <a:r>
              <a:rPr lang="en-US" sz="2600" dirty="0">
                <a:solidFill>
                  <a:schemeClr val="tx1"/>
                </a:solidFill>
              </a:rPr>
              <a:t>Visual pollution is what you would call anything unattractive or visualizing damaging to the nearby landscape.  </a:t>
            </a:r>
          </a:p>
          <a:p>
            <a:pPr algn="just">
              <a:lnSpc>
                <a:spcPct val="120000"/>
              </a:lnSpc>
              <a:spcBef>
                <a:spcPts val="0"/>
              </a:spcBef>
              <a:buClrTx/>
              <a:buFont typeface="Wingdings" panose="05000000000000000000" pitchFamily="2" charset="2"/>
              <a:buChar char="q"/>
            </a:pPr>
            <a:r>
              <a:rPr lang="en-US" sz="2600" dirty="0">
                <a:solidFill>
                  <a:schemeClr val="tx1"/>
                </a:solidFill>
              </a:rPr>
              <a:t>Some examples of visual pollution: </a:t>
            </a:r>
          </a:p>
          <a:p>
            <a:pPr lvl="1" algn="just">
              <a:lnSpc>
                <a:spcPct val="120000"/>
              </a:lnSpc>
              <a:spcBef>
                <a:spcPts val="0"/>
              </a:spcBef>
              <a:buClrTx/>
              <a:buFont typeface="Wingdings" panose="05000000000000000000" pitchFamily="2" charset="2"/>
              <a:buChar char="§"/>
            </a:pPr>
            <a:r>
              <a:rPr lang="en-US" sz="2400" dirty="0">
                <a:solidFill>
                  <a:schemeClr val="tx1"/>
                </a:solidFill>
              </a:rPr>
              <a:t>Skyscrapers that blocks a natural view.</a:t>
            </a:r>
          </a:p>
          <a:p>
            <a:pPr lvl="1" algn="just">
              <a:lnSpc>
                <a:spcPct val="120000"/>
              </a:lnSpc>
              <a:spcBef>
                <a:spcPts val="0"/>
              </a:spcBef>
              <a:buClrTx/>
              <a:buFont typeface="Wingdings" panose="05000000000000000000" pitchFamily="2" charset="2"/>
              <a:buChar char="§"/>
            </a:pPr>
            <a:r>
              <a:rPr lang="en-US" sz="2400" dirty="0">
                <a:solidFill>
                  <a:schemeClr val="tx1"/>
                </a:solidFill>
              </a:rPr>
              <a:t>Carving on trees, rocks, or other natural landscapes.</a:t>
            </a:r>
          </a:p>
          <a:p>
            <a:pPr lvl="1" algn="just">
              <a:lnSpc>
                <a:spcPct val="120000"/>
              </a:lnSpc>
              <a:spcBef>
                <a:spcPts val="0"/>
              </a:spcBef>
              <a:buClrTx/>
              <a:buFont typeface="Wingdings" panose="05000000000000000000" pitchFamily="2" charset="2"/>
              <a:buChar char="§"/>
            </a:pPr>
            <a:r>
              <a:rPr lang="en-US" sz="2400" dirty="0">
                <a:solidFill>
                  <a:schemeClr val="tx1"/>
                </a:solidFill>
              </a:rPr>
              <a:t>Billboards, litter, abandoned homes, and junkyards could also be considered among three kinds of environmental pollution.</a:t>
            </a:r>
          </a:p>
          <a:p>
            <a:pPr algn="just">
              <a:lnSpc>
                <a:spcPct val="120000"/>
              </a:lnSpc>
              <a:spcBef>
                <a:spcPts val="0"/>
              </a:spcBef>
              <a:buClrTx/>
              <a:buFont typeface="Wingdings" panose="05000000000000000000" pitchFamily="2" charset="2"/>
              <a:buChar char="q"/>
            </a:pPr>
            <a:r>
              <a:rPr lang="en-US" sz="2600" dirty="0">
                <a:solidFill>
                  <a:schemeClr val="tx1"/>
                </a:solidFill>
              </a:rPr>
              <a:t>Mostly, visual kinds of environmental pollution are annoying and ugly, although some may say they are also depressing, and they of course affect the surrounding landscape with the changes they cause.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308705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118536"/>
            <a:ext cx="8886832" cy="6458051"/>
          </a:xfrm>
        </p:spPr>
        <p:txBody>
          <a:bodyPr>
            <a:normAutofit fontScale="70000" lnSpcReduction="20000"/>
          </a:bodyPr>
          <a:lstStyle/>
          <a:p>
            <a:pPr marL="0" lvl="0" algn="just" defTabSz="914400">
              <a:lnSpc>
                <a:spcPct val="115000"/>
              </a:lnSpc>
              <a:spcBef>
                <a:spcPts val="0"/>
              </a:spcBef>
              <a:buClrTx/>
              <a:buSzTx/>
              <a:buNone/>
            </a:pPr>
            <a:r>
              <a:rPr lang="en-US" sz="3400" b="1" dirty="0">
                <a:solidFill>
                  <a:srgbClr val="000000"/>
                </a:solidFill>
              </a:rPr>
              <a:t>Some of the effects of environmental pollution:</a:t>
            </a:r>
          </a:p>
          <a:p>
            <a:pPr marL="0" lvl="0" algn="ctr" defTabSz="914400">
              <a:lnSpc>
                <a:spcPct val="115000"/>
              </a:lnSpc>
              <a:spcBef>
                <a:spcPts val="0"/>
              </a:spcBef>
              <a:buClrTx/>
              <a:buSzTx/>
              <a:buNone/>
            </a:pPr>
            <a:r>
              <a:rPr lang="en-US" sz="3400" b="1" dirty="0">
                <a:solidFill>
                  <a:schemeClr val="tx1"/>
                </a:solidFill>
              </a:rPr>
              <a:t>A. Human health</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Ozone pollution can cause respiratory disease, cardiovascular disease, throat inflammation, chest pain, and congestion.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Water pollution causes approximately 14,000 deaths per day, mostly due to contamination of drinking water by untreated sewage in developing countries.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Oil spills can cause skin irritations and rashes.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Noise pollution induces hearing loss, high blood pressure, stress, and sleep disturbance.</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Mercury has been linked to developmental deficits in children and neurologic symptoms.</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Older people are majorly exposed to diseases induced by air pollution. Those with heart or lung disorders are at additional risk. Children and infants are also at serious risk.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Lead and other heavy metals have been shown to cause neurological problems. </a:t>
            </a:r>
          </a:p>
          <a:p>
            <a:pPr marL="171450" lvl="0" indent="-514350" algn="just" defTabSz="914400">
              <a:lnSpc>
                <a:spcPct val="115000"/>
              </a:lnSpc>
              <a:spcBef>
                <a:spcPts val="0"/>
              </a:spcBef>
              <a:buClrTx/>
              <a:buSzTx/>
              <a:buFont typeface="+mj-lt"/>
              <a:buAutoNum type="arabicPeriod"/>
            </a:pPr>
            <a:r>
              <a:rPr lang="en-US" sz="3000" dirty="0">
                <a:solidFill>
                  <a:schemeClr val="tx1"/>
                </a:solidFill>
              </a:rPr>
              <a:t>Chemical and radioactive substances can cause cancer and as well as birth defects.</a:t>
            </a:r>
          </a:p>
          <a:p>
            <a:pPr marL="171450" indent="-514350" algn="just" defTabSz="914400">
              <a:lnSpc>
                <a:spcPct val="115000"/>
              </a:lnSpc>
              <a:spcBef>
                <a:spcPts val="0"/>
              </a:spcBef>
              <a:buClrTx/>
              <a:buSzTx/>
              <a:buFont typeface="+mj-lt"/>
              <a:buAutoNum type="arabicPeriod"/>
            </a:pPr>
            <a:r>
              <a:rPr lang="en-US" sz="3000" dirty="0">
                <a:solidFill>
                  <a:schemeClr val="tx1"/>
                </a:solidFill>
              </a:rPr>
              <a:t>Adverse air quality can kill many organisms including human beings. </a:t>
            </a:r>
          </a:p>
          <a:p>
            <a:pPr marL="0" lvl="0" algn="just" defTabSz="914400">
              <a:lnSpc>
                <a:spcPct val="115000"/>
              </a:lnSpc>
              <a:spcBef>
                <a:spcPts val="0"/>
              </a:spcBef>
              <a:buClrTx/>
              <a:buSz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6352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0000" lnSpcReduction="20000"/>
          </a:bodyPr>
          <a:lstStyle/>
          <a:p>
            <a:pPr marL="0" indent="0" algn="ctr">
              <a:lnSpc>
                <a:spcPct val="120000"/>
              </a:lnSpc>
              <a:spcBef>
                <a:spcPts val="0"/>
              </a:spcBef>
              <a:buClrTx/>
              <a:buNone/>
            </a:pPr>
            <a:r>
              <a:rPr lang="en-GB" sz="3100" b="1" dirty="0">
                <a:solidFill>
                  <a:schemeClr val="tx1"/>
                </a:solidFill>
              </a:rPr>
              <a:t>B. Environment:</a:t>
            </a:r>
          </a:p>
          <a:p>
            <a:pPr marL="0" indent="0" algn="just">
              <a:lnSpc>
                <a:spcPct val="120000"/>
              </a:lnSpc>
              <a:spcBef>
                <a:spcPts val="0"/>
              </a:spcBef>
              <a:buClrTx/>
              <a:buNone/>
            </a:pPr>
            <a:r>
              <a:rPr lang="en-US" sz="3000" dirty="0">
                <a:solidFill>
                  <a:schemeClr val="tx1"/>
                </a:solidFill>
              </a:rPr>
              <a:t>Pollution has been found to be present widely in the environment. There are a number of effects of this:</a:t>
            </a:r>
          </a:p>
          <a:p>
            <a:pPr marL="514350" indent="-514350" algn="just">
              <a:lnSpc>
                <a:spcPct val="120000"/>
              </a:lnSpc>
              <a:spcBef>
                <a:spcPts val="0"/>
              </a:spcBef>
              <a:buClrTx/>
              <a:buFont typeface="+mj-lt"/>
              <a:buAutoNum type="arabicPeriod"/>
            </a:pPr>
            <a:r>
              <a:rPr lang="en-US" sz="3000" dirty="0">
                <a:solidFill>
                  <a:schemeClr val="tx1"/>
                </a:solidFill>
              </a:rPr>
              <a:t>Carbon dioxide emissions cause ocean acidification, the ongoing decrease in the pH of the Earth's oceans as CO2 becomes dissolved.</a:t>
            </a:r>
          </a:p>
          <a:p>
            <a:pPr marL="514350" indent="-514350" algn="just">
              <a:lnSpc>
                <a:spcPct val="120000"/>
              </a:lnSpc>
              <a:spcBef>
                <a:spcPts val="0"/>
              </a:spcBef>
              <a:buClrTx/>
              <a:buFont typeface="+mj-lt"/>
              <a:buAutoNum type="arabicPeriod"/>
            </a:pPr>
            <a:r>
              <a:rPr lang="en-US" sz="3000" dirty="0">
                <a:solidFill>
                  <a:schemeClr val="tx1"/>
                </a:solidFill>
              </a:rPr>
              <a:t>The emission of greenhouse gases leads to global warming which affects ecosystems in many ways.</a:t>
            </a:r>
          </a:p>
          <a:p>
            <a:pPr marL="514350" indent="-514350" algn="just">
              <a:lnSpc>
                <a:spcPct val="120000"/>
              </a:lnSpc>
              <a:spcBef>
                <a:spcPts val="0"/>
              </a:spcBef>
              <a:buClrTx/>
              <a:buFont typeface="+mj-lt"/>
              <a:buAutoNum type="arabicPeriod"/>
            </a:pPr>
            <a:r>
              <a:rPr lang="en-US" sz="3000" dirty="0">
                <a:solidFill>
                  <a:schemeClr val="tx1"/>
                </a:solidFill>
              </a:rPr>
              <a:t>Invasive species can out-compete native species and reduce biodiversity. Invasive plants can contribute debris and biomolecules that can alter soil and chemical compositions of an environment, often reducing native species competitiveness.</a:t>
            </a:r>
          </a:p>
          <a:p>
            <a:pPr marL="514350" indent="-514350" algn="just">
              <a:lnSpc>
                <a:spcPct val="120000"/>
              </a:lnSpc>
              <a:spcBef>
                <a:spcPts val="0"/>
              </a:spcBef>
              <a:buClrTx/>
              <a:buFont typeface="+mj-lt"/>
              <a:buAutoNum type="arabicPeriod"/>
            </a:pPr>
            <a:r>
              <a:rPr lang="en-US" sz="3000" dirty="0">
                <a:solidFill>
                  <a:schemeClr val="tx1"/>
                </a:solidFill>
              </a:rPr>
              <a:t>Nitrogen oxides are removed from the air by rain and fertilize land which can change the species composition of ecosystems.</a:t>
            </a:r>
          </a:p>
          <a:p>
            <a:pPr marL="514350" indent="-514350" algn="just">
              <a:lnSpc>
                <a:spcPct val="120000"/>
              </a:lnSpc>
              <a:spcBef>
                <a:spcPts val="0"/>
              </a:spcBef>
              <a:buClrTx/>
              <a:buFont typeface="+mj-lt"/>
              <a:buAutoNum type="arabicPeriod"/>
            </a:pPr>
            <a:r>
              <a:rPr lang="en-US" sz="3000" dirty="0">
                <a:solidFill>
                  <a:schemeClr val="tx1"/>
                </a:solidFill>
              </a:rPr>
              <a:t>Smog and haze can reduce the amount of sunlight received by plants to carry out photosynthesis.</a:t>
            </a:r>
          </a:p>
          <a:p>
            <a:pPr marL="514350" indent="-514350" algn="just">
              <a:lnSpc>
                <a:spcPct val="120000"/>
              </a:lnSpc>
              <a:spcBef>
                <a:spcPts val="0"/>
              </a:spcBef>
              <a:buClrTx/>
              <a:buFont typeface="+mj-lt"/>
              <a:buAutoNum type="arabicPeriod"/>
            </a:pPr>
            <a:r>
              <a:rPr lang="en-US" sz="3000" dirty="0">
                <a:solidFill>
                  <a:schemeClr val="tx1"/>
                </a:solidFill>
              </a:rPr>
              <a:t>Sulfur dioxide and nitrogen oxides can cause acid rain which lowers the pH value of soil. Soil can become infertile and unsuitable for plants. This will affect other organisms in the food web.</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6148941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ctr" defTabSz="914400">
              <a:lnSpc>
                <a:spcPct val="115000"/>
              </a:lnSpc>
              <a:spcBef>
                <a:spcPts val="0"/>
              </a:spcBef>
              <a:buClrTx/>
              <a:buSzTx/>
              <a:buNone/>
            </a:pPr>
            <a:r>
              <a:rPr lang="en-US" sz="2400" b="1" dirty="0">
                <a:solidFill>
                  <a:srgbClr val="000000"/>
                </a:solidFill>
                <a:latin typeface="Bookman Old Style" panose="02050604050505020204" pitchFamily="18" charset="0"/>
              </a:rPr>
              <a:t>POLLUTION PREVENTION AND CONTROL STRATEGIES: </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Industrial prevention &amp; control strategies</a:t>
            </a:r>
          </a:p>
          <a:p>
            <a:pPr marL="171450" lvl="0" indent="-514350" algn="just" defTabSz="914400">
              <a:lnSpc>
                <a:spcPct val="115000"/>
              </a:lnSpc>
              <a:spcBef>
                <a:spcPts val="0"/>
              </a:spcBef>
              <a:buClrTx/>
              <a:buSzTx/>
              <a:buFont typeface="Arial" pitchFamily="34" charset="0"/>
              <a:buAutoNum type="arabicPeriod"/>
            </a:pPr>
            <a:r>
              <a:rPr lang="en-US" sz="2400" b="1" dirty="0">
                <a:solidFill>
                  <a:srgbClr val="000000"/>
                </a:solidFill>
                <a:latin typeface="Bookman Old Style" panose="02050604050505020204" pitchFamily="18" charset="0"/>
              </a:rPr>
              <a:t>Waste minimization</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Done through </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Source reduction - is activities designed to reduce the volume or toxicity of waste generated, including the design and manufacture of products with minimum toxic content, minimum volume of material, and/or a longer useful life e.g. bringing a reusable bag to the grocery store.</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Toxic chemical substitution</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Production process modification</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Production modernization</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Improvements in operations and maintenance</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Recycling-In-process recycling of production material</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Reuse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21509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2. </a:t>
            </a:r>
            <a:r>
              <a:rPr lang="en-US" sz="2400" b="1" dirty="0">
                <a:solidFill>
                  <a:srgbClr val="000000"/>
                </a:solidFill>
                <a:latin typeface="Bookman Old Style" panose="02050604050505020204" pitchFamily="18" charset="0"/>
              </a:rPr>
              <a:t>Cleaner production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It is a preventive, company-specific environmental protection initiative.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It is intended to minimize waste and emissions maximizing product output.</a:t>
            </a:r>
          </a:p>
          <a:p>
            <a:pPr marL="0" lvl="0" indent="0" algn="just" defTabSz="914400">
              <a:lnSpc>
                <a:spcPct val="115000"/>
              </a:lnSpc>
              <a:spcBef>
                <a:spcPts val="0"/>
              </a:spcBef>
              <a:buClrTx/>
              <a:buSzTx/>
              <a:buNone/>
            </a:pPr>
            <a:r>
              <a:rPr lang="en-US" sz="2400" u="sng" dirty="0">
                <a:solidFill>
                  <a:srgbClr val="000000"/>
                </a:solidFill>
                <a:latin typeface="Bookman Old Style" panose="02050604050505020204" pitchFamily="18" charset="0"/>
              </a:rPr>
              <a:t>Examples for cleaner production options are:</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Documentation of consumption (as a basic analysis of material and energy flows.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Use of indicators and controlling (to identify losses from poor planning, poor education and training, mistakes)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Substitution of raw materials and auxiliary materials (especially renewable materials and energy)</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Increase of useful life of auxiliary materials and process liquids (by avoiding drag in, drag out, contamination)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Improved control and </a:t>
            </a:r>
            <a:r>
              <a:rPr lang="en-US" sz="2400" dirty="0" err="1">
                <a:solidFill>
                  <a:srgbClr val="000000"/>
                </a:solidFill>
                <a:latin typeface="Bookman Old Style" panose="02050604050505020204" pitchFamily="18" charset="0"/>
              </a:rPr>
              <a:t>automatisation</a:t>
            </a:r>
            <a:endParaRPr lang="en-US" sz="2400" dirty="0">
              <a:solidFill>
                <a:srgbClr val="000000"/>
              </a:solidFill>
              <a:latin typeface="Bookman Old Style" panose="02050604050505020204" pitchFamily="18" charset="0"/>
            </a:endParaRP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Reuse of waste (internal or external)</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New, low waste processes and technologies</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6650049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3. Capacity training and development</a:t>
            </a:r>
          </a:p>
          <a:p>
            <a:pPr marL="0" lvl="0" algn="just" defTabSz="914400">
              <a:lnSpc>
                <a:spcPct val="115000"/>
              </a:lnSpc>
              <a:spcBef>
                <a:spcPts val="0"/>
              </a:spcBef>
              <a:buClrTx/>
              <a:buSzTx/>
              <a:buNone/>
            </a:pPr>
            <a:r>
              <a:rPr lang="en-US" sz="2400" dirty="0">
                <a:solidFill>
                  <a:srgbClr val="000000"/>
                </a:solidFill>
                <a:latin typeface="Bookman Old Style" panose="02050604050505020204" pitchFamily="18" charset="0"/>
              </a:rPr>
              <a:t>4. Improvement in operation and maintenance of plants e.g. </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Use of Pollution control devices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Dust collection systems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Vapor recovery systems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Other devices e.g. to reduce noise, Scrubbers etc. </a:t>
            </a:r>
          </a:p>
          <a:p>
            <a:pPr marL="0" lvl="0" indent="0" algn="just" defTabSz="914400">
              <a:lnSpc>
                <a:spcPct val="115000"/>
              </a:lnSpc>
              <a:spcBef>
                <a:spcPts val="0"/>
              </a:spcBef>
              <a:buClrTx/>
              <a:buSzTx/>
              <a:buNone/>
            </a:pPr>
            <a:r>
              <a:rPr lang="en-US" sz="2400" dirty="0">
                <a:solidFill>
                  <a:srgbClr val="000000"/>
                </a:solidFill>
                <a:latin typeface="Bookman Old Style" panose="02050604050505020204" pitchFamily="18" charset="0"/>
              </a:rPr>
              <a:t>5. Treatment of waste to an acceptable levels before discharging</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Sewage treatment</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Sedimentation (Primary treatment)</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Activated sludge </a:t>
            </a:r>
            <a:r>
              <a:rPr lang="en-US" sz="2200" dirty="0" err="1">
                <a:solidFill>
                  <a:srgbClr val="000000"/>
                </a:solidFill>
                <a:latin typeface="Bookman Old Style" panose="02050604050505020204" pitchFamily="18" charset="0"/>
              </a:rPr>
              <a:t>biotreaters</a:t>
            </a:r>
            <a:r>
              <a:rPr lang="en-US" sz="2200" dirty="0">
                <a:solidFill>
                  <a:srgbClr val="000000"/>
                </a:solidFill>
                <a:latin typeface="Bookman Old Style" panose="02050604050505020204" pitchFamily="18" charset="0"/>
              </a:rPr>
              <a:t> (Secondary treatment; also used for industrial wastewater)</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Aerated lagoons</a:t>
            </a:r>
          </a:p>
          <a:p>
            <a:pPr marL="4572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Industrial wastewater treatment </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API oil-water separators</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err="1">
                <a:solidFill>
                  <a:srgbClr val="000000"/>
                </a:solidFill>
                <a:latin typeface="Bookman Old Style" panose="02050604050505020204" pitchFamily="18" charset="0"/>
              </a:rPr>
              <a:t>Biofilters</a:t>
            </a:r>
            <a:endParaRPr lang="en-US" sz="2200" dirty="0">
              <a:solidFill>
                <a:srgbClr val="000000"/>
              </a:solidFill>
              <a:latin typeface="Bookman Old Style" panose="02050604050505020204" pitchFamily="18" charset="0"/>
            </a:endParaRP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Dissolved air flotation</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Powdered activated carbon treatment</a:t>
            </a:r>
          </a:p>
          <a:p>
            <a:pPr marL="1211580" lvl="5" indent="-457200" algn="just" defTabSz="914400">
              <a:lnSpc>
                <a:spcPct val="115000"/>
              </a:lnSpc>
              <a:spcBef>
                <a:spcPts val="0"/>
              </a:spcBef>
              <a:buClrTx/>
              <a:buSzTx/>
              <a:buFont typeface="Bookman Old Style" panose="02050604050505020204" pitchFamily="18" charset="0"/>
              <a:buChar char="–"/>
            </a:pPr>
            <a:r>
              <a:rPr lang="en-US" sz="2200" dirty="0">
                <a:solidFill>
                  <a:srgbClr val="000000"/>
                </a:solidFill>
                <a:latin typeface="Bookman Old Style" panose="02050604050505020204" pitchFamily="18" charset="0"/>
              </a:rPr>
              <a:t>Ultrafiltration</a:t>
            </a:r>
          </a:p>
          <a:p>
            <a:pPr marL="0" lvl="0" indent="0" algn="just" defTabSz="914400">
              <a:lnSpc>
                <a:spcPct val="115000"/>
              </a:lnSpc>
              <a:spcBef>
                <a:spcPts val="0"/>
              </a:spcBef>
              <a:buClrTx/>
              <a:buSzTx/>
              <a:buNone/>
            </a:pPr>
            <a:endParaRPr lang="en-US" sz="2400" dirty="0">
              <a:solidFill>
                <a:srgbClr val="000000"/>
              </a:solidFill>
              <a:latin typeface="Bookman Old Style" panose="02050604050505020204" pitchFamily="18" charset="0"/>
            </a:endParaRPr>
          </a:p>
          <a:p>
            <a:pPr marL="0" lvl="0" indent="0" algn="just" defTabSz="914400">
              <a:lnSpc>
                <a:spcPct val="115000"/>
              </a:lnSpc>
              <a:spcBef>
                <a:spcPts val="0"/>
              </a:spcBef>
              <a:buClrTx/>
              <a:buSzTx/>
              <a:buNone/>
            </a:pPr>
            <a:endParaRPr lang="en-US" sz="2400" dirty="0">
              <a:solidFill>
                <a:srgbClr val="000000"/>
              </a:solidFill>
              <a:latin typeface="Bookman Old Style" panose="02050604050505020204" pitchFamily="18" charset="0"/>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574378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6. Enacting legislation to regulate various types of pollution as well as to mitigate the adverse effects of pollution.</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7. Awareness </a:t>
            </a:r>
          </a:p>
          <a:p>
            <a:pPr marL="0" lvl="0" algn="just" defTabSz="914400">
              <a:lnSpc>
                <a:spcPct val="115000"/>
              </a:lnSpc>
              <a:spcBef>
                <a:spcPts val="0"/>
              </a:spcBef>
              <a:buClrTx/>
              <a:buSzTx/>
              <a:buNone/>
            </a:pPr>
            <a:r>
              <a:rPr lang="en-US" sz="2600" dirty="0">
                <a:solidFill>
                  <a:srgbClr val="000000"/>
                </a:solidFill>
                <a:latin typeface="Bookman Old Style" panose="02050604050505020204" pitchFamily="18" charset="0"/>
              </a:rPr>
              <a:t>8. Environmental Statistics and Mapping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For sound Environmental Management, reliable information base and the mapping of areas needing special attention for pollution prevention and control are a pre-requisite. </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As a step in the direction, projects and pilot studies should be initiated through various research institutions and organizations.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909993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Pollution Prevention and Control Strategies at home</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Purchase products with less packaging.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Recycle cardboard, glass, and plastic packaging.</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Recycle aluminum, tin cans, and newspapers.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Purchase products made from recycled materials.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Properly dispose of waste oil and fluids from vehicles.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Maintain your septic tank in good condition.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Fix leaking faucets and toilets.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Run full loads of laundry. Install a low-flow shower head.</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Mulch or compost your yard waste and vegetable scraps.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Apply herbicides and pesticides properly; more is not better.</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476134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Pollution prevention strategies in agricultural activities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Apply pesticides and herbicides at the proper concentrations.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Explore non-chemical methods of agricultural production.</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Use alternative fuels when possible.</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Maintain vehicles for maximum fuel efficiency.</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Consider protecting sensitive environmental areas by planting "timber crops" or native grasses.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Mix and apply pesticides carefully, keeping in mind that they are potential contaminants.</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Get involved in a pesticide container recycling program.</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Manage animal wastes properly.</a:t>
            </a:r>
          </a:p>
          <a:p>
            <a:pPr marL="114300" lvl="0" indent="-457200" algn="just" defTabSz="914400">
              <a:lnSpc>
                <a:spcPct val="115000"/>
              </a:lnSpc>
              <a:spcBef>
                <a:spcPts val="0"/>
              </a:spcBef>
              <a:buClrTx/>
              <a:buSzTx/>
              <a:buFont typeface="Wingdings" panose="05000000000000000000" pitchFamily="2" charset="2"/>
              <a:buChar char="§"/>
            </a:pPr>
            <a:r>
              <a:rPr lang="en-US" sz="2400" dirty="0">
                <a:solidFill>
                  <a:srgbClr val="000000"/>
                </a:solidFill>
                <a:latin typeface="Bookman Old Style" panose="02050604050505020204" pitchFamily="18" charset="0"/>
              </a:rPr>
              <a:t>Apply nutrients and fertilizers with care since high concentrations can cause problems in ground water and streams.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760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Micronutrients</a:t>
            </a:r>
            <a:r>
              <a:rPr lang="en-US" sz="2600" dirty="0">
                <a:solidFill>
                  <a:schemeClr val="tx1"/>
                </a:solidFill>
              </a:rPr>
              <a:t> are nutrients that are needed in small amounts. The two classes of small non-energy yielding elements and compounds: vitamins and minerals essential in very small amounts for regulation and control functions in cell metabolism and building certain body structures.</a:t>
            </a:r>
          </a:p>
          <a:p>
            <a:pPr marL="0" indent="0" algn="ctr">
              <a:lnSpc>
                <a:spcPct val="120000"/>
              </a:lnSpc>
              <a:spcBef>
                <a:spcPts val="0"/>
              </a:spcBef>
              <a:buClrTx/>
              <a:buNone/>
            </a:pPr>
            <a:r>
              <a:rPr lang="en-US" sz="2600" b="1" dirty="0">
                <a:solidFill>
                  <a:schemeClr val="tx1"/>
                </a:solidFill>
              </a:rPr>
              <a:t>Functions and Sources of Nutrients</a:t>
            </a:r>
          </a:p>
          <a:p>
            <a:pPr marL="0" indent="0" algn="just">
              <a:lnSpc>
                <a:spcPct val="120000"/>
              </a:lnSpc>
              <a:spcBef>
                <a:spcPts val="0"/>
              </a:spcBef>
              <a:buClrTx/>
              <a:buNone/>
            </a:pPr>
            <a:r>
              <a:rPr lang="en-US" sz="2600" b="1" dirty="0">
                <a:solidFill>
                  <a:schemeClr val="tx1"/>
                </a:solidFill>
              </a:rPr>
              <a:t>Nutrient characteristics:</a:t>
            </a:r>
          </a:p>
          <a:p>
            <a:pPr algn="just">
              <a:lnSpc>
                <a:spcPct val="120000"/>
              </a:lnSpc>
              <a:spcBef>
                <a:spcPts val="0"/>
              </a:spcBef>
              <a:buClrTx/>
              <a:buFont typeface="Wingdings" panose="05000000000000000000" pitchFamily="2" charset="2"/>
              <a:buChar char="q"/>
            </a:pPr>
            <a:r>
              <a:rPr lang="en-US" sz="2600" dirty="0">
                <a:solidFill>
                  <a:schemeClr val="tx1"/>
                </a:solidFill>
              </a:rPr>
              <a:t>essential or non essential </a:t>
            </a:r>
          </a:p>
          <a:p>
            <a:pPr algn="just">
              <a:lnSpc>
                <a:spcPct val="120000"/>
              </a:lnSpc>
              <a:spcBef>
                <a:spcPts val="0"/>
              </a:spcBef>
              <a:buClrTx/>
              <a:buFont typeface="Wingdings" panose="05000000000000000000" pitchFamily="2" charset="2"/>
              <a:buChar char="q"/>
            </a:pPr>
            <a:r>
              <a:rPr lang="en-US" sz="2600" dirty="0">
                <a:solidFill>
                  <a:schemeClr val="tx1"/>
                </a:solidFill>
              </a:rPr>
              <a:t>specific metabolic functions</a:t>
            </a:r>
          </a:p>
          <a:p>
            <a:pPr algn="just">
              <a:lnSpc>
                <a:spcPct val="120000"/>
              </a:lnSpc>
              <a:spcBef>
                <a:spcPts val="0"/>
              </a:spcBef>
              <a:buClrTx/>
              <a:buFont typeface="Wingdings" panose="05000000000000000000" pitchFamily="2" charset="2"/>
              <a:buChar char="q"/>
            </a:pPr>
            <a:r>
              <a:rPr lang="en-US" sz="2600" dirty="0">
                <a:solidFill>
                  <a:schemeClr val="tx1"/>
                </a:solidFill>
              </a:rPr>
              <a:t>interact with one another to support life </a:t>
            </a:r>
          </a:p>
          <a:p>
            <a:pPr marL="0" indent="0" algn="just">
              <a:lnSpc>
                <a:spcPct val="120000"/>
              </a:lnSpc>
              <a:spcBef>
                <a:spcPts val="0"/>
              </a:spcBef>
              <a:buClrTx/>
              <a:buNone/>
            </a:pPr>
            <a:r>
              <a:rPr lang="en-US" sz="2600" b="1" dirty="0">
                <a:solidFill>
                  <a:schemeClr val="tx1"/>
                </a:solidFill>
              </a:rPr>
              <a:t>Nutrients include:</a:t>
            </a:r>
          </a:p>
          <a:p>
            <a:pPr algn="just">
              <a:lnSpc>
                <a:spcPct val="120000"/>
              </a:lnSpc>
              <a:spcBef>
                <a:spcPts val="0"/>
              </a:spcBef>
              <a:buClrTx/>
              <a:buFont typeface="Wingdings" panose="05000000000000000000" pitchFamily="2" charset="2"/>
              <a:buChar char="q"/>
            </a:pPr>
            <a:r>
              <a:rPr lang="en-US" sz="2600" dirty="0">
                <a:solidFill>
                  <a:schemeClr val="tx1"/>
                </a:solidFill>
              </a:rPr>
              <a:t>Proteins, carbohydrates, fats</a:t>
            </a:r>
          </a:p>
          <a:p>
            <a:pPr algn="just">
              <a:lnSpc>
                <a:spcPct val="120000"/>
              </a:lnSpc>
              <a:spcBef>
                <a:spcPts val="0"/>
              </a:spcBef>
              <a:buClrTx/>
              <a:buFont typeface="Wingdings" panose="05000000000000000000" pitchFamily="2" charset="2"/>
              <a:buChar char="q"/>
            </a:pPr>
            <a:r>
              <a:rPr lang="en-US" sz="2600" dirty="0">
                <a:solidFill>
                  <a:schemeClr val="tx1"/>
                </a:solidFill>
              </a:rPr>
              <a:t>Vitamins, minerals and water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107980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600" b="1" dirty="0">
                <a:solidFill>
                  <a:srgbClr val="000000"/>
                </a:solidFill>
                <a:latin typeface="Bookman Old Style" panose="02050604050505020204" pitchFamily="18" charset="0"/>
              </a:rPr>
              <a:t>Role of an individual in prevention of pollution</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Reduce your dependency on fossil fuel especially coal or oil</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Use eco-friendly products e.g. do not use polystyrene cups that has CFCs molecules as they destroy the ozone layer</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 Adopt and popularize renewable energy sources.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Promote reuse and recycling whatever possible and reduce the production of wastes.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Use mass transport system - decrease the use of automobiles.</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Plant more trees as trees can absorb many toxic gases and can purify the air.</a:t>
            </a:r>
          </a:p>
          <a:p>
            <a:pPr marL="114300" lvl="0" indent="-457200" algn="just" defTabSz="914400">
              <a:lnSpc>
                <a:spcPct val="115000"/>
              </a:lnSpc>
              <a:spcBef>
                <a:spcPts val="0"/>
              </a:spcBef>
              <a:buClrTx/>
              <a:buSzTx/>
              <a:buFont typeface="Wingdings" panose="05000000000000000000" pitchFamily="2" charset="2"/>
              <a:buChar char="§"/>
            </a:pPr>
            <a:r>
              <a:rPr lang="en-US" sz="2600" dirty="0">
                <a:solidFill>
                  <a:srgbClr val="000000"/>
                </a:solidFill>
                <a:latin typeface="Bookman Old Style" panose="02050604050505020204" pitchFamily="18" charset="0"/>
              </a:rPr>
              <a:t>Use less hazardous chemicals wherever possible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847978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400" b="1" dirty="0">
                <a:solidFill>
                  <a:schemeClr val="tx1"/>
                </a:solidFill>
              </a:rPr>
              <a:t>Cleansing Technology of the Environment.</a:t>
            </a:r>
          </a:p>
          <a:p>
            <a:pPr marL="0" indent="0" algn="just">
              <a:lnSpc>
                <a:spcPct val="120000"/>
              </a:lnSpc>
              <a:spcBef>
                <a:spcPts val="0"/>
              </a:spcBef>
              <a:buClrTx/>
              <a:buNone/>
            </a:pPr>
            <a:r>
              <a:rPr lang="en-US" sz="2700" dirty="0">
                <a:solidFill>
                  <a:schemeClr val="tx1"/>
                </a:solidFill>
              </a:rPr>
              <a:t>If there are no pollutants, there will be no pollution. What comes to mind now to serve as reminders include the following:</a:t>
            </a:r>
          </a:p>
          <a:p>
            <a:pPr marL="0" indent="0" algn="just">
              <a:lnSpc>
                <a:spcPct val="120000"/>
              </a:lnSpc>
              <a:spcBef>
                <a:spcPts val="0"/>
              </a:spcBef>
              <a:buClrTx/>
              <a:buNone/>
            </a:pPr>
            <a:r>
              <a:rPr lang="en-US" sz="2700" b="1" dirty="0">
                <a:solidFill>
                  <a:schemeClr val="tx1"/>
                </a:solidFill>
              </a:rPr>
              <a:t>1.</a:t>
            </a:r>
            <a:r>
              <a:rPr lang="en-US" sz="2700" dirty="0">
                <a:solidFill>
                  <a:schemeClr val="tx1"/>
                </a:solidFill>
              </a:rPr>
              <a:t>	Stop smoking or at least follow the “No Smoking” sign.</a:t>
            </a:r>
          </a:p>
          <a:p>
            <a:pPr marL="0" indent="0" algn="just">
              <a:lnSpc>
                <a:spcPct val="120000"/>
              </a:lnSpc>
              <a:spcBef>
                <a:spcPts val="0"/>
              </a:spcBef>
              <a:buClrTx/>
              <a:buNone/>
            </a:pPr>
            <a:r>
              <a:rPr lang="en-US" sz="2700" b="1" dirty="0">
                <a:solidFill>
                  <a:schemeClr val="tx1"/>
                </a:solidFill>
              </a:rPr>
              <a:t>2.</a:t>
            </a:r>
            <a:r>
              <a:rPr lang="en-US" sz="2700" dirty="0">
                <a:solidFill>
                  <a:schemeClr val="tx1"/>
                </a:solidFill>
              </a:rPr>
              <a:t>	Use unleaded gasoline in your cars.</a:t>
            </a:r>
          </a:p>
          <a:p>
            <a:pPr marL="0" indent="0" algn="just">
              <a:lnSpc>
                <a:spcPct val="120000"/>
              </a:lnSpc>
              <a:spcBef>
                <a:spcPts val="0"/>
              </a:spcBef>
              <a:buClrTx/>
              <a:buNone/>
            </a:pPr>
            <a:r>
              <a:rPr lang="en-US" sz="2700" b="1" dirty="0">
                <a:solidFill>
                  <a:schemeClr val="tx1"/>
                </a:solidFill>
              </a:rPr>
              <a:t>3.</a:t>
            </a:r>
            <a:r>
              <a:rPr lang="en-US" sz="2700" dirty="0">
                <a:solidFill>
                  <a:schemeClr val="tx1"/>
                </a:solidFill>
              </a:rPr>
              <a:t>	Keep your car properly maintained to keep it in good running condition to avoid smoke emissions.</a:t>
            </a:r>
          </a:p>
          <a:p>
            <a:pPr marL="0" indent="0" algn="just">
              <a:lnSpc>
                <a:spcPct val="120000"/>
              </a:lnSpc>
              <a:spcBef>
                <a:spcPts val="0"/>
              </a:spcBef>
              <a:buClrTx/>
              <a:buNone/>
            </a:pPr>
            <a:r>
              <a:rPr lang="en-US" sz="2700" b="1" dirty="0">
                <a:solidFill>
                  <a:schemeClr val="tx1"/>
                </a:solidFill>
              </a:rPr>
              <a:t>4.	</a:t>
            </a:r>
            <a:r>
              <a:rPr lang="en-US" sz="2700" dirty="0">
                <a:solidFill>
                  <a:schemeClr val="tx1"/>
                </a:solidFill>
              </a:rPr>
              <a:t>Instead of using your cars, choose to walk or ride a bicycle whenever possible. </a:t>
            </a:r>
          </a:p>
          <a:p>
            <a:pPr marL="0" indent="0" algn="just">
              <a:lnSpc>
                <a:spcPct val="120000"/>
              </a:lnSpc>
              <a:spcBef>
                <a:spcPts val="0"/>
              </a:spcBef>
              <a:buClrTx/>
              <a:buNone/>
            </a:pPr>
            <a:r>
              <a:rPr lang="en-US" sz="2700" b="1" dirty="0">
                <a:solidFill>
                  <a:schemeClr val="tx1"/>
                </a:solidFill>
              </a:rPr>
              <a:t>5.</a:t>
            </a:r>
            <a:r>
              <a:rPr lang="en-US" sz="2700" dirty="0">
                <a:solidFill>
                  <a:schemeClr val="tx1"/>
                </a:solidFill>
              </a:rPr>
              <a:t>	Avoid using open fires to dispose/burn wastes.</a:t>
            </a:r>
          </a:p>
          <a:p>
            <a:pPr marL="0" indent="0" algn="just">
              <a:lnSpc>
                <a:spcPct val="120000"/>
              </a:lnSpc>
              <a:spcBef>
                <a:spcPts val="0"/>
              </a:spcBef>
              <a:buClrTx/>
              <a:buNone/>
            </a:pPr>
            <a:r>
              <a:rPr lang="en-US" sz="2700" b="1" dirty="0">
                <a:solidFill>
                  <a:schemeClr val="tx1"/>
                </a:solidFill>
              </a:rPr>
              <a:t>6.</a:t>
            </a:r>
            <a:r>
              <a:rPr lang="en-US" sz="2700" dirty="0">
                <a:solidFill>
                  <a:schemeClr val="tx1"/>
                </a:solidFill>
              </a:rPr>
              <a:t>	Adopt the 3Rs of solid waste management: reduce, reuse and recycle. Inorganic materials such as metals, glass and plastic; also organic materials like paper, can be reclaimed and recycled. </a:t>
            </a:r>
          </a:p>
          <a:p>
            <a:pPr marL="0" indent="0" algn="just">
              <a:lnSpc>
                <a:spcPct val="120000"/>
              </a:lnSpc>
              <a:spcBef>
                <a:spcPts val="0"/>
              </a:spcBef>
              <a:buClrTx/>
              <a:buNone/>
            </a:pPr>
            <a:r>
              <a:rPr lang="en-US" sz="2700" dirty="0">
                <a:solidFill>
                  <a:schemeClr val="tx1"/>
                </a:solidFill>
              </a:rPr>
              <a:t>7.	Reconnect with nature. Live green by using green power supplied abundantly and freely by wind and the sun. Hang your laundry to dry to minimize use of gas or electricity from your dryers. </a:t>
            </a:r>
          </a:p>
          <a:p>
            <a:pPr marL="0" indent="0" algn="just">
              <a:lnSpc>
                <a:spcPct val="120000"/>
              </a:lnSpc>
              <a:spcBef>
                <a:spcPts val="0"/>
              </a:spcBef>
              <a:buClrTx/>
              <a:buNone/>
            </a:pPr>
            <a:r>
              <a:rPr lang="en-US" sz="2700" dirty="0">
                <a:solidFill>
                  <a:schemeClr val="tx1"/>
                </a:solidFill>
              </a:rPr>
              <a:t>8.	Enjoy fresh air from open windows to lessen the use of air conditioning system.</a:t>
            </a:r>
          </a:p>
          <a:p>
            <a:pPr marL="0" indent="0" algn="just">
              <a:lnSpc>
                <a:spcPct val="120000"/>
              </a:lnSpc>
              <a:spcBef>
                <a:spcPts val="0"/>
              </a:spcBef>
              <a:buClrTx/>
              <a:buNone/>
            </a:pPr>
            <a:r>
              <a:rPr lang="en-US" sz="2700" dirty="0">
                <a:solidFill>
                  <a:schemeClr val="tx1"/>
                </a:solidFill>
              </a:rPr>
              <a:t>9.	Patronize local foods and goods. In this manner, transporting goods and foods prepared with GMOs which uses fuel from conventional energy sources will be minimized.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262903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70000" lnSpcReduction="20000"/>
          </a:bodyPr>
          <a:lstStyle/>
          <a:p>
            <a:pPr marL="0" indent="0" algn="just">
              <a:lnSpc>
                <a:spcPct val="120000"/>
              </a:lnSpc>
              <a:spcBef>
                <a:spcPts val="0"/>
              </a:spcBef>
              <a:buClrTx/>
              <a:buNone/>
            </a:pPr>
            <a:r>
              <a:rPr lang="en-US" sz="2700" dirty="0">
                <a:solidFill>
                  <a:schemeClr val="tx1"/>
                </a:solidFill>
              </a:rPr>
              <a:t>10.	Use eco-friendly or biodegradable materials instead of plastic which are made up of highly toxic substances injurious to your health.</a:t>
            </a:r>
          </a:p>
          <a:p>
            <a:pPr marL="0" indent="0" algn="just">
              <a:lnSpc>
                <a:spcPct val="120000"/>
              </a:lnSpc>
              <a:spcBef>
                <a:spcPts val="0"/>
              </a:spcBef>
              <a:buClrTx/>
              <a:buNone/>
            </a:pPr>
            <a:r>
              <a:rPr lang="en-US" sz="2700" dirty="0">
                <a:solidFill>
                  <a:schemeClr val="tx1"/>
                </a:solidFill>
              </a:rPr>
              <a:t>11.	Create your green space. Value your garden. Plant more trees and put indoor plants in your homes. They clean the air, provide oxygen and beautify your surroundings. </a:t>
            </a:r>
          </a:p>
          <a:p>
            <a:pPr marL="0" indent="0" algn="just">
              <a:lnSpc>
                <a:spcPct val="120000"/>
              </a:lnSpc>
              <a:spcBef>
                <a:spcPts val="0"/>
              </a:spcBef>
              <a:buClrTx/>
              <a:buNone/>
            </a:pPr>
            <a:r>
              <a:rPr lang="en-US" sz="2700" dirty="0">
                <a:solidFill>
                  <a:schemeClr val="tx1"/>
                </a:solidFill>
              </a:rPr>
              <a:t>12.	Have a proper waste disposal system especially for toxic wastes.</a:t>
            </a:r>
          </a:p>
          <a:p>
            <a:pPr marL="0" indent="0" algn="just">
              <a:lnSpc>
                <a:spcPct val="120000"/>
              </a:lnSpc>
              <a:spcBef>
                <a:spcPts val="0"/>
              </a:spcBef>
              <a:buClrTx/>
              <a:buNone/>
            </a:pPr>
            <a:r>
              <a:rPr lang="en-US" sz="2700" dirty="0">
                <a:solidFill>
                  <a:schemeClr val="tx1"/>
                </a:solidFill>
              </a:rPr>
              <a:t>13.	Take very good care of your pets and their wastes.</a:t>
            </a:r>
          </a:p>
          <a:p>
            <a:pPr marL="0" indent="0" algn="just">
              <a:lnSpc>
                <a:spcPct val="120000"/>
              </a:lnSpc>
              <a:spcBef>
                <a:spcPts val="0"/>
              </a:spcBef>
              <a:buClrTx/>
              <a:buNone/>
            </a:pPr>
            <a:r>
              <a:rPr lang="en-US" sz="2700" dirty="0">
                <a:solidFill>
                  <a:schemeClr val="tx1"/>
                </a:solidFill>
              </a:rPr>
              <a:t>14.	Never throw, run or drain or dispose into the water, air, or land any substance in solid, liquid or gaseous form that shall cause pollution.</a:t>
            </a:r>
          </a:p>
          <a:p>
            <a:pPr marL="0" indent="0" algn="just">
              <a:lnSpc>
                <a:spcPct val="120000"/>
              </a:lnSpc>
              <a:spcBef>
                <a:spcPts val="0"/>
              </a:spcBef>
              <a:buClrTx/>
              <a:buNone/>
            </a:pPr>
            <a:r>
              <a:rPr lang="en-US" sz="2700" dirty="0">
                <a:solidFill>
                  <a:schemeClr val="tx1"/>
                </a:solidFill>
              </a:rPr>
              <a:t>15.	Do not cause loud noises and unwanted sounds to avoid noise pollution.</a:t>
            </a:r>
          </a:p>
          <a:p>
            <a:pPr marL="0" indent="0" algn="just">
              <a:lnSpc>
                <a:spcPct val="120000"/>
              </a:lnSpc>
              <a:spcBef>
                <a:spcPts val="0"/>
              </a:spcBef>
              <a:buClrTx/>
              <a:buNone/>
            </a:pPr>
            <a:r>
              <a:rPr lang="en-US" sz="2700" dirty="0">
                <a:solidFill>
                  <a:schemeClr val="tx1"/>
                </a:solidFill>
              </a:rPr>
              <a:t>16.	Do not litter in public places. Anti-litter campaigns can educate the populace.</a:t>
            </a:r>
          </a:p>
          <a:p>
            <a:pPr marL="0" indent="0" algn="just">
              <a:lnSpc>
                <a:spcPct val="120000"/>
              </a:lnSpc>
              <a:spcBef>
                <a:spcPts val="0"/>
              </a:spcBef>
              <a:buClrTx/>
              <a:buNone/>
            </a:pPr>
            <a:r>
              <a:rPr lang="en-US" sz="2700" dirty="0">
                <a:solidFill>
                  <a:schemeClr val="tx1"/>
                </a:solidFill>
              </a:rPr>
              <a:t>17.	Industries should use fuel with lower </a:t>
            </a:r>
            <a:r>
              <a:rPr lang="en-US" sz="2700" dirty="0" err="1">
                <a:solidFill>
                  <a:schemeClr val="tx1"/>
                </a:solidFill>
              </a:rPr>
              <a:t>sulphur</a:t>
            </a:r>
            <a:r>
              <a:rPr lang="en-US" sz="2700" dirty="0">
                <a:solidFill>
                  <a:schemeClr val="tx1"/>
                </a:solidFill>
              </a:rPr>
              <a:t>, lead content etc.</a:t>
            </a:r>
          </a:p>
          <a:p>
            <a:pPr marL="0" indent="0" algn="just">
              <a:lnSpc>
                <a:spcPct val="120000"/>
              </a:lnSpc>
              <a:spcBef>
                <a:spcPts val="0"/>
              </a:spcBef>
              <a:buClrTx/>
              <a:buNone/>
            </a:pPr>
            <a:r>
              <a:rPr lang="en-US" sz="2700" dirty="0">
                <a:solidFill>
                  <a:schemeClr val="tx1"/>
                </a:solidFill>
              </a:rPr>
              <a:t>18.	Industries should monitor their air emissions regularly and take measures to ensure compliance with the prescribed emission standards.</a:t>
            </a:r>
          </a:p>
          <a:p>
            <a:pPr marL="0" indent="0" algn="just">
              <a:lnSpc>
                <a:spcPct val="120000"/>
              </a:lnSpc>
              <a:spcBef>
                <a:spcPts val="0"/>
              </a:spcBef>
              <a:buClrTx/>
              <a:buNone/>
            </a:pPr>
            <a:r>
              <a:rPr lang="en-US" sz="2700" dirty="0">
                <a:solidFill>
                  <a:schemeClr val="tx1"/>
                </a:solidFill>
              </a:rPr>
              <a:t>19.	Industries should strictly follow applicable government regulations on pollution control.</a:t>
            </a:r>
          </a:p>
          <a:p>
            <a:pPr marL="0" indent="0" algn="just">
              <a:lnSpc>
                <a:spcPct val="120000"/>
              </a:lnSpc>
              <a:spcBef>
                <a:spcPts val="0"/>
              </a:spcBef>
              <a:buClrTx/>
              <a:buNone/>
            </a:pPr>
            <a:r>
              <a:rPr lang="en-US" sz="2700" dirty="0">
                <a:solidFill>
                  <a:schemeClr val="tx1"/>
                </a:solidFill>
              </a:rPr>
              <a:t>20.	Organic waste should be dumped in places far from residential areas.</a:t>
            </a:r>
          </a:p>
          <a:p>
            <a:pPr marL="0" indent="0" algn="just">
              <a:lnSpc>
                <a:spcPct val="120000"/>
              </a:lnSpc>
              <a:spcBef>
                <a:spcPts val="0"/>
              </a:spcBef>
              <a:buClrTx/>
              <a:buNone/>
            </a:pPr>
            <a:r>
              <a:rPr lang="en-US" sz="2700" dirty="0">
                <a:solidFill>
                  <a:schemeClr val="tx1"/>
                </a:solidFill>
              </a:rPr>
              <a:t>21.	Say a big “NO” to GMOs or genetically modified organisms. Genetically engineered crops are not only bad for the environment since they require massive amount of fungicides, pesticides, and herbicides; but GMO altered foods are also health risks and negatively impact farmers’ livelihood.</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6752313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Emerging issues, policy and legislative framework</a:t>
            </a:r>
            <a:r>
              <a:rPr lang="en-US" sz="2200" dirty="0">
                <a:solidFill>
                  <a:srgbClr val="000000"/>
                </a:solidFill>
                <a:latin typeface="Bookman Old Style" panose="02050604050505020204" pitchFamily="18" charset="0"/>
              </a:rPr>
              <a:t>: </a:t>
            </a:r>
          </a:p>
          <a:p>
            <a:pPr marL="0" lvl="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Pollution emerging issues</a:t>
            </a:r>
          </a:p>
          <a:p>
            <a:pPr marL="0" lvl="0" algn="just" defTabSz="914400">
              <a:lnSpc>
                <a:spcPct val="115000"/>
              </a:lnSpc>
              <a:spcBef>
                <a:spcPts val="0"/>
              </a:spcBef>
              <a:buClrTx/>
              <a:buSzTx/>
              <a:buNone/>
            </a:pPr>
            <a:r>
              <a:rPr lang="en-US" sz="2200" dirty="0">
                <a:solidFill>
                  <a:srgbClr val="000000"/>
                </a:solidFill>
                <a:latin typeface="Bookman Old Style" panose="02050604050505020204" pitchFamily="18" charset="0"/>
              </a:rPr>
              <a:t>Environmental exposure is increasing and affecting human’s environmental health all over the world and emerging risks are being identified everyday. </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Increasing industrialization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explosive urban population growth</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lack of pollution control</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global climate change</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ozone depletion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electromagnetic radiation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unabated waste dumping</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non-sustainable consumption of natural resources</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unsafe use and contamination of chemicals</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Physical inactivity</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poor nutrition</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spread of the disease e.g. HIV/AIDS pandemic</a:t>
            </a:r>
          </a:p>
          <a:p>
            <a:pPr marL="0" lvl="0" algn="just" defTabSz="914400">
              <a:lnSpc>
                <a:spcPct val="115000"/>
              </a:lnSpc>
              <a:spcBef>
                <a:spcPts val="0"/>
              </a:spcBef>
              <a:buClrTx/>
              <a:buSzTx/>
              <a:buFont typeface="Wingdings" panose="05000000000000000000" pitchFamily="2" charset="2"/>
              <a:buChar char="§"/>
            </a:pPr>
            <a:r>
              <a:rPr lang="en-US" sz="2200" dirty="0">
                <a:solidFill>
                  <a:srgbClr val="000000"/>
                </a:solidFill>
                <a:latin typeface="Bookman Old Style" panose="02050604050505020204" pitchFamily="18" charset="0"/>
              </a:rPr>
              <a:t>use of dangerous substances </a:t>
            </a:r>
          </a:p>
          <a:p>
            <a:pPr marL="0" lvl="0" indent="0" algn="just" defTabSz="914400">
              <a:lnSpc>
                <a:spcPct val="115000"/>
              </a:lnSpc>
              <a:spcBef>
                <a:spcPts val="0"/>
              </a:spcBef>
              <a:buClrTx/>
              <a:buSzTx/>
              <a:buNone/>
            </a:pPr>
            <a:r>
              <a:rPr lang="en-US" sz="2200" dirty="0">
                <a:solidFill>
                  <a:srgbClr val="000000"/>
                </a:solidFill>
                <a:latin typeface="Bookman Old Style" panose="02050604050505020204" pitchFamily="18" charset="0"/>
              </a:rPr>
              <a:t>All these contribute to affecting the environment and health of humans.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94211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lvl="0" defTabSz="914400">
              <a:lnSpc>
                <a:spcPct val="115000"/>
              </a:lnSpc>
              <a:spcBef>
                <a:spcPts val="0"/>
              </a:spcBef>
              <a:buClrTx/>
              <a:buSzTx/>
              <a:buNone/>
            </a:pPr>
            <a:r>
              <a:rPr lang="en-US" sz="2800" b="1" dirty="0">
                <a:solidFill>
                  <a:srgbClr val="000000"/>
                </a:solidFill>
                <a:latin typeface="Bookman Old Style" panose="02050604050505020204" pitchFamily="18" charset="0"/>
              </a:rPr>
              <a:t>Global Pollution Concerns:</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 Global Warming: </a:t>
            </a:r>
            <a:r>
              <a:rPr lang="en-US" sz="2400" dirty="0">
                <a:solidFill>
                  <a:srgbClr val="000000"/>
                </a:solidFill>
                <a:latin typeface="Bookman Old Style" panose="02050604050505020204" pitchFamily="18" charset="0"/>
              </a:rPr>
              <a:t>Climate changes like global warming is the result of human practices like emission of Greenhouse gases. Global warming leads to rising temperatures of the oceans and the earth’ surface causing melting of polar ice caps, rise in sea levels and also unnatural patterns of precipitation such as flash floods, excessive snow or desertification.</a:t>
            </a:r>
          </a:p>
          <a:p>
            <a:pPr marL="0" lvl="0" indent="0" algn="just" defTabSz="914400">
              <a:lnSpc>
                <a:spcPct val="115000"/>
              </a:lnSpc>
              <a:spcBef>
                <a:spcPts val="0"/>
              </a:spcBef>
              <a:buClrTx/>
              <a:buSzTx/>
              <a:buNone/>
            </a:pPr>
            <a:r>
              <a:rPr lang="en-US" sz="2400" u="sng" dirty="0">
                <a:solidFill>
                  <a:srgbClr val="000000"/>
                </a:solidFill>
                <a:latin typeface="Bookman Old Style" panose="02050604050505020204" pitchFamily="18" charset="0"/>
              </a:rPr>
              <a:t>We must help fight Global Warming by doing the following steps:-</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Plant more trees.</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Don’t waste water.</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Use cloth bag and don’t burn plastic.</a:t>
            </a:r>
          </a:p>
          <a:p>
            <a:pPr marL="857250" lvl="1" indent="-457200" algn="just" defTabSz="914400">
              <a:lnSpc>
                <a:spcPct val="115000"/>
              </a:lnSpc>
              <a:spcBef>
                <a:spcPts val="0"/>
              </a:spcBef>
              <a:buClrTx/>
              <a:buSzTx/>
              <a:buFont typeface="+mj-lt"/>
              <a:buAutoNum type="arabicPeriod"/>
            </a:pPr>
            <a:r>
              <a:rPr lang="en-US" sz="2200" dirty="0">
                <a:solidFill>
                  <a:srgbClr val="000000"/>
                </a:solidFill>
                <a:latin typeface="Bookman Old Style" panose="02050604050505020204" pitchFamily="18" charset="0"/>
              </a:rPr>
              <a:t>Observe environmental pollution problems and control measures. </a:t>
            </a:r>
            <a:endParaRPr lang="en-US" sz="2400" dirty="0">
              <a:solidFill>
                <a:srgbClr val="000000"/>
              </a:solidFill>
              <a:latin typeface="Bookman Old Style" panose="02050604050505020204" pitchFamily="18" charset="0"/>
            </a:endParaRP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2. Natural Resource Depletion: </a:t>
            </a:r>
            <a:r>
              <a:rPr lang="en-US" sz="2400" dirty="0">
                <a:solidFill>
                  <a:srgbClr val="000000"/>
                </a:solidFill>
                <a:latin typeface="Bookman Old Style" panose="02050604050505020204" pitchFamily="18" charset="0"/>
              </a:rPr>
              <a:t>Fossil fuel consumption results in emission of Greenhouse gases, which is responsible for global warming and climate change. Globally, people are taking efforts to shift to renewable sources of energy like solar, wind, biogas and geothermal energy.  </a:t>
            </a:r>
          </a:p>
          <a:p>
            <a:pPr marL="0" lvl="0" indent="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3. Waste Disposal: </a:t>
            </a:r>
            <a:r>
              <a:rPr lang="en-US" sz="2400" dirty="0">
                <a:solidFill>
                  <a:srgbClr val="000000"/>
                </a:solidFill>
                <a:latin typeface="Bookman Old Style" panose="02050604050505020204" pitchFamily="18" charset="0"/>
              </a:rPr>
              <a:t>The over consumption of resources and creation of plastics are creating a global crisis of waste disposal.</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14516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4. Climate Change: </a:t>
            </a:r>
            <a:r>
              <a:rPr lang="en-US" sz="2200" dirty="0">
                <a:solidFill>
                  <a:srgbClr val="000000"/>
                </a:solidFill>
                <a:latin typeface="Bookman Old Style" panose="02050604050505020204" pitchFamily="18" charset="0"/>
              </a:rPr>
              <a:t>this is yet another environmental problem that has surfaced in last couple of decades. It occurs due to rise in global warming which occurs due to increase in temperature of atmosphere by burning of fossil fuels and release of harmful gases by industries. It has various harmful effects but not limited to melting of polar ice, change in seasons, occurrence of new diseases, frequent occurrence of floods and change in overall weather scenario.</a:t>
            </a: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5. Loss of Biodiversity: </a:t>
            </a:r>
            <a:r>
              <a:rPr lang="en-US" sz="2200" dirty="0">
                <a:solidFill>
                  <a:srgbClr val="000000"/>
                </a:solidFill>
                <a:latin typeface="Bookman Old Style" panose="02050604050505020204" pitchFamily="18" charset="0"/>
              </a:rPr>
              <a:t>Human activity is leading to the extinction of species and habitats and loss of bio-diversity. Eco systems, which took millions of years to perfect, are in danger when any species population is decimating. Balance of natural processes like pollination is crucial to the survival of the eco-system and human activity threatens the same.  There is also destruction of coral reefs in the various oceans, which support the rich marine life.</a:t>
            </a:r>
          </a:p>
          <a:p>
            <a:pPr marL="0" lvl="0" indent="0" algn="just" defTabSz="914400">
              <a:lnSpc>
                <a:spcPct val="115000"/>
              </a:lnSpc>
              <a:spcBef>
                <a:spcPts val="0"/>
              </a:spcBef>
              <a:buClrTx/>
              <a:buSzTx/>
              <a:buNone/>
            </a:pPr>
            <a:r>
              <a:rPr lang="en-US" sz="2200" b="1" dirty="0">
                <a:solidFill>
                  <a:srgbClr val="000000"/>
                </a:solidFill>
                <a:latin typeface="Bookman Old Style" panose="02050604050505020204" pitchFamily="18" charset="0"/>
              </a:rPr>
              <a:t>6. Deforestation: </a:t>
            </a:r>
            <a:r>
              <a:rPr lang="en-US" sz="2200" dirty="0">
                <a:solidFill>
                  <a:srgbClr val="000000"/>
                </a:solidFill>
                <a:latin typeface="Bookman Old Style" panose="02050604050505020204" pitchFamily="18" charset="0"/>
              </a:rPr>
              <a:t>Our forests are natural sinks of carbon dioxide and produce fresh oxygen as well as helps in regulating temperature and rainfall. At present forests cover 30% of the land but every year tree cover is lost due to growing population demand for more food, shelter and cloth</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9298750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7. Ocean Acidification: </a:t>
            </a:r>
            <a:r>
              <a:rPr lang="en-US" sz="2000" dirty="0">
                <a:solidFill>
                  <a:srgbClr val="000000"/>
                </a:solidFill>
                <a:latin typeface="Bookman Old Style" panose="02050604050505020204" pitchFamily="18" charset="0"/>
              </a:rPr>
              <a:t>It is a direct impact of excessive production of CO2. 25% of CO2 produced by humans. The main impact is on shellfish and plankton in the same way as human osteoporosis.</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8. Ozone Layer Depletion: </a:t>
            </a:r>
            <a:r>
              <a:rPr lang="en-US" sz="2000" dirty="0">
                <a:solidFill>
                  <a:srgbClr val="000000"/>
                </a:solidFill>
                <a:latin typeface="Bookman Old Style" panose="02050604050505020204" pitchFamily="18" charset="0"/>
              </a:rPr>
              <a:t>The ozone layer is an invisible layer of protection around the planet that protects us from the sun’s harmful rays. Depletion of the crucial Ozone layer of the atmosphere is attributed to pollution caused by Chlorine and Bromide found in </a:t>
            </a:r>
            <a:r>
              <a:rPr lang="en-US" sz="2000" dirty="0" err="1">
                <a:solidFill>
                  <a:srgbClr val="000000"/>
                </a:solidFill>
                <a:latin typeface="Bookman Old Style" panose="02050604050505020204" pitchFamily="18" charset="0"/>
              </a:rPr>
              <a:t>Chloro-floro</a:t>
            </a:r>
            <a:r>
              <a:rPr lang="en-US" sz="2000" dirty="0">
                <a:solidFill>
                  <a:srgbClr val="000000"/>
                </a:solidFill>
                <a:latin typeface="Bookman Old Style" panose="02050604050505020204" pitchFamily="18" charset="0"/>
              </a:rPr>
              <a:t> carbons (CFC’s).</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9. Acid Rain</a:t>
            </a:r>
            <a:r>
              <a:rPr lang="en-US" sz="2000" dirty="0">
                <a:solidFill>
                  <a:srgbClr val="000000"/>
                </a:solidFill>
                <a:latin typeface="Bookman Old Style" panose="02050604050505020204" pitchFamily="18" charset="0"/>
              </a:rPr>
              <a:t>: It occurs due to the presence of certain pollutants in the atmosphere. Acid rain can be caused due to combustion of fossil fuels or erupting volcanoes or rotting vegetation which release sulfur dioxide and nitrogen oxides into the atmosphere.</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10. Urban Sprawl: </a:t>
            </a:r>
            <a:r>
              <a:rPr lang="en-US" sz="2000" dirty="0">
                <a:solidFill>
                  <a:srgbClr val="000000"/>
                </a:solidFill>
                <a:latin typeface="Bookman Old Style" panose="02050604050505020204" pitchFamily="18" charset="0"/>
              </a:rPr>
              <a:t>Refers to migration of population from high density urban areas to low density rural areas which results in spreading of city over more and more rural land. Results in land degradation, increased traffic, environmental &amp; health issues</a:t>
            </a:r>
          </a:p>
          <a:p>
            <a:pPr marL="0" lvl="0" algn="just" defTabSz="914400">
              <a:lnSpc>
                <a:spcPct val="115000"/>
              </a:lnSpc>
              <a:spcBef>
                <a:spcPts val="0"/>
              </a:spcBef>
              <a:buClrTx/>
              <a:buSzTx/>
              <a:buNone/>
            </a:pPr>
            <a:r>
              <a:rPr lang="en-US" sz="2000" b="1" dirty="0">
                <a:solidFill>
                  <a:srgbClr val="000000"/>
                </a:solidFill>
                <a:latin typeface="Bookman Old Style" panose="02050604050505020204" pitchFamily="18" charset="0"/>
              </a:rPr>
              <a:t>11. Genetic Engineering: </a:t>
            </a:r>
            <a:r>
              <a:rPr lang="en-US" sz="2000" dirty="0">
                <a:solidFill>
                  <a:srgbClr val="000000"/>
                </a:solidFill>
                <a:latin typeface="Bookman Old Style" panose="02050604050505020204" pitchFamily="18" charset="0"/>
              </a:rPr>
              <a:t>This is genetic modification of food using biotechnology. Genetic modification of food results in increased toxins and diseases as genes from an allergic plant can transfer to target plant.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57121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12. Public Health Issues: </a:t>
            </a:r>
            <a:r>
              <a:rPr lang="en-US" sz="2400" dirty="0">
                <a:solidFill>
                  <a:srgbClr val="000000"/>
                </a:solidFill>
                <a:latin typeface="Bookman Old Style" panose="02050604050505020204" pitchFamily="18" charset="0"/>
              </a:rPr>
              <a:t>The current environmental problems pose a lot of risk to health of humans, and animals. Dirty water is the biggest health risk of the world and poses threat to the quality of life and public health.</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13. Water Pollution: </a:t>
            </a:r>
            <a:r>
              <a:rPr lang="en-US" sz="2400" dirty="0">
                <a:solidFill>
                  <a:srgbClr val="000000"/>
                </a:solidFill>
                <a:latin typeface="Bookman Old Style" panose="02050604050505020204" pitchFamily="18" charset="0"/>
              </a:rPr>
              <a:t>Clean drinking water is becoming a rare commodity. Water is becoming an economic and political issue as the human population fights for this resource.</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14. Overpopulation: </a:t>
            </a:r>
            <a:r>
              <a:rPr lang="en-US" sz="2400" dirty="0">
                <a:solidFill>
                  <a:srgbClr val="000000"/>
                </a:solidFill>
                <a:latin typeface="Bookman Old Style" panose="02050604050505020204" pitchFamily="18" charset="0"/>
              </a:rPr>
              <a:t>The population of the planet is reaching unsustainable levels as it faces shortage of resources like water, fuel and food.</a:t>
            </a:r>
          </a:p>
          <a:p>
            <a:pPr marL="0" lvl="0" algn="just" defTabSz="914400">
              <a:lnSpc>
                <a:spcPct val="115000"/>
              </a:lnSpc>
              <a:spcBef>
                <a:spcPts val="0"/>
              </a:spcBef>
              <a:buClrTx/>
              <a:buSzTx/>
              <a:buNone/>
            </a:pPr>
            <a:r>
              <a:rPr lang="en-US" sz="2400" b="1" dirty="0">
                <a:solidFill>
                  <a:srgbClr val="000000"/>
                </a:solidFill>
                <a:latin typeface="Bookman Old Style" panose="02050604050505020204" pitchFamily="18" charset="0"/>
              </a:rPr>
              <a:t>15. Pollution: </a:t>
            </a:r>
            <a:r>
              <a:rPr lang="en-US" sz="2400" dirty="0">
                <a:solidFill>
                  <a:srgbClr val="000000"/>
                </a:solidFill>
                <a:latin typeface="Bookman Old Style" panose="02050604050505020204" pitchFamily="18" charset="0"/>
              </a:rPr>
              <a:t>Pollution of air, water and soil require millions of years to recoup. Industry and motor vehicle exhaust are the number one pollutants. Heavy metals, nitrates and plastic are toxins responsible for pollution.</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437008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Other Issues in Pollution</a:t>
            </a:r>
          </a:p>
          <a:p>
            <a:pPr marL="0" indent="0" algn="just">
              <a:lnSpc>
                <a:spcPct val="120000"/>
              </a:lnSpc>
              <a:spcBef>
                <a:spcPts val="0"/>
              </a:spcBef>
              <a:buClrTx/>
              <a:buNone/>
            </a:pPr>
            <a:r>
              <a:rPr lang="en-US" sz="2600" b="1" dirty="0">
                <a:solidFill>
                  <a:schemeClr val="tx1"/>
                </a:solidFill>
              </a:rPr>
              <a:t>Cost of pollution.</a:t>
            </a:r>
          </a:p>
          <a:p>
            <a:pPr algn="just">
              <a:lnSpc>
                <a:spcPct val="120000"/>
              </a:lnSpc>
              <a:spcBef>
                <a:spcPts val="0"/>
              </a:spcBef>
              <a:buClrTx/>
              <a:buFont typeface="Wingdings" panose="05000000000000000000" pitchFamily="2" charset="2"/>
              <a:buChar char="q"/>
            </a:pPr>
            <a:r>
              <a:rPr lang="en-US" sz="2600" dirty="0">
                <a:solidFill>
                  <a:schemeClr val="tx1"/>
                </a:solidFill>
              </a:rPr>
              <a:t>Pollution has cost. Manufacturing activities that cause air pollution impose health and clean-up costs on the whole society, whereas the neighbors of an individual who chooses to fire-proof his home may benefit from a reduced risk of a fire spreading to their own houses. If external costs exist, such as pollution, the producer may choose to produce more of the product than would be produced if the producer were required to pay all associated environmental costs.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62576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600" b="1" dirty="0">
                <a:solidFill>
                  <a:srgbClr val="00B050"/>
                </a:solidFill>
              </a:rPr>
              <a:t>PEST CONTROL</a:t>
            </a:r>
          </a:p>
          <a:p>
            <a:pPr marL="0" indent="0" algn="just">
              <a:lnSpc>
                <a:spcPct val="120000"/>
              </a:lnSpc>
              <a:spcBef>
                <a:spcPts val="0"/>
              </a:spcBef>
              <a:buClrTx/>
              <a:buNone/>
            </a:pPr>
            <a:r>
              <a:rPr lang="en-GB" sz="2600" b="1" dirty="0">
                <a:solidFill>
                  <a:srgbClr val="00B050"/>
                </a:solidFill>
              </a:rPr>
              <a:t>Introduction:</a:t>
            </a:r>
          </a:p>
          <a:p>
            <a:pPr algn="just">
              <a:lnSpc>
                <a:spcPct val="120000"/>
              </a:lnSpc>
              <a:spcBef>
                <a:spcPts val="0"/>
              </a:spcBef>
              <a:buClrTx/>
              <a:buFont typeface="Wingdings" panose="05000000000000000000" pitchFamily="2" charset="2"/>
              <a:buChar char="q"/>
            </a:pPr>
            <a:r>
              <a:rPr lang="en-US" sz="2600" dirty="0">
                <a:solidFill>
                  <a:schemeClr val="tx1"/>
                </a:solidFill>
              </a:rPr>
              <a:t>Insects and pests can cause a great deal of damage to objects. Damage may be caused by the insects or pests eating materials, marking them by leaving droppings and regurgitated matter, boring into organic matter, making nests and so on. </a:t>
            </a:r>
          </a:p>
          <a:p>
            <a:pPr algn="just">
              <a:lnSpc>
                <a:spcPct val="120000"/>
              </a:lnSpc>
              <a:spcBef>
                <a:spcPts val="0"/>
              </a:spcBef>
              <a:buClrTx/>
              <a:buFont typeface="Wingdings" panose="05000000000000000000" pitchFamily="2" charset="2"/>
              <a:buChar char="q"/>
            </a:pPr>
            <a:r>
              <a:rPr lang="en-US" sz="2600" dirty="0">
                <a:solidFill>
                  <a:schemeClr val="tx1"/>
                </a:solidFill>
              </a:rPr>
              <a:t>Pest control: implies a two-strand approach, which combines the use of technology (such as use of pesticides, and pesticide application equipment) with biological knowledge (informing where, when and how to apply the technology) to reduce pest impact (by killing the pest).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665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major roles of nutrients </a:t>
            </a:r>
          </a:p>
          <a:p>
            <a:pPr algn="just">
              <a:lnSpc>
                <a:spcPct val="120000"/>
              </a:lnSpc>
              <a:spcBef>
                <a:spcPts val="0"/>
              </a:spcBef>
              <a:buClrTx/>
              <a:buFont typeface="Wingdings" panose="05000000000000000000" pitchFamily="2" charset="2"/>
              <a:buChar char="q"/>
            </a:pPr>
            <a:r>
              <a:rPr lang="en-US" sz="2600" dirty="0">
                <a:solidFill>
                  <a:schemeClr val="tx1"/>
                </a:solidFill>
              </a:rPr>
              <a:t>They serve as a source of energy or heat</a:t>
            </a:r>
          </a:p>
          <a:p>
            <a:pPr algn="just">
              <a:lnSpc>
                <a:spcPct val="120000"/>
              </a:lnSpc>
              <a:spcBef>
                <a:spcPts val="0"/>
              </a:spcBef>
              <a:buClrTx/>
              <a:buFont typeface="Wingdings" panose="05000000000000000000" pitchFamily="2" charset="2"/>
              <a:buChar char="q"/>
            </a:pPr>
            <a:r>
              <a:rPr lang="en-US" sz="2600" dirty="0">
                <a:solidFill>
                  <a:schemeClr val="tx1"/>
                </a:solidFill>
              </a:rPr>
              <a:t>They support growth and maintenance of tissues </a:t>
            </a:r>
          </a:p>
          <a:p>
            <a:pPr algn="just">
              <a:lnSpc>
                <a:spcPct val="120000"/>
              </a:lnSpc>
              <a:spcBef>
                <a:spcPts val="0"/>
              </a:spcBef>
              <a:buClrTx/>
              <a:buFont typeface="Wingdings" panose="05000000000000000000" pitchFamily="2" charset="2"/>
              <a:buChar char="q"/>
            </a:pPr>
            <a:r>
              <a:rPr lang="en-US" sz="2600" dirty="0">
                <a:solidFill>
                  <a:schemeClr val="tx1"/>
                </a:solidFill>
              </a:rPr>
              <a:t>Aid the regulation of basic body processes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These functions collectively fall under metabolism which is the sum of all the physical and chemical changes taking place in the body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9530859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Pest management: - aims to reduce pest impact and injury levels to a tolerable level through multiple tactics, which are not solely dependent on killing the pest.</a:t>
            </a:r>
          </a:p>
          <a:p>
            <a:pPr algn="just">
              <a:lnSpc>
                <a:spcPct val="120000"/>
              </a:lnSpc>
              <a:spcBef>
                <a:spcPts val="0"/>
              </a:spcBef>
              <a:buClrTx/>
              <a:buFont typeface="Wingdings" panose="05000000000000000000" pitchFamily="2" charset="2"/>
              <a:buChar char="q"/>
            </a:pPr>
            <a:r>
              <a:rPr lang="en-US" sz="2600" dirty="0">
                <a:solidFill>
                  <a:schemeClr val="tx1"/>
                </a:solidFill>
              </a:rPr>
              <a:t>While Pest control seeks to eliminate a pest organism from an area by a single — often chemical control — strategy, pest management seeks to utilize various strategies in a sustainable manner to suppress the population of the pest below the impact level.</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536192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Pest: </a:t>
            </a:r>
            <a:r>
              <a:rPr lang="en-US" sz="2600" dirty="0">
                <a:solidFill>
                  <a:schemeClr val="tx1"/>
                </a:solidFill>
              </a:rPr>
              <a:t>any unwanted and destructive insect or other animal that attacks food or crops or livestock, etc. </a:t>
            </a:r>
          </a:p>
          <a:p>
            <a:pPr algn="just">
              <a:lnSpc>
                <a:spcPct val="120000"/>
              </a:lnSpc>
              <a:spcBef>
                <a:spcPts val="0"/>
              </a:spcBef>
              <a:buClrTx/>
              <a:buFont typeface="Wingdings" panose="05000000000000000000" pitchFamily="2" charset="2"/>
              <a:buChar char="q"/>
            </a:pPr>
            <a:r>
              <a:rPr lang="en-US" sz="2600" dirty="0">
                <a:solidFill>
                  <a:schemeClr val="tx1"/>
                </a:solidFill>
              </a:rPr>
              <a:t>Pest is an organism (virus, bacteria, fungus, plant or animal) that injures or spreads disease to humans, domestic animals or plants of aesthetic or economic value, or damages structures and products of economic value.</a:t>
            </a:r>
          </a:p>
          <a:p>
            <a:pPr marL="0" indent="0" algn="just">
              <a:lnSpc>
                <a:spcPct val="120000"/>
              </a:lnSpc>
              <a:spcBef>
                <a:spcPts val="0"/>
              </a:spcBef>
              <a:buClrTx/>
              <a:buNone/>
            </a:pPr>
            <a:r>
              <a:rPr lang="en-US" sz="2600" b="1" dirty="0">
                <a:solidFill>
                  <a:schemeClr val="tx1"/>
                </a:solidFill>
              </a:rPr>
              <a:t>Vector: </a:t>
            </a:r>
            <a:r>
              <a:rPr lang="en-US" sz="2600" dirty="0">
                <a:solidFill>
                  <a:schemeClr val="tx1"/>
                </a:solidFill>
              </a:rPr>
              <a:t>is any agent (person, animal microorganism) that carries and transmits a disease.</a:t>
            </a:r>
          </a:p>
          <a:p>
            <a:pPr marL="0" indent="0" algn="just">
              <a:lnSpc>
                <a:spcPct val="120000"/>
              </a:lnSpc>
              <a:spcBef>
                <a:spcPts val="0"/>
              </a:spcBef>
              <a:buClrTx/>
              <a:buNone/>
            </a:pPr>
            <a:r>
              <a:rPr lang="en-US" sz="2600" b="1" dirty="0">
                <a:solidFill>
                  <a:schemeClr val="tx1"/>
                </a:solidFill>
              </a:rPr>
              <a:t>Vermin: </a:t>
            </a:r>
            <a:r>
              <a:rPr lang="en-US" sz="2600" dirty="0">
                <a:solidFill>
                  <a:schemeClr val="tx1"/>
                </a:solidFill>
              </a:rPr>
              <a:t>any of various small animals or insects that are pests e.g. cockroaches, rats</a:t>
            </a:r>
          </a:p>
          <a:p>
            <a:pPr marL="0" indent="0" algn="just">
              <a:lnSpc>
                <a:spcPct val="120000"/>
              </a:lnSpc>
              <a:spcBef>
                <a:spcPts val="0"/>
              </a:spcBef>
              <a:buClrTx/>
              <a:buNone/>
            </a:pPr>
            <a:r>
              <a:rPr lang="en-US" sz="2600" b="1" dirty="0">
                <a:solidFill>
                  <a:schemeClr val="tx1"/>
                </a:solidFill>
              </a:rPr>
              <a:t>Vector control </a:t>
            </a:r>
            <a:r>
              <a:rPr lang="en-US" sz="2600" dirty="0">
                <a:solidFill>
                  <a:schemeClr val="tx1"/>
                </a:solidFill>
              </a:rPr>
              <a:t>is any method to limit or eradicate the mammals, birds, insects or other arthropods (here collectively called "vectors") which transmit disease pathogens. The most frequent type of vector control is mosquito control using a variety of strategies. Several of the "neglected tropical diseases" are spread by such vectors.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013123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Pesticide: </a:t>
            </a:r>
            <a:r>
              <a:rPr lang="en-US" sz="2600" dirty="0">
                <a:solidFill>
                  <a:schemeClr val="tx1"/>
                </a:solidFill>
              </a:rPr>
              <a:t>A substance or mixture of substances intended for preventing, destroying, repelling, or mitigating pests, or intended for use as a plant regulator, defoliant, or desiccant.</a:t>
            </a:r>
          </a:p>
          <a:p>
            <a:pPr marL="0" indent="0" algn="just">
              <a:lnSpc>
                <a:spcPct val="120000"/>
              </a:lnSpc>
              <a:spcBef>
                <a:spcPts val="0"/>
              </a:spcBef>
              <a:buClrTx/>
              <a:buNone/>
            </a:pPr>
            <a:r>
              <a:rPr lang="en-US" sz="2600" b="1" dirty="0">
                <a:solidFill>
                  <a:schemeClr val="tx1"/>
                </a:solidFill>
              </a:rPr>
              <a:t>Insecticides: </a:t>
            </a:r>
            <a:r>
              <a:rPr lang="en-US" sz="2600" dirty="0">
                <a:solidFill>
                  <a:schemeClr val="tx1"/>
                </a:solidFill>
              </a:rPr>
              <a:t>are substances or an agent that kill insects or other arthropods.</a:t>
            </a:r>
          </a:p>
          <a:p>
            <a:pPr marL="0" indent="0" algn="just">
              <a:lnSpc>
                <a:spcPct val="120000"/>
              </a:lnSpc>
              <a:spcBef>
                <a:spcPts val="0"/>
              </a:spcBef>
              <a:buClrTx/>
              <a:buNone/>
            </a:pPr>
            <a:r>
              <a:rPr lang="en-US" sz="2600" b="1" dirty="0">
                <a:solidFill>
                  <a:schemeClr val="tx1"/>
                </a:solidFill>
              </a:rPr>
              <a:t>Rodents: </a:t>
            </a:r>
            <a:r>
              <a:rPr lang="en-US" sz="2600" dirty="0">
                <a:solidFill>
                  <a:schemeClr val="tx1"/>
                </a:solidFill>
              </a:rPr>
              <a:t>Comprise a great number of mammals, ranging in size from the rats and mice to as large as the Porcupines and which belong to the order </a:t>
            </a:r>
            <a:r>
              <a:rPr lang="en-US" sz="2600" dirty="0" err="1">
                <a:solidFill>
                  <a:schemeClr val="tx1"/>
                </a:solidFill>
              </a:rPr>
              <a:t>rodentia</a:t>
            </a:r>
            <a:r>
              <a:rPr lang="en-US" sz="2600" dirty="0">
                <a:solidFill>
                  <a:schemeClr val="tx1"/>
                </a:solidFill>
              </a:rPr>
              <a:t>. </a:t>
            </a:r>
          </a:p>
          <a:p>
            <a:pPr marL="0" indent="0" algn="just">
              <a:lnSpc>
                <a:spcPct val="120000"/>
              </a:lnSpc>
              <a:spcBef>
                <a:spcPts val="0"/>
              </a:spcBef>
              <a:buClrTx/>
              <a:buNone/>
            </a:pPr>
            <a:r>
              <a:rPr lang="en-US" sz="2600" b="1" dirty="0">
                <a:solidFill>
                  <a:schemeClr val="tx1"/>
                </a:solidFill>
              </a:rPr>
              <a:t>Insect:</a:t>
            </a:r>
            <a:r>
              <a:rPr lang="en-US" sz="2600" dirty="0">
                <a:solidFill>
                  <a:schemeClr val="tx1"/>
                </a:solidFill>
              </a:rPr>
              <a:t> is an arthropod with 3 pairs of legs. It belongs to the phylum </a:t>
            </a:r>
            <a:r>
              <a:rPr lang="en-US" sz="2600" dirty="0" err="1">
                <a:solidFill>
                  <a:schemeClr val="tx1"/>
                </a:solidFill>
              </a:rPr>
              <a:t>arthropoda</a:t>
            </a:r>
            <a:r>
              <a:rPr lang="en-US" sz="2600" dirty="0">
                <a:solidFill>
                  <a:schemeClr val="tx1"/>
                </a:solidFill>
              </a:rPr>
              <a:t> and the class </a:t>
            </a:r>
            <a:r>
              <a:rPr lang="en-US" sz="2600" dirty="0" err="1">
                <a:solidFill>
                  <a:schemeClr val="tx1"/>
                </a:solidFill>
              </a:rPr>
              <a:t>insecta</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Any of a group of small and often winged animals that are arthropods having six jointed legs and a body formed of a head, thorax, and abdomen. Flies, bees, and lice are true insects</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6852230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 </a:t>
            </a:r>
            <a:r>
              <a:rPr lang="en-US" sz="2600" dirty="0">
                <a:solidFill>
                  <a:schemeClr val="tx1"/>
                </a:solidFill>
              </a:rPr>
              <a:t>INSECTS OF PUBLIC HEALTH IMPORTANCE</a:t>
            </a:r>
          </a:p>
          <a:p>
            <a:pPr marL="0" indent="0" algn="just">
              <a:lnSpc>
                <a:spcPct val="120000"/>
              </a:lnSpc>
              <a:spcBef>
                <a:spcPts val="0"/>
              </a:spcBef>
              <a:buClrTx/>
              <a:buNone/>
            </a:pPr>
            <a:r>
              <a:rPr lang="en-US" sz="2600" b="1" dirty="0">
                <a:solidFill>
                  <a:srgbClr val="00B050"/>
                </a:solidFill>
              </a:rPr>
              <a:t>Common insects</a:t>
            </a:r>
          </a:p>
          <a:p>
            <a:pPr marL="0" indent="0" algn="just">
              <a:lnSpc>
                <a:spcPct val="120000"/>
              </a:lnSpc>
              <a:spcBef>
                <a:spcPts val="0"/>
              </a:spcBef>
              <a:buClrTx/>
              <a:buNone/>
            </a:pPr>
            <a:r>
              <a:rPr lang="en-US" sz="2600" dirty="0">
                <a:solidFill>
                  <a:schemeClr val="tx1"/>
                </a:solidFill>
              </a:rPr>
              <a:t>1.	Housefly.</a:t>
            </a:r>
          </a:p>
          <a:p>
            <a:pPr marL="0" indent="0" algn="just">
              <a:lnSpc>
                <a:spcPct val="120000"/>
              </a:lnSpc>
              <a:spcBef>
                <a:spcPts val="0"/>
              </a:spcBef>
              <a:buClrTx/>
              <a:buNone/>
            </a:pPr>
            <a:r>
              <a:rPr lang="en-US" sz="2600" dirty="0">
                <a:solidFill>
                  <a:schemeClr val="tx1"/>
                </a:solidFill>
              </a:rPr>
              <a:t>2.	Mosquitoes.</a:t>
            </a:r>
          </a:p>
          <a:p>
            <a:pPr marL="0" indent="0" algn="just">
              <a:lnSpc>
                <a:spcPct val="120000"/>
              </a:lnSpc>
              <a:spcBef>
                <a:spcPts val="0"/>
              </a:spcBef>
              <a:buClrTx/>
              <a:buNone/>
            </a:pPr>
            <a:r>
              <a:rPr lang="en-US" sz="2600" dirty="0">
                <a:solidFill>
                  <a:schemeClr val="tx1"/>
                </a:solidFill>
              </a:rPr>
              <a:t>3.	Cockroaches.</a:t>
            </a:r>
          </a:p>
          <a:p>
            <a:pPr marL="0" indent="0" algn="just">
              <a:lnSpc>
                <a:spcPct val="120000"/>
              </a:lnSpc>
              <a:spcBef>
                <a:spcPts val="0"/>
              </a:spcBef>
              <a:buClrTx/>
              <a:buNone/>
            </a:pPr>
            <a:r>
              <a:rPr lang="en-US" sz="2600" dirty="0">
                <a:solidFill>
                  <a:schemeClr val="tx1"/>
                </a:solidFill>
              </a:rPr>
              <a:t>4.	Bed bugs.</a:t>
            </a:r>
          </a:p>
          <a:p>
            <a:pPr marL="0" indent="0" algn="just">
              <a:lnSpc>
                <a:spcPct val="120000"/>
              </a:lnSpc>
              <a:spcBef>
                <a:spcPts val="0"/>
              </a:spcBef>
              <a:buClrTx/>
              <a:buNone/>
            </a:pPr>
            <a:r>
              <a:rPr lang="en-US" sz="2600" dirty="0">
                <a:solidFill>
                  <a:schemeClr val="tx1"/>
                </a:solidFill>
              </a:rPr>
              <a:t>5.	Lice.</a:t>
            </a:r>
          </a:p>
          <a:p>
            <a:pPr marL="0" indent="0" algn="just">
              <a:lnSpc>
                <a:spcPct val="120000"/>
              </a:lnSpc>
              <a:spcBef>
                <a:spcPts val="0"/>
              </a:spcBef>
              <a:buClrTx/>
              <a:buNone/>
            </a:pPr>
            <a:r>
              <a:rPr lang="en-US" sz="2600" dirty="0">
                <a:solidFill>
                  <a:schemeClr val="tx1"/>
                </a:solidFill>
              </a:rPr>
              <a:t>6.	Black flies.</a:t>
            </a:r>
          </a:p>
          <a:p>
            <a:pPr marL="0" indent="0" algn="just">
              <a:lnSpc>
                <a:spcPct val="120000"/>
              </a:lnSpc>
              <a:spcBef>
                <a:spcPts val="0"/>
              </a:spcBef>
              <a:buClrTx/>
              <a:buNone/>
            </a:pPr>
            <a:r>
              <a:rPr lang="en-US" sz="2600" dirty="0">
                <a:solidFill>
                  <a:schemeClr val="tx1"/>
                </a:solidFill>
              </a:rPr>
              <a:t>7.	Tsetse fly.</a:t>
            </a:r>
          </a:p>
          <a:p>
            <a:pPr marL="0" indent="0" algn="just">
              <a:lnSpc>
                <a:spcPct val="120000"/>
              </a:lnSpc>
              <a:spcBef>
                <a:spcPts val="0"/>
              </a:spcBef>
              <a:buClrTx/>
              <a:buNone/>
            </a:pPr>
            <a:r>
              <a:rPr lang="en-US" sz="2600" dirty="0">
                <a:solidFill>
                  <a:schemeClr val="tx1"/>
                </a:solidFill>
              </a:rPr>
              <a:t>8.	Sand fly.</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02872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 pest is anything that:</a:t>
            </a:r>
          </a:p>
          <a:p>
            <a:pPr algn="just">
              <a:lnSpc>
                <a:spcPct val="120000"/>
              </a:lnSpc>
              <a:spcBef>
                <a:spcPts val="0"/>
              </a:spcBef>
              <a:buClrTx/>
              <a:buFont typeface="Wingdings" panose="05000000000000000000" pitchFamily="2" charset="2"/>
              <a:buChar char="q"/>
            </a:pPr>
            <a:r>
              <a:rPr lang="en-US" sz="2600" dirty="0">
                <a:solidFill>
                  <a:schemeClr val="tx1"/>
                </a:solidFill>
              </a:rPr>
              <a:t>competes with humans, domestic animals, or desirable plants for food or water.</a:t>
            </a:r>
          </a:p>
          <a:p>
            <a:pPr algn="just">
              <a:lnSpc>
                <a:spcPct val="120000"/>
              </a:lnSpc>
              <a:spcBef>
                <a:spcPts val="0"/>
              </a:spcBef>
              <a:buClrTx/>
              <a:buFont typeface="Wingdings" panose="05000000000000000000" pitchFamily="2" charset="2"/>
              <a:buChar char="q"/>
            </a:pPr>
            <a:r>
              <a:rPr lang="fr-FR" sz="2600" dirty="0">
                <a:solidFill>
                  <a:schemeClr val="tx1"/>
                </a:solidFill>
              </a:rPr>
              <a:t>Injures </a:t>
            </a:r>
            <a:r>
              <a:rPr lang="fr-FR" sz="2600" dirty="0" err="1">
                <a:solidFill>
                  <a:schemeClr val="tx1"/>
                </a:solidFill>
              </a:rPr>
              <a:t>humans</a:t>
            </a:r>
            <a:r>
              <a:rPr lang="fr-FR" sz="2600" dirty="0">
                <a:solidFill>
                  <a:schemeClr val="tx1"/>
                </a:solidFill>
              </a:rPr>
              <a:t>, animals, </a:t>
            </a:r>
            <a:r>
              <a:rPr lang="fr-FR" sz="2600" dirty="0" err="1">
                <a:solidFill>
                  <a:schemeClr val="tx1"/>
                </a:solidFill>
              </a:rPr>
              <a:t>desirable</a:t>
            </a:r>
            <a:r>
              <a:rPr lang="fr-FR" sz="2600" dirty="0">
                <a:solidFill>
                  <a:schemeClr val="tx1"/>
                </a:solidFill>
              </a:rPr>
              <a:t> plants, structures, or possessions.</a:t>
            </a:r>
          </a:p>
          <a:p>
            <a:pPr algn="just">
              <a:lnSpc>
                <a:spcPct val="120000"/>
              </a:lnSpc>
              <a:spcBef>
                <a:spcPts val="0"/>
              </a:spcBef>
              <a:buClrTx/>
              <a:buFont typeface="Wingdings" panose="05000000000000000000" pitchFamily="2" charset="2"/>
              <a:buChar char="q"/>
            </a:pPr>
            <a:r>
              <a:rPr lang="en-US" sz="2600" dirty="0">
                <a:solidFill>
                  <a:schemeClr val="tx1"/>
                </a:solidFill>
              </a:rPr>
              <a:t>Spreads disease to humans, domestic animals, wildlife, or desirable plants.</a:t>
            </a:r>
          </a:p>
          <a:p>
            <a:pPr algn="just">
              <a:lnSpc>
                <a:spcPct val="120000"/>
              </a:lnSpc>
              <a:spcBef>
                <a:spcPts val="0"/>
              </a:spcBef>
              <a:buClrTx/>
              <a:buFont typeface="Wingdings" panose="05000000000000000000" pitchFamily="2" charset="2"/>
              <a:buChar char="q"/>
            </a:pPr>
            <a:r>
              <a:rPr lang="en-US" sz="2600" dirty="0">
                <a:solidFill>
                  <a:schemeClr val="tx1"/>
                </a:solidFill>
              </a:rPr>
              <a:t>Annoys humans or domestic animals.</a:t>
            </a:r>
          </a:p>
          <a:p>
            <a:pPr marL="0" indent="0" algn="just">
              <a:lnSpc>
                <a:spcPct val="120000"/>
              </a:lnSpc>
              <a:spcBef>
                <a:spcPts val="0"/>
              </a:spcBef>
              <a:buClrTx/>
              <a:buNone/>
            </a:pPr>
            <a:r>
              <a:rPr lang="en-US" sz="2600" b="1" dirty="0">
                <a:solidFill>
                  <a:schemeClr val="tx1"/>
                </a:solidFill>
              </a:rPr>
              <a:t>Types of Pests</a:t>
            </a:r>
          </a:p>
          <a:p>
            <a:pPr marL="0" indent="0" algn="just">
              <a:lnSpc>
                <a:spcPct val="120000"/>
              </a:lnSpc>
              <a:spcBef>
                <a:spcPts val="0"/>
              </a:spcBef>
              <a:buClrTx/>
              <a:buNone/>
            </a:pPr>
            <a:r>
              <a:rPr lang="en-US" sz="2600" b="1" dirty="0">
                <a:solidFill>
                  <a:schemeClr val="tx1"/>
                </a:solidFill>
              </a:rPr>
              <a:t>1. Insects (insecticides)</a:t>
            </a:r>
          </a:p>
          <a:p>
            <a:pPr algn="just">
              <a:lnSpc>
                <a:spcPct val="120000"/>
              </a:lnSpc>
              <a:spcBef>
                <a:spcPts val="0"/>
              </a:spcBef>
              <a:buClrTx/>
              <a:buFont typeface="Wingdings" panose="05000000000000000000" pitchFamily="2" charset="2"/>
              <a:buChar char="q"/>
            </a:pPr>
            <a:r>
              <a:rPr lang="en-US" sz="2600" dirty="0">
                <a:solidFill>
                  <a:schemeClr val="tx1"/>
                </a:solidFill>
              </a:rPr>
              <a:t>beetles, caterpillars, aphids</a:t>
            </a:r>
          </a:p>
          <a:p>
            <a:pPr marL="0" indent="0" algn="just">
              <a:lnSpc>
                <a:spcPct val="120000"/>
              </a:lnSpc>
              <a:spcBef>
                <a:spcPts val="0"/>
              </a:spcBef>
              <a:buClrTx/>
              <a:buNone/>
            </a:pPr>
            <a:r>
              <a:rPr lang="en-US" sz="2600" b="1" dirty="0">
                <a:solidFill>
                  <a:schemeClr val="tx1"/>
                </a:solidFill>
              </a:rPr>
              <a:t>2. Insect-like organisms</a:t>
            </a:r>
          </a:p>
          <a:p>
            <a:pPr algn="just">
              <a:lnSpc>
                <a:spcPct val="120000"/>
              </a:lnSpc>
              <a:spcBef>
                <a:spcPts val="0"/>
              </a:spcBef>
              <a:buClrTx/>
              <a:buFont typeface="Wingdings" panose="05000000000000000000" pitchFamily="2" charset="2"/>
              <a:buChar char="q"/>
            </a:pPr>
            <a:r>
              <a:rPr lang="en-US" sz="2600" dirty="0">
                <a:solidFill>
                  <a:schemeClr val="tx1"/>
                </a:solidFill>
              </a:rPr>
              <a:t>spiders, ticks, mites</a:t>
            </a:r>
          </a:p>
          <a:p>
            <a:pPr algn="just">
              <a:lnSpc>
                <a:spcPct val="120000"/>
              </a:lnSpc>
              <a:spcBef>
                <a:spcPts val="0"/>
              </a:spcBef>
              <a:buClrTx/>
              <a:buFont typeface="Wingdings" panose="05000000000000000000" pitchFamily="2" charset="2"/>
              <a:buChar char="q"/>
            </a:pPr>
            <a:endParaRPr lang="fr-FR"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2544208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Microbial organisms (fungicides)</a:t>
            </a:r>
          </a:p>
          <a:p>
            <a:pPr algn="just">
              <a:lnSpc>
                <a:spcPct val="120000"/>
              </a:lnSpc>
              <a:spcBef>
                <a:spcPts val="0"/>
              </a:spcBef>
              <a:buClrTx/>
              <a:buFont typeface="Wingdings" panose="05000000000000000000" pitchFamily="2" charset="2"/>
              <a:buChar char="q"/>
            </a:pPr>
            <a:r>
              <a:rPr lang="en-US" sz="2600" dirty="0">
                <a:solidFill>
                  <a:schemeClr val="tx1"/>
                </a:solidFill>
              </a:rPr>
              <a:t>bacteria, fungi, nematodes, viruses, mycoplasmas</a:t>
            </a:r>
          </a:p>
          <a:p>
            <a:pPr marL="0" indent="0" algn="just">
              <a:lnSpc>
                <a:spcPct val="120000"/>
              </a:lnSpc>
              <a:spcBef>
                <a:spcPts val="0"/>
              </a:spcBef>
              <a:buClrTx/>
              <a:buNone/>
            </a:pPr>
            <a:r>
              <a:rPr lang="en-US" sz="2600" b="1" dirty="0">
                <a:solidFill>
                  <a:schemeClr val="tx1"/>
                </a:solidFill>
              </a:rPr>
              <a:t>4. Weeds (herbicides)</a:t>
            </a:r>
          </a:p>
          <a:p>
            <a:pPr algn="just">
              <a:lnSpc>
                <a:spcPct val="120000"/>
              </a:lnSpc>
              <a:spcBef>
                <a:spcPts val="0"/>
              </a:spcBef>
              <a:buClrTx/>
              <a:buFont typeface="Wingdings" panose="05000000000000000000" pitchFamily="2" charset="2"/>
              <a:buChar char="q"/>
            </a:pPr>
            <a:r>
              <a:rPr lang="en-US" sz="2600" dirty="0">
                <a:solidFill>
                  <a:schemeClr val="tx1"/>
                </a:solidFill>
              </a:rPr>
              <a:t>Plant growing where it is not wanted</a:t>
            </a:r>
          </a:p>
          <a:p>
            <a:pPr marL="0" indent="0" algn="just">
              <a:lnSpc>
                <a:spcPct val="120000"/>
              </a:lnSpc>
              <a:spcBef>
                <a:spcPts val="0"/>
              </a:spcBef>
              <a:buClrTx/>
              <a:buNone/>
            </a:pPr>
            <a:r>
              <a:rPr lang="en-US" sz="2600" b="1" dirty="0">
                <a:solidFill>
                  <a:schemeClr val="tx1"/>
                </a:solidFill>
              </a:rPr>
              <a:t>5. Mollusks</a:t>
            </a:r>
          </a:p>
          <a:p>
            <a:pPr algn="just">
              <a:lnSpc>
                <a:spcPct val="120000"/>
              </a:lnSpc>
              <a:spcBef>
                <a:spcPts val="0"/>
              </a:spcBef>
              <a:buClrTx/>
              <a:buFont typeface="Wingdings" panose="05000000000000000000" pitchFamily="2" charset="2"/>
              <a:buChar char="q"/>
            </a:pPr>
            <a:r>
              <a:rPr lang="en-US" sz="2600" dirty="0">
                <a:solidFill>
                  <a:schemeClr val="tx1"/>
                </a:solidFill>
              </a:rPr>
              <a:t>snails, slugs</a:t>
            </a:r>
          </a:p>
          <a:p>
            <a:pPr marL="0" indent="0" algn="just">
              <a:lnSpc>
                <a:spcPct val="120000"/>
              </a:lnSpc>
              <a:spcBef>
                <a:spcPts val="0"/>
              </a:spcBef>
              <a:buClrTx/>
              <a:buNone/>
            </a:pPr>
            <a:r>
              <a:rPr lang="en-US" sz="2600" b="1" dirty="0">
                <a:solidFill>
                  <a:schemeClr val="tx1"/>
                </a:solidFill>
              </a:rPr>
              <a:t>6. Vertebrates (rodenticides, </a:t>
            </a:r>
            <a:r>
              <a:rPr lang="en-US" sz="2600" b="1" dirty="0" err="1">
                <a:solidFill>
                  <a:schemeClr val="tx1"/>
                </a:solidFill>
              </a:rPr>
              <a:t>predicides</a:t>
            </a:r>
            <a:r>
              <a:rPr lang="en-US" sz="26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Rats, mice, birds, coyotes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77965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PEST CONTROL - </a:t>
            </a:r>
            <a:r>
              <a:rPr lang="en-US" sz="2600" dirty="0">
                <a:solidFill>
                  <a:schemeClr val="tx1"/>
                </a:solidFill>
              </a:rPr>
              <a:t>Refers to the regulation or management of a species defined as a pest and can be perceived to be detrimental to a person's health, the ecology or the economy.</a:t>
            </a:r>
          </a:p>
          <a:p>
            <a:pPr algn="just">
              <a:lnSpc>
                <a:spcPct val="120000"/>
              </a:lnSpc>
              <a:spcBef>
                <a:spcPts val="0"/>
              </a:spcBef>
              <a:buClrTx/>
              <a:buFont typeface="Wingdings" panose="05000000000000000000" pitchFamily="2" charset="2"/>
              <a:buChar char="q"/>
            </a:pPr>
            <a:r>
              <a:rPr lang="en-US" sz="2600" dirty="0">
                <a:solidFill>
                  <a:schemeClr val="tx1"/>
                </a:solidFill>
              </a:rPr>
              <a:t>A practitioner of pest control is called an </a:t>
            </a:r>
            <a:r>
              <a:rPr lang="en-US" sz="2600" b="1" dirty="0">
                <a:solidFill>
                  <a:schemeClr val="tx1"/>
                </a:solidFill>
              </a:rPr>
              <a:t>exterminator.</a:t>
            </a:r>
          </a:p>
          <a:p>
            <a:pPr marL="0" indent="0" algn="ctr">
              <a:lnSpc>
                <a:spcPct val="120000"/>
              </a:lnSpc>
              <a:spcBef>
                <a:spcPts val="0"/>
              </a:spcBef>
              <a:buClrTx/>
              <a:buNone/>
            </a:pPr>
            <a:r>
              <a:rPr lang="en-US" sz="2600" b="1" dirty="0">
                <a:solidFill>
                  <a:srgbClr val="00B050"/>
                </a:solidFill>
              </a:rPr>
              <a:t>Pest Control is:</a:t>
            </a:r>
          </a:p>
          <a:p>
            <a:pPr algn="just">
              <a:lnSpc>
                <a:spcPct val="120000"/>
              </a:lnSpc>
              <a:spcBef>
                <a:spcPts val="0"/>
              </a:spcBef>
              <a:buClrTx/>
              <a:buFont typeface="Wingdings" panose="05000000000000000000" pitchFamily="2" charset="2"/>
              <a:buChar char="q"/>
            </a:pPr>
            <a:r>
              <a:rPr lang="en-US" sz="2600" dirty="0">
                <a:solidFill>
                  <a:schemeClr val="tx1"/>
                </a:solidFill>
              </a:rPr>
              <a:t>To control a pest only when it is causing or is expected to cause more harm than is reasonable to accept.</a:t>
            </a:r>
          </a:p>
          <a:p>
            <a:pPr algn="just">
              <a:lnSpc>
                <a:spcPct val="120000"/>
              </a:lnSpc>
              <a:spcBef>
                <a:spcPts val="0"/>
              </a:spcBef>
              <a:buClrTx/>
              <a:buFont typeface="Wingdings" panose="05000000000000000000" pitchFamily="2" charset="2"/>
              <a:buChar char="q"/>
            </a:pPr>
            <a:r>
              <a:rPr lang="en-US" sz="2600" dirty="0">
                <a:solidFill>
                  <a:schemeClr val="tx1"/>
                </a:solidFill>
              </a:rPr>
              <a:t>To use a control strategy that will reduce the pest numbers to an acceptable level.</a:t>
            </a:r>
          </a:p>
          <a:p>
            <a:pPr algn="just">
              <a:lnSpc>
                <a:spcPct val="120000"/>
              </a:lnSpc>
              <a:spcBef>
                <a:spcPts val="0"/>
              </a:spcBef>
              <a:buClrTx/>
              <a:buFont typeface="Wingdings" panose="05000000000000000000" pitchFamily="2" charset="2"/>
              <a:buChar char="q"/>
            </a:pPr>
            <a:r>
              <a:rPr lang="en-US" sz="2600" dirty="0">
                <a:solidFill>
                  <a:schemeClr val="tx1"/>
                </a:solidFill>
              </a:rPr>
              <a:t>To cause as little harm as possible to everything except the pest.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5552517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Types of pest control:</a:t>
            </a:r>
          </a:p>
          <a:p>
            <a:pPr marL="0" indent="0" algn="just">
              <a:lnSpc>
                <a:spcPct val="120000"/>
              </a:lnSpc>
              <a:spcBef>
                <a:spcPts val="0"/>
              </a:spcBef>
              <a:buClrTx/>
              <a:buNone/>
            </a:pPr>
            <a:r>
              <a:rPr lang="en-US" sz="2600" b="1" dirty="0">
                <a:solidFill>
                  <a:schemeClr val="tx1"/>
                </a:solidFill>
              </a:rPr>
              <a:t>1.	Use of pest-destroying animals.</a:t>
            </a:r>
          </a:p>
          <a:p>
            <a:pPr algn="just">
              <a:lnSpc>
                <a:spcPct val="120000"/>
              </a:lnSpc>
              <a:spcBef>
                <a:spcPts val="0"/>
              </a:spcBef>
              <a:buClrTx/>
              <a:buFont typeface="Wingdings" panose="05000000000000000000" pitchFamily="2" charset="2"/>
              <a:buChar char="q"/>
            </a:pPr>
            <a:r>
              <a:rPr lang="en-US" sz="2600" dirty="0">
                <a:solidFill>
                  <a:schemeClr val="tx1"/>
                </a:solidFill>
              </a:rPr>
              <a:t>Early days cats were being used to control pests of grain stores such as rodents. In 1939/40 a survey discovered that cats could keep a farm's population of rats down to a low level, but could not eliminate them completely.</a:t>
            </a:r>
          </a:p>
          <a:p>
            <a:pPr algn="just">
              <a:lnSpc>
                <a:spcPct val="120000"/>
              </a:lnSpc>
              <a:spcBef>
                <a:spcPts val="0"/>
              </a:spcBef>
              <a:buClrTx/>
              <a:buFont typeface="Wingdings" panose="05000000000000000000" pitchFamily="2" charset="2"/>
              <a:buChar char="q"/>
            </a:pPr>
            <a:r>
              <a:rPr lang="en-US" sz="2600" dirty="0">
                <a:solidFill>
                  <a:schemeClr val="tx1"/>
                </a:solidFill>
              </a:rPr>
              <a:t>However, if the rats were cleared by trapping or poisoning, farm cats could stop them returning.</a:t>
            </a:r>
          </a:p>
          <a:p>
            <a:pPr marL="0" indent="0" algn="just">
              <a:lnSpc>
                <a:spcPct val="120000"/>
              </a:lnSpc>
              <a:spcBef>
                <a:spcPts val="0"/>
              </a:spcBef>
              <a:buClrTx/>
              <a:buNone/>
            </a:pPr>
            <a:r>
              <a:rPr lang="en-US" sz="2600" b="1" dirty="0">
                <a:solidFill>
                  <a:schemeClr val="tx1"/>
                </a:solidFill>
              </a:rPr>
              <a:t>2.	Biological pest control.</a:t>
            </a:r>
          </a:p>
          <a:p>
            <a:pPr algn="just">
              <a:lnSpc>
                <a:spcPct val="120000"/>
              </a:lnSpc>
              <a:spcBef>
                <a:spcPts val="0"/>
              </a:spcBef>
              <a:buClrTx/>
              <a:buFont typeface="Wingdings" panose="05000000000000000000" pitchFamily="2" charset="2"/>
              <a:buChar char="q"/>
            </a:pPr>
            <a:r>
              <a:rPr lang="en-US" sz="2600" dirty="0">
                <a:solidFill>
                  <a:schemeClr val="tx1"/>
                </a:solidFill>
              </a:rPr>
              <a:t>Involves the control and management of natural predators and parasites. For example: mosquitoes are often controlled by putting a bacterium that infects and kills mosquito larvae, in local water sources.</a:t>
            </a:r>
          </a:p>
          <a:p>
            <a:pPr algn="just">
              <a:lnSpc>
                <a:spcPct val="120000"/>
              </a:lnSpc>
              <a:spcBef>
                <a:spcPts val="0"/>
              </a:spcBef>
              <a:buClrTx/>
              <a:buFont typeface="Wingdings" panose="05000000000000000000" pitchFamily="2" charset="2"/>
              <a:buChar char="q"/>
            </a:pPr>
            <a:r>
              <a:rPr lang="en-US" sz="2600" dirty="0">
                <a:solidFill>
                  <a:schemeClr val="tx1"/>
                </a:solidFill>
              </a:rPr>
              <a:t>The point of biological pest control, or any natural pest control, is to eliminate a pest with minimal harm to the ecological balance of the environment in its present form.</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224486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Mechanical pest control.</a:t>
            </a:r>
          </a:p>
          <a:p>
            <a:pPr algn="just">
              <a:lnSpc>
                <a:spcPct val="120000"/>
              </a:lnSpc>
              <a:spcBef>
                <a:spcPts val="0"/>
              </a:spcBef>
              <a:buClrTx/>
              <a:buFont typeface="Wingdings" panose="05000000000000000000" pitchFamily="2" charset="2"/>
              <a:buChar char="q"/>
            </a:pPr>
            <a:r>
              <a:rPr lang="en-US" sz="2600" dirty="0">
                <a:solidFill>
                  <a:schemeClr val="tx1"/>
                </a:solidFill>
              </a:rPr>
              <a:t>This is the use of hands-on techniques as well as simple equipment and devices, that provides a protective barrier between human beings and insects, like nets. </a:t>
            </a:r>
          </a:p>
          <a:p>
            <a:pPr marL="0" indent="0" algn="just">
              <a:lnSpc>
                <a:spcPct val="120000"/>
              </a:lnSpc>
              <a:spcBef>
                <a:spcPts val="0"/>
              </a:spcBef>
              <a:buClrTx/>
              <a:buNone/>
            </a:pPr>
            <a:r>
              <a:rPr lang="en-US" sz="2600" b="1" dirty="0">
                <a:solidFill>
                  <a:schemeClr val="tx1"/>
                </a:solidFill>
              </a:rPr>
              <a:t>4.	Physical pest control.</a:t>
            </a:r>
          </a:p>
          <a:p>
            <a:pPr algn="just">
              <a:lnSpc>
                <a:spcPct val="120000"/>
              </a:lnSpc>
              <a:spcBef>
                <a:spcPts val="0"/>
              </a:spcBef>
              <a:buClrTx/>
              <a:buFont typeface="Wingdings" panose="05000000000000000000" pitchFamily="2" charset="2"/>
              <a:buChar char="q"/>
            </a:pPr>
            <a:r>
              <a:rPr lang="en-US" sz="2600" dirty="0">
                <a:solidFill>
                  <a:schemeClr val="tx1"/>
                </a:solidFill>
              </a:rPr>
              <a:t>This is a method of getting rid of insects and small rodents by removing, attacking, setting up barriers that will prevent further insect infestations to become visual.</a:t>
            </a:r>
          </a:p>
          <a:p>
            <a:pPr marL="0" indent="0" algn="just">
              <a:lnSpc>
                <a:spcPct val="120000"/>
              </a:lnSpc>
              <a:spcBef>
                <a:spcPts val="0"/>
              </a:spcBef>
              <a:buClrTx/>
              <a:buNone/>
            </a:pPr>
            <a:r>
              <a:rPr lang="en-US" sz="2600" b="1" dirty="0">
                <a:solidFill>
                  <a:schemeClr val="tx1"/>
                </a:solidFill>
              </a:rPr>
              <a:t>5.	Elimination of breeding grounds.</a:t>
            </a:r>
          </a:p>
          <a:p>
            <a:pPr algn="just">
              <a:lnSpc>
                <a:spcPct val="120000"/>
              </a:lnSpc>
              <a:spcBef>
                <a:spcPts val="0"/>
              </a:spcBef>
              <a:buClrTx/>
              <a:buFont typeface="Wingdings" panose="05000000000000000000" pitchFamily="2" charset="2"/>
              <a:buChar char="q"/>
            </a:pPr>
            <a:r>
              <a:rPr lang="en-US" sz="2600" dirty="0">
                <a:solidFill>
                  <a:schemeClr val="tx1"/>
                </a:solidFill>
              </a:rPr>
              <a:t>Proper waste management and drainage of still water, eliminates the breeding ground of many pests.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869191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Garbage provides food and shelter for many unwanted organisms, as well as an area where still water might collect and be used as a breeding ground by mosquitoes.</a:t>
            </a:r>
          </a:p>
          <a:p>
            <a:pPr algn="just">
              <a:lnSpc>
                <a:spcPct val="120000"/>
              </a:lnSpc>
              <a:spcBef>
                <a:spcPts val="0"/>
              </a:spcBef>
              <a:buClrTx/>
              <a:buFont typeface="Wingdings" panose="05000000000000000000" pitchFamily="2" charset="2"/>
              <a:buChar char="q"/>
            </a:pPr>
            <a:r>
              <a:rPr lang="en-US" sz="2600" dirty="0">
                <a:solidFill>
                  <a:schemeClr val="tx1"/>
                </a:solidFill>
              </a:rPr>
              <a:t>Communities that have proper garbage collection and disposal, have far less of a problem with rats, cockroaches, mosquitoes, flies and other pests than those that don't.</a:t>
            </a:r>
          </a:p>
          <a:p>
            <a:pPr marL="0" indent="0" algn="just">
              <a:lnSpc>
                <a:spcPct val="120000"/>
              </a:lnSpc>
              <a:spcBef>
                <a:spcPts val="0"/>
              </a:spcBef>
              <a:buClrTx/>
              <a:buNone/>
            </a:pPr>
            <a:r>
              <a:rPr lang="en-US" sz="2600" b="1" dirty="0">
                <a:solidFill>
                  <a:schemeClr val="tx1"/>
                </a:solidFill>
              </a:rPr>
              <a:t>6.	Poisoned bait.</a:t>
            </a:r>
          </a:p>
          <a:p>
            <a:pPr algn="just">
              <a:lnSpc>
                <a:spcPct val="120000"/>
              </a:lnSpc>
              <a:spcBef>
                <a:spcPts val="0"/>
              </a:spcBef>
              <a:buClrTx/>
              <a:buFont typeface="Wingdings" panose="05000000000000000000" pitchFamily="2" charset="2"/>
              <a:buChar char="q"/>
            </a:pPr>
            <a:r>
              <a:rPr lang="en-US" sz="2600" dirty="0">
                <a:solidFill>
                  <a:schemeClr val="tx1"/>
                </a:solidFill>
              </a:rPr>
              <a:t>This is a common method for controlling rat populations, however is not as effective when there are other food sources around, such as garbage.</a:t>
            </a:r>
          </a:p>
          <a:p>
            <a:pPr algn="just">
              <a:lnSpc>
                <a:spcPct val="120000"/>
              </a:lnSpc>
              <a:spcBef>
                <a:spcPts val="0"/>
              </a:spcBef>
              <a:buClrTx/>
              <a:buFont typeface="Wingdings" panose="05000000000000000000" pitchFamily="2" charset="2"/>
              <a:buChar char="q"/>
            </a:pPr>
            <a:r>
              <a:rPr lang="en-US" sz="2600" dirty="0">
                <a:solidFill>
                  <a:schemeClr val="tx1"/>
                </a:solidFill>
              </a:rPr>
              <a:t>Poisoned meats have been used for centuries for killing off wolves, birds that were seen to threaten crops, and against other creatures.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21738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798094"/>
          </a:xfrm>
        </p:spPr>
        <p:txBody>
          <a:bodyPr>
            <a:normAutofit fontScale="92500" lnSpcReduction="20000"/>
          </a:bodyPr>
          <a:lstStyle/>
          <a:p>
            <a:pPr marL="0" indent="0" algn="ctr">
              <a:lnSpc>
                <a:spcPct val="120000"/>
              </a:lnSpc>
              <a:spcBef>
                <a:spcPts val="0"/>
              </a:spcBef>
              <a:buClrTx/>
              <a:buNone/>
            </a:pPr>
            <a:r>
              <a:rPr lang="en-US" sz="2600" b="1" dirty="0">
                <a:solidFill>
                  <a:srgbClr val="00B050"/>
                </a:solidFill>
              </a:rPr>
              <a:t>Carbohydrates</a:t>
            </a:r>
          </a:p>
          <a:p>
            <a:pPr algn="just">
              <a:lnSpc>
                <a:spcPct val="120000"/>
              </a:lnSpc>
              <a:spcBef>
                <a:spcPts val="0"/>
              </a:spcBef>
              <a:buClrTx/>
              <a:buFont typeface="Wingdings" panose="05000000000000000000" pitchFamily="2" charset="2"/>
              <a:buChar char="q"/>
            </a:pPr>
            <a:r>
              <a:rPr lang="en-US" sz="2600" dirty="0">
                <a:solidFill>
                  <a:schemeClr val="tx1"/>
                </a:solidFill>
              </a:rPr>
              <a:t>Group of compounds of elements carbon, hydrogen and oxygen</a:t>
            </a:r>
          </a:p>
          <a:p>
            <a:pPr algn="just">
              <a:lnSpc>
                <a:spcPct val="120000"/>
              </a:lnSpc>
              <a:spcBef>
                <a:spcPts val="0"/>
              </a:spcBef>
              <a:buClrTx/>
              <a:buFont typeface="Wingdings" panose="05000000000000000000" pitchFamily="2" charset="2"/>
              <a:buChar char="q"/>
            </a:pPr>
            <a:r>
              <a:rPr lang="en-US" sz="2600" dirty="0">
                <a:solidFill>
                  <a:schemeClr val="tx1"/>
                </a:solidFill>
              </a:rPr>
              <a:t>Found in foods either as sugars, starch or glycogen</a:t>
            </a:r>
          </a:p>
          <a:p>
            <a:pPr algn="just">
              <a:lnSpc>
                <a:spcPct val="120000"/>
              </a:lnSpc>
              <a:spcBef>
                <a:spcPts val="0"/>
              </a:spcBef>
              <a:buClrTx/>
              <a:buFont typeface="Wingdings" panose="05000000000000000000" pitchFamily="2" charset="2"/>
              <a:buChar char="q"/>
            </a:pPr>
            <a:r>
              <a:rPr lang="en-US" sz="2600" dirty="0">
                <a:solidFill>
                  <a:schemeClr val="tx1"/>
                </a:solidFill>
              </a:rPr>
              <a:t>The major food sources of carbohydrates are grains, milk, fruits, and starchy vegetables like potatoes. Non-starchy vegetables also contain carbohydrates, but in lesser quantities. </a:t>
            </a:r>
          </a:p>
          <a:p>
            <a:pPr algn="just">
              <a:lnSpc>
                <a:spcPct val="120000"/>
              </a:lnSpc>
              <a:spcBef>
                <a:spcPts val="0"/>
              </a:spcBef>
              <a:buClrTx/>
              <a:buFont typeface="Wingdings" panose="05000000000000000000" pitchFamily="2" charset="2"/>
              <a:buChar char="q"/>
            </a:pPr>
            <a:r>
              <a:rPr lang="en-US" sz="2600" dirty="0">
                <a:solidFill>
                  <a:schemeClr val="tx1"/>
                </a:solidFill>
              </a:rPr>
              <a:t>Simplest form is </a:t>
            </a:r>
            <a:r>
              <a:rPr lang="en-US" sz="2600" b="1" dirty="0">
                <a:solidFill>
                  <a:schemeClr val="tx1"/>
                </a:solidFill>
              </a:rPr>
              <a:t>monosaccharide</a:t>
            </a:r>
            <a:r>
              <a:rPr lang="en-US" sz="2600" dirty="0">
                <a:solidFill>
                  <a:schemeClr val="tx1"/>
                </a:solidFill>
              </a:rPr>
              <a:t> (simple sugars). </a:t>
            </a:r>
          </a:p>
          <a:p>
            <a:pPr algn="just">
              <a:lnSpc>
                <a:spcPct val="120000"/>
              </a:lnSpc>
              <a:spcBef>
                <a:spcPts val="0"/>
              </a:spcBef>
              <a:buClrTx/>
              <a:buFont typeface="Wingdings" panose="05000000000000000000" pitchFamily="2" charset="2"/>
              <a:buChar char="q"/>
            </a:pPr>
            <a:r>
              <a:rPr lang="en-US" sz="2600" dirty="0">
                <a:solidFill>
                  <a:schemeClr val="tx1"/>
                </a:solidFill>
              </a:rPr>
              <a:t>The most basic form of carbohydrates. These are passed through the Gastrointestinal (GI) without being changed by digestive juices. e.g.: glucose, fructose and galactose. </a:t>
            </a:r>
            <a:r>
              <a:rPr lang="en-US" sz="2600" b="1" dirty="0">
                <a:solidFill>
                  <a:schemeClr val="tx1"/>
                </a:solidFill>
              </a:rPr>
              <a:t>Disaccharides: </a:t>
            </a:r>
            <a:r>
              <a:rPr lang="en-US" sz="2600" dirty="0">
                <a:solidFill>
                  <a:schemeClr val="tx1"/>
                </a:solidFill>
              </a:rPr>
              <a:t>Also called double sugar or </a:t>
            </a:r>
            <a:r>
              <a:rPr lang="en-US" sz="2600" dirty="0" err="1">
                <a:solidFill>
                  <a:schemeClr val="tx1"/>
                </a:solidFill>
              </a:rPr>
              <a:t>biose</a:t>
            </a:r>
            <a:r>
              <a:rPr lang="en-US" sz="2600" dirty="0">
                <a:solidFill>
                  <a:schemeClr val="tx1"/>
                </a:solidFill>
              </a:rPr>
              <a:t> is the sugar formed when two monosaccharide are joined by </a:t>
            </a:r>
            <a:r>
              <a:rPr lang="en-US" sz="2600" u="sng" dirty="0">
                <a:solidFill>
                  <a:schemeClr val="tx1"/>
                </a:solidFill>
              </a:rPr>
              <a:t>glycosidic linkage</a:t>
            </a:r>
            <a:r>
              <a:rPr lang="en-US" sz="2600" dirty="0">
                <a:solidFill>
                  <a:schemeClr val="tx1"/>
                </a:solidFill>
              </a:rPr>
              <a:t>. They are simple sugars soluble in water. examples: sucrose, lactose and maltose</a:t>
            </a:r>
          </a:p>
          <a:p>
            <a:pPr algn="just">
              <a:lnSpc>
                <a:spcPct val="120000"/>
              </a:lnSpc>
              <a:spcBef>
                <a:spcPts val="0"/>
              </a:spcBef>
              <a:buClrTx/>
              <a:buFont typeface="Wingdings" panose="05000000000000000000" pitchFamily="2" charset="2"/>
              <a:buChar char="q"/>
            </a:pPr>
            <a:r>
              <a:rPr lang="en-US" sz="2600" dirty="0">
                <a:solidFill>
                  <a:schemeClr val="tx1"/>
                </a:solidFill>
              </a:rPr>
              <a:t>Disaccharide is any substance that is composed of two sugars linked to each other.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898428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This can be a problem, since a carcass which has been poisoned will kill not only the targeted animal, but also every other animal which feeds on the carcass. </a:t>
            </a:r>
          </a:p>
          <a:p>
            <a:pPr marL="0" indent="0" algn="just">
              <a:lnSpc>
                <a:spcPct val="120000"/>
              </a:lnSpc>
              <a:spcBef>
                <a:spcPts val="0"/>
              </a:spcBef>
              <a:buClrTx/>
              <a:buNone/>
            </a:pPr>
            <a:r>
              <a:rPr lang="en-US" sz="2600" b="1" dirty="0">
                <a:solidFill>
                  <a:schemeClr val="tx1"/>
                </a:solidFill>
              </a:rPr>
              <a:t>7.	Field burning.</a:t>
            </a:r>
          </a:p>
          <a:p>
            <a:pPr algn="just">
              <a:lnSpc>
                <a:spcPct val="120000"/>
              </a:lnSpc>
              <a:spcBef>
                <a:spcPts val="0"/>
              </a:spcBef>
              <a:buClrTx/>
              <a:buFont typeface="Wingdings" panose="05000000000000000000" pitchFamily="2" charset="2"/>
              <a:buChar char="q"/>
            </a:pPr>
            <a:r>
              <a:rPr lang="en-US" sz="2600" dirty="0">
                <a:solidFill>
                  <a:schemeClr val="tx1"/>
                </a:solidFill>
              </a:rPr>
              <a:t>Traditionally, after a sugar cane harvest, the fields are all burned, to kill off any rodents, insects or eggs that might be in the fields.</a:t>
            </a:r>
          </a:p>
          <a:p>
            <a:pPr marL="0" indent="0" algn="just">
              <a:lnSpc>
                <a:spcPct val="120000"/>
              </a:lnSpc>
              <a:spcBef>
                <a:spcPts val="0"/>
              </a:spcBef>
              <a:buClrTx/>
              <a:buNone/>
            </a:pPr>
            <a:r>
              <a:rPr lang="en-US" sz="2600" b="1" dirty="0">
                <a:solidFill>
                  <a:schemeClr val="tx1"/>
                </a:solidFill>
              </a:rPr>
              <a:t>8.	Hunting.</a:t>
            </a:r>
          </a:p>
          <a:p>
            <a:pPr marL="0" indent="0" algn="just">
              <a:lnSpc>
                <a:spcPct val="120000"/>
              </a:lnSpc>
              <a:spcBef>
                <a:spcPts val="0"/>
              </a:spcBef>
              <a:buClrTx/>
              <a:buNone/>
            </a:pPr>
            <a:r>
              <a:rPr lang="en-US" sz="2600" dirty="0">
                <a:solidFill>
                  <a:schemeClr val="tx1"/>
                </a:solidFill>
              </a:rPr>
              <a:t>In some nations, teams of rat-catchers work at chasing rats from the field, and killing them with dogs and simple hand tools. Some communities have in the past employed a bounty system, where a town clerk will pay a set fee for every rat head brought in as proof of a rat killing.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32881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9.	Traps.</a:t>
            </a:r>
          </a:p>
          <a:p>
            <a:pPr algn="just">
              <a:lnSpc>
                <a:spcPct val="120000"/>
              </a:lnSpc>
              <a:spcBef>
                <a:spcPts val="0"/>
              </a:spcBef>
              <a:buClrTx/>
              <a:buFont typeface="Wingdings" panose="05000000000000000000" pitchFamily="2" charset="2"/>
              <a:buChar char="q"/>
            </a:pPr>
            <a:r>
              <a:rPr lang="en-US" sz="2600" dirty="0">
                <a:solidFill>
                  <a:schemeClr val="tx1"/>
                </a:solidFill>
              </a:rPr>
              <a:t>Unlike trap crops, most traps used to control pests are man-made, and used by rat catchers. </a:t>
            </a:r>
          </a:p>
          <a:p>
            <a:pPr algn="just">
              <a:lnSpc>
                <a:spcPct val="120000"/>
              </a:lnSpc>
              <a:spcBef>
                <a:spcPts val="0"/>
              </a:spcBef>
              <a:buClrTx/>
              <a:buFont typeface="Wingdings" panose="05000000000000000000" pitchFamily="2" charset="2"/>
              <a:buChar char="q"/>
            </a:pPr>
            <a:r>
              <a:rPr lang="en-US" sz="2600" dirty="0">
                <a:solidFill>
                  <a:schemeClr val="tx1"/>
                </a:solidFill>
              </a:rPr>
              <a:t>A variety of mouse traps and rat traps are available for mice and rats, including snap traps, glue traps and live catch traps. </a:t>
            </a:r>
          </a:p>
          <a:p>
            <a:pPr algn="just">
              <a:lnSpc>
                <a:spcPct val="120000"/>
              </a:lnSpc>
              <a:spcBef>
                <a:spcPts val="0"/>
              </a:spcBef>
              <a:buClrTx/>
              <a:buFont typeface="Wingdings" panose="05000000000000000000" pitchFamily="2" charset="2"/>
              <a:buChar char="q"/>
            </a:pPr>
            <a:r>
              <a:rPr lang="en-US" sz="2600" dirty="0">
                <a:solidFill>
                  <a:schemeClr val="tx1"/>
                </a:solidFill>
              </a:rPr>
              <a:t>Sticky traps are used to attract the pest.</a:t>
            </a:r>
          </a:p>
          <a:p>
            <a:pPr marL="0" indent="0" algn="just">
              <a:lnSpc>
                <a:spcPct val="120000"/>
              </a:lnSpc>
              <a:spcBef>
                <a:spcPts val="0"/>
              </a:spcBef>
              <a:buClrTx/>
              <a:buNone/>
            </a:pPr>
            <a:r>
              <a:rPr lang="en-US" sz="2600" b="1" dirty="0">
                <a:solidFill>
                  <a:schemeClr val="tx1"/>
                </a:solidFill>
              </a:rPr>
              <a:t>10.	Pesticides.</a:t>
            </a:r>
          </a:p>
          <a:p>
            <a:pPr algn="just">
              <a:lnSpc>
                <a:spcPct val="120000"/>
              </a:lnSpc>
              <a:spcBef>
                <a:spcPts val="0"/>
              </a:spcBef>
              <a:buClrTx/>
              <a:buFont typeface="Wingdings" panose="05000000000000000000" pitchFamily="2" charset="2"/>
              <a:buChar char="q"/>
            </a:pPr>
            <a:r>
              <a:rPr lang="en-US" sz="2600" dirty="0">
                <a:solidFill>
                  <a:schemeClr val="tx1"/>
                </a:solidFill>
              </a:rPr>
              <a:t>Spraying pesticides by hand is a common method of pest control. Many people spray residual pesticides to kill off pests for a period of time. </a:t>
            </a:r>
          </a:p>
          <a:p>
            <a:pPr marL="0" indent="0" algn="just">
              <a:lnSpc>
                <a:spcPct val="120000"/>
              </a:lnSpc>
              <a:spcBef>
                <a:spcPts val="0"/>
              </a:spcBef>
              <a:buClrTx/>
              <a:buNone/>
            </a:pPr>
            <a:r>
              <a:rPr lang="en-US" sz="2600" b="1" dirty="0">
                <a:solidFill>
                  <a:schemeClr val="tx1"/>
                </a:solidFill>
              </a:rPr>
              <a:t>11.	Space fumigation.</a:t>
            </a:r>
          </a:p>
          <a:p>
            <a:pPr algn="just">
              <a:lnSpc>
                <a:spcPct val="120000"/>
              </a:lnSpc>
              <a:spcBef>
                <a:spcPts val="0"/>
              </a:spcBef>
              <a:buClrTx/>
              <a:buFont typeface="Wingdings" panose="05000000000000000000" pitchFamily="2" charset="2"/>
              <a:buChar char="q"/>
            </a:pPr>
            <a:r>
              <a:rPr lang="en-US" sz="2600" dirty="0">
                <a:solidFill>
                  <a:schemeClr val="tx1"/>
                </a:solidFill>
              </a:rPr>
              <a:t>A project that involves a structure be covered or sealed airtight followed by the introduction of a penetrating, deadly gas at a killing concentration a long period of time (24-72hrs.).</a:t>
            </a: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38410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dirty="0">
                <a:solidFill>
                  <a:schemeClr val="tx1"/>
                </a:solidFill>
              </a:rPr>
              <a:t>Although expensive, space fumigation targets all life stages of pests.</a:t>
            </a:r>
          </a:p>
          <a:p>
            <a:pPr marL="0" indent="0" algn="just">
              <a:lnSpc>
                <a:spcPct val="120000"/>
              </a:lnSpc>
              <a:spcBef>
                <a:spcPts val="0"/>
              </a:spcBef>
              <a:buClrTx/>
              <a:buNone/>
            </a:pPr>
            <a:r>
              <a:rPr lang="en-US" sz="2600" b="1" dirty="0">
                <a:solidFill>
                  <a:schemeClr val="tx1"/>
                </a:solidFill>
              </a:rPr>
              <a:t>12.	Sterilization.</a:t>
            </a:r>
          </a:p>
          <a:p>
            <a:pPr algn="just">
              <a:lnSpc>
                <a:spcPct val="120000"/>
              </a:lnSpc>
              <a:spcBef>
                <a:spcPts val="0"/>
              </a:spcBef>
              <a:buClrTx/>
              <a:buFont typeface="Wingdings" panose="05000000000000000000" pitchFamily="2" charset="2"/>
              <a:buChar char="q"/>
            </a:pPr>
            <a:r>
              <a:rPr lang="en-US" sz="2600" dirty="0">
                <a:solidFill>
                  <a:schemeClr val="tx1"/>
                </a:solidFill>
              </a:rPr>
              <a:t>Research into sterilization bait is ongoing. The sterilization method doesn't poison the rats or humans. The product </a:t>
            </a:r>
            <a:r>
              <a:rPr lang="en-US" sz="2600" dirty="0" err="1">
                <a:solidFill>
                  <a:schemeClr val="tx1"/>
                </a:solidFill>
              </a:rPr>
              <a:t>ContraPest</a:t>
            </a:r>
            <a:r>
              <a:rPr lang="en-US" sz="2600" dirty="0">
                <a:solidFill>
                  <a:schemeClr val="tx1"/>
                </a:solidFill>
              </a:rPr>
              <a:t> was approved for the sterilization of rodents by the United States Environmental Protection Agency in August 2016.</a:t>
            </a:r>
          </a:p>
          <a:p>
            <a:pPr marL="0" indent="0" algn="just">
              <a:lnSpc>
                <a:spcPct val="120000"/>
              </a:lnSpc>
              <a:spcBef>
                <a:spcPts val="0"/>
              </a:spcBef>
              <a:buClrTx/>
              <a:buNone/>
            </a:pPr>
            <a:r>
              <a:rPr lang="en-US" sz="2600" b="1" dirty="0">
                <a:solidFill>
                  <a:schemeClr val="tx1"/>
                </a:solidFill>
              </a:rPr>
              <a:t>13.	Repellants.</a:t>
            </a:r>
          </a:p>
          <a:p>
            <a:pPr algn="just">
              <a:lnSpc>
                <a:spcPct val="120000"/>
              </a:lnSpc>
              <a:spcBef>
                <a:spcPts val="0"/>
              </a:spcBef>
              <a:buClrTx/>
              <a:buFont typeface="Wingdings" panose="05000000000000000000" pitchFamily="2" charset="2"/>
              <a:buChar char="q"/>
            </a:pPr>
            <a:r>
              <a:rPr lang="en-US" sz="2600" dirty="0">
                <a:solidFill>
                  <a:schemeClr val="tx1"/>
                </a:solidFill>
              </a:rPr>
              <a:t>These are applied on skin of human beings to repel insects from landing and biting them. </a:t>
            </a:r>
          </a:p>
          <a:p>
            <a:pPr algn="just">
              <a:lnSpc>
                <a:spcPct val="120000"/>
              </a:lnSpc>
              <a:spcBef>
                <a:spcPts val="0"/>
              </a:spcBef>
              <a:buClrTx/>
              <a:buFont typeface="Wingdings" panose="05000000000000000000" pitchFamily="2" charset="2"/>
              <a:buChar char="q"/>
            </a:pPr>
            <a:r>
              <a:rPr lang="en-US" sz="2600" dirty="0">
                <a:solidFill>
                  <a:schemeClr val="tx1"/>
                </a:solidFill>
              </a:rPr>
              <a:t>They are applied whenever one is visiting insects infested areas at specific times like evenings and at night.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19138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Consequences of pest infestation</a:t>
            </a:r>
          </a:p>
          <a:p>
            <a:pPr algn="just">
              <a:lnSpc>
                <a:spcPct val="120000"/>
              </a:lnSpc>
              <a:spcBef>
                <a:spcPts val="0"/>
              </a:spcBef>
              <a:buClrTx/>
              <a:buFont typeface="Wingdings" panose="05000000000000000000" pitchFamily="2" charset="2"/>
              <a:buChar char="q"/>
            </a:pPr>
            <a:r>
              <a:rPr lang="en-US" sz="2600" dirty="0">
                <a:solidFill>
                  <a:schemeClr val="tx1"/>
                </a:solidFill>
              </a:rPr>
              <a:t>Pests in association with man are unwelcome, and in a hospital situation where patients may have lowered auto immunity, they pose an unacceptable and unnecessary public health risk. </a:t>
            </a:r>
          </a:p>
          <a:p>
            <a:pPr algn="just">
              <a:lnSpc>
                <a:spcPct val="120000"/>
              </a:lnSpc>
              <a:spcBef>
                <a:spcPts val="0"/>
              </a:spcBef>
              <a:buClrTx/>
              <a:buFont typeface="Wingdings" panose="05000000000000000000" pitchFamily="2" charset="2"/>
              <a:buChar char="q"/>
            </a:pPr>
            <a:r>
              <a:rPr lang="en-US" sz="2600" dirty="0">
                <a:solidFill>
                  <a:schemeClr val="tx1"/>
                </a:solidFill>
              </a:rPr>
              <a:t>In addition; there is anxiety and distress caused to staff and patients </a:t>
            </a:r>
          </a:p>
          <a:p>
            <a:pPr algn="just">
              <a:lnSpc>
                <a:spcPct val="120000"/>
              </a:lnSpc>
              <a:spcBef>
                <a:spcPts val="0"/>
              </a:spcBef>
              <a:buClrTx/>
              <a:buFont typeface="Wingdings" panose="05000000000000000000" pitchFamily="2" charset="2"/>
              <a:buChar char="q"/>
            </a:pPr>
            <a:r>
              <a:rPr lang="en-US" sz="2600" dirty="0">
                <a:solidFill>
                  <a:schemeClr val="tx1"/>
                </a:solidFill>
              </a:rPr>
              <a:t>Their potential to spread disease has been acknowledged  their exact 'involvement 'in the transmission of hospital-acquired infection remains uncertain addition to the possibility of disease transmission, allergic reactions may occur, food may be tainted, and spoiled, fabrics, and building structure damaged and sterile packs and dressings contaminated </a:t>
            </a:r>
          </a:p>
          <a:p>
            <a:pPr algn="just">
              <a:lnSpc>
                <a:spcPct val="120000"/>
              </a:lnSpc>
              <a:spcBef>
                <a:spcPts val="0"/>
              </a:spcBef>
              <a:buClrTx/>
              <a:buFont typeface="Wingdings" panose="05000000000000000000" pitchFamily="2" charset="2"/>
              <a:buChar char="q"/>
            </a:pPr>
            <a:r>
              <a:rPr lang="en-US" sz="2600" dirty="0">
                <a:solidFill>
                  <a:schemeClr val="tx1"/>
                </a:solidFill>
              </a:rPr>
              <a:t>Reputation is destroyed especially for businesses </a:t>
            </a:r>
          </a:p>
          <a:p>
            <a:pPr algn="just">
              <a:lnSpc>
                <a:spcPct val="120000"/>
              </a:lnSpc>
              <a:spcBef>
                <a:spcPts val="0"/>
              </a:spcBef>
              <a:buClrTx/>
              <a:buFont typeface="Wingdings" panose="05000000000000000000" pitchFamily="2" charset="2"/>
              <a:buChar char="q"/>
            </a:pPr>
            <a:r>
              <a:rPr lang="en-US" sz="2600" dirty="0">
                <a:solidFill>
                  <a:schemeClr val="tx1"/>
                </a:solidFill>
              </a:rPr>
              <a:t>Acts as vectors that cause diseases</a:t>
            </a:r>
          </a:p>
          <a:p>
            <a:pPr algn="just">
              <a:lnSpc>
                <a:spcPct val="120000"/>
              </a:lnSpc>
              <a:spcBef>
                <a:spcPts val="0"/>
              </a:spcBef>
              <a:buClrTx/>
              <a:buFont typeface="Wingdings" panose="05000000000000000000" pitchFamily="2" charset="2"/>
              <a:buChar char="q"/>
            </a:pPr>
            <a:r>
              <a:rPr lang="en-US" sz="2600" dirty="0">
                <a:solidFill>
                  <a:schemeClr val="tx1"/>
                </a:solidFill>
              </a:rPr>
              <a:t>Cause damage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386677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152400"/>
            <a:ext cx="8534400" cy="6521342"/>
          </a:xfrm>
        </p:spPr>
        <p:txBody>
          <a:bodyPr>
            <a:normAutofit/>
          </a:bodyPr>
          <a:lstStyle/>
          <a:p>
            <a:pPr marL="0" indent="0" algn="just">
              <a:buNone/>
            </a:pPr>
            <a:r>
              <a:rPr lang="en-US" sz="3600" b="1" dirty="0">
                <a:solidFill>
                  <a:srgbClr val="00B050"/>
                </a:solidFill>
              </a:rPr>
              <a:t>Vector Control.</a:t>
            </a:r>
          </a:p>
          <a:p>
            <a:pPr algn="just">
              <a:buClrTx/>
              <a:buFont typeface="Wingdings" panose="05000000000000000000" pitchFamily="2" charset="2"/>
              <a:buChar char="q"/>
            </a:pPr>
            <a:r>
              <a:rPr lang="en-US" sz="3200" dirty="0">
                <a:solidFill>
                  <a:schemeClr val="tx1"/>
                </a:solidFill>
              </a:rPr>
              <a:t>Vector control is any method to limit or eradicate the mammals, birds, insects or other arthropods (here collectively called "vectors") which transmit disease pathogens. The most frequent type of vector control is mosquito control using a variety of strategies. Several of the "neglected tropical diseases" are spread by such vectors.</a:t>
            </a:r>
          </a:p>
          <a:p>
            <a:pPr marL="0" indent="0" algn="just">
              <a:buNone/>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36720025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152400"/>
            <a:ext cx="8534400" cy="6521342"/>
          </a:xfrm>
        </p:spPr>
        <p:txBody>
          <a:bodyPr>
            <a:normAutofit fontScale="77500" lnSpcReduction="20000"/>
          </a:bodyPr>
          <a:lstStyle/>
          <a:p>
            <a:pPr marL="0" indent="0" algn="just">
              <a:buNone/>
            </a:pPr>
            <a:r>
              <a:rPr lang="en-US" sz="3600" b="1" dirty="0">
                <a:solidFill>
                  <a:srgbClr val="00B050"/>
                </a:solidFill>
              </a:rPr>
              <a:t>Methods of Vector Control.</a:t>
            </a:r>
          </a:p>
          <a:p>
            <a:pPr marL="0" indent="0" algn="just">
              <a:buNone/>
            </a:pPr>
            <a:r>
              <a:rPr lang="en-US" sz="3100" dirty="0">
                <a:solidFill>
                  <a:schemeClr val="tx1"/>
                </a:solidFill>
              </a:rPr>
              <a:t>Vector control focuses on utilizing preventative methods to control or eliminate vector populations. Common preventative measures include:</a:t>
            </a:r>
          </a:p>
          <a:p>
            <a:pPr marL="0" indent="0" algn="just">
              <a:buNone/>
            </a:pPr>
            <a:r>
              <a:rPr lang="en-US" sz="3100" b="1" dirty="0">
                <a:solidFill>
                  <a:schemeClr val="tx1"/>
                </a:solidFill>
              </a:rPr>
              <a:t>1. Habitat / Environmental Control.</a:t>
            </a:r>
          </a:p>
          <a:p>
            <a:pPr marL="0" indent="0" algn="just">
              <a:buNone/>
            </a:pPr>
            <a:r>
              <a:rPr lang="en-US" sz="3100" dirty="0">
                <a:solidFill>
                  <a:schemeClr val="tx1"/>
                </a:solidFill>
              </a:rPr>
              <a:t>Removing or reducing areas where vectors can easily breed helps to limit population growth. For example, stagnant water removal, destruction of old tires and cans which serve as mosquito breeding environments and good management of used water can reduce areas of excessive vector incidence.</a:t>
            </a:r>
          </a:p>
          <a:p>
            <a:pPr marL="0" indent="0" algn="just">
              <a:buNone/>
            </a:pPr>
            <a:r>
              <a:rPr lang="en-US" sz="3100" b="1" dirty="0">
                <a:solidFill>
                  <a:schemeClr val="tx1"/>
                </a:solidFill>
              </a:rPr>
              <a:t>2. Reducing Contact.</a:t>
            </a:r>
          </a:p>
          <a:p>
            <a:pPr marL="0" indent="0" algn="just">
              <a:buNone/>
            </a:pPr>
            <a:r>
              <a:rPr lang="en-US" sz="3100" dirty="0">
                <a:solidFill>
                  <a:schemeClr val="tx1"/>
                </a:solidFill>
              </a:rPr>
              <a:t>Limiting exposure to insects or animals that are known disease vectors can reduce infection risks significantly. For example, bed nets, window screens on homes, or protective clothing can help reduce the likelihood contact with vectors. To be effective this requires education and promotion of methods among the population to raise the awareness of vector threats.</a:t>
            </a:r>
          </a:p>
          <a:p>
            <a:pPr marL="0" indent="0" algn="just">
              <a:buNone/>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56560127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85000" lnSpcReduction="20000"/>
          </a:bodyPr>
          <a:lstStyle/>
          <a:p>
            <a:pPr marL="0" indent="0" algn="just">
              <a:buNone/>
            </a:pPr>
            <a:r>
              <a:rPr lang="en-US" sz="3200" b="1" dirty="0">
                <a:solidFill>
                  <a:schemeClr val="tx1"/>
                </a:solidFill>
              </a:rPr>
              <a:t>3. Chemical Control.</a:t>
            </a:r>
          </a:p>
          <a:p>
            <a:pPr marL="0" indent="0" algn="just">
              <a:buNone/>
            </a:pPr>
            <a:r>
              <a:rPr lang="en-US" sz="3200" dirty="0">
                <a:solidFill>
                  <a:schemeClr val="tx1"/>
                </a:solidFill>
              </a:rPr>
              <a:t>Insecticides, larvicides, rodenticides,  traps and repellents can be used to control vectors. For example, larvicides can be used in mosquito breeding zones; insecticides can be applied to house walls or bed nets, and use of personal repellents can reduce incidence of insect bites and thus infection. The use of pesticides for vector control is promoted by the World Health Organization (WHO) and has proven to be highly effective.</a:t>
            </a:r>
          </a:p>
          <a:p>
            <a:pPr marL="0" indent="0" algn="just">
              <a:buNone/>
            </a:pPr>
            <a:r>
              <a:rPr lang="en-US" sz="3200" b="1" dirty="0">
                <a:solidFill>
                  <a:schemeClr val="tx1"/>
                </a:solidFill>
              </a:rPr>
              <a:t>4. Biological Control.</a:t>
            </a:r>
          </a:p>
          <a:p>
            <a:pPr marL="0" indent="0" algn="just">
              <a:buNone/>
            </a:pPr>
            <a:r>
              <a:rPr lang="en-US" sz="3200" dirty="0">
                <a:solidFill>
                  <a:schemeClr val="tx1"/>
                </a:solidFill>
              </a:rPr>
              <a:t>The use of natural vector predators, such as bacterial toxins or botanical compounds, can help control vector populations. Using fish that eat mosquito larvae or reducing breeding rates by introducing sterilized male tsetse flies have been shown to control vector populations and reduce infection risks.</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46775"/>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90561508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62500" lnSpcReduction="20000"/>
          </a:bodyPr>
          <a:lstStyle/>
          <a:p>
            <a:pPr marL="0" indent="0" algn="just">
              <a:lnSpc>
                <a:spcPct val="120000"/>
              </a:lnSpc>
              <a:spcBef>
                <a:spcPts val="0"/>
              </a:spcBef>
              <a:buNone/>
            </a:pPr>
            <a:r>
              <a:rPr lang="en-US" sz="4500" b="1" dirty="0">
                <a:solidFill>
                  <a:srgbClr val="FF0000"/>
                </a:solidFill>
              </a:rPr>
              <a:t>Importance of vector control.</a:t>
            </a:r>
          </a:p>
          <a:p>
            <a:pPr marL="0" indent="0" algn="just">
              <a:lnSpc>
                <a:spcPct val="120000"/>
              </a:lnSpc>
              <a:spcBef>
                <a:spcPts val="0"/>
              </a:spcBef>
              <a:buNone/>
            </a:pPr>
            <a:r>
              <a:rPr lang="en-US" sz="3400" dirty="0">
                <a:solidFill>
                  <a:schemeClr val="tx1"/>
                </a:solidFill>
              </a:rPr>
              <a:t>1.	Some disasters give rise to increases in the populations of vector species, usually insects or rodents. </a:t>
            </a:r>
          </a:p>
          <a:p>
            <a:pPr marL="0" indent="0" algn="just">
              <a:lnSpc>
                <a:spcPct val="120000"/>
              </a:lnSpc>
              <a:spcBef>
                <a:spcPts val="0"/>
              </a:spcBef>
              <a:buNone/>
            </a:pPr>
            <a:r>
              <a:rPr lang="en-US" sz="3400" dirty="0">
                <a:solidFill>
                  <a:schemeClr val="tx1"/>
                </a:solidFill>
              </a:rPr>
              <a:t>2.	Floods may create new mosquito breeding sites in disaster rubble and stagnant pools. </a:t>
            </a:r>
          </a:p>
          <a:p>
            <a:pPr marL="0" indent="0" algn="just">
              <a:lnSpc>
                <a:spcPct val="120000"/>
              </a:lnSpc>
              <a:spcBef>
                <a:spcPts val="0"/>
              </a:spcBef>
              <a:buNone/>
            </a:pPr>
            <a:r>
              <a:rPr lang="en-US" sz="3400" dirty="0">
                <a:solidFill>
                  <a:schemeClr val="tx1"/>
                </a:solidFill>
              </a:rPr>
              <a:t>3.	A general breakdown of sanitation may </a:t>
            </a:r>
            <a:r>
              <a:rPr lang="en-US" sz="3400" dirty="0" err="1">
                <a:solidFill>
                  <a:schemeClr val="tx1"/>
                </a:solidFill>
              </a:rPr>
              <a:t>favour</a:t>
            </a:r>
            <a:r>
              <a:rPr lang="en-US" sz="3400" dirty="0">
                <a:solidFill>
                  <a:schemeClr val="tx1"/>
                </a:solidFill>
              </a:rPr>
              <a:t> the </a:t>
            </a:r>
            <a:r>
              <a:rPr lang="en-US" sz="3400" dirty="0" err="1">
                <a:solidFill>
                  <a:schemeClr val="tx1"/>
                </a:solidFill>
              </a:rPr>
              <a:t>multipli</a:t>
            </a:r>
            <a:r>
              <a:rPr lang="en-US" sz="3400" dirty="0">
                <a:solidFill>
                  <a:schemeClr val="tx1"/>
                </a:solidFill>
              </a:rPr>
              <a:t>-cation of houseflies and rodents.</a:t>
            </a:r>
          </a:p>
          <a:p>
            <a:pPr marL="0" indent="0" algn="just">
              <a:lnSpc>
                <a:spcPct val="120000"/>
              </a:lnSpc>
              <a:spcBef>
                <a:spcPts val="0"/>
              </a:spcBef>
              <a:buNone/>
            </a:pPr>
            <a:r>
              <a:rPr lang="en-US" sz="3400" dirty="0">
                <a:solidFill>
                  <a:schemeClr val="tx1"/>
                </a:solidFill>
              </a:rPr>
              <a:t>4.	People living in partially destroyed houses or primitive shelters may have lost the normal protection afforded by screened windows or mosquito nets.</a:t>
            </a:r>
          </a:p>
          <a:p>
            <a:pPr marL="0" indent="0" algn="just">
              <a:lnSpc>
                <a:spcPct val="120000"/>
              </a:lnSpc>
              <a:spcBef>
                <a:spcPts val="0"/>
              </a:spcBef>
              <a:buNone/>
            </a:pPr>
            <a:r>
              <a:rPr lang="en-US" sz="3400" dirty="0">
                <a:solidFill>
                  <a:schemeClr val="tx1"/>
                </a:solidFill>
              </a:rPr>
              <a:t>5.	Serious infection hazards may arise when massive migrations bring people of different origins together in temporary camps infested with disease vectors. Under such conditions, people who are relatively immune carriers of parasites can set off a disease transmission cycle to which weaker people who are not immune fall victim. </a:t>
            </a:r>
          </a:p>
          <a:p>
            <a:pPr marL="0" indent="0" algn="just">
              <a:lnSpc>
                <a:spcPct val="120000"/>
              </a:lnSpc>
              <a:spcBef>
                <a:spcPts val="0"/>
              </a:spcBef>
              <a:buNone/>
            </a:pPr>
            <a:r>
              <a:rPr lang="en-US" sz="3400" dirty="0">
                <a:solidFill>
                  <a:schemeClr val="tx1"/>
                </a:solidFill>
              </a:rPr>
              <a:t>6.	Fly control is likely to have a positive impact on health in most post disaster situations, particularly when sanitary conditions are poor and diarrhoea, dysentery, or typhoid prevalence are high. </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06659227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55000" lnSpcReduction="20000"/>
          </a:bodyPr>
          <a:lstStyle/>
          <a:p>
            <a:pPr marL="0" indent="0" algn="just">
              <a:lnSpc>
                <a:spcPct val="120000"/>
              </a:lnSpc>
              <a:spcBef>
                <a:spcPts val="0"/>
              </a:spcBef>
              <a:buNone/>
            </a:pPr>
            <a:r>
              <a:rPr lang="en-US" sz="3800" dirty="0">
                <a:solidFill>
                  <a:schemeClr val="tx1"/>
                </a:solidFill>
              </a:rPr>
              <a:t>7.	Other vectors may be important in specific locations, depending on the prevalence of the vector and the disease before the disaster, and the susceptibility of the population. </a:t>
            </a:r>
          </a:p>
          <a:p>
            <a:pPr marL="0" indent="0" algn="just">
              <a:lnSpc>
                <a:spcPct val="120000"/>
              </a:lnSpc>
              <a:spcBef>
                <a:spcPts val="0"/>
              </a:spcBef>
              <a:buNone/>
            </a:pPr>
            <a:r>
              <a:rPr lang="en-US" sz="3800" dirty="0">
                <a:solidFill>
                  <a:schemeClr val="tx1"/>
                </a:solidFill>
              </a:rPr>
              <a:t>8.	Standing water rich in organic matter can produce massive numbers of biting midges which do not transmit any disease, but cause extreme nuisance and often trigger allergic reactions in sensitive people. Several mosquito species can also be a great nuisance without presenting a direct risk to health. </a:t>
            </a:r>
          </a:p>
          <a:p>
            <a:pPr marL="0" indent="0" algn="just">
              <a:lnSpc>
                <a:spcPct val="120000"/>
              </a:lnSpc>
              <a:spcBef>
                <a:spcPts val="0"/>
              </a:spcBef>
              <a:buNone/>
            </a:pPr>
            <a:r>
              <a:rPr lang="en-US" sz="3800" dirty="0">
                <a:solidFill>
                  <a:schemeClr val="tx1"/>
                </a:solidFill>
              </a:rPr>
              <a:t>9.	 Some of the most serious disease vectors are hardly considered a nuisance in many areas as their bites are almost painless (e.g. Anopheles  mosquitoes, the vectors of malaria).</a:t>
            </a:r>
          </a:p>
          <a:p>
            <a:pPr marL="0" indent="0" algn="just">
              <a:lnSpc>
                <a:spcPct val="120000"/>
              </a:lnSpc>
              <a:spcBef>
                <a:spcPts val="0"/>
              </a:spcBef>
              <a:buNone/>
            </a:pPr>
            <a:r>
              <a:rPr lang="en-US" sz="3800" dirty="0">
                <a:solidFill>
                  <a:schemeClr val="tx1"/>
                </a:solidFill>
              </a:rPr>
              <a:t>10.	When wild or domestic host animals have been killed or driven away by disaster, ectoparasites, such as ticks, bugs, lice and fleas, may invade a community and produce a serious additional risk of zoonotic vector-borne disease. </a:t>
            </a:r>
          </a:p>
          <a:p>
            <a:pPr marL="0" indent="0" algn="just">
              <a:lnSpc>
                <a:spcPct val="120000"/>
              </a:lnSpc>
              <a:spcBef>
                <a:spcPts val="0"/>
              </a:spcBef>
              <a:buNone/>
            </a:pPr>
            <a:r>
              <a:rPr lang="en-US" sz="3800" dirty="0">
                <a:solidFill>
                  <a:schemeClr val="tx1"/>
                </a:solidFill>
              </a:rPr>
              <a:t>11.	Another, related, vector-borne disease risk may arise when refugees enter territory formerly occupied only by wildlife and accompanying parasites. Examples of diseases that may then emerge include plague (from rats) and Lyme disease (from ticks)</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1790692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47500" lnSpcReduction="20000"/>
          </a:bodyPr>
          <a:lstStyle/>
          <a:p>
            <a:pPr marL="0" indent="0" algn="just">
              <a:lnSpc>
                <a:spcPct val="120000"/>
              </a:lnSpc>
              <a:spcBef>
                <a:spcPts val="0"/>
              </a:spcBef>
              <a:buNone/>
            </a:pPr>
            <a:r>
              <a:rPr lang="en-US" sz="5100" b="1" dirty="0">
                <a:solidFill>
                  <a:srgbClr val="00B050"/>
                </a:solidFill>
              </a:rPr>
              <a:t>Vector-borne diseases control.</a:t>
            </a:r>
          </a:p>
          <a:p>
            <a:pPr marL="0" indent="0" algn="just">
              <a:lnSpc>
                <a:spcPct val="120000"/>
              </a:lnSpc>
              <a:spcBef>
                <a:spcPts val="0"/>
              </a:spcBef>
              <a:buNone/>
            </a:pPr>
            <a:r>
              <a:rPr lang="en-US" sz="4200" dirty="0">
                <a:solidFill>
                  <a:schemeClr val="tx1"/>
                </a:solidFill>
              </a:rPr>
              <a:t>The control of a vector-borne disease can be achieved by various means. In emergencies, these include, in order of priority:</a:t>
            </a:r>
          </a:p>
          <a:p>
            <a:pPr marL="0" indent="0" algn="just">
              <a:lnSpc>
                <a:spcPct val="120000"/>
              </a:lnSpc>
              <a:spcBef>
                <a:spcPts val="0"/>
              </a:spcBef>
              <a:buNone/>
            </a:pPr>
            <a:r>
              <a:rPr lang="en-US" sz="4200" dirty="0">
                <a:solidFill>
                  <a:schemeClr val="tx1"/>
                </a:solidFill>
              </a:rPr>
              <a:t>1. Diagnosis and treatment.</a:t>
            </a:r>
          </a:p>
          <a:p>
            <a:pPr marL="0" indent="0" algn="just">
              <a:lnSpc>
                <a:spcPct val="120000"/>
              </a:lnSpc>
              <a:spcBef>
                <a:spcPts val="0"/>
              </a:spcBef>
              <a:buNone/>
            </a:pPr>
            <a:r>
              <a:rPr lang="en-US" sz="4200" dirty="0">
                <a:solidFill>
                  <a:schemeClr val="tx1"/>
                </a:solidFill>
              </a:rPr>
              <a:t>2. Vector control.</a:t>
            </a:r>
          </a:p>
          <a:p>
            <a:pPr marL="0" indent="0" algn="just">
              <a:lnSpc>
                <a:spcPct val="120000"/>
              </a:lnSpc>
              <a:spcBef>
                <a:spcPts val="0"/>
              </a:spcBef>
              <a:buNone/>
            </a:pPr>
            <a:r>
              <a:rPr lang="en-US" sz="4200" dirty="0">
                <a:solidFill>
                  <a:schemeClr val="tx1"/>
                </a:solidFill>
              </a:rPr>
              <a:t>3. Environmental hygiene.</a:t>
            </a:r>
          </a:p>
          <a:p>
            <a:pPr marL="0" indent="0" algn="just">
              <a:lnSpc>
                <a:spcPct val="120000"/>
              </a:lnSpc>
              <a:spcBef>
                <a:spcPts val="0"/>
              </a:spcBef>
              <a:buNone/>
            </a:pPr>
            <a:r>
              <a:rPr lang="en-US" sz="4200" dirty="0">
                <a:solidFill>
                  <a:schemeClr val="tx1"/>
                </a:solidFill>
              </a:rPr>
              <a:t>4. Personal protection.</a:t>
            </a:r>
          </a:p>
          <a:p>
            <a:pPr marL="0" indent="0" algn="just">
              <a:lnSpc>
                <a:spcPct val="120000"/>
              </a:lnSpc>
              <a:spcBef>
                <a:spcPts val="0"/>
              </a:spcBef>
              <a:buNone/>
            </a:pPr>
            <a:r>
              <a:rPr lang="en-US" sz="5100" b="1" dirty="0">
                <a:solidFill>
                  <a:srgbClr val="00B050"/>
                </a:solidFill>
              </a:rPr>
              <a:t>Vector Main diseases.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Mosquitoes - Malaria, yellow fever, dengue, viral encephalitis, filariasis.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Houseflies -  Diarrhoea, dysentery, conjunctivitis, typhoid fever, trachoma, cholera etc.</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Cockroaches - Diarrhoea, dysentery, salmonellosis, cholera.</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Lice - Endemic typhus, pediculosis, relapsing fever, trench fever, skin irritation.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Bedbugs -  Severe skin inflammation.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Ticks - Rickettsia fever, relapsing fever, viral encephalitis (brain inflammation).</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Rodent (fleas) - Bubonic plague, endemic typhus.</a:t>
            </a:r>
          </a:p>
          <a:p>
            <a:pPr marL="0" indent="0" algn="just">
              <a:lnSpc>
                <a:spcPct val="120000"/>
              </a:lnSpc>
              <a:spcBef>
                <a:spcPts val="0"/>
              </a:spcBef>
              <a:buClrTx/>
              <a:buFont typeface="Wingdings" panose="05000000000000000000" pitchFamily="2" charset="2"/>
              <a:buChar char="q"/>
            </a:pPr>
            <a:r>
              <a:rPr lang="en-US" sz="4200" dirty="0">
                <a:solidFill>
                  <a:schemeClr val="tx1"/>
                </a:solidFill>
              </a:rPr>
              <a:t>Sand fly – </a:t>
            </a:r>
            <a:r>
              <a:rPr lang="en-US" sz="4200" dirty="0" err="1">
                <a:solidFill>
                  <a:schemeClr val="tx1"/>
                </a:solidFill>
              </a:rPr>
              <a:t>Kalaazar</a:t>
            </a:r>
            <a:r>
              <a:rPr lang="en-US" sz="4200" dirty="0">
                <a:solidFill>
                  <a:schemeClr val="tx1"/>
                </a:solidFill>
              </a:rPr>
              <a:t>.</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4023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Polysaccharides are insoluble in water. They are long chains of monosaccharides linked by glycosidic bonds.</a:t>
            </a:r>
          </a:p>
          <a:p>
            <a:pPr algn="just">
              <a:lnSpc>
                <a:spcPct val="120000"/>
              </a:lnSpc>
              <a:spcBef>
                <a:spcPts val="0"/>
              </a:spcBef>
              <a:buClrTx/>
              <a:buFont typeface="Wingdings" panose="05000000000000000000" pitchFamily="2" charset="2"/>
              <a:buChar char="q"/>
            </a:pPr>
            <a:r>
              <a:rPr lang="en-US" sz="2600" dirty="0">
                <a:solidFill>
                  <a:schemeClr val="tx1"/>
                </a:solidFill>
              </a:rPr>
              <a:t>Examples: starch, glycogen and cellulose.</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pic>
        <p:nvPicPr>
          <p:cNvPr id="1026" name="Picture 2" descr="Polysaccharides Definition, List, Functions, Food Examples">
            <a:extLst>
              <a:ext uri="{FF2B5EF4-FFF2-40B4-BE49-F238E27FC236}">
                <a16:creationId xmlns:a16="http://schemas.microsoft.com/office/drawing/2014/main" id="{2F2C2214-F42E-4FA5-B13D-B2115FF32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49" y="4073316"/>
            <a:ext cx="3429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nosaccharides (Simple Sugars) Definition, List, Examples of Foods">
            <a:extLst>
              <a:ext uri="{FF2B5EF4-FFF2-40B4-BE49-F238E27FC236}">
                <a16:creationId xmlns:a16="http://schemas.microsoft.com/office/drawing/2014/main" id="{84026E2F-D185-4043-B300-44E66F775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89" y="1710740"/>
            <a:ext cx="3429000" cy="2147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accharide Definition, Structure, List, Food Examples">
            <a:extLst>
              <a:ext uri="{FF2B5EF4-FFF2-40B4-BE49-F238E27FC236}">
                <a16:creationId xmlns:a16="http://schemas.microsoft.com/office/drawing/2014/main" id="{0154ECD2-A263-42EB-ACAA-11D90E947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1794427"/>
            <a:ext cx="3428999" cy="2147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saccharides - Definition, Function, Structure &amp; Examples">
            <a:extLst>
              <a:ext uri="{FF2B5EF4-FFF2-40B4-BE49-F238E27FC236}">
                <a16:creationId xmlns:a16="http://schemas.microsoft.com/office/drawing/2014/main" id="{FECBC24A-4400-4298-A538-F8380760FF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8564" y="3995738"/>
            <a:ext cx="4573785" cy="283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125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marL="0" indent="0" algn="just">
              <a:lnSpc>
                <a:spcPct val="120000"/>
              </a:lnSpc>
              <a:spcBef>
                <a:spcPts val="0"/>
              </a:spcBef>
              <a:buNone/>
            </a:pPr>
            <a:r>
              <a:rPr lang="en-US" sz="2400" b="1" dirty="0">
                <a:solidFill>
                  <a:schemeClr val="tx1"/>
                </a:solidFill>
              </a:rPr>
              <a:t>Vectors and the diseases they transmit</a:t>
            </a:r>
            <a:endParaRPr lang="en-US" sz="24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Picture 3"/>
          <p:cNvPicPr>
            <a:picLocks noChangeAspect="1"/>
          </p:cNvPicPr>
          <p:nvPr/>
        </p:nvPicPr>
        <p:blipFill>
          <a:blip r:embed="rId3"/>
          <a:stretch>
            <a:fillRect/>
          </a:stretch>
        </p:blipFill>
        <p:spPr>
          <a:xfrm>
            <a:off x="304800" y="762000"/>
            <a:ext cx="8610599" cy="5911742"/>
          </a:xfrm>
          <a:prstGeom prst="rect">
            <a:avLst/>
          </a:prstGeom>
        </p:spPr>
      </p:pic>
    </p:spTree>
    <p:extLst>
      <p:ext uri="{BB962C8B-B14F-4D97-AF65-F5344CB8AC3E}">
        <p14:creationId xmlns:p14="http://schemas.microsoft.com/office/powerpoint/2010/main" val="277444198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marL="0" indent="0" algn="just">
              <a:lnSpc>
                <a:spcPct val="120000"/>
              </a:lnSpc>
              <a:spcBef>
                <a:spcPts val="0"/>
              </a:spcBef>
              <a:buNone/>
            </a:pPr>
            <a:r>
              <a:rPr lang="en-US" sz="2400" b="1" dirty="0">
                <a:solidFill>
                  <a:schemeClr val="tx1"/>
                </a:solidFill>
              </a:rPr>
              <a:t>Pest-Related Diseases (Disease Caused by Rodents)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170822"/>
            <a:ext cx="9144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6" name="Picture 5"/>
          <p:cNvPicPr>
            <a:picLocks noChangeAspect="1"/>
          </p:cNvPicPr>
          <p:nvPr/>
        </p:nvPicPr>
        <p:blipFill>
          <a:blip r:embed="rId3"/>
          <a:stretch>
            <a:fillRect/>
          </a:stretch>
        </p:blipFill>
        <p:spPr>
          <a:xfrm>
            <a:off x="609598" y="990600"/>
            <a:ext cx="8077201" cy="5410199"/>
          </a:xfrm>
          <a:prstGeom prst="rect">
            <a:avLst/>
          </a:prstGeom>
        </p:spPr>
      </p:pic>
    </p:spTree>
    <p:extLst>
      <p:ext uri="{BB962C8B-B14F-4D97-AF65-F5344CB8AC3E}">
        <p14:creationId xmlns:p14="http://schemas.microsoft.com/office/powerpoint/2010/main" val="12191388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85000" lnSpcReduction="10000"/>
          </a:bodyPr>
          <a:lstStyle/>
          <a:p>
            <a:pPr marL="0" indent="0" algn="just">
              <a:lnSpc>
                <a:spcPct val="120000"/>
              </a:lnSpc>
              <a:spcBef>
                <a:spcPts val="0"/>
              </a:spcBef>
              <a:buNone/>
            </a:pPr>
            <a:r>
              <a:rPr lang="en-US" sz="3000" b="1" dirty="0">
                <a:solidFill>
                  <a:srgbClr val="00B050"/>
                </a:solidFill>
              </a:rPr>
              <a:t>Available control measures.</a:t>
            </a:r>
          </a:p>
          <a:p>
            <a:pPr marL="0" indent="0" algn="just">
              <a:lnSpc>
                <a:spcPct val="120000"/>
              </a:lnSpc>
              <a:spcBef>
                <a:spcPts val="0"/>
              </a:spcBef>
              <a:buClrTx/>
              <a:buNone/>
            </a:pPr>
            <a:r>
              <a:rPr lang="en-US" sz="3000" dirty="0">
                <a:solidFill>
                  <a:schemeClr val="tx1"/>
                </a:solidFill>
              </a:rPr>
              <a:t>Although environmental management is the preferred strategy for reducing vector the use of insecticides for longevity reduction is often called for in emergencies, due to the urgent nature of the problem and the risk of epidemics of vector-borne disease among susceptible populations. Following control measures are applied:-</a:t>
            </a:r>
          </a:p>
          <a:p>
            <a:pPr algn="just">
              <a:lnSpc>
                <a:spcPct val="120000"/>
              </a:lnSpc>
              <a:spcBef>
                <a:spcPts val="0"/>
              </a:spcBef>
              <a:buClrTx/>
            </a:pPr>
            <a:r>
              <a:rPr lang="en-US" sz="3000" dirty="0">
                <a:solidFill>
                  <a:schemeClr val="tx1"/>
                </a:solidFill>
              </a:rPr>
              <a:t>Insecticides for killing adult vectors must be applied in places where the vector will rest, such as the inside surfaces of houses in the case of mosquitoes.</a:t>
            </a:r>
          </a:p>
          <a:p>
            <a:pPr algn="just">
              <a:lnSpc>
                <a:spcPct val="120000"/>
              </a:lnSpc>
              <a:spcBef>
                <a:spcPts val="0"/>
              </a:spcBef>
              <a:buClrTx/>
            </a:pPr>
            <a:r>
              <a:rPr lang="en-US" sz="3000" dirty="0">
                <a:solidFill>
                  <a:schemeClr val="tx1"/>
                </a:solidFill>
              </a:rPr>
              <a:t>In addition, the target species must be susceptible to the chemical and the chemical must not be a health hazard to the population or personnel carrying out the spraying. </a:t>
            </a:r>
          </a:p>
          <a:p>
            <a:pPr marL="0" indent="0" algn="just">
              <a:buClrTx/>
              <a:buNone/>
            </a:pPr>
            <a:endParaRPr lang="en-US" sz="3200" dirty="0">
              <a:solidFill>
                <a:schemeClr val="tx1"/>
              </a:solidFill>
            </a:endParaRPr>
          </a:p>
          <a:p>
            <a:pPr algn="just">
              <a:buClrTx/>
              <a:buFont typeface="Wingdings" panose="05000000000000000000" pitchFamily="2" charset="2"/>
              <a:buChar char="q"/>
            </a:pPr>
            <a:endParaRPr lang="en-US" sz="3200" dirty="0">
              <a:solidFill>
                <a:schemeClr val="tx1"/>
              </a:solidFill>
            </a:endParaRP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86413323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algn="just">
              <a:spcBef>
                <a:spcPts val="0"/>
              </a:spcBef>
              <a:buClrTx/>
            </a:pPr>
            <a:r>
              <a:rPr lang="en-US" sz="3200" dirty="0">
                <a:solidFill>
                  <a:schemeClr val="tx1"/>
                </a:solidFill>
              </a:rPr>
              <a:t>Find out where the vector or rodent breeds. </a:t>
            </a:r>
          </a:p>
          <a:p>
            <a:pPr algn="just">
              <a:spcBef>
                <a:spcPts val="0"/>
              </a:spcBef>
              <a:buClrTx/>
            </a:pPr>
            <a:r>
              <a:rPr lang="en-US" sz="3200" dirty="0">
                <a:solidFill>
                  <a:schemeClr val="tx1"/>
                </a:solidFill>
              </a:rPr>
              <a:t>Establish where the Vector/rodent feeds, what it feeds on and how. </a:t>
            </a:r>
          </a:p>
          <a:p>
            <a:pPr algn="just">
              <a:spcBef>
                <a:spcPts val="0"/>
              </a:spcBef>
              <a:buClrTx/>
            </a:pPr>
            <a:r>
              <a:rPr lang="en-US" sz="3200" dirty="0">
                <a:solidFill>
                  <a:schemeClr val="tx1"/>
                </a:solidFill>
              </a:rPr>
              <a:t>How does the Vector/rodent transmit diseases. </a:t>
            </a:r>
          </a:p>
          <a:p>
            <a:pPr algn="just">
              <a:spcBef>
                <a:spcPts val="0"/>
              </a:spcBef>
              <a:buClrTx/>
            </a:pPr>
            <a:r>
              <a:rPr lang="en-US" sz="3200" dirty="0">
                <a:solidFill>
                  <a:schemeClr val="tx1"/>
                </a:solidFill>
              </a:rPr>
              <a:t>Baits laced with chemicals can be applied to control rodents, e.g. rats. The design and implementation of these measures must be the responsibility of specialized personnel, to avoid poisoning of human food/water.</a:t>
            </a:r>
          </a:p>
          <a:p>
            <a:pPr marL="0" indent="0" algn="just">
              <a:buNone/>
            </a:pPr>
            <a:endParaRPr lang="en-US" sz="3200" dirty="0">
              <a:solidFill>
                <a:schemeClr val="tx1"/>
              </a:solidFill>
            </a:endParaRPr>
          </a:p>
          <a:p>
            <a:pPr marL="0" indent="0" algn="just">
              <a:buNone/>
            </a:pPr>
            <a:endParaRPr lang="en-US" sz="3200" dirty="0">
              <a:solidFill>
                <a:schemeClr val="tx1"/>
              </a:solidFill>
            </a:endParaRPr>
          </a:p>
          <a:p>
            <a:pPr marL="0" indent="0" algn="just">
              <a:buNone/>
            </a:pPr>
            <a:endParaRPr lang="en-US" sz="3200" dirty="0">
              <a:solidFill>
                <a:schemeClr val="tx1"/>
              </a:solidFill>
            </a:endParaRPr>
          </a:p>
          <a:p>
            <a:pPr algn="just"/>
            <a:endParaRPr lang="en-US" sz="32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170822"/>
            <a:ext cx="9906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8953476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WASTE MANAGEMENT:</a:t>
            </a:r>
          </a:p>
          <a:p>
            <a:pPr algn="just">
              <a:lnSpc>
                <a:spcPct val="120000"/>
              </a:lnSpc>
              <a:spcBef>
                <a:spcPts val="0"/>
              </a:spcBef>
              <a:buClrTx/>
              <a:buFont typeface="Wingdings" panose="05000000000000000000" pitchFamily="2" charset="2"/>
              <a:buChar char="q"/>
            </a:pPr>
            <a:r>
              <a:rPr lang="en-US" sz="2600" b="1" dirty="0">
                <a:solidFill>
                  <a:schemeClr val="tx1"/>
                </a:solidFill>
              </a:rPr>
              <a:t>Waste – </a:t>
            </a:r>
            <a:r>
              <a:rPr lang="en-US" sz="2600" dirty="0">
                <a:solidFill>
                  <a:schemeClr val="tx1"/>
                </a:solidFill>
              </a:rPr>
              <a:t>Something no longer wanted in a given place &amp; time and has no current value</a:t>
            </a:r>
          </a:p>
          <a:p>
            <a:pPr algn="just">
              <a:lnSpc>
                <a:spcPct val="120000"/>
              </a:lnSpc>
              <a:spcBef>
                <a:spcPts val="0"/>
              </a:spcBef>
              <a:buClrTx/>
              <a:buFont typeface="Wingdings" panose="05000000000000000000" pitchFamily="2" charset="2"/>
              <a:buChar char="q"/>
            </a:pPr>
            <a:r>
              <a:rPr lang="en-US" sz="2600" dirty="0">
                <a:solidFill>
                  <a:schemeClr val="tx1"/>
                </a:solidFill>
              </a:rPr>
              <a:t>Waste is any unwanted or useless material. Those materials no longer required by an individual, institution or industry.</a:t>
            </a:r>
          </a:p>
          <a:p>
            <a:pPr algn="just">
              <a:lnSpc>
                <a:spcPct val="120000"/>
              </a:lnSpc>
              <a:spcBef>
                <a:spcPts val="0"/>
              </a:spcBef>
              <a:buClrTx/>
              <a:buFont typeface="Wingdings" panose="05000000000000000000" pitchFamily="2" charset="2"/>
              <a:buChar char="q"/>
            </a:pPr>
            <a:r>
              <a:rPr lang="en-US" sz="2600" dirty="0">
                <a:solidFill>
                  <a:schemeClr val="tx1"/>
                </a:solidFill>
              </a:rPr>
              <a:t>Also referred to as refuse, rubbish, trash, garbage, junk</a:t>
            </a:r>
          </a:p>
          <a:p>
            <a:pPr algn="just">
              <a:lnSpc>
                <a:spcPct val="120000"/>
              </a:lnSpc>
              <a:spcBef>
                <a:spcPts val="0"/>
              </a:spcBef>
              <a:buClrTx/>
              <a:buFont typeface="Wingdings" panose="05000000000000000000" pitchFamily="2" charset="2"/>
              <a:buChar char="q"/>
            </a:pPr>
            <a:r>
              <a:rPr lang="en-US" sz="2600" b="1" dirty="0">
                <a:solidFill>
                  <a:schemeClr val="tx1"/>
                </a:solidFill>
              </a:rPr>
              <a:t>Waste Management </a:t>
            </a:r>
            <a:r>
              <a:rPr lang="en-US" sz="2600" dirty="0">
                <a:solidFill>
                  <a:schemeClr val="tx1"/>
                </a:solidFill>
              </a:rPr>
              <a:t>– This is the collection, transport, processing, recycling or disposal, managing and monitoring of waste materials</a:t>
            </a:r>
          </a:p>
          <a:p>
            <a:pPr algn="just">
              <a:lnSpc>
                <a:spcPct val="120000"/>
              </a:lnSpc>
              <a:spcBef>
                <a:spcPts val="0"/>
              </a:spcBef>
              <a:buClrTx/>
              <a:buFont typeface="Wingdings" panose="05000000000000000000" pitchFamily="2" charset="2"/>
              <a:buChar char="q"/>
            </a:pPr>
            <a:r>
              <a:rPr lang="en-US" sz="2600" b="1" dirty="0">
                <a:solidFill>
                  <a:schemeClr val="tx1"/>
                </a:solidFill>
              </a:rPr>
              <a:t>Solid Waste </a:t>
            </a:r>
            <a:r>
              <a:rPr lang="en-US" sz="2600" dirty="0">
                <a:solidFill>
                  <a:schemeClr val="tx1"/>
                </a:solidFill>
              </a:rPr>
              <a:t>– all the wastes arising from human and animal activities that are normally solid and are discarded as useless or unwanted.</a:t>
            </a:r>
          </a:p>
          <a:p>
            <a:pPr algn="just">
              <a:lnSpc>
                <a:spcPct val="120000"/>
              </a:lnSpc>
              <a:spcBef>
                <a:spcPts val="0"/>
              </a:spcBef>
              <a:buClrTx/>
              <a:buFont typeface="Wingdings" panose="05000000000000000000" pitchFamily="2" charset="2"/>
              <a:buChar char="q"/>
            </a:pPr>
            <a:r>
              <a:rPr lang="en-US" sz="2600" dirty="0">
                <a:solidFill>
                  <a:schemeClr val="tx1"/>
                </a:solidFill>
              </a:rPr>
              <a:t>Also refers to non liquid, non-soluble materials ranging from municipal garbage to industrial wastes that contain complex &amp; sometimes hazardous substances.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071321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Solid Waste Management - </a:t>
            </a:r>
            <a:r>
              <a:rPr lang="en-US" sz="2600" dirty="0">
                <a:solidFill>
                  <a:schemeClr val="tx1"/>
                </a:solidFill>
              </a:rPr>
              <a:t>term that is used to refer to the process of collecting and treating solid wastes. </a:t>
            </a:r>
          </a:p>
          <a:p>
            <a:pPr algn="just">
              <a:lnSpc>
                <a:spcPct val="120000"/>
              </a:lnSpc>
              <a:spcBef>
                <a:spcPts val="0"/>
              </a:spcBef>
              <a:buClrTx/>
              <a:buFont typeface="Wingdings" panose="05000000000000000000" pitchFamily="2" charset="2"/>
              <a:buChar char="q"/>
            </a:pPr>
            <a:r>
              <a:rPr lang="en-US" sz="2600" dirty="0">
                <a:solidFill>
                  <a:schemeClr val="tx1"/>
                </a:solidFill>
              </a:rPr>
              <a:t>It also offers solutions for recycling items that do not belong to garbage or trash.</a:t>
            </a:r>
          </a:p>
          <a:p>
            <a:pPr marL="0" indent="0" algn="just">
              <a:lnSpc>
                <a:spcPct val="120000"/>
              </a:lnSpc>
              <a:spcBef>
                <a:spcPts val="0"/>
              </a:spcBef>
              <a:buClrTx/>
              <a:buNone/>
            </a:pPr>
            <a:r>
              <a:rPr lang="en-US" sz="2600" b="1" dirty="0">
                <a:solidFill>
                  <a:schemeClr val="tx1"/>
                </a:solidFill>
              </a:rPr>
              <a:t>Special wastes: </a:t>
            </a:r>
            <a:r>
              <a:rPr lang="en-US" sz="2600" dirty="0">
                <a:solidFill>
                  <a:schemeClr val="tx1"/>
                </a:solidFill>
              </a:rPr>
              <a:t>Are wastes from residential and commercial sources. They include;</a:t>
            </a:r>
          </a:p>
          <a:p>
            <a:pPr marL="514350" indent="-514350" algn="just">
              <a:lnSpc>
                <a:spcPct val="120000"/>
              </a:lnSpc>
              <a:spcBef>
                <a:spcPts val="0"/>
              </a:spcBef>
              <a:buClrTx/>
              <a:buFont typeface="+mj-lt"/>
              <a:buAutoNum type="arabicPeriod"/>
            </a:pPr>
            <a:r>
              <a:rPr lang="en-US" sz="2600" dirty="0">
                <a:solidFill>
                  <a:schemeClr val="tx1"/>
                </a:solidFill>
              </a:rPr>
              <a:t>Bulky items (large worn out or broken household, commercial, and industrial items like, Furniture, lamps, bookcases, filing cabinets, etc.)</a:t>
            </a:r>
          </a:p>
          <a:p>
            <a:pPr marL="514350" indent="-514350" algn="just">
              <a:lnSpc>
                <a:spcPct val="120000"/>
              </a:lnSpc>
              <a:spcBef>
                <a:spcPts val="0"/>
              </a:spcBef>
              <a:buClrTx/>
              <a:buFont typeface="+mj-lt"/>
              <a:buAutoNum type="arabicPeriod"/>
            </a:pPr>
            <a:r>
              <a:rPr lang="en-US" sz="2600" dirty="0">
                <a:solidFill>
                  <a:schemeClr val="tx1"/>
                </a:solidFill>
              </a:rPr>
              <a:t>Consumer electronics (includes worn-out, broken, and other no- longer wanted items such as radios, stereos, TV sets. </a:t>
            </a:r>
          </a:p>
          <a:p>
            <a:pPr marL="514350" indent="-514350" algn="just">
              <a:lnSpc>
                <a:spcPct val="120000"/>
              </a:lnSpc>
              <a:spcBef>
                <a:spcPts val="0"/>
              </a:spcBef>
              <a:buClrTx/>
              <a:buFont typeface="+mj-lt"/>
              <a:buAutoNum type="arabicPeriod"/>
            </a:pPr>
            <a:r>
              <a:rPr lang="en-US" sz="2600" dirty="0">
                <a:solidFill>
                  <a:schemeClr val="tx1"/>
                </a:solidFill>
              </a:rPr>
              <a:t>White goods (large worn – out a broken household, commercial, and industrial appliances such as stoves, refrigerators, dishwashers, clothes washers.</a:t>
            </a:r>
          </a:p>
          <a:p>
            <a:pPr marL="514350" indent="-514350" algn="just">
              <a:lnSpc>
                <a:spcPct val="120000"/>
              </a:lnSpc>
              <a:spcBef>
                <a:spcPts val="0"/>
              </a:spcBef>
              <a:buClrTx/>
              <a:buFont typeface="+mj-lt"/>
              <a:buAutoNum type="arabicPeriod"/>
            </a:pPr>
            <a:r>
              <a:rPr lang="en-US" sz="2600" dirty="0">
                <a:solidFill>
                  <a:schemeClr val="tx1"/>
                </a:solidFill>
              </a:rPr>
              <a:t>Organic waste: Food waste, paper, cardboard, plastics, textiles, rubber, leather, wood, yard wastes.  </a:t>
            </a:r>
          </a:p>
          <a:p>
            <a:pPr marL="514350" indent="-514350" algn="just">
              <a:lnSpc>
                <a:spcPct val="120000"/>
              </a:lnSpc>
              <a:spcBef>
                <a:spcPts val="0"/>
              </a:spcBef>
              <a:buClrTx/>
              <a:buFont typeface="+mj-lt"/>
              <a:buAutoNum type="arabicPeriod"/>
            </a:pPr>
            <a:r>
              <a:rPr lang="en-US" sz="2600" dirty="0">
                <a:solidFill>
                  <a:schemeClr val="tx1"/>
                </a:solidFill>
              </a:rPr>
              <a:t>Inorganic waste: Glass, crockery (cups, plates, etc.) tin cans, aluminum and other metals.  </a:t>
            </a:r>
          </a:p>
          <a:p>
            <a:pPr marL="514350" indent="-514350" algn="just">
              <a:lnSpc>
                <a:spcPct val="120000"/>
              </a:lnSpc>
              <a:spcBef>
                <a:spcPts val="0"/>
              </a:spcBef>
              <a:buClrTx/>
              <a:buFont typeface="+mj-lt"/>
              <a:buAutoNum type="arabicPeriod"/>
            </a:pPr>
            <a:r>
              <a:rPr lang="en-US" sz="2600" dirty="0">
                <a:solidFill>
                  <a:schemeClr val="tx1"/>
                </a:solidFill>
              </a:rPr>
              <a:t>Dead bodies: dead animals like dogs, cows, donkey, etc.</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42499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Infectious wastes: </a:t>
            </a:r>
            <a:r>
              <a:rPr lang="en-US" sz="2600" dirty="0">
                <a:solidFill>
                  <a:schemeClr val="tx1"/>
                </a:solidFill>
              </a:rPr>
              <a:t>are wastes that contain or carry pathogenic organisms in part or in whole such as wastes from hospitals and biological laboratories soiled with blood or bodily fluids.</a:t>
            </a:r>
          </a:p>
          <a:p>
            <a:pPr marL="0" indent="0" algn="just">
              <a:lnSpc>
                <a:spcPct val="120000"/>
              </a:lnSpc>
              <a:spcBef>
                <a:spcPts val="0"/>
              </a:spcBef>
              <a:buClrTx/>
              <a:buNone/>
            </a:pPr>
            <a:r>
              <a:rPr lang="en-US" sz="2600" b="1" dirty="0">
                <a:solidFill>
                  <a:schemeClr val="tx1"/>
                </a:solidFill>
              </a:rPr>
              <a:t>GARBAGE: </a:t>
            </a:r>
            <a:r>
              <a:rPr lang="en-US" sz="2600" dirty="0">
                <a:solidFill>
                  <a:schemeClr val="tx1"/>
                </a:solidFill>
              </a:rPr>
              <a:t>Animal &amp; vegetable wastes resulting from the handling, storage, sale, preparation, cooking and serving of food.</a:t>
            </a:r>
          </a:p>
          <a:p>
            <a:pPr marL="0" indent="0" algn="just">
              <a:lnSpc>
                <a:spcPct val="120000"/>
              </a:lnSpc>
              <a:spcBef>
                <a:spcPts val="0"/>
              </a:spcBef>
              <a:buClrTx/>
              <a:buNone/>
            </a:pPr>
            <a:r>
              <a:rPr lang="en-US" sz="2600" b="1" dirty="0">
                <a:solidFill>
                  <a:schemeClr val="tx1"/>
                </a:solidFill>
              </a:rPr>
              <a:t>REFUSE: </a:t>
            </a:r>
            <a:r>
              <a:rPr lang="en-US" sz="2600" dirty="0">
                <a:solidFill>
                  <a:schemeClr val="tx1"/>
                </a:solidFill>
              </a:rPr>
              <a:t>Solid or semisolid waste matter produced in the normal course of human activities. It is a general name given to all wastes except liquid waste. </a:t>
            </a:r>
          </a:p>
          <a:p>
            <a:pPr marL="0" indent="0" algn="just">
              <a:lnSpc>
                <a:spcPct val="120000"/>
              </a:lnSpc>
              <a:spcBef>
                <a:spcPts val="0"/>
              </a:spcBef>
              <a:buClrTx/>
              <a:buNone/>
            </a:pPr>
            <a:r>
              <a:rPr lang="en-US" sz="2600" b="1" dirty="0">
                <a:solidFill>
                  <a:schemeClr val="tx1"/>
                </a:solidFill>
              </a:rPr>
              <a:t>RUBBISH: </a:t>
            </a:r>
            <a:r>
              <a:rPr lang="en-US" sz="2600" dirty="0">
                <a:solidFill>
                  <a:schemeClr val="tx1"/>
                </a:solidFill>
              </a:rPr>
              <a:t>Solid wastes originating in houses, commercial establishments, industries, excluding garbage and ash. Can be Combustible or Non-combustible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1262040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800" b="1" dirty="0">
                <a:solidFill>
                  <a:schemeClr val="tx1"/>
                </a:solidFill>
              </a:rPr>
              <a:t>Other Terminologies used in waste management </a:t>
            </a:r>
          </a:p>
          <a:p>
            <a:pPr algn="just">
              <a:lnSpc>
                <a:spcPct val="120000"/>
              </a:lnSpc>
              <a:spcBef>
                <a:spcPts val="0"/>
              </a:spcBef>
              <a:buClrTx/>
              <a:buFont typeface="Wingdings" panose="05000000000000000000" pitchFamily="2" charset="2"/>
              <a:buChar char="q"/>
            </a:pPr>
            <a:r>
              <a:rPr lang="en-US" sz="2800" b="1" dirty="0">
                <a:solidFill>
                  <a:schemeClr val="tx1"/>
                </a:solidFill>
              </a:rPr>
              <a:t>Waste segregation </a:t>
            </a:r>
            <a:r>
              <a:rPr lang="en-US" sz="2800" dirty="0">
                <a:solidFill>
                  <a:schemeClr val="tx1"/>
                </a:solidFill>
              </a:rPr>
              <a:t>- is the process of dividing garbage and waste products in an effort to reduce, reuse and recycle materials.</a:t>
            </a:r>
          </a:p>
          <a:p>
            <a:pPr algn="just">
              <a:lnSpc>
                <a:spcPct val="120000"/>
              </a:lnSpc>
              <a:spcBef>
                <a:spcPts val="0"/>
              </a:spcBef>
              <a:buClrTx/>
              <a:buFont typeface="Wingdings" panose="05000000000000000000" pitchFamily="2" charset="2"/>
              <a:buChar char="q"/>
            </a:pPr>
            <a:r>
              <a:rPr lang="en-US" sz="2800" b="1" dirty="0">
                <a:solidFill>
                  <a:schemeClr val="tx1"/>
                </a:solidFill>
              </a:rPr>
              <a:t>Waste minimization </a:t>
            </a:r>
            <a:r>
              <a:rPr lang="en-US" sz="2800" dirty="0">
                <a:solidFill>
                  <a:schemeClr val="tx1"/>
                </a:solidFill>
              </a:rPr>
              <a:t>- is a set of processes and practices intended to reduce the amount of waste produced. </a:t>
            </a:r>
          </a:p>
          <a:p>
            <a:pPr algn="just">
              <a:lnSpc>
                <a:spcPct val="120000"/>
              </a:lnSpc>
              <a:spcBef>
                <a:spcPts val="0"/>
              </a:spcBef>
              <a:buClrTx/>
              <a:buFont typeface="Wingdings" panose="05000000000000000000" pitchFamily="2" charset="2"/>
              <a:buChar char="q"/>
            </a:pPr>
            <a:r>
              <a:rPr lang="en-US" sz="2800" b="1" dirty="0">
                <a:solidFill>
                  <a:schemeClr val="tx1"/>
                </a:solidFill>
              </a:rPr>
              <a:t>Waste disposal </a:t>
            </a:r>
            <a:r>
              <a:rPr lang="en-US" sz="2800" dirty="0">
                <a:solidFill>
                  <a:schemeClr val="tx1"/>
                </a:solidFill>
              </a:rPr>
              <a:t>- Removing and destroying or storing damaged, used or other unwanted domestic, agricultural or industrial products and substances</a:t>
            </a:r>
          </a:p>
          <a:p>
            <a:pPr algn="just">
              <a:lnSpc>
                <a:spcPct val="120000"/>
              </a:lnSpc>
              <a:spcBef>
                <a:spcPts val="0"/>
              </a:spcBef>
              <a:buClrTx/>
              <a:buFont typeface="Wingdings" panose="05000000000000000000" pitchFamily="2" charset="2"/>
              <a:buChar char="q"/>
            </a:pPr>
            <a:r>
              <a:rPr lang="en-US" sz="2800" b="1" dirty="0">
                <a:solidFill>
                  <a:schemeClr val="tx1"/>
                </a:solidFill>
              </a:rPr>
              <a:t>Waste treatment </a:t>
            </a:r>
            <a:r>
              <a:rPr lang="en-US" sz="2800" dirty="0">
                <a:solidFill>
                  <a:schemeClr val="tx1"/>
                </a:solidFill>
              </a:rPr>
              <a:t>- refers to the activities required to ensure that waste has the least practicable impact on the environment.</a:t>
            </a:r>
          </a:p>
          <a:p>
            <a:pPr algn="just">
              <a:lnSpc>
                <a:spcPct val="120000"/>
              </a:lnSpc>
              <a:spcBef>
                <a:spcPts val="0"/>
              </a:spcBef>
              <a:buClrTx/>
              <a:buFont typeface="Wingdings" panose="05000000000000000000" pitchFamily="2" charset="2"/>
              <a:buChar char="q"/>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121231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48755"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Institutional solid waste</a:t>
            </a:r>
            <a:r>
              <a:rPr lang="en-US" sz="2600" dirty="0">
                <a:solidFill>
                  <a:schemeClr val="tx1"/>
                </a:solidFill>
              </a:rPr>
              <a:t> is a waste generated from public and government institutions: healthcare facilities, offices, religious institutes, schools, universities, etc.</a:t>
            </a:r>
          </a:p>
          <a:p>
            <a:pPr marL="0" indent="0" algn="just">
              <a:lnSpc>
                <a:spcPct val="120000"/>
              </a:lnSpc>
              <a:spcBef>
                <a:spcPts val="0"/>
              </a:spcBef>
              <a:buClrTx/>
              <a:buNone/>
            </a:pPr>
            <a:r>
              <a:rPr lang="en-US" sz="2600" b="1" dirty="0">
                <a:solidFill>
                  <a:schemeClr val="tx1"/>
                </a:solidFill>
              </a:rPr>
              <a:t>Classification of Solid Waste</a:t>
            </a:r>
          </a:p>
          <a:p>
            <a:pPr algn="just">
              <a:lnSpc>
                <a:spcPct val="120000"/>
              </a:lnSpc>
              <a:spcBef>
                <a:spcPts val="0"/>
              </a:spcBef>
              <a:buClrTx/>
              <a:buFont typeface="Wingdings" panose="05000000000000000000" pitchFamily="2" charset="2"/>
              <a:buChar char="q"/>
            </a:pPr>
            <a:r>
              <a:rPr lang="en-US" sz="2600" dirty="0">
                <a:solidFill>
                  <a:schemeClr val="tx1"/>
                </a:solidFill>
              </a:rPr>
              <a:t>Taxonomically, waste can be categorized in terms of state of matter i.e.: solid, liquid and gaseous and this can be classified as either hazardous or non-hazardous waste. Also, it can be toxic,  hazardous or volatile.</a:t>
            </a:r>
          </a:p>
          <a:p>
            <a:pPr algn="just">
              <a:lnSpc>
                <a:spcPct val="120000"/>
              </a:lnSpc>
              <a:spcBef>
                <a:spcPts val="0"/>
              </a:spcBef>
              <a:buClrTx/>
              <a:buFont typeface="Wingdings" panose="05000000000000000000" pitchFamily="2" charset="2"/>
              <a:buChar char="q"/>
            </a:pPr>
            <a:r>
              <a:rPr lang="en-US" sz="2600" dirty="0">
                <a:solidFill>
                  <a:schemeClr val="tx1"/>
                </a:solidFill>
              </a:rPr>
              <a:t>Solid waste can be classified as biodegradable or non-biodegradable depending units properties.</a:t>
            </a:r>
          </a:p>
          <a:p>
            <a:pPr algn="just">
              <a:lnSpc>
                <a:spcPct val="120000"/>
              </a:lnSpc>
              <a:spcBef>
                <a:spcPts val="0"/>
              </a:spcBef>
              <a:buClrTx/>
              <a:buFont typeface="Wingdings" panose="05000000000000000000" pitchFamily="2" charset="2"/>
              <a:buChar char="q"/>
            </a:pPr>
            <a:r>
              <a:rPr lang="en-US" sz="2600" dirty="0">
                <a:solidFill>
                  <a:schemeClr val="tx1"/>
                </a:solidFill>
              </a:rPr>
              <a:t>Classified as hazardous and Non-hazardous waste depending on the toxicity of the waste. </a:t>
            </a:r>
          </a:p>
          <a:p>
            <a:pPr algn="just">
              <a:lnSpc>
                <a:spcPct val="120000"/>
              </a:lnSpc>
              <a:spcBef>
                <a:spcPts val="0"/>
              </a:spcBef>
              <a:buClrTx/>
              <a:buFont typeface="Wingdings" panose="05000000000000000000" pitchFamily="2" charset="2"/>
              <a:buChar char="q"/>
            </a:pPr>
            <a:r>
              <a:rPr lang="en-US" sz="2600" dirty="0">
                <a:solidFill>
                  <a:schemeClr val="tx1"/>
                </a:solidFill>
              </a:rPr>
              <a:t>Non-Hazardous solid waste can also be classified as organic or non-organic depending on the composition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1302738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Types/ Categories / Classification of wastes:</a:t>
            </a:r>
          </a:p>
          <a:p>
            <a:pPr marL="0" indent="0" algn="just">
              <a:lnSpc>
                <a:spcPct val="120000"/>
              </a:lnSpc>
              <a:spcBef>
                <a:spcPts val="0"/>
              </a:spcBef>
              <a:buClrTx/>
              <a:buNone/>
            </a:pPr>
            <a:r>
              <a:rPr lang="en-US" sz="2600" b="1" dirty="0">
                <a:solidFill>
                  <a:schemeClr val="tx1"/>
                </a:solidFill>
              </a:rPr>
              <a:t>1. Solid waste</a:t>
            </a:r>
          </a:p>
          <a:p>
            <a:pPr marL="0" indent="0" algn="just">
              <a:lnSpc>
                <a:spcPct val="120000"/>
              </a:lnSpc>
              <a:spcBef>
                <a:spcPts val="0"/>
              </a:spcBef>
              <a:buClrTx/>
              <a:buNone/>
            </a:pPr>
            <a:r>
              <a:rPr lang="en-US" sz="2600" dirty="0">
                <a:solidFill>
                  <a:schemeClr val="tx1"/>
                </a:solidFill>
              </a:rPr>
              <a:t>These are useless and unwanted substances discarded by human society. These include urban wastes, industrial wastes, agricultural wastes, biomedical wastes and radioactive wastes. The term refuse is also used for solid waste.</a:t>
            </a:r>
          </a:p>
          <a:p>
            <a:pPr marL="0" indent="0" algn="just">
              <a:lnSpc>
                <a:spcPct val="120000"/>
              </a:lnSpc>
              <a:spcBef>
                <a:spcPts val="0"/>
              </a:spcBef>
              <a:buClrTx/>
              <a:buNone/>
            </a:pPr>
            <a:r>
              <a:rPr lang="en-US" sz="2600" b="1" dirty="0">
                <a:solidFill>
                  <a:schemeClr val="tx1"/>
                </a:solidFill>
              </a:rPr>
              <a:t>2. Liquid waste</a:t>
            </a:r>
          </a:p>
          <a:p>
            <a:pPr marL="0" indent="0" algn="just">
              <a:lnSpc>
                <a:spcPct val="120000"/>
              </a:lnSpc>
              <a:spcBef>
                <a:spcPts val="0"/>
              </a:spcBef>
              <a:buClrTx/>
              <a:buNone/>
            </a:pPr>
            <a:r>
              <a:rPr lang="en-US" sz="2600" dirty="0">
                <a:solidFill>
                  <a:schemeClr val="tx1"/>
                </a:solidFill>
              </a:rPr>
              <a:t>Wastes generated from washing, flushing or manufacturing processes of industries are called liquid wastes. Such a waste is called sewage. </a:t>
            </a:r>
          </a:p>
          <a:p>
            <a:pPr marL="0" indent="0" algn="just">
              <a:lnSpc>
                <a:spcPct val="120000"/>
              </a:lnSpc>
              <a:spcBef>
                <a:spcPts val="0"/>
              </a:spcBef>
              <a:buClrTx/>
              <a:buNone/>
            </a:pPr>
            <a:r>
              <a:rPr lang="en-US" sz="2600" b="1" dirty="0">
                <a:solidFill>
                  <a:schemeClr val="tx1"/>
                </a:solidFill>
              </a:rPr>
              <a:t>3. Gaseous waste</a:t>
            </a:r>
          </a:p>
          <a:p>
            <a:pPr marL="0" indent="0" algn="just">
              <a:lnSpc>
                <a:spcPct val="120000"/>
              </a:lnSpc>
              <a:spcBef>
                <a:spcPts val="0"/>
              </a:spcBef>
              <a:buClrTx/>
              <a:buNone/>
            </a:pPr>
            <a:r>
              <a:rPr lang="en-US" sz="2600" dirty="0">
                <a:solidFill>
                  <a:schemeClr val="tx1"/>
                </a:solidFill>
              </a:rPr>
              <a:t>These wastes are released in the form of gases from automobiles, factories, burning of fossil fuels etc. and get mixed in the atmosphere. These gases include carbon monoxide, CO2, </a:t>
            </a:r>
            <a:r>
              <a:rPr lang="en-US" sz="2600" dirty="0" err="1">
                <a:solidFill>
                  <a:schemeClr val="tx1"/>
                </a:solidFill>
              </a:rPr>
              <a:t>sulphur</a:t>
            </a:r>
            <a:r>
              <a:rPr lang="en-US" sz="2600" dirty="0">
                <a:solidFill>
                  <a:schemeClr val="tx1"/>
                </a:solidFill>
              </a:rPr>
              <a:t> dioxide, nitrogen dioxide, ozone, methane, </a:t>
            </a:r>
            <a:r>
              <a:rPr lang="en-US" sz="2600" dirty="0" err="1">
                <a:solidFill>
                  <a:schemeClr val="tx1"/>
                </a:solidFill>
              </a:rPr>
              <a:t>etc</a:t>
            </a: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NB:</a:t>
            </a:r>
          </a:p>
          <a:p>
            <a:pPr marL="0" indent="0" algn="just">
              <a:lnSpc>
                <a:spcPct val="120000"/>
              </a:lnSpc>
              <a:spcBef>
                <a:spcPts val="0"/>
              </a:spcBef>
              <a:buClrTx/>
              <a:buNone/>
            </a:pPr>
            <a:r>
              <a:rPr lang="en-US" sz="2600" dirty="0">
                <a:solidFill>
                  <a:schemeClr val="tx1"/>
                </a:solidFill>
              </a:rPr>
              <a:t>Waste is classified by its source and by its properties. In general, the wastes are classified on the basis of their biological, chemical and physical properties and also on the basis of nature.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31907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Functions of Carbohydrates</a:t>
            </a:r>
          </a:p>
          <a:p>
            <a:pPr algn="just">
              <a:lnSpc>
                <a:spcPct val="120000"/>
              </a:lnSpc>
              <a:spcBef>
                <a:spcPts val="0"/>
              </a:spcBef>
              <a:buClrTx/>
              <a:buFont typeface="Wingdings" panose="05000000000000000000" pitchFamily="2" charset="2"/>
              <a:buChar char="q"/>
            </a:pPr>
            <a:r>
              <a:rPr lang="en-US" sz="2600" dirty="0">
                <a:solidFill>
                  <a:schemeClr val="tx1"/>
                </a:solidFill>
              </a:rPr>
              <a:t>Source of energy</a:t>
            </a:r>
          </a:p>
          <a:p>
            <a:pPr algn="just">
              <a:lnSpc>
                <a:spcPct val="120000"/>
              </a:lnSpc>
              <a:spcBef>
                <a:spcPts val="0"/>
              </a:spcBef>
              <a:buClrTx/>
              <a:buFont typeface="Wingdings" panose="05000000000000000000" pitchFamily="2" charset="2"/>
              <a:buChar char="q"/>
            </a:pPr>
            <a:r>
              <a:rPr lang="en-US" sz="2600" dirty="0">
                <a:solidFill>
                  <a:schemeClr val="tx1"/>
                </a:solidFill>
              </a:rPr>
              <a:t>Serves as lubricants for joints</a:t>
            </a:r>
          </a:p>
          <a:p>
            <a:pPr algn="just">
              <a:lnSpc>
                <a:spcPct val="120000"/>
              </a:lnSpc>
              <a:spcBef>
                <a:spcPts val="0"/>
              </a:spcBef>
              <a:buClrTx/>
              <a:buFont typeface="Wingdings" panose="05000000000000000000" pitchFamily="2" charset="2"/>
              <a:buChar char="q"/>
            </a:pPr>
            <a:r>
              <a:rPr lang="en-US" sz="2600" dirty="0">
                <a:solidFill>
                  <a:schemeClr val="tx1"/>
                </a:solidFill>
              </a:rPr>
              <a:t>Serves as transport media</a:t>
            </a:r>
          </a:p>
          <a:p>
            <a:pPr algn="just">
              <a:lnSpc>
                <a:spcPct val="120000"/>
              </a:lnSpc>
              <a:spcBef>
                <a:spcPts val="0"/>
              </a:spcBef>
              <a:buClrTx/>
              <a:buFont typeface="Wingdings" panose="05000000000000000000" pitchFamily="2" charset="2"/>
              <a:buChar char="q"/>
            </a:pPr>
            <a:r>
              <a:rPr lang="en-US" sz="2600" dirty="0">
                <a:solidFill>
                  <a:schemeClr val="tx1"/>
                </a:solidFill>
              </a:rPr>
              <a:t>Serves as catalysts</a:t>
            </a:r>
          </a:p>
          <a:p>
            <a:pPr algn="just">
              <a:lnSpc>
                <a:spcPct val="120000"/>
              </a:lnSpc>
              <a:spcBef>
                <a:spcPts val="0"/>
              </a:spcBef>
              <a:buClrTx/>
              <a:buFont typeface="Wingdings" panose="05000000000000000000" pitchFamily="2" charset="2"/>
              <a:buChar char="q"/>
            </a:pPr>
            <a:r>
              <a:rPr lang="en-US" sz="2600" dirty="0">
                <a:solidFill>
                  <a:schemeClr val="tx1"/>
                </a:solidFill>
              </a:rPr>
              <a:t>Serves in regulatory and protective mechanism</a:t>
            </a:r>
          </a:p>
          <a:p>
            <a:pPr algn="just">
              <a:lnSpc>
                <a:spcPct val="120000"/>
              </a:lnSpc>
              <a:spcBef>
                <a:spcPts val="0"/>
              </a:spcBef>
              <a:buClrTx/>
              <a:buFont typeface="Wingdings" panose="05000000000000000000" pitchFamily="2" charset="2"/>
              <a:buChar char="q"/>
            </a:pPr>
            <a:r>
              <a:rPr lang="en-US" sz="2600" dirty="0">
                <a:solidFill>
                  <a:schemeClr val="tx1"/>
                </a:solidFill>
              </a:rPr>
              <a:t>Maintains body temperature</a:t>
            </a:r>
          </a:p>
          <a:p>
            <a:pPr marL="0" indent="0" algn="ctr">
              <a:lnSpc>
                <a:spcPct val="120000"/>
              </a:lnSpc>
              <a:spcBef>
                <a:spcPts val="0"/>
              </a:spcBef>
              <a:buClrTx/>
              <a:buNone/>
            </a:pPr>
            <a:r>
              <a:rPr lang="en-US" sz="2600" b="1" dirty="0">
                <a:solidFill>
                  <a:schemeClr val="tx1"/>
                </a:solidFill>
              </a:rPr>
              <a:t>Carbohydrate metabolism</a:t>
            </a:r>
          </a:p>
          <a:p>
            <a:pPr marL="0" indent="0" algn="just">
              <a:lnSpc>
                <a:spcPct val="120000"/>
              </a:lnSpc>
              <a:spcBef>
                <a:spcPts val="0"/>
              </a:spcBef>
              <a:buClrTx/>
              <a:buNone/>
            </a:pPr>
            <a:r>
              <a:rPr lang="en-US" sz="2600" dirty="0">
                <a:solidFill>
                  <a:schemeClr val="tx1"/>
                </a:solidFill>
              </a:rPr>
              <a:t>Metabolism denotes the various biochemical processes responsible for the formation, breakdown and conversion of carbohydrates in living organisms</a:t>
            </a:r>
          </a:p>
          <a:p>
            <a:pPr marL="0" indent="0" algn="just">
              <a:lnSpc>
                <a:spcPct val="120000"/>
              </a:lnSpc>
              <a:spcBef>
                <a:spcPts val="0"/>
              </a:spcBef>
              <a:buClrTx/>
              <a:buNone/>
            </a:pPr>
            <a:r>
              <a:rPr lang="en-US" sz="2600" b="1" dirty="0">
                <a:solidFill>
                  <a:schemeClr val="tx1"/>
                </a:solidFill>
              </a:rPr>
              <a:t>NB:</a:t>
            </a:r>
          </a:p>
          <a:p>
            <a:pPr algn="just">
              <a:lnSpc>
                <a:spcPct val="120000"/>
              </a:lnSpc>
              <a:spcBef>
                <a:spcPts val="0"/>
              </a:spcBef>
              <a:buClrTx/>
              <a:buFont typeface="Wingdings" panose="05000000000000000000" pitchFamily="2" charset="2"/>
              <a:buChar char="q"/>
            </a:pPr>
            <a:r>
              <a:rPr lang="en-US" sz="2600" dirty="0">
                <a:solidFill>
                  <a:schemeClr val="tx1"/>
                </a:solidFill>
              </a:rPr>
              <a:t>Carbohydrates are stored as glycogen.</a:t>
            </a:r>
          </a:p>
          <a:p>
            <a:pPr algn="just">
              <a:lnSpc>
                <a:spcPct val="120000"/>
              </a:lnSpc>
              <a:spcBef>
                <a:spcPts val="0"/>
              </a:spcBef>
              <a:buClrTx/>
              <a:buFont typeface="Wingdings" panose="05000000000000000000" pitchFamily="2" charset="2"/>
              <a:buChar char="q"/>
            </a:pPr>
            <a:r>
              <a:rPr lang="en-US" sz="2600" dirty="0">
                <a:solidFill>
                  <a:schemeClr val="tx1"/>
                </a:solidFill>
              </a:rPr>
              <a:t>Excess is converted as fats and stored in the body.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075729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Types and Sources of solid waste</a:t>
            </a:r>
          </a:p>
          <a:p>
            <a:pPr marL="0" indent="0" algn="just">
              <a:lnSpc>
                <a:spcPct val="120000"/>
              </a:lnSpc>
              <a:spcBef>
                <a:spcPts val="0"/>
              </a:spcBef>
              <a:buClrTx/>
              <a:buNone/>
            </a:pPr>
            <a:r>
              <a:rPr lang="en-US" sz="2600" dirty="0">
                <a:solidFill>
                  <a:schemeClr val="tx1"/>
                </a:solidFill>
              </a:rPr>
              <a:t>In all cases the following sources of solid wastes are universal:</a:t>
            </a:r>
          </a:p>
          <a:p>
            <a:pPr marL="0" indent="0" algn="just">
              <a:lnSpc>
                <a:spcPct val="120000"/>
              </a:lnSpc>
              <a:spcBef>
                <a:spcPts val="0"/>
              </a:spcBef>
              <a:buClrTx/>
              <a:buNone/>
            </a:pPr>
            <a:r>
              <a:rPr lang="en-US" sz="2600" dirty="0">
                <a:solidFill>
                  <a:schemeClr val="tx1"/>
                </a:solidFill>
              </a:rPr>
              <a:t>1. </a:t>
            </a:r>
            <a:r>
              <a:rPr lang="en-US" sz="2600" b="1" dirty="0">
                <a:solidFill>
                  <a:schemeClr val="tx1"/>
                </a:solidFill>
              </a:rPr>
              <a:t>Residential waste: </a:t>
            </a:r>
            <a:r>
              <a:rPr lang="en-US" sz="2600" dirty="0">
                <a:solidFill>
                  <a:schemeClr val="tx1"/>
                </a:solidFill>
              </a:rPr>
              <a:t>generated from living households (domestic), generally contain non-hazardous solid wastes; kitchen waste, and ash are common in Kenya.</a:t>
            </a:r>
          </a:p>
          <a:p>
            <a:pPr marL="0" indent="0" algn="just">
              <a:lnSpc>
                <a:spcPct val="120000"/>
              </a:lnSpc>
              <a:spcBef>
                <a:spcPts val="0"/>
              </a:spcBef>
              <a:buClrTx/>
              <a:buNone/>
            </a:pPr>
            <a:r>
              <a:rPr lang="en-US" sz="2600" dirty="0">
                <a:solidFill>
                  <a:schemeClr val="tx1"/>
                </a:solidFill>
              </a:rPr>
              <a:t>2. </a:t>
            </a:r>
            <a:r>
              <a:rPr lang="en-US" sz="2600" b="1" dirty="0">
                <a:solidFill>
                  <a:schemeClr val="tx1"/>
                </a:solidFill>
              </a:rPr>
              <a:t>Agricultural waste: </a:t>
            </a:r>
            <a:r>
              <a:rPr lang="en-US" sz="2600" dirty="0">
                <a:solidFill>
                  <a:schemeClr val="tx1"/>
                </a:solidFill>
              </a:rPr>
              <a:t>solid wastes due to agricultural activities: food residues, animal dung, crop residues, etc. Such wastes are usually non-hazardous and negligible in rural parts of Kenya. These wastes are usually reused as livestock feeds, fuels, manures and hence pose minimal risk to the environment.</a:t>
            </a:r>
          </a:p>
          <a:p>
            <a:pPr marL="0" indent="0" algn="just">
              <a:lnSpc>
                <a:spcPct val="120000"/>
              </a:lnSpc>
              <a:spcBef>
                <a:spcPts val="0"/>
              </a:spcBef>
              <a:buClrTx/>
              <a:buNone/>
            </a:pPr>
            <a:r>
              <a:rPr lang="en-US" sz="2600" dirty="0">
                <a:solidFill>
                  <a:schemeClr val="tx1"/>
                </a:solidFill>
              </a:rPr>
              <a:t>3. </a:t>
            </a:r>
            <a:r>
              <a:rPr lang="en-US" sz="2600" b="1" dirty="0">
                <a:solidFill>
                  <a:schemeClr val="tx1"/>
                </a:solidFill>
              </a:rPr>
              <a:t>Commercial waste: </a:t>
            </a:r>
            <a:r>
              <a:rPr lang="en-US" sz="2600" dirty="0">
                <a:solidFill>
                  <a:schemeClr val="tx1"/>
                </a:solidFill>
              </a:rPr>
              <a:t>wastes generated from business establishments: food establishments, shops, etc., that generate generally non-hazardous waste such as paper, cardboard, wood, metals and plastic.</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199269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4. Industrial wastes: </a:t>
            </a:r>
            <a:r>
              <a:rPr lang="en-US" sz="2600" dirty="0">
                <a:solidFill>
                  <a:schemeClr val="tx1"/>
                </a:solidFill>
              </a:rPr>
              <a:t>from various types of industrial processes. The nature of the waste depends on the type of industry and kind of raw material involved. There may be toxic and hazardous wastes that have adverse effects to the environment.</a:t>
            </a:r>
          </a:p>
          <a:p>
            <a:pPr marL="0" indent="0" algn="just">
              <a:lnSpc>
                <a:spcPct val="120000"/>
              </a:lnSpc>
              <a:spcBef>
                <a:spcPts val="0"/>
              </a:spcBef>
              <a:buClrTx/>
              <a:buNone/>
            </a:pPr>
            <a:r>
              <a:rPr lang="en-US" sz="2600" b="1" dirty="0">
                <a:solidFill>
                  <a:schemeClr val="tx1"/>
                </a:solidFill>
              </a:rPr>
              <a:t>5. Institutional solid waste: </a:t>
            </a:r>
            <a:r>
              <a:rPr lang="en-US" sz="2600" dirty="0">
                <a:solidFill>
                  <a:schemeClr val="tx1"/>
                </a:solidFill>
              </a:rPr>
              <a:t>generating from public and government institutions: offices, religious institutes, schools, universities, etc.</a:t>
            </a:r>
          </a:p>
          <a:p>
            <a:pPr marL="0" indent="0" algn="just">
              <a:lnSpc>
                <a:spcPct val="120000"/>
              </a:lnSpc>
              <a:spcBef>
                <a:spcPts val="0"/>
              </a:spcBef>
              <a:buClrTx/>
              <a:buNone/>
            </a:pPr>
            <a:r>
              <a:rPr lang="en-US" sz="2600" b="1" dirty="0">
                <a:solidFill>
                  <a:schemeClr val="tx1"/>
                </a:solidFill>
              </a:rPr>
              <a:t>6. Hospital solid wastes: </a:t>
            </a:r>
            <a:r>
              <a:rPr lang="en-US" sz="2600" dirty="0">
                <a:solidFill>
                  <a:schemeClr val="tx1"/>
                </a:solidFill>
              </a:rPr>
              <a:t>Also referred biomedical wastes as discarded, unwanted solid wastes from hospitals. Consists of both non-hazardous and hazardous waste. It helps to identify whether the waste is hazardous or not. </a:t>
            </a:r>
          </a:p>
          <a:p>
            <a:pPr marL="0" indent="0" algn="just">
              <a:lnSpc>
                <a:spcPct val="120000"/>
              </a:lnSpc>
              <a:spcBef>
                <a:spcPts val="0"/>
              </a:spcBef>
              <a:buClrTx/>
              <a:buNone/>
            </a:pPr>
            <a:r>
              <a:rPr lang="en-US" sz="2600" b="1" dirty="0">
                <a:solidFill>
                  <a:schemeClr val="tx1"/>
                </a:solidFill>
              </a:rPr>
              <a:t>7. Electronic waste, e-waste: </a:t>
            </a:r>
            <a:r>
              <a:rPr lang="en-US" sz="2600" dirty="0">
                <a:solidFill>
                  <a:schemeClr val="tx1"/>
                </a:solidFill>
              </a:rPr>
              <a:t>Fastest growing solid waste problem arising from disposal of used electronic gadgets e.g. used computers, batteries etc.</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4778985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fontScale="62500" lnSpcReduction="20000"/>
          </a:bodyPr>
          <a:lstStyle/>
          <a:p>
            <a:pPr marL="0" indent="0" algn="just">
              <a:lnSpc>
                <a:spcPct val="120000"/>
              </a:lnSpc>
              <a:spcBef>
                <a:spcPts val="0"/>
              </a:spcBef>
              <a:buClrTx/>
              <a:buNone/>
            </a:pPr>
            <a:r>
              <a:rPr lang="en-US" sz="2800" b="1" dirty="0">
                <a:solidFill>
                  <a:schemeClr val="tx1"/>
                </a:solidFill>
              </a:rPr>
              <a:t>For solid waste to be produced, it depends on:</a:t>
            </a:r>
          </a:p>
          <a:p>
            <a:pPr algn="just">
              <a:lnSpc>
                <a:spcPct val="120000"/>
              </a:lnSpc>
              <a:spcBef>
                <a:spcPts val="0"/>
              </a:spcBef>
              <a:buClrTx/>
              <a:buFont typeface="Wingdings" panose="05000000000000000000" pitchFamily="2" charset="2"/>
              <a:buChar char="q"/>
            </a:pPr>
            <a:r>
              <a:rPr lang="en-US" sz="2800" dirty="0">
                <a:solidFill>
                  <a:schemeClr val="tx1"/>
                </a:solidFill>
              </a:rPr>
              <a:t>Geographical location</a:t>
            </a:r>
          </a:p>
          <a:p>
            <a:pPr algn="just">
              <a:lnSpc>
                <a:spcPct val="120000"/>
              </a:lnSpc>
              <a:spcBef>
                <a:spcPts val="0"/>
              </a:spcBef>
              <a:buClrTx/>
              <a:buFont typeface="Wingdings" panose="05000000000000000000" pitchFamily="2" charset="2"/>
              <a:buChar char="q"/>
            </a:pPr>
            <a:r>
              <a:rPr lang="en-US" sz="2800" dirty="0">
                <a:solidFill>
                  <a:schemeClr val="tx1"/>
                </a:solidFill>
              </a:rPr>
              <a:t>Climate</a:t>
            </a:r>
          </a:p>
          <a:p>
            <a:pPr algn="just">
              <a:lnSpc>
                <a:spcPct val="120000"/>
              </a:lnSpc>
              <a:spcBef>
                <a:spcPts val="0"/>
              </a:spcBef>
              <a:buClrTx/>
              <a:buFont typeface="Wingdings" panose="05000000000000000000" pitchFamily="2" charset="2"/>
              <a:buChar char="q"/>
            </a:pPr>
            <a:r>
              <a:rPr lang="en-US" sz="2800" dirty="0">
                <a:solidFill>
                  <a:schemeClr val="tx1"/>
                </a:solidFill>
              </a:rPr>
              <a:t>Degree of industrialization</a:t>
            </a:r>
          </a:p>
          <a:p>
            <a:pPr algn="just">
              <a:lnSpc>
                <a:spcPct val="120000"/>
              </a:lnSpc>
              <a:spcBef>
                <a:spcPts val="0"/>
              </a:spcBef>
              <a:buClrTx/>
              <a:buFont typeface="Wingdings" panose="05000000000000000000" pitchFamily="2" charset="2"/>
              <a:buChar char="q"/>
            </a:pPr>
            <a:r>
              <a:rPr lang="en-US" sz="2800" dirty="0">
                <a:solidFill>
                  <a:schemeClr val="tx1"/>
                </a:solidFill>
              </a:rPr>
              <a:t>Available resources</a:t>
            </a:r>
          </a:p>
          <a:p>
            <a:pPr algn="just">
              <a:lnSpc>
                <a:spcPct val="120000"/>
              </a:lnSpc>
              <a:spcBef>
                <a:spcPts val="0"/>
              </a:spcBef>
              <a:buClrTx/>
              <a:buFont typeface="Wingdings" panose="05000000000000000000" pitchFamily="2" charset="2"/>
              <a:buChar char="q"/>
            </a:pPr>
            <a:r>
              <a:rPr lang="en-US" sz="2800" dirty="0">
                <a:solidFill>
                  <a:schemeClr val="tx1"/>
                </a:solidFill>
              </a:rPr>
              <a:t>Social economic conditions,</a:t>
            </a:r>
          </a:p>
          <a:p>
            <a:pPr algn="just">
              <a:lnSpc>
                <a:spcPct val="120000"/>
              </a:lnSpc>
              <a:spcBef>
                <a:spcPts val="0"/>
              </a:spcBef>
              <a:buClrTx/>
              <a:buFont typeface="Wingdings" panose="05000000000000000000" pitchFamily="2" charset="2"/>
              <a:buChar char="q"/>
            </a:pPr>
            <a:r>
              <a:rPr lang="en-US" sz="2800" dirty="0">
                <a:solidFill>
                  <a:schemeClr val="tx1"/>
                </a:solidFill>
              </a:rPr>
              <a:t>Lifestyle</a:t>
            </a:r>
          </a:p>
          <a:p>
            <a:pPr algn="just">
              <a:lnSpc>
                <a:spcPct val="120000"/>
              </a:lnSpc>
              <a:spcBef>
                <a:spcPts val="0"/>
              </a:spcBef>
              <a:buClrTx/>
              <a:buFont typeface="Wingdings" panose="05000000000000000000" pitchFamily="2" charset="2"/>
              <a:buChar char="q"/>
            </a:pPr>
            <a:r>
              <a:rPr lang="en-US" sz="2800" dirty="0">
                <a:solidFill>
                  <a:schemeClr val="tx1"/>
                </a:solidFill>
              </a:rPr>
              <a:t>Behaviors  of consumers</a:t>
            </a:r>
          </a:p>
          <a:p>
            <a:pPr marL="0" indent="0" algn="just">
              <a:lnSpc>
                <a:spcPct val="120000"/>
              </a:lnSpc>
              <a:spcBef>
                <a:spcPts val="0"/>
              </a:spcBef>
              <a:buClrTx/>
              <a:buNone/>
            </a:pPr>
            <a:r>
              <a:rPr lang="en-US" sz="2800" b="1" dirty="0">
                <a:solidFill>
                  <a:schemeClr val="tx1"/>
                </a:solidFill>
              </a:rPr>
              <a:t>Risks associated with poor management of solid waste </a:t>
            </a:r>
          </a:p>
          <a:p>
            <a:pPr algn="just">
              <a:lnSpc>
                <a:spcPct val="120000"/>
              </a:lnSpc>
              <a:spcBef>
                <a:spcPts val="0"/>
              </a:spcBef>
              <a:buClrTx/>
              <a:buFont typeface="Wingdings" panose="05000000000000000000" pitchFamily="2" charset="2"/>
              <a:buChar char="q"/>
            </a:pPr>
            <a:r>
              <a:rPr lang="en-US" sz="2800" dirty="0">
                <a:solidFill>
                  <a:schemeClr val="tx1"/>
                </a:solidFill>
              </a:rPr>
              <a:t>Breeding ground for disease carriers : Rats, flies, Mosquitoes, cockroaches , pigs, birds and other disease vectors breed in open dumps, waste storage facilities and piles of rotten refuse.</a:t>
            </a:r>
          </a:p>
          <a:p>
            <a:pPr algn="just">
              <a:lnSpc>
                <a:spcPct val="120000"/>
              </a:lnSpc>
              <a:spcBef>
                <a:spcPts val="0"/>
              </a:spcBef>
              <a:buClrTx/>
              <a:buFont typeface="Wingdings" panose="05000000000000000000" pitchFamily="2" charset="2"/>
              <a:buChar char="q"/>
            </a:pPr>
            <a:r>
              <a:rPr lang="en-US" sz="2800" dirty="0">
                <a:solidFill>
                  <a:schemeClr val="tx1"/>
                </a:solidFill>
              </a:rPr>
              <a:t>Spread of disease by animals and other vectors and food: The above vectors transmit diseases and pathogenic bacteria from households, consumption of meat from animal eating infected waste.</a:t>
            </a:r>
          </a:p>
          <a:p>
            <a:pPr algn="just">
              <a:lnSpc>
                <a:spcPct val="120000"/>
              </a:lnSpc>
              <a:spcBef>
                <a:spcPts val="0"/>
              </a:spcBef>
              <a:buClrTx/>
              <a:buFont typeface="Wingdings" panose="05000000000000000000" pitchFamily="2" charset="2"/>
              <a:buChar char="q"/>
            </a:pPr>
            <a:r>
              <a:rPr lang="en-US" sz="2800" dirty="0">
                <a:solidFill>
                  <a:schemeClr val="tx1"/>
                </a:solidFill>
              </a:rPr>
              <a:t>Spread of disease by direct contact: waste workers and scavengers risk accidents for they are in direct contact with waste. People using recycle materials which are not well disinfected risk infections.</a:t>
            </a:r>
          </a:p>
          <a:p>
            <a:pPr algn="just">
              <a:lnSpc>
                <a:spcPct val="120000"/>
              </a:lnSpc>
              <a:spcBef>
                <a:spcPts val="0"/>
              </a:spcBef>
              <a:buClrTx/>
              <a:buFont typeface="Wingdings" panose="05000000000000000000" pitchFamily="2" charset="2"/>
              <a:buChar char="q"/>
            </a:pPr>
            <a:r>
              <a:rPr lang="en-US" sz="2800" dirty="0">
                <a:solidFill>
                  <a:schemeClr val="tx1"/>
                </a:solidFill>
              </a:rPr>
              <a:t>Air pollution: Dumping site smell awful, smoke from decomposing and burning of solid waste like tyres  pollute the environment.</a:t>
            </a:r>
          </a:p>
          <a:p>
            <a:pPr algn="just">
              <a:lnSpc>
                <a:spcPct val="120000"/>
              </a:lnSpc>
              <a:spcBef>
                <a:spcPts val="0"/>
              </a:spcBef>
              <a:buClrTx/>
              <a:buFont typeface="Wingdings" panose="05000000000000000000" pitchFamily="2" charset="2"/>
              <a:buChar char="q"/>
            </a:pPr>
            <a:r>
              <a:rPr lang="en-US" sz="2800" dirty="0">
                <a:solidFill>
                  <a:schemeClr val="tx1"/>
                </a:solidFill>
              </a:rPr>
              <a:t>Contaminated water: solid waste buried under the ground may leak to main water line.</a:t>
            </a:r>
          </a:p>
          <a:p>
            <a:pPr algn="just">
              <a:lnSpc>
                <a:spcPct val="120000"/>
              </a:lnSpc>
              <a:spcBef>
                <a:spcPts val="0"/>
              </a:spcBef>
              <a:buClrTx/>
              <a:buFont typeface="Wingdings" panose="05000000000000000000" pitchFamily="2" charset="2"/>
              <a:buChar char="q"/>
            </a:pPr>
            <a:r>
              <a:rPr lang="en-US" sz="2800" dirty="0">
                <a:solidFill>
                  <a:schemeClr val="tx1"/>
                </a:solidFill>
              </a:rPr>
              <a:t>Fire risks: piles of waste and gas cylinders may trigger fires</a:t>
            </a:r>
          </a:p>
          <a:p>
            <a:pPr algn="just">
              <a:lnSpc>
                <a:spcPct val="120000"/>
              </a:lnSpc>
              <a:spcBef>
                <a:spcPts val="0"/>
              </a:spcBef>
              <a:buClrTx/>
              <a:buFont typeface="Wingdings" panose="05000000000000000000" pitchFamily="2" charset="2"/>
              <a:buChar char="q"/>
            </a:pPr>
            <a:r>
              <a:rPr lang="en-US" sz="2800" dirty="0">
                <a:solidFill>
                  <a:schemeClr val="tx1"/>
                </a:solidFill>
              </a:rPr>
              <a:t>Connection to other services: blockage of drains increase workload.</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252612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SOLID WASTE DISPOSAL</a:t>
            </a:r>
          </a:p>
          <a:p>
            <a:pPr marL="0" indent="0" algn="just">
              <a:lnSpc>
                <a:spcPct val="120000"/>
              </a:lnSpc>
              <a:spcBef>
                <a:spcPts val="0"/>
              </a:spcBef>
              <a:buClrTx/>
              <a:buNone/>
            </a:pPr>
            <a:r>
              <a:rPr lang="en-US" sz="2600" dirty="0">
                <a:solidFill>
                  <a:schemeClr val="tx1"/>
                </a:solidFill>
              </a:rPr>
              <a:t>Disposal of solid waste has to be accomplished without the creation of nuisance and health hazards </a:t>
            </a:r>
          </a:p>
          <a:p>
            <a:pPr marL="0" indent="0" algn="just">
              <a:lnSpc>
                <a:spcPct val="120000"/>
              </a:lnSpc>
              <a:spcBef>
                <a:spcPts val="0"/>
              </a:spcBef>
              <a:buClrTx/>
              <a:buNone/>
            </a:pPr>
            <a:r>
              <a:rPr lang="en-US" sz="2600" b="1" dirty="0">
                <a:solidFill>
                  <a:schemeClr val="tx1"/>
                </a:solidFill>
              </a:rPr>
              <a:t>Solid waste disposal methods:</a:t>
            </a:r>
          </a:p>
          <a:p>
            <a:pPr marL="0" indent="0" algn="just">
              <a:lnSpc>
                <a:spcPct val="120000"/>
              </a:lnSpc>
              <a:spcBef>
                <a:spcPts val="0"/>
              </a:spcBef>
              <a:buClrTx/>
              <a:buNone/>
            </a:pPr>
            <a:r>
              <a:rPr lang="en-US" sz="2600" dirty="0">
                <a:solidFill>
                  <a:schemeClr val="tx1"/>
                </a:solidFill>
              </a:rPr>
              <a:t>Generally there are several methods of solid waste disposal that can be utilized. These methods are:</a:t>
            </a:r>
          </a:p>
          <a:p>
            <a:pPr marL="0" indent="0" algn="just">
              <a:lnSpc>
                <a:spcPct val="120000"/>
              </a:lnSpc>
              <a:spcBef>
                <a:spcPts val="0"/>
              </a:spcBef>
              <a:buClrTx/>
              <a:buNone/>
            </a:pPr>
            <a:r>
              <a:rPr lang="en-US" sz="2600" dirty="0">
                <a:solidFill>
                  <a:schemeClr val="tx1"/>
                </a:solidFill>
              </a:rPr>
              <a:t>1. Ordinary open dumping</a:t>
            </a:r>
          </a:p>
          <a:p>
            <a:pPr marL="0" indent="0" algn="just">
              <a:lnSpc>
                <a:spcPct val="120000"/>
              </a:lnSpc>
              <a:spcBef>
                <a:spcPts val="0"/>
              </a:spcBef>
              <a:buClrTx/>
              <a:buNone/>
            </a:pPr>
            <a:r>
              <a:rPr lang="en-US" sz="2600" dirty="0">
                <a:solidFill>
                  <a:schemeClr val="tx1"/>
                </a:solidFill>
              </a:rPr>
              <a:t>2. controlled tipping/burial</a:t>
            </a:r>
          </a:p>
          <a:p>
            <a:pPr marL="0" indent="0" algn="just">
              <a:lnSpc>
                <a:spcPct val="120000"/>
              </a:lnSpc>
              <a:spcBef>
                <a:spcPts val="0"/>
              </a:spcBef>
              <a:buClrTx/>
              <a:buNone/>
            </a:pPr>
            <a:r>
              <a:rPr lang="en-US" sz="2600" dirty="0">
                <a:solidFill>
                  <a:schemeClr val="tx1"/>
                </a:solidFill>
              </a:rPr>
              <a:t>3. Hog feeding</a:t>
            </a:r>
          </a:p>
          <a:p>
            <a:pPr marL="0" indent="0" algn="just">
              <a:lnSpc>
                <a:spcPct val="120000"/>
              </a:lnSpc>
              <a:spcBef>
                <a:spcPts val="0"/>
              </a:spcBef>
              <a:buClrTx/>
              <a:buNone/>
            </a:pPr>
            <a:r>
              <a:rPr lang="en-US" sz="2600" dirty="0">
                <a:solidFill>
                  <a:schemeClr val="tx1"/>
                </a:solidFill>
              </a:rPr>
              <a:t>4. Incineration</a:t>
            </a:r>
          </a:p>
          <a:p>
            <a:pPr marL="0" indent="0" algn="just">
              <a:lnSpc>
                <a:spcPct val="120000"/>
              </a:lnSpc>
              <a:spcBef>
                <a:spcPts val="0"/>
              </a:spcBef>
              <a:buClrTx/>
              <a:buNone/>
            </a:pPr>
            <a:r>
              <a:rPr lang="en-US" sz="2600" dirty="0">
                <a:solidFill>
                  <a:schemeClr val="tx1"/>
                </a:solidFill>
              </a:rPr>
              <a:t>5. Sanitary landfill</a:t>
            </a:r>
          </a:p>
          <a:p>
            <a:pPr marL="0" indent="0" algn="just">
              <a:lnSpc>
                <a:spcPct val="120000"/>
              </a:lnSpc>
              <a:spcBef>
                <a:spcPts val="0"/>
              </a:spcBef>
              <a:buClrTx/>
              <a:buNone/>
            </a:pPr>
            <a:r>
              <a:rPr lang="en-US" sz="2600" dirty="0">
                <a:solidFill>
                  <a:schemeClr val="tx1"/>
                </a:solidFill>
              </a:rPr>
              <a:t>6. Composting</a:t>
            </a:r>
          </a:p>
          <a:p>
            <a:pPr marL="0" indent="0" algn="just">
              <a:lnSpc>
                <a:spcPct val="120000"/>
              </a:lnSpc>
              <a:spcBef>
                <a:spcPts val="0"/>
              </a:spcBef>
              <a:buClrTx/>
              <a:buNone/>
            </a:pPr>
            <a:r>
              <a:rPr lang="en-US" sz="2600" dirty="0">
                <a:solidFill>
                  <a:schemeClr val="tx1"/>
                </a:solidFill>
              </a:rPr>
              <a:t>7. Grinding and discharge in to sewer</a:t>
            </a:r>
          </a:p>
          <a:p>
            <a:pPr marL="0" indent="0" algn="just">
              <a:lnSpc>
                <a:spcPct val="120000"/>
              </a:lnSpc>
              <a:spcBef>
                <a:spcPts val="0"/>
              </a:spcBef>
              <a:buClrTx/>
              <a:buNone/>
            </a:pPr>
            <a:r>
              <a:rPr lang="en-US" sz="2600" dirty="0">
                <a:solidFill>
                  <a:schemeClr val="tx1"/>
                </a:solidFill>
              </a:rPr>
              <a:t>8. Dumping into water bodies</a:t>
            </a:r>
          </a:p>
          <a:p>
            <a:pPr marL="0" indent="0" algn="just">
              <a:lnSpc>
                <a:spcPct val="120000"/>
              </a:lnSpc>
              <a:spcBef>
                <a:spcPts val="0"/>
              </a:spcBef>
              <a:buClrTx/>
              <a:buNone/>
            </a:pPr>
            <a:r>
              <a:rPr lang="en-US" sz="2600" dirty="0">
                <a:solidFill>
                  <a:schemeClr val="tx1"/>
                </a:solidFill>
              </a:rPr>
              <a:t>9. Disposal of corpus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147565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753475" cy="6828047"/>
          </a:xfrm>
        </p:spPr>
        <p:txBody>
          <a:bodyPr>
            <a:normAutofit fontScale="47500" lnSpcReduction="20000"/>
          </a:bodyPr>
          <a:lstStyle/>
          <a:p>
            <a:pPr algn="just">
              <a:lnSpc>
                <a:spcPct val="120000"/>
              </a:lnSpc>
              <a:spcBef>
                <a:spcPts val="0"/>
              </a:spcBef>
              <a:buClrTx/>
              <a:buFont typeface="Wingdings" panose="05000000000000000000" pitchFamily="2" charset="2"/>
              <a:buChar char="q"/>
            </a:pPr>
            <a:r>
              <a:rPr lang="en-US" sz="4600" b="1" dirty="0">
                <a:solidFill>
                  <a:schemeClr val="tx1"/>
                </a:solidFill>
              </a:rPr>
              <a:t>Open dumping: </a:t>
            </a:r>
            <a:r>
              <a:rPr lang="en-US" sz="4600" dirty="0">
                <a:solidFill>
                  <a:schemeClr val="tx1"/>
                </a:solidFill>
              </a:rPr>
              <a:t>Is the indiscriminate disposal of waste </a:t>
            </a:r>
          </a:p>
          <a:p>
            <a:pPr algn="just">
              <a:lnSpc>
                <a:spcPct val="120000"/>
              </a:lnSpc>
              <a:spcBef>
                <a:spcPts val="0"/>
              </a:spcBef>
              <a:buClrTx/>
              <a:buFont typeface="Wingdings" panose="05000000000000000000" pitchFamily="2" charset="2"/>
              <a:buChar char="q"/>
            </a:pPr>
            <a:r>
              <a:rPr lang="en-US" sz="4600" b="1" dirty="0">
                <a:solidFill>
                  <a:schemeClr val="tx1"/>
                </a:solidFill>
              </a:rPr>
              <a:t>Controlled tipping/burial: </a:t>
            </a:r>
            <a:r>
              <a:rPr lang="en-US" sz="4600" dirty="0">
                <a:solidFill>
                  <a:schemeClr val="tx1"/>
                </a:solidFill>
              </a:rPr>
              <a:t>It is a sanitary disposal process of solid waste entailing hygienic placement, deposition on land in an environmentally acceptable and protective to health. It involves compacting the waste manually or mechanically and covering with adequate depth of earth or ash at the end of each day’s work.</a:t>
            </a:r>
          </a:p>
          <a:p>
            <a:pPr algn="just">
              <a:lnSpc>
                <a:spcPct val="120000"/>
              </a:lnSpc>
              <a:spcBef>
                <a:spcPts val="0"/>
              </a:spcBef>
              <a:buClrTx/>
              <a:buFont typeface="Wingdings" panose="05000000000000000000" pitchFamily="2" charset="2"/>
              <a:buChar char="q"/>
            </a:pPr>
            <a:r>
              <a:rPr lang="en-US" sz="4600" b="1" dirty="0">
                <a:solidFill>
                  <a:schemeClr val="tx1"/>
                </a:solidFill>
              </a:rPr>
              <a:t>Hog feeding: </a:t>
            </a:r>
            <a:r>
              <a:rPr lang="en-US" sz="4600" dirty="0">
                <a:solidFill>
                  <a:schemeClr val="tx1"/>
                </a:solidFill>
              </a:rPr>
              <a:t>The feeding of garbage to hogs has been practiced for many years in different parts of the world.</a:t>
            </a:r>
          </a:p>
          <a:p>
            <a:pPr algn="just">
              <a:lnSpc>
                <a:spcPct val="120000"/>
              </a:lnSpc>
              <a:spcBef>
                <a:spcPts val="0"/>
              </a:spcBef>
              <a:buClrTx/>
              <a:buFont typeface="Wingdings" panose="05000000000000000000" pitchFamily="2" charset="2"/>
              <a:buChar char="q"/>
            </a:pPr>
            <a:r>
              <a:rPr lang="en-US" sz="4600" b="1" dirty="0">
                <a:solidFill>
                  <a:schemeClr val="tx1"/>
                </a:solidFill>
              </a:rPr>
              <a:t>Incineration: </a:t>
            </a:r>
            <a:r>
              <a:rPr lang="en-US" sz="4600" dirty="0">
                <a:solidFill>
                  <a:schemeClr val="tx1"/>
                </a:solidFill>
              </a:rPr>
              <a:t>Incineration is a process of burning the combustible components of garbage and refuse.</a:t>
            </a:r>
          </a:p>
          <a:p>
            <a:pPr algn="just">
              <a:lnSpc>
                <a:spcPct val="120000"/>
              </a:lnSpc>
              <a:spcBef>
                <a:spcPts val="0"/>
              </a:spcBef>
              <a:buClrTx/>
              <a:buFont typeface="Wingdings" panose="05000000000000000000" pitchFamily="2" charset="2"/>
              <a:buChar char="q"/>
            </a:pPr>
            <a:r>
              <a:rPr lang="en-US" sz="4600" b="1" dirty="0">
                <a:solidFill>
                  <a:schemeClr val="tx1"/>
                </a:solidFill>
              </a:rPr>
              <a:t>Sanitary landfill: </a:t>
            </a:r>
            <a:r>
              <a:rPr lang="en-US" sz="4600" dirty="0">
                <a:solidFill>
                  <a:schemeClr val="tx1"/>
                </a:solidFill>
              </a:rPr>
              <a:t>Involves the methods of land filling and designing the landfill interface (soil foundation, liners), leachate collection and treatment systems, and gas collection and venting system. </a:t>
            </a:r>
          </a:p>
          <a:p>
            <a:pPr algn="just">
              <a:lnSpc>
                <a:spcPct val="120000"/>
              </a:lnSpc>
              <a:spcBef>
                <a:spcPts val="0"/>
              </a:spcBef>
              <a:buClrTx/>
              <a:buFont typeface="Wingdings" panose="05000000000000000000" pitchFamily="2" charset="2"/>
              <a:buChar char="q"/>
            </a:pPr>
            <a:r>
              <a:rPr lang="en-US" sz="4600" dirty="0">
                <a:solidFill>
                  <a:schemeClr val="tx1"/>
                </a:solidFill>
              </a:rPr>
              <a:t>When the landfill has exhausted its life, a final cover is placed on top of the landfill; topsoil is replaced on the site and the site is landscaped; groundwater is continuously monitored; leachate is continuously collected and treated; and, gases are continuously collected and vented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99518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Composting: </a:t>
            </a:r>
            <a:r>
              <a:rPr lang="en-US" sz="2600" dirty="0">
                <a:solidFill>
                  <a:schemeClr val="tx1"/>
                </a:solidFill>
              </a:rPr>
              <a:t>biodegradable materials break down through natural processes and produce humus. It involves the aerobic biological decomposition of organic materials to produce a stable humus-like product.</a:t>
            </a:r>
          </a:p>
          <a:p>
            <a:pPr marL="0" indent="0" algn="just">
              <a:lnSpc>
                <a:spcPct val="120000"/>
              </a:lnSpc>
              <a:spcBef>
                <a:spcPts val="0"/>
              </a:spcBef>
              <a:buClrTx/>
              <a:buNone/>
            </a:pPr>
            <a:r>
              <a:rPr lang="en-US" sz="2600" b="1" dirty="0">
                <a:solidFill>
                  <a:schemeClr val="tx1"/>
                </a:solidFill>
              </a:rPr>
              <a:t>Grinding and discharge into sewers lines: involves </a:t>
            </a:r>
            <a:r>
              <a:rPr lang="en-US" sz="2600" dirty="0">
                <a:solidFill>
                  <a:schemeClr val="tx1"/>
                </a:solidFill>
              </a:rPr>
              <a:t>Installation</a:t>
            </a:r>
            <a:r>
              <a:rPr lang="en-US" sz="2600" b="1" dirty="0">
                <a:solidFill>
                  <a:schemeClr val="tx1"/>
                </a:solidFill>
              </a:rPr>
              <a:t> </a:t>
            </a:r>
            <a:r>
              <a:rPr lang="en-US" sz="2600" dirty="0">
                <a:solidFill>
                  <a:schemeClr val="tx1"/>
                </a:solidFill>
              </a:rPr>
              <a:t>of grinders in houses and commercial establishments, municipally operated station and sewage treatment plant to break down waste into very small pieces.</a:t>
            </a:r>
          </a:p>
          <a:p>
            <a:pPr marL="0" indent="0" algn="just">
              <a:lnSpc>
                <a:spcPct val="120000"/>
              </a:lnSpc>
              <a:spcBef>
                <a:spcPts val="0"/>
              </a:spcBef>
              <a:buClrTx/>
              <a:buNone/>
            </a:pPr>
            <a:r>
              <a:rPr lang="en-US" sz="2600" b="1" dirty="0">
                <a:solidFill>
                  <a:schemeClr val="tx1"/>
                </a:solidFill>
              </a:rPr>
              <a:t>Dumping into water bodies: </a:t>
            </a:r>
            <a:r>
              <a:rPr lang="en-US" sz="2600" dirty="0">
                <a:solidFill>
                  <a:schemeClr val="tx1"/>
                </a:solidFill>
              </a:rPr>
              <a:t>The dumping of solid waste into water bodies such as streams, rivers, lakes, seas, and oceans was once been one of the means of disposal.</a:t>
            </a:r>
          </a:p>
          <a:p>
            <a:pPr marL="0" indent="0" algn="just">
              <a:lnSpc>
                <a:spcPct val="120000"/>
              </a:lnSpc>
              <a:spcBef>
                <a:spcPts val="0"/>
              </a:spcBef>
              <a:buClrTx/>
              <a:buNone/>
            </a:pPr>
            <a:r>
              <a:rPr lang="en-US" sz="2600" b="1" dirty="0">
                <a:solidFill>
                  <a:schemeClr val="tx1"/>
                </a:solidFill>
              </a:rPr>
              <a:t>Disposal of dead bodies: </a:t>
            </a:r>
            <a:r>
              <a:rPr lang="en-US" sz="2600" dirty="0">
                <a:solidFill>
                  <a:schemeClr val="tx1"/>
                </a:solidFill>
              </a:rPr>
              <a:t>There are certain methods that can be practiced in relation to disposal of dead bodies (embalming, cremating, disposal into water bodies, burial into the ground).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rgbClr val="00B050"/>
                </a:solidFill>
              </a:rPr>
              <a:t>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819780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Challenges in waste management </a:t>
            </a:r>
          </a:p>
          <a:p>
            <a:pPr algn="just">
              <a:lnSpc>
                <a:spcPct val="120000"/>
              </a:lnSpc>
              <a:spcBef>
                <a:spcPts val="0"/>
              </a:spcBef>
              <a:buClrTx/>
              <a:buFont typeface="Wingdings" panose="05000000000000000000" pitchFamily="2" charset="2"/>
              <a:buChar char="q"/>
            </a:pPr>
            <a:r>
              <a:rPr lang="en-US" sz="2800" dirty="0">
                <a:solidFill>
                  <a:schemeClr val="tx1"/>
                </a:solidFill>
              </a:rPr>
              <a:t>Lack of awareness and knowledge </a:t>
            </a:r>
          </a:p>
          <a:p>
            <a:pPr algn="just">
              <a:lnSpc>
                <a:spcPct val="120000"/>
              </a:lnSpc>
              <a:spcBef>
                <a:spcPts val="0"/>
              </a:spcBef>
              <a:buClrTx/>
              <a:buFont typeface="Wingdings" panose="05000000000000000000" pitchFamily="2" charset="2"/>
              <a:buChar char="q"/>
            </a:pPr>
            <a:r>
              <a:rPr lang="en-US" sz="2600" dirty="0">
                <a:solidFill>
                  <a:schemeClr val="tx1"/>
                </a:solidFill>
              </a:rPr>
              <a:t>Political influence and lack of good will</a:t>
            </a:r>
          </a:p>
          <a:p>
            <a:pPr algn="just">
              <a:lnSpc>
                <a:spcPct val="120000"/>
              </a:lnSpc>
              <a:spcBef>
                <a:spcPts val="0"/>
              </a:spcBef>
              <a:buClrTx/>
              <a:buFont typeface="Wingdings" panose="05000000000000000000" pitchFamily="2" charset="2"/>
              <a:buChar char="q"/>
            </a:pPr>
            <a:r>
              <a:rPr lang="en-US" sz="2600" dirty="0">
                <a:solidFill>
                  <a:schemeClr val="tx1"/>
                </a:solidFill>
              </a:rPr>
              <a:t>Disposal sites: Availability, siting and management.</a:t>
            </a:r>
          </a:p>
          <a:p>
            <a:pPr algn="just">
              <a:lnSpc>
                <a:spcPct val="120000"/>
              </a:lnSpc>
              <a:spcBef>
                <a:spcPts val="0"/>
              </a:spcBef>
              <a:buClrTx/>
              <a:buFont typeface="Wingdings" panose="05000000000000000000" pitchFamily="2" charset="2"/>
              <a:buChar char="q"/>
            </a:pPr>
            <a:r>
              <a:rPr lang="en-US" sz="2600" dirty="0">
                <a:solidFill>
                  <a:schemeClr val="tx1"/>
                </a:solidFill>
              </a:rPr>
              <a:t>Funding</a:t>
            </a:r>
          </a:p>
          <a:p>
            <a:pPr algn="just">
              <a:lnSpc>
                <a:spcPct val="120000"/>
              </a:lnSpc>
              <a:spcBef>
                <a:spcPts val="0"/>
              </a:spcBef>
              <a:buClrTx/>
              <a:buFont typeface="Wingdings" panose="05000000000000000000" pitchFamily="2" charset="2"/>
              <a:buChar char="q"/>
            </a:pPr>
            <a:r>
              <a:rPr lang="en-US" sz="2600" dirty="0">
                <a:solidFill>
                  <a:schemeClr val="tx1"/>
                </a:solidFill>
              </a:rPr>
              <a:t>High poverty levels</a:t>
            </a:r>
          </a:p>
          <a:p>
            <a:pPr algn="just">
              <a:lnSpc>
                <a:spcPct val="120000"/>
              </a:lnSpc>
              <a:spcBef>
                <a:spcPts val="0"/>
              </a:spcBef>
              <a:buClrTx/>
              <a:buFont typeface="Wingdings" panose="05000000000000000000" pitchFamily="2" charset="2"/>
              <a:buChar char="q"/>
            </a:pPr>
            <a:r>
              <a:rPr lang="en-US" sz="2600" dirty="0">
                <a:solidFill>
                  <a:schemeClr val="tx1"/>
                </a:solidFill>
              </a:rPr>
              <a:t>Lack of segregation </a:t>
            </a:r>
          </a:p>
          <a:p>
            <a:pPr algn="just">
              <a:lnSpc>
                <a:spcPct val="120000"/>
              </a:lnSpc>
              <a:spcBef>
                <a:spcPts val="0"/>
              </a:spcBef>
              <a:buClrTx/>
              <a:buFont typeface="Wingdings" panose="05000000000000000000" pitchFamily="2" charset="2"/>
              <a:buChar char="q"/>
            </a:pPr>
            <a:r>
              <a:rPr lang="en-US" sz="2600" dirty="0">
                <a:solidFill>
                  <a:schemeClr val="tx1"/>
                </a:solidFill>
              </a:rPr>
              <a:t>Low technical competences</a:t>
            </a:r>
          </a:p>
          <a:p>
            <a:pPr algn="just">
              <a:lnSpc>
                <a:spcPct val="120000"/>
              </a:lnSpc>
              <a:spcBef>
                <a:spcPts val="0"/>
              </a:spcBef>
              <a:buClrTx/>
              <a:buFont typeface="Wingdings" panose="05000000000000000000" pitchFamily="2" charset="2"/>
              <a:buChar char="q"/>
            </a:pPr>
            <a:r>
              <a:rPr lang="en-US" sz="2600" dirty="0">
                <a:solidFill>
                  <a:schemeClr val="tx1"/>
                </a:solidFill>
              </a:rPr>
              <a:t>Slow adoption of modern technological options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4549089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chemeClr val="tx1"/>
                </a:solidFill>
              </a:rPr>
              <a:t>Integrated waste management </a:t>
            </a:r>
          </a:p>
          <a:p>
            <a:pPr algn="just">
              <a:lnSpc>
                <a:spcPct val="120000"/>
              </a:lnSpc>
              <a:spcBef>
                <a:spcPts val="0"/>
              </a:spcBef>
              <a:buClrTx/>
              <a:buFont typeface="Wingdings" panose="05000000000000000000" pitchFamily="2" charset="2"/>
              <a:buChar char="q"/>
            </a:pPr>
            <a:r>
              <a:rPr lang="en-US" sz="2800" dirty="0">
                <a:solidFill>
                  <a:schemeClr val="tx1"/>
                </a:solidFill>
              </a:rPr>
              <a:t>The solid waste management hierarchy is an integrated approach to protecting and conserving the environment through implementation of various approaches of sustainable waste management.</a:t>
            </a:r>
          </a:p>
          <a:p>
            <a:pPr algn="just">
              <a:lnSpc>
                <a:spcPct val="120000"/>
              </a:lnSpc>
              <a:spcBef>
                <a:spcPts val="0"/>
              </a:spcBef>
              <a:buClrTx/>
              <a:buFont typeface="Wingdings" panose="05000000000000000000" pitchFamily="2" charset="2"/>
              <a:buChar char="q"/>
            </a:pPr>
            <a:r>
              <a:rPr lang="en-US" sz="2800" dirty="0">
                <a:solidFill>
                  <a:schemeClr val="tx1"/>
                </a:solidFill>
              </a:rPr>
              <a:t> It establishes the preferred order of solid waste management alternatives as follows: waste reduction, reuse, recycling, resource recovery, incineration, and landfilling. i.e. </a:t>
            </a:r>
          </a:p>
          <a:p>
            <a:pPr marL="514350" indent="-514350" algn="just">
              <a:lnSpc>
                <a:spcPct val="120000"/>
              </a:lnSpc>
              <a:spcBef>
                <a:spcPts val="0"/>
              </a:spcBef>
              <a:buClrTx/>
              <a:buAutoNum type="arabicPeriod"/>
            </a:pPr>
            <a:r>
              <a:rPr lang="en-US" sz="2800" dirty="0">
                <a:solidFill>
                  <a:schemeClr val="tx1"/>
                </a:solidFill>
              </a:rPr>
              <a:t>Waste avoidance and reduction</a:t>
            </a:r>
          </a:p>
          <a:p>
            <a:pPr marL="514350" indent="-514350" algn="just">
              <a:lnSpc>
                <a:spcPct val="120000"/>
              </a:lnSpc>
              <a:spcBef>
                <a:spcPts val="0"/>
              </a:spcBef>
              <a:buClrTx/>
              <a:buAutoNum type="arabicPeriod"/>
            </a:pPr>
            <a:r>
              <a:rPr lang="en-US" sz="2800" dirty="0">
                <a:solidFill>
                  <a:schemeClr val="tx1"/>
                </a:solidFill>
              </a:rPr>
              <a:t>Recovery, reuse and recycling </a:t>
            </a:r>
          </a:p>
          <a:p>
            <a:pPr marL="514350" indent="-514350" algn="just">
              <a:lnSpc>
                <a:spcPct val="120000"/>
              </a:lnSpc>
              <a:spcBef>
                <a:spcPts val="0"/>
              </a:spcBef>
              <a:buClrTx/>
              <a:buAutoNum type="arabicPeriod"/>
            </a:pPr>
            <a:r>
              <a:rPr lang="en-US" sz="2800" dirty="0">
                <a:solidFill>
                  <a:schemeClr val="tx1"/>
                </a:solidFill>
              </a:rPr>
              <a:t>Disposal</a:t>
            </a:r>
          </a:p>
          <a:p>
            <a:pPr marL="514350" indent="-514350" algn="just">
              <a:lnSpc>
                <a:spcPct val="120000"/>
              </a:lnSpc>
              <a:spcBef>
                <a:spcPts val="0"/>
              </a:spcBef>
              <a:buClrTx/>
              <a:buAutoNum type="arabicPeriod"/>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13318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chemeClr val="tx1"/>
                </a:solidFill>
              </a:rPr>
              <a:t>Waste management hierarchy </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pic>
        <p:nvPicPr>
          <p:cNvPr id="4" name="Content Placeholder 3"/>
          <p:cNvPicPr>
            <a:picLocks noChangeAspect="1"/>
          </p:cNvPicPr>
          <p:nvPr/>
        </p:nvPicPr>
        <p:blipFill>
          <a:blip r:embed="rId3"/>
          <a:stretch>
            <a:fillRect/>
          </a:stretch>
        </p:blipFill>
        <p:spPr>
          <a:xfrm>
            <a:off x="238125" y="904814"/>
            <a:ext cx="8610600" cy="5454949"/>
          </a:xfrm>
          <a:prstGeom prst="rect">
            <a:avLst/>
          </a:prstGeom>
        </p:spPr>
      </p:pic>
    </p:spTree>
    <p:extLst>
      <p:ext uri="{BB962C8B-B14F-4D97-AF65-F5344CB8AC3E}">
        <p14:creationId xmlns:p14="http://schemas.microsoft.com/office/powerpoint/2010/main" val="113568270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GB" sz="2800" dirty="0">
                <a:solidFill>
                  <a:schemeClr val="tx1"/>
                </a:solidFill>
              </a:rPr>
              <a:t>-</a:t>
            </a: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251980" y="268579"/>
            <a:ext cx="8007898" cy="6001769"/>
          </a:xfrm>
          <a:prstGeom prst="rect">
            <a:avLst/>
          </a:prstGeom>
        </p:spPr>
      </p:pic>
    </p:spTree>
    <p:extLst>
      <p:ext uri="{BB962C8B-B14F-4D97-AF65-F5344CB8AC3E}">
        <p14:creationId xmlns:p14="http://schemas.microsoft.com/office/powerpoint/2010/main" val="329384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a:bodyPr>
          <a:lstStyle/>
          <a:p>
            <a:pPr marL="0" indent="0" algn="ctr">
              <a:lnSpc>
                <a:spcPct val="120000"/>
              </a:lnSpc>
              <a:spcBef>
                <a:spcPts val="0"/>
              </a:spcBef>
              <a:buClrTx/>
              <a:buNone/>
            </a:pPr>
            <a:r>
              <a:rPr lang="en-US" sz="2600" b="1" dirty="0">
                <a:solidFill>
                  <a:srgbClr val="00B050"/>
                </a:solidFill>
              </a:rPr>
              <a:t>Proteins</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Macromolecules composed of chains of subunits called amino acids</a:t>
            </a:r>
          </a:p>
          <a:p>
            <a:pPr algn="just">
              <a:lnSpc>
                <a:spcPct val="120000"/>
              </a:lnSpc>
              <a:spcBef>
                <a:spcPts val="0"/>
              </a:spcBef>
              <a:buClrTx/>
              <a:buFont typeface="Wingdings" panose="05000000000000000000" pitchFamily="2" charset="2"/>
              <a:buChar char="q"/>
            </a:pPr>
            <a:r>
              <a:rPr lang="en-US" sz="2600" dirty="0">
                <a:solidFill>
                  <a:schemeClr val="tx1"/>
                </a:solidFill>
              </a:rPr>
              <a:t>Amino acids are simple subunits composed of carbon, oxygen, hydrogen, and nitrogen.</a:t>
            </a:r>
          </a:p>
          <a:p>
            <a:pPr algn="just">
              <a:lnSpc>
                <a:spcPct val="120000"/>
              </a:lnSpc>
              <a:spcBef>
                <a:spcPts val="0"/>
              </a:spcBef>
              <a:buClrTx/>
              <a:buFont typeface="Wingdings" panose="05000000000000000000" pitchFamily="2" charset="2"/>
              <a:buChar char="q"/>
            </a:pPr>
            <a:r>
              <a:rPr lang="en-US" sz="2600" dirty="0">
                <a:solidFill>
                  <a:schemeClr val="tx1"/>
                </a:solidFill>
              </a:rPr>
              <a:t>The food sources of proteins are meats, dairy products, seafood, and a variety of different plant-based foods, most notably soy.</a:t>
            </a:r>
          </a:p>
          <a:p>
            <a:pPr algn="just">
              <a:lnSpc>
                <a:spcPct val="120000"/>
              </a:lnSpc>
              <a:spcBef>
                <a:spcPts val="0"/>
              </a:spcBef>
              <a:buClrTx/>
              <a:buFont typeface="Wingdings" panose="05000000000000000000" pitchFamily="2" charset="2"/>
              <a:buChar char="q"/>
            </a:pPr>
            <a:r>
              <a:rPr lang="en-US" sz="2600" dirty="0">
                <a:solidFill>
                  <a:schemeClr val="tx1"/>
                </a:solidFill>
              </a:rPr>
              <a:t>Essential amino acids are those that cant be synthesized by the body whereas non essential are those that can be synthesized by the body.</a:t>
            </a:r>
          </a:p>
          <a:p>
            <a:pPr marL="0" indent="0" algn="just">
              <a:lnSpc>
                <a:spcPct val="120000"/>
              </a:lnSpc>
              <a:spcBef>
                <a:spcPts val="0"/>
              </a:spcBef>
              <a:buClrTx/>
              <a:buNone/>
            </a:pPr>
            <a:r>
              <a:rPr lang="en-US" sz="2600" b="1" dirty="0">
                <a:solidFill>
                  <a:schemeClr val="tx1"/>
                </a:solidFill>
              </a:rPr>
              <a:t>Proteins in the diet</a:t>
            </a:r>
          </a:p>
          <a:p>
            <a:pPr algn="just">
              <a:lnSpc>
                <a:spcPct val="120000"/>
              </a:lnSpc>
              <a:spcBef>
                <a:spcPts val="0"/>
              </a:spcBef>
              <a:buClrTx/>
              <a:buFont typeface="Wingdings" panose="05000000000000000000" pitchFamily="2" charset="2"/>
              <a:buChar char="q"/>
            </a:pPr>
            <a:r>
              <a:rPr lang="en-US" sz="2600" dirty="0">
                <a:solidFill>
                  <a:schemeClr val="tx1"/>
                </a:solidFill>
              </a:rPr>
              <a:t> 9 of the 20 amino acids must be obtained from the diet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5718524"/>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800" dirty="0">
                <a:solidFill>
                  <a:schemeClr val="tx1"/>
                </a:solidFill>
              </a:rPr>
              <a:t>b</a:t>
            </a: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260</a:t>
            </a:fld>
            <a:endParaRPr lang="en-US" sz="2800" b="1"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3"/>
          <a:stretch>
            <a:fillRect/>
          </a:stretch>
        </p:blipFill>
        <p:spPr>
          <a:xfrm>
            <a:off x="246450" y="241508"/>
            <a:ext cx="8745150" cy="6445143"/>
          </a:xfrm>
          <a:prstGeom prst="rect">
            <a:avLst/>
          </a:prstGeom>
        </p:spPr>
      </p:pic>
    </p:spTree>
    <p:extLst>
      <p:ext uri="{BB962C8B-B14F-4D97-AF65-F5344CB8AC3E}">
        <p14:creationId xmlns:p14="http://schemas.microsoft.com/office/powerpoint/2010/main" val="194892926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28047"/>
          </a:xfrm>
        </p:spPr>
        <p:txBody>
          <a:bodyPr>
            <a:normAutofit fontScale="32500" lnSpcReduction="20000"/>
          </a:bodyPr>
          <a:lstStyle/>
          <a:p>
            <a:pPr marL="0" indent="0" algn="ctr">
              <a:lnSpc>
                <a:spcPct val="120000"/>
              </a:lnSpc>
              <a:spcBef>
                <a:spcPts val="0"/>
              </a:spcBef>
              <a:buClrTx/>
              <a:buNone/>
            </a:pPr>
            <a:r>
              <a:rPr lang="en-US" sz="7400" b="1" dirty="0">
                <a:solidFill>
                  <a:srgbClr val="00B050"/>
                </a:solidFill>
              </a:rPr>
              <a:t>The waste management cycle</a:t>
            </a:r>
          </a:p>
          <a:p>
            <a:pPr marL="0" indent="0" algn="just">
              <a:lnSpc>
                <a:spcPct val="120000"/>
              </a:lnSpc>
              <a:spcBef>
                <a:spcPts val="0"/>
              </a:spcBef>
              <a:buClrTx/>
              <a:buNone/>
            </a:pPr>
            <a:r>
              <a:rPr lang="en-GB" sz="6800" b="1" dirty="0">
                <a:solidFill>
                  <a:schemeClr val="tx1"/>
                </a:solidFill>
              </a:rPr>
              <a:t>(Waste generation, Waste collection, Waste transportation, Waste treatment, Waste disposal)</a:t>
            </a:r>
          </a:p>
          <a:p>
            <a:pPr marL="0" indent="0" algn="just">
              <a:lnSpc>
                <a:spcPct val="120000"/>
              </a:lnSpc>
              <a:spcBef>
                <a:spcPts val="0"/>
              </a:spcBef>
              <a:buClrTx/>
              <a:buNone/>
            </a:pPr>
            <a:r>
              <a:rPr lang="en-US" sz="6800" dirty="0">
                <a:solidFill>
                  <a:schemeClr val="tx1"/>
                </a:solidFill>
              </a:rPr>
              <a:t>1. </a:t>
            </a:r>
            <a:r>
              <a:rPr lang="en-US" sz="6800" u="sng" dirty="0">
                <a:solidFill>
                  <a:schemeClr val="tx1"/>
                </a:solidFill>
              </a:rPr>
              <a:t>Waste generation</a:t>
            </a:r>
          </a:p>
          <a:p>
            <a:pPr marL="0" indent="0" algn="just">
              <a:lnSpc>
                <a:spcPct val="120000"/>
              </a:lnSpc>
              <a:spcBef>
                <a:spcPts val="0"/>
              </a:spcBef>
              <a:buClrTx/>
              <a:buNone/>
            </a:pPr>
            <a:r>
              <a:rPr lang="en-US" sz="6800" dirty="0">
                <a:solidFill>
                  <a:schemeClr val="tx1"/>
                </a:solidFill>
              </a:rPr>
              <a:t>Most of the waste is generated at household, market places, cities, towns, institutions and industrial zones. The waste generator should endeavor to minimize waste by reducing, reusing, refusing, returning waste or by adopting cleaner production technologies. All waste generated should be segregated at source</a:t>
            </a:r>
          </a:p>
          <a:p>
            <a:pPr marL="0" indent="0" algn="just">
              <a:lnSpc>
                <a:spcPct val="120000"/>
              </a:lnSpc>
              <a:spcBef>
                <a:spcPts val="0"/>
              </a:spcBef>
              <a:buClrTx/>
              <a:buNone/>
            </a:pPr>
            <a:r>
              <a:rPr lang="en-US" sz="6800" dirty="0">
                <a:solidFill>
                  <a:schemeClr val="tx1"/>
                </a:solidFill>
              </a:rPr>
              <a:t>2. </a:t>
            </a:r>
            <a:r>
              <a:rPr lang="en-US" sz="6800" u="sng" dirty="0">
                <a:solidFill>
                  <a:schemeClr val="tx1"/>
                </a:solidFill>
              </a:rPr>
              <a:t>Waste collection</a:t>
            </a:r>
          </a:p>
          <a:p>
            <a:pPr marL="0" indent="0" algn="just">
              <a:lnSpc>
                <a:spcPct val="120000"/>
              </a:lnSpc>
              <a:spcBef>
                <a:spcPts val="0"/>
              </a:spcBef>
              <a:buClrTx/>
              <a:buNone/>
            </a:pPr>
            <a:r>
              <a:rPr lang="en-US" sz="6800" dirty="0">
                <a:solidFill>
                  <a:schemeClr val="tx1"/>
                </a:solidFill>
              </a:rPr>
              <a:t>main point of interface between the public and waste service providers who are either the Government or the private sector. Collection centers/transfer stations should be established at strategic areas within a town </a:t>
            </a:r>
          </a:p>
          <a:p>
            <a:pPr marL="0" indent="0" algn="just">
              <a:lnSpc>
                <a:spcPct val="120000"/>
              </a:lnSpc>
              <a:spcBef>
                <a:spcPts val="0"/>
              </a:spcBef>
              <a:buClrTx/>
              <a:buNone/>
            </a:pPr>
            <a:r>
              <a:rPr lang="en-US" sz="6800" dirty="0">
                <a:solidFill>
                  <a:schemeClr val="tx1"/>
                </a:solidFill>
              </a:rPr>
              <a:t>3. </a:t>
            </a:r>
            <a:r>
              <a:rPr lang="en-US" sz="6800" u="sng" dirty="0">
                <a:solidFill>
                  <a:schemeClr val="tx1"/>
                </a:solidFill>
              </a:rPr>
              <a:t>Waste transportation</a:t>
            </a:r>
          </a:p>
          <a:p>
            <a:pPr marL="0" indent="0" algn="just">
              <a:lnSpc>
                <a:spcPct val="120000"/>
              </a:lnSpc>
              <a:spcBef>
                <a:spcPts val="0"/>
              </a:spcBef>
              <a:buClrTx/>
              <a:buNone/>
            </a:pPr>
            <a:r>
              <a:rPr lang="en-US" sz="6800" dirty="0">
                <a:solidFill>
                  <a:schemeClr val="tx1"/>
                </a:solidFill>
              </a:rPr>
              <a:t>The County Governments should provide adequate transport for the various segregated waste streams. The waste transportation trucks should be closed and suitable for the transportation of the various waste streams to the waste treatment facilities and landfills.</a:t>
            </a:r>
          </a:p>
          <a:p>
            <a:pPr marL="0" indent="0" algn="just">
              <a:lnSpc>
                <a:spcPct val="120000"/>
              </a:lnSpc>
              <a:spcBef>
                <a:spcPts val="0"/>
              </a:spcBef>
              <a:buClrTx/>
              <a:buNone/>
            </a:pPr>
            <a:endParaRPr lang="en-US" sz="28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124598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
            <a:ext cx="8610600" cy="6686650"/>
          </a:xfrm>
        </p:spPr>
        <p:txBody>
          <a:bodyPr>
            <a:normAutofit fontScale="62500" lnSpcReduction="20000"/>
          </a:bodyPr>
          <a:lstStyle/>
          <a:p>
            <a:pPr marL="0" indent="0" algn="just">
              <a:lnSpc>
                <a:spcPct val="120000"/>
              </a:lnSpc>
              <a:spcBef>
                <a:spcPts val="0"/>
              </a:spcBef>
              <a:buClrTx/>
              <a:buNone/>
            </a:pPr>
            <a:r>
              <a:rPr lang="en-US" sz="2800" dirty="0">
                <a:solidFill>
                  <a:schemeClr val="tx1"/>
                </a:solidFill>
              </a:rPr>
              <a:t>4. </a:t>
            </a:r>
            <a:r>
              <a:rPr lang="en-US" sz="2800" u="sng" dirty="0">
                <a:solidFill>
                  <a:schemeClr val="tx1"/>
                </a:solidFill>
              </a:rPr>
              <a:t>Waste treatment</a:t>
            </a:r>
          </a:p>
          <a:p>
            <a:pPr marL="0" indent="0" algn="just">
              <a:lnSpc>
                <a:spcPct val="120000"/>
              </a:lnSpc>
              <a:spcBef>
                <a:spcPts val="0"/>
              </a:spcBef>
              <a:buClrTx/>
              <a:buNone/>
            </a:pPr>
            <a:r>
              <a:rPr lang="en-US" sz="2800" dirty="0">
                <a:solidFill>
                  <a:schemeClr val="tx1"/>
                </a:solidFill>
              </a:rPr>
              <a:t>Some of waste treatment technologies recommended to enable a Country achieve reduction of waste directed to landfills and other disposal facilities are.</a:t>
            </a:r>
          </a:p>
          <a:p>
            <a:pPr marL="0" indent="0" algn="ctr">
              <a:lnSpc>
                <a:spcPct val="120000"/>
              </a:lnSpc>
              <a:spcBef>
                <a:spcPts val="0"/>
              </a:spcBef>
              <a:buClrTx/>
              <a:buNone/>
            </a:pPr>
            <a:r>
              <a:rPr lang="en-US" sz="2800" dirty="0">
                <a:solidFill>
                  <a:schemeClr val="tx1"/>
                </a:solidFill>
              </a:rPr>
              <a:t>(</a:t>
            </a:r>
            <a:r>
              <a:rPr lang="en-US" sz="2800" dirty="0" err="1">
                <a:solidFill>
                  <a:schemeClr val="tx1"/>
                </a:solidFill>
              </a:rPr>
              <a:t>i</a:t>
            </a:r>
            <a:r>
              <a:rPr lang="en-US" sz="2800" dirty="0">
                <a:solidFill>
                  <a:schemeClr val="tx1"/>
                </a:solidFill>
              </a:rPr>
              <a:t>) Material recovery technologies: </a:t>
            </a:r>
          </a:p>
          <a:p>
            <a:pPr marL="0" indent="0" algn="just">
              <a:lnSpc>
                <a:spcPct val="120000"/>
              </a:lnSpc>
              <a:spcBef>
                <a:spcPts val="0"/>
              </a:spcBef>
              <a:buClrTx/>
              <a:buNone/>
            </a:pPr>
            <a:r>
              <a:rPr lang="en-US" sz="2800" dirty="0">
                <a:solidFill>
                  <a:schemeClr val="tx1"/>
                </a:solidFill>
              </a:rPr>
              <a:t>(a) Recycling: processing of waste material into a new product of similar chemical composition.  </a:t>
            </a:r>
          </a:p>
          <a:p>
            <a:pPr marL="0" indent="0" algn="just">
              <a:lnSpc>
                <a:spcPct val="120000"/>
              </a:lnSpc>
              <a:spcBef>
                <a:spcPts val="0"/>
              </a:spcBef>
              <a:buClrTx/>
              <a:buNone/>
            </a:pPr>
            <a:r>
              <a:rPr lang="en-US" sz="2800" dirty="0">
                <a:solidFill>
                  <a:schemeClr val="tx1"/>
                </a:solidFill>
              </a:rPr>
              <a:t>(b)Composting: biological decomposition of biodegradable solid waste under controlled aerobic conditions to produce compost</a:t>
            </a:r>
          </a:p>
          <a:p>
            <a:pPr marL="0" indent="0" algn="ctr">
              <a:lnSpc>
                <a:spcPct val="120000"/>
              </a:lnSpc>
              <a:spcBef>
                <a:spcPts val="0"/>
              </a:spcBef>
              <a:buClrTx/>
              <a:buNone/>
            </a:pPr>
            <a:r>
              <a:rPr lang="en-US" sz="2800" dirty="0">
                <a:solidFill>
                  <a:schemeClr val="tx1"/>
                </a:solidFill>
              </a:rPr>
              <a:t>(ii) waste to energy / energy recovery technologies:</a:t>
            </a:r>
          </a:p>
          <a:p>
            <a:pPr marL="0" indent="0" algn="just">
              <a:lnSpc>
                <a:spcPct val="120000"/>
              </a:lnSpc>
              <a:spcBef>
                <a:spcPts val="0"/>
              </a:spcBef>
              <a:buClrTx/>
              <a:buNone/>
            </a:pPr>
            <a:r>
              <a:rPr lang="en-GB" sz="2800" dirty="0">
                <a:solidFill>
                  <a:schemeClr val="tx1"/>
                </a:solidFill>
              </a:rPr>
              <a:t>(a) Thermal treatment of waste: </a:t>
            </a:r>
            <a:r>
              <a:rPr lang="en-US" sz="2800" dirty="0">
                <a:solidFill>
                  <a:schemeClr val="tx1"/>
                </a:solidFill>
              </a:rPr>
              <a:t>combustion of waste at specific temperatures with or with no air- supply as part of the process and includes waste incineration, gasification and pyrolysis. </a:t>
            </a:r>
          </a:p>
          <a:p>
            <a:pPr marL="0" indent="0" algn="just">
              <a:lnSpc>
                <a:spcPct val="120000"/>
              </a:lnSpc>
              <a:spcBef>
                <a:spcPts val="0"/>
              </a:spcBef>
              <a:buClrTx/>
              <a:buNone/>
            </a:pPr>
            <a:r>
              <a:rPr lang="en-US" sz="2800" dirty="0">
                <a:solidFill>
                  <a:schemeClr val="tx1"/>
                </a:solidFill>
              </a:rPr>
              <a:t>-Incineration is controlled burning of solids, liquids and gaseous waste. Gasification is a process of reacting waste at high temperatures greater than (&gt;700 °C), without combustion, with a controlled amount of oxygen and/or steam to generate useful products such as electricity, chemicals, fertilizers and natural gas. : Pyrolysis is a form of treatment that chemically decomposes organic materials by heat in the absence of oxygen. </a:t>
            </a:r>
          </a:p>
          <a:p>
            <a:pPr marL="0" indent="0" algn="ctr">
              <a:lnSpc>
                <a:spcPct val="120000"/>
              </a:lnSpc>
              <a:spcBef>
                <a:spcPts val="0"/>
              </a:spcBef>
              <a:buClrTx/>
              <a:buNone/>
            </a:pPr>
            <a:r>
              <a:rPr lang="en-US" sz="2800" dirty="0">
                <a:solidFill>
                  <a:schemeClr val="tx1"/>
                </a:solidFill>
              </a:rPr>
              <a:t>(iii)Biological treatments.</a:t>
            </a:r>
          </a:p>
          <a:p>
            <a:pPr marL="0" indent="0" algn="just">
              <a:lnSpc>
                <a:spcPct val="120000"/>
              </a:lnSpc>
              <a:spcBef>
                <a:spcPts val="0"/>
              </a:spcBef>
              <a:buClrTx/>
              <a:buNone/>
            </a:pPr>
            <a:r>
              <a:rPr lang="en-US" sz="2800" dirty="0">
                <a:solidFill>
                  <a:schemeClr val="tx1"/>
                </a:solidFill>
              </a:rPr>
              <a:t>This is a natural process that occurs where plant and animal materials (biomass) are broken down in the presence of micro-organisms. Biological treatment of waste can either be anaerobic (absence of air) or aerobic (presence of oxygen). </a:t>
            </a:r>
          </a:p>
          <a:p>
            <a:pPr marL="0" indent="0" algn="just">
              <a:lnSpc>
                <a:spcPct val="120000"/>
              </a:lnSpc>
              <a:spcBef>
                <a:spcPts val="0"/>
              </a:spcBef>
              <a:buClrTx/>
              <a:buNone/>
            </a:pPr>
            <a:r>
              <a:rPr lang="en-US" sz="2800" u="sng" dirty="0">
                <a:solidFill>
                  <a:schemeClr val="tx1"/>
                </a:solidFill>
              </a:rPr>
              <a:t>5. Waste disposal</a:t>
            </a:r>
          </a:p>
          <a:p>
            <a:pPr algn="just">
              <a:lnSpc>
                <a:spcPct val="120000"/>
              </a:lnSpc>
              <a:spcBef>
                <a:spcPts val="0"/>
              </a:spcBef>
              <a:buClrTx/>
              <a:buFont typeface="Wingdings" panose="05000000000000000000" pitchFamily="2" charset="2"/>
              <a:buChar char="q"/>
            </a:pPr>
            <a:r>
              <a:rPr lang="en-US" sz="2800" dirty="0">
                <a:solidFill>
                  <a:schemeClr val="tx1"/>
                </a:solidFill>
              </a:rPr>
              <a:t>Depositing or burial of waste on land.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733902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gn="just">
              <a:lnSpc>
                <a:spcPct val="115000"/>
              </a:lnSpc>
              <a:spcBef>
                <a:spcPts val="0"/>
              </a:spcBef>
              <a:spcAft>
                <a:spcPts val="0"/>
              </a:spcAft>
            </a:pPr>
            <a:r>
              <a:rPr lang="en-US" sz="2400" dirty="0">
                <a:latin typeface="Trebuchet MS" panose="020B0603020202020204" pitchFamily="34" charset="0"/>
              </a:rPr>
              <a:t>INSTITUTIONAL BASED SOLID WASTE MANAGEMENT:</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Institutional solid waste is a waste generated from public and government institutions: healthcare facilities, offices, religious institutes, schools, universities, etc.</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 It consists of both nonhazardous and hazardous solid waste. </a:t>
            </a:r>
          </a:p>
          <a:p>
            <a:pPr marL="0" marR="0" indent="0" algn="just">
              <a:lnSpc>
                <a:spcPct val="115000"/>
              </a:lnSpc>
              <a:spcBef>
                <a:spcPts val="0"/>
              </a:spcBef>
              <a:spcAft>
                <a:spcPts val="0"/>
              </a:spcAft>
            </a:pPr>
            <a:r>
              <a:rPr lang="en-US" sz="2400" dirty="0">
                <a:latin typeface="Trebuchet MS" panose="020B0603020202020204" pitchFamily="34" charset="0"/>
              </a:rPr>
              <a:t>Sources of health care solid wastes</a:t>
            </a:r>
          </a:p>
          <a:p>
            <a:pPr marL="0" marR="0" indent="0" algn="just">
              <a:lnSpc>
                <a:spcPct val="115000"/>
              </a:lnSpc>
              <a:spcBef>
                <a:spcPts val="0"/>
              </a:spcBef>
              <a:spcAft>
                <a:spcPts val="0"/>
              </a:spcAft>
            </a:pPr>
            <a:r>
              <a:rPr lang="en-US" sz="2400" b="0" dirty="0">
                <a:latin typeface="Trebuchet MS" panose="020B0603020202020204" pitchFamily="34" charset="0"/>
              </a:rPr>
              <a:t>Major sources of health-care waste</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Hospitals: general, district</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University</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Emergency services, health-care centers, dialyses centers, first-aid posts, hospices, blood transfusion centers, dental clinics, </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Laboratories and research </a:t>
            </a:r>
            <a:r>
              <a:rPr lang="en-US" sz="2400" b="0" dirty="0" err="1">
                <a:latin typeface="Trebuchet MS" panose="020B0603020202020204" pitchFamily="34" charset="0"/>
              </a:rPr>
              <a:t>centre’s</a:t>
            </a:r>
            <a:endParaRPr lang="en-US" sz="2400" b="0" dirty="0">
              <a:latin typeface="Trebuchet MS" panose="020B0603020202020204" pitchFamily="34" charset="0"/>
            </a:endParaRP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Animal research and testing institutes</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Blood banks and blood collection services</a:t>
            </a:r>
          </a:p>
          <a:p>
            <a:pPr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Specialized health-care establishments: Nursing homes, psychiatric hospitals, disabled persons’ institutions</a:t>
            </a:r>
          </a:p>
          <a:p>
            <a:pPr marL="0" marR="0" indent="0" algn="just">
              <a:lnSpc>
                <a:spcPct val="115000"/>
              </a:lnSpc>
              <a:spcBef>
                <a:spcPts val="0"/>
              </a:spcBef>
              <a:spcAft>
                <a:spcPts val="0"/>
              </a:spcAft>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263</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64417111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fontScale="70000" lnSpcReduction="20000"/>
          </a:bodyPr>
          <a:lstStyle/>
          <a:p>
            <a:pPr marL="0" marR="0" algn="just">
              <a:lnSpc>
                <a:spcPct val="115000"/>
              </a:lnSpc>
              <a:spcBef>
                <a:spcPts val="0"/>
              </a:spcBef>
              <a:spcAft>
                <a:spcPts val="0"/>
              </a:spcAft>
            </a:pPr>
            <a:r>
              <a:rPr lang="en-US" sz="3400" dirty="0">
                <a:latin typeface="Trebuchet MS" panose="020B0603020202020204" pitchFamily="34" charset="0"/>
              </a:rPr>
              <a:t>Categories of health care solid wastes:</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Medical wastes: </a:t>
            </a:r>
            <a:r>
              <a:rPr lang="en-US" sz="2900" b="0" dirty="0">
                <a:latin typeface="Trebuchet MS" panose="020B0603020202020204" pitchFamily="34" charset="0"/>
              </a:rPr>
              <a:t>These wastes are usually produced in patient rooms, treatment rooms and nursing stations, the operating room may also be a contributor, and items include soiled dressings, bandages, catheters, swabs, plaster casts receptacles, and masks. The hazardous waste is generated from both </a:t>
            </a:r>
            <a:r>
              <a:rPr lang="en-US" sz="2900" b="0" dirty="0" err="1">
                <a:latin typeface="Trebuchet MS" panose="020B0603020202020204" pitchFamily="34" charset="0"/>
              </a:rPr>
              <a:t>OPD</a:t>
            </a:r>
            <a:r>
              <a:rPr lang="en-US" sz="2900" b="0" dirty="0">
                <a:latin typeface="Trebuchet MS" panose="020B0603020202020204" pitchFamily="34" charset="0"/>
              </a:rPr>
              <a:t> and inpatient wards as a result of diagnosing, treating, or handling the patient.</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Surgical and autopsy (Pathologic wastes) </a:t>
            </a:r>
            <a:r>
              <a:rPr lang="en-US" sz="2900" b="0" dirty="0">
                <a:latin typeface="Trebuchet MS" panose="020B0603020202020204" pitchFamily="34" charset="0"/>
              </a:rPr>
              <a:t>these wastes may be produced in surgical or autopsy rooms, items that may be included are placenta, tissues and organs, amputated limbs, fetus and similar material.</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Laboratory wastes: </a:t>
            </a:r>
            <a:r>
              <a:rPr lang="en-US" sz="2900" b="0" dirty="0">
                <a:latin typeface="Trebuchet MS" panose="020B0603020202020204" pitchFamily="34" charset="0"/>
              </a:rPr>
              <a:t>these wastes are produced in diagnostic or research laboratories, items that may be included are cultures, spinal-fluid samples, dead animals, and animal bedding.</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Infectious solid wastes: </a:t>
            </a:r>
            <a:r>
              <a:rPr lang="en-US" sz="2900" b="0" dirty="0">
                <a:latin typeface="Trebuchet MS" panose="020B0603020202020204" pitchFamily="34" charset="0"/>
              </a:rPr>
              <a:t>proportion of medical waste that is infectious (dressings, laboratory and pathological wastes, contaminated blood discarded equipment's, etc.)</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Domestic/general wastes: </a:t>
            </a:r>
            <a:r>
              <a:rPr lang="en-US" sz="2900" b="0" dirty="0">
                <a:latin typeface="Trebuchet MS" panose="020B0603020202020204" pitchFamily="34" charset="0"/>
              </a:rPr>
              <a:t>offices, kitchen wastes (non hazardous)</a:t>
            </a:r>
          </a:p>
          <a:p>
            <a:pPr marL="114300" marR="0" indent="-457200" algn="just">
              <a:lnSpc>
                <a:spcPct val="115000"/>
              </a:lnSpc>
              <a:spcBef>
                <a:spcPts val="0"/>
              </a:spcBef>
              <a:spcAft>
                <a:spcPts val="0"/>
              </a:spcAft>
              <a:buFont typeface="Wingdings" panose="05000000000000000000" pitchFamily="2" charset="2"/>
              <a:buChar char="§"/>
            </a:pPr>
            <a:r>
              <a:rPr lang="en-US" sz="2900" dirty="0">
                <a:latin typeface="Trebuchet MS" panose="020B0603020202020204" pitchFamily="34" charset="0"/>
              </a:rPr>
              <a:t>Radio-active wastes: </a:t>
            </a:r>
            <a:r>
              <a:rPr lang="en-US" sz="2900" b="0" dirty="0">
                <a:latin typeface="Trebuchet MS" panose="020B0603020202020204" pitchFamily="34" charset="0"/>
              </a:rPr>
              <a:t>radiating residues produced as a result of radio therapy and diagnosis.</a:t>
            </a:r>
          </a:p>
          <a:p>
            <a:pPr marL="114300" marR="0" indent="-457200" algn="just">
              <a:lnSpc>
                <a:spcPct val="115000"/>
              </a:lnSpc>
              <a:spcBef>
                <a:spcPts val="0"/>
              </a:spcBef>
              <a:spcAft>
                <a:spcPts val="0"/>
              </a:spcAft>
              <a:buFont typeface="Wingdings" panose="05000000000000000000" pitchFamily="2" charset="2"/>
              <a:buChar char="§"/>
            </a:pPr>
            <a:r>
              <a:rPr lang="en-US" sz="2900" b="0" dirty="0">
                <a:latin typeface="Trebuchet MS" panose="020B0603020202020204" pitchFamily="34" charset="0"/>
              </a:rPr>
              <a:t>Pharmaceutics</a:t>
            </a:r>
          </a:p>
          <a:p>
            <a:pPr marL="114300" marR="0" indent="-457200" algn="just">
              <a:lnSpc>
                <a:spcPct val="115000"/>
              </a:lnSpc>
              <a:spcBef>
                <a:spcPts val="0"/>
              </a:spcBef>
              <a:spcAft>
                <a:spcPts val="0"/>
              </a:spcAft>
              <a:buFont typeface="Wingdings" panose="05000000000000000000" pitchFamily="2" charset="2"/>
              <a:buChar char="§"/>
            </a:pPr>
            <a:r>
              <a:rPr lang="en-US" sz="2900" b="0" dirty="0">
                <a:latin typeface="Trebuchet MS" panose="020B0603020202020204" pitchFamily="34" charset="0"/>
              </a:rPr>
              <a:t>Sharps</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264</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5662232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85000" lnSpcReduction="10000"/>
          </a:bodyPr>
          <a:lstStyle/>
          <a:p>
            <a:pPr marL="0" marR="0" algn="ctr">
              <a:lnSpc>
                <a:spcPct val="115000"/>
              </a:lnSpc>
              <a:spcBef>
                <a:spcPts val="0"/>
              </a:spcBef>
              <a:spcAft>
                <a:spcPts val="0"/>
              </a:spcAft>
            </a:pPr>
            <a:r>
              <a:rPr lang="en-US" sz="2800" dirty="0">
                <a:solidFill>
                  <a:srgbClr val="00B050"/>
                </a:solidFill>
                <a:latin typeface="Trebuchet MS" panose="020B0603020202020204" pitchFamily="34" charset="0"/>
              </a:rPr>
              <a:t>Management of health care solid wastes:</a:t>
            </a:r>
          </a:p>
          <a:p>
            <a:pPr marL="0" marR="0">
              <a:lnSpc>
                <a:spcPct val="115000"/>
              </a:lnSpc>
              <a:spcBef>
                <a:spcPts val="0"/>
              </a:spcBef>
              <a:spcAft>
                <a:spcPts val="0"/>
              </a:spcAft>
            </a:pPr>
            <a:r>
              <a:rPr lang="en-US" sz="2800" dirty="0">
                <a:latin typeface="Trebuchet MS" panose="020B0603020202020204" pitchFamily="34" charset="0"/>
              </a:rPr>
              <a:t>Waste minimization, recycling, and reuse:</a:t>
            </a:r>
          </a:p>
          <a:p>
            <a:pPr marL="0" marR="0" indent="0" algn="just">
              <a:lnSpc>
                <a:spcPct val="115000"/>
              </a:lnSpc>
              <a:spcBef>
                <a:spcPts val="0"/>
              </a:spcBef>
              <a:spcAft>
                <a:spcPts val="0"/>
              </a:spcAft>
            </a:pPr>
            <a:r>
              <a:rPr lang="en-US" sz="2800" dirty="0">
                <a:latin typeface="Trebuchet MS" panose="020B0603020202020204" pitchFamily="34" charset="0"/>
              </a:rPr>
              <a:t>A. Waste minimization</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Significant reduction of the waste generated in health-care establishments and research facilities may be encouraged by the implementation of certain policies and practices, including the following:</a:t>
            </a:r>
          </a:p>
          <a:p>
            <a:pPr marL="114300" marR="0" indent="-457200" algn="just">
              <a:lnSpc>
                <a:spcPct val="115000"/>
              </a:lnSpc>
              <a:spcBef>
                <a:spcPts val="0"/>
              </a:spcBef>
              <a:spcAft>
                <a:spcPts val="0"/>
              </a:spcAft>
              <a:buFont typeface="Wingdings" panose="05000000000000000000" pitchFamily="2" charset="2"/>
              <a:buChar char="§"/>
            </a:pPr>
            <a:r>
              <a:rPr lang="en-US" sz="2800" dirty="0">
                <a:latin typeface="Trebuchet MS" panose="020B0603020202020204" pitchFamily="34" charset="0"/>
              </a:rPr>
              <a:t>Source reduction: </a:t>
            </a:r>
            <a:r>
              <a:rPr lang="en-US" sz="2800" b="0" dirty="0">
                <a:latin typeface="Trebuchet MS" panose="020B0603020202020204" pitchFamily="34" charset="0"/>
              </a:rPr>
              <a:t>measures such as purchasing restrictions to ensure the selection of methods or supplies that are less wasteful or generate less hazardous waste.</a:t>
            </a:r>
          </a:p>
          <a:p>
            <a:pPr marL="114300" marR="0" indent="-457200" algn="just">
              <a:lnSpc>
                <a:spcPct val="115000"/>
              </a:lnSpc>
              <a:spcBef>
                <a:spcPts val="0"/>
              </a:spcBef>
              <a:spcAft>
                <a:spcPts val="0"/>
              </a:spcAft>
              <a:buFont typeface="Wingdings" panose="05000000000000000000" pitchFamily="2" charset="2"/>
              <a:buChar char="§"/>
            </a:pPr>
            <a:r>
              <a:rPr lang="en-US" sz="2800" dirty="0">
                <a:latin typeface="Trebuchet MS" panose="020B0603020202020204" pitchFamily="34" charset="0"/>
              </a:rPr>
              <a:t>Recyclable products: </a:t>
            </a:r>
            <a:r>
              <a:rPr lang="en-US" sz="2800" b="0" dirty="0">
                <a:latin typeface="Trebuchet MS" panose="020B0603020202020204" pitchFamily="34" charset="0"/>
              </a:rPr>
              <a:t>use of materials that may be recycled, either on-site or off-site.</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Good management and control practices: apply particularly to the purchase and use of chemicals and pharmaceuticals.</a:t>
            </a:r>
          </a:p>
          <a:p>
            <a:pPr marL="114300" marR="0" indent="-457200" algn="just">
              <a:lnSpc>
                <a:spcPct val="115000"/>
              </a:lnSpc>
              <a:spcBef>
                <a:spcPts val="0"/>
              </a:spcBef>
              <a:spcAft>
                <a:spcPts val="0"/>
              </a:spcAft>
              <a:buFont typeface="Wingdings" panose="05000000000000000000" pitchFamily="2" charset="2"/>
              <a:buChar char="§"/>
            </a:pPr>
            <a:r>
              <a:rPr lang="en-US" sz="2800" dirty="0">
                <a:latin typeface="Trebuchet MS" panose="020B0603020202020204" pitchFamily="34" charset="0"/>
              </a:rPr>
              <a:t>Waste segregation: </a:t>
            </a:r>
            <a:r>
              <a:rPr lang="en-US" sz="2800" b="0" dirty="0">
                <a:latin typeface="Trebuchet MS" panose="020B0603020202020204" pitchFamily="34" charset="0"/>
              </a:rPr>
              <a:t>careful segregation (separation) of waste matter into different categories helps to minimize the quantities of hazardous waste.</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265</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79415392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lnSpcReduction="10000"/>
          </a:bodyPr>
          <a:lstStyle/>
          <a:p>
            <a:pPr marL="0" marR="0">
              <a:lnSpc>
                <a:spcPct val="115000"/>
              </a:lnSpc>
              <a:spcBef>
                <a:spcPts val="0"/>
              </a:spcBef>
              <a:spcAft>
                <a:spcPts val="0"/>
              </a:spcAft>
            </a:pPr>
            <a:r>
              <a:rPr lang="en-US" sz="2800" dirty="0">
                <a:latin typeface="Trebuchet MS" panose="020B0603020202020204" pitchFamily="34" charset="0"/>
              </a:rPr>
              <a:t>B. Safe reuse and recycling:</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Reusable items may include certain sharps, such as scalps and hypodermic needles, syringes, glass bottles and containers, etc. After use, these should be collected separately from non-reusable items, carefully washed and sterilized particularly in the case of hypodermic needles, in which infectious droplets could be trapped.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Although reuse of hypodermic needles is not recommended, it may be necessary in establishments that cannot afford disposable syringes and needles.</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 Plastic syringes and catheters should not be thermally or chemically sterilized; they should be discarded.</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266</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88469887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400" dirty="0">
                <a:latin typeface="Trebuchet MS" panose="020B0603020202020204" pitchFamily="34" charset="0"/>
              </a:rPr>
              <a:t>C. Reduce, Reuse and Recycling (3R) programme </a:t>
            </a:r>
          </a:p>
          <a:p>
            <a:pPr marR="0" algn="just">
              <a:lnSpc>
                <a:spcPct val="115000"/>
              </a:lnSpc>
              <a:spcBef>
                <a:spcPts val="0"/>
              </a:spcBef>
              <a:spcAft>
                <a:spcPts val="0"/>
              </a:spcAft>
              <a:buFont typeface="Wingdings" panose="05000000000000000000" pitchFamily="2" charset="2"/>
              <a:buChar char="q"/>
            </a:pPr>
            <a:r>
              <a:rPr lang="en-GB" sz="2400" b="0" dirty="0">
                <a:latin typeface="Trebuchet MS" panose="020B0603020202020204" pitchFamily="34" charset="0"/>
              </a:rPr>
              <a:t>Reduce the generation of unnecessary waste, e.g. carry your own shopping bag when you go to the market and put all your purchases directly into it.</a:t>
            </a:r>
          </a:p>
          <a:p>
            <a:pPr marR="0" algn="just">
              <a:lnSpc>
                <a:spcPct val="115000"/>
              </a:lnSpc>
              <a:spcBef>
                <a:spcPts val="0"/>
              </a:spcBef>
              <a:spcAft>
                <a:spcPts val="0"/>
              </a:spcAft>
              <a:buFont typeface="Wingdings" panose="05000000000000000000" pitchFamily="2" charset="2"/>
              <a:buChar char="q"/>
            </a:pPr>
            <a:r>
              <a:rPr lang="en-GB" sz="2400" b="0" dirty="0">
                <a:latin typeface="Trebuchet MS" panose="020B0603020202020204" pitchFamily="34" charset="0"/>
              </a:rPr>
              <a:t>Reuse - Do not throw away the soft drink cans or the bottles; cover them with homemade paper or paint on them and use them. Reuse the plastic bags for shopping again and again. It is better if you use shopping bags made of cloth or jute, which can be used over and over again.</a:t>
            </a:r>
          </a:p>
          <a:p>
            <a:pPr marR="0" algn="just">
              <a:lnSpc>
                <a:spcPct val="115000"/>
              </a:lnSpc>
              <a:spcBef>
                <a:spcPts val="0"/>
              </a:spcBef>
              <a:spcAft>
                <a:spcPts val="0"/>
              </a:spcAft>
              <a:buFont typeface="Wingdings" panose="05000000000000000000" pitchFamily="2" charset="2"/>
              <a:buChar char="q"/>
            </a:pPr>
            <a:r>
              <a:rPr lang="en-GB" sz="2400" b="0" dirty="0">
                <a:latin typeface="Trebuchet MS" panose="020B0603020202020204" pitchFamily="34" charset="0"/>
              </a:rPr>
              <a:t> Recycle - Segregate your wastes so that non-perishable wastes are easily collected and taken for recycling. Dig a small pit to compost your organic wastes like kitchen wastes at your home.</a:t>
            </a: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1"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267</a:t>
            </a:fld>
            <a:endParaRPr kumimoji="0" lang="en-US" sz="1650" b="1"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27748905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dirty="0">
                <a:latin typeface="Trebuchet MS" panose="020B0603020202020204" pitchFamily="34" charset="0"/>
              </a:rPr>
              <a:t>Handling, storage, and transportation of health-care facility waste:</a:t>
            </a:r>
          </a:p>
          <a:p>
            <a:pPr marL="0" marR="0" algn="just">
              <a:lnSpc>
                <a:spcPct val="115000"/>
              </a:lnSpc>
              <a:spcBef>
                <a:spcPts val="0"/>
              </a:spcBef>
              <a:spcAft>
                <a:spcPts val="0"/>
              </a:spcAft>
            </a:pPr>
            <a:r>
              <a:rPr lang="en-US" b="0" dirty="0">
                <a:latin typeface="Trebuchet MS" panose="020B0603020202020204" pitchFamily="34" charset="0"/>
              </a:rPr>
              <a:t>The most appropriate way of identifying the categories of health-care facility waste is by sorting out the waste into color-coded plastic bags or containers.</a:t>
            </a:r>
          </a:p>
          <a:p>
            <a:pPr marL="0" marR="0" algn="just">
              <a:lnSpc>
                <a:spcPct val="115000"/>
              </a:lnSpc>
              <a:spcBef>
                <a:spcPts val="0"/>
              </a:spcBef>
              <a:spcAft>
                <a:spcPts val="0"/>
              </a:spcAft>
            </a:pPr>
            <a:r>
              <a:rPr lang="en-US" b="0" dirty="0">
                <a:latin typeface="Trebuchet MS" panose="020B0603020202020204" pitchFamily="34" charset="0"/>
              </a:rPr>
              <a:t>In addition to the color coding of waste containers, the following practices are recommended:</a:t>
            </a:r>
          </a:p>
          <a:p>
            <a:pPr marL="0" marR="0" algn="just">
              <a:lnSpc>
                <a:spcPct val="115000"/>
              </a:lnSpc>
              <a:spcBef>
                <a:spcPts val="0"/>
              </a:spcBef>
              <a:spcAft>
                <a:spcPts val="0"/>
              </a:spcAft>
            </a:pPr>
            <a:r>
              <a:rPr lang="en-US" b="0" dirty="0">
                <a:latin typeface="Trebuchet MS" panose="020B0603020202020204" pitchFamily="34" charset="0"/>
              </a:rPr>
              <a:t>• General health-care facility waste should be part of the stream of domestic refuse for disposal.</a:t>
            </a:r>
          </a:p>
          <a:p>
            <a:pPr marL="0" marR="0" algn="just">
              <a:lnSpc>
                <a:spcPct val="115000"/>
              </a:lnSpc>
              <a:spcBef>
                <a:spcPts val="0"/>
              </a:spcBef>
              <a:spcAft>
                <a:spcPts val="0"/>
              </a:spcAft>
            </a:pPr>
            <a:r>
              <a:rPr lang="en-US" b="0" dirty="0">
                <a:latin typeface="Trebuchet MS" panose="020B0603020202020204" pitchFamily="34" charset="0"/>
              </a:rPr>
              <a:t>• Sharps should all be collected together, regardless of whether or not they are contaminated. Containers should be puncture-proof (usually made of metal or high density plastic) and fitted with covers. They should be rigid and impermeable so that they safely retain not only the sharps but also any residual liquids from syringes. To discourage abuse, containers should be tamper-proof (difficult to open or break) and needles and syringes should be rendered unusable. Where plastic or metal containers are unavailable or too costly, containers made of dense cardboard are recommended; these folds for ease of transport may be supplied with a plastic lining.</a:t>
            </a:r>
          </a:p>
          <a:p>
            <a:pPr marL="0" marR="0" algn="just">
              <a:lnSpc>
                <a:spcPct val="115000"/>
              </a:lnSpc>
              <a:spcBef>
                <a:spcPts val="0"/>
              </a:spcBef>
              <a:spcAft>
                <a:spcPts val="0"/>
              </a:spcAft>
            </a:pPr>
            <a:r>
              <a:rPr lang="en-US" b="0" dirty="0">
                <a:latin typeface="Trebuchet MS" panose="020B0603020202020204" pitchFamily="34" charset="0"/>
              </a:rPr>
              <a:t>• Bags and containers for infectious waste should be marked with the international infectious substance symbol.</a:t>
            </a:r>
          </a:p>
          <a:p>
            <a:pPr marL="0" marR="0" algn="just">
              <a:lnSpc>
                <a:spcPct val="115000"/>
              </a:lnSpc>
              <a:spcBef>
                <a:spcPts val="0"/>
              </a:spcBef>
              <a:spcAft>
                <a:spcPts val="0"/>
              </a:spcAft>
            </a:pPr>
            <a:r>
              <a:rPr lang="en-US" b="0" dirty="0">
                <a:latin typeface="Trebuchet MS" panose="020B0603020202020204" pitchFamily="34" charset="0"/>
              </a:rPr>
              <a:t>• Highly infectious waste should, whenever possible, be sterilized immediately by autoclaving. It therefore needs to be packaged in bags that are compatible with the proposed treatment process: red bags, suitable for autoclaving, are recommended.</a:t>
            </a:r>
          </a:p>
          <a:p>
            <a:pPr marL="0" marR="0" algn="just">
              <a:lnSpc>
                <a:spcPct val="115000"/>
              </a:lnSpc>
              <a:spcBef>
                <a:spcPts val="0"/>
              </a:spcBef>
              <a:spcAft>
                <a:spcPts val="0"/>
              </a:spcAft>
            </a:pPr>
            <a:r>
              <a:rPr lang="en-US" b="0" dirty="0">
                <a:latin typeface="Trebuchet MS" panose="020B0603020202020204" pitchFamily="34" charset="0"/>
              </a:rPr>
              <a:t>• Small amounts of chemical or pharmaceutical waste may be collected together with</a:t>
            </a:r>
          </a:p>
          <a:p>
            <a:pPr marL="0" marR="0" algn="just">
              <a:lnSpc>
                <a:spcPct val="115000"/>
              </a:lnSpc>
              <a:spcBef>
                <a:spcPts val="0"/>
              </a:spcBef>
              <a:spcAft>
                <a:spcPts val="0"/>
              </a:spcAft>
            </a:pPr>
            <a:r>
              <a:rPr lang="en-US" b="0" dirty="0">
                <a:latin typeface="Trebuchet MS" panose="020B0603020202020204" pitchFamily="34" charset="0"/>
              </a:rPr>
              <a:t>infectious waste.</a:t>
            </a:r>
          </a:p>
          <a:p>
            <a:pPr marL="0" marR="0" algn="just">
              <a:lnSpc>
                <a:spcPct val="115000"/>
              </a:lnSpc>
              <a:spcBef>
                <a:spcPts val="0"/>
              </a:spcBef>
              <a:spcAft>
                <a:spcPts val="0"/>
              </a:spcAft>
            </a:pPr>
            <a:r>
              <a:rPr lang="en-US" b="0" dirty="0">
                <a:latin typeface="Trebuchet MS" panose="020B0603020202020204" pitchFamily="34" charset="0"/>
              </a:rPr>
              <a:t>• Large quantities of obsolete or expired pharmaceuticals stored in hospital wards or</a:t>
            </a:r>
          </a:p>
          <a:p>
            <a:pPr marL="0" marR="0" algn="just">
              <a:lnSpc>
                <a:spcPct val="115000"/>
              </a:lnSpc>
              <a:spcBef>
                <a:spcPts val="0"/>
              </a:spcBef>
              <a:spcAft>
                <a:spcPts val="0"/>
              </a:spcAft>
            </a:pPr>
            <a:r>
              <a:rPr lang="en-US" b="0" dirty="0">
                <a:latin typeface="Trebuchet MS" panose="020B0603020202020204" pitchFamily="34" charset="0"/>
              </a:rPr>
              <a:t>departments should be returned to the pharmacy for proper disposal.</a:t>
            </a:r>
          </a:p>
          <a:p>
            <a:pPr marL="0" marR="0" algn="just">
              <a:lnSpc>
                <a:spcPct val="115000"/>
              </a:lnSpc>
              <a:spcBef>
                <a:spcPts val="0"/>
              </a:spcBef>
              <a:spcAft>
                <a:spcPts val="0"/>
              </a:spcAft>
            </a:pPr>
            <a:endParaRPr lang="en-US"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268</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57939360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Trebuchet MS" panose="020B0603020202020204" pitchFamily="34" charset="0"/>
              </a:rPr>
              <a:t>Colour Codes</a:t>
            </a:r>
          </a:p>
          <a:p>
            <a:pPr marL="0" marR="0" algn="just">
              <a:lnSpc>
                <a:spcPct val="115000"/>
              </a:lnSpc>
              <a:spcBef>
                <a:spcPts val="0"/>
              </a:spcBef>
              <a:spcAft>
                <a:spcPts val="0"/>
              </a:spcAft>
            </a:pPr>
            <a:r>
              <a:rPr lang="en-US" sz="2400" b="0" dirty="0">
                <a:latin typeface="Trebuchet MS" panose="020B0603020202020204" pitchFamily="34" charset="0"/>
              </a:rPr>
              <a:t>Colour codes – of Bin &amp; Bin liners </a:t>
            </a:r>
          </a:p>
          <a:p>
            <a:pPr marL="0" marR="0" algn="just">
              <a:lnSpc>
                <a:spcPct val="115000"/>
              </a:lnSpc>
              <a:spcBef>
                <a:spcPts val="0"/>
              </a:spcBef>
              <a:spcAft>
                <a:spcPts val="0"/>
              </a:spcAft>
            </a:pPr>
            <a:r>
              <a:rPr lang="en-US" sz="2400" dirty="0">
                <a:latin typeface="Trebuchet MS" panose="020B0603020202020204" pitchFamily="34" charset="0"/>
              </a:rPr>
              <a:t>Black: </a:t>
            </a:r>
            <a:r>
              <a:rPr lang="en-US" sz="2400" b="0" dirty="0">
                <a:latin typeface="Trebuchet MS" panose="020B0603020202020204" pitchFamily="34" charset="0"/>
              </a:rPr>
              <a:t>General waste: include food, paper, packaging materials, litter</a:t>
            </a:r>
          </a:p>
          <a:p>
            <a:pPr marL="0" marR="0" algn="just">
              <a:lnSpc>
                <a:spcPct val="115000"/>
              </a:lnSpc>
              <a:spcBef>
                <a:spcPts val="0"/>
              </a:spcBef>
              <a:spcAft>
                <a:spcPts val="0"/>
              </a:spcAft>
            </a:pPr>
            <a:r>
              <a:rPr lang="en-US" sz="2400" dirty="0">
                <a:latin typeface="Trebuchet MS" panose="020B0603020202020204" pitchFamily="34" charset="0"/>
              </a:rPr>
              <a:t>Yellow: </a:t>
            </a:r>
            <a:r>
              <a:rPr lang="en-US" sz="2400" b="0" dirty="0">
                <a:latin typeface="Trebuchet MS" panose="020B0603020202020204" pitchFamily="34" charset="0"/>
              </a:rPr>
              <a:t>Infectious waste: includes used gauze,/dressing, used  gloves.</a:t>
            </a:r>
          </a:p>
          <a:p>
            <a:pPr marL="0" marR="0" algn="just">
              <a:lnSpc>
                <a:spcPct val="115000"/>
              </a:lnSpc>
              <a:spcBef>
                <a:spcPts val="0"/>
              </a:spcBef>
              <a:spcAft>
                <a:spcPts val="0"/>
              </a:spcAft>
            </a:pPr>
            <a:r>
              <a:rPr lang="en-US" sz="2400" dirty="0">
                <a:latin typeface="Trebuchet MS" panose="020B0603020202020204" pitchFamily="34" charset="0"/>
              </a:rPr>
              <a:t>Red: </a:t>
            </a:r>
            <a:r>
              <a:rPr lang="en-US" sz="2400" b="0" dirty="0">
                <a:latin typeface="Trebuchet MS" panose="020B0603020202020204" pitchFamily="34" charset="0"/>
              </a:rPr>
              <a:t>Highly infectious waste: includes-anatomical waste, pathological waste</a:t>
            </a:r>
          </a:p>
          <a:p>
            <a:pPr marL="0" marR="0" algn="just">
              <a:lnSpc>
                <a:spcPct val="115000"/>
              </a:lnSpc>
              <a:spcBef>
                <a:spcPts val="0"/>
              </a:spcBef>
              <a:spcAft>
                <a:spcPts val="0"/>
              </a:spcAft>
            </a:pPr>
            <a:r>
              <a:rPr lang="en-US" sz="2400" dirty="0">
                <a:latin typeface="Trebuchet MS" panose="020B0603020202020204" pitchFamily="34" charset="0"/>
              </a:rPr>
              <a:t>Safety Box: </a:t>
            </a:r>
            <a:r>
              <a:rPr lang="en-US" sz="2400" b="0" dirty="0">
                <a:latin typeface="Trebuchet MS" panose="020B0603020202020204" pitchFamily="34" charset="0"/>
              </a:rPr>
              <a:t>Sharp waste: e.g. infusion sets, broken slides, broken vials, ampoules, lancet, needles and blades</a:t>
            </a:r>
          </a:p>
          <a:p>
            <a:pPr marL="0" marR="0" algn="just">
              <a:lnSpc>
                <a:spcPct val="115000"/>
              </a:lnSpc>
              <a:spcBef>
                <a:spcPts val="0"/>
              </a:spcBef>
              <a:spcAft>
                <a:spcPts val="0"/>
              </a:spcAft>
            </a:pPr>
            <a:endParaRPr lang="en-US" sz="2400" b="0" dirty="0">
              <a:latin typeface="Trebuchet MS" panose="020B0603020202020204" pitchFamily="34" charset="0"/>
            </a:endParaRPr>
          </a:p>
          <a:p>
            <a:pPr marL="0" marR="0" algn="just">
              <a:lnSpc>
                <a:spcPct val="115000"/>
              </a:lnSpc>
              <a:spcBef>
                <a:spcPts val="0"/>
              </a:spcBef>
              <a:spcAft>
                <a:spcPts val="0"/>
              </a:spcAft>
            </a:pPr>
            <a:endParaRPr lang="en-US" sz="24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269</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21320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2" cy="6656698"/>
          </a:xfrm>
        </p:spPr>
        <p:txBody>
          <a:bodyPr>
            <a:normAutofit fontScale="55000" lnSpcReduction="20000"/>
          </a:bodyPr>
          <a:lstStyle/>
          <a:p>
            <a:pPr marL="0" indent="0" algn="just">
              <a:lnSpc>
                <a:spcPct val="120000"/>
              </a:lnSpc>
              <a:spcBef>
                <a:spcPts val="0"/>
              </a:spcBef>
              <a:buClrTx/>
              <a:buNone/>
            </a:pPr>
            <a:r>
              <a:rPr lang="en-US" sz="3100" dirty="0">
                <a:solidFill>
                  <a:schemeClr val="tx1"/>
                </a:solidFill>
              </a:rPr>
              <a:t> </a:t>
            </a:r>
            <a:r>
              <a:rPr lang="en-US" sz="3600" dirty="0">
                <a:solidFill>
                  <a:schemeClr val="tx1"/>
                </a:solidFill>
              </a:rPr>
              <a:t>These are referred to as the essential amino acids.</a:t>
            </a:r>
          </a:p>
          <a:p>
            <a:pPr marL="0" indent="0" algn="just">
              <a:lnSpc>
                <a:spcPct val="120000"/>
              </a:lnSpc>
              <a:spcBef>
                <a:spcPts val="0"/>
              </a:spcBef>
              <a:buClrTx/>
              <a:buNone/>
            </a:pPr>
            <a:r>
              <a:rPr lang="en-US" sz="3600" dirty="0">
                <a:solidFill>
                  <a:schemeClr val="tx1"/>
                </a:solidFill>
              </a:rPr>
              <a:t>– Histidine</a:t>
            </a:r>
          </a:p>
          <a:p>
            <a:pPr marL="0" indent="0" algn="just">
              <a:lnSpc>
                <a:spcPct val="120000"/>
              </a:lnSpc>
              <a:spcBef>
                <a:spcPts val="0"/>
              </a:spcBef>
              <a:buClrTx/>
              <a:buNone/>
            </a:pPr>
            <a:r>
              <a:rPr lang="en-US" sz="3600" dirty="0">
                <a:solidFill>
                  <a:schemeClr val="tx1"/>
                </a:solidFill>
              </a:rPr>
              <a:t>– Isoleucine</a:t>
            </a:r>
          </a:p>
          <a:p>
            <a:pPr marL="0" indent="0" algn="just">
              <a:lnSpc>
                <a:spcPct val="120000"/>
              </a:lnSpc>
              <a:spcBef>
                <a:spcPts val="0"/>
              </a:spcBef>
              <a:buClrTx/>
              <a:buNone/>
            </a:pPr>
            <a:r>
              <a:rPr lang="en-US" sz="3600" dirty="0">
                <a:solidFill>
                  <a:schemeClr val="tx1"/>
                </a:solidFill>
              </a:rPr>
              <a:t>– Leucine</a:t>
            </a:r>
          </a:p>
          <a:p>
            <a:pPr marL="0" indent="0" algn="just">
              <a:lnSpc>
                <a:spcPct val="120000"/>
              </a:lnSpc>
              <a:spcBef>
                <a:spcPts val="0"/>
              </a:spcBef>
              <a:buClrTx/>
              <a:buNone/>
            </a:pPr>
            <a:r>
              <a:rPr lang="en-US" sz="3600" dirty="0">
                <a:solidFill>
                  <a:schemeClr val="tx1"/>
                </a:solidFill>
              </a:rPr>
              <a:t>– Lysine</a:t>
            </a:r>
          </a:p>
          <a:p>
            <a:pPr marL="0" indent="0" algn="just">
              <a:lnSpc>
                <a:spcPct val="120000"/>
              </a:lnSpc>
              <a:spcBef>
                <a:spcPts val="0"/>
              </a:spcBef>
              <a:buClrTx/>
              <a:buNone/>
            </a:pPr>
            <a:r>
              <a:rPr lang="en-US" sz="3600" dirty="0">
                <a:solidFill>
                  <a:schemeClr val="tx1"/>
                </a:solidFill>
              </a:rPr>
              <a:t>– Methionine</a:t>
            </a:r>
          </a:p>
          <a:p>
            <a:pPr marL="0" indent="0" algn="just">
              <a:lnSpc>
                <a:spcPct val="120000"/>
              </a:lnSpc>
              <a:spcBef>
                <a:spcPts val="0"/>
              </a:spcBef>
              <a:buClrTx/>
              <a:buNone/>
            </a:pPr>
            <a:r>
              <a:rPr lang="en-US" sz="3600" dirty="0">
                <a:solidFill>
                  <a:schemeClr val="tx1"/>
                </a:solidFill>
              </a:rPr>
              <a:t>– Phenylalanine</a:t>
            </a:r>
          </a:p>
          <a:p>
            <a:pPr marL="0" indent="0" algn="just">
              <a:lnSpc>
                <a:spcPct val="120000"/>
              </a:lnSpc>
              <a:spcBef>
                <a:spcPts val="0"/>
              </a:spcBef>
              <a:buClrTx/>
              <a:buNone/>
            </a:pPr>
            <a:r>
              <a:rPr lang="en-US" sz="3600" dirty="0">
                <a:solidFill>
                  <a:schemeClr val="tx1"/>
                </a:solidFill>
              </a:rPr>
              <a:t>– Threonine</a:t>
            </a:r>
          </a:p>
          <a:p>
            <a:pPr marL="0" indent="0" algn="just">
              <a:lnSpc>
                <a:spcPct val="120000"/>
              </a:lnSpc>
              <a:spcBef>
                <a:spcPts val="0"/>
              </a:spcBef>
              <a:buClrTx/>
              <a:buNone/>
            </a:pPr>
            <a:r>
              <a:rPr lang="en-US" sz="3600" dirty="0">
                <a:solidFill>
                  <a:schemeClr val="tx1"/>
                </a:solidFill>
              </a:rPr>
              <a:t>– Tryptophan</a:t>
            </a:r>
          </a:p>
          <a:p>
            <a:pPr marL="0" indent="0" algn="just">
              <a:lnSpc>
                <a:spcPct val="120000"/>
              </a:lnSpc>
              <a:spcBef>
                <a:spcPts val="0"/>
              </a:spcBef>
              <a:buClrTx/>
              <a:buNone/>
            </a:pPr>
            <a:r>
              <a:rPr lang="en-US" sz="3600" dirty="0">
                <a:solidFill>
                  <a:schemeClr val="tx1"/>
                </a:solidFill>
              </a:rPr>
              <a:t>– Valine</a:t>
            </a:r>
          </a:p>
          <a:p>
            <a:pPr marL="0" indent="0" algn="just">
              <a:lnSpc>
                <a:spcPct val="120000"/>
              </a:lnSpc>
              <a:spcBef>
                <a:spcPts val="0"/>
              </a:spcBef>
              <a:buClrTx/>
              <a:buNone/>
            </a:pPr>
            <a:r>
              <a:rPr lang="en-US" sz="3600" dirty="0">
                <a:solidFill>
                  <a:schemeClr val="tx1"/>
                </a:solidFill>
              </a:rPr>
              <a:t> Proteins are also the major source of nitrogen in the diet</a:t>
            </a:r>
          </a:p>
          <a:p>
            <a:pPr marL="0" indent="0" algn="just">
              <a:lnSpc>
                <a:spcPct val="120000"/>
              </a:lnSpc>
              <a:spcBef>
                <a:spcPts val="0"/>
              </a:spcBef>
              <a:buClrTx/>
              <a:buNone/>
            </a:pPr>
            <a:r>
              <a:rPr lang="en-US" sz="3600" b="1" dirty="0">
                <a:solidFill>
                  <a:schemeClr val="tx1"/>
                </a:solidFill>
              </a:rPr>
              <a:t>Nonessential amino acids </a:t>
            </a:r>
            <a:r>
              <a:rPr lang="en-US" sz="3600" dirty="0">
                <a:solidFill>
                  <a:schemeClr val="tx1"/>
                </a:solidFill>
              </a:rPr>
              <a:t>include: alanine, arginine, asparagine, aspartic acid, cysteine, glutamic acid, glutamine, glycine, proline, serine, and tyrosine.</a:t>
            </a:r>
          </a:p>
          <a:p>
            <a:pPr marL="0" indent="0" algn="ctr">
              <a:lnSpc>
                <a:spcPct val="120000"/>
              </a:lnSpc>
              <a:spcBef>
                <a:spcPts val="0"/>
              </a:spcBef>
              <a:buClrTx/>
              <a:buNone/>
            </a:pPr>
            <a:r>
              <a:rPr lang="en-US" sz="3600" b="1" dirty="0">
                <a:solidFill>
                  <a:srgbClr val="00B050"/>
                </a:solidFill>
              </a:rPr>
              <a:t>Functions of Proteins</a:t>
            </a:r>
          </a:p>
          <a:p>
            <a:pPr algn="just">
              <a:lnSpc>
                <a:spcPct val="120000"/>
              </a:lnSpc>
              <a:spcBef>
                <a:spcPts val="0"/>
              </a:spcBef>
              <a:buClrTx/>
              <a:buFont typeface="Wingdings" panose="05000000000000000000" pitchFamily="2" charset="2"/>
              <a:buChar char="q"/>
            </a:pPr>
            <a:r>
              <a:rPr lang="en-US" sz="3600" dirty="0">
                <a:solidFill>
                  <a:schemeClr val="tx1"/>
                </a:solidFill>
              </a:rPr>
              <a:t>Source of energy</a:t>
            </a:r>
          </a:p>
          <a:p>
            <a:pPr algn="just">
              <a:lnSpc>
                <a:spcPct val="120000"/>
              </a:lnSpc>
              <a:spcBef>
                <a:spcPts val="0"/>
              </a:spcBef>
              <a:buClrTx/>
              <a:buFont typeface="Wingdings" panose="05000000000000000000" pitchFamily="2" charset="2"/>
              <a:buChar char="q"/>
            </a:pPr>
            <a:r>
              <a:rPr lang="en-US" sz="3600" dirty="0">
                <a:solidFill>
                  <a:schemeClr val="tx1"/>
                </a:solidFill>
              </a:rPr>
              <a:t>Growth and development of the body</a:t>
            </a:r>
          </a:p>
          <a:p>
            <a:pPr algn="just">
              <a:lnSpc>
                <a:spcPct val="120000"/>
              </a:lnSpc>
              <a:spcBef>
                <a:spcPts val="0"/>
              </a:spcBef>
              <a:buClrTx/>
              <a:buFont typeface="Wingdings" panose="05000000000000000000" pitchFamily="2" charset="2"/>
              <a:buChar char="q"/>
            </a:pPr>
            <a:r>
              <a:rPr lang="en-US" sz="3600" dirty="0">
                <a:solidFill>
                  <a:schemeClr val="tx1"/>
                </a:solidFill>
              </a:rPr>
              <a:t>For body maintenance, repair and replacement of worn out of damaged tissue</a:t>
            </a:r>
          </a:p>
          <a:p>
            <a:pPr algn="just">
              <a:lnSpc>
                <a:spcPct val="120000"/>
              </a:lnSpc>
              <a:spcBef>
                <a:spcPts val="0"/>
              </a:spcBef>
              <a:buClrTx/>
              <a:buFont typeface="Wingdings" panose="05000000000000000000" pitchFamily="2" charset="2"/>
              <a:buChar char="q"/>
            </a:pPr>
            <a:r>
              <a:rPr lang="en-US" sz="3600" dirty="0">
                <a:solidFill>
                  <a:schemeClr val="tx1"/>
                </a:solidFill>
              </a:rPr>
              <a:t>To produce metabolic and digestive enzymes</a:t>
            </a:r>
          </a:p>
          <a:p>
            <a:pPr algn="just">
              <a:lnSpc>
                <a:spcPct val="120000"/>
              </a:lnSpc>
              <a:spcBef>
                <a:spcPts val="0"/>
              </a:spcBef>
              <a:buClrTx/>
              <a:buFont typeface="Wingdings" panose="05000000000000000000" pitchFamily="2" charset="2"/>
              <a:buChar char="q"/>
            </a:pPr>
            <a:r>
              <a:rPr lang="en-US" sz="3600" dirty="0">
                <a:solidFill>
                  <a:schemeClr val="tx1"/>
                </a:solidFill>
              </a:rPr>
              <a:t>Constituents of certain hormones like insulin and thyroxin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5761899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85000" lnSpcReduction="10000"/>
          </a:bodyPr>
          <a:lstStyle/>
          <a:p>
            <a:pPr marL="0" marR="0" algn="just">
              <a:lnSpc>
                <a:spcPct val="115000"/>
              </a:lnSpc>
              <a:spcBef>
                <a:spcPts val="0"/>
              </a:spcBef>
              <a:spcAft>
                <a:spcPts val="0"/>
              </a:spcAft>
            </a:pPr>
            <a:r>
              <a:rPr lang="en-US" sz="2400" dirty="0">
                <a:latin typeface="Trebuchet MS" panose="020B0603020202020204" pitchFamily="34" charset="0"/>
              </a:rPr>
              <a:t>Treatment and disposal technologies for health-care facility waste</a:t>
            </a:r>
          </a:p>
          <a:p>
            <a:pPr marL="0" marR="0" algn="just">
              <a:lnSpc>
                <a:spcPct val="115000"/>
              </a:lnSpc>
              <a:spcBef>
                <a:spcPts val="0"/>
              </a:spcBef>
              <a:spcAft>
                <a:spcPts val="0"/>
              </a:spcAft>
            </a:pPr>
            <a:r>
              <a:rPr lang="en-US" sz="2400" b="0" dirty="0">
                <a:latin typeface="Trebuchet MS" panose="020B0603020202020204" pitchFamily="34" charset="0"/>
              </a:rPr>
              <a:t>The final choice of treatment system should be made carefully, on the basis of various factors, many of which depend on local conditions:</a:t>
            </a:r>
          </a:p>
          <a:p>
            <a:pPr marL="0" marR="0" algn="just">
              <a:lnSpc>
                <a:spcPct val="115000"/>
              </a:lnSpc>
              <a:spcBef>
                <a:spcPts val="0"/>
              </a:spcBef>
              <a:spcAft>
                <a:spcPts val="0"/>
              </a:spcAft>
            </a:pPr>
            <a:r>
              <a:rPr lang="en-US" sz="2400" b="0" dirty="0">
                <a:latin typeface="Trebuchet MS" panose="020B0603020202020204" pitchFamily="34" charset="0"/>
              </a:rPr>
              <a:t>• Disinfection and sterilization efficiency;</a:t>
            </a:r>
          </a:p>
          <a:p>
            <a:pPr marL="0" marR="0" algn="just">
              <a:lnSpc>
                <a:spcPct val="115000"/>
              </a:lnSpc>
              <a:spcBef>
                <a:spcPts val="0"/>
              </a:spcBef>
              <a:spcAft>
                <a:spcPts val="0"/>
              </a:spcAft>
            </a:pPr>
            <a:r>
              <a:rPr lang="en-US" sz="2400" b="0" dirty="0">
                <a:latin typeface="Trebuchet MS" panose="020B0603020202020204" pitchFamily="34" charset="0"/>
              </a:rPr>
              <a:t>• Health and environmental considerations;</a:t>
            </a:r>
          </a:p>
          <a:p>
            <a:pPr marL="0" marR="0" algn="just">
              <a:lnSpc>
                <a:spcPct val="115000"/>
              </a:lnSpc>
              <a:spcBef>
                <a:spcPts val="0"/>
              </a:spcBef>
              <a:spcAft>
                <a:spcPts val="0"/>
              </a:spcAft>
            </a:pPr>
            <a:r>
              <a:rPr lang="en-US" sz="2400" b="0" dirty="0">
                <a:latin typeface="Trebuchet MS" panose="020B0603020202020204" pitchFamily="34" charset="0"/>
              </a:rPr>
              <a:t>• Volume and mass reduction;</a:t>
            </a:r>
          </a:p>
          <a:p>
            <a:pPr marL="0" marR="0" algn="just">
              <a:lnSpc>
                <a:spcPct val="115000"/>
              </a:lnSpc>
              <a:spcBef>
                <a:spcPts val="0"/>
              </a:spcBef>
              <a:spcAft>
                <a:spcPts val="0"/>
              </a:spcAft>
            </a:pPr>
            <a:r>
              <a:rPr lang="en-US" sz="2400" b="0" dirty="0">
                <a:latin typeface="Trebuchet MS" panose="020B0603020202020204" pitchFamily="34" charset="0"/>
              </a:rPr>
              <a:t>• Occupational health and safety considerations;</a:t>
            </a:r>
          </a:p>
          <a:p>
            <a:pPr marL="0" marR="0" algn="just">
              <a:lnSpc>
                <a:spcPct val="115000"/>
              </a:lnSpc>
              <a:spcBef>
                <a:spcPts val="0"/>
              </a:spcBef>
              <a:spcAft>
                <a:spcPts val="0"/>
              </a:spcAft>
            </a:pPr>
            <a:r>
              <a:rPr lang="en-US" sz="2400" b="0" dirty="0">
                <a:latin typeface="Trebuchet MS" panose="020B0603020202020204" pitchFamily="34" charset="0"/>
              </a:rPr>
              <a:t>• Quantity of wastes for treatment and disposal/capacity of the system;</a:t>
            </a:r>
          </a:p>
          <a:p>
            <a:pPr marL="0" marR="0" algn="just">
              <a:lnSpc>
                <a:spcPct val="115000"/>
              </a:lnSpc>
              <a:spcBef>
                <a:spcPts val="0"/>
              </a:spcBef>
              <a:spcAft>
                <a:spcPts val="0"/>
              </a:spcAft>
            </a:pPr>
            <a:r>
              <a:rPr lang="en-US" sz="2400" b="0" dirty="0">
                <a:latin typeface="Trebuchet MS" panose="020B0603020202020204" pitchFamily="34" charset="0"/>
              </a:rPr>
              <a:t>• Types of waste for treatment and disposal;</a:t>
            </a:r>
          </a:p>
          <a:p>
            <a:pPr marL="0" marR="0" algn="just">
              <a:lnSpc>
                <a:spcPct val="115000"/>
              </a:lnSpc>
              <a:spcBef>
                <a:spcPts val="0"/>
              </a:spcBef>
              <a:spcAft>
                <a:spcPts val="0"/>
              </a:spcAft>
            </a:pPr>
            <a:r>
              <a:rPr lang="en-US" sz="2400" b="0" dirty="0">
                <a:latin typeface="Trebuchet MS" panose="020B0603020202020204" pitchFamily="34" charset="0"/>
              </a:rPr>
              <a:t>• Infrastructure requirements;</a:t>
            </a:r>
          </a:p>
          <a:p>
            <a:pPr marL="0" marR="0" algn="just">
              <a:lnSpc>
                <a:spcPct val="115000"/>
              </a:lnSpc>
              <a:spcBef>
                <a:spcPts val="0"/>
              </a:spcBef>
              <a:spcAft>
                <a:spcPts val="0"/>
              </a:spcAft>
            </a:pPr>
            <a:r>
              <a:rPr lang="en-US" sz="2400" b="0" dirty="0">
                <a:latin typeface="Trebuchet MS" panose="020B0603020202020204" pitchFamily="34" charset="0"/>
              </a:rPr>
              <a:t>• Locally available treatment options and technologies;</a:t>
            </a:r>
          </a:p>
          <a:p>
            <a:pPr marL="0" marR="0" algn="just">
              <a:lnSpc>
                <a:spcPct val="115000"/>
              </a:lnSpc>
              <a:spcBef>
                <a:spcPts val="0"/>
              </a:spcBef>
              <a:spcAft>
                <a:spcPts val="0"/>
              </a:spcAft>
            </a:pPr>
            <a:r>
              <a:rPr lang="en-US" sz="2400" b="0" dirty="0">
                <a:latin typeface="Trebuchet MS" panose="020B0603020202020204" pitchFamily="34" charset="0"/>
              </a:rPr>
              <a:t>• Options available for final disposal;</a:t>
            </a:r>
          </a:p>
          <a:p>
            <a:pPr marL="0" marR="0" algn="just">
              <a:lnSpc>
                <a:spcPct val="115000"/>
              </a:lnSpc>
              <a:spcBef>
                <a:spcPts val="0"/>
              </a:spcBef>
              <a:spcAft>
                <a:spcPts val="0"/>
              </a:spcAft>
            </a:pPr>
            <a:r>
              <a:rPr lang="en-US" sz="2400" b="0" dirty="0">
                <a:latin typeface="Trebuchet MS" panose="020B0603020202020204" pitchFamily="34" charset="0"/>
              </a:rPr>
              <a:t>• Training requirements for operation of the method;</a:t>
            </a:r>
          </a:p>
          <a:p>
            <a:pPr marL="0" marR="0" algn="just">
              <a:lnSpc>
                <a:spcPct val="115000"/>
              </a:lnSpc>
              <a:spcBef>
                <a:spcPts val="0"/>
              </a:spcBef>
              <a:spcAft>
                <a:spcPts val="0"/>
              </a:spcAft>
            </a:pPr>
            <a:r>
              <a:rPr lang="en-US" sz="2400" b="0" dirty="0">
                <a:latin typeface="Trebuchet MS" panose="020B0603020202020204" pitchFamily="34" charset="0"/>
              </a:rPr>
              <a:t>• Operation and maintenance consideration;</a:t>
            </a:r>
          </a:p>
          <a:p>
            <a:pPr marL="0" marR="0" algn="just">
              <a:lnSpc>
                <a:spcPct val="115000"/>
              </a:lnSpc>
              <a:spcBef>
                <a:spcPts val="0"/>
              </a:spcBef>
              <a:spcAft>
                <a:spcPts val="0"/>
              </a:spcAft>
            </a:pPr>
            <a:r>
              <a:rPr lang="en-US" sz="2400" b="0" dirty="0">
                <a:latin typeface="Trebuchet MS" panose="020B0603020202020204" pitchFamily="34" charset="0"/>
              </a:rPr>
              <a:t>• Available space;</a:t>
            </a:r>
          </a:p>
          <a:p>
            <a:pPr marL="0" marR="0" algn="just">
              <a:lnSpc>
                <a:spcPct val="115000"/>
              </a:lnSpc>
              <a:spcBef>
                <a:spcPts val="0"/>
              </a:spcBef>
              <a:spcAft>
                <a:spcPts val="0"/>
              </a:spcAft>
            </a:pPr>
            <a:r>
              <a:rPr lang="en-US" sz="2400" b="0" dirty="0">
                <a:latin typeface="Trebuchet MS" panose="020B0603020202020204" pitchFamily="34" charset="0"/>
              </a:rPr>
              <a:t>• Location and surroundings of the treatment site and disposal facility;</a:t>
            </a:r>
          </a:p>
          <a:p>
            <a:pPr marL="0" marR="0" algn="just">
              <a:lnSpc>
                <a:spcPct val="115000"/>
              </a:lnSpc>
              <a:spcBef>
                <a:spcPts val="0"/>
              </a:spcBef>
              <a:spcAft>
                <a:spcPts val="0"/>
              </a:spcAft>
            </a:pPr>
            <a:r>
              <a:rPr lang="en-US" sz="2400" b="0" dirty="0">
                <a:latin typeface="Trebuchet MS" panose="020B0603020202020204" pitchFamily="34" charset="0"/>
              </a:rPr>
              <a:t>• Investment and operating cost;</a:t>
            </a:r>
          </a:p>
          <a:p>
            <a:pPr marL="0" marR="0" algn="just">
              <a:lnSpc>
                <a:spcPct val="115000"/>
              </a:lnSpc>
              <a:spcBef>
                <a:spcPts val="0"/>
              </a:spcBef>
              <a:spcAft>
                <a:spcPts val="0"/>
              </a:spcAft>
            </a:pPr>
            <a:r>
              <a:rPr lang="en-US" sz="2400" b="0" dirty="0">
                <a:latin typeface="Trebuchet MS" panose="020B0603020202020204" pitchFamily="34" charset="0"/>
              </a:rPr>
              <a:t>• Public acceptability;</a:t>
            </a:r>
          </a:p>
          <a:p>
            <a:pPr marL="0" marR="0" algn="just">
              <a:lnSpc>
                <a:spcPct val="115000"/>
              </a:lnSpc>
              <a:spcBef>
                <a:spcPts val="0"/>
              </a:spcBef>
              <a:spcAft>
                <a:spcPts val="0"/>
              </a:spcAft>
            </a:pPr>
            <a:r>
              <a:rPr lang="en-US" sz="2400" b="0" dirty="0">
                <a:latin typeface="Trebuchet MS" panose="020B0603020202020204" pitchFamily="34" charset="0"/>
              </a:rPr>
              <a:t>• Regulatory requirements</a:t>
            </a:r>
          </a:p>
          <a:p>
            <a:pPr marL="0" marR="0" algn="just">
              <a:lnSpc>
                <a:spcPct val="115000"/>
              </a:lnSpc>
              <a:spcBef>
                <a:spcPts val="0"/>
              </a:spcBef>
              <a:spcAft>
                <a:spcPts val="0"/>
              </a:spcAft>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270</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2715286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92500" lnSpcReduction="10000"/>
          </a:bodyPr>
          <a:lstStyle/>
          <a:p>
            <a:pPr marL="0" marR="0" algn="just">
              <a:lnSpc>
                <a:spcPct val="115000"/>
              </a:lnSpc>
              <a:spcBef>
                <a:spcPts val="0"/>
              </a:spcBef>
              <a:spcAft>
                <a:spcPts val="0"/>
              </a:spcAft>
            </a:pPr>
            <a:r>
              <a:rPr lang="en-US" sz="2800" dirty="0">
                <a:latin typeface="Trebuchet MS" panose="020B0603020202020204" pitchFamily="34" charset="0"/>
              </a:rPr>
              <a:t>Treatment technologies:</a:t>
            </a:r>
          </a:p>
          <a:p>
            <a:pPr marL="0" marR="0" algn="just">
              <a:lnSpc>
                <a:spcPct val="115000"/>
              </a:lnSpc>
              <a:spcBef>
                <a:spcPts val="0"/>
              </a:spcBef>
              <a:spcAft>
                <a:spcPts val="0"/>
              </a:spcAft>
            </a:pPr>
            <a:r>
              <a:rPr lang="en-US" sz="2800" dirty="0">
                <a:latin typeface="Trebuchet MS" panose="020B0603020202020204" pitchFamily="34" charset="0"/>
              </a:rPr>
              <a:t>1. Incineration</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Incineration uses controlled, high-temperature combustion process to destroy organisms in waste materials.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Modern incineration systems are well engineered; high-technology processes designed to maximize combustion efficiency and completeness with a minimum of emissions of waste.</a:t>
            </a:r>
          </a:p>
          <a:p>
            <a:pPr marL="0" marR="0" algn="just">
              <a:lnSpc>
                <a:spcPct val="115000"/>
              </a:lnSpc>
              <a:spcBef>
                <a:spcPts val="0"/>
              </a:spcBef>
              <a:spcAft>
                <a:spcPts val="0"/>
              </a:spcAft>
            </a:pPr>
            <a:r>
              <a:rPr lang="en-US" sz="2800" dirty="0">
                <a:latin typeface="Trebuchet MS" panose="020B0603020202020204" pitchFamily="34" charset="0"/>
              </a:rPr>
              <a:t>2. Open dumps</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Uncontrolled and scattered deposit of wastes at a site</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Mostly practiced in health care delivery systems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Leads to acute pollution problems, fires, high risks of disease transmission and open access to scavengers animals.</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271</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0455628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algn="just">
              <a:lnSpc>
                <a:spcPct val="115000"/>
              </a:lnSpc>
              <a:spcBef>
                <a:spcPts val="0"/>
              </a:spcBef>
              <a:spcAft>
                <a:spcPts val="0"/>
              </a:spcAft>
            </a:pPr>
            <a:r>
              <a:rPr lang="en-US" sz="2400" dirty="0">
                <a:latin typeface="Trebuchet MS" panose="020B0603020202020204" pitchFamily="34" charset="0"/>
              </a:rPr>
              <a:t>3. Placenta pit</a:t>
            </a:r>
          </a:p>
          <a:p>
            <a:pPr marL="0" marR="0" algn="just">
              <a:lnSpc>
                <a:spcPct val="115000"/>
              </a:lnSpc>
              <a:spcBef>
                <a:spcPts val="0"/>
              </a:spcBef>
              <a:spcAft>
                <a:spcPts val="0"/>
              </a:spcAft>
            </a:pPr>
            <a:r>
              <a:rPr lang="en-US" sz="2400" b="0" dirty="0">
                <a:latin typeface="Trebuchet MS" panose="020B0603020202020204" pitchFamily="34" charset="0"/>
              </a:rPr>
              <a:t>Certain basic rules should be fulfilled</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Access to the disposal site should be restricted to authorized personnel only</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The pit should be lined with a material of low permeability, such as clay.</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Only hazardous health-care facility waste including placenta should be buried</a:t>
            </a:r>
          </a:p>
          <a:p>
            <a:pPr marL="0" marR="0" algn="just">
              <a:lnSpc>
                <a:spcPct val="115000"/>
              </a:lnSpc>
              <a:spcBef>
                <a:spcPts val="0"/>
              </a:spcBef>
              <a:spcAft>
                <a:spcPts val="0"/>
              </a:spcAft>
              <a:buFont typeface="Wingdings" panose="05000000000000000000" pitchFamily="2" charset="2"/>
              <a:buChar char="§"/>
            </a:pPr>
            <a:r>
              <a:rPr lang="en-US" sz="2400" b="0" dirty="0">
                <a:latin typeface="Trebuchet MS" panose="020B0603020202020204" pitchFamily="34" charset="0"/>
              </a:rPr>
              <a:t>The pit should be managed as a landfill process, with each layer of waste being covered with a layer of earth to prevent odors, as well as to prevent rodents and insects breeding</a:t>
            </a:r>
          </a:p>
          <a:p>
            <a:pPr marL="114300" marR="0" indent="-457200" algn="just">
              <a:lnSpc>
                <a:spcPct val="115000"/>
              </a:lnSpc>
              <a:spcBef>
                <a:spcPts val="0"/>
              </a:spcBef>
              <a:spcAft>
                <a:spcPts val="0"/>
              </a:spcAft>
              <a:buFont typeface="Wingdings" panose="05000000000000000000" pitchFamily="2" charset="2"/>
              <a:buChar char="q"/>
            </a:pPr>
            <a:endParaRPr lang="en-US" sz="24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4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272</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60674402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77500" lnSpcReduction="20000"/>
          </a:bodyPr>
          <a:lstStyle/>
          <a:p>
            <a:pPr marL="0" marR="0">
              <a:lnSpc>
                <a:spcPct val="115000"/>
              </a:lnSpc>
              <a:spcBef>
                <a:spcPts val="0"/>
              </a:spcBef>
              <a:spcAft>
                <a:spcPts val="0"/>
              </a:spcAft>
            </a:pPr>
            <a:r>
              <a:rPr lang="en-US" sz="2800" dirty="0">
                <a:latin typeface="Trebuchet MS" panose="020B0603020202020204" pitchFamily="34" charset="0"/>
              </a:rPr>
              <a:t>4. Steam Sterilization:</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The advantages of steam sterilization, or autoclaving are relatively low capital investment, operating cost, relatively small space requirements, and simplicity of operation. </a:t>
            </a:r>
          </a:p>
          <a:p>
            <a:pPr marL="0" marR="0" indent="0" algn="just">
              <a:lnSpc>
                <a:spcPct val="115000"/>
              </a:lnSpc>
              <a:spcBef>
                <a:spcPts val="0"/>
              </a:spcBef>
              <a:spcAft>
                <a:spcPts val="0"/>
              </a:spcAft>
            </a:pPr>
            <a:r>
              <a:rPr lang="en-US" sz="2800" b="0" u="sng" dirty="0">
                <a:latin typeface="Trebuchet MS" panose="020B0603020202020204" pitchFamily="34" charset="0"/>
              </a:rPr>
              <a:t>Disadvantages include</a:t>
            </a:r>
            <a:r>
              <a:rPr lang="en-US" sz="2800" b="0" dirty="0">
                <a:latin typeface="Trebuchet MS" panose="020B0603020202020204" pitchFamily="34" charset="0"/>
              </a:rPr>
              <a:t>:</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 limited capacity, the requirement of special waste packaging and handling, and odor and drainage problems. Autoclaving is not recommended for pathological wastes, waste with high liquid content, and waste contaminated with volatile chemicals.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After autoclaving, the appearance of waste remains unchanged. Although needles, syringes, blood bags, and the like, are sterilized, they also are recognizable. </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This has the effect of making much of the waste unacceptable for disposal in a landfill or other disposal means.</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 Also, compacting autoclaved waste tends to break open waste bags and other containers, exposing and spilling their contents. Consequently, waste haulers and landfill operators may not be willing to accept</a:t>
            </a:r>
          </a:p>
          <a:p>
            <a:pPr marL="114300" marR="0" indent="-457200" algn="just">
              <a:lnSpc>
                <a:spcPct val="115000"/>
              </a:lnSpc>
              <a:spcBef>
                <a:spcPts val="0"/>
              </a:spcBef>
              <a:spcAft>
                <a:spcPts val="0"/>
              </a:spcAft>
              <a:buFont typeface="Wingdings" panose="05000000000000000000" pitchFamily="2" charset="2"/>
              <a:buChar char="§"/>
            </a:pPr>
            <a:r>
              <a:rPr lang="en-US" sz="2800" b="0" dirty="0">
                <a:latin typeface="Trebuchet MS" panose="020B0603020202020204" pitchFamily="34" charset="0"/>
              </a:rPr>
              <a:t>autoclaved waste in spite of its sterile condition</a:t>
            </a:r>
          </a:p>
          <a:p>
            <a:pPr marL="0" marR="0">
              <a:lnSpc>
                <a:spcPct val="115000"/>
              </a:lnSpc>
              <a:spcBef>
                <a:spcPts val="0"/>
              </a:spcBef>
              <a:spcAft>
                <a:spcPts val="0"/>
              </a:spcAft>
            </a:pPr>
            <a:endParaRPr lang="en-US" sz="280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en-US" sz="2800" b="0" dirty="0">
              <a:latin typeface="Trebuchet MS" panose="020B0603020202020204" pitchFamily="34" charset="0"/>
            </a:endParaRPr>
          </a:p>
          <a:p>
            <a:pPr marL="114300" marR="0" indent="-457200" algn="just">
              <a:lnSpc>
                <a:spcPct val="115000"/>
              </a:lnSpc>
              <a:spcBef>
                <a:spcPts val="0"/>
              </a:spcBef>
              <a:spcAft>
                <a:spcPts val="0"/>
              </a:spcAft>
              <a:buFont typeface="Wingdings" panose="05000000000000000000" pitchFamily="2" charset="2"/>
              <a:buChar char="q"/>
            </a:pPr>
            <a:endParaRPr lang="fr-FR" sz="2800" b="0" dirty="0">
              <a:latin typeface="Trebuchet MS" panose="020B0603020202020204" pitchFamily="34" charset="0"/>
            </a:endParaRPr>
          </a:p>
        </p:txBody>
      </p:sp>
      <p:sp>
        <p:nvSpPr>
          <p:cNvPr id="2" name="Slide Number Placeholder 1"/>
          <p:cNvSpPr>
            <a:spLocks noGrp="1"/>
          </p:cNvSpPr>
          <p:nvPr>
            <p:ph type="sldNum" sz="quarter" idx="12"/>
          </p:nvPr>
        </p:nvSpPr>
        <p:spPr>
          <a:ln>
            <a:solidFill>
              <a:schemeClr val="tx1"/>
            </a:solidFill>
          </a:ln>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273</a:t>
            </a:fld>
            <a:endParaRPr kumimoji="0" lang="en-US" sz="165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8B14EB2A-E77E-4EDF-B1B2-FF869FD6633A}"/>
              </a:ext>
            </a:extLst>
          </p:cNvPr>
          <p:cNvSpPr txBox="1"/>
          <p:nvPr/>
        </p:nvSpPr>
        <p:spPr>
          <a:xfrm>
            <a:off x="6207319" y="6673742"/>
            <a:ext cx="2429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Kmtc</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Kitui – </a:t>
            </a:r>
            <a:r>
              <a:rPr kumimoji="0" lang="en-GB" sz="1800" b="0" i="0" u="none" strike="noStrike" kern="1200" cap="none" spc="0" normalizeH="0" baseline="0" noProof="0" dirty="0" err="1">
                <a:ln>
                  <a:noFill/>
                </a:ln>
                <a:solidFill>
                  <a:srgbClr val="000000"/>
                </a:solidFill>
                <a:effectLst/>
                <a:uLnTx/>
                <a:uFillTx/>
                <a:latin typeface="Bookman Old Style" panose="02050604050505020204" pitchFamily="18" charset="0"/>
                <a:ea typeface="+mn-ea"/>
                <a:cs typeface="+mn-cs"/>
              </a:rPr>
              <a:t>SWM</a:t>
            </a:r>
            <a:r>
              <a:rPr kumimoji="0" lang="en-GB" sz="18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I</a:t>
            </a:r>
          </a:p>
        </p:txBody>
      </p:sp>
    </p:spTree>
    <p:extLst>
      <p:ext uri="{BB962C8B-B14F-4D97-AF65-F5344CB8AC3E}">
        <p14:creationId xmlns:p14="http://schemas.microsoft.com/office/powerpoint/2010/main" val="406351134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a:bodyPr>
          <a:lstStyle/>
          <a:p>
            <a:pPr marL="0" indent="0" algn="ctr">
              <a:lnSpc>
                <a:spcPct val="120000"/>
              </a:lnSpc>
              <a:spcBef>
                <a:spcPts val="0"/>
              </a:spcBef>
              <a:buClrTx/>
              <a:buNone/>
            </a:pPr>
            <a:r>
              <a:rPr lang="en-US" sz="2600" b="1" dirty="0">
                <a:solidFill>
                  <a:srgbClr val="00B050"/>
                </a:solidFill>
              </a:rPr>
              <a:t>Liquid Waste Management</a:t>
            </a:r>
          </a:p>
          <a:p>
            <a:pPr marL="0" indent="0" algn="just">
              <a:lnSpc>
                <a:spcPct val="120000"/>
              </a:lnSpc>
              <a:spcBef>
                <a:spcPts val="0"/>
              </a:spcBef>
              <a:buClrTx/>
              <a:buNone/>
            </a:pPr>
            <a:r>
              <a:rPr lang="en-US" sz="2600" b="1" dirty="0">
                <a:solidFill>
                  <a:schemeClr val="tx1"/>
                </a:solidFill>
              </a:rPr>
              <a:t>Liquid Waste Management: </a:t>
            </a:r>
            <a:r>
              <a:rPr lang="en-US" sz="2600" dirty="0">
                <a:solidFill>
                  <a:schemeClr val="tx1"/>
                </a:solidFill>
              </a:rPr>
              <a:t>Procedures and practices to prevent discharge of pollutants to the storm drain system or to watercourse as a result of the creation, collection and disposal of non-hazardous wastes.</a:t>
            </a:r>
          </a:p>
          <a:p>
            <a:pPr marL="0" indent="0" algn="just">
              <a:lnSpc>
                <a:spcPct val="120000"/>
              </a:lnSpc>
              <a:spcBef>
                <a:spcPts val="0"/>
              </a:spcBef>
              <a:buClrTx/>
              <a:buNone/>
            </a:pPr>
            <a:r>
              <a:rPr lang="en-US" sz="2600" b="1" dirty="0">
                <a:solidFill>
                  <a:schemeClr val="tx1"/>
                </a:solidFill>
              </a:rPr>
              <a:t>Liquid Waste: </a:t>
            </a:r>
            <a:r>
              <a:rPr lang="en-US" sz="2600" dirty="0">
                <a:solidFill>
                  <a:schemeClr val="tx1"/>
                </a:solidFill>
              </a:rPr>
              <a:t>waste water resulting from all domestic and industrial activities but without any excreta.</a:t>
            </a:r>
          </a:p>
          <a:p>
            <a:pPr algn="just">
              <a:lnSpc>
                <a:spcPct val="120000"/>
              </a:lnSpc>
              <a:spcBef>
                <a:spcPts val="0"/>
              </a:spcBef>
              <a:buClrTx/>
              <a:buFont typeface="Wingdings" panose="05000000000000000000" pitchFamily="2" charset="2"/>
              <a:buChar char="q"/>
            </a:pPr>
            <a:r>
              <a:rPr lang="en-US" sz="2600" dirty="0">
                <a:solidFill>
                  <a:schemeClr val="tx1"/>
                </a:solidFill>
              </a:rPr>
              <a:t>Refers fluids as waste water, fats, oils, or grease and hazardous house holds liquid</a:t>
            </a:r>
          </a:p>
          <a:p>
            <a:pPr marL="0" indent="0" algn="just">
              <a:lnSpc>
                <a:spcPct val="120000"/>
              </a:lnSpc>
              <a:spcBef>
                <a:spcPts val="0"/>
              </a:spcBef>
              <a:buClrTx/>
              <a:buNone/>
            </a:pPr>
            <a:r>
              <a:rPr lang="en-US" sz="2600" b="1" dirty="0">
                <a:solidFill>
                  <a:schemeClr val="tx1"/>
                </a:solidFill>
              </a:rPr>
              <a:t>Sewage - </a:t>
            </a:r>
            <a:r>
              <a:rPr lang="en-US" sz="2600" dirty="0">
                <a:solidFill>
                  <a:schemeClr val="tx1"/>
                </a:solidFill>
              </a:rPr>
              <a:t>Is used to indicate the liquid waste from the community that is combination of domestic, industrial wastes liquid wastes and storm water</a:t>
            </a:r>
          </a:p>
          <a:p>
            <a:pPr marL="0" indent="0" algn="just">
              <a:lnSpc>
                <a:spcPct val="120000"/>
              </a:lnSpc>
              <a:spcBef>
                <a:spcPts val="0"/>
              </a:spcBef>
              <a:buClrTx/>
              <a:buNone/>
            </a:pPr>
            <a:r>
              <a:rPr lang="en-US" sz="2600" b="1" dirty="0">
                <a:solidFill>
                  <a:schemeClr val="tx1"/>
                </a:solidFill>
              </a:rPr>
              <a:t>Effluent: </a:t>
            </a:r>
            <a:r>
              <a:rPr lang="en-US" sz="2600" dirty="0">
                <a:solidFill>
                  <a:schemeClr val="tx1"/>
                </a:solidFill>
              </a:rPr>
              <a:t>Liquid waste discharged from a sewage system, factory, nuclear power station, or other industrial plant.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8515453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CATEGORIES OF LIQUID WASTE</a:t>
            </a:r>
          </a:p>
          <a:p>
            <a:pPr algn="just">
              <a:lnSpc>
                <a:spcPct val="120000"/>
              </a:lnSpc>
              <a:spcBef>
                <a:spcPts val="0"/>
              </a:spcBef>
              <a:buClrTx/>
              <a:buFont typeface="Wingdings" panose="05000000000000000000" pitchFamily="2" charset="2"/>
              <a:buChar char="q"/>
            </a:pPr>
            <a:r>
              <a:rPr lang="en-US" sz="2600" dirty="0">
                <a:solidFill>
                  <a:schemeClr val="tx1"/>
                </a:solidFill>
              </a:rPr>
              <a:t>Domestic waste</a:t>
            </a:r>
          </a:p>
          <a:p>
            <a:pPr algn="just">
              <a:lnSpc>
                <a:spcPct val="120000"/>
              </a:lnSpc>
              <a:spcBef>
                <a:spcPts val="0"/>
              </a:spcBef>
              <a:buClrTx/>
              <a:buFont typeface="Wingdings" panose="05000000000000000000" pitchFamily="2" charset="2"/>
              <a:buChar char="q"/>
            </a:pPr>
            <a:r>
              <a:rPr lang="en-US" sz="2600" dirty="0">
                <a:solidFill>
                  <a:schemeClr val="tx1"/>
                </a:solidFill>
              </a:rPr>
              <a:t>Industrial liquid waste</a:t>
            </a:r>
          </a:p>
          <a:p>
            <a:pPr algn="just">
              <a:lnSpc>
                <a:spcPct val="120000"/>
              </a:lnSpc>
              <a:spcBef>
                <a:spcPts val="0"/>
              </a:spcBef>
              <a:buClrTx/>
              <a:buFont typeface="Wingdings" panose="05000000000000000000" pitchFamily="2" charset="2"/>
              <a:buChar char="q"/>
            </a:pPr>
            <a:r>
              <a:rPr lang="en-US" sz="2600" dirty="0">
                <a:solidFill>
                  <a:schemeClr val="tx1"/>
                </a:solidFill>
              </a:rPr>
              <a:t>Storm water</a:t>
            </a:r>
            <a:endParaRPr lang="en-GB" sz="2600" b="1" dirty="0">
              <a:solidFill>
                <a:srgbClr val="00B05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DOMESTIC WATER: is generated from domestic and other non-industrial uses mainly from house holds, institutions, and commercial buildings. The include black water ( from the toilet), and grey water from the kitchen and bath room.</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0966112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Hierarchy of liquid waste management</a:t>
            </a:r>
          </a:p>
          <a:p>
            <a:pPr marL="514350" indent="-514350" algn="just">
              <a:lnSpc>
                <a:spcPct val="120000"/>
              </a:lnSpc>
              <a:spcBef>
                <a:spcPts val="0"/>
              </a:spcBef>
              <a:buClrTx/>
              <a:buFont typeface="+mj-lt"/>
              <a:buAutoNum type="arabicPeriod"/>
            </a:pPr>
            <a:r>
              <a:rPr lang="en-US" sz="2600" dirty="0">
                <a:solidFill>
                  <a:schemeClr val="tx1"/>
                </a:solidFill>
              </a:rPr>
              <a:t>Liquid waste water minimization </a:t>
            </a:r>
          </a:p>
          <a:p>
            <a:pPr marL="514350" indent="-514350" algn="just">
              <a:lnSpc>
                <a:spcPct val="120000"/>
              </a:lnSpc>
              <a:spcBef>
                <a:spcPts val="0"/>
              </a:spcBef>
              <a:buClrTx/>
              <a:buFont typeface="+mj-lt"/>
              <a:buAutoNum type="arabicPeriod"/>
            </a:pPr>
            <a:r>
              <a:rPr lang="en-US" sz="2600" dirty="0">
                <a:solidFill>
                  <a:schemeClr val="tx1"/>
                </a:solidFill>
              </a:rPr>
              <a:t>Managing collection of liquid into main sewer by reducing</a:t>
            </a:r>
          </a:p>
          <a:p>
            <a:pPr marL="514350" indent="-514350" algn="just">
              <a:lnSpc>
                <a:spcPct val="120000"/>
              </a:lnSpc>
              <a:spcBef>
                <a:spcPts val="0"/>
              </a:spcBef>
              <a:buClrTx/>
              <a:buFont typeface="+mj-lt"/>
              <a:buAutoNum type="arabicPeriod"/>
            </a:pPr>
            <a:r>
              <a:rPr lang="en-US" sz="2600" dirty="0">
                <a:solidFill>
                  <a:schemeClr val="tx1"/>
                </a:solidFill>
              </a:rPr>
              <a:t>Treat liquid waste water</a:t>
            </a:r>
          </a:p>
          <a:p>
            <a:pPr marL="514350" indent="-514350" algn="just">
              <a:lnSpc>
                <a:spcPct val="120000"/>
              </a:lnSpc>
              <a:spcBef>
                <a:spcPts val="0"/>
              </a:spcBef>
              <a:buClrTx/>
              <a:buFont typeface="+mj-lt"/>
              <a:buAutoNum type="arabicPeriod"/>
            </a:pPr>
            <a:r>
              <a:rPr lang="en-US" sz="2600" dirty="0">
                <a:solidFill>
                  <a:schemeClr val="tx1"/>
                </a:solidFill>
              </a:rPr>
              <a:t>Resume liquid waste </a:t>
            </a:r>
            <a:r>
              <a:rPr lang="en-US" sz="2600" dirty="0" err="1">
                <a:solidFill>
                  <a:schemeClr val="tx1"/>
                </a:solidFill>
              </a:rPr>
              <a:t>waste</a:t>
            </a:r>
            <a:r>
              <a:rPr lang="en-US" sz="2600" dirty="0">
                <a:solidFill>
                  <a:schemeClr val="tx1"/>
                </a:solidFill>
              </a:rPr>
              <a:t> after treatment through agriculture or industrial</a:t>
            </a:r>
          </a:p>
          <a:p>
            <a:pPr marL="514350" indent="-514350" algn="just">
              <a:lnSpc>
                <a:spcPct val="120000"/>
              </a:lnSpc>
              <a:spcBef>
                <a:spcPts val="0"/>
              </a:spcBef>
              <a:buClrTx/>
              <a:buFont typeface="+mj-lt"/>
              <a:buAutoNum type="arabicPeriod"/>
            </a:pPr>
            <a:r>
              <a:rPr lang="en-US" sz="2600" dirty="0">
                <a:solidFill>
                  <a:schemeClr val="tx1"/>
                </a:solidFill>
              </a:rPr>
              <a:t>Dispose treated waste water on land or water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453689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dirty="0">
                <a:solidFill>
                  <a:srgbClr val="FF0000"/>
                </a:solidFill>
              </a:rPr>
              <a:t>CHARACTERISTICS OF LIQUID WASTE [DOMESTIC &amp; INDUSTRIAL]</a:t>
            </a:r>
          </a:p>
          <a:p>
            <a:pPr algn="just">
              <a:lnSpc>
                <a:spcPct val="120000"/>
              </a:lnSpc>
              <a:spcBef>
                <a:spcPts val="0"/>
              </a:spcBef>
              <a:buClrTx/>
              <a:buFont typeface="Wingdings" panose="05000000000000000000" pitchFamily="2" charset="2"/>
              <a:buChar char="q"/>
            </a:pPr>
            <a:r>
              <a:rPr lang="en-GB" sz="2600" dirty="0">
                <a:solidFill>
                  <a:schemeClr val="tx1"/>
                </a:solidFill>
              </a:rPr>
              <a:t>Physical, Chemical And Biological Like:</a:t>
            </a:r>
          </a:p>
          <a:p>
            <a:pPr lvl="1" algn="just">
              <a:lnSpc>
                <a:spcPct val="120000"/>
              </a:lnSpc>
              <a:spcBef>
                <a:spcPts val="0"/>
              </a:spcBef>
              <a:buClrTx/>
              <a:buFont typeface="Wingdings" panose="05000000000000000000" pitchFamily="2" charset="2"/>
              <a:buChar char="§"/>
            </a:pPr>
            <a:r>
              <a:rPr lang="en-GB" sz="2400" dirty="0">
                <a:solidFill>
                  <a:schemeClr val="tx1"/>
                </a:solidFill>
              </a:rPr>
              <a:t>Colour</a:t>
            </a:r>
          </a:p>
          <a:p>
            <a:pPr lvl="1" algn="just">
              <a:lnSpc>
                <a:spcPct val="120000"/>
              </a:lnSpc>
              <a:spcBef>
                <a:spcPts val="0"/>
              </a:spcBef>
              <a:buClrTx/>
              <a:buFont typeface="Wingdings" panose="05000000000000000000" pitchFamily="2" charset="2"/>
              <a:buChar char="§"/>
            </a:pPr>
            <a:r>
              <a:rPr lang="en-GB" sz="2400" dirty="0">
                <a:solidFill>
                  <a:schemeClr val="tx1"/>
                </a:solidFill>
              </a:rPr>
              <a:t>Odour</a:t>
            </a:r>
          </a:p>
          <a:p>
            <a:pPr lvl="1" algn="just">
              <a:lnSpc>
                <a:spcPct val="120000"/>
              </a:lnSpc>
              <a:spcBef>
                <a:spcPts val="0"/>
              </a:spcBef>
              <a:buClrTx/>
              <a:buFont typeface="Wingdings" panose="05000000000000000000" pitchFamily="2" charset="2"/>
              <a:buChar char="§"/>
            </a:pPr>
            <a:r>
              <a:rPr lang="en-GB" sz="2400" dirty="0">
                <a:solidFill>
                  <a:schemeClr val="tx1"/>
                </a:solidFill>
              </a:rPr>
              <a:t>Turbidity</a:t>
            </a:r>
          </a:p>
          <a:p>
            <a:pPr lvl="1" algn="just">
              <a:lnSpc>
                <a:spcPct val="120000"/>
              </a:lnSpc>
              <a:spcBef>
                <a:spcPts val="0"/>
              </a:spcBef>
              <a:buClrTx/>
              <a:buFont typeface="Wingdings" panose="05000000000000000000" pitchFamily="2" charset="2"/>
              <a:buChar char="§"/>
            </a:pPr>
            <a:r>
              <a:rPr lang="en-GB" sz="2400" dirty="0">
                <a:solidFill>
                  <a:schemeClr val="tx1"/>
                </a:solidFill>
              </a:rPr>
              <a:t>PH</a:t>
            </a:r>
          </a:p>
          <a:p>
            <a:pPr lvl="1" algn="just">
              <a:lnSpc>
                <a:spcPct val="120000"/>
              </a:lnSpc>
              <a:spcBef>
                <a:spcPts val="0"/>
              </a:spcBef>
              <a:buClrTx/>
              <a:buFont typeface="Wingdings" panose="05000000000000000000" pitchFamily="2" charset="2"/>
              <a:buChar char="§"/>
            </a:pPr>
            <a:r>
              <a:rPr lang="en-GB" sz="2400" dirty="0">
                <a:solidFill>
                  <a:schemeClr val="tx1"/>
                </a:solidFill>
              </a:rPr>
              <a:t>BOD (Biological Oxygen Demand)</a:t>
            </a:r>
          </a:p>
          <a:p>
            <a:pPr lvl="1" algn="just">
              <a:lnSpc>
                <a:spcPct val="120000"/>
              </a:lnSpc>
              <a:spcBef>
                <a:spcPts val="0"/>
              </a:spcBef>
              <a:buClrTx/>
              <a:buFont typeface="Wingdings" panose="05000000000000000000" pitchFamily="2" charset="2"/>
              <a:buChar char="§"/>
            </a:pPr>
            <a:r>
              <a:rPr lang="en-GB" sz="2400" dirty="0">
                <a:solidFill>
                  <a:schemeClr val="tx1"/>
                </a:solidFill>
              </a:rPr>
              <a:t>COD (Chemical Oxygen Demand)</a:t>
            </a:r>
          </a:p>
          <a:p>
            <a:pPr lvl="1" algn="just">
              <a:lnSpc>
                <a:spcPct val="120000"/>
              </a:lnSpc>
              <a:spcBef>
                <a:spcPts val="0"/>
              </a:spcBef>
              <a:buClrTx/>
              <a:buFont typeface="Wingdings" panose="05000000000000000000" pitchFamily="2" charset="2"/>
              <a:buChar char="§"/>
            </a:pPr>
            <a:r>
              <a:rPr lang="en-GB" sz="2400" dirty="0">
                <a:solidFill>
                  <a:schemeClr val="tx1"/>
                </a:solidFill>
              </a:rPr>
              <a:t>DO (Dissolved Oxygen)</a:t>
            </a:r>
          </a:p>
          <a:p>
            <a:pPr lvl="1" algn="just">
              <a:lnSpc>
                <a:spcPct val="120000"/>
              </a:lnSpc>
              <a:spcBef>
                <a:spcPts val="0"/>
              </a:spcBef>
              <a:buClrTx/>
              <a:buFont typeface="Wingdings" panose="05000000000000000000" pitchFamily="2" charset="2"/>
              <a:buChar char="§"/>
            </a:pPr>
            <a:r>
              <a:rPr lang="en-GB" sz="2400" dirty="0">
                <a:solidFill>
                  <a:schemeClr val="tx1"/>
                </a:solidFill>
              </a:rPr>
              <a:t>TDS (Total Dissolved Solids)</a:t>
            </a:r>
          </a:p>
          <a:p>
            <a:pPr lvl="1" algn="just">
              <a:lnSpc>
                <a:spcPct val="120000"/>
              </a:lnSpc>
              <a:spcBef>
                <a:spcPts val="0"/>
              </a:spcBef>
              <a:buClrTx/>
              <a:buFont typeface="Wingdings" panose="05000000000000000000" pitchFamily="2" charset="2"/>
              <a:buChar char="§"/>
            </a:pPr>
            <a:r>
              <a:rPr lang="en-GB" sz="2400" dirty="0" err="1">
                <a:solidFill>
                  <a:schemeClr val="tx1"/>
                </a:solidFill>
              </a:rPr>
              <a:t>TSS</a:t>
            </a:r>
            <a:r>
              <a:rPr lang="en-GB" sz="2400" dirty="0">
                <a:solidFill>
                  <a:schemeClr val="tx1"/>
                </a:solidFill>
              </a:rPr>
              <a:t> (Total Soluble Solids)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679835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latin typeface="Trebuchet MS" panose="020B0603020202020204" pitchFamily="34" charset="0"/>
              </a:rPr>
              <a:t>Sewage Treatment: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Trebuchet MS" panose="020B0603020202020204" pitchFamily="34" charset="0"/>
              </a:rPr>
              <a:t>Sewage treatment is the process of removing contaminants from municipal wastewater, containing mainly household sewage plus some industrial wastewater. Physical, chemical, and biological processes are used to remove contaminants and produce treated wastewater that is safe enough for release into the environment.</a:t>
            </a:r>
          </a:p>
          <a:p>
            <a:pPr algn="just">
              <a:lnSpc>
                <a:spcPct val="120000"/>
              </a:lnSpc>
              <a:spcBef>
                <a:spcPts val="0"/>
              </a:spcBef>
              <a:buClrTx/>
              <a:buFont typeface="Wingdings" panose="05000000000000000000" pitchFamily="2" charset="2"/>
              <a:buChar char="q"/>
            </a:pPr>
            <a:r>
              <a:rPr lang="en-US" sz="2600" dirty="0">
                <a:solidFill>
                  <a:schemeClr val="tx1"/>
                </a:solidFill>
                <a:latin typeface="Trebuchet MS" panose="020B0603020202020204" pitchFamily="34" charset="0"/>
              </a:rPr>
              <a:t>Types of microorganisms in breeding sewage</a:t>
            </a:r>
          </a:p>
          <a:p>
            <a:pPr marL="400050" lvl="1" indent="0" algn="just">
              <a:lnSpc>
                <a:spcPct val="120000"/>
              </a:lnSpc>
              <a:spcBef>
                <a:spcPts val="0"/>
              </a:spcBef>
              <a:buClrTx/>
              <a:buNone/>
            </a:pPr>
            <a:r>
              <a:rPr lang="en-US" sz="2400" dirty="0">
                <a:solidFill>
                  <a:schemeClr val="tx1"/>
                </a:solidFill>
                <a:latin typeface="Trebuchet MS" panose="020B0603020202020204" pitchFamily="34" charset="0"/>
              </a:rPr>
              <a:t>1. Plants Like Algae, Fungi</a:t>
            </a:r>
          </a:p>
          <a:p>
            <a:pPr marL="400050" lvl="1" indent="0" algn="just">
              <a:lnSpc>
                <a:spcPct val="120000"/>
              </a:lnSpc>
              <a:spcBef>
                <a:spcPts val="0"/>
              </a:spcBef>
              <a:buClrTx/>
              <a:buNone/>
            </a:pPr>
            <a:r>
              <a:rPr lang="en-US" sz="2400" dirty="0">
                <a:solidFill>
                  <a:schemeClr val="tx1"/>
                </a:solidFill>
                <a:latin typeface="Trebuchet MS" panose="020B0603020202020204" pitchFamily="34" charset="0"/>
              </a:rPr>
              <a:t>2. Animals</a:t>
            </a:r>
          </a:p>
          <a:p>
            <a:pPr marL="400050" lvl="1" indent="0" algn="just">
              <a:lnSpc>
                <a:spcPct val="120000"/>
              </a:lnSpc>
              <a:spcBef>
                <a:spcPts val="0"/>
              </a:spcBef>
              <a:buClrTx/>
              <a:buNone/>
            </a:pPr>
            <a:r>
              <a:rPr lang="en-US" sz="2400" dirty="0">
                <a:solidFill>
                  <a:schemeClr val="tx1"/>
                </a:solidFill>
                <a:latin typeface="Trebuchet MS" panose="020B0603020202020204" pitchFamily="34" charset="0"/>
              </a:rPr>
              <a:t>3. Bacteria &amp; Virus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267628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PURPOSE OF TREATING SEWAGE</a:t>
            </a:r>
          </a:p>
          <a:p>
            <a:pPr marL="0" indent="0" algn="just">
              <a:lnSpc>
                <a:spcPct val="120000"/>
              </a:lnSpc>
              <a:spcBef>
                <a:spcPts val="0"/>
              </a:spcBef>
              <a:buClrTx/>
              <a:buNone/>
            </a:pPr>
            <a:r>
              <a:rPr lang="en-US" sz="2600" dirty="0">
                <a:solidFill>
                  <a:schemeClr val="tx1"/>
                </a:solidFill>
              </a:rPr>
              <a:t>1. To prevent pollution of the receiving water with either pathogenic, organic matter or toxic substances, which may result to either:</a:t>
            </a:r>
          </a:p>
          <a:p>
            <a:pPr lvl="1" algn="just">
              <a:lnSpc>
                <a:spcPct val="120000"/>
              </a:lnSpc>
              <a:spcBef>
                <a:spcPts val="0"/>
              </a:spcBef>
              <a:buClrTx/>
              <a:buFont typeface="Wingdings" panose="05000000000000000000" pitchFamily="2" charset="2"/>
              <a:buChar char="§"/>
            </a:pPr>
            <a:r>
              <a:rPr lang="en-US" sz="2400" dirty="0">
                <a:solidFill>
                  <a:schemeClr val="tx1"/>
                </a:solidFill>
              </a:rPr>
              <a:t>Disease outbreak like cholera, typhoid</a:t>
            </a:r>
          </a:p>
          <a:p>
            <a:pPr lvl="1" algn="just">
              <a:lnSpc>
                <a:spcPct val="120000"/>
              </a:lnSpc>
              <a:spcBef>
                <a:spcPts val="0"/>
              </a:spcBef>
              <a:buClrTx/>
              <a:buFont typeface="Wingdings" panose="05000000000000000000" pitchFamily="2" charset="2"/>
              <a:buChar char="§"/>
            </a:pPr>
            <a:r>
              <a:rPr lang="en-US" sz="2400" dirty="0">
                <a:solidFill>
                  <a:schemeClr val="tx1"/>
                </a:solidFill>
              </a:rPr>
              <a:t>Color change and smells of the receiving water bodies</a:t>
            </a:r>
          </a:p>
          <a:p>
            <a:pPr lvl="1" algn="just">
              <a:lnSpc>
                <a:spcPct val="120000"/>
              </a:lnSpc>
              <a:spcBef>
                <a:spcPts val="0"/>
              </a:spcBef>
              <a:buClrTx/>
              <a:buFont typeface="Wingdings" panose="05000000000000000000" pitchFamily="2" charset="2"/>
              <a:buChar char="§"/>
            </a:pPr>
            <a:r>
              <a:rPr lang="en-US" sz="2400" dirty="0">
                <a:solidFill>
                  <a:schemeClr val="tx1"/>
                </a:solidFill>
              </a:rPr>
              <a:t> interfere with recreation facilities (water bodies for recreation)</a:t>
            </a:r>
          </a:p>
          <a:p>
            <a:pPr lvl="1" algn="just">
              <a:lnSpc>
                <a:spcPct val="120000"/>
              </a:lnSpc>
              <a:spcBef>
                <a:spcPts val="0"/>
              </a:spcBef>
              <a:buClrTx/>
              <a:buFont typeface="Wingdings" panose="05000000000000000000" pitchFamily="2" charset="2"/>
              <a:buChar char="§"/>
            </a:pPr>
            <a:r>
              <a:rPr lang="en-US" sz="2400" dirty="0">
                <a:solidFill>
                  <a:schemeClr val="tx1"/>
                </a:solidFill>
              </a:rPr>
              <a:t>Pollution of water</a:t>
            </a:r>
          </a:p>
          <a:p>
            <a:pPr marL="0" indent="0" algn="just">
              <a:lnSpc>
                <a:spcPct val="120000"/>
              </a:lnSpc>
              <a:spcBef>
                <a:spcPts val="0"/>
              </a:spcBef>
              <a:buClrTx/>
              <a:buNone/>
            </a:pPr>
            <a:r>
              <a:rPr lang="en-US" sz="2600" dirty="0">
                <a:solidFill>
                  <a:schemeClr val="tx1"/>
                </a:solidFill>
              </a:rPr>
              <a:t>2.To reduce aesthetic nuisance or nuisance of smell</a:t>
            </a:r>
          </a:p>
          <a:p>
            <a:pPr marL="0" indent="0" algn="just">
              <a:lnSpc>
                <a:spcPct val="120000"/>
              </a:lnSpc>
              <a:spcBef>
                <a:spcPts val="0"/>
              </a:spcBef>
              <a:buClrTx/>
              <a:buNone/>
            </a:pPr>
            <a:r>
              <a:rPr lang="en-US" sz="2600" dirty="0">
                <a:solidFill>
                  <a:schemeClr val="tx1"/>
                </a:solidFill>
              </a:rPr>
              <a:t>3.To preserve aquatic life and ensure self-purification of receiving water</a:t>
            </a:r>
          </a:p>
          <a:p>
            <a:pPr marL="0" indent="0" algn="just">
              <a:lnSpc>
                <a:spcPct val="120000"/>
              </a:lnSpc>
              <a:spcBef>
                <a:spcPts val="0"/>
              </a:spcBef>
              <a:buClrTx/>
              <a:buNone/>
            </a:pPr>
            <a:r>
              <a:rPr lang="en-US" sz="2600" dirty="0">
                <a:solidFill>
                  <a:schemeClr val="tx1"/>
                </a:solidFill>
              </a:rPr>
              <a:t>4.For reuse purposes</a:t>
            </a:r>
          </a:p>
          <a:p>
            <a:pPr marL="0" indent="0" algn="just">
              <a:lnSpc>
                <a:spcPct val="120000"/>
              </a:lnSpc>
              <a:spcBef>
                <a:spcPts val="0"/>
              </a:spcBef>
              <a:buClrTx/>
              <a:buNone/>
            </a:pPr>
            <a:r>
              <a:rPr lang="en-US" sz="2600" dirty="0">
                <a:solidFill>
                  <a:schemeClr val="tx1"/>
                </a:solidFill>
              </a:rPr>
              <a:t>5.To conform to national river board standards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4085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a:bodyPr>
          <a:lstStyle/>
          <a:p>
            <a:pPr marL="0" indent="0" algn="ctr">
              <a:lnSpc>
                <a:spcPct val="120000"/>
              </a:lnSpc>
              <a:spcBef>
                <a:spcPts val="0"/>
              </a:spcBef>
              <a:buClrTx/>
              <a:buNone/>
            </a:pPr>
            <a:r>
              <a:rPr lang="en-US" sz="2600" b="1" dirty="0">
                <a:solidFill>
                  <a:srgbClr val="00B050"/>
                </a:solidFill>
              </a:rPr>
              <a:t>Lipids (fats)</a:t>
            </a:r>
          </a:p>
          <a:p>
            <a:pPr algn="just">
              <a:lnSpc>
                <a:spcPct val="120000"/>
              </a:lnSpc>
              <a:spcBef>
                <a:spcPts val="0"/>
              </a:spcBef>
              <a:buClrTx/>
              <a:buFont typeface="Wingdings" panose="05000000000000000000" pitchFamily="2" charset="2"/>
              <a:buChar char="q"/>
            </a:pPr>
            <a:r>
              <a:rPr lang="en-US" sz="2600" dirty="0">
                <a:solidFill>
                  <a:schemeClr val="tx1"/>
                </a:solidFill>
              </a:rPr>
              <a:t>A family of organic compounds composed of carbon, hydrogen, and oxygen. They are insoluble in water. The three main types of lipids are triglycerides, phospholipids, and sterols</a:t>
            </a:r>
          </a:p>
          <a:p>
            <a:pPr algn="just">
              <a:lnSpc>
                <a:spcPct val="120000"/>
              </a:lnSpc>
              <a:spcBef>
                <a:spcPts val="0"/>
              </a:spcBef>
              <a:buClrTx/>
              <a:buFont typeface="Wingdings" panose="05000000000000000000" pitchFamily="2" charset="2"/>
              <a:buChar char="q"/>
            </a:pPr>
            <a:r>
              <a:rPr lang="en-US" sz="2600" dirty="0">
                <a:solidFill>
                  <a:schemeClr val="tx1"/>
                </a:solidFill>
              </a:rPr>
              <a:t>Lipids are found predominately in butter, oils, meats, dairy products, nuts, and seeds, and in many processed foods</a:t>
            </a:r>
          </a:p>
          <a:p>
            <a:pPr algn="just">
              <a:lnSpc>
                <a:spcPct val="120000"/>
              </a:lnSpc>
              <a:spcBef>
                <a:spcPts val="0"/>
              </a:spcBef>
              <a:buClrTx/>
              <a:buFont typeface="Wingdings" panose="05000000000000000000" pitchFamily="2" charset="2"/>
              <a:buChar char="q"/>
            </a:pPr>
            <a:r>
              <a:rPr lang="en-US" sz="2600" dirty="0">
                <a:solidFill>
                  <a:schemeClr val="tx1"/>
                </a:solidFill>
              </a:rPr>
              <a:t>Fats may either be saturated or unsaturated according to the carbon and hydrogen atoms are arranged</a:t>
            </a:r>
          </a:p>
          <a:p>
            <a:pPr algn="just">
              <a:lnSpc>
                <a:spcPct val="120000"/>
              </a:lnSpc>
              <a:spcBef>
                <a:spcPts val="0"/>
              </a:spcBef>
              <a:buClrTx/>
              <a:buFont typeface="Wingdings" panose="05000000000000000000" pitchFamily="2" charset="2"/>
              <a:buChar char="q"/>
            </a:pPr>
            <a:r>
              <a:rPr lang="en-US" sz="2600" dirty="0">
                <a:solidFill>
                  <a:schemeClr val="tx1"/>
                </a:solidFill>
              </a:rPr>
              <a:t>Saturated fatty acids –all carbon atoms are saturated with hydrogen atoms and cannot accept any more</a:t>
            </a:r>
          </a:p>
          <a:p>
            <a:pPr algn="just">
              <a:lnSpc>
                <a:spcPct val="120000"/>
              </a:lnSpc>
              <a:spcBef>
                <a:spcPts val="0"/>
              </a:spcBef>
              <a:buClrTx/>
              <a:buFont typeface="Wingdings" panose="05000000000000000000" pitchFamily="2" charset="2"/>
              <a:buChar char="q"/>
            </a:pPr>
            <a:r>
              <a:rPr lang="en-US" sz="2600" dirty="0">
                <a:solidFill>
                  <a:schemeClr val="tx1"/>
                </a:solidFill>
              </a:rPr>
              <a:t>These are mostly solid at room temperature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37419130"/>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FACTORS THAT INFLUENCE SEWAGE TREATMENT</a:t>
            </a:r>
          </a:p>
          <a:p>
            <a:pPr algn="just">
              <a:lnSpc>
                <a:spcPct val="120000"/>
              </a:lnSpc>
              <a:spcBef>
                <a:spcPts val="0"/>
              </a:spcBef>
              <a:buClrTx/>
              <a:buFont typeface="Wingdings" panose="05000000000000000000" pitchFamily="2" charset="2"/>
              <a:buChar char="q"/>
            </a:pPr>
            <a:r>
              <a:rPr lang="en-US" sz="2600" dirty="0">
                <a:solidFill>
                  <a:schemeClr val="tx1"/>
                </a:solidFill>
              </a:rPr>
              <a:t>Rainfall-introduction of carbonic acid</a:t>
            </a:r>
          </a:p>
          <a:p>
            <a:pPr algn="just">
              <a:lnSpc>
                <a:spcPct val="120000"/>
              </a:lnSpc>
              <a:spcBef>
                <a:spcPts val="0"/>
              </a:spcBef>
              <a:buClrTx/>
              <a:buFont typeface="Wingdings" panose="05000000000000000000" pitchFamily="2" charset="2"/>
              <a:buChar char="q"/>
            </a:pPr>
            <a:r>
              <a:rPr lang="en-US" sz="2600" dirty="0">
                <a:solidFill>
                  <a:schemeClr val="tx1"/>
                </a:solidFill>
              </a:rPr>
              <a:t>Sunlight-used for manufacture of food by certain aquatic autotrophy like algae</a:t>
            </a:r>
          </a:p>
          <a:p>
            <a:pPr algn="just">
              <a:lnSpc>
                <a:spcPct val="120000"/>
              </a:lnSpc>
              <a:spcBef>
                <a:spcPts val="0"/>
              </a:spcBef>
              <a:buClrTx/>
              <a:buFont typeface="Wingdings" panose="05000000000000000000" pitchFamily="2" charset="2"/>
              <a:buChar char="q"/>
            </a:pPr>
            <a:r>
              <a:rPr lang="en-US" sz="2600" dirty="0">
                <a:solidFill>
                  <a:schemeClr val="tx1"/>
                </a:solidFill>
              </a:rPr>
              <a:t>Presents of other aquatic organisms</a:t>
            </a:r>
          </a:p>
          <a:p>
            <a:pPr algn="just">
              <a:lnSpc>
                <a:spcPct val="120000"/>
              </a:lnSpc>
              <a:spcBef>
                <a:spcPts val="0"/>
              </a:spcBef>
              <a:buClrTx/>
              <a:buFont typeface="Wingdings" panose="05000000000000000000" pitchFamily="2" charset="2"/>
              <a:buChar char="q"/>
            </a:pPr>
            <a:r>
              <a:rPr lang="en-US" sz="2600" dirty="0">
                <a:solidFill>
                  <a:schemeClr val="tx1"/>
                </a:solidFill>
              </a:rPr>
              <a:t>Vegetation like trees</a:t>
            </a:r>
          </a:p>
          <a:p>
            <a:pPr algn="just">
              <a:lnSpc>
                <a:spcPct val="120000"/>
              </a:lnSpc>
              <a:spcBef>
                <a:spcPts val="0"/>
              </a:spcBef>
              <a:buClrTx/>
              <a:buFont typeface="Wingdings" panose="05000000000000000000" pitchFamily="2" charset="2"/>
              <a:buChar char="q"/>
            </a:pPr>
            <a:r>
              <a:rPr lang="en-US" sz="2600" dirty="0">
                <a:solidFill>
                  <a:schemeClr val="tx1"/>
                </a:solidFill>
              </a:rPr>
              <a:t>Presents of other animals</a:t>
            </a:r>
          </a:p>
          <a:p>
            <a:pPr algn="just">
              <a:lnSpc>
                <a:spcPct val="120000"/>
              </a:lnSpc>
              <a:spcBef>
                <a:spcPts val="0"/>
              </a:spcBef>
              <a:buClrTx/>
              <a:buFont typeface="Wingdings" panose="05000000000000000000" pitchFamily="2" charset="2"/>
              <a:buChar char="q"/>
            </a:pPr>
            <a:r>
              <a:rPr lang="en-US" sz="2600" dirty="0">
                <a:solidFill>
                  <a:schemeClr val="tx1"/>
                </a:solidFill>
              </a:rPr>
              <a:t>Air change-assist in aeration</a:t>
            </a:r>
          </a:p>
          <a:p>
            <a:pPr marL="0" indent="0" algn="just">
              <a:lnSpc>
                <a:spcPct val="120000"/>
              </a:lnSpc>
              <a:spcBef>
                <a:spcPts val="0"/>
              </a:spcBef>
              <a:buClrTx/>
              <a:buNone/>
            </a:pPr>
            <a:r>
              <a:rPr lang="en-US" sz="2600" b="1" dirty="0">
                <a:solidFill>
                  <a:srgbClr val="00B050"/>
                </a:solidFill>
              </a:rPr>
              <a:t>FACTORS THAT DETERMINE PRODUCTION OF SEWAGE</a:t>
            </a:r>
          </a:p>
          <a:p>
            <a:pPr algn="just">
              <a:lnSpc>
                <a:spcPct val="120000"/>
              </a:lnSpc>
              <a:spcBef>
                <a:spcPts val="0"/>
              </a:spcBef>
              <a:buClrTx/>
              <a:buFont typeface="Wingdings" panose="05000000000000000000" pitchFamily="2" charset="2"/>
              <a:buChar char="q"/>
            </a:pPr>
            <a:r>
              <a:rPr lang="en-US" sz="2600" dirty="0">
                <a:solidFill>
                  <a:schemeClr val="tx1"/>
                </a:solidFill>
              </a:rPr>
              <a:t>Seasonal variations</a:t>
            </a:r>
          </a:p>
          <a:p>
            <a:pPr algn="just">
              <a:lnSpc>
                <a:spcPct val="120000"/>
              </a:lnSpc>
              <a:spcBef>
                <a:spcPts val="0"/>
              </a:spcBef>
              <a:buClrTx/>
              <a:buFont typeface="Wingdings" panose="05000000000000000000" pitchFamily="2" charset="2"/>
              <a:buChar char="q"/>
            </a:pPr>
            <a:r>
              <a:rPr lang="en-US" sz="2600" dirty="0">
                <a:solidFill>
                  <a:schemeClr val="tx1"/>
                </a:solidFill>
              </a:rPr>
              <a:t>Time of the day</a:t>
            </a:r>
          </a:p>
          <a:p>
            <a:pPr algn="just">
              <a:lnSpc>
                <a:spcPct val="120000"/>
              </a:lnSpc>
              <a:spcBef>
                <a:spcPts val="0"/>
              </a:spcBef>
              <a:buClrTx/>
              <a:buFont typeface="Wingdings" panose="05000000000000000000" pitchFamily="2" charset="2"/>
              <a:buChar char="q"/>
            </a:pPr>
            <a:r>
              <a:rPr lang="en-US" sz="2600" dirty="0">
                <a:solidFill>
                  <a:schemeClr val="tx1"/>
                </a:solidFill>
              </a:rPr>
              <a:t>Classes of people(economic status)</a:t>
            </a:r>
          </a:p>
          <a:p>
            <a:pPr algn="just">
              <a:lnSpc>
                <a:spcPct val="120000"/>
              </a:lnSpc>
              <a:spcBef>
                <a:spcPts val="0"/>
              </a:spcBef>
              <a:buClrTx/>
              <a:buFont typeface="Wingdings" panose="05000000000000000000" pitchFamily="2" charset="2"/>
              <a:buChar char="q"/>
            </a:pPr>
            <a:r>
              <a:rPr lang="en-US" sz="2600" dirty="0">
                <a:solidFill>
                  <a:schemeClr val="tx1"/>
                </a:solidFill>
              </a:rPr>
              <a:t>Cultural practices</a:t>
            </a:r>
          </a:p>
          <a:p>
            <a:pPr algn="just">
              <a:lnSpc>
                <a:spcPct val="120000"/>
              </a:lnSpc>
              <a:spcBef>
                <a:spcPts val="0"/>
              </a:spcBef>
              <a:buClrTx/>
              <a:buFont typeface="Wingdings" panose="05000000000000000000" pitchFamily="2" charset="2"/>
              <a:buChar char="q"/>
            </a:pPr>
            <a:r>
              <a:rPr lang="en-US" sz="2600" dirty="0">
                <a:solidFill>
                  <a:schemeClr val="tx1"/>
                </a:solidFill>
              </a:rPr>
              <a:t>Activities(sports, domestic, industrial)</a:t>
            </a:r>
          </a:p>
          <a:p>
            <a:pPr algn="just">
              <a:lnSpc>
                <a:spcPct val="120000"/>
              </a:lnSpc>
              <a:spcBef>
                <a:spcPts val="0"/>
              </a:spcBef>
              <a:buClrTx/>
              <a:buFont typeface="Wingdings" panose="05000000000000000000" pitchFamily="2" charset="2"/>
              <a:buChar char="q"/>
            </a:pPr>
            <a:r>
              <a:rPr lang="en-US" sz="2600" dirty="0">
                <a:solidFill>
                  <a:schemeClr val="tx1"/>
                </a:solidFill>
              </a:rPr>
              <a:t>Type of plumbing systems(single or separate)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807656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52401"/>
            <a:ext cx="8543925" cy="6553200"/>
          </a:xfrm>
        </p:spPr>
        <p:txBody>
          <a:bodyPr>
            <a:normAutofit fontScale="25000" lnSpcReduction="20000"/>
          </a:bodyPr>
          <a:lstStyle/>
          <a:p>
            <a:pPr marL="0" indent="0" algn="just">
              <a:lnSpc>
                <a:spcPct val="120000"/>
              </a:lnSpc>
              <a:spcBef>
                <a:spcPts val="0"/>
              </a:spcBef>
              <a:buClrTx/>
              <a:buNone/>
            </a:pPr>
            <a:r>
              <a:rPr lang="en-US" sz="8000" b="1" dirty="0">
                <a:solidFill>
                  <a:srgbClr val="00B050"/>
                </a:solidFill>
              </a:rPr>
              <a:t>ENVIRONMENTAL FACTORS THAT AFFECT TREATMENT OF SEWAGE</a:t>
            </a:r>
          </a:p>
          <a:p>
            <a:pPr algn="just">
              <a:lnSpc>
                <a:spcPct val="120000"/>
              </a:lnSpc>
              <a:spcBef>
                <a:spcPts val="0"/>
              </a:spcBef>
              <a:buClrTx/>
              <a:buFont typeface="Wingdings" panose="05000000000000000000" pitchFamily="2" charset="2"/>
              <a:buChar char="q"/>
            </a:pPr>
            <a:r>
              <a:rPr lang="en-US" sz="8800" dirty="0">
                <a:solidFill>
                  <a:schemeClr val="tx1"/>
                </a:solidFill>
              </a:rPr>
              <a:t>TEMPERATURE</a:t>
            </a:r>
          </a:p>
          <a:p>
            <a:pPr algn="just">
              <a:lnSpc>
                <a:spcPct val="120000"/>
              </a:lnSpc>
              <a:spcBef>
                <a:spcPts val="0"/>
              </a:spcBef>
              <a:buClrTx/>
              <a:buFont typeface="Wingdings" panose="05000000000000000000" pitchFamily="2" charset="2"/>
              <a:buChar char="q"/>
            </a:pPr>
            <a:r>
              <a:rPr lang="en-US" sz="8800" dirty="0">
                <a:solidFill>
                  <a:schemeClr val="tx1"/>
                </a:solidFill>
              </a:rPr>
              <a:t>LIGHT</a:t>
            </a:r>
          </a:p>
          <a:p>
            <a:pPr algn="just">
              <a:lnSpc>
                <a:spcPct val="120000"/>
              </a:lnSpc>
              <a:spcBef>
                <a:spcPts val="0"/>
              </a:spcBef>
              <a:buClrTx/>
              <a:buFont typeface="Wingdings" panose="05000000000000000000" pitchFamily="2" charset="2"/>
              <a:buChar char="q"/>
            </a:pPr>
            <a:r>
              <a:rPr lang="en-US" sz="8800" dirty="0">
                <a:solidFill>
                  <a:schemeClr val="tx1"/>
                </a:solidFill>
              </a:rPr>
              <a:t>OXYGEN</a:t>
            </a:r>
          </a:p>
          <a:p>
            <a:pPr algn="just">
              <a:lnSpc>
                <a:spcPct val="120000"/>
              </a:lnSpc>
              <a:spcBef>
                <a:spcPts val="0"/>
              </a:spcBef>
              <a:buClrTx/>
              <a:buFont typeface="Wingdings" panose="05000000000000000000" pitchFamily="2" charset="2"/>
              <a:buChar char="q"/>
            </a:pPr>
            <a:r>
              <a:rPr lang="en-US" sz="8800" dirty="0">
                <a:solidFill>
                  <a:schemeClr val="tx1"/>
                </a:solidFill>
              </a:rPr>
              <a:t>PH</a:t>
            </a:r>
          </a:p>
          <a:p>
            <a:pPr algn="just">
              <a:lnSpc>
                <a:spcPct val="120000"/>
              </a:lnSpc>
              <a:spcBef>
                <a:spcPts val="0"/>
              </a:spcBef>
              <a:buClrTx/>
              <a:buFont typeface="Wingdings" panose="05000000000000000000" pitchFamily="2" charset="2"/>
              <a:buChar char="q"/>
            </a:pPr>
            <a:r>
              <a:rPr lang="en-US" sz="8800" dirty="0">
                <a:solidFill>
                  <a:schemeClr val="tx1"/>
                </a:solidFill>
              </a:rPr>
              <a:t>MOISTURE</a:t>
            </a:r>
          </a:p>
          <a:p>
            <a:pPr algn="just">
              <a:lnSpc>
                <a:spcPct val="120000"/>
              </a:lnSpc>
              <a:spcBef>
                <a:spcPts val="0"/>
              </a:spcBef>
              <a:buClrTx/>
              <a:buFont typeface="Wingdings" panose="05000000000000000000" pitchFamily="2" charset="2"/>
              <a:buChar char="q"/>
            </a:pPr>
            <a:r>
              <a:rPr lang="en-US" sz="8800" dirty="0">
                <a:solidFill>
                  <a:schemeClr val="tx1"/>
                </a:solidFill>
              </a:rPr>
              <a:t>TOXIC SUBSTANCES</a:t>
            </a:r>
          </a:p>
          <a:p>
            <a:pPr marL="0" indent="0" algn="just">
              <a:lnSpc>
                <a:spcPct val="120000"/>
              </a:lnSpc>
              <a:spcBef>
                <a:spcPts val="0"/>
              </a:spcBef>
              <a:buClrTx/>
              <a:buNone/>
            </a:pPr>
            <a:r>
              <a:rPr lang="en-US" sz="8000" b="1" dirty="0">
                <a:solidFill>
                  <a:srgbClr val="00B050"/>
                </a:solidFill>
              </a:rPr>
              <a:t>FACTORS TO CONSIDER WHEN DESIGNING SEWAGE TREATMENT PLANT</a:t>
            </a:r>
          </a:p>
          <a:p>
            <a:pPr algn="just">
              <a:lnSpc>
                <a:spcPct val="120000"/>
              </a:lnSpc>
              <a:spcBef>
                <a:spcPts val="0"/>
              </a:spcBef>
              <a:buClrTx/>
              <a:buFont typeface="Wingdings" panose="05000000000000000000" pitchFamily="2" charset="2"/>
              <a:buChar char="q"/>
            </a:pPr>
            <a:r>
              <a:rPr lang="en-US" sz="9600" dirty="0">
                <a:solidFill>
                  <a:schemeClr val="tx1"/>
                </a:solidFill>
              </a:rPr>
              <a:t>Hygienic factors</a:t>
            </a:r>
          </a:p>
          <a:p>
            <a:pPr algn="just">
              <a:lnSpc>
                <a:spcPct val="120000"/>
              </a:lnSpc>
              <a:spcBef>
                <a:spcPts val="0"/>
              </a:spcBef>
              <a:buClrTx/>
              <a:buFont typeface="Wingdings" panose="05000000000000000000" pitchFamily="2" charset="2"/>
              <a:buChar char="q"/>
            </a:pPr>
            <a:r>
              <a:rPr lang="en-US" sz="9600" dirty="0">
                <a:solidFill>
                  <a:schemeClr val="tx1"/>
                </a:solidFill>
              </a:rPr>
              <a:t>Nuisances factors</a:t>
            </a:r>
          </a:p>
          <a:p>
            <a:pPr algn="just">
              <a:lnSpc>
                <a:spcPct val="120000"/>
              </a:lnSpc>
              <a:spcBef>
                <a:spcPts val="0"/>
              </a:spcBef>
              <a:buClrTx/>
              <a:buFont typeface="Wingdings" panose="05000000000000000000" pitchFamily="2" charset="2"/>
              <a:buChar char="q"/>
            </a:pPr>
            <a:r>
              <a:rPr lang="en-US" sz="9600" dirty="0">
                <a:solidFill>
                  <a:schemeClr val="tx1"/>
                </a:solidFill>
              </a:rPr>
              <a:t>Traditional factors</a:t>
            </a:r>
          </a:p>
          <a:p>
            <a:pPr algn="just">
              <a:lnSpc>
                <a:spcPct val="120000"/>
              </a:lnSpc>
              <a:spcBef>
                <a:spcPts val="0"/>
              </a:spcBef>
              <a:buClrTx/>
              <a:buFont typeface="Wingdings" panose="05000000000000000000" pitchFamily="2" charset="2"/>
              <a:buChar char="q"/>
            </a:pPr>
            <a:r>
              <a:rPr lang="en-US" sz="9600" dirty="0">
                <a:solidFill>
                  <a:schemeClr val="tx1"/>
                </a:solidFill>
              </a:rPr>
              <a:t>The receiving water body</a:t>
            </a:r>
          </a:p>
          <a:p>
            <a:pPr algn="just">
              <a:lnSpc>
                <a:spcPct val="120000"/>
              </a:lnSpc>
              <a:spcBef>
                <a:spcPts val="0"/>
              </a:spcBef>
              <a:buClrTx/>
              <a:buFont typeface="Wingdings" panose="05000000000000000000" pitchFamily="2" charset="2"/>
              <a:buChar char="q"/>
            </a:pPr>
            <a:r>
              <a:rPr lang="en-US" sz="9600" dirty="0">
                <a:solidFill>
                  <a:schemeClr val="tx1"/>
                </a:solidFill>
              </a:rPr>
              <a:t>Use of effluent</a:t>
            </a:r>
          </a:p>
          <a:p>
            <a:pPr algn="just">
              <a:lnSpc>
                <a:spcPct val="120000"/>
              </a:lnSpc>
              <a:spcBef>
                <a:spcPts val="0"/>
              </a:spcBef>
              <a:buClrTx/>
              <a:buFont typeface="Wingdings" panose="05000000000000000000" pitchFamily="2" charset="2"/>
              <a:buChar char="q"/>
            </a:pPr>
            <a:r>
              <a:rPr lang="en-US" sz="9600" dirty="0">
                <a:solidFill>
                  <a:schemeClr val="tx1"/>
                </a:solidFill>
              </a:rPr>
              <a:t>Operation&amp; maintenance cost of the plant</a:t>
            </a:r>
          </a:p>
          <a:p>
            <a:pPr algn="just">
              <a:lnSpc>
                <a:spcPct val="120000"/>
              </a:lnSpc>
              <a:spcBef>
                <a:spcPts val="0"/>
              </a:spcBef>
              <a:buClrTx/>
              <a:buFont typeface="Wingdings" panose="05000000000000000000" pitchFamily="2" charset="2"/>
              <a:buChar char="q"/>
            </a:pPr>
            <a:r>
              <a:rPr lang="en-US" sz="9600" dirty="0">
                <a:solidFill>
                  <a:schemeClr val="tx1"/>
                </a:solidFill>
              </a:rPr>
              <a:t>Finance availability to start and continue the running cost</a:t>
            </a:r>
          </a:p>
          <a:p>
            <a:pPr algn="just">
              <a:lnSpc>
                <a:spcPct val="120000"/>
              </a:lnSpc>
              <a:spcBef>
                <a:spcPts val="0"/>
              </a:spcBef>
              <a:buClrTx/>
              <a:buFont typeface="Wingdings" panose="05000000000000000000" pitchFamily="2" charset="2"/>
              <a:buChar char="q"/>
            </a:pPr>
            <a:r>
              <a:rPr lang="en-US" sz="9600" dirty="0">
                <a:solidFill>
                  <a:schemeClr val="tx1"/>
                </a:solidFill>
              </a:rPr>
              <a:t>Type of waste to be treated, industrial, domestic or combination </a:t>
            </a:r>
          </a:p>
          <a:p>
            <a:pPr algn="just">
              <a:lnSpc>
                <a:spcPct val="120000"/>
              </a:lnSpc>
              <a:spcBef>
                <a:spcPts val="0"/>
              </a:spcBef>
              <a:buClrTx/>
              <a:buFont typeface="Wingdings" panose="05000000000000000000" pitchFamily="2" charset="2"/>
              <a:buChar char="q"/>
            </a:pPr>
            <a:r>
              <a:rPr lang="en-US" sz="9600" dirty="0">
                <a:solidFill>
                  <a:schemeClr val="tx1"/>
                </a:solidFill>
              </a:rPr>
              <a:t>Population to be served &amp;yield to be produced</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159128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400" b="1" dirty="0">
                <a:solidFill>
                  <a:srgbClr val="00B050"/>
                </a:solidFill>
              </a:rPr>
              <a:t>FACTORS USED TO MEASURE THE QUALITY OF EFFLUENT</a:t>
            </a:r>
          </a:p>
          <a:p>
            <a:pPr algn="just">
              <a:lnSpc>
                <a:spcPct val="120000"/>
              </a:lnSpc>
              <a:spcBef>
                <a:spcPts val="0"/>
              </a:spcBef>
              <a:buClrTx/>
              <a:buFont typeface="Wingdings" panose="05000000000000000000" pitchFamily="2" charset="2"/>
              <a:buChar char="q"/>
            </a:pPr>
            <a:r>
              <a:rPr lang="en-US" sz="2400" dirty="0">
                <a:solidFill>
                  <a:schemeClr val="tx1"/>
                </a:solidFill>
              </a:rPr>
              <a:t>BOD-Used to measure organic matter content (determine the measure of organic matter)</a:t>
            </a:r>
          </a:p>
          <a:p>
            <a:pPr algn="just">
              <a:lnSpc>
                <a:spcPct val="120000"/>
              </a:lnSpc>
              <a:spcBef>
                <a:spcPts val="0"/>
              </a:spcBef>
              <a:buClrTx/>
              <a:buFont typeface="Wingdings" panose="05000000000000000000" pitchFamily="2" charset="2"/>
              <a:buChar char="q"/>
            </a:pPr>
            <a:r>
              <a:rPr lang="en-US" sz="2400" dirty="0">
                <a:solidFill>
                  <a:schemeClr val="tx1"/>
                </a:solidFill>
              </a:rPr>
              <a:t>SUSPENDED SOLIDS(SS)-Used to measure the amount of suspended solid material in the effluent</a:t>
            </a:r>
          </a:p>
          <a:p>
            <a:pPr algn="just">
              <a:lnSpc>
                <a:spcPct val="120000"/>
              </a:lnSpc>
              <a:spcBef>
                <a:spcPts val="0"/>
              </a:spcBef>
              <a:buClrTx/>
              <a:buFont typeface="Wingdings" panose="05000000000000000000" pitchFamily="2" charset="2"/>
              <a:buChar char="q"/>
            </a:pPr>
            <a:r>
              <a:rPr lang="en-US" sz="2400" dirty="0">
                <a:solidFill>
                  <a:schemeClr val="tx1"/>
                </a:solidFill>
              </a:rPr>
              <a:t>BACTERIAL LOAD-Expressed as the number of </a:t>
            </a:r>
            <a:r>
              <a:rPr lang="en-US" sz="2400" dirty="0" err="1">
                <a:solidFill>
                  <a:schemeClr val="tx1"/>
                </a:solidFill>
              </a:rPr>
              <a:t>feacal</a:t>
            </a:r>
            <a:r>
              <a:rPr lang="en-US" sz="2400" dirty="0">
                <a:solidFill>
                  <a:schemeClr val="tx1"/>
                </a:solidFill>
              </a:rPr>
              <a:t> coli form bacteria (</a:t>
            </a:r>
            <a:r>
              <a:rPr lang="en-US" sz="2400" dirty="0" err="1">
                <a:solidFill>
                  <a:schemeClr val="tx1"/>
                </a:solidFill>
              </a:rPr>
              <a:t>F.C.B</a:t>
            </a:r>
            <a:r>
              <a:rPr lang="en-US" sz="2400" dirty="0">
                <a:solidFill>
                  <a:schemeClr val="tx1"/>
                </a:solidFill>
              </a:rPr>
              <a:t>) per 100mls of the effluent</a:t>
            </a:r>
          </a:p>
          <a:p>
            <a:pPr marL="0" indent="0" algn="just">
              <a:lnSpc>
                <a:spcPct val="120000"/>
              </a:lnSpc>
              <a:spcBef>
                <a:spcPts val="0"/>
              </a:spcBef>
              <a:buClrTx/>
              <a:buNone/>
            </a:pPr>
            <a:endParaRPr lang="en-GB" sz="2400" b="1" dirty="0">
              <a:solidFill>
                <a:srgbClr val="00B050"/>
              </a:solidFill>
            </a:endParaRPr>
          </a:p>
          <a:p>
            <a:pPr marL="0" indent="0" algn="just">
              <a:lnSpc>
                <a:spcPct val="120000"/>
              </a:lnSpc>
              <a:spcBef>
                <a:spcPts val="0"/>
              </a:spcBef>
              <a:buClrTx/>
              <a:buNone/>
            </a:pPr>
            <a:r>
              <a:rPr lang="en-GB" sz="3200" b="1" dirty="0">
                <a:solidFill>
                  <a:srgbClr val="00B050"/>
                </a:solidFill>
              </a:rPr>
              <a:t>SEWAGE TREATMENT METHODS:</a:t>
            </a:r>
          </a:p>
          <a:p>
            <a:pPr marL="514350" indent="-514350" algn="just">
              <a:lnSpc>
                <a:spcPct val="120000"/>
              </a:lnSpc>
              <a:spcBef>
                <a:spcPts val="0"/>
              </a:spcBef>
              <a:buClrTx/>
              <a:buFont typeface="+mj-lt"/>
              <a:buAutoNum type="arabicPeriod"/>
            </a:pPr>
            <a:r>
              <a:rPr lang="en-US" sz="3200" dirty="0">
                <a:solidFill>
                  <a:schemeClr val="tx1"/>
                </a:solidFill>
              </a:rPr>
              <a:t>CONVECTIONAL SEWAGE TREATMENT PLANT</a:t>
            </a:r>
          </a:p>
          <a:p>
            <a:pPr marL="514350" indent="-514350" algn="just">
              <a:lnSpc>
                <a:spcPct val="120000"/>
              </a:lnSpc>
              <a:spcBef>
                <a:spcPts val="0"/>
              </a:spcBef>
              <a:buClrTx/>
              <a:buFont typeface="+mj-lt"/>
              <a:buAutoNum type="arabicPeriod"/>
            </a:pPr>
            <a:r>
              <a:rPr lang="en-US" sz="3200" dirty="0">
                <a:solidFill>
                  <a:schemeClr val="tx1"/>
                </a:solidFill>
              </a:rPr>
              <a:t>OXIDATION PONDS</a:t>
            </a:r>
          </a:p>
          <a:p>
            <a:pPr marL="514350" indent="-514350" algn="just">
              <a:lnSpc>
                <a:spcPct val="120000"/>
              </a:lnSpc>
              <a:spcBef>
                <a:spcPts val="0"/>
              </a:spcBef>
              <a:buClrTx/>
              <a:buFont typeface="+mj-lt"/>
              <a:buAutoNum type="arabicPeriod"/>
            </a:pPr>
            <a:r>
              <a:rPr lang="en-US" sz="3200" dirty="0">
                <a:solidFill>
                  <a:schemeClr val="tx1"/>
                </a:solidFill>
              </a:rPr>
              <a:t>SEPTIC TANKS</a:t>
            </a:r>
          </a:p>
          <a:p>
            <a:pPr marL="514350" indent="-514350" algn="just">
              <a:lnSpc>
                <a:spcPct val="120000"/>
              </a:lnSpc>
              <a:spcBef>
                <a:spcPts val="0"/>
              </a:spcBef>
              <a:buClrTx/>
              <a:buFont typeface="+mj-lt"/>
              <a:buAutoNum type="arabicPeriod"/>
            </a:pPr>
            <a:r>
              <a:rPr lang="en-US" sz="3200" dirty="0">
                <a:solidFill>
                  <a:schemeClr val="tx1"/>
                </a:solidFill>
              </a:rPr>
              <a:t>DILUTION – Natural purification of water bodies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639166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rgbClr val="00B050"/>
                </a:solidFill>
              </a:rPr>
              <a:t>WASTE WATER TREATMENT PROCESSES.</a:t>
            </a:r>
          </a:p>
          <a:p>
            <a:pPr algn="just">
              <a:lnSpc>
                <a:spcPct val="120000"/>
              </a:lnSpc>
              <a:spcBef>
                <a:spcPts val="0"/>
              </a:spcBef>
              <a:buClrTx/>
              <a:buFont typeface="Wingdings" panose="05000000000000000000" pitchFamily="2" charset="2"/>
              <a:buChar char="q"/>
            </a:pPr>
            <a:r>
              <a:rPr lang="en-US" sz="2600" dirty="0"/>
              <a:t>Sewage is generated by residential, institutional, commercial and industrial establishments. It includes household waste liquid from toilets, baths, showers, kitchens, and sinks draining into sewers. </a:t>
            </a:r>
          </a:p>
          <a:p>
            <a:pPr algn="just">
              <a:lnSpc>
                <a:spcPct val="120000"/>
              </a:lnSpc>
              <a:spcBef>
                <a:spcPts val="0"/>
              </a:spcBef>
              <a:buClrTx/>
              <a:buFont typeface="Wingdings" panose="05000000000000000000" pitchFamily="2" charset="2"/>
              <a:buChar char="q"/>
            </a:pPr>
            <a:r>
              <a:rPr lang="en-US" sz="2600" dirty="0"/>
              <a:t>Waste water (liquid waste) from flushing the toilet, bathing, washing sinks and general cleaning goes down the drain and into a pipe, which joins a larger sewer pipe under the road. The larger pipe also joins a major pipe that leads to the treatment center.</a:t>
            </a:r>
          </a:p>
          <a:p>
            <a:pPr algn="just">
              <a:lnSpc>
                <a:spcPct val="120000"/>
              </a:lnSpc>
              <a:spcBef>
                <a:spcPts val="0"/>
              </a:spcBef>
              <a:buClrTx/>
              <a:buFont typeface="Wingdings" panose="05000000000000000000" pitchFamily="2" charset="2"/>
              <a:buChar char="q"/>
            </a:pPr>
            <a:r>
              <a:rPr lang="en-US" sz="2600" dirty="0"/>
              <a:t>Stages: [Waste water treatment Stages]</a:t>
            </a:r>
          </a:p>
          <a:p>
            <a:pPr algn="just">
              <a:lnSpc>
                <a:spcPct val="120000"/>
              </a:lnSpc>
              <a:spcBef>
                <a:spcPts val="0"/>
              </a:spcBef>
              <a:buClrTx/>
            </a:pPr>
            <a:r>
              <a:rPr lang="en-US" sz="2600" dirty="0"/>
              <a:t>Stage one: Screening.</a:t>
            </a:r>
          </a:p>
          <a:p>
            <a:pPr algn="just">
              <a:lnSpc>
                <a:spcPct val="120000"/>
              </a:lnSpc>
              <a:spcBef>
                <a:spcPts val="0"/>
              </a:spcBef>
              <a:buClrTx/>
            </a:pPr>
            <a:r>
              <a:rPr lang="en-US" sz="2600" dirty="0"/>
              <a:t>Stage two: Primary treatment.</a:t>
            </a:r>
          </a:p>
          <a:p>
            <a:pPr algn="just">
              <a:lnSpc>
                <a:spcPct val="120000"/>
              </a:lnSpc>
              <a:spcBef>
                <a:spcPts val="0"/>
              </a:spcBef>
              <a:buClrTx/>
            </a:pPr>
            <a:r>
              <a:rPr lang="en-US" sz="2600" dirty="0"/>
              <a:t>Stage Three: Secondary treatment.</a:t>
            </a:r>
          </a:p>
          <a:p>
            <a:pPr algn="just">
              <a:lnSpc>
                <a:spcPct val="120000"/>
              </a:lnSpc>
              <a:spcBef>
                <a:spcPts val="0"/>
              </a:spcBef>
              <a:buClrTx/>
            </a:pPr>
            <a:r>
              <a:rPr lang="en-US" sz="2600" dirty="0"/>
              <a:t>Stage four: Tertiary treatment (final treatment).</a:t>
            </a: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277787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spcBef>
                <a:spcPts val="0"/>
              </a:spcBef>
              <a:buClrTx/>
              <a:buNone/>
            </a:pPr>
            <a:r>
              <a:rPr lang="en-GB" sz="2400" b="1" dirty="0">
                <a:solidFill>
                  <a:schemeClr val="tx1"/>
                </a:solidFill>
              </a:rPr>
              <a:t>1. Pre-treatment (Screening)  </a:t>
            </a:r>
            <a:endParaRPr lang="en-US" sz="3200" b="1" dirty="0">
              <a:solidFill>
                <a:schemeClr val="tx1"/>
              </a:solidFill>
            </a:endParaRPr>
          </a:p>
          <a:p>
            <a:pPr marL="0" indent="0" algn="just">
              <a:spcBef>
                <a:spcPts val="0"/>
              </a:spcBef>
              <a:buClrTx/>
              <a:buNone/>
            </a:pPr>
            <a:r>
              <a:rPr lang="en-US" sz="2400" dirty="0">
                <a:solidFill>
                  <a:schemeClr val="tx1"/>
                </a:solidFill>
              </a:rPr>
              <a:t>Is the process of removing solid matter such as wood, clothes or sticks so as to protect pumps fro clogging and preventing the pipes from breakage. It is also used to remove fats, grit and grease.</a:t>
            </a:r>
          </a:p>
          <a:p>
            <a:pPr marL="0" indent="0" algn="just">
              <a:spcBef>
                <a:spcPts val="0"/>
              </a:spcBef>
              <a:buClrTx/>
              <a:buNone/>
            </a:pPr>
            <a:r>
              <a:rPr lang="en-US" sz="2400" b="1" dirty="0">
                <a:solidFill>
                  <a:schemeClr val="tx1"/>
                </a:solidFill>
              </a:rPr>
              <a:t>2. Primary  treatment </a:t>
            </a:r>
          </a:p>
          <a:p>
            <a:pPr marL="0" indent="0" algn="just">
              <a:spcBef>
                <a:spcPts val="0"/>
              </a:spcBef>
              <a:buNone/>
            </a:pPr>
            <a:r>
              <a:rPr lang="en-US" sz="2400" dirty="0">
                <a:solidFill>
                  <a:schemeClr val="tx1"/>
                </a:solidFill>
              </a:rPr>
              <a:t>The sewerage water is relieved of course materials such as sand, pebbles, organic and inorganic matter and fatty substances that are remaining after pre-treatment. </a:t>
            </a:r>
          </a:p>
          <a:p>
            <a:pPr marL="0" indent="0" algn="just">
              <a:lnSpc>
                <a:spcPct val="110000"/>
              </a:lnSpc>
              <a:spcBef>
                <a:spcPts val="0"/>
              </a:spcBef>
              <a:buNone/>
            </a:pPr>
            <a:r>
              <a:rPr lang="en-US" sz="2400" dirty="0">
                <a:solidFill>
                  <a:schemeClr val="tx1"/>
                </a:solidFill>
              </a:rPr>
              <a:t>The sewerage is passed through a grit chamber that are used to remove sand and other organic matter.</a:t>
            </a:r>
          </a:p>
          <a:p>
            <a:pPr marL="0" indent="0" algn="just">
              <a:lnSpc>
                <a:spcPct val="110000"/>
              </a:lnSpc>
              <a:spcBef>
                <a:spcPts val="0"/>
              </a:spcBef>
              <a:buNone/>
            </a:pPr>
            <a:r>
              <a:rPr lang="en-US" sz="2400" b="1" dirty="0">
                <a:solidFill>
                  <a:schemeClr val="tx1"/>
                </a:solidFill>
              </a:rPr>
              <a:t>3. Secondary treatment </a:t>
            </a:r>
          </a:p>
          <a:p>
            <a:pPr marL="0" indent="0" algn="just">
              <a:lnSpc>
                <a:spcPct val="120000"/>
              </a:lnSpc>
              <a:spcBef>
                <a:spcPts val="0"/>
              </a:spcBef>
              <a:buNone/>
            </a:pPr>
            <a:r>
              <a:rPr lang="en-US" sz="2400" dirty="0">
                <a:solidFill>
                  <a:schemeClr val="tx1"/>
                </a:solidFill>
              </a:rPr>
              <a:t>This uses aerobic biological process to degrade the biological content of the sewerage such as human waste, food wastes , soaps and detergent. In this process bacteria and Protozoa are used to convert the biodegradable soluble organic contaminants which  can be converted into flocs.</a:t>
            </a:r>
          </a:p>
          <a:p>
            <a:pPr marL="0" indent="0" algn="just">
              <a:lnSpc>
                <a:spcPct val="120000"/>
              </a:lnSpc>
              <a:spcBef>
                <a:spcPts val="0"/>
              </a:spcBef>
              <a:buNone/>
            </a:pPr>
            <a:r>
              <a:rPr lang="en-US" sz="2400" b="1" dirty="0">
                <a:solidFill>
                  <a:schemeClr val="tx1"/>
                </a:solidFill>
              </a:rPr>
              <a:t>4.Tertiary treatment </a:t>
            </a:r>
          </a:p>
          <a:p>
            <a:pPr marL="0" indent="0" algn="just">
              <a:lnSpc>
                <a:spcPct val="120000"/>
              </a:lnSpc>
              <a:spcBef>
                <a:spcPts val="0"/>
              </a:spcBef>
              <a:buNone/>
            </a:pPr>
            <a:r>
              <a:rPr lang="en-US" sz="2400" dirty="0">
                <a:solidFill>
                  <a:schemeClr val="tx1"/>
                </a:solidFill>
              </a:rPr>
              <a:t>Is done to enhance quality before the sewerage is discharged into the environment.  It is used to remove nitrogen and phosphorus. </a:t>
            </a:r>
          </a:p>
          <a:p>
            <a:pPr marL="0" indent="0" algn="just">
              <a:lnSpc>
                <a:spcPct val="120000"/>
              </a:lnSpc>
              <a:spcBef>
                <a:spcPts val="0"/>
              </a:spcBef>
              <a:buNone/>
            </a:pPr>
            <a:r>
              <a:rPr lang="en-US" sz="2400" dirty="0">
                <a:solidFill>
                  <a:schemeClr val="tx1"/>
                </a:solidFill>
              </a:rPr>
              <a:t>Nitrogen is removed through biological oxidation from Ammonia to nitrite </a:t>
            </a: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4047161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Waste water treatment Stages</a:t>
            </a: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285</a:t>
            </a:fld>
            <a:endParaRPr lang="en-US" sz="2800" b="1" dirty="0">
              <a:solidFill>
                <a:schemeClr val="tx1"/>
              </a:solidFill>
              <a:latin typeface="Bookman Old Style" panose="02050604050505020204" pitchFamily="18" charset="0"/>
            </a:endParaRPr>
          </a:p>
        </p:txBody>
      </p:sp>
      <p:pic>
        <p:nvPicPr>
          <p:cNvPr id="4" name="Picture 3" descr="Waste water treatment">
            <a:extLst>
              <a:ext uri="{FF2B5EF4-FFF2-40B4-BE49-F238E27FC236}">
                <a16:creationId xmlns:a16="http://schemas.microsoft.com/office/drawing/2014/main" id="{637CA3C3-63A4-402D-B55A-3DC2EB3646A9}"/>
              </a:ext>
            </a:extLst>
          </p:cNvPr>
          <p:cNvPicPr/>
          <p:nvPr/>
        </p:nvPicPr>
        <p:blipFill>
          <a:blip r:embed="rId3" cstate="print"/>
          <a:srcRect/>
          <a:stretch>
            <a:fillRect/>
          </a:stretch>
        </p:blipFill>
        <p:spPr bwMode="auto">
          <a:xfrm>
            <a:off x="381000" y="1268730"/>
            <a:ext cx="8381999" cy="5208270"/>
          </a:xfrm>
          <a:prstGeom prst="rect">
            <a:avLst/>
          </a:prstGeom>
          <a:noFill/>
          <a:ln w="9525">
            <a:noFill/>
            <a:miter lim="800000"/>
            <a:headEnd/>
            <a:tailEnd/>
          </a:ln>
        </p:spPr>
      </p:pic>
    </p:spTree>
    <p:extLst>
      <p:ext uri="{BB962C8B-B14F-4D97-AF65-F5344CB8AC3E}">
        <p14:creationId xmlns:p14="http://schemas.microsoft.com/office/powerpoint/2010/main" val="120350600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just">
              <a:lnSpc>
                <a:spcPct val="120000"/>
              </a:lnSpc>
              <a:spcBef>
                <a:spcPts val="0"/>
              </a:spcBef>
              <a:buClrTx/>
              <a:buNone/>
            </a:pPr>
            <a:r>
              <a:rPr lang="en-GB" sz="2600" b="1" dirty="0">
                <a:solidFill>
                  <a:srgbClr val="00B050"/>
                </a:solidFill>
              </a:rPr>
              <a:t>2. OXIDATION / STABILIZATION PONDS (LAGOONS)</a:t>
            </a:r>
          </a:p>
          <a:p>
            <a:pPr algn="just">
              <a:lnSpc>
                <a:spcPct val="120000"/>
              </a:lnSpc>
              <a:spcBef>
                <a:spcPts val="0"/>
              </a:spcBef>
              <a:buClrTx/>
              <a:buFont typeface="Wingdings" panose="05000000000000000000" pitchFamily="2" charset="2"/>
              <a:buChar char="q"/>
            </a:pPr>
            <a:r>
              <a:rPr lang="en-US" sz="2300" dirty="0">
                <a:solidFill>
                  <a:schemeClr val="tx1"/>
                </a:solidFill>
              </a:rPr>
              <a:t>It is a small scale treatment plant</a:t>
            </a:r>
          </a:p>
          <a:p>
            <a:pPr algn="just">
              <a:lnSpc>
                <a:spcPct val="120000"/>
              </a:lnSpc>
              <a:spcBef>
                <a:spcPts val="0"/>
              </a:spcBef>
              <a:buClrTx/>
              <a:buFont typeface="Wingdings" panose="05000000000000000000" pitchFamily="2" charset="2"/>
              <a:buChar char="q"/>
            </a:pPr>
            <a:r>
              <a:rPr lang="en-US" sz="2300" dirty="0">
                <a:solidFill>
                  <a:schemeClr val="tx1"/>
                </a:solidFill>
              </a:rPr>
              <a:t>It is important to consider the following points when designing oxidation ponds because they affect the size and layout of the pond system</a:t>
            </a:r>
          </a:p>
          <a:p>
            <a:pPr lvl="1" algn="just">
              <a:lnSpc>
                <a:spcPct val="120000"/>
              </a:lnSpc>
              <a:spcBef>
                <a:spcPts val="0"/>
              </a:spcBef>
              <a:buClrTx/>
              <a:buFont typeface="Wingdings" panose="05000000000000000000" pitchFamily="2" charset="2"/>
              <a:buChar char="§"/>
            </a:pPr>
            <a:r>
              <a:rPr lang="en-US" sz="2300" dirty="0">
                <a:solidFill>
                  <a:schemeClr val="tx1"/>
                </a:solidFill>
              </a:rPr>
              <a:t>The volume of sewage to be treated</a:t>
            </a:r>
          </a:p>
          <a:p>
            <a:pPr lvl="1" algn="just">
              <a:lnSpc>
                <a:spcPct val="120000"/>
              </a:lnSpc>
              <a:spcBef>
                <a:spcPts val="0"/>
              </a:spcBef>
              <a:buClrTx/>
              <a:buFont typeface="Wingdings" panose="05000000000000000000" pitchFamily="2" charset="2"/>
              <a:buChar char="§"/>
            </a:pPr>
            <a:r>
              <a:rPr lang="en-US" sz="2300" dirty="0">
                <a:solidFill>
                  <a:schemeClr val="tx1"/>
                </a:solidFill>
              </a:rPr>
              <a:t>The strength of the sewage to be treated (BOD)</a:t>
            </a:r>
          </a:p>
          <a:p>
            <a:pPr lvl="1" algn="just">
              <a:lnSpc>
                <a:spcPct val="120000"/>
              </a:lnSpc>
              <a:spcBef>
                <a:spcPts val="0"/>
              </a:spcBef>
              <a:buClrTx/>
              <a:buFont typeface="Wingdings" panose="05000000000000000000" pitchFamily="2" charset="2"/>
              <a:buChar char="§"/>
            </a:pPr>
            <a:r>
              <a:rPr lang="en-US" sz="2300" dirty="0">
                <a:solidFill>
                  <a:schemeClr val="tx1"/>
                </a:solidFill>
              </a:rPr>
              <a:t>The desired quality of the final effluent</a:t>
            </a:r>
          </a:p>
          <a:p>
            <a:pPr lvl="1" algn="just">
              <a:lnSpc>
                <a:spcPct val="120000"/>
              </a:lnSpc>
              <a:spcBef>
                <a:spcPts val="0"/>
              </a:spcBef>
              <a:buClrTx/>
              <a:buFont typeface="Wingdings" panose="05000000000000000000" pitchFamily="2" charset="2"/>
              <a:buChar char="§"/>
            </a:pPr>
            <a:r>
              <a:rPr lang="en-US" sz="2300" dirty="0">
                <a:solidFill>
                  <a:schemeClr val="tx1"/>
                </a:solidFill>
              </a:rPr>
              <a:t>The climatic condition</a:t>
            </a:r>
          </a:p>
          <a:p>
            <a:pPr algn="just">
              <a:lnSpc>
                <a:spcPct val="120000"/>
              </a:lnSpc>
              <a:spcBef>
                <a:spcPts val="0"/>
              </a:spcBef>
              <a:buClrTx/>
              <a:buFont typeface="Wingdings" panose="05000000000000000000" pitchFamily="2" charset="2"/>
              <a:buChar char="q"/>
            </a:pPr>
            <a:r>
              <a:rPr lang="en-US" sz="2300" dirty="0">
                <a:solidFill>
                  <a:schemeClr val="tx1"/>
                </a:solidFill>
              </a:rPr>
              <a:t>Before discharging into the treatment ponds, sewage is subjected to some preliminary treatment to remove large objects such as rags, maize cobs, piece of wood, stones and plastic materials which would hinder the anaerobic process</a:t>
            </a:r>
          </a:p>
          <a:p>
            <a:pPr algn="just">
              <a:lnSpc>
                <a:spcPct val="120000"/>
              </a:lnSpc>
              <a:spcBef>
                <a:spcPts val="0"/>
              </a:spcBef>
              <a:buClrTx/>
              <a:buFont typeface="Wingdings" panose="05000000000000000000" pitchFamily="2" charset="2"/>
              <a:buChar char="q"/>
            </a:pPr>
            <a:r>
              <a:rPr lang="en-US" sz="2300" dirty="0">
                <a:solidFill>
                  <a:schemeClr val="tx1"/>
                </a:solidFill>
              </a:rPr>
              <a:t>Screening can be done mechanically or manually. screeds are buried or burnt. Grit is also removed in a grit chamber </a:t>
            </a:r>
          </a:p>
          <a:p>
            <a:pPr algn="just">
              <a:lnSpc>
                <a:spcPct val="120000"/>
              </a:lnSpc>
              <a:spcBef>
                <a:spcPts val="0"/>
              </a:spcBef>
              <a:buClrTx/>
              <a:buFont typeface="Wingdings" panose="05000000000000000000" pitchFamily="2" charset="2"/>
              <a:buChar char="q"/>
            </a:pPr>
            <a:endParaRPr lang="en-US" sz="23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905066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chemeClr val="tx1"/>
                </a:solidFill>
                <a:latin typeface="Bookman Old Style" panose="02050604050505020204" pitchFamily="18" charset="0"/>
              </a:rPr>
              <a:t>TYPES OF SEWAGE STABILIZATION PONDS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There are three types of ponds used for sewage treatment especially in tropical countries like East Africa</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1.Anaerobic ponds (primary digestion ponds)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2.Facultative ponds (secondary treatment ponds)</a:t>
            </a:r>
          </a:p>
          <a:p>
            <a:pPr marL="0" indent="0" algn="just">
              <a:lnSpc>
                <a:spcPct val="120000"/>
              </a:lnSpc>
              <a:spcBef>
                <a:spcPts val="0"/>
              </a:spcBef>
              <a:buClrTx/>
              <a:buNone/>
            </a:pPr>
            <a:r>
              <a:rPr lang="en-US" sz="2800" dirty="0">
                <a:solidFill>
                  <a:schemeClr val="tx1"/>
                </a:solidFill>
                <a:latin typeface="Bookman Old Style" panose="02050604050505020204" pitchFamily="18" charset="0"/>
              </a:rPr>
              <a:t>3.Aerobic(maturation) ponds (tertiary ponds)</a:t>
            </a:r>
          </a:p>
          <a:p>
            <a:pPr marL="0" indent="0" algn="just">
              <a:lnSpc>
                <a:spcPct val="120000"/>
              </a:lnSpc>
              <a:spcBef>
                <a:spcPts val="0"/>
              </a:spcBef>
              <a:buClrTx/>
              <a:buNone/>
            </a:pPr>
            <a:r>
              <a:rPr lang="en-US" sz="2600" b="1" dirty="0">
                <a:solidFill>
                  <a:schemeClr val="tx1"/>
                </a:solidFill>
              </a:rPr>
              <a:t>Anaerobic ponds: </a:t>
            </a:r>
            <a:r>
              <a:rPr lang="en-US" sz="2600" dirty="0">
                <a:solidFill>
                  <a:schemeClr val="tx1"/>
                </a:solidFill>
              </a:rPr>
              <a:t>The ponds are used for the settling down and breaking up of organic matter in the sewage. </a:t>
            </a:r>
          </a:p>
          <a:p>
            <a:pPr marL="0" indent="0" algn="just">
              <a:lnSpc>
                <a:spcPct val="120000"/>
              </a:lnSpc>
              <a:spcBef>
                <a:spcPts val="0"/>
              </a:spcBef>
              <a:buClrTx/>
              <a:buNone/>
            </a:pPr>
            <a:r>
              <a:rPr lang="en-US" sz="2600" b="1" dirty="0">
                <a:solidFill>
                  <a:schemeClr val="tx1"/>
                </a:solidFill>
              </a:rPr>
              <a:t>Facultative ponds: </a:t>
            </a:r>
            <a:r>
              <a:rPr lang="en-US" sz="2600" dirty="0">
                <a:solidFill>
                  <a:schemeClr val="tx1"/>
                </a:solidFill>
              </a:rPr>
              <a:t>These ponds are used for the removal of BOD and pathogenic organisms</a:t>
            </a:r>
          </a:p>
          <a:p>
            <a:pPr marL="0" indent="0" algn="just">
              <a:lnSpc>
                <a:spcPct val="120000"/>
              </a:lnSpc>
              <a:spcBef>
                <a:spcPts val="0"/>
              </a:spcBef>
              <a:buClrTx/>
              <a:buNone/>
            </a:pPr>
            <a:r>
              <a:rPr lang="en-US" sz="2600" b="1" dirty="0">
                <a:solidFill>
                  <a:schemeClr val="tx1"/>
                </a:solidFill>
              </a:rPr>
              <a:t>Aerobic ponds </a:t>
            </a:r>
            <a:r>
              <a:rPr lang="en-US" sz="2600" dirty="0">
                <a:solidFill>
                  <a:schemeClr val="tx1"/>
                </a:solidFill>
              </a:rPr>
              <a:t>are used mainly for the removal of pathogens. Pathogenic organisms die out with time and therefore they are gradually eliminated as the effluent passes slowly through the maturation ponds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2753931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rgbClr val="00B050"/>
                </a:solidFill>
                <a:latin typeface="Bookman Old Style" panose="02050604050505020204" pitchFamily="18" charset="0"/>
              </a:rPr>
              <a:t>3. SEPTIC TANKS:</a:t>
            </a:r>
          </a:p>
          <a:p>
            <a:pPr algn="just">
              <a:lnSpc>
                <a:spcPct val="120000"/>
              </a:lnSpc>
              <a:spcBef>
                <a:spcPts val="0"/>
              </a:spcBef>
              <a:buClrTx/>
              <a:buFont typeface="Wingdings" panose="05000000000000000000" pitchFamily="2" charset="2"/>
              <a:buChar char="q"/>
            </a:pPr>
            <a:r>
              <a:rPr lang="en-US" sz="2600" dirty="0">
                <a:solidFill>
                  <a:schemeClr val="tx1"/>
                </a:solidFill>
              </a:rPr>
              <a:t>These are rectangular chambers sited just below the ground level and are water tight</a:t>
            </a:r>
          </a:p>
          <a:p>
            <a:pPr algn="just">
              <a:lnSpc>
                <a:spcPct val="120000"/>
              </a:lnSpc>
              <a:spcBef>
                <a:spcPts val="0"/>
              </a:spcBef>
              <a:buClrTx/>
              <a:buFont typeface="Wingdings" panose="05000000000000000000" pitchFamily="2" charset="2"/>
              <a:buChar char="q"/>
            </a:pPr>
            <a:r>
              <a:rPr lang="en-US" sz="2600" dirty="0">
                <a:solidFill>
                  <a:schemeClr val="tx1"/>
                </a:solidFill>
              </a:rPr>
              <a:t>They receive both excreta and flush water from flush toilets and other wastes from household waste water receptacles</a:t>
            </a:r>
          </a:p>
          <a:p>
            <a:pPr algn="just">
              <a:lnSpc>
                <a:spcPct val="120000"/>
              </a:lnSpc>
              <a:spcBef>
                <a:spcPts val="0"/>
              </a:spcBef>
              <a:buClrTx/>
              <a:buFont typeface="Wingdings" panose="05000000000000000000" pitchFamily="2" charset="2"/>
              <a:buChar char="q"/>
            </a:pPr>
            <a:r>
              <a:rPr lang="en-US" sz="2600" dirty="0">
                <a:solidFill>
                  <a:schemeClr val="tx1"/>
                </a:solidFill>
              </a:rPr>
              <a:t>The mean hydraulic retention time in the tank is usually 1-3 days</a:t>
            </a:r>
          </a:p>
          <a:p>
            <a:pPr algn="just">
              <a:lnSpc>
                <a:spcPct val="120000"/>
              </a:lnSpc>
              <a:spcBef>
                <a:spcPts val="0"/>
              </a:spcBef>
              <a:buClrTx/>
              <a:buFont typeface="Wingdings" panose="05000000000000000000" pitchFamily="2" charset="2"/>
              <a:buChar char="q"/>
            </a:pPr>
            <a:r>
              <a:rPr lang="en-US" sz="2600" dirty="0">
                <a:solidFill>
                  <a:schemeClr val="tx1"/>
                </a:solidFill>
              </a:rPr>
              <a:t>Hydraulic retention time means time taken by the waste water received to stay in the septic tank</a:t>
            </a:r>
          </a:p>
          <a:p>
            <a:pPr algn="just">
              <a:lnSpc>
                <a:spcPct val="120000"/>
              </a:lnSpc>
              <a:spcBef>
                <a:spcPts val="0"/>
              </a:spcBef>
              <a:buClrTx/>
              <a:buFont typeface="Wingdings" panose="05000000000000000000" pitchFamily="2" charset="2"/>
              <a:buChar char="q"/>
            </a:pPr>
            <a:r>
              <a:rPr lang="en-US" sz="2600" dirty="0">
                <a:solidFill>
                  <a:schemeClr val="tx1"/>
                </a:solidFill>
              </a:rPr>
              <a:t>The bio degradable material in the sewage is said to be 0.04kg/day</a:t>
            </a:r>
          </a:p>
          <a:p>
            <a:pPr algn="just">
              <a:lnSpc>
                <a:spcPct val="120000"/>
              </a:lnSpc>
              <a:spcBef>
                <a:spcPts val="0"/>
              </a:spcBef>
              <a:buClrTx/>
              <a:buFont typeface="Wingdings" panose="05000000000000000000" pitchFamily="2" charset="2"/>
              <a:buChar char="q"/>
            </a:pPr>
            <a:r>
              <a:rPr lang="en-US" sz="2600" dirty="0">
                <a:solidFill>
                  <a:schemeClr val="tx1"/>
                </a:solidFill>
              </a:rPr>
              <a:t>During this retention time, the solids settle at the bottom and they are digested anaerobically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037264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753476" cy="6534251"/>
          </a:xfrm>
        </p:spPr>
        <p:txBody>
          <a:bodyPr>
            <a:normAutofit fontScale="70000" lnSpcReduction="20000"/>
          </a:bodyPr>
          <a:lstStyle/>
          <a:p>
            <a:pPr algn="just">
              <a:lnSpc>
                <a:spcPct val="120000"/>
              </a:lnSpc>
              <a:spcBef>
                <a:spcPts val="0"/>
              </a:spcBef>
              <a:buClrTx/>
              <a:buFont typeface="Wingdings" panose="05000000000000000000" pitchFamily="2" charset="2"/>
              <a:buChar char="q"/>
            </a:pPr>
            <a:r>
              <a:rPr lang="en-US" sz="3300" dirty="0">
                <a:solidFill>
                  <a:schemeClr val="tx1"/>
                </a:solidFill>
              </a:rPr>
              <a:t>A septic tank consists of one or more concrete or plastic tanks of between 4000 and 7500 liters.  One end is connected to an inlet waste water pipe and the other to a septic drain field. Generally these pipe connections are made with a T pipe, allowing liquid to enter and exit without disturbing any crust on the surface. The design of the tank usually incorporates two chambers; each equipped with a manhole cover, and separated by a dividing wall with openings located about midway between the floor and roof of the tank.</a:t>
            </a:r>
          </a:p>
          <a:p>
            <a:pPr algn="just">
              <a:lnSpc>
                <a:spcPct val="120000"/>
              </a:lnSpc>
              <a:spcBef>
                <a:spcPts val="0"/>
              </a:spcBef>
              <a:buClrTx/>
              <a:buFont typeface="Wingdings" panose="05000000000000000000" pitchFamily="2" charset="2"/>
              <a:buChar char="q"/>
            </a:pPr>
            <a:r>
              <a:rPr lang="en-US" sz="3300" dirty="0">
                <a:solidFill>
                  <a:schemeClr val="tx1"/>
                </a:solidFill>
              </a:rPr>
              <a:t>Wastewater enters the first chamber of the tank, allowing solids to settle and scum to float. The settled solids are anaerobically digested, reducing the volume of solids. The liquid component flows through the dividing wall into the second chamber, where further settlement takes place. The excess liquid, now in a relatively clear condition, then drains from the outlet into the cesspool or septic drain field, or seepage field, depending upon locality.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185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Examples- </a:t>
            </a:r>
            <a:r>
              <a:rPr lang="en-US" sz="2600" u="sng" dirty="0">
                <a:solidFill>
                  <a:schemeClr val="tx1"/>
                </a:solidFill>
              </a:rPr>
              <a:t>butyric acid </a:t>
            </a:r>
            <a:r>
              <a:rPr lang="en-US" sz="2600" dirty="0">
                <a:solidFill>
                  <a:schemeClr val="tx1"/>
                </a:solidFill>
              </a:rPr>
              <a:t>- milk, butter; </a:t>
            </a:r>
            <a:r>
              <a:rPr lang="en-US" sz="2600" u="sng" dirty="0">
                <a:solidFill>
                  <a:schemeClr val="tx1"/>
                </a:solidFill>
              </a:rPr>
              <a:t>palmitic acid </a:t>
            </a:r>
            <a:r>
              <a:rPr lang="en-US" sz="2600" dirty="0">
                <a:solidFill>
                  <a:schemeClr val="tx1"/>
                </a:solidFill>
              </a:rPr>
              <a:t>- animal fats; </a:t>
            </a:r>
            <a:r>
              <a:rPr lang="en-US" sz="2600" u="sng" dirty="0">
                <a:solidFill>
                  <a:schemeClr val="tx1"/>
                </a:solidFill>
              </a:rPr>
              <a:t>lauric acid </a:t>
            </a:r>
            <a:r>
              <a:rPr lang="en-US" sz="2600" dirty="0">
                <a:solidFill>
                  <a:schemeClr val="tx1"/>
                </a:solidFill>
              </a:rPr>
              <a:t>- dairy foods, coconut oil; </a:t>
            </a:r>
            <a:r>
              <a:rPr lang="en-US" sz="2600" u="sng" dirty="0" err="1">
                <a:solidFill>
                  <a:schemeClr val="tx1"/>
                </a:solidFill>
              </a:rPr>
              <a:t>searic</a:t>
            </a:r>
            <a:r>
              <a:rPr lang="en-US" sz="2600" u="sng" dirty="0">
                <a:solidFill>
                  <a:schemeClr val="tx1"/>
                </a:solidFill>
              </a:rPr>
              <a:t> acid </a:t>
            </a:r>
            <a:r>
              <a:rPr lang="en-US" sz="2600" dirty="0">
                <a:solidFill>
                  <a:schemeClr val="tx1"/>
                </a:solidFill>
              </a:rPr>
              <a:t>- beef fat</a:t>
            </a:r>
          </a:p>
          <a:p>
            <a:pPr algn="just">
              <a:lnSpc>
                <a:spcPct val="120000"/>
              </a:lnSpc>
              <a:spcBef>
                <a:spcPts val="0"/>
              </a:spcBef>
              <a:buClrTx/>
              <a:buFont typeface="Wingdings" panose="05000000000000000000" pitchFamily="2" charset="2"/>
              <a:buChar char="q"/>
            </a:pPr>
            <a:r>
              <a:rPr lang="en-US" sz="2600" dirty="0">
                <a:solidFill>
                  <a:schemeClr val="tx1"/>
                </a:solidFill>
              </a:rPr>
              <a:t>Unsaturated fatty acids-some of the carbon atoms are joined to others by a double bond and so are  not completely saturated with hydrogen atoms. They can therefore accept more hydrogen atoms.</a:t>
            </a:r>
          </a:p>
          <a:p>
            <a:pPr algn="just">
              <a:lnSpc>
                <a:spcPct val="120000"/>
              </a:lnSpc>
              <a:spcBef>
                <a:spcPts val="0"/>
              </a:spcBef>
              <a:buClrTx/>
              <a:buFont typeface="Wingdings" panose="05000000000000000000" pitchFamily="2" charset="2"/>
              <a:buChar char="q"/>
            </a:pPr>
            <a:r>
              <a:rPr lang="en-US" sz="2600" dirty="0">
                <a:solidFill>
                  <a:schemeClr val="tx1"/>
                </a:solidFill>
              </a:rPr>
              <a:t>Monounsaturated fats have one double bond in the molecule e.g. Oleic acid found in most animal and plant fats and oils e.g. Olive oil</a:t>
            </a:r>
          </a:p>
          <a:p>
            <a:pPr algn="just">
              <a:lnSpc>
                <a:spcPct val="120000"/>
              </a:lnSpc>
              <a:spcBef>
                <a:spcPts val="0"/>
              </a:spcBef>
              <a:buClrTx/>
              <a:buFont typeface="Wingdings" panose="05000000000000000000" pitchFamily="2" charset="2"/>
              <a:buChar char="q"/>
            </a:pPr>
            <a:r>
              <a:rPr lang="en-US" sz="2600" dirty="0">
                <a:solidFill>
                  <a:schemeClr val="tx1"/>
                </a:solidFill>
              </a:rPr>
              <a:t>Poly unsaturated fats have more than one double bond in the molecule e.g. Linoleic acid both found mainly in vegetable oils</a:t>
            </a:r>
          </a:p>
          <a:p>
            <a:pPr algn="just">
              <a:lnSpc>
                <a:spcPct val="120000"/>
              </a:lnSpc>
              <a:spcBef>
                <a:spcPts val="0"/>
              </a:spcBef>
              <a:buClrTx/>
              <a:buFont typeface="Wingdings" panose="05000000000000000000" pitchFamily="2" charset="2"/>
              <a:buChar char="q"/>
            </a:pPr>
            <a:r>
              <a:rPr lang="en-US" sz="2600" dirty="0">
                <a:solidFill>
                  <a:schemeClr val="tx1"/>
                </a:solidFill>
              </a:rPr>
              <a:t>Unsaturated fatty acids may either be cis or trans depending on how the atoms are arranged at the double bonds. Cis are thought to be more better for us.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6703198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191" y="20642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Septic Tank</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290</a:t>
            </a:fld>
            <a:endParaRPr lang="en-US" sz="2800" b="1" dirty="0">
              <a:solidFill>
                <a:schemeClr val="tx1"/>
              </a:solidFill>
              <a:latin typeface="Bookman Old Style" panose="02050604050505020204" pitchFamily="18" charset="0"/>
            </a:endParaRPr>
          </a:p>
        </p:txBody>
      </p:sp>
      <p:pic>
        <p:nvPicPr>
          <p:cNvPr id="4" name="Picture 3" descr="http://abccesspoolandsepticpumping.com/wp-content/uploads/2012/06/ccccc.jpg">
            <a:extLst>
              <a:ext uri="{FF2B5EF4-FFF2-40B4-BE49-F238E27FC236}">
                <a16:creationId xmlns:a16="http://schemas.microsoft.com/office/drawing/2014/main" id="{46B0A4A4-FCE9-4C60-8C04-F090FDC50AD0}"/>
              </a:ext>
            </a:extLst>
          </p:cNvPr>
          <p:cNvPicPr/>
          <p:nvPr/>
        </p:nvPicPr>
        <p:blipFill>
          <a:blip r:embed="rId3" cstate="print"/>
          <a:srcRect/>
          <a:stretch>
            <a:fillRect/>
          </a:stretch>
        </p:blipFill>
        <p:spPr bwMode="auto">
          <a:xfrm>
            <a:off x="392583" y="1068756"/>
            <a:ext cx="8141817" cy="4874844"/>
          </a:xfrm>
          <a:prstGeom prst="rect">
            <a:avLst/>
          </a:prstGeom>
          <a:noFill/>
          <a:ln w="9525">
            <a:noFill/>
            <a:miter lim="800000"/>
            <a:headEnd/>
            <a:tailEnd/>
          </a:ln>
        </p:spPr>
      </p:pic>
    </p:spTree>
    <p:extLst>
      <p:ext uri="{BB962C8B-B14F-4D97-AF65-F5344CB8AC3E}">
        <p14:creationId xmlns:p14="http://schemas.microsoft.com/office/powerpoint/2010/main" val="359499929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altLang="en-US" sz="2400" b="1" dirty="0">
                <a:solidFill>
                  <a:srgbClr val="00B050"/>
                </a:solidFill>
              </a:rPr>
              <a:t>SANITATION AND HEALTH</a:t>
            </a:r>
          </a:p>
          <a:p>
            <a:pPr marL="0" indent="0" algn="just">
              <a:lnSpc>
                <a:spcPct val="120000"/>
              </a:lnSpc>
              <a:spcBef>
                <a:spcPts val="0"/>
              </a:spcBef>
              <a:buClrTx/>
              <a:buNone/>
            </a:pPr>
            <a:r>
              <a:rPr lang="en-US" altLang="en-US" sz="2400" b="1" dirty="0">
                <a:solidFill>
                  <a:srgbClr val="0070C0"/>
                </a:solidFill>
              </a:rPr>
              <a:t>Sanitation and disease transmission </a:t>
            </a:r>
          </a:p>
          <a:p>
            <a:pPr algn="just">
              <a:lnSpc>
                <a:spcPct val="120000"/>
              </a:lnSpc>
              <a:spcBef>
                <a:spcPts val="0"/>
              </a:spcBef>
              <a:buClrTx/>
              <a:buFont typeface="Wingdings" panose="05000000000000000000" pitchFamily="2" charset="2"/>
              <a:buChar char="q"/>
            </a:pPr>
            <a:r>
              <a:rPr lang="en-US" sz="2600" dirty="0">
                <a:solidFill>
                  <a:schemeClr val="tx1"/>
                </a:solidFill>
              </a:rPr>
              <a:t>Sanitation refers to all conditions that affect health, especially with regard to dirt and infection and especially to the drainage and disposal of sewage and refuse from houses.</a:t>
            </a:r>
          </a:p>
          <a:p>
            <a:pPr marL="0" indent="0" algn="just">
              <a:lnSpc>
                <a:spcPct val="120000"/>
              </a:lnSpc>
              <a:spcBef>
                <a:spcPts val="0"/>
              </a:spcBef>
              <a:buClrTx/>
              <a:buNone/>
            </a:pPr>
            <a:r>
              <a:rPr lang="en-US" sz="2600" b="1" dirty="0">
                <a:solidFill>
                  <a:schemeClr val="tx1"/>
                </a:solidFill>
              </a:rPr>
              <a:t>Sources of disease.</a:t>
            </a:r>
          </a:p>
          <a:p>
            <a:pPr algn="just">
              <a:lnSpc>
                <a:spcPct val="120000"/>
              </a:lnSpc>
              <a:spcBef>
                <a:spcPts val="0"/>
              </a:spcBef>
              <a:buClrTx/>
              <a:buFont typeface="Wingdings" panose="05000000000000000000" pitchFamily="2" charset="2"/>
              <a:buChar char="q"/>
            </a:pPr>
            <a:r>
              <a:rPr lang="en-US" sz="2600" dirty="0">
                <a:solidFill>
                  <a:schemeClr val="tx1"/>
                </a:solidFill>
              </a:rPr>
              <a:t>Inadequate and insanitary disposal of infected human faeces leads to the contamination of the ground and sources of water.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597728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77500" lnSpcReduction="20000"/>
          </a:bodyPr>
          <a:lstStyle/>
          <a:p>
            <a:pPr marL="0" indent="0" algn="just">
              <a:lnSpc>
                <a:spcPct val="120000"/>
              </a:lnSpc>
              <a:spcBef>
                <a:spcPts val="0"/>
              </a:spcBef>
              <a:buNone/>
            </a:pPr>
            <a:r>
              <a:rPr lang="en-US" sz="3200" b="1" dirty="0">
                <a:solidFill>
                  <a:srgbClr val="00B050"/>
                </a:solidFill>
              </a:rPr>
              <a:t>Excreta disposal</a:t>
            </a:r>
          </a:p>
          <a:p>
            <a:pPr algn="just">
              <a:lnSpc>
                <a:spcPct val="120000"/>
              </a:lnSpc>
              <a:spcBef>
                <a:spcPts val="0"/>
              </a:spcBef>
              <a:buClrTx/>
              <a:buFont typeface="Wingdings" panose="05000000000000000000" pitchFamily="2" charset="2"/>
              <a:buChar char="q"/>
            </a:pPr>
            <a:r>
              <a:rPr lang="en-US" sz="3200" b="1" dirty="0"/>
              <a:t>Excreta</a:t>
            </a:r>
            <a:r>
              <a:rPr lang="en-US" sz="3200" dirty="0"/>
              <a:t> - Waste matter from the body: any waste matter discharged from the body, e.g. feces or urine.</a:t>
            </a:r>
          </a:p>
          <a:p>
            <a:pPr algn="just">
              <a:lnSpc>
                <a:spcPct val="120000"/>
              </a:lnSpc>
              <a:spcBef>
                <a:spcPts val="0"/>
              </a:spcBef>
              <a:buClrTx/>
              <a:buFont typeface="Wingdings" panose="05000000000000000000" pitchFamily="2" charset="2"/>
              <a:buChar char="q"/>
            </a:pPr>
            <a:r>
              <a:rPr lang="en-US" sz="3200" dirty="0"/>
              <a:t>Human excreta are faeces and urine. They are a source of pathogenic organisms.</a:t>
            </a:r>
          </a:p>
          <a:p>
            <a:pPr algn="just">
              <a:lnSpc>
                <a:spcPct val="120000"/>
              </a:lnSpc>
              <a:spcBef>
                <a:spcPts val="0"/>
              </a:spcBef>
              <a:buClrTx/>
              <a:buFont typeface="Wingdings" panose="05000000000000000000" pitchFamily="2" charset="2"/>
              <a:buChar char="q"/>
            </a:pPr>
            <a:r>
              <a:rPr lang="en-US" sz="3200" dirty="0"/>
              <a:t>Excreta are offensive to both sight and smell and can also lead to the contamination of water and foods. </a:t>
            </a:r>
            <a:r>
              <a:rPr lang="en-US" sz="3200" dirty="0" err="1"/>
              <a:t>Faecal</a:t>
            </a:r>
            <a:r>
              <a:rPr lang="en-US" sz="3200" dirty="0"/>
              <a:t> organisms may infect people directly or indirectly.</a:t>
            </a:r>
          </a:p>
          <a:p>
            <a:pPr algn="just">
              <a:lnSpc>
                <a:spcPct val="120000"/>
              </a:lnSpc>
              <a:spcBef>
                <a:spcPts val="0"/>
              </a:spcBef>
              <a:buClrTx/>
              <a:buFont typeface="Wingdings" panose="05000000000000000000" pitchFamily="2" charset="2"/>
              <a:buChar char="q"/>
            </a:pPr>
            <a:r>
              <a:rPr lang="en-US" sz="3200" dirty="0"/>
              <a:t>Faeces should not be accessible to fingers, feet, flies and food. The fingers and flies transfer the faeces to the food through the </a:t>
            </a:r>
            <a:r>
              <a:rPr lang="en-US" sz="3200" dirty="0" err="1"/>
              <a:t>faecal</a:t>
            </a:r>
            <a:r>
              <a:rPr lang="en-US" sz="3200" dirty="0"/>
              <a:t>-oral route transmission, known as the 4F connection</a:t>
            </a:r>
          </a:p>
          <a:p>
            <a:pPr algn="just">
              <a:lnSpc>
                <a:spcPct val="120000"/>
              </a:lnSpc>
              <a:spcBef>
                <a:spcPts val="0"/>
              </a:spcBef>
              <a:buClrTx/>
              <a:buFont typeface="Wingdings" panose="05000000000000000000" pitchFamily="2" charset="2"/>
              <a:buChar char="q"/>
            </a:pPr>
            <a:r>
              <a:rPr lang="en-US" sz="3200" dirty="0"/>
              <a:t>Urine carries the infective ova of </a:t>
            </a:r>
            <a:r>
              <a:rPr lang="en-US" sz="3200" dirty="0" err="1"/>
              <a:t>schistosoma</a:t>
            </a:r>
            <a:r>
              <a:rPr lang="en-US" sz="3200" dirty="0"/>
              <a:t> </a:t>
            </a:r>
            <a:r>
              <a:rPr lang="en-US" sz="3200" dirty="0" err="1"/>
              <a:t>heamatobium</a:t>
            </a:r>
            <a:r>
              <a:rPr lang="en-US" sz="3200" dirty="0"/>
              <a:t> while faeces spread the </a:t>
            </a:r>
            <a:r>
              <a:rPr lang="en-US" sz="3200" dirty="0" err="1"/>
              <a:t>schistosoma</a:t>
            </a:r>
            <a:r>
              <a:rPr lang="en-US" sz="3200" dirty="0"/>
              <a:t> </a:t>
            </a:r>
            <a:r>
              <a:rPr lang="en-US" sz="3200" dirty="0" err="1"/>
              <a:t>mansoni</a:t>
            </a:r>
            <a:r>
              <a:rPr lang="en-US" sz="3200" dirty="0"/>
              <a:t>.</a:t>
            </a:r>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138853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
            </a:pPr>
            <a:r>
              <a:rPr lang="en-US" sz="3400" dirty="0"/>
              <a:t>It is, therefore, necessary to help people understand the importance of proper excreta disposal by use of simple and cheap facilities.</a:t>
            </a:r>
          </a:p>
          <a:p>
            <a:pPr algn="just">
              <a:lnSpc>
                <a:spcPct val="120000"/>
              </a:lnSpc>
              <a:spcBef>
                <a:spcPts val="0"/>
              </a:spcBef>
              <a:buClrTx/>
              <a:buFont typeface="Wingdings" panose="05000000000000000000" pitchFamily="2" charset="2"/>
              <a:buChar char="§"/>
            </a:pPr>
            <a:r>
              <a:rPr lang="en-US" sz="3400" dirty="0"/>
              <a:t>As a clinical officer, you should be able to identify possible customs and beliefs, which hinder proper excreta disposal in the community and educate the people accordingly.</a:t>
            </a:r>
          </a:p>
          <a:p>
            <a:pPr algn="just">
              <a:lnSpc>
                <a:spcPct val="120000"/>
              </a:lnSpc>
              <a:spcBef>
                <a:spcPts val="0"/>
              </a:spcBef>
              <a:buClrTx/>
              <a:buFont typeface="Wingdings" panose="05000000000000000000" pitchFamily="2" charset="2"/>
              <a:buChar char="§"/>
            </a:pPr>
            <a:endParaRPr lang="en-US" sz="3400" dirty="0"/>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758241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3400" b="1" dirty="0"/>
              <a:t>The 4 F Connections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199" y="6325127"/>
            <a:ext cx="1047757"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533400" y="990600"/>
            <a:ext cx="7772399" cy="4953000"/>
          </a:xfrm>
          <a:prstGeom prst="rect">
            <a:avLst/>
          </a:prstGeom>
        </p:spPr>
      </p:pic>
    </p:spTree>
    <p:extLst>
      <p:ext uri="{BB962C8B-B14F-4D97-AF65-F5344CB8AC3E}">
        <p14:creationId xmlns:p14="http://schemas.microsoft.com/office/powerpoint/2010/main" val="242605053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400" b="1" dirty="0" err="1"/>
              <a:t>Faecal</a:t>
            </a:r>
            <a:r>
              <a:rPr lang="en-US" sz="3400" b="1" dirty="0"/>
              <a:t>-oral transmission routes.</a:t>
            </a: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199" y="6325127"/>
            <a:ext cx="1047757"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295</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07E48B30-3611-4FF4-834C-0CC8C1A2584E}"/>
              </a:ext>
            </a:extLst>
          </p:cNvPr>
          <p:cNvPicPr/>
          <p:nvPr/>
        </p:nvPicPr>
        <p:blipFill>
          <a:blip r:embed="rId3" cstate="print"/>
          <a:srcRect/>
          <a:stretch>
            <a:fillRect/>
          </a:stretch>
        </p:blipFill>
        <p:spPr bwMode="auto">
          <a:xfrm>
            <a:off x="1066801" y="990600"/>
            <a:ext cx="7315200" cy="5334527"/>
          </a:xfrm>
          <a:prstGeom prst="rect">
            <a:avLst/>
          </a:prstGeom>
          <a:noFill/>
          <a:ln w="9525">
            <a:noFill/>
            <a:miter lim="800000"/>
            <a:headEnd/>
            <a:tailEnd/>
          </a:ln>
        </p:spPr>
      </p:pic>
    </p:spTree>
    <p:extLst>
      <p:ext uri="{BB962C8B-B14F-4D97-AF65-F5344CB8AC3E}">
        <p14:creationId xmlns:p14="http://schemas.microsoft.com/office/powerpoint/2010/main" val="93834412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400" b="1" dirty="0"/>
              <a:t>Diseases caused by poor excreta disposal</a:t>
            </a:r>
          </a:p>
          <a:p>
            <a:pPr marL="0" indent="0" algn="just">
              <a:lnSpc>
                <a:spcPct val="120000"/>
              </a:lnSpc>
              <a:spcBef>
                <a:spcPts val="0"/>
              </a:spcBef>
              <a:buClrTx/>
              <a:buNone/>
            </a:pPr>
            <a:r>
              <a:rPr lang="en-US" sz="3400" dirty="0"/>
              <a:t>Human excreta may spread the following diseases:</a:t>
            </a:r>
          </a:p>
          <a:p>
            <a:pPr algn="just">
              <a:lnSpc>
                <a:spcPct val="120000"/>
              </a:lnSpc>
              <a:spcBef>
                <a:spcPts val="0"/>
              </a:spcBef>
              <a:buClrTx/>
              <a:buFont typeface="Wingdings" panose="05000000000000000000" pitchFamily="2" charset="2"/>
              <a:buChar char="§"/>
            </a:pPr>
            <a:r>
              <a:rPr lang="en-US" sz="3400" dirty="0"/>
              <a:t>Typhoid fever</a:t>
            </a:r>
          </a:p>
          <a:p>
            <a:pPr algn="just">
              <a:lnSpc>
                <a:spcPct val="120000"/>
              </a:lnSpc>
              <a:spcBef>
                <a:spcPts val="0"/>
              </a:spcBef>
              <a:buClrTx/>
              <a:buFont typeface="Wingdings" panose="05000000000000000000" pitchFamily="2" charset="2"/>
              <a:buChar char="§"/>
            </a:pPr>
            <a:r>
              <a:rPr lang="en-US" sz="3400" dirty="0"/>
              <a:t>Cholera</a:t>
            </a:r>
          </a:p>
          <a:p>
            <a:pPr algn="just">
              <a:lnSpc>
                <a:spcPct val="120000"/>
              </a:lnSpc>
              <a:spcBef>
                <a:spcPts val="0"/>
              </a:spcBef>
              <a:buClrTx/>
              <a:buFont typeface="Wingdings" panose="05000000000000000000" pitchFamily="2" charset="2"/>
              <a:buChar char="§"/>
            </a:pPr>
            <a:r>
              <a:rPr lang="en-US" sz="3400" dirty="0"/>
              <a:t>Intestinal worms</a:t>
            </a:r>
          </a:p>
          <a:p>
            <a:pPr algn="just">
              <a:lnSpc>
                <a:spcPct val="120000"/>
              </a:lnSpc>
              <a:spcBef>
                <a:spcPts val="0"/>
              </a:spcBef>
              <a:buClrTx/>
              <a:buFont typeface="Wingdings" panose="05000000000000000000" pitchFamily="2" charset="2"/>
              <a:buChar char="§"/>
            </a:pPr>
            <a:r>
              <a:rPr lang="en-US" sz="3400" dirty="0"/>
              <a:t>Poliomyelitis</a:t>
            </a:r>
          </a:p>
          <a:p>
            <a:pPr algn="just">
              <a:lnSpc>
                <a:spcPct val="120000"/>
              </a:lnSpc>
              <a:spcBef>
                <a:spcPts val="0"/>
              </a:spcBef>
              <a:buClrTx/>
              <a:buFont typeface="Wingdings" panose="05000000000000000000" pitchFamily="2" charset="2"/>
              <a:buChar char="§"/>
            </a:pPr>
            <a:r>
              <a:rPr lang="en-US" sz="3400" dirty="0"/>
              <a:t>Infective hepatitis A</a:t>
            </a:r>
          </a:p>
          <a:p>
            <a:pPr algn="just">
              <a:lnSpc>
                <a:spcPct val="120000"/>
              </a:lnSpc>
              <a:spcBef>
                <a:spcPts val="0"/>
              </a:spcBef>
              <a:buClrTx/>
              <a:buFont typeface="Wingdings" panose="05000000000000000000" pitchFamily="2" charset="2"/>
              <a:buChar char="§"/>
            </a:pPr>
            <a:r>
              <a:rPr lang="en-US" sz="3400" dirty="0"/>
              <a:t>Bacillary and amoebic dysentery</a:t>
            </a:r>
          </a:p>
          <a:p>
            <a:pPr algn="just">
              <a:lnSpc>
                <a:spcPct val="120000"/>
              </a:lnSpc>
              <a:spcBef>
                <a:spcPts val="0"/>
              </a:spcBef>
              <a:buClrTx/>
              <a:buFont typeface="Wingdings" panose="05000000000000000000" pitchFamily="2" charset="2"/>
              <a:buChar char="§"/>
            </a:pPr>
            <a:endParaRPr lang="en-US" sz="3400" dirty="0"/>
          </a:p>
          <a:p>
            <a:pPr marL="0" indent="0" algn="just">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058417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400" b="1" dirty="0"/>
              <a:t>Factors that influence the types and construction methods of any sanitation system. </a:t>
            </a:r>
          </a:p>
          <a:p>
            <a:pPr marL="0" indent="0" algn="just">
              <a:lnSpc>
                <a:spcPct val="120000"/>
              </a:lnSpc>
              <a:spcBef>
                <a:spcPts val="0"/>
              </a:spcBef>
              <a:buClrTx/>
              <a:buNone/>
            </a:pPr>
            <a:r>
              <a:rPr lang="en-US" sz="3400" dirty="0"/>
              <a:t>1. Social, cultural, beliefs, values and practices.</a:t>
            </a:r>
          </a:p>
          <a:p>
            <a:pPr marL="0" indent="0" algn="just">
              <a:lnSpc>
                <a:spcPct val="120000"/>
              </a:lnSpc>
              <a:spcBef>
                <a:spcPts val="0"/>
              </a:spcBef>
              <a:buClrTx/>
              <a:buNone/>
            </a:pPr>
            <a:r>
              <a:rPr lang="en-US" sz="3400" dirty="0"/>
              <a:t>2. Religious customs.</a:t>
            </a:r>
          </a:p>
          <a:p>
            <a:pPr marL="0" indent="0" algn="just">
              <a:lnSpc>
                <a:spcPct val="120000"/>
              </a:lnSpc>
              <a:spcBef>
                <a:spcPts val="0"/>
              </a:spcBef>
              <a:buClrTx/>
              <a:buNone/>
            </a:pPr>
            <a:r>
              <a:rPr lang="en-US" sz="3400" dirty="0"/>
              <a:t>3. Population density and settlement pattern.</a:t>
            </a:r>
          </a:p>
          <a:p>
            <a:pPr marL="0" indent="0" algn="just">
              <a:lnSpc>
                <a:spcPct val="120000"/>
              </a:lnSpc>
              <a:spcBef>
                <a:spcPts val="0"/>
              </a:spcBef>
              <a:buClrTx/>
              <a:buNone/>
            </a:pPr>
            <a:r>
              <a:rPr lang="en-US" sz="3400" dirty="0"/>
              <a:t>4. Climatic conditions.</a:t>
            </a:r>
          </a:p>
          <a:p>
            <a:pPr marL="0" indent="0" algn="just">
              <a:lnSpc>
                <a:spcPct val="120000"/>
              </a:lnSpc>
              <a:spcBef>
                <a:spcPts val="0"/>
              </a:spcBef>
              <a:buClrTx/>
              <a:buNone/>
            </a:pPr>
            <a:r>
              <a:rPr lang="en-US" sz="3400" dirty="0"/>
              <a:t>5. Topography and soil conditions.</a:t>
            </a:r>
          </a:p>
          <a:p>
            <a:pPr marL="0" indent="0" algn="just">
              <a:lnSpc>
                <a:spcPct val="120000"/>
              </a:lnSpc>
              <a:spcBef>
                <a:spcPts val="0"/>
              </a:spcBef>
              <a:buClrTx/>
              <a:buNone/>
            </a:pPr>
            <a:r>
              <a:rPr lang="en-US" sz="3400" dirty="0"/>
              <a:t>6. Geological formations.</a:t>
            </a:r>
          </a:p>
          <a:p>
            <a:pPr marL="0" indent="0" algn="just">
              <a:lnSpc>
                <a:spcPct val="120000"/>
              </a:lnSpc>
              <a:spcBef>
                <a:spcPts val="0"/>
              </a:spcBef>
              <a:buClrTx/>
              <a:buNone/>
            </a:pPr>
            <a:r>
              <a:rPr lang="en-US" sz="3400" dirty="0"/>
              <a:t>7. Abundance or scarcity of water.</a:t>
            </a:r>
          </a:p>
          <a:p>
            <a:pPr marL="0" indent="0" algn="just">
              <a:lnSpc>
                <a:spcPct val="120000"/>
              </a:lnSpc>
              <a:spcBef>
                <a:spcPts val="0"/>
              </a:spcBef>
              <a:buClrTx/>
              <a:buNone/>
            </a:pPr>
            <a:r>
              <a:rPr lang="en-US" sz="3400" dirty="0"/>
              <a:t>8. Economic standards.</a:t>
            </a:r>
          </a:p>
          <a:p>
            <a:pPr marL="0" indent="0" algn="just">
              <a:lnSpc>
                <a:spcPct val="120000"/>
              </a:lnSpc>
              <a:spcBef>
                <a:spcPts val="0"/>
              </a:spcBef>
              <a:buClrTx/>
              <a:buNone/>
            </a:pPr>
            <a:r>
              <a:rPr lang="en-US" sz="3400" dirty="0"/>
              <a:t>9. Political and social organizations.</a:t>
            </a:r>
          </a:p>
          <a:p>
            <a:pPr marL="0" indent="0" algn="just">
              <a:lnSpc>
                <a:spcPct val="120000"/>
              </a:lnSpc>
              <a:spcBef>
                <a:spcPts val="0"/>
              </a:spcBef>
              <a:buClrTx/>
              <a:buNone/>
            </a:pPr>
            <a:r>
              <a:rPr lang="en-US" sz="3400" dirty="0"/>
              <a:t>10. Educational level of communities.</a:t>
            </a:r>
          </a:p>
          <a:p>
            <a:pPr marL="0" indent="0" algn="just">
              <a:lnSpc>
                <a:spcPct val="120000"/>
              </a:lnSpc>
              <a:spcBef>
                <a:spcPts val="0"/>
              </a:spcBef>
              <a:buClrTx/>
              <a:buNone/>
            </a:pPr>
            <a:r>
              <a:rPr lang="en-US" sz="3400" dirty="0"/>
              <a:t>11. Level of health awareness.</a:t>
            </a:r>
          </a:p>
          <a:p>
            <a:pPr marL="0" indent="0" algn="just">
              <a:lnSpc>
                <a:spcPct val="120000"/>
              </a:lnSpc>
              <a:spcBef>
                <a:spcPts val="0"/>
              </a:spcBef>
              <a:buClrTx/>
              <a:buNone/>
            </a:pPr>
            <a:r>
              <a:rPr lang="en-US" sz="3400" dirty="0"/>
              <a:t>12. Safety to users.</a:t>
            </a:r>
          </a:p>
          <a:p>
            <a:pPr marL="0" indent="0" algn="just">
              <a:lnSpc>
                <a:spcPct val="120000"/>
              </a:lnSpc>
              <a:spcBef>
                <a:spcPts val="0"/>
              </a:spcBef>
              <a:buClrTx/>
              <a:buNone/>
            </a:pPr>
            <a:r>
              <a:rPr lang="en-US" sz="3400" dirty="0"/>
              <a:t>13. Availability of resources, and infrastructure that may support sanitation system (Skilled power, construction materials, on-going water or Hygiene programs etc.).</a:t>
            </a:r>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772400" y="6325127"/>
            <a:ext cx="1352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479317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t>Latrines Constructed in Turkana:   Latrines Constructed in Coast:</a:t>
            </a:r>
          </a:p>
          <a:p>
            <a:pPr marL="0" indent="0" algn="just">
              <a:lnSpc>
                <a:spcPct val="120000"/>
              </a:lnSpc>
              <a:spcBef>
                <a:spcPts val="0"/>
              </a:spcBef>
              <a:buClrTx/>
              <a:buNone/>
            </a:pPr>
            <a:endParaRPr lang="en-US" sz="2000" b="1" dirty="0"/>
          </a:p>
          <a:p>
            <a:pPr marL="0" indent="0" algn="just">
              <a:lnSpc>
                <a:spcPct val="120000"/>
              </a:lnSpc>
              <a:spcBef>
                <a:spcPts val="0"/>
              </a:spcBef>
              <a:buClrTx/>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298</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420706E7-1C16-4276-A348-E4A885584C22}"/>
              </a:ext>
            </a:extLst>
          </p:cNvPr>
          <p:cNvPicPr/>
          <p:nvPr/>
        </p:nvPicPr>
        <p:blipFill>
          <a:blip r:embed="rId3" cstate="print"/>
          <a:srcRect/>
          <a:stretch>
            <a:fillRect/>
          </a:stretch>
        </p:blipFill>
        <p:spPr bwMode="auto">
          <a:xfrm>
            <a:off x="219075" y="838200"/>
            <a:ext cx="3848100" cy="4914900"/>
          </a:xfrm>
          <a:prstGeom prst="rect">
            <a:avLst/>
          </a:prstGeom>
          <a:solidFill>
            <a:srgbClr val="FFFFFF"/>
          </a:solidFill>
          <a:ln w="9525">
            <a:noFill/>
            <a:miter lim="800000"/>
            <a:headEnd/>
            <a:tailEnd/>
          </a:ln>
        </p:spPr>
      </p:pic>
      <p:pic>
        <p:nvPicPr>
          <p:cNvPr id="6" name="Picture 5">
            <a:extLst>
              <a:ext uri="{FF2B5EF4-FFF2-40B4-BE49-F238E27FC236}">
                <a16:creationId xmlns:a16="http://schemas.microsoft.com/office/drawing/2014/main" id="{EB18D103-DEE1-4D45-8CAF-0835BE6E1344}"/>
              </a:ext>
            </a:extLst>
          </p:cNvPr>
          <p:cNvPicPr/>
          <p:nvPr/>
        </p:nvPicPr>
        <p:blipFill>
          <a:blip r:embed="rId4" cstate="print"/>
          <a:srcRect/>
          <a:stretch>
            <a:fillRect/>
          </a:stretch>
        </p:blipFill>
        <p:spPr bwMode="auto">
          <a:xfrm>
            <a:off x="4543425" y="838200"/>
            <a:ext cx="4067175" cy="4914900"/>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57007806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t>Latrine Construction in Tana River District:   Bangladesh</a:t>
            </a:r>
          </a:p>
          <a:p>
            <a:pPr marL="0" indent="0" algn="just">
              <a:lnSpc>
                <a:spcPct val="120000"/>
              </a:lnSpc>
              <a:spcBef>
                <a:spcPts val="0"/>
              </a:spcBef>
              <a:buClrTx/>
              <a:buNone/>
            </a:pPr>
            <a:endParaRPr lang="en-US" sz="2000" b="1" dirty="0"/>
          </a:p>
          <a:p>
            <a:pPr marL="0" indent="0" algn="just">
              <a:lnSpc>
                <a:spcPct val="120000"/>
              </a:lnSpc>
              <a:spcBef>
                <a:spcPts val="0"/>
              </a:spcBef>
              <a:buClrTx/>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299</a:t>
            </a:fld>
            <a:endParaRPr lang="en-US" sz="2800" b="1" dirty="0">
              <a:solidFill>
                <a:schemeClr val="tx1"/>
              </a:solidFill>
              <a:latin typeface="Bookman Old Style" panose="02050604050505020204" pitchFamily="18" charset="0"/>
            </a:endParaRPr>
          </a:p>
        </p:txBody>
      </p:sp>
      <p:pic>
        <p:nvPicPr>
          <p:cNvPr id="7" name="Picture 6">
            <a:extLst>
              <a:ext uri="{FF2B5EF4-FFF2-40B4-BE49-F238E27FC236}">
                <a16:creationId xmlns:a16="http://schemas.microsoft.com/office/drawing/2014/main" id="{5B3A0BC0-81E4-4C86-B148-188B93873C9E}"/>
              </a:ext>
            </a:extLst>
          </p:cNvPr>
          <p:cNvPicPr/>
          <p:nvPr/>
        </p:nvPicPr>
        <p:blipFill>
          <a:blip r:embed="rId3" cstate="print"/>
          <a:srcRect/>
          <a:stretch>
            <a:fillRect/>
          </a:stretch>
        </p:blipFill>
        <p:spPr bwMode="auto">
          <a:xfrm>
            <a:off x="338455" y="842962"/>
            <a:ext cx="3976370" cy="4910138"/>
          </a:xfrm>
          <a:prstGeom prst="rect">
            <a:avLst/>
          </a:prstGeom>
          <a:solidFill>
            <a:srgbClr val="FFFFFF"/>
          </a:solidFill>
          <a:ln w="9525">
            <a:noFill/>
            <a:miter lim="800000"/>
            <a:headEnd/>
            <a:tailEnd/>
          </a:ln>
        </p:spPr>
      </p:pic>
      <p:pic>
        <p:nvPicPr>
          <p:cNvPr id="8" name="Picture 7">
            <a:extLst>
              <a:ext uri="{FF2B5EF4-FFF2-40B4-BE49-F238E27FC236}">
                <a16:creationId xmlns:a16="http://schemas.microsoft.com/office/drawing/2014/main" id="{ACB451D3-D9ED-4767-93F8-58DEF06C57A3}"/>
              </a:ext>
            </a:extLst>
          </p:cNvPr>
          <p:cNvPicPr/>
          <p:nvPr/>
        </p:nvPicPr>
        <p:blipFill>
          <a:blip r:embed="rId4" cstate="print"/>
          <a:srcRect/>
          <a:stretch>
            <a:fillRect/>
          </a:stretch>
        </p:blipFill>
        <p:spPr bwMode="auto">
          <a:xfrm>
            <a:off x="4895856" y="842962"/>
            <a:ext cx="3638544" cy="4910138"/>
          </a:xfrm>
          <a:prstGeom prst="rect">
            <a:avLst/>
          </a:prstGeom>
          <a:noFill/>
          <a:ln w="9525">
            <a:noFill/>
            <a:miter lim="800000"/>
            <a:headEnd/>
            <a:tailEnd/>
          </a:ln>
        </p:spPr>
      </p:pic>
    </p:spTree>
    <p:extLst>
      <p:ext uri="{BB962C8B-B14F-4D97-AF65-F5344CB8AC3E}">
        <p14:creationId xmlns:p14="http://schemas.microsoft.com/office/powerpoint/2010/main" val="83740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00200"/>
            <a:ext cx="7620001" cy="4724400"/>
          </a:xfrm>
        </p:spPr>
        <p:txBody>
          <a:bodyPr>
            <a:normAutofit fontScale="92500" lnSpcReduction="10000"/>
          </a:bodyPr>
          <a:lstStyle/>
          <a:p>
            <a:pPr algn="just"/>
            <a:r>
              <a:rPr lang="en-US" sz="3200" dirty="0"/>
              <a:t>By the end of this module the learner should: -</a:t>
            </a:r>
          </a:p>
          <a:p>
            <a:pPr marL="514350" indent="-514350" algn="just">
              <a:buAutoNum type="arabicPeriod"/>
            </a:pPr>
            <a:r>
              <a:rPr lang="en-US" sz="3200" dirty="0"/>
              <a:t>Carry out community nutrition assessment and implement nutritional program in the community</a:t>
            </a:r>
          </a:p>
          <a:p>
            <a:pPr marL="514350" indent="-514350" algn="just">
              <a:buAutoNum type="arabicPeriod"/>
            </a:pPr>
            <a:r>
              <a:rPr lang="en-US" sz="3200" dirty="0"/>
              <a:t>Identify and assess the various factors that influence health in relation to environment and housing, as well as recommending hygienic methods in food handling, storage, and water supply. </a:t>
            </a:r>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399"/>
            <a:ext cx="8972556" cy="6534251"/>
          </a:xfrm>
        </p:spPr>
        <p:txBody>
          <a:bodyPr>
            <a:normAutofit fontScale="55000" lnSpcReduction="20000"/>
          </a:bodyPr>
          <a:lstStyle/>
          <a:p>
            <a:pPr marL="0" indent="0" algn="ctr">
              <a:lnSpc>
                <a:spcPct val="120000"/>
              </a:lnSpc>
              <a:spcBef>
                <a:spcPts val="0"/>
              </a:spcBef>
              <a:buClrTx/>
              <a:buNone/>
            </a:pPr>
            <a:r>
              <a:rPr lang="en-US" sz="4500" b="1" dirty="0">
                <a:solidFill>
                  <a:srgbClr val="00B050"/>
                </a:solidFill>
              </a:rPr>
              <a:t>Functions of Lipids (fats)</a:t>
            </a:r>
          </a:p>
          <a:p>
            <a:pPr algn="just">
              <a:lnSpc>
                <a:spcPct val="120000"/>
              </a:lnSpc>
              <a:spcBef>
                <a:spcPts val="0"/>
              </a:spcBef>
              <a:buClrTx/>
              <a:buFont typeface="Wingdings" panose="05000000000000000000" pitchFamily="2" charset="2"/>
              <a:buChar char="q"/>
            </a:pPr>
            <a:r>
              <a:rPr lang="en-US" sz="4400" dirty="0">
                <a:solidFill>
                  <a:schemeClr val="tx1"/>
                </a:solidFill>
              </a:rPr>
              <a:t>To provide  a convenient source of energy</a:t>
            </a:r>
          </a:p>
          <a:p>
            <a:pPr algn="just">
              <a:lnSpc>
                <a:spcPct val="120000"/>
              </a:lnSpc>
              <a:spcBef>
                <a:spcPts val="0"/>
              </a:spcBef>
              <a:buClrTx/>
              <a:buFont typeface="Wingdings" panose="05000000000000000000" pitchFamily="2" charset="2"/>
              <a:buChar char="q"/>
            </a:pPr>
            <a:r>
              <a:rPr lang="en-US" sz="4400" dirty="0">
                <a:solidFill>
                  <a:schemeClr val="tx1"/>
                </a:solidFill>
              </a:rPr>
              <a:t>Fat beneath the skin acts as an insulator against cold</a:t>
            </a:r>
          </a:p>
          <a:p>
            <a:pPr algn="just">
              <a:lnSpc>
                <a:spcPct val="120000"/>
              </a:lnSpc>
              <a:spcBef>
                <a:spcPts val="0"/>
              </a:spcBef>
              <a:buClrTx/>
              <a:buFont typeface="Wingdings" panose="05000000000000000000" pitchFamily="2" charset="2"/>
              <a:buChar char="q"/>
            </a:pPr>
            <a:r>
              <a:rPr lang="en-US" sz="4400" dirty="0">
                <a:solidFill>
                  <a:schemeClr val="tx1"/>
                </a:solidFill>
              </a:rPr>
              <a:t>Acts as a solvent for fat soluble vitamins </a:t>
            </a:r>
            <a:r>
              <a:rPr lang="en-US" sz="4400" dirty="0" err="1">
                <a:solidFill>
                  <a:schemeClr val="tx1"/>
                </a:solidFill>
              </a:rPr>
              <a:t>ADEK</a:t>
            </a:r>
            <a:endParaRPr lang="en-US" sz="4400" dirty="0">
              <a:solidFill>
                <a:schemeClr val="tx1"/>
              </a:solidFill>
            </a:endParaRPr>
          </a:p>
          <a:p>
            <a:pPr algn="just">
              <a:lnSpc>
                <a:spcPct val="120000"/>
              </a:lnSpc>
              <a:spcBef>
                <a:spcPts val="0"/>
              </a:spcBef>
              <a:buClrTx/>
              <a:buFont typeface="Wingdings" panose="05000000000000000000" pitchFamily="2" charset="2"/>
              <a:buChar char="q"/>
            </a:pPr>
            <a:r>
              <a:rPr lang="en-US" sz="4400" dirty="0">
                <a:solidFill>
                  <a:schemeClr val="tx1"/>
                </a:solidFill>
              </a:rPr>
              <a:t>Maintenance of cell structure and synthesis of hormones.</a:t>
            </a:r>
          </a:p>
          <a:p>
            <a:pPr algn="just">
              <a:lnSpc>
                <a:spcPct val="120000"/>
              </a:lnSpc>
              <a:spcBef>
                <a:spcPts val="0"/>
              </a:spcBef>
              <a:buClrTx/>
              <a:buFont typeface="Wingdings" panose="05000000000000000000" pitchFamily="2" charset="2"/>
              <a:buChar char="q"/>
            </a:pPr>
            <a:r>
              <a:rPr lang="en-US" sz="4400" dirty="0">
                <a:solidFill>
                  <a:schemeClr val="tx1"/>
                </a:solidFill>
              </a:rPr>
              <a:t>Forms an insulating layer(adipose tissue) beneath the skin to help preserve body heat and protect the skeleton and organs</a:t>
            </a:r>
          </a:p>
          <a:p>
            <a:pPr algn="just">
              <a:lnSpc>
                <a:spcPct val="120000"/>
              </a:lnSpc>
              <a:spcBef>
                <a:spcPts val="0"/>
              </a:spcBef>
              <a:buClrTx/>
              <a:buFont typeface="Wingdings" panose="05000000000000000000" pitchFamily="2" charset="2"/>
              <a:buChar char="q"/>
            </a:pPr>
            <a:r>
              <a:rPr lang="en-US" sz="4400" dirty="0">
                <a:solidFill>
                  <a:schemeClr val="tx1"/>
                </a:solidFill>
              </a:rPr>
              <a:t>Surrounds and protects certain vital organs </a:t>
            </a:r>
            <a:r>
              <a:rPr lang="en-US" sz="4400" dirty="0" err="1">
                <a:solidFill>
                  <a:schemeClr val="tx1"/>
                </a:solidFill>
              </a:rPr>
              <a:t>eg</a:t>
            </a:r>
            <a:r>
              <a:rPr lang="en-US" sz="4400" dirty="0">
                <a:solidFill>
                  <a:schemeClr val="tx1"/>
                </a:solidFill>
              </a:rPr>
              <a:t> kidneys</a:t>
            </a:r>
          </a:p>
          <a:p>
            <a:pPr algn="just">
              <a:lnSpc>
                <a:spcPct val="120000"/>
              </a:lnSpc>
              <a:spcBef>
                <a:spcPts val="0"/>
              </a:spcBef>
              <a:buClrTx/>
              <a:buFont typeface="Wingdings" panose="05000000000000000000" pitchFamily="2" charset="2"/>
              <a:buChar char="q"/>
            </a:pPr>
            <a:r>
              <a:rPr lang="en-US" sz="4400" dirty="0">
                <a:solidFill>
                  <a:schemeClr val="tx1"/>
                </a:solidFill>
              </a:rPr>
              <a:t>Forms part of the structure of cell membranes through the body especially in the brain</a:t>
            </a:r>
          </a:p>
          <a:p>
            <a:pPr algn="just">
              <a:lnSpc>
                <a:spcPct val="120000"/>
              </a:lnSpc>
              <a:spcBef>
                <a:spcPts val="0"/>
              </a:spcBef>
              <a:buClrTx/>
              <a:buFont typeface="Wingdings" panose="05000000000000000000" pitchFamily="2" charset="2"/>
              <a:buChar char="q"/>
            </a:pPr>
            <a:r>
              <a:rPr lang="en-US" sz="4400" dirty="0">
                <a:solidFill>
                  <a:schemeClr val="tx1"/>
                </a:solidFill>
              </a:rPr>
              <a:t>Provide a reserve for energy for long term storage, which can be used f energy intake is restricted</a:t>
            </a:r>
          </a:p>
          <a:p>
            <a:pPr algn="just">
              <a:lnSpc>
                <a:spcPct val="120000"/>
              </a:lnSpc>
              <a:spcBef>
                <a:spcPts val="0"/>
              </a:spcBef>
              <a:buClrTx/>
              <a:buFont typeface="Wingdings" panose="05000000000000000000" pitchFamily="2" charset="2"/>
              <a:buChar char="q"/>
            </a:pPr>
            <a:r>
              <a:rPr lang="en-US" sz="4400" dirty="0">
                <a:solidFill>
                  <a:schemeClr val="tx1"/>
                </a:solidFill>
              </a:rPr>
              <a:t>Provides texture and flavor in food and helps make it palatable</a:t>
            </a:r>
          </a:p>
          <a:p>
            <a:pPr algn="just">
              <a:lnSpc>
                <a:spcPct val="120000"/>
              </a:lnSpc>
              <a:spcBef>
                <a:spcPts val="0"/>
              </a:spcBef>
              <a:buClrTx/>
              <a:buFont typeface="Wingdings" panose="05000000000000000000" pitchFamily="2" charset="2"/>
              <a:buChar char="q"/>
            </a:pPr>
            <a:r>
              <a:rPr lang="en-US" sz="4400" dirty="0">
                <a:solidFill>
                  <a:schemeClr val="tx1"/>
                </a:solidFill>
              </a:rPr>
              <a:t>Foods containing fats provide a feeling of fullness(satiety)after a meal, as fat digestion is slow</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655717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4000" b="1" dirty="0"/>
              <a:t>SANITARY SYSTEM REQUIREMENTS.</a:t>
            </a:r>
          </a:p>
          <a:p>
            <a:pPr marL="0" indent="0" algn="just">
              <a:lnSpc>
                <a:spcPct val="120000"/>
              </a:lnSpc>
              <a:spcBef>
                <a:spcPts val="0"/>
              </a:spcBef>
              <a:buClrTx/>
              <a:buNone/>
            </a:pPr>
            <a:r>
              <a:rPr lang="en-US" sz="3400" dirty="0"/>
              <a:t>Excreta disposal system should satisfy the following requirements as adapted from Ehlers and Steel.</a:t>
            </a:r>
          </a:p>
          <a:p>
            <a:pPr marL="0" indent="0" algn="just">
              <a:lnSpc>
                <a:spcPct val="120000"/>
              </a:lnSpc>
              <a:spcBef>
                <a:spcPts val="0"/>
              </a:spcBef>
              <a:buClrTx/>
              <a:buNone/>
            </a:pPr>
            <a:r>
              <a:rPr lang="en-US" sz="3400" dirty="0"/>
              <a:t>1. The surface soil should not be contaminated because of the technology used.</a:t>
            </a:r>
          </a:p>
          <a:p>
            <a:pPr marL="0" indent="0" algn="just">
              <a:lnSpc>
                <a:spcPct val="120000"/>
              </a:lnSpc>
              <a:spcBef>
                <a:spcPts val="0"/>
              </a:spcBef>
              <a:buClrTx/>
              <a:buNone/>
            </a:pPr>
            <a:r>
              <a:rPr lang="en-US" sz="3400" dirty="0"/>
              <a:t>2. There should be no contamination of ground water that may enter springs or wells.</a:t>
            </a:r>
          </a:p>
          <a:p>
            <a:pPr marL="0" indent="0" algn="just">
              <a:lnSpc>
                <a:spcPct val="120000"/>
              </a:lnSpc>
              <a:spcBef>
                <a:spcPts val="0"/>
              </a:spcBef>
              <a:buClrTx/>
              <a:buNone/>
            </a:pPr>
            <a:r>
              <a:rPr lang="en-US" sz="3400" dirty="0"/>
              <a:t>3. There should be no contamination of surface water.</a:t>
            </a:r>
          </a:p>
          <a:p>
            <a:pPr marL="0" indent="0" algn="just">
              <a:lnSpc>
                <a:spcPct val="120000"/>
              </a:lnSpc>
              <a:spcBef>
                <a:spcPts val="0"/>
              </a:spcBef>
              <a:buClrTx/>
              <a:buNone/>
            </a:pPr>
            <a:r>
              <a:rPr lang="en-US" sz="3400" dirty="0"/>
              <a:t>4. Excreta should not be accessible to flies or animals.</a:t>
            </a:r>
          </a:p>
          <a:p>
            <a:pPr marL="0" indent="0" algn="just">
              <a:lnSpc>
                <a:spcPct val="120000"/>
              </a:lnSpc>
              <a:spcBef>
                <a:spcPts val="0"/>
              </a:spcBef>
              <a:buClrTx/>
              <a:buNone/>
            </a:pPr>
            <a:r>
              <a:rPr lang="en-US" sz="3400" dirty="0"/>
              <a:t>5. There should be no handling of fresh excreta or, when this is indispensable, it should be kept to a strict minimum.</a:t>
            </a:r>
          </a:p>
          <a:p>
            <a:pPr marL="0" indent="0" algn="just">
              <a:lnSpc>
                <a:spcPct val="120000"/>
              </a:lnSpc>
              <a:spcBef>
                <a:spcPts val="0"/>
              </a:spcBef>
              <a:buClrTx/>
              <a:buNone/>
            </a:pPr>
            <a:r>
              <a:rPr lang="en-US" sz="3400" dirty="0"/>
              <a:t>6. There should be freedom from </a:t>
            </a:r>
            <a:r>
              <a:rPr lang="en-US" sz="3400" dirty="0" err="1"/>
              <a:t>odours</a:t>
            </a:r>
            <a:r>
              <a:rPr lang="en-US" sz="3400" dirty="0"/>
              <a:t> or unsightly conditions.</a:t>
            </a:r>
          </a:p>
          <a:p>
            <a:pPr marL="0" indent="0" algn="just">
              <a:lnSpc>
                <a:spcPct val="120000"/>
              </a:lnSpc>
              <a:spcBef>
                <a:spcPts val="0"/>
              </a:spcBef>
              <a:buClrTx/>
              <a:buNone/>
            </a:pPr>
            <a:r>
              <a:rPr lang="en-US" sz="3400" dirty="0"/>
              <a:t>7. The method used should be simple and inexpensive in construction and operation.</a:t>
            </a:r>
          </a:p>
          <a:p>
            <a:pPr marL="0" indent="0" algn="just">
              <a:lnSpc>
                <a:spcPct val="120000"/>
              </a:lnSpc>
              <a:spcBef>
                <a:spcPts val="0"/>
              </a:spcBef>
              <a:buClrTx/>
              <a:buNone/>
            </a:pPr>
            <a:r>
              <a:rPr lang="en-US" sz="3400" dirty="0"/>
              <a:t>8. Should serve at least 4 to five years to be cost effective.</a:t>
            </a:r>
          </a:p>
          <a:p>
            <a:pPr marL="0" indent="0" algn="just">
              <a:lnSpc>
                <a:spcPct val="120000"/>
              </a:lnSpc>
              <a:spcBef>
                <a:spcPts val="0"/>
              </a:spcBef>
              <a:buClrTx/>
              <a:buNone/>
            </a:pPr>
            <a:endParaRPr lang="en-US" sz="3200" dirty="0"/>
          </a:p>
          <a:p>
            <a:pPr marL="0" indent="0" algn="just">
              <a:buNone/>
            </a:pPr>
            <a:endParaRPr lang="en-US" sz="3200" dirty="0"/>
          </a:p>
          <a:p>
            <a:pPr marL="0" indent="0" algn="just">
              <a:buNone/>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426007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TECHNOLOGIES.</a:t>
            </a:r>
          </a:p>
          <a:p>
            <a:pPr marL="0" indent="0" algn="just">
              <a:lnSpc>
                <a:spcPct val="120000"/>
              </a:lnSpc>
              <a:spcBef>
                <a:spcPts val="0"/>
              </a:spcBef>
              <a:buClrTx/>
              <a:buNone/>
            </a:pPr>
            <a:r>
              <a:rPr lang="en-US" sz="2800" dirty="0"/>
              <a:t>The available technologies are grouped according to the technology involved and their overall function.</a:t>
            </a:r>
          </a:p>
          <a:p>
            <a:pPr marL="0" indent="0" algn="just">
              <a:lnSpc>
                <a:spcPct val="120000"/>
              </a:lnSpc>
              <a:spcBef>
                <a:spcPts val="0"/>
              </a:spcBef>
              <a:buClrTx/>
              <a:buNone/>
            </a:pPr>
            <a:r>
              <a:rPr lang="en-US" sz="2800" b="1" dirty="0"/>
              <a:t>1. Drop-and-Store Systems.</a:t>
            </a:r>
          </a:p>
          <a:p>
            <a:pPr marL="400050" lvl="1" indent="0" algn="just">
              <a:lnSpc>
                <a:spcPct val="120000"/>
              </a:lnSpc>
              <a:spcBef>
                <a:spcPts val="0"/>
              </a:spcBef>
              <a:buClrTx/>
              <a:buNone/>
            </a:pPr>
            <a:r>
              <a:rPr lang="en-US" sz="2800" dirty="0"/>
              <a:t>1.1 Pit latrines/pit privy.</a:t>
            </a:r>
          </a:p>
          <a:p>
            <a:pPr marL="400050" lvl="1" indent="0" algn="just">
              <a:lnSpc>
                <a:spcPct val="120000"/>
              </a:lnSpc>
              <a:spcBef>
                <a:spcPts val="0"/>
              </a:spcBef>
              <a:buClrTx/>
              <a:buNone/>
            </a:pPr>
            <a:r>
              <a:rPr lang="en-US" sz="2800" dirty="0"/>
              <a:t>1.2 VIP latrines.</a:t>
            </a:r>
          </a:p>
          <a:p>
            <a:pPr marL="400050" lvl="1" indent="0" algn="just">
              <a:lnSpc>
                <a:spcPct val="120000"/>
              </a:lnSpc>
              <a:spcBef>
                <a:spcPts val="0"/>
              </a:spcBef>
              <a:buClrTx/>
              <a:buNone/>
            </a:pPr>
            <a:r>
              <a:rPr lang="en-US" sz="2800" dirty="0"/>
              <a:t>1.3 Compost latrines.</a:t>
            </a:r>
          </a:p>
          <a:p>
            <a:pPr marL="400050" lvl="1" indent="0" algn="just">
              <a:lnSpc>
                <a:spcPct val="120000"/>
              </a:lnSpc>
              <a:spcBef>
                <a:spcPts val="0"/>
              </a:spcBef>
              <a:buClrTx/>
              <a:buNone/>
            </a:pPr>
            <a:r>
              <a:rPr lang="en-US" sz="2800" dirty="0"/>
              <a:t>1.4 Aqua Privy.</a:t>
            </a:r>
          </a:p>
          <a:p>
            <a:pPr marL="400050" lvl="1" indent="0" algn="just">
              <a:lnSpc>
                <a:spcPct val="120000"/>
              </a:lnSpc>
              <a:spcBef>
                <a:spcPts val="0"/>
              </a:spcBef>
              <a:buClrTx/>
              <a:buNone/>
            </a:pPr>
            <a:r>
              <a:rPr lang="en-US" sz="2800" dirty="0"/>
              <a:t>1.5 Bucket latrine.</a:t>
            </a:r>
          </a:p>
          <a:p>
            <a:pPr marL="400050" lvl="1" indent="0" algn="just">
              <a:lnSpc>
                <a:spcPct val="120000"/>
              </a:lnSpc>
              <a:spcBef>
                <a:spcPts val="0"/>
              </a:spcBef>
              <a:buClrTx/>
              <a:buNone/>
            </a:pPr>
            <a:r>
              <a:rPr lang="en-US" sz="2800" dirty="0"/>
              <a:t>1.6 Trench latrine.</a:t>
            </a:r>
          </a:p>
          <a:p>
            <a:pPr marL="400050" lvl="1" indent="0" algn="just">
              <a:lnSpc>
                <a:spcPct val="120000"/>
              </a:lnSpc>
              <a:spcBef>
                <a:spcPts val="0"/>
              </a:spcBef>
              <a:buClrTx/>
              <a:buNone/>
            </a:pPr>
            <a:r>
              <a:rPr lang="en-US" sz="2800" dirty="0"/>
              <a:t>1.7 Overhung latrine.</a:t>
            </a:r>
          </a:p>
          <a:p>
            <a:pPr marL="400050" lvl="1" indent="0" algn="just">
              <a:lnSpc>
                <a:spcPct val="120000"/>
              </a:lnSpc>
              <a:spcBef>
                <a:spcPts val="0"/>
              </a:spcBef>
              <a:buClrTx/>
              <a:buNone/>
            </a:pPr>
            <a:r>
              <a:rPr lang="en-US" sz="2800" dirty="0"/>
              <a:t>1.8 Borehole latrine.</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319896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2. Drop-Flush-and-Discharge Systems.</a:t>
            </a:r>
          </a:p>
          <a:p>
            <a:pPr marL="400050" lvl="1" indent="0" algn="just">
              <a:lnSpc>
                <a:spcPct val="120000"/>
              </a:lnSpc>
              <a:spcBef>
                <a:spcPts val="0"/>
              </a:spcBef>
              <a:buClrTx/>
              <a:buNone/>
            </a:pPr>
            <a:r>
              <a:rPr lang="en-US" sz="2600" dirty="0"/>
              <a:t>2.1 Water carriage (Water closet).</a:t>
            </a:r>
          </a:p>
          <a:p>
            <a:pPr marL="400050" lvl="1" indent="0" algn="just">
              <a:lnSpc>
                <a:spcPct val="120000"/>
              </a:lnSpc>
              <a:spcBef>
                <a:spcPts val="0"/>
              </a:spcBef>
              <a:buClrTx/>
              <a:buNone/>
            </a:pPr>
            <a:r>
              <a:rPr lang="en-US" sz="2600" dirty="0"/>
              <a:t>2.2 Pour-flush latrine.</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3. Individual containment and Treatment Systems.</a:t>
            </a:r>
          </a:p>
          <a:p>
            <a:pPr marL="400050" lvl="1" indent="0" algn="just">
              <a:lnSpc>
                <a:spcPct val="120000"/>
              </a:lnSpc>
              <a:spcBef>
                <a:spcPts val="0"/>
              </a:spcBef>
              <a:buClrTx/>
              <a:buNone/>
            </a:pPr>
            <a:r>
              <a:rPr lang="en-US" sz="2600" b="1" dirty="0"/>
              <a:t>3.1 Cesspools.</a:t>
            </a:r>
          </a:p>
          <a:p>
            <a:pPr marL="400050" lvl="1" indent="0" algn="just">
              <a:lnSpc>
                <a:spcPct val="120000"/>
              </a:lnSpc>
              <a:spcBef>
                <a:spcPts val="0"/>
              </a:spcBef>
              <a:buClrTx/>
              <a:buNone/>
            </a:pPr>
            <a:r>
              <a:rPr lang="en-US" sz="2600" b="1" dirty="0"/>
              <a:t>3.2 Septic tanks.</a:t>
            </a:r>
          </a:p>
          <a:p>
            <a:pPr marL="400050" lvl="1" indent="0" algn="just">
              <a:lnSpc>
                <a:spcPct val="120000"/>
              </a:lnSpc>
              <a:spcBef>
                <a:spcPts val="0"/>
              </a:spcBef>
              <a:buClrTx/>
              <a:buNone/>
            </a:pPr>
            <a:r>
              <a:rPr lang="en-US" sz="2600" b="1" dirty="0"/>
              <a:t>3.3 Soak pits.</a:t>
            </a:r>
          </a:p>
          <a:p>
            <a:pPr marL="400050" lvl="1" indent="0" algn="just">
              <a:lnSpc>
                <a:spcPct val="120000"/>
              </a:lnSpc>
              <a:spcBef>
                <a:spcPts val="0"/>
              </a:spcBef>
              <a:buClrTx/>
              <a:buNone/>
            </a:pPr>
            <a:r>
              <a:rPr lang="en-US" sz="2600" b="1" dirty="0"/>
              <a:t>3.4 Seepage pits.</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4. Community Treatment Systems</a:t>
            </a:r>
          </a:p>
          <a:p>
            <a:pPr marL="400050" lvl="1" indent="0" algn="just">
              <a:lnSpc>
                <a:spcPct val="120000"/>
              </a:lnSpc>
              <a:spcBef>
                <a:spcPts val="0"/>
              </a:spcBef>
              <a:buClrTx/>
              <a:buNone/>
            </a:pPr>
            <a:r>
              <a:rPr lang="en-US" sz="2600" dirty="0"/>
              <a:t>4.1 Waste water treatment process.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09839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t>Pit Latrine:</a:t>
            </a:r>
          </a:p>
          <a:p>
            <a:pPr algn="just">
              <a:lnSpc>
                <a:spcPct val="120000"/>
              </a:lnSpc>
              <a:spcBef>
                <a:spcPts val="0"/>
              </a:spcBef>
              <a:buClrTx/>
              <a:buFont typeface="Wingdings" panose="05000000000000000000" pitchFamily="2" charset="2"/>
              <a:buChar char="§"/>
            </a:pPr>
            <a:r>
              <a:rPr lang="en-US" sz="2600" dirty="0"/>
              <a:t>This system is known as traditional pit latrine, pit privy, ordinary latrine or out-house.</a:t>
            </a:r>
          </a:p>
          <a:p>
            <a:pPr algn="just">
              <a:lnSpc>
                <a:spcPct val="120000"/>
              </a:lnSpc>
              <a:spcBef>
                <a:spcPts val="0"/>
              </a:spcBef>
              <a:buClrTx/>
              <a:buFont typeface="Wingdings" panose="05000000000000000000" pitchFamily="2" charset="2"/>
              <a:buChar char="§"/>
            </a:pPr>
            <a:r>
              <a:rPr lang="en-US" sz="2600" dirty="0"/>
              <a:t>Pit latrine is the cheapest type of excreta disposal system known. It is also considered the most common sanitation system in the world. It is based on containment and indefinite storage of human excreta. It is now given another name based on its function- “DROP-AND-STORE”.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15178950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0000" lnSpcReduction="20000"/>
          </a:bodyPr>
          <a:lstStyle/>
          <a:p>
            <a:pPr marL="0" indent="0" algn="just">
              <a:lnSpc>
                <a:spcPct val="120000"/>
              </a:lnSpc>
              <a:spcBef>
                <a:spcPts val="0"/>
              </a:spcBef>
              <a:buClrTx/>
              <a:buNone/>
            </a:pPr>
            <a:r>
              <a:rPr lang="en-US" sz="3100" b="1" dirty="0">
                <a:solidFill>
                  <a:srgbClr val="00B050"/>
                </a:solidFill>
              </a:rPr>
              <a:t>Size Determination of a pit latrine.</a:t>
            </a:r>
          </a:p>
          <a:p>
            <a:pPr algn="just">
              <a:lnSpc>
                <a:spcPct val="120000"/>
              </a:lnSpc>
              <a:spcBef>
                <a:spcPts val="0"/>
              </a:spcBef>
              <a:buClrTx/>
              <a:buFont typeface="Wingdings" panose="05000000000000000000" pitchFamily="2" charset="2"/>
              <a:buChar char="§"/>
            </a:pPr>
            <a:r>
              <a:rPr lang="en-US" sz="3100" dirty="0"/>
              <a:t>How quickly the pit fills depends on many factors including the size, number of people using it, how much other material are added to it and what type of anal cleaning material is used. </a:t>
            </a:r>
          </a:p>
          <a:p>
            <a:pPr algn="just">
              <a:lnSpc>
                <a:spcPct val="120000"/>
              </a:lnSpc>
              <a:spcBef>
                <a:spcPts val="0"/>
              </a:spcBef>
              <a:buClrTx/>
              <a:buFont typeface="Wingdings" panose="05000000000000000000" pitchFamily="2" charset="2"/>
              <a:buChar char="§"/>
            </a:pPr>
            <a:r>
              <a:rPr lang="en-US" sz="3100" dirty="0"/>
              <a:t>In the African situation 0.025 to 0.040 M3 of waste will accumulate each year per user. </a:t>
            </a:r>
          </a:p>
          <a:p>
            <a:pPr algn="just">
              <a:lnSpc>
                <a:spcPct val="120000"/>
              </a:lnSpc>
              <a:spcBef>
                <a:spcPts val="0"/>
              </a:spcBef>
              <a:buClrTx/>
              <a:buFont typeface="Wingdings" panose="05000000000000000000" pitchFamily="2" charset="2"/>
              <a:buChar char="§"/>
            </a:pPr>
            <a:r>
              <a:rPr lang="en-US" sz="3100" dirty="0"/>
              <a:t>Depth of a pit required could be calculated using following formula;</a:t>
            </a:r>
          </a:p>
          <a:p>
            <a:pPr algn="just">
              <a:lnSpc>
                <a:spcPct val="120000"/>
              </a:lnSpc>
              <a:spcBef>
                <a:spcPts val="0"/>
              </a:spcBef>
              <a:buClrTx/>
              <a:buFont typeface="Wingdings" panose="05000000000000000000" pitchFamily="2" charset="2"/>
              <a:buChar char="§"/>
            </a:pPr>
            <a:r>
              <a:rPr lang="en-US" sz="3100" b="1" dirty="0"/>
              <a:t>Depth</a:t>
            </a:r>
            <a:r>
              <a:rPr lang="en-US" sz="3100" dirty="0"/>
              <a:t> = (P x S x N) divide by A + 0.5 meter. </a:t>
            </a:r>
          </a:p>
          <a:p>
            <a:pPr algn="just">
              <a:lnSpc>
                <a:spcPct val="120000"/>
              </a:lnSpc>
              <a:spcBef>
                <a:spcPts val="0"/>
              </a:spcBef>
              <a:buClrTx/>
              <a:buFont typeface="Wingdings" panose="05000000000000000000" pitchFamily="2" charset="2"/>
              <a:buChar char="§"/>
            </a:pPr>
            <a:r>
              <a:rPr lang="en-US" sz="3100" dirty="0"/>
              <a:t>Where: </a:t>
            </a:r>
          </a:p>
          <a:p>
            <a:pPr marL="400050" lvl="1" indent="0" algn="just">
              <a:lnSpc>
                <a:spcPct val="120000"/>
              </a:lnSpc>
              <a:spcBef>
                <a:spcPts val="0"/>
              </a:spcBef>
              <a:buClrTx/>
              <a:buNone/>
            </a:pPr>
            <a:r>
              <a:rPr lang="en-US" sz="3100" b="1" dirty="0"/>
              <a:t>P </a:t>
            </a:r>
            <a:r>
              <a:rPr lang="en-US" sz="3100" dirty="0"/>
              <a:t>= average number of users.</a:t>
            </a:r>
          </a:p>
          <a:p>
            <a:pPr marL="400050" lvl="1" indent="0" algn="just">
              <a:lnSpc>
                <a:spcPct val="120000"/>
              </a:lnSpc>
              <a:spcBef>
                <a:spcPts val="0"/>
              </a:spcBef>
              <a:buClrTx/>
              <a:buNone/>
            </a:pPr>
            <a:r>
              <a:rPr lang="en-US" sz="3100" b="1" dirty="0"/>
              <a:t>S </a:t>
            </a:r>
            <a:r>
              <a:rPr lang="en-US" sz="3100" dirty="0"/>
              <a:t>= Solid accumulation rate in M3 per person per year (0.025M3 to 0.040M3).</a:t>
            </a:r>
          </a:p>
          <a:p>
            <a:pPr marL="400050" lvl="1" indent="0" algn="just">
              <a:lnSpc>
                <a:spcPct val="120000"/>
              </a:lnSpc>
              <a:spcBef>
                <a:spcPts val="0"/>
              </a:spcBef>
              <a:buClrTx/>
              <a:buNone/>
            </a:pPr>
            <a:r>
              <a:rPr lang="en-US" sz="3100" b="1" dirty="0"/>
              <a:t>N </a:t>
            </a:r>
            <a:r>
              <a:rPr lang="en-US" sz="3100" dirty="0"/>
              <a:t>= Minimum useful life required.</a:t>
            </a:r>
          </a:p>
          <a:p>
            <a:pPr marL="400050" lvl="1" indent="0" algn="just">
              <a:lnSpc>
                <a:spcPct val="120000"/>
              </a:lnSpc>
              <a:spcBef>
                <a:spcPts val="0"/>
              </a:spcBef>
              <a:buClrTx/>
              <a:buNone/>
            </a:pPr>
            <a:r>
              <a:rPr lang="en-US" sz="3100" b="1" dirty="0"/>
              <a:t>A </a:t>
            </a:r>
            <a:r>
              <a:rPr lang="en-US" sz="3100" dirty="0"/>
              <a:t>= Cross sectional area of the pit (based on the plot available)</a:t>
            </a:r>
          </a:p>
          <a:p>
            <a:pPr marL="400050" lvl="1" indent="0" algn="just">
              <a:lnSpc>
                <a:spcPct val="120000"/>
              </a:lnSpc>
              <a:spcBef>
                <a:spcPts val="0"/>
              </a:spcBef>
              <a:buClrTx/>
              <a:buNone/>
            </a:pPr>
            <a:r>
              <a:rPr lang="en-US" sz="3100" dirty="0"/>
              <a:t>0.5 meter - This is added into the calculated depth for the service year required because the pit has to be filled with soil when the pit is full up to 0.5 meters from the top.</a:t>
            </a:r>
          </a:p>
          <a:p>
            <a:pPr algn="just">
              <a:lnSpc>
                <a:spcPct val="120000"/>
              </a:lnSpc>
              <a:spcBef>
                <a:spcPts val="0"/>
              </a:spcBef>
              <a:buClrTx/>
              <a:buFont typeface="Wingdings" panose="05000000000000000000" pitchFamily="2" charset="2"/>
              <a:buChar char="§"/>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60840974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dirty="0">
                <a:solidFill>
                  <a:schemeClr val="tx1"/>
                </a:solidFill>
              </a:rPr>
              <a:t>Pit latrine, a Drop and store requires for a hole to be dug in the ground. The excreta is deposited in the hole for until it is full after which the content will be pumped out or filled up by soil to remain underground forever. Pit Latrine among other things requires:-</a:t>
            </a:r>
          </a:p>
          <a:p>
            <a:pPr algn="just">
              <a:lnSpc>
                <a:spcPct val="120000"/>
              </a:lnSpc>
              <a:spcBef>
                <a:spcPts val="0"/>
              </a:spcBef>
              <a:buClrTx/>
              <a:buFont typeface="Wingdings" panose="05000000000000000000" pitchFamily="2" charset="2"/>
              <a:buChar char="q"/>
            </a:pPr>
            <a:r>
              <a:rPr lang="en-US" sz="3100" dirty="0">
                <a:solidFill>
                  <a:schemeClr val="tx1"/>
                </a:solidFill>
              </a:rPr>
              <a:t>A reasonable amount of open space.</a:t>
            </a:r>
          </a:p>
          <a:p>
            <a:pPr algn="just">
              <a:lnSpc>
                <a:spcPct val="120000"/>
              </a:lnSpc>
              <a:spcBef>
                <a:spcPts val="0"/>
              </a:spcBef>
              <a:buClrTx/>
              <a:buFont typeface="Wingdings" panose="05000000000000000000" pitchFamily="2" charset="2"/>
              <a:buChar char="q"/>
            </a:pPr>
            <a:r>
              <a:rPr lang="en-US" sz="3100" dirty="0">
                <a:solidFill>
                  <a:schemeClr val="tx1"/>
                </a:solidFill>
              </a:rPr>
              <a:t>Soil condition that can be dug easily.</a:t>
            </a:r>
          </a:p>
          <a:p>
            <a:pPr algn="just">
              <a:lnSpc>
                <a:spcPct val="120000"/>
              </a:lnSpc>
              <a:spcBef>
                <a:spcPts val="0"/>
              </a:spcBef>
              <a:buClrTx/>
              <a:buFont typeface="Wingdings" panose="05000000000000000000" pitchFamily="2" charset="2"/>
              <a:buChar char="q"/>
            </a:pPr>
            <a:r>
              <a:rPr lang="en-US" sz="3100" dirty="0">
                <a:solidFill>
                  <a:schemeClr val="tx1"/>
                </a:solidFill>
              </a:rPr>
              <a:t>A low ground water level.</a:t>
            </a:r>
          </a:p>
          <a:p>
            <a:pPr algn="just">
              <a:lnSpc>
                <a:spcPct val="120000"/>
              </a:lnSpc>
              <a:spcBef>
                <a:spcPts val="0"/>
              </a:spcBef>
              <a:buClrTx/>
              <a:buFont typeface="Wingdings" panose="05000000000000000000" pitchFamily="2" charset="2"/>
              <a:buChar char="q"/>
            </a:pPr>
            <a:r>
              <a:rPr lang="en-US" sz="3100" dirty="0">
                <a:solidFill>
                  <a:schemeClr val="tx1"/>
                </a:solidFill>
              </a:rPr>
              <a:t>Site that is never flooded.</a:t>
            </a:r>
          </a:p>
          <a:p>
            <a:pPr marL="0" indent="0" algn="just">
              <a:lnSpc>
                <a:spcPct val="120000"/>
              </a:lnSpc>
              <a:spcBef>
                <a:spcPts val="0"/>
              </a:spcBef>
              <a:buClrTx/>
              <a:buNone/>
            </a:pPr>
            <a:r>
              <a:rPr lang="en-US" sz="3100" b="1" dirty="0">
                <a:solidFill>
                  <a:srgbClr val="00B050"/>
                </a:solidFill>
              </a:rPr>
              <a:t>Determinants of a pit latrine lifespan.</a:t>
            </a:r>
          </a:p>
          <a:p>
            <a:pPr marL="0" indent="0" algn="just">
              <a:lnSpc>
                <a:spcPct val="120000"/>
              </a:lnSpc>
              <a:spcBef>
                <a:spcPts val="0"/>
              </a:spcBef>
              <a:buClrTx/>
              <a:buNone/>
            </a:pPr>
            <a:r>
              <a:rPr lang="en-US" sz="3100" dirty="0">
                <a:solidFill>
                  <a:schemeClr val="tx1"/>
                </a:solidFill>
              </a:rPr>
              <a:t>The lifespan of a pit latrine depends not only on the volume but also on:-</a:t>
            </a:r>
          </a:p>
          <a:p>
            <a:pPr marL="0" indent="0" algn="just">
              <a:lnSpc>
                <a:spcPct val="120000"/>
              </a:lnSpc>
              <a:spcBef>
                <a:spcPts val="0"/>
              </a:spcBef>
              <a:buClrTx/>
              <a:buNone/>
            </a:pPr>
            <a:r>
              <a:rPr lang="en-US" sz="3100" dirty="0">
                <a:solidFill>
                  <a:schemeClr val="tx1"/>
                </a:solidFill>
              </a:rPr>
              <a:t>1. The maintenance and care taken.</a:t>
            </a:r>
          </a:p>
          <a:p>
            <a:pPr marL="0" indent="0" algn="just">
              <a:lnSpc>
                <a:spcPct val="120000"/>
              </a:lnSpc>
              <a:spcBef>
                <a:spcPts val="0"/>
              </a:spcBef>
              <a:buClrTx/>
              <a:buNone/>
            </a:pPr>
            <a:r>
              <a:rPr lang="en-US" sz="3100" dirty="0">
                <a:solidFill>
                  <a:schemeClr val="tx1"/>
                </a:solidFill>
              </a:rPr>
              <a:t>2. How and where it is built (technology and soil).</a:t>
            </a:r>
          </a:p>
          <a:p>
            <a:pPr marL="0" indent="0" algn="just">
              <a:lnSpc>
                <a:spcPct val="120000"/>
              </a:lnSpc>
              <a:spcBef>
                <a:spcPts val="0"/>
              </a:spcBef>
              <a:buClrTx/>
              <a:buNone/>
            </a:pPr>
            <a:r>
              <a:rPr lang="en-US" sz="3100" dirty="0">
                <a:solidFill>
                  <a:schemeClr val="tx1"/>
                </a:solidFill>
              </a:rPr>
              <a:t>3. The materials used in its construction.</a:t>
            </a:r>
          </a:p>
          <a:p>
            <a:pPr marL="0" indent="0" algn="just">
              <a:lnSpc>
                <a:spcPct val="120000"/>
              </a:lnSpc>
              <a:spcBef>
                <a:spcPts val="0"/>
              </a:spcBef>
              <a:buClrTx/>
              <a:buNone/>
            </a:pPr>
            <a:r>
              <a:rPr lang="en-US" sz="3100" dirty="0">
                <a:solidFill>
                  <a:schemeClr val="tx1"/>
                </a:solidFill>
              </a:rPr>
              <a:t>4. The design period or the time required for the pit to fill.</a:t>
            </a:r>
          </a:p>
          <a:p>
            <a:pPr marL="0" indent="0" algn="just">
              <a:lnSpc>
                <a:spcPct val="120000"/>
              </a:lnSpc>
              <a:spcBef>
                <a:spcPts val="0"/>
              </a:spcBef>
              <a:buClrTx/>
              <a:buNone/>
            </a:pPr>
            <a:r>
              <a:rPr lang="en-US" sz="3100" dirty="0">
                <a:solidFill>
                  <a:schemeClr val="tx1"/>
                </a:solidFill>
              </a:rPr>
              <a:t>5. The anal cleansing material used.</a:t>
            </a: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374791000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3100" b="1" dirty="0">
                <a:solidFill>
                  <a:schemeClr val="tx1"/>
                </a:solidFill>
              </a:rPr>
              <a:t>Advantages of a Pit Latrine.</a:t>
            </a:r>
          </a:p>
          <a:p>
            <a:pPr algn="just">
              <a:lnSpc>
                <a:spcPct val="120000"/>
              </a:lnSpc>
              <a:spcBef>
                <a:spcPts val="0"/>
              </a:spcBef>
              <a:buClrTx/>
              <a:buFont typeface="Wingdings" panose="05000000000000000000" pitchFamily="2" charset="2"/>
              <a:buChar char="q"/>
            </a:pPr>
            <a:r>
              <a:rPr lang="en-US" sz="3100" dirty="0">
                <a:solidFill>
                  <a:schemeClr val="tx1"/>
                </a:solidFill>
              </a:rPr>
              <a:t>Low cost.</a:t>
            </a:r>
          </a:p>
          <a:p>
            <a:pPr algn="just">
              <a:lnSpc>
                <a:spcPct val="120000"/>
              </a:lnSpc>
              <a:spcBef>
                <a:spcPts val="0"/>
              </a:spcBef>
              <a:buClrTx/>
              <a:buFont typeface="Wingdings" panose="05000000000000000000" pitchFamily="2" charset="2"/>
              <a:buChar char="q"/>
            </a:pPr>
            <a:r>
              <a:rPr lang="en-US" sz="3100" dirty="0">
                <a:solidFill>
                  <a:schemeClr val="tx1"/>
                </a:solidFill>
              </a:rPr>
              <a:t>Can be built easily.</a:t>
            </a:r>
          </a:p>
          <a:p>
            <a:pPr algn="just">
              <a:lnSpc>
                <a:spcPct val="120000"/>
              </a:lnSpc>
              <a:spcBef>
                <a:spcPts val="0"/>
              </a:spcBef>
              <a:buClrTx/>
              <a:buFont typeface="Wingdings" panose="05000000000000000000" pitchFamily="2" charset="2"/>
              <a:buChar char="q"/>
            </a:pPr>
            <a:r>
              <a:rPr lang="en-US" sz="3100" dirty="0">
                <a:solidFill>
                  <a:schemeClr val="tx1"/>
                </a:solidFill>
              </a:rPr>
              <a:t>Can use all type of anal cleansing materials (stone, corn cob, leaves, grass, mud, sticks etc.)</a:t>
            </a:r>
          </a:p>
          <a:p>
            <a:pPr algn="just">
              <a:lnSpc>
                <a:spcPct val="120000"/>
              </a:lnSpc>
              <a:spcBef>
                <a:spcPts val="0"/>
              </a:spcBef>
              <a:buClrTx/>
              <a:buFont typeface="Wingdings" panose="05000000000000000000" pitchFamily="2" charset="2"/>
              <a:buChar char="q"/>
            </a:pPr>
            <a:r>
              <a:rPr lang="en-US" sz="3100" dirty="0">
                <a:solidFill>
                  <a:schemeClr val="tx1"/>
                </a:solidFill>
              </a:rPr>
              <a:t>Minimal water requirement.</a:t>
            </a:r>
          </a:p>
          <a:p>
            <a:pPr marL="0" indent="0" algn="just">
              <a:lnSpc>
                <a:spcPct val="120000"/>
              </a:lnSpc>
              <a:spcBef>
                <a:spcPts val="0"/>
              </a:spcBef>
              <a:buClrTx/>
              <a:buNone/>
            </a:pPr>
            <a:r>
              <a:rPr lang="en-US" sz="3100" b="1" dirty="0">
                <a:solidFill>
                  <a:schemeClr val="tx1"/>
                </a:solidFill>
              </a:rPr>
              <a:t>Disadvantage of a Pit Latrine.</a:t>
            </a:r>
          </a:p>
          <a:p>
            <a:pPr algn="just">
              <a:lnSpc>
                <a:spcPct val="120000"/>
              </a:lnSpc>
              <a:spcBef>
                <a:spcPts val="0"/>
              </a:spcBef>
              <a:buClrTx/>
              <a:buFont typeface="Wingdings" panose="05000000000000000000" pitchFamily="2" charset="2"/>
              <a:buChar char="q"/>
            </a:pPr>
            <a:r>
              <a:rPr lang="en-US" sz="3100" dirty="0">
                <a:solidFill>
                  <a:schemeClr val="tx1"/>
                </a:solidFill>
              </a:rPr>
              <a:t>Fly and mosquito nuisance.</a:t>
            </a:r>
          </a:p>
          <a:p>
            <a:pPr algn="just">
              <a:lnSpc>
                <a:spcPct val="120000"/>
              </a:lnSpc>
              <a:spcBef>
                <a:spcPts val="0"/>
              </a:spcBef>
              <a:buClrTx/>
              <a:buFont typeface="Wingdings" panose="05000000000000000000" pitchFamily="2" charset="2"/>
              <a:buChar char="q"/>
            </a:pPr>
            <a:r>
              <a:rPr lang="en-US" sz="3100" dirty="0">
                <a:solidFill>
                  <a:schemeClr val="tx1"/>
                </a:solidFill>
              </a:rPr>
              <a:t>Waste cannot be easily recycled.</a:t>
            </a:r>
          </a:p>
          <a:p>
            <a:pPr algn="just">
              <a:lnSpc>
                <a:spcPct val="120000"/>
              </a:lnSpc>
              <a:spcBef>
                <a:spcPts val="0"/>
              </a:spcBef>
              <a:buClrTx/>
              <a:buFont typeface="Wingdings" panose="05000000000000000000" pitchFamily="2" charset="2"/>
              <a:buChar char="q"/>
            </a:pPr>
            <a:r>
              <a:rPr lang="en-US" sz="3100" dirty="0">
                <a:solidFill>
                  <a:schemeClr val="tx1"/>
                </a:solidFill>
              </a:rPr>
              <a:t>Smell problem.</a:t>
            </a:r>
          </a:p>
          <a:p>
            <a:pPr algn="just">
              <a:lnSpc>
                <a:spcPct val="120000"/>
              </a:lnSpc>
              <a:spcBef>
                <a:spcPts val="0"/>
              </a:spcBef>
              <a:buClrTx/>
              <a:buFont typeface="Wingdings" panose="05000000000000000000" pitchFamily="2" charset="2"/>
              <a:buChar char="q"/>
            </a:pPr>
            <a:r>
              <a:rPr lang="en-US" sz="3100" dirty="0">
                <a:solidFill>
                  <a:schemeClr val="tx1"/>
                </a:solidFill>
              </a:rPr>
              <a:t>Lack of space for relocating new ones when full.</a:t>
            </a:r>
          </a:p>
          <a:p>
            <a:pPr algn="just">
              <a:lnSpc>
                <a:spcPct val="120000"/>
              </a:lnSpc>
              <a:spcBef>
                <a:spcPts val="0"/>
              </a:spcBef>
              <a:buClrTx/>
              <a:buFont typeface="Wingdings" panose="05000000000000000000" pitchFamily="2" charset="2"/>
              <a:buChar char="q"/>
            </a:pPr>
            <a:r>
              <a:rPr lang="en-US" sz="3100" dirty="0">
                <a:solidFill>
                  <a:schemeClr val="tx1"/>
                </a:solidFill>
              </a:rPr>
              <a:t>Potential for ground water pollution.</a:t>
            </a:r>
          </a:p>
          <a:p>
            <a:pPr algn="just">
              <a:lnSpc>
                <a:spcPct val="120000"/>
              </a:lnSpc>
              <a:spcBef>
                <a:spcPts val="0"/>
              </a:spcBef>
              <a:buClrTx/>
              <a:buFont typeface="Wingdings" panose="05000000000000000000" pitchFamily="2" charset="2"/>
              <a:buChar char="q"/>
            </a:pPr>
            <a:r>
              <a:rPr lang="en-US" sz="3100" dirty="0">
                <a:solidFill>
                  <a:schemeClr val="tx1"/>
                </a:solidFill>
              </a:rPr>
              <a:t>Difficulty to sink/dig in rocky or sandy soil.</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03172850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200" b="1" dirty="0">
                <a:solidFill>
                  <a:srgbClr val="00B050"/>
                </a:solidFill>
              </a:rPr>
              <a:t>Guidelines for a latrine site </a:t>
            </a:r>
          </a:p>
          <a:p>
            <a:pPr algn="just">
              <a:lnSpc>
                <a:spcPct val="120000"/>
              </a:lnSpc>
              <a:spcBef>
                <a:spcPts val="0"/>
              </a:spcBef>
              <a:buClrTx/>
              <a:buFont typeface="Wingdings" panose="05000000000000000000" pitchFamily="2" charset="2"/>
              <a:buChar char="q"/>
            </a:pPr>
            <a:r>
              <a:rPr lang="en-US" sz="3200" dirty="0">
                <a:solidFill>
                  <a:schemeClr val="tx1"/>
                </a:solidFill>
              </a:rPr>
              <a:t>Pit latrines should be at least 2-3m respectively above the water table.</a:t>
            </a:r>
          </a:p>
          <a:p>
            <a:pPr algn="just">
              <a:lnSpc>
                <a:spcPct val="120000"/>
              </a:lnSpc>
              <a:spcBef>
                <a:spcPts val="0"/>
              </a:spcBef>
              <a:buClrTx/>
              <a:buFont typeface="Wingdings" panose="05000000000000000000" pitchFamily="2" charset="2"/>
              <a:buChar char="q"/>
            </a:pPr>
            <a:r>
              <a:rPr lang="en-US" sz="3200" dirty="0">
                <a:solidFill>
                  <a:schemeClr val="tx1"/>
                </a:solidFill>
              </a:rPr>
              <a:t>Latrines should be located at least 6metres away from the buildings</a:t>
            </a:r>
          </a:p>
          <a:p>
            <a:pPr algn="just">
              <a:lnSpc>
                <a:spcPct val="120000"/>
              </a:lnSpc>
              <a:spcBef>
                <a:spcPts val="0"/>
              </a:spcBef>
              <a:buClrTx/>
              <a:buFont typeface="Wingdings" panose="05000000000000000000" pitchFamily="2" charset="2"/>
              <a:buChar char="q"/>
            </a:pPr>
            <a:r>
              <a:rPr lang="en-US" sz="3200" dirty="0">
                <a:solidFill>
                  <a:schemeClr val="tx1"/>
                </a:solidFill>
              </a:rPr>
              <a:t>Wells should be located upstream to avoid contamination of the well by ground water passing through the pit latrine.</a:t>
            </a:r>
          </a:p>
          <a:p>
            <a:pPr algn="just">
              <a:lnSpc>
                <a:spcPct val="120000"/>
              </a:lnSpc>
              <a:spcBef>
                <a:spcPts val="0"/>
              </a:spcBef>
              <a:buClrTx/>
              <a:buFont typeface="Wingdings" panose="05000000000000000000" pitchFamily="2" charset="2"/>
              <a:buChar char="q"/>
            </a:pPr>
            <a:r>
              <a:rPr lang="en-US" sz="3200" dirty="0">
                <a:solidFill>
                  <a:schemeClr val="tx1"/>
                </a:solidFill>
              </a:rPr>
              <a:t>Distance between the latrine and the water source should be at least 20 meters.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91481030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rgbClr val="00B050"/>
                </a:solidFill>
              </a:rPr>
              <a:t>Borehole latrine : </a:t>
            </a:r>
          </a:p>
          <a:p>
            <a:pPr algn="just">
              <a:lnSpc>
                <a:spcPct val="120000"/>
              </a:lnSpc>
              <a:spcBef>
                <a:spcPts val="0"/>
              </a:spcBef>
              <a:buClrTx/>
              <a:buFont typeface="Wingdings" panose="05000000000000000000" pitchFamily="2" charset="2"/>
              <a:buChar char="q"/>
            </a:pPr>
            <a:r>
              <a:rPr lang="en-US" sz="2400" dirty="0">
                <a:solidFill>
                  <a:schemeClr val="tx1"/>
                </a:solidFill>
              </a:rPr>
              <a:t>About 18 inches in diameter and from 15 to 20 feet deep.</a:t>
            </a:r>
          </a:p>
          <a:p>
            <a:pPr algn="just">
              <a:lnSpc>
                <a:spcPct val="120000"/>
              </a:lnSpc>
              <a:spcBef>
                <a:spcPts val="0"/>
              </a:spcBef>
              <a:buClrTx/>
              <a:buFont typeface="Wingdings" panose="05000000000000000000" pitchFamily="2" charset="2"/>
              <a:buChar char="q"/>
            </a:pPr>
            <a:r>
              <a:rPr lang="en-US" sz="2400" dirty="0">
                <a:solidFill>
                  <a:schemeClr val="tx1"/>
                </a:solidFill>
              </a:rPr>
              <a:t>It has a smaller volume and fills up faster than a pit. </a:t>
            </a:r>
          </a:p>
          <a:p>
            <a:pPr algn="just">
              <a:lnSpc>
                <a:spcPct val="120000"/>
              </a:lnSpc>
              <a:spcBef>
                <a:spcPts val="0"/>
              </a:spcBef>
              <a:buClrTx/>
              <a:buFont typeface="Wingdings" panose="05000000000000000000" pitchFamily="2" charset="2"/>
              <a:buChar char="q"/>
            </a:pPr>
            <a:r>
              <a:rPr lang="en-US" sz="2400" dirty="0">
                <a:solidFill>
                  <a:schemeClr val="tx1"/>
                </a:solidFill>
              </a:rPr>
              <a:t>It is faster to install, and is appropriate following disasters</a:t>
            </a: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3100" dirty="0">
              <a:solidFill>
                <a:schemeClr val="tx1"/>
              </a:solidFill>
            </a:endParaRPr>
          </a:p>
          <a:p>
            <a:pPr algn="just">
              <a:lnSpc>
                <a:spcPct val="120000"/>
              </a:lnSpc>
              <a:spcBef>
                <a:spcPts val="0"/>
              </a:spcBef>
              <a:buClrTx/>
              <a:buFont typeface="Wingdings" panose="05000000000000000000" pitchFamily="2" charset="2"/>
              <a:buChar char="q"/>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3" descr="BOREHOLE PIT.gif">
            <a:extLst>
              <a:ext uri="{FF2B5EF4-FFF2-40B4-BE49-F238E27FC236}">
                <a16:creationId xmlns:a16="http://schemas.microsoft.com/office/drawing/2014/main" id="{133EAF20-D8E1-4109-AE9D-BF59CE23C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8125" y="1981727"/>
            <a:ext cx="3333750" cy="4257675"/>
          </a:xfrm>
          <a:prstGeom prst="rect">
            <a:avLst/>
          </a:prstGeom>
        </p:spPr>
      </p:pic>
      <p:graphicFrame>
        <p:nvGraphicFramePr>
          <p:cNvPr id="6" name="Table 5">
            <a:extLst>
              <a:ext uri="{FF2B5EF4-FFF2-40B4-BE49-F238E27FC236}">
                <a16:creationId xmlns:a16="http://schemas.microsoft.com/office/drawing/2014/main" id="{E4978701-D42E-4676-9AFB-A276C6A9A216}"/>
              </a:ext>
            </a:extLst>
          </p:cNvPr>
          <p:cNvGraphicFramePr>
            <a:graphicFrameLocks noGrp="1"/>
          </p:cNvGraphicFramePr>
          <p:nvPr/>
        </p:nvGraphicFramePr>
        <p:xfrm>
          <a:off x="3913187" y="2107244"/>
          <a:ext cx="4464050" cy="1817865"/>
        </p:xfrm>
        <a:graphic>
          <a:graphicData uri="http://schemas.openxmlformats.org/drawingml/2006/table">
            <a:tbl>
              <a:tblPr firstRow="1" bandRow="1">
                <a:tableStyleId>{5C22544A-7EE6-4342-B048-85BDC9FD1C3A}</a:tableStyleId>
              </a:tblPr>
              <a:tblGrid>
                <a:gridCol w="4464050">
                  <a:extLst>
                    <a:ext uri="{9D8B030D-6E8A-4147-A177-3AD203B41FA5}">
                      <a16:colId xmlns:a16="http://schemas.microsoft.com/office/drawing/2014/main" val="20000"/>
                    </a:ext>
                  </a:extLst>
                </a:gridCol>
              </a:tblGrid>
              <a:tr h="534283">
                <a:tc>
                  <a:txBody>
                    <a:bodyPr/>
                    <a:lstStyle/>
                    <a:p>
                      <a:r>
                        <a:rPr lang="en-US" sz="1800" dirty="0"/>
                        <a:t>Advantages </a:t>
                      </a:r>
                    </a:p>
                  </a:txBody>
                  <a:tcPr marL="91431" marR="91431" marT="45742" marB="45742"/>
                </a:tc>
                <a:extLst>
                  <a:ext uri="{0D108BD9-81ED-4DB2-BD59-A6C34878D82A}">
                    <a16:rowId xmlns:a16="http://schemas.microsoft.com/office/drawing/2014/main" val="10000"/>
                  </a:ext>
                </a:extLst>
              </a:tr>
              <a:tr h="641791">
                <a:tc>
                  <a:txBody>
                    <a:bodyPr/>
                    <a:lstStyle/>
                    <a:p>
                      <a:r>
                        <a:rPr lang="en-US" sz="1800" dirty="0"/>
                        <a:t>Can be excavated easily if the</a:t>
                      </a:r>
                      <a:r>
                        <a:rPr lang="en-US" sz="1800" baseline="0" dirty="0"/>
                        <a:t> boring equipment is available </a:t>
                      </a:r>
                      <a:endParaRPr lang="en-US" sz="1800" dirty="0"/>
                    </a:p>
                  </a:txBody>
                  <a:tcPr marL="91431" marR="91431" marT="45742" marB="45742"/>
                </a:tc>
                <a:extLst>
                  <a:ext uri="{0D108BD9-81ED-4DB2-BD59-A6C34878D82A}">
                    <a16:rowId xmlns:a16="http://schemas.microsoft.com/office/drawing/2014/main" val="10001"/>
                  </a:ext>
                </a:extLst>
              </a:tr>
              <a:tr h="641791">
                <a:tc>
                  <a:txBody>
                    <a:bodyPr/>
                    <a:lstStyle/>
                    <a:p>
                      <a:r>
                        <a:rPr lang="en-US" sz="1800" dirty="0"/>
                        <a:t>Suitable for short term use,</a:t>
                      </a:r>
                      <a:r>
                        <a:rPr lang="en-US" sz="1800" baseline="0" dirty="0"/>
                        <a:t> as in disaster situations. </a:t>
                      </a:r>
                      <a:endParaRPr lang="en-US" sz="1800" dirty="0"/>
                    </a:p>
                  </a:txBody>
                  <a:tcPr marL="91431" marR="91431" marT="45742" marB="45742"/>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98D0F1F4-B298-4A1C-B3DC-B967F5D3C5FD}"/>
              </a:ext>
            </a:extLst>
          </p:cNvPr>
          <p:cNvGraphicFramePr>
            <a:graphicFrameLocks noGrp="1"/>
          </p:cNvGraphicFramePr>
          <p:nvPr/>
        </p:nvGraphicFramePr>
        <p:xfrm>
          <a:off x="3913187" y="3896178"/>
          <a:ext cx="4464050" cy="3025776"/>
        </p:xfrm>
        <a:graphic>
          <a:graphicData uri="http://schemas.openxmlformats.org/drawingml/2006/table">
            <a:tbl>
              <a:tblPr firstRow="1" bandRow="1"/>
              <a:tblGrid>
                <a:gridCol w="4464050">
                  <a:extLst>
                    <a:ext uri="{9D8B030D-6E8A-4147-A177-3AD203B41FA5}">
                      <a16:colId xmlns:a16="http://schemas.microsoft.com/office/drawing/2014/main" val="20001"/>
                    </a:ext>
                  </a:extLst>
                </a:gridCol>
              </a:tblGrid>
              <a:tr h="68729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800" dirty="0"/>
                        <a:t>Disadvantages </a:t>
                      </a:r>
                    </a:p>
                  </a:txBody>
                  <a:tcPr marL="91431" marR="91431" marT="45742" marB="45742">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6951"/>
                    </a:solidFill>
                  </a:tcPr>
                </a:tc>
                <a:extLst>
                  <a:ext uri="{0D108BD9-81ED-4DB2-BD59-A6C34878D82A}">
                    <a16:rowId xmlns:a16="http://schemas.microsoft.com/office/drawing/2014/main" val="10000"/>
                  </a:ext>
                </a:extLst>
              </a:tr>
              <a:tr h="8255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dirty="0"/>
                        <a:t>Sides liable to be fouled with consequent fly nuisance </a:t>
                      </a:r>
                    </a:p>
                  </a:txBody>
                  <a:tcPr marL="91431" marR="91431" marT="45742" marB="45742">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6951">
                        <a:tint val="40000"/>
                      </a:srgbClr>
                    </a:solidFill>
                  </a:tcPr>
                </a:tc>
                <a:extLst>
                  <a:ext uri="{0D108BD9-81ED-4DB2-BD59-A6C34878D82A}">
                    <a16:rowId xmlns:a16="http://schemas.microsoft.com/office/drawing/2014/main" val="10001"/>
                  </a:ext>
                </a:extLst>
              </a:tr>
              <a:tr h="82559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dirty="0"/>
                        <a:t>Greater risk of ground</a:t>
                      </a:r>
                      <a:r>
                        <a:rPr lang="en-US" sz="1800" baseline="0" dirty="0"/>
                        <a:t> water pollution owing to depth of hole.</a:t>
                      </a:r>
                      <a:endParaRPr lang="en-US" sz="1800" dirty="0"/>
                    </a:p>
                  </a:txBody>
                  <a:tcPr marL="91431" marR="91431" marT="45742" marB="4574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66951">
                        <a:tint val="20000"/>
                      </a:srgbClr>
                    </a:solidFill>
                  </a:tcPr>
                </a:tc>
                <a:extLst>
                  <a:ext uri="{0D108BD9-81ED-4DB2-BD59-A6C34878D82A}">
                    <a16:rowId xmlns:a16="http://schemas.microsoft.com/office/drawing/2014/main" val="10002"/>
                  </a:ext>
                </a:extLst>
              </a:tr>
              <a:tr h="68729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800" dirty="0"/>
                        <a:t>Short life owing to small cross sectional</a:t>
                      </a:r>
                      <a:r>
                        <a:rPr lang="en-US" sz="1800" baseline="0" dirty="0"/>
                        <a:t> area. </a:t>
                      </a:r>
                      <a:endParaRPr lang="en-US" sz="1800" dirty="0"/>
                    </a:p>
                  </a:txBody>
                  <a:tcPr marL="91431" marR="91431" marT="45742" marB="45742">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66951">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526375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Trench latrine:</a:t>
            </a:r>
          </a:p>
          <a:p>
            <a:pPr algn="just">
              <a:lnSpc>
                <a:spcPct val="120000"/>
              </a:lnSpc>
              <a:spcBef>
                <a:spcPts val="0"/>
              </a:spcBef>
              <a:buClrTx/>
              <a:buFont typeface="Wingdings" panose="05000000000000000000" pitchFamily="2" charset="2"/>
              <a:buChar char="q"/>
            </a:pPr>
            <a:r>
              <a:rPr lang="en-US" sz="2800" dirty="0">
                <a:solidFill>
                  <a:schemeClr val="tx1"/>
                </a:solidFill>
              </a:rPr>
              <a:t>A trench is dug </a:t>
            </a:r>
          </a:p>
          <a:p>
            <a:pPr algn="just">
              <a:lnSpc>
                <a:spcPct val="120000"/>
              </a:lnSpc>
              <a:spcBef>
                <a:spcPts val="0"/>
              </a:spcBef>
              <a:buClrTx/>
              <a:buFont typeface="Wingdings" panose="05000000000000000000" pitchFamily="2" charset="2"/>
              <a:buChar char="q"/>
            </a:pPr>
            <a:r>
              <a:rPr lang="en-US" sz="2800" dirty="0">
                <a:solidFill>
                  <a:schemeClr val="tx1"/>
                </a:solidFill>
              </a:rPr>
              <a:t>A number of holes with dividing partitions constructed over it. </a:t>
            </a:r>
          </a:p>
          <a:p>
            <a:pPr algn="just">
              <a:lnSpc>
                <a:spcPct val="120000"/>
              </a:lnSpc>
              <a:spcBef>
                <a:spcPts val="0"/>
              </a:spcBef>
              <a:buClrTx/>
              <a:buFont typeface="Wingdings" panose="05000000000000000000" pitchFamily="2" charset="2"/>
              <a:buChar char="q"/>
            </a:pPr>
            <a:r>
              <a:rPr lang="en-US" sz="2800" dirty="0">
                <a:solidFill>
                  <a:schemeClr val="tx1"/>
                </a:solidFill>
              </a:rPr>
              <a:t>Used in temporary work camps.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39766" y="6345688"/>
            <a:ext cx="1004234"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3" descr="shallow-trench-latrine-12.jpg">
            <a:extLst>
              <a:ext uri="{FF2B5EF4-FFF2-40B4-BE49-F238E27FC236}">
                <a16:creationId xmlns:a16="http://schemas.microsoft.com/office/drawing/2014/main" id="{7DAA302E-E269-4948-A19E-3DC2873D7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19200" y="2895600"/>
            <a:ext cx="6019800" cy="3819626"/>
          </a:xfrm>
          <a:prstGeom prst="rect">
            <a:avLst/>
          </a:prstGeom>
        </p:spPr>
      </p:pic>
    </p:spTree>
    <p:extLst>
      <p:ext uri="{BB962C8B-B14F-4D97-AF65-F5344CB8AC3E}">
        <p14:creationId xmlns:p14="http://schemas.microsoft.com/office/powerpoint/2010/main" val="406604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US" sz="2600" b="1" dirty="0">
                <a:solidFill>
                  <a:srgbClr val="00B050"/>
                </a:solidFill>
              </a:rPr>
              <a:t>Water</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Is composed of two hydrogens and one oxygen per molecule of water.</a:t>
            </a:r>
          </a:p>
          <a:p>
            <a:pPr algn="just">
              <a:lnSpc>
                <a:spcPct val="120000"/>
              </a:lnSpc>
              <a:spcBef>
                <a:spcPts val="0"/>
              </a:spcBef>
              <a:buClrTx/>
              <a:buFont typeface="Wingdings" panose="05000000000000000000" pitchFamily="2" charset="2"/>
              <a:buChar char="q"/>
            </a:pPr>
            <a:r>
              <a:rPr lang="en-US" sz="2600" dirty="0">
                <a:solidFill>
                  <a:schemeClr val="tx1"/>
                </a:solidFill>
              </a:rPr>
              <a:t>Essential constituent of food and human body</a:t>
            </a:r>
          </a:p>
          <a:p>
            <a:pPr algn="just">
              <a:lnSpc>
                <a:spcPct val="120000"/>
              </a:lnSpc>
              <a:spcBef>
                <a:spcPts val="0"/>
              </a:spcBef>
              <a:buClrTx/>
              <a:buFont typeface="Wingdings" panose="05000000000000000000" pitchFamily="2" charset="2"/>
              <a:buChar char="q"/>
            </a:pPr>
            <a:r>
              <a:rPr lang="en-US" sz="2600" dirty="0">
                <a:solidFill>
                  <a:schemeClr val="tx1"/>
                </a:solidFill>
              </a:rPr>
              <a:t>Your body is made up of more than 50% water. It is necessary for so many processes that take place moment by moment inside our bodies.</a:t>
            </a:r>
          </a:p>
          <a:p>
            <a:pPr marL="0" indent="0" algn="ctr">
              <a:lnSpc>
                <a:spcPct val="120000"/>
              </a:lnSpc>
              <a:spcBef>
                <a:spcPts val="0"/>
              </a:spcBef>
              <a:buClrTx/>
              <a:buNone/>
            </a:pPr>
            <a:r>
              <a:rPr lang="en-US" sz="2600" b="1" dirty="0">
                <a:solidFill>
                  <a:srgbClr val="00B050"/>
                </a:solidFill>
              </a:rPr>
              <a:t>Functions of water</a:t>
            </a:r>
          </a:p>
          <a:p>
            <a:pPr algn="just">
              <a:lnSpc>
                <a:spcPct val="120000"/>
              </a:lnSpc>
              <a:spcBef>
                <a:spcPts val="0"/>
              </a:spcBef>
              <a:buClrTx/>
              <a:buFont typeface="Wingdings" panose="05000000000000000000" pitchFamily="2" charset="2"/>
              <a:buChar char="q"/>
            </a:pPr>
            <a:r>
              <a:rPr lang="en-US" sz="2600" dirty="0">
                <a:solidFill>
                  <a:schemeClr val="tx1"/>
                </a:solidFill>
              </a:rPr>
              <a:t>Acts as a carrier of nutrients in foods</a:t>
            </a:r>
          </a:p>
          <a:p>
            <a:pPr algn="just">
              <a:lnSpc>
                <a:spcPct val="120000"/>
              </a:lnSpc>
              <a:spcBef>
                <a:spcPts val="0"/>
              </a:spcBef>
              <a:buClrTx/>
              <a:buFont typeface="Wingdings" panose="05000000000000000000" pitchFamily="2" charset="2"/>
              <a:buChar char="q"/>
            </a:pPr>
            <a:r>
              <a:rPr lang="en-US" sz="2600" dirty="0">
                <a:solidFill>
                  <a:schemeClr val="tx1"/>
                </a:solidFill>
              </a:rPr>
              <a:t>Maintains the structure of the food material</a:t>
            </a:r>
          </a:p>
          <a:p>
            <a:pPr algn="just">
              <a:lnSpc>
                <a:spcPct val="120000"/>
              </a:lnSpc>
              <a:spcBef>
                <a:spcPts val="0"/>
              </a:spcBef>
              <a:buClrTx/>
              <a:buFont typeface="Wingdings" panose="05000000000000000000" pitchFamily="2" charset="2"/>
              <a:buChar char="q"/>
            </a:pPr>
            <a:r>
              <a:rPr lang="en-US" sz="2600" dirty="0">
                <a:solidFill>
                  <a:schemeClr val="tx1"/>
                </a:solidFill>
              </a:rPr>
              <a:t>Acts as a reactant and a reaction medium for many biological reactions</a:t>
            </a:r>
          </a:p>
          <a:p>
            <a:pPr algn="just">
              <a:lnSpc>
                <a:spcPct val="120000"/>
              </a:lnSpc>
              <a:spcBef>
                <a:spcPts val="0"/>
              </a:spcBef>
              <a:buClrTx/>
              <a:buFont typeface="Wingdings" panose="05000000000000000000" pitchFamily="2" charset="2"/>
              <a:buChar char="q"/>
            </a:pPr>
            <a:r>
              <a:rPr lang="en-US" sz="2600" dirty="0">
                <a:solidFill>
                  <a:schemeClr val="tx1"/>
                </a:solidFill>
              </a:rPr>
              <a:t>Acts as a stabilizer of biological polymers</a:t>
            </a:r>
          </a:p>
          <a:p>
            <a:pPr algn="just">
              <a:lnSpc>
                <a:spcPct val="120000"/>
              </a:lnSpc>
              <a:spcBef>
                <a:spcPts val="0"/>
              </a:spcBef>
              <a:buClrTx/>
              <a:buFont typeface="Wingdings" panose="05000000000000000000" pitchFamily="2" charset="2"/>
              <a:buChar char="q"/>
            </a:pPr>
            <a:r>
              <a:rPr lang="en-US" sz="2600" dirty="0">
                <a:solidFill>
                  <a:schemeClr val="tx1"/>
                </a:solidFill>
              </a:rPr>
              <a:t>Make up 50-70 percentage of our body</a:t>
            </a:r>
          </a:p>
          <a:p>
            <a:pPr algn="just">
              <a:lnSpc>
                <a:spcPct val="120000"/>
              </a:lnSpc>
              <a:spcBef>
                <a:spcPts val="0"/>
              </a:spcBef>
              <a:buClrTx/>
              <a:buFont typeface="Wingdings" panose="05000000000000000000" pitchFamily="2" charset="2"/>
              <a:buChar char="q"/>
            </a:pPr>
            <a:r>
              <a:rPr lang="en-US" sz="2600" dirty="0">
                <a:solidFill>
                  <a:schemeClr val="tx1"/>
                </a:solidFill>
              </a:rPr>
              <a:t>Need it growth and body maintenance</a:t>
            </a:r>
          </a:p>
          <a:p>
            <a:pPr algn="just">
              <a:lnSpc>
                <a:spcPct val="120000"/>
              </a:lnSpc>
              <a:spcBef>
                <a:spcPts val="0"/>
              </a:spcBef>
              <a:buClrTx/>
              <a:buFont typeface="Wingdings" panose="05000000000000000000" pitchFamily="2" charset="2"/>
              <a:buChar char="q"/>
            </a:pPr>
            <a:r>
              <a:rPr lang="en-US" sz="2600" dirty="0">
                <a:solidFill>
                  <a:schemeClr val="tx1"/>
                </a:solidFill>
              </a:rPr>
              <a:t>Vital component of our diets </a:t>
            </a:r>
          </a:p>
          <a:p>
            <a:pPr algn="just">
              <a:lnSpc>
                <a:spcPct val="120000"/>
              </a:lnSpc>
              <a:spcBef>
                <a:spcPts val="0"/>
              </a:spcBef>
              <a:buClrTx/>
              <a:buFont typeface="Wingdings" panose="05000000000000000000" pitchFamily="2" charset="2"/>
              <a:buChar char="q"/>
            </a:pPr>
            <a:endParaRPr lang="en-US" sz="2600" dirty="0">
              <a:solidFill>
                <a:srgbClr val="FF0000"/>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0365255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solidFill>
                  <a:srgbClr val="00B050"/>
                </a:solidFill>
              </a:rPr>
              <a:t>Bucket latrines:</a:t>
            </a:r>
          </a:p>
          <a:p>
            <a:pPr algn="just">
              <a:lnSpc>
                <a:spcPct val="120000"/>
              </a:lnSpc>
              <a:spcBef>
                <a:spcPts val="0"/>
              </a:spcBef>
              <a:buClrTx/>
              <a:buFont typeface="Wingdings" panose="05000000000000000000" pitchFamily="2" charset="2"/>
              <a:buChar char="q"/>
            </a:pPr>
            <a:r>
              <a:rPr lang="en-US" sz="2400" dirty="0">
                <a:solidFill>
                  <a:schemeClr val="tx1"/>
                </a:solidFill>
              </a:rPr>
              <a:t>Also known as pail closets </a:t>
            </a:r>
          </a:p>
          <a:p>
            <a:pPr algn="just">
              <a:lnSpc>
                <a:spcPct val="120000"/>
              </a:lnSpc>
              <a:spcBef>
                <a:spcPts val="0"/>
              </a:spcBef>
              <a:buClrTx/>
              <a:buFont typeface="Wingdings" panose="05000000000000000000" pitchFamily="2" charset="2"/>
              <a:buChar char="q"/>
            </a:pPr>
            <a:r>
              <a:rPr lang="en-US" sz="2400" dirty="0">
                <a:solidFill>
                  <a:schemeClr val="tx1"/>
                </a:solidFill>
              </a:rPr>
              <a:t>Used where the water tables are high.</a:t>
            </a:r>
          </a:p>
          <a:p>
            <a:pPr algn="just">
              <a:lnSpc>
                <a:spcPct val="120000"/>
              </a:lnSpc>
              <a:spcBef>
                <a:spcPts val="0"/>
              </a:spcBef>
              <a:buClrTx/>
              <a:buFont typeface="Wingdings" panose="05000000000000000000" pitchFamily="2" charset="2"/>
              <a:buChar char="q"/>
            </a:pPr>
            <a:r>
              <a:rPr lang="en-US" sz="2400" dirty="0">
                <a:solidFill>
                  <a:schemeClr val="tx1"/>
                </a:solidFill>
              </a:rPr>
              <a:t> A squatting slab or seat is placed above the bucket.</a:t>
            </a:r>
          </a:p>
          <a:p>
            <a:pPr algn="just">
              <a:lnSpc>
                <a:spcPct val="120000"/>
              </a:lnSpc>
              <a:spcBef>
                <a:spcPts val="0"/>
              </a:spcBef>
              <a:buClrTx/>
              <a:buFont typeface="Wingdings" panose="05000000000000000000" pitchFamily="2" charset="2"/>
              <a:buChar char="q"/>
            </a:pPr>
            <a:r>
              <a:rPr lang="en-US" sz="2400" dirty="0">
                <a:solidFill>
                  <a:schemeClr val="tx1"/>
                </a:solidFill>
              </a:rPr>
              <a:t>Fills within a few days. </a:t>
            </a:r>
          </a:p>
          <a:p>
            <a:pPr algn="just">
              <a:lnSpc>
                <a:spcPct val="120000"/>
              </a:lnSpc>
              <a:spcBef>
                <a:spcPts val="0"/>
              </a:spcBef>
              <a:buClrTx/>
              <a:buFont typeface="Wingdings" panose="05000000000000000000" pitchFamily="2" charset="2"/>
              <a:buChar char="q"/>
            </a:pPr>
            <a:r>
              <a:rPr lang="en-US" sz="2400" dirty="0">
                <a:solidFill>
                  <a:schemeClr val="tx1"/>
                </a:solidFill>
              </a:rPr>
              <a:t>It is unpleasant to emptying it </a:t>
            </a:r>
          </a:p>
          <a:p>
            <a:pPr algn="just">
              <a:lnSpc>
                <a:spcPct val="120000"/>
              </a:lnSpc>
              <a:spcBef>
                <a:spcPts val="0"/>
              </a:spcBef>
              <a:buClrTx/>
              <a:buFont typeface="Wingdings" panose="05000000000000000000" pitchFamily="2" charset="2"/>
              <a:buChar char="q"/>
            </a:pPr>
            <a:r>
              <a:rPr lang="en-US" sz="2400" dirty="0">
                <a:solidFill>
                  <a:schemeClr val="tx1"/>
                </a:solidFill>
              </a:rPr>
              <a:t>Causes spillage which attracts flies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graphicFrame>
        <p:nvGraphicFramePr>
          <p:cNvPr id="4" name="Table 3">
            <a:extLst>
              <a:ext uri="{FF2B5EF4-FFF2-40B4-BE49-F238E27FC236}">
                <a16:creationId xmlns:a16="http://schemas.microsoft.com/office/drawing/2014/main" id="{767641BA-5C7A-4A81-9530-E359067DDFCA}"/>
              </a:ext>
            </a:extLst>
          </p:cNvPr>
          <p:cNvGraphicFramePr>
            <a:graphicFrameLocks noGrp="1"/>
          </p:cNvGraphicFramePr>
          <p:nvPr/>
        </p:nvGraphicFramePr>
        <p:xfrm>
          <a:off x="195263" y="3429000"/>
          <a:ext cx="8186737" cy="3257651"/>
        </p:xfrm>
        <a:graphic>
          <a:graphicData uri="http://schemas.openxmlformats.org/drawingml/2006/table">
            <a:tbl>
              <a:tblPr firstRow="1" bandRow="1">
                <a:tableStyleId>{5C22544A-7EE6-4342-B048-85BDC9FD1C3A}</a:tableStyleId>
              </a:tblPr>
              <a:tblGrid>
                <a:gridCol w="4175337">
                  <a:extLst>
                    <a:ext uri="{9D8B030D-6E8A-4147-A177-3AD203B41FA5}">
                      <a16:colId xmlns:a16="http://schemas.microsoft.com/office/drawing/2014/main" val="20000"/>
                    </a:ext>
                  </a:extLst>
                </a:gridCol>
                <a:gridCol w="4011400">
                  <a:extLst>
                    <a:ext uri="{9D8B030D-6E8A-4147-A177-3AD203B41FA5}">
                      <a16:colId xmlns:a16="http://schemas.microsoft.com/office/drawing/2014/main" val="20001"/>
                    </a:ext>
                  </a:extLst>
                </a:gridCol>
              </a:tblGrid>
              <a:tr h="504845">
                <a:tc>
                  <a:txBody>
                    <a:bodyPr/>
                    <a:lstStyle/>
                    <a:p>
                      <a:r>
                        <a:rPr lang="en-US" sz="2000" dirty="0"/>
                        <a:t>Advantages</a:t>
                      </a:r>
                      <a:r>
                        <a:rPr lang="en-US" sz="2000" baseline="0" dirty="0"/>
                        <a:t> </a:t>
                      </a:r>
                      <a:endParaRPr lang="en-US" sz="2000" dirty="0"/>
                    </a:p>
                  </a:txBody>
                  <a:tcPr marL="91428" marR="91428" marT="45709" marB="45709"/>
                </a:tc>
                <a:tc>
                  <a:txBody>
                    <a:bodyPr/>
                    <a:lstStyle/>
                    <a:p>
                      <a:r>
                        <a:rPr lang="en-US" sz="2000" dirty="0"/>
                        <a:t>Disadvantages </a:t>
                      </a:r>
                    </a:p>
                  </a:txBody>
                  <a:tcPr marL="91428" marR="91428" marT="45709" marB="45709"/>
                </a:tc>
                <a:extLst>
                  <a:ext uri="{0D108BD9-81ED-4DB2-BD59-A6C34878D82A}">
                    <a16:rowId xmlns:a16="http://schemas.microsoft.com/office/drawing/2014/main" val="10000"/>
                  </a:ext>
                </a:extLst>
              </a:tr>
              <a:tr h="504845">
                <a:tc>
                  <a:txBody>
                    <a:bodyPr/>
                    <a:lstStyle/>
                    <a:p>
                      <a:r>
                        <a:rPr lang="en-US" sz="2000" dirty="0"/>
                        <a:t>Low initial cost </a:t>
                      </a:r>
                    </a:p>
                  </a:txBody>
                  <a:tcPr marL="91428" marR="91428" marT="45709" marB="45709"/>
                </a:tc>
                <a:tc>
                  <a:txBody>
                    <a:bodyPr/>
                    <a:lstStyle/>
                    <a:p>
                      <a:r>
                        <a:rPr lang="en-US" sz="2000" dirty="0"/>
                        <a:t>Malodorous </a:t>
                      </a:r>
                    </a:p>
                  </a:txBody>
                  <a:tcPr marL="91428" marR="91428" marT="45709" marB="45709"/>
                </a:tc>
                <a:extLst>
                  <a:ext uri="{0D108BD9-81ED-4DB2-BD59-A6C34878D82A}">
                    <a16:rowId xmlns:a16="http://schemas.microsoft.com/office/drawing/2014/main" val="10001"/>
                  </a:ext>
                </a:extLst>
              </a:tr>
              <a:tr h="504845">
                <a:tc>
                  <a:txBody>
                    <a:bodyPr/>
                    <a:lstStyle/>
                    <a:p>
                      <a:endParaRPr lang="en-US" sz="2000"/>
                    </a:p>
                  </a:txBody>
                  <a:tcPr marL="91428" marR="91428" marT="45709" marB="45709"/>
                </a:tc>
                <a:tc>
                  <a:txBody>
                    <a:bodyPr/>
                    <a:lstStyle/>
                    <a:p>
                      <a:r>
                        <a:rPr lang="en-US" sz="2000" dirty="0"/>
                        <a:t>Creates fly nuisance </a:t>
                      </a:r>
                    </a:p>
                  </a:txBody>
                  <a:tcPr marL="91428" marR="91428" marT="45709" marB="45709"/>
                </a:tc>
                <a:extLst>
                  <a:ext uri="{0D108BD9-81ED-4DB2-BD59-A6C34878D82A}">
                    <a16:rowId xmlns:a16="http://schemas.microsoft.com/office/drawing/2014/main" val="10002"/>
                  </a:ext>
                </a:extLst>
              </a:tr>
              <a:tr h="871558">
                <a:tc>
                  <a:txBody>
                    <a:bodyPr/>
                    <a:lstStyle/>
                    <a:p>
                      <a:endParaRPr lang="en-US" sz="2000"/>
                    </a:p>
                  </a:txBody>
                  <a:tcPr marL="91428" marR="91428" marT="45709" marB="45709"/>
                </a:tc>
                <a:tc>
                  <a:txBody>
                    <a:bodyPr/>
                    <a:lstStyle/>
                    <a:p>
                      <a:r>
                        <a:rPr lang="en-US" sz="2000" dirty="0"/>
                        <a:t>Danger to health of those who collect or use the night soil. </a:t>
                      </a:r>
                    </a:p>
                  </a:txBody>
                  <a:tcPr marL="91428" marR="91428" marT="45709" marB="45709"/>
                </a:tc>
                <a:extLst>
                  <a:ext uri="{0D108BD9-81ED-4DB2-BD59-A6C34878D82A}">
                    <a16:rowId xmlns:a16="http://schemas.microsoft.com/office/drawing/2014/main" val="10003"/>
                  </a:ext>
                </a:extLst>
              </a:tr>
              <a:tr h="871558">
                <a:tc>
                  <a:txBody>
                    <a:bodyPr/>
                    <a:lstStyle/>
                    <a:p>
                      <a:endParaRPr lang="en-US" sz="2000"/>
                    </a:p>
                  </a:txBody>
                  <a:tcPr marL="91428" marR="91428" marT="45709" marB="45709"/>
                </a:tc>
                <a:tc>
                  <a:txBody>
                    <a:bodyPr/>
                    <a:lstStyle/>
                    <a:p>
                      <a:r>
                        <a:rPr lang="en-US" sz="2000" dirty="0"/>
                        <a:t>Collection is</a:t>
                      </a:r>
                      <a:r>
                        <a:rPr lang="en-US" sz="2000" baseline="0" dirty="0"/>
                        <a:t> environmentally and physically undesirable. </a:t>
                      </a:r>
                      <a:endParaRPr lang="en-US" sz="2000" dirty="0"/>
                    </a:p>
                  </a:txBody>
                  <a:tcPr marL="91428" marR="91428" marT="45709" marB="4570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4309213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000" b="1" dirty="0">
                <a:solidFill>
                  <a:srgbClr val="00B050"/>
                </a:solidFill>
              </a:rPr>
              <a:t>Composting pit latrine </a:t>
            </a:r>
          </a:p>
          <a:p>
            <a:pPr algn="just">
              <a:lnSpc>
                <a:spcPct val="120000"/>
              </a:lnSpc>
              <a:spcBef>
                <a:spcPts val="0"/>
              </a:spcBef>
              <a:buClrTx/>
              <a:buFont typeface="Wingdings" panose="05000000000000000000" pitchFamily="2" charset="2"/>
              <a:buChar char="q"/>
            </a:pPr>
            <a:r>
              <a:rPr lang="en-US" sz="2000" dirty="0">
                <a:solidFill>
                  <a:schemeClr val="tx1"/>
                </a:solidFill>
              </a:rPr>
              <a:t>It uses a predominantly aerobic processing system that treats excreta, typically with no water . </a:t>
            </a:r>
          </a:p>
          <a:p>
            <a:pPr algn="just">
              <a:lnSpc>
                <a:spcPct val="120000"/>
              </a:lnSpc>
              <a:spcBef>
                <a:spcPts val="0"/>
              </a:spcBef>
              <a:buClrTx/>
              <a:buFont typeface="Wingdings" panose="05000000000000000000" pitchFamily="2" charset="2"/>
              <a:buChar char="q"/>
            </a:pPr>
            <a:r>
              <a:rPr lang="en-US" sz="2000" dirty="0">
                <a:solidFill>
                  <a:schemeClr val="tx1"/>
                </a:solidFill>
              </a:rPr>
              <a:t>Suitable where the water table is too high. </a:t>
            </a:r>
          </a:p>
          <a:p>
            <a:pPr algn="just">
              <a:lnSpc>
                <a:spcPct val="120000"/>
              </a:lnSpc>
              <a:spcBef>
                <a:spcPts val="0"/>
              </a:spcBef>
              <a:buClrTx/>
              <a:buFont typeface="Wingdings" panose="05000000000000000000" pitchFamily="2" charset="2"/>
              <a:buChar char="q"/>
            </a:pPr>
            <a:r>
              <a:rPr lang="en-US" sz="2000" dirty="0">
                <a:solidFill>
                  <a:schemeClr val="tx1"/>
                </a:solidFill>
              </a:rPr>
              <a:t>Composting toilets may be used as an alternative to flush toilets in situations where there is no suitable water supply or waste treatment facility available or to capture nutrients in human excreta as human manure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Content Placeholder 3" descr="heh_session20_fig6.jpg">
            <a:extLst>
              <a:ext uri="{FF2B5EF4-FFF2-40B4-BE49-F238E27FC236}">
                <a16:creationId xmlns:a16="http://schemas.microsoft.com/office/drawing/2014/main" id="{79F48F4D-08C3-4DD4-8D03-7BE2ED711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588" y="3489008"/>
            <a:ext cx="7346150" cy="3295224"/>
          </a:xfrm>
          <a:prstGeom prst="rect">
            <a:avLst/>
          </a:prstGeom>
        </p:spPr>
      </p:pic>
      <p:graphicFrame>
        <p:nvGraphicFramePr>
          <p:cNvPr id="6" name="Table 5">
            <a:extLst>
              <a:ext uri="{FF2B5EF4-FFF2-40B4-BE49-F238E27FC236}">
                <a16:creationId xmlns:a16="http://schemas.microsoft.com/office/drawing/2014/main" id="{49C5DAC8-4061-4CAC-8E8E-43E95C367735}"/>
              </a:ext>
            </a:extLst>
          </p:cNvPr>
          <p:cNvGraphicFramePr>
            <a:graphicFrameLocks noGrp="1"/>
          </p:cNvGraphicFramePr>
          <p:nvPr/>
        </p:nvGraphicFramePr>
        <p:xfrm>
          <a:off x="3147602" y="2819400"/>
          <a:ext cx="5599913" cy="1514372"/>
        </p:xfrm>
        <a:graphic>
          <a:graphicData uri="http://schemas.openxmlformats.org/drawingml/2006/table">
            <a:tbl>
              <a:tblPr firstRow="1" bandRow="1">
                <a:tableStyleId>{5C22544A-7EE6-4342-B048-85BDC9FD1C3A}</a:tableStyleId>
              </a:tblPr>
              <a:tblGrid>
                <a:gridCol w="2161370">
                  <a:extLst>
                    <a:ext uri="{9D8B030D-6E8A-4147-A177-3AD203B41FA5}">
                      <a16:colId xmlns:a16="http://schemas.microsoft.com/office/drawing/2014/main" val="20000"/>
                    </a:ext>
                  </a:extLst>
                </a:gridCol>
                <a:gridCol w="3438543">
                  <a:extLst>
                    <a:ext uri="{9D8B030D-6E8A-4147-A177-3AD203B41FA5}">
                      <a16:colId xmlns:a16="http://schemas.microsoft.com/office/drawing/2014/main" val="20001"/>
                    </a:ext>
                  </a:extLst>
                </a:gridCol>
              </a:tblGrid>
              <a:tr h="173676">
                <a:tc>
                  <a:txBody>
                    <a:bodyPr/>
                    <a:lstStyle/>
                    <a:p>
                      <a:r>
                        <a:rPr lang="en-US" sz="1400" dirty="0"/>
                        <a:t>Advantages </a:t>
                      </a:r>
                    </a:p>
                  </a:txBody>
                  <a:tcPr marL="91441" marR="91441" marT="45705" marB="45705"/>
                </a:tc>
                <a:tc>
                  <a:txBody>
                    <a:bodyPr/>
                    <a:lstStyle/>
                    <a:p>
                      <a:r>
                        <a:rPr lang="en-US" sz="1400" dirty="0"/>
                        <a:t>Disadvantages</a:t>
                      </a:r>
                      <a:r>
                        <a:rPr lang="en-US" sz="1400" baseline="0" dirty="0"/>
                        <a:t> </a:t>
                      </a:r>
                      <a:endParaRPr lang="en-US" sz="1400" dirty="0"/>
                    </a:p>
                  </a:txBody>
                  <a:tcPr marL="91441" marR="91441" marT="45705" marB="45705"/>
                </a:tc>
                <a:extLst>
                  <a:ext uri="{0D108BD9-81ED-4DB2-BD59-A6C34878D82A}">
                    <a16:rowId xmlns:a16="http://schemas.microsoft.com/office/drawing/2014/main" val="10000"/>
                  </a:ext>
                </a:extLst>
              </a:tr>
              <a:tr h="295262">
                <a:tc>
                  <a:txBody>
                    <a:bodyPr/>
                    <a:lstStyle/>
                    <a:p>
                      <a:r>
                        <a:rPr lang="en-US" sz="1200" dirty="0"/>
                        <a:t>Valuable humus is produced</a:t>
                      </a:r>
                    </a:p>
                  </a:txBody>
                  <a:tcPr marL="91441" marR="91441" marT="45705" marB="45705"/>
                </a:tc>
                <a:tc>
                  <a:txBody>
                    <a:bodyPr/>
                    <a:lstStyle/>
                    <a:p>
                      <a:r>
                        <a:rPr lang="en-US" sz="1200" dirty="0"/>
                        <a:t>Careful operation is essential</a:t>
                      </a:r>
                      <a:r>
                        <a:rPr lang="en-US" sz="1200" baseline="0" dirty="0"/>
                        <a:t> </a:t>
                      </a:r>
                      <a:endParaRPr lang="en-US" sz="1200" dirty="0"/>
                    </a:p>
                  </a:txBody>
                  <a:tcPr marL="91441" marR="91441" marT="45705" marB="45705"/>
                </a:tc>
                <a:extLst>
                  <a:ext uri="{0D108BD9-81ED-4DB2-BD59-A6C34878D82A}">
                    <a16:rowId xmlns:a16="http://schemas.microsoft.com/office/drawing/2014/main" val="10001"/>
                  </a:ext>
                </a:extLst>
              </a:tr>
              <a:tr h="295262">
                <a:tc>
                  <a:txBody>
                    <a:bodyPr/>
                    <a:lstStyle/>
                    <a:p>
                      <a:endParaRPr lang="en-US" sz="1200"/>
                    </a:p>
                  </a:txBody>
                  <a:tcPr marL="91441" marR="91441" marT="45705" marB="45705"/>
                </a:tc>
                <a:tc>
                  <a:txBody>
                    <a:bodyPr/>
                    <a:lstStyle/>
                    <a:p>
                      <a:r>
                        <a:rPr lang="en-US" sz="1200" dirty="0"/>
                        <a:t>Urine has to be collected separately in the batch system </a:t>
                      </a:r>
                    </a:p>
                  </a:txBody>
                  <a:tcPr marL="91441" marR="91441" marT="45705" marB="45705"/>
                </a:tc>
                <a:extLst>
                  <a:ext uri="{0D108BD9-81ED-4DB2-BD59-A6C34878D82A}">
                    <a16:rowId xmlns:a16="http://schemas.microsoft.com/office/drawing/2014/main" val="10002"/>
                  </a:ext>
                </a:extLst>
              </a:tr>
              <a:tr h="295262">
                <a:tc>
                  <a:txBody>
                    <a:bodyPr/>
                    <a:lstStyle/>
                    <a:p>
                      <a:endParaRPr lang="en-US" sz="1200"/>
                    </a:p>
                  </a:txBody>
                  <a:tcPr marL="91441" marR="91441" marT="45705" marB="45705"/>
                </a:tc>
                <a:tc>
                  <a:txBody>
                    <a:bodyPr/>
                    <a:lstStyle/>
                    <a:p>
                      <a:r>
                        <a:rPr lang="en-US" sz="1200" dirty="0"/>
                        <a:t>Ash or vegetable matter must be added regularly.</a:t>
                      </a:r>
                    </a:p>
                  </a:txBody>
                  <a:tcPr marL="91441" marR="91441" marT="45705" marB="4570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9947629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Ventilated pit latrine (VIP)</a:t>
            </a:r>
          </a:p>
          <a:p>
            <a:pPr marL="0" indent="0" algn="just">
              <a:lnSpc>
                <a:spcPct val="120000"/>
              </a:lnSpc>
              <a:spcBef>
                <a:spcPts val="0"/>
              </a:spcBef>
              <a:buClrTx/>
              <a:buNone/>
            </a:pPr>
            <a:r>
              <a:rPr lang="en-US" dirty="0"/>
              <a:t>Fly and odor nuisance may be substantially reduced if the pit is ventilated by a pipe extending above the latrine roof, with fly proof netting across the top. </a:t>
            </a:r>
          </a:p>
          <a:p>
            <a:pPr marL="0" indent="0" algn="just">
              <a:lnSpc>
                <a:spcPct val="120000"/>
              </a:lnSpc>
              <a:spcBef>
                <a:spcPts val="0"/>
              </a:spcBef>
              <a:buClrTx/>
              <a:buNone/>
            </a:pPr>
            <a:r>
              <a:rPr lang="en-US" dirty="0"/>
              <a:t>The inside of the superstructure is kept dark, hence VIP. </a:t>
            </a:r>
          </a:p>
          <a:p>
            <a:pPr marL="0" indent="0" algn="just">
              <a:lnSpc>
                <a:spcPct val="120000"/>
              </a:lnSpc>
              <a:spcBef>
                <a:spcPts val="0"/>
              </a:spcBef>
              <a:buClrTx/>
              <a:buNone/>
            </a:pPr>
            <a:endParaRPr lang="en-US" sz="24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graphicFrame>
        <p:nvGraphicFramePr>
          <p:cNvPr id="6" name="Table 5">
            <a:extLst>
              <a:ext uri="{FF2B5EF4-FFF2-40B4-BE49-F238E27FC236}">
                <a16:creationId xmlns:a16="http://schemas.microsoft.com/office/drawing/2014/main" id="{A5040CDA-B3FD-45BC-9F4F-91FBC5170A5D}"/>
              </a:ext>
            </a:extLst>
          </p:cNvPr>
          <p:cNvGraphicFramePr>
            <a:graphicFrameLocks noGrp="1"/>
          </p:cNvGraphicFramePr>
          <p:nvPr/>
        </p:nvGraphicFramePr>
        <p:xfrm>
          <a:off x="4833142" y="2438400"/>
          <a:ext cx="4296570" cy="2357044"/>
        </p:xfrm>
        <a:graphic>
          <a:graphicData uri="http://schemas.openxmlformats.org/drawingml/2006/table">
            <a:tbl>
              <a:tblPr firstRow="1" bandRow="1">
                <a:tableStyleId>{5C22544A-7EE6-4342-B048-85BDC9FD1C3A}</a:tableStyleId>
              </a:tblPr>
              <a:tblGrid>
                <a:gridCol w="4296570">
                  <a:extLst>
                    <a:ext uri="{9D8B030D-6E8A-4147-A177-3AD203B41FA5}">
                      <a16:colId xmlns:a16="http://schemas.microsoft.com/office/drawing/2014/main" val="20000"/>
                    </a:ext>
                  </a:extLst>
                </a:gridCol>
              </a:tblGrid>
              <a:tr h="365780">
                <a:tc>
                  <a:txBody>
                    <a:bodyPr/>
                    <a:lstStyle/>
                    <a:p>
                      <a:r>
                        <a:rPr lang="en-US" sz="1800" dirty="0"/>
                        <a:t>Advantages </a:t>
                      </a:r>
                    </a:p>
                  </a:txBody>
                  <a:tcPr marL="91439" marR="91439" marT="45702" marB="45702"/>
                </a:tc>
                <a:extLst>
                  <a:ext uri="{0D108BD9-81ED-4DB2-BD59-A6C34878D82A}">
                    <a16:rowId xmlns:a16="http://schemas.microsoft.com/office/drawing/2014/main" val="10000"/>
                  </a:ext>
                </a:extLst>
              </a:tr>
              <a:tr h="492641">
                <a:tc>
                  <a:txBody>
                    <a:bodyPr/>
                    <a:lstStyle/>
                    <a:p>
                      <a:r>
                        <a:rPr lang="en-US" sz="1800" dirty="0"/>
                        <a:t>Low cost </a:t>
                      </a:r>
                    </a:p>
                  </a:txBody>
                  <a:tcPr marL="91439" marR="91439" marT="45702" marB="45702"/>
                </a:tc>
                <a:extLst>
                  <a:ext uri="{0D108BD9-81ED-4DB2-BD59-A6C34878D82A}">
                    <a16:rowId xmlns:a16="http://schemas.microsoft.com/office/drawing/2014/main" val="10001"/>
                  </a:ext>
                </a:extLst>
              </a:tr>
              <a:tr h="492799">
                <a:tc>
                  <a:txBody>
                    <a:bodyPr/>
                    <a:lstStyle/>
                    <a:p>
                      <a:r>
                        <a:rPr lang="en-US" sz="1800" dirty="0"/>
                        <a:t>Can be built by householder</a:t>
                      </a:r>
                    </a:p>
                  </a:txBody>
                  <a:tcPr marL="91439" marR="91439" marT="45702" marB="45702"/>
                </a:tc>
                <a:extLst>
                  <a:ext uri="{0D108BD9-81ED-4DB2-BD59-A6C34878D82A}">
                    <a16:rowId xmlns:a16="http://schemas.microsoft.com/office/drawing/2014/main" val="10002"/>
                  </a:ext>
                </a:extLst>
              </a:tr>
              <a:tr h="365780">
                <a:tc>
                  <a:txBody>
                    <a:bodyPr/>
                    <a:lstStyle/>
                    <a:p>
                      <a:r>
                        <a:rPr lang="en-US" sz="1800" dirty="0"/>
                        <a:t>Does not need water</a:t>
                      </a:r>
                      <a:r>
                        <a:rPr lang="en-US" sz="1800" baseline="0" dirty="0"/>
                        <a:t> for operation </a:t>
                      </a:r>
                      <a:endParaRPr lang="en-US" sz="1800" dirty="0"/>
                    </a:p>
                  </a:txBody>
                  <a:tcPr marL="91439" marR="91439" marT="45702" marB="45702"/>
                </a:tc>
                <a:extLst>
                  <a:ext uri="{0D108BD9-81ED-4DB2-BD59-A6C34878D82A}">
                    <a16:rowId xmlns:a16="http://schemas.microsoft.com/office/drawing/2014/main" val="10003"/>
                  </a:ext>
                </a:extLst>
              </a:tr>
              <a:tr h="492799">
                <a:tc>
                  <a:txBody>
                    <a:bodyPr/>
                    <a:lstStyle/>
                    <a:p>
                      <a:r>
                        <a:rPr lang="en-US" sz="1800" dirty="0"/>
                        <a:t>Absence of smell in latrine and</a:t>
                      </a:r>
                      <a:r>
                        <a:rPr lang="en-US" sz="1800" baseline="0" dirty="0"/>
                        <a:t> controlled flies </a:t>
                      </a:r>
                      <a:endParaRPr lang="en-US" sz="1800" dirty="0"/>
                    </a:p>
                  </a:txBody>
                  <a:tcPr marL="91439" marR="91439" marT="45702" marB="45702"/>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79599899-79C7-44BB-881C-36D6CF49B97D}"/>
              </a:ext>
            </a:extLst>
          </p:cNvPr>
          <p:cNvGraphicFramePr>
            <a:graphicFrameLocks noGrp="1"/>
          </p:cNvGraphicFramePr>
          <p:nvPr/>
        </p:nvGraphicFramePr>
        <p:xfrm>
          <a:off x="4906506" y="4795444"/>
          <a:ext cx="4237493" cy="2595752"/>
        </p:xfrm>
        <a:graphic>
          <a:graphicData uri="http://schemas.openxmlformats.org/drawingml/2006/table">
            <a:tbl>
              <a:tblPr firstRow="1" bandRow="1">
                <a:tableStyleId>{5C22544A-7EE6-4342-B048-85BDC9FD1C3A}</a:tableStyleId>
              </a:tblPr>
              <a:tblGrid>
                <a:gridCol w="4237493">
                  <a:extLst>
                    <a:ext uri="{9D8B030D-6E8A-4147-A177-3AD203B41FA5}">
                      <a16:colId xmlns:a16="http://schemas.microsoft.com/office/drawing/2014/main" val="20001"/>
                    </a:ext>
                  </a:extLst>
                </a:gridCol>
              </a:tblGrid>
              <a:tr h="475073">
                <a:tc>
                  <a:txBody>
                    <a:bodyPr/>
                    <a:lstStyle/>
                    <a:p>
                      <a:r>
                        <a:rPr lang="en-US" sz="1800" dirty="0"/>
                        <a:t>Disadvantages</a:t>
                      </a:r>
                      <a:r>
                        <a:rPr lang="en-US" sz="1800" baseline="0" dirty="0"/>
                        <a:t> </a:t>
                      </a:r>
                      <a:endParaRPr lang="en-US" sz="1800" dirty="0"/>
                    </a:p>
                  </a:txBody>
                  <a:tcPr marL="91439" marR="91439" marT="45702" marB="45702"/>
                </a:tc>
                <a:extLst>
                  <a:ext uri="{0D108BD9-81ED-4DB2-BD59-A6C34878D82A}">
                    <a16:rowId xmlns:a16="http://schemas.microsoft.com/office/drawing/2014/main" val="10000"/>
                  </a:ext>
                </a:extLst>
              </a:tr>
              <a:tr h="639838">
                <a:tc>
                  <a:txBody>
                    <a:bodyPr/>
                    <a:lstStyle/>
                    <a:p>
                      <a:r>
                        <a:rPr lang="en-US" sz="1800" dirty="0"/>
                        <a:t>Does not control</a:t>
                      </a:r>
                      <a:r>
                        <a:rPr lang="en-US" sz="1800" baseline="0" dirty="0"/>
                        <a:t> mosquitoes</a:t>
                      </a:r>
                      <a:endParaRPr lang="en-US" sz="1800" dirty="0"/>
                    </a:p>
                  </a:txBody>
                  <a:tcPr marL="91439" marR="91439" marT="45702" marB="45702"/>
                </a:tc>
                <a:extLst>
                  <a:ext uri="{0D108BD9-81ED-4DB2-BD59-A6C34878D82A}">
                    <a16:rowId xmlns:a16="http://schemas.microsoft.com/office/drawing/2014/main" val="10001"/>
                  </a:ext>
                </a:extLst>
              </a:tr>
              <a:tr h="640044">
                <a:tc>
                  <a:txBody>
                    <a:bodyPr/>
                    <a:lstStyle/>
                    <a:p>
                      <a:r>
                        <a:rPr lang="en-US" sz="1800" dirty="0"/>
                        <a:t>Extra cost of providing vent pipe. </a:t>
                      </a:r>
                    </a:p>
                  </a:txBody>
                  <a:tcPr marL="91439" marR="91439" marT="45702" marB="45702"/>
                </a:tc>
                <a:extLst>
                  <a:ext uri="{0D108BD9-81ED-4DB2-BD59-A6C34878D82A}">
                    <a16:rowId xmlns:a16="http://schemas.microsoft.com/office/drawing/2014/main" val="10002"/>
                  </a:ext>
                </a:extLst>
              </a:tr>
              <a:tr h="231401">
                <a:tc>
                  <a:txBody>
                    <a:bodyPr/>
                    <a:lstStyle/>
                    <a:p>
                      <a:r>
                        <a:rPr lang="en-US" sz="1800" dirty="0"/>
                        <a:t>Need to keep interior dark. </a:t>
                      </a:r>
                    </a:p>
                  </a:txBody>
                  <a:tcPr marL="91439" marR="91439" marT="45702" marB="45702"/>
                </a:tc>
                <a:extLst>
                  <a:ext uri="{0D108BD9-81ED-4DB2-BD59-A6C34878D82A}">
                    <a16:rowId xmlns:a16="http://schemas.microsoft.com/office/drawing/2014/main" val="10003"/>
                  </a:ext>
                </a:extLst>
              </a:tr>
              <a:tr h="475073">
                <a:tc>
                  <a:txBody>
                    <a:bodyPr/>
                    <a:lstStyle/>
                    <a:p>
                      <a:endParaRPr lang="en-US" sz="1800" dirty="0"/>
                    </a:p>
                  </a:txBody>
                  <a:tcPr marL="91439" marR="91439" marT="45702" marB="457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43531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Ventilated improved pit latrines(VIP)</a:t>
            </a:r>
          </a:p>
          <a:p>
            <a:pPr marL="0" indent="0" algn="just">
              <a:lnSpc>
                <a:spcPct val="120000"/>
              </a:lnSpc>
              <a:spcBef>
                <a:spcPts val="0"/>
              </a:spcBef>
              <a:buClrTx/>
              <a:buNone/>
            </a:pPr>
            <a:r>
              <a:rPr lang="en-US" sz="2400" dirty="0"/>
              <a:t>VIP LATRINE.</a:t>
            </a:r>
          </a:p>
          <a:p>
            <a:pPr marL="0" indent="0" algn="just">
              <a:lnSpc>
                <a:spcPct val="120000"/>
              </a:lnSpc>
              <a:spcBef>
                <a:spcPts val="0"/>
              </a:spcBef>
              <a:buClrTx/>
              <a:buNone/>
            </a:pPr>
            <a:r>
              <a:rPr lang="en-US" sz="2400" dirty="0"/>
              <a:t>Ventilated Improved Pit (VIP) is a technical modification of simple pit latrine. It is also a drop-and-store technology.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382000" y="6325127"/>
            <a:ext cx="742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Picture 2" descr="C:\Documents and Settings\felarmine.muiruri\My Documents\My Pictures\latrine.jpg">
            <a:extLst>
              <a:ext uri="{FF2B5EF4-FFF2-40B4-BE49-F238E27FC236}">
                <a16:creationId xmlns:a16="http://schemas.microsoft.com/office/drawing/2014/main" id="{A9DFABD2-1EE6-49EE-91B0-93325579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8125" y="2438400"/>
            <a:ext cx="4541837" cy="4394409"/>
          </a:xfrm>
          <a:prstGeom prst="rect">
            <a:avLst/>
          </a:prstGeom>
        </p:spPr>
      </p:pic>
      <p:graphicFrame>
        <p:nvGraphicFramePr>
          <p:cNvPr id="6" name="Table 5">
            <a:extLst>
              <a:ext uri="{FF2B5EF4-FFF2-40B4-BE49-F238E27FC236}">
                <a16:creationId xmlns:a16="http://schemas.microsoft.com/office/drawing/2014/main" id="{A5040CDA-B3FD-45BC-9F4F-91FBC5170A5D}"/>
              </a:ext>
            </a:extLst>
          </p:cNvPr>
          <p:cNvGraphicFramePr>
            <a:graphicFrameLocks noGrp="1"/>
          </p:cNvGraphicFramePr>
          <p:nvPr/>
        </p:nvGraphicFramePr>
        <p:xfrm>
          <a:off x="4833142" y="2438400"/>
          <a:ext cx="4296570" cy="2209799"/>
        </p:xfrm>
        <a:graphic>
          <a:graphicData uri="http://schemas.openxmlformats.org/drawingml/2006/table">
            <a:tbl>
              <a:tblPr firstRow="1" bandRow="1">
                <a:tableStyleId>{5C22544A-7EE6-4342-B048-85BDC9FD1C3A}</a:tableStyleId>
              </a:tblPr>
              <a:tblGrid>
                <a:gridCol w="4296570">
                  <a:extLst>
                    <a:ext uri="{9D8B030D-6E8A-4147-A177-3AD203B41FA5}">
                      <a16:colId xmlns:a16="http://schemas.microsoft.com/office/drawing/2014/main" val="20000"/>
                    </a:ext>
                  </a:extLst>
                </a:gridCol>
              </a:tblGrid>
              <a:tr h="365780">
                <a:tc>
                  <a:txBody>
                    <a:bodyPr/>
                    <a:lstStyle/>
                    <a:p>
                      <a:r>
                        <a:rPr lang="en-US" sz="1800" dirty="0"/>
                        <a:t>Advantages </a:t>
                      </a:r>
                    </a:p>
                  </a:txBody>
                  <a:tcPr marL="91439" marR="91439" marT="45702" marB="45702"/>
                </a:tc>
                <a:extLst>
                  <a:ext uri="{0D108BD9-81ED-4DB2-BD59-A6C34878D82A}">
                    <a16:rowId xmlns:a16="http://schemas.microsoft.com/office/drawing/2014/main" val="10000"/>
                  </a:ext>
                </a:extLst>
              </a:tr>
              <a:tr h="492641">
                <a:tc>
                  <a:txBody>
                    <a:bodyPr/>
                    <a:lstStyle/>
                    <a:p>
                      <a:r>
                        <a:rPr lang="en-US" sz="1800" dirty="0"/>
                        <a:t>Eliminates fly breeding problem.</a:t>
                      </a:r>
                    </a:p>
                  </a:txBody>
                  <a:tcPr marL="91439" marR="91439" marT="45702" marB="45702"/>
                </a:tc>
                <a:extLst>
                  <a:ext uri="{0D108BD9-81ED-4DB2-BD59-A6C34878D82A}">
                    <a16:rowId xmlns:a16="http://schemas.microsoft.com/office/drawing/2014/main" val="10001"/>
                  </a:ext>
                </a:extLst>
              </a:tr>
              <a:tr h="492799">
                <a:tc>
                  <a:txBody>
                    <a:bodyPr/>
                    <a:lstStyle/>
                    <a:p>
                      <a:r>
                        <a:rPr lang="en-US" sz="1800" dirty="0"/>
                        <a:t>Reduces odour nuisance problem</a:t>
                      </a:r>
                    </a:p>
                  </a:txBody>
                  <a:tcPr marL="91439" marR="91439" marT="45702" marB="45702"/>
                </a:tc>
                <a:extLst>
                  <a:ext uri="{0D108BD9-81ED-4DB2-BD59-A6C34878D82A}">
                    <a16:rowId xmlns:a16="http://schemas.microsoft.com/office/drawing/2014/main" val="10002"/>
                  </a:ext>
                </a:extLst>
              </a:tr>
              <a:tr h="365780">
                <a:tc>
                  <a:txBody>
                    <a:bodyPr/>
                    <a:lstStyle/>
                    <a:p>
                      <a:endParaRPr lang="en-US" sz="1800" dirty="0"/>
                    </a:p>
                  </a:txBody>
                  <a:tcPr marL="91439" marR="91439" marT="45702" marB="45702"/>
                </a:tc>
                <a:extLst>
                  <a:ext uri="{0D108BD9-81ED-4DB2-BD59-A6C34878D82A}">
                    <a16:rowId xmlns:a16="http://schemas.microsoft.com/office/drawing/2014/main" val="10003"/>
                  </a:ext>
                </a:extLst>
              </a:tr>
              <a:tr h="492799">
                <a:tc>
                  <a:txBody>
                    <a:bodyPr/>
                    <a:lstStyle/>
                    <a:p>
                      <a:endParaRPr lang="en-US" sz="1800" dirty="0"/>
                    </a:p>
                  </a:txBody>
                  <a:tcPr marL="91439" marR="91439" marT="45702" marB="45702"/>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79599899-79C7-44BB-881C-36D6CF49B97D}"/>
              </a:ext>
            </a:extLst>
          </p:cNvPr>
          <p:cNvGraphicFramePr>
            <a:graphicFrameLocks noGrp="1"/>
          </p:cNvGraphicFramePr>
          <p:nvPr/>
        </p:nvGraphicFramePr>
        <p:xfrm>
          <a:off x="4906506" y="4795444"/>
          <a:ext cx="4237493" cy="2595752"/>
        </p:xfrm>
        <a:graphic>
          <a:graphicData uri="http://schemas.openxmlformats.org/drawingml/2006/table">
            <a:tbl>
              <a:tblPr firstRow="1" bandRow="1">
                <a:tableStyleId>{5C22544A-7EE6-4342-B048-85BDC9FD1C3A}</a:tableStyleId>
              </a:tblPr>
              <a:tblGrid>
                <a:gridCol w="4237493">
                  <a:extLst>
                    <a:ext uri="{9D8B030D-6E8A-4147-A177-3AD203B41FA5}">
                      <a16:colId xmlns:a16="http://schemas.microsoft.com/office/drawing/2014/main" val="20001"/>
                    </a:ext>
                  </a:extLst>
                </a:gridCol>
              </a:tblGrid>
              <a:tr h="475073">
                <a:tc>
                  <a:txBody>
                    <a:bodyPr/>
                    <a:lstStyle/>
                    <a:p>
                      <a:r>
                        <a:rPr lang="en-US" sz="1800" dirty="0"/>
                        <a:t>Disadvantages</a:t>
                      </a:r>
                      <a:r>
                        <a:rPr lang="en-US" sz="1800" baseline="0" dirty="0"/>
                        <a:t> </a:t>
                      </a:r>
                      <a:endParaRPr lang="en-US" sz="1800" dirty="0"/>
                    </a:p>
                  </a:txBody>
                  <a:tcPr marL="91439" marR="91439" marT="45702" marB="45702"/>
                </a:tc>
                <a:extLst>
                  <a:ext uri="{0D108BD9-81ED-4DB2-BD59-A6C34878D82A}">
                    <a16:rowId xmlns:a16="http://schemas.microsoft.com/office/drawing/2014/main" val="10000"/>
                  </a:ext>
                </a:extLst>
              </a:tr>
              <a:tr h="639838">
                <a:tc>
                  <a:txBody>
                    <a:bodyPr/>
                    <a:lstStyle/>
                    <a:p>
                      <a:r>
                        <a:rPr lang="en-US" sz="1800" dirty="0"/>
                        <a:t>Costly to construct / maintain</a:t>
                      </a:r>
                    </a:p>
                  </a:txBody>
                  <a:tcPr marL="91439" marR="91439" marT="45702" marB="45702"/>
                </a:tc>
                <a:extLst>
                  <a:ext uri="{0D108BD9-81ED-4DB2-BD59-A6C34878D82A}">
                    <a16:rowId xmlns:a16="http://schemas.microsoft.com/office/drawing/2014/main" val="10001"/>
                  </a:ext>
                </a:extLst>
              </a:tr>
              <a:tr h="640044">
                <a:tc>
                  <a:txBody>
                    <a:bodyPr/>
                    <a:lstStyle/>
                    <a:p>
                      <a:endParaRPr lang="en-US" sz="1800" dirty="0"/>
                    </a:p>
                  </a:txBody>
                  <a:tcPr marL="91439" marR="91439" marT="45702" marB="45702"/>
                </a:tc>
                <a:extLst>
                  <a:ext uri="{0D108BD9-81ED-4DB2-BD59-A6C34878D82A}">
                    <a16:rowId xmlns:a16="http://schemas.microsoft.com/office/drawing/2014/main" val="10002"/>
                  </a:ext>
                </a:extLst>
              </a:tr>
              <a:tr h="231401">
                <a:tc>
                  <a:txBody>
                    <a:bodyPr/>
                    <a:lstStyle/>
                    <a:p>
                      <a:endParaRPr lang="en-US" sz="1800" dirty="0"/>
                    </a:p>
                  </a:txBody>
                  <a:tcPr marL="91439" marR="91439" marT="45702" marB="45702"/>
                </a:tc>
                <a:extLst>
                  <a:ext uri="{0D108BD9-81ED-4DB2-BD59-A6C34878D82A}">
                    <a16:rowId xmlns:a16="http://schemas.microsoft.com/office/drawing/2014/main" val="10003"/>
                  </a:ext>
                </a:extLst>
              </a:tr>
              <a:tr h="475073">
                <a:tc>
                  <a:txBody>
                    <a:bodyPr/>
                    <a:lstStyle/>
                    <a:p>
                      <a:endParaRPr lang="en-US" sz="1800" dirty="0"/>
                    </a:p>
                  </a:txBody>
                  <a:tcPr marL="91439" marR="91439" marT="45702" marB="4570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707591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The difference of VIP from the traditional one is the ventilation arrangement and a concrete slab cover. The pit is ventilated using a vent pipe extending above the roof of the VIP. </a:t>
            </a:r>
          </a:p>
          <a:p>
            <a:pPr algn="just">
              <a:lnSpc>
                <a:spcPct val="120000"/>
              </a:lnSpc>
              <a:spcBef>
                <a:spcPts val="0"/>
              </a:spcBef>
              <a:buClrTx/>
              <a:buFont typeface="Wingdings" panose="05000000000000000000" pitchFamily="2" charset="2"/>
              <a:buChar char="q"/>
            </a:pPr>
            <a:r>
              <a:rPr lang="en-US" sz="2800" b="1" dirty="0">
                <a:solidFill>
                  <a:schemeClr val="tx1"/>
                </a:solidFill>
              </a:rPr>
              <a:t>As a result of the vent technology added, VIP has advantages over the ordinary pit latrine by:</a:t>
            </a:r>
          </a:p>
          <a:p>
            <a:pPr algn="just">
              <a:lnSpc>
                <a:spcPct val="120000"/>
              </a:lnSpc>
              <a:spcBef>
                <a:spcPts val="0"/>
              </a:spcBef>
              <a:buClrTx/>
            </a:pPr>
            <a:r>
              <a:rPr lang="en-US" sz="2800" dirty="0">
                <a:solidFill>
                  <a:schemeClr val="tx1"/>
                </a:solidFill>
              </a:rPr>
              <a:t>Eliminating fly breeding problem.</a:t>
            </a:r>
          </a:p>
          <a:p>
            <a:pPr algn="just">
              <a:lnSpc>
                <a:spcPct val="120000"/>
              </a:lnSpc>
              <a:spcBef>
                <a:spcPts val="0"/>
              </a:spcBef>
              <a:buClrTx/>
            </a:pPr>
            <a:r>
              <a:rPr lang="en-US" sz="2800" dirty="0">
                <a:solidFill>
                  <a:schemeClr val="tx1"/>
                </a:solidFill>
              </a:rPr>
              <a:t>Reduction of odour nuisance problem.</a:t>
            </a:r>
          </a:p>
          <a:p>
            <a:pPr algn="just">
              <a:lnSpc>
                <a:spcPct val="120000"/>
              </a:lnSpc>
              <a:spcBef>
                <a:spcPts val="0"/>
              </a:spcBef>
              <a:buClrTx/>
              <a:buFont typeface="Wingdings" panose="05000000000000000000" pitchFamily="2" charset="2"/>
              <a:buChar char="q"/>
            </a:pPr>
            <a:r>
              <a:rPr lang="en-US" sz="2800" b="1" dirty="0">
                <a:solidFill>
                  <a:schemeClr val="tx1"/>
                </a:solidFill>
              </a:rPr>
              <a:t>But to control flies and reduce odor,</a:t>
            </a:r>
          </a:p>
          <a:p>
            <a:pPr algn="just">
              <a:lnSpc>
                <a:spcPct val="120000"/>
              </a:lnSpc>
              <a:spcBef>
                <a:spcPts val="0"/>
              </a:spcBef>
              <a:buClrTx/>
            </a:pPr>
            <a:r>
              <a:rPr lang="en-US" sz="2800" dirty="0">
                <a:solidFill>
                  <a:schemeClr val="tx1"/>
                </a:solidFill>
              </a:rPr>
              <a:t>The vent pipe should be fitted with fly proof net (mesh).</a:t>
            </a:r>
          </a:p>
          <a:p>
            <a:pPr algn="just">
              <a:lnSpc>
                <a:spcPct val="120000"/>
              </a:lnSpc>
              <a:spcBef>
                <a:spcPts val="0"/>
              </a:spcBef>
              <a:buClrTx/>
            </a:pPr>
            <a:r>
              <a:rPr lang="en-US" sz="2800" dirty="0">
                <a:solidFill>
                  <a:schemeClr val="tx1"/>
                </a:solidFill>
              </a:rPr>
              <a:t>The inside of the superstructure should be kept dark.</a:t>
            </a:r>
          </a:p>
          <a:p>
            <a:pPr algn="just">
              <a:lnSpc>
                <a:spcPct val="120000"/>
              </a:lnSpc>
              <a:spcBef>
                <a:spcPts val="0"/>
              </a:spcBef>
              <a:buClrTx/>
            </a:pPr>
            <a:r>
              <a:rPr lang="en-US" sz="2800" dirty="0">
                <a:solidFill>
                  <a:schemeClr val="tx1"/>
                </a:solidFill>
              </a:rPr>
              <a:t>The door should face towards the prevailing wind and kept always closed to keep the inside area dark living space at floor level for air entrance.</a:t>
            </a:r>
          </a:p>
          <a:p>
            <a:pPr algn="just">
              <a:lnSpc>
                <a:spcPct val="120000"/>
              </a:lnSpc>
              <a:spcBef>
                <a:spcPts val="0"/>
              </a:spcBef>
              <a:buClrTx/>
            </a:pPr>
            <a:r>
              <a:rPr lang="en-US" sz="2800" dirty="0">
                <a:solidFill>
                  <a:schemeClr val="tx1"/>
                </a:solidFill>
              </a:rPr>
              <a:t>It is not necessary to cover the squat hole.</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314</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54990144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Key Features of VIP Latrine</a:t>
            </a:r>
          </a:p>
          <a:p>
            <a:pPr algn="just">
              <a:lnSpc>
                <a:spcPct val="120000"/>
              </a:lnSpc>
              <a:spcBef>
                <a:spcPts val="0"/>
              </a:spcBef>
              <a:buClrTx/>
              <a:buFont typeface="Wingdings" panose="05000000000000000000" pitchFamily="2" charset="2"/>
              <a:buChar char="q"/>
            </a:pPr>
            <a:r>
              <a:rPr lang="en-US" sz="2800" dirty="0" err="1">
                <a:solidFill>
                  <a:schemeClr val="tx1"/>
                </a:solidFill>
              </a:rPr>
              <a:t>V.I.P</a:t>
            </a:r>
            <a:r>
              <a:rPr lang="en-US" sz="2800" dirty="0">
                <a:solidFill>
                  <a:schemeClr val="tx1"/>
                </a:solidFill>
              </a:rPr>
              <a:t> smell control: One of the important features of a VIP latrine is its ventilation arrangement.</a:t>
            </a:r>
          </a:p>
          <a:p>
            <a:pPr algn="just">
              <a:lnSpc>
                <a:spcPct val="120000"/>
              </a:lnSpc>
              <a:spcBef>
                <a:spcPts val="0"/>
              </a:spcBef>
              <a:buClrTx/>
              <a:buFont typeface="Wingdings" panose="05000000000000000000" pitchFamily="2" charset="2"/>
              <a:buChar char="q"/>
            </a:pPr>
            <a:r>
              <a:rPr lang="en-US" sz="2800" dirty="0">
                <a:solidFill>
                  <a:schemeClr val="tx1"/>
                </a:solidFill>
              </a:rPr>
              <a:t>Fly Control: The inside of the superstructure should be relatively dark to discourage flies staying there.</a:t>
            </a:r>
          </a:p>
          <a:p>
            <a:pPr marL="0" indent="0" algn="just">
              <a:lnSpc>
                <a:spcPct val="120000"/>
              </a:lnSpc>
              <a:spcBef>
                <a:spcPts val="0"/>
              </a:spcBef>
              <a:buClrTx/>
              <a:buNone/>
            </a:pPr>
            <a:r>
              <a:rPr lang="en-US" sz="2600" b="1" dirty="0">
                <a:solidFill>
                  <a:srgbClr val="00B050"/>
                </a:solidFill>
              </a:rPr>
              <a:t>VIP Latrine parts, which need periodic inspection;</a:t>
            </a:r>
          </a:p>
          <a:p>
            <a:pPr algn="just">
              <a:lnSpc>
                <a:spcPct val="120000"/>
              </a:lnSpc>
              <a:spcBef>
                <a:spcPts val="0"/>
              </a:spcBef>
              <a:buClrTx/>
              <a:buFont typeface="Wingdings" panose="05000000000000000000" pitchFamily="2" charset="2"/>
              <a:buChar char="q"/>
            </a:pPr>
            <a:r>
              <a:rPr lang="en-US" sz="2600" b="1" dirty="0"/>
              <a:t>Fly screen: </a:t>
            </a:r>
            <a:r>
              <a:rPr lang="en-US" sz="2600" dirty="0"/>
              <a:t>[At the top the vent should be kept clear of Blockages and be quickly replaced if the screen has any holes in it]</a:t>
            </a:r>
          </a:p>
          <a:p>
            <a:pPr algn="just">
              <a:lnSpc>
                <a:spcPct val="120000"/>
              </a:lnSpc>
              <a:spcBef>
                <a:spcPts val="0"/>
              </a:spcBef>
              <a:buClrTx/>
              <a:buFont typeface="Wingdings" panose="05000000000000000000" pitchFamily="2" charset="2"/>
              <a:buChar char="q"/>
            </a:pPr>
            <a:r>
              <a:rPr lang="en-US" sz="2600" b="1" dirty="0"/>
              <a:t>Foundation: </a:t>
            </a:r>
            <a:r>
              <a:rPr lang="en-US" sz="2600" dirty="0"/>
              <a:t>[any sign of erosion of the foundation around the edge of the slab should be filled immediately]</a:t>
            </a:r>
          </a:p>
          <a:p>
            <a:pPr algn="just">
              <a:lnSpc>
                <a:spcPct val="120000"/>
              </a:lnSpc>
              <a:spcBef>
                <a:spcPts val="0"/>
              </a:spcBef>
              <a:buClrTx/>
              <a:buFont typeface="Wingdings" panose="05000000000000000000" pitchFamily="2" charset="2"/>
              <a:buChar char="q"/>
            </a:pPr>
            <a:r>
              <a:rPr lang="en-US" sz="2600" b="1" dirty="0"/>
              <a:t>The Door: </a:t>
            </a:r>
            <a:r>
              <a:rPr lang="en-US" sz="2600" dirty="0"/>
              <a:t>[should be self closing always]</a:t>
            </a:r>
          </a:p>
          <a:p>
            <a:pPr algn="just">
              <a:lnSpc>
                <a:spcPct val="120000"/>
              </a:lnSpc>
              <a:spcBef>
                <a:spcPts val="0"/>
              </a:spcBef>
              <a:buClrTx/>
              <a:buFont typeface="Wingdings" panose="05000000000000000000" pitchFamily="2" charset="2"/>
              <a:buChar char="q"/>
            </a:pPr>
            <a:r>
              <a:rPr lang="en-US" sz="2600" b="1" dirty="0"/>
              <a:t>Sunlight/heat: </a:t>
            </a:r>
            <a:r>
              <a:rPr lang="en-US" sz="2600" dirty="0"/>
              <a:t>[Trees or any features which can block sunlight from reaching the vent pipe directly should be removed to facilitate heating of the air in the vent pipe.]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01000" y="6325127"/>
            <a:ext cx="11239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410582003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Parts of a VIP Latrine. </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325127"/>
            <a:ext cx="10477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4" name="Picture 3">
            <a:extLst>
              <a:ext uri="{FF2B5EF4-FFF2-40B4-BE49-F238E27FC236}">
                <a16:creationId xmlns:a16="http://schemas.microsoft.com/office/drawing/2014/main" id="{7BC96C0C-F878-4186-B9BE-CF8F841DF3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5867717" cy="571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22221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Pour – flush latrine </a:t>
            </a:r>
          </a:p>
          <a:p>
            <a:pPr marL="0" indent="0" algn="just">
              <a:lnSpc>
                <a:spcPct val="120000"/>
              </a:lnSpc>
              <a:spcBef>
                <a:spcPts val="0"/>
              </a:spcBef>
              <a:buClrTx/>
              <a:buNone/>
            </a:pPr>
            <a:r>
              <a:rPr lang="en-US" sz="2800" dirty="0">
                <a:solidFill>
                  <a:schemeClr val="tx1"/>
                </a:solidFill>
              </a:rPr>
              <a:t>A latrine may be fitted with a trap providing a water seal, which is cleared of faeces by pouring in sufficient quantities of water to wash the solids into the pit and replenish the water seal. </a:t>
            </a:r>
          </a:p>
          <a:p>
            <a:pPr marL="0" indent="0" algn="just">
              <a:lnSpc>
                <a:spcPct val="120000"/>
              </a:lnSpc>
              <a:spcBef>
                <a:spcPts val="0"/>
              </a:spcBef>
              <a:buClrTx/>
              <a:buNone/>
            </a:pPr>
            <a:endParaRPr lang="en-US" sz="31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696200" y="6325127"/>
            <a:ext cx="14287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graphicFrame>
        <p:nvGraphicFramePr>
          <p:cNvPr id="4" name="Table 3">
            <a:extLst>
              <a:ext uri="{FF2B5EF4-FFF2-40B4-BE49-F238E27FC236}">
                <a16:creationId xmlns:a16="http://schemas.microsoft.com/office/drawing/2014/main" id="{88F1D167-D023-4587-848B-221D339C4BC6}"/>
              </a:ext>
            </a:extLst>
          </p:cNvPr>
          <p:cNvGraphicFramePr>
            <a:graphicFrameLocks noGrp="1"/>
          </p:cNvGraphicFramePr>
          <p:nvPr/>
        </p:nvGraphicFramePr>
        <p:xfrm>
          <a:off x="179387" y="2928185"/>
          <a:ext cx="8785226" cy="3688305"/>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501907">
                <a:tc>
                  <a:txBody>
                    <a:bodyPr/>
                    <a:lstStyle/>
                    <a:p>
                      <a:r>
                        <a:rPr lang="en-US" sz="1800" dirty="0"/>
                        <a:t>Advantages </a:t>
                      </a:r>
                    </a:p>
                  </a:txBody>
                  <a:tcPr marL="91443" marR="91443" marT="45722" marB="45722"/>
                </a:tc>
                <a:tc>
                  <a:txBody>
                    <a:bodyPr/>
                    <a:lstStyle/>
                    <a:p>
                      <a:r>
                        <a:rPr lang="en-US" sz="1800" dirty="0"/>
                        <a:t>Disadvantages </a:t>
                      </a:r>
                    </a:p>
                  </a:txBody>
                  <a:tcPr marL="91443" marR="91443" marT="45722" marB="45722"/>
                </a:tc>
                <a:extLst>
                  <a:ext uri="{0D108BD9-81ED-4DB2-BD59-A6C34878D82A}">
                    <a16:rowId xmlns:a16="http://schemas.microsoft.com/office/drawing/2014/main" val="10000"/>
                  </a:ext>
                </a:extLst>
              </a:tr>
              <a:tr h="727528">
                <a:tc>
                  <a:txBody>
                    <a:bodyPr/>
                    <a:lstStyle/>
                    <a:p>
                      <a:r>
                        <a:rPr lang="en-US" sz="1800" dirty="0"/>
                        <a:t>Low cost </a:t>
                      </a:r>
                    </a:p>
                  </a:txBody>
                  <a:tcPr marL="91443" marR="91443" marT="45722" marB="45722"/>
                </a:tc>
                <a:tc>
                  <a:txBody>
                    <a:bodyPr/>
                    <a:lstStyle/>
                    <a:p>
                      <a:r>
                        <a:rPr lang="en-US" sz="1800" dirty="0"/>
                        <a:t>A reliable water supply must be available </a:t>
                      </a:r>
                    </a:p>
                  </a:txBody>
                  <a:tcPr marL="91443" marR="91443" marT="45722" marB="45722"/>
                </a:tc>
                <a:extLst>
                  <a:ext uri="{0D108BD9-81ED-4DB2-BD59-A6C34878D82A}">
                    <a16:rowId xmlns:a16="http://schemas.microsoft.com/office/drawing/2014/main" val="10001"/>
                  </a:ext>
                </a:extLst>
              </a:tr>
              <a:tr h="727528">
                <a:tc>
                  <a:txBody>
                    <a:bodyPr/>
                    <a:lstStyle/>
                    <a:p>
                      <a:r>
                        <a:rPr lang="en-US" sz="1800" dirty="0"/>
                        <a:t>Control of flies and mosquitoes </a:t>
                      </a:r>
                    </a:p>
                  </a:txBody>
                  <a:tcPr marL="91443" marR="91443" marT="45722" marB="45722"/>
                </a:tc>
                <a:tc>
                  <a:txBody>
                    <a:bodyPr/>
                    <a:lstStyle/>
                    <a:p>
                      <a:r>
                        <a:rPr lang="en-US" sz="1800" dirty="0"/>
                        <a:t>Unsuitable</a:t>
                      </a:r>
                      <a:r>
                        <a:rPr lang="en-US" sz="1800" baseline="0" dirty="0"/>
                        <a:t> where solid anal cleaning material is used. </a:t>
                      </a:r>
                      <a:endParaRPr lang="en-US" sz="1800" dirty="0"/>
                    </a:p>
                  </a:txBody>
                  <a:tcPr marL="91443" marR="91443" marT="45722" marB="45722"/>
                </a:tc>
                <a:extLst>
                  <a:ext uri="{0D108BD9-81ED-4DB2-BD59-A6C34878D82A}">
                    <a16:rowId xmlns:a16="http://schemas.microsoft.com/office/drawing/2014/main" val="10002"/>
                  </a:ext>
                </a:extLst>
              </a:tr>
              <a:tr h="501907">
                <a:tc>
                  <a:txBody>
                    <a:bodyPr/>
                    <a:lstStyle/>
                    <a:p>
                      <a:r>
                        <a:rPr lang="en-US" sz="1800" dirty="0"/>
                        <a:t>Absence of smell and latrine</a:t>
                      </a:r>
                      <a:r>
                        <a:rPr lang="en-US" sz="1800" baseline="0" dirty="0"/>
                        <a:t> </a:t>
                      </a:r>
                      <a:endParaRPr lang="en-US" sz="1800" dirty="0"/>
                    </a:p>
                  </a:txBody>
                  <a:tcPr marL="91443" marR="91443" marT="45722" marB="45722"/>
                </a:tc>
                <a:tc>
                  <a:txBody>
                    <a:bodyPr/>
                    <a:lstStyle/>
                    <a:p>
                      <a:r>
                        <a:rPr lang="en-US" sz="1800" dirty="0"/>
                        <a:t>Content of pit not visible.</a:t>
                      </a:r>
                    </a:p>
                  </a:txBody>
                  <a:tcPr marL="91443" marR="91443" marT="45722" marB="45722"/>
                </a:tc>
                <a:extLst>
                  <a:ext uri="{0D108BD9-81ED-4DB2-BD59-A6C34878D82A}">
                    <a16:rowId xmlns:a16="http://schemas.microsoft.com/office/drawing/2014/main" val="10003"/>
                  </a:ext>
                </a:extLst>
              </a:tr>
              <a:tr h="727528">
                <a:tc>
                  <a:txBody>
                    <a:bodyPr/>
                    <a:lstStyle/>
                    <a:p>
                      <a:r>
                        <a:rPr lang="en-US" sz="1800" dirty="0"/>
                        <a:t>Pan supported by ground </a:t>
                      </a:r>
                    </a:p>
                  </a:txBody>
                  <a:tcPr marL="91443" marR="91443" marT="45722" marB="45722"/>
                </a:tc>
                <a:tc>
                  <a:txBody>
                    <a:bodyPr/>
                    <a:lstStyle/>
                    <a:p>
                      <a:r>
                        <a:rPr lang="en-US" sz="1800" dirty="0"/>
                        <a:t>Can be upgraded</a:t>
                      </a:r>
                      <a:r>
                        <a:rPr lang="en-US" sz="1800" baseline="0" dirty="0"/>
                        <a:t> by connection to sewer when sewerage becomes available. </a:t>
                      </a:r>
                      <a:endParaRPr lang="en-US" sz="1800" dirty="0"/>
                    </a:p>
                  </a:txBody>
                  <a:tcPr marL="91443" marR="91443" marT="45722" marB="45722"/>
                </a:tc>
                <a:extLst>
                  <a:ext uri="{0D108BD9-81ED-4DB2-BD59-A6C34878D82A}">
                    <a16:rowId xmlns:a16="http://schemas.microsoft.com/office/drawing/2014/main" val="10004"/>
                  </a:ext>
                </a:extLst>
              </a:tr>
              <a:tr h="501907">
                <a:tc>
                  <a:txBody>
                    <a:bodyPr/>
                    <a:lstStyle/>
                    <a:p>
                      <a:r>
                        <a:rPr lang="en-US" sz="1800" dirty="0"/>
                        <a:t>Latrine can be in the house</a:t>
                      </a:r>
                    </a:p>
                  </a:txBody>
                  <a:tcPr marL="91443" marR="91443" marT="45722" marB="45722"/>
                </a:tc>
                <a:tc>
                  <a:txBody>
                    <a:bodyPr/>
                    <a:lstStyle/>
                    <a:p>
                      <a:endParaRPr lang="en-US" sz="1800" dirty="0"/>
                    </a:p>
                  </a:txBody>
                  <a:tcPr marL="91443" marR="91443" marT="45722" marB="45722"/>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331642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3100" b="1" dirty="0">
                <a:solidFill>
                  <a:srgbClr val="00B050"/>
                </a:solidFill>
              </a:rPr>
              <a:t>Aqua  - privy </a:t>
            </a:r>
          </a:p>
          <a:p>
            <a:pPr marL="0" indent="0" algn="just">
              <a:lnSpc>
                <a:spcPct val="120000"/>
              </a:lnSpc>
              <a:spcBef>
                <a:spcPts val="0"/>
              </a:spcBef>
              <a:buClrTx/>
              <a:buNone/>
            </a:pPr>
            <a:r>
              <a:rPr lang="en-US" sz="2400" dirty="0">
                <a:solidFill>
                  <a:schemeClr val="tx1"/>
                </a:solidFill>
              </a:rPr>
              <a:t>An aqua – privy has a watertight tank immediately under the latrine floor. </a:t>
            </a:r>
          </a:p>
          <a:p>
            <a:pPr marL="0" indent="0" algn="just">
              <a:lnSpc>
                <a:spcPct val="120000"/>
              </a:lnSpc>
              <a:spcBef>
                <a:spcPts val="0"/>
              </a:spcBef>
              <a:buClrTx/>
              <a:buNone/>
            </a:pPr>
            <a:r>
              <a:rPr lang="en-US" sz="2400" dirty="0">
                <a:solidFill>
                  <a:schemeClr val="tx1"/>
                </a:solidFill>
              </a:rPr>
              <a:t>Excreta drop directly into the tank through a pipe. The bottom of the pipe is submerged in the liquid in the tank, forming a water seal to prevent escape flies, mosquitos and smell. The tank functions like a septic tank. </a:t>
            </a:r>
          </a:p>
          <a:p>
            <a:pPr marL="0" indent="0" algn="just">
              <a:lnSpc>
                <a:spcPct val="120000"/>
              </a:lnSpc>
              <a:spcBef>
                <a:spcPts val="0"/>
              </a:spcBef>
              <a:buClrTx/>
              <a:buNone/>
            </a:pPr>
            <a:endParaRPr lang="en-US" sz="28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848600" y="6325127"/>
            <a:ext cx="12763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318</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graphicFrame>
        <p:nvGraphicFramePr>
          <p:cNvPr id="4" name="Table 3">
            <a:extLst>
              <a:ext uri="{FF2B5EF4-FFF2-40B4-BE49-F238E27FC236}">
                <a16:creationId xmlns:a16="http://schemas.microsoft.com/office/drawing/2014/main" id="{D431916A-62B5-4DFA-A77D-D600A1D7B657}"/>
              </a:ext>
            </a:extLst>
          </p:cNvPr>
          <p:cNvGraphicFramePr>
            <a:graphicFrameLocks noGrp="1"/>
          </p:cNvGraphicFramePr>
          <p:nvPr/>
        </p:nvGraphicFramePr>
        <p:xfrm>
          <a:off x="323849" y="3538352"/>
          <a:ext cx="8610600" cy="3486265"/>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60225">
                <a:tc>
                  <a:txBody>
                    <a:bodyPr/>
                    <a:lstStyle/>
                    <a:p>
                      <a:r>
                        <a:rPr lang="en-US" sz="1800" dirty="0"/>
                        <a:t>Advantages </a:t>
                      </a:r>
                    </a:p>
                  </a:txBody>
                  <a:tcPr marL="91439" marR="91439" marT="45716" marB="45716"/>
                </a:tc>
                <a:tc>
                  <a:txBody>
                    <a:bodyPr/>
                    <a:lstStyle/>
                    <a:p>
                      <a:r>
                        <a:rPr lang="en-US" sz="1800" dirty="0"/>
                        <a:t>Disadvantages </a:t>
                      </a:r>
                    </a:p>
                  </a:txBody>
                  <a:tcPr marL="91439" marR="91439" marT="45716" marB="45716"/>
                </a:tc>
                <a:extLst>
                  <a:ext uri="{0D108BD9-81ED-4DB2-BD59-A6C34878D82A}">
                    <a16:rowId xmlns:a16="http://schemas.microsoft.com/office/drawing/2014/main" val="10000"/>
                  </a:ext>
                </a:extLst>
              </a:tr>
              <a:tr h="326537">
                <a:tc>
                  <a:txBody>
                    <a:bodyPr/>
                    <a:lstStyle/>
                    <a:p>
                      <a:r>
                        <a:rPr lang="en-US" sz="1800" dirty="0"/>
                        <a:t>Does not need piped water on site </a:t>
                      </a:r>
                    </a:p>
                  </a:txBody>
                  <a:tcPr marL="91439" marR="91439" marT="45716" marB="45716"/>
                </a:tc>
                <a:tc>
                  <a:txBody>
                    <a:bodyPr/>
                    <a:lstStyle/>
                    <a:p>
                      <a:r>
                        <a:rPr lang="en-US" sz="1800" dirty="0"/>
                        <a:t>Water must be available nearby</a:t>
                      </a:r>
                    </a:p>
                  </a:txBody>
                  <a:tcPr marL="91439" marR="91439" marT="45716" marB="45716"/>
                </a:tc>
                <a:extLst>
                  <a:ext uri="{0D108BD9-81ED-4DB2-BD59-A6C34878D82A}">
                    <a16:rowId xmlns:a16="http://schemas.microsoft.com/office/drawing/2014/main" val="10001"/>
                  </a:ext>
                </a:extLst>
              </a:tr>
              <a:tr h="326537">
                <a:tc>
                  <a:txBody>
                    <a:bodyPr/>
                    <a:lstStyle/>
                    <a:p>
                      <a:r>
                        <a:rPr lang="en-US" sz="1800" dirty="0"/>
                        <a:t>Less expensive than a septic tank </a:t>
                      </a:r>
                    </a:p>
                  </a:txBody>
                  <a:tcPr marL="91439" marR="91439" marT="45716" marB="45716"/>
                </a:tc>
                <a:tc>
                  <a:txBody>
                    <a:bodyPr/>
                    <a:lstStyle/>
                    <a:p>
                      <a:r>
                        <a:rPr lang="en-US" sz="1800" dirty="0"/>
                        <a:t>More expensive than VIP or pour flash </a:t>
                      </a:r>
                    </a:p>
                  </a:txBody>
                  <a:tcPr marL="91439" marR="91439" marT="45716" marB="45716"/>
                </a:tc>
                <a:extLst>
                  <a:ext uri="{0D108BD9-81ED-4DB2-BD59-A6C34878D82A}">
                    <a16:rowId xmlns:a16="http://schemas.microsoft.com/office/drawing/2014/main" val="10002"/>
                  </a:ext>
                </a:extLst>
              </a:tr>
              <a:tr h="816354">
                <a:tc>
                  <a:txBody>
                    <a:bodyPr/>
                    <a:lstStyle/>
                    <a:p>
                      <a:endParaRPr lang="en-US" sz="1800"/>
                    </a:p>
                  </a:txBody>
                  <a:tcPr marL="91439" marR="91439" marT="45716" marB="45716"/>
                </a:tc>
                <a:tc>
                  <a:txBody>
                    <a:bodyPr/>
                    <a:lstStyle/>
                    <a:p>
                      <a:r>
                        <a:rPr lang="en-US" sz="1800" dirty="0"/>
                        <a:t>Fly mosquito</a:t>
                      </a:r>
                      <a:r>
                        <a:rPr lang="en-US" sz="1800" baseline="0" dirty="0"/>
                        <a:t> and smell nuisance if seal is lost because insufficient water is added. </a:t>
                      </a:r>
                      <a:endParaRPr lang="en-US" sz="1800" dirty="0"/>
                    </a:p>
                  </a:txBody>
                  <a:tcPr marL="91439" marR="91439" marT="45716" marB="45716"/>
                </a:tc>
                <a:extLst>
                  <a:ext uri="{0D108BD9-81ED-4DB2-BD59-A6C34878D82A}">
                    <a16:rowId xmlns:a16="http://schemas.microsoft.com/office/drawing/2014/main" val="10003"/>
                  </a:ext>
                </a:extLst>
              </a:tr>
              <a:tr h="571445">
                <a:tc>
                  <a:txBody>
                    <a:bodyPr/>
                    <a:lstStyle/>
                    <a:p>
                      <a:endParaRPr lang="en-US" sz="1800"/>
                    </a:p>
                  </a:txBody>
                  <a:tcPr marL="91439" marR="91439" marT="45716" marB="45716"/>
                </a:tc>
                <a:tc>
                  <a:txBody>
                    <a:bodyPr/>
                    <a:lstStyle/>
                    <a:p>
                      <a:r>
                        <a:rPr lang="en-US" sz="1800" dirty="0"/>
                        <a:t>Regular desludging required and sludge needs careful handling.</a:t>
                      </a:r>
                      <a:r>
                        <a:rPr lang="en-US" sz="1800" baseline="0" dirty="0"/>
                        <a:t> </a:t>
                      </a:r>
                      <a:endParaRPr lang="en-US" sz="1800" dirty="0"/>
                    </a:p>
                  </a:txBody>
                  <a:tcPr marL="91439" marR="91439" marT="45716" marB="45716"/>
                </a:tc>
                <a:extLst>
                  <a:ext uri="{0D108BD9-81ED-4DB2-BD59-A6C34878D82A}">
                    <a16:rowId xmlns:a16="http://schemas.microsoft.com/office/drawing/2014/main" val="10004"/>
                  </a:ext>
                </a:extLst>
              </a:tr>
              <a:tr h="571445">
                <a:tc>
                  <a:txBody>
                    <a:bodyPr/>
                    <a:lstStyle/>
                    <a:p>
                      <a:endParaRPr lang="en-US" sz="1800"/>
                    </a:p>
                  </a:txBody>
                  <a:tcPr marL="91439" marR="91439" marT="45716" marB="45716"/>
                </a:tc>
                <a:tc>
                  <a:txBody>
                    <a:bodyPr/>
                    <a:lstStyle/>
                    <a:p>
                      <a:r>
                        <a:rPr lang="en-US" sz="1800" dirty="0"/>
                        <a:t>Permeable soil required to dispose of effluent. </a:t>
                      </a:r>
                    </a:p>
                  </a:txBody>
                  <a:tcPr marL="91439" marR="91439" marT="45716" marB="4571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303497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600" b="1" dirty="0">
                <a:solidFill>
                  <a:srgbClr val="00B050"/>
                </a:solidFill>
              </a:rPr>
              <a:t>HOUSING:</a:t>
            </a:r>
          </a:p>
          <a:p>
            <a:pPr marL="0" indent="0" algn="just">
              <a:lnSpc>
                <a:spcPct val="120000"/>
              </a:lnSpc>
              <a:spcBef>
                <a:spcPts val="0"/>
              </a:spcBef>
              <a:buClrTx/>
              <a:buNone/>
            </a:pPr>
            <a:r>
              <a:rPr lang="en-GB" sz="2600" b="1" dirty="0">
                <a:solidFill>
                  <a:schemeClr val="tx1"/>
                </a:solidFill>
              </a:rPr>
              <a:t>Introduction: </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provision of good housing is an essential aspect of environmental health.</a:t>
            </a:r>
          </a:p>
          <a:p>
            <a:pPr algn="just">
              <a:lnSpc>
                <a:spcPct val="120000"/>
              </a:lnSpc>
              <a:spcBef>
                <a:spcPts val="0"/>
              </a:spcBef>
              <a:buClrTx/>
              <a:buFont typeface="Wingdings" panose="05000000000000000000" pitchFamily="2" charset="2"/>
              <a:buChar char="q"/>
            </a:pPr>
            <a:r>
              <a:rPr lang="en-US" sz="2600" dirty="0">
                <a:solidFill>
                  <a:schemeClr val="tx1"/>
                </a:solidFill>
              </a:rPr>
              <a:t>Good housing is a requirement for every human being because it provides shelter and protection from environmental hazards.</a:t>
            </a:r>
          </a:p>
          <a:p>
            <a:pPr algn="just">
              <a:lnSpc>
                <a:spcPct val="120000"/>
              </a:lnSpc>
              <a:spcBef>
                <a:spcPts val="0"/>
              </a:spcBef>
              <a:buClrTx/>
              <a:buFont typeface="Wingdings" panose="05000000000000000000" pitchFamily="2" charset="2"/>
              <a:buChar char="q"/>
            </a:pPr>
            <a:r>
              <a:rPr lang="en-US" sz="2600" dirty="0">
                <a:solidFill>
                  <a:schemeClr val="tx1"/>
                </a:solidFill>
              </a:rPr>
              <a:t>It is important to improve the quality of housing. You can help your community live in safe houses, by making simple improvements using locally available materials.</a:t>
            </a:r>
          </a:p>
          <a:p>
            <a:pPr algn="just">
              <a:lnSpc>
                <a:spcPct val="120000"/>
              </a:lnSpc>
              <a:spcBef>
                <a:spcPts val="0"/>
              </a:spcBef>
              <a:buClrTx/>
              <a:buFont typeface="Wingdings" panose="05000000000000000000" pitchFamily="2" charset="2"/>
              <a:buChar char="q"/>
            </a:pPr>
            <a:r>
              <a:rPr lang="en-GB" sz="2600" dirty="0">
                <a:solidFill>
                  <a:schemeClr val="tx1"/>
                </a:solidFill>
              </a:rPr>
              <a:t>Housing includes </a:t>
            </a:r>
            <a:r>
              <a:rPr lang="en-US" sz="2600" dirty="0">
                <a:solidFill>
                  <a:schemeClr val="tx1"/>
                </a:solidFill>
              </a:rPr>
              <a:t>houses and other buildings where people live, considered collectively including the provision of places to live.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29163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Specific water functions:</a:t>
            </a:r>
          </a:p>
          <a:p>
            <a:pPr marL="0" indent="0" algn="just">
              <a:lnSpc>
                <a:spcPct val="120000"/>
              </a:lnSpc>
              <a:spcBef>
                <a:spcPts val="0"/>
              </a:spcBef>
              <a:buClrTx/>
              <a:buNone/>
            </a:pPr>
            <a:r>
              <a:rPr lang="en-US" sz="2600" dirty="0">
                <a:solidFill>
                  <a:schemeClr val="tx1"/>
                </a:solidFill>
              </a:rPr>
              <a:t>(1) There is water in your blood—more than 80%--that carries oxygen and nutrients throughout your system.</a:t>
            </a:r>
          </a:p>
          <a:p>
            <a:pPr marL="0" indent="0" algn="just">
              <a:lnSpc>
                <a:spcPct val="120000"/>
              </a:lnSpc>
              <a:spcBef>
                <a:spcPts val="0"/>
              </a:spcBef>
              <a:buClrTx/>
              <a:buNone/>
            </a:pPr>
            <a:r>
              <a:rPr lang="en-US" sz="2600" dirty="0">
                <a:solidFill>
                  <a:schemeClr val="tx1"/>
                </a:solidFill>
              </a:rPr>
              <a:t>(2) Your kidneys require water to remove waste products that are ultimately excreted in urine.</a:t>
            </a:r>
          </a:p>
          <a:p>
            <a:pPr marL="0" indent="0" algn="just">
              <a:lnSpc>
                <a:spcPct val="120000"/>
              </a:lnSpc>
              <a:spcBef>
                <a:spcPts val="0"/>
              </a:spcBef>
              <a:buClrTx/>
              <a:buNone/>
            </a:pPr>
            <a:r>
              <a:rPr lang="en-US" sz="2600" dirty="0">
                <a:solidFill>
                  <a:schemeClr val="tx1"/>
                </a:solidFill>
              </a:rPr>
              <a:t>(3) Water is part of metabolism and helps to keep your body temperature normal.</a:t>
            </a:r>
          </a:p>
          <a:p>
            <a:pPr marL="0" indent="0" algn="just">
              <a:lnSpc>
                <a:spcPct val="120000"/>
              </a:lnSpc>
              <a:spcBef>
                <a:spcPts val="0"/>
              </a:spcBef>
              <a:buClrTx/>
              <a:buNone/>
            </a:pPr>
            <a:r>
              <a:rPr lang="en-US" sz="2600" dirty="0">
                <a:solidFill>
                  <a:schemeClr val="tx1"/>
                </a:solidFill>
              </a:rPr>
              <a:t>(4) It is part of the structure of your eyes, lungs and muscles and </a:t>
            </a:r>
          </a:p>
          <a:p>
            <a:pPr marL="0" indent="0" algn="just">
              <a:lnSpc>
                <a:spcPct val="120000"/>
              </a:lnSpc>
              <a:spcBef>
                <a:spcPts val="0"/>
              </a:spcBef>
              <a:buClrTx/>
              <a:buNone/>
            </a:pPr>
            <a:r>
              <a:rPr lang="en-US" sz="2600" dirty="0">
                <a:solidFill>
                  <a:schemeClr val="tx1"/>
                </a:solidFill>
              </a:rPr>
              <a:t>(5) helps keep a baby afloat inside the womb.</a:t>
            </a:r>
          </a:p>
          <a:p>
            <a:pPr marL="0" indent="0" algn="just">
              <a:lnSpc>
                <a:spcPct val="120000"/>
              </a:lnSpc>
              <a:spcBef>
                <a:spcPts val="0"/>
              </a:spcBef>
              <a:buClrTx/>
              <a:buNone/>
            </a:pPr>
            <a:r>
              <a:rPr lang="en-US" sz="2600" dirty="0">
                <a:solidFill>
                  <a:schemeClr val="tx1"/>
                </a:solidFill>
              </a:rPr>
              <a:t>(6) Water is in the fluids of your body including lymph, sweat, tears, spinal fluid and synovial fluid around your joints.</a:t>
            </a:r>
          </a:p>
          <a:p>
            <a:pPr marL="0" indent="0" algn="just">
              <a:lnSpc>
                <a:spcPct val="120000"/>
              </a:lnSpc>
              <a:spcBef>
                <a:spcPts val="0"/>
              </a:spcBef>
              <a:buClrTx/>
              <a:buNone/>
            </a:pPr>
            <a:r>
              <a:rPr lang="en-US" sz="2600" dirty="0">
                <a:solidFill>
                  <a:schemeClr val="tx1"/>
                </a:solidFill>
              </a:rPr>
              <a:t>(7) Water helps solid waste products to travel smoothly through your intestines and out of your body.</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rgbClr val="FF0000"/>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279112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Some health problems that would be associated with the following poor housing conditions:</a:t>
            </a:r>
          </a:p>
          <a:p>
            <a:pPr>
              <a:buClrTx/>
              <a:buFont typeface="Wingdings" panose="05000000000000000000" pitchFamily="2" charset="2"/>
              <a:buChar char="ü"/>
            </a:pPr>
            <a:r>
              <a:rPr lang="en-US" sz="2200" b="1" dirty="0"/>
              <a:t>Overcrowding and poor ventilation </a:t>
            </a:r>
          </a:p>
          <a:p>
            <a:pPr>
              <a:buClrTx/>
              <a:buFont typeface="Wingdings" panose="05000000000000000000" pitchFamily="2" charset="2"/>
              <a:buChar char="ü"/>
            </a:pPr>
            <a:r>
              <a:rPr lang="en-US" sz="2200" b="1" dirty="0"/>
              <a:t>Unscreened windows </a:t>
            </a:r>
          </a:p>
          <a:p>
            <a:pPr>
              <a:buClrTx/>
              <a:buFont typeface="Wingdings" panose="05000000000000000000" pitchFamily="2" charset="2"/>
              <a:buChar char="ü"/>
            </a:pPr>
            <a:r>
              <a:rPr lang="en-US" sz="2200" b="1" dirty="0"/>
              <a:t>Cooking fires on the floor </a:t>
            </a:r>
          </a:p>
          <a:p>
            <a:pPr>
              <a:buClrTx/>
              <a:buFont typeface="Wingdings" panose="05000000000000000000" pitchFamily="2" charset="2"/>
              <a:buChar char="ü"/>
            </a:pPr>
            <a:r>
              <a:rPr lang="en-US" sz="2200" b="1" dirty="0"/>
              <a:t>Earth walls and dirty floors </a:t>
            </a: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63576431"/>
              </p:ext>
            </p:extLst>
          </p:nvPr>
        </p:nvGraphicFramePr>
        <p:xfrm>
          <a:off x="533400" y="3124200"/>
          <a:ext cx="7772400" cy="3886200"/>
        </p:xfrm>
        <a:graphic>
          <a:graphicData uri="http://schemas.openxmlformats.org/drawingml/2006/table">
            <a:tbl>
              <a:tblPr firstRow="1" firstCol="1" bandRow="1">
                <a:tableStyleId>{5C22544A-7EE6-4342-B048-85BDC9FD1C3A}</a:tableStyleId>
              </a:tblPr>
              <a:tblGrid>
                <a:gridCol w="3886200">
                  <a:extLst>
                    <a:ext uri="{9D8B030D-6E8A-4147-A177-3AD203B41FA5}">
                      <a16:colId xmlns:a16="http://schemas.microsoft.com/office/drawing/2014/main" val="213101985"/>
                    </a:ext>
                  </a:extLst>
                </a:gridCol>
                <a:gridCol w="3886200">
                  <a:extLst>
                    <a:ext uri="{9D8B030D-6E8A-4147-A177-3AD203B41FA5}">
                      <a16:colId xmlns:a16="http://schemas.microsoft.com/office/drawing/2014/main" val="1592403900"/>
                    </a:ext>
                  </a:extLst>
                </a:gridCol>
              </a:tblGrid>
              <a:tr h="777240">
                <a:tc>
                  <a:txBody>
                    <a:bodyPr/>
                    <a:lstStyle/>
                    <a:p>
                      <a:pPr>
                        <a:lnSpc>
                          <a:spcPct val="107000"/>
                        </a:lnSpc>
                        <a:spcAft>
                          <a:spcPts val="0"/>
                        </a:spcAft>
                      </a:pPr>
                      <a:r>
                        <a:rPr lang="en-US" sz="2200" dirty="0">
                          <a:solidFill>
                            <a:schemeClr val="tx1"/>
                          </a:solidFill>
                          <a:effectLst/>
                          <a:latin typeface="+mn-lt"/>
                        </a:rPr>
                        <a:t>Housing Condition</a:t>
                      </a:r>
                      <a:endParaRPr lang="en-US"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07000"/>
                        </a:lnSpc>
                        <a:spcAft>
                          <a:spcPts val="0"/>
                        </a:spcAft>
                      </a:pPr>
                      <a:r>
                        <a:rPr lang="en-US" sz="2200" dirty="0">
                          <a:solidFill>
                            <a:schemeClr val="tx1"/>
                          </a:solidFill>
                          <a:effectLst/>
                          <a:latin typeface="+mn-lt"/>
                        </a:rPr>
                        <a:t>Health Risk</a:t>
                      </a:r>
                      <a:endParaRPr lang="en-US" sz="2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39718565"/>
                  </a:ext>
                </a:extLst>
              </a:tr>
              <a:tr h="777240">
                <a:tc>
                  <a:txBody>
                    <a:bodyPr/>
                    <a:lstStyle/>
                    <a:p>
                      <a:pPr>
                        <a:lnSpc>
                          <a:spcPct val="107000"/>
                        </a:lnSpc>
                        <a:spcAft>
                          <a:spcPts val="0"/>
                        </a:spcAft>
                      </a:pPr>
                      <a:r>
                        <a:rPr lang="en-US" sz="2200" b="0" dirty="0">
                          <a:solidFill>
                            <a:schemeClr val="tx1"/>
                          </a:solidFill>
                          <a:effectLst/>
                          <a:latin typeface="+mn-lt"/>
                        </a:rPr>
                        <a:t>Overcrowding and poor ventilation</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Airborne droplet infections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581652"/>
                  </a:ext>
                </a:extLst>
              </a:tr>
              <a:tr h="777240">
                <a:tc>
                  <a:txBody>
                    <a:bodyPr/>
                    <a:lstStyle/>
                    <a:p>
                      <a:pPr>
                        <a:lnSpc>
                          <a:spcPct val="107000"/>
                        </a:lnSpc>
                        <a:spcAft>
                          <a:spcPts val="0"/>
                        </a:spcAft>
                      </a:pPr>
                      <a:r>
                        <a:rPr lang="en-US" sz="2200" b="0" dirty="0">
                          <a:solidFill>
                            <a:schemeClr val="tx1"/>
                          </a:solidFill>
                          <a:effectLst/>
                          <a:latin typeface="+mn-lt"/>
                        </a:rPr>
                        <a:t>Unscreened windows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Malaria</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99912"/>
                  </a:ext>
                </a:extLst>
              </a:tr>
              <a:tr h="777240">
                <a:tc>
                  <a:txBody>
                    <a:bodyPr/>
                    <a:lstStyle/>
                    <a:p>
                      <a:pPr>
                        <a:lnSpc>
                          <a:spcPct val="107000"/>
                        </a:lnSpc>
                        <a:spcAft>
                          <a:spcPts val="0"/>
                        </a:spcAft>
                      </a:pPr>
                      <a:r>
                        <a:rPr lang="en-US" sz="2200" b="0">
                          <a:solidFill>
                            <a:schemeClr val="tx1"/>
                          </a:solidFill>
                          <a:effectLst/>
                          <a:latin typeface="+mn-lt"/>
                        </a:rPr>
                        <a:t>Cooking fires on the floor</a:t>
                      </a:r>
                      <a:endParaRPr lang="en-US" sz="22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Accidents and burns in children</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56405"/>
                  </a:ext>
                </a:extLst>
              </a:tr>
              <a:tr h="777240">
                <a:tc>
                  <a:txBody>
                    <a:bodyPr/>
                    <a:lstStyle/>
                    <a:p>
                      <a:pPr>
                        <a:lnSpc>
                          <a:spcPct val="107000"/>
                        </a:lnSpc>
                        <a:spcAft>
                          <a:spcPts val="0"/>
                        </a:spcAft>
                      </a:pPr>
                      <a:r>
                        <a:rPr lang="en-US" sz="2200" b="0" dirty="0">
                          <a:solidFill>
                            <a:schemeClr val="tx1"/>
                          </a:solidFill>
                          <a:effectLst/>
                          <a:latin typeface="+mn-lt"/>
                        </a:rPr>
                        <a:t>Earth walls and dirty floors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spcAft>
                          <a:spcPts val="0"/>
                        </a:spcAft>
                      </a:pPr>
                      <a:r>
                        <a:rPr lang="en-US" sz="2200" b="0" dirty="0">
                          <a:solidFill>
                            <a:schemeClr val="tx1"/>
                          </a:solidFill>
                          <a:effectLst/>
                          <a:latin typeface="+mn-lt"/>
                        </a:rPr>
                        <a:t>Breeding of flies and bedbugs</a:t>
                      </a:r>
                      <a:endParaRPr lang="en-US" sz="2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5802738"/>
                  </a:ext>
                </a:extLst>
              </a:tr>
            </a:tbl>
          </a:graphicData>
        </a:graphic>
      </p:graphicFrame>
    </p:spTree>
    <p:extLst>
      <p:ext uri="{BB962C8B-B14F-4D97-AF65-F5344CB8AC3E}">
        <p14:creationId xmlns:p14="http://schemas.microsoft.com/office/powerpoint/2010/main" val="428041038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combination of dampness, lack of light, poor ventilation and overcrowding will contribute to the spread of airborne and droplet infections. </a:t>
            </a:r>
          </a:p>
          <a:p>
            <a:pPr algn="just">
              <a:lnSpc>
                <a:spcPct val="120000"/>
              </a:lnSpc>
              <a:spcBef>
                <a:spcPts val="0"/>
              </a:spcBef>
              <a:buClrTx/>
              <a:buFont typeface="Wingdings" panose="05000000000000000000" pitchFamily="2" charset="2"/>
              <a:buChar char="q"/>
            </a:pPr>
            <a:r>
              <a:rPr lang="en-US" sz="2600" dirty="0">
                <a:solidFill>
                  <a:schemeClr val="tx1"/>
                </a:solidFill>
              </a:rPr>
              <a:t>Earth floors and walls permit the entry and breeding of flies and bedbugs, while unscreened windows permit entry of mosquitoes. </a:t>
            </a:r>
          </a:p>
          <a:p>
            <a:pPr algn="just">
              <a:lnSpc>
                <a:spcPct val="120000"/>
              </a:lnSpc>
              <a:spcBef>
                <a:spcPts val="0"/>
              </a:spcBef>
              <a:buClrTx/>
              <a:buFont typeface="Wingdings" panose="05000000000000000000" pitchFamily="2" charset="2"/>
              <a:buChar char="q"/>
            </a:pPr>
            <a:r>
              <a:rPr lang="en-US" sz="2600" dirty="0">
                <a:solidFill>
                  <a:schemeClr val="tx1"/>
                </a:solidFill>
              </a:rPr>
              <a:t>Cooking fires on the floor are hazards to small children.</a:t>
            </a:r>
          </a:p>
          <a:p>
            <a:pPr algn="just">
              <a:lnSpc>
                <a:spcPct val="120000"/>
              </a:lnSpc>
              <a:spcBef>
                <a:spcPts val="0"/>
              </a:spcBef>
              <a:buClrTx/>
              <a:buFont typeface="Wingdings" panose="05000000000000000000" pitchFamily="2" charset="2"/>
              <a:buChar char="q"/>
            </a:pPr>
            <a:r>
              <a:rPr lang="en-US" sz="2600" dirty="0">
                <a:solidFill>
                  <a:schemeClr val="tx1"/>
                </a:solidFill>
              </a:rPr>
              <a:t>Inadequate space to talk and play, especially in town houses, is one of the reasons why fathers and children leave home thereby adding to social problems.</a:t>
            </a: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144243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rgbClr val="00B050"/>
                </a:solidFill>
              </a:rPr>
              <a:t>Definitions:</a:t>
            </a:r>
          </a:p>
          <a:p>
            <a:pPr algn="just">
              <a:lnSpc>
                <a:spcPct val="120000"/>
              </a:lnSpc>
              <a:spcBef>
                <a:spcPts val="0"/>
              </a:spcBef>
              <a:buClrTx/>
              <a:buFont typeface="Wingdings" panose="05000000000000000000" pitchFamily="2" charset="2"/>
              <a:buChar char="q"/>
            </a:pPr>
            <a:r>
              <a:rPr lang="en-US" sz="2600" b="1" dirty="0">
                <a:solidFill>
                  <a:schemeClr val="tx1"/>
                </a:solidFill>
              </a:rPr>
              <a:t>Housing</a:t>
            </a:r>
            <a:r>
              <a:rPr lang="en-US" sz="2600" dirty="0">
                <a:solidFill>
                  <a:schemeClr val="tx1"/>
                </a:solidFill>
              </a:rPr>
              <a:t> is the physical structure that man uses for shelter and the environment of that structure including all necessary services, facilities, equipment and devices needed and desired for the physical and mental health and social wellbeing of the family and the individual.</a:t>
            </a:r>
          </a:p>
          <a:p>
            <a:pPr algn="just">
              <a:lnSpc>
                <a:spcPct val="120000"/>
              </a:lnSpc>
              <a:spcBef>
                <a:spcPts val="0"/>
              </a:spcBef>
              <a:buClrTx/>
              <a:buFont typeface="Wingdings" panose="05000000000000000000" pitchFamily="2" charset="2"/>
              <a:buChar char="q"/>
            </a:pPr>
            <a:r>
              <a:rPr lang="en-US" sz="2600" dirty="0">
                <a:solidFill>
                  <a:schemeClr val="tx1"/>
                </a:solidFill>
              </a:rPr>
              <a:t>Examples: caves (natural or artificial), simple sheds, huts or </a:t>
            </a:r>
            <a:r>
              <a:rPr lang="en-US" sz="2600" dirty="0" err="1">
                <a:solidFill>
                  <a:schemeClr val="tx1"/>
                </a:solidFill>
              </a:rPr>
              <a:t>tukuls</a:t>
            </a:r>
            <a:r>
              <a:rPr lang="en-US" sz="2600" dirty="0">
                <a:solidFill>
                  <a:schemeClr val="tx1"/>
                </a:solidFill>
              </a:rPr>
              <a:t>, modern buildings, tents, caravans, vans and etc. have all temporarily or permanently been used as residential environment although they might not satisfy all the basic needs.</a:t>
            </a:r>
          </a:p>
          <a:p>
            <a:pPr algn="just">
              <a:lnSpc>
                <a:spcPct val="120000"/>
              </a:lnSpc>
              <a:spcBef>
                <a:spcPts val="0"/>
              </a:spcBef>
              <a:buClrTx/>
              <a:buFont typeface="Wingdings" panose="05000000000000000000" pitchFamily="2" charset="2"/>
              <a:buChar char="q"/>
            </a:pPr>
            <a:r>
              <a:rPr lang="en-GB" sz="2600" dirty="0">
                <a:solidFill>
                  <a:schemeClr val="tx1"/>
                </a:solidFill>
              </a:rPr>
              <a:t>Housing can be also be referred to as Residential Environment</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9501709"/>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Dwelling:- </a:t>
            </a:r>
            <a:r>
              <a:rPr lang="en-US" sz="2600" dirty="0">
                <a:solidFill>
                  <a:schemeClr val="tx1"/>
                </a:solidFill>
              </a:rPr>
              <a:t>is any part of a house, which is occupied by an individual family.</a:t>
            </a:r>
          </a:p>
          <a:p>
            <a:pPr marL="0" indent="0" algn="just">
              <a:lnSpc>
                <a:spcPct val="120000"/>
              </a:lnSpc>
              <a:spcBef>
                <a:spcPts val="0"/>
              </a:spcBef>
              <a:buClrTx/>
              <a:buNone/>
            </a:pPr>
            <a:r>
              <a:rPr lang="en-US" sz="2600" b="1" dirty="0">
                <a:solidFill>
                  <a:schemeClr val="tx1"/>
                </a:solidFill>
              </a:rPr>
              <a:t>Premises:- </a:t>
            </a:r>
            <a:r>
              <a:rPr lang="en-US" sz="2600" dirty="0">
                <a:solidFill>
                  <a:schemeClr val="tx1"/>
                </a:solidFill>
              </a:rPr>
              <a:t>is any house with building or land near to it that is owned by the same person.</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Slum</a:t>
            </a:r>
            <a:r>
              <a:rPr lang="en-US" sz="2600" dirty="0">
                <a:solidFill>
                  <a:schemeClr val="tx1"/>
                </a:solidFill>
              </a:rPr>
              <a:t>:- is an area in which substandard housing predominates and frequently accompanied with overcrowding.</a:t>
            </a:r>
          </a:p>
          <a:p>
            <a:pPr marL="0" indent="0" algn="just">
              <a:lnSpc>
                <a:spcPct val="120000"/>
              </a:lnSpc>
              <a:spcBef>
                <a:spcPts val="0"/>
              </a:spcBef>
              <a:buClrTx/>
              <a:buNone/>
            </a:pPr>
            <a:r>
              <a:rPr lang="en-US" sz="2600" b="1" dirty="0">
                <a:solidFill>
                  <a:schemeClr val="tx1"/>
                </a:solidFill>
              </a:rPr>
              <a:t>Standard Housing:- </a:t>
            </a:r>
            <a:r>
              <a:rPr lang="en-US" sz="2600" dirty="0">
                <a:solidFill>
                  <a:schemeClr val="tx1"/>
                </a:solidFill>
              </a:rPr>
              <a:t>is a house that is properly planned and</a:t>
            </a:r>
          </a:p>
          <a:p>
            <a:pPr marL="0" indent="0" algn="just">
              <a:lnSpc>
                <a:spcPct val="120000"/>
              </a:lnSpc>
              <a:spcBef>
                <a:spcPts val="0"/>
              </a:spcBef>
              <a:buClrTx/>
              <a:buNone/>
            </a:pPr>
            <a:r>
              <a:rPr lang="en-US" sz="2600" dirty="0">
                <a:solidFill>
                  <a:schemeClr val="tx1"/>
                </a:solidFill>
              </a:rPr>
              <a:t>constructed, comfortable, safe to live in and fulfill the basic</a:t>
            </a:r>
          </a:p>
          <a:p>
            <a:pPr marL="0" indent="0" algn="just">
              <a:lnSpc>
                <a:spcPct val="120000"/>
              </a:lnSpc>
              <a:spcBef>
                <a:spcPts val="0"/>
              </a:spcBef>
              <a:buClrTx/>
              <a:buNone/>
            </a:pPr>
            <a:r>
              <a:rPr lang="en-US" sz="2600" dirty="0">
                <a:solidFill>
                  <a:schemeClr val="tx1"/>
                </a:solidFill>
              </a:rPr>
              <a:t>housing necessities (constructed in proper site, provided with safe and adequate water supply, safe and proper waste</a:t>
            </a:r>
          </a:p>
          <a:p>
            <a:pPr marL="0" indent="0" algn="just">
              <a:lnSpc>
                <a:spcPct val="120000"/>
              </a:lnSpc>
              <a:spcBef>
                <a:spcPts val="0"/>
              </a:spcBef>
              <a:buClrTx/>
              <a:buNone/>
            </a:pPr>
            <a:r>
              <a:rPr lang="en-US" sz="2600" dirty="0">
                <a:solidFill>
                  <a:schemeClr val="tx1"/>
                </a:solidFill>
              </a:rPr>
              <a:t>disposal , adequate light, space, well ventilated, etc.</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Substandard Housing:- </a:t>
            </a:r>
            <a:r>
              <a:rPr lang="en-US" sz="2600" dirty="0">
                <a:solidFill>
                  <a:schemeClr val="tx1"/>
                </a:solidFill>
              </a:rPr>
              <a:t>is a house, which is poorly sited, planned and constructed, inadequate floor space for the family (overcrowded), poorly maintained and does not in general comply with the more important sanitary facilities.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93273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Blighted area:- </a:t>
            </a:r>
            <a:r>
              <a:rPr lang="en-US" sz="2600" dirty="0">
                <a:solidFill>
                  <a:schemeClr val="tx1"/>
                </a:solidFill>
              </a:rPr>
              <a:t>an area, which is undesirable for residential, agricultural, commercial, industrial or recreational purpose. Examples:- Marshy and rocky areas, gorges and mountainous areas, and plots nearer to sources of noise.</a:t>
            </a:r>
          </a:p>
          <a:p>
            <a:pPr marL="0" indent="0" algn="just">
              <a:lnSpc>
                <a:spcPct val="120000"/>
              </a:lnSpc>
              <a:spcBef>
                <a:spcPts val="0"/>
              </a:spcBef>
              <a:buClrTx/>
              <a:buNone/>
            </a:pPr>
            <a:r>
              <a:rPr lang="en-US" sz="2600" b="1" dirty="0">
                <a:solidFill>
                  <a:schemeClr val="tx1"/>
                </a:solidFill>
              </a:rPr>
              <a:t>Housing Sanitary Code:- </a:t>
            </a:r>
            <a:r>
              <a:rPr lang="en-US" sz="2600" dirty="0">
                <a:solidFill>
                  <a:schemeClr val="tx1"/>
                </a:solidFill>
              </a:rPr>
              <a:t>is the set of rules which deals with the sanitary conditions of the housing from public health point of view.</a:t>
            </a:r>
          </a:p>
          <a:p>
            <a:pPr marL="0" indent="0" algn="just">
              <a:lnSpc>
                <a:spcPct val="120000"/>
              </a:lnSpc>
              <a:spcBef>
                <a:spcPts val="0"/>
              </a:spcBef>
              <a:buClrTx/>
              <a:buNone/>
            </a:pPr>
            <a:r>
              <a:rPr lang="en-US" sz="2600" b="1" dirty="0">
                <a:solidFill>
                  <a:schemeClr val="tx1"/>
                </a:solidFill>
              </a:rPr>
              <a:t>Zoning Code:- </a:t>
            </a:r>
            <a:r>
              <a:rPr lang="en-US" sz="2600" dirty="0">
                <a:solidFill>
                  <a:schemeClr val="tx1"/>
                </a:solidFill>
              </a:rPr>
              <a:t>involves the division of the area into a series of zones or districts according to the desired plan. Example: residential zone, market zone, industrial zone, etc.</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4939463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fontScale="92500" lnSpcReduction="10000"/>
          </a:bodyPr>
          <a:lstStyle/>
          <a:p>
            <a:pPr marL="0" indent="0" algn="just">
              <a:lnSpc>
                <a:spcPct val="120000"/>
              </a:lnSpc>
              <a:spcBef>
                <a:spcPts val="0"/>
              </a:spcBef>
              <a:buNone/>
            </a:pPr>
            <a:r>
              <a:rPr lang="en-US" sz="3200" b="1" dirty="0">
                <a:solidFill>
                  <a:srgbClr val="00B050"/>
                </a:solidFill>
              </a:rPr>
              <a:t>Public Health Importance of Housing</a:t>
            </a:r>
          </a:p>
          <a:p>
            <a:pPr algn="just">
              <a:lnSpc>
                <a:spcPct val="120000"/>
              </a:lnSpc>
              <a:spcBef>
                <a:spcPts val="0"/>
              </a:spcBef>
              <a:buClrTx/>
              <a:buFont typeface="Wingdings" panose="05000000000000000000" pitchFamily="2" charset="2"/>
              <a:buChar char="q"/>
            </a:pPr>
            <a:r>
              <a:rPr lang="en-US" sz="3200" dirty="0"/>
              <a:t>Improved housing decreases risk of communicable diseases, fire hazards, accident, reduces the creation of slum and cost of municipal services, reduce crime since it may not be easily accessible to robbers, rapists etc.</a:t>
            </a:r>
          </a:p>
          <a:p>
            <a:pPr algn="just">
              <a:lnSpc>
                <a:spcPct val="120000"/>
              </a:lnSpc>
              <a:spcBef>
                <a:spcPts val="0"/>
              </a:spcBef>
              <a:buClrTx/>
              <a:buFont typeface="Wingdings" panose="05000000000000000000" pitchFamily="2" charset="2"/>
              <a:buChar char="q"/>
            </a:pPr>
            <a:r>
              <a:rPr lang="en-US" sz="3200" dirty="0"/>
              <a:t>The WHO, in its book </a:t>
            </a:r>
            <a:r>
              <a:rPr lang="en-US" sz="3200" b="1" dirty="0"/>
              <a:t>Health Principles of Housing </a:t>
            </a:r>
            <a:r>
              <a:rPr lang="en-US" sz="3200" dirty="0"/>
              <a:t>(WHO, 1989), outlined a </a:t>
            </a:r>
            <a:r>
              <a:rPr lang="en-US" sz="3200" u="sng" dirty="0"/>
              <a:t>set of six principles regarding the relationship between housing condition and human health. </a:t>
            </a:r>
            <a:r>
              <a:rPr lang="en-US" sz="3200" dirty="0"/>
              <a:t>These principles of housing include:</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64681249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br>
              <a:rPr lang="en-US" sz="4400" dirty="0"/>
            </a:b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04800" y="304800"/>
            <a:ext cx="8534400" cy="6368942"/>
          </a:xfrm>
        </p:spPr>
        <p:txBody>
          <a:bodyPr>
            <a:normAutofit/>
          </a:bodyPr>
          <a:lstStyle/>
          <a:p>
            <a:pPr marL="514350" indent="-514350" algn="just">
              <a:lnSpc>
                <a:spcPct val="120000"/>
              </a:lnSpc>
              <a:spcBef>
                <a:spcPts val="0"/>
              </a:spcBef>
              <a:buClrTx/>
              <a:buFont typeface="+mj-lt"/>
              <a:buAutoNum type="arabicPeriod"/>
            </a:pPr>
            <a:r>
              <a:rPr lang="en-US" sz="3200" dirty="0"/>
              <a:t>Protection against communicable diseases;</a:t>
            </a:r>
          </a:p>
          <a:p>
            <a:pPr marL="514350" indent="-514350" algn="just">
              <a:lnSpc>
                <a:spcPct val="120000"/>
              </a:lnSpc>
              <a:spcBef>
                <a:spcPts val="0"/>
              </a:spcBef>
              <a:buClrTx/>
              <a:buFont typeface="+mj-lt"/>
              <a:buAutoNum type="arabicPeriod"/>
            </a:pPr>
            <a:r>
              <a:rPr lang="en-US" sz="3200" dirty="0"/>
              <a:t>Protection against injuries,</a:t>
            </a:r>
          </a:p>
          <a:p>
            <a:pPr marL="514350" indent="-514350" algn="just">
              <a:lnSpc>
                <a:spcPct val="120000"/>
              </a:lnSpc>
              <a:spcBef>
                <a:spcPts val="0"/>
              </a:spcBef>
              <a:buClrTx/>
              <a:buFont typeface="+mj-lt"/>
              <a:buAutoNum type="arabicPeriod"/>
            </a:pPr>
            <a:r>
              <a:rPr lang="en-US" sz="3200" dirty="0"/>
              <a:t>Prevention of poisonings and chronic diseases;</a:t>
            </a:r>
          </a:p>
          <a:p>
            <a:pPr marL="514350" indent="-514350" algn="just">
              <a:lnSpc>
                <a:spcPct val="120000"/>
              </a:lnSpc>
              <a:spcBef>
                <a:spcPts val="0"/>
              </a:spcBef>
              <a:buClrTx/>
              <a:buFont typeface="+mj-lt"/>
              <a:buAutoNum type="arabicPeriod"/>
            </a:pPr>
            <a:r>
              <a:rPr lang="en-US" sz="3200" dirty="0"/>
              <a:t>Reducing psychological and social stresses to a minimum;</a:t>
            </a:r>
          </a:p>
          <a:p>
            <a:pPr marL="514350" indent="-514350" algn="just">
              <a:lnSpc>
                <a:spcPct val="120000"/>
              </a:lnSpc>
              <a:spcBef>
                <a:spcPts val="0"/>
              </a:spcBef>
              <a:buClrTx/>
              <a:buFont typeface="+mj-lt"/>
              <a:buAutoNum type="arabicPeriod"/>
            </a:pPr>
            <a:r>
              <a:rPr lang="en-US" sz="3200" dirty="0"/>
              <a:t>Improving the housing environment;</a:t>
            </a:r>
          </a:p>
          <a:p>
            <a:pPr marL="514350" indent="-514350" algn="just">
              <a:lnSpc>
                <a:spcPct val="120000"/>
              </a:lnSpc>
              <a:spcBef>
                <a:spcPts val="0"/>
              </a:spcBef>
              <a:buClrTx/>
              <a:buFont typeface="+mj-lt"/>
              <a:buAutoNum type="arabicPeriod"/>
            </a:pPr>
            <a:r>
              <a:rPr lang="en-US" sz="3200" dirty="0"/>
              <a:t>Making informed use of housing;</a:t>
            </a:r>
          </a:p>
          <a:p>
            <a:pPr marL="514350" indent="-514350" algn="just">
              <a:lnSpc>
                <a:spcPct val="120000"/>
              </a:lnSpc>
              <a:spcBef>
                <a:spcPts val="0"/>
              </a:spcBef>
              <a:buClrTx/>
              <a:buFont typeface="+mj-lt"/>
              <a:buAutoNum type="arabicPeriod"/>
            </a:pPr>
            <a:r>
              <a:rPr lang="en-US" sz="3200" dirty="0"/>
              <a:t>Protecting population at special risk.</a:t>
            </a:r>
          </a:p>
          <a:p>
            <a:pPr algn="just">
              <a:lnSpc>
                <a:spcPct val="120000"/>
              </a:lnSpc>
              <a:spcBef>
                <a:spcPts val="0"/>
              </a:spcBef>
              <a:buClrTx/>
              <a:buFont typeface="Wingdings" panose="05000000000000000000" pitchFamily="2" charset="2"/>
              <a:buChar char="q"/>
            </a:pPr>
            <a:endParaRPr lang="en-US" sz="32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170822"/>
            <a:ext cx="685800"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200429928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Types of Housing:</a:t>
            </a:r>
          </a:p>
          <a:p>
            <a:pPr marL="514350" indent="-514350" algn="just">
              <a:lnSpc>
                <a:spcPct val="120000"/>
              </a:lnSpc>
              <a:spcBef>
                <a:spcPts val="0"/>
              </a:spcBef>
              <a:buClrTx/>
              <a:buFont typeface="+mj-lt"/>
              <a:buAutoNum type="arabicPeriod"/>
            </a:pPr>
            <a:r>
              <a:rPr lang="en-GB" sz="2600" dirty="0">
                <a:solidFill>
                  <a:schemeClr val="tx1"/>
                </a:solidFill>
              </a:rPr>
              <a:t>Permanent</a:t>
            </a:r>
          </a:p>
          <a:p>
            <a:pPr marL="514350" indent="-514350" algn="just">
              <a:lnSpc>
                <a:spcPct val="120000"/>
              </a:lnSpc>
              <a:spcBef>
                <a:spcPts val="0"/>
              </a:spcBef>
              <a:buClrTx/>
              <a:buFont typeface="+mj-lt"/>
              <a:buAutoNum type="arabicPeriod"/>
            </a:pPr>
            <a:r>
              <a:rPr lang="en-GB" sz="2600" dirty="0">
                <a:solidFill>
                  <a:schemeClr val="tx1"/>
                </a:solidFill>
              </a:rPr>
              <a:t>Semi-permanent</a:t>
            </a:r>
          </a:p>
          <a:p>
            <a:pPr marL="514350" indent="-514350" algn="just">
              <a:lnSpc>
                <a:spcPct val="120000"/>
              </a:lnSpc>
              <a:spcBef>
                <a:spcPts val="0"/>
              </a:spcBef>
              <a:buClrTx/>
              <a:buFont typeface="+mj-lt"/>
              <a:buAutoNum type="arabicPeriod"/>
            </a:pPr>
            <a:r>
              <a:rPr lang="en-GB" sz="2600" dirty="0">
                <a:solidFill>
                  <a:schemeClr val="tx1"/>
                </a:solidFill>
              </a:rPr>
              <a:t>Temporary </a:t>
            </a:r>
          </a:p>
          <a:p>
            <a:pPr marL="0" indent="0" algn="just">
              <a:lnSpc>
                <a:spcPct val="120000"/>
              </a:lnSpc>
              <a:spcBef>
                <a:spcPts val="0"/>
              </a:spcBef>
              <a:buClrTx/>
              <a:buNone/>
            </a:pPr>
            <a:r>
              <a:rPr lang="en-US" sz="2600" b="1" dirty="0">
                <a:solidFill>
                  <a:schemeClr val="tx1"/>
                </a:solidFill>
              </a:rPr>
              <a:t>Permanent Houses</a:t>
            </a:r>
          </a:p>
          <a:p>
            <a:pPr algn="just">
              <a:lnSpc>
                <a:spcPct val="120000"/>
              </a:lnSpc>
              <a:spcBef>
                <a:spcPts val="0"/>
              </a:spcBef>
              <a:buClrTx/>
              <a:buFont typeface="Wingdings" panose="05000000000000000000" pitchFamily="2" charset="2"/>
              <a:buChar char="q"/>
            </a:pPr>
            <a:r>
              <a:rPr lang="en-US" sz="2600" dirty="0">
                <a:solidFill>
                  <a:schemeClr val="tx1"/>
                </a:solidFill>
              </a:rPr>
              <a:t>Has a stone foundation</a:t>
            </a:r>
          </a:p>
          <a:p>
            <a:pPr algn="just">
              <a:lnSpc>
                <a:spcPct val="120000"/>
              </a:lnSpc>
              <a:spcBef>
                <a:spcPts val="0"/>
              </a:spcBef>
              <a:buClrTx/>
              <a:buFont typeface="Wingdings" panose="05000000000000000000" pitchFamily="2" charset="2"/>
              <a:buChar char="q"/>
            </a:pPr>
            <a:r>
              <a:rPr lang="en-US" sz="2600" dirty="0">
                <a:solidFill>
                  <a:schemeClr val="tx1"/>
                </a:solidFill>
              </a:rPr>
              <a:t>A cemented floor </a:t>
            </a:r>
          </a:p>
          <a:p>
            <a:pPr algn="just">
              <a:lnSpc>
                <a:spcPct val="120000"/>
              </a:lnSpc>
              <a:spcBef>
                <a:spcPts val="0"/>
              </a:spcBef>
              <a:buClrTx/>
              <a:buFont typeface="Wingdings" panose="05000000000000000000" pitchFamily="2" charset="2"/>
              <a:buChar char="q"/>
            </a:pPr>
            <a:r>
              <a:rPr lang="en-US" sz="2600" dirty="0">
                <a:solidFill>
                  <a:schemeClr val="tx1"/>
                </a:solidFill>
              </a:rPr>
              <a:t>Plastered walls. </a:t>
            </a:r>
          </a:p>
          <a:p>
            <a:pPr algn="just">
              <a:lnSpc>
                <a:spcPct val="120000"/>
              </a:lnSpc>
              <a:spcBef>
                <a:spcPts val="0"/>
              </a:spcBef>
              <a:buClrTx/>
              <a:buFont typeface="Wingdings" panose="05000000000000000000" pitchFamily="2" charset="2"/>
              <a:buChar char="q"/>
            </a:pPr>
            <a:r>
              <a:rPr lang="en-US" sz="2600" dirty="0">
                <a:solidFill>
                  <a:schemeClr val="tx1"/>
                </a:solidFill>
              </a:rPr>
              <a:t>The roof is covered with iron sheets, tiles or stones in the case of flats or </a:t>
            </a:r>
            <a:r>
              <a:rPr lang="en-US" sz="2600" dirty="0" err="1">
                <a:solidFill>
                  <a:schemeClr val="tx1"/>
                </a:solidFill>
              </a:rPr>
              <a:t>maisonettes</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house has advantages in that it is easy to keep the floor and walls clean.</a:t>
            </a:r>
          </a:p>
          <a:p>
            <a:pPr algn="just">
              <a:lnSpc>
                <a:spcPct val="120000"/>
              </a:lnSpc>
              <a:spcBef>
                <a:spcPts val="0"/>
              </a:spcBef>
              <a:buClrTx/>
              <a:buFont typeface="Wingdings" panose="05000000000000000000" pitchFamily="2" charset="2"/>
              <a:buChar char="q"/>
            </a:pPr>
            <a:r>
              <a:rPr lang="en-US" sz="2600" dirty="0">
                <a:solidFill>
                  <a:schemeClr val="tx1"/>
                </a:solidFill>
              </a:rPr>
              <a:t>The floor should be kept dry to avoid accidental falls.</a:t>
            </a:r>
          </a:p>
          <a:p>
            <a:pPr algn="just">
              <a:lnSpc>
                <a:spcPct val="120000"/>
              </a:lnSpc>
              <a:spcBef>
                <a:spcPts val="0"/>
              </a:spcBef>
              <a:buClrTx/>
              <a:buFont typeface="Wingdings" panose="05000000000000000000" pitchFamily="2" charset="2"/>
              <a:buChar char="q"/>
            </a:pPr>
            <a:r>
              <a:rPr lang="en-US" sz="2600" dirty="0">
                <a:solidFill>
                  <a:schemeClr val="tx1"/>
                </a:solidFill>
              </a:rPr>
              <a:t>Are not cheap to construct and it is necessary to budget for the activity.</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3523136"/>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62500" lnSpcReduction="20000"/>
          </a:bodyPr>
          <a:lstStyle/>
          <a:p>
            <a:pPr marL="0" indent="0" algn="just">
              <a:lnSpc>
                <a:spcPct val="120000"/>
              </a:lnSpc>
              <a:spcBef>
                <a:spcPts val="0"/>
              </a:spcBef>
              <a:buClrTx/>
              <a:buNone/>
            </a:pPr>
            <a:r>
              <a:rPr lang="en-US" sz="3500" b="1" dirty="0">
                <a:solidFill>
                  <a:schemeClr val="tx1"/>
                </a:solidFill>
              </a:rPr>
              <a:t>Semi-Permanent Houses</a:t>
            </a:r>
          </a:p>
          <a:p>
            <a:pPr algn="just">
              <a:lnSpc>
                <a:spcPct val="120000"/>
              </a:lnSpc>
              <a:spcBef>
                <a:spcPts val="0"/>
              </a:spcBef>
              <a:buClrTx/>
              <a:buFont typeface="Wingdings" panose="05000000000000000000" pitchFamily="2" charset="2"/>
              <a:buChar char="q"/>
            </a:pPr>
            <a:r>
              <a:rPr lang="en-US" sz="3500" dirty="0">
                <a:solidFill>
                  <a:schemeClr val="tx1"/>
                </a:solidFill>
              </a:rPr>
              <a:t>The floor is usually cemented but does not necessarily have a stone foundation.</a:t>
            </a:r>
          </a:p>
          <a:p>
            <a:pPr algn="just">
              <a:lnSpc>
                <a:spcPct val="120000"/>
              </a:lnSpc>
              <a:spcBef>
                <a:spcPts val="0"/>
              </a:spcBef>
              <a:buClrTx/>
              <a:buFont typeface="Wingdings" panose="05000000000000000000" pitchFamily="2" charset="2"/>
              <a:buChar char="q"/>
            </a:pPr>
            <a:r>
              <a:rPr lang="en-US" sz="3500" dirty="0">
                <a:solidFill>
                  <a:schemeClr val="tx1"/>
                </a:solidFill>
              </a:rPr>
              <a:t>The walls are made of iron sheets or sometimes timber or mud bricks</a:t>
            </a:r>
          </a:p>
          <a:p>
            <a:pPr algn="just">
              <a:lnSpc>
                <a:spcPct val="120000"/>
              </a:lnSpc>
              <a:spcBef>
                <a:spcPts val="0"/>
              </a:spcBef>
              <a:buClrTx/>
              <a:buFont typeface="Wingdings" panose="05000000000000000000" pitchFamily="2" charset="2"/>
              <a:buChar char="q"/>
            </a:pPr>
            <a:r>
              <a:rPr lang="en-US" sz="3500" dirty="0">
                <a:solidFill>
                  <a:schemeClr val="tx1"/>
                </a:solidFill>
              </a:rPr>
              <a:t>The house is iron roofed. </a:t>
            </a:r>
          </a:p>
          <a:p>
            <a:pPr algn="just">
              <a:lnSpc>
                <a:spcPct val="120000"/>
              </a:lnSpc>
              <a:spcBef>
                <a:spcPts val="0"/>
              </a:spcBef>
              <a:buClrTx/>
              <a:buFont typeface="Wingdings" panose="05000000000000000000" pitchFamily="2" charset="2"/>
              <a:buChar char="q"/>
            </a:pPr>
            <a:r>
              <a:rPr lang="en-US" sz="3500" dirty="0">
                <a:solidFill>
                  <a:schemeClr val="tx1"/>
                </a:solidFill>
              </a:rPr>
              <a:t>Easy to keep clean.</a:t>
            </a:r>
          </a:p>
          <a:p>
            <a:pPr algn="just">
              <a:lnSpc>
                <a:spcPct val="120000"/>
              </a:lnSpc>
              <a:spcBef>
                <a:spcPts val="0"/>
              </a:spcBef>
              <a:buClrTx/>
              <a:buFont typeface="Wingdings" panose="05000000000000000000" pitchFamily="2" charset="2"/>
              <a:buChar char="q"/>
            </a:pPr>
            <a:r>
              <a:rPr lang="en-US" sz="3500" dirty="0">
                <a:solidFill>
                  <a:schemeClr val="tx1"/>
                </a:solidFill>
              </a:rPr>
              <a:t>Appropriate preservatives for timbers have to be used or else termites destroy it</a:t>
            </a:r>
          </a:p>
          <a:p>
            <a:pPr algn="just">
              <a:lnSpc>
                <a:spcPct val="120000"/>
              </a:lnSpc>
              <a:spcBef>
                <a:spcPts val="0"/>
              </a:spcBef>
              <a:buClrTx/>
              <a:buFont typeface="Wingdings" panose="05000000000000000000" pitchFamily="2" charset="2"/>
              <a:buChar char="q"/>
            </a:pPr>
            <a:r>
              <a:rPr lang="en-US" sz="3500" dirty="0">
                <a:solidFill>
                  <a:schemeClr val="tx1"/>
                </a:solidFill>
              </a:rPr>
              <a:t>It is less expensive than a permanent house.</a:t>
            </a:r>
          </a:p>
          <a:p>
            <a:pPr marL="0" indent="0" algn="just">
              <a:lnSpc>
                <a:spcPct val="120000"/>
              </a:lnSpc>
              <a:spcBef>
                <a:spcPts val="0"/>
              </a:spcBef>
              <a:buClrTx/>
              <a:buNone/>
            </a:pPr>
            <a:r>
              <a:rPr lang="en-US" sz="3500" b="1" dirty="0">
                <a:solidFill>
                  <a:schemeClr val="tx1"/>
                </a:solidFill>
              </a:rPr>
              <a:t>Temporary Houses</a:t>
            </a:r>
          </a:p>
          <a:p>
            <a:pPr algn="just">
              <a:lnSpc>
                <a:spcPct val="120000"/>
              </a:lnSpc>
              <a:spcBef>
                <a:spcPts val="0"/>
              </a:spcBef>
              <a:buClrTx/>
              <a:buFont typeface="Wingdings" panose="05000000000000000000" pitchFamily="2" charset="2"/>
              <a:buChar char="q"/>
            </a:pPr>
            <a:r>
              <a:rPr lang="en-US" sz="3500" dirty="0">
                <a:solidFill>
                  <a:schemeClr val="tx1"/>
                </a:solidFill>
              </a:rPr>
              <a:t>The floor is earthen</a:t>
            </a:r>
          </a:p>
          <a:p>
            <a:pPr algn="just">
              <a:lnSpc>
                <a:spcPct val="120000"/>
              </a:lnSpc>
              <a:spcBef>
                <a:spcPts val="0"/>
              </a:spcBef>
              <a:buClrTx/>
              <a:buFont typeface="Wingdings" panose="05000000000000000000" pitchFamily="2" charset="2"/>
              <a:buChar char="q"/>
            </a:pPr>
            <a:r>
              <a:rPr lang="en-US" sz="3500" dirty="0">
                <a:solidFill>
                  <a:schemeClr val="tx1"/>
                </a:solidFill>
              </a:rPr>
              <a:t> the walls are made of cardboard, polythene paper, grass or mud. </a:t>
            </a:r>
          </a:p>
          <a:p>
            <a:pPr algn="just">
              <a:lnSpc>
                <a:spcPct val="120000"/>
              </a:lnSpc>
              <a:spcBef>
                <a:spcPts val="0"/>
              </a:spcBef>
              <a:buClrTx/>
              <a:buFont typeface="Wingdings" panose="05000000000000000000" pitchFamily="2" charset="2"/>
              <a:buChar char="q"/>
            </a:pPr>
            <a:r>
              <a:rPr lang="en-US" sz="3500" dirty="0">
                <a:solidFill>
                  <a:schemeClr val="tx1"/>
                </a:solidFill>
              </a:rPr>
              <a:t>The roof is thatched with the same material as the walls. </a:t>
            </a:r>
          </a:p>
          <a:p>
            <a:pPr algn="just">
              <a:lnSpc>
                <a:spcPct val="120000"/>
              </a:lnSpc>
              <a:spcBef>
                <a:spcPts val="0"/>
              </a:spcBef>
              <a:buClrTx/>
              <a:buFont typeface="Wingdings" panose="05000000000000000000" pitchFamily="2" charset="2"/>
              <a:buChar char="q"/>
            </a:pPr>
            <a:r>
              <a:rPr lang="en-US" sz="3500" dirty="0">
                <a:solidFill>
                  <a:schemeClr val="tx1"/>
                </a:solidFill>
              </a:rPr>
              <a:t>This type of a house does not provide for privacy</a:t>
            </a:r>
          </a:p>
          <a:p>
            <a:pPr algn="just">
              <a:lnSpc>
                <a:spcPct val="120000"/>
              </a:lnSpc>
              <a:spcBef>
                <a:spcPts val="0"/>
              </a:spcBef>
              <a:buClrTx/>
              <a:buFont typeface="Wingdings" panose="05000000000000000000" pitchFamily="2" charset="2"/>
              <a:buChar char="q"/>
            </a:pPr>
            <a:r>
              <a:rPr lang="en-US" sz="3500" dirty="0">
                <a:solidFill>
                  <a:schemeClr val="tx1"/>
                </a:solidFill>
              </a:rPr>
              <a:t>Can easily catch fire. </a:t>
            </a:r>
          </a:p>
          <a:p>
            <a:pPr algn="just">
              <a:lnSpc>
                <a:spcPct val="120000"/>
              </a:lnSpc>
              <a:spcBef>
                <a:spcPts val="0"/>
              </a:spcBef>
              <a:buClrTx/>
              <a:buFont typeface="Wingdings" panose="05000000000000000000" pitchFamily="2" charset="2"/>
              <a:buChar char="q"/>
            </a:pPr>
            <a:r>
              <a:rPr lang="en-US" sz="3500" dirty="0">
                <a:solidFill>
                  <a:schemeClr val="tx1"/>
                </a:solidFill>
              </a:rPr>
              <a:t>Are a health hazard and do not meet the requirements for good housing. They should be discouraged as much as possible.</a:t>
            </a:r>
          </a:p>
          <a:p>
            <a:pPr algn="just">
              <a:lnSpc>
                <a:spcPct val="120000"/>
              </a:lnSpc>
              <a:spcBef>
                <a:spcPts val="0"/>
              </a:spcBef>
              <a:buClrTx/>
              <a:buFont typeface="Wingdings" panose="05000000000000000000" pitchFamily="2" charset="2"/>
              <a:buChar char="q"/>
            </a:pPr>
            <a:r>
              <a:rPr lang="en-US" sz="3500" dirty="0">
                <a:solidFill>
                  <a:schemeClr val="tx1"/>
                </a:solidFill>
              </a:rPr>
              <a:t>This type of house may be found in rural and slums areas.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850919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Criteria for an Adequate House:</a:t>
            </a:r>
          </a:p>
          <a:p>
            <a:pPr algn="just">
              <a:lnSpc>
                <a:spcPct val="120000"/>
              </a:lnSpc>
              <a:spcBef>
                <a:spcPts val="0"/>
              </a:spcBef>
              <a:buClrTx/>
              <a:buFont typeface="Wingdings" panose="05000000000000000000" pitchFamily="2" charset="2"/>
              <a:buChar char="q"/>
            </a:pPr>
            <a:r>
              <a:rPr lang="en-US" sz="2600" dirty="0">
                <a:solidFill>
                  <a:schemeClr val="tx1"/>
                </a:solidFill>
              </a:rPr>
              <a:t>A good house should meet biological, physical and social criteria.</a:t>
            </a:r>
            <a:endParaRPr lang="en-GB" sz="2600" dirty="0">
              <a:solidFill>
                <a:schemeClr val="tx1"/>
              </a:solidFill>
            </a:endParaRPr>
          </a:p>
          <a:p>
            <a:pPr marL="514350" indent="-514350" algn="just">
              <a:lnSpc>
                <a:spcPct val="120000"/>
              </a:lnSpc>
              <a:spcBef>
                <a:spcPts val="0"/>
              </a:spcBef>
              <a:buClrTx/>
              <a:buFont typeface="+mj-lt"/>
              <a:buAutoNum type="arabicPeriod"/>
            </a:pPr>
            <a:r>
              <a:rPr lang="en-US" sz="2600" dirty="0">
                <a:solidFill>
                  <a:schemeClr val="tx1"/>
                </a:solidFill>
              </a:rPr>
              <a:t>Biological criteria</a:t>
            </a:r>
          </a:p>
          <a:p>
            <a:pPr marL="514350" indent="-514350" algn="just">
              <a:lnSpc>
                <a:spcPct val="120000"/>
              </a:lnSpc>
              <a:spcBef>
                <a:spcPts val="0"/>
              </a:spcBef>
              <a:buClrTx/>
              <a:buFont typeface="+mj-lt"/>
              <a:buAutoNum type="arabicPeriod"/>
            </a:pPr>
            <a:r>
              <a:rPr lang="en-US" sz="2600" dirty="0">
                <a:solidFill>
                  <a:schemeClr val="tx1"/>
                </a:solidFill>
              </a:rPr>
              <a:t>Physical criteria</a:t>
            </a:r>
          </a:p>
          <a:p>
            <a:pPr marL="514350" indent="-514350" algn="just">
              <a:lnSpc>
                <a:spcPct val="120000"/>
              </a:lnSpc>
              <a:spcBef>
                <a:spcPts val="0"/>
              </a:spcBef>
              <a:buClrTx/>
              <a:buFont typeface="+mj-lt"/>
              <a:buAutoNum type="arabicPeriod"/>
            </a:pPr>
            <a:r>
              <a:rPr lang="en-US" sz="2600" dirty="0">
                <a:solidFill>
                  <a:schemeClr val="tx1"/>
                </a:solidFill>
              </a:rPr>
              <a:t>Social criteria</a:t>
            </a:r>
          </a:p>
          <a:p>
            <a:pPr marL="0" indent="0" algn="just">
              <a:lnSpc>
                <a:spcPct val="120000"/>
              </a:lnSpc>
              <a:spcBef>
                <a:spcPts val="0"/>
              </a:spcBef>
              <a:buClrTx/>
              <a:buNone/>
            </a:pPr>
            <a:r>
              <a:rPr lang="en-US" sz="2600" b="1" dirty="0">
                <a:solidFill>
                  <a:srgbClr val="00B050"/>
                </a:solidFill>
              </a:rPr>
              <a:t>Biological Criteria</a:t>
            </a:r>
          </a:p>
          <a:p>
            <a:pPr algn="just">
              <a:lnSpc>
                <a:spcPct val="120000"/>
              </a:lnSpc>
              <a:spcBef>
                <a:spcPts val="0"/>
              </a:spcBef>
              <a:buClrTx/>
              <a:buFont typeface="Wingdings" panose="05000000000000000000" pitchFamily="2" charset="2"/>
              <a:buChar char="q"/>
            </a:pPr>
            <a:r>
              <a:rPr lang="en-US" sz="2600" dirty="0">
                <a:solidFill>
                  <a:schemeClr val="tx1"/>
                </a:solidFill>
              </a:rPr>
              <a:t>Good housing minimizes the risk of transmission of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 spread of gastro-intestinal infections  for instance is minimized by the following factors. </a:t>
            </a:r>
          </a:p>
          <a:p>
            <a:pPr algn="just">
              <a:lnSpc>
                <a:spcPct val="120000"/>
              </a:lnSpc>
              <a:spcBef>
                <a:spcPts val="0"/>
              </a:spcBef>
              <a:buClrTx/>
              <a:buFont typeface="Wingdings" panose="05000000000000000000" pitchFamily="2" charset="2"/>
              <a:buChar char="ü"/>
            </a:pPr>
            <a:r>
              <a:rPr lang="en-US" sz="2600" dirty="0">
                <a:solidFill>
                  <a:schemeClr val="tx1"/>
                </a:solidFill>
              </a:rPr>
              <a:t>Good water supply</a:t>
            </a:r>
          </a:p>
          <a:p>
            <a:pPr algn="just">
              <a:lnSpc>
                <a:spcPct val="120000"/>
              </a:lnSpc>
              <a:spcBef>
                <a:spcPts val="0"/>
              </a:spcBef>
              <a:buClrTx/>
              <a:buFont typeface="Wingdings" panose="05000000000000000000" pitchFamily="2" charset="2"/>
              <a:buChar char="ü"/>
            </a:pPr>
            <a:r>
              <a:rPr lang="en-US" sz="2600" dirty="0">
                <a:solidFill>
                  <a:schemeClr val="tx1"/>
                </a:solidFill>
              </a:rPr>
              <a:t>Good food storage, preservation and preparation</a:t>
            </a:r>
          </a:p>
          <a:p>
            <a:pPr algn="just">
              <a:lnSpc>
                <a:spcPct val="120000"/>
              </a:lnSpc>
              <a:spcBef>
                <a:spcPts val="0"/>
              </a:spcBef>
              <a:buClrTx/>
              <a:buFont typeface="Wingdings" panose="05000000000000000000" pitchFamily="2" charset="2"/>
              <a:buChar char="ü"/>
            </a:pPr>
            <a:r>
              <a:rPr lang="en-US" sz="2600" dirty="0">
                <a:solidFill>
                  <a:schemeClr val="tx1"/>
                </a:solidFill>
              </a:rPr>
              <a:t>Adequate facilities for washing utensils and well designed kitchens</a:t>
            </a:r>
          </a:p>
          <a:p>
            <a:pPr algn="just">
              <a:lnSpc>
                <a:spcPct val="120000"/>
              </a:lnSpc>
              <a:spcBef>
                <a:spcPts val="0"/>
              </a:spcBef>
              <a:buClrTx/>
              <a:buFont typeface="Wingdings" panose="05000000000000000000" pitchFamily="2" charset="2"/>
              <a:buChar char="ü"/>
            </a:pPr>
            <a:r>
              <a:rPr lang="en-US" sz="2600" dirty="0">
                <a:solidFill>
                  <a:schemeClr val="tx1"/>
                </a:solidFill>
              </a:rPr>
              <a:t>Adequate methods of refuse disposal</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5880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just">
              <a:lnSpc>
                <a:spcPct val="120000"/>
              </a:lnSpc>
              <a:spcBef>
                <a:spcPts val="0"/>
              </a:spcBef>
              <a:buClrTx/>
              <a:buNone/>
            </a:pPr>
            <a:r>
              <a:rPr lang="en-US" sz="2600" b="1" dirty="0">
                <a:solidFill>
                  <a:srgbClr val="00B050"/>
                </a:solidFill>
              </a:rPr>
              <a:t>Water</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2242C764-B4AC-4385-9450-22719C580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426609"/>
            <a:ext cx="9039231" cy="63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70033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B050"/>
                </a:solidFill>
              </a:rPr>
              <a:t>Physical Criteria</a:t>
            </a:r>
          </a:p>
          <a:p>
            <a:pPr algn="just">
              <a:lnSpc>
                <a:spcPct val="120000"/>
              </a:lnSpc>
              <a:spcBef>
                <a:spcPts val="0"/>
              </a:spcBef>
              <a:buClrTx/>
              <a:buFont typeface="Wingdings" panose="05000000000000000000" pitchFamily="2" charset="2"/>
              <a:buChar char="q"/>
            </a:pPr>
            <a:r>
              <a:rPr lang="en-US" sz="2600" dirty="0">
                <a:solidFill>
                  <a:schemeClr val="tx1"/>
                </a:solidFill>
              </a:rPr>
              <a:t>The house should be safe for every occupant. </a:t>
            </a:r>
          </a:p>
          <a:p>
            <a:pPr algn="just">
              <a:lnSpc>
                <a:spcPct val="120000"/>
              </a:lnSpc>
              <a:spcBef>
                <a:spcPts val="0"/>
              </a:spcBef>
              <a:buClrTx/>
              <a:buFont typeface="Wingdings" panose="05000000000000000000" pitchFamily="2" charset="2"/>
              <a:buChar char="q"/>
            </a:pPr>
            <a:r>
              <a:rPr lang="en-US" sz="2600" dirty="0">
                <a:solidFill>
                  <a:schemeClr val="tx1"/>
                </a:solidFill>
              </a:rPr>
              <a:t>This means that home accidents should be prevented. </a:t>
            </a:r>
          </a:p>
          <a:p>
            <a:pPr algn="just">
              <a:lnSpc>
                <a:spcPct val="120000"/>
              </a:lnSpc>
              <a:spcBef>
                <a:spcPts val="0"/>
              </a:spcBef>
              <a:buClrTx/>
              <a:buFont typeface="Wingdings" panose="05000000000000000000" pitchFamily="2" charset="2"/>
              <a:buChar char="q"/>
            </a:pPr>
            <a:r>
              <a:rPr lang="en-US" sz="2600" dirty="0">
                <a:solidFill>
                  <a:schemeClr val="tx1"/>
                </a:solidFill>
              </a:rPr>
              <a:t>It is, therefore, necessary that appropriate safety devices be provided for. </a:t>
            </a:r>
          </a:p>
          <a:p>
            <a:pPr algn="just">
              <a:lnSpc>
                <a:spcPct val="120000"/>
              </a:lnSpc>
              <a:spcBef>
                <a:spcPts val="0"/>
              </a:spcBef>
              <a:buClrTx/>
              <a:buFont typeface="Wingdings" panose="05000000000000000000" pitchFamily="2" charset="2"/>
              <a:buChar char="q"/>
            </a:pPr>
            <a:r>
              <a:rPr lang="en-US" sz="2600" dirty="0">
                <a:solidFill>
                  <a:schemeClr val="tx1"/>
                </a:solidFill>
              </a:rPr>
              <a:t>The house should also be free from air pollution.</a:t>
            </a:r>
          </a:p>
          <a:p>
            <a:pPr marL="0" indent="0" algn="just">
              <a:lnSpc>
                <a:spcPct val="120000"/>
              </a:lnSpc>
              <a:spcBef>
                <a:spcPts val="0"/>
              </a:spcBef>
              <a:buClrTx/>
              <a:buNone/>
            </a:pPr>
            <a:r>
              <a:rPr lang="en-US" sz="2600" b="1" dirty="0">
                <a:solidFill>
                  <a:srgbClr val="00B050"/>
                </a:solidFill>
              </a:rPr>
              <a:t>Social Criteria</a:t>
            </a:r>
          </a:p>
          <a:p>
            <a:pPr algn="just">
              <a:lnSpc>
                <a:spcPct val="120000"/>
              </a:lnSpc>
              <a:spcBef>
                <a:spcPts val="0"/>
              </a:spcBef>
              <a:buClrTx/>
              <a:buFont typeface="Wingdings" panose="05000000000000000000" pitchFamily="2" charset="2"/>
              <a:buChar char="q"/>
            </a:pPr>
            <a:r>
              <a:rPr lang="en-US" sz="2600" dirty="0">
                <a:solidFill>
                  <a:schemeClr val="tx1"/>
                </a:solidFill>
              </a:rPr>
              <a:t>Good housing should be designed to enable the family function effectively in regard to its cultural background. </a:t>
            </a:r>
          </a:p>
          <a:p>
            <a:pPr algn="just">
              <a:lnSpc>
                <a:spcPct val="120000"/>
              </a:lnSpc>
              <a:spcBef>
                <a:spcPts val="0"/>
              </a:spcBef>
              <a:buClrTx/>
              <a:buFont typeface="Wingdings" panose="05000000000000000000" pitchFamily="2" charset="2"/>
              <a:buChar char="q"/>
            </a:pPr>
            <a:r>
              <a:rPr lang="en-US" sz="2600" dirty="0">
                <a:solidFill>
                  <a:schemeClr val="tx1"/>
                </a:solidFill>
              </a:rPr>
              <a:t>This means that the required privacy for adults should be catered for. </a:t>
            </a:r>
          </a:p>
          <a:p>
            <a:pPr algn="just">
              <a:lnSpc>
                <a:spcPct val="120000"/>
              </a:lnSpc>
              <a:spcBef>
                <a:spcPts val="0"/>
              </a:spcBef>
              <a:buClrTx/>
              <a:buFont typeface="Wingdings" panose="05000000000000000000" pitchFamily="2" charset="2"/>
              <a:buChar char="q"/>
            </a:pPr>
            <a:r>
              <a:rPr lang="en-US" sz="2600" dirty="0">
                <a:solidFill>
                  <a:schemeClr val="tx1"/>
                </a:solidFill>
              </a:rPr>
              <a:t>It should have a suitable setting for bringing</a:t>
            </a:r>
            <a:br>
              <a:rPr lang="en-US" sz="2600" dirty="0">
                <a:solidFill>
                  <a:schemeClr val="tx1"/>
                </a:solidFill>
              </a:rPr>
            </a:br>
            <a:r>
              <a:rPr lang="en-US" sz="2600" dirty="0">
                <a:solidFill>
                  <a:schemeClr val="tx1"/>
                </a:solidFill>
              </a:rPr>
              <a:t>up children.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48057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Characteristics of Adequate Housing</a:t>
            </a:r>
          </a:p>
          <a:p>
            <a:pPr marL="0" indent="0" algn="just">
              <a:lnSpc>
                <a:spcPct val="120000"/>
              </a:lnSpc>
              <a:spcBef>
                <a:spcPts val="0"/>
              </a:spcBef>
              <a:buClrTx/>
              <a:buNone/>
            </a:pPr>
            <a:r>
              <a:rPr lang="en-US" sz="2600" dirty="0">
                <a:solidFill>
                  <a:schemeClr val="tx1"/>
                </a:solidFill>
              </a:rPr>
              <a:t>The following are the characteristics of a good house.</a:t>
            </a:r>
          </a:p>
          <a:p>
            <a:pPr marL="514350" indent="-514350" algn="just">
              <a:lnSpc>
                <a:spcPct val="120000"/>
              </a:lnSpc>
              <a:spcBef>
                <a:spcPts val="0"/>
              </a:spcBef>
              <a:buClrTx/>
              <a:buFont typeface="+mj-lt"/>
              <a:buAutoNum type="arabicPeriod"/>
            </a:pPr>
            <a:r>
              <a:rPr lang="en-US" sz="2600" b="1" dirty="0">
                <a:solidFill>
                  <a:schemeClr val="tx1"/>
                </a:solidFill>
              </a:rPr>
              <a:t>Good Lighting </a:t>
            </a:r>
          </a:p>
          <a:p>
            <a:pPr marL="0" indent="0" algn="just">
              <a:lnSpc>
                <a:spcPct val="120000"/>
              </a:lnSpc>
              <a:spcBef>
                <a:spcPts val="0"/>
              </a:spcBef>
              <a:buClrTx/>
              <a:buNone/>
            </a:pPr>
            <a:r>
              <a:rPr lang="en-US" sz="2600" b="1" dirty="0">
                <a:solidFill>
                  <a:schemeClr val="tx1"/>
                </a:solidFill>
              </a:rPr>
              <a:t>Natural Light</a:t>
            </a:r>
          </a:p>
          <a:p>
            <a:pPr algn="just">
              <a:lnSpc>
                <a:spcPct val="120000"/>
              </a:lnSpc>
              <a:spcBef>
                <a:spcPts val="0"/>
              </a:spcBef>
              <a:buClrTx/>
              <a:buFont typeface="Wingdings" panose="05000000000000000000" pitchFamily="2" charset="2"/>
              <a:buChar char="q"/>
            </a:pPr>
            <a:r>
              <a:rPr lang="en-US" sz="2600" dirty="0">
                <a:solidFill>
                  <a:schemeClr val="tx1"/>
                </a:solidFill>
              </a:rPr>
              <a:t>The sun provides natural light, which is essential for physical growth, especially in young children. </a:t>
            </a:r>
          </a:p>
          <a:p>
            <a:pPr algn="just">
              <a:lnSpc>
                <a:spcPct val="120000"/>
              </a:lnSpc>
              <a:spcBef>
                <a:spcPts val="0"/>
              </a:spcBef>
              <a:buClrTx/>
              <a:buFont typeface="Wingdings" panose="05000000000000000000" pitchFamily="2" charset="2"/>
              <a:buChar char="q"/>
            </a:pPr>
            <a:r>
              <a:rPr lang="en-US" sz="2600" dirty="0">
                <a:solidFill>
                  <a:schemeClr val="tx1"/>
                </a:solidFill>
              </a:rPr>
              <a:t>Lighting is also essential for proper vision. </a:t>
            </a:r>
          </a:p>
          <a:p>
            <a:pPr algn="just">
              <a:lnSpc>
                <a:spcPct val="120000"/>
              </a:lnSpc>
              <a:spcBef>
                <a:spcPts val="0"/>
              </a:spcBef>
              <a:buClrTx/>
              <a:buFont typeface="Wingdings" panose="05000000000000000000" pitchFamily="2" charset="2"/>
              <a:buChar char="q"/>
            </a:pPr>
            <a:r>
              <a:rPr lang="en-US" sz="2600" dirty="0">
                <a:solidFill>
                  <a:schemeClr val="tx1"/>
                </a:solidFill>
              </a:rPr>
              <a:t>The presence of sunlight into the house kills some micro-organisms. </a:t>
            </a:r>
          </a:p>
          <a:p>
            <a:pPr algn="just">
              <a:lnSpc>
                <a:spcPct val="120000"/>
              </a:lnSpc>
              <a:spcBef>
                <a:spcPts val="0"/>
              </a:spcBef>
              <a:buClrTx/>
              <a:buFont typeface="Wingdings" panose="05000000000000000000" pitchFamily="2" charset="2"/>
              <a:buChar char="q"/>
            </a:pPr>
            <a:r>
              <a:rPr lang="en-US" sz="2600" dirty="0">
                <a:solidFill>
                  <a:schemeClr val="tx1"/>
                </a:solidFill>
              </a:rPr>
              <a:t>Some insects are also driven away by adequate lighting.</a:t>
            </a:r>
          </a:p>
          <a:p>
            <a:pPr marL="0" indent="0" algn="just">
              <a:lnSpc>
                <a:spcPct val="120000"/>
              </a:lnSpc>
              <a:spcBef>
                <a:spcPts val="0"/>
              </a:spcBef>
              <a:buClrTx/>
              <a:buNone/>
            </a:pPr>
            <a:r>
              <a:rPr lang="en-US" sz="2600" b="1" dirty="0">
                <a:solidFill>
                  <a:schemeClr val="tx1"/>
                </a:solidFill>
              </a:rPr>
              <a:t>Artificial Lighting</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lighting is needed at night. </a:t>
            </a:r>
          </a:p>
          <a:p>
            <a:pPr algn="just">
              <a:lnSpc>
                <a:spcPct val="120000"/>
              </a:lnSpc>
              <a:spcBef>
                <a:spcPts val="0"/>
              </a:spcBef>
              <a:buClrTx/>
              <a:buFont typeface="Wingdings" panose="05000000000000000000" pitchFamily="2" charset="2"/>
              <a:buChar char="q"/>
            </a:pPr>
            <a:r>
              <a:rPr lang="en-US" sz="2600" dirty="0">
                <a:solidFill>
                  <a:schemeClr val="tx1"/>
                </a:solidFill>
              </a:rPr>
              <a:t>The sources are electricity, oil lamps and gas. </a:t>
            </a:r>
          </a:p>
          <a:p>
            <a:pPr algn="just">
              <a:lnSpc>
                <a:spcPct val="120000"/>
              </a:lnSpc>
              <a:spcBef>
                <a:spcPts val="0"/>
              </a:spcBef>
              <a:buClrTx/>
              <a:buFont typeface="Wingdings" panose="05000000000000000000" pitchFamily="2" charset="2"/>
              <a:buChar char="q"/>
            </a:pPr>
            <a:r>
              <a:rPr lang="en-US" sz="2600" dirty="0">
                <a:solidFill>
                  <a:schemeClr val="tx1"/>
                </a:solidFill>
              </a:rPr>
              <a:t>The type of lighting used should correspond to the purpose for which it is needed in the house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289788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2. Ventilation</a:t>
            </a:r>
          </a:p>
          <a:p>
            <a:pPr algn="just">
              <a:lnSpc>
                <a:spcPct val="120000"/>
              </a:lnSpc>
              <a:spcBef>
                <a:spcPts val="0"/>
              </a:spcBef>
              <a:buClrTx/>
              <a:buFont typeface="Wingdings" panose="05000000000000000000" pitchFamily="2" charset="2"/>
              <a:buChar char="q"/>
            </a:pPr>
            <a:r>
              <a:rPr lang="en-US" sz="2600" dirty="0">
                <a:solidFill>
                  <a:schemeClr val="tx1"/>
                </a:solidFill>
              </a:rPr>
              <a:t>Fresh air is necessary for our health. </a:t>
            </a:r>
          </a:p>
          <a:p>
            <a:pPr algn="just">
              <a:lnSpc>
                <a:spcPct val="120000"/>
              </a:lnSpc>
              <a:spcBef>
                <a:spcPts val="0"/>
              </a:spcBef>
              <a:buClrTx/>
              <a:buFont typeface="Wingdings" panose="05000000000000000000" pitchFamily="2" charset="2"/>
              <a:buChar char="q"/>
            </a:pPr>
            <a:r>
              <a:rPr lang="en-US" sz="2600" dirty="0">
                <a:solidFill>
                  <a:schemeClr val="tx1"/>
                </a:solidFill>
              </a:rPr>
              <a:t>Ventilation of a house is the removal of impure air and pouring in pure air.</a:t>
            </a:r>
          </a:p>
          <a:p>
            <a:pPr algn="just">
              <a:lnSpc>
                <a:spcPct val="120000"/>
              </a:lnSpc>
              <a:spcBef>
                <a:spcPts val="0"/>
              </a:spcBef>
              <a:buClrTx/>
              <a:buFont typeface="Wingdings" panose="05000000000000000000" pitchFamily="2" charset="2"/>
              <a:buChar char="q"/>
            </a:pPr>
            <a:r>
              <a:rPr lang="en-US" sz="2600" dirty="0">
                <a:solidFill>
                  <a:schemeClr val="tx1"/>
                </a:solidFill>
              </a:rPr>
              <a:t> Good ventilation in the house is important, because it keeps the air on continuous movement without creating draught, cools the housing and maintains the room temperature at a constant.</a:t>
            </a:r>
          </a:p>
          <a:p>
            <a:pPr marL="0" indent="0" algn="just">
              <a:lnSpc>
                <a:spcPct val="120000"/>
              </a:lnSpc>
              <a:spcBef>
                <a:spcPts val="0"/>
              </a:spcBef>
              <a:buClrTx/>
              <a:buNone/>
            </a:pPr>
            <a:r>
              <a:rPr lang="en-US" sz="2600" b="1" dirty="0">
                <a:solidFill>
                  <a:srgbClr val="00B050"/>
                </a:solidFill>
              </a:rPr>
              <a:t>3. Room Separation</a:t>
            </a:r>
          </a:p>
          <a:p>
            <a:pPr algn="just">
              <a:lnSpc>
                <a:spcPct val="120000"/>
              </a:lnSpc>
              <a:spcBef>
                <a:spcPts val="0"/>
              </a:spcBef>
              <a:buClrTx/>
              <a:buFont typeface="Wingdings" panose="05000000000000000000" pitchFamily="2" charset="2"/>
              <a:buChar char="q"/>
            </a:pPr>
            <a:r>
              <a:rPr lang="en-US" sz="2600" dirty="0">
                <a:solidFill>
                  <a:schemeClr val="tx1"/>
                </a:solidFill>
              </a:rPr>
              <a:t>The house should have adequate rooms to provide separate accommodation for adults and children. </a:t>
            </a:r>
          </a:p>
          <a:p>
            <a:pPr algn="just">
              <a:lnSpc>
                <a:spcPct val="120000"/>
              </a:lnSpc>
              <a:spcBef>
                <a:spcPts val="0"/>
              </a:spcBef>
              <a:buClrTx/>
              <a:buFont typeface="Wingdings" panose="05000000000000000000" pitchFamily="2" charset="2"/>
              <a:buChar char="q"/>
            </a:pPr>
            <a:r>
              <a:rPr lang="en-US" sz="2600" dirty="0">
                <a:solidFill>
                  <a:schemeClr val="tx1"/>
                </a:solidFill>
              </a:rPr>
              <a:t>The shelter for animals should be separate from the main house. </a:t>
            </a:r>
          </a:p>
          <a:p>
            <a:pPr algn="just">
              <a:lnSpc>
                <a:spcPct val="120000"/>
              </a:lnSpc>
              <a:spcBef>
                <a:spcPts val="0"/>
              </a:spcBef>
              <a:buClrTx/>
              <a:buFont typeface="Wingdings" panose="05000000000000000000" pitchFamily="2" charset="2"/>
              <a:buChar char="q"/>
            </a:pPr>
            <a:r>
              <a:rPr lang="en-US" sz="2600" dirty="0">
                <a:solidFill>
                  <a:schemeClr val="tx1"/>
                </a:solidFill>
              </a:rPr>
              <a:t>There should also be separate rooms for food storage and preparation.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563221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Others:</a:t>
            </a:r>
          </a:p>
          <a:p>
            <a:pPr marL="0" indent="0" algn="just">
              <a:lnSpc>
                <a:spcPct val="120000"/>
              </a:lnSpc>
              <a:spcBef>
                <a:spcPts val="0"/>
              </a:spcBef>
              <a:buClrTx/>
              <a:buNone/>
            </a:pPr>
            <a:r>
              <a:rPr lang="en-US" sz="2600" dirty="0">
                <a:solidFill>
                  <a:schemeClr val="tx1"/>
                </a:solidFill>
              </a:rPr>
              <a:t>4. Cemented floor and plastered walls to protect against insects and should be rodent-proof.</a:t>
            </a:r>
          </a:p>
          <a:p>
            <a:pPr marL="0" indent="0" algn="just">
              <a:lnSpc>
                <a:spcPct val="120000"/>
              </a:lnSpc>
              <a:spcBef>
                <a:spcPts val="0"/>
              </a:spcBef>
              <a:buClrTx/>
              <a:buNone/>
            </a:pPr>
            <a:r>
              <a:rPr lang="en-US" sz="2600" dirty="0">
                <a:solidFill>
                  <a:schemeClr val="tx1"/>
                </a:solidFill>
              </a:rPr>
              <a:t>5. It should also have water supply in adequate and reliable quantity and quality. </a:t>
            </a:r>
          </a:p>
          <a:p>
            <a:pPr marL="0" indent="0" algn="just">
              <a:lnSpc>
                <a:spcPct val="120000"/>
              </a:lnSpc>
              <a:spcBef>
                <a:spcPts val="0"/>
              </a:spcBef>
              <a:buClrTx/>
              <a:buNone/>
            </a:pPr>
            <a:r>
              <a:rPr lang="en-US" sz="2600" dirty="0">
                <a:solidFill>
                  <a:schemeClr val="tx1"/>
                </a:solidFill>
              </a:rPr>
              <a:t>6.  Clean compound.</a:t>
            </a:r>
          </a:p>
          <a:p>
            <a:pPr marL="0" indent="0" algn="just">
              <a:lnSpc>
                <a:spcPct val="120000"/>
              </a:lnSpc>
              <a:spcBef>
                <a:spcPts val="0"/>
              </a:spcBef>
              <a:buClrTx/>
              <a:buNone/>
            </a:pPr>
            <a:r>
              <a:rPr lang="en-US" sz="2600" dirty="0">
                <a:solidFill>
                  <a:schemeClr val="tx1"/>
                </a:solidFill>
              </a:rPr>
              <a:t>7. It should be equipped with proper methods of refuse and human waste disposal</a:t>
            </a:r>
          </a:p>
          <a:p>
            <a:pPr marL="0" indent="0" algn="just">
              <a:lnSpc>
                <a:spcPct val="120000"/>
              </a:lnSpc>
              <a:spcBef>
                <a:spcPts val="0"/>
              </a:spcBef>
              <a:buClrTx/>
              <a:buNone/>
            </a:pPr>
            <a:r>
              <a:rPr lang="en-US" sz="2600" dirty="0">
                <a:solidFill>
                  <a:schemeClr val="tx1"/>
                </a:solidFill>
              </a:rPr>
              <a:t>8. The house should be dry.</a:t>
            </a:r>
          </a:p>
          <a:p>
            <a:pPr marL="0" indent="0" algn="just">
              <a:lnSpc>
                <a:spcPct val="120000"/>
              </a:lnSpc>
              <a:spcBef>
                <a:spcPts val="0"/>
              </a:spcBef>
              <a:buClrTx/>
              <a:buNone/>
            </a:pPr>
            <a:r>
              <a:rPr lang="en-US" sz="2600" dirty="0">
                <a:solidFill>
                  <a:schemeClr val="tx1"/>
                </a:solidFill>
              </a:rPr>
              <a:t>9. The cooking arrangements should be satisfactory to avoid home accidents. Generally, there should be an effort to protect against all types of home accidents, for instance, those caused by fire, tools and chemicals.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798614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Suitable Building Sites:</a:t>
            </a:r>
          </a:p>
          <a:p>
            <a:pPr algn="just">
              <a:lnSpc>
                <a:spcPct val="120000"/>
              </a:lnSpc>
              <a:spcBef>
                <a:spcPts val="0"/>
              </a:spcBef>
              <a:buClrTx/>
              <a:buFont typeface="Wingdings" panose="05000000000000000000" pitchFamily="2" charset="2"/>
              <a:buChar char="q"/>
            </a:pPr>
            <a:r>
              <a:rPr lang="en-US" sz="2600" dirty="0">
                <a:solidFill>
                  <a:schemeClr val="tx1"/>
                </a:solidFill>
              </a:rPr>
              <a:t>The soil should be suitable for construction.</a:t>
            </a:r>
          </a:p>
          <a:p>
            <a:pPr algn="just">
              <a:lnSpc>
                <a:spcPct val="120000"/>
              </a:lnSpc>
              <a:spcBef>
                <a:spcPts val="0"/>
              </a:spcBef>
              <a:buClrTx/>
              <a:buFont typeface="Wingdings" panose="05000000000000000000" pitchFamily="2" charset="2"/>
              <a:buChar char="q"/>
            </a:pPr>
            <a:r>
              <a:rPr lang="en-US" sz="2600" dirty="0">
                <a:solidFill>
                  <a:schemeClr val="tx1"/>
                </a:solidFill>
              </a:rPr>
              <a:t>The site should be dry, sunny and exposed to free air.</a:t>
            </a:r>
          </a:p>
          <a:p>
            <a:pPr algn="just">
              <a:lnSpc>
                <a:spcPct val="120000"/>
              </a:lnSpc>
              <a:spcBef>
                <a:spcPts val="0"/>
              </a:spcBef>
              <a:buClrTx/>
              <a:buFont typeface="Wingdings" panose="05000000000000000000" pitchFamily="2" charset="2"/>
              <a:buChar char="q"/>
            </a:pPr>
            <a:r>
              <a:rPr lang="en-US" sz="2600" dirty="0">
                <a:solidFill>
                  <a:schemeClr val="tx1"/>
                </a:solidFill>
              </a:rPr>
              <a:t>The surroundings should be hygienic </a:t>
            </a:r>
            <a:br>
              <a:rPr lang="en-US" sz="2600" dirty="0">
                <a:solidFill>
                  <a:schemeClr val="tx1"/>
                </a:solidFill>
              </a:rPr>
            </a:br>
            <a:r>
              <a:rPr lang="en-US" sz="2600" dirty="0">
                <a:solidFill>
                  <a:schemeClr val="tx1"/>
                </a:solidFill>
              </a:rPr>
              <a:t>and healthy.</a:t>
            </a:r>
          </a:p>
          <a:p>
            <a:pPr algn="just">
              <a:lnSpc>
                <a:spcPct val="120000"/>
              </a:lnSpc>
              <a:spcBef>
                <a:spcPts val="0"/>
              </a:spcBef>
              <a:buClrTx/>
              <a:buFont typeface="Wingdings" panose="05000000000000000000" pitchFamily="2" charset="2"/>
              <a:buChar char="q"/>
            </a:pPr>
            <a:r>
              <a:rPr lang="en-US" sz="2600" dirty="0">
                <a:solidFill>
                  <a:schemeClr val="tx1"/>
                </a:solidFill>
              </a:rPr>
              <a:t>The site should be away from noisy factories, cinema halls and heavy traffic.</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on high ground to avoid water from standing and stagnating. This will prevent breeding of mosquitoes.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074022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600" b="1" dirty="0">
                <a:solidFill>
                  <a:srgbClr val="00B050"/>
                </a:solidFill>
              </a:rPr>
              <a:t>Characteristics of poor housing:</a:t>
            </a:r>
          </a:p>
          <a:p>
            <a:pPr algn="just">
              <a:lnSpc>
                <a:spcPct val="120000"/>
              </a:lnSpc>
              <a:spcBef>
                <a:spcPts val="0"/>
              </a:spcBef>
              <a:buClrTx/>
              <a:buFont typeface="Wingdings" panose="05000000000000000000" pitchFamily="2" charset="2"/>
              <a:buChar char="q"/>
            </a:pPr>
            <a:r>
              <a:rPr lang="en-US" sz="2600" dirty="0">
                <a:solidFill>
                  <a:schemeClr val="tx1"/>
                </a:solidFill>
              </a:rPr>
              <a:t>Dampness due to poor drainage.</a:t>
            </a:r>
          </a:p>
          <a:p>
            <a:pPr algn="just">
              <a:lnSpc>
                <a:spcPct val="120000"/>
              </a:lnSpc>
              <a:spcBef>
                <a:spcPts val="0"/>
              </a:spcBef>
              <a:buClrTx/>
              <a:buFont typeface="Wingdings" panose="05000000000000000000" pitchFamily="2" charset="2"/>
              <a:buChar char="q"/>
            </a:pPr>
            <a:r>
              <a:rPr lang="en-US" sz="2600" dirty="0">
                <a:solidFill>
                  <a:schemeClr val="tx1"/>
                </a:solidFill>
              </a:rPr>
              <a:t>Overcrowding </a:t>
            </a:r>
          </a:p>
          <a:p>
            <a:pPr algn="just">
              <a:lnSpc>
                <a:spcPct val="120000"/>
              </a:lnSpc>
              <a:spcBef>
                <a:spcPts val="0"/>
              </a:spcBef>
              <a:buClrTx/>
              <a:buFont typeface="Wingdings" panose="05000000000000000000" pitchFamily="2" charset="2"/>
              <a:buChar char="q"/>
            </a:pPr>
            <a:r>
              <a:rPr lang="en-US" sz="2600" dirty="0">
                <a:solidFill>
                  <a:schemeClr val="tx1"/>
                </a:solidFill>
              </a:rPr>
              <a:t>Earthen floors and unscreened windows</a:t>
            </a:r>
          </a:p>
          <a:p>
            <a:pPr algn="just">
              <a:lnSpc>
                <a:spcPct val="120000"/>
              </a:lnSpc>
              <a:spcBef>
                <a:spcPts val="0"/>
              </a:spcBef>
              <a:buClrTx/>
              <a:buFont typeface="Wingdings" panose="05000000000000000000" pitchFamily="2" charset="2"/>
              <a:buChar char="q"/>
            </a:pPr>
            <a:r>
              <a:rPr lang="en-US" sz="2600" dirty="0">
                <a:solidFill>
                  <a:schemeClr val="tx1"/>
                </a:solidFill>
              </a:rPr>
              <a:t>Unprotected fire places with poor cooking arrangements  and improperly stored working tools.</a:t>
            </a:r>
          </a:p>
          <a:p>
            <a:pPr algn="just">
              <a:lnSpc>
                <a:spcPct val="120000"/>
              </a:lnSpc>
              <a:spcBef>
                <a:spcPts val="0"/>
              </a:spcBef>
              <a:buClrTx/>
              <a:buFont typeface="Wingdings" panose="05000000000000000000" pitchFamily="2" charset="2"/>
              <a:buChar char="q"/>
            </a:pPr>
            <a:r>
              <a:rPr lang="en-US" sz="2600" dirty="0">
                <a:solidFill>
                  <a:schemeClr val="tx1"/>
                </a:solidFill>
              </a:rPr>
              <a:t>Water supply and storage, which lacks hygiene.</a:t>
            </a:r>
          </a:p>
          <a:p>
            <a:pPr algn="just">
              <a:lnSpc>
                <a:spcPct val="120000"/>
              </a:lnSpc>
              <a:spcBef>
                <a:spcPts val="0"/>
              </a:spcBef>
              <a:buClrTx/>
              <a:buFont typeface="Wingdings" panose="05000000000000000000" pitchFamily="2" charset="2"/>
              <a:buChar char="q"/>
            </a:pPr>
            <a:r>
              <a:rPr lang="en-US" sz="2600" dirty="0">
                <a:solidFill>
                  <a:schemeClr val="tx1"/>
                </a:solidFill>
              </a:rPr>
              <a:t>Improper storage of clean utensils accompanied by poor personal hygiene in the preparation and serving of food.</a:t>
            </a:r>
          </a:p>
          <a:p>
            <a:pPr algn="just">
              <a:lnSpc>
                <a:spcPct val="120000"/>
              </a:lnSpc>
              <a:spcBef>
                <a:spcPts val="0"/>
              </a:spcBef>
              <a:buClrTx/>
              <a:buFont typeface="Wingdings" panose="05000000000000000000" pitchFamily="2" charset="2"/>
              <a:buChar char="q"/>
            </a:pPr>
            <a:r>
              <a:rPr lang="en-US" sz="2600" dirty="0">
                <a:solidFill>
                  <a:schemeClr val="tx1"/>
                </a:solidFill>
              </a:rPr>
              <a:t>The home environment may lack a good latrine, usually accompanied by improper excreta and inadequate refuse disposal. </a:t>
            </a:r>
          </a:p>
          <a:p>
            <a:pPr algn="just">
              <a:lnSpc>
                <a:spcPct val="120000"/>
              </a:lnSpc>
              <a:spcBef>
                <a:spcPts val="0"/>
              </a:spcBef>
              <a:buClrTx/>
              <a:buFont typeface="Wingdings" panose="05000000000000000000" pitchFamily="2" charset="2"/>
              <a:buChar char="q"/>
            </a:pPr>
            <a:r>
              <a:rPr lang="en-US" sz="2600" dirty="0">
                <a:solidFill>
                  <a:schemeClr val="tx1"/>
                </a:solidFill>
              </a:rPr>
              <a:t>Compounds with tall grass, pools of water and sprawling litter</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467066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Diseases Associated With Housing:</a:t>
            </a:r>
          </a:p>
          <a:p>
            <a:pPr marL="0" indent="0" algn="just">
              <a:lnSpc>
                <a:spcPct val="120000"/>
              </a:lnSpc>
              <a:spcBef>
                <a:spcPts val="0"/>
              </a:spcBef>
              <a:buClrTx/>
              <a:buNone/>
            </a:pPr>
            <a:r>
              <a:rPr lang="en-US" sz="2600" dirty="0">
                <a:solidFill>
                  <a:schemeClr val="tx1"/>
                </a:solidFill>
              </a:rPr>
              <a:t>Inadequate housing conditions expose people to physical, chemical and biological hazards, and to various adverse psychological and social factors.</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Increased length of exposure to poor housing leads to worsened health</a:t>
            </a:r>
          </a:p>
          <a:p>
            <a:pPr algn="just">
              <a:lnSpc>
                <a:spcPct val="120000"/>
              </a:lnSpc>
              <a:spcBef>
                <a:spcPts val="0"/>
              </a:spcBef>
              <a:buClrTx/>
              <a:buFont typeface="Wingdings" panose="05000000000000000000" pitchFamily="2" charset="2"/>
              <a:buChar char="q"/>
            </a:pPr>
            <a:r>
              <a:rPr lang="en-US" sz="2600" dirty="0">
                <a:solidFill>
                  <a:schemeClr val="tx1"/>
                </a:solidFill>
              </a:rPr>
              <a:t>Excess winter mortality due to poor heating, ventilation, increased respiratory infection</a:t>
            </a:r>
          </a:p>
          <a:p>
            <a:pPr algn="just">
              <a:lnSpc>
                <a:spcPct val="120000"/>
              </a:lnSpc>
              <a:spcBef>
                <a:spcPts val="0"/>
              </a:spcBef>
              <a:buClrTx/>
              <a:buFont typeface="Wingdings" panose="05000000000000000000" pitchFamily="2" charset="2"/>
              <a:buChar char="q"/>
            </a:pPr>
            <a:r>
              <a:rPr lang="en-US" sz="2600" dirty="0">
                <a:solidFill>
                  <a:schemeClr val="tx1"/>
                </a:solidFill>
              </a:rPr>
              <a:t>Mold: respiratory problems, asthma, allergies, eczema</a:t>
            </a:r>
          </a:p>
          <a:p>
            <a:pPr algn="just">
              <a:lnSpc>
                <a:spcPct val="120000"/>
              </a:lnSpc>
              <a:spcBef>
                <a:spcPts val="0"/>
              </a:spcBef>
              <a:buClrTx/>
              <a:buFont typeface="Wingdings" panose="05000000000000000000" pitchFamily="2" charset="2"/>
              <a:buChar char="q"/>
            </a:pPr>
            <a:r>
              <a:rPr lang="en-US" sz="2600" dirty="0">
                <a:solidFill>
                  <a:schemeClr val="tx1"/>
                </a:solidFill>
              </a:rPr>
              <a:t>Indoor pollutants and infestation: asthma</a:t>
            </a:r>
          </a:p>
          <a:p>
            <a:pPr algn="just">
              <a:lnSpc>
                <a:spcPct val="120000"/>
              </a:lnSpc>
              <a:spcBef>
                <a:spcPts val="0"/>
              </a:spcBef>
              <a:buClrTx/>
              <a:buFont typeface="Wingdings" panose="05000000000000000000" pitchFamily="2" charset="2"/>
              <a:buChar char="q"/>
            </a:pPr>
            <a:r>
              <a:rPr lang="en-US" sz="2600" dirty="0">
                <a:solidFill>
                  <a:schemeClr val="tx1"/>
                </a:solidFill>
              </a:rPr>
              <a:t>Overcrowding: increased risk of infectious disease</a:t>
            </a:r>
          </a:p>
          <a:p>
            <a:pPr algn="just">
              <a:lnSpc>
                <a:spcPct val="120000"/>
              </a:lnSpc>
              <a:spcBef>
                <a:spcPts val="0"/>
              </a:spcBef>
              <a:buClrTx/>
              <a:buFont typeface="Wingdings" panose="05000000000000000000" pitchFamily="2" charset="2"/>
              <a:buChar char="q"/>
            </a:pPr>
            <a:r>
              <a:rPr lang="en-US" sz="2600" dirty="0">
                <a:solidFill>
                  <a:schemeClr val="tx1"/>
                </a:solidFill>
              </a:rPr>
              <a:t>Affects mental well-being, depression</a:t>
            </a:r>
          </a:p>
          <a:p>
            <a:pPr algn="just">
              <a:lnSpc>
                <a:spcPct val="120000"/>
              </a:lnSpc>
              <a:spcBef>
                <a:spcPts val="0"/>
              </a:spcBef>
              <a:buClrTx/>
              <a:buFont typeface="Wingdings" panose="05000000000000000000" pitchFamily="2" charset="2"/>
              <a:buChar char="q"/>
            </a:pPr>
            <a:r>
              <a:rPr lang="en-US" sz="2600" dirty="0">
                <a:solidFill>
                  <a:schemeClr val="tx1"/>
                </a:solidFill>
              </a:rPr>
              <a:t>Stress</a:t>
            </a:r>
          </a:p>
          <a:p>
            <a:pPr algn="just">
              <a:lnSpc>
                <a:spcPct val="120000"/>
              </a:lnSpc>
              <a:spcBef>
                <a:spcPts val="0"/>
              </a:spcBef>
              <a:buClrTx/>
              <a:buFont typeface="Wingdings" panose="05000000000000000000" pitchFamily="2" charset="2"/>
              <a:buChar char="q"/>
            </a:pPr>
            <a:r>
              <a:rPr lang="en-US" sz="2600" dirty="0">
                <a:solidFill>
                  <a:schemeClr val="tx1"/>
                </a:solidFill>
              </a:rPr>
              <a:t>Unsafe outside, unhealthy inside</a:t>
            </a:r>
          </a:p>
          <a:p>
            <a:pPr algn="just">
              <a:lnSpc>
                <a:spcPct val="120000"/>
              </a:lnSpc>
              <a:spcBef>
                <a:spcPts val="0"/>
              </a:spcBef>
              <a:buClrTx/>
              <a:buFont typeface="Wingdings" panose="05000000000000000000" pitchFamily="2" charset="2"/>
              <a:buChar char="q"/>
            </a:pPr>
            <a:r>
              <a:rPr lang="en-GB" sz="2600" dirty="0">
                <a:solidFill>
                  <a:schemeClr val="tx1"/>
                </a:solidFill>
              </a:rPr>
              <a:t>Injury </a:t>
            </a: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154675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Substandard housing conditions are intimately linked with three of the leading pediatric health concerns: </a:t>
            </a:r>
          </a:p>
          <a:p>
            <a:pPr algn="just">
              <a:lnSpc>
                <a:spcPct val="120000"/>
              </a:lnSpc>
              <a:spcBef>
                <a:spcPts val="0"/>
              </a:spcBef>
              <a:buClrTx/>
              <a:buFont typeface="Wingdings" panose="05000000000000000000" pitchFamily="2" charset="2"/>
              <a:buChar char="§"/>
            </a:pPr>
            <a:r>
              <a:rPr lang="en-US" sz="2600" dirty="0">
                <a:solidFill>
                  <a:schemeClr val="tx1"/>
                </a:solidFill>
              </a:rPr>
              <a:t>Asthma</a:t>
            </a:r>
          </a:p>
          <a:p>
            <a:pPr algn="just">
              <a:lnSpc>
                <a:spcPct val="120000"/>
              </a:lnSpc>
              <a:spcBef>
                <a:spcPts val="0"/>
              </a:spcBef>
              <a:buClrTx/>
              <a:buFont typeface="Wingdings" panose="05000000000000000000" pitchFamily="2" charset="2"/>
              <a:buChar char="§"/>
            </a:pPr>
            <a:r>
              <a:rPr lang="en-US" sz="2600" dirty="0">
                <a:solidFill>
                  <a:schemeClr val="tx1"/>
                </a:solidFill>
              </a:rPr>
              <a:t>Lead poisoning</a:t>
            </a:r>
          </a:p>
          <a:p>
            <a:pPr algn="just">
              <a:lnSpc>
                <a:spcPct val="120000"/>
              </a:lnSpc>
              <a:spcBef>
                <a:spcPts val="0"/>
              </a:spcBef>
              <a:buClrTx/>
              <a:buFont typeface="Wingdings" panose="05000000000000000000" pitchFamily="2" charset="2"/>
              <a:buChar char="§"/>
            </a:pPr>
            <a:r>
              <a:rPr lang="en-US" sz="2600" dirty="0">
                <a:solidFill>
                  <a:schemeClr val="tx1"/>
                </a:solidFill>
              </a:rPr>
              <a:t>Household Injuries</a:t>
            </a:r>
          </a:p>
          <a:p>
            <a:pPr algn="just">
              <a:lnSpc>
                <a:spcPct val="120000"/>
              </a:lnSpc>
              <a:spcBef>
                <a:spcPts val="0"/>
              </a:spcBef>
              <a:buClrTx/>
              <a:buFont typeface="Wingdings" panose="05000000000000000000" pitchFamily="2" charset="2"/>
              <a:buChar char="q"/>
            </a:pPr>
            <a:r>
              <a:rPr lang="en-US" sz="2600" dirty="0">
                <a:solidFill>
                  <a:schemeClr val="tx1"/>
                </a:solidFill>
              </a:rPr>
              <a:t>Estimated 40% of doctor diagnosed asthma is due to residential exposure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917952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GB" sz="2600" b="1" dirty="0">
                <a:solidFill>
                  <a:srgbClr val="00B050"/>
                </a:solidFill>
              </a:rPr>
              <a:t>WATER SUPPLY:</a:t>
            </a:r>
          </a:p>
          <a:p>
            <a:pPr algn="just">
              <a:lnSpc>
                <a:spcPct val="120000"/>
              </a:lnSpc>
              <a:spcBef>
                <a:spcPts val="0"/>
              </a:spcBef>
              <a:buClrTx/>
              <a:buFont typeface="Wingdings" panose="05000000000000000000" pitchFamily="2" charset="2"/>
              <a:buChar char="q"/>
            </a:pPr>
            <a:r>
              <a:rPr lang="en-US" sz="2600" b="1" dirty="0">
                <a:solidFill>
                  <a:schemeClr val="tx1"/>
                </a:solidFill>
              </a:rPr>
              <a:t>Water supply </a:t>
            </a:r>
            <a:r>
              <a:rPr lang="en-US" sz="2600" dirty="0">
                <a:solidFill>
                  <a:schemeClr val="tx1"/>
                </a:solidFill>
              </a:rPr>
              <a:t>is the provision of water by public utilities, commercial organisations, community endeavors or by individuals, usually via a system of pumps and pipes. Irrigation is covered separately.</a:t>
            </a:r>
          </a:p>
          <a:p>
            <a:pPr algn="just">
              <a:lnSpc>
                <a:spcPct val="120000"/>
              </a:lnSpc>
              <a:spcBef>
                <a:spcPts val="0"/>
              </a:spcBef>
              <a:buClrTx/>
              <a:buFont typeface="Wingdings" panose="05000000000000000000" pitchFamily="2" charset="2"/>
              <a:buChar char="q"/>
            </a:pPr>
            <a:r>
              <a:rPr lang="en-US" sz="2600" dirty="0">
                <a:solidFill>
                  <a:schemeClr val="tx1"/>
                </a:solidFill>
              </a:rPr>
              <a:t>Water is also essential for the healthy growth of farm crops and farm stock and is used in the manufacture of many products</a:t>
            </a:r>
          </a:p>
          <a:p>
            <a:pPr algn="just">
              <a:lnSpc>
                <a:spcPct val="120000"/>
              </a:lnSpc>
              <a:spcBef>
                <a:spcPts val="0"/>
              </a:spcBef>
              <a:buClrTx/>
              <a:buFont typeface="Wingdings" panose="05000000000000000000" pitchFamily="2" charset="2"/>
              <a:buChar char="q"/>
            </a:pPr>
            <a:r>
              <a:rPr lang="en-US" sz="2600" dirty="0">
                <a:solidFill>
                  <a:schemeClr val="tx1"/>
                </a:solidFill>
              </a:rPr>
              <a:t>Every country has to take preventive measures to avoid pollution and contamination of the available water resources. </a:t>
            </a:r>
          </a:p>
          <a:p>
            <a:pPr algn="just">
              <a:lnSpc>
                <a:spcPct val="120000"/>
              </a:lnSpc>
              <a:spcBef>
                <a:spcPts val="0"/>
              </a:spcBef>
              <a:buClrTx/>
              <a:buFont typeface="Wingdings" panose="05000000000000000000" pitchFamily="2" charset="2"/>
              <a:buChar char="q"/>
            </a:pPr>
            <a:r>
              <a:rPr lang="en-US" sz="2600" dirty="0">
                <a:solidFill>
                  <a:schemeClr val="tx1"/>
                </a:solidFill>
              </a:rPr>
              <a:t>Therefore, public water supply must be potable, palatable and wholesome. </a:t>
            </a:r>
          </a:p>
          <a:p>
            <a:pPr algn="just">
              <a:lnSpc>
                <a:spcPct val="120000"/>
              </a:lnSpc>
              <a:spcBef>
                <a:spcPts val="0"/>
              </a:spcBef>
              <a:buClrTx/>
              <a:buFont typeface="Wingdings" panose="05000000000000000000" pitchFamily="2" charset="2"/>
              <a:buChar char="q"/>
            </a:pPr>
            <a:r>
              <a:rPr lang="en-US" sz="2600" dirty="0">
                <a:solidFill>
                  <a:schemeClr val="tx1"/>
                </a:solidFill>
              </a:rPr>
              <a:t>Water must not have disagreeable physical change and must be hygienically safe.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539210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15400" cy="6610451"/>
          </a:xfrm>
        </p:spPr>
        <p:txBody>
          <a:bodyPr>
            <a:normAutofit fontScale="85000" lnSpcReduction="20000"/>
          </a:bodyPr>
          <a:lstStyle/>
          <a:p>
            <a:pPr marL="0" indent="0" algn="just">
              <a:lnSpc>
                <a:spcPct val="120000"/>
              </a:lnSpc>
              <a:spcBef>
                <a:spcPts val="0"/>
              </a:spcBef>
              <a:buClrTx/>
              <a:buNone/>
            </a:pPr>
            <a:r>
              <a:rPr lang="en-GB" sz="2600" b="1" dirty="0">
                <a:solidFill>
                  <a:schemeClr val="tx1"/>
                </a:solidFill>
              </a:rPr>
              <a:t>Definitions </a:t>
            </a:r>
          </a:p>
          <a:p>
            <a:pPr algn="just">
              <a:lnSpc>
                <a:spcPct val="120000"/>
              </a:lnSpc>
              <a:spcBef>
                <a:spcPts val="0"/>
              </a:spcBef>
              <a:buClrTx/>
              <a:buFont typeface="Wingdings" panose="05000000000000000000" pitchFamily="2" charset="2"/>
              <a:buChar char="q"/>
            </a:pPr>
            <a:r>
              <a:rPr lang="en-US" sz="2600" b="1" dirty="0">
                <a:solidFill>
                  <a:schemeClr val="tx1"/>
                </a:solidFill>
              </a:rPr>
              <a:t>Raw water: </a:t>
            </a:r>
            <a:r>
              <a:rPr lang="en-US" sz="2600" dirty="0">
                <a:solidFill>
                  <a:schemeClr val="tx1"/>
                </a:solidFill>
              </a:rPr>
              <a:t>water that has not been purified.</a:t>
            </a:r>
          </a:p>
          <a:p>
            <a:pPr algn="just">
              <a:lnSpc>
                <a:spcPct val="120000"/>
              </a:lnSpc>
              <a:spcBef>
                <a:spcPts val="0"/>
              </a:spcBef>
              <a:buClrTx/>
              <a:buFont typeface="Wingdings" panose="05000000000000000000" pitchFamily="2" charset="2"/>
              <a:buChar char="q"/>
            </a:pPr>
            <a:r>
              <a:rPr lang="en-US" sz="2600" b="1" dirty="0">
                <a:solidFill>
                  <a:schemeClr val="tx1"/>
                </a:solidFill>
              </a:rPr>
              <a:t>Potable: </a:t>
            </a:r>
            <a:r>
              <a:rPr lang="en-US" sz="2600" dirty="0">
                <a:solidFill>
                  <a:schemeClr val="tx1"/>
                </a:solidFill>
              </a:rPr>
              <a:t>water</a:t>
            </a:r>
            <a:r>
              <a:rPr lang="en-US" sz="2600" b="1" dirty="0">
                <a:solidFill>
                  <a:schemeClr val="tx1"/>
                </a:solidFill>
              </a:rPr>
              <a:t> </a:t>
            </a:r>
            <a:r>
              <a:rPr lang="en-US" sz="2600" dirty="0">
                <a:solidFill>
                  <a:schemeClr val="tx1"/>
                </a:solidFill>
              </a:rPr>
              <a:t>safe for drinking, free from pathogens which are introduced to the water through feces, dirty containers, etc.</a:t>
            </a:r>
          </a:p>
          <a:p>
            <a:pPr algn="just">
              <a:lnSpc>
                <a:spcPct val="120000"/>
              </a:lnSpc>
              <a:spcBef>
                <a:spcPts val="0"/>
              </a:spcBef>
              <a:buClrTx/>
              <a:buFont typeface="Wingdings" panose="05000000000000000000" pitchFamily="2" charset="2"/>
              <a:buChar char="q"/>
            </a:pPr>
            <a:r>
              <a:rPr lang="en-US" sz="2600" b="1" dirty="0">
                <a:solidFill>
                  <a:schemeClr val="tx1"/>
                </a:solidFill>
              </a:rPr>
              <a:t>Water table: </a:t>
            </a:r>
            <a:r>
              <a:rPr lang="en-US" sz="2600" dirty="0">
                <a:solidFill>
                  <a:schemeClr val="tx1"/>
                </a:solidFill>
              </a:rPr>
              <a:t>is the top (upper) limit of the zone of saturation in the groundwater formation.</a:t>
            </a:r>
          </a:p>
          <a:p>
            <a:pPr algn="just">
              <a:lnSpc>
                <a:spcPct val="120000"/>
              </a:lnSpc>
              <a:spcBef>
                <a:spcPts val="0"/>
              </a:spcBef>
              <a:buClrTx/>
              <a:buFont typeface="Wingdings" panose="05000000000000000000" pitchFamily="2" charset="2"/>
              <a:buChar char="q"/>
            </a:pPr>
            <a:r>
              <a:rPr lang="en-US" sz="2600" b="1" dirty="0">
                <a:solidFill>
                  <a:schemeClr val="tx1"/>
                </a:solidFill>
              </a:rPr>
              <a:t>Water treatment: </a:t>
            </a:r>
            <a:r>
              <a:rPr lang="en-US" sz="2600" dirty="0">
                <a:solidFill>
                  <a:schemeClr val="tx1"/>
                </a:solidFill>
              </a:rPr>
              <a:t>The process of removing all those substances whether biological, physical, or chemical which are potentially dangerous or undesirable in water supply for human and domestic use.</a:t>
            </a:r>
          </a:p>
          <a:p>
            <a:pPr algn="just">
              <a:lnSpc>
                <a:spcPct val="120000"/>
              </a:lnSpc>
              <a:spcBef>
                <a:spcPts val="0"/>
              </a:spcBef>
              <a:buClrTx/>
              <a:buFont typeface="Wingdings" panose="05000000000000000000" pitchFamily="2" charset="2"/>
              <a:buChar char="q"/>
            </a:pPr>
            <a:r>
              <a:rPr lang="en-US" sz="2600" b="1" dirty="0">
                <a:solidFill>
                  <a:schemeClr val="tx1"/>
                </a:solidFill>
              </a:rPr>
              <a:t>Water purification </a:t>
            </a:r>
            <a:r>
              <a:rPr lang="en-US" sz="2600" dirty="0">
                <a:solidFill>
                  <a:schemeClr val="tx1"/>
                </a:solidFill>
              </a:rPr>
              <a:t>is the process of removing undesirable chemicals, biological contaminants, suspended solids, and gases from water. The goal is to produce water fit for specific purposes.</a:t>
            </a:r>
          </a:p>
          <a:p>
            <a:pPr algn="just">
              <a:lnSpc>
                <a:spcPct val="120000"/>
              </a:lnSpc>
              <a:spcBef>
                <a:spcPts val="0"/>
              </a:spcBef>
              <a:buClrTx/>
              <a:buFont typeface="Wingdings" panose="05000000000000000000" pitchFamily="2" charset="2"/>
              <a:buChar char="q"/>
            </a:pPr>
            <a:r>
              <a:rPr lang="en-US" sz="2600" b="1" dirty="0">
                <a:solidFill>
                  <a:schemeClr val="tx1"/>
                </a:solidFill>
              </a:rPr>
              <a:t>Water</a:t>
            </a:r>
            <a:r>
              <a:rPr lang="en-US" sz="2600" dirty="0">
                <a:solidFill>
                  <a:schemeClr val="tx1"/>
                </a:solidFill>
              </a:rPr>
              <a:t> is a transparent, tasteless, odorless, and nearly colorless chemical substance, which is the main constituent of Earth's streams, lakes, and oceans, and the fluids of most living organisms.</a:t>
            </a:r>
          </a:p>
          <a:p>
            <a:pPr algn="just">
              <a:lnSpc>
                <a:spcPct val="120000"/>
              </a:lnSpc>
              <a:spcBef>
                <a:spcPts val="0"/>
              </a:spcBef>
              <a:buClrTx/>
              <a:buFont typeface="Wingdings" panose="05000000000000000000" pitchFamily="2" charset="2"/>
              <a:buChar char="q"/>
            </a:pPr>
            <a:r>
              <a:rPr lang="en-US" sz="2600" dirty="0">
                <a:solidFill>
                  <a:schemeClr val="tx1"/>
                </a:solidFill>
              </a:rPr>
              <a:t>It is vital for all known forms of life, even though it provides no calories or organic nutrients.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705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Vitamins </a:t>
            </a:r>
          </a:p>
          <a:p>
            <a:pPr algn="just">
              <a:lnSpc>
                <a:spcPct val="120000"/>
              </a:lnSpc>
              <a:spcBef>
                <a:spcPts val="0"/>
              </a:spcBef>
              <a:buClrTx/>
              <a:buFont typeface="Wingdings" panose="05000000000000000000" pitchFamily="2" charset="2"/>
              <a:buChar char="q"/>
            </a:pPr>
            <a:r>
              <a:rPr lang="en-US" sz="2600" dirty="0">
                <a:solidFill>
                  <a:schemeClr val="tx1"/>
                </a:solidFill>
              </a:rPr>
              <a:t>The thirteen vitamins are categorized as either water-soluble or fat-soluble. </a:t>
            </a:r>
          </a:p>
          <a:p>
            <a:pPr algn="just">
              <a:lnSpc>
                <a:spcPct val="120000"/>
              </a:lnSpc>
              <a:spcBef>
                <a:spcPts val="0"/>
              </a:spcBef>
              <a:buClrTx/>
              <a:buFont typeface="Wingdings" panose="05000000000000000000" pitchFamily="2" charset="2"/>
              <a:buChar char="q"/>
            </a:pPr>
            <a:r>
              <a:rPr lang="en-US" sz="2600" dirty="0">
                <a:solidFill>
                  <a:schemeClr val="tx1"/>
                </a:solidFill>
              </a:rPr>
              <a:t>The water-soluble vitamins are vitamin C and all the B vitamins, which include thiamine, riboflavin, niacin, pantothenic acid, </a:t>
            </a:r>
            <a:r>
              <a:rPr lang="en-US" sz="2600" dirty="0" err="1">
                <a:solidFill>
                  <a:schemeClr val="tx1"/>
                </a:solidFill>
              </a:rPr>
              <a:t>pyroxidine</a:t>
            </a:r>
            <a:r>
              <a:rPr lang="en-US" sz="2600" dirty="0">
                <a:solidFill>
                  <a:schemeClr val="tx1"/>
                </a:solidFill>
              </a:rPr>
              <a:t>, biotin, folate and cobalamin.</a:t>
            </a:r>
          </a:p>
          <a:p>
            <a:pPr algn="just">
              <a:lnSpc>
                <a:spcPct val="120000"/>
              </a:lnSpc>
              <a:spcBef>
                <a:spcPts val="0"/>
              </a:spcBef>
              <a:buClrTx/>
              <a:buFont typeface="Wingdings" panose="05000000000000000000" pitchFamily="2" charset="2"/>
              <a:buChar char="q"/>
            </a:pPr>
            <a:r>
              <a:rPr lang="en-US" sz="2600" dirty="0">
                <a:solidFill>
                  <a:schemeClr val="tx1"/>
                </a:solidFill>
              </a:rPr>
              <a:t> The fat-soluble vitamins are A, D, E, and K</a:t>
            </a:r>
          </a:p>
          <a:p>
            <a:pPr marL="0" indent="0" algn="ctr">
              <a:lnSpc>
                <a:spcPct val="120000"/>
              </a:lnSpc>
              <a:spcBef>
                <a:spcPts val="0"/>
              </a:spcBef>
              <a:buClrTx/>
              <a:buNone/>
            </a:pPr>
            <a:r>
              <a:rPr lang="en-US" sz="2600" b="1" dirty="0">
                <a:solidFill>
                  <a:srgbClr val="00B050"/>
                </a:solidFill>
              </a:rPr>
              <a:t>Functions of vitamins </a:t>
            </a:r>
          </a:p>
          <a:p>
            <a:pPr algn="just">
              <a:lnSpc>
                <a:spcPct val="120000"/>
              </a:lnSpc>
              <a:spcBef>
                <a:spcPts val="0"/>
              </a:spcBef>
              <a:buClrTx/>
              <a:buFont typeface="Wingdings" panose="05000000000000000000" pitchFamily="2" charset="2"/>
              <a:buChar char="q"/>
            </a:pPr>
            <a:r>
              <a:rPr lang="en-US" sz="2600" dirty="0">
                <a:solidFill>
                  <a:schemeClr val="tx1"/>
                </a:solidFill>
              </a:rPr>
              <a:t>Biocatalysts</a:t>
            </a:r>
          </a:p>
          <a:p>
            <a:pPr algn="just">
              <a:lnSpc>
                <a:spcPct val="120000"/>
              </a:lnSpc>
              <a:spcBef>
                <a:spcPts val="0"/>
              </a:spcBef>
              <a:buClrTx/>
              <a:buFont typeface="Wingdings" panose="05000000000000000000" pitchFamily="2" charset="2"/>
              <a:buChar char="q"/>
            </a:pPr>
            <a:r>
              <a:rPr lang="en-US" sz="2600" dirty="0">
                <a:solidFill>
                  <a:schemeClr val="tx1"/>
                </a:solidFill>
              </a:rPr>
              <a:t>Enzyme co factors in  metabolism</a:t>
            </a:r>
          </a:p>
          <a:p>
            <a:pPr algn="just">
              <a:lnSpc>
                <a:spcPct val="120000"/>
              </a:lnSpc>
              <a:spcBef>
                <a:spcPts val="0"/>
              </a:spcBef>
              <a:buClrTx/>
              <a:buFont typeface="Wingdings" panose="05000000000000000000" pitchFamily="2" charset="2"/>
              <a:buChar char="q"/>
            </a:pPr>
            <a:r>
              <a:rPr lang="en-US" sz="2600" dirty="0">
                <a:solidFill>
                  <a:schemeClr val="tx1"/>
                </a:solidFill>
              </a:rPr>
              <a:t>Pro hormones- precursors of hormones</a:t>
            </a:r>
          </a:p>
          <a:p>
            <a:pPr algn="just">
              <a:lnSpc>
                <a:spcPct val="120000"/>
              </a:lnSpc>
              <a:spcBef>
                <a:spcPts val="0"/>
              </a:spcBef>
              <a:buClrTx/>
              <a:buFont typeface="Wingdings" panose="05000000000000000000" pitchFamily="2" charset="2"/>
              <a:buChar char="q"/>
            </a:pPr>
            <a:r>
              <a:rPr lang="en-US" sz="2600" dirty="0">
                <a:solidFill>
                  <a:schemeClr val="tx1"/>
                </a:solidFill>
              </a:rPr>
              <a:t>Aid in mineral absorption like  vitamin D aid in Calcium absorption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648333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Properties of water</a:t>
            </a:r>
          </a:p>
          <a:p>
            <a:pPr marL="514350" indent="-514350" algn="just">
              <a:lnSpc>
                <a:spcPct val="120000"/>
              </a:lnSpc>
              <a:spcBef>
                <a:spcPts val="0"/>
              </a:spcBef>
              <a:buClrTx/>
              <a:buFont typeface="+mj-lt"/>
              <a:buAutoNum type="arabicPeriod"/>
            </a:pPr>
            <a:r>
              <a:rPr lang="en-US" sz="2600" dirty="0">
                <a:solidFill>
                  <a:schemeClr val="tx1"/>
                </a:solidFill>
              </a:rPr>
              <a:t>Water is a chemical compound consisting of two gases, hydrogen and oxygen in ratios 2;1 hence H2O.</a:t>
            </a:r>
          </a:p>
          <a:p>
            <a:pPr marL="514350" indent="-514350" algn="just">
              <a:lnSpc>
                <a:spcPct val="120000"/>
              </a:lnSpc>
              <a:spcBef>
                <a:spcPts val="0"/>
              </a:spcBef>
              <a:buClrTx/>
              <a:buFont typeface="+mj-lt"/>
              <a:buAutoNum type="arabicPeriod"/>
            </a:pPr>
            <a:r>
              <a:rPr lang="en-US" sz="2600" dirty="0">
                <a:solidFill>
                  <a:schemeClr val="tx1"/>
                </a:solidFill>
              </a:rPr>
              <a:t>Pure water should be, odourless, colourless, tasteless, and neutral ( PH7).</a:t>
            </a:r>
          </a:p>
          <a:p>
            <a:pPr marL="514350" indent="-514350" algn="just">
              <a:lnSpc>
                <a:spcPct val="120000"/>
              </a:lnSpc>
              <a:spcBef>
                <a:spcPts val="0"/>
              </a:spcBef>
              <a:buClrTx/>
              <a:buFont typeface="+mj-lt"/>
              <a:buAutoNum type="arabicPeriod"/>
            </a:pPr>
            <a:r>
              <a:rPr lang="en-US" sz="2600" dirty="0">
                <a:solidFill>
                  <a:schemeClr val="tx1"/>
                </a:solidFill>
              </a:rPr>
              <a:t>Water freezes at OC or 32 0 F and boils at 100C or 212 F. </a:t>
            </a:r>
          </a:p>
          <a:p>
            <a:pPr marL="514350" indent="-514350" algn="just">
              <a:lnSpc>
                <a:spcPct val="120000"/>
              </a:lnSpc>
              <a:spcBef>
                <a:spcPts val="0"/>
              </a:spcBef>
              <a:buClrTx/>
              <a:buFont typeface="+mj-lt"/>
              <a:buAutoNum type="arabicPeriod"/>
            </a:pPr>
            <a:r>
              <a:rPr lang="en-US" sz="2600" dirty="0">
                <a:solidFill>
                  <a:schemeClr val="tx1"/>
                </a:solidFill>
              </a:rPr>
              <a:t>Density of water is I gm/cc at 40 c ( max density )</a:t>
            </a:r>
          </a:p>
          <a:p>
            <a:pPr marL="514350" indent="-514350" algn="just">
              <a:lnSpc>
                <a:spcPct val="120000"/>
              </a:lnSpc>
              <a:spcBef>
                <a:spcPts val="0"/>
              </a:spcBef>
              <a:buClrTx/>
              <a:buFont typeface="+mj-lt"/>
              <a:buAutoNum type="arabicPeriod"/>
            </a:pPr>
            <a:r>
              <a:rPr lang="en-US" sz="2600" dirty="0">
                <a:solidFill>
                  <a:schemeClr val="tx1"/>
                </a:solidFill>
              </a:rPr>
              <a:t>Water is the greatest solvent known to science and due to this, it is never found pure in nature. </a:t>
            </a:r>
          </a:p>
          <a:p>
            <a:pPr algn="just">
              <a:lnSpc>
                <a:spcPct val="120000"/>
              </a:lnSpc>
              <a:spcBef>
                <a:spcPts val="0"/>
              </a:spcBef>
              <a:buClrTx/>
              <a:buFont typeface="Wingdings" panose="05000000000000000000" pitchFamily="2" charset="2"/>
              <a:buChar char="q"/>
            </a:pPr>
            <a:r>
              <a:rPr lang="en-US" sz="2600" dirty="0">
                <a:solidFill>
                  <a:schemeClr val="tx1"/>
                </a:solidFill>
              </a:rPr>
              <a:t>Temperature – the higher the temperature of water the more it dissolves. </a:t>
            </a:r>
          </a:p>
          <a:p>
            <a:pPr algn="just">
              <a:lnSpc>
                <a:spcPct val="120000"/>
              </a:lnSpc>
              <a:spcBef>
                <a:spcPts val="0"/>
              </a:spcBef>
              <a:buClrTx/>
              <a:buFont typeface="Wingdings" panose="05000000000000000000" pitchFamily="2" charset="2"/>
              <a:buChar char="q"/>
            </a:pPr>
            <a:r>
              <a:rPr lang="en-US" sz="2600" dirty="0">
                <a:solidFill>
                  <a:schemeClr val="tx1"/>
                </a:solidFill>
              </a:rPr>
              <a:t> softness – the softer water is, the more soluble it becomes.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303198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6. As water passes through the atmosphere, it absorbs CO2, forming carbonic acid which increases the solubility and enables water to dissolve lime and magnesium to form bicarbonates. Referred to as hard water. </a:t>
            </a:r>
          </a:p>
          <a:p>
            <a:pPr marL="0" indent="0" algn="just">
              <a:lnSpc>
                <a:spcPct val="120000"/>
              </a:lnSpc>
              <a:spcBef>
                <a:spcPts val="0"/>
              </a:spcBef>
              <a:buClrTx/>
              <a:buNone/>
            </a:pPr>
            <a:r>
              <a:rPr lang="en-US" sz="2600" dirty="0">
                <a:solidFill>
                  <a:schemeClr val="tx1"/>
                </a:solidFill>
              </a:rPr>
              <a:t>7. Water is found in three forms in nature.</a:t>
            </a:r>
          </a:p>
          <a:p>
            <a:pPr lvl="1" algn="just">
              <a:lnSpc>
                <a:spcPct val="120000"/>
              </a:lnSpc>
              <a:spcBef>
                <a:spcPts val="0"/>
              </a:spcBef>
              <a:buClrTx/>
              <a:buFont typeface="Wingdings" panose="05000000000000000000" pitchFamily="2" charset="2"/>
              <a:buChar char="q"/>
            </a:pPr>
            <a:r>
              <a:rPr lang="en-US" sz="2400" dirty="0">
                <a:solidFill>
                  <a:schemeClr val="tx1"/>
                </a:solidFill>
              </a:rPr>
              <a:t>Solid – when frozen </a:t>
            </a:r>
          </a:p>
          <a:p>
            <a:pPr lvl="1" algn="just">
              <a:lnSpc>
                <a:spcPct val="120000"/>
              </a:lnSpc>
              <a:spcBef>
                <a:spcPts val="0"/>
              </a:spcBef>
              <a:buClrTx/>
              <a:buFont typeface="Wingdings" panose="05000000000000000000" pitchFamily="2" charset="2"/>
              <a:buChar char="q"/>
            </a:pPr>
            <a:r>
              <a:rPr lang="en-US" sz="2400" dirty="0">
                <a:solidFill>
                  <a:schemeClr val="tx1"/>
                </a:solidFill>
              </a:rPr>
              <a:t>Liquid – in aqueous form </a:t>
            </a:r>
          </a:p>
          <a:p>
            <a:pPr lvl="1" algn="just">
              <a:lnSpc>
                <a:spcPct val="120000"/>
              </a:lnSpc>
              <a:spcBef>
                <a:spcPts val="0"/>
              </a:spcBef>
              <a:buClrTx/>
              <a:buFont typeface="Wingdings" panose="05000000000000000000" pitchFamily="2" charset="2"/>
              <a:buChar char="q"/>
            </a:pPr>
            <a:r>
              <a:rPr lang="en-US" sz="2400" dirty="0">
                <a:solidFill>
                  <a:schemeClr val="tx1"/>
                </a:solidFill>
              </a:rPr>
              <a:t>Gaseous – in vapor form.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677636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GB" sz="2600" b="1" dirty="0">
                <a:solidFill>
                  <a:srgbClr val="00B050"/>
                </a:solidFill>
              </a:rPr>
              <a:t>Physical characteristics of water. </a:t>
            </a:r>
          </a:p>
          <a:p>
            <a:pPr marL="0" indent="0" algn="just">
              <a:lnSpc>
                <a:spcPct val="120000"/>
              </a:lnSpc>
              <a:spcBef>
                <a:spcPts val="0"/>
              </a:spcBef>
              <a:buClrTx/>
              <a:buNone/>
            </a:pPr>
            <a:r>
              <a:rPr lang="en-US" sz="2600" b="1" dirty="0">
                <a:solidFill>
                  <a:schemeClr val="tx1"/>
                </a:solidFill>
              </a:rPr>
              <a:t>1. Temperature</a:t>
            </a:r>
          </a:p>
          <a:p>
            <a:pPr marL="0" indent="0" algn="just">
              <a:lnSpc>
                <a:spcPct val="120000"/>
              </a:lnSpc>
              <a:spcBef>
                <a:spcPts val="0"/>
              </a:spcBef>
              <a:buClrTx/>
              <a:buNone/>
            </a:pPr>
            <a:r>
              <a:rPr lang="en-US" sz="2600" dirty="0">
                <a:solidFill>
                  <a:schemeClr val="tx1"/>
                </a:solidFill>
              </a:rPr>
              <a:t>Pure water freezes at </a:t>
            </a:r>
            <a:r>
              <a:rPr lang="en-US" sz="2600" dirty="0" err="1">
                <a:solidFill>
                  <a:schemeClr val="tx1"/>
                </a:solidFill>
              </a:rPr>
              <a:t>Oc</a:t>
            </a:r>
            <a:r>
              <a:rPr lang="en-US" sz="2600" dirty="0">
                <a:solidFill>
                  <a:schemeClr val="tx1"/>
                </a:solidFill>
              </a:rPr>
              <a:t> and boils at 100 c.</a:t>
            </a:r>
          </a:p>
          <a:p>
            <a:pPr marL="0" indent="0" algn="just">
              <a:lnSpc>
                <a:spcPct val="120000"/>
              </a:lnSpc>
              <a:spcBef>
                <a:spcPts val="0"/>
              </a:spcBef>
              <a:buClrTx/>
              <a:buNone/>
            </a:pPr>
            <a:r>
              <a:rPr lang="en-US" sz="2600" b="1" dirty="0">
                <a:solidFill>
                  <a:schemeClr val="tx1"/>
                </a:solidFill>
              </a:rPr>
              <a:t>2. Taste and odour. </a:t>
            </a:r>
          </a:p>
          <a:p>
            <a:pPr marL="0" indent="0" algn="just">
              <a:lnSpc>
                <a:spcPct val="120000"/>
              </a:lnSpc>
              <a:spcBef>
                <a:spcPts val="0"/>
              </a:spcBef>
              <a:buClrTx/>
              <a:buNone/>
            </a:pPr>
            <a:r>
              <a:rPr lang="en-US" sz="2600" dirty="0">
                <a:solidFill>
                  <a:schemeClr val="tx1"/>
                </a:solidFill>
              </a:rPr>
              <a:t>Should be odourless and tasteless. But due to fact that, it dissolves impurities, organic in nature  e.g. phenols and </a:t>
            </a:r>
            <a:r>
              <a:rPr lang="en-US" sz="2600" dirty="0" err="1">
                <a:solidFill>
                  <a:schemeClr val="tx1"/>
                </a:solidFill>
              </a:rPr>
              <a:t>chloraphenols</a:t>
            </a:r>
            <a:r>
              <a:rPr lang="en-US" sz="2600" dirty="0">
                <a:solidFill>
                  <a:schemeClr val="tx1"/>
                </a:solidFill>
              </a:rPr>
              <a:t> it may not be so. </a:t>
            </a:r>
          </a:p>
          <a:p>
            <a:pPr marL="0" indent="0" algn="just">
              <a:lnSpc>
                <a:spcPct val="120000"/>
              </a:lnSpc>
              <a:spcBef>
                <a:spcPts val="0"/>
              </a:spcBef>
              <a:buClrTx/>
              <a:buNone/>
            </a:pPr>
            <a:r>
              <a:rPr lang="en-US" sz="2600" b="1" dirty="0">
                <a:solidFill>
                  <a:schemeClr val="tx1"/>
                </a:solidFill>
              </a:rPr>
              <a:t>3. Colour </a:t>
            </a:r>
          </a:p>
          <a:p>
            <a:pPr marL="0" indent="0" algn="just">
              <a:lnSpc>
                <a:spcPct val="120000"/>
              </a:lnSpc>
              <a:spcBef>
                <a:spcPts val="0"/>
              </a:spcBef>
              <a:buClrTx/>
              <a:buNone/>
            </a:pPr>
            <a:r>
              <a:rPr lang="en-US" sz="2600" dirty="0">
                <a:solidFill>
                  <a:schemeClr val="tx1"/>
                </a:solidFill>
              </a:rPr>
              <a:t>Even pure water is not colorless. It has a pale green – blue tint in large volumes. It is necessary to differentiate between true color due to material in solution and apparent color due to the suspended matter. </a:t>
            </a:r>
          </a:p>
          <a:p>
            <a:pPr marL="0" indent="0" algn="just">
              <a:lnSpc>
                <a:spcPct val="120000"/>
              </a:lnSpc>
              <a:spcBef>
                <a:spcPts val="0"/>
              </a:spcBef>
              <a:buClrTx/>
              <a:buNone/>
            </a:pPr>
            <a:r>
              <a:rPr lang="en-US" sz="2600" dirty="0">
                <a:solidFill>
                  <a:schemeClr val="tx1"/>
                </a:solidFill>
              </a:rPr>
              <a:t>4. </a:t>
            </a:r>
            <a:r>
              <a:rPr lang="en-US" sz="2600" b="1" dirty="0">
                <a:solidFill>
                  <a:schemeClr val="tx1"/>
                </a:solidFill>
              </a:rPr>
              <a:t>Turbidity</a:t>
            </a:r>
            <a:r>
              <a:rPr lang="en-US" sz="2600" dirty="0">
                <a:solidFill>
                  <a:schemeClr val="tx1"/>
                </a:solidFill>
              </a:rPr>
              <a:t> – the presence of colloidal solids gives water cloud appearance which aesthetically unattractive and may be harmful. </a:t>
            </a:r>
          </a:p>
          <a:p>
            <a:pPr marL="0" indent="0" algn="just">
              <a:lnSpc>
                <a:spcPct val="120000"/>
              </a:lnSpc>
              <a:spcBef>
                <a:spcPts val="0"/>
              </a:spcBef>
              <a:buClrTx/>
              <a:buNone/>
            </a:pPr>
            <a:r>
              <a:rPr lang="en-US" sz="2600" dirty="0">
                <a:solidFill>
                  <a:schemeClr val="tx1"/>
                </a:solidFill>
              </a:rPr>
              <a:t>5. </a:t>
            </a:r>
            <a:r>
              <a:rPr lang="en-US" sz="2600" b="1" dirty="0">
                <a:solidFill>
                  <a:schemeClr val="tx1"/>
                </a:solidFill>
              </a:rPr>
              <a:t>Solids</a:t>
            </a:r>
            <a:r>
              <a:rPr lang="en-US" sz="2600" dirty="0">
                <a:solidFill>
                  <a:schemeClr val="tx1"/>
                </a:solidFill>
              </a:rPr>
              <a:t> – these may be present in suspension or dissolved. </a:t>
            </a:r>
          </a:p>
          <a:p>
            <a:pPr marL="0" indent="0" algn="just">
              <a:lnSpc>
                <a:spcPct val="120000"/>
              </a:lnSpc>
              <a:spcBef>
                <a:spcPts val="0"/>
              </a:spcBef>
              <a:buClrTx/>
              <a:buNone/>
            </a:pPr>
            <a:r>
              <a:rPr lang="en-US" sz="2600" dirty="0">
                <a:solidFill>
                  <a:schemeClr val="tx1"/>
                </a:solidFill>
              </a:rPr>
              <a:t>6. </a:t>
            </a:r>
            <a:r>
              <a:rPr lang="en-US" sz="2600" b="1" dirty="0">
                <a:solidFill>
                  <a:schemeClr val="tx1"/>
                </a:solidFill>
              </a:rPr>
              <a:t>Electrical conductivity </a:t>
            </a:r>
            <a:r>
              <a:rPr lang="en-US" sz="2600" dirty="0">
                <a:solidFill>
                  <a:schemeClr val="tx1"/>
                </a:solidFill>
              </a:rPr>
              <a:t>– the conductivity of solutions depends with TDS.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0282026"/>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rgbClr val="00B050"/>
                </a:solidFill>
              </a:rPr>
              <a:t>CHEMICAL CHARACTERISTICS OF WATER</a:t>
            </a:r>
          </a:p>
          <a:p>
            <a:pPr marL="514350" indent="-514350" algn="just">
              <a:lnSpc>
                <a:spcPct val="120000"/>
              </a:lnSpc>
              <a:spcBef>
                <a:spcPts val="0"/>
              </a:spcBef>
              <a:buClrTx/>
              <a:buFont typeface="+mj-lt"/>
              <a:buAutoNum type="arabicPeriod"/>
            </a:pPr>
            <a:r>
              <a:rPr lang="en-US" sz="2600" b="1" dirty="0">
                <a:solidFill>
                  <a:schemeClr val="tx1"/>
                </a:solidFill>
              </a:rPr>
              <a:t>PH: </a:t>
            </a:r>
            <a:r>
              <a:rPr lang="en-US" sz="2600" dirty="0">
                <a:solidFill>
                  <a:schemeClr val="tx1"/>
                </a:solidFill>
              </a:rPr>
              <a:t>this measures the hydrogen ion concentration in water. Ranges in scale of 0 – 14 with 7 being neutral. </a:t>
            </a:r>
          </a:p>
          <a:p>
            <a:pPr marL="514350" indent="-514350" algn="just">
              <a:lnSpc>
                <a:spcPct val="120000"/>
              </a:lnSpc>
              <a:spcBef>
                <a:spcPts val="0"/>
              </a:spcBef>
              <a:buClrTx/>
              <a:buFont typeface="+mj-lt"/>
              <a:buAutoNum type="arabicPeriod"/>
            </a:pPr>
            <a:r>
              <a:rPr lang="en-US" sz="2600" b="1" dirty="0">
                <a:solidFill>
                  <a:schemeClr val="tx1"/>
                </a:solidFill>
              </a:rPr>
              <a:t>Hardness: </a:t>
            </a:r>
            <a:r>
              <a:rPr lang="en-US" sz="2600" dirty="0">
                <a:solidFill>
                  <a:schemeClr val="tx1"/>
                </a:solidFill>
              </a:rPr>
              <a:t>this is the property of water being unable to form lather easily with soap and produces scale in hot water system. </a:t>
            </a:r>
          </a:p>
          <a:p>
            <a:pPr marL="514350" indent="-514350" algn="just">
              <a:lnSpc>
                <a:spcPct val="120000"/>
              </a:lnSpc>
              <a:spcBef>
                <a:spcPts val="0"/>
              </a:spcBef>
              <a:buClrTx/>
              <a:buFont typeface="+mj-lt"/>
              <a:buAutoNum type="arabicPeriod"/>
            </a:pPr>
            <a:r>
              <a:rPr lang="en-US" sz="2600" b="1" dirty="0">
                <a:solidFill>
                  <a:schemeClr val="tx1"/>
                </a:solidFill>
              </a:rPr>
              <a:t>Oxygen demand (OD): </a:t>
            </a:r>
            <a:r>
              <a:rPr lang="en-US" sz="2600" dirty="0">
                <a:solidFill>
                  <a:schemeClr val="tx1"/>
                </a:solidFill>
              </a:rPr>
              <a:t>organic compounds are generally unstable and may be </a:t>
            </a:r>
            <a:r>
              <a:rPr lang="en-US" sz="2600" dirty="0" err="1">
                <a:solidFill>
                  <a:schemeClr val="tx1"/>
                </a:solidFill>
              </a:rPr>
              <a:t>oxidised</a:t>
            </a:r>
            <a:r>
              <a:rPr lang="en-US" sz="2600" dirty="0">
                <a:solidFill>
                  <a:schemeClr val="tx1"/>
                </a:solidFill>
              </a:rPr>
              <a:t> biologically or chemically to stable ,inert end product </a:t>
            </a:r>
            <a:r>
              <a:rPr lang="en-US" sz="2600" dirty="0" err="1">
                <a:solidFill>
                  <a:schemeClr val="tx1"/>
                </a:solidFill>
              </a:rPr>
              <a:t>eg</a:t>
            </a:r>
            <a:r>
              <a:rPr lang="en-US" sz="2600" dirty="0">
                <a:solidFill>
                  <a:schemeClr val="tx1"/>
                </a:solidFill>
              </a:rPr>
              <a:t> CO2, NO3, H2O.</a:t>
            </a:r>
          </a:p>
          <a:p>
            <a:pPr marL="514350" indent="-514350" algn="just">
              <a:lnSpc>
                <a:spcPct val="120000"/>
              </a:lnSpc>
              <a:spcBef>
                <a:spcPts val="0"/>
              </a:spcBef>
              <a:buClrTx/>
              <a:buFont typeface="+mj-lt"/>
              <a:buAutoNum type="arabicPeriod"/>
            </a:pPr>
            <a:r>
              <a:rPr lang="en-US" sz="2600" b="1" dirty="0">
                <a:solidFill>
                  <a:schemeClr val="tx1"/>
                </a:solidFill>
              </a:rPr>
              <a:t>Dissolved oxygen </a:t>
            </a:r>
            <a:r>
              <a:rPr lang="en-US" sz="2600" dirty="0">
                <a:solidFill>
                  <a:schemeClr val="tx1"/>
                </a:solidFill>
              </a:rPr>
              <a:t>– this is most important element in water quality control. Its presence is essential to maintain the higher forms of biological life. </a:t>
            </a:r>
          </a:p>
          <a:p>
            <a:pPr marL="514350" indent="-514350" algn="just">
              <a:lnSpc>
                <a:spcPct val="120000"/>
              </a:lnSpc>
              <a:spcBef>
                <a:spcPts val="0"/>
              </a:spcBef>
              <a:buClrTx/>
              <a:buFont typeface="+mj-lt"/>
              <a:buAutoNum type="arabicPeriod"/>
            </a:pPr>
            <a:r>
              <a:rPr lang="en-US" sz="2600" b="1" dirty="0">
                <a:solidFill>
                  <a:schemeClr val="tx1"/>
                </a:solidFill>
              </a:rPr>
              <a:t>Biological oxygen Demand </a:t>
            </a:r>
            <a:r>
              <a:rPr lang="en-US" sz="2600" dirty="0">
                <a:solidFill>
                  <a:schemeClr val="tx1"/>
                </a:solidFill>
              </a:rPr>
              <a:t>– this is the amount of water required by micro organisms to break down ( oxidize ) organic matter in given sample of water. </a:t>
            </a:r>
          </a:p>
          <a:p>
            <a:pPr marL="514350" indent="-514350" algn="just">
              <a:lnSpc>
                <a:spcPct val="120000"/>
              </a:lnSpc>
              <a:spcBef>
                <a:spcPts val="0"/>
              </a:spcBef>
              <a:buClrTx/>
              <a:buFont typeface="+mj-lt"/>
              <a:buAutoNum type="arabicPeriod"/>
            </a:pPr>
            <a:r>
              <a:rPr lang="en-US" sz="2600" b="1" dirty="0">
                <a:solidFill>
                  <a:schemeClr val="tx1"/>
                </a:solidFill>
              </a:rPr>
              <a:t>Chemical oxygen demand </a:t>
            </a:r>
            <a:r>
              <a:rPr lang="en-US" sz="2600" dirty="0">
                <a:solidFill>
                  <a:schemeClr val="tx1"/>
                </a:solidFill>
              </a:rPr>
              <a:t>– sometimes chemical oxidizing agents are added to samples in attempt to oxidize chemically the material contained in the sample.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7946527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7. Total organic carbon (TOC) – this is equivalent to the total organic matter contend in water. </a:t>
            </a:r>
          </a:p>
          <a:p>
            <a:pPr marL="0" indent="0" algn="just">
              <a:lnSpc>
                <a:spcPct val="120000"/>
              </a:lnSpc>
              <a:spcBef>
                <a:spcPts val="0"/>
              </a:spcBef>
              <a:buClrTx/>
              <a:buNone/>
            </a:pPr>
            <a:r>
              <a:rPr lang="en-US" sz="2600" dirty="0">
                <a:solidFill>
                  <a:schemeClr val="tx1"/>
                </a:solidFill>
              </a:rPr>
              <a:t>8. Total oxygen demand – this is amount of oxygen required to oxidize fully a sample of water. </a:t>
            </a:r>
          </a:p>
          <a:p>
            <a:pPr marL="0" indent="0" algn="just">
              <a:lnSpc>
                <a:spcPct val="120000"/>
              </a:lnSpc>
              <a:spcBef>
                <a:spcPts val="0"/>
              </a:spcBef>
              <a:buClrTx/>
              <a:buNone/>
            </a:pPr>
            <a:r>
              <a:rPr lang="en-US" sz="2600" dirty="0">
                <a:solidFill>
                  <a:schemeClr val="tx1"/>
                </a:solidFill>
              </a:rPr>
              <a:t>9. Nitrogen – it has to be present for biological treatment of water to proceed. </a:t>
            </a:r>
          </a:p>
          <a:p>
            <a:pPr marL="0" indent="0" algn="just">
              <a:lnSpc>
                <a:spcPct val="120000"/>
              </a:lnSpc>
              <a:spcBef>
                <a:spcPts val="0"/>
              </a:spcBef>
              <a:buClrTx/>
              <a:buNone/>
            </a:pPr>
            <a:r>
              <a:rPr lang="en-US" sz="2600" dirty="0">
                <a:solidFill>
                  <a:schemeClr val="tx1"/>
                </a:solidFill>
              </a:rPr>
              <a:t>10. Chlorides – they make water blackish and are an indication of sewage pollution because of the chloride content of urine.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68203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rgbClr val="00B050"/>
                </a:solidFill>
              </a:rPr>
              <a:t>Water storage </a:t>
            </a:r>
            <a:r>
              <a:rPr lang="en-US" sz="2600" dirty="0">
                <a:solidFill>
                  <a:schemeClr val="tx1"/>
                </a:solidFill>
              </a:rPr>
              <a:t>is a broad term referring to storage of both potable water for consumption, and non potable water for use in agriculture. </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There are three types of storage, namely:</a:t>
            </a:r>
          </a:p>
          <a:p>
            <a:pPr marL="0" indent="0" algn="just">
              <a:lnSpc>
                <a:spcPct val="120000"/>
              </a:lnSpc>
              <a:spcBef>
                <a:spcPts val="0"/>
              </a:spcBef>
              <a:buClrTx/>
              <a:buNone/>
            </a:pPr>
            <a:r>
              <a:rPr lang="en-US" sz="2600" dirty="0">
                <a:solidFill>
                  <a:schemeClr val="tx1"/>
                </a:solidFill>
              </a:rPr>
              <a:t>1) Storage in reservoirs, such as earth dams and ponds.</a:t>
            </a:r>
          </a:p>
          <a:p>
            <a:pPr marL="0" indent="0" algn="just">
              <a:lnSpc>
                <a:spcPct val="120000"/>
              </a:lnSpc>
              <a:spcBef>
                <a:spcPts val="0"/>
              </a:spcBef>
              <a:buClrTx/>
              <a:buNone/>
            </a:pPr>
            <a:r>
              <a:rPr lang="en-US" sz="2600" dirty="0">
                <a:solidFill>
                  <a:schemeClr val="tx1"/>
                </a:solidFill>
              </a:rPr>
              <a:t>2) Storage in tanks.</a:t>
            </a:r>
          </a:p>
          <a:p>
            <a:pPr marL="0" indent="0" algn="just">
              <a:lnSpc>
                <a:spcPct val="120000"/>
              </a:lnSpc>
              <a:spcBef>
                <a:spcPts val="0"/>
              </a:spcBef>
              <a:buClrTx/>
              <a:buNone/>
            </a:pPr>
            <a:r>
              <a:rPr lang="en-US" sz="2600" dirty="0">
                <a:solidFill>
                  <a:schemeClr val="tx1"/>
                </a:solidFill>
              </a:rPr>
              <a:t>3) Storage in situ, such as in soil and sand.</a:t>
            </a:r>
          </a:p>
          <a:p>
            <a:pPr algn="just">
              <a:lnSpc>
                <a:spcPct val="120000"/>
              </a:lnSpc>
              <a:spcBef>
                <a:spcPts val="0"/>
              </a:spcBef>
              <a:buClrTx/>
              <a:buFont typeface="Wingdings" panose="05000000000000000000" pitchFamily="2" charset="2"/>
              <a:buChar char="q"/>
            </a:pPr>
            <a:r>
              <a:rPr lang="en-US" sz="2400" b="1" dirty="0">
                <a:solidFill>
                  <a:srgbClr val="00B050"/>
                </a:solidFill>
              </a:rPr>
              <a:t>Water source protection </a:t>
            </a:r>
            <a:r>
              <a:rPr lang="en-US" sz="2400" dirty="0">
                <a:solidFill>
                  <a:schemeClr val="tx1"/>
                </a:solidFill>
              </a:rPr>
              <a:t>involves the protection of surface water sources (e.g. lakes, rivers, man made reservoirs) and groundwater sources (e.g. spring protection, dug well protection, and drilled well protection) to avoid water pollution (see also pathogens and contaminants).</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6098304"/>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rPr>
              <a:t>Methods of water protection (</a:t>
            </a:r>
            <a:r>
              <a:rPr lang="en-US" sz="2600" b="1" dirty="0">
                <a:solidFill>
                  <a:schemeClr val="tx1"/>
                </a:solidFill>
              </a:rPr>
              <a:t>Ways to Keep Our Water Clean)</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Pollution Prevention</a:t>
            </a:r>
          </a:p>
          <a:p>
            <a:pPr algn="just">
              <a:lnSpc>
                <a:spcPct val="120000"/>
              </a:lnSpc>
              <a:spcBef>
                <a:spcPts val="0"/>
              </a:spcBef>
              <a:buClrTx/>
              <a:buFont typeface="Wingdings" panose="05000000000000000000" pitchFamily="2" charset="2"/>
              <a:buChar char="q"/>
            </a:pPr>
            <a:r>
              <a:rPr lang="en-US" sz="2600" dirty="0">
                <a:solidFill>
                  <a:schemeClr val="tx1"/>
                </a:solidFill>
              </a:rPr>
              <a:t>Land use controls</a:t>
            </a:r>
          </a:p>
          <a:p>
            <a:pPr algn="just">
              <a:lnSpc>
                <a:spcPct val="120000"/>
              </a:lnSpc>
              <a:spcBef>
                <a:spcPts val="0"/>
              </a:spcBef>
              <a:buClrTx/>
              <a:buFont typeface="Wingdings" panose="05000000000000000000" pitchFamily="2" charset="2"/>
              <a:buChar char="q"/>
            </a:pPr>
            <a:r>
              <a:rPr lang="en-GB" sz="2600" dirty="0">
                <a:solidFill>
                  <a:schemeClr val="tx1"/>
                </a:solidFill>
              </a:rPr>
              <a:t>Public ​Education</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Recycle Used Items</a:t>
            </a:r>
          </a:p>
          <a:p>
            <a:pPr algn="just">
              <a:lnSpc>
                <a:spcPct val="120000"/>
              </a:lnSpc>
              <a:spcBef>
                <a:spcPts val="0"/>
              </a:spcBef>
              <a:buClrTx/>
              <a:buFont typeface="Wingdings" panose="05000000000000000000" pitchFamily="2" charset="2"/>
              <a:buChar char="q"/>
            </a:pPr>
            <a:r>
              <a:rPr lang="en-US" sz="2600" dirty="0">
                <a:solidFill>
                  <a:schemeClr val="tx1"/>
                </a:solidFill>
              </a:rPr>
              <a:t>Minimize Chemical Use</a:t>
            </a:r>
          </a:p>
          <a:p>
            <a:pPr algn="just">
              <a:lnSpc>
                <a:spcPct val="120000"/>
              </a:lnSpc>
              <a:spcBef>
                <a:spcPts val="0"/>
              </a:spcBef>
              <a:buClrTx/>
              <a:buFont typeface="Wingdings" panose="05000000000000000000" pitchFamily="2" charset="2"/>
              <a:buChar char="q"/>
            </a:pPr>
            <a:r>
              <a:rPr lang="en-US" sz="2600" dirty="0">
                <a:solidFill>
                  <a:schemeClr val="tx1"/>
                </a:solidFill>
              </a:rPr>
              <a:t>Dispose of Hazardous Materials Correctly</a:t>
            </a:r>
          </a:p>
          <a:p>
            <a:pPr algn="just">
              <a:lnSpc>
                <a:spcPct val="120000"/>
              </a:lnSpc>
              <a:spcBef>
                <a:spcPts val="0"/>
              </a:spcBef>
              <a:buClrTx/>
              <a:buFont typeface="Wingdings" panose="05000000000000000000" pitchFamily="2" charset="2"/>
              <a:buChar char="q"/>
            </a:pPr>
            <a:r>
              <a:rPr lang="en-US" sz="2600" dirty="0">
                <a:solidFill>
                  <a:schemeClr val="tx1"/>
                </a:solidFill>
              </a:rPr>
              <a:t>Reduce Water Use</a:t>
            </a:r>
          </a:p>
          <a:p>
            <a:pPr algn="just">
              <a:lnSpc>
                <a:spcPct val="120000"/>
              </a:lnSpc>
              <a:spcBef>
                <a:spcPts val="0"/>
              </a:spcBef>
              <a:buClrTx/>
              <a:buFont typeface="Wingdings" panose="05000000000000000000" pitchFamily="2" charset="2"/>
              <a:buChar char="q"/>
            </a:pPr>
            <a:r>
              <a:rPr lang="en-US" sz="2600" dirty="0">
                <a:solidFill>
                  <a:schemeClr val="tx1"/>
                </a:solidFill>
              </a:rPr>
              <a:t>Keep Runoff Minimal</a:t>
            </a:r>
          </a:p>
          <a:p>
            <a:pPr algn="just">
              <a:lnSpc>
                <a:spcPct val="120000"/>
              </a:lnSpc>
              <a:spcBef>
                <a:spcPts val="0"/>
              </a:spcBef>
              <a:buClrTx/>
              <a:buFont typeface="Wingdings" panose="05000000000000000000" pitchFamily="2" charset="2"/>
              <a:buChar char="q"/>
            </a:pPr>
            <a:r>
              <a:rPr lang="en-US" sz="2600" dirty="0">
                <a:solidFill>
                  <a:schemeClr val="tx1"/>
                </a:solidFill>
              </a:rPr>
              <a:t>Reuse Water</a:t>
            </a:r>
          </a:p>
          <a:p>
            <a:pPr algn="just">
              <a:lnSpc>
                <a:spcPct val="120000"/>
              </a:lnSpc>
              <a:spcBef>
                <a:spcPts val="0"/>
              </a:spcBef>
              <a:buClrTx/>
              <a:buFont typeface="Wingdings" panose="05000000000000000000" pitchFamily="2" charset="2"/>
              <a:buChar char="q"/>
            </a:pPr>
            <a:r>
              <a:rPr lang="en-US" sz="2600" dirty="0">
                <a:solidFill>
                  <a:schemeClr val="tx1"/>
                </a:solidFill>
              </a:rPr>
              <a:t>Participate in Clean-up Efforts</a:t>
            </a:r>
          </a:p>
          <a:p>
            <a:pPr algn="just">
              <a:lnSpc>
                <a:spcPct val="120000"/>
              </a:lnSpc>
              <a:spcBef>
                <a:spcPts val="0"/>
              </a:spcBef>
              <a:buClrTx/>
              <a:buFont typeface="Wingdings" panose="05000000000000000000" pitchFamily="2" charset="2"/>
              <a:buChar char="q"/>
            </a:pPr>
            <a:r>
              <a:rPr lang="en-US" sz="2600" dirty="0">
                <a:solidFill>
                  <a:schemeClr val="tx1"/>
                </a:solidFill>
              </a:rPr>
              <a:t>Keep Wetlands Intact</a:t>
            </a:r>
          </a:p>
          <a:p>
            <a:pPr algn="just">
              <a:lnSpc>
                <a:spcPct val="120000"/>
              </a:lnSpc>
              <a:spcBef>
                <a:spcPts val="0"/>
              </a:spcBef>
              <a:buClrTx/>
              <a:buFont typeface="Wingdings" panose="05000000000000000000" pitchFamily="2" charset="2"/>
              <a:buChar char="q"/>
            </a:pPr>
            <a:r>
              <a:rPr lang="en-US" sz="2600" dirty="0">
                <a:solidFill>
                  <a:schemeClr val="tx1"/>
                </a:solidFill>
              </a:rPr>
              <a:t>Advocate for Clean Water</a:t>
            </a:r>
          </a:p>
          <a:p>
            <a:pPr algn="just">
              <a:lnSpc>
                <a:spcPct val="120000"/>
              </a:lnSpc>
              <a:spcBef>
                <a:spcPts val="0"/>
              </a:spcBef>
              <a:buClrTx/>
              <a:buFont typeface="Wingdings" panose="05000000000000000000" pitchFamily="2" charset="2"/>
              <a:buChar char="q"/>
            </a:pPr>
            <a:r>
              <a:rPr lang="en-US" sz="2600" dirty="0">
                <a:solidFill>
                  <a:schemeClr val="tx1"/>
                </a:solidFill>
              </a:rPr>
              <a:t>Participate in Community Development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575245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Water sources:</a:t>
            </a:r>
          </a:p>
          <a:p>
            <a:pPr marL="0" indent="0" algn="just">
              <a:lnSpc>
                <a:spcPct val="120000"/>
              </a:lnSpc>
              <a:spcBef>
                <a:spcPts val="0"/>
              </a:spcBef>
              <a:buClrTx/>
              <a:buNone/>
            </a:pPr>
            <a:r>
              <a:rPr lang="en-US" sz="2600" dirty="0">
                <a:solidFill>
                  <a:schemeClr val="tx1"/>
                </a:solidFill>
              </a:rPr>
              <a:t>Water resources are natural resources of water that are potentially useful.</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Rain water</a:t>
            </a:r>
          </a:p>
          <a:p>
            <a:pPr algn="just">
              <a:lnSpc>
                <a:spcPct val="120000"/>
              </a:lnSpc>
              <a:spcBef>
                <a:spcPts val="0"/>
              </a:spcBef>
              <a:buClrTx/>
              <a:buFont typeface="Wingdings" panose="05000000000000000000" pitchFamily="2" charset="2"/>
              <a:buChar char="q"/>
            </a:pPr>
            <a:r>
              <a:rPr lang="en-US" sz="2600" dirty="0">
                <a:solidFill>
                  <a:schemeClr val="tx1"/>
                </a:solidFill>
              </a:rPr>
              <a:t>surface water</a:t>
            </a:r>
          </a:p>
          <a:p>
            <a:pPr algn="just">
              <a:lnSpc>
                <a:spcPct val="120000"/>
              </a:lnSpc>
              <a:spcBef>
                <a:spcPts val="0"/>
              </a:spcBef>
              <a:buClrTx/>
              <a:buFont typeface="Wingdings" panose="05000000000000000000" pitchFamily="2" charset="2"/>
              <a:buChar char="q"/>
            </a:pPr>
            <a:r>
              <a:rPr lang="en-US" sz="2600" dirty="0">
                <a:solidFill>
                  <a:schemeClr val="tx1"/>
                </a:solidFill>
              </a:rPr>
              <a:t>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Sea water</a:t>
            </a:r>
          </a:p>
          <a:p>
            <a:pPr marL="0" indent="0" algn="just">
              <a:lnSpc>
                <a:spcPct val="120000"/>
              </a:lnSpc>
              <a:spcBef>
                <a:spcPts val="0"/>
              </a:spcBef>
              <a:buClrTx/>
              <a:buNone/>
            </a:pPr>
            <a:r>
              <a:rPr lang="en-GB" sz="2600" b="1" dirty="0">
                <a:solidFill>
                  <a:srgbClr val="00B050"/>
                </a:solidFill>
              </a:rPr>
              <a:t>Rain Water:</a:t>
            </a:r>
          </a:p>
          <a:p>
            <a:pPr algn="just">
              <a:lnSpc>
                <a:spcPct val="120000"/>
              </a:lnSpc>
              <a:spcBef>
                <a:spcPts val="0"/>
              </a:spcBef>
              <a:buClrTx/>
              <a:buFont typeface="Wingdings" panose="05000000000000000000" pitchFamily="2" charset="2"/>
              <a:buChar char="q"/>
            </a:pPr>
            <a:r>
              <a:rPr lang="en-US" sz="2600" dirty="0">
                <a:solidFill>
                  <a:schemeClr val="tx1"/>
                </a:solidFill>
              </a:rPr>
              <a:t>Purest natural water if collected from clean iron sheets &amp; stored well</a:t>
            </a:r>
          </a:p>
          <a:p>
            <a:pPr algn="just">
              <a:lnSpc>
                <a:spcPct val="120000"/>
              </a:lnSpc>
              <a:spcBef>
                <a:spcPts val="0"/>
              </a:spcBef>
              <a:buClrTx/>
              <a:buFont typeface="Wingdings" panose="05000000000000000000" pitchFamily="2" charset="2"/>
              <a:buChar char="q"/>
            </a:pPr>
            <a:r>
              <a:rPr lang="en-US" sz="2600" dirty="0">
                <a:solidFill>
                  <a:schemeClr val="tx1"/>
                </a:solidFill>
              </a:rPr>
              <a:t>Soft and effective in cleaning and washing</a:t>
            </a:r>
          </a:p>
          <a:p>
            <a:pPr algn="just">
              <a:lnSpc>
                <a:spcPct val="120000"/>
              </a:lnSpc>
              <a:spcBef>
                <a:spcPts val="0"/>
              </a:spcBef>
              <a:buClrTx/>
              <a:buFont typeface="Wingdings" panose="05000000000000000000" pitchFamily="2" charset="2"/>
              <a:buChar char="q"/>
            </a:pPr>
            <a:r>
              <a:rPr lang="en-US" sz="2600" dirty="0">
                <a:solidFill>
                  <a:schemeClr val="tx1"/>
                </a:solidFill>
              </a:rPr>
              <a:t>No micro-organisms if collected well</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726442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Disadvantages of Rain water:</a:t>
            </a:r>
          </a:p>
          <a:p>
            <a:pPr algn="just">
              <a:lnSpc>
                <a:spcPct val="120000"/>
              </a:lnSpc>
              <a:spcBef>
                <a:spcPts val="0"/>
              </a:spcBef>
              <a:buClrTx/>
              <a:buFont typeface="Wingdings" panose="05000000000000000000" pitchFamily="2" charset="2"/>
              <a:buChar char="q"/>
            </a:pPr>
            <a:r>
              <a:rPr lang="en-US" sz="2600" dirty="0">
                <a:solidFill>
                  <a:schemeClr val="tx1"/>
                </a:solidFill>
              </a:rPr>
              <a:t>Difficult to collect from some roofs (thatched)</a:t>
            </a:r>
          </a:p>
          <a:p>
            <a:pPr algn="just">
              <a:lnSpc>
                <a:spcPct val="120000"/>
              </a:lnSpc>
              <a:spcBef>
                <a:spcPts val="0"/>
              </a:spcBef>
              <a:buClrTx/>
              <a:buFont typeface="Wingdings" panose="05000000000000000000" pitchFamily="2" charset="2"/>
              <a:buChar char="q"/>
            </a:pPr>
            <a:r>
              <a:rPr lang="en-US" sz="2600" dirty="0">
                <a:solidFill>
                  <a:schemeClr val="tx1"/>
                </a:solidFill>
              </a:rPr>
              <a:t>Buildings require gutters &amp; large tanks</a:t>
            </a:r>
          </a:p>
          <a:p>
            <a:pPr algn="just">
              <a:lnSpc>
                <a:spcPct val="120000"/>
              </a:lnSpc>
              <a:spcBef>
                <a:spcPts val="0"/>
              </a:spcBef>
              <a:buClrTx/>
              <a:buFont typeface="Wingdings" panose="05000000000000000000" pitchFamily="2" charset="2"/>
              <a:buChar char="q"/>
            </a:pPr>
            <a:r>
              <a:rPr lang="en-US" sz="2600" dirty="0">
                <a:solidFill>
                  <a:schemeClr val="tx1"/>
                </a:solidFill>
              </a:rPr>
              <a:t>Not tasty</a:t>
            </a:r>
          </a:p>
          <a:p>
            <a:pPr algn="just">
              <a:lnSpc>
                <a:spcPct val="120000"/>
              </a:lnSpc>
              <a:spcBef>
                <a:spcPts val="0"/>
              </a:spcBef>
              <a:buClrTx/>
              <a:buFont typeface="Wingdings" panose="05000000000000000000" pitchFamily="2" charset="2"/>
              <a:buChar char="q"/>
            </a:pPr>
            <a:r>
              <a:rPr lang="en-US" sz="2600" dirty="0">
                <a:solidFill>
                  <a:schemeClr val="tx1"/>
                </a:solidFill>
              </a:rPr>
              <a:t>Lacks essential minerals</a:t>
            </a:r>
          </a:p>
          <a:p>
            <a:pPr algn="just">
              <a:lnSpc>
                <a:spcPct val="120000"/>
              </a:lnSpc>
              <a:spcBef>
                <a:spcPts val="0"/>
              </a:spcBef>
              <a:buClrTx/>
              <a:buFont typeface="Wingdings" panose="05000000000000000000" pitchFamily="2" charset="2"/>
              <a:buChar char="q"/>
            </a:pPr>
            <a:r>
              <a:rPr lang="en-US" sz="2600" dirty="0">
                <a:solidFill>
                  <a:schemeClr val="tx1"/>
                </a:solidFill>
              </a:rPr>
              <a:t>Prone to atmospheric pollution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983183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Water found beneath the ground</a:t>
            </a:r>
          </a:p>
          <a:p>
            <a:pPr algn="just">
              <a:lnSpc>
                <a:spcPct val="120000"/>
              </a:lnSpc>
              <a:spcBef>
                <a:spcPts val="0"/>
              </a:spcBef>
              <a:buClrTx/>
              <a:buFont typeface="Wingdings" panose="05000000000000000000" pitchFamily="2" charset="2"/>
              <a:buChar char="q"/>
            </a:pPr>
            <a:r>
              <a:rPr lang="en-US" sz="2600" dirty="0">
                <a:solidFill>
                  <a:schemeClr val="tx1"/>
                </a:solidFill>
              </a:rPr>
              <a:t>Stored in porous rocks called </a:t>
            </a:r>
            <a:r>
              <a:rPr lang="en-US" sz="2600" dirty="0" err="1">
                <a:solidFill>
                  <a:schemeClr val="tx1"/>
                </a:solidFill>
              </a:rPr>
              <a:t>acquifers</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Will flow to the surface naturally at springs, seeps &amp; wetlands</a:t>
            </a:r>
          </a:p>
          <a:p>
            <a:pPr algn="just">
              <a:lnSpc>
                <a:spcPct val="120000"/>
              </a:lnSpc>
              <a:spcBef>
                <a:spcPts val="0"/>
              </a:spcBef>
              <a:buClrTx/>
              <a:buFont typeface="Wingdings" panose="05000000000000000000" pitchFamily="2" charset="2"/>
              <a:buChar char="q"/>
            </a:pPr>
            <a:r>
              <a:rPr lang="en-US" sz="2600" dirty="0">
                <a:solidFill>
                  <a:schemeClr val="tx1"/>
                </a:solidFill>
              </a:rPr>
              <a:t>Wells can be contracted to tap it from the ground</a:t>
            </a:r>
          </a:p>
          <a:p>
            <a:pPr marL="0" indent="0" algn="just">
              <a:lnSpc>
                <a:spcPct val="120000"/>
              </a:lnSpc>
              <a:spcBef>
                <a:spcPts val="0"/>
              </a:spcBef>
              <a:buClrTx/>
              <a:buNone/>
            </a:pPr>
            <a:r>
              <a:rPr lang="en-US" sz="2600" b="1" dirty="0">
                <a:solidFill>
                  <a:schemeClr val="tx1"/>
                </a:solidFill>
              </a:rPr>
              <a:t>Advantages of 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Usually clean</a:t>
            </a:r>
          </a:p>
          <a:p>
            <a:pPr algn="just">
              <a:lnSpc>
                <a:spcPct val="120000"/>
              </a:lnSpc>
              <a:spcBef>
                <a:spcPts val="0"/>
              </a:spcBef>
              <a:buClrTx/>
              <a:buFont typeface="Wingdings" panose="05000000000000000000" pitchFamily="2" charset="2"/>
              <a:buChar char="q"/>
            </a:pPr>
            <a:r>
              <a:rPr lang="en-US" sz="2600" dirty="0">
                <a:solidFill>
                  <a:schemeClr val="tx1"/>
                </a:solidFill>
              </a:rPr>
              <a:t>In plenty</a:t>
            </a:r>
          </a:p>
          <a:p>
            <a:pPr algn="just">
              <a:lnSpc>
                <a:spcPct val="120000"/>
              </a:lnSpc>
              <a:spcBef>
                <a:spcPts val="0"/>
              </a:spcBef>
              <a:buClrTx/>
              <a:buFont typeface="Wingdings" panose="05000000000000000000" pitchFamily="2" charset="2"/>
              <a:buChar char="q"/>
            </a:pPr>
            <a:r>
              <a:rPr lang="en-US" sz="2600" dirty="0">
                <a:solidFill>
                  <a:schemeClr val="tx1"/>
                </a:solidFill>
              </a:rPr>
              <a:t>Useful in times of draught</a:t>
            </a:r>
          </a:p>
          <a:p>
            <a:pPr algn="just">
              <a:lnSpc>
                <a:spcPct val="120000"/>
              </a:lnSpc>
              <a:spcBef>
                <a:spcPts val="0"/>
              </a:spcBef>
              <a:buClrTx/>
              <a:buFont typeface="Wingdings" panose="05000000000000000000" pitchFamily="2" charset="2"/>
              <a:buChar char="q"/>
            </a:pPr>
            <a:r>
              <a:rPr lang="en-US" sz="2600" dirty="0">
                <a:solidFill>
                  <a:schemeClr val="tx1"/>
                </a:solidFill>
              </a:rPr>
              <a:t>NOTE: may come from far away and may  not dependent on local rain.</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9845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Minerals</a:t>
            </a:r>
          </a:p>
          <a:p>
            <a:pPr algn="just">
              <a:lnSpc>
                <a:spcPct val="120000"/>
              </a:lnSpc>
              <a:spcBef>
                <a:spcPts val="0"/>
              </a:spcBef>
              <a:buClrTx/>
              <a:buFont typeface="Wingdings" panose="05000000000000000000" pitchFamily="2" charset="2"/>
              <a:buChar char="q"/>
            </a:pPr>
            <a:r>
              <a:rPr lang="en-US" sz="2600" dirty="0">
                <a:solidFill>
                  <a:schemeClr val="tx1"/>
                </a:solidFill>
              </a:rPr>
              <a:t>Minerals are solid inorganic substances that form crystals and are classified depending on how much of them we need. </a:t>
            </a:r>
          </a:p>
          <a:p>
            <a:pPr algn="just">
              <a:lnSpc>
                <a:spcPct val="120000"/>
              </a:lnSpc>
              <a:spcBef>
                <a:spcPts val="0"/>
              </a:spcBef>
              <a:buClrTx/>
              <a:buFont typeface="Wingdings" panose="05000000000000000000" pitchFamily="2" charset="2"/>
              <a:buChar char="q"/>
            </a:pPr>
            <a:r>
              <a:rPr lang="en-US" sz="2600" dirty="0">
                <a:solidFill>
                  <a:schemeClr val="tx1"/>
                </a:solidFill>
              </a:rPr>
              <a:t>Trace minerals, such as molybdenum, selenium, zinc, iron, and iodine, are only required in a few milligrams or less and</a:t>
            </a:r>
          </a:p>
          <a:p>
            <a:pPr algn="just">
              <a:lnSpc>
                <a:spcPct val="120000"/>
              </a:lnSpc>
              <a:spcBef>
                <a:spcPts val="0"/>
              </a:spcBef>
              <a:buClrTx/>
              <a:buFont typeface="Wingdings" panose="05000000000000000000" pitchFamily="2" charset="2"/>
              <a:buChar char="q"/>
            </a:pPr>
            <a:r>
              <a:rPr lang="en-US" sz="2600" dirty="0">
                <a:solidFill>
                  <a:schemeClr val="tx1"/>
                </a:solidFill>
              </a:rPr>
              <a:t>macro minerals, such as calcium, magnesium, potassium, sodium, and phosphorus, are required in hundreds of milligrams.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622636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Disadvantages of underground water</a:t>
            </a:r>
          </a:p>
          <a:p>
            <a:pPr algn="just">
              <a:lnSpc>
                <a:spcPct val="120000"/>
              </a:lnSpc>
              <a:spcBef>
                <a:spcPts val="0"/>
              </a:spcBef>
              <a:buClrTx/>
              <a:buFont typeface="Wingdings" panose="05000000000000000000" pitchFamily="2" charset="2"/>
              <a:buChar char="q"/>
            </a:pPr>
            <a:r>
              <a:rPr lang="en-US" sz="2600" dirty="0">
                <a:solidFill>
                  <a:schemeClr val="tx1"/>
                </a:solidFill>
              </a:rPr>
              <a:t>Hard water due to the dissolved minerals.</a:t>
            </a:r>
          </a:p>
          <a:p>
            <a:pPr algn="just">
              <a:lnSpc>
                <a:spcPct val="120000"/>
              </a:lnSpc>
              <a:spcBef>
                <a:spcPts val="0"/>
              </a:spcBef>
              <a:buClrTx/>
              <a:buFont typeface="Wingdings" panose="05000000000000000000" pitchFamily="2" charset="2"/>
              <a:buChar char="q"/>
            </a:pPr>
            <a:r>
              <a:rPr lang="en-US" sz="2600" dirty="0">
                <a:solidFill>
                  <a:schemeClr val="tx1"/>
                </a:solidFill>
              </a:rPr>
              <a:t>Expensive to purify.</a:t>
            </a:r>
          </a:p>
          <a:p>
            <a:pPr algn="just">
              <a:lnSpc>
                <a:spcPct val="120000"/>
              </a:lnSpc>
              <a:spcBef>
                <a:spcPts val="0"/>
              </a:spcBef>
              <a:buClrTx/>
              <a:buFont typeface="Wingdings" panose="05000000000000000000" pitchFamily="2" charset="2"/>
              <a:buChar char="q"/>
            </a:pPr>
            <a:r>
              <a:rPr lang="en-US" sz="2600" dirty="0">
                <a:solidFill>
                  <a:schemeClr val="tx1"/>
                </a:solidFill>
              </a:rPr>
              <a:t>Costly in pumping from the ground to users</a:t>
            </a:r>
          </a:p>
          <a:p>
            <a:pPr marL="0" indent="0" algn="just">
              <a:lnSpc>
                <a:spcPct val="120000"/>
              </a:lnSpc>
              <a:spcBef>
                <a:spcPts val="0"/>
              </a:spcBef>
              <a:buClrTx/>
              <a:buNone/>
            </a:pPr>
            <a:r>
              <a:rPr lang="en-GB" sz="2600" b="1" dirty="0">
                <a:solidFill>
                  <a:srgbClr val="00B050"/>
                </a:solidFill>
              </a:rPr>
              <a:t>Surface water</a:t>
            </a:r>
          </a:p>
          <a:p>
            <a:pPr algn="just">
              <a:lnSpc>
                <a:spcPct val="120000"/>
              </a:lnSpc>
              <a:spcBef>
                <a:spcPts val="0"/>
              </a:spcBef>
              <a:buClrTx/>
              <a:buFont typeface="Wingdings" panose="05000000000000000000" pitchFamily="2" charset="2"/>
              <a:buChar char="q"/>
            </a:pPr>
            <a:r>
              <a:rPr lang="en-US" sz="2600" dirty="0">
                <a:solidFill>
                  <a:schemeClr val="tx1"/>
                </a:solidFill>
              </a:rPr>
              <a:t>Water in lakes, rivers, ponds, dams and shallow wells </a:t>
            </a:r>
          </a:p>
          <a:p>
            <a:pPr marL="0" indent="0" algn="just">
              <a:lnSpc>
                <a:spcPct val="120000"/>
              </a:lnSpc>
              <a:spcBef>
                <a:spcPts val="0"/>
              </a:spcBef>
              <a:buClrTx/>
              <a:buNone/>
            </a:pPr>
            <a:r>
              <a:rPr lang="en-US" sz="2600" b="1" dirty="0">
                <a:solidFill>
                  <a:schemeClr val="tx1"/>
                </a:solidFill>
              </a:rPr>
              <a:t>Advantages </a:t>
            </a:r>
          </a:p>
          <a:p>
            <a:pPr algn="just">
              <a:lnSpc>
                <a:spcPct val="120000"/>
              </a:lnSpc>
              <a:spcBef>
                <a:spcPts val="0"/>
              </a:spcBef>
              <a:buClrTx/>
              <a:buFont typeface="Wingdings" panose="05000000000000000000" pitchFamily="2" charset="2"/>
              <a:buChar char="q"/>
            </a:pPr>
            <a:r>
              <a:rPr lang="en-US" sz="2600" dirty="0">
                <a:solidFill>
                  <a:schemeClr val="tx1"/>
                </a:solidFill>
              </a:rPr>
              <a:t>Commonest source of water</a:t>
            </a:r>
          </a:p>
          <a:p>
            <a:pPr algn="just">
              <a:lnSpc>
                <a:spcPct val="120000"/>
              </a:lnSpc>
              <a:spcBef>
                <a:spcPts val="0"/>
              </a:spcBef>
              <a:buClrTx/>
              <a:buFont typeface="Wingdings" panose="05000000000000000000" pitchFamily="2" charset="2"/>
              <a:buChar char="q"/>
            </a:pPr>
            <a:r>
              <a:rPr lang="en-US" sz="2600" dirty="0">
                <a:solidFill>
                  <a:schemeClr val="tx1"/>
                </a:solidFill>
              </a:rPr>
              <a:t>Easily accessible</a:t>
            </a:r>
          </a:p>
          <a:p>
            <a:pPr algn="just">
              <a:lnSpc>
                <a:spcPct val="120000"/>
              </a:lnSpc>
              <a:spcBef>
                <a:spcPts val="0"/>
              </a:spcBef>
              <a:buClrTx/>
              <a:buFont typeface="Wingdings" panose="05000000000000000000" pitchFamily="2" charset="2"/>
              <a:buChar char="q"/>
            </a:pPr>
            <a:r>
              <a:rPr lang="en-US" sz="2600" dirty="0">
                <a:solidFill>
                  <a:schemeClr val="tx1"/>
                </a:solidFill>
              </a:rPr>
              <a:t>Can be obtained by use of simple pumps.</a:t>
            </a:r>
          </a:p>
          <a:p>
            <a:pPr algn="just">
              <a:lnSpc>
                <a:spcPct val="120000"/>
              </a:lnSpc>
              <a:spcBef>
                <a:spcPts val="0"/>
              </a:spcBef>
              <a:buClrTx/>
              <a:buFont typeface="Wingdings" panose="05000000000000000000" pitchFamily="2" charset="2"/>
              <a:buChar char="q"/>
            </a:pPr>
            <a:r>
              <a:rPr lang="en-US" sz="2600" dirty="0">
                <a:solidFill>
                  <a:schemeClr val="tx1"/>
                </a:solidFill>
              </a:rPr>
              <a:t>Water in permanent lakes &amp; rivers ensures.</a:t>
            </a:r>
          </a:p>
          <a:p>
            <a:pPr algn="just">
              <a:lnSpc>
                <a:spcPct val="120000"/>
              </a:lnSpc>
              <a:spcBef>
                <a:spcPts val="0"/>
              </a:spcBef>
              <a:buClrTx/>
              <a:buFont typeface="Wingdings" panose="05000000000000000000" pitchFamily="2" charset="2"/>
              <a:buChar char="q"/>
            </a:pPr>
            <a:r>
              <a:rPr lang="en-US" sz="2600" dirty="0">
                <a:solidFill>
                  <a:schemeClr val="tx1"/>
                </a:solidFill>
              </a:rPr>
              <a:t>Constant supply all year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558156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Disadvantages</a:t>
            </a:r>
          </a:p>
          <a:p>
            <a:pPr algn="just">
              <a:lnSpc>
                <a:spcPct val="120000"/>
              </a:lnSpc>
              <a:spcBef>
                <a:spcPts val="0"/>
              </a:spcBef>
              <a:buClrTx/>
              <a:buFont typeface="Wingdings" panose="05000000000000000000" pitchFamily="2" charset="2"/>
              <a:buChar char="q"/>
            </a:pPr>
            <a:r>
              <a:rPr lang="en-US" sz="2600" dirty="0">
                <a:solidFill>
                  <a:schemeClr val="tx1"/>
                </a:solidFill>
              </a:rPr>
              <a:t>Easily polluted (human, animal, industrial &amp;agricultural waste)</a:t>
            </a:r>
          </a:p>
          <a:p>
            <a:pPr algn="just">
              <a:lnSpc>
                <a:spcPct val="120000"/>
              </a:lnSpc>
              <a:spcBef>
                <a:spcPts val="0"/>
              </a:spcBef>
              <a:buClrTx/>
              <a:buFont typeface="Wingdings" panose="05000000000000000000" pitchFamily="2" charset="2"/>
              <a:buChar char="q"/>
            </a:pPr>
            <a:r>
              <a:rPr lang="en-US" sz="2600" dirty="0">
                <a:solidFill>
                  <a:schemeClr val="tx1"/>
                </a:solidFill>
              </a:rPr>
              <a:t>Needs treatment before drinking</a:t>
            </a:r>
          </a:p>
          <a:p>
            <a:pPr marL="0" indent="0" algn="just">
              <a:lnSpc>
                <a:spcPct val="120000"/>
              </a:lnSpc>
              <a:spcBef>
                <a:spcPts val="0"/>
              </a:spcBef>
              <a:buClrTx/>
              <a:buNone/>
            </a:pPr>
            <a:r>
              <a:rPr lang="en-GB" sz="2600" b="1" dirty="0">
                <a:solidFill>
                  <a:srgbClr val="00B050"/>
                </a:solidFill>
              </a:rPr>
              <a:t>Sea water</a:t>
            </a:r>
          </a:p>
          <a:p>
            <a:pPr algn="just">
              <a:lnSpc>
                <a:spcPct val="120000"/>
              </a:lnSpc>
              <a:spcBef>
                <a:spcPts val="0"/>
              </a:spcBef>
              <a:buClrTx/>
              <a:buFont typeface="Wingdings" panose="05000000000000000000" pitchFamily="2" charset="2"/>
              <a:buChar char="q"/>
            </a:pPr>
            <a:r>
              <a:rPr lang="en-US" sz="2600" dirty="0">
                <a:solidFill>
                  <a:schemeClr val="tx1"/>
                </a:solidFill>
              </a:rPr>
              <a:t>Water collected in oceans</a:t>
            </a:r>
          </a:p>
          <a:p>
            <a:pPr algn="just">
              <a:lnSpc>
                <a:spcPct val="120000"/>
              </a:lnSpc>
              <a:spcBef>
                <a:spcPts val="0"/>
              </a:spcBef>
              <a:buClrTx/>
              <a:buFont typeface="Wingdings" panose="05000000000000000000" pitchFamily="2" charset="2"/>
              <a:buChar char="q"/>
            </a:pPr>
            <a:r>
              <a:rPr lang="en-US" sz="2600" dirty="0">
                <a:solidFill>
                  <a:schemeClr val="tx1"/>
                </a:solidFill>
              </a:rPr>
              <a:t>Very concentrated in salts(salty water)</a:t>
            </a:r>
          </a:p>
          <a:p>
            <a:pPr algn="just">
              <a:lnSpc>
                <a:spcPct val="120000"/>
              </a:lnSpc>
              <a:spcBef>
                <a:spcPts val="0"/>
              </a:spcBef>
              <a:buClrTx/>
              <a:buFont typeface="Wingdings" panose="05000000000000000000" pitchFamily="2" charset="2"/>
              <a:buChar char="q"/>
            </a:pPr>
            <a:r>
              <a:rPr lang="en-US" sz="2600" dirty="0">
                <a:solidFill>
                  <a:schemeClr val="tx1"/>
                </a:solidFill>
              </a:rPr>
              <a:t>Expensive to purify</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9751323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GB" sz="2600" b="1" dirty="0">
                <a:solidFill>
                  <a:srgbClr val="00B050"/>
                </a:solidFill>
              </a:rPr>
              <a:t>Water Treatment: </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of removing all those substances whether biological, physical, or chemical which are potentially dangerous or undesirable in water supply for human and domestic use.</a:t>
            </a:r>
          </a:p>
          <a:p>
            <a:pPr marL="0" indent="0" algn="just">
              <a:lnSpc>
                <a:spcPct val="120000"/>
              </a:lnSpc>
              <a:spcBef>
                <a:spcPts val="0"/>
              </a:spcBef>
              <a:buClrTx/>
              <a:buNone/>
            </a:pPr>
            <a:r>
              <a:rPr lang="en-US" sz="2600" b="1" dirty="0">
                <a:solidFill>
                  <a:schemeClr val="tx1"/>
                </a:solidFill>
              </a:rPr>
              <a:t>Factors to consider in selecting suitable water treatment method.</a:t>
            </a:r>
          </a:p>
          <a:p>
            <a:pPr marL="514350" indent="-514350" algn="just">
              <a:lnSpc>
                <a:spcPct val="120000"/>
              </a:lnSpc>
              <a:spcBef>
                <a:spcPts val="0"/>
              </a:spcBef>
              <a:buClrTx/>
              <a:buFont typeface="+mj-lt"/>
              <a:buAutoNum type="arabicPeriod"/>
            </a:pPr>
            <a:r>
              <a:rPr lang="en-US" sz="2600" dirty="0">
                <a:solidFill>
                  <a:schemeClr val="tx1"/>
                </a:solidFill>
              </a:rPr>
              <a:t>Quality of water- physical, biological or chemical</a:t>
            </a:r>
          </a:p>
          <a:p>
            <a:pPr marL="514350" indent="-514350" algn="just">
              <a:lnSpc>
                <a:spcPct val="120000"/>
              </a:lnSpc>
              <a:spcBef>
                <a:spcPts val="0"/>
              </a:spcBef>
              <a:buClrTx/>
              <a:buFont typeface="+mj-lt"/>
              <a:buAutoNum type="arabicPeriod"/>
            </a:pPr>
            <a:r>
              <a:rPr lang="en-US" sz="2600" dirty="0">
                <a:solidFill>
                  <a:schemeClr val="tx1"/>
                </a:solidFill>
              </a:rPr>
              <a:t>Quantity of water to be treated.</a:t>
            </a:r>
          </a:p>
          <a:p>
            <a:pPr marL="514350" indent="-514350" algn="just">
              <a:lnSpc>
                <a:spcPct val="120000"/>
              </a:lnSpc>
              <a:spcBef>
                <a:spcPts val="0"/>
              </a:spcBef>
              <a:buClrTx/>
              <a:buFont typeface="+mj-lt"/>
              <a:buAutoNum type="arabicPeriod"/>
            </a:pPr>
            <a:r>
              <a:rPr lang="en-US" sz="2600" dirty="0">
                <a:solidFill>
                  <a:schemeClr val="tx1"/>
                </a:solidFill>
              </a:rPr>
              <a:t>Population to be served. The more the pop, the more are be served, the more the frequency of check-up.</a:t>
            </a:r>
          </a:p>
          <a:p>
            <a:pPr marL="514350" indent="-514350" algn="just">
              <a:lnSpc>
                <a:spcPct val="120000"/>
              </a:lnSpc>
              <a:spcBef>
                <a:spcPts val="0"/>
              </a:spcBef>
              <a:buClrTx/>
              <a:buFont typeface="+mj-lt"/>
              <a:buAutoNum type="arabicPeriod"/>
            </a:pPr>
            <a:r>
              <a:rPr lang="en-US" sz="2600" dirty="0">
                <a:solidFill>
                  <a:schemeClr val="tx1"/>
                </a:solidFill>
              </a:rPr>
              <a:t>Distance from the source to the consumers due to residual of chlorine</a:t>
            </a:r>
          </a:p>
          <a:p>
            <a:pPr marL="0" indent="0" algn="just">
              <a:lnSpc>
                <a:spcPct val="120000"/>
              </a:lnSpc>
              <a:spcBef>
                <a:spcPts val="0"/>
              </a:spcBef>
              <a:buClrTx/>
              <a:buNone/>
            </a:pPr>
            <a:r>
              <a:rPr lang="en-US" sz="2600" b="1" dirty="0">
                <a:solidFill>
                  <a:schemeClr val="tx1"/>
                </a:solidFill>
              </a:rPr>
              <a:t>Types of water treatment </a:t>
            </a:r>
          </a:p>
          <a:p>
            <a:pPr marL="514350" indent="-514350" algn="just">
              <a:lnSpc>
                <a:spcPct val="120000"/>
              </a:lnSpc>
              <a:spcBef>
                <a:spcPts val="0"/>
              </a:spcBef>
              <a:buClrTx/>
              <a:buFont typeface="+mj-lt"/>
              <a:buAutoNum type="arabicPeriod"/>
            </a:pPr>
            <a:r>
              <a:rPr lang="en-US" sz="2600" dirty="0">
                <a:solidFill>
                  <a:schemeClr val="tx1"/>
                </a:solidFill>
              </a:rPr>
              <a:t>Small scale -used in the household</a:t>
            </a:r>
          </a:p>
          <a:p>
            <a:pPr marL="514350" indent="-514350" algn="just">
              <a:lnSpc>
                <a:spcPct val="120000"/>
              </a:lnSpc>
              <a:spcBef>
                <a:spcPts val="0"/>
              </a:spcBef>
              <a:buClrTx/>
              <a:buFont typeface="+mj-lt"/>
              <a:buAutoNum type="arabicPeriod"/>
            </a:pPr>
            <a:r>
              <a:rPr lang="en-US" sz="2600" dirty="0">
                <a:solidFill>
                  <a:schemeClr val="tx1"/>
                </a:solidFill>
              </a:rPr>
              <a:t>Large scale - used to treatment large amount of water -</a:t>
            </a:r>
            <a:r>
              <a:rPr lang="en-US" sz="2600" u="sng" dirty="0">
                <a:solidFill>
                  <a:schemeClr val="tx1"/>
                </a:solidFill>
              </a:rPr>
              <a:t>conventional treatment.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7067472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CONVENTIONAL / LARGE SCALE WATER TREATMENT</a:t>
            </a:r>
            <a:endParaRPr lang="en-GB" sz="2600" b="1" dirty="0">
              <a:solidFill>
                <a:srgbClr val="00B050"/>
              </a:solidFill>
            </a:endParaRPr>
          </a:p>
          <a:p>
            <a:pPr marL="0" indent="0" algn="just">
              <a:lnSpc>
                <a:spcPct val="120000"/>
              </a:lnSpc>
              <a:spcBef>
                <a:spcPts val="0"/>
              </a:spcBef>
              <a:buClrTx/>
              <a:buNone/>
            </a:pPr>
            <a:r>
              <a:rPr lang="en-US" sz="2600" dirty="0">
                <a:solidFill>
                  <a:schemeClr val="tx1"/>
                </a:solidFill>
              </a:rPr>
              <a:t>Water treatment typically consist of several steps in the treatment process. These include:</a:t>
            </a:r>
          </a:p>
          <a:p>
            <a:pPr marL="0" indent="0" algn="just">
              <a:lnSpc>
                <a:spcPct val="120000"/>
              </a:lnSpc>
              <a:spcBef>
                <a:spcPts val="0"/>
              </a:spcBef>
              <a:buClrTx/>
              <a:buNone/>
            </a:pPr>
            <a:r>
              <a:rPr lang="en-US" sz="2600" dirty="0">
                <a:solidFill>
                  <a:schemeClr val="tx1"/>
                </a:solidFill>
              </a:rPr>
              <a:t>(1) Collection;</a:t>
            </a:r>
          </a:p>
          <a:p>
            <a:pPr marL="0" indent="0" algn="just">
              <a:lnSpc>
                <a:spcPct val="120000"/>
              </a:lnSpc>
              <a:spcBef>
                <a:spcPts val="0"/>
              </a:spcBef>
              <a:buClrTx/>
              <a:buNone/>
            </a:pPr>
            <a:r>
              <a:rPr lang="en-US" sz="2600" dirty="0">
                <a:solidFill>
                  <a:schemeClr val="tx1"/>
                </a:solidFill>
              </a:rPr>
              <a:t>(2) Screening and Straining; </a:t>
            </a:r>
          </a:p>
          <a:p>
            <a:pPr marL="0" indent="0" algn="just">
              <a:lnSpc>
                <a:spcPct val="120000"/>
              </a:lnSpc>
              <a:spcBef>
                <a:spcPts val="0"/>
              </a:spcBef>
              <a:buClrTx/>
              <a:buNone/>
            </a:pPr>
            <a:r>
              <a:rPr lang="en-US" sz="2600" dirty="0">
                <a:solidFill>
                  <a:schemeClr val="tx1"/>
                </a:solidFill>
              </a:rPr>
              <a:t>(3) Chemical Addition; </a:t>
            </a:r>
          </a:p>
          <a:p>
            <a:pPr marL="0" indent="0" algn="just">
              <a:lnSpc>
                <a:spcPct val="120000"/>
              </a:lnSpc>
              <a:spcBef>
                <a:spcPts val="0"/>
              </a:spcBef>
              <a:buClrTx/>
              <a:buNone/>
            </a:pPr>
            <a:r>
              <a:rPr lang="en-US" sz="2600" dirty="0">
                <a:solidFill>
                  <a:schemeClr val="tx1"/>
                </a:solidFill>
              </a:rPr>
              <a:t>(4) Coagulation and Flocculation; </a:t>
            </a:r>
          </a:p>
          <a:p>
            <a:pPr marL="0" indent="0" algn="just">
              <a:lnSpc>
                <a:spcPct val="120000"/>
              </a:lnSpc>
              <a:spcBef>
                <a:spcPts val="0"/>
              </a:spcBef>
              <a:buClrTx/>
              <a:buNone/>
            </a:pPr>
            <a:r>
              <a:rPr lang="en-US" sz="2600" dirty="0">
                <a:solidFill>
                  <a:schemeClr val="tx1"/>
                </a:solidFill>
              </a:rPr>
              <a:t>(5) Sedimentation and Clarification; </a:t>
            </a:r>
          </a:p>
          <a:p>
            <a:pPr marL="0" indent="0" algn="just">
              <a:lnSpc>
                <a:spcPct val="120000"/>
              </a:lnSpc>
              <a:spcBef>
                <a:spcPts val="0"/>
              </a:spcBef>
              <a:buClrTx/>
              <a:buNone/>
            </a:pPr>
            <a:r>
              <a:rPr lang="en-US" sz="2600" dirty="0">
                <a:solidFill>
                  <a:schemeClr val="tx1"/>
                </a:solidFill>
              </a:rPr>
              <a:t>(6) Filtration; </a:t>
            </a:r>
          </a:p>
          <a:p>
            <a:pPr marL="0" indent="0" algn="just">
              <a:lnSpc>
                <a:spcPct val="120000"/>
              </a:lnSpc>
              <a:spcBef>
                <a:spcPts val="0"/>
              </a:spcBef>
              <a:buClrTx/>
              <a:buNone/>
            </a:pPr>
            <a:r>
              <a:rPr lang="en-US" sz="2600" dirty="0">
                <a:solidFill>
                  <a:schemeClr val="tx1"/>
                </a:solidFill>
              </a:rPr>
              <a:t>(7) Disinfection; </a:t>
            </a:r>
          </a:p>
          <a:p>
            <a:pPr marL="0" indent="0" algn="just">
              <a:lnSpc>
                <a:spcPct val="120000"/>
              </a:lnSpc>
              <a:spcBef>
                <a:spcPts val="0"/>
              </a:spcBef>
              <a:buClrTx/>
              <a:buNone/>
            </a:pPr>
            <a:r>
              <a:rPr lang="en-US" sz="2600" dirty="0">
                <a:solidFill>
                  <a:schemeClr val="tx1"/>
                </a:solidFill>
              </a:rPr>
              <a:t>(8) Storage; </a:t>
            </a:r>
          </a:p>
          <a:p>
            <a:pPr marL="0" indent="0" algn="just">
              <a:lnSpc>
                <a:spcPct val="120000"/>
              </a:lnSpc>
              <a:spcBef>
                <a:spcPts val="0"/>
              </a:spcBef>
              <a:buClrTx/>
              <a:buNone/>
            </a:pPr>
            <a:r>
              <a:rPr lang="en-US" sz="2600" dirty="0">
                <a:solidFill>
                  <a:schemeClr val="tx1"/>
                </a:solidFill>
              </a:rPr>
              <a:t>(9) and finally Distribution.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1708538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Steps: Conventional Large /Scale Water Treatment Plant</a:t>
            </a:r>
          </a:p>
          <a:p>
            <a:pPr marL="0" indent="0" algn="just">
              <a:lnSpc>
                <a:spcPct val="120000"/>
              </a:lnSpc>
              <a:spcBef>
                <a:spcPts val="0"/>
              </a:spcBef>
              <a:buClrTx/>
              <a:buNone/>
            </a:pPr>
            <a:r>
              <a:rPr lang="en-US" sz="2600" b="1" dirty="0">
                <a:solidFill>
                  <a:schemeClr val="tx1"/>
                </a:solidFill>
              </a:rPr>
              <a:t>A. PHYSICAL/CLARIFICATION</a:t>
            </a:r>
          </a:p>
          <a:p>
            <a:pPr marL="0" indent="0" algn="just">
              <a:lnSpc>
                <a:spcPct val="120000"/>
              </a:lnSpc>
              <a:spcBef>
                <a:spcPts val="0"/>
              </a:spcBef>
              <a:buClrTx/>
              <a:buNone/>
            </a:pPr>
            <a:r>
              <a:rPr lang="en-US" sz="2600" dirty="0">
                <a:solidFill>
                  <a:schemeClr val="tx1"/>
                </a:solidFill>
              </a:rPr>
              <a:t>1.Preliminary water treatment</a:t>
            </a:r>
          </a:p>
          <a:p>
            <a:pPr marL="0" indent="0" algn="just">
              <a:lnSpc>
                <a:spcPct val="120000"/>
              </a:lnSpc>
              <a:spcBef>
                <a:spcPts val="0"/>
              </a:spcBef>
              <a:buClrTx/>
              <a:buNone/>
            </a:pPr>
            <a:r>
              <a:rPr lang="en-US" sz="2600" dirty="0">
                <a:solidFill>
                  <a:schemeClr val="tx1"/>
                </a:solidFill>
              </a:rPr>
              <a:t>-Source and intake raw water-Screening</a:t>
            </a:r>
          </a:p>
          <a:p>
            <a:pPr marL="0" indent="0" algn="just">
              <a:lnSpc>
                <a:spcPct val="120000"/>
              </a:lnSpc>
              <a:spcBef>
                <a:spcPts val="0"/>
              </a:spcBef>
              <a:buClrTx/>
              <a:buNone/>
            </a:pPr>
            <a:r>
              <a:rPr lang="en-US" sz="2600" dirty="0">
                <a:solidFill>
                  <a:schemeClr val="tx1"/>
                </a:solidFill>
              </a:rPr>
              <a:t>2. Aeration and pre-chlorination</a:t>
            </a:r>
          </a:p>
          <a:p>
            <a:pPr marL="0" indent="0" algn="just">
              <a:lnSpc>
                <a:spcPct val="120000"/>
              </a:lnSpc>
              <a:spcBef>
                <a:spcPts val="0"/>
              </a:spcBef>
              <a:buClrTx/>
              <a:buNone/>
            </a:pPr>
            <a:r>
              <a:rPr lang="en-US" sz="2600" dirty="0">
                <a:solidFill>
                  <a:schemeClr val="tx1"/>
                </a:solidFill>
              </a:rPr>
              <a:t>3. Coagulation and flocculation</a:t>
            </a:r>
          </a:p>
          <a:p>
            <a:pPr marL="0" indent="0" algn="just">
              <a:lnSpc>
                <a:spcPct val="120000"/>
              </a:lnSpc>
              <a:spcBef>
                <a:spcPts val="0"/>
              </a:spcBef>
              <a:buClrTx/>
              <a:buNone/>
            </a:pPr>
            <a:r>
              <a:rPr lang="en-US" sz="2600" dirty="0">
                <a:solidFill>
                  <a:schemeClr val="tx1"/>
                </a:solidFill>
              </a:rPr>
              <a:t>4. Sedimentation</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B. FILTRATION</a:t>
            </a:r>
          </a:p>
          <a:p>
            <a:pPr algn="just">
              <a:lnSpc>
                <a:spcPct val="120000"/>
              </a:lnSpc>
              <a:spcBef>
                <a:spcPts val="0"/>
              </a:spcBef>
              <a:buClrTx/>
              <a:buFont typeface="Wingdings" panose="05000000000000000000" pitchFamily="2" charset="2"/>
              <a:buChar char="q"/>
            </a:pPr>
            <a:r>
              <a:rPr lang="en-US" sz="2600" dirty="0">
                <a:solidFill>
                  <a:schemeClr val="tx1"/>
                </a:solidFill>
              </a:rPr>
              <a:t>SLOW SAND FILTERS</a:t>
            </a:r>
          </a:p>
          <a:p>
            <a:pPr algn="just">
              <a:lnSpc>
                <a:spcPct val="120000"/>
              </a:lnSpc>
              <a:spcBef>
                <a:spcPts val="0"/>
              </a:spcBef>
              <a:buClrTx/>
              <a:buFont typeface="Wingdings" panose="05000000000000000000" pitchFamily="2" charset="2"/>
              <a:buChar char="q"/>
            </a:pPr>
            <a:r>
              <a:rPr lang="en-US" sz="2600" dirty="0">
                <a:solidFill>
                  <a:schemeClr val="tx1"/>
                </a:solidFill>
              </a:rPr>
              <a:t>RAPID SAND FILTER</a:t>
            </a: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r>
              <a:rPr lang="en-US" sz="2600" b="1" dirty="0">
                <a:solidFill>
                  <a:schemeClr val="tx1"/>
                </a:solidFill>
              </a:rPr>
              <a:t>C. DISINFECTION</a:t>
            </a: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479554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GB" sz="2600" b="1" dirty="0">
                <a:solidFill>
                  <a:schemeClr val="tx1"/>
                </a:solidFill>
              </a:rPr>
              <a:t>Preliminary Water Treatment: </a:t>
            </a:r>
            <a:r>
              <a:rPr lang="en-US" sz="2600" dirty="0">
                <a:solidFill>
                  <a:schemeClr val="tx1"/>
                </a:solidFill>
              </a:rPr>
              <a:t>Removal of large floating and suspended solids present in the inflow.</a:t>
            </a:r>
          </a:p>
          <a:p>
            <a:pPr algn="just">
              <a:lnSpc>
                <a:spcPct val="120000"/>
              </a:lnSpc>
              <a:spcBef>
                <a:spcPts val="0"/>
              </a:spcBef>
              <a:buClrTx/>
              <a:buFont typeface="Wingdings" panose="05000000000000000000" pitchFamily="2" charset="2"/>
              <a:buChar char="q"/>
            </a:pPr>
            <a:r>
              <a:rPr lang="en-US" sz="2600" dirty="0">
                <a:solidFill>
                  <a:schemeClr val="tx1"/>
                </a:solidFill>
              </a:rPr>
              <a:t>Source and Intake of the Raw Water: Intake phase of water treatment starts with a careful survey of the sanitary condition of the entire catchments basin or drainage area of the source of the raw water, whether it is river, lake or artificial pond. </a:t>
            </a:r>
          </a:p>
          <a:p>
            <a:pPr algn="just">
              <a:lnSpc>
                <a:spcPct val="120000"/>
              </a:lnSpc>
              <a:spcBef>
                <a:spcPts val="0"/>
              </a:spcBef>
              <a:buClrTx/>
              <a:buFont typeface="Wingdings" panose="05000000000000000000" pitchFamily="2" charset="2"/>
              <a:buChar char="q"/>
            </a:pPr>
            <a:r>
              <a:rPr lang="en-US" sz="2600" b="1" dirty="0">
                <a:solidFill>
                  <a:schemeClr val="tx1"/>
                </a:solidFill>
              </a:rPr>
              <a:t>Screening: </a:t>
            </a:r>
            <a:r>
              <a:rPr lang="en-US" sz="2600" dirty="0">
                <a:solidFill>
                  <a:schemeClr val="tx1"/>
                </a:solidFill>
              </a:rPr>
              <a:t>Screening is the first step in treating water containing large solids. These solids can clog and damage pumps or impede the hydraulic flow in open channels and pipes. River water contains suspended and floating debris varying in size from logs to small rags.</a:t>
            </a:r>
          </a:p>
          <a:p>
            <a:pPr algn="just">
              <a:lnSpc>
                <a:spcPct val="120000"/>
              </a:lnSpc>
              <a:spcBef>
                <a:spcPts val="0"/>
              </a:spcBef>
              <a:buClrTx/>
              <a:buFont typeface="Wingdings" panose="05000000000000000000" pitchFamily="2" charset="2"/>
              <a:buChar char="q"/>
            </a:pPr>
            <a:r>
              <a:rPr lang="en-US" sz="2600" dirty="0">
                <a:solidFill>
                  <a:schemeClr val="tx1"/>
                </a:solidFill>
              </a:rPr>
              <a:t>The main purpose of screening is to remove solid materials that could: Cause damage to other process equipment.</a:t>
            </a:r>
          </a:p>
          <a:p>
            <a:pPr algn="just">
              <a:lnSpc>
                <a:spcPct val="120000"/>
              </a:lnSpc>
              <a:spcBef>
                <a:spcPts val="0"/>
              </a:spcBef>
              <a:buClrTx/>
              <a:buFont typeface="Wingdings" panose="05000000000000000000" pitchFamily="2" charset="2"/>
              <a:buChar char="q"/>
            </a:pPr>
            <a:r>
              <a:rPr lang="en-GB" sz="2600" b="1" dirty="0">
                <a:solidFill>
                  <a:schemeClr val="tx1"/>
                </a:solidFill>
              </a:rPr>
              <a:t>Aeration and pre-chlorination: </a:t>
            </a:r>
            <a:r>
              <a:rPr lang="en-US" sz="2600" dirty="0">
                <a:solidFill>
                  <a:schemeClr val="tx1"/>
                </a:solidFill>
              </a:rPr>
              <a:t>From the free atmosphere, water absorbs gases released to the atmosphere. Pre-chlorination replaces aeration in some water purification plants and it helps to control the growth of algae, which cause the clogging of filter sand.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dirty="0">
              <a:solidFill>
                <a:srgbClr val="00B050"/>
              </a:solidFill>
            </a:endParaRPr>
          </a:p>
          <a:p>
            <a:pPr marL="0" indent="0" algn="just">
              <a:lnSpc>
                <a:spcPct val="120000"/>
              </a:lnSpc>
              <a:spcBef>
                <a:spcPts val="0"/>
              </a:spcBef>
              <a:buClrTx/>
              <a:buNone/>
            </a:pPr>
            <a:endParaRPr lang="en-US" sz="2600"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969266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534251"/>
          </a:xfrm>
        </p:spPr>
        <p:txBody>
          <a:bodyPr>
            <a:noAutofit/>
          </a:bodyPr>
          <a:lstStyle/>
          <a:p>
            <a:pPr algn="just">
              <a:lnSpc>
                <a:spcPct val="120000"/>
              </a:lnSpc>
              <a:spcBef>
                <a:spcPts val="0"/>
              </a:spcBef>
              <a:buClrTx/>
              <a:buFont typeface="Wingdings" panose="05000000000000000000" pitchFamily="2" charset="2"/>
              <a:buChar char="q"/>
            </a:pPr>
            <a:r>
              <a:rPr lang="en-US" sz="1500" b="1" dirty="0">
                <a:solidFill>
                  <a:schemeClr val="tx1"/>
                </a:solidFill>
              </a:rPr>
              <a:t>Coagulation and flocculation: </a:t>
            </a:r>
            <a:r>
              <a:rPr lang="en-US" sz="1500" dirty="0">
                <a:solidFill>
                  <a:schemeClr val="tx1"/>
                </a:solidFill>
              </a:rPr>
              <a:t>Many impurities in water and wastewater are present as colloidal solids, which will not settle. Their removal is achieved by promoting agglomeration of such particles by flocculation with or without the use of a coagulant followed by sedimentation or flotation.</a:t>
            </a:r>
          </a:p>
          <a:p>
            <a:pPr algn="just">
              <a:lnSpc>
                <a:spcPct val="120000"/>
              </a:lnSpc>
              <a:spcBef>
                <a:spcPts val="0"/>
              </a:spcBef>
              <a:buClrTx/>
              <a:buFont typeface="Wingdings" panose="05000000000000000000" pitchFamily="2" charset="2"/>
              <a:buChar char="q"/>
            </a:pPr>
            <a:r>
              <a:rPr lang="en-US" sz="1500" b="1" dirty="0">
                <a:solidFill>
                  <a:schemeClr val="tx1"/>
                </a:solidFill>
              </a:rPr>
              <a:t>Sedimentation: </a:t>
            </a:r>
            <a:r>
              <a:rPr lang="en-US" sz="1500" dirty="0">
                <a:solidFill>
                  <a:schemeClr val="tx1"/>
                </a:solidFill>
              </a:rPr>
              <a:t>When the impurities are separated from the suspending fluid by gravitational or natural aggregation of the settling particles, the operation is called plain sedimentation. When chemical or other substance are added to induce aggregation and settling of finely divided suspended matter, colloidal substance, and the large molecule, the operation is called coagulation.</a:t>
            </a:r>
          </a:p>
          <a:p>
            <a:pPr algn="just">
              <a:lnSpc>
                <a:spcPct val="120000"/>
              </a:lnSpc>
              <a:spcBef>
                <a:spcPts val="0"/>
              </a:spcBef>
              <a:buClrTx/>
              <a:buFont typeface="Wingdings" panose="05000000000000000000" pitchFamily="2" charset="2"/>
              <a:buChar char="q"/>
            </a:pPr>
            <a:r>
              <a:rPr lang="en-US" sz="1500" b="1" dirty="0">
                <a:solidFill>
                  <a:schemeClr val="tx1"/>
                </a:solidFill>
              </a:rPr>
              <a:t>Clarification: </a:t>
            </a:r>
            <a:r>
              <a:rPr lang="en-US" sz="1500" dirty="0">
                <a:solidFill>
                  <a:schemeClr val="tx1"/>
                </a:solidFill>
              </a:rPr>
              <a:t>Sedimentation units have a dual role: the removal of settleable solids and the concentration of the removed solids into a smaller volume of sludge.</a:t>
            </a:r>
          </a:p>
          <a:p>
            <a:pPr algn="just">
              <a:lnSpc>
                <a:spcPct val="120000"/>
              </a:lnSpc>
              <a:spcBef>
                <a:spcPts val="0"/>
              </a:spcBef>
              <a:buClrTx/>
              <a:buFont typeface="Wingdings" panose="05000000000000000000" pitchFamily="2" charset="2"/>
              <a:buChar char="q"/>
            </a:pPr>
            <a:r>
              <a:rPr lang="en-US" sz="1500" b="1" dirty="0">
                <a:solidFill>
                  <a:schemeClr val="tx1"/>
                </a:solidFill>
              </a:rPr>
              <a:t>Flotation: </a:t>
            </a:r>
            <a:r>
              <a:rPr lang="en-US" sz="1500" dirty="0">
                <a:solidFill>
                  <a:schemeClr val="tx1"/>
                </a:solidFill>
              </a:rPr>
              <a:t>Particles that are denser than the surrounding liquid will sediment. Very small particles and low-density particles, flotation may offer a more satisfactory clarification process. </a:t>
            </a:r>
          </a:p>
          <a:p>
            <a:pPr algn="just">
              <a:lnSpc>
                <a:spcPct val="120000"/>
              </a:lnSpc>
              <a:spcBef>
                <a:spcPts val="0"/>
              </a:spcBef>
              <a:buClrTx/>
              <a:buFont typeface="Wingdings" panose="05000000000000000000" pitchFamily="2" charset="2"/>
              <a:buChar char="q"/>
            </a:pPr>
            <a:r>
              <a:rPr lang="en-US" sz="1500" b="1" dirty="0">
                <a:solidFill>
                  <a:schemeClr val="tx1"/>
                </a:solidFill>
              </a:rPr>
              <a:t>Filtration: </a:t>
            </a:r>
            <a:r>
              <a:rPr lang="en-US" sz="1500" dirty="0">
                <a:solidFill>
                  <a:schemeClr val="tx1"/>
                </a:solidFill>
              </a:rPr>
              <a:t>Suspended matter is separated or purified by passing it through a minute porous material or medium. </a:t>
            </a:r>
          </a:p>
          <a:p>
            <a:pPr algn="just">
              <a:lnSpc>
                <a:spcPct val="120000"/>
              </a:lnSpc>
              <a:spcBef>
                <a:spcPts val="0"/>
              </a:spcBef>
              <a:buClrTx/>
              <a:buFont typeface="Wingdings" panose="05000000000000000000" pitchFamily="2" charset="2"/>
              <a:buChar char="q"/>
            </a:pPr>
            <a:r>
              <a:rPr lang="en-US" sz="1500" b="1" dirty="0">
                <a:solidFill>
                  <a:schemeClr val="tx1"/>
                </a:solidFill>
              </a:rPr>
              <a:t>DISINFECTION: </a:t>
            </a:r>
            <a:r>
              <a:rPr lang="en-US" sz="1500" dirty="0">
                <a:solidFill>
                  <a:schemeClr val="tx1"/>
                </a:solidFill>
              </a:rPr>
              <a:t>The destruction of pathogenic and other kinds of microorganisms by physical and chemical means.</a:t>
            </a:r>
          </a:p>
          <a:p>
            <a:pPr algn="just">
              <a:lnSpc>
                <a:spcPct val="120000"/>
              </a:lnSpc>
              <a:spcBef>
                <a:spcPts val="0"/>
              </a:spcBef>
              <a:buClrTx/>
              <a:buFont typeface="Wingdings" panose="05000000000000000000" pitchFamily="2" charset="2"/>
              <a:buChar char="q"/>
            </a:pPr>
            <a:r>
              <a:rPr lang="en-US" sz="1500" b="1" dirty="0">
                <a:solidFill>
                  <a:schemeClr val="tx1"/>
                </a:solidFill>
              </a:rPr>
              <a:t>Post-chlorination: </a:t>
            </a:r>
            <a:r>
              <a:rPr lang="en-US" sz="1500" dirty="0">
                <a:solidFill>
                  <a:schemeClr val="tx1"/>
                </a:solidFill>
              </a:rPr>
              <a:t>The purpose is destroy pathogenic organisms. Previous treatment processes described previously will remove most of the microorganisms to some extent. Very small numbers of microorganisms that are viable and pathogenic are not removed and may bring disastrous epidemic. Post–chlorination is a done as final step to kill these pathogens before water distributed.</a:t>
            </a:r>
            <a:endParaRPr lang="en-US" sz="15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370629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Main objectives of water treatment.</a:t>
            </a:r>
          </a:p>
          <a:p>
            <a:pPr algn="just">
              <a:lnSpc>
                <a:spcPct val="120000"/>
              </a:lnSpc>
              <a:spcBef>
                <a:spcPts val="0"/>
              </a:spcBef>
              <a:buClrTx/>
              <a:buFont typeface="Wingdings" panose="05000000000000000000" pitchFamily="2" charset="2"/>
              <a:buChar char="q"/>
            </a:pPr>
            <a:r>
              <a:rPr lang="en-US" sz="2600" dirty="0">
                <a:solidFill>
                  <a:schemeClr val="tx1"/>
                </a:solidFill>
              </a:rPr>
              <a:t>Remove pathogenic organisms in order to prevent water associated diseases.</a:t>
            </a:r>
          </a:p>
          <a:p>
            <a:pPr algn="just">
              <a:lnSpc>
                <a:spcPct val="120000"/>
              </a:lnSpc>
              <a:spcBef>
                <a:spcPts val="0"/>
              </a:spcBef>
              <a:buClrTx/>
              <a:buFont typeface="Wingdings" panose="05000000000000000000" pitchFamily="2" charset="2"/>
              <a:buChar char="q"/>
            </a:pPr>
            <a:r>
              <a:rPr lang="en-US" sz="2600" dirty="0">
                <a:solidFill>
                  <a:schemeClr val="tx1"/>
                </a:solidFill>
              </a:rPr>
              <a:t>Remove substances that  impact color, taste or </a:t>
            </a:r>
            <a:r>
              <a:rPr lang="en-US" sz="2600" dirty="0" err="1">
                <a:solidFill>
                  <a:schemeClr val="tx1"/>
                </a:solidFill>
              </a:rPr>
              <a:t>odours</a:t>
            </a:r>
            <a:r>
              <a:rPr lang="en-US" sz="2600" dirty="0">
                <a:solidFill>
                  <a:schemeClr val="tx1"/>
                </a:solidFill>
              </a:rPr>
              <a:t> to water.</a:t>
            </a:r>
          </a:p>
          <a:p>
            <a:pPr algn="just">
              <a:lnSpc>
                <a:spcPct val="120000"/>
              </a:lnSpc>
              <a:spcBef>
                <a:spcPts val="0"/>
              </a:spcBef>
              <a:buClrTx/>
              <a:buFont typeface="Wingdings" panose="05000000000000000000" pitchFamily="2" charset="2"/>
              <a:buChar char="q"/>
            </a:pPr>
            <a:r>
              <a:rPr lang="en-US" sz="2600" dirty="0">
                <a:solidFill>
                  <a:schemeClr val="tx1"/>
                </a:solidFill>
              </a:rPr>
              <a:t>Remove excess or undesirable chemicals or minerals from water.</a:t>
            </a:r>
          </a:p>
          <a:p>
            <a:pPr algn="just">
              <a:lnSpc>
                <a:spcPct val="120000"/>
              </a:lnSpc>
              <a:spcBef>
                <a:spcPts val="0"/>
              </a:spcBef>
              <a:buClrTx/>
              <a:buFont typeface="Wingdings" panose="05000000000000000000" pitchFamily="2" charset="2"/>
              <a:buChar char="q"/>
            </a:pPr>
            <a:r>
              <a:rPr lang="en-US" sz="2600" dirty="0">
                <a:solidFill>
                  <a:schemeClr val="tx1"/>
                </a:solidFill>
              </a:rPr>
              <a:t>Regulate essential elements or chemicals in certain water supply systems</a:t>
            </a:r>
          </a:p>
          <a:p>
            <a:pPr algn="just">
              <a:lnSpc>
                <a:spcPct val="120000"/>
              </a:lnSpc>
              <a:spcBef>
                <a:spcPts val="0"/>
              </a:spcBef>
              <a:buClrTx/>
              <a:buFont typeface="Wingdings" panose="05000000000000000000" pitchFamily="2" charset="2"/>
              <a:buChar char="q"/>
            </a:pPr>
            <a:r>
              <a:rPr lang="en-US" sz="2600" dirty="0">
                <a:solidFill>
                  <a:schemeClr val="tx1"/>
                </a:solidFill>
              </a:rPr>
              <a:t>Remove excess or undesirable dissolved gases</a:t>
            </a:r>
          </a:p>
          <a:p>
            <a:pPr marL="0" indent="0" algn="just">
              <a:lnSpc>
                <a:spcPct val="120000"/>
              </a:lnSpc>
              <a:spcBef>
                <a:spcPts val="0"/>
              </a:spcBef>
              <a:buClrTx/>
              <a:buNone/>
            </a:pPr>
            <a:r>
              <a:rPr lang="en-US" sz="2600" b="1" dirty="0">
                <a:solidFill>
                  <a:schemeClr val="tx1"/>
                </a:solidFill>
              </a:rPr>
              <a:t>Methods of treating household water supplies</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Boiling </a:t>
            </a:r>
          </a:p>
          <a:p>
            <a:pPr algn="just">
              <a:lnSpc>
                <a:spcPct val="120000"/>
              </a:lnSpc>
              <a:spcBef>
                <a:spcPts val="0"/>
              </a:spcBef>
              <a:buClrTx/>
              <a:buFont typeface="Wingdings" panose="05000000000000000000" pitchFamily="2" charset="2"/>
              <a:buChar char="q"/>
            </a:pPr>
            <a:r>
              <a:rPr lang="en-GB" sz="2600" dirty="0">
                <a:solidFill>
                  <a:schemeClr val="tx1"/>
                </a:solidFill>
              </a:rPr>
              <a:t>Filtration </a:t>
            </a:r>
          </a:p>
          <a:p>
            <a:pPr algn="just">
              <a:lnSpc>
                <a:spcPct val="120000"/>
              </a:lnSpc>
              <a:spcBef>
                <a:spcPts val="0"/>
              </a:spcBef>
              <a:buClrTx/>
              <a:buFont typeface="Wingdings" panose="05000000000000000000" pitchFamily="2" charset="2"/>
              <a:buChar char="q"/>
            </a:pPr>
            <a:r>
              <a:rPr lang="en-US" sz="2600" dirty="0">
                <a:solidFill>
                  <a:schemeClr val="tx1"/>
                </a:solidFill>
              </a:rPr>
              <a:t>Chemical Disinfection</a:t>
            </a:r>
          </a:p>
          <a:p>
            <a:pPr algn="just">
              <a:lnSpc>
                <a:spcPct val="120000"/>
              </a:lnSpc>
              <a:spcBef>
                <a:spcPts val="0"/>
              </a:spcBef>
              <a:buClrTx/>
              <a:buFont typeface="Wingdings" panose="05000000000000000000" pitchFamily="2" charset="2"/>
              <a:buChar char="q"/>
            </a:pPr>
            <a:r>
              <a:rPr lang="en-US" sz="2600" dirty="0">
                <a:solidFill>
                  <a:schemeClr val="tx1"/>
                </a:solidFill>
              </a:rPr>
              <a:t>Household Water Storage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007057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Water Purification:</a:t>
            </a:r>
          </a:p>
          <a:p>
            <a:pPr marL="0" indent="0" algn="just">
              <a:lnSpc>
                <a:spcPct val="120000"/>
              </a:lnSpc>
              <a:spcBef>
                <a:spcPts val="0"/>
              </a:spcBef>
              <a:buClrTx/>
              <a:buNone/>
            </a:pPr>
            <a:r>
              <a:rPr lang="en-US" sz="2600" dirty="0">
                <a:solidFill>
                  <a:schemeClr val="tx1"/>
                </a:solidFill>
              </a:rPr>
              <a:t>There are 3 simple methods of purifying water are:</a:t>
            </a:r>
          </a:p>
          <a:p>
            <a:pPr algn="just">
              <a:lnSpc>
                <a:spcPct val="120000"/>
              </a:lnSpc>
              <a:spcBef>
                <a:spcPts val="0"/>
              </a:spcBef>
              <a:buClrTx/>
              <a:buFont typeface="Wingdings" panose="05000000000000000000" pitchFamily="2" charset="2"/>
              <a:buChar char="q"/>
            </a:pPr>
            <a:r>
              <a:rPr lang="en-US" sz="2600" dirty="0">
                <a:solidFill>
                  <a:schemeClr val="tx1"/>
                </a:solidFill>
              </a:rPr>
              <a:t>Storage</a:t>
            </a:r>
          </a:p>
          <a:p>
            <a:pPr algn="just">
              <a:lnSpc>
                <a:spcPct val="120000"/>
              </a:lnSpc>
              <a:spcBef>
                <a:spcPts val="0"/>
              </a:spcBef>
              <a:buClrTx/>
              <a:buFont typeface="Wingdings" panose="05000000000000000000" pitchFamily="2" charset="2"/>
              <a:buChar char="q"/>
            </a:pPr>
            <a:r>
              <a:rPr lang="en-US" sz="2600" dirty="0">
                <a:solidFill>
                  <a:schemeClr val="tx1"/>
                </a:solidFill>
              </a:rPr>
              <a:t>Filtration</a:t>
            </a:r>
          </a:p>
          <a:p>
            <a:pPr algn="just">
              <a:lnSpc>
                <a:spcPct val="120000"/>
              </a:lnSpc>
              <a:spcBef>
                <a:spcPts val="0"/>
              </a:spcBef>
              <a:buClrTx/>
              <a:buFont typeface="Wingdings" panose="05000000000000000000" pitchFamily="2" charset="2"/>
              <a:buChar char="q"/>
            </a:pPr>
            <a:r>
              <a:rPr lang="en-US" sz="2600" dirty="0">
                <a:solidFill>
                  <a:schemeClr val="tx1"/>
                </a:solidFill>
              </a:rPr>
              <a:t>Sterilization</a:t>
            </a:r>
          </a:p>
          <a:p>
            <a:pPr marL="0" indent="0" algn="just">
              <a:lnSpc>
                <a:spcPct val="120000"/>
              </a:lnSpc>
              <a:spcBef>
                <a:spcPts val="0"/>
              </a:spcBef>
              <a:buClrTx/>
              <a:buNone/>
            </a:pPr>
            <a:r>
              <a:rPr lang="en-GB" sz="2600" b="1" dirty="0">
                <a:solidFill>
                  <a:schemeClr val="tx1"/>
                </a:solidFill>
              </a:rPr>
              <a:t>Storage </a:t>
            </a:r>
          </a:p>
          <a:p>
            <a:pPr algn="just">
              <a:lnSpc>
                <a:spcPct val="120000"/>
              </a:lnSpc>
              <a:spcBef>
                <a:spcPts val="0"/>
              </a:spcBef>
              <a:buClrTx/>
              <a:buFont typeface="Wingdings" panose="05000000000000000000" pitchFamily="2" charset="2"/>
              <a:buChar char="q"/>
            </a:pPr>
            <a:r>
              <a:rPr lang="en-US" sz="2600" dirty="0">
                <a:solidFill>
                  <a:schemeClr val="tx1"/>
                </a:solidFill>
              </a:rPr>
              <a:t>Standing water kills many bacteria which are deprived of air</a:t>
            </a:r>
          </a:p>
          <a:p>
            <a:pPr algn="just">
              <a:lnSpc>
                <a:spcPct val="120000"/>
              </a:lnSpc>
              <a:spcBef>
                <a:spcPts val="0"/>
              </a:spcBef>
              <a:buClrTx/>
              <a:buFont typeface="Wingdings" panose="05000000000000000000" pitchFamily="2" charset="2"/>
              <a:buChar char="q"/>
            </a:pPr>
            <a:r>
              <a:rPr lang="en-US" sz="2600" dirty="0">
                <a:solidFill>
                  <a:schemeClr val="tx1"/>
                </a:solidFill>
              </a:rPr>
              <a:t>Suspended material settle (turbid water turns clear)</a:t>
            </a:r>
          </a:p>
          <a:p>
            <a:pPr algn="just">
              <a:lnSpc>
                <a:spcPct val="120000"/>
              </a:lnSpc>
              <a:spcBef>
                <a:spcPts val="0"/>
              </a:spcBef>
              <a:buClrTx/>
              <a:buFont typeface="Wingdings" panose="05000000000000000000" pitchFamily="2" charset="2"/>
              <a:buChar char="q"/>
            </a:pPr>
            <a:r>
              <a:rPr lang="en-US" sz="2600" dirty="0">
                <a:solidFill>
                  <a:schemeClr val="tx1"/>
                </a:solidFill>
              </a:rPr>
              <a:t>In small scale, can be done using the 3 pot system to stand water for 24 hours</a:t>
            </a:r>
          </a:p>
          <a:p>
            <a:pPr algn="just">
              <a:lnSpc>
                <a:spcPct val="120000"/>
              </a:lnSpc>
              <a:spcBef>
                <a:spcPts val="0"/>
              </a:spcBef>
              <a:buClrTx/>
              <a:buFont typeface="Wingdings" panose="05000000000000000000" pitchFamily="2" charset="2"/>
              <a:buChar char="q"/>
            </a:pPr>
            <a:r>
              <a:rPr lang="en-US" sz="2600" dirty="0">
                <a:solidFill>
                  <a:schemeClr val="tx1"/>
                </a:solidFill>
              </a:rPr>
              <a:t>In large scale, tanks can be used where the water stands for 3-7 days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099177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Filtration:</a:t>
            </a:r>
          </a:p>
          <a:p>
            <a:pPr marL="0" indent="0" algn="just">
              <a:lnSpc>
                <a:spcPct val="120000"/>
              </a:lnSpc>
              <a:spcBef>
                <a:spcPts val="0"/>
              </a:spcBef>
              <a:buClrTx/>
              <a:buNone/>
            </a:pPr>
            <a:r>
              <a:rPr lang="en-US" sz="2600" dirty="0">
                <a:solidFill>
                  <a:schemeClr val="tx1"/>
                </a:solidFill>
              </a:rPr>
              <a:t>Filtration is any of various mechanical, physical or biological operations that separates solids from fluids by adding a medium through which only the fluid can pass. </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Can be done on small scale &amp; large scale</a:t>
            </a:r>
          </a:p>
          <a:p>
            <a:pPr algn="just">
              <a:lnSpc>
                <a:spcPct val="120000"/>
              </a:lnSpc>
              <a:spcBef>
                <a:spcPts val="0"/>
              </a:spcBef>
              <a:buClrTx/>
              <a:buFont typeface="Wingdings" panose="05000000000000000000" pitchFamily="2" charset="2"/>
              <a:buChar char="q"/>
            </a:pPr>
            <a:r>
              <a:rPr lang="en-US" sz="2600" dirty="0">
                <a:solidFill>
                  <a:schemeClr val="tx1"/>
                </a:solidFill>
              </a:rPr>
              <a:t>Small scale –water filters can be used at home</a:t>
            </a:r>
          </a:p>
          <a:p>
            <a:pPr algn="just">
              <a:lnSpc>
                <a:spcPct val="120000"/>
              </a:lnSpc>
              <a:spcBef>
                <a:spcPts val="0"/>
              </a:spcBef>
              <a:buClrTx/>
              <a:buFont typeface="Wingdings" panose="05000000000000000000" pitchFamily="2" charset="2"/>
              <a:buChar char="q"/>
            </a:pPr>
            <a:r>
              <a:rPr lang="en-US" sz="2600" dirty="0">
                <a:solidFill>
                  <a:schemeClr val="tx1"/>
                </a:solidFill>
              </a:rPr>
              <a:t>In a large scale, sand filters are used</a:t>
            </a:r>
          </a:p>
          <a:p>
            <a:pPr algn="just">
              <a:lnSpc>
                <a:spcPct val="120000"/>
              </a:lnSpc>
              <a:spcBef>
                <a:spcPts val="0"/>
              </a:spcBef>
              <a:buClrTx/>
              <a:buFont typeface="Wingdings" panose="05000000000000000000" pitchFamily="2" charset="2"/>
              <a:buChar char="q"/>
            </a:pPr>
            <a:r>
              <a:rPr lang="en-US" sz="2600" dirty="0">
                <a:solidFill>
                  <a:schemeClr val="tx1"/>
                </a:solidFill>
              </a:rPr>
              <a:t>Layers of stone at the bottom, coarse sand, &amp; fine sand at the top</a:t>
            </a:r>
          </a:p>
          <a:p>
            <a:pPr marL="0" indent="0" algn="just">
              <a:lnSpc>
                <a:spcPct val="120000"/>
              </a:lnSpc>
              <a:spcBef>
                <a:spcPts val="0"/>
              </a:spcBef>
              <a:buClrTx/>
              <a:buNone/>
            </a:pPr>
            <a:r>
              <a:rPr lang="en-GB" sz="2600" b="1" dirty="0">
                <a:solidFill>
                  <a:srgbClr val="00B050"/>
                </a:solidFill>
              </a:rPr>
              <a:t>Sterilization </a:t>
            </a:r>
          </a:p>
          <a:p>
            <a:pPr marL="0" indent="0" algn="just">
              <a:lnSpc>
                <a:spcPct val="120000"/>
              </a:lnSpc>
              <a:spcBef>
                <a:spcPts val="0"/>
              </a:spcBef>
              <a:buClrTx/>
              <a:buNone/>
            </a:pPr>
            <a:r>
              <a:rPr lang="en-US" sz="2600" dirty="0">
                <a:solidFill>
                  <a:schemeClr val="tx1"/>
                </a:solidFill>
              </a:rPr>
              <a:t>Sterilization refers to any process that eliminates, removes, kills, or deactivates all forms of life (in particular referring to microorganisms such as fungi, bacteria, viruses, spores, unicellular eukaryotic organisms such as Plasmodium, etc.)</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 large scale done by chlorinating the filtered water.</a:t>
            </a:r>
          </a:p>
          <a:p>
            <a:pPr algn="just">
              <a:lnSpc>
                <a:spcPct val="120000"/>
              </a:lnSpc>
              <a:spcBef>
                <a:spcPts val="0"/>
              </a:spcBef>
              <a:buClrTx/>
              <a:buFont typeface="Wingdings" panose="05000000000000000000" pitchFamily="2" charset="2"/>
              <a:buChar char="q"/>
            </a:pPr>
            <a:r>
              <a:rPr lang="en-US" sz="2600" dirty="0">
                <a:solidFill>
                  <a:schemeClr val="tx1"/>
                </a:solidFill>
              </a:rPr>
              <a:t>Amount of chlorine proportionate to the volume.</a:t>
            </a:r>
          </a:p>
          <a:p>
            <a:pPr algn="just">
              <a:lnSpc>
                <a:spcPct val="120000"/>
              </a:lnSpc>
              <a:spcBef>
                <a:spcPts val="0"/>
              </a:spcBef>
              <a:buClrTx/>
              <a:buFont typeface="Wingdings" panose="05000000000000000000" pitchFamily="2" charset="2"/>
              <a:buChar char="q"/>
            </a:pPr>
            <a:r>
              <a:rPr lang="en-US" sz="2600" dirty="0">
                <a:solidFill>
                  <a:schemeClr val="tx1"/>
                </a:solidFill>
              </a:rPr>
              <a:t>Chlorine left for 30 minutes for it to be effective</a:t>
            </a:r>
          </a:p>
          <a:p>
            <a:pPr algn="just">
              <a:lnSpc>
                <a:spcPct val="120000"/>
              </a:lnSpc>
              <a:spcBef>
                <a:spcPts val="0"/>
              </a:spcBef>
              <a:buClrTx/>
              <a:buFont typeface="Wingdings" panose="05000000000000000000" pitchFamily="2" charset="2"/>
              <a:buChar char="q"/>
            </a:pPr>
            <a:r>
              <a:rPr lang="en-US" sz="2600" dirty="0">
                <a:solidFill>
                  <a:schemeClr val="tx1"/>
                </a:solidFill>
              </a:rPr>
              <a:t>In small scale done by boiling or adding chlorine or iodine.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73907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Functions of minerals</a:t>
            </a:r>
            <a:r>
              <a:rPr lang="en-US" sz="2600" dirty="0">
                <a:solidFill>
                  <a:schemeClr val="tx1"/>
                </a:solidFill>
              </a:rPr>
              <a:t>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Enzyme function, </a:t>
            </a:r>
          </a:p>
          <a:p>
            <a:pPr algn="just">
              <a:lnSpc>
                <a:spcPct val="120000"/>
              </a:lnSpc>
              <a:spcBef>
                <a:spcPts val="0"/>
              </a:spcBef>
              <a:buClrTx/>
              <a:buFont typeface="Wingdings" panose="05000000000000000000" pitchFamily="2" charset="2"/>
              <a:buChar char="q"/>
            </a:pPr>
            <a:r>
              <a:rPr lang="en-US" sz="2600" dirty="0">
                <a:solidFill>
                  <a:schemeClr val="tx1"/>
                </a:solidFill>
              </a:rPr>
              <a:t>others are used to maintain fluid balance, build bone tissue, synthesize hormones, transmit nerve impulses, contract and relax muscles, and protect against harmful free radicals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240514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b="1" dirty="0">
                <a:solidFill>
                  <a:srgbClr val="00B050"/>
                </a:solidFill>
              </a:rPr>
              <a:t>Diseases associated with water:</a:t>
            </a:r>
          </a:p>
          <a:p>
            <a:pPr marL="0" indent="0" algn="just">
              <a:lnSpc>
                <a:spcPct val="120000"/>
              </a:lnSpc>
              <a:spcBef>
                <a:spcPts val="0"/>
              </a:spcBef>
              <a:buClrTx/>
              <a:buNone/>
            </a:pPr>
            <a:r>
              <a:rPr lang="en-US" sz="2600" dirty="0">
                <a:solidFill>
                  <a:schemeClr val="tx1"/>
                </a:solidFill>
              </a:rPr>
              <a:t>These can be classified as:</a:t>
            </a:r>
          </a:p>
          <a:p>
            <a:pPr marL="514350" indent="-514350" algn="just">
              <a:lnSpc>
                <a:spcPct val="120000"/>
              </a:lnSpc>
              <a:spcBef>
                <a:spcPts val="0"/>
              </a:spcBef>
              <a:buClrTx/>
              <a:buFont typeface="+mj-lt"/>
              <a:buAutoNum type="arabicPeriod"/>
            </a:pPr>
            <a:r>
              <a:rPr lang="en-US" sz="2600" dirty="0">
                <a:solidFill>
                  <a:schemeClr val="tx1"/>
                </a:solidFill>
              </a:rPr>
              <a:t>Water washed diseases</a:t>
            </a:r>
          </a:p>
          <a:p>
            <a:pPr marL="514350" indent="-514350" algn="just">
              <a:lnSpc>
                <a:spcPct val="120000"/>
              </a:lnSpc>
              <a:spcBef>
                <a:spcPts val="0"/>
              </a:spcBef>
              <a:buClrTx/>
              <a:buFont typeface="+mj-lt"/>
              <a:buAutoNum type="arabicPeriod"/>
            </a:pPr>
            <a:r>
              <a:rPr lang="en-US" sz="2600" dirty="0">
                <a:solidFill>
                  <a:schemeClr val="tx1"/>
                </a:solidFill>
              </a:rPr>
              <a:t>Water borne diseases</a:t>
            </a:r>
          </a:p>
          <a:p>
            <a:pPr marL="514350" indent="-514350" algn="just">
              <a:lnSpc>
                <a:spcPct val="120000"/>
              </a:lnSpc>
              <a:spcBef>
                <a:spcPts val="0"/>
              </a:spcBef>
              <a:buClrTx/>
              <a:buFont typeface="+mj-lt"/>
              <a:buAutoNum type="arabicPeriod"/>
            </a:pPr>
            <a:r>
              <a:rPr lang="en-US" sz="2600" dirty="0">
                <a:solidFill>
                  <a:schemeClr val="tx1"/>
                </a:solidFill>
              </a:rPr>
              <a:t>Water related diseases</a:t>
            </a:r>
          </a:p>
          <a:p>
            <a:pPr marL="514350" indent="-514350" algn="just">
              <a:lnSpc>
                <a:spcPct val="120000"/>
              </a:lnSpc>
              <a:spcBef>
                <a:spcPts val="0"/>
              </a:spcBef>
              <a:buClrTx/>
              <a:buFont typeface="+mj-lt"/>
              <a:buAutoNum type="arabicPeriod"/>
            </a:pPr>
            <a:r>
              <a:rPr lang="en-US" sz="2600" dirty="0">
                <a:solidFill>
                  <a:schemeClr val="tx1"/>
                </a:solidFill>
              </a:rPr>
              <a:t>Water based diseases</a:t>
            </a:r>
          </a:p>
          <a:p>
            <a:pPr marL="0" indent="0" algn="just">
              <a:lnSpc>
                <a:spcPct val="120000"/>
              </a:lnSpc>
              <a:spcBef>
                <a:spcPts val="0"/>
              </a:spcBef>
              <a:buClrTx/>
              <a:buNone/>
            </a:pPr>
            <a:r>
              <a:rPr lang="en-GB" sz="2600" b="1" dirty="0">
                <a:solidFill>
                  <a:srgbClr val="00B050"/>
                </a:solidFill>
              </a:rPr>
              <a:t>Water washed diseases </a:t>
            </a:r>
          </a:p>
          <a:p>
            <a:pPr algn="just">
              <a:lnSpc>
                <a:spcPct val="120000"/>
              </a:lnSpc>
              <a:spcBef>
                <a:spcPts val="0"/>
              </a:spcBef>
              <a:buClrTx/>
              <a:buFont typeface="Wingdings" panose="05000000000000000000" pitchFamily="2" charset="2"/>
              <a:buChar char="q"/>
            </a:pPr>
            <a:r>
              <a:rPr lang="en-US" sz="2600" dirty="0">
                <a:solidFill>
                  <a:schemeClr val="tx1"/>
                </a:solidFill>
              </a:rPr>
              <a:t>Diseases caused by lack of or  inadequate water</a:t>
            </a:r>
          </a:p>
          <a:p>
            <a:pPr algn="just">
              <a:lnSpc>
                <a:spcPct val="120000"/>
              </a:lnSpc>
              <a:spcBef>
                <a:spcPts val="0"/>
              </a:spcBef>
              <a:buClrTx/>
              <a:buFont typeface="Wingdings" panose="05000000000000000000" pitchFamily="2" charset="2"/>
              <a:buChar char="q"/>
            </a:pPr>
            <a:r>
              <a:rPr lang="en-US" sz="2600" dirty="0">
                <a:solidFill>
                  <a:schemeClr val="tx1"/>
                </a:solidFill>
              </a:rPr>
              <a:t>Transmitted by fecal oral route due to lack of washing hands, dirty foods &amp; utensils</a:t>
            </a:r>
          </a:p>
          <a:p>
            <a:pPr algn="just">
              <a:lnSpc>
                <a:spcPct val="120000"/>
              </a:lnSpc>
              <a:spcBef>
                <a:spcPts val="0"/>
              </a:spcBef>
              <a:buClrTx/>
              <a:buFont typeface="Wingdings" panose="05000000000000000000" pitchFamily="2" charset="2"/>
              <a:buChar char="q"/>
            </a:pPr>
            <a:r>
              <a:rPr lang="en-US" sz="2600" dirty="0">
                <a:solidFill>
                  <a:schemeClr val="tx1"/>
                </a:solidFill>
              </a:rPr>
              <a:t>Lack of  personal hygiene (failure to wash hands, eyes, body)</a:t>
            </a:r>
          </a:p>
          <a:p>
            <a:pPr algn="just">
              <a:lnSpc>
                <a:spcPct val="120000"/>
              </a:lnSpc>
              <a:spcBef>
                <a:spcPts val="0"/>
              </a:spcBef>
              <a:buClrTx/>
              <a:buFont typeface="Wingdings" panose="05000000000000000000" pitchFamily="2" charset="2"/>
              <a:buChar char="q"/>
            </a:pPr>
            <a:r>
              <a:rPr lang="en-US" sz="2600" dirty="0">
                <a:solidFill>
                  <a:schemeClr val="tx1"/>
                </a:solidFill>
              </a:rPr>
              <a:t>These diseases are prevented by increasing </a:t>
            </a:r>
            <a:r>
              <a:rPr lang="en-US" sz="2600" b="1" u="sng" dirty="0">
                <a:solidFill>
                  <a:schemeClr val="tx1"/>
                </a:solidFill>
              </a:rPr>
              <a:t>Quantity</a:t>
            </a:r>
            <a:r>
              <a:rPr lang="en-US" sz="2600" b="1" dirty="0">
                <a:solidFill>
                  <a:schemeClr val="tx1"/>
                </a:solidFill>
              </a:rPr>
              <a:t> </a:t>
            </a:r>
            <a:r>
              <a:rPr lang="en-US" sz="2600" dirty="0">
                <a:solidFill>
                  <a:schemeClr val="tx1"/>
                </a:solidFill>
              </a:rPr>
              <a:t>water available for use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278427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GB" sz="2600" dirty="0">
                <a:solidFill>
                  <a:schemeClr val="tx1"/>
                </a:solidFill>
              </a:rPr>
              <a:t>Examples of Water washed diseases:</a:t>
            </a:r>
          </a:p>
          <a:p>
            <a:pPr algn="just">
              <a:lnSpc>
                <a:spcPct val="120000"/>
              </a:lnSpc>
              <a:spcBef>
                <a:spcPts val="0"/>
              </a:spcBef>
              <a:buClrTx/>
              <a:buFont typeface="Wingdings" panose="05000000000000000000" pitchFamily="2" charset="2"/>
              <a:buChar char="q"/>
            </a:pPr>
            <a:r>
              <a:rPr lang="en-GB" sz="2600" dirty="0">
                <a:solidFill>
                  <a:schemeClr val="tx1"/>
                </a:solidFill>
              </a:rPr>
              <a:t>Diarrhoea</a:t>
            </a:r>
          </a:p>
          <a:p>
            <a:pPr algn="just">
              <a:lnSpc>
                <a:spcPct val="120000"/>
              </a:lnSpc>
              <a:spcBef>
                <a:spcPts val="0"/>
              </a:spcBef>
              <a:buClrTx/>
              <a:buFont typeface="Wingdings" panose="05000000000000000000" pitchFamily="2" charset="2"/>
              <a:buChar char="q"/>
            </a:pPr>
            <a:r>
              <a:rPr lang="en-GB" sz="2600" dirty="0">
                <a:solidFill>
                  <a:schemeClr val="tx1"/>
                </a:solidFill>
              </a:rPr>
              <a:t>Cholera </a:t>
            </a:r>
          </a:p>
          <a:p>
            <a:pPr algn="just">
              <a:lnSpc>
                <a:spcPct val="120000"/>
              </a:lnSpc>
              <a:spcBef>
                <a:spcPts val="0"/>
              </a:spcBef>
              <a:buClrTx/>
              <a:buFont typeface="Wingdings" panose="05000000000000000000" pitchFamily="2" charset="2"/>
              <a:buChar char="q"/>
            </a:pPr>
            <a:r>
              <a:rPr lang="en-GB" sz="2600" dirty="0">
                <a:solidFill>
                  <a:schemeClr val="tx1"/>
                </a:solidFill>
              </a:rPr>
              <a:t>Bacillary dysentery</a:t>
            </a:r>
          </a:p>
          <a:p>
            <a:pPr algn="just">
              <a:lnSpc>
                <a:spcPct val="120000"/>
              </a:lnSpc>
              <a:spcBef>
                <a:spcPts val="0"/>
              </a:spcBef>
              <a:buClrTx/>
              <a:buFont typeface="Wingdings" panose="05000000000000000000" pitchFamily="2" charset="2"/>
              <a:buChar char="q"/>
            </a:pPr>
            <a:r>
              <a:rPr lang="en-GB" sz="2600" dirty="0">
                <a:solidFill>
                  <a:schemeClr val="tx1"/>
                </a:solidFill>
              </a:rPr>
              <a:t>Skin diseases (e.g. scabies)</a:t>
            </a:r>
          </a:p>
          <a:p>
            <a:pPr algn="just">
              <a:lnSpc>
                <a:spcPct val="120000"/>
              </a:lnSpc>
              <a:spcBef>
                <a:spcPts val="0"/>
              </a:spcBef>
              <a:buClrTx/>
              <a:buFont typeface="Wingdings" panose="05000000000000000000" pitchFamily="2" charset="2"/>
              <a:buChar char="q"/>
            </a:pPr>
            <a:r>
              <a:rPr lang="en-GB" sz="2600" dirty="0">
                <a:solidFill>
                  <a:schemeClr val="tx1"/>
                </a:solidFill>
              </a:rPr>
              <a:t>Eye diseases (e.g. trachoma)</a:t>
            </a:r>
          </a:p>
          <a:p>
            <a:pPr marL="0" indent="0" algn="just">
              <a:lnSpc>
                <a:spcPct val="120000"/>
              </a:lnSpc>
              <a:spcBef>
                <a:spcPts val="0"/>
              </a:spcBef>
              <a:buClrTx/>
              <a:buNone/>
            </a:pPr>
            <a:r>
              <a:rPr lang="en-GB" sz="2600" b="1" dirty="0">
                <a:solidFill>
                  <a:srgbClr val="00B050"/>
                </a:solidFill>
              </a:rPr>
              <a:t>Water borne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They occur when the pathogen is in water , drunk by a person or animal eventually they become infected. </a:t>
            </a:r>
          </a:p>
          <a:p>
            <a:pPr algn="just">
              <a:lnSpc>
                <a:spcPct val="120000"/>
              </a:lnSpc>
              <a:spcBef>
                <a:spcPts val="0"/>
              </a:spcBef>
              <a:buClrTx/>
              <a:buFont typeface="Wingdings" panose="05000000000000000000" pitchFamily="2" charset="2"/>
              <a:buChar char="q"/>
            </a:pPr>
            <a:r>
              <a:rPr lang="en-US" sz="2600" dirty="0">
                <a:solidFill>
                  <a:schemeClr val="tx1"/>
                </a:solidFill>
              </a:rPr>
              <a:t>Water carries the organisms that cause these diseases.</a:t>
            </a:r>
          </a:p>
          <a:p>
            <a:pPr algn="just">
              <a:lnSpc>
                <a:spcPct val="120000"/>
              </a:lnSpc>
              <a:spcBef>
                <a:spcPts val="0"/>
              </a:spcBef>
              <a:buClrTx/>
              <a:buFont typeface="Wingdings" panose="05000000000000000000" pitchFamily="2" charset="2"/>
              <a:buChar char="q"/>
            </a:pPr>
            <a:r>
              <a:rPr lang="en-US" sz="2600" dirty="0">
                <a:solidFill>
                  <a:schemeClr val="tx1"/>
                </a:solidFill>
              </a:rPr>
              <a:t>Due to dirty water contaminated with the pathogen.</a:t>
            </a:r>
          </a:p>
          <a:p>
            <a:pPr algn="just">
              <a:lnSpc>
                <a:spcPct val="120000"/>
              </a:lnSpc>
              <a:spcBef>
                <a:spcPts val="0"/>
              </a:spcBef>
              <a:buClrTx/>
              <a:buFont typeface="Wingdings" panose="05000000000000000000" pitchFamily="2" charset="2"/>
              <a:buChar char="q"/>
            </a:pPr>
            <a:r>
              <a:rPr lang="en-US" sz="2600" dirty="0">
                <a:solidFill>
                  <a:schemeClr val="tx1"/>
                </a:solidFill>
              </a:rPr>
              <a:t>These diseases are prevented by increasing the </a:t>
            </a:r>
            <a:r>
              <a:rPr lang="en-US" sz="2600" b="1" u="sng" dirty="0">
                <a:solidFill>
                  <a:schemeClr val="tx1"/>
                </a:solidFill>
              </a:rPr>
              <a:t>Quality </a:t>
            </a:r>
            <a:r>
              <a:rPr lang="en-US" sz="2600" dirty="0">
                <a:solidFill>
                  <a:schemeClr val="tx1"/>
                </a:solidFill>
              </a:rPr>
              <a:t>of water available for use.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451306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rPr>
              <a:t>Examples of Water borne diseases:</a:t>
            </a:r>
          </a:p>
          <a:p>
            <a:pPr algn="just">
              <a:lnSpc>
                <a:spcPct val="120000"/>
              </a:lnSpc>
              <a:spcBef>
                <a:spcPts val="0"/>
              </a:spcBef>
              <a:buClrTx/>
              <a:buFont typeface="Wingdings" panose="05000000000000000000" pitchFamily="2" charset="2"/>
              <a:buChar char="q"/>
            </a:pPr>
            <a:r>
              <a:rPr lang="en-GB" sz="2600" dirty="0">
                <a:solidFill>
                  <a:schemeClr val="tx1"/>
                </a:solidFill>
              </a:rPr>
              <a:t>Typhoid</a:t>
            </a:r>
          </a:p>
          <a:p>
            <a:pPr algn="just">
              <a:lnSpc>
                <a:spcPct val="120000"/>
              </a:lnSpc>
              <a:spcBef>
                <a:spcPts val="0"/>
              </a:spcBef>
              <a:buClrTx/>
              <a:buFont typeface="Wingdings" panose="05000000000000000000" pitchFamily="2" charset="2"/>
              <a:buChar char="q"/>
            </a:pPr>
            <a:r>
              <a:rPr lang="en-GB" sz="2600" dirty="0">
                <a:solidFill>
                  <a:schemeClr val="tx1"/>
                </a:solidFill>
              </a:rPr>
              <a:t>Cholera</a:t>
            </a:r>
          </a:p>
          <a:p>
            <a:pPr algn="just">
              <a:lnSpc>
                <a:spcPct val="120000"/>
              </a:lnSpc>
              <a:spcBef>
                <a:spcPts val="0"/>
              </a:spcBef>
              <a:buClrTx/>
              <a:buFont typeface="Wingdings" panose="05000000000000000000" pitchFamily="2" charset="2"/>
              <a:buChar char="q"/>
            </a:pPr>
            <a:r>
              <a:rPr lang="en-GB" sz="2600" dirty="0">
                <a:solidFill>
                  <a:schemeClr val="tx1"/>
                </a:solidFill>
              </a:rPr>
              <a:t>Poliomyelitis</a:t>
            </a:r>
          </a:p>
          <a:p>
            <a:pPr algn="just">
              <a:lnSpc>
                <a:spcPct val="120000"/>
              </a:lnSpc>
              <a:spcBef>
                <a:spcPts val="0"/>
              </a:spcBef>
              <a:buClrTx/>
              <a:buFont typeface="Wingdings" panose="05000000000000000000" pitchFamily="2" charset="2"/>
              <a:buChar char="q"/>
            </a:pPr>
            <a:r>
              <a:rPr lang="en-GB" sz="2600" dirty="0" err="1">
                <a:solidFill>
                  <a:schemeClr val="tx1"/>
                </a:solidFill>
              </a:rPr>
              <a:t>Amoebiasis</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GB" sz="2600" dirty="0">
                <a:solidFill>
                  <a:schemeClr val="tx1"/>
                </a:solidFill>
              </a:rPr>
              <a:t>Hepatitis A</a:t>
            </a:r>
          </a:p>
          <a:p>
            <a:pPr marL="0" indent="0" algn="just">
              <a:lnSpc>
                <a:spcPct val="120000"/>
              </a:lnSpc>
              <a:spcBef>
                <a:spcPts val="0"/>
              </a:spcBef>
              <a:buClrTx/>
              <a:buNone/>
            </a:pPr>
            <a:r>
              <a:rPr lang="en-GB" sz="2600" b="1" dirty="0">
                <a:solidFill>
                  <a:srgbClr val="00B050"/>
                </a:solidFill>
              </a:rPr>
              <a:t>Water related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 final mechanism of water – related diseases is spread by insects which either breed in water or bite near water. </a:t>
            </a:r>
          </a:p>
          <a:p>
            <a:pPr algn="just">
              <a:lnSpc>
                <a:spcPct val="120000"/>
              </a:lnSpc>
              <a:spcBef>
                <a:spcPts val="0"/>
              </a:spcBef>
              <a:buClrTx/>
              <a:buFont typeface="Wingdings" panose="05000000000000000000" pitchFamily="2" charset="2"/>
              <a:buChar char="q"/>
            </a:pPr>
            <a:r>
              <a:rPr lang="en-US" sz="2600" dirty="0">
                <a:solidFill>
                  <a:schemeClr val="tx1"/>
                </a:solidFill>
              </a:rPr>
              <a:t>Water is essential in the life cycle of these organisms</a:t>
            </a:r>
          </a:p>
          <a:p>
            <a:pPr lvl="1" algn="just">
              <a:lnSpc>
                <a:spcPct val="120000"/>
              </a:lnSpc>
              <a:spcBef>
                <a:spcPts val="0"/>
              </a:spcBef>
              <a:buClrTx/>
              <a:buFont typeface="Wingdings" panose="05000000000000000000" pitchFamily="2" charset="2"/>
              <a:buChar char="ü"/>
            </a:pPr>
            <a:r>
              <a:rPr lang="en-US" sz="2400" dirty="0">
                <a:solidFill>
                  <a:schemeClr val="tx1"/>
                </a:solidFill>
              </a:rPr>
              <a:t>Malaria</a:t>
            </a:r>
          </a:p>
          <a:p>
            <a:pPr lvl="1" algn="just">
              <a:lnSpc>
                <a:spcPct val="120000"/>
              </a:lnSpc>
              <a:spcBef>
                <a:spcPts val="0"/>
              </a:spcBef>
              <a:buClrTx/>
              <a:buFont typeface="Wingdings" panose="05000000000000000000" pitchFamily="2" charset="2"/>
              <a:buChar char="ü"/>
            </a:pPr>
            <a:r>
              <a:rPr lang="en-US" sz="2400" dirty="0">
                <a:solidFill>
                  <a:schemeClr val="tx1"/>
                </a:solidFill>
              </a:rPr>
              <a:t>Schistosomiasis</a:t>
            </a:r>
          </a:p>
          <a:p>
            <a:pPr lvl="1" algn="just">
              <a:lnSpc>
                <a:spcPct val="120000"/>
              </a:lnSpc>
              <a:spcBef>
                <a:spcPts val="0"/>
              </a:spcBef>
              <a:buClrTx/>
              <a:buFont typeface="Wingdings" panose="05000000000000000000" pitchFamily="2" charset="2"/>
              <a:buChar char="ü"/>
            </a:pPr>
            <a:r>
              <a:rPr lang="en-US" sz="2400" dirty="0">
                <a:solidFill>
                  <a:schemeClr val="tx1"/>
                </a:solidFill>
              </a:rPr>
              <a:t>Onchocerciasis(river blindness)</a:t>
            </a:r>
          </a:p>
          <a:p>
            <a:pPr lvl="1" algn="just">
              <a:lnSpc>
                <a:spcPct val="120000"/>
              </a:lnSpc>
              <a:spcBef>
                <a:spcPts val="0"/>
              </a:spcBef>
              <a:buClrTx/>
              <a:buFont typeface="Wingdings" panose="05000000000000000000" pitchFamily="2" charset="2"/>
              <a:buChar char="ü"/>
            </a:pPr>
            <a:r>
              <a:rPr lang="en-US" sz="2400" dirty="0">
                <a:solidFill>
                  <a:schemeClr val="tx1"/>
                </a:solidFill>
              </a:rPr>
              <a:t>Dracunculosis(guinea worm)</a:t>
            </a:r>
          </a:p>
          <a:p>
            <a:pPr lvl="1" algn="just">
              <a:lnSpc>
                <a:spcPct val="120000"/>
              </a:lnSpc>
              <a:spcBef>
                <a:spcPts val="0"/>
              </a:spcBef>
              <a:buClrTx/>
              <a:buFont typeface="Wingdings" panose="05000000000000000000" pitchFamily="2" charset="2"/>
              <a:buChar char="ü"/>
            </a:pPr>
            <a:r>
              <a:rPr lang="en-US" sz="2400" dirty="0" err="1">
                <a:solidFill>
                  <a:schemeClr val="tx1"/>
                </a:solidFill>
              </a:rPr>
              <a:t>Trypanosomiasis</a:t>
            </a:r>
            <a:r>
              <a:rPr lang="en-US" sz="2400" dirty="0">
                <a:solidFill>
                  <a:schemeClr val="tx1"/>
                </a:solidFill>
              </a:rPr>
              <a:t>(sleeping sickness)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7736232"/>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Water based diseases:</a:t>
            </a:r>
          </a:p>
          <a:p>
            <a:pPr marL="0" indent="0" algn="just">
              <a:lnSpc>
                <a:spcPct val="120000"/>
              </a:lnSpc>
              <a:spcBef>
                <a:spcPts val="0"/>
              </a:spcBef>
              <a:buClrTx/>
              <a:buNone/>
            </a:pPr>
            <a:r>
              <a:rPr lang="en-US" sz="2600" dirty="0">
                <a:solidFill>
                  <a:schemeClr val="tx1"/>
                </a:solidFill>
              </a:rPr>
              <a:t>This is the one which the pathogen spends a part of its lifecycle or in an intermediate host which lives in water. </a:t>
            </a:r>
            <a:r>
              <a:rPr lang="en-US" sz="2600" b="1" dirty="0">
                <a:solidFill>
                  <a:schemeClr val="tx1"/>
                </a:solidFill>
              </a:rPr>
              <a:t>Examples </a:t>
            </a:r>
          </a:p>
          <a:p>
            <a:pPr algn="just">
              <a:lnSpc>
                <a:spcPct val="120000"/>
              </a:lnSpc>
              <a:spcBef>
                <a:spcPts val="0"/>
              </a:spcBef>
              <a:buClrTx/>
              <a:buFont typeface="Wingdings" panose="05000000000000000000" pitchFamily="2" charset="2"/>
              <a:buChar char="q"/>
            </a:pPr>
            <a:r>
              <a:rPr lang="en-US" sz="2600" dirty="0">
                <a:solidFill>
                  <a:schemeClr val="tx1"/>
                </a:solidFill>
              </a:rPr>
              <a:t>Parasitic worms ( helminths ) e.g. </a:t>
            </a:r>
            <a:r>
              <a:rPr lang="en-US" sz="2600" dirty="0" err="1">
                <a:solidFill>
                  <a:schemeClr val="tx1"/>
                </a:solidFill>
              </a:rPr>
              <a:t>shistomiasis</a:t>
            </a:r>
            <a:r>
              <a:rPr lang="en-US" sz="2600" dirty="0">
                <a:solidFill>
                  <a:schemeClr val="tx1"/>
                </a:solidFill>
              </a:rPr>
              <a:t> which develop in snails until they are shed in to water as infective </a:t>
            </a:r>
            <a:r>
              <a:rPr lang="en-US" sz="2600" dirty="0" err="1">
                <a:solidFill>
                  <a:schemeClr val="tx1"/>
                </a:solidFill>
              </a:rPr>
              <a:t>carcariae</a:t>
            </a:r>
            <a:r>
              <a:rPr lang="en-US" sz="2600" dirty="0">
                <a:solidFill>
                  <a:schemeClr val="tx1"/>
                </a:solidFill>
              </a:rPr>
              <a:t> and </a:t>
            </a:r>
            <a:r>
              <a:rPr lang="en-US" sz="2600" dirty="0" err="1">
                <a:solidFill>
                  <a:schemeClr val="tx1"/>
                </a:solidFill>
              </a:rPr>
              <a:t>reinfect</a:t>
            </a:r>
            <a:r>
              <a:rPr lang="en-US" sz="2600" dirty="0">
                <a:solidFill>
                  <a:schemeClr val="tx1"/>
                </a:solidFill>
              </a:rPr>
              <a:t> man through the skin. </a:t>
            </a:r>
          </a:p>
          <a:p>
            <a:pPr algn="just">
              <a:lnSpc>
                <a:spcPct val="120000"/>
              </a:lnSpc>
              <a:spcBef>
                <a:spcPts val="0"/>
              </a:spcBef>
              <a:buClrTx/>
              <a:buFont typeface="Wingdings" panose="05000000000000000000" pitchFamily="2" charset="2"/>
              <a:buChar char="q"/>
            </a:pPr>
            <a:r>
              <a:rPr lang="en-US" sz="2600" dirty="0">
                <a:solidFill>
                  <a:schemeClr val="tx1"/>
                </a:solidFill>
              </a:rPr>
              <a:t>Guinea worm – its intermediate host is Cyclops, human infection occurs when following ingestion of water containing Cyclops.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3924163"/>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a:t>
            </a: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364</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238125" y="241509"/>
            <a:ext cx="8067675" cy="6445142"/>
          </a:xfrm>
          <a:prstGeom prst="rect">
            <a:avLst/>
          </a:prstGeom>
        </p:spPr>
      </p:pic>
    </p:spTree>
    <p:extLst>
      <p:ext uri="{BB962C8B-B14F-4D97-AF65-F5344CB8AC3E}">
        <p14:creationId xmlns:p14="http://schemas.microsoft.com/office/powerpoint/2010/main" val="111946330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Uses of Water:</a:t>
            </a:r>
          </a:p>
          <a:p>
            <a:pPr algn="just">
              <a:lnSpc>
                <a:spcPct val="120000"/>
              </a:lnSpc>
              <a:spcBef>
                <a:spcPts val="0"/>
              </a:spcBef>
              <a:buClrTx/>
              <a:buFont typeface="Wingdings" panose="05000000000000000000" pitchFamily="2" charset="2"/>
              <a:buChar char="q"/>
            </a:pPr>
            <a:r>
              <a:rPr lang="en-US" sz="2600" dirty="0">
                <a:solidFill>
                  <a:schemeClr val="tx1"/>
                </a:solidFill>
              </a:rPr>
              <a:t>Human consumption for body needs</a:t>
            </a:r>
          </a:p>
          <a:p>
            <a:pPr algn="just">
              <a:lnSpc>
                <a:spcPct val="120000"/>
              </a:lnSpc>
              <a:spcBef>
                <a:spcPts val="0"/>
              </a:spcBef>
              <a:buClrTx/>
              <a:buFont typeface="Wingdings" panose="05000000000000000000" pitchFamily="2" charset="2"/>
              <a:buChar char="q"/>
            </a:pPr>
            <a:r>
              <a:rPr lang="en-US" sz="2600" dirty="0">
                <a:solidFill>
                  <a:schemeClr val="tx1"/>
                </a:solidFill>
              </a:rPr>
              <a:t>Animal watering</a:t>
            </a:r>
          </a:p>
          <a:p>
            <a:pPr algn="just">
              <a:lnSpc>
                <a:spcPct val="120000"/>
              </a:lnSpc>
              <a:spcBef>
                <a:spcPts val="0"/>
              </a:spcBef>
              <a:buClrTx/>
              <a:buFont typeface="Wingdings" panose="05000000000000000000" pitchFamily="2" charset="2"/>
              <a:buChar char="q"/>
            </a:pPr>
            <a:r>
              <a:rPr lang="en-US" sz="2600" dirty="0">
                <a:solidFill>
                  <a:schemeClr val="tx1"/>
                </a:solidFill>
              </a:rPr>
              <a:t>Industrial use for manufacturing</a:t>
            </a:r>
          </a:p>
          <a:p>
            <a:pPr algn="just">
              <a:lnSpc>
                <a:spcPct val="120000"/>
              </a:lnSpc>
              <a:spcBef>
                <a:spcPts val="0"/>
              </a:spcBef>
              <a:buClrTx/>
              <a:buFont typeface="Wingdings" panose="05000000000000000000" pitchFamily="2" charset="2"/>
              <a:buChar char="q"/>
            </a:pPr>
            <a:r>
              <a:rPr lang="en-US" sz="2600" dirty="0">
                <a:solidFill>
                  <a:schemeClr val="tx1"/>
                </a:solidFill>
              </a:rPr>
              <a:t>For recreational activities such as swimming</a:t>
            </a:r>
          </a:p>
          <a:p>
            <a:pPr algn="just">
              <a:lnSpc>
                <a:spcPct val="120000"/>
              </a:lnSpc>
              <a:spcBef>
                <a:spcPts val="0"/>
              </a:spcBef>
              <a:buClrTx/>
              <a:buFont typeface="Wingdings" panose="05000000000000000000" pitchFamily="2" charset="2"/>
              <a:buChar char="q"/>
            </a:pPr>
            <a:r>
              <a:rPr lang="en-US" sz="2600" dirty="0">
                <a:solidFill>
                  <a:schemeClr val="tx1"/>
                </a:solidFill>
              </a:rPr>
              <a:t>To produce electricity</a:t>
            </a:r>
          </a:p>
          <a:p>
            <a:pPr algn="just">
              <a:lnSpc>
                <a:spcPct val="120000"/>
              </a:lnSpc>
              <a:spcBef>
                <a:spcPts val="0"/>
              </a:spcBef>
              <a:buClrTx/>
              <a:buFont typeface="Wingdings" panose="05000000000000000000" pitchFamily="2" charset="2"/>
              <a:buChar char="q"/>
            </a:pPr>
            <a:r>
              <a:rPr lang="en-US" sz="2600" dirty="0">
                <a:solidFill>
                  <a:schemeClr val="tx1"/>
                </a:solidFill>
              </a:rPr>
              <a:t>Sustaining of aquatic life, for example, fish for consumption and export</a:t>
            </a:r>
          </a:p>
          <a:p>
            <a:pPr algn="just">
              <a:lnSpc>
                <a:spcPct val="120000"/>
              </a:lnSpc>
              <a:spcBef>
                <a:spcPts val="0"/>
              </a:spcBef>
              <a:buClrTx/>
              <a:buFont typeface="Wingdings" panose="05000000000000000000" pitchFamily="2" charset="2"/>
              <a:buChar char="q"/>
            </a:pPr>
            <a:r>
              <a:rPr lang="en-US" sz="2600" dirty="0">
                <a:solidFill>
                  <a:schemeClr val="tx1"/>
                </a:solidFill>
              </a:rPr>
              <a:t>Household purposes like washing and cooking</a:t>
            </a:r>
          </a:p>
          <a:p>
            <a:pPr marL="0" indent="0" algn="just">
              <a:lnSpc>
                <a:spcPct val="120000"/>
              </a:lnSpc>
              <a:spcBef>
                <a:spcPts val="0"/>
              </a:spcBef>
              <a:buClrTx/>
              <a:buNone/>
            </a:pPr>
            <a:r>
              <a:rPr lang="en-US" sz="2600" dirty="0">
                <a:solidFill>
                  <a:schemeClr val="tx1"/>
                </a:solidFill>
              </a:rPr>
              <a:t>Uses of water include agricultural, industrial, household, recreational and environmental activities. All living things require water to grow and reproduce.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496368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600" b="1" dirty="0">
                <a:solidFill>
                  <a:srgbClr val="00B050"/>
                </a:solidFill>
              </a:rPr>
              <a:t>Water 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Every person requires about 2 litres of water a day for basic physiological needs</a:t>
            </a:r>
          </a:p>
          <a:p>
            <a:pPr algn="just">
              <a:lnSpc>
                <a:spcPct val="120000"/>
              </a:lnSpc>
              <a:spcBef>
                <a:spcPts val="0"/>
              </a:spcBef>
              <a:buClrTx/>
              <a:buFont typeface="Wingdings" panose="05000000000000000000" pitchFamily="2" charset="2"/>
              <a:buChar char="q"/>
            </a:pPr>
            <a:r>
              <a:rPr lang="en-US" sz="2600" dirty="0">
                <a:solidFill>
                  <a:schemeClr val="tx1"/>
                </a:solidFill>
              </a:rPr>
              <a:t>If water is fetched far, at least 1 KM away, people can manage with 6 litres per day</a:t>
            </a:r>
          </a:p>
          <a:p>
            <a:pPr algn="just">
              <a:lnSpc>
                <a:spcPct val="120000"/>
              </a:lnSpc>
              <a:spcBef>
                <a:spcPts val="0"/>
              </a:spcBef>
              <a:buClrTx/>
              <a:buFont typeface="Wingdings" panose="05000000000000000000" pitchFamily="2" charset="2"/>
              <a:buChar char="q"/>
            </a:pPr>
            <a:r>
              <a:rPr lang="en-US" sz="2600" dirty="0">
                <a:solidFill>
                  <a:schemeClr val="tx1"/>
                </a:solidFill>
              </a:rPr>
              <a:t>People who have a tap in the compound, use up to 25 litres a day</a:t>
            </a:r>
          </a:p>
          <a:p>
            <a:pPr algn="just">
              <a:lnSpc>
                <a:spcPct val="120000"/>
              </a:lnSpc>
              <a:spcBef>
                <a:spcPts val="0"/>
              </a:spcBef>
              <a:buClrTx/>
              <a:buFont typeface="Wingdings" panose="05000000000000000000" pitchFamily="2" charset="2"/>
              <a:buChar char="q"/>
            </a:pPr>
            <a:r>
              <a:rPr lang="en-US" sz="2600" dirty="0">
                <a:solidFill>
                  <a:schemeClr val="tx1"/>
                </a:solidFill>
              </a:rPr>
              <a:t>In houses with many taps &amp; flush toilets, people will use 100 litres or more</a:t>
            </a:r>
          </a:p>
          <a:p>
            <a:pPr marL="0" indent="0" algn="just">
              <a:lnSpc>
                <a:spcPct val="120000"/>
              </a:lnSpc>
              <a:spcBef>
                <a:spcPts val="0"/>
              </a:spcBef>
              <a:buClrTx/>
              <a:buNone/>
            </a:pPr>
            <a:r>
              <a:rPr lang="en-US" sz="2600" b="1" dirty="0">
                <a:solidFill>
                  <a:srgbClr val="00B050"/>
                </a:solidFill>
              </a:rPr>
              <a:t>NOTE: </a:t>
            </a:r>
          </a:p>
          <a:p>
            <a:pPr algn="just">
              <a:lnSpc>
                <a:spcPct val="120000"/>
              </a:lnSpc>
              <a:spcBef>
                <a:spcPts val="0"/>
              </a:spcBef>
              <a:buClrTx/>
              <a:buFont typeface="Wingdings" panose="05000000000000000000" pitchFamily="2" charset="2"/>
              <a:buChar char="q"/>
            </a:pPr>
            <a:r>
              <a:rPr lang="en-US" sz="2600" dirty="0">
                <a:solidFill>
                  <a:schemeClr val="tx1"/>
                </a:solidFill>
              </a:rPr>
              <a:t>Water washed diseases are the most common, the health of communities can be improved by increasing the quantities of water and then improving its quality</a:t>
            </a:r>
          </a:p>
          <a:p>
            <a:pPr algn="just">
              <a:lnSpc>
                <a:spcPct val="120000"/>
              </a:lnSpc>
              <a:spcBef>
                <a:spcPts val="0"/>
              </a:spcBef>
              <a:buClrTx/>
              <a:buFont typeface="Wingdings" panose="05000000000000000000" pitchFamily="2" charset="2"/>
              <a:buChar char="q"/>
            </a:pPr>
            <a:r>
              <a:rPr lang="en-US" sz="2600" dirty="0">
                <a:solidFill>
                  <a:schemeClr val="tx1"/>
                </a:solidFill>
              </a:rPr>
              <a:t>Water can have less minerals &amp; lead to deficiency diseases (e.g. </a:t>
            </a:r>
            <a:r>
              <a:rPr lang="en-US" sz="2600" dirty="0" err="1">
                <a:solidFill>
                  <a:schemeClr val="tx1"/>
                </a:solidFill>
              </a:rPr>
              <a:t>goitre</a:t>
            </a:r>
            <a:r>
              <a:rPr lang="en-US" sz="2600" dirty="0">
                <a:solidFill>
                  <a:schemeClr val="tx1"/>
                </a:solidFill>
              </a:rPr>
              <a:t>) or excess minerals (e.g. fluorosis)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54611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Water sampling &amp; Testing:</a:t>
            </a:r>
          </a:p>
          <a:p>
            <a:pPr marL="0" indent="0" algn="just">
              <a:lnSpc>
                <a:spcPct val="120000"/>
              </a:lnSpc>
              <a:spcBef>
                <a:spcPts val="0"/>
              </a:spcBef>
              <a:buClrTx/>
              <a:buNone/>
            </a:pPr>
            <a:r>
              <a:rPr lang="en-US" sz="2600" dirty="0">
                <a:solidFill>
                  <a:schemeClr val="tx1"/>
                </a:solidFill>
              </a:rPr>
              <a:t>Water sampling, the process of taking a portion of water for analysis or other testing</a:t>
            </a:r>
          </a:p>
          <a:p>
            <a:pPr marL="0" indent="0" algn="just">
              <a:lnSpc>
                <a:spcPct val="120000"/>
              </a:lnSpc>
              <a:spcBef>
                <a:spcPts val="0"/>
              </a:spcBef>
              <a:buClrTx/>
              <a:buNone/>
            </a:pPr>
            <a:r>
              <a:rPr lang="en-US" sz="2600" dirty="0">
                <a:solidFill>
                  <a:schemeClr val="tx1"/>
                </a:solidFill>
              </a:rPr>
              <a:t>Water testing is a broad description for various procedures used to analyze water quality.</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Used for large scale supplies of water</a:t>
            </a:r>
          </a:p>
          <a:p>
            <a:pPr algn="just">
              <a:lnSpc>
                <a:spcPct val="120000"/>
              </a:lnSpc>
              <a:spcBef>
                <a:spcPts val="0"/>
              </a:spcBef>
              <a:buClrTx/>
              <a:buFont typeface="Wingdings" panose="05000000000000000000" pitchFamily="2" charset="2"/>
              <a:buChar char="q"/>
            </a:pPr>
            <a:r>
              <a:rPr lang="en-US" sz="2600" dirty="0">
                <a:solidFill>
                  <a:schemeClr val="tx1"/>
                </a:solidFill>
              </a:rPr>
              <a:t>Mainly 2 methods</a:t>
            </a:r>
          </a:p>
          <a:p>
            <a:pPr marL="514350" indent="-514350" algn="just">
              <a:lnSpc>
                <a:spcPct val="120000"/>
              </a:lnSpc>
              <a:spcBef>
                <a:spcPts val="0"/>
              </a:spcBef>
              <a:buClrTx/>
              <a:buFont typeface="+mj-lt"/>
              <a:buAutoNum type="arabicPeriod"/>
            </a:pPr>
            <a:r>
              <a:rPr lang="en-US" sz="2600" dirty="0">
                <a:solidFill>
                  <a:schemeClr val="tx1"/>
                </a:solidFill>
              </a:rPr>
              <a:t>Bacteriological analysis</a:t>
            </a:r>
          </a:p>
          <a:p>
            <a:pPr marL="514350" indent="-514350" algn="just">
              <a:lnSpc>
                <a:spcPct val="120000"/>
              </a:lnSpc>
              <a:spcBef>
                <a:spcPts val="0"/>
              </a:spcBef>
              <a:buClrTx/>
              <a:buFont typeface="+mj-lt"/>
              <a:buAutoNum type="arabicPeriod"/>
            </a:pPr>
            <a:r>
              <a:rPr lang="en-US" sz="2600" dirty="0">
                <a:solidFill>
                  <a:schemeClr val="tx1"/>
                </a:solidFill>
              </a:rPr>
              <a:t>Chemical analysis</a:t>
            </a:r>
          </a:p>
          <a:p>
            <a:pPr marL="0" indent="0" algn="just">
              <a:lnSpc>
                <a:spcPct val="120000"/>
              </a:lnSpc>
              <a:spcBef>
                <a:spcPts val="0"/>
              </a:spcBef>
              <a:buClrTx/>
              <a:buNone/>
            </a:pPr>
            <a:r>
              <a:rPr lang="en-GB" sz="2600" b="1" dirty="0">
                <a:solidFill>
                  <a:srgbClr val="00B050"/>
                </a:solidFill>
              </a:rPr>
              <a:t>Bacteriological analysis</a:t>
            </a:r>
          </a:p>
          <a:p>
            <a:pPr marL="0" indent="0" algn="just">
              <a:lnSpc>
                <a:spcPct val="120000"/>
              </a:lnSpc>
              <a:spcBef>
                <a:spcPts val="0"/>
              </a:spcBef>
              <a:buClrTx/>
              <a:buNone/>
            </a:pPr>
            <a:r>
              <a:rPr lang="en-US" sz="2600" dirty="0">
                <a:solidFill>
                  <a:schemeClr val="tx1"/>
                </a:solidFill>
              </a:rPr>
              <a:t>Bacteriological water analysis is a method of </a:t>
            </a:r>
            <a:r>
              <a:rPr lang="en-US" sz="2600" dirty="0" err="1">
                <a:solidFill>
                  <a:schemeClr val="tx1"/>
                </a:solidFill>
              </a:rPr>
              <a:t>analysing</a:t>
            </a:r>
            <a:r>
              <a:rPr lang="en-US" sz="2600" dirty="0">
                <a:solidFill>
                  <a:schemeClr val="tx1"/>
                </a:solidFill>
              </a:rPr>
              <a:t> water to estimate the numbers of bacteria present and, if needed, to find out what sort of bacteria they are</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Water sample collected in 500 ml flask</a:t>
            </a:r>
          </a:p>
          <a:p>
            <a:pPr algn="just">
              <a:lnSpc>
                <a:spcPct val="120000"/>
              </a:lnSpc>
              <a:spcBef>
                <a:spcPts val="0"/>
              </a:spcBef>
              <a:buClrTx/>
              <a:buFont typeface="Wingdings" panose="05000000000000000000" pitchFamily="2" charset="2"/>
              <a:buChar char="q"/>
            </a:pPr>
            <a:r>
              <a:rPr lang="en-US" sz="2600" dirty="0">
                <a:solidFill>
                  <a:schemeClr val="tx1"/>
                </a:solidFill>
              </a:rPr>
              <a:t>Must be kept cold(4 C to 10 C)</a:t>
            </a:r>
          </a:p>
          <a:p>
            <a:pPr algn="just">
              <a:lnSpc>
                <a:spcPct val="120000"/>
              </a:lnSpc>
              <a:spcBef>
                <a:spcPts val="0"/>
              </a:spcBef>
              <a:buClrTx/>
              <a:buFont typeface="Wingdings" panose="05000000000000000000" pitchFamily="2" charset="2"/>
              <a:buChar char="q"/>
            </a:pPr>
            <a:r>
              <a:rPr lang="en-US" sz="2600" dirty="0">
                <a:solidFill>
                  <a:schemeClr val="tx1"/>
                </a:solidFill>
              </a:rPr>
              <a:t>Must be </a:t>
            </a:r>
            <a:r>
              <a:rPr lang="en-US" sz="2600" dirty="0" err="1">
                <a:solidFill>
                  <a:schemeClr val="tx1"/>
                </a:solidFill>
              </a:rPr>
              <a:t>analysed</a:t>
            </a:r>
            <a:r>
              <a:rPr lang="en-US" sz="2600" dirty="0">
                <a:solidFill>
                  <a:schemeClr val="tx1"/>
                </a:solidFill>
              </a:rPr>
              <a:t> in 30 minutes</a:t>
            </a:r>
          </a:p>
          <a:p>
            <a:pPr algn="just">
              <a:lnSpc>
                <a:spcPct val="120000"/>
              </a:lnSpc>
              <a:spcBef>
                <a:spcPts val="0"/>
              </a:spcBef>
              <a:buClrTx/>
              <a:buFont typeface="Wingdings" panose="05000000000000000000" pitchFamily="2" charset="2"/>
              <a:buChar char="q"/>
            </a:pPr>
            <a:r>
              <a:rPr lang="en-US" sz="2600" dirty="0">
                <a:solidFill>
                  <a:schemeClr val="tx1"/>
                </a:solidFill>
              </a:rPr>
              <a:t>Mainly done to detect E. Coli</a:t>
            </a:r>
          </a:p>
          <a:p>
            <a:pPr algn="just">
              <a:lnSpc>
                <a:spcPct val="120000"/>
              </a:lnSpc>
              <a:spcBef>
                <a:spcPts val="0"/>
              </a:spcBef>
              <a:buClrTx/>
              <a:buFont typeface="Wingdings" panose="05000000000000000000" pitchFamily="2" charset="2"/>
              <a:buChar char="q"/>
            </a:pPr>
            <a:r>
              <a:rPr lang="en-US" sz="2600" dirty="0">
                <a:solidFill>
                  <a:schemeClr val="tx1"/>
                </a:solidFill>
              </a:rPr>
              <a:t>Presence of E. Coli in large amounts indicates contamination by excreta</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337965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Chemical analysis:</a:t>
            </a:r>
          </a:p>
          <a:p>
            <a:pPr marL="0" indent="0" algn="just">
              <a:lnSpc>
                <a:spcPct val="120000"/>
              </a:lnSpc>
              <a:spcBef>
                <a:spcPts val="0"/>
              </a:spcBef>
              <a:buClrTx/>
              <a:buNone/>
            </a:pPr>
            <a:r>
              <a:rPr lang="en-US" sz="2600" dirty="0">
                <a:solidFill>
                  <a:schemeClr val="tx1"/>
                </a:solidFill>
              </a:rPr>
              <a:t>Water chemistry analyses are carried out to identify and quantify the chemical components and properties of water samples</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5 litres collected in a clean container</a:t>
            </a:r>
          </a:p>
          <a:p>
            <a:pPr algn="just">
              <a:lnSpc>
                <a:spcPct val="120000"/>
              </a:lnSpc>
              <a:spcBef>
                <a:spcPts val="0"/>
              </a:spcBef>
              <a:buClrTx/>
              <a:buFont typeface="Wingdings" panose="05000000000000000000" pitchFamily="2" charset="2"/>
              <a:buChar char="q"/>
            </a:pPr>
            <a:r>
              <a:rPr lang="en-US" sz="2600" dirty="0">
                <a:solidFill>
                  <a:schemeClr val="tx1"/>
                </a:solidFill>
              </a:rPr>
              <a:t>Water tested for various substances</a:t>
            </a:r>
          </a:p>
          <a:p>
            <a:pPr algn="just">
              <a:lnSpc>
                <a:spcPct val="120000"/>
              </a:lnSpc>
              <a:spcBef>
                <a:spcPts val="0"/>
              </a:spcBef>
              <a:buClrTx/>
              <a:buFont typeface="Wingdings" panose="05000000000000000000" pitchFamily="2" charset="2"/>
              <a:buChar char="q"/>
            </a:pPr>
            <a:r>
              <a:rPr lang="en-US" sz="2600" dirty="0">
                <a:solidFill>
                  <a:schemeClr val="tx1"/>
                </a:solidFill>
              </a:rPr>
              <a:t>Including</a:t>
            </a:r>
          </a:p>
          <a:p>
            <a:pPr algn="just">
              <a:lnSpc>
                <a:spcPct val="120000"/>
              </a:lnSpc>
              <a:spcBef>
                <a:spcPts val="0"/>
              </a:spcBef>
              <a:buClrTx/>
              <a:buFont typeface="Wingdings" panose="05000000000000000000" pitchFamily="2" charset="2"/>
              <a:buChar char="ü"/>
            </a:pPr>
            <a:r>
              <a:rPr lang="en-US" sz="2600" dirty="0">
                <a:solidFill>
                  <a:schemeClr val="tx1"/>
                </a:solidFill>
              </a:rPr>
              <a:t>Ammonia</a:t>
            </a:r>
          </a:p>
          <a:p>
            <a:pPr algn="just">
              <a:lnSpc>
                <a:spcPct val="120000"/>
              </a:lnSpc>
              <a:spcBef>
                <a:spcPts val="0"/>
              </a:spcBef>
              <a:buClrTx/>
              <a:buFont typeface="Wingdings" panose="05000000000000000000" pitchFamily="2" charset="2"/>
              <a:buChar char="ü"/>
            </a:pPr>
            <a:r>
              <a:rPr lang="en-US" sz="2600" dirty="0">
                <a:solidFill>
                  <a:schemeClr val="tx1"/>
                </a:solidFill>
              </a:rPr>
              <a:t>Softness &amp; or hardness of water</a:t>
            </a:r>
          </a:p>
          <a:p>
            <a:pPr algn="just">
              <a:lnSpc>
                <a:spcPct val="120000"/>
              </a:lnSpc>
              <a:spcBef>
                <a:spcPts val="0"/>
              </a:spcBef>
              <a:buClrTx/>
              <a:buFont typeface="Wingdings" panose="05000000000000000000" pitchFamily="2" charset="2"/>
              <a:buChar char="ü"/>
            </a:pPr>
            <a:r>
              <a:rPr lang="en-US" sz="2600" dirty="0">
                <a:solidFill>
                  <a:schemeClr val="tx1"/>
                </a:solidFill>
              </a:rPr>
              <a:t>Examination for cyanide &amp; pesticides normally done within 24 hours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000356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Pollution types (water)</a:t>
            </a:r>
          </a:p>
          <a:p>
            <a:pPr marL="0" indent="0" algn="just">
              <a:lnSpc>
                <a:spcPct val="120000"/>
              </a:lnSpc>
              <a:spcBef>
                <a:spcPts val="0"/>
              </a:spcBef>
              <a:buClrTx/>
              <a:buNone/>
            </a:pPr>
            <a:r>
              <a:rPr lang="en-GB" sz="2600" dirty="0">
                <a:solidFill>
                  <a:schemeClr val="tx1"/>
                </a:solidFill>
              </a:rPr>
              <a:t>These include point and non- point source</a:t>
            </a:r>
          </a:p>
          <a:p>
            <a:pPr algn="just">
              <a:lnSpc>
                <a:spcPct val="120000"/>
              </a:lnSpc>
              <a:spcBef>
                <a:spcPts val="0"/>
              </a:spcBef>
              <a:buClrTx/>
              <a:buFont typeface="Wingdings" panose="05000000000000000000" pitchFamily="2" charset="2"/>
              <a:buChar char="q"/>
            </a:pPr>
            <a:r>
              <a:rPr lang="en-GB" sz="2600" dirty="0">
                <a:solidFill>
                  <a:schemeClr val="tx1"/>
                </a:solidFill>
              </a:rPr>
              <a:t>Point source – from recognizable point e.g. effluent from industries</a:t>
            </a:r>
          </a:p>
          <a:p>
            <a:pPr algn="just">
              <a:lnSpc>
                <a:spcPct val="120000"/>
              </a:lnSpc>
              <a:spcBef>
                <a:spcPts val="0"/>
              </a:spcBef>
              <a:buClrTx/>
              <a:buFont typeface="Wingdings" panose="05000000000000000000" pitchFamily="2" charset="2"/>
              <a:buChar char="q"/>
            </a:pPr>
            <a:r>
              <a:rPr lang="en-GB" sz="2600" dirty="0">
                <a:solidFill>
                  <a:schemeClr val="tx1"/>
                </a:solidFill>
              </a:rPr>
              <a:t>Non point source – pollutants diffusing to water sources from unidentified sources. E.g. agricultural sources. </a:t>
            </a:r>
          </a:p>
          <a:p>
            <a:pPr marL="0" indent="0" algn="just">
              <a:lnSpc>
                <a:spcPct val="120000"/>
              </a:lnSpc>
              <a:spcBef>
                <a:spcPts val="0"/>
              </a:spcBef>
              <a:buClrTx/>
              <a:buNone/>
            </a:pPr>
            <a:r>
              <a:rPr lang="en-GB" sz="2600" b="1" dirty="0">
                <a:solidFill>
                  <a:srgbClr val="00B050"/>
                </a:solidFill>
              </a:rPr>
              <a:t>Some water pollutants </a:t>
            </a:r>
          </a:p>
          <a:p>
            <a:pPr marL="514350" indent="-514350" algn="just">
              <a:lnSpc>
                <a:spcPct val="120000"/>
              </a:lnSpc>
              <a:spcBef>
                <a:spcPts val="0"/>
              </a:spcBef>
              <a:buClrTx/>
              <a:buFont typeface="+mj-lt"/>
              <a:buAutoNum type="arabicPeriod"/>
            </a:pPr>
            <a:r>
              <a:rPr lang="en-GB" sz="2600" b="1" dirty="0">
                <a:solidFill>
                  <a:schemeClr val="tx1"/>
                </a:solidFill>
              </a:rPr>
              <a:t>Heavy metals – </a:t>
            </a:r>
            <a:r>
              <a:rPr lang="en-GB" sz="2600" dirty="0">
                <a:solidFill>
                  <a:schemeClr val="tx1"/>
                </a:solidFill>
              </a:rPr>
              <a:t>include lead, cadmium, manganese, copper, mercury etc. they have a tendency of being deposited on the surface of some soft and bone tissues and organs such as liver, kidney, lings etc. </a:t>
            </a:r>
          </a:p>
          <a:p>
            <a:pPr marL="514350" indent="-514350" algn="just">
              <a:lnSpc>
                <a:spcPct val="120000"/>
              </a:lnSpc>
              <a:spcBef>
                <a:spcPts val="0"/>
              </a:spcBef>
              <a:buClrTx/>
              <a:buFont typeface="+mj-lt"/>
              <a:buAutoNum type="arabicPeriod"/>
            </a:pPr>
            <a:r>
              <a:rPr lang="en-GB" sz="2600" b="1" dirty="0">
                <a:solidFill>
                  <a:schemeClr val="tx1"/>
                </a:solidFill>
              </a:rPr>
              <a:t>Persistent organic pollutants </a:t>
            </a:r>
            <a:r>
              <a:rPr lang="en-GB" sz="2600" dirty="0">
                <a:solidFill>
                  <a:schemeClr val="tx1"/>
                </a:solidFill>
              </a:rPr>
              <a:t>– including poly – </a:t>
            </a:r>
            <a:r>
              <a:rPr lang="en-GB" sz="2600" dirty="0" err="1">
                <a:solidFill>
                  <a:schemeClr val="tx1"/>
                </a:solidFill>
              </a:rPr>
              <a:t>chloro</a:t>
            </a:r>
            <a:r>
              <a:rPr lang="en-GB" sz="2600" dirty="0">
                <a:solidFill>
                  <a:schemeClr val="tx1"/>
                </a:solidFill>
              </a:rPr>
              <a:t> – biphenyls ( PCBs) and organic pesticides such as chlorinated hydrocarbons e.g. </a:t>
            </a:r>
            <a:r>
              <a:rPr lang="en-GB" sz="2600" dirty="0" err="1">
                <a:solidFill>
                  <a:schemeClr val="tx1"/>
                </a:solidFill>
              </a:rPr>
              <a:t>dieldrins</a:t>
            </a:r>
            <a:r>
              <a:rPr lang="en-GB" sz="2600" dirty="0">
                <a:solidFill>
                  <a:schemeClr val="tx1"/>
                </a:solidFill>
              </a:rPr>
              <a:t>, DDT. They are cumulative in nature and can be passed from herbivores to secondary consumers. </a:t>
            </a:r>
          </a:p>
          <a:p>
            <a:pPr marL="514350" indent="-514350" algn="just">
              <a:lnSpc>
                <a:spcPct val="120000"/>
              </a:lnSpc>
              <a:spcBef>
                <a:spcPts val="0"/>
              </a:spcBef>
              <a:buClrTx/>
              <a:buFont typeface="+mj-lt"/>
              <a:buAutoNum type="arabicPeriod"/>
            </a:pPr>
            <a:r>
              <a:rPr lang="en-GB" sz="2600" b="1" dirty="0">
                <a:solidFill>
                  <a:schemeClr val="tx1"/>
                </a:solidFill>
              </a:rPr>
              <a:t>Pathogens  </a:t>
            </a:r>
            <a:r>
              <a:rPr lang="en-GB" sz="2600" dirty="0">
                <a:solidFill>
                  <a:schemeClr val="tx1"/>
                </a:solidFill>
              </a:rPr>
              <a:t>- biological pollutants e.g. E-coli counts exceeding WHO ranges. Others include streptococci, pseudomonas etc.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8903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graphicFrame>
        <p:nvGraphicFramePr>
          <p:cNvPr id="4" name="Group 84">
            <a:extLst>
              <a:ext uri="{FF2B5EF4-FFF2-40B4-BE49-F238E27FC236}">
                <a16:creationId xmlns:a16="http://schemas.microsoft.com/office/drawing/2014/main" id="{FA5CE91B-79AB-4E9B-A14B-5D1758C05226}"/>
              </a:ext>
            </a:extLst>
          </p:cNvPr>
          <p:cNvGraphicFramePr>
            <a:graphicFrameLocks noGrp="1"/>
          </p:cNvGraphicFramePr>
          <p:nvPr/>
        </p:nvGraphicFramePr>
        <p:xfrm>
          <a:off x="0" y="0"/>
          <a:ext cx="9144000" cy="6858000"/>
        </p:xfrm>
        <a:graphic>
          <a:graphicData uri="http://schemas.openxmlformats.org/drawingml/2006/table">
            <a:tbl>
              <a:tblPr/>
              <a:tblGrid>
                <a:gridCol w="2398713">
                  <a:extLst>
                    <a:ext uri="{9D8B030D-6E8A-4147-A177-3AD203B41FA5}">
                      <a16:colId xmlns:a16="http://schemas.microsoft.com/office/drawing/2014/main" val="20000"/>
                    </a:ext>
                  </a:extLst>
                </a:gridCol>
                <a:gridCol w="2249487">
                  <a:extLst>
                    <a:ext uri="{9D8B030D-6E8A-4147-A177-3AD203B41FA5}">
                      <a16:colId xmlns:a16="http://schemas.microsoft.com/office/drawing/2014/main" val="20001"/>
                    </a:ext>
                  </a:extLst>
                </a:gridCol>
                <a:gridCol w="2246313">
                  <a:extLst>
                    <a:ext uri="{9D8B030D-6E8A-4147-A177-3AD203B41FA5}">
                      <a16:colId xmlns:a16="http://schemas.microsoft.com/office/drawing/2014/main" val="20002"/>
                    </a:ext>
                  </a:extLst>
                </a:gridCol>
                <a:gridCol w="2249487">
                  <a:extLst>
                    <a:ext uri="{9D8B030D-6E8A-4147-A177-3AD203B41FA5}">
                      <a16:colId xmlns:a16="http://schemas.microsoft.com/office/drawing/2014/main" val="20003"/>
                    </a:ext>
                  </a:extLst>
                </a:gridCol>
              </a:tblGrid>
              <a:tr h="103822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FOOD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FUNCTION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AND TOXICITY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007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CARBOHYDRATES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maize, rice, wheat, sorghum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cassava, potatoes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Sugars, honey fruit juices, milk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important source of energy = 1g=4kcal, sole source of energy for the brain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integrity of the nerve tissue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PEM (Marasmic kwashiorkor and marasmus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Excess: obesity, hypertension,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4970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PROTEIN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Eggs, milk, meat, fish, rice, beans, nuts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build and maintain tissues, source of energy (1g=4kcal), formation of enzymes and hormones, antibodies, transport of triglycerides, homeostasis – maintains normal osmotic relations among body fluids, maintains acid-base balance in tissues and blood.</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PEM (</a:t>
                      </a:r>
                      <a:r>
                        <a:rPr kumimoji="0" lang="en-US" alt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Marasmic</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kwashiorkor and kwashiorkor </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0006362"/>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77500" lnSpcReduction="20000"/>
          </a:bodyPr>
          <a:lstStyle/>
          <a:p>
            <a:pPr marL="0" indent="0" algn="just">
              <a:lnSpc>
                <a:spcPct val="120000"/>
              </a:lnSpc>
              <a:spcBef>
                <a:spcPts val="0"/>
              </a:spcBef>
              <a:buClrTx/>
              <a:buNone/>
            </a:pPr>
            <a:r>
              <a:rPr lang="en-US" sz="2800" dirty="0">
                <a:solidFill>
                  <a:schemeClr val="tx1"/>
                </a:solidFill>
              </a:rPr>
              <a:t>4. </a:t>
            </a:r>
            <a:r>
              <a:rPr lang="en-US" sz="2800" b="1" dirty="0">
                <a:solidFill>
                  <a:schemeClr val="tx1"/>
                </a:solidFill>
              </a:rPr>
              <a:t>Decomposable organic matter </a:t>
            </a:r>
            <a:r>
              <a:rPr lang="en-US" sz="2800" dirty="0">
                <a:solidFill>
                  <a:schemeClr val="tx1"/>
                </a:solidFill>
              </a:rPr>
              <a:t>-  food remains and food processing effluents, rich in carbohydrates, as they decompose, they use dissolved oxygen from the water, causing a deficit in for the aquatic organisms hence creating oxygen demand. </a:t>
            </a:r>
          </a:p>
          <a:p>
            <a:pPr marL="0" indent="0" algn="just">
              <a:lnSpc>
                <a:spcPct val="120000"/>
              </a:lnSpc>
              <a:spcBef>
                <a:spcPts val="0"/>
              </a:spcBef>
              <a:buClrTx/>
              <a:buNone/>
            </a:pPr>
            <a:r>
              <a:rPr lang="en-US" sz="2800" dirty="0">
                <a:solidFill>
                  <a:schemeClr val="tx1"/>
                </a:solidFill>
              </a:rPr>
              <a:t>5. </a:t>
            </a:r>
            <a:r>
              <a:rPr lang="en-US" sz="2800" b="1" dirty="0">
                <a:solidFill>
                  <a:schemeClr val="tx1"/>
                </a:solidFill>
              </a:rPr>
              <a:t>Thermal pollutants </a:t>
            </a:r>
            <a:r>
              <a:rPr lang="en-US" sz="2800" dirty="0">
                <a:solidFill>
                  <a:schemeClr val="tx1"/>
                </a:solidFill>
              </a:rPr>
              <a:t>– introduction to hot or cold effluents into a system causes changes in composition of aquatic organisms hence </a:t>
            </a:r>
            <a:r>
              <a:rPr lang="en-US" sz="2800" dirty="0" err="1">
                <a:solidFill>
                  <a:schemeClr val="tx1"/>
                </a:solidFill>
              </a:rPr>
              <a:t>mesophils</a:t>
            </a:r>
            <a:r>
              <a:rPr lang="en-US" sz="2800" dirty="0">
                <a:solidFill>
                  <a:schemeClr val="tx1"/>
                </a:solidFill>
              </a:rPr>
              <a:t> dominating. </a:t>
            </a:r>
          </a:p>
          <a:p>
            <a:pPr marL="0" indent="0" algn="just">
              <a:lnSpc>
                <a:spcPct val="120000"/>
              </a:lnSpc>
              <a:spcBef>
                <a:spcPts val="0"/>
              </a:spcBef>
              <a:buClrTx/>
              <a:buNone/>
            </a:pPr>
            <a:r>
              <a:rPr lang="en-US" sz="2800" dirty="0">
                <a:solidFill>
                  <a:schemeClr val="tx1"/>
                </a:solidFill>
              </a:rPr>
              <a:t>6</a:t>
            </a:r>
            <a:r>
              <a:rPr lang="en-US" sz="2800" b="1" dirty="0">
                <a:solidFill>
                  <a:schemeClr val="tx1"/>
                </a:solidFill>
              </a:rPr>
              <a:t>. Suspended matters </a:t>
            </a:r>
            <a:r>
              <a:rPr lang="en-US" sz="2800" dirty="0">
                <a:solidFill>
                  <a:schemeClr val="tx1"/>
                </a:solidFill>
              </a:rPr>
              <a:t>– clay silt from soil erosion cause turbidity, reduce depth of sunlight penetration and thus affect photosynthesis.</a:t>
            </a:r>
          </a:p>
          <a:p>
            <a:pPr marL="0" indent="0" algn="just">
              <a:lnSpc>
                <a:spcPct val="120000"/>
              </a:lnSpc>
              <a:spcBef>
                <a:spcPts val="0"/>
              </a:spcBef>
              <a:buClrTx/>
              <a:buNone/>
            </a:pPr>
            <a:r>
              <a:rPr lang="en-US" sz="2800" dirty="0">
                <a:solidFill>
                  <a:schemeClr val="tx1"/>
                </a:solidFill>
              </a:rPr>
              <a:t>7. </a:t>
            </a:r>
            <a:r>
              <a:rPr lang="en-US" sz="2800" b="1" dirty="0">
                <a:solidFill>
                  <a:schemeClr val="tx1"/>
                </a:solidFill>
              </a:rPr>
              <a:t>Acids and bases </a:t>
            </a:r>
            <a:r>
              <a:rPr lang="en-US" sz="2800" dirty="0">
                <a:solidFill>
                  <a:schemeClr val="tx1"/>
                </a:solidFill>
              </a:rPr>
              <a:t>– change the PH of the water body, thereby shifting the species composition within the system. </a:t>
            </a:r>
          </a:p>
          <a:p>
            <a:pPr marL="0" indent="0" algn="just">
              <a:lnSpc>
                <a:spcPct val="120000"/>
              </a:lnSpc>
              <a:spcBef>
                <a:spcPts val="0"/>
              </a:spcBef>
              <a:buClrTx/>
              <a:buNone/>
            </a:pPr>
            <a:r>
              <a:rPr lang="en-US" sz="2800" dirty="0">
                <a:solidFill>
                  <a:schemeClr val="tx1"/>
                </a:solidFill>
              </a:rPr>
              <a:t>8</a:t>
            </a:r>
            <a:r>
              <a:rPr lang="en-US" sz="2800" b="1" dirty="0">
                <a:solidFill>
                  <a:schemeClr val="tx1"/>
                </a:solidFill>
              </a:rPr>
              <a:t>. Oil pollution  </a:t>
            </a:r>
            <a:r>
              <a:rPr lang="en-US" sz="2800" dirty="0">
                <a:solidFill>
                  <a:schemeClr val="tx1"/>
                </a:solidFill>
              </a:rPr>
              <a:t>- block the air – water interaction hence interfering with gaseous exchange, reducing the amount of dissolved oxygen. </a:t>
            </a:r>
          </a:p>
          <a:p>
            <a:pPr marL="0" indent="0" algn="just">
              <a:lnSpc>
                <a:spcPct val="120000"/>
              </a:lnSpc>
              <a:spcBef>
                <a:spcPts val="0"/>
              </a:spcBef>
              <a:buClrTx/>
              <a:buNone/>
            </a:pPr>
            <a:r>
              <a:rPr lang="en-US" sz="2800" dirty="0">
                <a:solidFill>
                  <a:schemeClr val="tx1"/>
                </a:solidFill>
              </a:rPr>
              <a:t>9. </a:t>
            </a:r>
            <a:r>
              <a:rPr lang="en-US" sz="2800" b="1" dirty="0">
                <a:solidFill>
                  <a:schemeClr val="tx1"/>
                </a:solidFill>
              </a:rPr>
              <a:t>Nutrients </a:t>
            </a:r>
            <a:r>
              <a:rPr lang="en-US" sz="2800" dirty="0">
                <a:solidFill>
                  <a:schemeClr val="tx1"/>
                </a:solidFill>
              </a:rPr>
              <a:t>– includes nitrates and phosphates which cause </a:t>
            </a:r>
            <a:r>
              <a:rPr lang="en-US" sz="2800" dirty="0" err="1">
                <a:solidFill>
                  <a:schemeClr val="tx1"/>
                </a:solidFill>
              </a:rPr>
              <a:t>eutrophia</a:t>
            </a:r>
            <a:r>
              <a:rPr lang="en-US" sz="2800" dirty="0">
                <a:solidFill>
                  <a:schemeClr val="tx1"/>
                </a:solidFill>
              </a:rPr>
              <a:t>. </a:t>
            </a:r>
          </a:p>
          <a:p>
            <a:pPr marL="0" indent="0" algn="just">
              <a:lnSpc>
                <a:spcPct val="120000"/>
              </a:lnSpc>
              <a:spcBef>
                <a:spcPts val="0"/>
              </a:spcBef>
              <a:buClrTx/>
              <a:buNone/>
            </a:pPr>
            <a:r>
              <a:rPr lang="en-US" sz="2800" dirty="0">
                <a:solidFill>
                  <a:schemeClr val="tx1"/>
                </a:solidFill>
              </a:rPr>
              <a:t>10. </a:t>
            </a:r>
            <a:r>
              <a:rPr lang="en-US" sz="2800" b="1" dirty="0">
                <a:solidFill>
                  <a:schemeClr val="tx1"/>
                </a:solidFill>
              </a:rPr>
              <a:t>helminthes/ worms </a:t>
            </a:r>
            <a:r>
              <a:rPr lang="en-US" sz="2800" dirty="0">
                <a:solidFill>
                  <a:schemeClr val="tx1"/>
                </a:solidFill>
              </a:rPr>
              <a:t>– the infective stages of many parasitic roundworms and flat worms can be transmitted to man through drinking water. </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6229204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600" b="1" dirty="0">
                <a:solidFill>
                  <a:srgbClr val="00B050"/>
                </a:solidFill>
              </a:rPr>
              <a:t>FOOD HYGIENE:</a:t>
            </a:r>
          </a:p>
          <a:p>
            <a:pPr marL="0" indent="0" algn="just">
              <a:lnSpc>
                <a:spcPct val="120000"/>
              </a:lnSpc>
              <a:spcBef>
                <a:spcPts val="0"/>
              </a:spcBef>
              <a:buClrTx/>
              <a:buNone/>
            </a:pPr>
            <a:r>
              <a:rPr lang="en-GB" sz="2600" b="1" dirty="0">
                <a:solidFill>
                  <a:srgbClr val="00B050"/>
                </a:solidFill>
              </a:rPr>
              <a:t>Introduction:</a:t>
            </a:r>
          </a:p>
          <a:p>
            <a:pPr algn="just">
              <a:lnSpc>
                <a:spcPct val="120000"/>
              </a:lnSpc>
              <a:spcBef>
                <a:spcPts val="0"/>
              </a:spcBef>
              <a:buClrTx/>
              <a:buFont typeface="Wingdings" panose="05000000000000000000" pitchFamily="2" charset="2"/>
              <a:buChar char="q"/>
            </a:pPr>
            <a:r>
              <a:rPr lang="en-US" sz="2600" dirty="0">
                <a:solidFill>
                  <a:schemeClr val="tx1"/>
                </a:solidFill>
              </a:rPr>
              <a:t>Food hygiene are the conditions and measures necessary to ensure the safety of food from production to consumption.</a:t>
            </a:r>
          </a:p>
          <a:p>
            <a:pPr algn="just">
              <a:lnSpc>
                <a:spcPct val="120000"/>
              </a:lnSpc>
              <a:spcBef>
                <a:spcPts val="0"/>
              </a:spcBef>
              <a:buClrTx/>
              <a:buFont typeface="Wingdings" panose="05000000000000000000" pitchFamily="2" charset="2"/>
              <a:buChar char="q"/>
            </a:pPr>
            <a:r>
              <a:rPr lang="en-US" sz="2600" dirty="0">
                <a:solidFill>
                  <a:schemeClr val="tx1"/>
                </a:solidFill>
              </a:rPr>
              <a:t>Food can become contaminated at any point during slaughtering or harvesting, processing, storage, distribution, transportation and preparation.</a:t>
            </a:r>
          </a:p>
          <a:p>
            <a:pPr algn="just">
              <a:lnSpc>
                <a:spcPct val="120000"/>
              </a:lnSpc>
              <a:spcBef>
                <a:spcPts val="0"/>
              </a:spcBef>
              <a:buClrTx/>
              <a:buFont typeface="Wingdings" panose="05000000000000000000" pitchFamily="2" charset="2"/>
              <a:buChar char="q"/>
            </a:pPr>
            <a:r>
              <a:rPr lang="en-US" sz="2600" dirty="0">
                <a:solidFill>
                  <a:schemeClr val="tx1"/>
                </a:solidFill>
              </a:rPr>
              <a:t>Food safety is used as a scientific discipline describing handle, preparation, and storage of food in ways that prevent food-borne illness. The occurrence of two or more cases of a similar illnesses resulting from the ingestion of a common food is known as a food-borne disease outbreak</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5273249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10451"/>
          </a:xfrm>
        </p:spPr>
        <p:txBody>
          <a:bodyPr>
            <a:normAutofit fontScale="55000" lnSpcReduction="20000"/>
          </a:bodyPr>
          <a:lstStyle/>
          <a:p>
            <a:pPr marL="0" indent="0" algn="ctr">
              <a:lnSpc>
                <a:spcPct val="120000"/>
              </a:lnSpc>
              <a:spcBef>
                <a:spcPts val="0"/>
              </a:spcBef>
              <a:buClrTx/>
              <a:buNone/>
            </a:pPr>
            <a:r>
              <a:rPr lang="en-GB" sz="3800" b="1" dirty="0">
                <a:solidFill>
                  <a:srgbClr val="00B050"/>
                </a:solidFill>
              </a:rPr>
              <a:t>FOOD HYGIENE DEFINITIONS </a:t>
            </a:r>
            <a:endParaRPr lang="en-US" sz="3800" b="1" dirty="0">
              <a:solidFill>
                <a:srgbClr val="00B050"/>
              </a:solidFill>
            </a:endParaRPr>
          </a:p>
          <a:p>
            <a:pPr algn="just">
              <a:lnSpc>
                <a:spcPct val="120000"/>
              </a:lnSpc>
              <a:spcBef>
                <a:spcPts val="0"/>
              </a:spcBef>
              <a:buClrTx/>
              <a:buFont typeface="Wingdings" panose="05000000000000000000" pitchFamily="2" charset="2"/>
              <a:buChar char="q"/>
            </a:pPr>
            <a:r>
              <a:rPr lang="en-US" sz="3800" b="1" dirty="0">
                <a:solidFill>
                  <a:schemeClr val="tx1"/>
                </a:solidFill>
              </a:rPr>
              <a:t>Food: </a:t>
            </a:r>
            <a:r>
              <a:rPr lang="en-US" sz="3800" dirty="0">
                <a:solidFill>
                  <a:schemeClr val="tx1"/>
                </a:solidFill>
              </a:rPr>
              <a:t>is any substance consumed to provide nutritional support for an organism. Material that provides living things with the nutrients they need for energy and growth.</a:t>
            </a:r>
          </a:p>
          <a:p>
            <a:pPr algn="just">
              <a:lnSpc>
                <a:spcPct val="120000"/>
              </a:lnSpc>
              <a:spcBef>
                <a:spcPts val="0"/>
              </a:spcBef>
              <a:buClrTx/>
              <a:buFont typeface="Wingdings" panose="05000000000000000000" pitchFamily="2" charset="2"/>
              <a:buChar char="q"/>
            </a:pPr>
            <a:r>
              <a:rPr lang="en-US" sz="3800" dirty="0">
                <a:solidFill>
                  <a:schemeClr val="tx1"/>
                </a:solidFill>
              </a:rPr>
              <a:t>Any substance whether simple, mixed or compounded that is used as  food, drink, confectionery or condiments. (LOK -CAP 242/254)</a:t>
            </a:r>
          </a:p>
          <a:p>
            <a:pPr algn="just">
              <a:lnSpc>
                <a:spcPct val="120000"/>
              </a:lnSpc>
              <a:spcBef>
                <a:spcPts val="0"/>
              </a:spcBef>
              <a:buClrTx/>
              <a:buFont typeface="Wingdings" panose="05000000000000000000" pitchFamily="2" charset="2"/>
              <a:buChar char="q"/>
            </a:pPr>
            <a:r>
              <a:rPr lang="en-US" sz="3800" b="1" dirty="0">
                <a:solidFill>
                  <a:schemeClr val="tx1"/>
                </a:solidFill>
              </a:rPr>
              <a:t>Safety </a:t>
            </a:r>
            <a:r>
              <a:rPr lang="en-US" sz="3800" dirty="0">
                <a:solidFill>
                  <a:schemeClr val="tx1"/>
                </a:solidFill>
              </a:rPr>
              <a:t>– is overall quality  of food fit for consumption.</a:t>
            </a:r>
          </a:p>
          <a:p>
            <a:pPr algn="just">
              <a:lnSpc>
                <a:spcPct val="120000"/>
              </a:lnSpc>
              <a:spcBef>
                <a:spcPts val="0"/>
              </a:spcBef>
              <a:buClrTx/>
              <a:buFont typeface="Wingdings" panose="05000000000000000000" pitchFamily="2" charset="2"/>
              <a:buChar char="q"/>
            </a:pPr>
            <a:r>
              <a:rPr lang="en-US" sz="3800" b="1" dirty="0">
                <a:solidFill>
                  <a:schemeClr val="tx1"/>
                </a:solidFill>
              </a:rPr>
              <a:t>Food preservation </a:t>
            </a:r>
            <a:r>
              <a:rPr lang="en-US" sz="3800" dirty="0">
                <a:solidFill>
                  <a:schemeClr val="tx1"/>
                </a:solidFill>
              </a:rPr>
              <a:t>is the process of treating and handling food to stop or slow down Food spoilage , loss of quality, edibility or nutritional value and thus allow for longer food storage.</a:t>
            </a:r>
          </a:p>
          <a:p>
            <a:pPr algn="just">
              <a:lnSpc>
                <a:spcPct val="120000"/>
              </a:lnSpc>
              <a:spcBef>
                <a:spcPts val="0"/>
              </a:spcBef>
              <a:buClrTx/>
              <a:buFont typeface="Wingdings" panose="05000000000000000000" pitchFamily="2" charset="2"/>
              <a:buChar char="q"/>
            </a:pPr>
            <a:r>
              <a:rPr lang="en-US" sz="3800" b="1" dirty="0">
                <a:solidFill>
                  <a:schemeClr val="tx1"/>
                </a:solidFill>
              </a:rPr>
              <a:t>Food borne Illness </a:t>
            </a:r>
            <a:r>
              <a:rPr lang="en-US" sz="3800" dirty="0">
                <a:solidFill>
                  <a:schemeClr val="tx1"/>
                </a:solidFill>
              </a:rPr>
              <a:t>– A disease carried or transmitted to people by food.</a:t>
            </a:r>
          </a:p>
          <a:p>
            <a:pPr algn="just">
              <a:lnSpc>
                <a:spcPct val="120000"/>
              </a:lnSpc>
              <a:spcBef>
                <a:spcPts val="0"/>
              </a:spcBef>
              <a:buClrTx/>
              <a:buFont typeface="Wingdings" panose="05000000000000000000" pitchFamily="2" charset="2"/>
              <a:buChar char="q"/>
            </a:pPr>
            <a:r>
              <a:rPr lang="en-US" sz="3800" b="1" dirty="0">
                <a:solidFill>
                  <a:schemeClr val="tx1"/>
                </a:solidFill>
              </a:rPr>
              <a:t>Food Infection </a:t>
            </a:r>
            <a:r>
              <a:rPr lang="en-US" sz="3800" dirty="0">
                <a:solidFill>
                  <a:schemeClr val="tx1"/>
                </a:solidFill>
              </a:rPr>
              <a:t>- microbial infection resulting from ingestion of contaminated foods.</a:t>
            </a:r>
          </a:p>
          <a:p>
            <a:pPr algn="just">
              <a:lnSpc>
                <a:spcPct val="120000"/>
              </a:lnSpc>
              <a:spcBef>
                <a:spcPts val="0"/>
              </a:spcBef>
              <a:buClrTx/>
              <a:buFont typeface="Wingdings" panose="05000000000000000000" pitchFamily="2" charset="2"/>
              <a:buChar char="q"/>
            </a:pPr>
            <a:r>
              <a:rPr lang="en-US" sz="3800" b="1" dirty="0">
                <a:solidFill>
                  <a:schemeClr val="tx1"/>
                </a:solidFill>
              </a:rPr>
              <a:t>Food Intoxication </a:t>
            </a:r>
            <a:r>
              <a:rPr lang="en-US" sz="3800" dirty="0">
                <a:solidFill>
                  <a:schemeClr val="tx1"/>
                </a:solidFill>
              </a:rPr>
              <a:t>- type of illness caused by toxins. Under favorable condition certain bacteria produce chemical compounds called toxins</a:t>
            </a:r>
          </a:p>
          <a:p>
            <a:pPr algn="just">
              <a:lnSpc>
                <a:spcPct val="120000"/>
              </a:lnSpc>
              <a:spcBef>
                <a:spcPts val="0"/>
              </a:spcBef>
              <a:buClrTx/>
              <a:buFont typeface="Wingdings" panose="05000000000000000000" pitchFamily="2" charset="2"/>
              <a:buChar char="q"/>
            </a:pPr>
            <a:r>
              <a:rPr lang="en-US" sz="3800" b="1" dirty="0">
                <a:solidFill>
                  <a:schemeClr val="tx1"/>
                </a:solidFill>
              </a:rPr>
              <a:t>Food Spoilage </a:t>
            </a:r>
            <a:r>
              <a:rPr lang="en-US" sz="3800" dirty="0">
                <a:solidFill>
                  <a:schemeClr val="tx1"/>
                </a:solidFill>
              </a:rPr>
              <a:t>- means the original nutritional value, texture, flavor of the food are damaged, the food become harmful to people and unsuitable to eat.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560312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Food preservation</a:t>
            </a:r>
          </a:p>
          <a:p>
            <a:pPr marL="0" indent="0" algn="just">
              <a:lnSpc>
                <a:spcPct val="120000"/>
              </a:lnSpc>
              <a:spcBef>
                <a:spcPts val="0"/>
              </a:spcBef>
              <a:buClrTx/>
              <a:buNone/>
            </a:pPr>
            <a:r>
              <a:rPr lang="en-US" sz="2600" dirty="0">
                <a:solidFill>
                  <a:schemeClr val="tx1"/>
                </a:solidFill>
              </a:rPr>
              <a:t>Purpose :</a:t>
            </a:r>
          </a:p>
          <a:p>
            <a:pPr algn="just">
              <a:lnSpc>
                <a:spcPct val="120000"/>
              </a:lnSpc>
              <a:spcBef>
                <a:spcPts val="0"/>
              </a:spcBef>
              <a:buClrTx/>
              <a:buFont typeface="Wingdings" panose="05000000000000000000" pitchFamily="2" charset="2"/>
              <a:buChar char="q"/>
            </a:pPr>
            <a:r>
              <a:rPr lang="en-US" sz="2600" dirty="0">
                <a:solidFill>
                  <a:schemeClr val="tx1"/>
                </a:solidFill>
              </a:rPr>
              <a:t>Increase its shelf-life, for example, canned foods</a:t>
            </a:r>
          </a:p>
          <a:p>
            <a:pPr algn="just">
              <a:lnSpc>
                <a:spcPct val="120000"/>
              </a:lnSpc>
              <a:spcBef>
                <a:spcPts val="0"/>
              </a:spcBef>
              <a:buClrTx/>
              <a:buFont typeface="Wingdings" panose="05000000000000000000" pitchFamily="2" charset="2"/>
              <a:buChar char="q"/>
            </a:pPr>
            <a:r>
              <a:rPr lang="en-US" sz="2600" dirty="0">
                <a:solidFill>
                  <a:schemeClr val="tx1"/>
                </a:solidFill>
              </a:rPr>
              <a:t>Render the food safe for consumption, for example, highly perishable foods like milk</a:t>
            </a:r>
          </a:p>
          <a:p>
            <a:pPr algn="just">
              <a:lnSpc>
                <a:spcPct val="120000"/>
              </a:lnSpc>
              <a:spcBef>
                <a:spcPts val="0"/>
              </a:spcBef>
              <a:buClrTx/>
              <a:buFont typeface="Wingdings" panose="05000000000000000000" pitchFamily="2" charset="2"/>
              <a:buChar char="q"/>
            </a:pPr>
            <a:r>
              <a:rPr lang="en-US" sz="2600" dirty="0">
                <a:solidFill>
                  <a:schemeClr val="tx1"/>
                </a:solidFill>
              </a:rPr>
              <a:t>Conserve the food for use during the periods of scarcity, for instance, dried cereals and vegetables</a:t>
            </a:r>
          </a:p>
          <a:p>
            <a:pPr algn="just">
              <a:lnSpc>
                <a:spcPct val="120000"/>
              </a:lnSpc>
              <a:spcBef>
                <a:spcPts val="0"/>
              </a:spcBef>
              <a:buClrTx/>
              <a:buFont typeface="Wingdings" panose="05000000000000000000" pitchFamily="2" charset="2"/>
              <a:buChar char="q"/>
            </a:pPr>
            <a:r>
              <a:rPr lang="en-US" sz="2600" dirty="0">
                <a:solidFill>
                  <a:schemeClr val="tx1"/>
                </a:solidFill>
              </a:rPr>
              <a:t>Avail seasonal foods, like fruits, throughout the year</a:t>
            </a:r>
          </a:p>
          <a:p>
            <a:pPr marL="0" indent="0" algn="just">
              <a:lnSpc>
                <a:spcPct val="120000"/>
              </a:lnSpc>
              <a:spcBef>
                <a:spcPts val="0"/>
              </a:spcBef>
              <a:buClrTx/>
              <a:buNone/>
            </a:pPr>
            <a:r>
              <a:rPr lang="en-GB" sz="2600" b="1" dirty="0">
                <a:solidFill>
                  <a:srgbClr val="00B050"/>
                </a:solidFill>
              </a:rPr>
              <a:t>Principles of Food Preservation</a:t>
            </a:r>
          </a:p>
          <a:p>
            <a:pPr algn="just">
              <a:lnSpc>
                <a:spcPct val="120000"/>
              </a:lnSpc>
              <a:spcBef>
                <a:spcPts val="0"/>
              </a:spcBef>
              <a:buClrTx/>
              <a:buFont typeface="Wingdings" panose="05000000000000000000" pitchFamily="2" charset="2"/>
              <a:buChar char="q"/>
            </a:pPr>
            <a:r>
              <a:rPr lang="en-US" sz="2600" dirty="0">
                <a:solidFill>
                  <a:schemeClr val="tx1"/>
                </a:solidFill>
              </a:rPr>
              <a:t>Destroy organisms responsible for spoilage through heat treatment.</a:t>
            </a:r>
          </a:p>
          <a:p>
            <a:pPr algn="just">
              <a:lnSpc>
                <a:spcPct val="120000"/>
              </a:lnSpc>
              <a:spcBef>
                <a:spcPts val="0"/>
              </a:spcBef>
              <a:buClrTx/>
              <a:buFont typeface="Wingdings" panose="05000000000000000000" pitchFamily="2" charset="2"/>
              <a:buChar char="q"/>
            </a:pPr>
            <a:r>
              <a:rPr lang="en-US" sz="2600" dirty="0">
                <a:solidFill>
                  <a:schemeClr val="tx1"/>
                </a:solidFill>
              </a:rPr>
              <a:t>Inhibit the micro-organisms through cold treatment</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8709912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rgbClr val="00B050"/>
                </a:solidFill>
              </a:rPr>
              <a:t>Micro-organisms that can cause food spoilage</a:t>
            </a:r>
            <a:r>
              <a:rPr lang="en-GB" sz="2600" b="1" dirty="0">
                <a:solidFill>
                  <a:srgbClr val="00B050"/>
                </a:solidFill>
              </a:rPr>
              <a:t>:</a:t>
            </a:r>
          </a:p>
          <a:p>
            <a:pPr algn="just">
              <a:lnSpc>
                <a:spcPct val="120000"/>
              </a:lnSpc>
              <a:spcBef>
                <a:spcPts val="0"/>
              </a:spcBef>
              <a:buClrTx/>
              <a:buFont typeface="Wingdings" panose="05000000000000000000" pitchFamily="2" charset="2"/>
              <a:buChar char="q"/>
            </a:pPr>
            <a:r>
              <a:rPr lang="en-US" sz="2600" b="1" dirty="0" err="1">
                <a:solidFill>
                  <a:schemeClr val="tx1"/>
                </a:solidFill>
              </a:rPr>
              <a:t>Moulds</a:t>
            </a:r>
            <a:r>
              <a:rPr lang="en-US" sz="2600" b="1" dirty="0">
                <a:solidFill>
                  <a:schemeClr val="tx1"/>
                </a:solidFill>
              </a:rPr>
              <a:t>: </a:t>
            </a:r>
            <a:r>
              <a:rPr lang="en-US" sz="2600" dirty="0">
                <a:solidFill>
                  <a:schemeClr val="tx1"/>
                </a:solidFill>
              </a:rPr>
              <a:t>Affect the surfaces of foods containing high sugar and salt. They also affect dry foods that may become damp due to poor storage.</a:t>
            </a:r>
          </a:p>
          <a:p>
            <a:pPr algn="just">
              <a:lnSpc>
                <a:spcPct val="120000"/>
              </a:lnSpc>
              <a:spcBef>
                <a:spcPts val="0"/>
              </a:spcBef>
              <a:buClrTx/>
              <a:buFont typeface="Wingdings" panose="05000000000000000000" pitchFamily="2" charset="2"/>
              <a:buChar char="q"/>
            </a:pPr>
            <a:r>
              <a:rPr lang="en-US" sz="2600" b="1" dirty="0">
                <a:solidFill>
                  <a:schemeClr val="tx1"/>
                </a:solidFill>
              </a:rPr>
              <a:t>Yeasts</a:t>
            </a:r>
            <a:r>
              <a:rPr lang="en-US" sz="2600" dirty="0">
                <a:solidFill>
                  <a:schemeClr val="tx1"/>
                </a:solidFill>
              </a:rPr>
              <a:t>: Affect foods that have acid or sugar in high concentration, for example, dried fruits, and concentrated fruit juices.</a:t>
            </a:r>
          </a:p>
          <a:p>
            <a:pPr algn="just">
              <a:lnSpc>
                <a:spcPct val="120000"/>
              </a:lnSpc>
              <a:spcBef>
                <a:spcPts val="0"/>
              </a:spcBef>
              <a:buClrTx/>
              <a:buFont typeface="Wingdings" panose="05000000000000000000" pitchFamily="2" charset="2"/>
              <a:buChar char="q"/>
            </a:pPr>
            <a:r>
              <a:rPr lang="en-US" sz="2600" b="1" dirty="0">
                <a:solidFill>
                  <a:schemeClr val="tx1"/>
                </a:solidFill>
              </a:rPr>
              <a:t>Bacteria: </a:t>
            </a:r>
            <a:r>
              <a:rPr lang="en-US" sz="2600" dirty="0">
                <a:solidFill>
                  <a:schemeClr val="tx1"/>
                </a:solidFill>
              </a:rPr>
              <a:t>Affect foods under various conditions apart from dry food.</a:t>
            </a:r>
            <a:endParaRPr lang="en-GB" sz="2600" dirty="0">
              <a:solidFill>
                <a:schemeClr val="tx1"/>
              </a:solidFill>
            </a:endParaRPr>
          </a:p>
          <a:p>
            <a:pPr marL="0" indent="0" algn="ctr">
              <a:lnSpc>
                <a:spcPct val="120000"/>
              </a:lnSpc>
              <a:spcBef>
                <a:spcPts val="0"/>
              </a:spcBef>
              <a:buClrTx/>
              <a:buNone/>
            </a:pPr>
            <a:r>
              <a:rPr lang="en-GB" sz="2600" b="1" dirty="0">
                <a:solidFill>
                  <a:srgbClr val="00B050"/>
                </a:solidFill>
              </a:rPr>
              <a:t>Food Preservation:</a:t>
            </a:r>
          </a:p>
          <a:p>
            <a:pPr marL="0" indent="0" algn="just">
              <a:lnSpc>
                <a:spcPct val="120000"/>
              </a:lnSpc>
              <a:spcBef>
                <a:spcPts val="0"/>
              </a:spcBef>
              <a:buClrTx/>
              <a:buNone/>
            </a:pPr>
            <a:r>
              <a:rPr lang="en-US" sz="2600" b="1" dirty="0">
                <a:solidFill>
                  <a:srgbClr val="00B050"/>
                </a:solidFill>
              </a:rPr>
              <a:t>A. Heat Treatment</a:t>
            </a:r>
          </a:p>
          <a:p>
            <a:pPr marL="0" indent="0" algn="just">
              <a:lnSpc>
                <a:spcPct val="120000"/>
              </a:lnSpc>
              <a:spcBef>
                <a:spcPts val="0"/>
              </a:spcBef>
              <a:buClrTx/>
              <a:buNone/>
            </a:pPr>
            <a:r>
              <a:rPr lang="en-US" sz="2600" b="1" dirty="0">
                <a:solidFill>
                  <a:schemeClr val="tx1"/>
                </a:solidFill>
              </a:rPr>
              <a:t>1. Cooking. </a:t>
            </a:r>
          </a:p>
          <a:p>
            <a:pPr algn="just">
              <a:lnSpc>
                <a:spcPct val="120000"/>
              </a:lnSpc>
              <a:spcBef>
                <a:spcPts val="0"/>
              </a:spcBef>
              <a:buClrTx/>
              <a:buFont typeface="Wingdings" panose="05000000000000000000" pitchFamily="2" charset="2"/>
              <a:buChar char="q"/>
            </a:pPr>
            <a:r>
              <a:rPr lang="en-US" sz="2600" dirty="0">
                <a:solidFill>
                  <a:schemeClr val="tx1"/>
                </a:solidFill>
              </a:rPr>
              <a:t>Destroys or reduces micro-organisms and potential toxins in food.</a:t>
            </a:r>
          </a:p>
          <a:p>
            <a:pPr algn="just">
              <a:lnSpc>
                <a:spcPct val="120000"/>
              </a:lnSpc>
              <a:spcBef>
                <a:spcPts val="0"/>
              </a:spcBef>
              <a:buClrTx/>
              <a:buFont typeface="Wingdings" panose="05000000000000000000" pitchFamily="2" charset="2"/>
              <a:buChar char="q"/>
            </a:pPr>
            <a:r>
              <a:rPr lang="en-US" sz="2600" dirty="0">
                <a:solidFill>
                  <a:schemeClr val="tx1"/>
                </a:solidFill>
              </a:rPr>
              <a:t>Inactivates undesirable enzymes in food. </a:t>
            </a:r>
          </a:p>
          <a:p>
            <a:pPr algn="just">
              <a:lnSpc>
                <a:spcPct val="120000"/>
              </a:lnSpc>
              <a:spcBef>
                <a:spcPts val="0"/>
              </a:spcBef>
              <a:buClrTx/>
              <a:buFont typeface="Wingdings" panose="05000000000000000000" pitchFamily="2" charset="2"/>
              <a:buChar char="q"/>
            </a:pPr>
            <a:r>
              <a:rPr lang="en-US" sz="2600" dirty="0">
                <a:solidFill>
                  <a:schemeClr val="tx1"/>
                </a:solidFill>
              </a:rPr>
              <a:t>It alters the colour, texture and flavor of food.</a:t>
            </a:r>
          </a:p>
          <a:p>
            <a:pPr algn="just">
              <a:lnSpc>
                <a:spcPct val="120000"/>
              </a:lnSpc>
              <a:spcBef>
                <a:spcPts val="0"/>
              </a:spcBef>
              <a:buClrTx/>
              <a:buFont typeface="Wingdings" panose="05000000000000000000" pitchFamily="2" charset="2"/>
              <a:buChar char="q"/>
            </a:pPr>
            <a:r>
              <a:rPr lang="en-US" sz="2600" dirty="0">
                <a:solidFill>
                  <a:schemeClr val="tx1"/>
                </a:solidFill>
              </a:rPr>
              <a:t>Improves the digestibility of food. </a:t>
            </a:r>
          </a:p>
          <a:p>
            <a:pPr algn="just">
              <a:lnSpc>
                <a:spcPct val="120000"/>
              </a:lnSpc>
              <a:spcBef>
                <a:spcPts val="0"/>
              </a:spcBef>
              <a:buClrTx/>
              <a:buFont typeface="Wingdings" panose="05000000000000000000" pitchFamily="2" charset="2"/>
              <a:buChar char="q"/>
            </a:pPr>
            <a:r>
              <a:rPr lang="en-US" sz="2600" dirty="0">
                <a:solidFill>
                  <a:schemeClr val="tx1"/>
                </a:solidFill>
              </a:rPr>
              <a:t>Cause degradation of food nutrients</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702167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2. Blanching </a:t>
            </a:r>
          </a:p>
          <a:p>
            <a:pPr algn="just">
              <a:lnSpc>
                <a:spcPct val="120000"/>
              </a:lnSpc>
              <a:spcBef>
                <a:spcPts val="0"/>
              </a:spcBef>
              <a:buClrTx/>
              <a:buFont typeface="Wingdings" panose="05000000000000000000" pitchFamily="2" charset="2"/>
              <a:buChar char="q"/>
            </a:pPr>
            <a:r>
              <a:rPr lang="en-US" sz="3100" dirty="0">
                <a:solidFill>
                  <a:schemeClr val="tx1"/>
                </a:solidFill>
              </a:rPr>
              <a:t>Vegetable foods are heat treated at 70 - 100°C for 2 - 10 minutes. </a:t>
            </a:r>
          </a:p>
          <a:p>
            <a:pPr algn="just">
              <a:lnSpc>
                <a:spcPct val="120000"/>
              </a:lnSpc>
              <a:spcBef>
                <a:spcPts val="0"/>
              </a:spcBef>
              <a:buClrTx/>
              <a:buFont typeface="Wingdings" panose="05000000000000000000" pitchFamily="2" charset="2"/>
              <a:buChar char="q"/>
            </a:pPr>
            <a:r>
              <a:rPr lang="en-US" sz="3100" dirty="0">
                <a:solidFill>
                  <a:schemeClr val="tx1"/>
                </a:solidFill>
              </a:rPr>
              <a:t>This is done by immersing food in boiling water or exposing it to steam.</a:t>
            </a:r>
          </a:p>
          <a:p>
            <a:pPr algn="just">
              <a:lnSpc>
                <a:spcPct val="120000"/>
              </a:lnSpc>
              <a:spcBef>
                <a:spcPts val="0"/>
              </a:spcBef>
              <a:buClrTx/>
              <a:buFont typeface="Wingdings" panose="05000000000000000000" pitchFamily="2" charset="2"/>
              <a:buChar char="q"/>
            </a:pPr>
            <a:r>
              <a:rPr lang="en-US" sz="3100" dirty="0">
                <a:solidFill>
                  <a:schemeClr val="tx1"/>
                </a:solidFill>
              </a:rPr>
              <a:t>Used before freezing, canning or drying. </a:t>
            </a:r>
          </a:p>
          <a:p>
            <a:pPr algn="just">
              <a:lnSpc>
                <a:spcPct val="120000"/>
              </a:lnSpc>
              <a:spcBef>
                <a:spcPts val="0"/>
              </a:spcBef>
              <a:buClrTx/>
              <a:buFont typeface="Wingdings" panose="05000000000000000000" pitchFamily="2" charset="2"/>
              <a:buChar char="q"/>
            </a:pPr>
            <a:r>
              <a:rPr lang="en-US" sz="3100" dirty="0">
                <a:solidFill>
                  <a:schemeClr val="tx1"/>
                </a:solidFill>
              </a:rPr>
              <a:t>It inactivates enzymes,</a:t>
            </a:r>
          </a:p>
          <a:p>
            <a:pPr algn="just">
              <a:lnSpc>
                <a:spcPct val="120000"/>
              </a:lnSpc>
              <a:spcBef>
                <a:spcPts val="0"/>
              </a:spcBef>
              <a:buClrTx/>
              <a:buFont typeface="Wingdings" panose="05000000000000000000" pitchFamily="2" charset="2"/>
              <a:buChar char="q"/>
            </a:pPr>
            <a:r>
              <a:rPr lang="en-US" sz="3100" dirty="0">
                <a:solidFill>
                  <a:schemeClr val="tx1"/>
                </a:solidFill>
              </a:rPr>
              <a:t>Drives out air bubbles trapped in food </a:t>
            </a:r>
          </a:p>
          <a:p>
            <a:pPr algn="just">
              <a:lnSpc>
                <a:spcPct val="120000"/>
              </a:lnSpc>
              <a:spcBef>
                <a:spcPts val="0"/>
              </a:spcBef>
              <a:buClrTx/>
              <a:buFont typeface="Wingdings" panose="05000000000000000000" pitchFamily="2" charset="2"/>
              <a:buChar char="q"/>
            </a:pPr>
            <a:r>
              <a:rPr lang="en-US" sz="3100" dirty="0">
                <a:solidFill>
                  <a:schemeClr val="tx1"/>
                </a:solidFill>
              </a:rPr>
              <a:t>Enhances retention of green colours</a:t>
            </a:r>
          </a:p>
          <a:p>
            <a:pPr algn="just">
              <a:lnSpc>
                <a:spcPct val="120000"/>
              </a:lnSpc>
              <a:spcBef>
                <a:spcPts val="0"/>
              </a:spcBef>
              <a:buClrTx/>
              <a:buFont typeface="Wingdings" panose="05000000000000000000" pitchFamily="2" charset="2"/>
              <a:buChar char="q"/>
            </a:pPr>
            <a:r>
              <a:rPr lang="en-US" sz="3100" dirty="0">
                <a:solidFill>
                  <a:schemeClr val="tx1"/>
                </a:solidFill>
              </a:rPr>
              <a:t>Reduces micro-organisms.</a:t>
            </a:r>
          </a:p>
          <a:p>
            <a:pPr marL="0" indent="0" algn="just">
              <a:lnSpc>
                <a:spcPct val="120000"/>
              </a:lnSpc>
              <a:spcBef>
                <a:spcPts val="0"/>
              </a:spcBef>
              <a:buClrTx/>
              <a:buNone/>
            </a:pPr>
            <a:r>
              <a:rPr lang="en-US" sz="3100" b="1" dirty="0">
                <a:solidFill>
                  <a:schemeClr val="tx1"/>
                </a:solidFill>
              </a:rPr>
              <a:t>3. Smoking and Drying</a:t>
            </a:r>
            <a:endParaRPr lang="en-US" sz="3100" b="1" dirty="0">
              <a:solidFill>
                <a:srgbClr val="00B050"/>
              </a:solidFill>
            </a:endParaRPr>
          </a:p>
          <a:p>
            <a:pPr algn="just">
              <a:lnSpc>
                <a:spcPct val="120000"/>
              </a:lnSpc>
              <a:spcBef>
                <a:spcPts val="0"/>
              </a:spcBef>
              <a:buClrTx/>
              <a:buFont typeface="Wingdings" panose="05000000000000000000" pitchFamily="2" charset="2"/>
              <a:buChar char="q"/>
            </a:pPr>
            <a:r>
              <a:rPr lang="en-US" sz="3100" dirty="0">
                <a:solidFill>
                  <a:schemeClr val="tx1"/>
                </a:solidFill>
              </a:rPr>
              <a:t>Makes food unsuitable for the bacteria to grow and multiply. E.g. Fish and meat . </a:t>
            </a:r>
          </a:p>
          <a:p>
            <a:pPr algn="just">
              <a:lnSpc>
                <a:spcPct val="120000"/>
              </a:lnSpc>
              <a:spcBef>
                <a:spcPts val="0"/>
              </a:spcBef>
              <a:buClrTx/>
              <a:buFont typeface="Wingdings" panose="05000000000000000000" pitchFamily="2" charset="2"/>
              <a:buChar char="q"/>
            </a:pPr>
            <a:r>
              <a:rPr lang="en-US" sz="3100" dirty="0">
                <a:solidFill>
                  <a:schemeClr val="tx1"/>
                </a:solidFill>
              </a:rPr>
              <a:t>In smoking heat is used to  dry the food, and the smoke gets inside the food to act as a preservative. </a:t>
            </a:r>
          </a:p>
          <a:p>
            <a:pPr algn="just">
              <a:lnSpc>
                <a:spcPct val="120000"/>
              </a:lnSpc>
              <a:spcBef>
                <a:spcPts val="0"/>
              </a:spcBef>
              <a:buClrTx/>
              <a:buFont typeface="Wingdings" panose="05000000000000000000" pitchFamily="2" charset="2"/>
              <a:buChar char="q"/>
            </a:pPr>
            <a:r>
              <a:rPr lang="en-US" sz="3100" dirty="0">
                <a:solidFill>
                  <a:schemeClr val="tx1"/>
                </a:solidFill>
              </a:rPr>
              <a:t>Green vegetables, cereals and legumes can be preserved by drying them in the sun. </a:t>
            </a:r>
          </a:p>
          <a:p>
            <a:pPr algn="just">
              <a:lnSpc>
                <a:spcPct val="120000"/>
              </a:lnSpc>
              <a:spcBef>
                <a:spcPts val="0"/>
              </a:spcBef>
              <a:buClrTx/>
              <a:buFont typeface="Wingdings" panose="05000000000000000000" pitchFamily="2" charset="2"/>
              <a:buChar char="q"/>
            </a:pPr>
            <a:r>
              <a:rPr lang="en-US" sz="3100" dirty="0">
                <a:solidFill>
                  <a:schemeClr val="tx1"/>
                </a:solidFill>
              </a:rPr>
              <a:t>If food is preserved by drying, it must be stored in a dry place until it is used.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2047925"/>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4. Pasteurization:</a:t>
            </a:r>
          </a:p>
          <a:p>
            <a:pPr algn="just">
              <a:lnSpc>
                <a:spcPct val="120000"/>
              </a:lnSpc>
              <a:spcBef>
                <a:spcPts val="0"/>
              </a:spcBef>
              <a:buClrTx/>
              <a:buFont typeface="Wingdings" panose="05000000000000000000" pitchFamily="2" charset="2"/>
              <a:buChar char="q"/>
            </a:pPr>
            <a:r>
              <a:rPr lang="en-US" sz="2600" dirty="0">
                <a:solidFill>
                  <a:schemeClr val="tx1"/>
                </a:solidFill>
              </a:rPr>
              <a:t>Partial sterilization of foods at a temperature that destroys harmful microorganisms without major changes in the chemistry of the food.</a:t>
            </a:r>
          </a:p>
          <a:p>
            <a:pPr algn="just">
              <a:lnSpc>
                <a:spcPct val="120000"/>
              </a:lnSpc>
              <a:spcBef>
                <a:spcPts val="0"/>
              </a:spcBef>
              <a:buClrTx/>
              <a:buFont typeface="Wingdings" panose="05000000000000000000" pitchFamily="2" charset="2"/>
              <a:buChar char="q"/>
            </a:pPr>
            <a:r>
              <a:rPr lang="en-US" sz="2600" dirty="0">
                <a:solidFill>
                  <a:schemeClr val="tx1"/>
                </a:solidFill>
              </a:rPr>
              <a:t>Generally carried out at a temperature of below 100°C.</a:t>
            </a:r>
          </a:p>
          <a:p>
            <a:pPr algn="just">
              <a:lnSpc>
                <a:spcPct val="120000"/>
              </a:lnSpc>
              <a:spcBef>
                <a:spcPts val="0"/>
              </a:spcBef>
              <a:buClrTx/>
              <a:buFont typeface="Wingdings" panose="05000000000000000000" pitchFamily="2" charset="2"/>
              <a:buChar char="q"/>
            </a:pPr>
            <a:r>
              <a:rPr lang="en-US" sz="2600" dirty="0">
                <a:solidFill>
                  <a:schemeClr val="tx1"/>
                </a:solidFill>
              </a:rPr>
              <a:t>This method reduces organisms that cause spoilage and eliminates pathogens.</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5. Sterilization.</a:t>
            </a:r>
          </a:p>
          <a:p>
            <a:pPr algn="just">
              <a:lnSpc>
                <a:spcPct val="120000"/>
              </a:lnSpc>
              <a:spcBef>
                <a:spcPts val="0"/>
              </a:spcBef>
              <a:buClrTx/>
              <a:buFont typeface="Wingdings" panose="05000000000000000000" pitchFamily="2" charset="2"/>
              <a:buChar char="q"/>
            </a:pPr>
            <a:r>
              <a:rPr lang="en-US" sz="2600" dirty="0">
                <a:solidFill>
                  <a:schemeClr val="tx1"/>
                </a:solidFill>
              </a:rPr>
              <a:t>Heat is used to kill all micro-organisms and their spores at a temperature of above 100°C. </a:t>
            </a:r>
          </a:p>
          <a:p>
            <a:pPr algn="just">
              <a:lnSpc>
                <a:spcPct val="120000"/>
              </a:lnSpc>
              <a:spcBef>
                <a:spcPts val="0"/>
              </a:spcBef>
              <a:buClrTx/>
              <a:buFont typeface="Wingdings" panose="05000000000000000000" pitchFamily="2" charset="2"/>
              <a:buChar char="q"/>
            </a:pPr>
            <a:r>
              <a:rPr lang="en-US" sz="2600" dirty="0">
                <a:solidFill>
                  <a:schemeClr val="tx1"/>
                </a:solidFill>
              </a:rPr>
              <a:t>The sterilized food is then stored in an airtight container to prevent the entry of and recontamination by micro-organisms.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6732304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6. Canning. </a:t>
            </a:r>
          </a:p>
          <a:p>
            <a:pPr algn="just">
              <a:lnSpc>
                <a:spcPct val="120000"/>
              </a:lnSpc>
              <a:spcBef>
                <a:spcPts val="0"/>
              </a:spcBef>
              <a:buClrTx/>
              <a:buFont typeface="Wingdings" panose="05000000000000000000" pitchFamily="2" charset="2"/>
              <a:buChar char="q"/>
            </a:pPr>
            <a:r>
              <a:rPr lang="en-US" sz="2600" dirty="0">
                <a:solidFill>
                  <a:schemeClr val="tx1"/>
                </a:solidFill>
              </a:rPr>
              <a:t>The food is first heated at a temperature that kills all bacteria </a:t>
            </a:r>
          </a:p>
          <a:p>
            <a:pPr algn="just">
              <a:lnSpc>
                <a:spcPct val="120000"/>
              </a:lnSpc>
              <a:spcBef>
                <a:spcPts val="0"/>
              </a:spcBef>
              <a:buClrTx/>
              <a:buFont typeface="Wingdings" panose="05000000000000000000" pitchFamily="2" charset="2"/>
              <a:buChar char="q"/>
            </a:pPr>
            <a:r>
              <a:rPr lang="en-US" sz="2600" dirty="0">
                <a:solidFill>
                  <a:schemeClr val="tx1"/>
                </a:solidFill>
              </a:rPr>
              <a:t>It is then sealed up in sterile cans or bottles.</a:t>
            </a:r>
          </a:p>
          <a:p>
            <a:pPr algn="just">
              <a:lnSpc>
                <a:spcPct val="120000"/>
              </a:lnSpc>
              <a:spcBef>
                <a:spcPts val="0"/>
              </a:spcBef>
              <a:buClrTx/>
              <a:buFont typeface="Wingdings" panose="05000000000000000000" pitchFamily="2" charset="2"/>
              <a:buChar char="q"/>
            </a:pPr>
            <a:r>
              <a:rPr lang="en-US" sz="2600" dirty="0">
                <a:solidFill>
                  <a:schemeClr val="tx1"/>
                </a:solidFill>
              </a:rPr>
              <a:t> This prevents bacteria from getting into it and enables it to remain safe for a long time at room temperature. </a:t>
            </a:r>
          </a:p>
          <a:p>
            <a:pPr marL="0" indent="0" algn="just">
              <a:lnSpc>
                <a:spcPct val="120000"/>
              </a:lnSpc>
              <a:spcBef>
                <a:spcPts val="0"/>
              </a:spcBef>
              <a:buClrTx/>
              <a:buNone/>
            </a:pPr>
            <a:r>
              <a:rPr lang="en-GB" sz="2600" b="1" dirty="0">
                <a:solidFill>
                  <a:srgbClr val="00B050"/>
                </a:solidFill>
              </a:rPr>
              <a:t>B. Cold treatment</a:t>
            </a:r>
          </a:p>
          <a:p>
            <a:pPr marL="0" indent="0" algn="just">
              <a:lnSpc>
                <a:spcPct val="120000"/>
              </a:lnSpc>
              <a:spcBef>
                <a:spcPts val="0"/>
              </a:spcBef>
              <a:buClrTx/>
              <a:buNone/>
            </a:pPr>
            <a:r>
              <a:rPr lang="en-US" sz="2600" b="1" dirty="0">
                <a:solidFill>
                  <a:schemeClr val="tx1"/>
                </a:solidFill>
              </a:rPr>
              <a:t>1. Freezing </a:t>
            </a:r>
          </a:p>
          <a:p>
            <a:pPr algn="just">
              <a:lnSpc>
                <a:spcPct val="120000"/>
              </a:lnSpc>
              <a:spcBef>
                <a:spcPts val="0"/>
              </a:spcBef>
              <a:buClrTx/>
              <a:buFont typeface="Wingdings" panose="05000000000000000000" pitchFamily="2" charset="2"/>
              <a:buChar char="q"/>
            </a:pPr>
            <a:r>
              <a:rPr lang="en-US" sz="2600" dirty="0">
                <a:solidFill>
                  <a:schemeClr val="tx1"/>
                </a:solidFill>
              </a:rPr>
              <a:t>The most satisfactory method currently available for long-term preservation of food. </a:t>
            </a:r>
          </a:p>
          <a:p>
            <a:pPr algn="just">
              <a:lnSpc>
                <a:spcPct val="120000"/>
              </a:lnSpc>
              <a:spcBef>
                <a:spcPts val="0"/>
              </a:spcBef>
              <a:buClrTx/>
              <a:buFont typeface="Wingdings" panose="05000000000000000000" pitchFamily="2" charset="2"/>
              <a:buChar char="q"/>
            </a:pPr>
            <a:r>
              <a:rPr lang="en-US" sz="2600" dirty="0">
                <a:solidFill>
                  <a:schemeClr val="tx1"/>
                </a:solidFill>
              </a:rPr>
              <a:t>When properly done, freezing is effective for retaining the colour, texture, </a:t>
            </a:r>
            <a:r>
              <a:rPr lang="en-US" sz="2600" dirty="0" err="1">
                <a:solidFill>
                  <a:schemeClr val="tx1"/>
                </a:solidFill>
              </a:rPr>
              <a:t>flavour</a:t>
            </a:r>
            <a:r>
              <a:rPr lang="en-US" sz="2600" dirty="0">
                <a:solidFill>
                  <a:schemeClr val="tx1"/>
                </a:solidFill>
              </a:rPr>
              <a:t> and nutritive value. </a:t>
            </a:r>
          </a:p>
          <a:p>
            <a:pPr algn="just">
              <a:lnSpc>
                <a:spcPct val="120000"/>
              </a:lnSpc>
              <a:spcBef>
                <a:spcPts val="0"/>
              </a:spcBef>
              <a:buClrTx/>
              <a:buFont typeface="Wingdings" panose="05000000000000000000" pitchFamily="2" charset="2"/>
              <a:buChar char="q"/>
            </a:pPr>
            <a:r>
              <a:rPr lang="en-US" sz="2600" dirty="0">
                <a:solidFill>
                  <a:schemeClr val="tx1"/>
                </a:solidFill>
              </a:rPr>
              <a:t>Food must be deep-frozen at 0-4°C to remain palatable. This keeps food fresh for weeks or months.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0751420"/>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2. Salting</a:t>
            </a:r>
          </a:p>
          <a:p>
            <a:pPr algn="just">
              <a:lnSpc>
                <a:spcPct val="120000"/>
              </a:lnSpc>
              <a:spcBef>
                <a:spcPts val="0"/>
              </a:spcBef>
              <a:buClrTx/>
              <a:buFont typeface="Wingdings" panose="05000000000000000000" pitchFamily="2" charset="2"/>
              <a:buChar char="q"/>
            </a:pPr>
            <a:r>
              <a:rPr lang="en-US" sz="2600" dirty="0">
                <a:solidFill>
                  <a:schemeClr val="tx1"/>
                </a:solidFill>
              </a:rPr>
              <a:t>This is the saturation of food with salt or sugar, for example, ham, jam and jelly. </a:t>
            </a:r>
          </a:p>
          <a:p>
            <a:pPr>
              <a:lnSpc>
                <a:spcPct val="120000"/>
              </a:lnSpc>
              <a:spcBef>
                <a:spcPts val="0"/>
              </a:spcBef>
              <a:buClrTx/>
              <a:buFont typeface="Wingdings" panose="05000000000000000000" pitchFamily="2" charset="2"/>
              <a:buChar char="q"/>
            </a:pPr>
            <a:r>
              <a:rPr lang="en-US" sz="2600" dirty="0">
                <a:solidFill>
                  <a:schemeClr val="tx1"/>
                </a:solidFill>
              </a:rPr>
              <a:t>The added solute reduces microbial activity due to its dehydrating effect.</a:t>
            </a:r>
            <a:r>
              <a:rPr lang="en-US" sz="2600" b="1" dirty="0">
                <a:solidFill>
                  <a:srgbClr val="00B050"/>
                </a:solidFill>
              </a:rPr>
              <a:t> </a:t>
            </a:r>
          </a:p>
          <a:p>
            <a:pPr marL="0" indent="0" algn="ctr">
              <a:lnSpc>
                <a:spcPct val="120000"/>
              </a:lnSpc>
              <a:spcBef>
                <a:spcPts val="0"/>
              </a:spcBef>
              <a:buClrTx/>
              <a:buNone/>
            </a:pPr>
            <a:r>
              <a:rPr lang="en-US" sz="2800" b="1" dirty="0">
                <a:solidFill>
                  <a:srgbClr val="00B050"/>
                </a:solidFill>
              </a:rPr>
              <a:t>Food Safety</a:t>
            </a:r>
          </a:p>
          <a:p>
            <a:pPr marL="0" indent="0" algn="just">
              <a:lnSpc>
                <a:spcPct val="120000"/>
              </a:lnSpc>
              <a:spcBef>
                <a:spcPts val="0"/>
              </a:spcBef>
              <a:buClrTx/>
              <a:buNone/>
            </a:pPr>
            <a:r>
              <a:rPr lang="en-US" sz="2600" b="1" dirty="0">
                <a:solidFill>
                  <a:schemeClr val="tx1"/>
                </a:solidFill>
              </a:rPr>
              <a:t>1. Health: </a:t>
            </a:r>
            <a:r>
              <a:rPr lang="en-US" sz="2600" dirty="0">
                <a:solidFill>
                  <a:schemeClr val="tx1"/>
                </a:solidFill>
              </a:rPr>
              <a:t>Individuals suffering from respiratory infections such as colds or sore throat as well as people with infected cuts, skin eruptions and diarrheal diseases like dysentery and typhoid should not work with food until they get well. </a:t>
            </a:r>
          </a:p>
          <a:p>
            <a:pPr marL="0" indent="0" algn="just">
              <a:lnSpc>
                <a:spcPct val="120000"/>
              </a:lnSpc>
              <a:spcBef>
                <a:spcPts val="0"/>
              </a:spcBef>
              <a:buClrTx/>
              <a:buNone/>
            </a:pPr>
            <a:r>
              <a:rPr lang="en-US" sz="2600" b="1" dirty="0">
                <a:solidFill>
                  <a:schemeClr val="tx1"/>
                </a:solidFill>
              </a:rPr>
              <a:t>2. Clothing  </a:t>
            </a:r>
          </a:p>
          <a:p>
            <a:pPr algn="just">
              <a:lnSpc>
                <a:spcPct val="120000"/>
              </a:lnSpc>
              <a:spcBef>
                <a:spcPts val="0"/>
              </a:spcBef>
              <a:buClrTx/>
              <a:buFont typeface="Wingdings" panose="05000000000000000000" pitchFamily="2" charset="2"/>
              <a:buChar char="q"/>
            </a:pPr>
            <a:r>
              <a:rPr lang="en-US" sz="2600" dirty="0">
                <a:solidFill>
                  <a:schemeClr val="tx1"/>
                </a:solidFill>
              </a:rPr>
              <a:t>Wear clean washable outer </a:t>
            </a:r>
            <a:r>
              <a:rPr lang="en-US" sz="2600" u="sng" dirty="0">
                <a:solidFill>
                  <a:schemeClr val="tx1"/>
                </a:solidFill>
              </a:rPr>
              <a:t>garments</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Every worker in the kitchen or washing dishes should wear a clean </a:t>
            </a:r>
            <a:r>
              <a:rPr lang="en-US" sz="2600" u="sng" dirty="0">
                <a:solidFill>
                  <a:schemeClr val="tx1"/>
                </a:solidFill>
              </a:rPr>
              <a:t>uniform</a:t>
            </a:r>
            <a:r>
              <a:rPr lang="en-US" sz="2600" dirty="0">
                <a:solidFill>
                  <a:schemeClr val="tx1"/>
                </a:solidFill>
              </a:rPr>
              <a:t> or apron</a:t>
            </a:r>
          </a:p>
          <a:p>
            <a:pPr>
              <a:lnSpc>
                <a:spcPct val="120000"/>
              </a:lnSpc>
              <a:spcBef>
                <a:spcPts val="0"/>
              </a:spcBef>
              <a:buClrTx/>
              <a:buFont typeface="Wingdings" panose="05000000000000000000" pitchFamily="2" charset="2"/>
              <a:buChar char="q"/>
            </a:pPr>
            <a:r>
              <a:rPr lang="en-US" sz="2600" u="sng" dirty="0">
                <a:solidFill>
                  <a:schemeClr val="tx1"/>
                </a:solidFill>
              </a:rPr>
              <a:t>Head Covering</a:t>
            </a:r>
            <a:r>
              <a:rPr lang="en-US" sz="2600" dirty="0">
                <a:solidFill>
                  <a:schemeClr val="tx1"/>
                </a:solidFill>
              </a:rPr>
              <a:t> - To avoid hair from getting into food, hair bands, caps or nets should be used to cover the head when handling food.</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65082372"/>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3. Personal Hygiene: </a:t>
            </a:r>
            <a:r>
              <a:rPr lang="en-US" sz="2600" dirty="0">
                <a:solidFill>
                  <a:schemeClr val="tx1"/>
                </a:solidFill>
              </a:rPr>
              <a:t>Individuals handling food should:</a:t>
            </a:r>
          </a:p>
          <a:p>
            <a:pPr algn="just">
              <a:lnSpc>
                <a:spcPct val="120000"/>
              </a:lnSpc>
              <a:spcBef>
                <a:spcPts val="0"/>
              </a:spcBef>
              <a:buClrTx/>
              <a:buFont typeface="Wingdings" panose="05000000000000000000" pitchFamily="2" charset="2"/>
              <a:buChar char="q"/>
            </a:pPr>
            <a:r>
              <a:rPr lang="en-US" sz="2600" dirty="0">
                <a:solidFill>
                  <a:schemeClr val="tx1"/>
                </a:solidFill>
              </a:rPr>
              <a:t>Wash hands before handling the food</a:t>
            </a:r>
          </a:p>
          <a:p>
            <a:pPr algn="just">
              <a:lnSpc>
                <a:spcPct val="120000"/>
              </a:lnSpc>
              <a:spcBef>
                <a:spcPts val="0"/>
              </a:spcBef>
              <a:buClrTx/>
              <a:buFont typeface="Wingdings" panose="05000000000000000000" pitchFamily="2" charset="2"/>
              <a:buChar char="q"/>
            </a:pPr>
            <a:r>
              <a:rPr lang="en-US" sz="2600" dirty="0">
                <a:solidFill>
                  <a:schemeClr val="tx1"/>
                </a:solidFill>
              </a:rPr>
              <a:t>A daily bath </a:t>
            </a:r>
          </a:p>
          <a:p>
            <a:pPr algn="just">
              <a:lnSpc>
                <a:spcPct val="120000"/>
              </a:lnSpc>
              <a:spcBef>
                <a:spcPts val="0"/>
              </a:spcBef>
              <a:buClrTx/>
              <a:buFont typeface="Wingdings" panose="05000000000000000000" pitchFamily="2" charset="2"/>
              <a:buChar char="q"/>
            </a:pPr>
            <a:r>
              <a:rPr lang="en-US" sz="2600" dirty="0">
                <a:solidFill>
                  <a:schemeClr val="tx1"/>
                </a:solidFill>
              </a:rPr>
              <a:t>Use clean utensils </a:t>
            </a:r>
          </a:p>
          <a:p>
            <a:pPr algn="just">
              <a:lnSpc>
                <a:spcPct val="120000"/>
              </a:lnSpc>
              <a:spcBef>
                <a:spcPts val="0"/>
              </a:spcBef>
              <a:buClrTx/>
              <a:buFont typeface="Wingdings" panose="05000000000000000000" pitchFamily="2" charset="2"/>
              <a:buChar char="q"/>
            </a:pPr>
            <a:r>
              <a:rPr lang="en-US" sz="2600" dirty="0">
                <a:solidFill>
                  <a:schemeClr val="tx1"/>
                </a:solidFill>
              </a:rPr>
              <a:t>Avoid habits such as nose picking</a:t>
            </a:r>
          </a:p>
          <a:p>
            <a:pPr algn="just">
              <a:lnSpc>
                <a:spcPct val="120000"/>
              </a:lnSpc>
              <a:spcBef>
                <a:spcPts val="0"/>
              </a:spcBef>
              <a:buClrTx/>
              <a:buFont typeface="Wingdings" panose="05000000000000000000" pitchFamily="2" charset="2"/>
              <a:buChar char="q"/>
            </a:pPr>
            <a:r>
              <a:rPr lang="en-US" sz="2600" dirty="0">
                <a:solidFill>
                  <a:schemeClr val="tx1"/>
                </a:solidFill>
              </a:rPr>
              <a:t> Nails should be kept short and clean.</a:t>
            </a:r>
            <a:endParaRPr lang="en-GB" sz="2600" dirty="0">
              <a:solidFill>
                <a:schemeClr val="tx1"/>
              </a:solidFill>
            </a:endParaRPr>
          </a:p>
          <a:p>
            <a:pPr marL="0" indent="0" algn="just">
              <a:lnSpc>
                <a:spcPct val="120000"/>
              </a:lnSpc>
              <a:spcBef>
                <a:spcPts val="0"/>
              </a:spcBef>
              <a:buClrTx/>
              <a:buNone/>
            </a:pPr>
            <a:r>
              <a:rPr lang="en-US" sz="2600" b="1" dirty="0">
                <a:solidFill>
                  <a:schemeClr val="tx1"/>
                </a:solidFill>
              </a:rPr>
              <a:t>4. Proper Food storage and preparation</a:t>
            </a:r>
          </a:p>
          <a:p>
            <a:pPr algn="just">
              <a:lnSpc>
                <a:spcPct val="120000"/>
              </a:lnSpc>
              <a:spcBef>
                <a:spcPts val="0"/>
              </a:spcBef>
              <a:buClrTx/>
              <a:buFont typeface="Wingdings" panose="05000000000000000000" pitchFamily="2" charset="2"/>
              <a:buChar char="q"/>
            </a:pPr>
            <a:r>
              <a:rPr lang="en-US" sz="2600" dirty="0">
                <a:solidFill>
                  <a:schemeClr val="tx1"/>
                </a:solidFill>
              </a:rPr>
              <a:t>Raw food should be separated from cooked food. </a:t>
            </a:r>
          </a:p>
          <a:p>
            <a:pPr algn="just">
              <a:lnSpc>
                <a:spcPct val="120000"/>
              </a:lnSpc>
              <a:spcBef>
                <a:spcPts val="0"/>
              </a:spcBef>
              <a:buClrTx/>
              <a:buFont typeface="Wingdings" panose="05000000000000000000" pitchFamily="2" charset="2"/>
              <a:buChar char="q"/>
            </a:pPr>
            <a:r>
              <a:rPr lang="en-US" sz="2600" dirty="0">
                <a:solidFill>
                  <a:schemeClr val="tx1"/>
                </a:solidFill>
              </a:rPr>
              <a:t>All vegetables should be cleaned thoroughly before preparation for cooking. </a:t>
            </a:r>
          </a:p>
          <a:p>
            <a:pPr algn="just">
              <a:lnSpc>
                <a:spcPct val="120000"/>
              </a:lnSpc>
              <a:spcBef>
                <a:spcPts val="0"/>
              </a:spcBef>
              <a:buClrTx/>
              <a:buFont typeface="Wingdings" panose="05000000000000000000" pitchFamily="2" charset="2"/>
              <a:buChar char="q"/>
            </a:pPr>
            <a:r>
              <a:rPr lang="en-US" sz="2600" dirty="0">
                <a:solidFill>
                  <a:schemeClr val="tx1"/>
                </a:solidFill>
              </a:rPr>
              <a:t>Fruits should be washed before eating. </a:t>
            </a:r>
          </a:p>
          <a:p>
            <a:pPr algn="just">
              <a:lnSpc>
                <a:spcPct val="120000"/>
              </a:lnSpc>
              <a:spcBef>
                <a:spcPts val="0"/>
              </a:spcBef>
              <a:buClrTx/>
              <a:buFont typeface="Wingdings" panose="05000000000000000000" pitchFamily="2" charset="2"/>
              <a:buChar char="q"/>
            </a:pPr>
            <a:r>
              <a:rPr lang="en-US" sz="2600" dirty="0">
                <a:solidFill>
                  <a:schemeClr val="tx1"/>
                </a:solidFill>
              </a:rPr>
              <a:t>The food should be hygienically prepared and cooked adequately. </a:t>
            </a:r>
          </a:p>
          <a:p>
            <a:pPr algn="just">
              <a:lnSpc>
                <a:spcPct val="120000"/>
              </a:lnSpc>
              <a:spcBef>
                <a:spcPts val="0"/>
              </a:spcBef>
              <a:buClrTx/>
              <a:buFont typeface="Wingdings" panose="05000000000000000000" pitchFamily="2" charset="2"/>
              <a:buChar char="q"/>
            </a:pPr>
            <a:r>
              <a:rPr lang="en-US" sz="2600" dirty="0">
                <a:solidFill>
                  <a:schemeClr val="tx1"/>
                </a:solidFill>
              </a:rPr>
              <a:t>All food utensils should be cleaned properly after use and left to dry before being stored in a clean place.</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35976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graphicFrame>
        <p:nvGraphicFramePr>
          <p:cNvPr id="4" name="Group 29">
            <a:extLst>
              <a:ext uri="{FF2B5EF4-FFF2-40B4-BE49-F238E27FC236}">
                <a16:creationId xmlns:a16="http://schemas.microsoft.com/office/drawing/2014/main" id="{180BB99E-0CD3-4C05-A2F2-78BD30B1911D}"/>
              </a:ext>
            </a:extLst>
          </p:cNvPr>
          <p:cNvGraphicFramePr>
            <a:graphicFrameLocks noGrp="1"/>
          </p:cNvGraphicFramePr>
          <p:nvPr>
            <p:extLst>
              <p:ext uri="{D42A27DB-BD31-4B8C-83A1-F6EECF244321}">
                <p14:modId xmlns:p14="http://schemas.microsoft.com/office/powerpoint/2010/main" val="2527330167"/>
              </p:ext>
            </p:extLst>
          </p:nvPr>
        </p:nvGraphicFramePr>
        <p:xfrm>
          <a:off x="228599" y="241510"/>
          <a:ext cx="8677274" cy="6235490"/>
        </p:xfrm>
        <a:graphic>
          <a:graphicData uri="http://schemas.openxmlformats.org/drawingml/2006/table">
            <a:tbl>
              <a:tblPr/>
              <a:tblGrid>
                <a:gridCol w="2276505">
                  <a:extLst>
                    <a:ext uri="{9D8B030D-6E8A-4147-A177-3AD203B41FA5}">
                      <a16:colId xmlns:a16="http://schemas.microsoft.com/office/drawing/2014/main" val="20000"/>
                    </a:ext>
                  </a:extLst>
                </a:gridCol>
                <a:gridCol w="2132523">
                  <a:extLst>
                    <a:ext uri="{9D8B030D-6E8A-4147-A177-3AD203B41FA5}">
                      <a16:colId xmlns:a16="http://schemas.microsoft.com/office/drawing/2014/main" val="20001"/>
                    </a:ext>
                  </a:extLst>
                </a:gridCol>
                <a:gridCol w="2134123">
                  <a:extLst>
                    <a:ext uri="{9D8B030D-6E8A-4147-A177-3AD203B41FA5}">
                      <a16:colId xmlns:a16="http://schemas.microsoft.com/office/drawing/2014/main" val="20002"/>
                    </a:ext>
                  </a:extLst>
                </a:gridCol>
                <a:gridCol w="2134123">
                  <a:extLst>
                    <a:ext uri="{9D8B030D-6E8A-4147-A177-3AD203B41FA5}">
                      <a16:colId xmlns:a16="http://schemas.microsoft.com/office/drawing/2014/main" val="20003"/>
                    </a:ext>
                  </a:extLst>
                </a:gridCol>
              </a:tblGrid>
              <a:tr h="623549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FATS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Fish oils, butter fat, coconut oil, vegetable oil, lard,</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Source of energy 1g=9kcal), adipose tissue protects organs, subcutaneous fat insulates the body, transport and absorption of fat-soluble vitamins, feeling of satiety and fullness, reserve energy, spares protein for tissue synthesis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Excess – arteriosclerosis and Coronary Heart Disease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7880218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399"/>
            <a:ext cx="8839200" cy="6534251"/>
          </a:xfrm>
        </p:spPr>
        <p:txBody>
          <a:bodyPr>
            <a:normAutofit fontScale="92500"/>
          </a:bodyPr>
          <a:lstStyle/>
          <a:p>
            <a:pPr marL="0" indent="0" algn="just">
              <a:lnSpc>
                <a:spcPct val="120000"/>
              </a:lnSpc>
              <a:spcBef>
                <a:spcPts val="0"/>
              </a:spcBef>
              <a:buClrTx/>
              <a:buNone/>
            </a:pPr>
            <a:r>
              <a:rPr lang="en-US" sz="2400" b="1" dirty="0">
                <a:solidFill>
                  <a:schemeClr val="tx1"/>
                </a:solidFill>
              </a:rPr>
              <a:t>5. Proper environment</a:t>
            </a:r>
          </a:p>
          <a:p>
            <a:pPr algn="just">
              <a:lnSpc>
                <a:spcPct val="120000"/>
              </a:lnSpc>
              <a:spcBef>
                <a:spcPts val="0"/>
              </a:spcBef>
              <a:buClrTx/>
              <a:buFont typeface="Wingdings" panose="05000000000000000000" pitchFamily="2" charset="2"/>
              <a:buChar char="q"/>
            </a:pPr>
            <a:r>
              <a:rPr lang="en-US" sz="2400" dirty="0">
                <a:solidFill>
                  <a:schemeClr val="tx1"/>
                </a:solidFill>
              </a:rPr>
              <a:t>The environment pertaining to the preparation of food should be clean throughout. </a:t>
            </a:r>
          </a:p>
          <a:p>
            <a:pPr algn="just">
              <a:lnSpc>
                <a:spcPct val="120000"/>
              </a:lnSpc>
              <a:spcBef>
                <a:spcPts val="0"/>
              </a:spcBef>
              <a:buClrTx/>
              <a:buFont typeface="Wingdings" panose="05000000000000000000" pitchFamily="2" charset="2"/>
              <a:buChar char="q"/>
            </a:pPr>
            <a:r>
              <a:rPr lang="en-US" sz="2400" dirty="0">
                <a:solidFill>
                  <a:schemeClr val="tx1"/>
                </a:solidFill>
              </a:rPr>
              <a:t>The area should be dust free.</a:t>
            </a:r>
          </a:p>
          <a:p>
            <a:pPr algn="just">
              <a:lnSpc>
                <a:spcPct val="120000"/>
              </a:lnSpc>
              <a:spcBef>
                <a:spcPts val="0"/>
              </a:spcBef>
              <a:buClrTx/>
              <a:buFont typeface="Wingdings" panose="05000000000000000000" pitchFamily="2" charset="2"/>
              <a:buChar char="q"/>
            </a:pPr>
            <a:r>
              <a:rPr lang="en-US" sz="2400" dirty="0">
                <a:solidFill>
                  <a:schemeClr val="tx1"/>
                </a:solidFill>
              </a:rPr>
              <a:t> The facility itself should be clean and with adequate ventilation and lighting.</a:t>
            </a:r>
            <a:endParaRPr lang="en-GB" sz="2400" dirty="0">
              <a:solidFill>
                <a:schemeClr val="tx1"/>
              </a:solidFill>
            </a:endParaRPr>
          </a:p>
          <a:p>
            <a:pPr marL="0" indent="0" algn="ctr">
              <a:lnSpc>
                <a:spcPct val="120000"/>
              </a:lnSpc>
              <a:spcBef>
                <a:spcPts val="0"/>
              </a:spcBef>
              <a:buClrTx/>
              <a:buNone/>
            </a:pPr>
            <a:r>
              <a:rPr lang="en-US" sz="2400" b="1" dirty="0">
                <a:solidFill>
                  <a:srgbClr val="00B050"/>
                </a:solidFill>
              </a:rPr>
              <a:t>FOOD SAFETY REGULATIONS </a:t>
            </a:r>
          </a:p>
          <a:p>
            <a:pPr algn="just">
              <a:lnSpc>
                <a:spcPct val="120000"/>
              </a:lnSpc>
              <a:spcBef>
                <a:spcPts val="0"/>
              </a:spcBef>
              <a:buClrTx/>
              <a:buFont typeface="Wingdings" panose="05000000000000000000" pitchFamily="2" charset="2"/>
              <a:buChar char="q"/>
            </a:pPr>
            <a:r>
              <a:rPr lang="en-US" sz="2400" dirty="0">
                <a:solidFill>
                  <a:schemeClr val="tx1"/>
                </a:solidFill>
              </a:rPr>
              <a:t>The safety of food is so important that our government has passed laws to protect the public. These laws cover many aspects of food handling.</a:t>
            </a:r>
          </a:p>
          <a:p>
            <a:pPr algn="just">
              <a:lnSpc>
                <a:spcPct val="120000"/>
              </a:lnSpc>
              <a:spcBef>
                <a:spcPts val="0"/>
              </a:spcBef>
              <a:buClrTx/>
              <a:buFont typeface="Wingdings" panose="05000000000000000000" pitchFamily="2" charset="2"/>
              <a:buChar char="q"/>
            </a:pPr>
            <a:r>
              <a:rPr lang="en-US" sz="2400" dirty="0">
                <a:solidFill>
                  <a:schemeClr val="tx1"/>
                </a:solidFill>
              </a:rPr>
              <a:t>The following are some of the areas that need close supervision:-</a:t>
            </a:r>
          </a:p>
          <a:p>
            <a:pPr marL="0" indent="0" algn="just">
              <a:lnSpc>
                <a:spcPct val="120000"/>
              </a:lnSpc>
              <a:spcBef>
                <a:spcPts val="0"/>
              </a:spcBef>
              <a:buClrTx/>
              <a:buNone/>
            </a:pPr>
            <a:r>
              <a:rPr lang="en-US" sz="2400" b="1" dirty="0">
                <a:solidFill>
                  <a:schemeClr val="tx1"/>
                </a:solidFill>
              </a:rPr>
              <a:t>1. Meat: </a:t>
            </a:r>
            <a:r>
              <a:rPr lang="en-US" sz="2400" dirty="0">
                <a:solidFill>
                  <a:schemeClr val="tx1"/>
                </a:solidFill>
              </a:rPr>
              <a:t>it is important to inspect  slaughterhouses and butcheries. </a:t>
            </a:r>
          </a:p>
          <a:p>
            <a:pPr marL="0" indent="0" algn="just">
              <a:lnSpc>
                <a:spcPct val="120000"/>
              </a:lnSpc>
              <a:spcBef>
                <a:spcPts val="0"/>
              </a:spcBef>
              <a:buClrTx/>
              <a:buNone/>
            </a:pPr>
            <a:r>
              <a:rPr lang="en-US" sz="2400" b="1" dirty="0">
                <a:solidFill>
                  <a:schemeClr val="tx1"/>
                </a:solidFill>
              </a:rPr>
              <a:t>2. Milk: </a:t>
            </a:r>
          </a:p>
          <a:p>
            <a:pPr algn="just">
              <a:lnSpc>
                <a:spcPct val="120000"/>
              </a:lnSpc>
              <a:spcBef>
                <a:spcPts val="0"/>
              </a:spcBef>
              <a:buClrTx/>
              <a:buFont typeface="Wingdings" panose="05000000000000000000" pitchFamily="2" charset="2"/>
              <a:buChar char="q"/>
            </a:pPr>
            <a:r>
              <a:rPr lang="en-US" sz="2400" dirty="0">
                <a:solidFill>
                  <a:schemeClr val="tx1"/>
                </a:solidFill>
              </a:rPr>
              <a:t>Inspection of shops where milk is sold.</a:t>
            </a:r>
          </a:p>
          <a:p>
            <a:pPr algn="just">
              <a:lnSpc>
                <a:spcPct val="120000"/>
              </a:lnSpc>
              <a:spcBef>
                <a:spcPts val="0"/>
              </a:spcBef>
              <a:buClrTx/>
              <a:buFont typeface="Wingdings" panose="05000000000000000000" pitchFamily="2" charset="2"/>
              <a:buChar char="q"/>
            </a:pPr>
            <a:r>
              <a:rPr lang="en-US" sz="2400" dirty="0">
                <a:solidFill>
                  <a:schemeClr val="tx1"/>
                </a:solidFill>
              </a:rPr>
              <a:t>It should be obtained from healthy cows as it can transmit bovine tuberculosis among other diseases</a:t>
            </a:r>
            <a:r>
              <a:rPr lang="en-US" sz="2400" b="1" dirty="0">
                <a:solidFill>
                  <a:schemeClr val="tx1"/>
                </a:solidFill>
              </a:rPr>
              <a:t>.</a:t>
            </a:r>
            <a:endParaRPr lang="en-US" sz="20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14077229"/>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room for handling milk should be clean, dustless and separate from the barn. </a:t>
            </a:r>
          </a:p>
          <a:p>
            <a:pPr algn="just">
              <a:lnSpc>
                <a:spcPct val="120000"/>
              </a:lnSpc>
              <a:spcBef>
                <a:spcPts val="0"/>
              </a:spcBef>
              <a:buClrTx/>
              <a:buFont typeface="Wingdings" panose="05000000000000000000" pitchFamily="2" charset="2"/>
              <a:buChar char="q"/>
            </a:pPr>
            <a:r>
              <a:rPr lang="en-US" sz="2600" dirty="0">
                <a:solidFill>
                  <a:schemeClr val="tx1"/>
                </a:solidFill>
              </a:rPr>
              <a:t>The pails, cans, bottles, coolers and other equipment, which comes into contact with the milk, should be thoroughly cleaned.</a:t>
            </a:r>
          </a:p>
          <a:p>
            <a:pPr marL="0" indent="0" algn="just">
              <a:lnSpc>
                <a:spcPct val="120000"/>
              </a:lnSpc>
              <a:spcBef>
                <a:spcPts val="0"/>
              </a:spcBef>
              <a:buClrTx/>
              <a:buNone/>
            </a:pPr>
            <a:r>
              <a:rPr lang="en-US" sz="2600" b="1" dirty="0">
                <a:solidFill>
                  <a:schemeClr val="tx1"/>
                </a:solidFill>
              </a:rPr>
              <a:t>3. Homes </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 maintenance of personal hygiene as covered earlier, that is cleaning the utensils, handling them with clean hands, and storing them in clean and dry cupboards or containers.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504574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4. Farms and food hygiene</a:t>
            </a:r>
          </a:p>
          <a:p>
            <a:pPr algn="just">
              <a:lnSpc>
                <a:spcPct val="120000"/>
              </a:lnSpc>
              <a:spcBef>
                <a:spcPts val="0"/>
              </a:spcBef>
              <a:buClrTx/>
              <a:buFont typeface="Wingdings" panose="05000000000000000000" pitchFamily="2" charset="2"/>
              <a:buChar char="q"/>
            </a:pPr>
            <a:r>
              <a:rPr lang="en-US" sz="2600" dirty="0">
                <a:solidFill>
                  <a:schemeClr val="tx1"/>
                </a:solidFill>
              </a:rPr>
              <a:t>The community should follow the regulations on the use of insecticides and pesticides in form of sprays and fertilizers. </a:t>
            </a:r>
          </a:p>
          <a:p>
            <a:pPr algn="just">
              <a:lnSpc>
                <a:spcPct val="120000"/>
              </a:lnSpc>
              <a:spcBef>
                <a:spcPts val="0"/>
              </a:spcBef>
              <a:buClrTx/>
              <a:buFont typeface="Wingdings" panose="05000000000000000000" pitchFamily="2" charset="2"/>
              <a:buChar char="q"/>
            </a:pPr>
            <a:r>
              <a:rPr lang="en-US" sz="2600" dirty="0">
                <a:solidFill>
                  <a:schemeClr val="tx1"/>
                </a:solidFill>
              </a:rPr>
              <a:t>Encourage the community to adhere to the instructions from the agricultural field educators. </a:t>
            </a:r>
          </a:p>
          <a:p>
            <a:pPr algn="just">
              <a:lnSpc>
                <a:spcPct val="120000"/>
              </a:lnSpc>
              <a:spcBef>
                <a:spcPts val="0"/>
              </a:spcBef>
              <a:buClrTx/>
              <a:buFont typeface="Wingdings" panose="05000000000000000000" pitchFamily="2" charset="2"/>
              <a:buChar char="q"/>
            </a:pPr>
            <a:r>
              <a:rPr lang="en-US" sz="2600" dirty="0">
                <a:solidFill>
                  <a:schemeClr val="tx1"/>
                </a:solidFill>
              </a:rPr>
              <a:t>Teach the community about regulations of food storage and preservation of different types of food. </a:t>
            </a:r>
          </a:p>
          <a:p>
            <a:pPr algn="just">
              <a:lnSpc>
                <a:spcPct val="120000"/>
              </a:lnSpc>
              <a:spcBef>
                <a:spcPts val="0"/>
              </a:spcBef>
              <a:buClrTx/>
              <a:buFont typeface="Wingdings" panose="05000000000000000000" pitchFamily="2" charset="2"/>
              <a:buChar char="q"/>
            </a:pPr>
            <a:r>
              <a:rPr lang="en-US" sz="2600" dirty="0">
                <a:solidFill>
                  <a:schemeClr val="tx1"/>
                </a:solidFill>
              </a:rPr>
              <a:t>The harvest should be carried out when the crops are completely ripe or ready to facilitate longer preservation.</a:t>
            </a:r>
          </a:p>
          <a:p>
            <a:pPr algn="just">
              <a:lnSpc>
                <a:spcPct val="120000"/>
              </a:lnSpc>
              <a:spcBef>
                <a:spcPts val="0"/>
              </a:spcBef>
              <a:buClrTx/>
              <a:buFont typeface="Wingdings" panose="05000000000000000000" pitchFamily="2" charset="2"/>
              <a:buChar char="q"/>
            </a:pPr>
            <a:r>
              <a:rPr lang="en-US" sz="2600" dirty="0">
                <a:solidFill>
                  <a:schemeClr val="tx1"/>
                </a:solidFill>
              </a:rPr>
              <a:t>Cereals and legumes should be dried properly before storage to avoid spoilage.</a:t>
            </a:r>
          </a:p>
          <a:p>
            <a:pPr algn="just">
              <a:lnSpc>
                <a:spcPct val="120000"/>
              </a:lnSpc>
              <a:spcBef>
                <a:spcPts val="0"/>
              </a:spcBef>
              <a:buClrTx/>
              <a:buFont typeface="Wingdings" panose="05000000000000000000" pitchFamily="2" charset="2"/>
              <a:buChar char="q"/>
            </a:pPr>
            <a:r>
              <a:rPr lang="en-US" sz="2600" dirty="0">
                <a:solidFill>
                  <a:schemeClr val="tx1"/>
                </a:solidFill>
              </a:rPr>
              <a:t> All perishable foods should be consumed at the right time.</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1911848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 Markets and food hygiene</a:t>
            </a:r>
          </a:p>
          <a:p>
            <a:pPr algn="just">
              <a:lnSpc>
                <a:spcPct val="120000"/>
              </a:lnSpc>
              <a:spcBef>
                <a:spcPts val="0"/>
              </a:spcBef>
              <a:buClrTx/>
              <a:buFont typeface="Wingdings" panose="05000000000000000000" pitchFamily="2" charset="2"/>
              <a:buChar char="q"/>
            </a:pPr>
            <a:r>
              <a:rPr lang="en-US" sz="2600" dirty="0">
                <a:solidFill>
                  <a:schemeClr val="tx1"/>
                </a:solidFill>
              </a:rPr>
              <a:t>The markets should be designed in a manner that considers stations where similar types of food should be stored and sold, for example, vegetables of all kinds, dry foods like cereals, fruits and cooked foods. </a:t>
            </a:r>
          </a:p>
          <a:p>
            <a:pPr algn="just">
              <a:lnSpc>
                <a:spcPct val="120000"/>
              </a:lnSpc>
              <a:spcBef>
                <a:spcPts val="0"/>
              </a:spcBef>
              <a:buClrTx/>
              <a:buFont typeface="Wingdings" panose="05000000000000000000" pitchFamily="2" charset="2"/>
              <a:buChar char="q"/>
            </a:pPr>
            <a:r>
              <a:rPr lang="en-US" sz="2600" dirty="0">
                <a:solidFill>
                  <a:schemeClr val="tx1"/>
                </a:solidFill>
              </a:rPr>
              <a:t>The market should be kept clean and proper refuse disposal maintained. </a:t>
            </a:r>
          </a:p>
          <a:p>
            <a:pPr algn="just">
              <a:lnSpc>
                <a:spcPct val="120000"/>
              </a:lnSpc>
              <a:spcBef>
                <a:spcPts val="0"/>
              </a:spcBef>
              <a:buClrTx/>
              <a:buFont typeface="Wingdings" panose="05000000000000000000" pitchFamily="2" charset="2"/>
              <a:buChar char="q"/>
            </a:pPr>
            <a:r>
              <a:rPr lang="en-US" sz="2600" dirty="0">
                <a:solidFill>
                  <a:schemeClr val="tx1"/>
                </a:solidFill>
              </a:rPr>
              <a:t>The food sold should be clean and fit for human consumption. </a:t>
            </a:r>
          </a:p>
          <a:p>
            <a:pPr algn="just">
              <a:lnSpc>
                <a:spcPct val="120000"/>
              </a:lnSpc>
              <a:spcBef>
                <a:spcPts val="0"/>
              </a:spcBef>
              <a:buClrTx/>
              <a:buFont typeface="Wingdings" panose="05000000000000000000" pitchFamily="2" charset="2"/>
              <a:buChar char="q"/>
            </a:pPr>
            <a:r>
              <a:rPr lang="en-US" sz="2600" dirty="0">
                <a:solidFill>
                  <a:schemeClr val="tx1"/>
                </a:solidFill>
              </a:rPr>
              <a:t>Inspection of  markets should be done by public health officers. These officers have the power to close markets and condemn foods to prevent disease outbreaks.</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53981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6. Hotels </a:t>
            </a:r>
          </a:p>
          <a:p>
            <a:pPr algn="just">
              <a:lnSpc>
                <a:spcPct val="120000"/>
              </a:lnSpc>
              <a:spcBef>
                <a:spcPts val="0"/>
              </a:spcBef>
              <a:buClrTx/>
              <a:buFont typeface="Wingdings" panose="05000000000000000000" pitchFamily="2" charset="2"/>
              <a:buChar char="q"/>
            </a:pPr>
            <a:r>
              <a:rPr lang="en-US" sz="2600" dirty="0">
                <a:solidFill>
                  <a:schemeClr val="tx1"/>
                </a:solidFill>
              </a:rPr>
              <a:t>Hotels, restaurants and food shops should also be inspected under hygiene regulations. </a:t>
            </a:r>
          </a:p>
          <a:p>
            <a:pPr algn="just">
              <a:lnSpc>
                <a:spcPct val="120000"/>
              </a:lnSpc>
              <a:spcBef>
                <a:spcPts val="0"/>
              </a:spcBef>
              <a:buClrTx/>
              <a:buFont typeface="Wingdings" panose="05000000000000000000" pitchFamily="2" charset="2"/>
              <a:buChar char="q"/>
            </a:pPr>
            <a:r>
              <a:rPr lang="en-US" sz="2600" dirty="0">
                <a:solidFill>
                  <a:schemeClr val="tx1"/>
                </a:solidFill>
              </a:rPr>
              <a:t>They require regular inspection by the public health officers. </a:t>
            </a:r>
          </a:p>
          <a:p>
            <a:pPr algn="just">
              <a:lnSpc>
                <a:spcPct val="120000"/>
              </a:lnSpc>
              <a:spcBef>
                <a:spcPts val="0"/>
              </a:spcBef>
              <a:buClrTx/>
              <a:buFont typeface="Wingdings" panose="05000000000000000000" pitchFamily="2" charset="2"/>
              <a:buChar char="q"/>
            </a:pPr>
            <a:r>
              <a:rPr lang="en-US" sz="2600" dirty="0">
                <a:solidFill>
                  <a:schemeClr val="tx1"/>
                </a:solidFill>
              </a:rPr>
              <a:t>All the food handlers should be supervised and a regular medical examination is mandatory for them to prevent spread of diseases through food handling.</a:t>
            </a:r>
          </a:p>
          <a:p>
            <a:pPr algn="just">
              <a:lnSpc>
                <a:spcPct val="120000"/>
              </a:lnSpc>
              <a:spcBef>
                <a:spcPts val="0"/>
              </a:spcBef>
              <a:buClrTx/>
              <a:buFont typeface="Wingdings" panose="05000000000000000000" pitchFamily="2" charset="2"/>
              <a:buChar char="q"/>
            </a:pPr>
            <a:r>
              <a:rPr lang="en-US" sz="2600" dirty="0">
                <a:solidFill>
                  <a:schemeClr val="tx1"/>
                </a:solidFill>
              </a:rPr>
              <a:t> Licenses should only be given to hotel owners who have met the 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Laboratory examinations may be necessary for food such as pre-cooked meat. The use of uniforms, aprons, head coverings, as described earlier, should be observed in the hotels.</a:t>
            </a:r>
          </a:p>
          <a:p>
            <a:pPr algn="just">
              <a:lnSpc>
                <a:spcPct val="120000"/>
              </a:lnSpc>
              <a:spcBef>
                <a:spcPts val="0"/>
              </a:spcBef>
              <a:buClrTx/>
              <a:buFont typeface="Wingdings" panose="05000000000000000000" pitchFamily="2" charset="2"/>
              <a:buChar char="q"/>
            </a:pPr>
            <a:r>
              <a:rPr lang="en-US" sz="2600" dirty="0">
                <a:solidFill>
                  <a:schemeClr val="tx1"/>
                </a:solidFill>
              </a:rPr>
              <a:t> Proper personal and environmental hygiene in the hotel premises should be maintained. </a:t>
            </a:r>
          </a:p>
          <a:p>
            <a:pPr algn="just">
              <a:lnSpc>
                <a:spcPct val="120000"/>
              </a:lnSpc>
              <a:spcBef>
                <a:spcPts val="0"/>
              </a:spcBef>
              <a:buClrTx/>
              <a:buFont typeface="Wingdings" panose="05000000000000000000" pitchFamily="2" charset="2"/>
              <a:buChar char="q"/>
            </a:pPr>
            <a:r>
              <a:rPr lang="en-US" sz="2600" dirty="0">
                <a:solidFill>
                  <a:schemeClr val="tx1"/>
                </a:solidFill>
              </a:rPr>
              <a:t>The hotel should store, preserve, prepare, cook and serve the food according to public health regulations. </a:t>
            </a:r>
          </a:p>
          <a:p>
            <a:pPr algn="just">
              <a:lnSpc>
                <a:spcPct val="120000"/>
              </a:lnSpc>
              <a:spcBef>
                <a:spcPts val="0"/>
              </a:spcBef>
              <a:buClrTx/>
              <a:buFont typeface="Wingdings" panose="05000000000000000000" pitchFamily="2" charset="2"/>
              <a:buChar char="q"/>
            </a:pPr>
            <a:r>
              <a:rPr lang="en-US" sz="2600" dirty="0">
                <a:solidFill>
                  <a:schemeClr val="tx1"/>
                </a:solidFill>
              </a:rPr>
              <a:t>The law a empowers closure of hotels which do not meet the regulations.</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86052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400" b="1" dirty="0"/>
              <a:t>Common Food Borne Diseases and Their Causes</a:t>
            </a:r>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385</a:t>
            </a:fld>
            <a:endParaRPr lang="en-US" sz="2800" b="1" dirty="0">
              <a:solidFill>
                <a:schemeClr val="tx1"/>
              </a:solidFill>
              <a:latin typeface="Bookman Old Style" panose="02050604050505020204" pitchFamily="18" charset="0"/>
            </a:endParaRPr>
          </a:p>
        </p:txBody>
      </p:sp>
      <p:pic>
        <p:nvPicPr>
          <p:cNvPr id="2" name="Picture 1"/>
          <p:cNvPicPr>
            <a:picLocks noChangeAspect="1"/>
          </p:cNvPicPr>
          <p:nvPr/>
        </p:nvPicPr>
        <p:blipFill>
          <a:blip r:embed="rId3"/>
          <a:stretch>
            <a:fillRect/>
          </a:stretch>
        </p:blipFill>
        <p:spPr>
          <a:xfrm>
            <a:off x="304800" y="885825"/>
            <a:ext cx="8001000" cy="5942222"/>
          </a:xfrm>
          <a:prstGeom prst="rect">
            <a:avLst/>
          </a:prstGeom>
        </p:spPr>
      </p:pic>
    </p:spTree>
    <p:extLst>
      <p:ext uri="{BB962C8B-B14F-4D97-AF65-F5344CB8AC3E}">
        <p14:creationId xmlns:p14="http://schemas.microsoft.com/office/powerpoint/2010/main" val="1005537122"/>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Handling and storage:</a:t>
            </a:r>
          </a:p>
          <a:p>
            <a:pPr marL="0" indent="0" algn="just">
              <a:lnSpc>
                <a:spcPct val="120000"/>
              </a:lnSpc>
              <a:spcBef>
                <a:spcPts val="0"/>
              </a:spcBef>
              <a:buClrTx/>
              <a:buNone/>
            </a:pPr>
            <a:r>
              <a:rPr lang="en-US" sz="2600" b="1" dirty="0">
                <a:solidFill>
                  <a:schemeClr val="tx1"/>
                </a:solidFill>
              </a:rPr>
              <a:t>Main types of food storage</a:t>
            </a:r>
          </a:p>
          <a:p>
            <a:pPr marL="0" indent="0" algn="just">
              <a:lnSpc>
                <a:spcPct val="120000"/>
              </a:lnSpc>
              <a:spcBef>
                <a:spcPts val="0"/>
              </a:spcBef>
              <a:buClrTx/>
              <a:buNone/>
            </a:pPr>
            <a:r>
              <a:rPr lang="en-US" sz="2600" dirty="0">
                <a:solidFill>
                  <a:schemeClr val="tx1"/>
                </a:solidFill>
              </a:rPr>
              <a:t>Storage will depend on the type and packaging of the food.</a:t>
            </a:r>
          </a:p>
          <a:p>
            <a:pPr algn="just">
              <a:lnSpc>
                <a:spcPct val="120000"/>
              </a:lnSpc>
              <a:spcBef>
                <a:spcPts val="0"/>
              </a:spcBef>
              <a:buClrTx/>
              <a:buFont typeface="Wingdings" panose="05000000000000000000" pitchFamily="2" charset="2"/>
              <a:buChar char="q"/>
            </a:pPr>
            <a:r>
              <a:rPr lang="en-US" sz="2600" u="sng" dirty="0">
                <a:solidFill>
                  <a:schemeClr val="tx1"/>
                </a:solidFill>
              </a:rPr>
              <a:t>Dry staples</a:t>
            </a:r>
          </a:p>
          <a:p>
            <a:pPr marL="0" indent="0" algn="just">
              <a:lnSpc>
                <a:spcPct val="120000"/>
              </a:lnSpc>
              <a:spcBef>
                <a:spcPts val="0"/>
              </a:spcBef>
              <a:buClrTx/>
              <a:buNone/>
            </a:pPr>
            <a:r>
              <a:rPr lang="en-US" sz="2600" dirty="0">
                <a:solidFill>
                  <a:schemeClr val="tx1"/>
                </a:solidFill>
              </a:rPr>
              <a:t>Dry staples are the base necessities of your food storage. These consist of things like flour, sugar, rice, beans, coffee, pancake mix, or even instant potato flakes. </a:t>
            </a:r>
          </a:p>
          <a:p>
            <a:pPr algn="just">
              <a:lnSpc>
                <a:spcPct val="120000"/>
              </a:lnSpc>
              <a:spcBef>
                <a:spcPts val="0"/>
              </a:spcBef>
              <a:buClrTx/>
              <a:buFont typeface="Wingdings" panose="05000000000000000000" pitchFamily="2" charset="2"/>
              <a:buChar char="q"/>
            </a:pPr>
            <a:r>
              <a:rPr lang="en-US" sz="2600" u="sng" dirty="0">
                <a:solidFill>
                  <a:schemeClr val="tx1"/>
                </a:solidFill>
              </a:rPr>
              <a:t>Freeze dried</a:t>
            </a:r>
          </a:p>
          <a:p>
            <a:pPr marL="0" indent="0" algn="just">
              <a:lnSpc>
                <a:spcPct val="120000"/>
              </a:lnSpc>
              <a:spcBef>
                <a:spcPts val="0"/>
              </a:spcBef>
              <a:buClrTx/>
              <a:buNone/>
            </a:pPr>
            <a:r>
              <a:rPr lang="en-US" sz="2600" dirty="0">
                <a:solidFill>
                  <a:schemeClr val="tx1"/>
                </a:solidFill>
              </a:rPr>
              <a:t>Freeze dried rations are prepared by freezing the food, placing it in a vacuum chamber, and then drying off any excess moisture. They are often sold in nitrogen sealed cans</a:t>
            </a:r>
          </a:p>
          <a:p>
            <a:pPr algn="just">
              <a:lnSpc>
                <a:spcPct val="120000"/>
              </a:lnSpc>
              <a:spcBef>
                <a:spcPts val="0"/>
              </a:spcBef>
              <a:buClrTx/>
              <a:buFont typeface="Wingdings" panose="05000000000000000000" pitchFamily="2" charset="2"/>
              <a:buChar char="q"/>
            </a:pPr>
            <a:r>
              <a:rPr lang="en-US" sz="2600" u="sng" dirty="0">
                <a:solidFill>
                  <a:schemeClr val="tx1"/>
                </a:solidFill>
              </a:rPr>
              <a:t>Dehydrated</a:t>
            </a:r>
          </a:p>
          <a:p>
            <a:pPr marL="0" indent="0" algn="just">
              <a:lnSpc>
                <a:spcPct val="120000"/>
              </a:lnSpc>
              <a:spcBef>
                <a:spcPts val="0"/>
              </a:spcBef>
              <a:buClrTx/>
              <a:buNone/>
            </a:pPr>
            <a:r>
              <a:rPr lang="en-US" sz="2600" dirty="0">
                <a:solidFill>
                  <a:schemeClr val="tx1"/>
                </a:solidFill>
              </a:rPr>
              <a:t>Dehydrated food shares many of the same characteristics as freeze dried, and is lightweight and long lasting.</a:t>
            </a:r>
          </a:p>
          <a:p>
            <a:pPr algn="just">
              <a:lnSpc>
                <a:spcPct val="120000"/>
              </a:lnSpc>
              <a:spcBef>
                <a:spcPts val="0"/>
              </a:spcBef>
              <a:buClrTx/>
              <a:buFont typeface="Wingdings" panose="05000000000000000000" pitchFamily="2" charset="2"/>
              <a:buChar char="q"/>
            </a:pPr>
            <a:r>
              <a:rPr lang="en-US" sz="2600" u="sng" dirty="0">
                <a:solidFill>
                  <a:schemeClr val="tx1"/>
                </a:solidFill>
              </a:rPr>
              <a:t>Canned.</a:t>
            </a:r>
          </a:p>
          <a:p>
            <a:pPr marL="0" indent="0" algn="just">
              <a:lnSpc>
                <a:spcPct val="120000"/>
              </a:lnSpc>
              <a:spcBef>
                <a:spcPts val="0"/>
              </a:spcBef>
              <a:buClrTx/>
              <a:buNone/>
            </a:pPr>
            <a:r>
              <a:rPr lang="en-US" sz="2600" dirty="0">
                <a:solidFill>
                  <a:schemeClr val="tx1"/>
                </a:solidFill>
              </a:rPr>
              <a:t>Canned food is a durable and cheap type of storage. Canned foods are not only the most readily available, but they are easy to use and rotate out, and they often require no water, heat, or preparation. </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653877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Food Handling. </a:t>
            </a:r>
            <a:r>
              <a:rPr lang="en-US" sz="2600" dirty="0">
                <a:solidFill>
                  <a:schemeClr val="tx1"/>
                </a:solidFill>
              </a:rPr>
              <a:t>Any aspect of the operations in the preparation, transport, storage, packaging, wrapping, exposure for sale, service, or delivery of food.</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safe handling practice refers to the handling guidelines and accessing processes of food product in order to prevent and rescue them from all the unwanted and unhealthy factors. These practices and actions can minimize risk from potential hazards and will enhance the quality and productivity of food.</a:t>
            </a:r>
          </a:p>
          <a:p>
            <a:pPr algn="just">
              <a:lnSpc>
                <a:spcPct val="120000"/>
              </a:lnSpc>
              <a:spcBef>
                <a:spcPts val="0"/>
              </a:spcBef>
              <a:buClrTx/>
              <a:buFont typeface="Wingdings" panose="05000000000000000000" pitchFamily="2" charset="2"/>
              <a:buChar char="q"/>
            </a:pPr>
            <a:r>
              <a:rPr lang="en-US" sz="2600" dirty="0">
                <a:solidFill>
                  <a:schemeClr val="tx1"/>
                </a:solidFill>
              </a:rPr>
              <a:t>Proper food handling, storage, and heating is the mainstay in preventing food poisoning. </a:t>
            </a:r>
          </a:p>
          <a:p>
            <a:pPr algn="just">
              <a:lnSpc>
                <a:spcPct val="120000"/>
              </a:lnSpc>
              <a:spcBef>
                <a:spcPts val="0"/>
              </a:spcBef>
              <a:buClrTx/>
              <a:buFont typeface="Wingdings" panose="05000000000000000000" pitchFamily="2" charset="2"/>
              <a:buChar char="q"/>
            </a:pPr>
            <a:r>
              <a:rPr lang="en-US" sz="2600" dirty="0">
                <a:solidFill>
                  <a:schemeClr val="tx1"/>
                </a:solidFill>
              </a:rPr>
              <a:t>Four issues / steps to keep food safe:</a:t>
            </a:r>
          </a:p>
          <a:p>
            <a:pPr algn="just">
              <a:lnSpc>
                <a:spcPct val="120000"/>
              </a:lnSpc>
              <a:spcBef>
                <a:spcPts val="0"/>
              </a:spcBef>
              <a:buClrTx/>
              <a:buFont typeface="Wingdings" panose="05000000000000000000" pitchFamily="2" charset="2"/>
              <a:buChar char="ü"/>
            </a:pPr>
            <a:r>
              <a:rPr lang="en-US" sz="2600" dirty="0">
                <a:solidFill>
                  <a:schemeClr val="tx1"/>
                </a:solidFill>
              </a:rPr>
              <a:t>Clean — Wash hands and surfaces often.</a:t>
            </a:r>
          </a:p>
          <a:p>
            <a:pPr algn="just">
              <a:lnSpc>
                <a:spcPct val="120000"/>
              </a:lnSpc>
              <a:spcBef>
                <a:spcPts val="0"/>
              </a:spcBef>
              <a:buClrTx/>
              <a:buFont typeface="Wingdings" panose="05000000000000000000" pitchFamily="2" charset="2"/>
              <a:buChar char="ü"/>
            </a:pPr>
            <a:r>
              <a:rPr lang="en-US" sz="2600" dirty="0">
                <a:solidFill>
                  <a:schemeClr val="tx1"/>
                </a:solidFill>
              </a:rPr>
              <a:t>Separate — Don't cross-contaminate.</a:t>
            </a:r>
          </a:p>
          <a:p>
            <a:pPr algn="just">
              <a:lnSpc>
                <a:spcPct val="120000"/>
              </a:lnSpc>
              <a:spcBef>
                <a:spcPts val="0"/>
              </a:spcBef>
              <a:buClrTx/>
              <a:buFont typeface="Wingdings" panose="05000000000000000000" pitchFamily="2" charset="2"/>
              <a:buChar char="ü"/>
            </a:pPr>
            <a:r>
              <a:rPr lang="en-US" sz="2600" dirty="0">
                <a:solidFill>
                  <a:schemeClr val="tx1"/>
                </a:solidFill>
              </a:rPr>
              <a:t>Cook — Cook to the right temperature.</a:t>
            </a:r>
          </a:p>
          <a:p>
            <a:pPr algn="just">
              <a:lnSpc>
                <a:spcPct val="120000"/>
              </a:lnSpc>
              <a:spcBef>
                <a:spcPts val="0"/>
              </a:spcBef>
              <a:buClrTx/>
              <a:buFont typeface="Wingdings" panose="05000000000000000000" pitchFamily="2" charset="2"/>
              <a:buChar char="ü"/>
            </a:pPr>
            <a:r>
              <a:rPr lang="en-US" sz="2600" dirty="0">
                <a:solidFill>
                  <a:schemeClr val="tx1"/>
                </a:solidFill>
              </a:rPr>
              <a:t>Chill — Refrigerate promptly.</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3919084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marL="0" indent="0" algn="just">
              <a:lnSpc>
                <a:spcPct val="120000"/>
              </a:lnSpc>
              <a:spcBef>
                <a:spcPts val="0"/>
              </a:spcBef>
              <a:buClrTx/>
              <a:buNone/>
            </a:pPr>
            <a:r>
              <a:rPr lang="en-GB" sz="2600" b="1" dirty="0">
                <a:solidFill>
                  <a:srgbClr val="00B050"/>
                </a:solidFill>
              </a:rPr>
              <a:t>FOOD SPOILAGE</a:t>
            </a:r>
          </a:p>
          <a:p>
            <a:pPr algn="just">
              <a:lnSpc>
                <a:spcPct val="120000"/>
              </a:lnSpc>
              <a:spcBef>
                <a:spcPts val="0"/>
              </a:spcBef>
              <a:buClrTx/>
              <a:buFont typeface="Wingdings" panose="05000000000000000000" pitchFamily="2" charset="2"/>
              <a:buChar char="q"/>
            </a:pPr>
            <a:r>
              <a:rPr lang="en-US" sz="2600" b="1" dirty="0">
                <a:solidFill>
                  <a:schemeClr val="tx1"/>
                </a:solidFill>
              </a:rPr>
              <a:t>Spoilage </a:t>
            </a:r>
            <a:r>
              <a:rPr lang="en-US" sz="2600" dirty="0">
                <a:solidFill>
                  <a:schemeClr val="tx1"/>
                </a:solidFill>
              </a:rPr>
              <a:t>is the process in which food deteriorates to the point in which it is not edible to humans or its quality of edibility becomes reduced. OR</a:t>
            </a:r>
          </a:p>
          <a:p>
            <a:pPr algn="just">
              <a:lnSpc>
                <a:spcPct val="120000"/>
              </a:lnSpc>
              <a:spcBef>
                <a:spcPts val="0"/>
              </a:spcBef>
              <a:buClrTx/>
              <a:buFont typeface="Wingdings" panose="05000000000000000000" pitchFamily="2" charset="2"/>
              <a:buChar char="q"/>
            </a:pPr>
            <a:r>
              <a:rPr lang="en-US" sz="2600" dirty="0">
                <a:solidFill>
                  <a:schemeClr val="tx1"/>
                </a:solidFill>
              </a:rPr>
              <a:t>Means the original nutritional value, texture, </a:t>
            </a:r>
            <a:r>
              <a:rPr lang="en-US" sz="2600" dirty="0" err="1">
                <a:solidFill>
                  <a:schemeClr val="tx1"/>
                </a:solidFill>
              </a:rPr>
              <a:t>flavour</a:t>
            </a:r>
            <a:r>
              <a:rPr lang="en-US" sz="2600" dirty="0">
                <a:solidFill>
                  <a:schemeClr val="tx1"/>
                </a:solidFill>
              </a:rPr>
              <a:t> of the food are damaged, the food become harmful to people and unsuitable to eat. OR</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Food spoilage </a:t>
            </a:r>
            <a:r>
              <a:rPr lang="en-US" sz="2600" dirty="0">
                <a:solidFill>
                  <a:schemeClr val="tx1"/>
                </a:solidFill>
              </a:rPr>
              <a:t>is a change in a food that makes it unfit or undesirable for consumption.</a:t>
            </a:r>
          </a:p>
          <a:p>
            <a:pPr algn="just">
              <a:lnSpc>
                <a:spcPct val="120000"/>
              </a:lnSpc>
              <a:spcBef>
                <a:spcPts val="0"/>
              </a:spcBef>
              <a:buClrTx/>
              <a:buFont typeface="Wingdings" panose="05000000000000000000" pitchFamily="2" charset="2"/>
              <a:buChar char="q"/>
            </a:pPr>
            <a:r>
              <a:rPr lang="en-US" sz="2600" dirty="0">
                <a:solidFill>
                  <a:schemeClr val="tx1"/>
                </a:solidFill>
              </a:rPr>
              <a:t>Food spoilage occurs when a contaminant or naturally occurring enzymes cause the food to deteriorate or change in undesirable ways.</a:t>
            </a:r>
          </a:p>
          <a:p>
            <a:pPr algn="just">
              <a:lnSpc>
                <a:spcPct val="120000"/>
              </a:lnSpc>
              <a:spcBef>
                <a:spcPts val="0"/>
              </a:spcBef>
              <a:buClrTx/>
              <a:buFont typeface="Wingdings" panose="05000000000000000000" pitchFamily="2" charset="2"/>
              <a:buChar char="q"/>
            </a:pPr>
            <a:r>
              <a:rPr lang="en-US" sz="2600" dirty="0">
                <a:solidFill>
                  <a:schemeClr val="tx1"/>
                </a:solidFill>
              </a:rPr>
              <a:t>Various external forces are responsible for the spoilage of food</a:t>
            </a:r>
          </a:p>
          <a:p>
            <a:pPr algn="just">
              <a:lnSpc>
                <a:spcPct val="120000"/>
              </a:lnSpc>
              <a:spcBef>
                <a:spcPts val="0"/>
              </a:spcBef>
              <a:buClrTx/>
              <a:buFont typeface="Wingdings" panose="05000000000000000000" pitchFamily="2" charset="2"/>
              <a:buChar char="q"/>
            </a:pPr>
            <a:r>
              <a:rPr lang="en-US" sz="2600" dirty="0">
                <a:solidFill>
                  <a:schemeClr val="tx1"/>
                </a:solidFill>
              </a:rPr>
              <a:t>For instance, fruits are often contaminated with yeasts because yeasts ferment the carbohydrates in fruits.</a:t>
            </a:r>
          </a:p>
          <a:p>
            <a:pPr algn="just">
              <a:lnSpc>
                <a:spcPct val="120000"/>
              </a:lnSpc>
              <a:spcBef>
                <a:spcPts val="0"/>
              </a:spcBef>
              <a:buClrTx/>
              <a:buFont typeface="Wingdings" panose="05000000000000000000" pitchFamily="2" charset="2"/>
              <a:buChar char="q"/>
            </a:pPr>
            <a:r>
              <a:rPr lang="en-US" sz="2600" dirty="0">
                <a:solidFill>
                  <a:schemeClr val="tx1"/>
                </a:solidFill>
              </a:rPr>
              <a:t>Most of the time, food is described as spoiled when its appearance, texture, flavor, or odor has changed</a:t>
            </a:r>
          </a:p>
          <a:p>
            <a:pPr algn="just">
              <a:lnSpc>
                <a:spcPct val="120000"/>
              </a:lnSpc>
              <a:spcBef>
                <a:spcPts val="0"/>
              </a:spcBef>
              <a:buClrTx/>
              <a:buFont typeface="Wingdings" panose="05000000000000000000" pitchFamily="2" charset="2"/>
              <a:buChar char="q"/>
            </a:pPr>
            <a:r>
              <a:rPr lang="en-US" sz="2600" dirty="0">
                <a:solidFill>
                  <a:schemeClr val="tx1"/>
                </a:solidFill>
              </a:rPr>
              <a:t>Food that is capable of spoiling is referred to as </a:t>
            </a:r>
            <a:r>
              <a:rPr lang="en-US" sz="2600" b="1" dirty="0">
                <a:solidFill>
                  <a:schemeClr val="tx1"/>
                </a:solidFill>
              </a:rPr>
              <a:t>perishable food.</a:t>
            </a:r>
          </a:p>
          <a:p>
            <a:pPr algn="just">
              <a:lnSpc>
                <a:spcPct val="120000"/>
              </a:lnSpc>
              <a:spcBef>
                <a:spcPts val="0"/>
              </a:spcBef>
              <a:buClrTx/>
              <a:buFont typeface="Wingdings" panose="05000000000000000000" pitchFamily="2" charset="2"/>
              <a:buChar char="q"/>
            </a:pPr>
            <a:r>
              <a:rPr lang="en-US" sz="2600" b="1" dirty="0">
                <a:solidFill>
                  <a:schemeClr val="tx1"/>
                </a:solidFill>
              </a:rPr>
              <a:t>Artificial contamination </a:t>
            </a:r>
            <a:r>
              <a:rPr lang="en-US" sz="2600" dirty="0">
                <a:solidFill>
                  <a:schemeClr val="tx1"/>
                </a:solidFill>
              </a:rPr>
              <a:t>occurs when food is handled or processed, such as when fecal bacteria enter food through improper handling procedures.</a:t>
            </a: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7866851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Natural contamination </a:t>
            </a:r>
            <a:r>
              <a:rPr lang="en-US" sz="2600" dirty="0">
                <a:solidFill>
                  <a:schemeClr val="tx1"/>
                </a:solidFill>
              </a:rPr>
              <a:t>occurs when microorganisms attach themselves to foods while the foods are in their growing stages</a:t>
            </a:r>
          </a:p>
          <a:p>
            <a:pPr marL="0" indent="0" algn="just">
              <a:lnSpc>
                <a:spcPct val="120000"/>
              </a:lnSpc>
              <a:spcBef>
                <a:spcPts val="0"/>
              </a:spcBef>
              <a:buClrTx/>
              <a:buNone/>
            </a:pPr>
            <a:r>
              <a:rPr lang="en-GB" sz="2600" b="1" dirty="0">
                <a:solidFill>
                  <a:schemeClr val="tx1"/>
                </a:solidFill>
              </a:rPr>
              <a:t>Food Spoilage agents</a:t>
            </a:r>
          </a:p>
          <a:p>
            <a:pPr>
              <a:buClrTx/>
              <a:buFont typeface="Wingdings" panose="05000000000000000000" pitchFamily="2" charset="2"/>
              <a:buChar char="q"/>
            </a:pPr>
            <a:r>
              <a:rPr lang="en-US" sz="4400" baseline="30000" dirty="0">
                <a:solidFill>
                  <a:schemeClr val="tx1"/>
                </a:solidFill>
                <a:cs typeface="Tahoma" pitchFamily="34" charset="0"/>
              </a:rPr>
              <a:t>Microorganisms</a:t>
            </a:r>
          </a:p>
          <a:p>
            <a:pPr lvl="2">
              <a:buClrTx/>
              <a:buFont typeface="Wingdings" panose="05000000000000000000" pitchFamily="2" charset="2"/>
              <a:buChar char="§"/>
            </a:pPr>
            <a:r>
              <a:rPr lang="en-US" sz="4400" baseline="30000" dirty="0">
                <a:solidFill>
                  <a:schemeClr val="tx1"/>
                </a:solidFill>
                <a:cs typeface="Tahoma" pitchFamily="34" charset="0"/>
              </a:rPr>
              <a:t>Bacteria- main food spoilage agents</a:t>
            </a:r>
          </a:p>
          <a:p>
            <a:pPr lvl="2">
              <a:buClrTx/>
              <a:buFont typeface="Wingdings" panose="05000000000000000000" pitchFamily="2" charset="2"/>
              <a:buChar char="§"/>
            </a:pPr>
            <a:r>
              <a:rPr lang="en-US" sz="4400" baseline="30000" dirty="0">
                <a:solidFill>
                  <a:schemeClr val="tx1"/>
                </a:solidFill>
                <a:cs typeface="Tahoma" pitchFamily="34" charset="0"/>
              </a:rPr>
              <a:t>Viruses</a:t>
            </a:r>
          </a:p>
          <a:p>
            <a:pPr lvl="2">
              <a:buClrTx/>
              <a:buFont typeface="Wingdings" panose="05000000000000000000" pitchFamily="2" charset="2"/>
              <a:buChar char="§"/>
            </a:pPr>
            <a:r>
              <a:rPr lang="en-US" sz="4400" baseline="30000" dirty="0">
                <a:solidFill>
                  <a:schemeClr val="tx1"/>
                </a:solidFill>
                <a:cs typeface="Tahoma" pitchFamily="34" charset="0"/>
              </a:rPr>
              <a:t>Fungi- Yeasts and </a:t>
            </a:r>
            <a:r>
              <a:rPr lang="en-US" sz="4400" baseline="30000" dirty="0" err="1">
                <a:solidFill>
                  <a:schemeClr val="tx1"/>
                </a:solidFill>
                <a:cs typeface="Tahoma" pitchFamily="34" charset="0"/>
              </a:rPr>
              <a:t>moulds</a:t>
            </a:r>
            <a:endParaRPr lang="en-US" sz="4400" baseline="30000" dirty="0">
              <a:solidFill>
                <a:schemeClr val="tx1"/>
              </a:solidFill>
              <a:cs typeface="Tahoma" pitchFamily="34" charset="0"/>
            </a:endParaRPr>
          </a:p>
          <a:p>
            <a:pPr>
              <a:buClrTx/>
              <a:buFont typeface="Wingdings" panose="05000000000000000000" pitchFamily="2" charset="2"/>
              <a:buChar char="q"/>
            </a:pPr>
            <a:r>
              <a:rPr lang="en-US" sz="4400" baseline="30000" dirty="0">
                <a:solidFill>
                  <a:schemeClr val="tx1"/>
                </a:solidFill>
                <a:cs typeface="Tahoma" pitchFamily="34" charset="0"/>
              </a:rPr>
              <a:t>Enzymes</a:t>
            </a:r>
          </a:p>
          <a:p>
            <a:pPr>
              <a:buClrTx/>
              <a:buFont typeface="Wingdings" panose="05000000000000000000" pitchFamily="2" charset="2"/>
              <a:buChar char="q"/>
            </a:pPr>
            <a:r>
              <a:rPr lang="en-US" sz="4400" baseline="30000" dirty="0">
                <a:solidFill>
                  <a:schemeClr val="tx1"/>
                </a:solidFill>
                <a:cs typeface="Tahoma" pitchFamily="34" charset="0"/>
              </a:rPr>
              <a:t>Chemical Reactions</a:t>
            </a:r>
          </a:p>
          <a:p>
            <a:pPr>
              <a:buClrTx/>
              <a:buFont typeface="Wingdings" panose="05000000000000000000" pitchFamily="2" charset="2"/>
              <a:buChar char="q"/>
            </a:pPr>
            <a:r>
              <a:rPr lang="en-US" sz="4400" baseline="30000" dirty="0">
                <a:solidFill>
                  <a:schemeClr val="tx1"/>
                </a:solidFill>
                <a:cs typeface="Tahoma" pitchFamily="34" charset="0"/>
              </a:rPr>
              <a:t>Physical Reactions</a:t>
            </a:r>
          </a:p>
          <a:p>
            <a:pPr>
              <a:buClrTx/>
              <a:buFont typeface="Wingdings" panose="05000000000000000000" pitchFamily="2" charset="2"/>
              <a:buChar char="q"/>
            </a:pPr>
            <a:r>
              <a:rPr lang="en-US" sz="4400" baseline="30000" dirty="0">
                <a:solidFill>
                  <a:schemeClr val="tx1"/>
                </a:solidFill>
                <a:cs typeface="Tahoma" pitchFamily="34" charset="0"/>
              </a:rPr>
              <a:t>Insects, rodents, and birds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6154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graphicFrame>
        <p:nvGraphicFramePr>
          <p:cNvPr id="4" name="Group 82">
            <a:extLst>
              <a:ext uri="{FF2B5EF4-FFF2-40B4-BE49-F238E27FC236}">
                <a16:creationId xmlns:a16="http://schemas.microsoft.com/office/drawing/2014/main" id="{E61385F5-1C02-41F3-A3F4-E32007197E30}"/>
              </a:ext>
            </a:extLst>
          </p:cNvPr>
          <p:cNvGraphicFramePr>
            <a:graphicFrameLocks noGrp="1"/>
          </p:cNvGraphicFramePr>
          <p:nvPr>
            <p:extLst>
              <p:ext uri="{D42A27DB-BD31-4B8C-83A1-F6EECF244321}">
                <p14:modId xmlns:p14="http://schemas.microsoft.com/office/powerpoint/2010/main" val="2837767531"/>
              </p:ext>
            </p:extLst>
          </p:nvPr>
        </p:nvGraphicFramePr>
        <p:xfrm>
          <a:off x="19044" y="0"/>
          <a:ext cx="9124956" cy="6858001"/>
        </p:xfrm>
        <a:graphic>
          <a:graphicData uri="http://schemas.openxmlformats.org/drawingml/2006/table">
            <a:tbl>
              <a:tblPr/>
              <a:tblGrid>
                <a:gridCol w="2281239">
                  <a:extLst>
                    <a:ext uri="{9D8B030D-6E8A-4147-A177-3AD203B41FA5}">
                      <a16:colId xmlns:a16="http://schemas.microsoft.com/office/drawing/2014/main" val="20000"/>
                    </a:ext>
                  </a:extLst>
                </a:gridCol>
                <a:gridCol w="2281239">
                  <a:extLst>
                    <a:ext uri="{9D8B030D-6E8A-4147-A177-3AD203B41FA5}">
                      <a16:colId xmlns:a16="http://schemas.microsoft.com/office/drawing/2014/main" val="20001"/>
                    </a:ext>
                  </a:extLst>
                </a:gridCol>
                <a:gridCol w="2281239">
                  <a:extLst>
                    <a:ext uri="{9D8B030D-6E8A-4147-A177-3AD203B41FA5}">
                      <a16:colId xmlns:a16="http://schemas.microsoft.com/office/drawing/2014/main" val="20002"/>
                    </a:ext>
                  </a:extLst>
                </a:gridCol>
                <a:gridCol w="2281239">
                  <a:extLst>
                    <a:ext uri="{9D8B030D-6E8A-4147-A177-3AD203B41FA5}">
                      <a16:colId xmlns:a16="http://schemas.microsoft.com/office/drawing/2014/main" val="20003"/>
                    </a:ext>
                  </a:extLst>
                </a:gridCol>
              </a:tblGrid>
              <a:tr h="1230313">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Micronutrient (fat soluble)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Functions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&amp; toxicity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168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A(retinol)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Fish liver oils, egg yolk, butter, cream, vitamin A fortified foods, green leafy veg, yellow fruit etc.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Promotes health of epithelial tissues, eyes, glycoprotein synthesis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Night blindness, xeropthalmia, keratomalacia, increased morbidity and mortality in children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 headache, peeling of the skin, bone thickening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D (calciferol)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Ultraviolet irradiation of the skin, milk and milk products, fish liver oils, egg yolk, liver</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Calcium and phosphorus absorption, mineralization and collagen maturation of bone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rickets,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osteomalacia</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(softening of bones)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anorexia, renal failure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5139568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chemeClr val="tx1"/>
                </a:solidFill>
              </a:rPr>
              <a:t>Signs of Spoilage</a:t>
            </a:r>
          </a:p>
          <a:p>
            <a:pPr algn="just">
              <a:lnSpc>
                <a:spcPct val="120000"/>
              </a:lnSpc>
              <a:spcBef>
                <a:spcPts val="0"/>
              </a:spcBef>
              <a:buClrTx/>
              <a:buFont typeface="Wingdings" panose="05000000000000000000" pitchFamily="2" charset="2"/>
              <a:buChar char="q"/>
            </a:pPr>
            <a:r>
              <a:rPr lang="en-US" sz="2600" dirty="0">
                <a:solidFill>
                  <a:schemeClr val="tx1"/>
                </a:solidFill>
              </a:rPr>
              <a:t>Discoloration</a:t>
            </a:r>
          </a:p>
          <a:p>
            <a:pPr algn="just">
              <a:lnSpc>
                <a:spcPct val="120000"/>
              </a:lnSpc>
              <a:spcBef>
                <a:spcPts val="0"/>
              </a:spcBef>
              <a:buClrTx/>
              <a:buFont typeface="Wingdings" panose="05000000000000000000" pitchFamily="2" charset="2"/>
              <a:buChar char="q"/>
            </a:pPr>
            <a:r>
              <a:rPr lang="en-US" sz="2600" dirty="0">
                <a:solidFill>
                  <a:schemeClr val="tx1"/>
                </a:solidFill>
              </a:rPr>
              <a:t> Off odor</a:t>
            </a:r>
          </a:p>
          <a:p>
            <a:pPr algn="just">
              <a:lnSpc>
                <a:spcPct val="120000"/>
              </a:lnSpc>
              <a:spcBef>
                <a:spcPts val="0"/>
              </a:spcBef>
              <a:buClrTx/>
              <a:buFont typeface="Wingdings" panose="05000000000000000000" pitchFamily="2" charset="2"/>
              <a:buChar char="q"/>
            </a:pPr>
            <a:r>
              <a:rPr lang="en-US" sz="2600" dirty="0">
                <a:solidFill>
                  <a:schemeClr val="tx1"/>
                </a:solidFill>
              </a:rPr>
              <a:t> Fuzzy growth on the surface</a:t>
            </a:r>
          </a:p>
          <a:p>
            <a:pPr algn="just">
              <a:lnSpc>
                <a:spcPct val="120000"/>
              </a:lnSpc>
              <a:spcBef>
                <a:spcPts val="0"/>
              </a:spcBef>
              <a:buClrTx/>
              <a:buFont typeface="Wingdings" panose="05000000000000000000" pitchFamily="2" charset="2"/>
              <a:buChar char="q"/>
            </a:pPr>
            <a:r>
              <a:rPr lang="en-US" sz="2600" dirty="0">
                <a:solidFill>
                  <a:schemeClr val="tx1"/>
                </a:solidFill>
              </a:rPr>
              <a:t> Slimy feel on the surface</a:t>
            </a:r>
          </a:p>
          <a:p>
            <a:pPr algn="just">
              <a:lnSpc>
                <a:spcPct val="120000"/>
              </a:lnSpc>
              <a:spcBef>
                <a:spcPts val="0"/>
              </a:spcBef>
              <a:buClrTx/>
              <a:buFont typeface="Wingdings" panose="05000000000000000000" pitchFamily="2" charset="2"/>
              <a:buChar char="q"/>
            </a:pPr>
            <a:r>
              <a:rPr lang="en-US" sz="2600" dirty="0">
                <a:solidFill>
                  <a:schemeClr val="tx1"/>
                </a:solidFill>
              </a:rPr>
              <a:t> Foaming or gas bubbles in the product</a:t>
            </a:r>
          </a:p>
          <a:p>
            <a:pPr algn="just">
              <a:lnSpc>
                <a:spcPct val="120000"/>
              </a:lnSpc>
              <a:spcBef>
                <a:spcPts val="0"/>
              </a:spcBef>
              <a:buClrTx/>
              <a:buFont typeface="Wingdings" panose="05000000000000000000" pitchFamily="2" charset="2"/>
              <a:buChar char="q"/>
            </a:pPr>
            <a:r>
              <a:rPr lang="en-US" sz="2600" dirty="0">
                <a:solidFill>
                  <a:schemeClr val="tx1"/>
                </a:solidFill>
              </a:rPr>
              <a:t> Bulging or corroded can</a:t>
            </a:r>
          </a:p>
          <a:p>
            <a:pPr algn="just">
              <a:lnSpc>
                <a:spcPct val="120000"/>
              </a:lnSpc>
              <a:spcBef>
                <a:spcPts val="0"/>
              </a:spcBef>
              <a:buClrTx/>
              <a:buFont typeface="Wingdings" panose="05000000000000000000" pitchFamily="2" charset="2"/>
              <a:buChar char="q"/>
            </a:pPr>
            <a:r>
              <a:rPr lang="en-US" sz="2600" dirty="0">
                <a:solidFill>
                  <a:schemeClr val="tx1"/>
                </a:solidFill>
              </a:rPr>
              <a:t> Cloudy appearance</a:t>
            </a:r>
          </a:p>
          <a:p>
            <a:pPr algn="just">
              <a:lnSpc>
                <a:spcPct val="120000"/>
              </a:lnSpc>
              <a:spcBef>
                <a:spcPts val="0"/>
              </a:spcBef>
              <a:buClrTx/>
              <a:buFont typeface="Wingdings" panose="05000000000000000000" pitchFamily="2" charset="2"/>
              <a:buChar char="q"/>
            </a:pPr>
            <a:r>
              <a:rPr lang="en-US" sz="2600" dirty="0">
                <a:solidFill>
                  <a:schemeClr val="tx1"/>
                </a:solidFill>
              </a:rPr>
              <a:t> Off flavor</a:t>
            </a:r>
          </a:p>
          <a:p>
            <a:pPr algn="just">
              <a:lnSpc>
                <a:spcPct val="120000"/>
              </a:lnSpc>
              <a:spcBef>
                <a:spcPts val="0"/>
              </a:spcBef>
              <a:buClrTx/>
              <a:buFont typeface="Wingdings" panose="05000000000000000000" pitchFamily="2" charset="2"/>
              <a:buChar char="q"/>
            </a:pPr>
            <a:r>
              <a:rPr lang="en-US" sz="2600" dirty="0">
                <a:solidFill>
                  <a:schemeClr val="tx1"/>
                </a:solidFill>
              </a:rPr>
              <a:t> Mushy texture</a:t>
            </a:r>
          </a:p>
          <a:p>
            <a:pPr algn="just">
              <a:lnSpc>
                <a:spcPct val="120000"/>
              </a:lnSpc>
              <a:spcBef>
                <a:spcPts val="0"/>
              </a:spcBef>
              <a:buClrTx/>
              <a:buFont typeface="Wingdings" panose="05000000000000000000" pitchFamily="2" charset="2"/>
              <a:buChar char="q"/>
            </a:pPr>
            <a:r>
              <a:rPr lang="en-US" sz="2600" dirty="0">
                <a:solidFill>
                  <a:schemeClr val="tx1"/>
                </a:solidFill>
              </a:rPr>
              <a:t> Soft spots or breaks in the skin on fruits and vegetables</a:t>
            </a:r>
          </a:p>
          <a:p>
            <a:pPr algn="just">
              <a:lnSpc>
                <a:spcPct val="120000"/>
              </a:lnSpc>
              <a:spcBef>
                <a:spcPts val="0"/>
              </a:spcBef>
              <a:buClrTx/>
              <a:buFont typeface="Wingdings" panose="05000000000000000000" pitchFamily="2" charset="2"/>
              <a:buChar char="q"/>
            </a:pPr>
            <a:r>
              <a:rPr lang="en-US" sz="2600" dirty="0">
                <a:solidFill>
                  <a:schemeClr val="tx1"/>
                </a:solidFill>
              </a:rPr>
              <a:t>If you suspect a food is spoiled, DO NOT TASTE IT.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6978943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76200"/>
            <a:ext cx="8886831" cy="6610451"/>
          </a:xfrm>
        </p:spPr>
        <p:txBody>
          <a:bodyPr>
            <a:normAutofit fontScale="92500" lnSpcReduction="10000"/>
          </a:bodyPr>
          <a:lstStyle/>
          <a:p>
            <a:pPr marL="0" indent="0" algn="just">
              <a:lnSpc>
                <a:spcPct val="120000"/>
              </a:lnSpc>
              <a:spcBef>
                <a:spcPts val="0"/>
              </a:spcBef>
              <a:buClrTx/>
              <a:buNone/>
            </a:pPr>
            <a:r>
              <a:rPr lang="en-GB" sz="2600" b="1" dirty="0">
                <a:solidFill>
                  <a:schemeClr val="tx1"/>
                </a:solidFill>
              </a:rPr>
              <a:t>Types of food spoilage</a:t>
            </a:r>
          </a:p>
          <a:p>
            <a:pPr marL="0" indent="0" algn="just">
              <a:lnSpc>
                <a:spcPct val="120000"/>
              </a:lnSpc>
              <a:spcBef>
                <a:spcPts val="0"/>
              </a:spcBef>
              <a:buClrTx/>
              <a:buNone/>
            </a:pPr>
            <a:r>
              <a:rPr lang="en-US" sz="2600" dirty="0">
                <a:solidFill>
                  <a:schemeClr val="tx1"/>
                </a:solidFill>
              </a:rPr>
              <a:t>1. </a:t>
            </a:r>
            <a:r>
              <a:rPr lang="en-US" sz="2600" u="sng" dirty="0">
                <a:solidFill>
                  <a:schemeClr val="tx1"/>
                </a:solidFill>
              </a:rPr>
              <a:t>Microbial Spoilage</a:t>
            </a:r>
          </a:p>
          <a:p>
            <a:pPr algn="just">
              <a:lnSpc>
                <a:spcPct val="120000"/>
              </a:lnSpc>
              <a:spcBef>
                <a:spcPts val="0"/>
              </a:spcBef>
              <a:buClrTx/>
              <a:buFont typeface="Wingdings" panose="05000000000000000000" pitchFamily="2" charset="2"/>
              <a:buChar char="q"/>
            </a:pPr>
            <a:r>
              <a:rPr lang="en-US" sz="2600" dirty="0">
                <a:solidFill>
                  <a:schemeClr val="tx1"/>
                </a:solidFill>
              </a:rPr>
              <a:t>Three types of microorganisms that cause food spoilage are yeasts, </a:t>
            </a:r>
            <a:r>
              <a:rPr lang="en-US" sz="2600" dirty="0" err="1">
                <a:solidFill>
                  <a:schemeClr val="tx1"/>
                </a:solidFill>
              </a:rPr>
              <a:t>moulds</a:t>
            </a:r>
            <a:r>
              <a:rPr lang="en-US" sz="2600" dirty="0">
                <a:solidFill>
                  <a:schemeClr val="tx1"/>
                </a:solidFill>
              </a:rPr>
              <a:t> and bacteria.</a:t>
            </a:r>
          </a:p>
          <a:p>
            <a:pPr marL="0" indent="0" algn="just">
              <a:lnSpc>
                <a:spcPct val="120000"/>
              </a:lnSpc>
              <a:spcBef>
                <a:spcPts val="0"/>
              </a:spcBef>
              <a:buClrTx/>
              <a:buNone/>
            </a:pPr>
            <a:r>
              <a:rPr lang="en-US" sz="2600" dirty="0">
                <a:solidFill>
                  <a:schemeClr val="tx1"/>
                </a:solidFill>
              </a:rPr>
              <a:t>2. </a:t>
            </a:r>
            <a:r>
              <a:rPr lang="en-US" sz="2600" u="sng" dirty="0" err="1">
                <a:solidFill>
                  <a:schemeClr val="tx1"/>
                </a:solidFill>
              </a:rPr>
              <a:t>Enzymic</a:t>
            </a:r>
            <a:r>
              <a:rPr lang="en-US" sz="2600" u="sng" dirty="0">
                <a:solidFill>
                  <a:schemeClr val="tx1"/>
                </a:solidFill>
              </a:rPr>
              <a:t>  and Chemical Spoilage </a:t>
            </a:r>
          </a:p>
          <a:p>
            <a:pPr algn="just">
              <a:lnSpc>
                <a:spcPct val="120000"/>
              </a:lnSpc>
              <a:spcBef>
                <a:spcPts val="0"/>
              </a:spcBef>
              <a:buClrTx/>
              <a:buFont typeface="Wingdings" panose="05000000000000000000" pitchFamily="2" charset="2"/>
              <a:buChar char="q"/>
            </a:pPr>
            <a:r>
              <a:rPr lang="en-US" sz="2600" dirty="0">
                <a:solidFill>
                  <a:schemeClr val="tx1"/>
                </a:solidFill>
              </a:rPr>
              <a:t>Also referred to as autolysis. Autolysis is self-digestion emanating from factors within the food tissues themselves.  </a:t>
            </a:r>
          </a:p>
          <a:p>
            <a:pPr algn="just">
              <a:lnSpc>
                <a:spcPct val="120000"/>
              </a:lnSpc>
              <a:spcBef>
                <a:spcPts val="0"/>
              </a:spcBef>
              <a:buClrTx/>
              <a:buFont typeface="Wingdings" panose="05000000000000000000" pitchFamily="2" charset="2"/>
              <a:buChar char="q"/>
            </a:pPr>
            <a:r>
              <a:rPr lang="en-US" sz="2600" dirty="0">
                <a:solidFill>
                  <a:schemeClr val="tx1"/>
                </a:solidFill>
              </a:rPr>
              <a:t>These factors are mainly enzymes and chemical compounds. </a:t>
            </a:r>
          </a:p>
          <a:p>
            <a:pPr algn="just">
              <a:lnSpc>
                <a:spcPct val="120000"/>
              </a:lnSpc>
              <a:spcBef>
                <a:spcPts val="0"/>
              </a:spcBef>
              <a:buClrTx/>
              <a:buFont typeface="Wingdings" panose="05000000000000000000" pitchFamily="2" charset="2"/>
              <a:buChar char="q"/>
            </a:pPr>
            <a:r>
              <a:rPr lang="en-US" sz="2600" dirty="0">
                <a:solidFill>
                  <a:schemeClr val="tx1"/>
                </a:solidFill>
              </a:rPr>
              <a:t>Enzymes are proteins found in all plants and animals. </a:t>
            </a:r>
          </a:p>
          <a:p>
            <a:pPr algn="just">
              <a:lnSpc>
                <a:spcPct val="120000"/>
              </a:lnSpc>
              <a:spcBef>
                <a:spcPts val="0"/>
              </a:spcBef>
              <a:buClrTx/>
              <a:buFont typeface="Wingdings" panose="05000000000000000000" pitchFamily="2" charset="2"/>
              <a:buChar char="q"/>
            </a:pPr>
            <a:r>
              <a:rPr lang="en-US" sz="2600" dirty="0">
                <a:solidFill>
                  <a:schemeClr val="tx1"/>
                </a:solidFill>
              </a:rPr>
              <a:t>Examples of such spoilage are:</a:t>
            </a:r>
          </a:p>
          <a:p>
            <a:pPr algn="just">
              <a:lnSpc>
                <a:spcPct val="120000"/>
              </a:lnSpc>
              <a:spcBef>
                <a:spcPts val="0"/>
              </a:spcBef>
              <a:buClrTx/>
              <a:buFont typeface="Wingdings" panose="05000000000000000000" pitchFamily="2" charset="2"/>
              <a:buChar char="q"/>
            </a:pPr>
            <a:r>
              <a:rPr lang="en-US" sz="2600" dirty="0">
                <a:solidFill>
                  <a:schemeClr val="tx1"/>
                </a:solidFill>
              </a:rPr>
              <a:t>Enzymatic browning- it is initiated by the enzyme polyphenol oxidase (</a:t>
            </a:r>
            <a:r>
              <a:rPr lang="en-US" sz="2600" dirty="0" err="1">
                <a:solidFill>
                  <a:schemeClr val="tx1"/>
                </a:solidFill>
              </a:rPr>
              <a:t>polyphenolase</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The action of this enzyme results in </a:t>
            </a:r>
            <a:r>
              <a:rPr lang="en-US" sz="2600" dirty="0" err="1">
                <a:solidFill>
                  <a:schemeClr val="tx1"/>
                </a:solidFill>
              </a:rPr>
              <a:t>slightlyly</a:t>
            </a:r>
            <a:r>
              <a:rPr lang="en-US" sz="2600" dirty="0">
                <a:solidFill>
                  <a:schemeClr val="tx1"/>
                </a:solidFill>
              </a:rPr>
              <a:t> brown discoloration accompanied by undesirable changes in flavor and texture in fruits and vegetables e.g. apples, potatoes, avocadoes, beetroot </a:t>
            </a:r>
            <a:r>
              <a:rPr lang="en-US" sz="2600" dirty="0" err="1">
                <a:solidFill>
                  <a:schemeClr val="tx1"/>
                </a:solidFill>
              </a:rPr>
              <a:t>etc</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228005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dirty="0">
                <a:solidFill>
                  <a:schemeClr val="tx1"/>
                </a:solidFill>
              </a:rPr>
              <a:t>3. </a:t>
            </a:r>
            <a:r>
              <a:rPr lang="en-US" sz="2600" u="sng" dirty="0">
                <a:solidFill>
                  <a:schemeClr val="tx1"/>
                </a:solidFill>
              </a:rPr>
              <a:t>Insects, rodents and birds</a:t>
            </a:r>
          </a:p>
          <a:p>
            <a:pPr algn="just">
              <a:lnSpc>
                <a:spcPct val="120000"/>
              </a:lnSpc>
              <a:spcBef>
                <a:spcPts val="0"/>
              </a:spcBef>
              <a:buClrTx/>
              <a:buFont typeface="Wingdings" panose="05000000000000000000" pitchFamily="2" charset="2"/>
              <a:buChar char="q"/>
            </a:pPr>
            <a:r>
              <a:rPr lang="en-US" sz="2600" dirty="0">
                <a:solidFill>
                  <a:schemeClr val="tx1"/>
                </a:solidFill>
              </a:rPr>
              <a:t>Insects and rodents may infect food by infecting organisms with their saliva or deposit them with their excreta.</a:t>
            </a:r>
          </a:p>
          <a:p>
            <a:pPr algn="just">
              <a:lnSpc>
                <a:spcPct val="120000"/>
              </a:lnSpc>
              <a:spcBef>
                <a:spcPts val="0"/>
              </a:spcBef>
              <a:buClrTx/>
              <a:buFont typeface="Wingdings" panose="05000000000000000000" pitchFamily="2" charset="2"/>
              <a:buChar char="q"/>
            </a:pPr>
            <a:r>
              <a:rPr lang="en-US" sz="2600" dirty="0">
                <a:solidFill>
                  <a:schemeClr val="tx1"/>
                </a:solidFill>
              </a:rPr>
              <a:t>They  also  greatly destroy the quality of grains e.g. weevils burrowing in maize grains</a:t>
            </a:r>
          </a:p>
          <a:p>
            <a:pPr algn="just">
              <a:lnSpc>
                <a:spcPct val="120000"/>
              </a:lnSpc>
              <a:spcBef>
                <a:spcPts val="0"/>
              </a:spcBef>
              <a:buClrTx/>
              <a:buFont typeface="Wingdings" panose="05000000000000000000" pitchFamily="2" charset="2"/>
              <a:buChar char="q"/>
            </a:pPr>
            <a:r>
              <a:rPr lang="en-US" sz="2600" dirty="0">
                <a:solidFill>
                  <a:schemeClr val="tx1"/>
                </a:solidFill>
              </a:rPr>
              <a:t>Rodents lower the nutritive value of maize by eating the germ.</a:t>
            </a:r>
          </a:p>
          <a:p>
            <a:pPr algn="just">
              <a:lnSpc>
                <a:spcPct val="120000"/>
              </a:lnSpc>
              <a:spcBef>
                <a:spcPts val="0"/>
              </a:spcBef>
              <a:buClrTx/>
              <a:buFont typeface="Wingdings" panose="05000000000000000000" pitchFamily="2" charset="2"/>
              <a:buChar char="q"/>
            </a:pPr>
            <a:r>
              <a:rPr lang="en-US" sz="2600" dirty="0">
                <a:solidFill>
                  <a:schemeClr val="tx1"/>
                </a:solidFill>
              </a:rPr>
              <a:t>Birds can significantly lower the amount of harvest of some cereals by feeding on them while still in the field.</a:t>
            </a:r>
          </a:p>
          <a:p>
            <a:pPr marL="0" indent="0" algn="just">
              <a:lnSpc>
                <a:spcPct val="120000"/>
              </a:lnSpc>
              <a:spcBef>
                <a:spcPts val="0"/>
              </a:spcBef>
              <a:buClrTx/>
              <a:buNone/>
            </a:pPr>
            <a:r>
              <a:rPr lang="en-GB" sz="2600" dirty="0">
                <a:solidFill>
                  <a:schemeClr val="tx1"/>
                </a:solidFill>
              </a:rPr>
              <a:t>4. </a:t>
            </a:r>
            <a:r>
              <a:rPr lang="en-GB" sz="2600" u="sng" dirty="0">
                <a:solidFill>
                  <a:schemeClr val="tx1"/>
                </a:solidFill>
              </a:rPr>
              <a:t>Physical Injuries</a:t>
            </a:r>
          </a:p>
          <a:p>
            <a:pPr marL="0" indent="0" algn="just">
              <a:lnSpc>
                <a:spcPct val="120000"/>
              </a:lnSpc>
              <a:spcBef>
                <a:spcPts val="0"/>
              </a:spcBef>
              <a:buClrTx/>
              <a:buNone/>
            </a:pPr>
            <a:r>
              <a:rPr lang="en-US" sz="2600" dirty="0">
                <a:solidFill>
                  <a:schemeClr val="tx1"/>
                </a:solidFill>
              </a:rPr>
              <a:t>These can be in form of:-</a:t>
            </a:r>
          </a:p>
          <a:p>
            <a:pPr algn="just">
              <a:lnSpc>
                <a:spcPct val="120000"/>
              </a:lnSpc>
              <a:spcBef>
                <a:spcPts val="0"/>
              </a:spcBef>
              <a:buClrTx/>
              <a:buFont typeface="Wingdings" panose="05000000000000000000" pitchFamily="2" charset="2"/>
              <a:buChar char="q"/>
            </a:pPr>
            <a:r>
              <a:rPr lang="en-US" sz="2600" dirty="0">
                <a:solidFill>
                  <a:schemeClr val="tx1"/>
                </a:solidFill>
              </a:rPr>
              <a:t>Crushing/breaking due to excessive mechanical forces</a:t>
            </a:r>
          </a:p>
          <a:p>
            <a:pPr algn="just">
              <a:lnSpc>
                <a:spcPct val="120000"/>
              </a:lnSpc>
              <a:spcBef>
                <a:spcPts val="0"/>
              </a:spcBef>
              <a:buClrTx/>
              <a:buFont typeface="Wingdings" panose="05000000000000000000" pitchFamily="2" charset="2"/>
              <a:buChar char="q"/>
            </a:pPr>
            <a:r>
              <a:rPr lang="en-US" sz="2600" dirty="0">
                <a:solidFill>
                  <a:schemeClr val="tx1"/>
                </a:solidFill>
              </a:rPr>
              <a:t>Bruises arising from poor handling methods</a:t>
            </a:r>
          </a:p>
          <a:p>
            <a:pPr algn="just">
              <a:lnSpc>
                <a:spcPct val="120000"/>
              </a:lnSpc>
              <a:spcBef>
                <a:spcPts val="0"/>
              </a:spcBef>
              <a:buClrTx/>
              <a:buFont typeface="Wingdings" panose="05000000000000000000" pitchFamily="2" charset="2"/>
              <a:buChar char="q"/>
            </a:pPr>
            <a:r>
              <a:rPr lang="en-US" sz="2600" dirty="0">
                <a:solidFill>
                  <a:schemeClr val="tx1"/>
                </a:solidFill>
              </a:rPr>
              <a:t>Injuries from preservation methods e.g. “freezer burn” and “cold shortening” resulting from freezing</a:t>
            </a:r>
          </a:p>
          <a:p>
            <a:pPr marL="0" indent="0" algn="just">
              <a:lnSpc>
                <a:spcPct val="120000"/>
              </a:lnSpc>
              <a:spcBef>
                <a:spcPts val="0"/>
              </a:spcBef>
              <a:buClrTx/>
              <a:buNone/>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149828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Factors affecting the rate of food spoilage</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nature of the food itself- in providing nutrients for microbial growth</a:t>
            </a:r>
          </a:p>
          <a:p>
            <a:pPr algn="just">
              <a:lnSpc>
                <a:spcPct val="120000"/>
              </a:lnSpc>
              <a:spcBef>
                <a:spcPts val="0"/>
              </a:spcBef>
              <a:buClrTx/>
              <a:buFont typeface="Wingdings" panose="05000000000000000000" pitchFamily="2" charset="2"/>
              <a:buChar char="q"/>
            </a:pPr>
            <a:r>
              <a:rPr lang="en-US" sz="2600" dirty="0">
                <a:solidFill>
                  <a:schemeClr val="tx1"/>
                </a:solidFill>
              </a:rPr>
              <a:t>The initial microbial load in food</a:t>
            </a:r>
          </a:p>
          <a:p>
            <a:pPr algn="just">
              <a:lnSpc>
                <a:spcPct val="120000"/>
              </a:lnSpc>
              <a:spcBef>
                <a:spcPts val="0"/>
              </a:spcBef>
              <a:buClrTx/>
              <a:buFont typeface="Wingdings" panose="05000000000000000000" pitchFamily="2" charset="2"/>
              <a:buChar char="q"/>
            </a:pPr>
            <a:r>
              <a:rPr lang="en-US" sz="2600" dirty="0">
                <a:solidFill>
                  <a:schemeClr val="tx1"/>
                </a:solidFill>
              </a:rPr>
              <a:t>Moisture content of food</a:t>
            </a:r>
          </a:p>
          <a:p>
            <a:pPr algn="just">
              <a:lnSpc>
                <a:spcPct val="120000"/>
              </a:lnSpc>
              <a:spcBef>
                <a:spcPts val="0"/>
              </a:spcBef>
              <a:buClrTx/>
              <a:buFont typeface="Wingdings" panose="05000000000000000000" pitchFamily="2" charset="2"/>
              <a:buChar char="q"/>
            </a:pPr>
            <a:r>
              <a:rPr lang="en-US" sz="2600" dirty="0">
                <a:solidFill>
                  <a:schemeClr val="tx1"/>
                </a:solidFill>
              </a:rPr>
              <a:t>PH of the food</a:t>
            </a:r>
          </a:p>
          <a:p>
            <a:pPr algn="just">
              <a:lnSpc>
                <a:spcPct val="120000"/>
              </a:lnSpc>
              <a:spcBef>
                <a:spcPts val="0"/>
              </a:spcBef>
              <a:buClrTx/>
              <a:buFont typeface="Wingdings" panose="05000000000000000000" pitchFamily="2" charset="2"/>
              <a:buChar char="q"/>
            </a:pPr>
            <a:r>
              <a:rPr lang="en-US" sz="2600" dirty="0">
                <a:solidFill>
                  <a:schemeClr val="tx1"/>
                </a:solidFill>
              </a:rPr>
              <a:t>Composition of air in storage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Humidity of the storage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Exposure to sunlight</a:t>
            </a:r>
          </a:p>
          <a:p>
            <a:pPr algn="just">
              <a:lnSpc>
                <a:spcPct val="120000"/>
              </a:lnSpc>
              <a:spcBef>
                <a:spcPts val="0"/>
              </a:spcBef>
              <a:buClrTx/>
              <a:buFont typeface="Wingdings" panose="05000000000000000000" pitchFamily="2" charset="2"/>
              <a:buChar char="q"/>
            </a:pPr>
            <a:r>
              <a:rPr lang="en-US" sz="2600" dirty="0">
                <a:solidFill>
                  <a:schemeClr val="tx1"/>
                </a:solidFill>
              </a:rPr>
              <a:t>Temperature of air in storage environment.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687388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ctr">
              <a:lnSpc>
                <a:spcPct val="120000"/>
              </a:lnSpc>
              <a:spcBef>
                <a:spcPts val="0"/>
              </a:spcBef>
              <a:buClrTx/>
              <a:buNone/>
            </a:pPr>
            <a:r>
              <a:rPr lang="en-GB" sz="2600" b="1" dirty="0">
                <a:solidFill>
                  <a:srgbClr val="00B050"/>
                </a:solidFill>
              </a:rPr>
              <a:t>HYGIENE PRINCIPLES</a:t>
            </a:r>
          </a:p>
          <a:p>
            <a:pPr algn="just">
              <a:lnSpc>
                <a:spcPct val="120000"/>
              </a:lnSpc>
              <a:spcBef>
                <a:spcPts val="0"/>
              </a:spcBef>
              <a:buClrTx/>
              <a:buFont typeface="Wingdings" panose="05000000000000000000" pitchFamily="2" charset="2"/>
              <a:buChar char="q"/>
            </a:pPr>
            <a:r>
              <a:rPr lang="en-US" sz="2600" dirty="0">
                <a:solidFill>
                  <a:schemeClr val="tx1"/>
                </a:solidFill>
              </a:rPr>
              <a:t>These are the basic principles behind reducing the potential of a food hygiene hazard to cause adverse human health effects.</a:t>
            </a:r>
          </a:p>
          <a:p>
            <a:pPr algn="just">
              <a:lnSpc>
                <a:spcPct val="120000"/>
              </a:lnSpc>
              <a:spcBef>
                <a:spcPts val="0"/>
              </a:spcBef>
              <a:buClrTx/>
              <a:buFont typeface="Wingdings" panose="05000000000000000000" pitchFamily="2" charset="2"/>
              <a:buChar char="q"/>
            </a:pPr>
            <a:r>
              <a:rPr lang="en-GB" sz="2600" dirty="0">
                <a:solidFill>
                  <a:schemeClr val="tx1"/>
                </a:solidFill>
              </a:rPr>
              <a:t>Entails </a:t>
            </a:r>
            <a:r>
              <a:rPr lang="en-US" sz="2600" dirty="0" err="1">
                <a:solidFill>
                  <a:schemeClr val="tx1"/>
                </a:solidFill>
              </a:rPr>
              <a:t>HACCP</a:t>
            </a:r>
            <a:r>
              <a:rPr lang="en-US" sz="2600" dirty="0">
                <a:solidFill>
                  <a:schemeClr val="tx1"/>
                </a:solidFill>
              </a:rPr>
              <a:t> – (Hazard Analysis and Critical Control Point)</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HACCP</a:t>
            </a:r>
            <a:r>
              <a:rPr lang="en-US" sz="2600" dirty="0">
                <a:solidFill>
                  <a:schemeClr val="tx1"/>
                </a:solidFill>
              </a:rPr>
              <a:t> principles provide a systematic way of identifying food safety hazards, making sure they are being managed responsibly by the food business operator and showing this is being done day-in, day-out.</a:t>
            </a:r>
          </a:p>
          <a:p>
            <a:pPr algn="just">
              <a:lnSpc>
                <a:spcPct val="120000"/>
              </a:lnSpc>
              <a:spcBef>
                <a:spcPts val="0"/>
              </a:spcBef>
              <a:buClrTx/>
              <a:buFont typeface="Wingdings" panose="05000000000000000000" pitchFamily="2" charset="2"/>
              <a:buChar char="q"/>
            </a:pPr>
            <a:r>
              <a:rPr lang="en-US" sz="2600" dirty="0" err="1">
                <a:solidFill>
                  <a:schemeClr val="tx1"/>
                </a:solidFill>
              </a:rPr>
              <a:t>HACCP</a:t>
            </a:r>
            <a:r>
              <a:rPr lang="en-US" sz="2600" dirty="0">
                <a:solidFill>
                  <a:schemeClr val="tx1"/>
                </a:solidFill>
              </a:rPr>
              <a:t> involves the following steps:</a:t>
            </a:r>
          </a:p>
          <a:p>
            <a:pPr marL="514350" indent="-514350" algn="just">
              <a:lnSpc>
                <a:spcPct val="120000"/>
              </a:lnSpc>
              <a:spcBef>
                <a:spcPts val="0"/>
              </a:spcBef>
              <a:buClrTx/>
              <a:buFont typeface="+mj-lt"/>
              <a:buAutoNum type="arabicPeriod"/>
            </a:pPr>
            <a:r>
              <a:rPr lang="en-US" sz="2600" dirty="0">
                <a:solidFill>
                  <a:schemeClr val="tx1"/>
                </a:solidFill>
              </a:rPr>
              <a:t>Plan: Decide what needs to be done to maintain food safety and write it down;</a:t>
            </a:r>
          </a:p>
          <a:p>
            <a:pPr marL="514350" indent="-514350" algn="just">
              <a:lnSpc>
                <a:spcPct val="120000"/>
              </a:lnSpc>
              <a:spcBef>
                <a:spcPts val="0"/>
              </a:spcBef>
              <a:buClrTx/>
              <a:buFont typeface="+mj-lt"/>
              <a:buAutoNum type="arabicPeriod"/>
            </a:pPr>
            <a:r>
              <a:rPr lang="en-US" sz="2600" dirty="0">
                <a:solidFill>
                  <a:schemeClr val="tx1"/>
                </a:solidFill>
              </a:rPr>
              <a:t>Do: Do what you said you would do;</a:t>
            </a:r>
          </a:p>
          <a:p>
            <a:pPr marL="514350" indent="-514350" algn="just">
              <a:lnSpc>
                <a:spcPct val="120000"/>
              </a:lnSpc>
              <a:spcBef>
                <a:spcPts val="0"/>
              </a:spcBef>
              <a:buClrTx/>
              <a:buFont typeface="+mj-lt"/>
              <a:buAutoNum type="arabicPeriod"/>
            </a:pPr>
            <a:r>
              <a:rPr lang="en-US" sz="2600" dirty="0">
                <a:solidFill>
                  <a:schemeClr val="tx1"/>
                </a:solidFill>
              </a:rPr>
              <a:t>Check: Check that you are doing what you planned to do and write down what was checked and when;</a:t>
            </a:r>
          </a:p>
          <a:p>
            <a:pPr marL="514350" indent="-514350" algn="just">
              <a:lnSpc>
                <a:spcPct val="120000"/>
              </a:lnSpc>
              <a:spcBef>
                <a:spcPts val="0"/>
              </a:spcBef>
              <a:buClrTx/>
              <a:buFont typeface="+mj-lt"/>
              <a:buAutoNum type="arabicPeriod"/>
            </a:pPr>
            <a:r>
              <a:rPr lang="en-US" sz="2600" dirty="0">
                <a:solidFill>
                  <a:schemeClr val="tx1"/>
                </a:solidFill>
              </a:rPr>
              <a:t>Act: Take action to correct any food safety problems and write down what has been done about the problem and when.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783484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All who are involved in producing and preparing food are responsible for making sure that, as far as possible, the food supplied is safe to eat.</a:t>
            </a:r>
          </a:p>
          <a:p>
            <a:pPr marL="0" indent="0" algn="just">
              <a:lnSpc>
                <a:spcPct val="120000"/>
              </a:lnSpc>
              <a:spcBef>
                <a:spcPts val="0"/>
              </a:spcBef>
              <a:buClrTx/>
              <a:buNone/>
            </a:pPr>
            <a:r>
              <a:rPr lang="en-US" sz="2600" b="1" dirty="0">
                <a:solidFill>
                  <a:schemeClr val="tx1"/>
                </a:solidFill>
              </a:rPr>
              <a:t>Food hygiene</a:t>
            </a:r>
            <a:r>
              <a:rPr lang="en-US" sz="2600" dirty="0">
                <a:solidFill>
                  <a:schemeClr val="tx1"/>
                </a:solidFill>
              </a:rPr>
              <a:t> are the conditions and measures necessary to ensure the safety of food from production to consumption.</a:t>
            </a:r>
            <a:endParaRPr lang="en-GB" sz="2600" dirty="0">
              <a:solidFill>
                <a:schemeClr val="tx1"/>
              </a:solidFill>
            </a:endParaRPr>
          </a:p>
          <a:p>
            <a:pPr marL="0" indent="0" algn="just">
              <a:lnSpc>
                <a:spcPct val="120000"/>
              </a:lnSpc>
              <a:spcBef>
                <a:spcPts val="0"/>
              </a:spcBef>
              <a:buClrTx/>
              <a:buNone/>
            </a:pPr>
            <a:r>
              <a:rPr lang="en-GB" sz="2600" b="1" dirty="0">
                <a:solidFill>
                  <a:schemeClr val="tx1"/>
                </a:solidFill>
              </a:rPr>
              <a:t>Objectives of food hygiene</a:t>
            </a:r>
          </a:p>
          <a:p>
            <a:pPr algn="just">
              <a:lnSpc>
                <a:spcPct val="120000"/>
              </a:lnSpc>
              <a:spcBef>
                <a:spcPts val="0"/>
              </a:spcBef>
              <a:buClrTx/>
              <a:buFont typeface="Wingdings" panose="05000000000000000000" pitchFamily="2" charset="2"/>
              <a:buChar char="q"/>
            </a:pPr>
            <a:r>
              <a:rPr lang="en-US" sz="2600" dirty="0">
                <a:solidFill>
                  <a:schemeClr val="tx1"/>
                </a:solidFill>
              </a:rPr>
              <a:t>Prevent food losses during harvesting, processing, storage, transportation and handling.</a:t>
            </a:r>
          </a:p>
          <a:p>
            <a:pPr algn="just">
              <a:lnSpc>
                <a:spcPct val="120000"/>
              </a:lnSpc>
              <a:spcBef>
                <a:spcPts val="0"/>
              </a:spcBef>
              <a:buClrTx/>
              <a:buFont typeface="Wingdings" panose="05000000000000000000" pitchFamily="2" charset="2"/>
              <a:buChar char="q"/>
            </a:pPr>
            <a:r>
              <a:rPr lang="en-US" sz="2600" dirty="0">
                <a:solidFill>
                  <a:schemeClr val="tx1"/>
                </a:solidFill>
              </a:rPr>
              <a:t>Protect consumers against being offered food that is harmful to health, not fit for human consumption, adulterated or presented in a deceptive manner. </a:t>
            </a:r>
          </a:p>
          <a:p>
            <a:pPr algn="just">
              <a:lnSpc>
                <a:spcPct val="120000"/>
              </a:lnSpc>
              <a:spcBef>
                <a:spcPts val="0"/>
              </a:spcBef>
              <a:buClrTx/>
              <a:buFont typeface="Wingdings" panose="05000000000000000000" pitchFamily="2" charset="2"/>
              <a:buChar char="q"/>
            </a:pPr>
            <a:r>
              <a:rPr lang="en-US" sz="2600" dirty="0">
                <a:solidFill>
                  <a:schemeClr val="tx1"/>
                </a:solidFill>
              </a:rPr>
              <a:t>Improve nutrition of the population Stimulate foreign exchange earning through export of foods that comply with acceptable standards. </a:t>
            </a:r>
          </a:p>
          <a:p>
            <a:pPr algn="just">
              <a:lnSpc>
                <a:spcPct val="120000"/>
              </a:lnSpc>
              <a:spcBef>
                <a:spcPts val="0"/>
              </a:spcBef>
              <a:buClrTx/>
              <a:buFont typeface="Wingdings" panose="05000000000000000000" pitchFamily="2" charset="2"/>
              <a:buChar char="q"/>
            </a:pPr>
            <a:r>
              <a:rPr lang="en-US" sz="2600" dirty="0">
                <a:solidFill>
                  <a:schemeClr val="tx1"/>
                </a:solidFill>
              </a:rPr>
              <a:t>Prevent importation of substandard foods</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4415332"/>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dirty="0">
                <a:solidFill>
                  <a:schemeClr val="tx1"/>
                </a:solidFill>
              </a:rPr>
              <a:t>The five key </a:t>
            </a:r>
            <a:r>
              <a:rPr lang="en-US" sz="2600" u="sng" dirty="0">
                <a:solidFill>
                  <a:schemeClr val="tx1"/>
                </a:solidFill>
              </a:rPr>
              <a:t>principles of food hygiene</a:t>
            </a:r>
            <a:r>
              <a:rPr lang="en-US" sz="2600" dirty="0">
                <a:solidFill>
                  <a:schemeClr val="tx1"/>
                </a:solidFill>
              </a:rPr>
              <a:t>, according to WHO, are:</a:t>
            </a:r>
          </a:p>
          <a:p>
            <a:pPr marL="514350" indent="-514350" algn="just">
              <a:lnSpc>
                <a:spcPct val="120000"/>
              </a:lnSpc>
              <a:spcBef>
                <a:spcPts val="0"/>
              </a:spcBef>
              <a:buClrTx/>
              <a:buFont typeface="+mj-lt"/>
              <a:buAutoNum type="arabicPeriod"/>
            </a:pPr>
            <a:r>
              <a:rPr lang="en-US" sz="2600" dirty="0">
                <a:solidFill>
                  <a:schemeClr val="tx1"/>
                </a:solidFill>
              </a:rPr>
              <a:t>Prevent contaminating food with pathogens spreading from people, pets, and pests.</a:t>
            </a:r>
          </a:p>
          <a:p>
            <a:pPr marL="514350" indent="-514350" algn="just">
              <a:lnSpc>
                <a:spcPct val="120000"/>
              </a:lnSpc>
              <a:spcBef>
                <a:spcPts val="0"/>
              </a:spcBef>
              <a:buClrTx/>
              <a:buFont typeface="+mj-lt"/>
              <a:buAutoNum type="arabicPeriod"/>
            </a:pPr>
            <a:r>
              <a:rPr lang="en-US" sz="2600" dirty="0">
                <a:solidFill>
                  <a:schemeClr val="tx1"/>
                </a:solidFill>
              </a:rPr>
              <a:t>Separate raw and cooked foods to prevent contaminating the cooked foods.</a:t>
            </a:r>
          </a:p>
          <a:p>
            <a:pPr marL="514350" indent="-514350" algn="just">
              <a:lnSpc>
                <a:spcPct val="120000"/>
              </a:lnSpc>
              <a:spcBef>
                <a:spcPts val="0"/>
              </a:spcBef>
              <a:buClrTx/>
              <a:buFont typeface="+mj-lt"/>
              <a:buAutoNum type="arabicPeriod"/>
            </a:pPr>
            <a:r>
              <a:rPr lang="en-US" sz="2600" dirty="0">
                <a:solidFill>
                  <a:schemeClr val="tx1"/>
                </a:solidFill>
              </a:rPr>
              <a:t>Cook foods for the appropriate length of time and at the appropriate temperature to kill pathogens.</a:t>
            </a:r>
          </a:p>
          <a:p>
            <a:pPr marL="514350" indent="-514350" algn="just">
              <a:lnSpc>
                <a:spcPct val="120000"/>
              </a:lnSpc>
              <a:spcBef>
                <a:spcPts val="0"/>
              </a:spcBef>
              <a:buClrTx/>
              <a:buFont typeface="+mj-lt"/>
              <a:buAutoNum type="arabicPeriod"/>
            </a:pPr>
            <a:r>
              <a:rPr lang="en-US" sz="2600" dirty="0">
                <a:solidFill>
                  <a:schemeClr val="tx1"/>
                </a:solidFill>
              </a:rPr>
              <a:t>Store food at the proper temperature.</a:t>
            </a:r>
          </a:p>
          <a:p>
            <a:pPr marL="514350" indent="-514350" algn="just">
              <a:lnSpc>
                <a:spcPct val="120000"/>
              </a:lnSpc>
              <a:spcBef>
                <a:spcPts val="0"/>
              </a:spcBef>
              <a:buClrTx/>
              <a:buFont typeface="+mj-lt"/>
              <a:buAutoNum type="arabicPeriod"/>
            </a:pPr>
            <a:r>
              <a:rPr lang="en-US" sz="2600" dirty="0">
                <a:solidFill>
                  <a:schemeClr val="tx1"/>
                </a:solidFill>
              </a:rPr>
              <a:t>Use safe water and safe raw materials.</a:t>
            </a:r>
            <a:endParaRPr lang="en-GB" sz="2600" dirty="0">
              <a:solidFill>
                <a:schemeClr val="tx1"/>
              </a:solidFill>
            </a:endParaRPr>
          </a:p>
          <a:p>
            <a:pPr marL="0" indent="0" algn="just">
              <a:lnSpc>
                <a:spcPct val="120000"/>
              </a:lnSpc>
              <a:spcBef>
                <a:spcPts val="0"/>
              </a:spcBef>
              <a:buClrTx/>
              <a:buNone/>
            </a:pPr>
            <a:r>
              <a:rPr lang="en-GB" sz="2600" b="1" dirty="0">
                <a:solidFill>
                  <a:srgbClr val="00B050"/>
                </a:solidFill>
              </a:rPr>
              <a:t>Sources of food contamination:</a:t>
            </a:r>
          </a:p>
          <a:p>
            <a:pPr marL="0" indent="0" algn="just">
              <a:lnSpc>
                <a:spcPct val="120000"/>
              </a:lnSpc>
              <a:spcBef>
                <a:spcPts val="0"/>
              </a:spcBef>
              <a:buClrTx/>
              <a:buNone/>
            </a:pPr>
            <a:r>
              <a:rPr lang="en-US" sz="2600" dirty="0">
                <a:solidFill>
                  <a:schemeClr val="tx1"/>
                </a:solidFill>
              </a:rPr>
              <a:t>Contamination – is the presence of harmful substances in the food </a:t>
            </a:r>
          </a:p>
          <a:p>
            <a:pPr marL="0" indent="0" algn="just">
              <a:lnSpc>
                <a:spcPct val="120000"/>
              </a:lnSpc>
              <a:spcBef>
                <a:spcPts val="0"/>
              </a:spcBef>
              <a:buClrTx/>
              <a:buNone/>
            </a:pPr>
            <a:r>
              <a:rPr lang="en-US" sz="2600" b="1" dirty="0">
                <a:solidFill>
                  <a:schemeClr val="tx1"/>
                </a:solidFill>
              </a:rPr>
              <a:t>Types of Food Contaminants </a:t>
            </a:r>
          </a:p>
          <a:p>
            <a:pPr algn="just">
              <a:lnSpc>
                <a:spcPct val="120000"/>
              </a:lnSpc>
              <a:spcBef>
                <a:spcPts val="0"/>
              </a:spcBef>
              <a:buClrTx/>
              <a:buFont typeface="Wingdings" panose="05000000000000000000" pitchFamily="2" charset="2"/>
              <a:buChar char="q"/>
            </a:pPr>
            <a:r>
              <a:rPr lang="en-US" sz="2600" dirty="0">
                <a:solidFill>
                  <a:schemeClr val="tx1"/>
                </a:solidFill>
              </a:rPr>
              <a:t>Biological Contaminants </a:t>
            </a:r>
          </a:p>
          <a:p>
            <a:pPr algn="just">
              <a:lnSpc>
                <a:spcPct val="120000"/>
              </a:lnSpc>
              <a:spcBef>
                <a:spcPts val="0"/>
              </a:spcBef>
              <a:buClrTx/>
              <a:buFont typeface="Wingdings" panose="05000000000000000000" pitchFamily="2" charset="2"/>
              <a:buChar char="q"/>
            </a:pPr>
            <a:r>
              <a:rPr lang="en-US" sz="2600" dirty="0">
                <a:solidFill>
                  <a:schemeClr val="tx1"/>
                </a:solidFill>
              </a:rPr>
              <a:t>Physical Contaminants </a:t>
            </a:r>
          </a:p>
          <a:p>
            <a:pPr algn="just">
              <a:lnSpc>
                <a:spcPct val="120000"/>
              </a:lnSpc>
              <a:spcBef>
                <a:spcPts val="0"/>
              </a:spcBef>
              <a:buClrTx/>
              <a:buFont typeface="Wingdings" panose="05000000000000000000" pitchFamily="2" charset="2"/>
              <a:buChar char="q"/>
            </a:pPr>
            <a:r>
              <a:rPr lang="en-US" sz="2600" dirty="0">
                <a:solidFill>
                  <a:schemeClr val="tx1"/>
                </a:solidFill>
              </a:rPr>
              <a:t>Chemical Contaminant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8347690"/>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GB" sz="2600" b="1" dirty="0">
                <a:solidFill>
                  <a:srgbClr val="00B050"/>
                </a:solidFill>
              </a:rPr>
              <a:t>Common poisonous foods</a:t>
            </a:r>
          </a:p>
          <a:p>
            <a:pPr marL="0" indent="0" algn="just">
              <a:lnSpc>
                <a:spcPct val="120000"/>
              </a:lnSpc>
              <a:spcBef>
                <a:spcPts val="0"/>
              </a:spcBef>
              <a:buClrTx/>
              <a:buNone/>
            </a:pPr>
            <a:r>
              <a:rPr lang="en-US" sz="2600" b="1" dirty="0">
                <a:solidFill>
                  <a:schemeClr val="tx1"/>
                </a:solidFill>
              </a:rPr>
              <a:t>Food – </a:t>
            </a:r>
            <a:r>
              <a:rPr lang="en-US" sz="2600" dirty="0">
                <a:solidFill>
                  <a:schemeClr val="tx1"/>
                </a:solidFill>
              </a:rPr>
              <a:t>poisoning is an acute gastro-enteritis caused by the ingestion of the food or drink contaminated with either living bacteria or their toxins or inorganic chemical substances and poison delivered from the plant and animals </a:t>
            </a:r>
          </a:p>
          <a:p>
            <a:pPr algn="just">
              <a:lnSpc>
                <a:spcPct val="120000"/>
              </a:lnSpc>
              <a:spcBef>
                <a:spcPts val="0"/>
              </a:spcBef>
              <a:buClrTx/>
              <a:buFont typeface="Wingdings" panose="05000000000000000000" pitchFamily="2" charset="2"/>
              <a:buChar char="q"/>
            </a:pPr>
            <a:r>
              <a:rPr lang="en-US" sz="2600" b="1" dirty="0">
                <a:solidFill>
                  <a:schemeClr val="tx1"/>
                </a:solidFill>
              </a:rPr>
              <a:t>Potato </a:t>
            </a:r>
            <a:r>
              <a:rPr lang="en-US" sz="2600" dirty="0">
                <a:solidFill>
                  <a:schemeClr val="tx1"/>
                </a:solidFill>
              </a:rPr>
              <a:t>-a potato turned into green becomes a toxic food that can kill. Well, apparently potatoes contain a poisonous alkaloid named </a:t>
            </a:r>
            <a:r>
              <a:rPr lang="en-US" sz="2600" dirty="0" err="1">
                <a:solidFill>
                  <a:schemeClr val="tx1"/>
                </a:solidFill>
              </a:rPr>
              <a:t>solanine</a:t>
            </a:r>
            <a:r>
              <a:rPr lang="en-US" sz="2600" dirty="0">
                <a:solidFill>
                  <a:schemeClr val="tx1"/>
                </a:solidFill>
              </a:rPr>
              <a:t> which leads to headache, fatigue, nausea and stomach problems if consumed.</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Almonds</a:t>
            </a:r>
            <a:r>
              <a:rPr lang="en-US" sz="2600" dirty="0">
                <a:solidFill>
                  <a:schemeClr val="tx1"/>
                </a:solidFill>
              </a:rPr>
              <a:t> - Also known as bitter almonds, raw almonds contain major portions of hydrogen cyanide, which makes it a toxic food that can kill.</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Apple and Stone Fruit Seeds </a:t>
            </a:r>
            <a:r>
              <a:rPr lang="en-US" sz="2600" dirty="0">
                <a:solidFill>
                  <a:schemeClr val="tx1"/>
                </a:solidFill>
              </a:rPr>
              <a:t>- Apples and other stone fruits including cherries, plums, peaches and apricots have seeds that contain amygdalin, a substance which transforms into hydrogen cyanide when consumed.</a:t>
            </a:r>
          </a:p>
          <a:p>
            <a:pPr algn="just">
              <a:lnSpc>
                <a:spcPct val="120000"/>
              </a:lnSpc>
              <a:spcBef>
                <a:spcPts val="0"/>
              </a:spcBef>
              <a:buClrTx/>
              <a:buFont typeface="Wingdings" panose="05000000000000000000" pitchFamily="2" charset="2"/>
              <a:buChar char="q"/>
            </a:pPr>
            <a:r>
              <a:rPr lang="en-US" sz="2600" dirty="0">
                <a:solidFill>
                  <a:schemeClr val="tx1"/>
                </a:solidFill>
              </a:rPr>
              <a:t>Rhubarb - Most of the times, we consume Rhubarb in the form of jams, drinks and pies. However, what brings it into the category of deadly foods we eat is a chemical compound oxalate present in the plant. If consumed, oxalate may lead to illness or death.</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024854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GB" sz="2600" b="1" dirty="0">
                <a:solidFill>
                  <a:schemeClr val="tx1"/>
                </a:solidFill>
              </a:rPr>
              <a:t>Tomato: </a:t>
            </a:r>
            <a:r>
              <a:rPr lang="en-US" sz="2600" dirty="0">
                <a:solidFill>
                  <a:schemeClr val="tx1"/>
                </a:solidFill>
              </a:rPr>
              <a:t>Leaves, stem or green fruits in tomato plants contain a poisonous chemical named </a:t>
            </a:r>
            <a:r>
              <a:rPr lang="en-US" sz="2600" dirty="0" err="1">
                <a:solidFill>
                  <a:schemeClr val="tx1"/>
                </a:solidFill>
              </a:rPr>
              <a:t>glycoalkaloid</a:t>
            </a:r>
            <a:r>
              <a:rPr lang="en-US" sz="2600" dirty="0">
                <a:solidFill>
                  <a:schemeClr val="tx1"/>
                </a:solidFill>
              </a:rPr>
              <a:t> which leads to extreme nervousness and stomach infections.</a:t>
            </a:r>
          </a:p>
          <a:p>
            <a:pPr algn="just">
              <a:lnSpc>
                <a:spcPct val="120000"/>
              </a:lnSpc>
              <a:spcBef>
                <a:spcPts val="0"/>
              </a:spcBef>
              <a:buClrTx/>
              <a:buFont typeface="Wingdings" panose="05000000000000000000" pitchFamily="2" charset="2"/>
              <a:buChar char="q"/>
            </a:pPr>
            <a:r>
              <a:rPr lang="en-GB" sz="2600" b="1" dirty="0">
                <a:solidFill>
                  <a:schemeClr val="tx1"/>
                </a:solidFill>
              </a:rPr>
              <a:t>Lima Beans: </a:t>
            </a:r>
            <a:r>
              <a:rPr lang="en-US" sz="2600" dirty="0">
                <a:solidFill>
                  <a:schemeClr val="tx1"/>
                </a:solidFill>
              </a:rPr>
              <a:t>contain a good amount of cyanide that diminishes only after cooking.</a:t>
            </a:r>
          </a:p>
          <a:p>
            <a:pPr algn="just">
              <a:lnSpc>
                <a:spcPct val="120000"/>
              </a:lnSpc>
              <a:spcBef>
                <a:spcPts val="0"/>
              </a:spcBef>
              <a:buClrTx/>
              <a:buFont typeface="Wingdings" panose="05000000000000000000" pitchFamily="2" charset="2"/>
              <a:buChar char="q"/>
            </a:pPr>
            <a:r>
              <a:rPr lang="en-GB" sz="2600" b="1" dirty="0">
                <a:solidFill>
                  <a:schemeClr val="tx1"/>
                </a:solidFill>
              </a:rPr>
              <a:t>Nutmeg: </a:t>
            </a:r>
            <a:r>
              <a:rPr lang="en-US" sz="2600" b="1" dirty="0">
                <a:solidFill>
                  <a:schemeClr val="tx1"/>
                </a:solidFill>
              </a:rPr>
              <a:t> </a:t>
            </a:r>
            <a:r>
              <a:rPr lang="en-US" sz="2600" dirty="0">
                <a:solidFill>
                  <a:schemeClr val="tx1"/>
                </a:solidFill>
              </a:rPr>
              <a:t>is</a:t>
            </a:r>
            <a:r>
              <a:rPr lang="en-US" sz="2600" b="1" dirty="0">
                <a:solidFill>
                  <a:schemeClr val="tx1"/>
                </a:solidFill>
              </a:rPr>
              <a:t> </a:t>
            </a:r>
            <a:r>
              <a:rPr lang="en-US" sz="2600" dirty="0">
                <a:solidFill>
                  <a:schemeClr val="tx1"/>
                </a:solidFill>
              </a:rPr>
              <a:t>hallucinogenic. It can incur many discomforting symptoms which include vomiting, headache and hallucinations.</a:t>
            </a:r>
          </a:p>
          <a:p>
            <a:pPr algn="just">
              <a:lnSpc>
                <a:spcPct val="120000"/>
              </a:lnSpc>
              <a:spcBef>
                <a:spcPts val="0"/>
              </a:spcBef>
              <a:buClrTx/>
              <a:buFont typeface="Wingdings" panose="05000000000000000000" pitchFamily="2" charset="2"/>
              <a:buChar char="q"/>
            </a:pPr>
            <a:r>
              <a:rPr lang="en-GB" sz="2600" dirty="0">
                <a:solidFill>
                  <a:schemeClr val="tx1"/>
                </a:solidFill>
              </a:rPr>
              <a:t> </a:t>
            </a:r>
            <a:r>
              <a:rPr lang="en-GB" sz="2600" b="1" dirty="0">
                <a:solidFill>
                  <a:schemeClr val="tx1"/>
                </a:solidFill>
              </a:rPr>
              <a:t>Tuna: </a:t>
            </a:r>
            <a:r>
              <a:rPr lang="en-US" sz="2600" dirty="0">
                <a:solidFill>
                  <a:schemeClr val="tx1"/>
                </a:solidFill>
              </a:rPr>
              <a:t>What brings tuna into the category of foods not to eat is the mercury that fish absorbs.</a:t>
            </a:r>
          </a:p>
          <a:p>
            <a:pPr algn="just">
              <a:lnSpc>
                <a:spcPct val="120000"/>
              </a:lnSpc>
              <a:spcBef>
                <a:spcPts val="0"/>
              </a:spcBef>
              <a:buClrTx/>
              <a:buFont typeface="Wingdings" panose="05000000000000000000" pitchFamily="2" charset="2"/>
              <a:buChar char="q"/>
            </a:pPr>
            <a:r>
              <a:rPr lang="en-GB" sz="2600" b="1" dirty="0">
                <a:solidFill>
                  <a:schemeClr val="tx1"/>
                </a:solidFill>
              </a:rPr>
              <a:t>Cassava: </a:t>
            </a:r>
            <a:r>
              <a:rPr lang="en-US" sz="2600" dirty="0">
                <a:solidFill>
                  <a:schemeClr val="tx1"/>
                </a:solidFill>
              </a:rPr>
              <a:t>tapioca, Cassava contains high levels of cyanide which is a lethal compound to consume. Two cassava roots turns into a fatal dose.</a:t>
            </a:r>
          </a:p>
          <a:p>
            <a:pPr algn="just">
              <a:lnSpc>
                <a:spcPct val="120000"/>
              </a:lnSpc>
              <a:spcBef>
                <a:spcPts val="0"/>
              </a:spcBef>
              <a:buClrTx/>
              <a:buFont typeface="Wingdings" panose="05000000000000000000" pitchFamily="2" charset="2"/>
              <a:buChar char="q"/>
            </a:pPr>
            <a:r>
              <a:rPr lang="en-GB" sz="2600" b="1" dirty="0" err="1">
                <a:solidFill>
                  <a:schemeClr val="tx1"/>
                </a:solidFill>
              </a:rPr>
              <a:t>Ackee</a:t>
            </a:r>
            <a:r>
              <a:rPr lang="en-GB" sz="2600" b="1" dirty="0">
                <a:solidFill>
                  <a:schemeClr val="tx1"/>
                </a:solidFill>
              </a:rPr>
              <a:t>: </a:t>
            </a:r>
            <a:r>
              <a:rPr lang="en-US" sz="2600" dirty="0">
                <a:solidFill>
                  <a:schemeClr val="tx1"/>
                </a:solidFill>
              </a:rPr>
              <a:t>t is unsafe to consume unripe </a:t>
            </a:r>
            <a:r>
              <a:rPr lang="en-US" sz="2600" dirty="0" err="1">
                <a:solidFill>
                  <a:schemeClr val="tx1"/>
                </a:solidFill>
              </a:rPr>
              <a:t>Ackee</a:t>
            </a:r>
            <a:r>
              <a:rPr lang="en-US" sz="2600" dirty="0">
                <a:solidFill>
                  <a:schemeClr val="tx1"/>
                </a:solidFill>
              </a:rPr>
              <a:t> as it contains </a:t>
            </a:r>
            <a:r>
              <a:rPr lang="en-US" sz="2600" dirty="0" err="1">
                <a:solidFill>
                  <a:schemeClr val="tx1"/>
                </a:solidFill>
              </a:rPr>
              <a:t>hypoglycin</a:t>
            </a:r>
            <a:r>
              <a:rPr lang="en-US" sz="2600" dirty="0">
                <a:solidFill>
                  <a:schemeClr val="tx1"/>
                </a:solidFill>
              </a:rPr>
              <a:t>, which in turn leads to severe vomiting, coma or death</a:t>
            </a:r>
            <a:endParaRPr lang="en-GB"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7893783"/>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POTENTIALLY HAZARDOUS FOODS:</a:t>
            </a:r>
          </a:p>
          <a:p>
            <a:pPr marL="0" indent="0" algn="just">
              <a:lnSpc>
                <a:spcPct val="120000"/>
              </a:lnSpc>
              <a:spcBef>
                <a:spcPts val="0"/>
              </a:spcBef>
              <a:buClrTx/>
              <a:buNone/>
            </a:pPr>
            <a:r>
              <a:rPr lang="en-US" sz="2600" dirty="0">
                <a:solidFill>
                  <a:schemeClr val="tx1"/>
                </a:solidFill>
              </a:rPr>
              <a:t>Food most likely to become unsafe typically has the following characteristics:  </a:t>
            </a:r>
          </a:p>
          <a:p>
            <a:pPr algn="just">
              <a:lnSpc>
                <a:spcPct val="120000"/>
              </a:lnSpc>
              <a:spcBef>
                <a:spcPts val="0"/>
              </a:spcBef>
              <a:buClrTx/>
              <a:buFont typeface="Wingdings" panose="05000000000000000000" pitchFamily="2" charset="2"/>
              <a:buChar char="q"/>
            </a:pPr>
            <a:r>
              <a:rPr lang="en-US" sz="2600" dirty="0">
                <a:solidFill>
                  <a:schemeClr val="tx1"/>
                </a:solidFill>
              </a:rPr>
              <a:t>Water activity level of .85, PH level 4.6 to 7.5, High protein content</a:t>
            </a:r>
          </a:p>
          <a:p>
            <a:pPr marL="0" indent="0" algn="just">
              <a:lnSpc>
                <a:spcPct val="120000"/>
              </a:lnSpc>
              <a:spcBef>
                <a:spcPts val="0"/>
              </a:spcBef>
              <a:buClrTx/>
              <a:buNone/>
            </a:pPr>
            <a:r>
              <a:rPr lang="en-GB" sz="2600" b="1" dirty="0">
                <a:solidFill>
                  <a:schemeClr val="tx1"/>
                </a:solidFill>
              </a:rPr>
              <a:t>Examples: </a:t>
            </a:r>
          </a:p>
          <a:p>
            <a:pPr marL="0" indent="0" algn="just">
              <a:lnSpc>
                <a:spcPct val="120000"/>
              </a:lnSpc>
              <a:spcBef>
                <a:spcPts val="0"/>
              </a:spcBef>
              <a:buClrTx/>
              <a:buNone/>
            </a:pPr>
            <a:r>
              <a:rPr lang="en-GB" sz="2600" dirty="0">
                <a:solidFill>
                  <a:schemeClr val="tx1"/>
                </a:solidFill>
              </a:rPr>
              <a:t>1. Fish </a:t>
            </a:r>
          </a:p>
          <a:p>
            <a:pPr marL="0" indent="0" algn="just">
              <a:lnSpc>
                <a:spcPct val="120000"/>
              </a:lnSpc>
              <a:spcBef>
                <a:spcPts val="0"/>
              </a:spcBef>
              <a:buClrTx/>
              <a:buNone/>
            </a:pPr>
            <a:r>
              <a:rPr lang="en-GB" sz="2600" dirty="0">
                <a:solidFill>
                  <a:schemeClr val="tx1"/>
                </a:solidFill>
              </a:rPr>
              <a:t>2. Meat (beef, pork, lamb) </a:t>
            </a:r>
          </a:p>
          <a:p>
            <a:pPr marL="0" indent="0" algn="just">
              <a:lnSpc>
                <a:spcPct val="120000"/>
              </a:lnSpc>
              <a:spcBef>
                <a:spcPts val="0"/>
              </a:spcBef>
              <a:buClrTx/>
              <a:buNone/>
            </a:pPr>
            <a:r>
              <a:rPr lang="en-GB" sz="2600" dirty="0">
                <a:solidFill>
                  <a:schemeClr val="tx1"/>
                </a:solidFill>
              </a:rPr>
              <a:t>3. Milk &amp; milk products </a:t>
            </a:r>
          </a:p>
          <a:p>
            <a:pPr marL="0" indent="0" algn="just">
              <a:lnSpc>
                <a:spcPct val="120000"/>
              </a:lnSpc>
              <a:spcBef>
                <a:spcPts val="0"/>
              </a:spcBef>
              <a:buClrTx/>
              <a:buNone/>
            </a:pPr>
            <a:r>
              <a:rPr lang="en-GB" sz="2600" dirty="0">
                <a:solidFill>
                  <a:schemeClr val="tx1"/>
                </a:solidFill>
              </a:rPr>
              <a:t>4. Cooked rice, beans </a:t>
            </a:r>
          </a:p>
          <a:p>
            <a:pPr marL="0" indent="0" algn="just">
              <a:lnSpc>
                <a:spcPct val="120000"/>
              </a:lnSpc>
              <a:spcBef>
                <a:spcPts val="0"/>
              </a:spcBef>
              <a:buClrTx/>
              <a:buNone/>
            </a:pPr>
            <a:r>
              <a:rPr lang="en-GB" sz="2600" dirty="0">
                <a:solidFill>
                  <a:schemeClr val="tx1"/>
                </a:solidFill>
              </a:rPr>
              <a:t>5. Textured Soy Protein</a:t>
            </a:r>
          </a:p>
          <a:p>
            <a:pPr marL="0" indent="0" algn="just">
              <a:lnSpc>
                <a:spcPct val="120000"/>
              </a:lnSpc>
              <a:spcBef>
                <a:spcPts val="0"/>
              </a:spcBef>
              <a:buClrTx/>
              <a:buNone/>
            </a:pPr>
            <a:r>
              <a:rPr lang="en-GB" sz="2600" dirty="0">
                <a:solidFill>
                  <a:schemeClr val="tx1"/>
                </a:solidFill>
              </a:rPr>
              <a:t>6. And meat alternatives </a:t>
            </a:r>
          </a:p>
          <a:p>
            <a:pPr marL="0" indent="0" algn="just">
              <a:lnSpc>
                <a:spcPct val="120000"/>
              </a:lnSpc>
              <a:spcBef>
                <a:spcPts val="0"/>
              </a:spcBef>
              <a:buClrTx/>
              <a:buNone/>
            </a:pPr>
            <a:r>
              <a:rPr lang="en-GB" sz="2600" dirty="0">
                <a:solidFill>
                  <a:schemeClr val="tx1"/>
                </a:solidFill>
              </a:rPr>
              <a:t>7. 6. Poultry</a:t>
            </a:r>
          </a:p>
          <a:p>
            <a:pPr marL="0" indent="0" algn="just">
              <a:lnSpc>
                <a:spcPct val="120000"/>
              </a:lnSpc>
              <a:spcBef>
                <a:spcPts val="0"/>
              </a:spcBef>
              <a:buClrTx/>
              <a:buNone/>
            </a:pPr>
            <a:r>
              <a:rPr lang="en-GB" sz="2600" dirty="0">
                <a:solidFill>
                  <a:schemeClr val="tx1"/>
                </a:solidFill>
              </a:rPr>
              <a:t>8. 7. Sea foods </a:t>
            </a:r>
          </a:p>
          <a:p>
            <a:pPr marL="0" indent="0" algn="just">
              <a:lnSpc>
                <a:spcPct val="120000"/>
              </a:lnSpc>
              <a:spcBef>
                <a:spcPts val="0"/>
              </a:spcBef>
              <a:buClrTx/>
              <a:buNone/>
            </a:pPr>
            <a:r>
              <a:rPr lang="en-GB" sz="2600" dirty="0">
                <a:solidFill>
                  <a:schemeClr val="tx1"/>
                </a:solidFill>
              </a:rPr>
              <a:t>9. 8. Sprouts &amp; raw seeds </a:t>
            </a:r>
          </a:p>
          <a:p>
            <a:pPr marL="0" indent="0" algn="just">
              <a:lnSpc>
                <a:spcPct val="120000"/>
              </a:lnSpc>
              <a:spcBef>
                <a:spcPts val="0"/>
              </a:spcBef>
              <a:buClrTx/>
              <a:buNone/>
            </a:pPr>
            <a:r>
              <a:rPr lang="en-GB" sz="2600" dirty="0">
                <a:solidFill>
                  <a:schemeClr val="tx1"/>
                </a:solidFill>
              </a:rPr>
              <a:t>10. 9. Sliced melons </a:t>
            </a:r>
          </a:p>
          <a:p>
            <a:pPr marL="0" indent="0" algn="just">
              <a:lnSpc>
                <a:spcPct val="120000"/>
              </a:lnSpc>
              <a:spcBef>
                <a:spcPts val="0"/>
              </a:spcBef>
              <a:buClrTx/>
              <a:buNone/>
            </a:pPr>
            <a:r>
              <a:rPr lang="en-GB" sz="2600" dirty="0">
                <a:solidFill>
                  <a:schemeClr val="tx1"/>
                </a:solidFill>
              </a:rPr>
              <a:t>11. Eggs </a:t>
            </a:r>
          </a:p>
          <a:p>
            <a:pPr marL="0" indent="0" algn="just">
              <a:lnSpc>
                <a:spcPct val="120000"/>
              </a:lnSpc>
              <a:spcBef>
                <a:spcPts val="0"/>
              </a:spcBef>
              <a:buClrTx/>
              <a:buNone/>
            </a:pPr>
            <a:r>
              <a:rPr lang="en-GB" sz="2600" dirty="0">
                <a:solidFill>
                  <a:schemeClr val="tx1"/>
                </a:solidFill>
              </a:rPr>
              <a:t>12. Baked/boiled potatoes </a:t>
            </a:r>
          </a:p>
          <a:p>
            <a:pPr marL="0" indent="0" algn="just">
              <a:lnSpc>
                <a:spcPct val="120000"/>
              </a:lnSpc>
              <a:spcBef>
                <a:spcPts val="0"/>
              </a:spcBef>
              <a:buClrTx/>
              <a:buNone/>
            </a:pPr>
            <a:r>
              <a:rPr lang="en-GB" sz="2600" dirty="0">
                <a:solidFill>
                  <a:schemeClr val="tx1"/>
                </a:solidFill>
              </a:rPr>
              <a:t>13. Garlic in Oil Mixture 8</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333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US" sz="3200" b="1" dirty="0">
                <a:solidFill>
                  <a:schemeClr val="tx1"/>
                </a:solidFill>
              </a:rPr>
              <a:t>										Theory   Practical </a:t>
            </a:r>
          </a:p>
          <a:p>
            <a:pPr marL="514350" indent="-514350" algn="just">
              <a:buClrTx/>
              <a:buFont typeface="+mj-lt"/>
              <a:buAutoNum type="arabicPeriod"/>
            </a:pPr>
            <a:r>
              <a:rPr lang="en-US" sz="2800" dirty="0">
                <a:solidFill>
                  <a:schemeClr val="tx1"/>
                </a:solidFill>
              </a:rPr>
              <a:t>Human Nutrition					8				2</a:t>
            </a:r>
          </a:p>
          <a:p>
            <a:pPr marL="514350" indent="-514350" algn="just">
              <a:buClrTx/>
              <a:buFont typeface="+mj-lt"/>
              <a:buAutoNum type="arabicPeriod"/>
            </a:pPr>
            <a:r>
              <a:rPr lang="en-US" sz="2800" dirty="0">
                <a:solidFill>
                  <a:schemeClr val="tx1"/>
                </a:solidFill>
              </a:rPr>
              <a:t>Environmental Health			14				6</a:t>
            </a: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graphicFrame>
        <p:nvGraphicFramePr>
          <p:cNvPr id="4" name="Group 54">
            <a:extLst>
              <a:ext uri="{FF2B5EF4-FFF2-40B4-BE49-F238E27FC236}">
                <a16:creationId xmlns:a16="http://schemas.microsoft.com/office/drawing/2014/main" id="{AA3777C1-6254-47F0-AE16-B1D8ED03EC7C}"/>
              </a:ext>
            </a:extLst>
          </p:cNvPr>
          <p:cNvGraphicFramePr>
            <a:graphicFrameLocks noGrp="1"/>
          </p:cNvGraphicFramePr>
          <p:nvPr/>
        </p:nvGraphicFramePr>
        <p:xfrm>
          <a:off x="0" y="0"/>
          <a:ext cx="9144000" cy="685800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83222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E (tocopherol)</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Vegetable oil, leafy veg, egg yolk, legumes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Antioxidant: scavenger of free radicals in biological membranes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Lipid malabsorption and transport abnormalities, neurological damage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 interferes with enzyme activity</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2577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K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Leafy veg, pork, liver, veg oils, intestinal flora of microorganism</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Formation of prothrombin and other coagulation factors, normal blood coagulation (clotting) </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Hemorrhage from deficient prothrombin,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kernicterus (jaundice in infants)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260655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rgbClr val="00B050"/>
                </a:solidFill>
              </a:rPr>
              <a:t>Inspection of food premises:</a:t>
            </a:r>
          </a:p>
          <a:p>
            <a:pPr algn="just">
              <a:lnSpc>
                <a:spcPct val="120000"/>
              </a:lnSpc>
              <a:spcBef>
                <a:spcPts val="0"/>
              </a:spcBef>
              <a:buClrTx/>
              <a:buFont typeface="Wingdings" panose="05000000000000000000" pitchFamily="2" charset="2"/>
              <a:buChar char="q"/>
            </a:pPr>
            <a:r>
              <a:rPr lang="en-US" sz="2600" b="1" dirty="0">
                <a:solidFill>
                  <a:schemeClr val="tx1"/>
                </a:solidFill>
              </a:rPr>
              <a:t>Hygiene of food premises </a:t>
            </a:r>
            <a:r>
              <a:rPr lang="en-US" sz="2600" dirty="0">
                <a:solidFill>
                  <a:schemeClr val="tx1"/>
                </a:solidFill>
              </a:rPr>
              <a:t>– such health related principles applied in a food premises as to prevent or minimize such conditions or circumstances likely to cause contamination or spoilage of food.</a:t>
            </a:r>
          </a:p>
          <a:p>
            <a:pPr marL="0" indent="0" algn="just">
              <a:lnSpc>
                <a:spcPct val="120000"/>
              </a:lnSpc>
              <a:spcBef>
                <a:spcPts val="0"/>
              </a:spcBef>
              <a:buClrTx/>
              <a:buNone/>
            </a:pPr>
            <a:r>
              <a:rPr lang="en-US" sz="2600" b="1" dirty="0">
                <a:solidFill>
                  <a:schemeClr val="tx1"/>
                </a:solidFill>
              </a:rPr>
              <a:t>Types of food premises</a:t>
            </a:r>
          </a:p>
          <a:p>
            <a:pPr algn="just">
              <a:lnSpc>
                <a:spcPct val="120000"/>
              </a:lnSpc>
              <a:spcBef>
                <a:spcPts val="0"/>
              </a:spcBef>
              <a:buClrTx/>
              <a:buFont typeface="Wingdings" panose="05000000000000000000" pitchFamily="2" charset="2"/>
              <a:buChar char="q"/>
            </a:pPr>
            <a:r>
              <a:rPr lang="en-US" sz="2600" dirty="0">
                <a:solidFill>
                  <a:schemeClr val="tx1"/>
                </a:solidFill>
              </a:rPr>
              <a:t>Processing or preparation, packaging, storage, sale, transportation (conveyance) and a combination of two or more of these. Specifically the following are food premises: -</a:t>
            </a:r>
          </a:p>
          <a:p>
            <a:pPr algn="just">
              <a:lnSpc>
                <a:spcPct val="120000"/>
              </a:lnSpc>
              <a:spcBef>
                <a:spcPts val="0"/>
              </a:spcBef>
              <a:buClrTx/>
              <a:buFont typeface="Wingdings" panose="05000000000000000000" pitchFamily="2" charset="2"/>
              <a:buChar char="q"/>
            </a:pPr>
            <a:r>
              <a:rPr lang="en-US" sz="2600" dirty="0">
                <a:solidFill>
                  <a:schemeClr val="tx1"/>
                </a:solidFill>
              </a:rPr>
              <a:t>Hotels, Motels, Bars, Restaurants, Inns, Eating houses, Taverns, Milk bars, Butcheries, slaughterhouses, abattoirs, food warehouses, food </a:t>
            </a:r>
            <a:r>
              <a:rPr lang="en-US" sz="2600" dirty="0" err="1">
                <a:solidFill>
                  <a:schemeClr val="tx1"/>
                </a:solidFill>
              </a:rPr>
              <a:t>godowns</a:t>
            </a:r>
            <a:r>
              <a:rPr lang="en-US" sz="2600" dirty="0">
                <a:solidFill>
                  <a:schemeClr val="tx1"/>
                </a:solidFill>
              </a:rPr>
              <a:t>, food wagon, food tankers, breweries, bakeries, kitchens, food processing factories, food drying fields,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215423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Requirements of various food premises</a:t>
            </a:r>
            <a:r>
              <a:rPr lang="en-GB" sz="2500" b="1" dirty="0">
                <a:solidFill>
                  <a:schemeClr val="tx1"/>
                </a:solidFill>
              </a:rPr>
              <a:t>:</a:t>
            </a:r>
          </a:p>
          <a:p>
            <a:pPr marL="0" indent="0" algn="just">
              <a:lnSpc>
                <a:spcPct val="120000"/>
              </a:lnSpc>
              <a:spcBef>
                <a:spcPts val="0"/>
              </a:spcBef>
              <a:buClrTx/>
              <a:buNone/>
            </a:pPr>
            <a:r>
              <a:rPr lang="en-US" sz="2600" dirty="0">
                <a:solidFill>
                  <a:schemeClr val="tx1"/>
                </a:solidFill>
              </a:rPr>
              <a:t>In hygiene of food premises, areas of concern are: -</a:t>
            </a:r>
          </a:p>
          <a:p>
            <a:pPr marL="514350" indent="-514350" algn="just">
              <a:lnSpc>
                <a:spcPct val="120000"/>
              </a:lnSpc>
              <a:spcBef>
                <a:spcPts val="0"/>
              </a:spcBef>
              <a:buClrTx/>
              <a:buFont typeface="+mj-lt"/>
              <a:buAutoNum type="arabicPeriod"/>
            </a:pPr>
            <a:r>
              <a:rPr lang="en-US" sz="2600" dirty="0">
                <a:solidFill>
                  <a:schemeClr val="tx1"/>
                </a:solidFill>
              </a:rPr>
              <a:t>Construction – a wide range of structural methods and materials are used</a:t>
            </a:r>
          </a:p>
          <a:p>
            <a:pPr marL="514350" indent="-514350" algn="just">
              <a:lnSpc>
                <a:spcPct val="120000"/>
              </a:lnSpc>
              <a:spcBef>
                <a:spcPts val="0"/>
              </a:spcBef>
              <a:buClrTx/>
              <a:buFont typeface="+mj-lt"/>
              <a:buAutoNum type="arabicPeriod"/>
            </a:pPr>
            <a:r>
              <a:rPr lang="en-US" sz="2600" dirty="0">
                <a:solidFill>
                  <a:schemeClr val="tx1"/>
                </a:solidFill>
              </a:rPr>
              <a:t>Design and layout</a:t>
            </a:r>
          </a:p>
          <a:p>
            <a:pPr marL="514350" indent="-514350" algn="just">
              <a:lnSpc>
                <a:spcPct val="120000"/>
              </a:lnSpc>
              <a:spcBef>
                <a:spcPts val="0"/>
              </a:spcBef>
              <a:buClrTx/>
              <a:buFont typeface="+mj-lt"/>
              <a:buAutoNum type="arabicPeriod"/>
            </a:pPr>
            <a:r>
              <a:rPr lang="en-US" sz="2600" dirty="0">
                <a:solidFill>
                  <a:schemeClr val="tx1"/>
                </a:solidFill>
              </a:rPr>
              <a:t>Situation (locality)</a:t>
            </a:r>
          </a:p>
          <a:p>
            <a:pPr marL="514350" indent="-514350" algn="just">
              <a:lnSpc>
                <a:spcPct val="120000"/>
              </a:lnSpc>
              <a:spcBef>
                <a:spcPts val="0"/>
              </a:spcBef>
              <a:buClrTx/>
              <a:buFont typeface="+mj-lt"/>
              <a:buAutoNum type="arabicPeriod"/>
            </a:pPr>
            <a:r>
              <a:rPr lang="en-US" sz="2600" dirty="0">
                <a:solidFill>
                  <a:schemeClr val="tx1"/>
                </a:solidFill>
              </a:rPr>
              <a:t>General Service provision – water, electricity, drainage, solid waste management, etc.</a:t>
            </a:r>
          </a:p>
          <a:p>
            <a:pPr algn="just">
              <a:lnSpc>
                <a:spcPct val="120000"/>
              </a:lnSpc>
              <a:spcBef>
                <a:spcPts val="0"/>
              </a:spcBef>
              <a:buClrTx/>
              <a:buFont typeface="Wingdings" panose="05000000000000000000" pitchFamily="2" charset="2"/>
              <a:buChar char="q"/>
            </a:pPr>
            <a:r>
              <a:rPr lang="en-US" sz="2600" dirty="0">
                <a:solidFill>
                  <a:schemeClr val="tx1"/>
                </a:solidFill>
              </a:rPr>
              <a:t>The basic requirement for any place to be used for the handling of food must comply with ordinary standards of stability, durability and protection against weather.</a:t>
            </a:r>
          </a:p>
          <a:p>
            <a:pPr algn="just">
              <a:lnSpc>
                <a:spcPct val="120000"/>
              </a:lnSpc>
              <a:spcBef>
                <a:spcPts val="0"/>
              </a:spcBef>
              <a:buClrTx/>
              <a:buFont typeface="Wingdings" panose="05000000000000000000" pitchFamily="2" charset="2"/>
              <a:buChar char="q"/>
            </a:pPr>
            <a:r>
              <a:rPr lang="en-US" sz="2600" dirty="0">
                <a:solidFill>
                  <a:schemeClr val="tx1"/>
                </a:solidFill>
              </a:rPr>
              <a:t>Inappropriate construction of has the adverse effect on the sanitation of the building, </a:t>
            </a:r>
            <a:r>
              <a:rPr lang="en-US" sz="2600" b="1" dirty="0">
                <a:solidFill>
                  <a:schemeClr val="tx1"/>
                </a:solidFill>
              </a:rPr>
              <a:t>hence the following areas must be considered: </a:t>
            </a:r>
            <a:r>
              <a:rPr lang="en-US" sz="2600" dirty="0">
                <a:solidFill>
                  <a:schemeClr val="tx1"/>
                </a:solidFill>
              </a:rPr>
              <a:t>- </a:t>
            </a:r>
          </a:p>
          <a:p>
            <a:pPr algn="just">
              <a:lnSpc>
                <a:spcPct val="120000"/>
              </a:lnSpc>
              <a:spcBef>
                <a:spcPts val="0"/>
              </a:spcBef>
              <a:buClrTx/>
              <a:buFont typeface="Courier New" panose="02070309020205020404" pitchFamily="49" charset="0"/>
              <a:buChar char="o"/>
            </a:pPr>
            <a:r>
              <a:rPr lang="en-US" sz="2600" dirty="0">
                <a:solidFill>
                  <a:schemeClr val="tx1"/>
                </a:solidFill>
              </a:rPr>
              <a:t>Floor, walls, Ceilings, Doors and windows, Decorative finishes for walls and ceilings, Lighting, Structure and layout of food premises,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1231264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Floors: </a:t>
            </a:r>
            <a:r>
              <a:rPr lang="en-US" sz="2600" dirty="0">
                <a:solidFill>
                  <a:schemeClr val="tx1"/>
                </a:solidFill>
              </a:rPr>
              <a:t>Smooth and impervious surfaces, durable, hard enough to resist damage from trolleys.</a:t>
            </a:r>
          </a:p>
          <a:p>
            <a:pPr algn="just">
              <a:lnSpc>
                <a:spcPct val="120000"/>
              </a:lnSpc>
              <a:spcBef>
                <a:spcPts val="0"/>
              </a:spcBef>
              <a:buClrTx/>
              <a:buFont typeface="Wingdings" panose="05000000000000000000" pitchFamily="2" charset="2"/>
              <a:buChar char="q"/>
            </a:pPr>
            <a:r>
              <a:rPr lang="en-US" sz="2600" b="1" dirty="0">
                <a:solidFill>
                  <a:schemeClr val="tx1"/>
                </a:solidFill>
              </a:rPr>
              <a:t>Walls: </a:t>
            </a:r>
            <a:r>
              <a:rPr lang="en-US" sz="2600" dirty="0">
                <a:solidFill>
                  <a:schemeClr val="tx1"/>
                </a:solidFill>
              </a:rPr>
              <a:t>Smooth, impervious, durable</a:t>
            </a:r>
          </a:p>
          <a:p>
            <a:pPr algn="just">
              <a:lnSpc>
                <a:spcPct val="120000"/>
              </a:lnSpc>
              <a:spcBef>
                <a:spcPts val="0"/>
              </a:spcBef>
              <a:buClrTx/>
              <a:buFont typeface="Wingdings" panose="05000000000000000000" pitchFamily="2" charset="2"/>
              <a:buChar char="q"/>
            </a:pPr>
            <a:r>
              <a:rPr lang="en-US" sz="2600" b="1" dirty="0">
                <a:solidFill>
                  <a:schemeClr val="tx1"/>
                </a:solidFill>
              </a:rPr>
              <a:t>Ceilings: </a:t>
            </a:r>
            <a:r>
              <a:rPr lang="en-US" sz="2600" dirty="0">
                <a:solidFill>
                  <a:schemeClr val="tx1"/>
                </a:solidFill>
              </a:rPr>
              <a:t>Should be sound, absorbent (to prevent condensation), and vermin proof where possible.</a:t>
            </a:r>
          </a:p>
          <a:p>
            <a:pPr algn="just">
              <a:lnSpc>
                <a:spcPct val="120000"/>
              </a:lnSpc>
              <a:spcBef>
                <a:spcPts val="0"/>
              </a:spcBef>
              <a:buClrTx/>
              <a:buFont typeface="Wingdings" panose="05000000000000000000" pitchFamily="2" charset="2"/>
              <a:buChar char="q"/>
            </a:pPr>
            <a:r>
              <a:rPr lang="en-US" sz="2600" b="1" dirty="0">
                <a:solidFill>
                  <a:schemeClr val="tx1"/>
                </a:solidFill>
              </a:rPr>
              <a:t>Doors and windows: </a:t>
            </a:r>
            <a:r>
              <a:rPr lang="en-US" sz="2600" dirty="0">
                <a:solidFill>
                  <a:schemeClr val="tx1"/>
                </a:solidFill>
              </a:rPr>
              <a:t>To be made of good quality materials, in good state of repair, well fitting, self-closing and outward opening.</a:t>
            </a:r>
          </a:p>
          <a:p>
            <a:pPr algn="just">
              <a:lnSpc>
                <a:spcPct val="120000"/>
              </a:lnSpc>
              <a:spcBef>
                <a:spcPts val="0"/>
              </a:spcBef>
              <a:buClrTx/>
              <a:buFont typeface="Wingdings" panose="05000000000000000000" pitchFamily="2" charset="2"/>
              <a:buChar char="q"/>
            </a:pPr>
            <a:r>
              <a:rPr lang="en-US" sz="2600" b="1" dirty="0">
                <a:solidFill>
                  <a:schemeClr val="tx1"/>
                </a:solidFill>
              </a:rPr>
              <a:t>Decorative finishes for walls and ceilings: </a:t>
            </a:r>
            <a:r>
              <a:rPr lang="en-US" sz="2600" dirty="0">
                <a:solidFill>
                  <a:schemeClr val="tx1"/>
                </a:solidFill>
              </a:rPr>
              <a:t>Use oil-paints because they are easy to clean; white paints are best for reflecting light (especially from artificial sources).</a:t>
            </a:r>
          </a:p>
          <a:p>
            <a:pPr algn="just">
              <a:lnSpc>
                <a:spcPct val="120000"/>
              </a:lnSpc>
              <a:spcBef>
                <a:spcPts val="0"/>
              </a:spcBef>
              <a:buClrTx/>
              <a:buFont typeface="Wingdings" panose="05000000000000000000" pitchFamily="2" charset="2"/>
              <a:buChar char="q"/>
            </a:pPr>
            <a:r>
              <a:rPr lang="en-US" sz="2600" b="1" dirty="0">
                <a:solidFill>
                  <a:schemeClr val="tx1"/>
                </a:solidFill>
              </a:rPr>
              <a:t>Lighting: </a:t>
            </a:r>
            <a:r>
              <a:rPr lang="en-US" sz="2600" dirty="0">
                <a:solidFill>
                  <a:schemeClr val="tx1"/>
                </a:solidFill>
              </a:rPr>
              <a:t>To be sufficient and suitable to improve concentration and safety. Both natural and artificial to be adequate as to assist in cleaning, improving efficiency, preventing accidents, lessening fatigue.</a:t>
            </a:r>
          </a:p>
          <a:p>
            <a:pPr algn="just">
              <a:lnSpc>
                <a:spcPct val="120000"/>
              </a:lnSpc>
              <a:spcBef>
                <a:spcPts val="0"/>
              </a:spcBef>
              <a:buClrTx/>
              <a:buFont typeface="Wingdings" panose="05000000000000000000" pitchFamily="2" charset="2"/>
              <a:buChar char="q"/>
            </a:pPr>
            <a:r>
              <a:rPr lang="en-US" sz="2600" b="1" dirty="0">
                <a:solidFill>
                  <a:schemeClr val="tx1"/>
                </a:solidFill>
              </a:rPr>
              <a:t>Structure and layout of food premises: </a:t>
            </a:r>
            <a:r>
              <a:rPr lang="en-US" sz="2600" dirty="0">
                <a:solidFill>
                  <a:schemeClr val="tx1"/>
                </a:solidFill>
              </a:rPr>
              <a:t>Food safety is promoted by sound, clean and attractive structure designed for ease of 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5078047"/>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7"/>
          </a:xfrm>
        </p:spPr>
        <p:txBody>
          <a:bodyPr>
            <a:normAutofit fontScale="92500" lnSpcReduction="20000"/>
          </a:bodyPr>
          <a:lstStyle/>
          <a:p>
            <a:pPr marL="0" indent="0" algn="just">
              <a:lnSpc>
                <a:spcPct val="120000"/>
              </a:lnSpc>
              <a:spcBef>
                <a:spcPts val="0"/>
              </a:spcBef>
              <a:buClrTx/>
              <a:buNone/>
            </a:pPr>
            <a:r>
              <a:rPr lang="en-US" sz="2000" dirty="0">
                <a:solidFill>
                  <a:schemeClr val="tx1"/>
                </a:solidFill>
              </a:rPr>
              <a:t>Things considered in planning a catering premises include: -</a:t>
            </a:r>
          </a:p>
          <a:p>
            <a:pPr algn="just">
              <a:lnSpc>
                <a:spcPct val="120000"/>
              </a:lnSpc>
              <a:spcBef>
                <a:spcPts val="0"/>
              </a:spcBef>
              <a:buClrTx/>
              <a:buFont typeface="Courier New" panose="02070309020205020404" pitchFamily="49" charset="0"/>
              <a:buChar char="o"/>
            </a:pPr>
            <a:r>
              <a:rPr lang="en-US" sz="2000" dirty="0">
                <a:solidFill>
                  <a:schemeClr val="tx1"/>
                </a:solidFill>
              </a:rPr>
              <a:t>Amount of natural lighting and ventilation</a:t>
            </a:r>
          </a:p>
          <a:p>
            <a:pPr algn="just">
              <a:lnSpc>
                <a:spcPct val="120000"/>
              </a:lnSpc>
              <a:spcBef>
                <a:spcPts val="0"/>
              </a:spcBef>
              <a:buClrTx/>
              <a:buFont typeface="Courier New" panose="02070309020205020404" pitchFamily="49" charset="0"/>
              <a:buChar char="o"/>
            </a:pPr>
            <a:r>
              <a:rPr lang="en-US" sz="2000" dirty="0">
                <a:solidFill>
                  <a:schemeClr val="tx1"/>
                </a:solidFill>
              </a:rPr>
              <a:t>Access</a:t>
            </a:r>
          </a:p>
          <a:p>
            <a:pPr algn="just">
              <a:lnSpc>
                <a:spcPct val="120000"/>
              </a:lnSpc>
              <a:spcBef>
                <a:spcPts val="0"/>
              </a:spcBef>
              <a:buClrTx/>
              <a:buFont typeface="Courier New" panose="02070309020205020404" pitchFamily="49" charset="0"/>
              <a:buChar char="o"/>
            </a:pPr>
            <a:r>
              <a:rPr lang="en-US" sz="2000" dirty="0">
                <a:solidFill>
                  <a:schemeClr val="tx1"/>
                </a:solidFill>
              </a:rPr>
              <a:t>Possible storage areas</a:t>
            </a:r>
          </a:p>
          <a:p>
            <a:pPr algn="just">
              <a:lnSpc>
                <a:spcPct val="120000"/>
              </a:lnSpc>
              <a:spcBef>
                <a:spcPts val="0"/>
              </a:spcBef>
              <a:buClrTx/>
              <a:buFont typeface="Courier New" panose="02070309020205020404" pitchFamily="49" charset="0"/>
              <a:buChar char="o"/>
            </a:pPr>
            <a:r>
              <a:rPr lang="en-US" sz="2000" dirty="0">
                <a:solidFill>
                  <a:schemeClr val="tx1"/>
                </a:solidFill>
              </a:rPr>
              <a:t>Water supply and quality of water </a:t>
            </a:r>
          </a:p>
          <a:p>
            <a:pPr algn="just">
              <a:lnSpc>
                <a:spcPct val="120000"/>
              </a:lnSpc>
              <a:spcBef>
                <a:spcPts val="0"/>
              </a:spcBef>
              <a:buClrTx/>
              <a:buFont typeface="Courier New" panose="02070309020205020404" pitchFamily="49" charset="0"/>
              <a:buChar char="o"/>
            </a:pPr>
            <a:r>
              <a:rPr lang="en-US" sz="2000" dirty="0">
                <a:solidFill>
                  <a:schemeClr val="tx1"/>
                </a:solidFill>
              </a:rPr>
              <a:t>Refuse container storage </a:t>
            </a:r>
          </a:p>
          <a:p>
            <a:pPr algn="just">
              <a:lnSpc>
                <a:spcPct val="120000"/>
              </a:lnSpc>
              <a:spcBef>
                <a:spcPts val="0"/>
              </a:spcBef>
              <a:buClrTx/>
              <a:buFont typeface="Wingdings" panose="05000000000000000000" pitchFamily="2" charset="2"/>
              <a:buChar char="q"/>
            </a:pPr>
            <a:r>
              <a:rPr lang="en-US" sz="2000" dirty="0">
                <a:solidFill>
                  <a:schemeClr val="tx1"/>
                </a:solidFill>
              </a:rPr>
              <a:t>Surrounding should not contain potential or actual breeding grounds of rodents, insects and other pests.</a:t>
            </a:r>
          </a:p>
          <a:p>
            <a:pPr algn="just">
              <a:lnSpc>
                <a:spcPct val="120000"/>
              </a:lnSpc>
              <a:spcBef>
                <a:spcPts val="0"/>
              </a:spcBef>
              <a:buClrTx/>
              <a:buFont typeface="Wingdings" panose="05000000000000000000" pitchFamily="2" charset="2"/>
              <a:buChar char="q"/>
            </a:pPr>
            <a:r>
              <a:rPr lang="en-US" sz="2000" dirty="0">
                <a:solidFill>
                  <a:schemeClr val="tx1"/>
                </a:solidFill>
              </a:rPr>
              <a:t>Premises to be planned so that they are easy to clean and keep clean.</a:t>
            </a:r>
          </a:p>
          <a:p>
            <a:pPr algn="just">
              <a:lnSpc>
                <a:spcPct val="120000"/>
              </a:lnSpc>
              <a:spcBef>
                <a:spcPts val="0"/>
              </a:spcBef>
              <a:buClrTx/>
              <a:buFont typeface="Wingdings" panose="05000000000000000000" pitchFamily="2" charset="2"/>
              <a:buChar char="q"/>
            </a:pPr>
            <a:r>
              <a:rPr lang="en-US" sz="2000" dirty="0">
                <a:solidFill>
                  <a:schemeClr val="tx1"/>
                </a:solidFill>
              </a:rPr>
              <a:t>Arrangements should be made such that food moves in an orderly progression from point of delivery to preparation, to cooking, to serving and washing up.</a:t>
            </a:r>
          </a:p>
          <a:p>
            <a:pPr algn="just">
              <a:lnSpc>
                <a:spcPct val="120000"/>
              </a:lnSpc>
              <a:spcBef>
                <a:spcPts val="0"/>
              </a:spcBef>
              <a:buClrTx/>
              <a:buFont typeface="Wingdings" panose="05000000000000000000" pitchFamily="2" charset="2"/>
              <a:buChar char="q"/>
            </a:pPr>
            <a:r>
              <a:rPr lang="en-US" sz="2000" dirty="0">
                <a:solidFill>
                  <a:schemeClr val="tx1"/>
                </a:solidFill>
              </a:rPr>
              <a:t>Food delivery entrance to be separated from customers’ entrance.</a:t>
            </a:r>
          </a:p>
          <a:p>
            <a:pPr algn="just">
              <a:lnSpc>
                <a:spcPct val="120000"/>
              </a:lnSpc>
              <a:spcBef>
                <a:spcPts val="0"/>
              </a:spcBef>
              <a:buClrTx/>
              <a:buFont typeface="Wingdings" panose="05000000000000000000" pitchFamily="2" charset="2"/>
              <a:buChar char="q"/>
            </a:pPr>
            <a:r>
              <a:rPr lang="en-US" sz="2000" dirty="0">
                <a:solidFill>
                  <a:schemeClr val="tx1"/>
                </a:solidFill>
              </a:rPr>
              <a:t>Delivery entrance should open on to a yard, so that delivery vans can pull up at the door.</a:t>
            </a:r>
          </a:p>
          <a:p>
            <a:pPr algn="just">
              <a:lnSpc>
                <a:spcPct val="120000"/>
              </a:lnSpc>
              <a:spcBef>
                <a:spcPts val="0"/>
              </a:spcBef>
              <a:buClrTx/>
              <a:buFont typeface="Wingdings" panose="05000000000000000000" pitchFamily="2" charset="2"/>
              <a:buChar char="q"/>
            </a:pPr>
            <a:r>
              <a:rPr lang="en-US" sz="2000" dirty="0">
                <a:solidFill>
                  <a:schemeClr val="tx1"/>
                </a:solidFill>
              </a:rPr>
              <a:t>The yard should have an impervious, even and well drained surface.</a:t>
            </a:r>
          </a:p>
          <a:p>
            <a:pPr algn="just">
              <a:lnSpc>
                <a:spcPct val="120000"/>
              </a:lnSpc>
              <a:spcBef>
                <a:spcPts val="0"/>
              </a:spcBef>
              <a:buClrTx/>
              <a:buFont typeface="Wingdings" panose="05000000000000000000" pitchFamily="2" charset="2"/>
              <a:buChar char="q"/>
            </a:pPr>
            <a:r>
              <a:rPr lang="en-US" sz="2000" dirty="0">
                <a:solidFill>
                  <a:schemeClr val="tx1"/>
                </a:solidFill>
              </a:rPr>
              <a:t>Water standpipe, hose pipe for washing down surfaces, raised and covered accommodation for refuse bins of wet wastes</a:t>
            </a:r>
          </a:p>
          <a:p>
            <a:pPr algn="just">
              <a:lnSpc>
                <a:spcPct val="120000"/>
              </a:lnSpc>
              <a:spcBef>
                <a:spcPts val="0"/>
              </a:spcBef>
              <a:buClrTx/>
              <a:buFont typeface="Wingdings" panose="05000000000000000000" pitchFamily="2" charset="2"/>
              <a:buChar char="q"/>
            </a:pPr>
            <a:r>
              <a:rPr lang="en-US" sz="2000" dirty="0">
                <a:solidFill>
                  <a:schemeClr val="tx1"/>
                </a:solidFill>
              </a:rPr>
              <a:t>If possible a compactor machine for waste packaging</a:t>
            </a:r>
          </a:p>
          <a:p>
            <a:pPr algn="just">
              <a:lnSpc>
                <a:spcPct val="120000"/>
              </a:lnSpc>
              <a:spcBef>
                <a:spcPts val="0"/>
              </a:spcBef>
              <a:buClrTx/>
              <a:buFont typeface="Wingdings" panose="05000000000000000000" pitchFamily="2" charset="2"/>
              <a:buChar char="q"/>
            </a:pPr>
            <a:r>
              <a:rPr lang="en-US" sz="2000" dirty="0">
                <a:solidFill>
                  <a:schemeClr val="tx1"/>
                </a:solidFill>
              </a:rPr>
              <a:t>Therefore all the store for raw incoming foods should be near the food delivery entrance, e.g. vegetable store, dry store and chilled &amp; frozen food store.</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609202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600" b="1" dirty="0">
                <a:solidFill>
                  <a:srgbClr val="00B050"/>
                </a:solidFill>
              </a:rPr>
              <a:t>Milk and milk products. </a:t>
            </a:r>
          </a:p>
          <a:p>
            <a:pPr algn="just">
              <a:lnSpc>
                <a:spcPct val="120000"/>
              </a:lnSpc>
              <a:spcBef>
                <a:spcPts val="0"/>
              </a:spcBef>
              <a:buClrTx/>
              <a:buFont typeface="Wingdings" panose="05000000000000000000" pitchFamily="2" charset="2"/>
              <a:buChar char="q"/>
            </a:pPr>
            <a:r>
              <a:rPr lang="en-US" sz="2600" b="1" dirty="0">
                <a:solidFill>
                  <a:schemeClr val="tx1"/>
                </a:solidFill>
              </a:rPr>
              <a:t>Milk </a:t>
            </a:r>
            <a:r>
              <a:rPr lang="en-US" sz="2600" dirty="0">
                <a:solidFill>
                  <a:schemeClr val="tx1"/>
                </a:solidFill>
              </a:rPr>
              <a:t>- is a white liquid produced by the mammary glands of mammals.</a:t>
            </a:r>
          </a:p>
          <a:p>
            <a:pPr algn="just">
              <a:lnSpc>
                <a:spcPct val="120000"/>
              </a:lnSpc>
              <a:spcBef>
                <a:spcPts val="0"/>
              </a:spcBef>
              <a:buClrTx/>
              <a:buFont typeface="Wingdings" panose="05000000000000000000" pitchFamily="2" charset="2"/>
              <a:buChar char="q"/>
            </a:pPr>
            <a:r>
              <a:rPr lang="en-US" sz="2600" dirty="0">
                <a:solidFill>
                  <a:schemeClr val="tx1"/>
                </a:solidFill>
              </a:rPr>
              <a:t>Milk is a whitish liquid containing proteins, fats, lactose various vitamins and minerals that is produced by the mammary glands of all mature female to nourish their young for a period beginning immediately after birth.</a:t>
            </a:r>
          </a:p>
          <a:p>
            <a:pPr algn="just">
              <a:lnSpc>
                <a:spcPct val="120000"/>
              </a:lnSpc>
              <a:spcBef>
                <a:spcPts val="0"/>
              </a:spcBef>
              <a:buClrTx/>
              <a:buFont typeface="Wingdings" panose="05000000000000000000" pitchFamily="2" charset="2"/>
              <a:buChar char="q"/>
            </a:pPr>
            <a:r>
              <a:rPr lang="en-US" sz="2600" dirty="0">
                <a:solidFill>
                  <a:schemeClr val="tx1"/>
                </a:solidFill>
              </a:rPr>
              <a:t>Milk and any of the foods made from milk, including butter, cheese, ice cream, yogurt etc. are the products of milk.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094289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Importance of studying milk as food</a:t>
            </a:r>
          </a:p>
          <a:p>
            <a:pPr algn="just">
              <a:lnSpc>
                <a:spcPct val="120000"/>
              </a:lnSpc>
              <a:spcBef>
                <a:spcPts val="0"/>
              </a:spcBef>
              <a:buClrTx/>
              <a:buFont typeface="Wingdings" panose="05000000000000000000" pitchFamily="2" charset="2"/>
              <a:buChar char="q"/>
            </a:pPr>
            <a:r>
              <a:rPr lang="en-US" sz="2600" dirty="0">
                <a:solidFill>
                  <a:schemeClr val="tx1"/>
                </a:solidFill>
              </a:rPr>
              <a:t>Is an important part of the human diet for some many years</a:t>
            </a:r>
          </a:p>
          <a:p>
            <a:pPr algn="just">
              <a:lnSpc>
                <a:spcPct val="120000"/>
              </a:lnSpc>
              <a:spcBef>
                <a:spcPts val="0"/>
              </a:spcBef>
              <a:buClrTx/>
              <a:buFont typeface="Wingdings" panose="05000000000000000000" pitchFamily="2" charset="2"/>
              <a:buChar char="q"/>
            </a:pPr>
            <a:r>
              <a:rPr lang="en-US" sz="2600" dirty="0">
                <a:solidFill>
                  <a:schemeClr val="tx1"/>
                </a:solidFill>
              </a:rPr>
              <a:t>It’s a part of the official nutritional recommendations in many countries worldwide.</a:t>
            </a:r>
          </a:p>
          <a:p>
            <a:pPr algn="just">
              <a:lnSpc>
                <a:spcPct val="120000"/>
              </a:lnSpc>
              <a:spcBef>
                <a:spcPts val="0"/>
              </a:spcBef>
              <a:buClrTx/>
              <a:buFont typeface="Wingdings" panose="05000000000000000000" pitchFamily="2" charset="2"/>
              <a:buChar char="q"/>
            </a:pPr>
            <a:r>
              <a:rPr lang="en-US" sz="2600" dirty="0">
                <a:solidFill>
                  <a:schemeClr val="tx1"/>
                </a:solidFill>
              </a:rPr>
              <a:t>Milk provides a package of key nutrients that are difficult to obtain in other diets foods products. Indeed, dairy products are rich in calcium, protein, potassium and phosphorus.</a:t>
            </a:r>
          </a:p>
          <a:p>
            <a:pPr algn="just">
              <a:lnSpc>
                <a:spcPct val="120000"/>
              </a:lnSpc>
              <a:spcBef>
                <a:spcPts val="0"/>
              </a:spcBef>
              <a:buClrTx/>
              <a:buFont typeface="Wingdings" panose="05000000000000000000" pitchFamily="2" charset="2"/>
              <a:buChar char="q"/>
            </a:pPr>
            <a:r>
              <a:rPr lang="en-US" sz="2600" dirty="0">
                <a:solidFill>
                  <a:schemeClr val="tx1"/>
                </a:solidFill>
              </a:rPr>
              <a:t>Need to sustain Purity of Milk as there is a huge demand for safe, high- quality foods with a long shelf-life. </a:t>
            </a:r>
          </a:p>
          <a:p>
            <a:pPr algn="just">
              <a:lnSpc>
                <a:spcPct val="120000"/>
              </a:lnSpc>
              <a:spcBef>
                <a:spcPts val="0"/>
              </a:spcBef>
              <a:buClrTx/>
              <a:buFont typeface="Wingdings" panose="05000000000000000000" pitchFamily="2" charset="2"/>
              <a:buChar char="q"/>
            </a:pPr>
            <a:r>
              <a:rPr lang="en-US" sz="2600" dirty="0">
                <a:solidFill>
                  <a:schemeClr val="tx1"/>
                </a:solidFill>
              </a:rPr>
              <a:t> It is critically important to understand the health effects of milk and dairy products in the diet.</a:t>
            </a:r>
          </a:p>
          <a:p>
            <a:pPr algn="just">
              <a:lnSpc>
                <a:spcPct val="120000"/>
              </a:lnSpc>
              <a:spcBef>
                <a:spcPts val="0"/>
              </a:spcBef>
              <a:buClrTx/>
              <a:buFont typeface="Wingdings" panose="05000000000000000000" pitchFamily="2" charset="2"/>
              <a:buChar char="q"/>
            </a:pPr>
            <a:r>
              <a:rPr lang="en-US" sz="2600" dirty="0">
                <a:solidFill>
                  <a:schemeClr val="tx1"/>
                </a:solidFill>
              </a:rPr>
              <a:t>Milk is the food which exclusively sustains us during the first few months of life.</a:t>
            </a:r>
          </a:p>
          <a:p>
            <a:pPr algn="just">
              <a:lnSpc>
                <a:spcPct val="120000"/>
              </a:lnSpc>
              <a:spcBef>
                <a:spcPts val="0"/>
              </a:spcBef>
              <a:buClrTx/>
              <a:buFont typeface="Wingdings" panose="05000000000000000000" pitchFamily="2" charset="2"/>
              <a:buChar char="q"/>
            </a:pPr>
            <a:r>
              <a:rPr lang="en-US" sz="2600" dirty="0">
                <a:solidFill>
                  <a:schemeClr val="tx1"/>
                </a:solidFill>
              </a:rPr>
              <a:t>Milk best source for healthy nutritional products.</a:t>
            </a:r>
          </a:p>
          <a:p>
            <a:pPr algn="just">
              <a:lnSpc>
                <a:spcPct val="120000"/>
              </a:lnSpc>
              <a:spcBef>
                <a:spcPts val="0"/>
              </a:spcBef>
              <a:buClrTx/>
              <a:buFont typeface="Wingdings" panose="05000000000000000000" pitchFamily="2" charset="2"/>
              <a:buChar char="q"/>
            </a:pPr>
            <a:r>
              <a:rPr lang="en-US" sz="2600" dirty="0">
                <a:solidFill>
                  <a:schemeClr val="tx1"/>
                </a:solidFill>
              </a:rPr>
              <a:t>Milk is the Complete Food.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27419948"/>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28047"/>
          </a:xfrm>
        </p:spPr>
        <p:txBody>
          <a:bodyPr>
            <a:normAutofit fontScale="70000" lnSpcReduction="20000"/>
          </a:bodyPr>
          <a:lstStyle/>
          <a:p>
            <a:pPr marL="0" indent="0" algn="just">
              <a:lnSpc>
                <a:spcPct val="120000"/>
              </a:lnSpc>
              <a:spcBef>
                <a:spcPts val="0"/>
              </a:spcBef>
              <a:buClrTx/>
              <a:buNone/>
            </a:pPr>
            <a:r>
              <a:rPr lang="en-GB" sz="2900" b="1" dirty="0">
                <a:solidFill>
                  <a:srgbClr val="00B050"/>
                </a:solidFill>
              </a:rPr>
              <a:t>Uses of milk</a:t>
            </a:r>
          </a:p>
          <a:p>
            <a:pPr marL="0" indent="0" algn="just">
              <a:lnSpc>
                <a:spcPct val="120000"/>
              </a:lnSpc>
              <a:spcBef>
                <a:spcPts val="0"/>
              </a:spcBef>
              <a:buClrTx/>
              <a:buNone/>
            </a:pPr>
            <a:r>
              <a:rPr lang="en-GB" sz="2900" dirty="0">
                <a:solidFill>
                  <a:schemeClr val="tx1"/>
                </a:solidFill>
              </a:rPr>
              <a:t>As a drink, On breakfast cereals, Desserts e.g. milk Pudding, Sauces e.g. cheese sauce, In soup, For baking, Savoury dishes e.g. Lasagne, As a milk product e.g. yoghurt, cheese, butter</a:t>
            </a:r>
          </a:p>
          <a:p>
            <a:pPr marL="0" indent="0" algn="just">
              <a:lnSpc>
                <a:spcPct val="120000"/>
              </a:lnSpc>
              <a:spcBef>
                <a:spcPts val="0"/>
              </a:spcBef>
              <a:buClrTx/>
              <a:buNone/>
            </a:pPr>
            <a:r>
              <a:rPr lang="en-US" sz="2900" b="1" dirty="0">
                <a:solidFill>
                  <a:srgbClr val="00B050"/>
                </a:solidFill>
              </a:rPr>
              <a:t>Types of consumption</a:t>
            </a:r>
          </a:p>
          <a:p>
            <a:pPr marL="0" indent="0" algn="just">
              <a:lnSpc>
                <a:spcPct val="120000"/>
              </a:lnSpc>
              <a:spcBef>
                <a:spcPts val="0"/>
              </a:spcBef>
              <a:buClrTx/>
              <a:buNone/>
            </a:pPr>
            <a:r>
              <a:rPr lang="en-US" sz="2900" dirty="0">
                <a:solidFill>
                  <a:schemeClr val="tx1"/>
                </a:solidFill>
              </a:rPr>
              <a:t>1. Nutrition for infant mammals 2. Food product for humans</a:t>
            </a:r>
          </a:p>
          <a:p>
            <a:pPr marL="0" indent="0" algn="just">
              <a:lnSpc>
                <a:spcPct val="120000"/>
              </a:lnSpc>
              <a:spcBef>
                <a:spcPts val="0"/>
              </a:spcBef>
              <a:buClrTx/>
              <a:buNone/>
            </a:pPr>
            <a:r>
              <a:rPr lang="en-US" sz="2900" b="1" dirty="0">
                <a:solidFill>
                  <a:srgbClr val="00B050"/>
                </a:solidFill>
              </a:rPr>
              <a:t>Physical Properties of Milk</a:t>
            </a:r>
          </a:p>
          <a:p>
            <a:pPr algn="just">
              <a:lnSpc>
                <a:spcPct val="120000"/>
              </a:lnSpc>
              <a:spcBef>
                <a:spcPts val="0"/>
              </a:spcBef>
              <a:buClrTx/>
              <a:buFont typeface="Wingdings" panose="05000000000000000000" pitchFamily="2" charset="2"/>
              <a:buChar char="q"/>
            </a:pPr>
            <a:r>
              <a:rPr lang="en-US" sz="2900" dirty="0">
                <a:solidFill>
                  <a:schemeClr val="tx1"/>
                </a:solidFill>
              </a:rPr>
              <a:t>Acidity: fresh milk pH is 6.5-6.7 at 25°C</a:t>
            </a:r>
          </a:p>
          <a:p>
            <a:pPr algn="just">
              <a:lnSpc>
                <a:spcPct val="120000"/>
              </a:lnSpc>
              <a:spcBef>
                <a:spcPts val="0"/>
              </a:spcBef>
              <a:buClrTx/>
              <a:buFont typeface="Wingdings" panose="05000000000000000000" pitchFamily="2" charset="2"/>
              <a:buChar char="q"/>
            </a:pPr>
            <a:r>
              <a:rPr lang="en-US" sz="2900" dirty="0">
                <a:solidFill>
                  <a:schemeClr val="tx1"/>
                </a:solidFill>
              </a:rPr>
              <a:t>Viscosity: depends on the amount of fat, size of fat globules &amp; extent of clustering of globules. </a:t>
            </a:r>
            <a:r>
              <a:rPr lang="en-US" sz="2900" dirty="0" err="1">
                <a:solidFill>
                  <a:schemeClr val="tx1"/>
                </a:solidFill>
              </a:rPr>
              <a:t>Homogenisation</a:t>
            </a:r>
            <a:r>
              <a:rPr lang="en-US" sz="2900" dirty="0">
                <a:solidFill>
                  <a:schemeClr val="tx1"/>
                </a:solidFill>
              </a:rPr>
              <a:t> &amp; ageing ↑ the viscosity</a:t>
            </a:r>
          </a:p>
          <a:p>
            <a:pPr algn="just">
              <a:lnSpc>
                <a:spcPct val="120000"/>
              </a:lnSpc>
              <a:spcBef>
                <a:spcPts val="0"/>
              </a:spcBef>
              <a:buClrTx/>
              <a:buFont typeface="Wingdings" panose="05000000000000000000" pitchFamily="2" charset="2"/>
              <a:buChar char="q"/>
            </a:pPr>
            <a:r>
              <a:rPr lang="en-US" sz="2900" dirty="0">
                <a:solidFill>
                  <a:schemeClr val="tx1"/>
                </a:solidFill>
              </a:rPr>
              <a:t>Freezing point: -0.55°C addition of 1% of water to milk ↓ FP by -0.0055°C.</a:t>
            </a:r>
          </a:p>
          <a:p>
            <a:pPr algn="just">
              <a:lnSpc>
                <a:spcPct val="120000"/>
              </a:lnSpc>
              <a:spcBef>
                <a:spcPts val="0"/>
              </a:spcBef>
              <a:buClrTx/>
              <a:buFont typeface="Wingdings" panose="05000000000000000000" pitchFamily="2" charset="2"/>
              <a:buChar char="q"/>
            </a:pPr>
            <a:r>
              <a:rPr lang="en-US" sz="2900" dirty="0">
                <a:solidFill>
                  <a:schemeClr val="tx1"/>
                </a:solidFill>
              </a:rPr>
              <a:t>Boiling point: 100.2°C</a:t>
            </a:r>
          </a:p>
          <a:p>
            <a:pPr marL="0" indent="0" algn="just">
              <a:lnSpc>
                <a:spcPct val="120000"/>
              </a:lnSpc>
              <a:spcBef>
                <a:spcPts val="0"/>
              </a:spcBef>
              <a:buClrTx/>
              <a:buNone/>
            </a:pPr>
            <a:r>
              <a:rPr lang="en-US" sz="2900" b="1" dirty="0">
                <a:solidFill>
                  <a:srgbClr val="00B050"/>
                </a:solidFill>
              </a:rPr>
              <a:t>Composition of Milk</a:t>
            </a:r>
          </a:p>
          <a:p>
            <a:pPr algn="just">
              <a:lnSpc>
                <a:spcPct val="120000"/>
              </a:lnSpc>
              <a:spcBef>
                <a:spcPts val="0"/>
              </a:spcBef>
              <a:buClrTx/>
              <a:buFont typeface="Wingdings" panose="05000000000000000000" pitchFamily="2" charset="2"/>
              <a:buChar char="q"/>
            </a:pPr>
            <a:r>
              <a:rPr lang="en-US" sz="2900" dirty="0">
                <a:solidFill>
                  <a:schemeClr val="tx1"/>
                </a:solidFill>
              </a:rPr>
              <a:t>Water: 87-88%</a:t>
            </a:r>
          </a:p>
          <a:p>
            <a:pPr algn="just">
              <a:lnSpc>
                <a:spcPct val="120000"/>
              </a:lnSpc>
              <a:spcBef>
                <a:spcPts val="0"/>
              </a:spcBef>
              <a:buClrTx/>
              <a:buFont typeface="Wingdings" panose="05000000000000000000" pitchFamily="2" charset="2"/>
              <a:buChar char="q"/>
            </a:pPr>
            <a:r>
              <a:rPr lang="en-US" sz="2900" dirty="0">
                <a:solidFill>
                  <a:schemeClr val="tx1"/>
                </a:solidFill>
              </a:rPr>
              <a:t>Carbohydrate: (approx. 5% )</a:t>
            </a:r>
          </a:p>
          <a:p>
            <a:pPr algn="just">
              <a:lnSpc>
                <a:spcPct val="120000"/>
              </a:lnSpc>
              <a:spcBef>
                <a:spcPts val="0"/>
              </a:spcBef>
              <a:buClrTx/>
              <a:buFont typeface="Wingdings" panose="05000000000000000000" pitchFamily="2" charset="2"/>
              <a:buChar char="q"/>
            </a:pPr>
            <a:r>
              <a:rPr lang="en-US" sz="2900" dirty="0">
                <a:solidFill>
                  <a:schemeClr val="tx1"/>
                </a:solidFill>
              </a:rPr>
              <a:t>Fat: 3-4% in whole milk</a:t>
            </a:r>
          </a:p>
          <a:p>
            <a:pPr algn="just">
              <a:lnSpc>
                <a:spcPct val="120000"/>
              </a:lnSpc>
              <a:spcBef>
                <a:spcPts val="0"/>
              </a:spcBef>
              <a:buClrTx/>
              <a:buFont typeface="Wingdings" panose="05000000000000000000" pitchFamily="2" charset="2"/>
              <a:buChar char="q"/>
            </a:pPr>
            <a:r>
              <a:rPr lang="en-US" sz="2900" dirty="0">
                <a:solidFill>
                  <a:schemeClr val="tx1"/>
                </a:solidFill>
              </a:rPr>
              <a:t>Protein: (3-4%) </a:t>
            </a:r>
          </a:p>
          <a:p>
            <a:pPr algn="just">
              <a:lnSpc>
                <a:spcPct val="120000"/>
              </a:lnSpc>
              <a:spcBef>
                <a:spcPts val="0"/>
              </a:spcBef>
              <a:buClrTx/>
              <a:buFont typeface="Wingdings" panose="05000000000000000000" pitchFamily="2" charset="2"/>
              <a:buChar char="q"/>
            </a:pPr>
            <a:r>
              <a:rPr lang="en-US" sz="2900" dirty="0">
                <a:solidFill>
                  <a:schemeClr val="tx1"/>
                </a:solidFill>
              </a:rPr>
              <a:t>Vitamins: (0.5%) </a:t>
            </a:r>
          </a:p>
          <a:p>
            <a:pPr algn="just">
              <a:lnSpc>
                <a:spcPct val="120000"/>
              </a:lnSpc>
              <a:spcBef>
                <a:spcPts val="0"/>
              </a:spcBef>
              <a:buClrTx/>
              <a:buFont typeface="Wingdings" panose="05000000000000000000" pitchFamily="2" charset="2"/>
              <a:buChar char="q"/>
            </a:pPr>
            <a:r>
              <a:rPr lang="en-US" sz="2900" dirty="0">
                <a:solidFill>
                  <a:schemeClr val="tx1"/>
                </a:solidFill>
              </a:rPr>
              <a:t>Minerals (0.5% Calcium) </a:t>
            </a:r>
          </a:p>
          <a:p>
            <a:pPr algn="just">
              <a:lnSpc>
                <a:spcPct val="120000"/>
              </a:lnSpc>
              <a:spcBef>
                <a:spcPts val="0"/>
              </a:spcBef>
              <a:buClrTx/>
              <a:buFont typeface="Wingdings" panose="05000000000000000000" pitchFamily="2" charset="2"/>
              <a:buChar char="q"/>
            </a:pPr>
            <a:r>
              <a:rPr lang="en-US" sz="2900" dirty="0">
                <a:solidFill>
                  <a:schemeClr val="tx1"/>
                </a:solidFill>
              </a:rPr>
              <a:t>Enzymes </a:t>
            </a:r>
          </a:p>
          <a:p>
            <a:pPr algn="just">
              <a:lnSpc>
                <a:spcPct val="120000"/>
              </a:lnSpc>
              <a:spcBef>
                <a:spcPts val="0"/>
              </a:spcBef>
              <a:buClrTx/>
              <a:buFont typeface="Wingdings" panose="05000000000000000000" pitchFamily="2" charset="2"/>
              <a:buChar char="q"/>
            </a:pPr>
            <a:r>
              <a:rPr lang="en-US" sz="2900" dirty="0">
                <a:solidFill>
                  <a:schemeClr val="tx1"/>
                </a:solidFill>
              </a:rPr>
              <a:t>Others – e.g. Milk cells - mostly leukocytes (white blood cells)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114502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fontScale="85000" lnSpcReduction="10000"/>
          </a:bodyPr>
          <a:lstStyle/>
          <a:p>
            <a:pPr marL="0" marR="0" indent="0" algn="ctr">
              <a:lnSpc>
                <a:spcPct val="115000"/>
              </a:lnSpc>
              <a:spcBef>
                <a:spcPts val="0"/>
              </a:spcBef>
              <a:spcAft>
                <a:spcPts val="0"/>
              </a:spcAft>
              <a:buNone/>
            </a:pPr>
            <a:r>
              <a:rPr lang="en-US" sz="2800" b="1" dirty="0">
                <a:solidFill>
                  <a:srgbClr val="00B050"/>
                </a:solidFill>
              </a:rPr>
              <a:t>Types or Different Forms of Milk </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Raw Milk: </a:t>
            </a:r>
            <a:r>
              <a:rPr lang="en-US" sz="2800" b="0" dirty="0">
                <a:solidFill>
                  <a:schemeClr val="tx1"/>
                </a:solidFill>
              </a:rPr>
              <a:t>Unpasteurized milk straight from cow.</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Whole Milk: </a:t>
            </a:r>
            <a:r>
              <a:rPr lang="en-US" sz="2800" b="0" dirty="0">
                <a:solidFill>
                  <a:schemeClr val="tx1"/>
                </a:solidFill>
              </a:rPr>
              <a:t>Milk from which no constituent removed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Dry Milk:</a:t>
            </a:r>
            <a:r>
              <a:rPr lang="en-US" sz="2800" b="0" u="sng" dirty="0">
                <a:solidFill>
                  <a:schemeClr val="tx1"/>
                </a:solidFill>
              </a:rPr>
              <a:t> </a:t>
            </a:r>
            <a:r>
              <a:rPr lang="en-US" sz="2800" b="0" dirty="0">
                <a:solidFill>
                  <a:schemeClr val="tx1"/>
                </a:solidFill>
              </a:rPr>
              <a:t>Dehydrated milk from which 95% of water is removed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Evaporated Milk: </a:t>
            </a:r>
            <a:r>
              <a:rPr lang="en-US" sz="2800" b="0" dirty="0">
                <a:solidFill>
                  <a:schemeClr val="tx1"/>
                </a:solidFill>
              </a:rPr>
              <a:t>Dehydrated milk from which 60% of water removed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Condensed Milk: </a:t>
            </a:r>
            <a:r>
              <a:rPr lang="en-US" sz="2800" b="0" dirty="0">
                <a:solidFill>
                  <a:schemeClr val="tx1"/>
                </a:solidFill>
              </a:rPr>
              <a:t>Evaporated milk with sugar added.</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Fortified Milk: </a:t>
            </a:r>
            <a:r>
              <a:rPr lang="en-US" sz="2800" b="0" dirty="0">
                <a:solidFill>
                  <a:schemeClr val="tx1"/>
                </a:solidFill>
              </a:rPr>
              <a:t>Milk enriched with one or more nutrients</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Flavored Milk: </a:t>
            </a:r>
            <a:r>
              <a:rPr lang="en-US" sz="2800" b="0" dirty="0">
                <a:solidFill>
                  <a:schemeClr val="tx1"/>
                </a:solidFill>
              </a:rPr>
              <a:t>is a sweetened drink made with milk, sugar, coloring and artificial flavoring added to it.</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Organic Milk: </a:t>
            </a:r>
            <a:r>
              <a:rPr lang="en-US" sz="2800" b="0" dirty="0">
                <a:solidFill>
                  <a:schemeClr val="tx1"/>
                </a:solidFill>
              </a:rPr>
              <a:t>Milk comes from a cow. Organic milk is produced by dairy farmers that use only organic fertilizers and organic pesticides, and their cows are not given supplemental hormones</a:t>
            </a:r>
          </a:p>
          <a:p>
            <a:pPr marL="114300" marR="0" indent="-457200" algn="just">
              <a:lnSpc>
                <a:spcPct val="115000"/>
              </a:lnSpc>
              <a:spcBef>
                <a:spcPts val="0"/>
              </a:spcBef>
              <a:spcAft>
                <a:spcPts val="0"/>
              </a:spcAft>
              <a:buClrTx/>
              <a:buFont typeface="Wingdings" panose="05000000000000000000" pitchFamily="2" charset="2"/>
              <a:buChar char="q"/>
            </a:pPr>
            <a:r>
              <a:rPr lang="en-US" sz="2800" u="sng" dirty="0">
                <a:solidFill>
                  <a:schemeClr val="tx1"/>
                </a:solidFill>
              </a:rPr>
              <a:t>Skim Milk: </a:t>
            </a:r>
            <a:r>
              <a:rPr lang="en-US" sz="2800" b="0" dirty="0">
                <a:solidFill>
                  <a:schemeClr val="tx1"/>
                </a:solidFill>
              </a:rPr>
              <a:t>Milk from which all cream has been removed. Skimmed milk has a fat content of between 0.1-0.3 %.</a:t>
            </a:r>
          </a:p>
        </p:txBody>
      </p:sp>
      <p:sp>
        <p:nvSpPr>
          <p:cNvPr id="2" name="Slide Number Placeholder 1"/>
          <p:cNvSpPr>
            <a:spLocks noGrp="1"/>
          </p:cNvSpPr>
          <p:nvPr>
            <p:ph type="sldNum" sz="quarter" idx="12"/>
          </p:nvPr>
        </p:nvSpPr>
        <p:spPr>
          <a:xfrm>
            <a:off x="8488680" y="6314108"/>
            <a:ext cx="502920" cy="502920"/>
          </a:xfrm>
          <a:ln>
            <a:solidFill>
              <a:schemeClr val="tx1"/>
            </a:solidFill>
          </a:ln>
        </p:spPr>
        <p:txBody>
          <a:bodyPr/>
          <a:lstStyle/>
          <a:p>
            <a:fld id="{F2688A58-7EBD-4352-985F-DBE786E37319}" type="slidenum">
              <a:rPr lang="en-US" smtClean="0">
                <a:solidFill>
                  <a:schemeClr val="tx1"/>
                </a:solidFill>
              </a:rPr>
              <a:pPr/>
              <a:t>407</a:t>
            </a:fld>
            <a:endParaRPr lang="en-US" dirty="0">
              <a:solidFill>
                <a:schemeClr val="tx1"/>
              </a:solidFill>
            </a:endParaRPr>
          </a:p>
        </p:txBody>
      </p:sp>
    </p:spTree>
    <p:extLst>
      <p:ext uri="{BB962C8B-B14F-4D97-AF65-F5344CB8AC3E}">
        <p14:creationId xmlns:p14="http://schemas.microsoft.com/office/powerpoint/2010/main" val="118624300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92500" lnSpcReduction="20000"/>
          </a:bodyPr>
          <a:lstStyle/>
          <a:p>
            <a:pPr marL="0" indent="0" algn="just">
              <a:lnSpc>
                <a:spcPct val="120000"/>
              </a:lnSpc>
              <a:spcBef>
                <a:spcPts val="0"/>
              </a:spcBef>
              <a:buClrTx/>
              <a:buNone/>
            </a:pPr>
            <a:r>
              <a:rPr lang="en-US" sz="2600" b="1" dirty="0">
                <a:solidFill>
                  <a:srgbClr val="00B050"/>
                </a:solidFill>
              </a:rPr>
              <a:t>Purpose of clean milk production:</a:t>
            </a:r>
          </a:p>
          <a:p>
            <a:pPr algn="just">
              <a:lnSpc>
                <a:spcPct val="120000"/>
              </a:lnSpc>
              <a:spcBef>
                <a:spcPts val="0"/>
              </a:spcBef>
              <a:buClrTx/>
              <a:buFont typeface="Wingdings" panose="05000000000000000000" pitchFamily="2" charset="2"/>
              <a:buChar char="q"/>
            </a:pPr>
            <a:r>
              <a:rPr lang="en-US" sz="2600" dirty="0">
                <a:solidFill>
                  <a:schemeClr val="tx1"/>
                </a:solidFill>
              </a:rPr>
              <a:t>To produce dirt free milk.</a:t>
            </a:r>
          </a:p>
          <a:p>
            <a:pPr algn="just">
              <a:lnSpc>
                <a:spcPct val="120000"/>
              </a:lnSpc>
              <a:spcBef>
                <a:spcPts val="0"/>
              </a:spcBef>
              <a:buClrTx/>
              <a:buFont typeface="Wingdings" panose="05000000000000000000" pitchFamily="2" charset="2"/>
              <a:buChar char="q"/>
            </a:pPr>
            <a:r>
              <a:rPr lang="en-US" sz="2600" dirty="0">
                <a:solidFill>
                  <a:schemeClr val="tx1"/>
                </a:solidFill>
              </a:rPr>
              <a:t>To secure milk of low bacterial count. </a:t>
            </a:r>
          </a:p>
          <a:p>
            <a:pPr algn="just">
              <a:lnSpc>
                <a:spcPct val="120000"/>
              </a:lnSpc>
              <a:spcBef>
                <a:spcPts val="0"/>
              </a:spcBef>
              <a:buClrTx/>
              <a:buFont typeface="Wingdings" panose="05000000000000000000" pitchFamily="2" charset="2"/>
              <a:buChar char="q"/>
            </a:pPr>
            <a:r>
              <a:rPr lang="en-US" sz="2600" dirty="0">
                <a:solidFill>
                  <a:schemeClr val="tx1"/>
                </a:solidFill>
              </a:rPr>
              <a:t>To keep milk free of disease organism. </a:t>
            </a:r>
          </a:p>
          <a:p>
            <a:pPr algn="just">
              <a:lnSpc>
                <a:spcPct val="120000"/>
              </a:lnSpc>
              <a:spcBef>
                <a:spcPts val="0"/>
              </a:spcBef>
              <a:buClrTx/>
              <a:buFont typeface="Wingdings" panose="05000000000000000000" pitchFamily="2" charset="2"/>
              <a:buChar char="q"/>
            </a:pPr>
            <a:r>
              <a:rPr lang="en-US" sz="2600" dirty="0">
                <a:solidFill>
                  <a:schemeClr val="tx1"/>
                </a:solidFill>
              </a:rPr>
              <a:t>To prevent bad odour. </a:t>
            </a:r>
          </a:p>
          <a:p>
            <a:pPr algn="just">
              <a:lnSpc>
                <a:spcPct val="120000"/>
              </a:lnSpc>
              <a:spcBef>
                <a:spcPts val="0"/>
              </a:spcBef>
              <a:buClrTx/>
              <a:buFont typeface="Wingdings" panose="05000000000000000000" pitchFamily="2" charset="2"/>
              <a:buChar char="q"/>
            </a:pPr>
            <a:r>
              <a:rPr lang="en-US" sz="2600" dirty="0">
                <a:solidFill>
                  <a:schemeClr val="tx1"/>
                </a:solidFill>
              </a:rPr>
              <a:t>To prevent spread of milk borne diseases. </a:t>
            </a:r>
          </a:p>
          <a:p>
            <a:pPr algn="just">
              <a:lnSpc>
                <a:spcPct val="120000"/>
              </a:lnSpc>
              <a:spcBef>
                <a:spcPts val="0"/>
              </a:spcBef>
              <a:buClrTx/>
              <a:buFont typeface="Wingdings" panose="05000000000000000000" pitchFamily="2" charset="2"/>
              <a:buChar char="q"/>
            </a:pPr>
            <a:r>
              <a:rPr lang="en-US" sz="2600" dirty="0">
                <a:solidFill>
                  <a:schemeClr val="tx1"/>
                </a:solidFill>
              </a:rPr>
              <a:t>To increase shelf-life of milk. </a:t>
            </a:r>
          </a:p>
          <a:p>
            <a:pPr algn="just">
              <a:lnSpc>
                <a:spcPct val="120000"/>
              </a:lnSpc>
              <a:spcBef>
                <a:spcPts val="0"/>
              </a:spcBef>
              <a:buClrTx/>
              <a:buFont typeface="Wingdings" panose="05000000000000000000" pitchFamily="2" charset="2"/>
              <a:buChar char="q"/>
            </a:pPr>
            <a:r>
              <a:rPr lang="en-US" sz="2600" dirty="0">
                <a:solidFill>
                  <a:schemeClr val="tx1"/>
                </a:solidFill>
              </a:rPr>
              <a:t>To make good quality dairy products. </a:t>
            </a:r>
          </a:p>
          <a:p>
            <a:pPr marL="0" indent="0" algn="just">
              <a:lnSpc>
                <a:spcPct val="120000"/>
              </a:lnSpc>
              <a:spcBef>
                <a:spcPts val="0"/>
              </a:spcBef>
              <a:buClrTx/>
              <a:buNone/>
            </a:pPr>
            <a:r>
              <a:rPr lang="en-GB" sz="2600" b="1" dirty="0">
                <a:solidFill>
                  <a:srgbClr val="00B050"/>
                </a:solidFill>
              </a:rPr>
              <a:t>MILK-BORNE DISEASES:</a:t>
            </a:r>
          </a:p>
          <a:p>
            <a:pPr marL="0" indent="0" algn="just">
              <a:lnSpc>
                <a:spcPct val="120000"/>
              </a:lnSpc>
              <a:spcBef>
                <a:spcPts val="0"/>
              </a:spcBef>
              <a:buClrTx/>
              <a:buNone/>
            </a:pPr>
            <a:r>
              <a:rPr lang="en-GB" sz="2600" b="1" dirty="0">
                <a:solidFill>
                  <a:schemeClr val="tx1"/>
                </a:solidFill>
              </a:rPr>
              <a:t>Major diseases of animal origin:</a:t>
            </a:r>
          </a:p>
          <a:p>
            <a:pPr algn="just">
              <a:lnSpc>
                <a:spcPct val="120000"/>
              </a:lnSpc>
              <a:spcBef>
                <a:spcPts val="0"/>
              </a:spcBef>
              <a:buClrTx/>
              <a:buFont typeface="Wingdings" panose="05000000000000000000" pitchFamily="2" charset="2"/>
              <a:buChar char="q"/>
            </a:pPr>
            <a:r>
              <a:rPr lang="en-GB" sz="2600" dirty="0">
                <a:solidFill>
                  <a:schemeClr val="tx1"/>
                </a:solidFill>
              </a:rPr>
              <a:t>Brucellosis.</a:t>
            </a:r>
          </a:p>
          <a:p>
            <a:pPr algn="just">
              <a:lnSpc>
                <a:spcPct val="120000"/>
              </a:lnSpc>
              <a:spcBef>
                <a:spcPts val="0"/>
              </a:spcBef>
              <a:buClrTx/>
              <a:buFont typeface="Wingdings" panose="05000000000000000000" pitchFamily="2" charset="2"/>
              <a:buChar char="q"/>
            </a:pPr>
            <a:r>
              <a:rPr lang="en-GB" sz="2600" dirty="0">
                <a:solidFill>
                  <a:schemeClr val="tx1"/>
                </a:solidFill>
              </a:rPr>
              <a:t>Bovine  tuberculosis.</a:t>
            </a:r>
          </a:p>
          <a:p>
            <a:pPr algn="just">
              <a:lnSpc>
                <a:spcPct val="120000"/>
              </a:lnSpc>
              <a:spcBef>
                <a:spcPts val="0"/>
              </a:spcBef>
              <a:buClrTx/>
              <a:buFont typeface="Wingdings" panose="05000000000000000000" pitchFamily="2" charset="2"/>
              <a:buChar char="q"/>
            </a:pPr>
            <a:r>
              <a:rPr lang="en-GB" sz="2600" dirty="0">
                <a:solidFill>
                  <a:schemeClr val="tx1"/>
                </a:solidFill>
              </a:rPr>
              <a:t>Salmonellosis.</a:t>
            </a:r>
          </a:p>
          <a:p>
            <a:pPr algn="just">
              <a:lnSpc>
                <a:spcPct val="120000"/>
              </a:lnSpc>
              <a:spcBef>
                <a:spcPts val="0"/>
              </a:spcBef>
              <a:buClrTx/>
              <a:buFont typeface="Wingdings" panose="05000000000000000000" pitchFamily="2" charset="2"/>
              <a:buChar char="q"/>
            </a:pPr>
            <a:r>
              <a:rPr lang="en-GB" sz="2600" dirty="0">
                <a:solidFill>
                  <a:schemeClr val="tx1"/>
                </a:solidFill>
              </a:rPr>
              <a:t>Q- Fever.</a:t>
            </a:r>
          </a:p>
          <a:p>
            <a:pPr algn="just">
              <a:lnSpc>
                <a:spcPct val="120000"/>
              </a:lnSpc>
              <a:spcBef>
                <a:spcPts val="0"/>
              </a:spcBef>
              <a:buClrTx/>
              <a:buFont typeface="Wingdings" panose="05000000000000000000" pitchFamily="2" charset="2"/>
              <a:buChar char="q"/>
            </a:pPr>
            <a:r>
              <a:rPr lang="en-GB" sz="2600" dirty="0">
                <a:solidFill>
                  <a:schemeClr val="tx1"/>
                </a:solidFill>
              </a:rPr>
              <a:t>Campylobacter enteritis.</a:t>
            </a:r>
          </a:p>
          <a:p>
            <a:pPr algn="just">
              <a:lnSpc>
                <a:spcPct val="120000"/>
              </a:lnSpc>
              <a:spcBef>
                <a:spcPts val="0"/>
              </a:spcBef>
              <a:buClrTx/>
              <a:buFont typeface="Wingdings" panose="05000000000000000000" pitchFamily="2" charset="2"/>
              <a:buChar char="q"/>
            </a:pPr>
            <a:r>
              <a:rPr lang="en-GB" sz="2600" dirty="0">
                <a:solidFill>
                  <a:schemeClr val="tx1"/>
                </a:solidFill>
              </a:rPr>
              <a:t> Foot and mouth disease (</a:t>
            </a:r>
            <a:r>
              <a:rPr lang="en-GB" sz="2600" dirty="0" err="1">
                <a:solidFill>
                  <a:schemeClr val="tx1"/>
                </a:solidFill>
              </a:rPr>
              <a:t>FMd</a:t>
            </a:r>
            <a:r>
              <a:rPr lang="en-GB" sz="2600" dirty="0">
                <a:solidFill>
                  <a:schemeClr val="tx1"/>
                </a:solidFill>
              </a:rPr>
              <a:t>).</a:t>
            </a:r>
          </a:p>
          <a:p>
            <a:pPr algn="just">
              <a:lnSpc>
                <a:spcPct val="120000"/>
              </a:lnSpc>
              <a:spcBef>
                <a:spcPts val="0"/>
              </a:spcBef>
              <a:buClrTx/>
              <a:buFont typeface="Wingdings" panose="05000000000000000000" pitchFamily="2" charset="2"/>
              <a:buChar char="q"/>
            </a:pPr>
            <a:r>
              <a:rPr lang="en-GB" sz="2600" dirty="0">
                <a:solidFill>
                  <a:schemeClr val="tx1"/>
                </a:solidFill>
              </a:rPr>
              <a:t> Anthrax.</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1761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76200"/>
            <a:ext cx="8610600" cy="6610451"/>
          </a:xfrm>
        </p:spPr>
        <p:txBody>
          <a:bodyPr>
            <a:normAutofit fontScale="85000" lnSpcReduction="20000"/>
          </a:bodyPr>
          <a:lstStyle/>
          <a:p>
            <a:pPr marL="0" indent="0" algn="just">
              <a:lnSpc>
                <a:spcPct val="120000"/>
              </a:lnSpc>
              <a:spcBef>
                <a:spcPts val="0"/>
              </a:spcBef>
              <a:buClrTx/>
              <a:buNone/>
            </a:pPr>
            <a:r>
              <a:rPr lang="en-GB" sz="2600" b="1" dirty="0">
                <a:solidFill>
                  <a:schemeClr val="tx1"/>
                </a:solidFill>
              </a:rPr>
              <a:t>A. Bacterial diseases of human origin:</a:t>
            </a:r>
          </a:p>
          <a:p>
            <a:pPr marL="0" indent="0" algn="just">
              <a:lnSpc>
                <a:spcPct val="120000"/>
              </a:lnSpc>
              <a:spcBef>
                <a:spcPts val="0"/>
              </a:spcBef>
              <a:buClrTx/>
              <a:buNone/>
            </a:pPr>
            <a:r>
              <a:rPr lang="en-GB" sz="2600" dirty="0">
                <a:solidFill>
                  <a:schemeClr val="tx1"/>
                </a:solidFill>
              </a:rPr>
              <a:t>    1- Typhoid.</a:t>
            </a:r>
          </a:p>
          <a:p>
            <a:pPr marL="0" indent="0" algn="just">
              <a:lnSpc>
                <a:spcPct val="120000"/>
              </a:lnSpc>
              <a:spcBef>
                <a:spcPts val="0"/>
              </a:spcBef>
              <a:buClrTx/>
              <a:buNone/>
            </a:pPr>
            <a:r>
              <a:rPr lang="en-GB" sz="2600" dirty="0">
                <a:solidFill>
                  <a:schemeClr val="tx1"/>
                </a:solidFill>
              </a:rPr>
              <a:t>    2- Paratyphoid.</a:t>
            </a:r>
          </a:p>
          <a:p>
            <a:pPr marL="0" indent="0" algn="just">
              <a:lnSpc>
                <a:spcPct val="120000"/>
              </a:lnSpc>
              <a:spcBef>
                <a:spcPts val="0"/>
              </a:spcBef>
              <a:buClrTx/>
              <a:buNone/>
            </a:pPr>
            <a:r>
              <a:rPr lang="en-GB" sz="2600" dirty="0">
                <a:solidFill>
                  <a:schemeClr val="tx1"/>
                </a:solidFill>
              </a:rPr>
              <a:t>    3- Cholera.</a:t>
            </a:r>
          </a:p>
          <a:p>
            <a:pPr marL="0" indent="0" algn="just">
              <a:lnSpc>
                <a:spcPct val="120000"/>
              </a:lnSpc>
              <a:spcBef>
                <a:spcPts val="0"/>
              </a:spcBef>
              <a:buClrTx/>
              <a:buNone/>
            </a:pPr>
            <a:r>
              <a:rPr lang="en-GB" sz="2600" dirty="0">
                <a:solidFill>
                  <a:schemeClr val="tx1"/>
                </a:solidFill>
              </a:rPr>
              <a:t>    4- Diphtheria.</a:t>
            </a:r>
          </a:p>
          <a:p>
            <a:pPr marL="0" indent="0" algn="just">
              <a:lnSpc>
                <a:spcPct val="120000"/>
              </a:lnSpc>
              <a:spcBef>
                <a:spcPts val="0"/>
              </a:spcBef>
              <a:buClrTx/>
              <a:buNone/>
            </a:pPr>
            <a:r>
              <a:rPr lang="en-GB" sz="2600" dirty="0">
                <a:solidFill>
                  <a:schemeClr val="tx1"/>
                </a:solidFill>
              </a:rPr>
              <a:t>    5- Shigellosis (Dysentery).</a:t>
            </a:r>
          </a:p>
          <a:p>
            <a:pPr marL="0" indent="0" algn="just">
              <a:lnSpc>
                <a:spcPct val="120000"/>
              </a:lnSpc>
              <a:spcBef>
                <a:spcPts val="0"/>
              </a:spcBef>
              <a:buClrTx/>
              <a:buNone/>
            </a:pPr>
            <a:r>
              <a:rPr lang="en-GB" sz="2600" dirty="0">
                <a:solidFill>
                  <a:schemeClr val="tx1"/>
                </a:solidFill>
              </a:rPr>
              <a:t>    6-Streptococcus </a:t>
            </a:r>
            <a:r>
              <a:rPr lang="en-GB" sz="2600" dirty="0" err="1">
                <a:solidFill>
                  <a:schemeClr val="tx1"/>
                </a:solidFill>
              </a:rPr>
              <a:t>pygenes</a:t>
            </a:r>
            <a:r>
              <a:rPr lang="en-GB" sz="2600" dirty="0">
                <a:solidFill>
                  <a:schemeClr val="tx1"/>
                </a:solidFill>
              </a:rPr>
              <a:t> infection: </a:t>
            </a:r>
          </a:p>
          <a:p>
            <a:pPr marL="0" indent="0" algn="just">
              <a:lnSpc>
                <a:spcPct val="120000"/>
              </a:lnSpc>
              <a:spcBef>
                <a:spcPts val="0"/>
              </a:spcBef>
              <a:buClrTx/>
              <a:buNone/>
            </a:pPr>
            <a:r>
              <a:rPr lang="en-GB" sz="2600" dirty="0">
                <a:solidFill>
                  <a:schemeClr val="tx1"/>
                </a:solidFill>
              </a:rPr>
              <a:t>        -Scarlet fever.</a:t>
            </a:r>
          </a:p>
          <a:p>
            <a:pPr marL="0" indent="0" algn="just">
              <a:lnSpc>
                <a:spcPct val="120000"/>
              </a:lnSpc>
              <a:spcBef>
                <a:spcPts val="0"/>
              </a:spcBef>
              <a:buClrTx/>
              <a:buNone/>
            </a:pPr>
            <a:r>
              <a:rPr lang="en-GB" sz="2600" dirty="0">
                <a:solidFill>
                  <a:schemeClr val="tx1"/>
                </a:solidFill>
              </a:rPr>
              <a:t>       - Septic Sore Throat.</a:t>
            </a:r>
          </a:p>
          <a:p>
            <a:pPr marL="0" indent="0" algn="just">
              <a:lnSpc>
                <a:spcPct val="120000"/>
              </a:lnSpc>
              <a:spcBef>
                <a:spcPts val="0"/>
              </a:spcBef>
              <a:buClrTx/>
              <a:buNone/>
            </a:pPr>
            <a:r>
              <a:rPr lang="en-GB" sz="2600" dirty="0">
                <a:solidFill>
                  <a:schemeClr val="tx1"/>
                </a:solidFill>
              </a:rPr>
              <a:t>    7- Staphylococcal enterotoxaemia.</a:t>
            </a:r>
          </a:p>
          <a:p>
            <a:pPr marL="0" indent="0" algn="just">
              <a:lnSpc>
                <a:spcPct val="120000"/>
              </a:lnSpc>
              <a:spcBef>
                <a:spcPts val="0"/>
              </a:spcBef>
              <a:buClrTx/>
              <a:buNone/>
            </a:pPr>
            <a:r>
              <a:rPr lang="en-GB" sz="2600" dirty="0">
                <a:solidFill>
                  <a:schemeClr val="tx1"/>
                </a:solidFill>
              </a:rPr>
              <a:t>    8- Human tuberculosis (TB).</a:t>
            </a:r>
          </a:p>
          <a:p>
            <a:pPr marL="0" indent="0" algn="just">
              <a:lnSpc>
                <a:spcPct val="120000"/>
              </a:lnSpc>
              <a:spcBef>
                <a:spcPts val="0"/>
              </a:spcBef>
              <a:buClrTx/>
              <a:buNone/>
            </a:pPr>
            <a:r>
              <a:rPr lang="en-US" sz="2600" b="1" dirty="0">
                <a:solidFill>
                  <a:schemeClr val="tx1"/>
                </a:solidFill>
              </a:rPr>
              <a:t>B. Viral disease of human origin:</a:t>
            </a:r>
          </a:p>
          <a:p>
            <a:pPr marL="0" indent="0" algn="just">
              <a:lnSpc>
                <a:spcPct val="120000"/>
              </a:lnSpc>
              <a:spcBef>
                <a:spcPts val="0"/>
              </a:spcBef>
              <a:buClrTx/>
              <a:buNone/>
            </a:pPr>
            <a:r>
              <a:rPr lang="en-US" sz="2600" dirty="0">
                <a:solidFill>
                  <a:schemeClr val="tx1"/>
                </a:solidFill>
              </a:rPr>
              <a:t>     1 -Poliomyelitis.</a:t>
            </a:r>
          </a:p>
          <a:p>
            <a:pPr marL="0" indent="0" algn="just">
              <a:lnSpc>
                <a:spcPct val="120000"/>
              </a:lnSpc>
              <a:spcBef>
                <a:spcPts val="0"/>
              </a:spcBef>
              <a:buClrTx/>
              <a:buNone/>
            </a:pPr>
            <a:r>
              <a:rPr lang="en-US" sz="2600" dirty="0">
                <a:solidFill>
                  <a:schemeClr val="tx1"/>
                </a:solidFill>
              </a:rPr>
              <a:t>     2 –Hepatitis A.</a:t>
            </a:r>
          </a:p>
          <a:p>
            <a:pPr marL="0" indent="0" algn="just">
              <a:lnSpc>
                <a:spcPct val="120000"/>
              </a:lnSpc>
              <a:spcBef>
                <a:spcPts val="0"/>
              </a:spcBef>
              <a:buClrTx/>
              <a:buNone/>
            </a:pPr>
            <a:r>
              <a:rPr lang="en-US" sz="2600" b="1" dirty="0">
                <a:solidFill>
                  <a:schemeClr val="tx1"/>
                </a:solidFill>
              </a:rPr>
              <a:t>C. Environment:</a:t>
            </a:r>
          </a:p>
          <a:p>
            <a:pPr marL="0" indent="0" algn="just">
              <a:lnSpc>
                <a:spcPct val="120000"/>
              </a:lnSpc>
              <a:spcBef>
                <a:spcPts val="0"/>
              </a:spcBef>
              <a:buClrTx/>
              <a:buNone/>
            </a:pPr>
            <a:r>
              <a:rPr lang="en-US" sz="2600" dirty="0">
                <a:solidFill>
                  <a:schemeClr val="tx1"/>
                </a:solidFill>
              </a:rPr>
              <a:t>Some of the common air-borne pathogens include Group A streptococci, </a:t>
            </a:r>
            <a:r>
              <a:rPr lang="en-US" sz="2600" dirty="0" err="1">
                <a:solidFill>
                  <a:schemeClr val="tx1"/>
                </a:solidFill>
              </a:rPr>
              <a:t>Corynebacterium</a:t>
            </a:r>
            <a:r>
              <a:rPr lang="en-US" sz="2600" dirty="0">
                <a:solidFill>
                  <a:schemeClr val="tx1"/>
                </a:solidFill>
              </a:rPr>
              <a:t> diphtheria, Mycobacterium tuberculosis, </a:t>
            </a:r>
            <a:r>
              <a:rPr lang="en-US" sz="2600" dirty="0" err="1">
                <a:solidFill>
                  <a:schemeClr val="tx1"/>
                </a:solidFill>
              </a:rPr>
              <a:t>Coxiella</a:t>
            </a:r>
            <a:r>
              <a:rPr lang="en-US" sz="2600" dirty="0">
                <a:solidFill>
                  <a:schemeClr val="tx1"/>
                </a:solidFill>
              </a:rPr>
              <a:t> </a:t>
            </a:r>
            <a:r>
              <a:rPr lang="en-US" sz="2600" dirty="0" err="1">
                <a:solidFill>
                  <a:schemeClr val="tx1"/>
                </a:solidFill>
              </a:rPr>
              <a:t>burnetti</a:t>
            </a:r>
            <a:r>
              <a:rPr lang="en-US" sz="2600" dirty="0">
                <a:solidFill>
                  <a:schemeClr val="tx1"/>
                </a:solidFill>
              </a:rPr>
              <a:t> and some viruses of respiratory origin.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6145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graphicFrame>
        <p:nvGraphicFramePr>
          <p:cNvPr id="4" name="Group 82">
            <a:extLst>
              <a:ext uri="{FF2B5EF4-FFF2-40B4-BE49-F238E27FC236}">
                <a16:creationId xmlns:a16="http://schemas.microsoft.com/office/drawing/2014/main" id="{441965A6-F2E7-4380-819C-A0E32A0CB7B4}"/>
              </a:ext>
            </a:extLst>
          </p:cNvPr>
          <p:cNvGraphicFramePr>
            <a:graphicFrameLocks noGrp="1"/>
          </p:cNvGraphicFramePr>
          <p:nvPr/>
        </p:nvGraphicFramePr>
        <p:xfrm>
          <a:off x="0" y="0"/>
          <a:ext cx="8915400" cy="6858001"/>
        </p:xfrm>
        <a:graphic>
          <a:graphicData uri="http://schemas.openxmlformats.org/drawingml/2006/table">
            <a:tbl>
              <a:tblPr/>
              <a:tblGrid>
                <a:gridCol w="2228850">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1547813">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Micronutrient (water soluble vitamins)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Functions</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&amp; toxicity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3363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(thiamin)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Dried yeast, whole grains, meat, nuts, legumes, potatoes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CHO metabolism, central nerve cells functions, myocardial function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Beriberi, infantile and adult neuropathy, cardiac failure,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65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(Riboflavin)</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Milk, cheese, liver, meat, eggs, enriched cereal products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Energy and protein metabolism, integrity of mucous membrane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Cheilosis-fissuring of lips, burning and itching of eyes, angular stomatitis, purple swollen tongue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738103"/>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B050"/>
                </a:solidFill>
              </a:rPr>
              <a:t>Methods used in milk processing</a:t>
            </a:r>
          </a:p>
          <a:p>
            <a:pPr algn="just">
              <a:lnSpc>
                <a:spcPct val="120000"/>
              </a:lnSpc>
              <a:spcBef>
                <a:spcPts val="0"/>
              </a:spcBef>
              <a:buClrTx/>
              <a:buFont typeface="Wingdings" panose="05000000000000000000" pitchFamily="2" charset="2"/>
              <a:buChar char="q"/>
            </a:pPr>
            <a:r>
              <a:rPr lang="en-US" sz="2600" b="1" dirty="0">
                <a:solidFill>
                  <a:schemeClr val="tx1"/>
                </a:solidFill>
              </a:rPr>
              <a:t>PASTEURIZATION</a:t>
            </a:r>
            <a:r>
              <a:rPr lang="en-US" sz="2600" dirty="0">
                <a:solidFill>
                  <a:schemeClr val="tx1"/>
                </a:solidFill>
              </a:rPr>
              <a:t> - It is the process of heating liquids to a particular temperature for given time to destroy disease-producing bacteria as well as yeasts, molds, viruses, and less harmful bacteria.</a:t>
            </a:r>
          </a:p>
          <a:p>
            <a:pPr algn="just">
              <a:lnSpc>
                <a:spcPct val="120000"/>
              </a:lnSpc>
              <a:spcBef>
                <a:spcPts val="0"/>
              </a:spcBef>
              <a:buClrTx/>
              <a:buFont typeface="Wingdings" panose="05000000000000000000" pitchFamily="2" charset="2"/>
              <a:buChar char="q"/>
            </a:pPr>
            <a:r>
              <a:rPr lang="en-US" sz="2600" b="1" dirty="0">
                <a:solidFill>
                  <a:schemeClr val="tx1"/>
                </a:solidFill>
              </a:rPr>
              <a:t>Homogenization - </a:t>
            </a:r>
            <a:r>
              <a:rPr lang="en-US" sz="2600" dirty="0">
                <a:solidFill>
                  <a:schemeClr val="tx1"/>
                </a:solidFill>
              </a:rPr>
              <a:t>is the process by which whole pasteurized milk is treated so that the fat globules are decreased in size to the extent that there is no separation of fat from the milk serum.</a:t>
            </a:r>
          </a:p>
          <a:p>
            <a:pPr algn="just">
              <a:lnSpc>
                <a:spcPct val="120000"/>
              </a:lnSpc>
              <a:spcBef>
                <a:spcPts val="0"/>
              </a:spcBef>
              <a:buClrTx/>
              <a:buFont typeface="Wingdings" panose="05000000000000000000" pitchFamily="2" charset="2"/>
              <a:buChar char="q"/>
            </a:pPr>
            <a:r>
              <a:rPr lang="en-US" sz="2600" b="1" dirty="0">
                <a:solidFill>
                  <a:schemeClr val="tx1"/>
                </a:solidFill>
              </a:rPr>
              <a:t>Fortification</a:t>
            </a:r>
            <a:r>
              <a:rPr lang="en-US" sz="2600" dirty="0">
                <a:solidFill>
                  <a:schemeClr val="tx1"/>
                </a:solidFill>
              </a:rPr>
              <a:t> - milk is fortified to increase its nutritional value or to replace nutrients lost during processing. Vitamin A and D is added to the most milk. The purpose of </a:t>
            </a:r>
            <a:r>
              <a:rPr lang="en-US" sz="2600" dirty="0" err="1">
                <a:solidFill>
                  <a:schemeClr val="tx1"/>
                </a:solidFill>
              </a:rPr>
              <a:t>homogenisation</a:t>
            </a:r>
            <a:r>
              <a:rPr lang="en-US" sz="2600" dirty="0">
                <a:solidFill>
                  <a:schemeClr val="tx1"/>
                </a:solidFill>
              </a:rPr>
              <a:t> is to disintegrate or finely distribute the fat globules in the milk in order to reduce creaming.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8762749"/>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B050"/>
                </a:solidFill>
              </a:rPr>
              <a:t>Milk Treatments Methods</a:t>
            </a:r>
          </a:p>
          <a:p>
            <a:pPr algn="just">
              <a:lnSpc>
                <a:spcPct val="120000"/>
              </a:lnSpc>
              <a:spcBef>
                <a:spcPts val="0"/>
              </a:spcBef>
              <a:buClrTx/>
              <a:buFont typeface="Wingdings" panose="05000000000000000000" pitchFamily="2" charset="2"/>
              <a:buChar char="q"/>
            </a:pPr>
            <a:r>
              <a:rPr lang="en-US" sz="2600" dirty="0" err="1">
                <a:solidFill>
                  <a:schemeClr val="tx1"/>
                </a:solidFill>
              </a:rPr>
              <a:t>Stassanisation</a:t>
            </a:r>
            <a:r>
              <a:rPr lang="en-US" sz="2600" dirty="0">
                <a:solidFill>
                  <a:schemeClr val="tx1"/>
                </a:solidFill>
              </a:rPr>
              <a:t> -  This is a method of treating milk by heat which was introduced by Dr. </a:t>
            </a:r>
            <a:r>
              <a:rPr lang="en-US" sz="2600" dirty="0" err="1">
                <a:solidFill>
                  <a:schemeClr val="tx1"/>
                </a:solidFill>
              </a:rPr>
              <a:t>STASSANO</a:t>
            </a:r>
            <a:r>
              <a:rPr lang="en-US" sz="2600" dirty="0">
                <a:solidFill>
                  <a:schemeClr val="tx1"/>
                </a:solidFill>
              </a:rPr>
              <a:t> of Strasbourg</a:t>
            </a:r>
          </a:p>
          <a:p>
            <a:pPr algn="just">
              <a:lnSpc>
                <a:spcPct val="120000"/>
              </a:lnSpc>
              <a:spcBef>
                <a:spcPts val="0"/>
              </a:spcBef>
              <a:buClrTx/>
              <a:buFont typeface="Wingdings" panose="05000000000000000000" pitchFamily="2" charset="2"/>
              <a:buChar char="q"/>
            </a:pPr>
            <a:r>
              <a:rPr lang="en-US" sz="2600" dirty="0">
                <a:solidFill>
                  <a:schemeClr val="tx1"/>
                </a:solidFill>
              </a:rPr>
              <a:t>Irradiation - is the process by which an milk is exposed to radiation.</a:t>
            </a:r>
          </a:p>
          <a:p>
            <a:pPr algn="just">
              <a:lnSpc>
                <a:spcPct val="120000"/>
              </a:lnSpc>
              <a:spcBef>
                <a:spcPts val="0"/>
              </a:spcBef>
              <a:buClrTx/>
              <a:buFont typeface="Wingdings" panose="05000000000000000000" pitchFamily="2" charset="2"/>
              <a:buChar char="q"/>
            </a:pPr>
            <a:r>
              <a:rPr lang="en-US" sz="2600" dirty="0">
                <a:solidFill>
                  <a:schemeClr val="tx1"/>
                </a:solidFill>
              </a:rPr>
              <a:t>Sterilization</a:t>
            </a:r>
          </a:p>
          <a:p>
            <a:pPr algn="just">
              <a:lnSpc>
                <a:spcPct val="120000"/>
              </a:lnSpc>
              <a:spcBef>
                <a:spcPts val="0"/>
              </a:spcBef>
              <a:buClrTx/>
              <a:buFont typeface="Wingdings" panose="05000000000000000000" pitchFamily="2" charset="2"/>
              <a:buChar char="q"/>
            </a:pPr>
            <a:r>
              <a:rPr lang="en-US" sz="2600" dirty="0">
                <a:solidFill>
                  <a:schemeClr val="tx1"/>
                </a:solidFill>
              </a:rPr>
              <a:t>Boiling</a:t>
            </a:r>
          </a:p>
          <a:p>
            <a:pPr algn="just">
              <a:lnSpc>
                <a:spcPct val="120000"/>
              </a:lnSpc>
              <a:spcBef>
                <a:spcPts val="0"/>
              </a:spcBef>
              <a:buClrTx/>
              <a:buFont typeface="Wingdings" panose="05000000000000000000" pitchFamily="2" charset="2"/>
              <a:buChar char="q"/>
            </a:pPr>
            <a:r>
              <a:rPr lang="en-US" sz="2600" dirty="0">
                <a:solidFill>
                  <a:schemeClr val="tx1"/>
                </a:solidFill>
              </a:rPr>
              <a:t>Freezing</a:t>
            </a:r>
          </a:p>
          <a:p>
            <a:pPr marL="0" indent="0" algn="just">
              <a:lnSpc>
                <a:spcPct val="120000"/>
              </a:lnSpc>
              <a:spcBef>
                <a:spcPts val="0"/>
              </a:spcBef>
              <a:buClrTx/>
              <a:buNone/>
            </a:pPr>
            <a:r>
              <a:rPr lang="en-GB" sz="2600" b="1" dirty="0">
                <a:solidFill>
                  <a:srgbClr val="00B050"/>
                </a:solidFill>
              </a:rPr>
              <a:t>MILK PRODUCTS</a:t>
            </a:r>
          </a:p>
          <a:p>
            <a:pPr algn="just">
              <a:lnSpc>
                <a:spcPct val="120000"/>
              </a:lnSpc>
              <a:spcBef>
                <a:spcPts val="0"/>
              </a:spcBef>
              <a:buClrTx/>
              <a:buFont typeface="Wingdings" panose="05000000000000000000" pitchFamily="2" charset="2"/>
              <a:buChar char="q"/>
            </a:pPr>
            <a:r>
              <a:rPr lang="en-GB" sz="2600" dirty="0">
                <a:solidFill>
                  <a:schemeClr val="tx1"/>
                </a:solidFill>
              </a:rPr>
              <a:t>Skimmed milk, Condensed milk, Cream, Ice cream, </a:t>
            </a:r>
            <a:r>
              <a:rPr lang="en-GB" sz="2600" dirty="0" err="1">
                <a:solidFill>
                  <a:schemeClr val="tx1"/>
                </a:solidFill>
              </a:rPr>
              <a:t>Yohurt</a:t>
            </a:r>
            <a:r>
              <a:rPr lang="en-GB" sz="2600" dirty="0">
                <a:solidFill>
                  <a:schemeClr val="tx1"/>
                </a:solidFill>
              </a:rPr>
              <a:t>, Butter, Dried, Ghee, Margarine, Fermented, Milk chocolate, Cheese</a:t>
            </a:r>
          </a:p>
          <a:p>
            <a:pPr marL="0" indent="0" algn="just">
              <a:lnSpc>
                <a:spcPct val="120000"/>
              </a:lnSpc>
              <a:spcBef>
                <a:spcPts val="0"/>
              </a:spcBef>
              <a:buClrTx/>
              <a:buNone/>
            </a:pPr>
            <a:r>
              <a:rPr lang="en-GB" sz="2600" b="1" dirty="0">
                <a:solidFill>
                  <a:srgbClr val="00B050"/>
                </a:solidFill>
              </a:rPr>
              <a:t>Fermented milk products: </a:t>
            </a:r>
            <a:r>
              <a:rPr lang="en-GB" sz="2600" dirty="0">
                <a:solidFill>
                  <a:schemeClr val="tx1"/>
                </a:solidFill>
              </a:rPr>
              <a:t>Butter, Ghee, Buttermilk, Yogurt, Cheese</a:t>
            </a:r>
          </a:p>
          <a:p>
            <a:pPr marL="0" indent="0" algn="just">
              <a:lnSpc>
                <a:spcPct val="120000"/>
              </a:lnSpc>
              <a:spcBef>
                <a:spcPts val="0"/>
              </a:spcBef>
              <a:buClrTx/>
              <a:buNone/>
            </a:pPr>
            <a:r>
              <a:rPr lang="en-US" sz="2600" b="1" dirty="0">
                <a:solidFill>
                  <a:srgbClr val="00B050"/>
                </a:solidFill>
              </a:rPr>
              <a:t>Non fermented products: </a:t>
            </a:r>
            <a:r>
              <a:rPr lang="en-US" sz="2600" dirty="0">
                <a:solidFill>
                  <a:schemeClr val="tx1"/>
                </a:solidFill>
              </a:rPr>
              <a:t>Cream, </a:t>
            </a:r>
            <a:r>
              <a:rPr lang="en-US" sz="2600" dirty="0" err="1">
                <a:solidFill>
                  <a:schemeClr val="tx1"/>
                </a:solidFill>
              </a:rPr>
              <a:t>Khoa</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772570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686651"/>
          </a:xfrm>
        </p:spPr>
        <p:txBody>
          <a:bodyPr>
            <a:normAutofit lnSpcReduction="10000"/>
          </a:bodyPr>
          <a:lstStyle/>
          <a:p>
            <a:pPr marL="0" indent="0" algn="ctr">
              <a:lnSpc>
                <a:spcPct val="120000"/>
              </a:lnSpc>
              <a:spcBef>
                <a:spcPts val="0"/>
              </a:spcBef>
              <a:buClrTx/>
              <a:buNone/>
            </a:pPr>
            <a:r>
              <a:rPr lang="en-GB" sz="2600" b="1" dirty="0">
                <a:solidFill>
                  <a:srgbClr val="00B050"/>
                </a:solidFill>
              </a:rPr>
              <a:t>PUBLIC HEALTH ACT</a:t>
            </a:r>
          </a:p>
          <a:p>
            <a:pPr marL="0" indent="0" algn="just">
              <a:lnSpc>
                <a:spcPct val="120000"/>
              </a:lnSpc>
              <a:spcBef>
                <a:spcPts val="0"/>
              </a:spcBef>
              <a:buClrTx/>
              <a:buNone/>
            </a:pPr>
            <a:r>
              <a:rPr lang="en-US" sz="2600" dirty="0">
                <a:solidFill>
                  <a:schemeClr val="tx1"/>
                </a:solidFill>
              </a:rPr>
              <a:t>CHAPTER 242 (PUBLIC HEALTH ACT)</a:t>
            </a:r>
          </a:p>
          <a:p>
            <a:pPr algn="just">
              <a:lnSpc>
                <a:spcPct val="120000"/>
              </a:lnSpc>
              <a:spcBef>
                <a:spcPts val="0"/>
              </a:spcBef>
              <a:buClrTx/>
              <a:buFont typeface="Wingdings" panose="05000000000000000000" pitchFamily="2" charset="2"/>
              <a:buChar char="q"/>
            </a:pPr>
            <a:r>
              <a:rPr lang="en-US" sz="2600" dirty="0">
                <a:solidFill>
                  <a:schemeClr val="tx1"/>
                </a:solidFill>
              </a:rPr>
              <a:t>An Act of Parliament to make provision for securing and maintaining health</a:t>
            </a:r>
          </a:p>
          <a:p>
            <a:pPr algn="just">
              <a:lnSpc>
                <a:spcPct val="120000"/>
              </a:lnSpc>
              <a:spcBef>
                <a:spcPts val="0"/>
              </a:spcBef>
              <a:buClrTx/>
              <a:buFont typeface="Wingdings" panose="05000000000000000000" pitchFamily="2" charset="2"/>
              <a:buChar char="q"/>
            </a:pPr>
            <a:r>
              <a:rPr lang="en-US" sz="2600" dirty="0">
                <a:solidFill>
                  <a:schemeClr val="tx1"/>
                </a:solidFill>
              </a:rPr>
              <a:t>This Act concerns the protection of public health in Kenya and lays down rules relative to, among other things, food hygiene and protection of foodstuffs, the keeping of animals, protection of public water supplies, the prevention and destruction of mosquitos and the abatement of nuisances including nuisances arising from sewerage.</a:t>
            </a:r>
          </a:p>
          <a:p>
            <a:pPr algn="just">
              <a:lnSpc>
                <a:spcPct val="120000"/>
              </a:lnSpc>
              <a:spcBef>
                <a:spcPts val="0"/>
              </a:spcBef>
              <a:buClrTx/>
              <a:buFont typeface="Wingdings" panose="05000000000000000000" pitchFamily="2" charset="2"/>
              <a:buChar char="q"/>
            </a:pPr>
            <a:r>
              <a:rPr lang="en-US" sz="2600" dirty="0">
                <a:solidFill>
                  <a:schemeClr val="tx1"/>
                </a:solidFill>
              </a:rPr>
              <a:t>The Act establishes the Central Board of Health and a district health management board in each district.</a:t>
            </a:r>
          </a:p>
          <a:p>
            <a:pPr algn="just">
              <a:lnSpc>
                <a:spcPct val="120000"/>
              </a:lnSpc>
              <a:spcBef>
                <a:spcPts val="0"/>
              </a:spcBef>
              <a:buClrTx/>
              <a:buFont typeface="Wingdings" panose="05000000000000000000" pitchFamily="2" charset="2"/>
              <a:buChar char="q"/>
            </a:pPr>
            <a:r>
              <a:rPr lang="en-US" sz="2600" dirty="0">
                <a:solidFill>
                  <a:schemeClr val="tx1"/>
                </a:solidFill>
              </a:rPr>
              <a:t>It also establishes and defines functions of health authorities.</a:t>
            </a:r>
          </a:p>
          <a:p>
            <a:pPr algn="just">
              <a:lnSpc>
                <a:spcPct val="120000"/>
              </a:lnSpc>
              <a:spcBef>
                <a:spcPts val="0"/>
              </a:spcBef>
              <a:buClrTx/>
              <a:buFont typeface="Wingdings" panose="05000000000000000000" pitchFamily="2" charset="2"/>
              <a:buChar char="q"/>
            </a:pP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14365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Public Health Act (Cap. 242): is a Legislation document.</a:t>
            </a:r>
          </a:p>
          <a:p>
            <a:pPr algn="just">
              <a:lnSpc>
                <a:spcPct val="120000"/>
              </a:lnSpc>
              <a:spcBef>
                <a:spcPts val="0"/>
              </a:spcBef>
              <a:buClrTx/>
              <a:buFont typeface="Wingdings" panose="05000000000000000000" pitchFamily="2" charset="2"/>
              <a:buChar char="q"/>
            </a:pPr>
            <a:r>
              <a:rPr lang="en-US" sz="2600" dirty="0">
                <a:solidFill>
                  <a:schemeClr val="tx1"/>
                </a:solidFill>
              </a:rPr>
              <a:t>It deals with different subjects such as Livestock, Food &amp; nutrition, Water, Waste &amp; hazardous substances</a:t>
            </a:r>
          </a:p>
          <a:p>
            <a:pPr algn="just">
              <a:lnSpc>
                <a:spcPct val="120000"/>
              </a:lnSpc>
              <a:spcBef>
                <a:spcPts val="0"/>
              </a:spcBef>
              <a:buClrTx/>
              <a:buFont typeface="Wingdings" panose="05000000000000000000" pitchFamily="2" charset="2"/>
              <a:buChar char="q"/>
            </a:pPr>
            <a:r>
              <a:rPr lang="en-GB" sz="2600" dirty="0">
                <a:solidFill>
                  <a:schemeClr val="tx1"/>
                </a:solidFill>
              </a:rPr>
              <a:t>It addresses issues such Basic legislation, Hygiene/sanitary procedures, Potable water, Processing/ handling, Data collection/ reporting, Transport/ storage, Offences/ penalties, Food quality control/ food safety, Animal health, Dangerous animal/ harmful animal, Disinfection/ disinfestation, International trade, Pollution control, Institution, Enforcement/compliance, Inspection, Water supply, Sewerage, Irrigation.</a:t>
            </a:r>
          </a:p>
          <a:p>
            <a:pPr algn="just">
              <a:lnSpc>
                <a:spcPct val="120000"/>
              </a:lnSpc>
              <a:spcBef>
                <a:spcPts val="0"/>
              </a:spcBef>
              <a:buClrTx/>
              <a:buFont typeface="Wingdings" panose="05000000000000000000" pitchFamily="2" charset="2"/>
              <a:buChar char="q"/>
            </a:pPr>
            <a:r>
              <a:rPr lang="en-GB" sz="2600" dirty="0">
                <a:solidFill>
                  <a:schemeClr val="tx1"/>
                </a:solidFill>
              </a:rPr>
              <a:t>Country/Territory – Kenya</a:t>
            </a:r>
          </a:p>
          <a:p>
            <a:pPr algn="just">
              <a:lnSpc>
                <a:spcPct val="120000"/>
              </a:lnSpc>
              <a:spcBef>
                <a:spcPts val="0"/>
              </a:spcBef>
              <a:buClrTx/>
              <a:buFont typeface="Wingdings" panose="05000000000000000000" pitchFamily="2" charset="2"/>
              <a:buChar char="q"/>
            </a:pPr>
            <a:r>
              <a:rPr lang="en-US" sz="2600" dirty="0">
                <a:solidFill>
                  <a:schemeClr val="tx1"/>
                </a:solidFill>
              </a:rPr>
              <a:t>Date of Commencement: 6th September, 1921. (Revised 2012)</a:t>
            </a:r>
            <a:endParaRPr lang="en-GB" sz="2600" dirty="0">
              <a:solidFill>
                <a:schemeClr val="tx1"/>
              </a:solidFill>
            </a:endParaRPr>
          </a:p>
          <a:p>
            <a:pPr marL="0" indent="0" algn="just">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0706946"/>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Public Health Act (</a:t>
            </a:r>
            <a:r>
              <a:rPr lang="en-US" sz="2600" dirty="0" err="1">
                <a:solidFill>
                  <a:schemeClr val="tx1"/>
                </a:solidFill>
              </a:rPr>
              <a:t>PHA</a:t>
            </a:r>
            <a:r>
              <a:rPr lang="en-US" sz="2600" dirty="0">
                <a:solidFill>
                  <a:schemeClr val="tx1"/>
                </a:solidFill>
              </a:rPr>
              <a:t>), the primary legislation applicable to matters of public health crises, authorizes public health authorities, particularly the Minister of Health, to take various actions during public health crises, including declaring an infectious disease a “notifiable infectious disease” or a “formidable epidemic, endemic or infectious disease,” and taking the necessary prevention and suppression measures to fight the disease.  Specific powers accorded to health authorities for the purpose of prevention and suppression of an infectious disease include search, seizure, and detention powers; the power to designate any place as a quarantine area, including ships and aircraft; and the power to restrict or ban immigration into the country.</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77511400"/>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Kenyan and international laws impose certain transparency requirements on the country’s government.  Chief among these are the requirement under the </a:t>
            </a:r>
            <a:r>
              <a:rPr lang="en-US" sz="2600" dirty="0" err="1">
                <a:solidFill>
                  <a:schemeClr val="tx1"/>
                </a:solidFill>
              </a:rPr>
              <a:t>PHA</a:t>
            </a:r>
            <a:r>
              <a:rPr lang="en-US" sz="2600" dirty="0">
                <a:solidFill>
                  <a:schemeClr val="tx1"/>
                </a:solidFill>
              </a:rPr>
              <a:t> to periodically publish information regarding infectious diseases in Kenya, neighboring countries, and around the world, and the obligation under the International Health Regulations to report any public health emergency to the World Health Organization (WHO).</a:t>
            </a:r>
          </a:p>
          <a:p>
            <a:pPr algn="just">
              <a:lnSpc>
                <a:spcPct val="120000"/>
              </a:lnSpc>
              <a:spcBef>
                <a:spcPts val="0"/>
              </a:spcBef>
              <a:buClrTx/>
              <a:buFont typeface="Wingdings" panose="05000000000000000000" pitchFamily="2" charset="2"/>
              <a:buChar char="q"/>
            </a:pPr>
            <a:r>
              <a:rPr lang="en-US" sz="2600" dirty="0">
                <a:solidFill>
                  <a:schemeClr val="tx1"/>
                </a:solidFill>
              </a:rPr>
              <a:t>The Public Health Act (</a:t>
            </a:r>
            <a:r>
              <a:rPr lang="en-US" sz="2600" dirty="0" err="1">
                <a:solidFill>
                  <a:schemeClr val="tx1"/>
                </a:solidFill>
              </a:rPr>
              <a:t>PHA</a:t>
            </a:r>
            <a:r>
              <a:rPr lang="en-US" sz="2600" dirty="0">
                <a:solidFill>
                  <a:schemeClr val="tx1"/>
                </a:solidFill>
              </a:rPr>
              <a:t>) of 1921, including its subsidiary legislation, is the primary law that governs matters of public health crises in Kenya.</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PHA</a:t>
            </a:r>
            <a:r>
              <a:rPr lang="en-US" sz="2600" dirty="0">
                <a:solidFill>
                  <a:schemeClr val="tx1"/>
                </a:solidFill>
              </a:rPr>
              <a:t> requires that health authorities take all the necessary, lawful actions imposed on them under any law to prevent or deal with an outbreak or the prevalence of “any infectious, communicable or preventable disease, to safeguard and promote the public health and to exercise the powers and perform the duties in respect of the public health.</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195219"/>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marL="0" indent="0" algn="just">
              <a:lnSpc>
                <a:spcPct val="120000"/>
              </a:lnSpc>
              <a:spcBef>
                <a:spcPts val="0"/>
              </a:spcBef>
              <a:buClrTx/>
              <a:buNone/>
            </a:pPr>
            <a:r>
              <a:rPr lang="en-GB" sz="2600" b="1" dirty="0">
                <a:solidFill>
                  <a:srgbClr val="00B050"/>
                </a:solidFill>
              </a:rPr>
              <a:t>Notifiable Infectious Diseases (</a:t>
            </a:r>
            <a:r>
              <a:rPr lang="en-GB" sz="2600" b="1" dirty="0" err="1">
                <a:solidFill>
                  <a:srgbClr val="00B050"/>
                </a:solidFill>
              </a:rPr>
              <a:t>NIDs</a:t>
            </a:r>
            <a:r>
              <a:rPr lang="en-GB" sz="2600" b="1" dirty="0">
                <a:solidFill>
                  <a:srgbClr val="00B05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 July 1987, the Minister declared AIDS an </a:t>
            </a:r>
            <a:r>
              <a:rPr lang="en-US" sz="2600" dirty="0" err="1">
                <a:solidFill>
                  <a:schemeClr val="tx1"/>
                </a:solidFill>
              </a:rPr>
              <a:t>NID</a:t>
            </a:r>
            <a:r>
              <a:rPr lang="en-US" sz="2600" dirty="0">
                <a:solidFill>
                  <a:schemeClr val="tx1"/>
                </a:solidFill>
              </a:rPr>
              <a:t> under section 17(1) of the Public Health Act</a:t>
            </a:r>
          </a:p>
          <a:p>
            <a:pPr algn="just">
              <a:lnSpc>
                <a:spcPct val="120000"/>
              </a:lnSpc>
              <a:spcBef>
                <a:spcPts val="0"/>
              </a:spcBef>
              <a:buClrTx/>
              <a:buFont typeface="Wingdings" panose="05000000000000000000" pitchFamily="2" charset="2"/>
              <a:buChar char="q"/>
            </a:pPr>
            <a:r>
              <a:rPr lang="en-US" sz="2600" dirty="0">
                <a:solidFill>
                  <a:schemeClr val="tx1"/>
                </a:solidFill>
              </a:rPr>
              <a:t>With such a declaration AIDS joined the ranks of other diseases already on the </a:t>
            </a:r>
            <a:r>
              <a:rPr lang="en-US" sz="2600" dirty="0" err="1">
                <a:solidFill>
                  <a:schemeClr val="tx1"/>
                </a:solidFill>
              </a:rPr>
              <a:t>NID</a:t>
            </a:r>
            <a:r>
              <a:rPr lang="en-US" sz="2600" dirty="0">
                <a:solidFill>
                  <a:schemeClr val="tx1"/>
                </a:solidFill>
              </a:rPr>
              <a:t> list. </a:t>
            </a:r>
          </a:p>
          <a:p>
            <a:pPr algn="just">
              <a:lnSpc>
                <a:spcPct val="120000"/>
              </a:lnSpc>
              <a:spcBef>
                <a:spcPts val="0"/>
              </a:spcBef>
              <a:buClrTx/>
              <a:buFont typeface="Wingdings" panose="05000000000000000000" pitchFamily="2" charset="2"/>
              <a:buChar char="q"/>
            </a:pPr>
            <a:r>
              <a:rPr lang="en-US" sz="2600" dirty="0">
                <a:solidFill>
                  <a:schemeClr val="tx1"/>
                </a:solidFill>
              </a:rPr>
              <a:t>A disease can be added to this list in one of two ways: by legislative action or ministerial notice.</a:t>
            </a:r>
          </a:p>
          <a:p>
            <a:pPr algn="just">
              <a:lnSpc>
                <a:spcPct val="120000"/>
              </a:lnSpc>
              <a:spcBef>
                <a:spcPts val="0"/>
              </a:spcBef>
              <a:buClrTx/>
              <a:buFont typeface="Wingdings" panose="05000000000000000000" pitchFamily="2" charset="2"/>
              <a:buChar char="q"/>
            </a:pPr>
            <a:r>
              <a:rPr lang="en-US" sz="2600" dirty="0">
                <a:solidFill>
                  <a:schemeClr val="tx1"/>
                </a:solidFill>
              </a:rPr>
              <a:t>Diseases already listed as </a:t>
            </a:r>
            <a:r>
              <a:rPr lang="en-US" sz="2600" dirty="0" err="1">
                <a:solidFill>
                  <a:schemeClr val="tx1"/>
                </a:solidFill>
              </a:rPr>
              <a:t>NIDs</a:t>
            </a:r>
            <a:r>
              <a:rPr lang="en-US" sz="2600" dirty="0">
                <a:solidFill>
                  <a:schemeClr val="tx1"/>
                </a:solidFill>
              </a:rPr>
              <a:t> under the </a:t>
            </a:r>
            <a:r>
              <a:rPr lang="en-US" sz="2600" dirty="0" err="1">
                <a:solidFill>
                  <a:schemeClr val="tx1"/>
                </a:solidFill>
              </a:rPr>
              <a:t>PHA</a:t>
            </a:r>
            <a:r>
              <a:rPr lang="en-US" sz="2600" dirty="0">
                <a:solidFill>
                  <a:schemeClr val="tx1"/>
                </a:solidFill>
              </a:rPr>
              <a:t> are:</a:t>
            </a:r>
          </a:p>
          <a:p>
            <a:pPr marL="0" indent="0" algn="just">
              <a:lnSpc>
                <a:spcPct val="120000"/>
              </a:lnSpc>
              <a:spcBef>
                <a:spcPts val="0"/>
              </a:spcBef>
              <a:buClrTx/>
              <a:buNone/>
            </a:pPr>
            <a:r>
              <a:rPr lang="en-GB" sz="2600" dirty="0">
                <a:solidFill>
                  <a:schemeClr val="tx1"/>
                </a:solidFill>
              </a:rPr>
              <a:t>Smallpox, plague, cholera, </a:t>
            </a:r>
            <a:r>
              <a:rPr lang="en-GB" sz="2600" dirty="0" err="1">
                <a:solidFill>
                  <a:schemeClr val="tx1"/>
                </a:solidFill>
              </a:rPr>
              <a:t>scarlatina</a:t>
            </a:r>
            <a:r>
              <a:rPr lang="en-GB" sz="2600" dirty="0">
                <a:solidFill>
                  <a:schemeClr val="tx1"/>
                </a:solidFill>
              </a:rPr>
              <a:t> or scarlet fever, typhus fever, diphtheria or membranous croup, measles, whooping-cough, erysipelas, puerperal fever (including septicaemia, </a:t>
            </a:r>
            <a:r>
              <a:rPr lang="en-GB" sz="2600" dirty="0" err="1">
                <a:solidFill>
                  <a:schemeClr val="tx1"/>
                </a:solidFill>
              </a:rPr>
              <a:t>pyaemia</a:t>
            </a:r>
            <a:r>
              <a:rPr lang="en-GB" sz="2600" dirty="0">
                <a:solidFill>
                  <a:schemeClr val="tx1"/>
                </a:solidFill>
              </a:rPr>
              <a:t>, septic pelvic cellulitis or other serious septic condition occurring during the puerperal state), enteric or typhoid fever (including para-typhoid fever), epidemic </a:t>
            </a:r>
            <a:r>
              <a:rPr lang="en-GB" sz="2600" dirty="0" err="1">
                <a:solidFill>
                  <a:schemeClr val="tx1"/>
                </a:solidFill>
              </a:rPr>
              <a:t>cerebro</a:t>
            </a:r>
            <a:r>
              <a:rPr lang="en-GB" sz="2600" dirty="0">
                <a:solidFill>
                  <a:schemeClr val="tx1"/>
                </a:solidFill>
              </a:rPr>
              <a:t>-spinal meningitis or </a:t>
            </a:r>
            <a:r>
              <a:rPr lang="en-GB" sz="2600" dirty="0" err="1">
                <a:solidFill>
                  <a:schemeClr val="tx1"/>
                </a:solidFill>
              </a:rPr>
              <a:t>cerebro</a:t>
            </a:r>
            <a:r>
              <a:rPr lang="en-GB" sz="2600" dirty="0">
                <a:solidFill>
                  <a:schemeClr val="tx1"/>
                </a:solidFill>
              </a:rPr>
              <a:t>-spinal fever, acute poliomyelitis, leprosy, anthrax, </a:t>
            </a:r>
            <a:r>
              <a:rPr lang="en-GB" sz="2600" dirty="0" err="1">
                <a:solidFill>
                  <a:schemeClr val="tx1"/>
                </a:solidFill>
              </a:rPr>
              <a:t>glanders</a:t>
            </a:r>
            <a:r>
              <a:rPr lang="en-GB" sz="2600" dirty="0">
                <a:solidFill>
                  <a:schemeClr val="tx1"/>
                </a:solidFill>
              </a:rPr>
              <a:t>, rabies, Malta fever, sleeping sickness or human </a:t>
            </a:r>
            <a:r>
              <a:rPr lang="en-GB" sz="2600" dirty="0" err="1">
                <a:solidFill>
                  <a:schemeClr val="tx1"/>
                </a:solidFill>
              </a:rPr>
              <a:t>trypanosomiasis</a:t>
            </a:r>
            <a:r>
              <a:rPr lang="en-GB" sz="2600" dirty="0">
                <a:solidFill>
                  <a:schemeClr val="tx1"/>
                </a:solidFill>
              </a:rPr>
              <a:t>, </a:t>
            </a:r>
            <a:r>
              <a:rPr lang="en-GB" sz="2600" dirty="0" err="1">
                <a:solidFill>
                  <a:schemeClr val="tx1"/>
                </a:solidFill>
              </a:rPr>
              <a:t>beri-beri</a:t>
            </a:r>
            <a:r>
              <a:rPr lang="en-GB" sz="2600" dirty="0">
                <a:solidFill>
                  <a:schemeClr val="tx1"/>
                </a:solidFill>
              </a:rPr>
              <a:t>, yaws and all forms of tuberculosis which are clinically recognizable apart from reaction to the tuberculin test.</a:t>
            </a: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2755781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0"/>
            <a:ext cx="8610600" cy="6828047"/>
          </a:xfrm>
        </p:spPr>
        <p:txBody>
          <a:bodyPr>
            <a:normAutofit fontScale="70000" lnSpcReduction="20000"/>
          </a:bodyPr>
          <a:lstStyle/>
          <a:p>
            <a:pPr marL="0" indent="0" algn="just">
              <a:lnSpc>
                <a:spcPct val="120000"/>
              </a:lnSpc>
              <a:spcBef>
                <a:spcPts val="0"/>
              </a:spcBef>
              <a:buClrTx/>
              <a:buNone/>
            </a:pPr>
            <a:r>
              <a:rPr lang="en-US" sz="3100" dirty="0">
                <a:solidFill>
                  <a:schemeClr val="tx1"/>
                </a:solidFill>
              </a:rPr>
              <a:t>In addition to the 1987 declaration of AIDS as an </a:t>
            </a:r>
            <a:r>
              <a:rPr lang="en-US" sz="3100" dirty="0" err="1">
                <a:solidFill>
                  <a:schemeClr val="tx1"/>
                </a:solidFill>
              </a:rPr>
              <a:t>NID</a:t>
            </a:r>
            <a:r>
              <a:rPr lang="en-US" sz="3100" dirty="0">
                <a:solidFill>
                  <a:schemeClr val="tx1"/>
                </a:solidFill>
              </a:rPr>
              <a:t>, the Minister has used this authority to add to the list of </a:t>
            </a:r>
            <a:r>
              <a:rPr lang="en-US" sz="3100" dirty="0" err="1">
                <a:solidFill>
                  <a:schemeClr val="tx1"/>
                </a:solidFill>
              </a:rPr>
              <a:t>NID</a:t>
            </a:r>
            <a:r>
              <a:rPr lang="en-US" sz="3100" dirty="0">
                <a:solidFill>
                  <a:schemeClr val="tx1"/>
                </a:solidFill>
              </a:rPr>
              <a:t> the following diseases:</a:t>
            </a:r>
          </a:p>
          <a:p>
            <a:pPr algn="just">
              <a:lnSpc>
                <a:spcPct val="120000"/>
              </a:lnSpc>
              <a:spcBef>
                <a:spcPts val="0"/>
              </a:spcBef>
              <a:buClrTx/>
              <a:buFont typeface="Wingdings" panose="05000000000000000000" pitchFamily="2" charset="2"/>
              <a:buChar char="q"/>
            </a:pPr>
            <a:r>
              <a:rPr lang="en-GB" sz="3100" dirty="0">
                <a:solidFill>
                  <a:schemeClr val="tx1"/>
                </a:solidFill>
              </a:rPr>
              <a:t>Influenza, Relapsing fever, Blackwater fever, Encephalitis </a:t>
            </a:r>
            <a:r>
              <a:rPr lang="en-GB" sz="3100" dirty="0" err="1">
                <a:solidFill>
                  <a:schemeClr val="tx1"/>
                </a:solidFill>
              </a:rPr>
              <a:t>lethargica</a:t>
            </a:r>
            <a:r>
              <a:rPr lang="en-GB" sz="3100" dirty="0">
                <a:solidFill>
                  <a:schemeClr val="tx1"/>
                </a:solidFill>
              </a:rPr>
              <a:t>, Yellow fever, Kala-azar, Malaria, microscopically diagnosed within the municipality of </a:t>
            </a:r>
            <a:r>
              <a:rPr lang="en-GB" sz="3100" dirty="0" err="1">
                <a:solidFill>
                  <a:schemeClr val="tx1"/>
                </a:solidFill>
              </a:rPr>
              <a:t>Kitale</a:t>
            </a:r>
            <a:r>
              <a:rPr lang="en-GB" sz="3100" dirty="0">
                <a:solidFill>
                  <a:schemeClr val="tx1"/>
                </a:solidFill>
              </a:rPr>
              <a:t>, Bacillary dysentery and amoebic dysentery (within the municipality of Nairobi), SARS</a:t>
            </a:r>
          </a:p>
          <a:p>
            <a:pPr marL="0" indent="0" algn="just">
              <a:lnSpc>
                <a:spcPct val="120000"/>
              </a:lnSpc>
              <a:spcBef>
                <a:spcPts val="0"/>
              </a:spcBef>
              <a:buClrTx/>
              <a:buNone/>
            </a:pPr>
            <a:r>
              <a:rPr lang="en-US" sz="3100" b="1" dirty="0">
                <a:solidFill>
                  <a:srgbClr val="00B050"/>
                </a:solidFill>
              </a:rPr>
              <a:t>Statutory regime (power) of </a:t>
            </a:r>
            <a:r>
              <a:rPr lang="en-US" sz="3100" b="1" dirty="0" err="1">
                <a:solidFill>
                  <a:srgbClr val="00B050"/>
                </a:solidFill>
              </a:rPr>
              <a:t>PHA</a:t>
            </a:r>
            <a:endParaRPr lang="en-US" sz="3100" b="1" dirty="0">
              <a:solidFill>
                <a:srgbClr val="00B050"/>
              </a:solidFill>
            </a:endParaRPr>
          </a:p>
          <a:p>
            <a:pPr algn="just">
              <a:lnSpc>
                <a:spcPct val="120000"/>
              </a:lnSpc>
              <a:spcBef>
                <a:spcPts val="0"/>
              </a:spcBef>
              <a:buClrTx/>
              <a:buFont typeface="Wingdings" panose="05000000000000000000" pitchFamily="2" charset="2"/>
              <a:buChar char="q"/>
            </a:pPr>
            <a:r>
              <a:rPr lang="en-US" sz="3100" dirty="0">
                <a:solidFill>
                  <a:schemeClr val="tx1"/>
                </a:solidFill>
              </a:rPr>
              <a:t>Powers of Authorities in a Public Health Crisis</a:t>
            </a:r>
          </a:p>
          <a:p>
            <a:pPr algn="just">
              <a:lnSpc>
                <a:spcPct val="120000"/>
              </a:lnSpc>
              <a:spcBef>
                <a:spcPts val="0"/>
              </a:spcBef>
              <a:buClrTx/>
              <a:buFont typeface="Wingdings" panose="05000000000000000000" pitchFamily="2" charset="2"/>
              <a:buChar char="q"/>
            </a:pPr>
            <a:r>
              <a:rPr lang="en-US" sz="3100" dirty="0">
                <a:solidFill>
                  <a:schemeClr val="tx1"/>
                </a:solidFill>
              </a:rPr>
              <a:t>Central Board of Health (advise the Minister of Health on “all matters affecting public health)</a:t>
            </a:r>
          </a:p>
          <a:p>
            <a:pPr algn="just">
              <a:lnSpc>
                <a:spcPct val="120000"/>
              </a:lnSpc>
              <a:spcBef>
                <a:spcPts val="0"/>
              </a:spcBef>
              <a:buClrTx/>
              <a:buFont typeface="Wingdings" panose="05000000000000000000" pitchFamily="2" charset="2"/>
              <a:buChar char="q"/>
            </a:pPr>
            <a:r>
              <a:rPr lang="en-US" sz="3100" dirty="0">
                <a:solidFill>
                  <a:schemeClr val="tx1"/>
                </a:solidFill>
              </a:rPr>
              <a:t>The Medical Department (responsibilities to prevent and/or play a key role in managing public health crises)</a:t>
            </a:r>
          </a:p>
          <a:p>
            <a:pPr algn="just">
              <a:lnSpc>
                <a:spcPct val="120000"/>
              </a:lnSpc>
              <a:spcBef>
                <a:spcPts val="0"/>
              </a:spcBef>
              <a:buClrTx/>
              <a:buFont typeface="Wingdings" panose="05000000000000000000" pitchFamily="2" charset="2"/>
              <a:buChar char="q"/>
            </a:pPr>
            <a:r>
              <a:rPr lang="en-US" sz="3100" dirty="0">
                <a:solidFill>
                  <a:schemeClr val="tx1"/>
                </a:solidFill>
              </a:rPr>
              <a:t>Minister of Health and General Delegated Authority (inquiry regarding any public health matter)</a:t>
            </a:r>
          </a:p>
          <a:p>
            <a:pPr algn="just">
              <a:lnSpc>
                <a:spcPct val="120000"/>
              </a:lnSpc>
              <a:spcBef>
                <a:spcPts val="0"/>
              </a:spcBef>
              <a:buClrTx/>
              <a:buFont typeface="Wingdings" panose="05000000000000000000" pitchFamily="2" charset="2"/>
              <a:buChar char="q"/>
            </a:pPr>
            <a:r>
              <a:rPr lang="en-US" sz="3100" dirty="0">
                <a:solidFill>
                  <a:schemeClr val="tx1"/>
                </a:solidFill>
              </a:rPr>
              <a:t>Notifiable Infectious Diseases (</a:t>
            </a:r>
            <a:r>
              <a:rPr lang="en-US" sz="3100" dirty="0" err="1">
                <a:solidFill>
                  <a:schemeClr val="tx1"/>
                </a:solidFill>
              </a:rPr>
              <a:t>NIDs</a:t>
            </a:r>
            <a:r>
              <a:rPr lang="en-US" sz="3100" dirty="0">
                <a:solidFill>
                  <a:schemeClr val="tx1"/>
                </a:solidFill>
              </a:rPr>
              <a:t>)</a:t>
            </a:r>
          </a:p>
          <a:p>
            <a:pPr algn="just">
              <a:lnSpc>
                <a:spcPct val="120000"/>
              </a:lnSpc>
              <a:spcBef>
                <a:spcPts val="0"/>
              </a:spcBef>
              <a:buClrTx/>
              <a:buFont typeface="Wingdings" panose="05000000000000000000" pitchFamily="2" charset="2"/>
              <a:buChar char="q"/>
            </a:pPr>
            <a:r>
              <a:rPr lang="en-US" sz="3100" dirty="0">
                <a:solidFill>
                  <a:schemeClr val="tx1"/>
                </a:solidFill>
              </a:rPr>
              <a:t>Prevention and Suppression of Infectious Disease</a:t>
            </a:r>
          </a:p>
          <a:p>
            <a:pPr algn="just">
              <a:lnSpc>
                <a:spcPct val="120000"/>
              </a:lnSpc>
              <a:spcBef>
                <a:spcPts val="0"/>
              </a:spcBef>
              <a:buClrTx/>
              <a:buFont typeface="Wingdings" panose="05000000000000000000" pitchFamily="2" charset="2"/>
              <a:buChar char="q"/>
            </a:pPr>
            <a:r>
              <a:rPr lang="en-US" sz="3100" dirty="0">
                <a:solidFill>
                  <a:schemeClr val="tx1"/>
                </a:solidFill>
              </a:rPr>
              <a:t>Formidable Epidemic, Endemic or Infectious Disease</a:t>
            </a:r>
          </a:p>
          <a:p>
            <a:pPr algn="just">
              <a:lnSpc>
                <a:spcPct val="120000"/>
              </a:lnSpc>
              <a:spcBef>
                <a:spcPts val="0"/>
              </a:spcBef>
              <a:buClrTx/>
              <a:buFont typeface="Wingdings" panose="05000000000000000000" pitchFamily="2" charset="2"/>
              <a:buChar char="q"/>
            </a:pPr>
            <a:r>
              <a:rPr lang="en-US" sz="3100" dirty="0">
                <a:solidFill>
                  <a:schemeClr val="tx1"/>
                </a:solidFill>
              </a:rPr>
              <a:t>Ports and Borders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46148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Public health law typically has three major areas of practice: police power, disease and injury prevention, and the law of populations.</a:t>
            </a:r>
          </a:p>
          <a:p>
            <a:pPr algn="just">
              <a:lnSpc>
                <a:spcPct val="120000"/>
              </a:lnSpc>
              <a:spcBef>
                <a:spcPts val="0"/>
              </a:spcBef>
              <a:buClrTx/>
              <a:buFont typeface="Wingdings" panose="05000000000000000000" pitchFamily="2" charset="2"/>
              <a:buChar char="q"/>
            </a:pPr>
            <a:r>
              <a:rPr lang="en-US" sz="2600" u="sng" dirty="0">
                <a:solidFill>
                  <a:schemeClr val="tx1"/>
                </a:solidFill>
              </a:rPr>
              <a:t>Public health laws </a:t>
            </a:r>
            <a:r>
              <a:rPr lang="en-US" sz="2600" dirty="0">
                <a:solidFill>
                  <a:schemeClr val="tx1"/>
                </a:solidFill>
              </a:rPr>
              <a:t>are such legal forces and duties of organized society, by which conditions for maintaining citizen’s health are ensured.’’</a:t>
            </a:r>
          </a:p>
          <a:p>
            <a:pPr algn="just">
              <a:lnSpc>
                <a:spcPct val="120000"/>
              </a:lnSpc>
              <a:spcBef>
                <a:spcPts val="0"/>
              </a:spcBef>
              <a:buClrTx/>
              <a:buFont typeface="Wingdings" panose="05000000000000000000" pitchFamily="2" charset="2"/>
              <a:buChar char="q"/>
            </a:pPr>
            <a:r>
              <a:rPr lang="en-US" sz="2600" u="sng" dirty="0">
                <a:solidFill>
                  <a:schemeClr val="tx1"/>
                </a:solidFill>
              </a:rPr>
              <a:t>Public health law </a:t>
            </a:r>
            <a:r>
              <a:rPr lang="en-US" sz="2600" dirty="0">
                <a:solidFill>
                  <a:schemeClr val="tx1"/>
                </a:solidFill>
              </a:rPr>
              <a:t>refers to a statute, or rule or local ordinance that has the purpose of promoting or protecting the public health.</a:t>
            </a:r>
            <a:endParaRPr lang="en-GB" sz="2600" dirty="0">
              <a:solidFill>
                <a:schemeClr val="tx1"/>
              </a:solidFill>
            </a:endParaRPr>
          </a:p>
          <a:p>
            <a:pPr algn="just">
              <a:lnSpc>
                <a:spcPct val="120000"/>
              </a:lnSpc>
              <a:spcBef>
                <a:spcPts val="0"/>
              </a:spcBef>
              <a:buClrTx/>
              <a:buFont typeface="Wingdings" panose="05000000000000000000" pitchFamily="2" charset="2"/>
              <a:buChar char="q"/>
            </a:pPr>
            <a:r>
              <a:rPr lang="en-GB" sz="2600" dirty="0" err="1">
                <a:solidFill>
                  <a:schemeClr val="tx1"/>
                </a:solidFill>
              </a:rPr>
              <a:t>PHA</a:t>
            </a:r>
            <a:r>
              <a:rPr lang="en-GB" sz="2600" dirty="0">
                <a:solidFill>
                  <a:schemeClr val="tx1"/>
                </a:solidFill>
              </a:rPr>
              <a:t> has Parts, Sections and sub sections</a:t>
            </a:r>
          </a:p>
          <a:p>
            <a:pPr marL="0" indent="0" algn="just">
              <a:lnSpc>
                <a:spcPct val="120000"/>
              </a:lnSpc>
              <a:spcBef>
                <a:spcPts val="0"/>
              </a:spcBef>
              <a:buClrTx/>
              <a:buNone/>
            </a:pPr>
            <a:r>
              <a:rPr lang="en-US" sz="2600" dirty="0">
                <a:solidFill>
                  <a:schemeClr val="tx1"/>
                </a:solidFill>
              </a:rPr>
              <a:t>Example: Part IX, contains provision regarding sanitation and housing. Section 115 of the Act states that no person shall cause nuisance or cause to exist on any land or premises any condition liable to be injurious or dangerous to human health. Section 116 requires that Local Authorities take all lawful, necessary and reasonably practicable measures to maintain their jurisdiction clean and sanitary to prevent occurrence of nuisance or condition liable to be injurious or dangerous to human health.</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04140543"/>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47500" lnSpcReduction="20000"/>
          </a:bodyPr>
          <a:lstStyle/>
          <a:p>
            <a:pPr marL="0" indent="0" algn="ctr">
              <a:lnSpc>
                <a:spcPct val="120000"/>
              </a:lnSpc>
              <a:spcBef>
                <a:spcPts val="0"/>
              </a:spcBef>
              <a:buClrTx/>
              <a:buNone/>
            </a:pPr>
            <a:r>
              <a:rPr lang="en-US" sz="3800" b="1" dirty="0">
                <a:solidFill>
                  <a:schemeClr val="tx1"/>
                </a:solidFill>
              </a:rPr>
              <a:t>PUBLIC HEALTH ACT – CAP 242 LAWS OF KENYA.</a:t>
            </a:r>
          </a:p>
          <a:p>
            <a:pPr marL="0" indent="0" algn="just">
              <a:lnSpc>
                <a:spcPct val="120000"/>
              </a:lnSpc>
              <a:spcBef>
                <a:spcPts val="0"/>
              </a:spcBef>
              <a:buClrTx/>
              <a:buNone/>
            </a:pPr>
            <a:r>
              <a:rPr lang="en-US" sz="3800" dirty="0">
                <a:solidFill>
                  <a:schemeClr val="tx1"/>
                </a:solidFill>
              </a:rPr>
              <a:t>The Public Health Act Cap 242 is an Act of Parliament to make provision for securing and maintaining health. This act is divided into 15 parts. Each part deals with a specific aspect of public health.</a:t>
            </a:r>
          </a:p>
          <a:p>
            <a:pPr marL="0" indent="0" algn="just">
              <a:lnSpc>
                <a:spcPct val="120000"/>
              </a:lnSpc>
              <a:spcBef>
                <a:spcPts val="0"/>
              </a:spcBef>
              <a:buClrTx/>
              <a:buNone/>
            </a:pPr>
            <a:r>
              <a:rPr lang="en-US" sz="3800" b="1" dirty="0">
                <a:solidFill>
                  <a:srgbClr val="00B050"/>
                </a:solidFill>
              </a:rPr>
              <a:t>SOME IMPORTANT PARTS &amp; SECTIONS</a:t>
            </a:r>
          </a:p>
          <a:p>
            <a:pPr marL="0" indent="0" algn="just">
              <a:lnSpc>
                <a:spcPct val="120000"/>
              </a:lnSpc>
              <a:spcBef>
                <a:spcPts val="0"/>
              </a:spcBef>
              <a:buClrTx/>
              <a:buNone/>
            </a:pPr>
            <a:r>
              <a:rPr lang="en-US" sz="3800" dirty="0"/>
              <a:t>PART III – NOTIFICATION OF INFECTIOUS DISEASES.</a:t>
            </a:r>
          </a:p>
          <a:p>
            <a:pPr marL="0" indent="0" algn="just">
              <a:lnSpc>
                <a:spcPct val="120000"/>
              </a:lnSpc>
              <a:spcBef>
                <a:spcPts val="0"/>
              </a:spcBef>
              <a:buClrTx/>
              <a:buNone/>
            </a:pPr>
            <a:r>
              <a:rPr lang="en-US" sz="3800" dirty="0"/>
              <a:t>17. Application of Part.</a:t>
            </a:r>
          </a:p>
          <a:p>
            <a:pPr marL="0" indent="0" algn="just">
              <a:lnSpc>
                <a:spcPct val="120000"/>
              </a:lnSpc>
              <a:spcBef>
                <a:spcPts val="0"/>
              </a:spcBef>
              <a:buClrTx/>
              <a:buNone/>
            </a:pPr>
            <a:r>
              <a:rPr lang="en-US" sz="3800" dirty="0"/>
              <a:t>18. Notification of infectious diseases.</a:t>
            </a:r>
          </a:p>
          <a:p>
            <a:pPr marL="0" indent="0" algn="just">
              <a:lnSpc>
                <a:spcPct val="120000"/>
              </a:lnSpc>
              <a:spcBef>
                <a:spcPts val="0"/>
              </a:spcBef>
              <a:buClrTx/>
              <a:buNone/>
            </a:pPr>
            <a:r>
              <a:rPr lang="en-US" sz="3800" dirty="0"/>
              <a:t>17. Application of Part.</a:t>
            </a:r>
          </a:p>
          <a:p>
            <a:pPr marL="0" indent="0" algn="just">
              <a:lnSpc>
                <a:spcPct val="120000"/>
              </a:lnSpc>
              <a:spcBef>
                <a:spcPts val="0"/>
              </a:spcBef>
              <a:buClrTx/>
              <a:buNone/>
            </a:pPr>
            <a:r>
              <a:rPr lang="en-US" sz="3800" dirty="0"/>
              <a:t>18. Notification of infectious diseases.</a:t>
            </a:r>
          </a:p>
          <a:p>
            <a:pPr marL="0" indent="0" algn="just">
              <a:lnSpc>
                <a:spcPct val="120000"/>
              </a:lnSpc>
              <a:spcBef>
                <a:spcPts val="0"/>
              </a:spcBef>
              <a:buClrTx/>
              <a:buNone/>
            </a:pPr>
            <a:r>
              <a:rPr lang="en-US" sz="3800" dirty="0"/>
              <a:t>PART IV – PREVENTION AND SUPPRESSION OF INFECTIOUS DISEASES</a:t>
            </a:r>
          </a:p>
          <a:p>
            <a:pPr marL="0" indent="0" algn="just">
              <a:lnSpc>
                <a:spcPct val="120000"/>
              </a:lnSpc>
              <a:spcBef>
                <a:spcPts val="0"/>
              </a:spcBef>
              <a:buClrTx/>
              <a:buNone/>
            </a:pPr>
            <a:r>
              <a:rPr lang="en-US" sz="3800" dirty="0"/>
              <a:t>21. Inspection of infected premises and examination of persons suspected to be suffering from infectious disease.</a:t>
            </a:r>
          </a:p>
          <a:p>
            <a:pPr marL="0" indent="0" algn="just">
              <a:lnSpc>
                <a:spcPct val="120000"/>
              </a:lnSpc>
              <a:spcBef>
                <a:spcPts val="0"/>
              </a:spcBef>
              <a:buClrTx/>
              <a:buNone/>
            </a:pPr>
            <a:r>
              <a:rPr lang="en-US" sz="3800" dirty="0"/>
              <a:t>22. Health authority to cause premises to be cleansed and disinfected.</a:t>
            </a:r>
          </a:p>
          <a:p>
            <a:pPr marL="0" indent="0" algn="just">
              <a:lnSpc>
                <a:spcPct val="120000"/>
              </a:lnSpc>
              <a:spcBef>
                <a:spcPts val="0"/>
              </a:spcBef>
              <a:buClrTx/>
              <a:buNone/>
            </a:pPr>
            <a:r>
              <a:rPr lang="en-US" sz="3800" dirty="0"/>
              <a:t>23. Destruction of infected bedding.</a:t>
            </a:r>
          </a:p>
          <a:p>
            <a:pPr marL="0" indent="0" algn="just">
              <a:lnSpc>
                <a:spcPct val="120000"/>
              </a:lnSpc>
              <a:spcBef>
                <a:spcPts val="0"/>
              </a:spcBef>
              <a:buClrTx/>
              <a:buNone/>
            </a:pPr>
            <a:r>
              <a:rPr lang="en-US" sz="3800" dirty="0"/>
              <a:t>24. Provision of means of disinfection.</a:t>
            </a:r>
          </a:p>
          <a:p>
            <a:pPr marL="0" indent="0" algn="just">
              <a:lnSpc>
                <a:spcPct val="120000"/>
              </a:lnSpc>
              <a:spcBef>
                <a:spcPts val="0"/>
              </a:spcBef>
              <a:buClrTx/>
              <a:buNone/>
            </a:pPr>
            <a:r>
              <a:rPr lang="en-US" sz="3800" dirty="0"/>
              <a:t>25. Provision of conveyance for infected persons.</a:t>
            </a:r>
          </a:p>
          <a:p>
            <a:pPr marL="0" indent="0" algn="just">
              <a:lnSpc>
                <a:spcPct val="120000"/>
              </a:lnSpc>
              <a:spcBef>
                <a:spcPts val="0"/>
              </a:spcBef>
              <a:buClrTx/>
              <a:buNone/>
            </a:pPr>
            <a:r>
              <a:rPr lang="en-US" sz="3800" dirty="0"/>
              <a:t>26. Removal to hospital of infected persons.</a:t>
            </a:r>
          </a:p>
          <a:p>
            <a:pPr marL="0" indent="0" algn="just">
              <a:lnSpc>
                <a:spcPct val="120000"/>
              </a:lnSpc>
              <a:spcBef>
                <a:spcPts val="0"/>
              </a:spcBef>
              <a:buClrTx/>
              <a:buNone/>
            </a:pPr>
            <a:r>
              <a:rPr lang="en-US" sz="3800" dirty="0"/>
              <a:t>27. Isolation of persons who have been exposed to infection.</a:t>
            </a:r>
          </a:p>
          <a:p>
            <a:pPr marL="0" indent="0" algn="just">
              <a:lnSpc>
                <a:spcPct val="120000"/>
              </a:lnSpc>
              <a:spcBef>
                <a:spcPts val="0"/>
              </a:spcBef>
              <a:buClrTx/>
              <a:buNone/>
            </a:pPr>
            <a:r>
              <a:rPr lang="en-US" sz="3800" dirty="0"/>
              <a:t>28. Penalty for exposure of infected persons and things.</a:t>
            </a:r>
          </a:p>
          <a:p>
            <a:pPr marL="0" indent="0" algn="just">
              <a:lnSpc>
                <a:spcPct val="120000"/>
              </a:lnSpc>
              <a:spcBef>
                <a:spcPts val="0"/>
              </a:spcBef>
              <a:buClrTx/>
              <a:buNone/>
            </a:pPr>
            <a:r>
              <a:rPr lang="en-US" sz="3800" dirty="0"/>
              <a:t>37. Health authority to see to execution of rules.</a:t>
            </a:r>
          </a:p>
          <a:p>
            <a:pPr marL="0" indent="0" algn="just">
              <a:lnSpc>
                <a:spcPct val="120000"/>
              </a:lnSpc>
              <a:spcBef>
                <a:spcPts val="0"/>
              </a:spcBef>
              <a:buClrTx/>
              <a:buNone/>
            </a:pPr>
            <a:r>
              <a:rPr lang="en-US" sz="3800" dirty="0"/>
              <a:t>38. Power of entry.</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5528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graphicFrame>
        <p:nvGraphicFramePr>
          <p:cNvPr id="4" name="Group 80">
            <a:extLst>
              <a:ext uri="{FF2B5EF4-FFF2-40B4-BE49-F238E27FC236}">
                <a16:creationId xmlns:a16="http://schemas.microsoft.com/office/drawing/2014/main" id="{6A18CB9B-4269-4E68-BE21-FEC1AAD7A999}"/>
              </a:ext>
            </a:extLst>
          </p:cNvPr>
          <p:cNvGraphicFramePr>
            <a:graphicFrameLocks noGrp="1"/>
          </p:cNvGraphicFramePr>
          <p:nvPr/>
        </p:nvGraphicFramePr>
        <p:xfrm>
          <a:off x="0" y="0"/>
          <a:ext cx="9144000" cy="6858001"/>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2174875">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(pyridoxine)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Dried yeast, liver, meat, fish, legumes, whole-grains, enriched cereals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Nitrogen metabolism, heme synthesis, conversion of tryptophan to niacin,   </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Convulsions in infants, dementia,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Toxicity-peripheral neuropathy</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7328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B</a:t>
                      </a:r>
                      <a:r>
                        <a:rPr kumimoji="0" lang="en-US" altLang="en-US" sz="20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12 </a:t>
                      </a: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(cobalamin)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Liver, kidney, milk, eggs, fish, cheese</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Cell metabolism, red blood cell maturation, use of carbon, neural function, DNA synthesis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Megaloblastic anemia, GI disorders, neurological disorders(numbness &amp; tingling of feet),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09838">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Vitamin C (ascorbic acid)</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Citrus fruits, egg yolk, milk and milk products</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Collagen synthesis, wound healing, reduces infections, facilitates iron absorption, </a:t>
                      </a:r>
                      <a:endParaRPr kumimoji="0" lang="en-US" altLang="en-US" sz="20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Scurvy – swollen and inflamed gums, loose teeth, dryness of eyes, loss of hair, dry itchy skin, neurotic disturbances</a:t>
                      </a:r>
                      <a:endParaRPr kumimoji="0" lang="en-US" altLang="en-US" sz="20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9199860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dirty="0">
                <a:solidFill>
                  <a:schemeClr val="tx1"/>
                </a:solidFill>
              </a:rPr>
              <a:t>PART V – VENEREAL DISEASES.</a:t>
            </a:r>
          </a:p>
          <a:p>
            <a:pPr marL="0" indent="0" algn="just">
              <a:lnSpc>
                <a:spcPct val="120000"/>
              </a:lnSpc>
              <a:spcBef>
                <a:spcPts val="0"/>
              </a:spcBef>
              <a:buClrTx/>
              <a:buNone/>
            </a:pPr>
            <a:r>
              <a:rPr lang="en-US" sz="3100" dirty="0">
                <a:solidFill>
                  <a:schemeClr val="tx1"/>
                </a:solidFill>
              </a:rPr>
              <a:t>43. Venereal diseases.</a:t>
            </a:r>
          </a:p>
          <a:p>
            <a:pPr marL="0" indent="0" algn="just">
              <a:lnSpc>
                <a:spcPct val="120000"/>
              </a:lnSpc>
              <a:spcBef>
                <a:spcPts val="0"/>
              </a:spcBef>
              <a:buClrTx/>
              <a:buNone/>
            </a:pPr>
            <a:r>
              <a:rPr lang="en-US" sz="3100" dirty="0">
                <a:solidFill>
                  <a:schemeClr val="tx1"/>
                </a:solidFill>
              </a:rPr>
              <a:t>44. Persons suffering from venereal disease to have themselves treated until cured.</a:t>
            </a:r>
          </a:p>
          <a:p>
            <a:pPr marL="0" indent="0" algn="just">
              <a:lnSpc>
                <a:spcPct val="120000"/>
              </a:lnSpc>
              <a:spcBef>
                <a:spcPts val="0"/>
              </a:spcBef>
              <a:buClrTx/>
              <a:buNone/>
            </a:pPr>
            <a:r>
              <a:rPr lang="en-US" sz="3100" dirty="0">
                <a:solidFill>
                  <a:schemeClr val="tx1"/>
                </a:solidFill>
              </a:rPr>
              <a:t>45. Duties of medical practitioners.</a:t>
            </a:r>
          </a:p>
          <a:p>
            <a:pPr marL="0" indent="0" algn="just">
              <a:lnSpc>
                <a:spcPct val="120000"/>
              </a:lnSpc>
              <a:spcBef>
                <a:spcPts val="0"/>
              </a:spcBef>
              <a:buClrTx/>
              <a:buNone/>
            </a:pPr>
            <a:r>
              <a:rPr lang="en-US" sz="3100" dirty="0">
                <a:solidFill>
                  <a:schemeClr val="tx1"/>
                </a:solidFill>
              </a:rPr>
              <a:t>46. Duties of parents or guardians of infected children.</a:t>
            </a:r>
          </a:p>
          <a:p>
            <a:pPr marL="0" indent="0" algn="just">
              <a:lnSpc>
                <a:spcPct val="120000"/>
              </a:lnSpc>
              <a:spcBef>
                <a:spcPts val="0"/>
              </a:spcBef>
              <a:buClrTx/>
              <a:buNone/>
            </a:pPr>
            <a:r>
              <a:rPr lang="en-US" sz="3100" dirty="0">
                <a:solidFill>
                  <a:schemeClr val="tx1"/>
                </a:solidFill>
              </a:rPr>
              <a:t>PART VII – LEPROSY.</a:t>
            </a:r>
          </a:p>
          <a:p>
            <a:pPr marL="0" indent="0" algn="just">
              <a:lnSpc>
                <a:spcPct val="120000"/>
              </a:lnSpc>
              <a:spcBef>
                <a:spcPts val="0"/>
              </a:spcBef>
              <a:buClrTx/>
              <a:buNone/>
            </a:pPr>
            <a:r>
              <a:rPr lang="en-US" sz="3100" dirty="0">
                <a:solidFill>
                  <a:schemeClr val="tx1"/>
                </a:solidFill>
              </a:rPr>
              <a:t>76. Interpretation of Part-</a:t>
            </a:r>
          </a:p>
          <a:p>
            <a:pPr marL="0" indent="0" algn="just">
              <a:lnSpc>
                <a:spcPct val="120000"/>
              </a:lnSpc>
              <a:spcBef>
                <a:spcPts val="0"/>
              </a:spcBef>
              <a:buClrTx/>
              <a:buNone/>
            </a:pPr>
            <a:r>
              <a:rPr lang="en-US" sz="3100" dirty="0">
                <a:solidFill>
                  <a:schemeClr val="tx1"/>
                </a:solidFill>
              </a:rPr>
              <a:t>PART IX – SANITATION AND HOUSING.</a:t>
            </a:r>
          </a:p>
          <a:p>
            <a:pPr marL="0" indent="0" algn="just">
              <a:lnSpc>
                <a:spcPct val="120000"/>
              </a:lnSpc>
              <a:spcBef>
                <a:spcPts val="0"/>
              </a:spcBef>
              <a:buClrTx/>
              <a:buNone/>
            </a:pPr>
            <a:r>
              <a:rPr lang="en-US" sz="3100" dirty="0">
                <a:solidFill>
                  <a:schemeClr val="tx1"/>
                </a:solidFill>
              </a:rPr>
              <a:t>PART X – PROTECTION OF FOODSTUFFS.</a:t>
            </a:r>
          </a:p>
          <a:p>
            <a:pPr marL="0" indent="0" algn="just">
              <a:lnSpc>
                <a:spcPct val="120000"/>
              </a:lnSpc>
              <a:spcBef>
                <a:spcPts val="0"/>
              </a:spcBef>
              <a:buClrTx/>
              <a:buNone/>
            </a:pPr>
            <a:r>
              <a:rPr lang="en-US" sz="3100" dirty="0">
                <a:solidFill>
                  <a:schemeClr val="tx1"/>
                </a:solidFill>
              </a:rPr>
              <a:t>PART XI – PUBLIC WATER SUPPLIES, MEAT, MILK AND OTHER ARTICLES OF FOOD.</a:t>
            </a:r>
          </a:p>
          <a:p>
            <a:pPr marL="0" indent="0" algn="just">
              <a:lnSpc>
                <a:spcPct val="120000"/>
              </a:lnSpc>
              <a:spcBef>
                <a:spcPts val="0"/>
              </a:spcBef>
              <a:buClrTx/>
              <a:buNone/>
            </a:pPr>
            <a:r>
              <a:rPr lang="en-US" sz="3100" dirty="0">
                <a:solidFill>
                  <a:schemeClr val="tx1"/>
                </a:solidFill>
              </a:rPr>
              <a:t>PART XII – PREVENTION AND DESTRUCTION OF MOSQUITOES.</a:t>
            </a:r>
          </a:p>
          <a:p>
            <a:pPr marL="0" indent="0" algn="just">
              <a:lnSpc>
                <a:spcPct val="120000"/>
              </a:lnSpc>
              <a:spcBef>
                <a:spcPts val="0"/>
              </a:spcBef>
              <a:buClrTx/>
              <a:buNone/>
            </a:pPr>
            <a:r>
              <a:rPr lang="en-US" sz="3100" dirty="0">
                <a:solidFill>
                  <a:schemeClr val="tx1"/>
                </a:solidFill>
              </a:rPr>
              <a:t>PART XIII – CEMETERIES………………………………………….</a:t>
            </a:r>
          </a:p>
          <a:p>
            <a:pPr marL="0" indent="0" algn="just">
              <a:lnSpc>
                <a:spcPct val="120000"/>
              </a:lnSpc>
              <a:spcBef>
                <a:spcPts val="0"/>
              </a:spcBef>
              <a:buClrTx/>
              <a:buNone/>
            </a:pPr>
            <a:r>
              <a:rPr lang="en-US" sz="3100" dirty="0">
                <a:solidFill>
                  <a:schemeClr val="tx1"/>
                </a:solidFill>
              </a:rPr>
              <a:t>PART XIV – GENERAL……………………………………………….</a:t>
            </a:r>
          </a:p>
          <a:p>
            <a:pPr marL="0" indent="0" algn="just">
              <a:lnSpc>
                <a:spcPct val="120000"/>
              </a:lnSpc>
              <a:spcBef>
                <a:spcPts val="0"/>
              </a:spcBef>
              <a:buClrTx/>
              <a:buNone/>
            </a:pPr>
            <a:r>
              <a:rPr lang="en-US" sz="3100" dirty="0">
                <a:solidFill>
                  <a:schemeClr val="tx1"/>
                </a:solidFill>
              </a:rPr>
              <a:t>PART XV – MISCELLANEOUS PROVISIONS…………………….</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065068"/>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rgbClr val="00B050"/>
                </a:solidFill>
              </a:rPr>
              <a:t>OBJECTIVES OF PUBLIC HEALTH ACT:- </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protect and promote public health</a:t>
            </a:r>
          </a:p>
          <a:p>
            <a:pPr algn="just">
              <a:lnSpc>
                <a:spcPct val="120000"/>
              </a:lnSpc>
              <a:spcBef>
                <a:spcPts val="0"/>
              </a:spcBef>
              <a:buClrTx/>
              <a:buFont typeface="Wingdings" panose="05000000000000000000" pitchFamily="2" charset="2"/>
              <a:buChar char="q"/>
            </a:pPr>
            <a:r>
              <a:rPr lang="en-US" sz="2600" dirty="0">
                <a:solidFill>
                  <a:schemeClr val="tx1"/>
                </a:solidFill>
              </a:rPr>
              <a:t>Control the risk to public health</a:t>
            </a:r>
          </a:p>
          <a:p>
            <a:pPr algn="just">
              <a:lnSpc>
                <a:spcPct val="120000"/>
              </a:lnSpc>
              <a:spcBef>
                <a:spcPts val="0"/>
              </a:spcBef>
              <a:buClrTx/>
              <a:buFont typeface="Wingdings" panose="05000000000000000000" pitchFamily="2" charset="2"/>
              <a:buChar char="q"/>
            </a:pPr>
            <a:r>
              <a:rPr lang="en-US" sz="2600" dirty="0">
                <a:solidFill>
                  <a:schemeClr val="tx1"/>
                </a:solidFill>
              </a:rPr>
              <a:t>Promote the control of infectious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Prevent the spread of infectious diseases</a:t>
            </a:r>
          </a:p>
          <a:p>
            <a:pPr algn="just">
              <a:lnSpc>
                <a:spcPct val="120000"/>
              </a:lnSpc>
              <a:spcBef>
                <a:spcPts val="0"/>
              </a:spcBef>
              <a:buClrTx/>
              <a:buFont typeface="Wingdings" panose="05000000000000000000" pitchFamily="2" charset="2"/>
              <a:buChar char="q"/>
            </a:pPr>
            <a:r>
              <a:rPr lang="en-US" sz="2600" dirty="0">
                <a:solidFill>
                  <a:schemeClr val="tx1"/>
                </a:solidFill>
              </a:rPr>
              <a:t>Recognizes the role of local governments in protecting public health</a:t>
            </a:r>
            <a:endParaRPr lang="en-GB" sz="2600" dirty="0">
              <a:solidFill>
                <a:schemeClr val="tx1"/>
              </a:solidFill>
            </a:endParaRPr>
          </a:p>
          <a:p>
            <a:pPr marL="0" indent="0" algn="just">
              <a:lnSpc>
                <a:spcPct val="120000"/>
              </a:lnSpc>
              <a:spcBef>
                <a:spcPts val="0"/>
              </a:spcBef>
              <a:buClrTx/>
              <a:buNone/>
            </a:pPr>
            <a:r>
              <a:rPr lang="en-US" sz="2600" b="1" dirty="0">
                <a:solidFill>
                  <a:srgbClr val="00B050"/>
                </a:solidFill>
              </a:rPr>
              <a:t>CHARACTERISTICS OF PUBLIC HEALTH LAWS:- </a:t>
            </a:r>
          </a:p>
          <a:p>
            <a:pPr algn="just">
              <a:lnSpc>
                <a:spcPct val="120000"/>
              </a:lnSpc>
              <a:spcBef>
                <a:spcPts val="0"/>
              </a:spcBef>
              <a:buClrTx/>
              <a:buFont typeface="Wingdings" panose="05000000000000000000" pitchFamily="2" charset="2"/>
              <a:buChar char="q"/>
            </a:pPr>
            <a:r>
              <a:rPr lang="en-US" sz="2600" dirty="0">
                <a:solidFill>
                  <a:schemeClr val="tx1"/>
                </a:solidFill>
              </a:rPr>
              <a:t>GOVERNMENT- Public health activities are the primary responsibility of government.</a:t>
            </a:r>
          </a:p>
          <a:p>
            <a:pPr algn="just">
              <a:lnSpc>
                <a:spcPct val="120000"/>
              </a:lnSpc>
              <a:spcBef>
                <a:spcPts val="0"/>
              </a:spcBef>
              <a:buClrTx/>
              <a:buFont typeface="Wingdings" panose="05000000000000000000" pitchFamily="2" charset="2"/>
              <a:buChar char="q"/>
            </a:pPr>
            <a:r>
              <a:rPr lang="en-US" sz="2600" dirty="0">
                <a:solidFill>
                  <a:schemeClr val="tx1"/>
                </a:solidFill>
              </a:rPr>
              <a:t>POPULATION- Public health focus on the health of populations.</a:t>
            </a:r>
          </a:p>
          <a:p>
            <a:pPr algn="just">
              <a:lnSpc>
                <a:spcPct val="120000"/>
              </a:lnSpc>
              <a:spcBef>
                <a:spcPts val="0"/>
              </a:spcBef>
              <a:buClrTx/>
              <a:buFont typeface="Wingdings" panose="05000000000000000000" pitchFamily="2" charset="2"/>
              <a:buChar char="q"/>
            </a:pPr>
            <a:r>
              <a:rPr lang="en-US" sz="2600" dirty="0">
                <a:solidFill>
                  <a:schemeClr val="tx1"/>
                </a:solidFill>
              </a:rPr>
              <a:t>RELATIONSHIP- Public health contemplates the relationship between the state and the population.</a:t>
            </a:r>
          </a:p>
          <a:p>
            <a:pPr algn="just">
              <a:lnSpc>
                <a:spcPct val="120000"/>
              </a:lnSpc>
              <a:spcBef>
                <a:spcPts val="0"/>
              </a:spcBef>
              <a:buClrTx/>
              <a:buFont typeface="Wingdings" panose="05000000000000000000" pitchFamily="2" charset="2"/>
              <a:buChar char="q"/>
            </a:pPr>
            <a:r>
              <a:rPr lang="en-US" sz="2600" dirty="0">
                <a:solidFill>
                  <a:schemeClr val="tx1"/>
                </a:solidFill>
              </a:rPr>
              <a:t>SERVICES- Public health deals with the provision of public health services.</a:t>
            </a:r>
          </a:p>
          <a:p>
            <a:pPr algn="just">
              <a:lnSpc>
                <a:spcPct val="120000"/>
              </a:lnSpc>
              <a:spcBef>
                <a:spcPts val="0"/>
              </a:spcBef>
              <a:buClrTx/>
              <a:buFont typeface="Wingdings" panose="05000000000000000000" pitchFamily="2" charset="2"/>
              <a:buChar char="q"/>
            </a:pPr>
            <a:r>
              <a:rPr lang="en-US" sz="2600" dirty="0">
                <a:solidFill>
                  <a:schemeClr val="tx1"/>
                </a:solidFill>
              </a:rPr>
              <a:t>COERCION- Public health possesses the power to coerce the individual for the protection of the community.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037120"/>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77500" lnSpcReduction="20000"/>
          </a:bodyPr>
          <a:lstStyle/>
          <a:p>
            <a:pPr marL="0" indent="0" algn="just">
              <a:lnSpc>
                <a:spcPct val="120000"/>
              </a:lnSpc>
              <a:spcBef>
                <a:spcPts val="0"/>
              </a:spcBef>
              <a:buClrTx/>
              <a:buNone/>
            </a:pPr>
            <a:r>
              <a:rPr lang="en-US" sz="2600" b="1" dirty="0">
                <a:solidFill>
                  <a:srgbClr val="00B050"/>
                </a:solidFill>
              </a:rPr>
              <a:t>CONTENTS OF PUBLIC HEALTH LEGISLATION:-</a:t>
            </a:r>
          </a:p>
          <a:p>
            <a:pPr marL="0" indent="0" algn="just">
              <a:lnSpc>
                <a:spcPct val="120000"/>
              </a:lnSpc>
              <a:spcBef>
                <a:spcPts val="0"/>
              </a:spcBef>
              <a:buClrTx/>
              <a:buNone/>
            </a:pPr>
            <a:r>
              <a:rPr lang="en-US" sz="2600" dirty="0">
                <a:solidFill>
                  <a:schemeClr val="tx1"/>
                </a:solidFill>
              </a:rPr>
              <a:t>1) General information about laws</a:t>
            </a:r>
          </a:p>
          <a:p>
            <a:pPr algn="just">
              <a:lnSpc>
                <a:spcPct val="120000"/>
              </a:lnSpc>
              <a:spcBef>
                <a:spcPts val="0"/>
              </a:spcBef>
              <a:buClrTx/>
              <a:buFont typeface="Wingdings" panose="05000000000000000000" pitchFamily="2" charset="2"/>
              <a:buChar char="q"/>
            </a:pPr>
            <a:r>
              <a:rPr lang="en-US" sz="2600" dirty="0">
                <a:solidFill>
                  <a:schemeClr val="tx1"/>
                </a:solidFill>
              </a:rPr>
              <a:t>General health code, rules, laws, constitution, fundamental rights, duties etc.</a:t>
            </a:r>
          </a:p>
          <a:p>
            <a:pPr algn="just">
              <a:lnSpc>
                <a:spcPct val="120000"/>
              </a:lnSpc>
              <a:spcBef>
                <a:spcPts val="0"/>
              </a:spcBef>
              <a:buClrTx/>
              <a:buFont typeface="Wingdings" panose="05000000000000000000" pitchFamily="2" charset="2"/>
              <a:buChar char="q"/>
            </a:pPr>
            <a:r>
              <a:rPr lang="en-US" sz="2600" dirty="0">
                <a:solidFill>
                  <a:schemeClr val="tx1"/>
                </a:solidFill>
              </a:rPr>
              <a:t>Social &amp; economic aspects of health laws</a:t>
            </a:r>
          </a:p>
          <a:p>
            <a:pPr algn="just">
              <a:lnSpc>
                <a:spcPct val="120000"/>
              </a:lnSpc>
              <a:spcBef>
                <a:spcPts val="0"/>
              </a:spcBef>
              <a:buClrTx/>
              <a:buFont typeface="Wingdings" panose="05000000000000000000" pitchFamily="2" charset="2"/>
              <a:buChar char="q"/>
            </a:pPr>
            <a:r>
              <a:rPr lang="en-US" sz="2600" dirty="0">
                <a:solidFill>
                  <a:schemeClr val="tx1"/>
                </a:solidFill>
              </a:rPr>
              <a:t>Health care systems and the systems of implementing laws</a:t>
            </a:r>
          </a:p>
          <a:p>
            <a:pPr marL="0" indent="0" algn="just">
              <a:lnSpc>
                <a:spcPct val="120000"/>
              </a:lnSpc>
              <a:spcBef>
                <a:spcPts val="0"/>
              </a:spcBef>
              <a:buClrTx/>
              <a:buNone/>
            </a:pPr>
            <a:r>
              <a:rPr lang="en-US" sz="2600" dirty="0">
                <a:solidFill>
                  <a:schemeClr val="tx1"/>
                </a:solidFill>
              </a:rPr>
              <a:t>2) Rules related to disease control and medical care</a:t>
            </a:r>
          </a:p>
          <a:p>
            <a:pPr algn="just">
              <a:lnSpc>
                <a:spcPct val="120000"/>
              </a:lnSpc>
              <a:spcBef>
                <a:spcPts val="0"/>
              </a:spcBef>
              <a:buClrTx/>
              <a:buFont typeface="Wingdings" panose="05000000000000000000" pitchFamily="2" charset="2"/>
              <a:buChar char="q"/>
            </a:pPr>
            <a:r>
              <a:rPr lang="en-US" sz="2600" dirty="0">
                <a:solidFill>
                  <a:schemeClr val="tx1"/>
                </a:solidFill>
              </a:rPr>
              <a:t>Infectious disease</a:t>
            </a:r>
          </a:p>
          <a:p>
            <a:pPr algn="just">
              <a:lnSpc>
                <a:spcPct val="120000"/>
              </a:lnSpc>
              <a:spcBef>
                <a:spcPts val="0"/>
              </a:spcBef>
              <a:buClrTx/>
              <a:buFont typeface="Wingdings" panose="05000000000000000000" pitchFamily="2" charset="2"/>
              <a:buChar char="q"/>
            </a:pPr>
            <a:r>
              <a:rPr lang="en-US" sz="2600" dirty="0">
                <a:solidFill>
                  <a:schemeClr val="tx1"/>
                </a:solidFill>
              </a:rPr>
              <a:t>Non-infectious disease</a:t>
            </a:r>
            <a:endParaRPr lang="en-GB" sz="2600" dirty="0">
              <a:solidFill>
                <a:schemeClr val="tx1"/>
              </a:solidFill>
            </a:endParaRPr>
          </a:p>
          <a:p>
            <a:pPr marL="0" indent="0" algn="just">
              <a:lnSpc>
                <a:spcPct val="120000"/>
              </a:lnSpc>
              <a:spcBef>
                <a:spcPts val="0"/>
              </a:spcBef>
              <a:buClrTx/>
              <a:buNone/>
            </a:pPr>
            <a:r>
              <a:rPr lang="en-US" sz="2600" dirty="0">
                <a:solidFill>
                  <a:schemeClr val="tx1"/>
                </a:solidFill>
              </a:rPr>
              <a:t>3) Mental health. </a:t>
            </a:r>
          </a:p>
          <a:p>
            <a:pPr marL="0" indent="0" algn="just">
              <a:lnSpc>
                <a:spcPct val="120000"/>
              </a:lnSpc>
              <a:spcBef>
                <a:spcPts val="0"/>
              </a:spcBef>
              <a:buClrTx/>
              <a:buNone/>
            </a:pPr>
            <a:r>
              <a:rPr lang="en-US" sz="2600" dirty="0">
                <a:solidFill>
                  <a:schemeClr val="tx1"/>
                </a:solidFill>
              </a:rPr>
              <a:t>4) Care of aged and handicapped persons. </a:t>
            </a:r>
          </a:p>
          <a:p>
            <a:pPr marL="0" indent="0" algn="just">
              <a:lnSpc>
                <a:spcPct val="120000"/>
              </a:lnSpc>
              <a:spcBef>
                <a:spcPts val="0"/>
              </a:spcBef>
              <a:buClrTx/>
              <a:buNone/>
            </a:pPr>
            <a:r>
              <a:rPr lang="en-US" sz="2600" dirty="0">
                <a:solidFill>
                  <a:schemeClr val="tx1"/>
                </a:solidFill>
              </a:rPr>
              <a:t>5) Laws related to smoking, tobacco, alcoholism and drug addiction.</a:t>
            </a:r>
          </a:p>
          <a:p>
            <a:pPr marL="0" indent="0" algn="just">
              <a:lnSpc>
                <a:spcPct val="120000"/>
              </a:lnSpc>
              <a:spcBef>
                <a:spcPts val="0"/>
              </a:spcBef>
              <a:buClrTx/>
              <a:buNone/>
            </a:pPr>
            <a:r>
              <a:rPr lang="en-US" sz="2600" dirty="0">
                <a:solidFill>
                  <a:schemeClr val="tx1"/>
                </a:solidFill>
              </a:rPr>
              <a:t>6) Legal implication in family health. ( </a:t>
            </a:r>
            <a:r>
              <a:rPr lang="en-US" sz="2600" dirty="0" err="1">
                <a:solidFill>
                  <a:schemeClr val="tx1"/>
                </a:solidFill>
              </a:rPr>
              <a:t>eg</a:t>
            </a:r>
            <a:r>
              <a:rPr lang="en-US" sz="2600" dirty="0">
                <a:solidFill>
                  <a:schemeClr val="tx1"/>
                </a:solidFill>
              </a:rPr>
              <a:t>. Child health and protection.</a:t>
            </a:r>
          </a:p>
          <a:p>
            <a:pPr marL="0" indent="0" algn="just">
              <a:lnSpc>
                <a:spcPct val="120000"/>
              </a:lnSpc>
              <a:spcBef>
                <a:spcPts val="0"/>
              </a:spcBef>
              <a:buClrTx/>
              <a:buNone/>
            </a:pPr>
            <a:r>
              <a:rPr lang="en-US" sz="2600" dirty="0">
                <a:solidFill>
                  <a:schemeClr val="tx1"/>
                </a:solidFill>
              </a:rPr>
              <a:t>7) Death and issues related to it.</a:t>
            </a:r>
          </a:p>
          <a:p>
            <a:pPr marL="0" indent="0" algn="just">
              <a:lnSpc>
                <a:spcPct val="120000"/>
              </a:lnSpc>
              <a:spcBef>
                <a:spcPts val="0"/>
              </a:spcBef>
              <a:buClrTx/>
              <a:buNone/>
            </a:pPr>
            <a:r>
              <a:rPr lang="en-US" sz="2600" dirty="0">
                <a:solidFill>
                  <a:schemeClr val="tx1"/>
                </a:solidFill>
              </a:rPr>
              <a:t>8) Nutrition and food safety.</a:t>
            </a:r>
          </a:p>
          <a:p>
            <a:pPr marL="0" indent="0" algn="just">
              <a:lnSpc>
                <a:spcPct val="120000"/>
              </a:lnSpc>
              <a:spcBef>
                <a:spcPts val="0"/>
              </a:spcBef>
              <a:buClrTx/>
              <a:buNone/>
            </a:pPr>
            <a:r>
              <a:rPr lang="en-US" sz="2600" dirty="0">
                <a:solidFill>
                  <a:schemeClr val="tx1"/>
                </a:solidFill>
              </a:rPr>
              <a:t>9) Consumer protection. </a:t>
            </a:r>
          </a:p>
          <a:p>
            <a:pPr marL="0" indent="0" algn="just">
              <a:lnSpc>
                <a:spcPct val="120000"/>
              </a:lnSpc>
              <a:spcBef>
                <a:spcPts val="0"/>
              </a:spcBef>
              <a:buClrTx/>
              <a:buNone/>
            </a:pPr>
            <a:r>
              <a:rPr lang="en-US" sz="2600" dirty="0">
                <a:solidFill>
                  <a:schemeClr val="tx1"/>
                </a:solidFill>
              </a:rPr>
              <a:t>10) Drug preparation and different aspects related to it.</a:t>
            </a:r>
          </a:p>
          <a:p>
            <a:pPr marL="0" indent="0" algn="just">
              <a:lnSpc>
                <a:spcPct val="120000"/>
              </a:lnSpc>
              <a:spcBef>
                <a:spcPts val="0"/>
              </a:spcBef>
              <a:buClrTx/>
              <a:buNone/>
            </a:pPr>
            <a:r>
              <a:rPr lang="en-US" sz="2600" dirty="0">
                <a:solidFill>
                  <a:schemeClr val="tx1"/>
                </a:solidFill>
              </a:rPr>
              <a:t>11) Occupational health and safety.</a:t>
            </a:r>
          </a:p>
          <a:p>
            <a:pPr marL="0" indent="0" algn="just">
              <a:lnSpc>
                <a:spcPct val="120000"/>
              </a:lnSpc>
              <a:spcBef>
                <a:spcPts val="0"/>
              </a:spcBef>
              <a:buClrTx/>
              <a:buNone/>
            </a:pPr>
            <a:r>
              <a:rPr lang="en-US" sz="2600" dirty="0">
                <a:solidFill>
                  <a:schemeClr val="tx1"/>
                </a:solidFill>
              </a:rPr>
              <a:t>12) Environmental protection.</a:t>
            </a:r>
          </a:p>
          <a:p>
            <a:pPr marL="0" indent="0" algn="just">
              <a:lnSpc>
                <a:spcPct val="120000"/>
              </a:lnSpc>
              <a:spcBef>
                <a:spcPts val="0"/>
              </a:spcBef>
              <a:buClrTx/>
              <a:buNone/>
            </a:pPr>
            <a:r>
              <a:rPr lang="en-US" sz="2600" dirty="0">
                <a:solidFill>
                  <a:schemeClr val="tx1"/>
                </a:solidFill>
              </a:rPr>
              <a:t>13) Training of health personnel.</a:t>
            </a:r>
          </a:p>
          <a:p>
            <a:pPr marL="0" indent="0" algn="just">
              <a:lnSpc>
                <a:spcPct val="120000"/>
              </a:lnSpc>
              <a:spcBef>
                <a:spcPts val="0"/>
              </a:spcBef>
              <a:buClrTx/>
              <a:buNone/>
            </a:pPr>
            <a:r>
              <a:rPr lang="en-US" sz="2600" dirty="0">
                <a:solidFill>
                  <a:schemeClr val="tx1"/>
                </a:solidFill>
              </a:rPr>
              <a:t>14) Code of ethics and professional responsibilities.</a:t>
            </a:r>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0344672"/>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B050"/>
                </a:solidFill>
              </a:rPr>
              <a:t>OBSTACLES OF PUBLIC HEALTH LAWS:- </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Health laws have to face many hindrances at local, regional, national and international levels.</a:t>
            </a:r>
          </a:p>
          <a:p>
            <a:pPr algn="just">
              <a:lnSpc>
                <a:spcPct val="120000"/>
              </a:lnSpc>
              <a:spcBef>
                <a:spcPts val="0"/>
              </a:spcBef>
              <a:buClrTx/>
              <a:buFont typeface="Wingdings" panose="05000000000000000000" pitchFamily="2" charset="2"/>
              <a:buChar char="q"/>
            </a:pPr>
            <a:r>
              <a:rPr lang="en-US" sz="2600" dirty="0">
                <a:solidFill>
                  <a:schemeClr val="tx1"/>
                </a:solidFill>
              </a:rPr>
              <a:t>Hindrances produced due to social, political, administrative and economic fields are included in this.</a:t>
            </a:r>
          </a:p>
          <a:p>
            <a:pPr algn="just">
              <a:lnSpc>
                <a:spcPct val="120000"/>
              </a:lnSpc>
              <a:spcBef>
                <a:spcPts val="0"/>
              </a:spcBef>
              <a:buClrTx/>
              <a:buFont typeface="Wingdings" panose="05000000000000000000" pitchFamily="2" charset="2"/>
              <a:buChar char="q"/>
            </a:pPr>
            <a:r>
              <a:rPr lang="en-US" sz="2600" dirty="0">
                <a:solidFill>
                  <a:schemeClr val="tx1"/>
                </a:solidFill>
              </a:rPr>
              <a:t>In addition to these obstacles, trade and commerce, communication, technical and such globalization related problems also create obstacle in implementing health laws properly.</a:t>
            </a:r>
            <a:endParaRPr lang="en-GB" sz="2600" dirty="0">
              <a:solidFill>
                <a:schemeClr val="tx1"/>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790205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199" cy="6610451"/>
          </a:xfrm>
        </p:spPr>
        <p:txBody>
          <a:bodyPr>
            <a:normAutofit fontScale="77500" lnSpcReduction="20000"/>
          </a:bodyPr>
          <a:lstStyle/>
          <a:p>
            <a:pPr marL="0" indent="0" algn="just">
              <a:lnSpc>
                <a:spcPct val="120000"/>
              </a:lnSpc>
              <a:spcBef>
                <a:spcPts val="0"/>
              </a:spcBef>
              <a:buClrTx/>
              <a:buNone/>
            </a:pPr>
            <a:r>
              <a:rPr lang="en-US" sz="2800" dirty="0">
                <a:solidFill>
                  <a:schemeClr val="tx1"/>
                </a:solidFill>
              </a:rPr>
              <a:t>DEFINITIONS.</a:t>
            </a:r>
          </a:p>
          <a:p>
            <a:pPr marL="0" indent="0" algn="just">
              <a:lnSpc>
                <a:spcPct val="120000"/>
              </a:lnSpc>
              <a:spcBef>
                <a:spcPts val="0"/>
              </a:spcBef>
              <a:buClrTx/>
              <a:buNone/>
            </a:pPr>
            <a:r>
              <a:rPr lang="en-GB" sz="2800" b="1" dirty="0">
                <a:solidFill>
                  <a:schemeClr val="tx1"/>
                </a:solidFill>
              </a:rPr>
              <a:t>Act: </a:t>
            </a:r>
            <a:r>
              <a:rPr lang="en-GB" sz="2800" dirty="0">
                <a:solidFill>
                  <a:schemeClr val="tx1"/>
                </a:solidFill>
              </a:rPr>
              <a:t>this is </a:t>
            </a:r>
            <a:r>
              <a:rPr lang="en-US" sz="2800" dirty="0">
                <a:solidFill>
                  <a:schemeClr val="tx1"/>
                </a:solidFill>
              </a:rPr>
              <a:t>a bill that has been enacted into law. Once a bill has been enacted into law, it is called an </a:t>
            </a:r>
            <a:r>
              <a:rPr lang="en-US" sz="2800" u="sng" dirty="0">
                <a:solidFill>
                  <a:schemeClr val="tx1"/>
                </a:solidFill>
              </a:rPr>
              <a:t>act of the legislature</a:t>
            </a:r>
            <a:r>
              <a:rPr lang="en-US" sz="2800" dirty="0">
                <a:solidFill>
                  <a:schemeClr val="tx1"/>
                </a:solidFill>
              </a:rPr>
              <a:t>, or a </a:t>
            </a:r>
            <a:r>
              <a:rPr lang="en-US" sz="2800" u="sng" dirty="0">
                <a:solidFill>
                  <a:schemeClr val="tx1"/>
                </a:solidFill>
              </a:rPr>
              <a:t>statute</a:t>
            </a:r>
          </a:p>
          <a:p>
            <a:pPr marL="0" indent="0" algn="just">
              <a:lnSpc>
                <a:spcPct val="120000"/>
              </a:lnSpc>
              <a:spcBef>
                <a:spcPts val="0"/>
              </a:spcBef>
              <a:buClrTx/>
              <a:buNone/>
            </a:pPr>
            <a:r>
              <a:rPr lang="en-GB" sz="2800" b="1" dirty="0">
                <a:solidFill>
                  <a:schemeClr val="tx1"/>
                </a:solidFill>
              </a:rPr>
              <a:t>Bill: </a:t>
            </a:r>
            <a:r>
              <a:rPr lang="en-US" sz="2800" dirty="0">
                <a:solidFill>
                  <a:schemeClr val="tx1"/>
                </a:solidFill>
              </a:rPr>
              <a:t>A bill is proposed legislation under consideration by a legislature. A bill does not become law until it is passed by the legislature and, in most cases, approved by the executive.</a:t>
            </a:r>
          </a:p>
          <a:p>
            <a:pPr marL="0" indent="0" algn="just">
              <a:lnSpc>
                <a:spcPct val="120000"/>
              </a:lnSpc>
              <a:spcBef>
                <a:spcPts val="0"/>
              </a:spcBef>
              <a:buClrTx/>
              <a:buNone/>
            </a:pPr>
            <a:r>
              <a:rPr lang="en-US" sz="2800" b="1" dirty="0">
                <a:solidFill>
                  <a:schemeClr val="tx1"/>
                </a:solidFill>
              </a:rPr>
              <a:t>Law. </a:t>
            </a:r>
          </a:p>
          <a:p>
            <a:pPr marL="0" indent="0" algn="just">
              <a:lnSpc>
                <a:spcPct val="120000"/>
              </a:lnSpc>
              <a:spcBef>
                <a:spcPts val="0"/>
              </a:spcBef>
              <a:buClrTx/>
              <a:buNone/>
            </a:pPr>
            <a:r>
              <a:rPr lang="en-US" sz="2800" dirty="0">
                <a:solidFill>
                  <a:schemeClr val="tx1"/>
                </a:solidFill>
              </a:rPr>
              <a:t>This is the system of rules that a particular country or community recognizes as regulating the actions of its members and it is enforced by the imposition of penalties.</a:t>
            </a:r>
          </a:p>
          <a:p>
            <a:pPr marL="0" indent="0" algn="just">
              <a:lnSpc>
                <a:spcPct val="120000"/>
              </a:lnSpc>
              <a:spcBef>
                <a:spcPts val="0"/>
              </a:spcBef>
              <a:buClrTx/>
              <a:buNone/>
            </a:pPr>
            <a:r>
              <a:rPr lang="en-US" sz="2800" b="1" dirty="0">
                <a:solidFill>
                  <a:schemeClr val="tx1"/>
                </a:solidFill>
              </a:rPr>
              <a:t>Rules.</a:t>
            </a:r>
          </a:p>
          <a:p>
            <a:pPr marL="0" indent="0" algn="just">
              <a:lnSpc>
                <a:spcPct val="120000"/>
              </a:lnSpc>
              <a:spcBef>
                <a:spcPts val="0"/>
              </a:spcBef>
              <a:buClrTx/>
              <a:buNone/>
            </a:pPr>
            <a:r>
              <a:rPr lang="en-US" sz="2800" dirty="0">
                <a:solidFill>
                  <a:schemeClr val="tx1"/>
                </a:solidFill>
              </a:rPr>
              <a:t>These are accepted principles or instructions that states the way things are or should be done, and tells you what you are allowed or not allowed to do.</a:t>
            </a:r>
          </a:p>
          <a:p>
            <a:pPr marL="0" indent="0" algn="just">
              <a:lnSpc>
                <a:spcPct val="120000"/>
              </a:lnSpc>
              <a:spcBef>
                <a:spcPts val="0"/>
              </a:spcBef>
              <a:buClrTx/>
              <a:buNone/>
            </a:pPr>
            <a:r>
              <a:rPr lang="en-US" sz="2800" b="1" dirty="0">
                <a:solidFill>
                  <a:schemeClr val="tx1"/>
                </a:solidFill>
              </a:rPr>
              <a:t>Regulations.</a:t>
            </a:r>
          </a:p>
          <a:p>
            <a:pPr marL="0" indent="0" algn="just">
              <a:lnSpc>
                <a:spcPct val="120000"/>
              </a:lnSpc>
              <a:spcBef>
                <a:spcPts val="0"/>
              </a:spcBef>
              <a:buClrTx/>
              <a:buNone/>
            </a:pPr>
            <a:r>
              <a:rPr lang="en-US" sz="2800" dirty="0">
                <a:solidFill>
                  <a:schemeClr val="tx1"/>
                </a:solidFill>
              </a:rPr>
              <a:t>These are official or authoritative instructions. They are "moral and ethical directives, instruction, directions, command, order, charge, injunction, prescription, ruling, decree, formal ordinance, </a:t>
            </a:r>
            <a:r>
              <a:rPr lang="en-US" sz="2800" dirty="0" err="1">
                <a:solidFill>
                  <a:schemeClr val="tx1"/>
                </a:solidFill>
              </a:rPr>
              <a:t>etc</a:t>
            </a:r>
            <a:r>
              <a:rPr lang="en-US" sz="2800" dirty="0">
                <a:solidFill>
                  <a:schemeClr val="tx1"/>
                </a:solidFill>
              </a:rPr>
              <a:t> ".</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139026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chemeClr val="tx1"/>
                </a:solidFill>
              </a:rPr>
              <a:t>By- laws.</a:t>
            </a:r>
          </a:p>
          <a:p>
            <a:pPr marL="0" indent="0" algn="just">
              <a:lnSpc>
                <a:spcPct val="120000"/>
              </a:lnSpc>
              <a:spcBef>
                <a:spcPts val="0"/>
              </a:spcBef>
              <a:buClrTx/>
              <a:buNone/>
            </a:pPr>
            <a:r>
              <a:rPr lang="en-US" sz="2800" dirty="0">
                <a:solidFill>
                  <a:schemeClr val="tx1"/>
                </a:solidFill>
              </a:rPr>
              <a:t>The rules and regulations enacted by an association or a corporation to provide a framework for its operation and management.</a:t>
            </a:r>
          </a:p>
          <a:p>
            <a:pPr marL="0" indent="0" algn="just">
              <a:lnSpc>
                <a:spcPct val="120000"/>
              </a:lnSpc>
              <a:spcBef>
                <a:spcPts val="0"/>
              </a:spcBef>
              <a:buClrTx/>
              <a:buNone/>
            </a:pPr>
            <a:r>
              <a:rPr lang="en-US" sz="2800" dirty="0">
                <a:solidFill>
                  <a:schemeClr val="tx1"/>
                </a:solidFill>
              </a:rPr>
              <a:t>By-laws may specify the qualifications, rights, and liabilities of membership, and the powers, duties, and grounds for the dissolution of an organization.</a:t>
            </a:r>
          </a:p>
          <a:p>
            <a:pPr marL="0" indent="0" algn="just">
              <a:lnSpc>
                <a:spcPct val="120000"/>
              </a:lnSpc>
              <a:spcBef>
                <a:spcPts val="0"/>
              </a:spcBef>
              <a:buClrTx/>
              <a:buNone/>
            </a:pPr>
            <a:r>
              <a:rPr lang="en-US" sz="2800" b="1" dirty="0">
                <a:solidFill>
                  <a:schemeClr val="tx1"/>
                </a:solidFill>
              </a:rPr>
              <a:t>Orders.</a:t>
            </a:r>
          </a:p>
          <a:p>
            <a:pPr marL="0" indent="0" algn="just">
              <a:lnSpc>
                <a:spcPct val="120000"/>
              </a:lnSpc>
              <a:spcBef>
                <a:spcPts val="0"/>
              </a:spcBef>
              <a:buClrTx/>
              <a:buNone/>
            </a:pPr>
            <a:r>
              <a:rPr lang="en-US" sz="2800" dirty="0">
                <a:solidFill>
                  <a:schemeClr val="tx1"/>
                </a:solidFill>
              </a:rPr>
              <a:t>The arrangement or disposition of people or things in relation to each other according to a particular sequence, pattern, or method, or a state in which the laws and rules regulating the behavior of members of a community are observed and authority is obeyed.</a:t>
            </a:r>
          </a:p>
          <a:p>
            <a:pPr marL="0" indent="0" algn="just">
              <a:lnSpc>
                <a:spcPct val="120000"/>
              </a:lnSpc>
              <a:spcBef>
                <a:spcPts val="0"/>
              </a:spcBef>
              <a:buClrTx/>
              <a:buNone/>
            </a:pPr>
            <a:r>
              <a:rPr lang="en-US" sz="2800" b="1" dirty="0">
                <a:solidFill>
                  <a:schemeClr val="tx1"/>
                </a:solidFill>
              </a:rPr>
              <a:t>Declaration.</a:t>
            </a:r>
          </a:p>
          <a:p>
            <a:pPr marL="0" indent="0" algn="just">
              <a:lnSpc>
                <a:spcPct val="120000"/>
              </a:lnSpc>
              <a:spcBef>
                <a:spcPts val="0"/>
              </a:spcBef>
              <a:buClrTx/>
              <a:buNone/>
            </a:pPr>
            <a:r>
              <a:rPr lang="en-US" sz="2800" dirty="0">
                <a:solidFill>
                  <a:schemeClr val="tx1"/>
                </a:solidFill>
              </a:rPr>
              <a:t>In law, a declaration refers to a judgment of the court, usually referred to as a declaratory judgment.</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71518385"/>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100" b="1" u="sng" dirty="0">
                <a:solidFill>
                  <a:srgbClr val="00B050"/>
                </a:solidFill>
              </a:rPr>
              <a:t>WHY LEARN LAW?</a:t>
            </a:r>
          </a:p>
          <a:p>
            <a:pPr algn="just">
              <a:lnSpc>
                <a:spcPct val="120000"/>
              </a:lnSpc>
              <a:spcBef>
                <a:spcPts val="0"/>
              </a:spcBef>
              <a:buClrTx/>
              <a:buFont typeface="Wingdings" panose="05000000000000000000" pitchFamily="2" charset="2"/>
              <a:buChar char="q"/>
            </a:pPr>
            <a:r>
              <a:rPr lang="en-US" sz="2800" dirty="0"/>
              <a:t>To know court procedures when prosecuting.</a:t>
            </a:r>
          </a:p>
          <a:p>
            <a:pPr algn="just">
              <a:lnSpc>
                <a:spcPct val="120000"/>
              </a:lnSpc>
              <a:spcBef>
                <a:spcPts val="0"/>
              </a:spcBef>
              <a:buClrTx/>
              <a:buFont typeface="Wingdings" panose="05000000000000000000" pitchFamily="2" charset="2"/>
              <a:buChar char="q"/>
            </a:pPr>
            <a:r>
              <a:rPr lang="en-US" sz="2800" dirty="0"/>
              <a:t>To avoid breaking the law.</a:t>
            </a:r>
          </a:p>
          <a:p>
            <a:pPr algn="just">
              <a:lnSpc>
                <a:spcPct val="120000"/>
              </a:lnSpc>
              <a:spcBef>
                <a:spcPts val="0"/>
              </a:spcBef>
              <a:buClrTx/>
              <a:buFont typeface="Wingdings" panose="05000000000000000000" pitchFamily="2" charset="2"/>
              <a:buChar char="q"/>
            </a:pPr>
            <a:r>
              <a:rPr lang="en-US" sz="2800" dirty="0"/>
              <a:t>To assist somebody in need.</a:t>
            </a:r>
          </a:p>
          <a:p>
            <a:pPr algn="just">
              <a:lnSpc>
                <a:spcPct val="120000"/>
              </a:lnSpc>
              <a:spcBef>
                <a:spcPts val="0"/>
              </a:spcBef>
              <a:buClrTx/>
              <a:buFont typeface="Wingdings" panose="05000000000000000000" pitchFamily="2" charset="2"/>
              <a:buChar char="q"/>
            </a:pPr>
            <a:r>
              <a:rPr lang="en-US" sz="2800" dirty="0"/>
              <a:t>To be aware of ones rights to avoid exploitation, harassment, intimidations etc.</a:t>
            </a:r>
          </a:p>
          <a:p>
            <a:pPr algn="just">
              <a:lnSpc>
                <a:spcPct val="120000"/>
              </a:lnSpc>
              <a:spcBef>
                <a:spcPts val="0"/>
              </a:spcBef>
              <a:buClrTx/>
              <a:buFont typeface="Wingdings" panose="05000000000000000000" pitchFamily="2" charset="2"/>
              <a:buChar char="q"/>
            </a:pPr>
            <a:r>
              <a:rPr lang="en-US" sz="2800" dirty="0"/>
              <a:t>To defend oneself in court of law.</a:t>
            </a:r>
          </a:p>
          <a:p>
            <a:pPr algn="just">
              <a:lnSpc>
                <a:spcPct val="120000"/>
              </a:lnSpc>
              <a:spcBef>
                <a:spcPts val="0"/>
              </a:spcBef>
              <a:buClrTx/>
              <a:buFont typeface="Wingdings" panose="05000000000000000000" pitchFamily="2" charset="2"/>
              <a:buChar char="q"/>
            </a:pPr>
            <a:r>
              <a:rPr lang="en-US" sz="2800" dirty="0"/>
              <a:t>For general knowledge.</a:t>
            </a:r>
          </a:p>
          <a:p>
            <a:pPr algn="just">
              <a:lnSpc>
                <a:spcPct val="120000"/>
              </a:lnSpc>
              <a:spcBef>
                <a:spcPts val="0"/>
              </a:spcBef>
              <a:buClrTx/>
              <a:buFont typeface="Wingdings" panose="05000000000000000000" pitchFamily="2" charset="2"/>
              <a:buChar char="q"/>
            </a:pPr>
            <a:r>
              <a:rPr lang="en-US" sz="2800" dirty="0"/>
              <a:t>To teach others.</a:t>
            </a:r>
          </a:p>
          <a:p>
            <a:pPr marL="0" indent="0" algn="just">
              <a:lnSpc>
                <a:spcPct val="120000"/>
              </a:lnSpc>
              <a:spcBef>
                <a:spcPts val="0"/>
              </a:spcBef>
              <a:buClrTx/>
              <a:buNone/>
            </a:pPr>
            <a:r>
              <a:rPr lang="en-US" sz="2800" b="1" u="sng" dirty="0">
                <a:solidFill>
                  <a:srgbClr val="00B050"/>
                </a:solidFill>
              </a:rPr>
              <a:t>PURPOSE OF LAW</a:t>
            </a:r>
          </a:p>
          <a:p>
            <a:pPr algn="just">
              <a:lnSpc>
                <a:spcPct val="120000"/>
              </a:lnSpc>
              <a:spcBef>
                <a:spcPts val="0"/>
              </a:spcBef>
              <a:buClrTx/>
              <a:buFont typeface="Wingdings" panose="05000000000000000000" pitchFamily="2" charset="2"/>
              <a:buChar char="q"/>
            </a:pPr>
            <a:r>
              <a:rPr lang="en-US" sz="2800" dirty="0"/>
              <a:t>To promote desired behavior of the community.</a:t>
            </a:r>
          </a:p>
          <a:p>
            <a:pPr algn="just">
              <a:lnSpc>
                <a:spcPct val="120000"/>
              </a:lnSpc>
              <a:spcBef>
                <a:spcPts val="0"/>
              </a:spcBef>
              <a:buClrTx/>
              <a:buFont typeface="Wingdings" panose="05000000000000000000" pitchFamily="2" charset="2"/>
              <a:buChar char="q"/>
            </a:pPr>
            <a:r>
              <a:rPr lang="en-US" sz="2800" dirty="0"/>
              <a:t>To protect the individual from outside aggression (robbery, assault, etc.) and vice versa.</a:t>
            </a:r>
          </a:p>
          <a:p>
            <a:pPr algn="just">
              <a:lnSpc>
                <a:spcPct val="120000"/>
              </a:lnSpc>
              <a:spcBef>
                <a:spcPts val="0"/>
              </a:spcBef>
              <a:buClrTx/>
              <a:buFont typeface="Wingdings" panose="05000000000000000000" pitchFamily="2" charset="2"/>
              <a:buChar char="q"/>
            </a:pPr>
            <a:r>
              <a:rPr lang="en-US" sz="2800" dirty="0"/>
              <a:t>Present uniformity of action in case of breach of law.</a:t>
            </a:r>
          </a:p>
          <a:p>
            <a:pPr algn="just">
              <a:lnSpc>
                <a:spcPct val="120000"/>
              </a:lnSpc>
              <a:spcBef>
                <a:spcPts val="0"/>
              </a:spcBef>
              <a:buClrTx/>
              <a:buFont typeface="Wingdings" panose="05000000000000000000" pitchFamily="2" charset="2"/>
              <a:buChar char="q"/>
            </a:pPr>
            <a:r>
              <a:rPr lang="en-US" sz="2800" dirty="0"/>
              <a:t>Prevents errors of judgement.</a:t>
            </a:r>
          </a:p>
          <a:p>
            <a:pPr algn="just">
              <a:lnSpc>
                <a:spcPct val="120000"/>
              </a:lnSpc>
              <a:spcBef>
                <a:spcPts val="0"/>
              </a:spcBef>
              <a:buClrTx/>
              <a:buFont typeface="Wingdings" panose="05000000000000000000" pitchFamily="2" charset="2"/>
              <a:buChar char="q"/>
            </a:pPr>
            <a:r>
              <a:rPr lang="en-US" sz="2800" dirty="0"/>
              <a:t>Accumulate experience for faster administration of justice.</a:t>
            </a:r>
          </a:p>
          <a:p>
            <a:pPr algn="just">
              <a:lnSpc>
                <a:spcPct val="120000"/>
              </a:lnSpc>
              <a:spcBef>
                <a:spcPts val="0"/>
              </a:spcBef>
              <a:buClrTx/>
              <a:buFont typeface="Wingdings" panose="05000000000000000000" pitchFamily="2" charset="2"/>
              <a:buChar char="q"/>
            </a:pPr>
            <a:r>
              <a:rPr lang="en-US" sz="2800" dirty="0"/>
              <a:t>To punish people who commit crimes.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077200" y="6248400"/>
            <a:ext cx="10477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1418923"/>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800" b="1" dirty="0">
                <a:solidFill>
                  <a:srgbClr val="00B050"/>
                </a:solidFill>
              </a:rPr>
              <a:t>CHARACTERISTICS OF LAW.</a:t>
            </a:r>
          </a:p>
          <a:p>
            <a:pPr algn="just">
              <a:lnSpc>
                <a:spcPct val="120000"/>
              </a:lnSpc>
              <a:spcBef>
                <a:spcPts val="0"/>
              </a:spcBef>
              <a:buClrTx/>
              <a:buFont typeface="Wingdings" panose="05000000000000000000" pitchFamily="2" charset="2"/>
              <a:buChar char="q"/>
            </a:pPr>
            <a:r>
              <a:rPr lang="en-US" sz="2800" dirty="0">
                <a:solidFill>
                  <a:schemeClr val="tx1"/>
                </a:solidFill>
              </a:rPr>
              <a:t>It represents the wish and desire of the community and commands and varies through time and space.</a:t>
            </a:r>
          </a:p>
          <a:p>
            <a:pPr algn="just">
              <a:lnSpc>
                <a:spcPct val="120000"/>
              </a:lnSpc>
              <a:spcBef>
                <a:spcPts val="0"/>
              </a:spcBef>
              <a:buClrTx/>
              <a:buFont typeface="Wingdings" panose="05000000000000000000" pitchFamily="2" charset="2"/>
              <a:buChar char="q"/>
            </a:pPr>
            <a:r>
              <a:rPr lang="en-US" sz="2800" dirty="0">
                <a:solidFill>
                  <a:schemeClr val="tx1"/>
                </a:solidFill>
              </a:rPr>
              <a:t>Are abiding in nature and affects all people uniformly.</a:t>
            </a:r>
          </a:p>
          <a:p>
            <a:pPr algn="just">
              <a:lnSpc>
                <a:spcPct val="120000"/>
              </a:lnSpc>
              <a:spcBef>
                <a:spcPts val="0"/>
              </a:spcBef>
              <a:buClrTx/>
              <a:buFont typeface="Wingdings" panose="05000000000000000000" pitchFamily="2" charset="2"/>
              <a:buChar char="q"/>
            </a:pPr>
            <a:r>
              <a:rPr lang="en-US" sz="2800" dirty="0">
                <a:solidFill>
                  <a:schemeClr val="tx1"/>
                </a:solidFill>
              </a:rPr>
              <a:t>Normally backed fully by government and state.</a:t>
            </a:r>
          </a:p>
          <a:p>
            <a:pPr algn="just">
              <a:lnSpc>
                <a:spcPct val="120000"/>
              </a:lnSpc>
              <a:spcBef>
                <a:spcPts val="0"/>
              </a:spcBef>
              <a:buClrTx/>
              <a:buFont typeface="Wingdings" panose="05000000000000000000" pitchFamily="2" charset="2"/>
              <a:buChar char="q"/>
            </a:pPr>
            <a:r>
              <a:rPr lang="en-US" sz="2800" dirty="0">
                <a:solidFill>
                  <a:schemeClr val="tx1"/>
                </a:solidFill>
              </a:rPr>
              <a:t>Provide the procedures of administration of justice.</a:t>
            </a:r>
          </a:p>
          <a:p>
            <a:pPr marL="0" indent="0" algn="just">
              <a:lnSpc>
                <a:spcPct val="120000"/>
              </a:lnSpc>
              <a:spcBef>
                <a:spcPts val="0"/>
              </a:spcBef>
              <a:buClrTx/>
              <a:buNone/>
            </a:pPr>
            <a:r>
              <a:rPr lang="en-US" sz="2600" b="1" dirty="0">
                <a:solidFill>
                  <a:srgbClr val="00B050"/>
                </a:solidFill>
              </a:rPr>
              <a:t>SOURCES OF LAW</a:t>
            </a:r>
          </a:p>
          <a:p>
            <a:pPr algn="just">
              <a:lnSpc>
                <a:spcPct val="120000"/>
              </a:lnSpc>
              <a:spcBef>
                <a:spcPts val="0"/>
              </a:spcBef>
              <a:buClrTx/>
              <a:buFont typeface="Wingdings" panose="05000000000000000000" pitchFamily="2" charset="2"/>
              <a:buChar char="q"/>
            </a:pPr>
            <a:r>
              <a:rPr lang="en-US" sz="2600" dirty="0"/>
              <a:t>The Constitution.</a:t>
            </a:r>
          </a:p>
          <a:p>
            <a:pPr algn="just">
              <a:lnSpc>
                <a:spcPct val="120000"/>
              </a:lnSpc>
              <a:spcBef>
                <a:spcPts val="0"/>
              </a:spcBef>
              <a:buClrTx/>
              <a:buFont typeface="Wingdings" panose="05000000000000000000" pitchFamily="2" charset="2"/>
              <a:buChar char="q"/>
            </a:pPr>
            <a:r>
              <a:rPr lang="en-US" sz="2600" dirty="0"/>
              <a:t>Legislation.</a:t>
            </a:r>
          </a:p>
          <a:p>
            <a:pPr algn="just">
              <a:lnSpc>
                <a:spcPct val="120000"/>
              </a:lnSpc>
              <a:spcBef>
                <a:spcPts val="0"/>
              </a:spcBef>
              <a:buClrTx/>
              <a:buFont typeface="Wingdings" panose="05000000000000000000" pitchFamily="2" charset="2"/>
              <a:buChar char="q"/>
            </a:pPr>
            <a:r>
              <a:rPr lang="en-US" sz="2600" dirty="0"/>
              <a:t>Delegated Legislation.</a:t>
            </a:r>
          </a:p>
          <a:p>
            <a:pPr algn="just">
              <a:lnSpc>
                <a:spcPct val="120000"/>
              </a:lnSpc>
              <a:spcBef>
                <a:spcPts val="0"/>
              </a:spcBef>
              <a:buClrTx/>
              <a:buFont typeface="Wingdings" panose="05000000000000000000" pitchFamily="2" charset="2"/>
              <a:buChar char="q"/>
            </a:pPr>
            <a:r>
              <a:rPr lang="en-US" sz="2600" dirty="0"/>
              <a:t>Substance of Common Law and doctrines of equity.</a:t>
            </a:r>
          </a:p>
          <a:p>
            <a:pPr algn="just">
              <a:lnSpc>
                <a:spcPct val="120000"/>
              </a:lnSpc>
              <a:spcBef>
                <a:spcPts val="0"/>
              </a:spcBef>
              <a:buClrTx/>
              <a:buFont typeface="Wingdings" panose="05000000000000000000" pitchFamily="2" charset="2"/>
              <a:buChar char="q"/>
            </a:pPr>
            <a:r>
              <a:rPr lang="en-US" sz="2600" dirty="0"/>
              <a:t>African Customary Law.</a:t>
            </a:r>
          </a:p>
          <a:p>
            <a:pPr algn="just">
              <a:lnSpc>
                <a:spcPct val="120000"/>
              </a:lnSpc>
              <a:spcBef>
                <a:spcPts val="0"/>
              </a:spcBef>
              <a:buClrTx/>
              <a:buFont typeface="Wingdings" panose="05000000000000000000" pitchFamily="2" charset="2"/>
              <a:buChar char="q"/>
            </a:pPr>
            <a:r>
              <a:rPr lang="en-US" sz="2600" dirty="0"/>
              <a:t>Islamic Law.</a:t>
            </a:r>
          </a:p>
          <a:p>
            <a:pPr algn="just">
              <a:lnSpc>
                <a:spcPct val="120000"/>
              </a:lnSpc>
              <a:spcBef>
                <a:spcPts val="0"/>
              </a:spcBef>
              <a:buClrTx/>
              <a:buFont typeface="Wingdings" panose="05000000000000000000" pitchFamily="2" charset="2"/>
              <a:buChar char="q"/>
            </a:pPr>
            <a:r>
              <a:rPr lang="en-US" sz="2600" dirty="0"/>
              <a:t>Hindu Law.</a:t>
            </a:r>
          </a:p>
          <a:p>
            <a:pPr algn="just">
              <a:lnSpc>
                <a:spcPct val="120000"/>
              </a:lnSpc>
              <a:spcBef>
                <a:spcPts val="0"/>
              </a:spcBef>
              <a:buClrTx/>
              <a:buFont typeface="Wingdings" panose="05000000000000000000" pitchFamily="2" charset="2"/>
              <a:buChar char="q"/>
            </a:pPr>
            <a:r>
              <a:rPr lang="en-US" sz="2600" dirty="0"/>
              <a:t>Judicial Precedent (Case Law).</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1103971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Key words in law,</a:t>
            </a:r>
          </a:p>
          <a:p>
            <a:pPr algn="just">
              <a:lnSpc>
                <a:spcPct val="120000"/>
              </a:lnSpc>
              <a:spcBef>
                <a:spcPts val="0"/>
              </a:spcBef>
              <a:buClrTx/>
              <a:buFont typeface="Wingdings" panose="05000000000000000000" pitchFamily="2" charset="2"/>
              <a:buChar char="q"/>
            </a:pPr>
            <a:r>
              <a:rPr lang="en-US" sz="2800" b="1" dirty="0">
                <a:solidFill>
                  <a:schemeClr val="tx1"/>
                </a:solidFill>
              </a:rPr>
              <a:t>Bill</a:t>
            </a:r>
            <a:r>
              <a:rPr lang="en-US" sz="2800" dirty="0">
                <a:solidFill>
                  <a:schemeClr val="tx1"/>
                </a:solidFill>
              </a:rPr>
              <a:t>: - a draft law or legislation.</a:t>
            </a:r>
          </a:p>
          <a:p>
            <a:pPr algn="just">
              <a:lnSpc>
                <a:spcPct val="120000"/>
              </a:lnSpc>
              <a:spcBef>
                <a:spcPts val="0"/>
              </a:spcBef>
              <a:buClrTx/>
              <a:buFont typeface="Wingdings" panose="05000000000000000000" pitchFamily="2" charset="2"/>
              <a:buChar char="q"/>
            </a:pPr>
            <a:r>
              <a:rPr lang="en-US" sz="2800" b="1" dirty="0">
                <a:solidFill>
                  <a:schemeClr val="tx1"/>
                </a:solidFill>
              </a:rPr>
              <a:t>Delegated legislation</a:t>
            </a:r>
            <a:r>
              <a:rPr lang="en-US" sz="2800" dirty="0">
                <a:solidFill>
                  <a:schemeClr val="tx1"/>
                </a:solidFill>
              </a:rPr>
              <a:t>: - law made by parliament indirectly.</a:t>
            </a:r>
          </a:p>
          <a:p>
            <a:pPr algn="just">
              <a:lnSpc>
                <a:spcPct val="120000"/>
              </a:lnSpc>
              <a:spcBef>
                <a:spcPts val="0"/>
              </a:spcBef>
              <a:buClrTx/>
              <a:buFont typeface="Wingdings" panose="05000000000000000000" pitchFamily="2" charset="2"/>
              <a:buChar char="q"/>
            </a:pPr>
            <a:r>
              <a:rPr lang="en-US" sz="2800" b="1" dirty="0">
                <a:solidFill>
                  <a:schemeClr val="tx1"/>
                </a:solidFill>
              </a:rPr>
              <a:t>Ultra vires</a:t>
            </a:r>
            <a:r>
              <a:rPr lang="en-US" sz="2800" dirty="0">
                <a:solidFill>
                  <a:schemeClr val="tx1"/>
                </a:solidFill>
              </a:rPr>
              <a:t>: - Latin term which means “beyond the powers”.</a:t>
            </a:r>
          </a:p>
          <a:p>
            <a:pPr algn="just">
              <a:lnSpc>
                <a:spcPct val="120000"/>
              </a:lnSpc>
              <a:spcBef>
                <a:spcPts val="0"/>
              </a:spcBef>
              <a:buClrTx/>
              <a:buFont typeface="Wingdings" panose="05000000000000000000" pitchFamily="2" charset="2"/>
              <a:buChar char="q"/>
            </a:pPr>
            <a:r>
              <a:rPr lang="en-US" sz="2800" b="1" dirty="0">
                <a:solidFill>
                  <a:schemeClr val="tx1"/>
                </a:solidFill>
              </a:rPr>
              <a:t>Common law</a:t>
            </a:r>
            <a:r>
              <a:rPr lang="en-US" sz="2800" dirty="0">
                <a:solidFill>
                  <a:schemeClr val="tx1"/>
                </a:solidFill>
              </a:rPr>
              <a:t>: - a branch of the law of England which was developed from customs, usages and practices of the English people.</a:t>
            </a:r>
          </a:p>
          <a:p>
            <a:pPr algn="just">
              <a:lnSpc>
                <a:spcPct val="120000"/>
              </a:lnSpc>
              <a:spcBef>
                <a:spcPts val="0"/>
              </a:spcBef>
              <a:buClrTx/>
              <a:buFont typeface="Wingdings" panose="05000000000000000000" pitchFamily="2" charset="2"/>
              <a:buChar char="q"/>
            </a:pPr>
            <a:r>
              <a:rPr lang="en-US" sz="2800" b="1" dirty="0">
                <a:solidFill>
                  <a:schemeClr val="tx1"/>
                </a:solidFill>
              </a:rPr>
              <a:t>Stare decisis</a:t>
            </a:r>
            <a:r>
              <a:rPr lang="en-US" sz="2800" dirty="0">
                <a:solidFill>
                  <a:schemeClr val="tx1"/>
                </a:solidFill>
              </a:rPr>
              <a:t>; - Latin term which means “the decision stands”.</a:t>
            </a:r>
          </a:p>
          <a:p>
            <a:pPr algn="just">
              <a:lnSpc>
                <a:spcPct val="120000"/>
              </a:lnSpc>
              <a:spcBef>
                <a:spcPts val="0"/>
              </a:spcBef>
              <a:buClrTx/>
              <a:buFont typeface="Wingdings" panose="05000000000000000000" pitchFamily="2" charset="2"/>
              <a:buChar char="q"/>
            </a:pPr>
            <a:r>
              <a:rPr lang="en-US" sz="2800" b="1" dirty="0">
                <a:solidFill>
                  <a:schemeClr val="tx1"/>
                </a:solidFill>
              </a:rPr>
              <a:t>Precedent</a:t>
            </a:r>
            <a:r>
              <a:rPr lang="en-US" sz="2800" dirty="0">
                <a:solidFill>
                  <a:schemeClr val="tx1"/>
                </a:solidFill>
              </a:rPr>
              <a:t>: - An earlier decision of a court </a:t>
            </a:r>
            <a:r>
              <a:rPr lang="en-US" sz="2800" dirty="0" err="1">
                <a:solidFill>
                  <a:schemeClr val="tx1"/>
                </a:solidFill>
              </a:rPr>
              <a:t>e.g</a:t>
            </a:r>
            <a:r>
              <a:rPr lang="en-US" sz="2800" dirty="0">
                <a:solidFill>
                  <a:schemeClr val="tx1"/>
                </a:solidFill>
              </a:rPr>
              <a:t> </a:t>
            </a:r>
            <a:r>
              <a:rPr lang="en-US" sz="2800" dirty="0" err="1">
                <a:solidFill>
                  <a:schemeClr val="tx1"/>
                </a:solidFill>
              </a:rPr>
              <a:t>S.M</a:t>
            </a:r>
            <a:r>
              <a:rPr lang="en-US" sz="2800" dirty="0">
                <a:solidFill>
                  <a:schemeClr val="tx1"/>
                </a:solidFill>
              </a:rPr>
              <a:t>. Otieno case.</a:t>
            </a:r>
          </a:p>
          <a:p>
            <a:pPr algn="just">
              <a:lnSpc>
                <a:spcPct val="120000"/>
              </a:lnSpc>
              <a:spcBef>
                <a:spcPts val="0"/>
              </a:spcBef>
              <a:buClrTx/>
              <a:buFont typeface="Wingdings" panose="05000000000000000000" pitchFamily="2" charset="2"/>
              <a:buChar char="q"/>
            </a:pPr>
            <a:r>
              <a:rPr lang="en-US" sz="2800" b="1" dirty="0">
                <a:solidFill>
                  <a:schemeClr val="tx1"/>
                </a:solidFill>
              </a:rPr>
              <a:t>Prima facie evidence </a:t>
            </a:r>
            <a:r>
              <a:rPr lang="en-US" sz="2800" dirty="0">
                <a:solidFill>
                  <a:schemeClr val="tx1"/>
                </a:solidFill>
              </a:rPr>
              <a:t>- strength of evidence.</a:t>
            </a:r>
          </a:p>
          <a:p>
            <a:pPr algn="just">
              <a:lnSpc>
                <a:spcPct val="120000"/>
              </a:lnSpc>
              <a:spcBef>
                <a:spcPts val="0"/>
              </a:spcBef>
              <a:buClrTx/>
              <a:buFont typeface="Wingdings" panose="05000000000000000000" pitchFamily="2" charset="2"/>
              <a:buChar char="q"/>
            </a:pPr>
            <a:r>
              <a:rPr lang="en-US" sz="2800" b="1" dirty="0">
                <a:solidFill>
                  <a:schemeClr val="tx1"/>
                </a:solidFill>
              </a:rPr>
              <a:t>Inter alia </a:t>
            </a:r>
            <a:r>
              <a:rPr lang="en-US" sz="2800" dirty="0">
                <a:solidFill>
                  <a:schemeClr val="tx1"/>
                </a:solidFill>
              </a:rPr>
              <a:t>- among other things.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9275682"/>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800" b="1" dirty="0">
                <a:solidFill>
                  <a:srgbClr val="00B050"/>
                </a:solidFill>
              </a:rPr>
              <a:t>FUNCTIONS OF ENVIRONMENTAL HEALTH LAW.</a:t>
            </a:r>
          </a:p>
          <a:p>
            <a:pPr marL="0" indent="0" algn="just">
              <a:lnSpc>
                <a:spcPct val="120000"/>
              </a:lnSpc>
              <a:spcBef>
                <a:spcPts val="0"/>
              </a:spcBef>
              <a:buClrTx/>
              <a:buNone/>
            </a:pPr>
            <a:r>
              <a:rPr lang="en-US" sz="2800" dirty="0">
                <a:solidFill>
                  <a:schemeClr val="tx1"/>
                </a:solidFill>
              </a:rPr>
              <a:t>Ensure healthful living and working environment through; </a:t>
            </a:r>
          </a:p>
          <a:p>
            <a:pPr marL="0" indent="0" algn="just">
              <a:lnSpc>
                <a:spcPct val="120000"/>
              </a:lnSpc>
              <a:spcBef>
                <a:spcPts val="0"/>
              </a:spcBef>
              <a:buClrTx/>
              <a:buNone/>
            </a:pPr>
            <a:r>
              <a:rPr lang="en-US" sz="2800" dirty="0">
                <a:solidFill>
                  <a:schemeClr val="tx1"/>
                </a:solidFill>
              </a:rPr>
              <a:t>1.	Control of air and water quality.</a:t>
            </a:r>
          </a:p>
          <a:p>
            <a:pPr marL="0" indent="0" algn="just">
              <a:lnSpc>
                <a:spcPct val="120000"/>
              </a:lnSpc>
              <a:spcBef>
                <a:spcPts val="0"/>
              </a:spcBef>
              <a:buClrTx/>
              <a:buNone/>
            </a:pPr>
            <a:r>
              <a:rPr lang="en-US" sz="2800" dirty="0">
                <a:solidFill>
                  <a:schemeClr val="tx1"/>
                </a:solidFill>
              </a:rPr>
              <a:t>2.	By regulations of domestic, industrial waste and agricultural effluents.</a:t>
            </a:r>
          </a:p>
          <a:p>
            <a:pPr marL="0" indent="0" algn="just">
              <a:lnSpc>
                <a:spcPct val="120000"/>
              </a:lnSpc>
              <a:spcBef>
                <a:spcPts val="0"/>
              </a:spcBef>
              <a:buClrTx/>
              <a:buNone/>
            </a:pPr>
            <a:r>
              <a:rPr lang="en-US" sz="2800" dirty="0">
                <a:solidFill>
                  <a:schemeClr val="tx1"/>
                </a:solidFill>
              </a:rPr>
              <a:t>3.	Control of marine pollution.</a:t>
            </a:r>
          </a:p>
          <a:p>
            <a:pPr marL="0" indent="0" algn="just">
              <a:lnSpc>
                <a:spcPct val="120000"/>
              </a:lnSpc>
              <a:spcBef>
                <a:spcPts val="0"/>
              </a:spcBef>
              <a:buClrTx/>
              <a:buNone/>
            </a:pPr>
            <a:r>
              <a:rPr lang="en-US" sz="2800" dirty="0">
                <a:solidFill>
                  <a:schemeClr val="tx1"/>
                </a:solidFill>
              </a:rPr>
              <a:t>4.	Regulation of radiation emissions.</a:t>
            </a:r>
          </a:p>
          <a:p>
            <a:pPr marL="0" indent="0" algn="just">
              <a:lnSpc>
                <a:spcPct val="120000"/>
              </a:lnSpc>
              <a:spcBef>
                <a:spcPts val="0"/>
              </a:spcBef>
              <a:buClrTx/>
              <a:buNone/>
            </a:pPr>
            <a:r>
              <a:rPr lang="en-US" sz="2800" dirty="0">
                <a:solidFill>
                  <a:schemeClr val="tx1"/>
                </a:solidFill>
              </a:rPr>
              <a:t>5.	Control of toxic substances.</a:t>
            </a:r>
          </a:p>
          <a:p>
            <a:pPr marL="0" indent="0" algn="just">
              <a:lnSpc>
                <a:spcPct val="120000"/>
              </a:lnSpc>
              <a:spcBef>
                <a:spcPts val="0"/>
              </a:spcBef>
              <a:buClrTx/>
              <a:buNone/>
            </a:pPr>
            <a:r>
              <a:rPr lang="en-US" sz="2800" dirty="0">
                <a:solidFill>
                  <a:schemeClr val="tx1"/>
                </a:solidFill>
              </a:rPr>
              <a:t>6.	Noise reduction.</a:t>
            </a:r>
          </a:p>
          <a:p>
            <a:pPr marL="0" indent="0" algn="just">
              <a:lnSpc>
                <a:spcPct val="120000"/>
              </a:lnSpc>
              <a:spcBef>
                <a:spcPts val="0"/>
              </a:spcBef>
              <a:buClrTx/>
              <a:buNone/>
            </a:pPr>
            <a:r>
              <a:rPr lang="en-US" sz="2800" dirty="0">
                <a:solidFill>
                  <a:schemeClr val="tx1"/>
                </a:solidFill>
              </a:rPr>
              <a:t>7.	Conservation of natural environmental resources.</a:t>
            </a:r>
          </a:p>
          <a:p>
            <a:pPr marL="0" indent="0" algn="just">
              <a:lnSpc>
                <a:spcPct val="120000"/>
              </a:lnSpc>
              <a:spcBef>
                <a:spcPts val="0"/>
              </a:spcBef>
              <a:buClrTx/>
              <a:buNone/>
            </a:pPr>
            <a:r>
              <a:rPr lang="en-US" sz="2800" dirty="0">
                <a:solidFill>
                  <a:schemeClr val="tx1"/>
                </a:solidFill>
              </a:rPr>
              <a:t>8.	Land use control and regulation governing housing.</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0766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graphicFrame>
        <p:nvGraphicFramePr>
          <p:cNvPr id="4" name="Group 218">
            <a:extLst>
              <a:ext uri="{FF2B5EF4-FFF2-40B4-BE49-F238E27FC236}">
                <a16:creationId xmlns:a16="http://schemas.microsoft.com/office/drawing/2014/main" id="{2F03E555-587D-45F3-8C2E-9A73346EE294}"/>
              </a:ext>
            </a:extLst>
          </p:cNvPr>
          <p:cNvGraphicFramePr>
            <a:graphicFrameLocks noGrp="1"/>
          </p:cNvGraphicFramePr>
          <p:nvPr/>
        </p:nvGraphicFramePr>
        <p:xfrm>
          <a:off x="0" y="0"/>
          <a:ext cx="9144000" cy="6683402"/>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400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Minerals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Source </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functions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Effects of deficiency &amp; toxicity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87471">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Sodium/chloride and potassium</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Sodium: Salt – beef, pork, sardines, cheese,  corn bread, potato chips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Chloride: salt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Potassium: milk, bananas, raisin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Acid-base balance, osmotic pressure, blood pH, muscle contractility, nerve transmission, water balance &amp; distribution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Confusion, coma, paralysis, cardiac disturbance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8529">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Calcium</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Milk and milk products, meat, fish, eggs, cereal products, beans, fruits and vegs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Bone and tooth formation. Blood coagulation, muscle contractility, myocardial function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Def: hypocalcaemia, and tetany,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Toxicity: renal failure, psychosis</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57326">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Iron</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Soybean flour, beef, kidney, liver, beans,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Hemoglobin, myoglobin formation, </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Def: anemia, decreased work performance, impaired learning ability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cirrhosis, diabetes mellitus, skin pigmentation</a:t>
                      </a: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752006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800" b="1" dirty="0">
                <a:solidFill>
                  <a:srgbClr val="00B050"/>
                </a:solidFill>
              </a:rPr>
              <a:t>PUBLIC HEALTH PROSECUTION.</a:t>
            </a:r>
          </a:p>
          <a:p>
            <a:pPr marL="0" indent="0" algn="just">
              <a:lnSpc>
                <a:spcPct val="120000"/>
              </a:lnSpc>
              <a:spcBef>
                <a:spcPts val="0"/>
              </a:spcBef>
              <a:buClrTx/>
              <a:buNone/>
            </a:pPr>
            <a:r>
              <a:rPr lang="en-US" sz="2800" dirty="0">
                <a:solidFill>
                  <a:srgbClr val="00B050"/>
                </a:solidFill>
              </a:rPr>
              <a:t>Crime scene.</a:t>
            </a:r>
          </a:p>
          <a:p>
            <a:pPr marL="0" indent="0" algn="just">
              <a:lnSpc>
                <a:spcPct val="120000"/>
              </a:lnSpc>
              <a:spcBef>
                <a:spcPts val="0"/>
              </a:spcBef>
              <a:buClrTx/>
              <a:buNone/>
            </a:pPr>
            <a:r>
              <a:rPr lang="en-US" sz="2800" dirty="0">
                <a:solidFill>
                  <a:schemeClr val="tx1"/>
                </a:solidFill>
              </a:rPr>
              <a:t>This is the place of offence and it includes any place, land, building, where a certain Act of Kenyan law is being or has been violated by a known or unknown person who should be made to face the law. The Act enforcement officer ought to visit and take a legal action.</a:t>
            </a:r>
          </a:p>
          <a:p>
            <a:pPr marL="0" indent="0" algn="just">
              <a:lnSpc>
                <a:spcPct val="120000"/>
              </a:lnSpc>
              <a:spcBef>
                <a:spcPts val="0"/>
              </a:spcBef>
              <a:buClrTx/>
              <a:buNone/>
            </a:pPr>
            <a:r>
              <a:rPr lang="en-US" sz="2800" b="1" dirty="0">
                <a:solidFill>
                  <a:srgbClr val="00B050"/>
                </a:solidFill>
              </a:rPr>
              <a:t>Purpose of scene visit.</a:t>
            </a:r>
          </a:p>
          <a:p>
            <a:pPr marL="0" indent="0" algn="just">
              <a:lnSpc>
                <a:spcPct val="120000"/>
              </a:lnSpc>
              <a:spcBef>
                <a:spcPts val="0"/>
              </a:spcBef>
              <a:buClrTx/>
              <a:buNone/>
            </a:pPr>
            <a:r>
              <a:rPr lang="en-US" sz="2800" dirty="0">
                <a:solidFill>
                  <a:schemeClr val="tx1"/>
                </a:solidFill>
              </a:rPr>
              <a:t>You visit scene to:-</a:t>
            </a:r>
          </a:p>
          <a:p>
            <a:pPr marL="0" indent="0" algn="just">
              <a:lnSpc>
                <a:spcPct val="120000"/>
              </a:lnSpc>
              <a:spcBef>
                <a:spcPts val="0"/>
              </a:spcBef>
              <a:buClrTx/>
              <a:buNone/>
            </a:pPr>
            <a:r>
              <a:rPr lang="en-US" sz="2800" dirty="0">
                <a:solidFill>
                  <a:schemeClr val="tx1"/>
                </a:solidFill>
              </a:rPr>
              <a:t>1.	Confirm the situation.</a:t>
            </a:r>
          </a:p>
          <a:p>
            <a:pPr marL="0" indent="0" algn="just">
              <a:lnSpc>
                <a:spcPct val="120000"/>
              </a:lnSpc>
              <a:spcBef>
                <a:spcPts val="0"/>
              </a:spcBef>
              <a:buClrTx/>
              <a:buNone/>
            </a:pPr>
            <a:r>
              <a:rPr lang="en-US" sz="2800" dirty="0">
                <a:solidFill>
                  <a:schemeClr val="tx1"/>
                </a:solidFill>
              </a:rPr>
              <a:t>2.	Carry out enquiries.</a:t>
            </a:r>
          </a:p>
          <a:p>
            <a:pPr marL="0" indent="0" algn="just">
              <a:lnSpc>
                <a:spcPct val="120000"/>
              </a:lnSpc>
              <a:spcBef>
                <a:spcPts val="0"/>
              </a:spcBef>
              <a:buClrTx/>
              <a:buNone/>
            </a:pPr>
            <a:r>
              <a:rPr lang="en-US" sz="2800" dirty="0">
                <a:solidFill>
                  <a:schemeClr val="tx1"/>
                </a:solidFill>
              </a:rPr>
              <a:t>3.	If true, proceed with investigation.</a:t>
            </a:r>
          </a:p>
          <a:p>
            <a:pPr marL="0" indent="0" algn="just">
              <a:lnSpc>
                <a:spcPct val="120000"/>
              </a:lnSpc>
              <a:spcBef>
                <a:spcPts val="0"/>
              </a:spcBef>
              <a:buClrTx/>
              <a:buNone/>
            </a:pPr>
            <a:r>
              <a:rPr lang="en-US" sz="2800" dirty="0">
                <a:solidFill>
                  <a:schemeClr val="tx1"/>
                </a:solidFill>
              </a:rPr>
              <a:t>4.	Regulate, restrict or prohibit movements of person or criminals.</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endParaRPr lang="en-US" sz="2800" b="1" dirty="0">
              <a:solidFill>
                <a:srgbClr val="00B050"/>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224362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800" dirty="0">
                <a:solidFill>
                  <a:schemeClr val="tx1"/>
                </a:solidFill>
              </a:rPr>
              <a:t>5.	Impose requirements or conditions on entry of person or animals.</a:t>
            </a:r>
          </a:p>
          <a:p>
            <a:pPr marL="0" indent="0" algn="just">
              <a:lnSpc>
                <a:spcPct val="120000"/>
              </a:lnSpc>
              <a:spcBef>
                <a:spcPts val="0"/>
              </a:spcBef>
              <a:buClrTx/>
              <a:buNone/>
            </a:pPr>
            <a:r>
              <a:rPr lang="en-US" sz="2800" dirty="0">
                <a:solidFill>
                  <a:schemeClr val="tx1"/>
                </a:solidFill>
              </a:rPr>
              <a:t>6.	Perform medical examination, detention, quarantine, isolation of persons.</a:t>
            </a:r>
          </a:p>
          <a:p>
            <a:pPr marL="0" indent="0" algn="just">
              <a:lnSpc>
                <a:spcPct val="120000"/>
              </a:lnSpc>
              <a:spcBef>
                <a:spcPts val="0"/>
              </a:spcBef>
              <a:buClrTx/>
              <a:buNone/>
            </a:pPr>
            <a:r>
              <a:rPr lang="en-US" sz="2800" dirty="0">
                <a:solidFill>
                  <a:schemeClr val="tx1"/>
                </a:solidFill>
              </a:rPr>
              <a:t>7.	Summon the offender through notices.</a:t>
            </a:r>
          </a:p>
          <a:p>
            <a:pPr marL="0" indent="0" algn="just">
              <a:lnSpc>
                <a:spcPct val="120000"/>
              </a:lnSpc>
              <a:spcBef>
                <a:spcPts val="0"/>
              </a:spcBef>
              <a:buClrTx/>
              <a:buNone/>
            </a:pPr>
            <a:r>
              <a:rPr lang="en-US" sz="2800" dirty="0">
                <a:solidFill>
                  <a:schemeClr val="tx1"/>
                </a:solidFill>
              </a:rPr>
              <a:t>8.	Collect evidence or exhibits.</a:t>
            </a:r>
          </a:p>
          <a:p>
            <a:pPr marL="0" indent="0" algn="just">
              <a:lnSpc>
                <a:spcPct val="120000"/>
              </a:lnSpc>
              <a:spcBef>
                <a:spcPts val="0"/>
              </a:spcBef>
              <a:buClrTx/>
              <a:buNone/>
            </a:pPr>
            <a:r>
              <a:rPr lang="en-US" sz="2800" dirty="0">
                <a:solidFill>
                  <a:schemeClr val="tx1"/>
                </a:solidFill>
              </a:rPr>
              <a:t>9.	Take affected persons for treatment or places of safety.</a:t>
            </a:r>
          </a:p>
          <a:p>
            <a:pPr marL="0" indent="0" algn="just">
              <a:lnSpc>
                <a:spcPct val="120000"/>
              </a:lnSpc>
              <a:spcBef>
                <a:spcPts val="0"/>
              </a:spcBef>
              <a:buClrTx/>
              <a:buNone/>
            </a:pPr>
            <a:r>
              <a:rPr lang="en-US" sz="2800" dirty="0">
                <a:solidFill>
                  <a:schemeClr val="tx1"/>
                </a:solidFill>
              </a:rPr>
              <a:t>10.	Stop offence from continuing by condemning premises.</a:t>
            </a:r>
          </a:p>
          <a:p>
            <a:pPr marL="0" indent="0" algn="just">
              <a:lnSpc>
                <a:spcPct val="120000"/>
              </a:lnSpc>
              <a:spcBef>
                <a:spcPts val="0"/>
              </a:spcBef>
              <a:buClrTx/>
              <a:buNone/>
            </a:pPr>
            <a:r>
              <a:rPr lang="en-US" sz="2800" b="1" dirty="0">
                <a:solidFill>
                  <a:srgbClr val="00B050"/>
                </a:solidFill>
              </a:rPr>
              <a:t>PROCEDURE FOR PROSECUTION.</a:t>
            </a:r>
          </a:p>
          <a:p>
            <a:pPr marL="0" indent="0" algn="just">
              <a:lnSpc>
                <a:spcPct val="120000"/>
              </a:lnSpc>
              <a:spcBef>
                <a:spcPts val="0"/>
              </a:spcBef>
              <a:buClrTx/>
              <a:buNone/>
            </a:pPr>
            <a:r>
              <a:rPr lang="en-US" sz="2800" dirty="0">
                <a:solidFill>
                  <a:schemeClr val="tx1"/>
                </a:solidFill>
              </a:rPr>
              <a:t>1.	Making a report.</a:t>
            </a:r>
          </a:p>
          <a:p>
            <a:pPr marL="0" indent="0" algn="just">
              <a:lnSpc>
                <a:spcPct val="120000"/>
              </a:lnSpc>
              <a:spcBef>
                <a:spcPts val="0"/>
              </a:spcBef>
              <a:buClrTx/>
              <a:buNone/>
            </a:pPr>
            <a:r>
              <a:rPr lang="en-US" sz="2800" dirty="0">
                <a:solidFill>
                  <a:schemeClr val="tx1"/>
                </a:solidFill>
              </a:rPr>
              <a:t>2.	Enclose the inspection report.</a:t>
            </a:r>
          </a:p>
          <a:p>
            <a:pPr marL="0" indent="0" algn="just">
              <a:lnSpc>
                <a:spcPct val="120000"/>
              </a:lnSpc>
              <a:spcBef>
                <a:spcPts val="0"/>
              </a:spcBef>
              <a:buClrTx/>
              <a:buNone/>
            </a:pPr>
            <a:r>
              <a:rPr lang="en-US" sz="2800" dirty="0">
                <a:solidFill>
                  <a:schemeClr val="tx1"/>
                </a:solidFill>
              </a:rPr>
              <a:t>3.	Enclose a copy of served notice.</a:t>
            </a:r>
          </a:p>
          <a:p>
            <a:pPr marL="0" indent="0" algn="just">
              <a:lnSpc>
                <a:spcPct val="120000"/>
              </a:lnSpc>
              <a:spcBef>
                <a:spcPts val="0"/>
              </a:spcBef>
              <a:buClrTx/>
              <a:buNone/>
            </a:pPr>
            <a:r>
              <a:rPr lang="en-US" sz="2800" dirty="0">
                <a:solidFill>
                  <a:schemeClr val="tx1"/>
                </a:solidFill>
              </a:rPr>
              <a:t>4.	Enclose any reply received.</a:t>
            </a:r>
          </a:p>
          <a:p>
            <a:pPr marL="0" indent="0" algn="just">
              <a:lnSpc>
                <a:spcPct val="120000"/>
              </a:lnSpc>
              <a:spcBef>
                <a:spcPts val="0"/>
              </a:spcBef>
              <a:buClrTx/>
              <a:buNone/>
            </a:pPr>
            <a:r>
              <a:rPr lang="en-US" sz="2800" dirty="0">
                <a:solidFill>
                  <a:schemeClr val="tx1"/>
                </a:solidFill>
              </a:rPr>
              <a:t>5.	Prepare and enclose charge sheet.</a:t>
            </a:r>
          </a:p>
          <a:p>
            <a:pPr marL="0" indent="0" algn="just">
              <a:lnSpc>
                <a:spcPct val="120000"/>
              </a:lnSpc>
              <a:spcBef>
                <a:spcPts val="0"/>
              </a:spcBef>
              <a:buClrTx/>
              <a:buNone/>
            </a:pPr>
            <a:r>
              <a:rPr lang="en-US" sz="2800" dirty="0">
                <a:solidFill>
                  <a:schemeClr val="tx1"/>
                </a:solidFill>
              </a:rPr>
              <a:t>6.	Consult the Public prosecutor.</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59573226"/>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55000" lnSpcReduction="20000"/>
          </a:bodyPr>
          <a:lstStyle/>
          <a:p>
            <a:pPr marL="0" indent="0" algn="just">
              <a:lnSpc>
                <a:spcPct val="120000"/>
              </a:lnSpc>
              <a:spcBef>
                <a:spcPts val="0"/>
              </a:spcBef>
              <a:buClrTx/>
              <a:buNone/>
            </a:pPr>
            <a:r>
              <a:rPr lang="en-US" sz="3800" dirty="0">
                <a:solidFill>
                  <a:schemeClr val="tx1"/>
                </a:solidFill>
              </a:rPr>
              <a:t>7.	Submit sermons for prosecution.</a:t>
            </a:r>
          </a:p>
          <a:p>
            <a:pPr marL="0" indent="0" algn="just">
              <a:lnSpc>
                <a:spcPct val="120000"/>
              </a:lnSpc>
              <a:spcBef>
                <a:spcPts val="0"/>
              </a:spcBef>
              <a:buClrTx/>
              <a:buNone/>
            </a:pPr>
            <a:r>
              <a:rPr lang="en-US" sz="3800" dirty="0">
                <a:solidFill>
                  <a:schemeClr val="tx1"/>
                </a:solidFill>
              </a:rPr>
              <a:t>8.	File the charge sheet in the court of law.</a:t>
            </a:r>
          </a:p>
          <a:p>
            <a:pPr marL="0" indent="0" algn="just">
              <a:lnSpc>
                <a:spcPct val="120000"/>
              </a:lnSpc>
              <a:spcBef>
                <a:spcPts val="0"/>
              </a:spcBef>
              <a:buClrTx/>
              <a:buNone/>
            </a:pPr>
            <a:r>
              <a:rPr lang="en-US" sz="3800" dirty="0">
                <a:solidFill>
                  <a:schemeClr val="tx1"/>
                </a:solidFill>
              </a:rPr>
              <a:t>9.	Prosecute.</a:t>
            </a:r>
          </a:p>
          <a:p>
            <a:pPr marL="0" indent="0" algn="just">
              <a:lnSpc>
                <a:spcPct val="120000"/>
              </a:lnSpc>
              <a:spcBef>
                <a:spcPts val="0"/>
              </a:spcBef>
              <a:buClrTx/>
              <a:buNone/>
            </a:pPr>
            <a:r>
              <a:rPr lang="en-US" sz="3800" dirty="0">
                <a:solidFill>
                  <a:schemeClr val="tx1"/>
                </a:solidFill>
              </a:rPr>
              <a:t>10.Obtain the copy of judgment.</a:t>
            </a:r>
          </a:p>
          <a:p>
            <a:pPr marL="0" indent="0" algn="just">
              <a:lnSpc>
                <a:spcPct val="120000"/>
              </a:lnSpc>
              <a:spcBef>
                <a:spcPts val="0"/>
              </a:spcBef>
              <a:buClrTx/>
              <a:buNone/>
            </a:pPr>
            <a:r>
              <a:rPr lang="en-US" sz="3800" dirty="0">
                <a:solidFill>
                  <a:schemeClr val="tx1"/>
                </a:solidFill>
              </a:rPr>
              <a:t>11.Review the judgment.</a:t>
            </a:r>
          </a:p>
          <a:p>
            <a:pPr marL="0" indent="0" algn="just">
              <a:lnSpc>
                <a:spcPct val="120000"/>
              </a:lnSpc>
              <a:spcBef>
                <a:spcPts val="0"/>
              </a:spcBef>
              <a:buClrTx/>
              <a:buNone/>
            </a:pPr>
            <a:r>
              <a:rPr lang="en-US" sz="3800" dirty="0">
                <a:solidFill>
                  <a:schemeClr val="tx1"/>
                </a:solidFill>
              </a:rPr>
              <a:t>12. Renew action if further prosecution is necessary.</a:t>
            </a:r>
          </a:p>
          <a:p>
            <a:pPr marL="0" indent="0" algn="just">
              <a:lnSpc>
                <a:spcPct val="120000"/>
              </a:lnSpc>
              <a:spcBef>
                <a:spcPts val="0"/>
              </a:spcBef>
              <a:buClrTx/>
              <a:buNone/>
            </a:pPr>
            <a:r>
              <a:rPr lang="en-US" sz="3800" b="1" dirty="0">
                <a:solidFill>
                  <a:srgbClr val="00B050"/>
                </a:solidFill>
              </a:rPr>
              <a:t>FACTORS INFLUENCING PROSECUTION.</a:t>
            </a:r>
          </a:p>
          <a:p>
            <a:pPr marL="0" indent="0" algn="just">
              <a:lnSpc>
                <a:spcPct val="120000"/>
              </a:lnSpc>
              <a:spcBef>
                <a:spcPts val="0"/>
              </a:spcBef>
              <a:buClrTx/>
              <a:buNone/>
            </a:pPr>
            <a:r>
              <a:rPr lang="en-US" sz="3800" dirty="0"/>
              <a:t>Decision to prosecute or not to depends on;</a:t>
            </a:r>
          </a:p>
          <a:p>
            <a:pPr marL="0" indent="0" algn="just">
              <a:lnSpc>
                <a:spcPct val="120000"/>
              </a:lnSpc>
              <a:spcBef>
                <a:spcPts val="0"/>
              </a:spcBef>
              <a:buClrTx/>
              <a:buNone/>
            </a:pPr>
            <a:r>
              <a:rPr lang="en-US" sz="3800" dirty="0"/>
              <a:t>1.Existence of prima facie evidence (strength of evidence) – are there weaknesses in the case.</a:t>
            </a:r>
          </a:p>
          <a:p>
            <a:pPr marL="0" indent="0" algn="just">
              <a:lnSpc>
                <a:spcPct val="120000"/>
              </a:lnSpc>
              <a:spcBef>
                <a:spcPts val="0"/>
              </a:spcBef>
              <a:buClrTx/>
              <a:buNone/>
            </a:pPr>
            <a:r>
              <a:rPr lang="en-US" sz="3800" dirty="0"/>
              <a:t>2.Attitude of the complainant – Are there relatives involved in the case.</a:t>
            </a:r>
          </a:p>
          <a:p>
            <a:pPr marL="0" indent="0" algn="just">
              <a:lnSpc>
                <a:spcPct val="120000"/>
              </a:lnSpc>
              <a:spcBef>
                <a:spcPts val="0"/>
              </a:spcBef>
              <a:buClrTx/>
              <a:buNone/>
            </a:pPr>
            <a:r>
              <a:rPr lang="en-US" sz="3800" dirty="0"/>
              <a:t>3.The health of the accused- Terminal or mental illness can weaken the case.</a:t>
            </a:r>
          </a:p>
          <a:p>
            <a:pPr marL="0" indent="0" algn="just">
              <a:lnSpc>
                <a:spcPct val="120000"/>
              </a:lnSpc>
              <a:spcBef>
                <a:spcPts val="0"/>
              </a:spcBef>
              <a:buClrTx/>
              <a:buNone/>
            </a:pPr>
            <a:r>
              <a:rPr lang="en-US" sz="3800" dirty="0"/>
              <a:t>4.Humanitarian factors – Fair and not suppressive e.g. a Mother with a young child.</a:t>
            </a:r>
          </a:p>
          <a:p>
            <a:pPr marL="0" indent="0" algn="just">
              <a:lnSpc>
                <a:spcPct val="120000"/>
              </a:lnSpc>
              <a:spcBef>
                <a:spcPts val="0"/>
              </a:spcBef>
              <a:buClrTx/>
              <a:buNone/>
            </a:pPr>
            <a:r>
              <a:rPr lang="en-US" sz="3800" dirty="0"/>
              <a:t>5.Public interest – To avoid public claim or reaction.</a:t>
            </a:r>
          </a:p>
          <a:p>
            <a:pPr marL="0" indent="0" algn="just">
              <a:lnSpc>
                <a:spcPct val="120000"/>
              </a:lnSpc>
              <a:spcBef>
                <a:spcPts val="0"/>
              </a:spcBef>
              <a:buClrTx/>
              <a:buNone/>
            </a:pPr>
            <a:r>
              <a:rPr lang="en-US" sz="3800" dirty="0"/>
              <a:t>6.Gravity of the offence – Very minor offences may not need prosecution.</a:t>
            </a:r>
          </a:p>
          <a:p>
            <a:pPr marL="0" indent="0" algn="just">
              <a:lnSpc>
                <a:spcPct val="120000"/>
              </a:lnSpc>
              <a:spcBef>
                <a:spcPts val="0"/>
              </a:spcBef>
              <a:buClrTx/>
              <a:buNone/>
            </a:pPr>
            <a:r>
              <a:rPr lang="en-US" sz="3800" dirty="0"/>
              <a:t>7.Impact on international relations – Involving two sovereign states. </a:t>
            </a:r>
          </a:p>
          <a:p>
            <a:pPr marL="0" indent="0" algn="just">
              <a:lnSpc>
                <a:spcPct val="120000"/>
              </a:lnSpc>
              <a:spcBef>
                <a:spcPts val="0"/>
              </a:spcBef>
              <a:buClrTx/>
              <a:buNone/>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6660931"/>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B050"/>
                </a:solidFill>
              </a:rPr>
              <a:t>CLASSES OF LAW.</a:t>
            </a:r>
          </a:p>
          <a:p>
            <a:pPr marL="0" indent="0" algn="just">
              <a:lnSpc>
                <a:spcPct val="120000"/>
              </a:lnSpc>
              <a:spcBef>
                <a:spcPts val="0"/>
              </a:spcBef>
              <a:buClrTx/>
              <a:buNone/>
            </a:pPr>
            <a:r>
              <a:rPr lang="en-US" sz="2800" b="1" dirty="0">
                <a:solidFill>
                  <a:srgbClr val="00B050"/>
                </a:solidFill>
              </a:rPr>
              <a:t>Criminal law. </a:t>
            </a:r>
          </a:p>
          <a:p>
            <a:pPr algn="just">
              <a:lnSpc>
                <a:spcPct val="120000"/>
              </a:lnSpc>
              <a:spcBef>
                <a:spcPts val="0"/>
              </a:spcBef>
              <a:buClrTx/>
              <a:buFont typeface="Wingdings" panose="05000000000000000000" pitchFamily="2" charset="2"/>
              <a:buChar char="q"/>
            </a:pPr>
            <a:r>
              <a:rPr lang="en-US" sz="2800" dirty="0">
                <a:solidFill>
                  <a:schemeClr val="tx1"/>
                </a:solidFill>
              </a:rPr>
              <a:t>Substantive and procedural law.</a:t>
            </a:r>
          </a:p>
          <a:p>
            <a:pPr algn="just">
              <a:lnSpc>
                <a:spcPct val="120000"/>
              </a:lnSpc>
              <a:spcBef>
                <a:spcPts val="0"/>
              </a:spcBef>
              <a:buClrTx/>
              <a:buFont typeface="Wingdings" panose="05000000000000000000" pitchFamily="2" charset="2"/>
              <a:buChar char="q"/>
            </a:pPr>
            <a:r>
              <a:rPr lang="en-US" sz="2800" dirty="0">
                <a:solidFill>
                  <a:schemeClr val="tx1"/>
                </a:solidFill>
              </a:rPr>
              <a:t>Deals with the relationship between people and the society.</a:t>
            </a:r>
          </a:p>
          <a:p>
            <a:pPr algn="just">
              <a:lnSpc>
                <a:spcPct val="120000"/>
              </a:lnSpc>
              <a:spcBef>
                <a:spcPts val="0"/>
              </a:spcBef>
              <a:buClrTx/>
              <a:buFont typeface="Wingdings" panose="05000000000000000000" pitchFamily="2" charset="2"/>
              <a:buChar char="q"/>
            </a:pPr>
            <a:r>
              <a:rPr lang="en-US" sz="2800" dirty="0">
                <a:solidFill>
                  <a:schemeClr val="tx1"/>
                </a:solidFill>
              </a:rPr>
              <a:t>Deals with court cases that are between the government and the defendant.</a:t>
            </a:r>
          </a:p>
          <a:p>
            <a:pPr algn="just">
              <a:lnSpc>
                <a:spcPct val="120000"/>
              </a:lnSpc>
              <a:spcBef>
                <a:spcPts val="0"/>
              </a:spcBef>
              <a:buClrTx/>
              <a:buFont typeface="Wingdings" panose="05000000000000000000" pitchFamily="2" charset="2"/>
              <a:buChar char="q"/>
            </a:pPr>
            <a:r>
              <a:rPr lang="en-US" sz="2800" dirty="0">
                <a:solidFill>
                  <a:schemeClr val="tx1"/>
                </a:solidFill>
              </a:rPr>
              <a:t>Government prosecutes the offender.</a:t>
            </a:r>
          </a:p>
          <a:p>
            <a:pPr algn="just">
              <a:lnSpc>
                <a:spcPct val="120000"/>
              </a:lnSpc>
              <a:spcBef>
                <a:spcPts val="0"/>
              </a:spcBef>
              <a:buClrTx/>
              <a:buFont typeface="Wingdings" panose="05000000000000000000" pitchFamily="2" charset="2"/>
              <a:buChar char="q"/>
            </a:pPr>
            <a:r>
              <a:rPr lang="en-US" sz="2800" dirty="0">
                <a:solidFill>
                  <a:schemeClr val="tx1"/>
                </a:solidFill>
              </a:rPr>
              <a:t>The guilty defendant is jailed, fined or sentenced to death in exceptional cases.</a:t>
            </a:r>
          </a:p>
          <a:p>
            <a:pPr algn="just">
              <a:lnSpc>
                <a:spcPct val="120000"/>
              </a:lnSpc>
              <a:spcBef>
                <a:spcPts val="0"/>
              </a:spcBef>
              <a:buClrTx/>
              <a:buFont typeface="Wingdings" panose="05000000000000000000" pitchFamily="2" charset="2"/>
              <a:buChar char="q"/>
            </a:pPr>
            <a:r>
              <a:rPr lang="en-US" sz="2800" dirty="0">
                <a:solidFill>
                  <a:schemeClr val="tx1"/>
                </a:solidFill>
              </a:rPr>
              <a:t>Covers cases such as assault, homicide and sexual offences among others.</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7113117"/>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Civil law.</a:t>
            </a:r>
          </a:p>
          <a:p>
            <a:pPr algn="just">
              <a:lnSpc>
                <a:spcPct val="120000"/>
              </a:lnSpc>
              <a:spcBef>
                <a:spcPts val="0"/>
              </a:spcBef>
              <a:buClrTx/>
              <a:buFont typeface="Wingdings" panose="05000000000000000000" pitchFamily="2" charset="2"/>
              <a:buChar char="q"/>
            </a:pPr>
            <a:r>
              <a:rPr lang="en-US" sz="2800" dirty="0">
                <a:solidFill>
                  <a:schemeClr val="tx1"/>
                </a:solidFill>
              </a:rPr>
              <a:t>Deals with the relationship between an individual with the state.</a:t>
            </a:r>
          </a:p>
          <a:p>
            <a:pPr algn="just">
              <a:lnSpc>
                <a:spcPct val="120000"/>
              </a:lnSpc>
              <a:spcBef>
                <a:spcPts val="0"/>
              </a:spcBef>
              <a:buClrTx/>
              <a:buFont typeface="Wingdings" panose="05000000000000000000" pitchFamily="2" charset="2"/>
              <a:buChar char="q"/>
            </a:pPr>
            <a:r>
              <a:rPr lang="en-US" sz="2800" dirty="0">
                <a:solidFill>
                  <a:schemeClr val="tx1"/>
                </a:solidFill>
              </a:rPr>
              <a:t>Concerned with court cases that are between two private parties.</a:t>
            </a:r>
          </a:p>
          <a:p>
            <a:pPr algn="just">
              <a:lnSpc>
                <a:spcPct val="120000"/>
              </a:lnSpc>
              <a:spcBef>
                <a:spcPts val="0"/>
              </a:spcBef>
              <a:buClrTx/>
              <a:buFont typeface="Wingdings" panose="05000000000000000000" pitchFamily="2" charset="2"/>
              <a:buChar char="q"/>
            </a:pPr>
            <a:r>
              <a:rPr lang="en-US" sz="2800" dirty="0">
                <a:solidFill>
                  <a:schemeClr val="tx1"/>
                </a:solidFill>
              </a:rPr>
              <a:t>There is no execution of the defendant.</a:t>
            </a:r>
          </a:p>
          <a:p>
            <a:pPr algn="just">
              <a:lnSpc>
                <a:spcPct val="120000"/>
              </a:lnSpc>
              <a:spcBef>
                <a:spcPts val="0"/>
              </a:spcBef>
              <a:buClrTx/>
              <a:buFont typeface="Wingdings" panose="05000000000000000000" pitchFamily="2" charset="2"/>
              <a:buChar char="q"/>
            </a:pPr>
            <a:r>
              <a:rPr lang="en-US" sz="2800" dirty="0">
                <a:solidFill>
                  <a:schemeClr val="tx1"/>
                </a:solidFill>
              </a:rPr>
              <a:t>Losing defendant (accused) only reimburses the plaintiff (accuser) for losses.</a:t>
            </a:r>
          </a:p>
          <a:p>
            <a:pPr algn="just">
              <a:lnSpc>
                <a:spcPct val="120000"/>
              </a:lnSpc>
              <a:spcBef>
                <a:spcPts val="0"/>
              </a:spcBef>
              <a:buClrTx/>
              <a:buFont typeface="Wingdings" panose="05000000000000000000" pitchFamily="2" charset="2"/>
              <a:buChar char="q"/>
            </a:pPr>
            <a:r>
              <a:rPr lang="en-US" sz="2800" dirty="0">
                <a:solidFill>
                  <a:schemeClr val="tx1"/>
                </a:solidFill>
              </a:rPr>
              <a:t>Covers cases such as contract disputes, accidents and cases concerning will.</a:t>
            </a:r>
          </a:p>
          <a:p>
            <a:pPr marL="0" indent="0" algn="just">
              <a:lnSpc>
                <a:spcPct val="120000"/>
              </a:lnSpc>
              <a:spcBef>
                <a:spcPts val="0"/>
              </a:spcBef>
              <a:buClrTx/>
              <a:buNone/>
            </a:pPr>
            <a:r>
              <a:rPr lang="en-US" sz="2800" b="1" dirty="0">
                <a:solidFill>
                  <a:srgbClr val="00B050"/>
                </a:solidFill>
              </a:rPr>
              <a:t>Why are people reluctant to take cases to court.</a:t>
            </a:r>
          </a:p>
          <a:p>
            <a:pPr marL="0" indent="0" algn="just">
              <a:lnSpc>
                <a:spcPct val="120000"/>
              </a:lnSpc>
              <a:spcBef>
                <a:spcPts val="0"/>
              </a:spcBef>
              <a:buClrTx/>
              <a:buNone/>
            </a:pPr>
            <a:r>
              <a:rPr lang="en-US" sz="2800" dirty="0">
                <a:solidFill>
                  <a:schemeClr val="tx1"/>
                </a:solidFill>
              </a:rPr>
              <a:t>•	Expensive.</a:t>
            </a:r>
          </a:p>
          <a:p>
            <a:pPr marL="0" indent="0" algn="just">
              <a:lnSpc>
                <a:spcPct val="120000"/>
              </a:lnSpc>
              <a:spcBef>
                <a:spcPts val="0"/>
              </a:spcBef>
              <a:buClrTx/>
              <a:buNone/>
            </a:pPr>
            <a:r>
              <a:rPr lang="en-US" sz="2800" dirty="0">
                <a:solidFill>
                  <a:schemeClr val="tx1"/>
                </a:solidFill>
              </a:rPr>
              <a:t>•	Time consuming.</a:t>
            </a:r>
          </a:p>
          <a:p>
            <a:pPr marL="0" indent="0" algn="just">
              <a:lnSpc>
                <a:spcPct val="120000"/>
              </a:lnSpc>
              <a:spcBef>
                <a:spcPts val="0"/>
              </a:spcBef>
              <a:buClrTx/>
              <a:buNone/>
            </a:pPr>
            <a:r>
              <a:rPr lang="en-US" sz="2800" dirty="0">
                <a:solidFill>
                  <a:schemeClr val="tx1"/>
                </a:solidFill>
              </a:rPr>
              <a:t>•	Ignorance.</a:t>
            </a:r>
          </a:p>
          <a:p>
            <a:pPr marL="0" indent="0" algn="just">
              <a:lnSpc>
                <a:spcPct val="120000"/>
              </a:lnSpc>
              <a:spcBef>
                <a:spcPts val="0"/>
              </a:spcBef>
              <a:buClrTx/>
              <a:buNone/>
            </a:pPr>
            <a:r>
              <a:rPr lang="en-US" sz="2800" dirty="0">
                <a:solidFill>
                  <a:schemeClr val="tx1"/>
                </a:solidFill>
              </a:rPr>
              <a:t>•	Social relationship.</a:t>
            </a:r>
          </a:p>
          <a:p>
            <a:pPr marL="0" indent="0" algn="just">
              <a:lnSpc>
                <a:spcPct val="120000"/>
              </a:lnSpc>
              <a:spcBef>
                <a:spcPts val="0"/>
              </a:spcBef>
              <a:buClrTx/>
              <a:buNone/>
            </a:pPr>
            <a:r>
              <a:rPr lang="en-US" sz="2800" dirty="0">
                <a:solidFill>
                  <a:schemeClr val="tx1"/>
                </a:solidFill>
              </a:rPr>
              <a:t>•	Injustice in court.</a:t>
            </a:r>
          </a:p>
          <a:p>
            <a:pPr marL="0" indent="0" algn="just">
              <a:lnSpc>
                <a:spcPct val="120000"/>
              </a:lnSpc>
              <a:spcBef>
                <a:spcPts val="0"/>
              </a:spcBef>
              <a:buClrTx/>
              <a:buNone/>
            </a:pPr>
            <a:r>
              <a:rPr lang="en-US" sz="2800" dirty="0">
                <a:solidFill>
                  <a:schemeClr val="tx1"/>
                </a:solidFill>
              </a:rPr>
              <a:t>•	Victimization fear.</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55080"/>
            <a:ext cx="96832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684298"/>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32500" lnSpcReduction="20000"/>
          </a:bodyPr>
          <a:lstStyle/>
          <a:p>
            <a:pPr marL="0" indent="0" algn="just">
              <a:lnSpc>
                <a:spcPct val="120000"/>
              </a:lnSpc>
              <a:spcBef>
                <a:spcPts val="0"/>
              </a:spcBef>
              <a:buClrTx/>
              <a:buNone/>
            </a:pPr>
            <a:r>
              <a:rPr lang="en-US" sz="6800" b="1" dirty="0">
                <a:solidFill>
                  <a:srgbClr val="00B050"/>
                </a:solidFill>
              </a:rPr>
              <a:t>THE CONSTITUTION.</a:t>
            </a:r>
          </a:p>
          <a:p>
            <a:pPr algn="just">
              <a:lnSpc>
                <a:spcPct val="120000"/>
              </a:lnSpc>
              <a:spcBef>
                <a:spcPts val="0"/>
              </a:spcBef>
              <a:buClrTx/>
              <a:buFont typeface="Wingdings" panose="05000000000000000000" pitchFamily="2" charset="2"/>
              <a:buChar char="q"/>
            </a:pPr>
            <a:r>
              <a:rPr lang="en-US" sz="6800" dirty="0">
                <a:solidFill>
                  <a:schemeClr val="tx1"/>
                </a:solidFill>
              </a:rPr>
              <a:t>This is a body of the basis of rules and principles by which a society has resolved to govern itself or regulate its affairs. </a:t>
            </a:r>
          </a:p>
          <a:p>
            <a:pPr algn="just">
              <a:lnSpc>
                <a:spcPct val="120000"/>
              </a:lnSpc>
              <a:spcBef>
                <a:spcPts val="0"/>
              </a:spcBef>
              <a:buClrTx/>
              <a:buFont typeface="Wingdings" panose="05000000000000000000" pitchFamily="2" charset="2"/>
              <a:buChar char="q"/>
            </a:pPr>
            <a:r>
              <a:rPr lang="en-US" sz="6800" dirty="0">
                <a:solidFill>
                  <a:schemeClr val="tx1"/>
                </a:solidFill>
              </a:rPr>
              <a:t>It contains the agreed contents of the political system.</a:t>
            </a:r>
          </a:p>
          <a:p>
            <a:pPr algn="just">
              <a:lnSpc>
                <a:spcPct val="120000"/>
              </a:lnSpc>
              <a:spcBef>
                <a:spcPts val="0"/>
              </a:spcBef>
              <a:buClrTx/>
              <a:buFont typeface="Wingdings" panose="05000000000000000000" pitchFamily="2" charset="2"/>
              <a:buChar char="q"/>
            </a:pPr>
            <a:r>
              <a:rPr lang="en-US" sz="6800" dirty="0">
                <a:solidFill>
                  <a:schemeClr val="tx1"/>
                </a:solidFill>
              </a:rPr>
              <a:t>It sets out the basic structure of Government. </a:t>
            </a:r>
          </a:p>
          <a:p>
            <a:pPr algn="just">
              <a:lnSpc>
                <a:spcPct val="120000"/>
              </a:lnSpc>
              <a:spcBef>
                <a:spcPts val="0"/>
              </a:spcBef>
              <a:buClrTx/>
              <a:buFont typeface="Wingdings" panose="05000000000000000000" pitchFamily="2" charset="2"/>
              <a:buChar char="q"/>
            </a:pPr>
            <a:r>
              <a:rPr lang="en-US" sz="6800" dirty="0">
                <a:solidFill>
                  <a:schemeClr val="tx1"/>
                </a:solidFill>
              </a:rPr>
              <a:t>It is the supreme law.</a:t>
            </a:r>
          </a:p>
          <a:p>
            <a:pPr algn="just">
              <a:lnSpc>
                <a:spcPct val="120000"/>
              </a:lnSpc>
              <a:spcBef>
                <a:spcPts val="0"/>
              </a:spcBef>
              <a:buClrTx/>
              <a:buFont typeface="Wingdings" panose="05000000000000000000" pitchFamily="2" charset="2"/>
              <a:buChar char="q"/>
            </a:pPr>
            <a:r>
              <a:rPr lang="en-US" sz="6800" dirty="0">
                <a:solidFill>
                  <a:schemeClr val="tx1"/>
                </a:solidFill>
              </a:rPr>
              <a:t>The Kenya Constitution is the supreme law of Kenya. It establishes the structure of the Kenyan government, and also defines the relationship between the government and the citizens of Kenya.</a:t>
            </a:r>
          </a:p>
          <a:p>
            <a:pPr marL="0" indent="0" algn="just">
              <a:lnSpc>
                <a:spcPct val="120000"/>
              </a:lnSpc>
              <a:spcBef>
                <a:spcPts val="0"/>
              </a:spcBef>
              <a:buClrTx/>
              <a:buNone/>
            </a:pPr>
            <a:r>
              <a:rPr lang="en-US" sz="6500" b="1" dirty="0">
                <a:solidFill>
                  <a:srgbClr val="00B050"/>
                </a:solidFill>
              </a:rPr>
              <a:t>CONSTITUTION CHAPTERS.</a:t>
            </a:r>
          </a:p>
          <a:p>
            <a:pPr marL="0" indent="0" algn="just">
              <a:lnSpc>
                <a:spcPct val="120000"/>
              </a:lnSpc>
              <a:spcBef>
                <a:spcPts val="0"/>
              </a:spcBef>
              <a:buClrTx/>
              <a:buNone/>
            </a:pPr>
            <a:r>
              <a:rPr lang="en-US" sz="6500" dirty="0">
                <a:solidFill>
                  <a:schemeClr val="tx1"/>
                </a:solidFill>
              </a:rPr>
              <a:t>The Kenyan Constitution is comprised of the following 18 Chapters:-</a:t>
            </a:r>
          </a:p>
          <a:p>
            <a:pPr algn="just">
              <a:lnSpc>
                <a:spcPct val="120000"/>
              </a:lnSpc>
              <a:spcBef>
                <a:spcPts val="0"/>
              </a:spcBef>
              <a:buClrTx/>
              <a:buFont typeface="Wingdings" panose="05000000000000000000" pitchFamily="2" charset="2"/>
              <a:buChar char="q"/>
            </a:pPr>
            <a:r>
              <a:rPr lang="en-US" sz="6500" dirty="0">
                <a:solidFill>
                  <a:schemeClr val="tx1"/>
                </a:solidFill>
              </a:rPr>
              <a:t>Chapter One: Sovereignty of the people and supremacy of the constitution.</a:t>
            </a:r>
          </a:p>
          <a:p>
            <a:pPr algn="just">
              <a:lnSpc>
                <a:spcPct val="120000"/>
              </a:lnSpc>
              <a:spcBef>
                <a:spcPts val="0"/>
              </a:spcBef>
              <a:buClrTx/>
              <a:buFont typeface="Wingdings" panose="05000000000000000000" pitchFamily="2" charset="2"/>
              <a:buChar char="q"/>
            </a:pPr>
            <a:r>
              <a:rPr lang="en-US" sz="6500" dirty="0">
                <a:solidFill>
                  <a:schemeClr val="tx1"/>
                </a:solidFill>
              </a:rPr>
              <a:t>Chapter Two: The republic.</a:t>
            </a:r>
          </a:p>
          <a:p>
            <a:pPr algn="just">
              <a:lnSpc>
                <a:spcPct val="120000"/>
              </a:lnSpc>
              <a:spcBef>
                <a:spcPts val="0"/>
              </a:spcBef>
              <a:buClrTx/>
              <a:buFont typeface="Wingdings" panose="05000000000000000000" pitchFamily="2" charset="2"/>
              <a:buChar char="q"/>
            </a:pPr>
            <a:r>
              <a:rPr lang="en-US" sz="6500" dirty="0">
                <a:solidFill>
                  <a:schemeClr val="tx1"/>
                </a:solidFill>
              </a:rPr>
              <a:t>Chapter Three: Citizenship.</a:t>
            </a:r>
          </a:p>
          <a:p>
            <a:pPr algn="just">
              <a:lnSpc>
                <a:spcPct val="120000"/>
              </a:lnSpc>
              <a:spcBef>
                <a:spcPts val="0"/>
              </a:spcBef>
              <a:buClrTx/>
              <a:buFont typeface="Wingdings" panose="05000000000000000000" pitchFamily="2" charset="2"/>
              <a:buChar char="q"/>
            </a:pPr>
            <a:r>
              <a:rPr lang="en-US" sz="6500" dirty="0">
                <a:solidFill>
                  <a:schemeClr val="tx1"/>
                </a:solidFill>
              </a:rPr>
              <a:t>Chapter Four: The bill of rights.</a:t>
            </a:r>
          </a:p>
          <a:p>
            <a:pPr algn="just">
              <a:lnSpc>
                <a:spcPct val="120000"/>
              </a:lnSpc>
              <a:spcBef>
                <a:spcPts val="0"/>
              </a:spcBef>
              <a:buClrTx/>
              <a:buFont typeface="Wingdings" panose="05000000000000000000" pitchFamily="2" charset="2"/>
              <a:buChar char="q"/>
            </a:pPr>
            <a:r>
              <a:rPr lang="en-US" sz="6500" dirty="0">
                <a:solidFill>
                  <a:schemeClr val="tx1"/>
                </a:solidFill>
              </a:rPr>
              <a:t>Chapter Five: Land and environment.</a:t>
            </a:r>
          </a:p>
          <a:p>
            <a:pPr algn="just">
              <a:lnSpc>
                <a:spcPct val="120000"/>
              </a:lnSpc>
              <a:spcBef>
                <a:spcPts val="0"/>
              </a:spcBef>
              <a:buClrTx/>
              <a:buFont typeface="Wingdings" panose="05000000000000000000" pitchFamily="2" charset="2"/>
              <a:buChar char="q"/>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153400" y="6325127"/>
            <a:ext cx="9715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5354411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Chapter Six: Leadership and integrity.</a:t>
            </a:r>
          </a:p>
          <a:p>
            <a:pPr algn="just">
              <a:lnSpc>
                <a:spcPct val="120000"/>
              </a:lnSpc>
              <a:spcBef>
                <a:spcPts val="0"/>
              </a:spcBef>
              <a:buClrTx/>
              <a:buFont typeface="Wingdings" panose="05000000000000000000" pitchFamily="2" charset="2"/>
              <a:buChar char="q"/>
            </a:pPr>
            <a:r>
              <a:rPr lang="en-US" sz="2800" dirty="0">
                <a:solidFill>
                  <a:schemeClr val="tx1"/>
                </a:solidFill>
              </a:rPr>
              <a:t>Chapter Seven: Representation of the people.</a:t>
            </a:r>
          </a:p>
          <a:p>
            <a:pPr algn="just">
              <a:lnSpc>
                <a:spcPct val="120000"/>
              </a:lnSpc>
              <a:spcBef>
                <a:spcPts val="0"/>
              </a:spcBef>
              <a:buClrTx/>
              <a:buFont typeface="Wingdings" panose="05000000000000000000" pitchFamily="2" charset="2"/>
              <a:buChar char="q"/>
            </a:pPr>
            <a:r>
              <a:rPr lang="en-US" sz="2800" dirty="0">
                <a:solidFill>
                  <a:schemeClr val="tx1"/>
                </a:solidFill>
              </a:rPr>
              <a:t>Chapter Eight: The legislature.</a:t>
            </a:r>
          </a:p>
          <a:p>
            <a:pPr algn="just">
              <a:lnSpc>
                <a:spcPct val="120000"/>
              </a:lnSpc>
              <a:spcBef>
                <a:spcPts val="0"/>
              </a:spcBef>
              <a:buClrTx/>
              <a:buFont typeface="Wingdings" panose="05000000000000000000" pitchFamily="2" charset="2"/>
              <a:buChar char="q"/>
            </a:pPr>
            <a:r>
              <a:rPr lang="en-US" sz="2800" dirty="0">
                <a:solidFill>
                  <a:schemeClr val="tx1"/>
                </a:solidFill>
              </a:rPr>
              <a:t>Chapter Nine: The executive.</a:t>
            </a:r>
          </a:p>
          <a:p>
            <a:pPr algn="just">
              <a:lnSpc>
                <a:spcPct val="120000"/>
              </a:lnSpc>
              <a:spcBef>
                <a:spcPts val="0"/>
              </a:spcBef>
              <a:buClrTx/>
              <a:buFont typeface="Wingdings" panose="05000000000000000000" pitchFamily="2" charset="2"/>
              <a:buChar char="q"/>
            </a:pPr>
            <a:r>
              <a:rPr lang="en-US" sz="2800" dirty="0">
                <a:solidFill>
                  <a:schemeClr val="tx1"/>
                </a:solidFill>
              </a:rPr>
              <a:t>Chapter Ten: Judiciary.</a:t>
            </a:r>
          </a:p>
          <a:p>
            <a:pPr algn="just">
              <a:lnSpc>
                <a:spcPct val="120000"/>
              </a:lnSpc>
              <a:spcBef>
                <a:spcPts val="0"/>
              </a:spcBef>
              <a:buClrTx/>
              <a:buFont typeface="Wingdings" panose="05000000000000000000" pitchFamily="2" charset="2"/>
              <a:buChar char="q"/>
            </a:pPr>
            <a:r>
              <a:rPr lang="en-US" sz="2800" dirty="0">
                <a:solidFill>
                  <a:schemeClr val="tx1"/>
                </a:solidFill>
              </a:rPr>
              <a:t>Chapter Eleven: Devolved government.</a:t>
            </a:r>
          </a:p>
          <a:p>
            <a:pPr algn="just">
              <a:lnSpc>
                <a:spcPct val="120000"/>
              </a:lnSpc>
              <a:spcBef>
                <a:spcPts val="0"/>
              </a:spcBef>
              <a:buClrTx/>
              <a:buFont typeface="Wingdings" panose="05000000000000000000" pitchFamily="2" charset="2"/>
              <a:buChar char="q"/>
            </a:pPr>
            <a:r>
              <a:rPr lang="en-US" sz="2800" dirty="0">
                <a:solidFill>
                  <a:schemeClr val="tx1"/>
                </a:solidFill>
              </a:rPr>
              <a:t>Chapter Twelve: Public finance.</a:t>
            </a:r>
          </a:p>
          <a:p>
            <a:pPr algn="just">
              <a:lnSpc>
                <a:spcPct val="120000"/>
              </a:lnSpc>
              <a:spcBef>
                <a:spcPts val="0"/>
              </a:spcBef>
              <a:buClrTx/>
              <a:buFont typeface="Wingdings" panose="05000000000000000000" pitchFamily="2" charset="2"/>
              <a:buChar char="q"/>
            </a:pPr>
            <a:r>
              <a:rPr lang="en-US" sz="2800" dirty="0">
                <a:solidFill>
                  <a:schemeClr val="tx1"/>
                </a:solidFill>
              </a:rPr>
              <a:t>Chapter Thirteen: The public service.</a:t>
            </a:r>
          </a:p>
          <a:p>
            <a:pPr algn="just">
              <a:lnSpc>
                <a:spcPct val="120000"/>
              </a:lnSpc>
              <a:spcBef>
                <a:spcPts val="0"/>
              </a:spcBef>
              <a:buClrTx/>
              <a:buFont typeface="Wingdings" panose="05000000000000000000" pitchFamily="2" charset="2"/>
              <a:buChar char="q"/>
            </a:pPr>
            <a:r>
              <a:rPr lang="en-US" sz="2800" dirty="0">
                <a:solidFill>
                  <a:schemeClr val="tx1"/>
                </a:solidFill>
              </a:rPr>
              <a:t>Chapter Fourteen: National security.</a:t>
            </a:r>
          </a:p>
          <a:p>
            <a:pPr algn="just">
              <a:lnSpc>
                <a:spcPct val="120000"/>
              </a:lnSpc>
              <a:spcBef>
                <a:spcPts val="0"/>
              </a:spcBef>
              <a:buClrTx/>
              <a:buFont typeface="Wingdings" panose="05000000000000000000" pitchFamily="2" charset="2"/>
              <a:buChar char="q"/>
            </a:pPr>
            <a:r>
              <a:rPr lang="en-US" sz="2800" dirty="0">
                <a:solidFill>
                  <a:schemeClr val="tx1"/>
                </a:solidFill>
              </a:rPr>
              <a:t>Chapter Fifteen: Commissions and independent offices.</a:t>
            </a:r>
          </a:p>
          <a:p>
            <a:pPr algn="just">
              <a:lnSpc>
                <a:spcPct val="120000"/>
              </a:lnSpc>
              <a:spcBef>
                <a:spcPts val="0"/>
              </a:spcBef>
              <a:buClrTx/>
              <a:buFont typeface="Wingdings" panose="05000000000000000000" pitchFamily="2" charset="2"/>
              <a:buChar char="q"/>
            </a:pPr>
            <a:r>
              <a:rPr lang="en-US" sz="2800" dirty="0">
                <a:solidFill>
                  <a:schemeClr val="tx1"/>
                </a:solidFill>
              </a:rPr>
              <a:t>Chapter Sixteen: Amendment of the constitution.</a:t>
            </a:r>
          </a:p>
          <a:p>
            <a:pPr algn="just">
              <a:lnSpc>
                <a:spcPct val="120000"/>
              </a:lnSpc>
              <a:spcBef>
                <a:spcPts val="0"/>
              </a:spcBef>
              <a:buClrTx/>
              <a:buFont typeface="Wingdings" panose="05000000000000000000" pitchFamily="2" charset="2"/>
              <a:buChar char="q"/>
            </a:pPr>
            <a:r>
              <a:rPr lang="en-US" sz="2800" dirty="0">
                <a:solidFill>
                  <a:schemeClr val="tx1"/>
                </a:solidFill>
              </a:rPr>
              <a:t>Chapter Seventeen: General provisions.</a:t>
            </a:r>
          </a:p>
          <a:p>
            <a:pPr algn="just">
              <a:lnSpc>
                <a:spcPct val="120000"/>
              </a:lnSpc>
              <a:spcBef>
                <a:spcPts val="0"/>
              </a:spcBef>
              <a:buClrTx/>
              <a:buFont typeface="Wingdings" panose="05000000000000000000" pitchFamily="2" charset="2"/>
              <a:buChar char="q"/>
            </a:pPr>
            <a:r>
              <a:rPr lang="en-US" sz="2800" dirty="0">
                <a:solidFill>
                  <a:schemeClr val="tx1"/>
                </a:solidFill>
              </a:rPr>
              <a:t>Chapter Eighteen: Transitional and consequential provisions.</a:t>
            </a:r>
          </a:p>
          <a:p>
            <a:pPr marL="0" indent="0" algn="just">
              <a:lnSpc>
                <a:spcPct val="120000"/>
              </a:lnSpc>
              <a:spcBef>
                <a:spcPts val="0"/>
              </a:spcBef>
              <a:buClrTx/>
              <a:buNone/>
            </a:pPr>
            <a:r>
              <a:rPr lang="en-US" sz="2800" b="1" dirty="0">
                <a:solidFill>
                  <a:schemeClr val="tx1"/>
                </a:solidFill>
              </a:rPr>
              <a:t>Kenya’s new constitution was enacted on 27th August 2010 replacing the old one that had been in place since Kenya’s Independence in 1963. </a:t>
            </a: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53952329"/>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just">
              <a:lnSpc>
                <a:spcPct val="120000"/>
              </a:lnSpc>
              <a:spcBef>
                <a:spcPts val="0"/>
              </a:spcBef>
              <a:buClrTx/>
              <a:buNone/>
            </a:pPr>
            <a:r>
              <a:rPr lang="en-US" sz="2800" b="1" dirty="0">
                <a:solidFill>
                  <a:srgbClr val="00B050"/>
                </a:solidFill>
              </a:rPr>
              <a:t>SUPREMACY OF THE CONSTITUTION.</a:t>
            </a:r>
          </a:p>
          <a:p>
            <a:pPr marL="0" indent="0" algn="just">
              <a:lnSpc>
                <a:spcPct val="120000"/>
              </a:lnSpc>
              <a:spcBef>
                <a:spcPts val="0"/>
              </a:spcBef>
              <a:buClrTx/>
              <a:buNone/>
            </a:pPr>
            <a:r>
              <a:rPr lang="en-US" sz="2800" dirty="0">
                <a:solidFill>
                  <a:schemeClr val="tx1"/>
                </a:solidFill>
              </a:rPr>
              <a:t>The supremacy of the Constitution as source of law is manifested in various ways:-</a:t>
            </a:r>
          </a:p>
          <a:p>
            <a:pPr marL="0" indent="0" algn="just">
              <a:lnSpc>
                <a:spcPct val="120000"/>
              </a:lnSpc>
              <a:spcBef>
                <a:spcPts val="0"/>
              </a:spcBef>
              <a:buClrTx/>
              <a:buNone/>
            </a:pPr>
            <a:r>
              <a:rPr lang="en-US" sz="2800" dirty="0">
                <a:solidFill>
                  <a:schemeClr val="tx1"/>
                </a:solidFill>
              </a:rPr>
              <a:t>1)All other laws derive their validity from the Constitution.</a:t>
            </a:r>
          </a:p>
          <a:p>
            <a:pPr marL="0" indent="0" algn="just">
              <a:lnSpc>
                <a:spcPct val="120000"/>
              </a:lnSpc>
              <a:spcBef>
                <a:spcPts val="0"/>
              </a:spcBef>
              <a:buClrTx/>
              <a:buNone/>
            </a:pPr>
            <a:r>
              <a:rPr lang="en-US" sz="2800" dirty="0">
                <a:solidFill>
                  <a:schemeClr val="tx1"/>
                </a:solidFill>
              </a:rPr>
              <a:t>2)It proclaims its supremacy. Section 2 of the Constitution provides inter alia (among other things) “The Constitution is the Constitution of the Republic of Kenya and shall take the force of law throughout Kenya, if any other law is inconsistent with this Constitution, this Constitution will prevail and the other law shall to the extent of its inconsistency be void”.</a:t>
            </a:r>
          </a:p>
          <a:p>
            <a:pPr marL="0" indent="0" algn="just">
              <a:lnSpc>
                <a:spcPct val="120000"/>
              </a:lnSpc>
              <a:spcBef>
                <a:spcPts val="0"/>
              </a:spcBef>
              <a:buClrTx/>
              <a:buNone/>
            </a:pPr>
            <a:r>
              <a:rPr lang="en-US" sz="2800" b="1" dirty="0">
                <a:solidFill>
                  <a:srgbClr val="00B050"/>
                </a:solidFill>
              </a:rPr>
              <a:t>The rights Guaranteed by the Constitution</a:t>
            </a:r>
          </a:p>
          <a:p>
            <a:pPr algn="just">
              <a:lnSpc>
                <a:spcPct val="120000"/>
              </a:lnSpc>
              <a:spcBef>
                <a:spcPts val="0"/>
              </a:spcBef>
              <a:buClrTx/>
              <a:buFont typeface="Wingdings" panose="05000000000000000000" pitchFamily="2" charset="2"/>
              <a:buChar char="q"/>
            </a:pPr>
            <a:r>
              <a:rPr lang="en-US" sz="2800" dirty="0">
                <a:solidFill>
                  <a:schemeClr val="tx1"/>
                </a:solidFill>
              </a:rPr>
              <a:t>Right to life. </a:t>
            </a:r>
          </a:p>
          <a:p>
            <a:pPr algn="just">
              <a:lnSpc>
                <a:spcPct val="120000"/>
              </a:lnSpc>
              <a:spcBef>
                <a:spcPts val="0"/>
              </a:spcBef>
              <a:buClrTx/>
              <a:buFont typeface="Wingdings" panose="05000000000000000000" pitchFamily="2" charset="2"/>
              <a:buChar char="q"/>
            </a:pPr>
            <a:r>
              <a:rPr lang="en-US" sz="2800" dirty="0">
                <a:solidFill>
                  <a:schemeClr val="tx1"/>
                </a:solidFill>
              </a:rPr>
              <a:t>Right to personal liberty. </a:t>
            </a:r>
          </a:p>
          <a:p>
            <a:pPr algn="just">
              <a:lnSpc>
                <a:spcPct val="120000"/>
              </a:lnSpc>
              <a:spcBef>
                <a:spcPts val="0"/>
              </a:spcBef>
              <a:buClrTx/>
              <a:buFont typeface="Wingdings" panose="05000000000000000000" pitchFamily="2" charset="2"/>
              <a:buChar char="q"/>
            </a:pPr>
            <a:r>
              <a:rPr lang="en-US" sz="2800" dirty="0">
                <a:solidFill>
                  <a:schemeClr val="tx1"/>
                </a:solidFill>
              </a:rPr>
              <a:t>Right to property. </a:t>
            </a:r>
          </a:p>
          <a:p>
            <a:pPr algn="just">
              <a:lnSpc>
                <a:spcPct val="120000"/>
              </a:lnSpc>
              <a:spcBef>
                <a:spcPts val="0"/>
              </a:spcBef>
              <a:buClrTx/>
              <a:buFont typeface="Wingdings" panose="05000000000000000000" pitchFamily="2" charset="2"/>
              <a:buChar char="q"/>
            </a:pPr>
            <a:r>
              <a:rPr lang="en-US" sz="2800" dirty="0">
                <a:solidFill>
                  <a:schemeClr val="tx1"/>
                </a:solidFill>
              </a:rPr>
              <a:t>Right to protection of law.</a:t>
            </a:r>
          </a:p>
          <a:p>
            <a:pPr marL="0" indent="0" algn="just">
              <a:lnSpc>
                <a:spcPct val="120000"/>
              </a:lnSpc>
              <a:spcBef>
                <a:spcPts val="0"/>
              </a:spcBef>
              <a:buClrTx/>
              <a:buNone/>
            </a:pPr>
            <a:endParaRPr lang="en-US" sz="28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q"/>
            </a:pPr>
            <a:endParaRPr lang="en-US" sz="2600" dirty="0"/>
          </a:p>
          <a:p>
            <a:pPr algn="just">
              <a:lnSpc>
                <a:spcPct val="120000"/>
              </a:lnSpc>
              <a:spcBef>
                <a:spcPts val="0"/>
              </a:spcBef>
              <a:buClrTx/>
              <a:buFont typeface="Wingdings" panose="05000000000000000000" pitchFamily="2" charset="2"/>
              <a:buChar char="§"/>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8229600" y="6325127"/>
            <a:ext cx="8953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2299820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END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2900935"/>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graphicFrame>
        <p:nvGraphicFramePr>
          <p:cNvPr id="4" name="Group 61">
            <a:extLst>
              <a:ext uri="{FF2B5EF4-FFF2-40B4-BE49-F238E27FC236}">
                <a16:creationId xmlns:a16="http://schemas.microsoft.com/office/drawing/2014/main" id="{AECDD603-16C4-418B-A42F-2B4C18D46383}"/>
              </a:ext>
            </a:extLst>
          </p:cNvPr>
          <p:cNvGraphicFramePr>
            <a:graphicFrameLocks noGrp="1"/>
          </p:cNvGraphicFramePr>
          <p:nvPr/>
        </p:nvGraphicFramePr>
        <p:xfrm>
          <a:off x="0" y="0"/>
          <a:ext cx="9144000" cy="6940550"/>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28257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Iodine</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Sea food, iodized salt, dairy products </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Formation of energy control mechanism – thyroxine hormone</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Def: goiter, cretinism, deaf-mutism, impaired fetal growth and brain development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8450">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Magnesium</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Green leafy veg, nuts, cereal grains, sea food</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Bone and tooth formation, nerve conductivity, muscle contraction, enzyme activation</a:t>
                      </a: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Verdana" panose="020B0604030504040204" pitchFamily="34" charset="0"/>
                        </a:defRPr>
                      </a:lvl1pPr>
                      <a:lvl2pPr algn="l">
                        <a:spcBef>
                          <a:spcPct val="20000"/>
                        </a:spcBef>
                        <a:defRPr sz="2400">
                          <a:solidFill>
                            <a:schemeClr val="tx1"/>
                          </a:solidFill>
                          <a:latin typeface="Verdana" panose="020B0604030504040204" pitchFamily="34" charset="0"/>
                        </a:defRPr>
                      </a:lvl2pPr>
                      <a:lvl3pPr algn="l">
                        <a:spcBef>
                          <a:spcPct val="20000"/>
                        </a:spcBef>
                        <a:defRPr sz="2000">
                          <a:solidFill>
                            <a:schemeClr val="tx1"/>
                          </a:solidFill>
                          <a:latin typeface="Verdana" panose="020B0604030504040204" pitchFamily="34" charset="0"/>
                        </a:defRPr>
                      </a:lvl3pPr>
                      <a:lvl4pPr algn="l">
                        <a:spcBef>
                          <a:spcPct val="20000"/>
                        </a:spcBef>
                        <a:defRPr>
                          <a:solidFill>
                            <a:schemeClr val="tx1"/>
                          </a:solidFill>
                          <a:latin typeface="Verdana" panose="020B0604030504040204" pitchFamily="34" charset="0"/>
                        </a:defRPr>
                      </a:lvl4pPr>
                      <a:lvl5pPr algn="l">
                        <a:spcBef>
                          <a:spcPct val="20000"/>
                        </a:spcBef>
                        <a:defRPr>
                          <a:solidFill>
                            <a:schemeClr val="tx1"/>
                          </a:solidFill>
                          <a:latin typeface="Verdana" panose="020B0604030504040204" pitchFamily="34" charset="0"/>
                        </a:defRPr>
                      </a:lvl5pPr>
                      <a:lvl6pPr fontAlgn="base">
                        <a:spcBef>
                          <a:spcPct val="20000"/>
                        </a:spcBef>
                        <a:spcAft>
                          <a:spcPct val="0"/>
                        </a:spcAft>
                        <a:defRPr>
                          <a:solidFill>
                            <a:schemeClr val="tx1"/>
                          </a:solidFill>
                          <a:latin typeface="Verdana" panose="020B0604030504040204" pitchFamily="34" charset="0"/>
                        </a:defRPr>
                      </a:lvl6pPr>
                      <a:lvl7pPr fontAlgn="base">
                        <a:spcBef>
                          <a:spcPct val="20000"/>
                        </a:spcBef>
                        <a:spcAft>
                          <a:spcPct val="0"/>
                        </a:spcAft>
                        <a:defRPr>
                          <a:solidFill>
                            <a:schemeClr val="tx1"/>
                          </a:solidFill>
                          <a:latin typeface="Verdana" panose="020B0604030504040204" pitchFamily="34" charset="0"/>
                        </a:defRPr>
                      </a:lvl7pPr>
                      <a:lvl8pPr fontAlgn="base">
                        <a:spcBef>
                          <a:spcPct val="20000"/>
                        </a:spcBef>
                        <a:spcAft>
                          <a:spcPct val="0"/>
                        </a:spcAft>
                        <a:defRPr>
                          <a:solidFill>
                            <a:schemeClr val="tx1"/>
                          </a:solidFill>
                          <a:latin typeface="Verdana" panose="020B0604030504040204" pitchFamily="34" charset="0"/>
                        </a:defRPr>
                      </a:lvl8pPr>
                      <a:lvl9pPr fontAlgn="base">
                        <a:spcBef>
                          <a:spcPct val="20000"/>
                        </a:spcBef>
                        <a:spcAft>
                          <a:spcPct val="0"/>
                        </a:spcAft>
                        <a:defRPr>
                          <a:solidFill>
                            <a:schemeClr val="tx1"/>
                          </a:solidFill>
                          <a:latin typeface="Verdan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Def: hypomagnesemia, neuromuscular irritability,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Toxicity: hypotension, respiratory failure, cardiac disturbance</a:t>
                      </a:r>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6162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Topic recap</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Differentiate between  the terms nutrition and nutrients</a:t>
            </a:r>
          </a:p>
          <a:p>
            <a:pPr algn="just">
              <a:lnSpc>
                <a:spcPct val="120000"/>
              </a:lnSpc>
              <a:spcBef>
                <a:spcPts val="0"/>
              </a:spcBef>
              <a:buClrTx/>
              <a:buFont typeface="Wingdings" panose="05000000000000000000" pitchFamily="2" charset="2"/>
              <a:buChar char="q"/>
            </a:pPr>
            <a:r>
              <a:rPr lang="en-US" sz="2600" dirty="0">
                <a:solidFill>
                  <a:schemeClr val="tx1"/>
                </a:solidFill>
              </a:rPr>
              <a:t>List the six classes of nutrients and 2 functions of each</a:t>
            </a:r>
          </a:p>
          <a:p>
            <a:pPr algn="just">
              <a:lnSpc>
                <a:spcPct val="120000"/>
              </a:lnSpc>
              <a:spcBef>
                <a:spcPts val="0"/>
              </a:spcBef>
              <a:buClrTx/>
              <a:buFont typeface="Wingdings" panose="05000000000000000000" pitchFamily="2" charset="2"/>
              <a:buChar char="q"/>
            </a:pPr>
            <a:r>
              <a:rPr lang="en-US" sz="2600" dirty="0">
                <a:solidFill>
                  <a:schemeClr val="tx1"/>
                </a:solidFill>
              </a:rPr>
              <a:t>Giving an example of each, differentiate between a macronutrient and micronutrient</a:t>
            </a:r>
          </a:p>
          <a:p>
            <a:pPr algn="just">
              <a:lnSpc>
                <a:spcPct val="120000"/>
              </a:lnSpc>
              <a:spcBef>
                <a:spcPts val="0"/>
              </a:spcBef>
              <a:buClrTx/>
              <a:buFont typeface="Wingdings" panose="05000000000000000000" pitchFamily="2" charset="2"/>
              <a:buChar char="q"/>
            </a:pPr>
            <a:r>
              <a:rPr lang="en-US" sz="2600" dirty="0">
                <a:solidFill>
                  <a:schemeClr val="tx1"/>
                </a:solidFill>
              </a:rPr>
              <a:t>Describe vitamins and their classification </a:t>
            </a:r>
          </a:p>
          <a:p>
            <a:pPr algn="just">
              <a:lnSpc>
                <a:spcPct val="120000"/>
              </a:lnSpc>
              <a:spcBef>
                <a:spcPts val="0"/>
              </a:spcBef>
              <a:buClrTx/>
              <a:buFont typeface="Wingdings" panose="05000000000000000000" pitchFamily="2" charset="2"/>
              <a:buChar char="q"/>
            </a:pPr>
            <a:r>
              <a:rPr lang="en-US" sz="2600" dirty="0">
                <a:solidFill>
                  <a:schemeClr val="tx1"/>
                </a:solidFill>
              </a:rPr>
              <a:t>What determines whether a mineral is a macro mineral or a micro-(trace)mineral?</a:t>
            </a:r>
          </a:p>
          <a:p>
            <a:pPr algn="just">
              <a:lnSpc>
                <a:spcPct val="120000"/>
              </a:lnSpc>
              <a:spcBef>
                <a:spcPts val="0"/>
              </a:spcBef>
              <a:buClrTx/>
              <a:buFont typeface="Wingdings" panose="05000000000000000000" pitchFamily="2" charset="2"/>
              <a:buChar char="q"/>
            </a:pPr>
            <a:r>
              <a:rPr lang="en-US" sz="2600" dirty="0">
                <a:solidFill>
                  <a:schemeClr val="tx1"/>
                </a:solidFill>
              </a:rPr>
              <a:t>How many kilocalories are in 1 gram of carbohydrate, of protein and of fat?</a:t>
            </a:r>
          </a:p>
          <a:p>
            <a:pPr algn="just">
              <a:lnSpc>
                <a:spcPct val="120000"/>
              </a:lnSpc>
              <a:spcBef>
                <a:spcPts val="0"/>
              </a:spcBef>
              <a:buClrTx/>
              <a:buFont typeface="Wingdings" panose="05000000000000000000" pitchFamily="2" charset="2"/>
              <a:buChar char="q"/>
            </a:pPr>
            <a:r>
              <a:rPr lang="en-US" sz="2600" dirty="0">
                <a:solidFill>
                  <a:schemeClr val="tx1"/>
                </a:solidFill>
              </a:rPr>
              <a:t>Outline the food sources, functions and effects of calcium deficiency in humans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6366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The concepts of a balanced diet</a:t>
            </a:r>
          </a:p>
          <a:p>
            <a:pPr marL="514350" indent="-514350" algn="just">
              <a:lnSpc>
                <a:spcPct val="120000"/>
              </a:lnSpc>
              <a:spcBef>
                <a:spcPts val="0"/>
              </a:spcBef>
              <a:buClrTx/>
              <a:buFont typeface="+mj-lt"/>
              <a:buAutoNum type="arabicPeriod"/>
            </a:pPr>
            <a:r>
              <a:rPr lang="en-US" sz="2600" dirty="0">
                <a:solidFill>
                  <a:schemeClr val="tx1"/>
                </a:solidFill>
              </a:rPr>
              <a:t>Quality (hygiene, sanitation, proper processing, preservation, storage, etc.)</a:t>
            </a:r>
          </a:p>
          <a:p>
            <a:pPr marL="514350" indent="-514350" algn="just">
              <a:lnSpc>
                <a:spcPct val="120000"/>
              </a:lnSpc>
              <a:spcBef>
                <a:spcPts val="0"/>
              </a:spcBef>
              <a:buClrTx/>
              <a:buFont typeface="+mj-lt"/>
              <a:buAutoNum type="arabicPeriod"/>
            </a:pPr>
            <a:r>
              <a:rPr lang="en-US" sz="2600" dirty="0">
                <a:solidFill>
                  <a:schemeClr val="tx1"/>
                </a:solidFill>
              </a:rPr>
              <a:t>Quantity (RDA) - Recommended Dietary Allowance</a:t>
            </a:r>
          </a:p>
          <a:p>
            <a:pPr marL="514350" indent="-514350" algn="just">
              <a:lnSpc>
                <a:spcPct val="120000"/>
              </a:lnSpc>
              <a:spcBef>
                <a:spcPts val="0"/>
              </a:spcBef>
              <a:buClrTx/>
              <a:buFont typeface="+mj-lt"/>
              <a:buAutoNum type="arabicPeriod"/>
            </a:pPr>
            <a:r>
              <a:rPr lang="en-US" sz="2600" dirty="0">
                <a:solidFill>
                  <a:schemeClr val="tx1"/>
                </a:solidFill>
              </a:rPr>
              <a:t>Diversity (variety, access, availability)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3974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Food Quality</a:t>
            </a:r>
            <a:endParaRPr lang="en-GB" sz="2500" b="1" dirty="0">
              <a:solidFill>
                <a:srgbClr val="00B050"/>
              </a:solidFill>
            </a:endParaRPr>
          </a:p>
          <a:p>
            <a:pPr marL="0" indent="0" algn="just">
              <a:lnSpc>
                <a:spcPct val="120000"/>
              </a:lnSpc>
              <a:spcBef>
                <a:spcPts val="0"/>
              </a:spcBef>
              <a:buClrTx/>
              <a:buNone/>
            </a:pPr>
            <a:r>
              <a:rPr lang="en-US" sz="2600" dirty="0">
                <a:solidFill>
                  <a:schemeClr val="tx1"/>
                </a:solidFill>
              </a:rPr>
              <a:t>Factors:</a:t>
            </a:r>
          </a:p>
          <a:p>
            <a:pPr algn="just">
              <a:lnSpc>
                <a:spcPct val="120000"/>
              </a:lnSpc>
              <a:spcBef>
                <a:spcPts val="0"/>
              </a:spcBef>
              <a:buClrTx/>
              <a:buFont typeface="Wingdings" panose="05000000000000000000" pitchFamily="2" charset="2"/>
              <a:buChar char="q"/>
            </a:pPr>
            <a:r>
              <a:rPr lang="en-US" sz="2600" dirty="0">
                <a:solidFill>
                  <a:schemeClr val="tx1"/>
                </a:solidFill>
              </a:rPr>
              <a:t>Hygiene &amp; sanitation, </a:t>
            </a:r>
          </a:p>
          <a:p>
            <a:pPr algn="just">
              <a:lnSpc>
                <a:spcPct val="120000"/>
              </a:lnSpc>
              <a:spcBef>
                <a:spcPts val="0"/>
              </a:spcBef>
              <a:buClrTx/>
              <a:buFont typeface="Wingdings" panose="05000000000000000000" pitchFamily="2" charset="2"/>
              <a:buChar char="q"/>
            </a:pPr>
            <a:r>
              <a:rPr lang="en-US" sz="2600" dirty="0">
                <a:solidFill>
                  <a:schemeClr val="tx1"/>
                </a:solidFill>
              </a:rPr>
              <a:t>Proper processing, preservation &amp; storage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Environmental factors</a:t>
            </a:r>
          </a:p>
          <a:p>
            <a:pPr lvl="1" algn="just">
              <a:lnSpc>
                <a:spcPct val="120000"/>
              </a:lnSpc>
              <a:spcBef>
                <a:spcPts val="0"/>
              </a:spcBef>
              <a:buClrTx/>
              <a:buFont typeface="Wingdings" panose="05000000000000000000" pitchFamily="2" charset="2"/>
              <a:buChar char="§"/>
            </a:pPr>
            <a:r>
              <a:rPr lang="en-US" sz="2600" dirty="0">
                <a:solidFill>
                  <a:schemeClr val="tx1"/>
                </a:solidFill>
              </a:rPr>
              <a:t>Physical: weather (sunshine, wind, rain </a:t>
            </a:r>
            <a:r>
              <a:rPr lang="en-US" sz="2600" dirty="0" err="1">
                <a:solidFill>
                  <a:schemeClr val="tx1"/>
                </a:solidFill>
              </a:rPr>
              <a:t>etc</a:t>
            </a:r>
            <a:r>
              <a:rPr lang="en-US" sz="2600" dirty="0">
                <a:solidFill>
                  <a:schemeClr val="tx1"/>
                </a:solidFill>
              </a:rPr>
              <a:t>)</a:t>
            </a:r>
          </a:p>
          <a:p>
            <a:pPr lvl="1" algn="just">
              <a:lnSpc>
                <a:spcPct val="120000"/>
              </a:lnSpc>
              <a:spcBef>
                <a:spcPts val="0"/>
              </a:spcBef>
              <a:buClrTx/>
              <a:buFont typeface="Wingdings" panose="05000000000000000000" pitchFamily="2" charset="2"/>
              <a:buChar char="§"/>
            </a:pPr>
            <a:r>
              <a:rPr lang="en-US" sz="2600" dirty="0">
                <a:solidFill>
                  <a:schemeClr val="tx1"/>
                </a:solidFill>
              </a:rPr>
              <a:t>Chemical: poisonous component </a:t>
            </a:r>
          </a:p>
          <a:p>
            <a:pPr lvl="1" algn="just">
              <a:lnSpc>
                <a:spcPct val="120000"/>
              </a:lnSpc>
              <a:spcBef>
                <a:spcPts val="0"/>
              </a:spcBef>
              <a:buClrTx/>
              <a:buFont typeface="Wingdings" panose="05000000000000000000" pitchFamily="2" charset="2"/>
              <a:buChar char="§"/>
            </a:pPr>
            <a:r>
              <a:rPr lang="en-US" sz="2600" dirty="0">
                <a:solidFill>
                  <a:schemeClr val="tx1"/>
                </a:solidFill>
              </a:rPr>
              <a:t>Biological : insects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7875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Food Quantity</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guidelines for health promotion</a:t>
            </a:r>
          </a:p>
          <a:p>
            <a:pPr algn="just">
              <a:lnSpc>
                <a:spcPct val="120000"/>
              </a:lnSpc>
              <a:spcBef>
                <a:spcPts val="0"/>
              </a:spcBef>
              <a:buClrTx/>
              <a:buFont typeface="Wingdings" panose="05000000000000000000" pitchFamily="2" charset="2"/>
              <a:buChar char="q"/>
            </a:pPr>
            <a:r>
              <a:rPr lang="en-US" sz="2600" dirty="0">
                <a:solidFill>
                  <a:schemeClr val="tx1"/>
                </a:solidFill>
              </a:rPr>
              <a:t>e.g. nutrition standards such as:</a:t>
            </a:r>
          </a:p>
          <a:p>
            <a:pPr lvl="1" algn="just">
              <a:lnSpc>
                <a:spcPct val="120000"/>
              </a:lnSpc>
              <a:spcBef>
                <a:spcPts val="0"/>
              </a:spcBef>
              <a:buClrTx/>
              <a:buFont typeface="Wingdings" panose="05000000000000000000" pitchFamily="2" charset="2"/>
              <a:buChar char="§"/>
            </a:pPr>
            <a:r>
              <a:rPr lang="en-US" sz="2600" dirty="0">
                <a:solidFill>
                  <a:schemeClr val="tx1"/>
                </a:solidFill>
              </a:rPr>
              <a:t>RDA’s</a:t>
            </a:r>
          </a:p>
          <a:p>
            <a:pPr lvl="1" algn="just">
              <a:lnSpc>
                <a:spcPct val="120000"/>
              </a:lnSpc>
              <a:spcBef>
                <a:spcPts val="0"/>
              </a:spcBef>
              <a:buClrTx/>
              <a:buFont typeface="Wingdings" panose="05000000000000000000" pitchFamily="2" charset="2"/>
              <a:buChar char="§"/>
            </a:pPr>
            <a:r>
              <a:rPr lang="en-US" sz="2600" dirty="0">
                <a:solidFill>
                  <a:schemeClr val="tx1"/>
                </a:solidFill>
              </a:rPr>
              <a:t>Food group guides (food pyramid)</a:t>
            </a:r>
          </a:p>
          <a:p>
            <a:pPr lvl="1" algn="just">
              <a:lnSpc>
                <a:spcPct val="120000"/>
              </a:lnSpc>
              <a:spcBef>
                <a:spcPts val="0"/>
              </a:spcBef>
              <a:buClrTx/>
              <a:buFont typeface="Wingdings" panose="05000000000000000000" pitchFamily="2" charset="2"/>
              <a:buChar char="§"/>
            </a:pPr>
            <a:r>
              <a:rPr lang="en-US" sz="2600" dirty="0">
                <a:solidFill>
                  <a:schemeClr val="tx1"/>
                </a:solidFill>
              </a:rPr>
              <a:t>Health promotion guidelines</a:t>
            </a:r>
          </a:p>
          <a:p>
            <a:pPr lvl="2" algn="just">
              <a:lnSpc>
                <a:spcPct val="120000"/>
              </a:lnSpc>
              <a:spcBef>
                <a:spcPts val="0"/>
              </a:spcBef>
              <a:buClrTx/>
              <a:buFont typeface="Courier New" panose="02070309020205020404" pitchFamily="49" charset="0"/>
              <a:buChar char="o"/>
            </a:pPr>
            <a:r>
              <a:rPr lang="en-US" sz="2600" dirty="0">
                <a:solidFill>
                  <a:schemeClr val="tx1"/>
                </a:solidFill>
              </a:rPr>
              <a:t>They are either country specific or developed for management of nutrition related diseases such as dietary guidelines for HIV/AIDS, cancer, diabetes and CHD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9603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just">
              <a:lnSpc>
                <a:spcPct val="120000"/>
              </a:lnSpc>
              <a:spcBef>
                <a:spcPts val="0"/>
              </a:spcBef>
              <a:buClrTx/>
              <a:buNone/>
            </a:pPr>
            <a:r>
              <a:rPr lang="en-US" sz="2600" b="1" dirty="0">
                <a:solidFill>
                  <a:srgbClr val="00B050"/>
                </a:solidFill>
              </a:rPr>
              <a:t>Food Pyramid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49</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95DE9A12-1592-4628-A80C-DA014538E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609600"/>
            <a:ext cx="8372475" cy="600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2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914400"/>
            <a:ext cx="8686800" cy="5791200"/>
          </a:xfrm>
        </p:spPr>
        <p:txBody>
          <a:bodyPr>
            <a:normAutofit fontScale="77500" lnSpcReduction="20000"/>
          </a:bodyPr>
          <a:lstStyle/>
          <a:p>
            <a:pPr marL="514350" indent="-514350" algn="just">
              <a:spcBef>
                <a:spcPts val="0"/>
              </a:spcBef>
              <a:buClrTx/>
              <a:buFont typeface="+mj-lt"/>
              <a:buAutoNum type="arabicPeriod"/>
            </a:pPr>
            <a:r>
              <a:rPr lang="en-US" sz="3200" b="1" dirty="0"/>
              <a:t>Human Nutrition: </a:t>
            </a:r>
            <a:r>
              <a:rPr lang="en-US" sz="3200" dirty="0"/>
              <a:t>Introduction, food groups, common nutritional disorders, prevention and control, Diet for special groups</a:t>
            </a:r>
          </a:p>
          <a:p>
            <a:pPr marL="514350" indent="-514350" algn="just">
              <a:spcBef>
                <a:spcPts val="0"/>
              </a:spcBef>
              <a:buClrTx/>
              <a:buFont typeface="+mj-lt"/>
              <a:buAutoNum type="arabicPeriod"/>
            </a:pPr>
            <a:r>
              <a:rPr lang="en-US" sz="3200" b="1" dirty="0"/>
              <a:t>Introduction to environmental health: </a:t>
            </a:r>
            <a:r>
              <a:rPr lang="en-US" sz="3200" dirty="0"/>
              <a:t>definitions, types of environment, factors influencing the environment, pest and rodents control, pollution: sources of pollution and its control.</a:t>
            </a:r>
          </a:p>
          <a:p>
            <a:pPr marL="514350" indent="-514350" algn="just">
              <a:spcBef>
                <a:spcPts val="0"/>
              </a:spcBef>
              <a:buClrTx/>
              <a:buFont typeface="+mj-lt"/>
              <a:buAutoNum type="arabicPeriod"/>
            </a:pPr>
            <a:r>
              <a:rPr lang="en-US" sz="3200" b="1" dirty="0"/>
              <a:t>Waste management and housing:</a:t>
            </a:r>
            <a:r>
              <a:rPr lang="en-US" sz="3200" dirty="0"/>
              <a:t> Definition, types of waste, disposal methods and sewage treatment. Housing: definitions, house patterns in the community, characteristics of a good house and diseases associated with housing.</a:t>
            </a:r>
          </a:p>
          <a:p>
            <a:pPr marL="514350" indent="-514350" algn="just">
              <a:spcBef>
                <a:spcPts val="0"/>
              </a:spcBef>
              <a:buClrTx/>
              <a:buFont typeface="+mj-lt"/>
              <a:buAutoNum type="arabicPeriod"/>
            </a:pPr>
            <a:r>
              <a:rPr lang="en-US" sz="3200" b="1" dirty="0"/>
              <a:t>Water supply and food hygiene: </a:t>
            </a:r>
            <a:r>
              <a:rPr lang="en-US" sz="3200" dirty="0"/>
              <a:t>Definition, sources, protection, sampling, treatment and storage, water borne diseases. Food hygiene: definition, handling and storage, food spoilage, hygiene principles, common poisonous foods, milk and milk products. Public Health Act (Cap 242)</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656698"/>
          </a:xfrm>
        </p:spPr>
        <p:txBody>
          <a:bodyPr>
            <a:normAutofit/>
          </a:bodyPr>
          <a:lstStyle/>
          <a:p>
            <a:pPr marL="0" indent="0" algn="just">
              <a:lnSpc>
                <a:spcPct val="120000"/>
              </a:lnSpc>
              <a:spcBef>
                <a:spcPts val="0"/>
              </a:spcBef>
              <a:buClrTx/>
              <a:buNone/>
            </a:pPr>
            <a:r>
              <a:rPr lang="en-US" sz="2600" b="1" dirty="0">
                <a:solidFill>
                  <a:srgbClr val="00B050"/>
                </a:solidFill>
              </a:rPr>
              <a:t>Food Pyramid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AB51A170-29B8-405C-8041-3BD4099FC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1"/>
            <a:ext cx="8610600" cy="61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395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just">
              <a:lnSpc>
                <a:spcPct val="120000"/>
              </a:lnSpc>
              <a:spcBef>
                <a:spcPts val="0"/>
              </a:spcBef>
              <a:buClrTx/>
              <a:buNone/>
            </a:pPr>
            <a:r>
              <a:rPr lang="en-US" sz="2600" dirty="0">
                <a:solidFill>
                  <a:srgbClr val="00B050"/>
                </a:solidFill>
              </a:rPr>
              <a:t>Food Pyramid</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EAC52A56-C4B1-4C01-A498-FB2072827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5" y="571500"/>
            <a:ext cx="9124956"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063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B050"/>
                </a:solidFill>
              </a:rPr>
              <a:t>Food diversity</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Variety: balanced diet, education   </a:t>
            </a:r>
          </a:p>
          <a:p>
            <a:pPr algn="just">
              <a:lnSpc>
                <a:spcPct val="120000"/>
              </a:lnSpc>
              <a:spcBef>
                <a:spcPts val="0"/>
              </a:spcBef>
              <a:buClrTx/>
              <a:buFont typeface="Wingdings" panose="05000000000000000000" pitchFamily="2" charset="2"/>
              <a:buChar char="q"/>
            </a:pPr>
            <a:r>
              <a:rPr lang="en-US" sz="2600" dirty="0">
                <a:solidFill>
                  <a:schemeClr val="tx1"/>
                </a:solidFill>
              </a:rPr>
              <a:t>Access determined by: income, infrastructure, etc.</a:t>
            </a:r>
          </a:p>
          <a:p>
            <a:pPr algn="just">
              <a:lnSpc>
                <a:spcPct val="120000"/>
              </a:lnSpc>
              <a:spcBef>
                <a:spcPts val="0"/>
              </a:spcBef>
              <a:buClrTx/>
              <a:buFont typeface="Wingdings" panose="05000000000000000000" pitchFamily="2" charset="2"/>
              <a:buChar char="q"/>
            </a:pPr>
            <a:r>
              <a:rPr lang="en-US" sz="2600" dirty="0">
                <a:solidFill>
                  <a:schemeClr val="tx1"/>
                </a:solidFill>
              </a:rPr>
              <a:t>Availability determined by: land, water, political stability, education.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20145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marL="0" indent="0" algn="ctr">
              <a:lnSpc>
                <a:spcPct val="120000"/>
              </a:lnSpc>
              <a:spcBef>
                <a:spcPts val="0"/>
              </a:spcBef>
              <a:buClrTx/>
              <a:buNone/>
            </a:pPr>
            <a:r>
              <a:rPr lang="en-US" sz="2600" b="1" dirty="0">
                <a:solidFill>
                  <a:srgbClr val="00B050"/>
                </a:solidFill>
              </a:rPr>
              <a:t>Eating Healthy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pic>
        <p:nvPicPr>
          <p:cNvPr id="4" name="Picture 2">
            <a:extLst>
              <a:ext uri="{FF2B5EF4-FFF2-40B4-BE49-F238E27FC236}">
                <a16:creationId xmlns:a16="http://schemas.microsoft.com/office/drawing/2014/main" id="{BC11B0FD-BF5C-4B9D-A21E-0C8507BFB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4" y="547262"/>
            <a:ext cx="9105912" cy="613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081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77276" cy="6656698"/>
          </a:xfrm>
        </p:spPr>
        <p:txBody>
          <a:bodyPr>
            <a:normAutofit lnSpcReduction="10000"/>
          </a:bodyPr>
          <a:lstStyle/>
          <a:p>
            <a:pPr marL="0" indent="0" algn="ctr">
              <a:lnSpc>
                <a:spcPct val="120000"/>
              </a:lnSpc>
              <a:spcBef>
                <a:spcPts val="0"/>
              </a:spcBef>
              <a:buClrTx/>
              <a:buNone/>
            </a:pPr>
            <a:r>
              <a:rPr lang="en-US" sz="2600" b="1" dirty="0">
                <a:solidFill>
                  <a:srgbClr val="00B050"/>
                </a:solidFill>
              </a:rPr>
              <a:t>NUTRITION ASSESSMENT</a:t>
            </a:r>
          </a:p>
          <a:p>
            <a:pPr algn="just">
              <a:lnSpc>
                <a:spcPct val="120000"/>
              </a:lnSpc>
              <a:spcBef>
                <a:spcPts val="0"/>
              </a:spcBef>
              <a:buClrTx/>
              <a:buFont typeface="Wingdings" panose="05000000000000000000" pitchFamily="2" charset="2"/>
              <a:buChar char="q"/>
            </a:pPr>
            <a:r>
              <a:rPr lang="en-US" sz="2600" b="1" dirty="0">
                <a:solidFill>
                  <a:srgbClr val="0070C0"/>
                </a:solidFill>
              </a:rPr>
              <a:t>Nutritional status </a:t>
            </a:r>
            <a:r>
              <a:rPr lang="en-US" sz="2600" dirty="0">
                <a:solidFill>
                  <a:schemeClr val="tx1"/>
                </a:solidFill>
              </a:rPr>
              <a:t>is a condition in the body resulting from intakes, absorption and use of food.</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is a term encompassing under nutrition (wasting, stunting, underweight and deficiencies of essential vitamins and minerals) and over nutrition(obesity)</a:t>
            </a:r>
          </a:p>
          <a:p>
            <a:pPr algn="just">
              <a:lnSpc>
                <a:spcPct val="120000"/>
              </a:lnSpc>
              <a:spcBef>
                <a:spcPts val="0"/>
              </a:spcBef>
              <a:buClrTx/>
              <a:buFont typeface="Wingdings" panose="05000000000000000000" pitchFamily="2" charset="2"/>
              <a:buChar char="q"/>
            </a:pPr>
            <a:r>
              <a:rPr lang="en-US" sz="2600" dirty="0">
                <a:solidFill>
                  <a:schemeClr val="tx1"/>
                </a:solidFill>
              </a:rPr>
              <a:t>Acute malnutrition (wasting) is the result of recent rapid weight loss or failure to gain weight and is associated with an increased risk of mortality. can be moderate or severe</a:t>
            </a:r>
          </a:p>
          <a:p>
            <a:pPr algn="just">
              <a:lnSpc>
                <a:spcPct val="120000"/>
              </a:lnSpc>
              <a:spcBef>
                <a:spcPts val="0"/>
              </a:spcBef>
              <a:buClrTx/>
              <a:buFont typeface="Wingdings" panose="05000000000000000000" pitchFamily="2" charset="2"/>
              <a:buChar char="q"/>
            </a:pPr>
            <a:r>
              <a:rPr lang="en-US" sz="2600" dirty="0">
                <a:solidFill>
                  <a:schemeClr val="tx1"/>
                </a:solidFill>
              </a:rPr>
              <a:t>Chronic malnutrition (stunting) is the result of inadequate nutrition over a much longer period of time and is associated with an increased risk of disease/eventual death</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50037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798094"/>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Underweight is the outcome of wasting or stunting or a combination of both and is associated with poor growth and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Undernutrition can be identified by assessing an individual’s nutritional status, meaning the internal state of an individual as it relates to the availability and utilisation of nutrients at the cellular level. </a:t>
            </a:r>
          </a:p>
          <a:p>
            <a:pPr algn="just">
              <a:lnSpc>
                <a:spcPct val="120000"/>
              </a:lnSpc>
              <a:spcBef>
                <a:spcPts val="0"/>
              </a:spcBef>
              <a:buClrTx/>
              <a:buFont typeface="Wingdings" panose="05000000000000000000" pitchFamily="2" charset="2"/>
              <a:buChar char="q"/>
            </a:pPr>
            <a:r>
              <a:rPr lang="en-US" sz="2600" dirty="0">
                <a:solidFill>
                  <a:schemeClr val="tx1"/>
                </a:solidFill>
              </a:rPr>
              <a:t>This state cannot be observed directly so observable indicators are used instead. There are four indicators, however none of them, by themselves or in combination, are capable of providing a full picture of an individual's nutritional status.</a:t>
            </a:r>
          </a:p>
          <a:p>
            <a:pPr algn="just">
              <a:lnSpc>
                <a:spcPct val="120000"/>
              </a:lnSpc>
              <a:spcBef>
                <a:spcPts val="0"/>
              </a:spcBef>
              <a:buClrTx/>
              <a:buFont typeface="Wingdings" panose="05000000000000000000" pitchFamily="2" charset="2"/>
              <a:buChar char="q"/>
            </a:pPr>
            <a:r>
              <a:rPr lang="en-US" sz="2600" dirty="0">
                <a:solidFill>
                  <a:schemeClr val="tx1"/>
                </a:solidFill>
              </a:rPr>
              <a:t>They are instead proxy indicators of nutritional status. </a:t>
            </a:r>
          </a:p>
          <a:p>
            <a:pPr marL="0" indent="0" algn="just">
              <a:lnSpc>
                <a:spcPct val="120000"/>
              </a:lnSpc>
              <a:spcBef>
                <a:spcPts val="0"/>
              </a:spcBef>
              <a:buClrTx/>
              <a:buNone/>
            </a:pPr>
            <a:r>
              <a:rPr lang="en-US" sz="2600" dirty="0">
                <a:solidFill>
                  <a:schemeClr val="tx1"/>
                </a:solidFill>
              </a:rPr>
              <a:t>‘‘Underweight, stunting, wasting and overweight’’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37659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Nutritional Assessment includes A, B, C, D approach</a:t>
            </a:r>
          </a:p>
          <a:p>
            <a:pPr lvl="1" algn="just">
              <a:lnSpc>
                <a:spcPct val="120000"/>
              </a:lnSpc>
              <a:spcBef>
                <a:spcPts val="0"/>
              </a:spcBef>
              <a:buClrTx/>
              <a:buFont typeface="Wingdings" panose="05000000000000000000" pitchFamily="2" charset="2"/>
              <a:buChar char="§"/>
            </a:pPr>
            <a:r>
              <a:rPr lang="en-US" sz="2400" dirty="0">
                <a:solidFill>
                  <a:schemeClr val="tx1"/>
                </a:solidFill>
              </a:rPr>
              <a:t>Anthropometry</a:t>
            </a:r>
          </a:p>
          <a:p>
            <a:pPr lvl="1" algn="just">
              <a:lnSpc>
                <a:spcPct val="120000"/>
              </a:lnSpc>
              <a:spcBef>
                <a:spcPts val="0"/>
              </a:spcBef>
              <a:buClrTx/>
              <a:buFont typeface="Wingdings" panose="05000000000000000000" pitchFamily="2" charset="2"/>
              <a:buChar char="§"/>
            </a:pPr>
            <a:r>
              <a:rPr lang="en-US" sz="2400" dirty="0">
                <a:solidFill>
                  <a:schemeClr val="tx1"/>
                </a:solidFill>
              </a:rPr>
              <a:t>Biochemical analysis (Laboratory data)</a:t>
            </a:r>
          </a:p>
          <a:p>
            <a:pPr lvl="1" algn="just">
              <a:lnSpc>
                <a:spcPct val="120000"/>
              </a:lnSpc>
              <a:spcBef>
                <a:spcPts val="0"/>
              </a:spcBef>
              <a:buClrTx/>
              <a:buFont typeface="Wingdings" panose="05000000000000000000" pitchFamily="2" charset="2"/>
              <a:buChar char="§"/>
            </a:pPr>
            <a:r>
              <a:rPr lang="en-US" sz="2400" dirty="0">
                <a:solidFill>
                  <a:schemeClr val="tx1"/>
                </a:solidFill>
              </a:rPr>
              <a:t>Clinical assessment (Physical examination)</a:t>
            </a:r>
          </a:p>
          <a:p>
            <a:pPr lvl="1" algn="just">
              <a:lnSpc>
                <a:spcPct val="120000"/>
              </a:lnSpc>
              <a:spcBef>
                <a:spcPts val="0"/>
              </a:spcBef>
              <a:buClrTx/>
              <a:buFont typeface="Wingdings" panose="05000000000000000000" pitchFamily="2" charset="2"/>
              <a:buChar char="§"/>
            </a:pPr>
            <a:r>
              <a:rPr lang="en-US" sz="2400" dirty="0">
                <a:solidFill>
                  <a:schemeClr val="tx1"/>
                </a:solidFill>
              </a:rPr>
              <a:t>Dietary evaluations (History taking)</a:t>
            </a:r>
          </a:p>
          <a:p>
            <a:pPr marL="0" indent="0" algn="ctr">
              <a:lnSpc>
                <a:spcPct val="120000"/>
              </a:lnSpc>
              <a:spcBef>
                <a:spcPts val="0"/>
              </a:spcBef>
              <a:buClrTx/>
              <a:buNone/>
            </a:pPr>
            <a:r>
              <a:rPr lang="en-US" sz="2600" b="1" dirty="0">
                <a:solidFill>
                  <a:srgbClr val="00B050"/>
                </a:solidFill>
              </a:rPr>
              <a:t>Purpose of Nutritional assessments: </a:t>
            </a:r>
          </a:p>
          <a:p>
            <a:pPr algn="just">
              <a:lnSpc>
                <a:spcPct val="120000"/>
              </a:lnSpc>
              <a:spcBef>
                <a:spcPts val="0"/>
              </a:spcBef>
              <a:buClrTx/>
              <a:buFont typeface="Wingdings" panose="05000000000000000000" pitchFamily="2" charset="2"/>
              <a:buChar char="q"/>
            </a:pPr>
            <a:r>
              <a:rPr lang="en-US" sz="2600" dirty="0">
                <a:solidFill>
                  <a:schemeClr val="tx1"/>
                </a:solidFill>
              </a:rPr>
              <a:t>Identify nutritional problems</a:t>
            </a:r>
          </a:p>
          <a:p>
            <a:pPr algn="just">
              <a:lnSpc>
                <a:spcPct val="120000"/>
              </a:lnSpc>
              <a:spcBef>
                <a:spcPts val="0"/>
              </a:spcBef>
              <a:buClrTx/>
              <a:buFont typeface="Wingdings" panose="05000000000000000000" pitchFamily="2" charset="2"/>
              <a:buChar char="q"/>
            </a:pPr>
            <a:r>
              <a:rPr lang="en-US" sz="2600" dirty="0">
                <a:solidFill>
                  <a:schemeClr val="tx1"/>
                </a:solidFill>
              </a:rPr>
              <a:t>Assess prevalence </a:t>
            </a:r>
          </a:p>
          <a:p>
            <a:pPr algn="just">
              <a:lnSpc>
                <a:spcPct val="120000"/>
              </a:lnSpc>
              <a:spcBef>
                <a:spcPts val="0"/>
              </a:spcBef>
              <a:buClrTx/>
              <a:buFont typeface="Wingdings" panose="05000000000000000000" pitchFamily="2" charset="2"/>
              <a:buChar char="q"/>
            </a:pPr>
            <a:r>
              <a:rPr lang="en-US" sz="2600" dirty="0">
                <a:solidFill>
                  <a:schemeClr val="tx1"/>
                </a:solidFill>
              </a:rPr>
              <a:t>Identify causative factors (immediate, underlying and basic)</a:t>
            </a:r>
          </a:p>
          <a:p>
            <a:pPr algn="just">
              <a:lnSpc>
                <a:spcPct val="120000"/>
              </a:lnSpc>
              <a:spcBef>
                <a:spcPts val="0"/>
              </a:spcBef>
              <a:buClrTx/>
              <a:buFont typeface="Wingdings" panose="05000000000000000000" pitchFamily="2" charset="2"/>
              <a:buChar char="q"/>
            </a:pPr>
            <a:r>
              <a:rPr lang="en-US" sz="2600" dirty="0">
                <a:solidFill>
                  <a:schemeClr val="tx1"/>
                </a:solidFill>
              </a:rPr>
              <a:t>Identify most appropriate intervention </a:t>
            </a:r>
          </a:p>
          <a:p>
            <a:pPr algn="just">
              <a:lnSpc>
                <a:spcPct val="120000"/>
              </a:lnSpc>
              <a:spcBef>
                <a:spcPts val="0"/>
              </a:spcBef>
              <a:buClrTx/>
              <a:buFont typeface="Wingdings" panose="05000000000000000000" pitchFamily="2" charset="2"/>
              <a:buChar char="q"/>
            </a:pPr>
            <a:r>
              <a:rPr lang="en-US" sz="2600" dirty="0">
                <a:solidFill>
                  <a:schemeClr val="tx1"/>
                </a:solidFill>
              </a:rPr>
              <a:t>Assess food security situation </a:t>
            </a:r>
          </a:p>
          <a:p>
            <a:pPr algn="just">
              <a:lnSpc>
                <a:spcPct val="120000"/>
              </a:lnSpc>
              <a:spcBef>
                <a:spcPts val="0"/>
              </a:spcBef>
              <a:buClrTx/>
              <a:buFont typeface="Wingdings" panose="05000000000000000000" pitchFamily="2" charset="2"/>
              <a:buChar char="q"/>
            </a:pPr>
            <a:r>
              <a:rPr lang="en-US" sz="2600" dirty="0">
                <a:solidFill>
                  <a:schemeClr val="tx1"/>
                </a:solidFill>
              </a:rPr>
              <a:t>Identify most affected group/at risk </a:t>
            </a:r>
          </a:p>
          <a:p>
            <a:pPr algn="just">
              <a:lnSpc>
                <a:spcPct val="120000"/>
              </a:lnSpc>
              <a:spcBef>
                <a:spcPts val="0"/>
              </a:spcBef>
              <a:buClrTx/>
              <a:buFont typeface="Wingdings" panose="05000000000000000000" pitchFamily="2" charset="2"/>
              <a:buChar char="q"/>
            </a:pPr>
            <a:r>
              <a:rPr lang="en-US" sz="2600" dirty="0">
                <a:solidFill>
                  <a:schemeClr val="tx1"/>
                </a:solidFill>
              </a:rPr>
              <a:t>Evaluate an existing nutritional program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9786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9953"/>
            <a:ext cx="8896355" cy="6656698"/>
          </a:xfrm>
        </p:spPr>
        <p:txBody>
          <a:bodyPr>
            <a:normAutofit fontScale="85000" lnSpcReduction="10000"/>
          </a:bodyPr>
          <a:lstStyle/>
          <a:p>
            <a:pPr marL="0" indent="0" algn="just">
              <a:lnSpc>
                <a:spcPct val="120000"/>
              </a:lnSpc>
              <a:spcBef>
                <a:spcPts val="0"/>
              </a:spcBef>
              <a:buClrTx/>
              <a:buNone/>
            </a:pPr>
            <a:r>
              <a:rPr lang="en-US" sz="2800" b="1" dirty="0">
                <a:solidFill>
                  <a:srgbClr val="00B050"/>
                </a:solidFill>
              </a:rPr>
              <a:t>Community Nutrition Assessment Methods </a:t>
            </a:r>
          </a:p>
          <a:p>
            <a:pPr marL="0" indent="0" algn="just">
              <a:lnSpc>
                <a:spcPct val="120000"/>
              </a:lnSpc>
              <a:spcBef>
                <a:spcPts val="0"/>
              </a:spcBef>
              <a:buClrTx/>
              <a:buNone/>
            </a:pPr>
            <a:r>
              <a:rPr lang="en-US" sz="2800" b="1" dirty="0">
                <a:solidFill>
                  <a:srgbClr val="0070C0"/>
                </a:solidFill>
              </a:rPr>
              <a:t>1. Anthropometry</a:t>
            </a:r>
          </a:p>
          <a:p>
            <a:pPr algn="just">
              <a:lnSpc>
                <a:spcPct val="120000"/>
              </a:lnSpc>
              <a:spcBef>
                <a:spcPts val="0"/>
              </a:spcBef>
              <a:buClrTx/>
              <a:buFont typeface="Wingdings" panose="05000000000000000000" pitchFamily="2" charset="2"/>
              <a:buChar char="q"/>
            </a:pPr>
            <a:r>
              <a:rPr lang="en-US" sz="2800" dirty="0">
                <a:solidFill>
                  <a:schemeClr val="tx1"/>
                </a:solidFill>
              </a:rPr>
              <a:t>The method that is most widely used in an emergency. It implies assessing the attainment of growth based on measures of physical characteristics of the body (e.g., weight, height, etc.)</a:t>
            </a:r>
          </a:p>
          <a:p>
            <a:pPr algn="just">
              <a:lnSpc>
                <a:spcPct val="120000"/>
              </a:lnSpc>
              <a:spcBef>
                <a:spcPts val="0"/>
              </a:spcBef>
              <a:buClrTx/>
              <a:buFont typeface="Wingdings" panose="05000000000000000000" pitchFamily="2" charset="2"/>
              <a:buChar char="q"/>
            </a:pPr>
            <a:r>
              <a:rPr lang="en-US" sz="2800" dirty="0">
                <a:solidFill>
                  <a:schemeClr val="tx1"/>
                </a:solidFill>
              </a:rPr>
              <a:t>Anthropometry is the use of body measurements such as weight, height and mid-upper arm circumference (</a:t>
            </a:r>
            <a:r>
              <a:rPr lang="en-US" sz="2800" dirty="0" err="1">
                <a:solidFill>
                  <a:schemeClr val="tx1"/>
                </a:solidFill>
              </a:rPr>
              <a:t>MUAC</a:t>
            </a:r>
            <a:r>
              <a:rPr lang="en-US" sz="2800" dirty="0">
                <a:solidFill>
                  <a:schemeClr val="tx1"/>
                </a:solidFill>
              </a:rPr>
              <a:t>), in combination with age and sex, to gauge growth or failure to grow</a:t>
            </a:r>
          </a:p>
          <a:p>
            <a:pPr algn="just">
              <a:lnSpc>
                <a:spcPct val="120000"/>
              </a:lnSpc>
              <a:spcBef>
                <a:spcPts val="0"/>
              </a:spcBef>
              <a:buClrTx/>
              <a:buFont typeface="Wingdings" panose="05000000000000000000" pitchFamily="2" charset="2"/>
              <a:buChar char="q"/>
            </a:pPr>
            <a:r>
              <a:rPr lang="en-US" sz="2800" dirty="0">
                <a:solidFill>
                  <a:schemeClr val="tx1"/>
                </a:solidFill>
              </a:rPr>
              <a:t>Anthropometry cannot be used to detect all forms of undernutrition. It cannot be used to measure micronutrient malnutrition, but it can be used to assess:</a:t>
            </a:r>
          </a:p>
          <a:p>
            <a:pPr lvl="1" algn="just">
              <a:lnSpc>
                <a:spcPct val="120000"/>
              </a:lnSpc>
              <a:spcBef>
                <a:spcPts val="0"/>
              </a:spcBef>
              <a:buClrTx/>
              <a:buFont typeface="Wingdings" panose="05000000000000000000" pitchFamily="2" charset="2"/>
              <a:buChar char="ü"/>
            </a:pPr>
            <a:r>
              <a:rPr lang="en-US" sz="2800" dirty="0">
                <a:solidFill>
                  <a:schemeClr val="tx1"/>
                </a:solidFill>
              </a:rPr>
              <a:t>Wasting</a:t>
            </a:r>
          </a:p>
          <a:p>
            <a:pPr lvl="1" algn="just">
              <a:lnSpc>
                <a:spcPct val="120000"/>
              </a:lnSpc>
              <a:spcBef>
                <a:spcPts val="0"/>
              </a:spcBef>
              <a:buClrTx/>
              <a:buFont typeface="Wingdings" panose="05000000000000000000" pitchFamily="2" charset="2"/>
              <a:buChar char="ü"/>
            </a:pPr>
            <a:r>
              <a:rPr lang="en-US" sz="2800" dirty="0">
                <a:solidFill>
                  <a:schemeClr val="tx1"/>
                </a:solidFill>
              </a:rPr>
              <a:t>Stunting</a:t>
            </a:r>
          </a:p>
          <a:p>
            <a:pPr lvl="1" algn="just">
              <a:lnSpc>
                <a:spcPct val="120000"/>
              </a:lnSpc>
              <a:spcBef>
                <a:spcPts val="0"/>
              </a:spcBef>
              <a:buClrTx/>
              <a:buFont typeface="Wingdings" panose="05000000000000000000" pitchFamily="2" charset="2"/>
              <a:buChar char="ü"/>
            </a:pPr>
            <a:r>
              <a:rPr lang="en-US" sz="2800" dirty="0">
                <a:solidFill>
                  <a:schemeClr val="tx1"/>
                </a:solidFill>
              </a:rPr>
              <a:t>Underweight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7780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Anthropometry </a:t>
            </a:r>
          </a:p>
          <a:p>
            <a:pPr algn="just">
              <a:lnSpc>
                <a:spcPct val="120000"/>
              </a:lnSpc>
              <a:spcBef>
                <a:spcPts val="0"/>
              </a:spcBef>
              <a:buClrTx/>
              <a:buFont typeface="Wingdings" panose="05000000000000000000" pitchFamily="2" charset="2"/>
              <a:buChar char="q"/>
            </a:pPr>
            <a:r>
              <a:rPr lang="en-US" sz="2600" dirty="0">
                <a:solidFill>
                  <a:schemeClr val="tx1"/>
                </a:solidFill>
              </a:rPr>
              <a:t>Measuring the weight, height and proportion of the human body in relation to age. </a:t>
            </a:r>
          </a:p>
          <a:p>
            <a:pPr algn="just">
              <a:lnSpc>
                <a:spcPct val="120000"/>
              </a:lnSpc>
              <a:spcBef>
                <a:spcPts val="0"/>
              </a:spcBef>
              <a:buClrTx/>
              <a:buFont typeface="Wingdings" panose="05000000000000000000" pitchFamily="2" charset="2"/>
              <a:buChar char="q"/>
            </a:pPr>
            <a:r>
              <a:rPr lang="en-US" sz="2600" dirty="0">
                <a:solidFill>
                  <a:schemeClr val="tx1"/>
                </a:solidFill>
              </a:rPr>
              <a:t>Height &amp; circumference is a measure of chronic malnutrition. </a:t>
            </a:r>
          </a:p>
          <a:p>
            <a:pPr algn="just">
              <a:lnSpc>
                <a:spcPct val="120000"/>
              </a:lnSpc>
              <a:spcBef>
                <a:spcPts val="0"/>
              </a:spcBef>
              <a:buClrTx/>
              <a:buFont typeface="Wingdings" panose="05000000000000000000" pitchFamily="2" charset="2"/>
              <a:buChar char="q"/>
            </a:pPr>
            <a:r>
              <a:rPr lang="en-US" sz="2600" dirty="0">
                <a:solidFill>
                  <a:schemeClr val="tx1"/>
                </a:solidFill>
              </a:rPr>
              <a:t>Weight &amp; skin fold thickness is a measure of acute malnutrition.</a:t>
            </a:r>
          </a:p>
          <a:p>
            <a:pPr marL="0" indent="0" algn="just">
              <a:lnSpc>
                <a:spcPct val="120000"/>
              </a:lnSpc>
              <a:spcBef>
                <a:spcPts val="0"/>
              </a:spcBef>
              <a:buClrTx/>
              <a:buNone/>
            </a:pPr>
            <a:r>
              <a:rPr lang="en-US" sz="2600" b="1" dirty="0">
                <a:solidFill>
                  <a:schemeClr val="tx1"/>
                </a:solidFill>
              </a:rPr>
              <a:t>Advantage of anthropometry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Simple</a:t>
            </a:r>
          </a:p>
          <a:p>
            <a:pPr algn="just">
              <a:lnSpc>
                <a:spcPct val="120000"/>
              </a:lnSpc>
              <a:spcBef>
                <a:spcPts val="0"/>
              </a:spcBef>
              <a:buClrTx/>
              <a:buFont typeface="Wingdings" panose="05000000000000000000" pitchFamily="2" charset="2"/>
              <a:buChar char="q"/>
            </a:pPr>
            <a:r>
              <a:rPr lang="en-US" sz="2600" dirty="0">
                <a:solidFill>
                  <a:schemeClr val="tx1"/>
                </a:solidFill>
              </a:rPr>
              <a:t>Less expensive equipment</a:t>
            </a:r>
          </a:p>
          <a:p>
            <a:pPr algn="just">
              <a:lnSpc>
                <a:spcPct val="120000"/>
              </a:lnSpc>
              <a:spcBef>
                <a:spcPts val="0"/>
              </a:spcBef>
              <a:buClrTx/>
              <a:buFont typeface="Wingdings" panose="05000000000000000000" pitchFamily="2" charset="2"/>
              <a:buChar char="q"/>
            </a:pPr>
            <a:r>
              <a:rPr lang="en-US" sz="2600" dirty="0">
                <a:solidFill>
                  <a:schemeClr val="tx1"/>
                </a:solidFill>
              </a:rPr>
              <a:t>Can be performed by persons with shorter training</a:t>
            </a:r>
          </a:p>
          <a:p>
            <a:pPr algn="just">
              <a:lnSpc>
                <a:spcPct val="120000"/>
              </a:lnSpc>
              <a:spcBef>
                <a:spcPts val="0"/>
              </a:spcBef>
              <a:buClrTx/>
              <a:buFont typeface="Wingdings" panose="05000000000000000000" pitchFamily="2" charset="2"/>
              <a:buChar char="q"/>
            </a:pPr>
            <a:r>
              <a:rPr lang="en-US" sz="2600" dirty="0">
                <a:solidFill>
                  <a:schemeClr val="tx1"/>
                </a:solidFill>
              </a:rPr>
              <a:t>Results are expressed in numbers so it can be easily interpreted</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74964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200" cy="6656698"/>
          </a:xfrm>
        </p:spPr>
        <p:txBody>
          <a:bodyPr>
            <a:normAutofit fontScale="92500" lnSpcReduction="20000"/>
          </a:bodyPr>
          <a:lstStyle/>
          <a:p>
            <a:pPr marL="0" indent="0" algn="just">
              <a:lnSpc>
                <a:spcPct val="120000"/>
              </a:lnSpc>
              <a:spcBef>
                <a:spcPts val="0"/>
              </a:spcBef>
              <a:buClrTx/>
              <a:buNone/>
            </a:pPr>
            <a:r>
              <a:rPr lang="en-US" sz="2800" b="1" dirty="0">
                <a:solidFill>
                  <a:schemeClr val="tx1"/>
                </a:solidFill>
              </a:rPr>
              <a:t>Wasting</a:t>
            </a:r>
          </a:p>
          <a:p>
            <a:pPr algn="just">
              <a:lnSpc>
                <a:spcPct val="120000"/>
              </a:lnSpc>
              <a:spcBef>
                <a:spcPts val="0"/>
              </a:spcBef>
              <a:buClrTx/>
              <a:buFont typeface="Wingdings" panose="05000000000000000000" pitchFamily="2" charset="2"/>
              <a:buChar char="q"/>
            </a:pPr>
            <a:r>
              <a:rPr lang="en-US" sz="2800" dirty="0">
                <a:solidFill>
                  <a:schemeClr val="tx1"/>
                </a:solidFill>
              </a:rPr>
              <a:t>Wasted children are extremely thin for their height.</a:t>
            </a:r>
          </a:p>
          <a:p>
            <a:pPr algn="just">
              <a:lnSpc>
                <a:spcPct val="120000"/>
              </a:lnSpc>
              <a:spcBef>
                <a:spcPts val="0"/>
              </a:spcBef>
              <a:buClrTx/>
              <a:buFont typeface="Wingdings" panose="05000000000000000000" pitchFamily="2" charset="2"/>
              <a:buChar char="q"/>
            </a:pPr>
            <a:r>
              <a:rPr lang="en-US" sz="2800" dirty="0">
                <a:solidFill>
                  <a:schemeClr val="tx1"/>
                </a:solidFill>
              </a:rPr>
              <a:t>Wasting is the result of recent rapid weight loss or a failure to gain weight due to acute infection and/or inadequate dietary intake.</a:t>
            </a:r>
          </a:p>
          <a:p>
            <a:pPr algn="just">
              <a:lnSpc>
                <a:spcPct val="120000"/>
              </a:lnSpc>
              <a:spcBef>
                <a:spcPts val="0"/>
              </a:spcBef>
              <a:buClrTx/>
              <a:buFont typeface="Wingdings" panose="05000000000000000000" pitchFamily="2" charset="2"/>
              <a:buChar char="q"/>
            </a:pPr>
            <a:r>
              <a:rPr lang="en-US" sz="2800" dirty="0">
                <a:solidFill>
                  <a:schemeClr val="tx1"/>
                </a:solidFill>
              </a:rPr>
              <a:t>Wasting is readily reversible once conditions improve.</a:t>
            </a:r>
          </a:p>
          <a:p>
            <a:pPr algn="just">
              <a:lnSpc>
                <a:spcPct val="120000"/>
              </a:lnSpc>
              <a:spcBef>
                <a:spcPts val="0"/>
              </a:spcBef>
              <a:buClrTx/>
              <a:buFont typeface="Wingdings" panose="05000000000000000000" pitchFamily="2" charset="2"/>
              <a:buChar char="q"/>
            </a:pPr>
            <a:r>
              <a:rPr lang="en-US" sz="2800" dirty="0">
                <a:solidFill>
                  <a:schemeClr val="tx1"/>
                </a:solidFill>
              </a:rPr>
              <a:t>Wasting is evidence of acute malnutrition.</a:t>
            </a:r>
          </a:p>
          <a:p>
            <a:pPr algn="just">
              <a:lnSpc>
                <a:spcPct val="120000"/>
              </a:lnSpc>
              <a:spcBef>
                <a:spcPts val="0"/>
              </a:spcBef>
              <a:buClrTx/>
              <a:buFont typeface="Wingdings" panose="05000000000000000000" pitchFamily="2" charset="2"/>
              <a:buChar char="q"/>
            </a:pPr>
            <a:r>
              <a:rPr lang="en-US" sz="2800" dirty="0">
                <a:solidFill>
                  <a:schemeClr val="tx1"/>
                </a:solidFill>
              </a:rPr>
              <a:t>Wasting is measured by the weight for height index or </a:t>
            </a:r>
            <a:r>
              <a:rPr lang="en-US" sz="2800" dirty="0" err="1">
                <a:solidFill>
                  <a:schemeClr val="tx1"/>
                </a:solidFill>
              </a:rPr>
              <a:t>MUAC</a:t>
            </a:r>
            <a:r>
              <a:rPr lang="en-US" sz="2800" dirty="0">
                <a:solidFill>
                  <a:schemeClr val="tx1"/>
                </a:solidFill>
              </a:rPr>
              <a:t>.</a:t>
            </a:r>
          </a:p>
          <a:p>
            <a:pPr marL="0" indent="0" algn="just">
              <a:lnSpc>
                <a:spcPct val="120000"/>
              </a:lnSpc>
              <a:spcBef>
                <a:spcPts val="0"/>
              </a:spcBef>
              <a:buClrTx/>
              <a:buNone/>
            </a:pPr>
            <a:r>
              <a:rPr lang="en-US" sz="2800" b="1" dirty="0">
                <a:solidFill>
                  <a:schemeClr val="tx1"/>
                </a:solidFill>
              </a:rPr>
              <a:t>Stunting </a:t>
            </a:r>
          </a:p>
          <a:p>
            <a:pPr algn="just">
              <a:lnSpc>
                <a:spcPct val="120000"/>
              </a:lnSpc>
              <a:spcBef>
                <a:spcPts val="0"/>
              </a:spcBef>
              <a:buClrTx/>
              <a:buFont typeface="Wingdings" panose="05000000000000000000" pitchFamily="2" charset="2"/>
              <a:buChar char="q"/>
            </a:pPr>
            <a:r>
              <a:rPr lang="en-US" sz="2800" dirty="0">
                <a:solidFill>
                  <a:schemeClr val="tx1"/>
                </a:solidFill>
              </a:rPr>
              <a:t>Stunted children are short of their age</a:t>
            </a:r>
          </a:p>
          <a:p>
            <a:pPr algn="just">
              <a:lnSpc>
                <a:spcPct val="120000"/>
              </a:lnSpc>
              <a:spcBef>
                <a:spcPts val="0"/>
              </a:spcBef>
              <a:buClrTx/>
              <a:buFont typeface="Wingdings" panose="05000000000000000000" pitchFamily="2" charset="2"/>
              <a:buChar char="q"/>
            </a:pPr>
            <a:r>
              <a:rPr lang="en-US" sz="2800" dirty="0">
                <a:solidFill>
                  <a:schemeClr val="tx1"/>
                </a:solidFill>
              </a:rPr>
              <a:t>Stunted children may have a normal body proportions but may look younger than their actual age</a:t>
            </a:r>
          </a:p>
          <a:p>
            <a:pPr algn="just">
              <a:lnSpc>
                <a:spcPct val="120000"/>
              </a:lnSpc>
              <a:spcBef>
                <a:spcPts val="0"/>
              </a:spcBef>
              <a:buClrTx/>
              <a:buFont typeface="Wingdings" panose="05000000000000000000" pitchFamily="2" charset="2"/>
              <a:buChar char="q"/>
            </a:pPr>
            <a:r>
              <a:rPr lang="en-US" sz="2800" dirty="0">
                <a:solidFill>
                  <a:schemeClr val="tx1"/>
                </a:solidFill>
              </a:rPr>
              <a:t>Develops over a long period as a result of inadequate nutrition or repeated infections or both</a:t>
            </a:r>
          </a:p>
          <a:p>
            <a:pPr algn="just">
              <a:lnSpc>
                <a:spcPct val="120000"/>
              </a:lnSpc>
              <a:spcBef>
                <a:spcPts val="0"/>
              </a:spcBef>
              <a:buClrTx/>
              <a:buFont typeface="Wingdings" panose="05000000000000000000" pitchFamily="2" charset="2"/>
              <a:buChar char="q"/>
            </a:pPr>
            <a:r>
              <a:rPr lang="en-US" sz="2800" dirty="0">
                <a:solidFill>
                  <a:schemeClr val="tx1"/>
                </a:solidFill>
              </a:rPr>
              <a:t>Measured by height for age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168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fontScale="77500" lnSpcReduction="20000"/>
          </a:bodyPr>
          <a:lstStyle/>
          <a:p>
            <a:pPr marL="514350" indent="-514350" algn="just">
              <a:buFont typeface="+mj-lt"/>
              <a:buAutoNum type="arabicPeriod"/>
            </a:pPr>
            <a:r>
              <a:rPr lang="en-US" sz="3200" dirty="0" err="1"/>
              <a:t>Cannolly</a:t>
            </a:r>
            <a:r>
              <a:rPr lang="en-US" sz="3200" dirty="0"/>
              <a:t>, M.A. (</a:t>
            </a:r>
            <a:r>
              <a:rPr lang="en-US" sz="3200" dirty="0" err="1"/>
              <a:t>ed</a:t>
            </a:r>
            <a:r>
              <a:rPr lang="en-US" sz="3200" dirty="0"/>
              <a:t>), (2005). Communicable Disease Control in Emergencies: A Field Manual. Geneva: WHO</a:t>
            </a:r>
          </a:p>
          <a:p>
            <a:pPr marL="514350" indent="-514350" algn="just">
              <a:buFont typeface="+mj-lt"/>
              <a:buAutoNum type="arabicPeriod"/>
            </a:pPr>
            <a:r>
              <a:rPr lang="en-GB" sz="3200" dirty="0"/>
              <a:t>Service, M. (2008). Medical Entomology, 4</a:t>
            </a:r>
            <a:r>
              <a:rPr lang="en-GB" sz="3200" baseline="30000" dirty="0"/>
              <a:t>th</a:t>
            </a:r>
            <a:r>
              <a:rPr lang="en-GB" sz="3200" dirty="0"/>
              <a:t> Cambridge: Cambridge University Press.</a:t>
            </a:r>
          </a:p>
          <a:p>
            <a:pPr marL="514350" indent="-514350" algn="just">
              <a:buFont typeface="+mj-lt"/>
              <a:buAutoNum type="arabicPeriod"/>
            </a:pPr>
            <a:r>
              <a:rPr lang="en-GB" sz="3200" dirty="0" err="1"/>
              <a:t>Afubwa</a:t>
            </a:r>
            <a:r>
              <a:rPr lang="en-GB" sz="3200" dirty="0"/>
              <a:t>, </a:t>
            </a:r>
            <a:r>
              <a:rPr lang="en-GB" sz="3200" dirty="0" err="1"/>
              <a:t>S.O.and</a:t>
            </a:r>
            <a:r>
              <a:rPr lang="en-GB" sz="3200" dirty="0"/>
              <a:t> </a:t>
            </a:r>
            <a:r>
              <a:rPr lang="en-GB" sz="3200" dirty="0" err="1"/>
              <a:t>Mwanthi</a:t>
            </a:r>
            <a:r>
              <a:rPr lang="en-GB" sz="3200" dirty="0"/>
              <a:t>, A.M. (2014). Environmental Health and Occupational Health &amp; Safety. Nairobi: </a:t>
            </a:r>
            <a:r>
              <a:rPr lang="en-GB" sz="3200" dirty="0" err="1"/>
              <a:t>Acrodile</a:t>
            </a:r>
            <a:r>
              <a:rPr lang="en-GB" sz="3200" dirty="0"/>
              <a:t> Publishing Ltd.</a:t>
            </a:r>
          </a:p>
          <a:p>
            <a:pPr marL="514350" indent="-514350" algn="just">
              <a:buFont typeface="+mj-lt"/>
              <a:buAutoNum type="arabicPeriod"/>
            </a:pPr>
            <a:r>
              <a:rPr lang="en-GB" sz="3200" dirty="0"/>
              <a:t>Peirce. J., </a:t>
            </a:r>
            <a:r>
              <a:rPr lang="en-GB" sz="3200" dirty="0" err="1"/>
              <a:t>Vesilind</a:t>
            </a:r>
            <a:r>
              <a:rPr lang="en-GB" sz="3200" dirty="0"/>
              <a:t>, P.A. and Weiner, R (1997). Environmental Pollution and Control, 4</a:t>
            </a:r>
            <a:r>
              <a:rPr lang="en-GB" sz="3200" baseline="30000" dirty="0"/>
              <a:t>th</a:t>
            </a:r>
            <a:r>
              <a:rPr lang="en-GB" sz="3200" dirty="0"/>
              <a:t> ed. Madison: Butterworth-Heinemann</a:t>
            </a:r>
          </a:p>
          <a:p>
            <a:pPr marL="514350" indent="-514350" algn="just">
              <a:buFont typeface="+mj-lt"/>
              <a:buAutoNum type="arabicPeriod"/>
            </a:pPr>
            <a:r>
              <a:rPr lang="en-GB" sz="3200" dirty="0"/>
              <a:t>Government of Kenya. (1999). Environmental Management and Coordination Act. Nairobi: Government Printers.</a:t>
            </a:r>
          </a:p>
          <a:p>
            <a:pPr marL="514350" indent="-514350" algn="just">
              <a:buFont typeface="+mj-lt"/>
              <a:buAutoNum type="arabicPeriod"/>
            </a:pPr>
            <a:r>
              <a:rPr lang="en-GB" sz="3200" dirty="0" err="1"/>
              <a:t>Chesworth</a:t>
            </a:r>
            <a:r>
              <a:rPr lang="en-GB" sz="3200" dirty="0"/>
              <a:t>, N. (1999). Food Hygiene Auditing. Philadelphia: Springer Publishing. </a:t>
            </a: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a:bodyPr>
          <a:lstStyle/>
          <a:p>
            <a:pPr marL="0" indent="0" algn="just">
              <a:lnSpc>
                <a:spcPct val="120000"/>
              </a:lnSpc>
              <a:spcBef>
                <a:spcPts val="0"/>
              </a:spcBef>
              <a:buClrTx/>
              <a:buNone/>
            </a:pPr>
            <a:r>
              <a:rPr lang="en-US" sz="2600" b="1" dirty="0">
                <a:solidFill>
                  <a:schemeClr val="tx1"/>
                </a:solidFill>
              </a:rPr>
              <a:t>Underweight</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children are too light for their age</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is due to either wasting or stunting or a combination of both</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is measured by the weight for age index</a:t>
            </a:r>
          </a:p>
          <a:p>
            <a:pPr marL="0" indent="0">
              <a:lnSpc>
                <a:spcPct val="120000"/>
              </a:lnSpc>
              <a:spcBef>
                <a:spcPts val="0"/>
              </a:spcBef>
              <a:buClrTx/>
              <a:buNone/>
            </a:pPr>
            <a:endParaRPr lang="en-US" sz="26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D9B32980-4B1A-49A0-A4D8-77EDC76E3A74}"/>
              </a:ext>
            </a:extLst>
          </p:cNvPr>
          <p:cNvGraphicFramePr>
            <a:graphicFrameLocks/>
          </p:cNvGraphicFramePr>
          <p:nvPr>
            <p:extLst>
              <p:ext uri="{D42A27DB-BD31-4B8C-83A1-F6EECF244321}">
                <p14:modId xmlns:p14="http://schemas.microsoft.com/office/powerpoint/2010/main" val="1499890095"/>
              </p:ext>
            </p:extLst>
          </p:nvPr>
        </p:nvGraphicFramePr>
        <p:xfrm>
          <a:off x="238123" y="2529123"/>
          <a:ext cx="8667754" cy="3810000"/>
        </p:xfrm>
        <a:graphic>
          <a:graphicData uri="http://schemas.openxmlformats.org/drawingml/2006/table">
            <a:tbl>
              <a:tblPr firstRow="1" bandRow="1">
                <a:tableStyleId>{5C22544A-7EE6-4342-B048-85BDC9FD1C3A}</a:tableStyleId>
              </a:tblPr>
              <a:tblGrid>
                <a:gridCol w="4333877">
                  <a:extLst>
                    <a:ext uri="{9D8B030D-6E8A-4147-A177-3AD203B41FA5}">
                      <a16:colId xmlns:a16="http://schemas.microsoft.com/office/drawing/2014/main" val="20000"/>
                    </a:ext>
                  </a:extLst>
                </a:gridCol>
                <a:gridCol w="4333877">
                  <a:extLst>
                    <a:ext uri="{9D8B030D-6E8A-4147-A177-3AD203B41FA5}">
                      <a16:colId xmlns:a16="http://schemas.microsoft.com/office/drawing/2014/main" val="20001"/>
                    </a:ext>
                  </a:extLst>
                </a:gridCol>
              </a:tblGrid>
              <a:tr h="616695">
                <a:tc>
                  <a:txBody>
                    <a:bodyPr/>
                    <a:lstStyle/>
                    <a:p>
                      <a:r>
                        <a:rPr lang="en-US" sz="2400" dirty="0"/>
                        <a:t>Indicators</a:t>
                      </a:r>
                    </a:p>
                  </a:txBody>
                  <a:tcPr/>
                </a:tc>
                <a:tc>
                  <a:txBody>
                    <a:bodyPr/>
                    <a:lstStyle/>
                    <a:p>
                      <a:r>
                        <a:rPr lang="en-US" sz="2400"/>
                        <a:t>Indices</a:t>
                      </a:r>
                      <a:endParaRPr lang="en-US" sz="2400" dirty="0"/>
                    </a:p>
                  </a:txBody>
                  <a:tcPr/>
                </a:tc>
                <a:extLst>
                  <a:ext uri="{0D108BD9-81ED-4DB2-BD59-A6C34878D82A}">
                    <a16:rowId xmlns:a16="http://schemas.microsoft.com/office/drawing/2014/main" val="10000"/>
                  </a:ext>
                </a:extLst>
              </a:tr>
              <a:tr h="1064435">
                <a:tc>
                  <a:txBody>
                    <a:bodyPr/>
                    <a:lstStyle/>
                    <a:p>
                      <a:r>
                        <a:rPr lang="en-US" sz="2400" dirty="0"/>
                        <a:t>Wasting</a:t>
                      </a:r>
                    </a:p>
                    <a:p>
                      <a:r>
                        <a:rPr lang="en-US" sz="2400" dirty="0"/>
                        <a:t>Acute malnutrition</a:t>
                      </a:r>
                    </a:p>
                  </a:txBody>
                  <a:tcPr/>
                </a:tc>
                <a:tc>
                  <a:txBody>
                    <a:bodyPr/>
                    <a:lstStyle/>
                    <a:p>
                      <a:r>
                        <a:rPr lang="en-US" sz="2400" dirty="0"/>
                        <a:t>Weight for height</a:t>
                      </a:r>
                    </a:p>
                  </a:txBody>
                  <a:tcPr/>
                </a:tc>
                <a:extLst>
                  <a:ext uri="{0D108BD9-81ED-4DB2-BD59-A6C34878D82A}">
                    <a16:rowId xmlns:a16="http://schemas.microsoft.com/office/drawing/2014/main" val="10001"/>
                  </a:ext>
                </a:extLst>
              </a:tr>
              <a:tr h="1064435">
                <a:tc>
                  <a:txBody>
                    <a:bodyPr/>
                    <a:lstStyle/>
                    <a:p>
                      <a:r>
                        <a:rPr lang="en-US" sz="2400" dirty="0"/>
                        <a:t>Stunting</a:t>
                      </a:r>
                    </a:p>
                    <a:p>
                      <a:r>
                        <a:rPr lang="en-US" sz="2400" dirty="0"/>
                        <a:t>Chronic malnutrition</a:t>
                      </a:r>
                    </a:p>
                  </a:txBody>
                  <a:tcPr/>
                </a:tc>
                <a:tc>
                  <a:txBody>
                    <a:bodyPr/>
                    <a:lstStyle/>
                    <a:p>
                      <a:r>
                        <a:rPr lang="en-US" sz="2400" dirty="0"/>
                        <a:t>Height for age</a:t>
                      </a:r>
                    </a:p>
                  </a:txBody>
                  <a:tcPr/>
                </a:tc>
                <a:extLst>
                  <a:ext uri="{0D108BD9-81ED-4DB2-BD59-A6C34878D82A}">
                    <a16:rowId xmlns:a16="http://schemas.microsoft.com/office/drawing/2014/main" val="10002"/>
                  </a:ext>
                </a:extLst>
              </a:tr>
              <a:tr h="1064435">
                <a:tc>
                  <a:txBody>
                    <a:bodyPr/>
                    <a:lstStyle/>
                    <a:p>
                      <a:r>
                        <a:rPr lang="en-US" sz="2400" dirty="0"/>
                        <a:t>Underweight</a:t>
                      </a:r>
                    </a:p>
                    <a:p>
                      <a:r>
                        <a:rPr lang="en-US" sz="2400" dirty="0"/>
                        <a:t>Acute/chronic</a:t>
                      </a:r>
                    </a:p>
                  </a:txBody>
                  <a:tcPr/>
                </a:tc>
                <a:tc>
                  <a:txBody>
                    <a:bodyPr/>
                    <a:lstStyle/>
                    <a:p>
                      <a:r>
                        <a:rPr lang="en-US" sz="2400" dirty="0"/>
                        <a:t>Weight for age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1261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chemeClr val="tx1"/>
                </a:solidFill>
              </a:rPr>
              <a:t>Anthropometric Measurements</a:t>
            </a:r>
          </a:p>
          <a:p>
            <a:pPr algn="just">
              <a:lnSpc>
                <a:spcPct val="120000"/>
              </a:lnSpc>
              <a:spcBef>
                <a:spcPts val="0"/>
              </a:spcBef>
              <a:buClrTx/>
              <a:buFont typeface="Wingdings" panose="05000000000000000000" pitchFamily="2" charset="2"/>
              <a:buChar char="q"/>
            </a:pPr>
            <a:r>
              <a:rPr lang="en-US" sz="2600" dirty="0">
                <a:solidFill>
                  <a:schemeClr val="tx1"/>
                </a:solidFill>
              </a:rPr>
              <a:t>Weight</a:t>
            </a:r>
          </a:p>
          <a:p>
            <a:pPr algn="just">
              <a:lnSpc>
                <a:spcPct val="120000"/>
              </a:lnSpc>
              <a:spcBef>
                <a:spcPts val="0"/>
              </a:spcBef>
              <a:buClrTx/>
              <a:buFont typeface="Wingdings" panose="05000000000000000000" pitchFamily="2" charset="2"/>
              <a:buChar char="q"/>
            </a:pPr>
            <a:r>
              <a:rPr lang="en-US" sz="2600" dirty="0">
                <a:solidFill>
                  <a:schemeClr val="tx1"/>
                </a:solidFill>
              </a:rPr>
              <a:t>Height</a:t>
            </a:r>
          </a:p>
          <a:p>
            <a:pPr algn="just">
              <a:lnSpc>
                <a:spcPct val="120000"/>
              </a:lnSpc>
              <a:spcBef>
                <a:spcPts val="0"/>
              </a:spcBef>
              <a:buClrTx/>
              <a:buFont typeface="Wingdings" panose="05000000000000000000" pitchFamily="2" charset="2"/>
              <a:buChar char="q"/>
            </a:pPr>
            <a:r>
              <a:rPr lang="en-US" sz="2600" dirty="0">
                <a:solidFill>
                  <a:schemeClr val="tx1"/>
                </a:solidFill>
              </a:rPr>
              <a:t>Mid- Upper Arm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Head And Chest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Triceps Skin Fold (</a:t>
            </a:r>
            <a:r>
              <a:rPr lang="en-US" sz="2600" dirty="0" err="1">
                <a:solidFill>
                  <a:schemeClr val="tx1"/>
                </a:solidFill>
              </a:rPr>
              <a:t>Tsf</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815611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Main anthropometric indices:</a:t>
            </a:r>
          </a:p>
          <a:p>
            <a:pPr marL="0" indent="0" algn="just">
              <a:lnSpc>
                <a:spcPct val="120000"/>
              </a:lnSpc>
              <a:spcBef>
                <a:spcPts val="0"/>
              </a:spcBef>
              <a:buClrTx/>
              <a:buNone/>
            </a:pPr>
            <a:r>
              <a:rPr lang="en-US" sz="2600" dirty="0">
                <a:solidFill>
                  <a:schemeClr val="tx1"/>
                </a:solidFill>
              </a:rPr>
              <a:t>Anthropometric indices are compared for identifying factors of nutritional status of children.</a:t>
            </a:r>
          </a:p>
          <a:p>
            <a:pPr algn="just">
              <a:lnSpc>
                <a:spcPct val="120000"/>
              </a:lnSpc>
              <a:spcBef>
                <a:spcPts val="0"/>
              </a:spcBef>
              <a:buClrTx/>
              <a:buFont typeface="Wingdings" panose="05000000000000000000" pitchFamily="2" charset="2"/>
              <a:buChar char="q"/>
            </a:pPr>
            <a:r>
              <a:rPr lang="en-US" sz="2600" dirty="0">
                <a:solidFill>
                  <a:schemeClr val="tx1"/>
                </a:solidFill>
              </a:rPr>
              <a:t>Weight-for-height (wasting)</a:t>
            </a:r>
          </a:p>
          <a:p>
            <a:pPr algn="just">
              <a:lnSpc>
                <a:spcPct val="120000"/>
              </a:lnSpc>
              <a:spcBef>
                <a:spcPts val="0"/>
              </a:spcBef>
              <a:buClrTx/>
              <a:buFont typeface="Wingdings" panose="05000000000000000000" pitchFamily="2" charset="2"/>
              <a:buChar char="q"/>
            </a:pPr>
            <a:r>
              <a:rPr lang="en-US" sz="2600" dirty="0">
                <a:solidFill>
                  <a:schemeClr val="tx1"/>
                </a:solidFill>
              </a:rPr>
              <a:t>Height-for-age (stunting)</a:t>
            </a:r>
          </a:p>
          <a:p>
            <a:pPr algn="just">
              <a:lnSpc>
                <a:spcPct val="120000"/>
              </a:lnSpc>
              <a:spcBef>
                <a:spcPts val="0"/>
              </a:spcBef>
              <a:buClrTx/>
              <a:buFont typeface="Wingdings" panose="05000000000000000000" pitchFamily="2" charset="2"/>
              <a:buChar char="q"/>
            </a:pPr>
            <a:r>
              <a:rPr lang="en-US" sz="2600" dirty="0">
                <a:solidFill>
                  <a:schemeClr val="tx1"/>
                </a:solidFill>
              </a:rPr>
              <a:t>Weight-for-age (underweight)</a:t>
            </a:r>
          </a:p>
          <a:p>
            <a:pPr algn="just">
              <a:lnSpc>
                <a:spcPct val="120000"/>
              </a:lnSpc>
              <a:spcBef>
                <a:spcPts val="0"/>
              </a:spcBef>
              <a:buClrTx/>
              <a:buFont typeface="Wingdings" panose="05000000000000000000" pitchFamily="2" charset="2"/>
              <a:buChar char="q"/>
            </a:pPr>
            <a:r>
              <a:rPr lang="en-US" sz="2600" dirty="0">
                <a:solidFill>
                  <a:schemeClr val="tx1"/>
                </a:solidFill>
              </a:rPr>
              <a:t>BMI</a:t>
            </a:r>
          </a:p>
          <a:p>
            <a:pPr algn="just">
              <a:lnSpc>
                <a:spcPct val="120000"/>
              </a:lnSpc>
              <a:spcBef>
                <a:spcPts val="0"/>
              </a:spcBef>
              <a:buClrTx/>
              <a:buFont typeface="Wingdings" panose="05000000000000000000" pitchFamily="2" charset="2"/>
              <a:buChar char="q"/>
            </a:pPr>
            <a:r>
              <a:rPr lang="en-US" sz="2600" dirty="0">
                <a:solidFill>
                  <a:schemeClr val="tx1"/>
                </a:solidFill>
              </a:rPr>
              <a:t>Birth weight</a:t>
            </a:r>
          </a:p>
          <a:p>
            <a:pPr algn="just">
              <a:lnSpc>
                <a:spcPct val="120000"/>
              </a:lnSpc>
              <a:spcBef>
                <a:spcPts val="0"/>
              </a:spcBef>
              <a:buClrTx/>
              <a:buFont typeface="Wingdings" panose="05000000000000000000" pitchFamily="2" charset="2"/>
              <a:buChar char="q"/>
            </a:pPr>
            <a:r>
              <a:rPr lang="en-US" sz="2600" dirty="0" err="1">
                <a:solidFill>
                  <a:schemeClr val="tx1"/>
                </a:solidFill>
              </a:rPr>
              <a:t>MUAC</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Triceps skin-fold</a:t>
            </a:r>
          </a:p>
          <a:p>
            <a:pPr algn="just">
              <a:lnSpc>
                <a:spcPct val="120000"/>
              </a:lnSpc>
              <a:spcBef>
                <a:spcPts val="0"/>
              </a:spcBef>
              <a:buClrTx/>
              <a:buFont typeface="Wingdings" panose="05000000000000000000" pitchFamily="2" charset="2"/>
              <a:buChar char="q"/>
            </a:pPr>
            <a:r>
              <a:rPr lang="en-US" sz="2600" dirty="0">
                <a:solidFill>
                  <a:schemeClr val="tx1"/>
                </a:solidFill>
              </a:rPr>
              <a:t>Head circumference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19172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2"/>
            <a:ext cx="8610600" cy="6675647"/>
          </a:xfrm>
        </p:spPr>
        <p:txBody>
          <a:bodyPr>
            <a:normAutofit fontScale="92500"/>
          </a:bodyPr>
          <a:lstStyle/>
          <a:p>
            <a:pPr marL="0" indent="0" algn="just">
              <a:lnSpc>
                <a:spcPct val="120000"/>
              </a:lnSpc>
              <a:spcBef>
                <a:spcPts val="0"/>
              </a:spcBef>
              <a:buClrTx/>
              <a:buNone/>
            </a:pPr>
            <a:r>
              <a:rPr lang="en-US" sz="2600" b="1" dirty="0">
                <a:solidFill>
                  <a:schemeClr val="tx1"/>
                </a:solidFill>
              </a:rPr>
              <a:t>BMI (ADULTS)</a:t>
            </a:r>
          </a:p>
          <a:p>
            <a:pPr algn="just">
              <a:lnSpc>
                <a:spcPct val="120000"/>
              </a:lnSpc>
              <a:spcBef>
                <a:spcPts val="0"/>
              </a:spcBef>
              <a:buClrTx/>
              <a:buFont typeface="Wingdings" panose="05000000000000000000" pitchFamily="2" charset="2"/>
              <a:buChar char="q"/>
            </a:pPr>
            <a:r>
              <a:rPr lang="en-US" sz="2600" dirty="0">
                <a:solidFill>
                  <a:schemeClr val="tx1"/>
                </a:solidFill>
              </a:rPr>
              <a:t>Body mass index = weight in (kg)/height in meters (m2).</a:t>
            </a:r>
          </a:p>
          <a:p>
            <a:pPr marL="0" indent="0" algn="just">
              <a:lnSpc>
                <a:spcPct val="120000"/>
              </a:lnSpc>
              <a:spcBef>
                <a:spcPts val="0"/>
              </a:spcBef>
              <a:buClrTx/>
              <a:buNone/>
            </a:pPr>
            <a:r>
              <a:rPr lang="en-US" sz="2600" b="1" dirty="0">
                <a:solidFill>
                  <a:schemeClr val="tx1"/>
                </a:solidFill>
              </a:rPr>
              <a:t>Categories </a:t>
            </a:r>
          </a:p>
          <a:p>
            <a:pPr algn="just">
              <a:lnSpc>
                <a:spcPct val="120000"/>
              </a:lnSpc>
              <a:spcBef>
                <a:spcPts val="0"/>
              </a:spcBef>
              <a:buClrTx/>
              <a:buFont typeface="Wingdings" panose="05000000000000000000" pitchFamily="2" charset="2"/>
              <a:buChar char="q"/>
            </a:pPr>
            <a:r>
              <a:rPr lang="en-US" sz="2600" dirty="0">
                <a:solidFill>
                  <a:schemeClr val="tx1"/>
                </a:solidFill>
              </a:rPr>
              <a:t>Underweight =Less than 18.5</a:t>
            </a:r>
          </a:p>
          <a:p>
            <a:pPr algn="just">
              <a:lnSpc>
                <a:spcPct val="120000"/>
              </a:lnSpc>
              <a:spcBef>
                <a:spcPts val="0"/>
              </a:spcBef>
              <a:buClrTx/>
              <a:buFont typeface="Wingdings" panose="05000000000000000000" pitchFamily="2" charset="2"/>
              <a:buChar char="q"/>
            </a:pPr>
            <a:r>
              <a:rPr lang="en-US" sz="2600" dirty="0">
                <a:solidFill>
                  <a:schemeClr val="tx1"/>
                </a:solidFill>
              </a:rPr>
              <a:t>Normal weight =18.5 – 24.9</a:t>
            </a:r>
          </a:p>
          <a:p>
            <a:pPr algn="just">
              <a:lnSpc>
                <a:spcPct val="120000"/>
              </a:lnSpc>
              <a:spcBef>
                <a:spcPts val="0"/>
              </a:spcBef>
              <a:buClrTx/>
              <a:buFont typeface="Wingdings" panose="05000000000000000000" pitchFamily="2" charset="2"/>
              <a:buChar char="q"/>
            </a:pPr>
            <a:r>
              <a:rPr lang="en-US" sz="2600" dirty="0">
                <a:solidFill>
                  <a:schemeClr val="tx1"/>
                </a:solidFill>
              </a:rPr>
              <a:t>Overweight  =25 – 29.9</a:t>
            </a:r>
          </a:p>
          <a:p>
            <a:pPr algn="just">
              <a:lnSpc>
                <a:spcPct val="120000"/>
              </a:lnSpc>
              <a:spcBef>
                <a:spcPts val="0"/>
              </a:spcBef>
              <a:buClrTx/>
              <a:buFont typeface="Wingdings" panose="05000000000000000000" pitchFamily="2" charset="2"/>
              <a:buChar char="q"/>
            </a:pPr>
            <a:r>
              <a:rPr lang="en-US" sz="2600" dirty="0">
                <a:solidFill>
                  <a:schemeClr val="tx1"/>
                </a:solidFill>
              </a:rPr>
              <a:t>Obese =30 and over </a:t>
            </a:r>
          </a:p>
          <a:p>
            <a:pPr marL="0" indent="0" algn="just">
              <a:lnSpc>
                <a:spcPct val="120000"/>
              </a:lnSpc>
              <a:spcBef>
                <a:spcPts val="0"/>
              </a:spcBef>
              <a:buClrTx/>
              <a:buNone/>
            </a:pPr>
            <a:r>
              <a:rPr lang="en-US" sz="2600" b="1" dirty="0">
                <a:solidFill>
                  <a:schemeClr val="tx1"/>
                </a:solidFill>
              </a:rPr>
              <a:t>Weight-for-height (wasting)</a:t>
            </a:r>
          </a:p>
          <a:p>
            <a:pPr algn="just">
              <a:lnSpc>
                <a:spcPct val="120000"/>
              </a:lnSpc>
              <a:spcBef>
                <a:spcPts val="0"/>
              </a:spcBef>
              <a:buClrTx/>
              <a:buFont typeface="Wingdings" panose="05000000000000000000" pitchFamily="2" charset="2"/>
              <a:buChar char="q"/>
            </a:pPr>
            <a:r>
              <a:rPr lang="en-US" sz="2600" dirty="0">
                <a:solidFill>
                  <a:schemeClr val="tx1"/>
                </a:solidFill>
              </a:rPr>
              <a:t>Used for both adults and children in relation to accepted reference values</a:t>
            </a:r>
          </a:p>
          <a:p>
            <a:pPr algn="just">
              <a:lnSpc>
                <a:spcPct val="120000"/>
              </a:lnSpc>
              <a:spcBef>
                <a:spcPts val="0"/>
              </a:spcBef>
              <a:buClrTx/>
              <a:buFont typeface="Wingdings" panose="05000000000000000000" pitchFamily="2" charset="2"/>
              <a:buChar char="q"/>
            </a:pPr>
            <a:r>
              <a:rPr lang="en-US" sz="2600" dirty="0">
                <a:solidFill>
                  <a:schemeClr val="tx1"/>
                </a:solidFill>
              </a:rPr>
              <a:t>It’s a measure of acute undernutrition</a:t>
            </a:r>
          </a:p>
          <a:p>
            <a:pPr algn="just">
              <a:lnSpc>
                <a:spcPct val="120000"/>
              </a:lnSpc>
              <a:spcBef>
                <a:spcPts val="0"/>
              </a:spcBef>
              <a:buClrTx/>
              <a:buFont typeface="Wingdings" panose="05000000000000000000" pitchFamily="2" charset="2"/>
              <a:buChar char="q"/>
            </a:pPr>
            <a:r>
              <a:rPr lang="en-US" sz="2600" dirty="0">
                <a:solidFill>
                  <a:schemeClr val="tx1"/>
                </a:solidFill>
              </a:rPr>
              <a:t>used mainly in emergencies </a:t>
            </a:r>
          </a:p>
          <a:p>
            <a:pPr algn="just">
              <a:lnSpc>
                <a:spcPct val="120000"/>
              </a:lnSpc>
              <a:spcBef>
                <a:spcPts val="0"/>
              </a:spcBef>
              <a:buClrTx/>
              <a:buFont typeface="Wingdings" panose="05000000000000000000" pitchFamily="2" charset="2"/>
              <a:buChar char="q"/>
            </a:pPr>
            <a:r>
              <a:rPr lang="en-US" sz="2600" dirty="0">
                <a:solidFill>
                  <a:schemeClr val="tx1"/>
                </a:solidFill>
              </a:rPr>
              <a:t>Normal if less than 2% of the pop. fall below -2SD</a:t>
            </a:r>
          </a:p>
          <a:p>
            <a:pPr algn="just">
              <a:lnSpc>
                <a:spcPct val="120000"/>
              </a:lnSpc>
              <a:spcBef>
                <a:spcPts val="0"/>
              </a:spcBef>
              <a:buClrTx/>
              <a:buFont typeface="Wingdings" panose="05000000000000000000" pitchFamily="2" charset="2"/>
              <a:buChar char="q"/>
            </a:pPr>
            <a:r>
              <a:rPr lang="en-US" sz="2600" dirty="0">
                <a:solidFill>
                  <a:schemeClr val="tx1"/>
                </a:solidFill>
              </a:rPr>
              <a:t>Moderate  if 5-10% of the pop are below -2SD more than 10% is severe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7257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Height-for-age (stunting)</a:t>
            </a:r>
          </a:p>
          <a:p>
            <a:pPr algn="just">
              <a:lnSpc>
                <a:spcPct val="120000"/>
              </a:lnSpc>
              <a:spcBef>
                <a:spcPts val="0"/>
              </a:spcBef>
              <a:buClrTx/>
              <a:buFont typeface="Wingdings" panose="05000000000000000000" pitchFamily="2" charset="2"/>
              <a:buChar char="q"/>
            </a:pPr>
            <a:r>
              <a:rPr lang="en-US" sz="2600" dirty="0">
                <a:solidFill>
                  <a:schemeClr val="tx1"/>
                </a:solidFill>
              </a:rPr>
              <a:t>It’s a measure of chronic undernutrition in children </a:t>
            </a:r>
          </a:p>
          <a:p>
            <a:pPr algn="just">
              <a:lnSpc>
                <a:spcPct val="120000"/>
              </a:lnSpc>
              <a:spcBef>
                <a:spcPts val="0"/>
              </a:spcBef>
              <a:buClrTx/>
              <a:buFont typeface="Wingdings" panose="05000000000000000000" pitchFamily="2" charset="2"/>
              <a:buChar char="q"/>
            </a:pPr>
            <a:r>
              <a:rPr lang="en-US" sz="2600" dirty="0">
                <a:solidFill>
                  <a:schemeClr val="tx1"/>
                </a:solidFill>
              </a:rPr>
              <a:t>An effect of environmental and socio-economic factors</a:t>
            </a:r>
          </a:p>
          <a:p>
            <a:pPr algn="just">
              <a:lnSpc>
                <a:spcPct val="120000"/>
              </a:lnSpc>
              <a:spcBef>
                <a:spcPts val="0"/>
              </a:spcBef>
              <a:buClrTx/>
              <a:buFont typeface="Wingdings" panose="05000000000000000000" pitchFamily="2" charset="2"/>
              <a:buChar char="q"/>
            </a:pPr>
            <a:r>
              <a:rPr lang="en-US" sz="2600" dirty="0">
                <a:solidFill>
                  <a:schemeClr val="tx1"/>
                </a:solidFill>
              </a:rPr>
              <a:t>Moderate = 25-50% below -2SD </a:t>
            </a:r>
          </a:p>
          <a:p>
            <a:pPr algn="just">
              <a:lnSpc>
                <a:spcPct val="120000"/>
              </a:lnSpc>
              <a:spcBef>
                <a:spcPts val="0"/>
              </a:spcBef>
              <a:buClrTx/>
              <a:buFont typeface="Wingdings" panose="05000000000000000000" pitchFamily="2" charset="2"/>
              <a:buChar char="q"/>
            </a:pPr>
            <a:r>
              <a:rPr lang="en-US" sz="2600" dirty="0">
                <a:solidFill>
                  <a:schemeClr val="tx1"/>
                </a:solidFill>
              </a:rPr>
              <a:t>Severe = 50% and above fall below -2SD</a:t>
            </a:r>
          </a:p>
          <a:p>
            <a:pPr marL="0" indent="0" algn="just">
              <a:lnSpc>
                <a:spcPct val="120000"/>
              </a:lnSpc>
              <a:spcBef>
                <a:spcPts val="0"/>
              </a:spcBef>
              <a:buClrTx/>
              <a:buNone/>
            </a:pPr>
            <a:r>
              <a:rPr lang="en-US" sz="2600" b="1" dirty="0">
                <a:solidFill>
                  <a:schemeClr val="tx1"/>
                </a:solidFill>
              </a:rPr>
              <a:t>Weight-for-age (underweight) </a:t>
            </a:r>
          </a:p>
          <a:p>
            <a:pPr algn="just">
              <a:lnSpc>
                <a:spcPct val="120000"/>
              </a:lnSpc>
              <a:spcBef>
                <a:spcPts val="0"/>
              </a:spcBef>
              <a:buClrTx/>
              <a:buFont typeface="Wingdings" panose="05000000000000000000" pitchFamily="2" charset="2"/>
              <a:buChar char="q"/>
            </a:pPr>
            <a:r>
              <a:rPr lang="en-US" sz="2600" dirty="0">
                <a:solidFill>
                  <a:schemeClr val="tx1"/>
                </a:solidFill>
              </a:rPr>
              <a:t>Its difficult to interpret its an effect of both chronic and acute undernutrition </a:t>
            </a:r>
          </a:p>
          <a:p>
            <a:pPr algn="just">
              <a:lnSpc>
                <a:spcPct val="120000"/>
              </a:lnSpc>
              <a:spcBef>
                <a:spcPts val="0"/>
              </a:spcBef>
              <a:buClrTx/>
              <a:buFont typeface="Wingdings" panose="05000000000000000000" pitchFamily="2" charset="2"/>
              <a:buChar char="q"/>
            </a:pPr>
            <a:r>
              <a:rPr lang="en-US" sz="2600" dirty="0">
                <a:solidFill>
                  <a:schemeClr val="tx1"/>
                </a:solidFill>
              </a:rPr>
              <a:t>Moderate = 20-40% are below -2SD</a:t>
            </a:r>
          </a:p>
          <a:p>
            <a:pPr algn="just">
              <a:lnSpc>
                <a:spcPct val="120000"/>
              </a:lnSpc>
              <a:spcBef>
                <a:spcPts val="0"/>
              </a:spcBef>
              <a:buClrTx/>
              <a:buFont typeface="Wingdings" panose="05000000000000000000" pitchFamily="2" charset="2"/>
              <a:buChar char="q"/>
            </a:pPr>
            <a:r>
              <a:rPr lang="en-US" sz="2600" dirty="0">
                <a:solidFill>
                  <a:schemeClr val="tx1"/>
                </a:solidFill>
              </a:rPr>
              <a:t>severe = 40% and above are below -2SD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0980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Weight</a:t>
            </a:r>
          </a:p>
          <a:p>
            <a:pPr algn="just">
              <a:lnSpc>
                <a:spcPct val="120000"/>
              </a:lnSpc>
              <a:spcBef>
                <a:spcPts val="0"/>
              </a:spcBef>
              <a:buClrTx/>
              <a:buFont typeface="Wingdings" panose="05000000000000000000" pitchFamily="2" charset="2"/>
              <a:buChar char="q"/>
            </a:pPr>
            <a:r>
              <a:rPr lang="en-US" sz="2600" dirty="0">
                <a:solidFill>
                  <a:schemeClr val="tx1"/>
                </a:solidFill>
              </a:rPr>
              <a:t>Tells us about child’s total body mass</a:t>
            </a:r>
          </a:p>
          <a:p>
            <a:pPr algn="just">
              <a:lnSpc>
                <a:spcPct val="120000"/>
              </a:lnSpc>
              <a:spcBef>
                <a:spcPts val="0"/>
              </a:spcBef>
              <a:buClrTx/>
              <a:buFont typeface="Wingdings" panose="05000000000000000000" pitchFamily="2" charset="2"/>
              <a:buChar char="q"/>
            </a:pPr>
            <a:r>
              <a:rPr lang="en-US" sz="2600" dirty="0">
                <a:solidFill>
                  <a:schemeClr val="tx1"/>
                </a:solidFill>
              </a:rPr>
              <a:t>Sensitive indicator of changes in the Nutritional status.</a:t>
            </a:r>
          </a:p>
          <a:p>
            <a:pPr algn="just">
              <a:lnSpc>
                <a:spcPct val="120000"/>
              </a:lnSpc>
              <a:spcBef>
                <a:spcPts val="0"/>
              </a:spcBef>
              <a:buClrTx/>
              <a:buFont typeface="Wingdings" panose="05000000000000000000" pitchFamily="2" charset="2"/>
              <a:buChar char="q"/>
            </a:pPr>
            <a:r>
              <a:rPr lang="en-US" sz="2600" dirty="0">
                <a:solidFill>
                  <a:schemeClr val="tx1"/>
                </a:solidFill>
              </a:rPr>
              <a:t>Affected by illness, food intake</a:t>
            </a:r>
          </a:p>
          <a:p>
            <a:pPr algn="just">
              <a:lnSpc>
                <a:spcPct val="120000"/>
              </a:lnSpc>
              <a:spcBef>
                <a:spcPts val="0"/>
              </a:spcBef>
              <a:buClrTx/>
              <a:buFont typeface="Wingdings" panose="05000000000000000000" pitchFamily="2" charset="2"/>
              <a:buChar char="q"/>
            </a:pPr>
            <a:r>
              <a:rPr lang="en-US" sz="2600" dirty="0">
                <a:solidFill>
                  <a:schemeClr val="tx1"/>
                </a:solidFill>
              </a:rPr>
              <a:t>Serial record can identify child failing to gain weight</a:t>
            </a:r>
          </a:p>
          <a:p>
            <a:pPr algn="just">
              <a:lnSpc>
                <a:spcPct val="120000"/>
              </a:lnSpc>
              <a:spcBef>
                <a:spcPts val="0"/>
              </a:spcBef>
              <a:buClrTx/>
              <a:buFont typeface="Wingdings" panose="05000000000000000000" pitchFamily="2" charset="2"/>
              <a:buChar char="q"/>
            </a:pPr>
            <a:r>
              <a:rPr lang="en-US" sz="2600" dirty="0">
                <a:solidFill>
                  <a:schemeClr val="tx1"/>
                </a:solidFill>
              </a:rPr>
              <a:t>Equipment:- Beam scale, Salter spring balance with scale, Bathroom scale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9640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Scales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pic>
        <p:nvPicPr>
          <p:cNvPr id="4" name="Picture 3" descr="Go to fullsize image">
            <a:hlinkClick r:id="rId3"/>
            <a:extLst>
              <a:ext uri="{FF2B5EF4-FFF2-40B4-BE49-F238E27FC236}">
                <a16:creationId xmlns:a16="http://schemas.microsoft.com/office/drawing/2014/main" id="{1CFC869A-79FB-4532-A679-FD7A056ECD77}"/>
              </a:ext>
            </a:extLst>
          </p:cNvPr>
          <p:cNvPicPr>
            <a:picLocks noChangeAspect="1" noChangeArrowheads="1"/>
          </p:cNvPicPr>
          <p:nvPr/>
        </p:nvPicPr>
        <p:blipFill>
          <a:blip r:embed="rId4">
            <a:lum contrast="6000"/>
          </a:blip>
          <a:srcRect l="5296" t="-1746"/>
          <a:stretch>
            <a:fillRect/>
          </a:stretch>
        </p:blipFill>
        <p:spPr>
          <a:xfrm>
            <a:off x="345535" y="838200"/>
            <a:ext cx="3511550" cy="4724400"/>
          </a:xfrm>
          <a:prstGeom prst="rect">
            <a:avLst/>
          </a:prstGeom>
        </p:spPr>
      </p:pic>
      <p:pic>
        <p:nvPicPr>
          <p:cNvPr id="6" name="Picture 4" descr="wsbb002">
            <a:extLst>
              <a:ext uri="{FF2B5EF4-FFF2-40B4-BE49-F238E27FC236}">
                <a16:creationId xmlns:a16="http://schemas.microsoft.com/office/drawing/2014/main" id="{6BF8FF05-7254-4D2F-8512-79A62325112E}"/>
              </a:ext>
            </a:extLst>
          </p:cNvPr>
          <p:cNvPicPr>
            <a:picLocks noChangeAspect="1" noChangeArrowheads="1"/>
          </p:cNvPicPr>
          <p:nvPr/>
        </p:nvPicPr>
        <p:blipFill>
          <a:blip r:embed="rId5"/>
          <a:srcRect/>
          <a:stretch>
            <a:fillRect/>
          </a:stretch>
        </p:blipFill>
        <p:spPr>
          <a:xfrm>
            <a:off x="3850735" y="914400"/>
            <a:ext cx="5029200" cy="4648200"/>
          </a:xfrm>
          <a:prstGeom prst="rect">
            <a:avLst/>
          </a:prstGeom>
          <a:noFill/>
        </p:spPr>
      </p:pic>
    </p:spTree>
    <p:extLst>
      <p:ext uri="{BB962C8B-B14F-4D97-AF65-F5344CB8AC3E}">
        <p14:creationId xmlns:p14="http://schemas.microsoft.com/office/powerpoint/2010/main" val="1888440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Mobile clinics</a:t>
            </a:r>
          </a:p>
          <a:p>
            <a:pPr algn="just">
              <a:lnSpc>
                <a:spcPct val="120000"/>
              </a:lnSpc>
              <a:spcBef>
                <a:spcPts val="0"/>
              </a:spcBef>
              <a:buClrTx/>
              <a:buFont typeface="Wingdings" panose="05000000000000000000" pitchFamily="2" charset="2"/>
              <a:buChar char="q"/>
            </a:pPr>
            <a:r>
              <a:rPr lang="en-US" sz="2600" dirty="0">
                <a:solidFill>
                  <a:schemeClr val="tx1"/>
                </a:solidFill>
              </a:rPr>
              <a:t>Salter spring balance </a:t>
            </a:r>
          </a:p>
          <a:p>
            <a:pPr algn="just">
              <a:lnSpc>
                <a:spcPct val="120000"/>
              </a:lnSpc>
              <a:spcBef>
                <a:spcPts val="0"/>
              </a:spcBef>
              <a:buClrTx/>
              <a:buFont typeface="Wingdings" panose="05000000000000000000" pitchFamily="2" charset="2"/>
              <a:buChar char="q"/>
            </a:pPr>
            <a:r>
              <a:rPr lang="en-US" sz="2600" dirty="0">
                <a:solidFill>
                  <a:schemeClr val="tx1"/>
                </a:solidFill>
              </a:rPr>
              <a:t>&lt;6yrs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spcBef>
                <a:spcPts val="0"/>
              </a:spcBef>
              <a:buNone/>
            </a:pPr>
            <a:r>
              <a:rPr lang="en-US" sz="2400" b="1" dirty="0"/>
              <a:t>Mobile clinics</a:t>
            </a:r>
          </a:p>
          <a:p>
            <a:pPr algn="just">
              <a:spcBef>
                <a:spcPts val="0"/>
              </a:spcBef>
              <a:buClrTx/>
              <a:buFont typeface="Wingdings" panose="05000000000000000000" pitchFamily="2" charset="2"/>
              <a:buChar char="q"/>
            </a:pPr>
            <a:r>
              <a:rPr lang="en-US" sz="2400" dirty="0"/>
              <a:t>Bathroom scale-&gt;6 </a:t>
            </a:r>
            <a:r>
              <a:rPr lang="en-US" sz="2400" dirty="0" err="1"/>
              <a:t>yrs</a:t>
            </a:r>
            <a:r>
              <a:rPr lang="en-US" sz="2400" dirty="0"/>
              <a:t> </a:t>
            </a:r>
          </a:p>
          <a:p>
            <a:pPr marL="0" indent="0" algn="just">
              <a:buNone/>
            </a:pP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pic>
        <p:nvPicPr>
          <p:cNvPr id="4" name="Picture 4" descr="Go to fullsize image">
            <a:hlinkClick r:id="rId3"/>
            <a:extLst>
              <a:ext uri="{FF2B5EF4-FFF2-40B4-BE49-F238E27FC236}">
                <a16:creationId xmlns:a16="http://schemas.microsoft.com/office/drawing/2014/main" id="{A7F7E8E2-0105-477D-B9AD-CF1F6C8B37D8}"/>
              </a:ext>
            </a:extLst>
          </p:cNvPr>
          <p:cNvPicPr>
            <a:picLocks noChangeAspect="1" noChangeArrowheads="1"/>
          </p:cNvPicPr>
          <p:nvPr/>
        </p:nvPicPr>
        <p:blipFill>
          <a:blip r:embed="rId4"/>
          <a:srcRect/>
          <a:stretch>
            <a:fillRect/>
          </a:stretch>
        </p:blipFill>
        <p:spPr bwMode="auto">
          <a:xfrm>
            <a:off x="1971675" y="1219200"/>
            <a:ext cx="5953125" cy="1752600"/>
          </a:xfrm>
          <a:prstGeom prst="rect">
            <a:avLst/>
          </a:prstGeom>
          <a:noFill/>
          <a:ln w="9525">
            <a:noFill/>
            <a:miter lim="800000"/>
            <a:headEnd/>
            <a:tailEnd/>
          </a:ln>
        </p:spPr>
      </p:pic>
      <p:pic>
        <p:nvPicPr>
          <p:cNvPr id="6" name="Picture 5" descr="Vignette">
            <a:hlinkClick r:id="rId5"/>
            <a:extLst>
              <a:ext uri="{FF2B5EF4-FFF2-40B4-BE49-F238E27FC236}">
                <a16:creationId xmlns:a16="http://schemas.microsoft.com/office/drawing/2014/main" id="{BB9117BA-EE0D-4A06-82B7-8971952BC9D3}"/>
              </a:ext>
            </a:extLst>
          </p:cNvPr>
          <p:cNvPicPr>
            <a:picLocks noChangeAspect="1" noChangeArrowheads="1"/>
          </p:cNvPicPr>
          <p:nvPr/>
        </p:nvPicPr>
        <p:blipFill>
          <a:blip r:embed="rId6"/>
          <a:srcRect/>
          <a:stretch>
            <a:fillRect/>
          </a:stretch>
        </p:blipFill>
        <p:spPr bwMode="auto">
          <a:xfrm>
            <a:off x="4267200" y="3328349"/>
            <a:ext cx="3657600" cy="3429000"/>
          </a:xfrm>
          <a:prstGeom prst="rect">
            <a:avLst/>
          </a:prstGeom>
          <a:noFill/>
          <a:ln w="9525">
            <a:noFill/>
            <a:miter lim="800000"/>
            <a:headEnd/>
            <a:tailEnd/>
          </a:ln>
        </p:spPr>
      </p:pic>
      <p:pic>
        <p:nvPicPr>
          <p:cNvPr id="7" name="Picture 4" descr="Scales Digital">
            <a:extLst>
              <a:ext uri="{FF2B5EF4-FFF2-40B4-BE49-F238E27FC236}">
                <a16:creationId xmlns:a16="http://schemas.microsoft.com/office/drawing/2014/main" id="{33051DB7-3055-4150-90E5-690E2EAB607E}"/>
              </a:ext>
            </a:extLst>
          </p:cNvPr>
          <p:cNvPicPr>
            <a:picLocks noChangeAspect="1" noChangeArrowheads="1"/>
          </p:cNvPicPr>
          <p:nvPr/>
        </p:nvPicPr>
        <p:blipFill>
          <a:blip r:embed="rId7"/>
          <a:srcRect/>
          <a:stretch>
            <a:fillRect/>
          </a:stretch>
        </p:blipFill>
        <p:spPr bwMode="auto">
          <a:xfrm>
            <a:off x="238125" y="3949491"/>
            <a:ext cx="3752844" cy="2667000"/>
          </a:xfrm>
          <a:prstGeom prst="rect">
            <a:avLst/>
          </a:prstGeom>
          <a:noFill/>
          <a:ln w="9525">
            <a:noFill/>
            <a:miter lim="800000"/>
            <a:headEnd/>
            <a:tailEnd/>
          </a:ln>
        </p:spPr>
      </p:pic>
    </p:spTree>
    <p:extLst>
      <p:ext uri="{BB962C8B-B14F-4D97-AF65-F5344CB8AC3E}">
        <p14:creationId xmlns:p14="http://schemas.microsoft.com/office/powerpoint/2010/main" val="3391308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Height/ Length</a:t>
            </a:r>
          </a:p>
          <a:p>
            <a:pPr algn="just">
              <a:lnSpc>
                <a:spcPct val="120000"/>
              </a:lnSpc>
              <a:spcBef>
                <a:spcPts val="0"/>
              </a:spcBef>
              <a:buClrTx/>
              <a:buFont typeface="Wingdings" panose="05000000000000000000" pitchFamily="2" charset="2"/>
              <a:buChar char="q"/>
            </a:pPr>
            <a:r>
              <a:rPr lang="en-US" sz="2600" dirty="0">
                <a:solidFill>
                  <a:schemeClr val="tx1"/>
                </a:solidFill>
              </a:rPr>
              <a:t>Less sensitive index to changes over short period of time.</a:t>
            </a:r>
          </a:p>
          <a:p>
            <a:pPr algn="just">
              <a:lnSpc>
                <a:spcPct val="120000"/>
              </a:lnSpc>
              <a:spcBef>
                <a:spcPts val="0"/>
              </a:spcBef>
              <a:buClrTx/>
              <a:buFont typeface="Wingdings" panose="05000000000000000000" pitchFamily="2" charset="2"/>
              <a:buChar char="q"/>
            </a:pPr>
            <a:r>
              <a:rPr lang="en-US" sz="2600" dirty="0">
                <a:solidFill>
                  <a:schemeClr val="tx1"/>
                </a:solidFill>
              </a:rPr>
              <a:t> It is affected if there is prolonged nutritional deficiency</a:t>
            </a:r>
          </a:p>
          <a:p>
            <a:pPr algn="just">
              <a:lnSpc>
                <a:spcPct val="120000"/>
              </a:lnSpc>
              <a:spcBef>
                <a:spcPts val="0"/>
              </a:spcBef>
              <a:buClrTx/>
              <a:buFont typeface="Wingdings" panose="05000000000000000000" pitchFamily="2" charset="2"/>
              <a:buChar char="q"/>
            </a:pPr>
            <a:r>
              <a:rPr lang="en-US" sz="2600" dirty="0">
                <a:solidFill>
                  <a:schemeClr val="tx1"/>
                </a:solidFill>
              </a:rPr>
              <a:t>&lt; 2 years- supine length wooden board – </a:t>
            </a:r>
            <a:r>
              <a:rPr lang="en-US" sz="2600" dirty="0" err="1">
                <a:solidFill>
                  <a:schemeClr val="tx1"/>
                </a:solidFill>
              </a:rPr>
              <a:t>Infantometer</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 &gt; 2 years- Standing height – </a:t>
            </a:r>
            <a:r>
              <a:rPr lang="en-US" sz="2600" dirty="0" err="1">
                <a:solidFill>
                  <a:schemeClr val="tx1"/>
                </a:solidFill>
              </a:rPr>
              <a:t>Stadeometer</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Observed Weight &amp; Height is compared with expected Weight &amp; height of child of that age—Shows child’s position in  relation to the reference population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307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Technique of measurements</a:t>
            </a:r>
          </a:p>
          <a:p>
            <a:pPr algn="just">
              <a:lnSpc>
                <a:spcPct val="120000"/>
              </a:lnSpc>
              <a:spcBef>
                <a:spcPts val="0"/>
              </a:spcBef>
              <a:buClrTx/>
              <a:buFont typeface="Wingdings" panose="05000000000000000000" pitchFamily="2" charset="2"/>
              <a:buChar char="q"/>
            </a:pPr>
            <a:r>
              <a:rPr lang="en-US" sz="2600" dirty="0">
                <a:solidFill>
                  <a:schemeClr val="tx1"/>
                </a:solidFill>
              </a:rPr>
              <a:t>Length - &lt;2yrs (</a:t>
            </a:r>
            <a:r>
              <a:rPr lang="en-US" sz="2600" dirty="0" err="1">
                <a:solidFill>
                  <a:schemeClr val="tx1"/>
                </a:solidFill>
              </a:rPr>
              <a:t>Infantometer</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err="1">
                <a:solidFill>
                  <a:schemeClr val="tx1"/>
                </a:solidFill>
              </a:rPr>
              <a:t>Infantometer</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pic>
        <p:nvPicPr>
          <p:cNvPr id="4" name="Picture 4" descr="416seca">
            <a:extLst>
              <a:ext uri="{FF2B5EF4-FFF2-40B4-BE49-F238E27FC236}">
                <a16:creationId xmlns:a16="http://schemas.microsoft.com/office/drawing/2014/main" id="{ADE5033A-6D76-4E8D-816C-7865B2E0242F}"/>
              </a:ext>
            </a:extLst>
          </p:cNvPr>
          <p:cNvPicPr>
            <a:picLocks noChangeAspect="1" noChangeArrowheads="1"/>
          </p:cNvPicPr>
          <p:nvPr/>
        </p:nvPicPr>
        <p:blipFill>
          <a:blip r:embed="rId3"/>
          <a:srcRect/>
          <a:stretch>
            <a:fillRect/>
          </a:stretch>
        </p:blipFill>
        <p:spPr>
          <a:xfrm>
            <a:off x="762000" y="1219200"/>
            <a:ext cx="6019800" cy="3429000"/>
          </a:xfrm>
          <a:prstGeom prst="rect">
            <a:avLst/>
          </a:prstGeom>
          <a:noFill/>
        </p:spPr>
      </p:pic>
      <p:pic>
        <p:nvPicPr>
          <p:cNvPr id="6" name="Picture 4" descr="measuremat">
            <a:extLst>
              <a:ext uri="{FF2B5EF4-FFF2-40B4-BE49-F238E27FC236}">
                <a16:creationId xmlns:a16="http://schemas.microsoft.com/office/drawing/2014/main" id="{1975E760-3644-45FB-9EDD-129850AD8FB9}"/>
              </a:ext>
            </a:extLst>
          </p:cNvPr>
          <p:cNvPicPr>
            <a:picLocks noChangeAspect="1" noChangeArrowheads="1"/>
          </p:cNvPicPr>
          <p:nvPr/>
        </p:nvPicPr>
        <p:blipFill>
          <a:blip r:embed="rId4"/>
          <a:srcRect/>
          <a:stretch>
            <a:fillRect/>
          </a:stretch>
        </p:blipFill>
        <p:spPr bwMode="auto">
          <a:xfrm>
            <a:off x="2819400" y="4114800"/>
            <a:ext cx="6019801" cy="2828074"/>
          </a:xfrm>
          <a:prstGeom prst="rect">
            <a:avLst/>
          </a:prstGeom>
          <a:noFill/>
          <a:ln w="9525">
            <a:noFill/>
            <a:miter lim="800000"/>
            <a:headEnd/>
            <a:tailEnd/>
          </a:ln>
        </p:spPr>
      </p:pic>
    </p:spTree>
    <p:extLst>
      <p:ext uri="{BB962C8B-B14F-4D97-AF65-F5344CB8AC3E}">
        <p14:creationId xmlns:p14="http://schemas.microsoft.com/office/powerpoint/2010/main" val="246009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 – Continued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a:bodyPr>
          <a:lstStyle/>
          <a:p>
            <a:pPr marL="514350" indent="-514350" algn="just">
              <a:buFont typeface="+mj-lt"/>
              <a:buAutoNum type="arabicPeriod" startAt="7"/>
            </a:pPr>
            <a:r>
              <a:rPr lang="en-GB" sz="3200" dirty="0" err="1"/>
              <a:t>Mortimore</a:t>
            </a:r>
            <a:r>
              <a:rPr lang="en-GB" sz="3200" dirty="0"/>
              <a:t>, S. and Wallace, C. (1998). </a:t>
            </a:r>
            <a:r>
              <a:rPr lang="en-GB" sz="3200" dirty="0" err="1"/>
              <a:t>HACCP</a:t>
            </a:r>
            <a:r>
              <a:rPr lang="en-GB" sz="3200" dirty="0"/>
              <a:t>: A Practical Approach (Practical Approaches to Food Control and Food Quality Series), 2</a:t>
            </a:r>
            <a:r>
              <a:rPr lang="en-GB" sz="3200" baseline="30000" dirty="0"/>
              <a:t>nd</a:t>
            </a:r>
            <a:r>
              <a:rPr lang="en-GB" sz="3200" dirty="0"/>
              <a:t> ed. Philadelphia: Springer Publishing.</a:t>
            </a:r>
          </a:p>
          <a:p>
            <a:pPr marL="514350" indent="-514350" algn="just">
              <a:buFont typeface="+mj-lt"/>
              <a:buAutoNum type="arabicPeriod" startAt="7"/>
            </a:pPr>
            <a:r>
              <a:rPr lang="en-GB" sz="3200" dirty="0"/>
              <a:t>Blanch, S. (2003). Food Hygiene&gt; London: Hodder Education.</a:t>
            </a:r>
          </a:p>
          <a:p>
            <a:pPr marL="514350" indent="-514350" algn="just">
              <a:buFont typeface="+mj-lt"/>
              <a:buAutoNum type="arabicPeriod" startAt="7"/>
            </a:pPr>
            <a:r>
              <a:rPr lang="en-GB" sz="3200" dirty="0"/>
              <a:t>Ministry of Health. (2008). The National Healthcare Waste Management Plan for 2008-2012. Nairobi: Government Printers.</a:t>
            </a:r>
            <a:endParaRPr lang="en-US" sz="3200" dirty="0"/>
          </a:p>
          <a:p>
            <a:pPr marL="514350" indent="-514350" algn="just">
              <a:buFont typeface="+mj-lt"/>
              <a:buAutoNum type="arabicPeriod" startAt="7"/>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088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Standing height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Standing height-&gt;2yrs </a:t>
            </a:r>
          </a:p>
          <a:p>
            <a:pPr marL="0" indent="0" algn="just">
              <a:lnSpc>
                <a:spcPct val="120000"/>
              </a:lnSpc>
              <a:spcBef>
                <a:spcPts val="0"/>
              </a:spcBef>
              <a:buClrTx/>
              <a:buNone/>
            </a:pPr>
            <a:r>
              <a:rPr lang="en-US" sz="2600" dirty="0">
                <a:solidFill>
                  <a:schemeClr val="tx1"/>
                </a:solidFill>
              </a:rPr>
              <a:t>(Stadiometer)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pic>
        <p:nvPicPr>
          <p:cNvPr id="4" name="Picture 4" descr="childheight1">
            <a:extLst>
              <a:ext uri="{FF2B5EF4-FFF2-40B4-BE49-F238E27FC236}">
                <a16:creationId xmlns:a16="http://schemas.microsoft.com/office/drawing/2014/main" id="{26334C15-188F-41FF-B9F7-29C4807FA4F4}"/>
              </a:ext>
            </a:extLst>
          </p:cNvPr>
          <p:cNvPicPr>
            <a:picLocks noChangeAspect="1" noChangeArrowheads="1"/>
          </p:cNvPicPr>
          <p:nvPr/>
        </p:nvPicPr>
        <p:blipFill>
          <a:blip r:embed="rId3"/>
          <a:srcRect/>
          <a:stretch>
            <a:fillRect/>
          </a:stretch>
        </p:blipFill>
        <p:spPr>
          <a:xfrm>
            <a:off x="5419725" y="176213"/>
            <a:ext cx="3429000" cy="5943600"/>
          </a:xfrm>
          <a:prstGeom prst="rect">
            <a:avLst/>
          </a:prstGeom>
          <a:noFill/>
        </p:spPr>
      </p:pic>
    </p:spTree>
    <p:extLst>
      <p:ext uri="{BB962C8B-B14F-4D97-AF65-F5344CB8AC3E}">
        <p14:creationId xmlns:p14="http://schemas.microsoft.com/office/powerpoint/2010/main" val="993782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chemeClr val="tx1"/>
                </a:solidFill>
              </a:rPr>
              <a:t>Mid Upper Arm Circumference (</a:t>
            </a:r>
            <a:r>
              <a:rPr lang="en-US" sz="2600" b="1" dirty="0" err="1">
                <a:solidFill>
                  <a:schemeClr val="tx1"/>
                </a:solidFill>
              </a:rPr>
              <a:t>MUAC</a:t>
            </a:r>
            <a:r>
              <a:rPr lang="en-US" sz="2600" b="1" dirty="0">
                <a:solidFill>
                  <a:schemeClr val="tx1"/>
                </a:solidFill>
              </a:rPr>
              <a: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Measures muscle mass &amp; subcutaneous tissue in upper arm. </a:t>
            </a:r>
          </a:p>
          <a:p>
            <a:pPr algn="just">
              <a:lnSpc>
                <a:spcPct val="120000"/>
              </a:lnSpc>
              <a:spcBef>
                <a:spcPts val="0"/>
              </a:spcBef>
              <a:buClrTx/>
              <a:buFont typeface="Wingdings" panose="05000000000000000000" pitchFamily="2" charset="2"/>
              <a:buChar char="q"/>
            </a:pPr>
            <a:r>
              <a:rPr lang="en-US" sz="2600" dirty="0">
                <a:solidFill>
                  <a:schemeClr val="tx1"/>
                </a:solidFill>
              </a:rPr>
              <a:t>Between elbow and shoulder by tape.</a:t>
            </a:r>
          </a:p>
          <a:p>
            <a:pPr algn="just">
              <a:lnSpc>
                <a:spcPct val="120000"/>
              </a:lnSpc>
              <a:spcBef>
                <a:spcPts val="0"/>
              </a:spcBef>
              <a:buClrTx/>
              <a:buFont typeface="Wingdings" panose="05000000000000000000" pitchFamily="2" charset="2"/>
              <a:buChar char="q"/>
            </a:pPr>
            <a:r>
              <a:rPr lang="en-US" sz="2600" dirty="0">
                <a:solidFill>
                  <a:schemeClr val="tx1"/>
                </a:solidFill>
              </a:rPr>
              <a:t>Arm should hang limply by the side.</a:t>
            </a:r>
          </a:p>
          <a:p>
            <a:pPr algn="just">
              <a:lnSpc>
                <a:spcPct val="120000"/>
              </a:lnSpc>
              <a:spcBef>
                <a:spcPts val="0"/>
              </a:spcBef>
              <a:buClrTx/>
              <a:buFont typeface="Wingdings" panose="05000000000000000000" pitchFamily="2" charset="2"/>
              <a:buChar char="q"/>
            </a:pPr>
            <a:r>
              <a:rPr lang="en-US" sz="2600" dirty="0">
                <a:solidFill>
                  <a:schemeClr val="tx1"/>
                </a:solidFill>
              </a:rPr>
              <a:t>Shakir’s tape is used. </a:t>
            </a:r>
          </a:p>
          <a:p>
            <a:pPr algn="just">
              <a:lnSpc>
                <a:spcPct val="120000"/>
              </a:lnSpc>
              <a:spcBef>
                <a:spcPts val="0"/>
              </a:spcBef>
              <a:buClrTx/>
              <a:buFont typeface="Wingdings" panose="05000000000000000000" pitchFamily="2" charset="2"/>
              <a:buChar char="q"/>
            </a:pPr>
            <a:r>
              <a:rPr lang="en-US" sz="2600" dirty="0">
                <a:solidFill>
                  <a:schemeClr val="tx1"/>
                </a:solidFill>
              </a:rPr>
              <a:t>For children (</a:t>
            </a:r>
            <a:r>
              <a:rPr lang="en-US" sz="2600" dirty="0" err="1">
                <a:solidFill>
                  <a:schemeClr val="tx1"/>
                </a:solidFill>
              </a:rPr>
              <a:t>MUAC</a:t>
            </a:r>
            <a:r>
              <a:rPr lang="en-US" sz="2600" dirty="0">
                <a:solidFill>
                  <a:schemeClr val="tx1"/>
                </a:solidFill>
              </a:rPr>
              <a:t> for adults recently developed) </a:t>
            </a:r>
          </a:p>
          <a:p>
            <a:pPr algn="just">
              <a:lnSpc>
                <a:spcPct val="120000"/>
              </a:lnSpc>
              <a:spcBef>
                <a:spcPts val="0"/>
              </a:spcBef>
              <a:buClrTx/>
              <a:buFont typeface="Wingdings" panose="05000000000000000000" pitchFamily="2" charset="2"/>
              <a:buChar char="q"/>
            </a:pPr>
            <a:r>
              <a:rPr lang="en-US" sz="2600" dirty="0">
                <a:solidFill>
                  <a:schemeClr val="tx1"/>
                </a:solidFill>
              </a:rPr>
              <a:t>Its easy but less accurate</a:t>
            </a:r>
          </a:p>
          <a:p>
            <a:pPr algn="just">
              <a:lnSpc>
                <a:spcPct val="120000"/>
              </a:lnSpc>
              <a:spcBef>
                <a:spcPts val="0"/>
              </a:spcBef>
              <a:buClrTx/>
              <a:buFont typeface="Wingdings" panose="05000000000000000000" pitchFamily="2" charset="2"/>
              <a:buChar char="q"/>
            </a:pPr>
            <a:r>
              <a:rPr lang="en-US" sz="2600" dirty="0">
                <a:solidFill>
                  <a:schemeClr val="tx1"/>
                </a:solidFill>
              </a:rPr>
              <a:t>Interpretation:-</a:t>
            </a:r>
          </a:p>
          <a:p>
            <a:pPr algn="just">
              <a:lnSpc>
                <a:spcPct val="120000"/>
              </a:lnSpc>
              <a:spcBef>
                <a:spcPts val="0"/>
              </a:spcBef>
              <a:buClrTx/>
              <a:buFont typeface="Wingdings" panose="05000000000000000000" pitchFamily="2" charset="2"/>
              <a:buChar char="q"/>
            </a:pPr>
            <a:r>
              <a:rPr lang="en-US" sz="2600" dirty="0">
                <a:solidFill>
                  <a:schemeClr val="tx1"/>
                </a:solidFill>
              </a:rPr>
              <a:t>&gt;13.5cm </a:t>
            </a:r>
            <a:r>
              <a:rPr lang="en-US" sz="2600" dirty="0">
                <a:solidFill>
                  <a:srgbClr val="00B050"/>
                </a:solidFill>
              </a:rPr>
              <a:t>(Green) </a:t>
            </a:r>
            <a:r>
              <a:rPr lang="en-US" sz="2600" dirty="0">
                <a:solidFill>
                  <a:schemeClr val="tx1"/>
                </a:solidFill>
              </a:rPr>
              <a:t>- adequate nutritional Status</a:t>
            </a:r>
          </a:p>
          <a:p>
            <a:pPr algn="just">
              <a:lnSpc>
                <a:spcPct val="120000"/>
              </a:lnSpc>
              <a:spcBef>
                <a:spcPts val="0"/>
              </a:spcBef>
              <a:buClrTx/>
              <a:buFont typeface="Wingdings" panose="05000000000000000000" pitchFamily="2" charset="2"/>
              <a:buChar char="q"/>
            </a:pPr>
            <a:r>
              <a:rPr lang="en-US" sz="2600" dirty="0">
                <a:solidFill>
                  <a:schemeClr val="tx1"/>
                </a:solidFill>
              </a:rPr>
              <a:t>12.5-13.5cm (Yellow) - </a:t>
            </a:r>
            <a:r>
              <a:rPr lang="en-US" sz="2600" dirty="0" err="1">
                <a:solidFill>
                  <a:schemeClr val="tx1"/>
                </a:solidFill>
              </a:rPr>
              <a:t>Boderline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&lt;12.5cm </a:t>
            </a:r>
            <a:r>
              <a:rPr lang="en-US" sz="2600" dirty="0">
                <a:solidFill>
                  <a:srgbClr val="FF0000"/>
                </a:solidFill>
              </a:rPr>
              <a:t>(red) </a:t>
            </a:r>
            <a:r>
              <a:rPr lang="en-US" sz="2600" dirty="0">
                <a:solidFill>
                  <a:schemeClr val="tx1"/>
                </a:solidFill>
              </a:rPr>
              <a:t>- malnourished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Above 13.5 = not wasted </a:t>
            </a:r>
          </a:p>
          <a:p>
            <a:pPr algn="just">
              <a:lnSpc>
                <a:spcPct val="120000"/>
              </a:lnSpc>
              <a:spcBef>
                <a:spcPts val="0"/>
              </a:spcBef>
              <a:buClrTx/>
              <a:buFont typeface="Wingdings" panose="05000000000000000000" pitchFamily="2" charset="2"/>
              <a:buChar char="q"/>
            </a:pPr>
            <a:r>
              <a:rPr lang="en-US" sz="2600" dirty="0">
                <a:solidFill>
                  <a:schemeClr val="tx1"/>
                </a:solidFill>
              </a:rPr>
              <a:t>13.5 – 12.3 = moderately wasted</a:t>
            </a:r>
          </a:p>
          <a:p>
            <a:pPr algn="just">
              <a:lnSpc>
                <a:spcPct val="120000"/>
              </a:lnSpc>
              <a:spcBef>
                <a:spcPts val="0"/>
              </a:spcBef>
              <a:buClrTx/>
              <a:buFont typeface="Wingdings" panose="05000000000000000000" pitchFamily="2" charset="2"/>
              <a:buChar char="q"/>
            </a:pPr>
            <a:r>
              <a:rPr lang="en-US" sz="2600" dirty="0">
                <a:solidFill>
                  <a:schemeClr val="tx1"/>
                </a:solidFill>
              </a:rPr>
              <a:t>Below 12.5 = severely wasted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586942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FF0000"/>
                </a:solidFill>
              </a:rPr>
              <a:t>Head circumference</a:t>
            </a:r>
            <a:endParaRPr lang="en-GB" sz="2500" b="1" dirty="0">
              <a:solidFill>
                <a:srgbClr val="FF000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Related to brain size mainly to a small extent to thickness of scalp tissues &amp; skull</a:t>
            </a:r>
          </a:p>
          <a:p>
            <a:pPr algn="just">
              <a:lnSpc>
                <a:spcPct val="120000"/>
              </a:lnSpc>
              <a:spcBef>
                <a:spcPts val="0"/>
              </a:spcBef>
              <a:buClrTx/>
              <a:buFont typeface="Wingdings" panose="05000000000000000000" pitchFamily="2" charset="2"/>
              <a:buChar char="q"/>
            </a:pPr>
            <a:r>
              <a:rPr lang="en-US" sz="2600" dirty="0">
                <a:solidFill>
                  <a:schemeClr val="tx1"/>
                </a:solidFill>
              </a:rPr>
              <a:t>Steady child’s head &amp; measure greatest circumference place tape firmly around forehead just above the level of child’s eyebrows &amp; behind maximal </a:t>
            </a:r>
            <a:r>
              <a:rPr lang="en-US" sz="2600" dirty="0" err="1">
                <a:solidFill>
                  <a:schemeClr val="tx1"/>
                </a:solidFill>
              </a:rPr>
              <a:t>protuberence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Equipment: </a:t>
            </a:r>
            <a:r>
              <a:rPr lang="en-US" sz="2600" dirty="0">
                <a:solidFill>
                  <a:schemeClr val="tx1"/>
                </a:solidFill>
              </a:rPr>
              <a:t>Non-stretchable measuring tape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5999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pic>
        <p:nvPicPr>
          <p:cNvPr id="4" name="Picture 4" descr="17206">
            <a:extLst>
              <a:ext uri="{FF2B5EF4-FFF2-40B4-BE49-F238E27FC236}">
                <a16:creationId xmlns:a16="http://schemas.microsoft.com/office/drawing/2014/main" id="{3CEF5389-C401-40C7-AB11-9B1B8EBBE93B}"/>
              </a:ext>
            </a:extLst>
          </p:cNvPr>
          <p:cNvPicPr>
            <a:picLocks noChangeAspect="1" noChangeArrowheads="1"/>
          </p:cNvPicPr>
          <p:nvPr/>
        </p:nvPicPr>
        <p:blipFill>
          <a:blip r:embed="rId3"/>
          <a:srcRect/>
          <a:stretch>
            <a:fillRect/>
          </a:stretch>
        </p:blipFill>
        <p:spPr>
          <a:xfrm>
            <a:off x="762000" y="343648"/>
            <a:ext cx="7696200" cy="5752351"/>
          </a:xfrm>
          <a:prstGeom prst="rect">
            <a:avLst/>
          </a:prstGeom>
          <a:noFill/>
        </p:spPr>
      </p:pic>
    </p:spTree>
    <p:extLst>
      <p:ext uri="{BB962C8B-B14F-4D97-AF65-F5344CB8AC3E}">
        <p14:creationId xmlns:p14="http://schemas.microsoft.com/office/powerpoint/2010/main" val="3262366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chemeClr val="tx1"/>
                </a:solidFill>
              </a:rPr>
              <a:t>Chest circumference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Related to growth of rib cage, muscle mass, subcutaneous fat &amp; lung tissue</a:t>
            </a:r>
          </a:p>
          <a:p>
            <a:pPr algn="just">
              <a:lnSpc>
                <a:spcPct val="120000"/>
              </a:lnSpc>
              <a:spcBef>
                <a:spcPts val="0"/>
              </a:spcBef>
              <a:buClrTx/>
              <a:buFont typeface="Wingdings" panose="05000000000000000000" pitchFamily="2" charset="2"/>
              <a:buChar char="q"/>
            </a:pPr>
            <a:r>
              <a:rPr lang="en-US" sz="2600" dirty="0">
                <a:solidFill>
                  <a:schemeClr val="tx1"/>
                </a:solidFill>
              </a:rPr>
              <a:t>At the level of the nipple line, preferably in mid respiration.  </a:t>
            </a:r>
          </a:p>
          <a:p>
            <a:pPr algn="just">
              <a:lnSpc>
                <a:spcPct val="120000"/>
              </a:lnSpc>
              <a:spcBef>
                <a:spcPts val="0"/>
              </a:spcBef>
              <a:buClrTx/>
              <a:buFont typeface="Wingdings" panose="05000000000000000000" pitchFamily="2" charset="2"/>
              <a:buChar char="q"/>
            </a:pPr>
            <a:r>
              <a:rPr lang="en-US" sz="2600" dirty="0">
                <a:solidFill>
                  <a:schemeClr val="tx1"/>
                </a:solidFill>
              </a:rPr>
              <a:t>At birth Head Circumference is 3 cm&gt;Chest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By 9 months Head Circumference=Chest Circumference, </a:t>
            </a:r>
          </a:p>
          <a:p>
            <a:pPr algn="just">
              <a:lnSpc>
                <a:spcPct val="120000"/>
              </a:lnSpc>
              <a:spcBef>
                <a:spcPts val="0"/>
              </a:spcBef>
              <a:buClrTx/>
              <a:buFont typeface="Wingdings" panose="05000000000000000000" pitchFamily="2" charset="2"/>
              <a:buChar char="q"/>
            </a:pPr>
            <a:r>
              <a:rPr lang="en-US" sz="2600" dirty="0">
                <a:solidFill>
                  <a:schemeClr val="tx1"/>
                </a:solidFill>
              </a:rPr>
              <a:t>&gt;9 months Head Circumference grows slowly and chest expands rapidly</a:t>
            </a:r>
          </a:p>
          <a:p>
            <a:pPr algn="just">
              <a:lnSpc>
                <a:spcPct val="120000"/>
              </a:lnSpc>
              <a:spcBef>
                <a:spcPts val="0"/>
              </a:spcBef>
              <a:buClrTx/>
              <a:buFont typeface="Wingdings" panose="05000000000000000000" pitchFamily="2" charset="2"/>
              <a:buChar char="q"/>
            </a:pPr>
            <a:r>
              <a:rPr lang="en-US" sz="2600" dirty="0">
                <a:solidFill>
                  <a:schemeClr val="tx1"/>
                </a:solidFill>
              </a:rPr>
              <a:t>Interpretation:-</a:t>
            </a:r>
          </a:p>
          <a:p>
            <a:pPr algn="just">
              <a:lnSpc>
                <a:spcPct val="120000"/>
              </a:lnSpc>
              <a:spcBef>
                <a:spcPts val="0"/>
              </a:spcBef>
              <a:buClrTx/>
              <a:buFont typeface="Wingdings" panose="05000000000000000000" pitchFamily="2" charset="2"/>
              <a:buChar char="q"/>
            </a:pPr>
            <a:r>
              <a:rPr lang="en-US" sz="2600" dirty="0">
                <a:solidFill>
                  <a:schemeClr val="tx1"/>
                </a:solidFill>
              </a:rPr>
              <a:t>Detects malnutrition in 1st 5 years of life. If CC/HC &lt;1 means child is malnourished.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24925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Chest circumference</a:t>
            </a:r>
          </a:p>
          <a:p>
            <a:pPr algn="just">
              <a:lnSpc>
                <a:spcPct val="120000"/>
              </a:lnSpc>
              <a:spcBef>
                <a:spcPts val="0"/>
              </a:spcBef>
              <a:buClrTx/>
              <a:buFont typeface="Wingdings" panose="05000000000000000000" pitchFamily="2" charset="2"/>
              <a:buChar char="q"/>
            </a:pPr>
            <a:r>
              <a:rPr lang="en-US" sz="2600" dirty="0">
                <a:solidFill>
                  <a:schemeClr val="tx1"/>
                </a:solidFill>
              </a:rPr>
              <a:t>At birth HC 3 cm &gt; CC</a:t>
            </a:r>
          </a:p>
          <a:p>
            <a:pPr algn="just">
              <a:lnSpc>
                <a:spcPct val="120000"/>
              </a:lnSpc>
              <a:spcBef>
                <a:spcPts val="0"/>
              </a:spcBef>
              <a:buClrTx/>
              <a:buFont typeface="Wingdings" panose="05000000000000000000" pitchFamily="2" charset="2"/>
              <a:buChar char="q"/>
            </a:pPr>
            <a:r>
              <a:rPr lang="en-US" sz="2600" dirty="0">
                <a:solidFill>
                  <a:schemeClr val="tx1"/>
                </a:solidFill>
              </a:rPr>
              <a:t>9 months HC= CC</a:t>
            </a:r>
          </a:p>
          <a:p>
            <a:pPr algn="just">
              <a:lnSpc>
                <a:spcPct val="120000"/>
              </a:lnSpc>
              <a:spcBef>
                <a:spcPts val="0"/>
              </a:spcBef>
              <a:buClrTx/>
              <a:buFont typeface="Wingdings" panose="05000000000000000000" pitchFamily="2" charset="2"/>
              <a:buChar char="q"/>
            </a:pPr>
            <a:r>
              <a:rPr lang="en-US" sz="2600" dirty="0">
                <a:solidFill>
                  <a:schemeClr val="tx1"/>
                </a:solidFill>
              </a:rPr>
              <a:t>&gt;9 months CC&gt;HC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Triceps skin fold (</a:t>
            </a:r>
            <a:r>
              <a:rPr lang="en-US" sz="2600" b="1" dirty="0" err="1">
                <a:solidFill>
                  <a:schemeClr val="tx1"/>
                </a:solidFill>
              </a:rPr>
              <a:t>TSF</a:t>
            </a:r>
            <a:r>
              <a:rPr lang="en-US" sz="2600" b="1" dirty="0">
                <a:solidFill>
                  <a:schemeClr val="tx1"/>
                </a:solidFill>
              </a:rPr>
              <a:t>)</a:t>
            </a:r>
          </a:p>
          <a:p>
            <a:pPr marL="0" indent="0" algn="just">
              <a:lnSpc>
                <a:spcPct val="120000"/>
              </a:lnSpc>
              <a:spcBef>
                <a:spcPts val="0"/>
              </a:spcBef>
              <a:buClrTx/>
              <a:buNone/>
            </a:pPr>
            <a:r>
              <a:rPr lang="en-US" sz="2600" dirty="0">
                <a:solidFill>
                  <a:schemeClr val="tx1"/>
                </a:solidFill>
              </a:rPr>
              <a:t>Measures triceps skin fold thickness</a:t>
            </a:r>
          </a:p>
          <a:p>
            <a:pPr algn="just">
              <a:lnSpc>
                <a:spcPct val="120000"/>
              </a:lnSpc>
              <a:spcBef>
                <a:spcPts val="0"/>
              </a:spcBef>
              <a:buClrTx/>
              <a:buFont typeface="Wingdings" panose="05000000000000000000" pitchFamily="2" charset="2"/>
              <a:buChar char="q"/>
            </a:pPr>
            <a:r>
              <a:rPr lang="en-US" sz="2600" dirty="0">
                <a:solidFill>
                  <a:schemeClr val="tx1"/>
                </a:solidFill>
              </a:rPr>
              <a:t> &gt;10mm in 1-6 years</a:t>
            </a:r>
          </a:p>
          <a:p>
            <a:pPr algn="just">
              <a:lnSpc>
                <a:spcPct val="120000"/>
              </a:lnSpc>
              <a:spcBef>
                <a:spcPts val="0"/>
              </a:spcBef>
              <a:buClrTx/>
              <a:buFont typeface="Wingdings" panose="05000000000000000000" pitchFamily="2" charset="2"/>
              <a:buChar char="q"/>
            </a:pPr>
            <a:r>
              <a:rPr lang="en-US" sz="2600" dirty="0">
                <a:solidFill>
                  <a:schemeClr val="tx1"/>
                </a:solidFill>
              </a:rPr>
              <a:t>6-10mm- mild 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&lt;6mm- Moderate- severe malnutrition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pic>
        <p:nvPicPr>
          <p:cNvPr id="4" name="Picture 4" descr="VanMeasWomenChest">
            <a:extLst>
              <a:ext uri="{FF2B5EF4-FFF2-40B4-BE49-F238E27FC236}">
                <a16:creationId xmlns:a16="http://schemas.microsoft.com/office/drawing/2014/main" id="{43663A3E-B56B-41D6-916C-B1BEA985190D}"/>
              </a:ext>
            </a:extLst>
          </p:cNvPr>
          <p:cNvPicPr>
            <a:picLocks noChangeAspect="1" noChangeArrowheads="1"/>
          </p:cNvPicPr>
          <p:nvPr/>
        </p:nvPicPr>
        <p:blipFill>
          <a:blip r:embed="rId3"/>
          <a:srcRect/>
          <a:stretch>
            <a:fillRect/>
          </a:stretch>
        </p:blipFill>
        <p:spPr bwMode="auto">
          <a:xfrm>
            <a:off x="4038600" y="381000"/>
            <a:ext cx="4191000" cy="3581400"/>
          </a:xfrm>
          <a:prstGeom prst="rect">
            <a:avLst/>
          </a:prstGeom>
          <a:noFill/>
          <a:ln w="9525">
            <a:noFill/>
            <a:miter lim="800000"/>
            <a:headEnd/>
            <a:tailEnd/>
          </a:ln>
        </p:spPr>
      </p:pic>
    </p:spTree>
    <p:extLst>
      <p:ext uri="{BB962C8B-B14F-4D97-AF65-F5344CB8AC3E}">
        <p14:creationId xmlns:p14="http://schemas.microsoft.com/office/powerpoint/2010/main" val="1510034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rgbClr val="0070C0"/>
                </a:solidFill>
              </a:rPr>
              <a:t>2. Individual assessment</a:t>
            </a:r>
          </a:p>
          <a:p>
            <a:pPr algn="just">
              <a:lnSpc>
                <a:spcPct val="120000"/>
              </a:lnSpc>
              <a:spcBef>
                <a:spcPts val="0"/>
              </a:spcBef>
              <a:buClrTx/>
              <a:buFont typeface="Wingdings" panose="05000000000000000000" pitchFamily="2" charset="2"/>
              <a:buChar char="q"/>
            </a:pPr>
            <a:r>
              <a:rPr lang="en-US" sz="2600" dirty="0">
                <a:solidFill>
                  <a:schemeClr val="tx1"/>
                </a:solidFill>
              </a:rPr>
              <a:t>Growth monitoring and promotion as part of a mother and child health (</a:t>
            </a:r>
            <a:r>
              <a:rPr lang="en-US" sz="2600" dirty="0" err="1">
                <a:solidFill>
                  <a:schemeClr val="tx1"/>
                </a:solidFill>
              </a:rPr>
              <a:t>MCH</a:t>
            </a:r>
            <a:r>
              <a:rPr lang="en-US" sz="2600" dirty="0">
                <a:solidFill>
                  <a:schemeClr val="tx1"/>
                </a:solidFill>
              </a:rPr>
              <a:t>) programme where the growth of infants and young children are monitored over time in order to identify and address growth faltering and growth failure. </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screening - where each child is measured in order to identify and refer individuals for further check-ups or to services such as supplementary or therapeutic feeding as needed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9476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nSpc>
                <a:spcPct val="120000"/>
              </a:lnSpc>
              <a:spcBef>
                <a:spcPts val="0"/>
              </a:spcBef>
              <a:buClrTx/>
              <a:buNone/>
            </a:pPr>
            <a:r>
              <a:rPr lang="en-US" sz="2600" b="1" dirty="0">
                <a:solidFill>
                  <a:srgbClr val="0070C0"/>
                </a:solidFill>
              </a:rPr>
              <a:t>3. Population assessment</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surveillance for famine early warning systems in order to measure changes in nutritional status of populations over time to mobilize appropriate preparation and/or response. </a:t>
            </a:r>
          </a:p>
          <a:p>
            <a:pPr algn="just">
              <a:lnSpc>
                <a:spcPct val="120000"/>
              </a:lnSpc>
              <a:spcBef>
                <a:spcPts val="0"/>
              </a:spcBef>
              <a:buClrTx/>
              <a:buFont typeface="Wingdings" panose="05000000000000000000" pitchFamily="2" charset="2"/>
              <a:buChar char="q"/>
            </a:pPr>
            <a:r>
              <a:rPr lang="en-US" sz="2600" dirty="0">
                <a:solidFill>
                  <a:schemeClr val="tx1"/>
                </a:solidFill>
              </a:rPr>
              <a:t>Rapid nutrition assessments which are carried out to quickly in order to establish whether or not there is a major nutrition problem and to identify immediate needs.</a:t>
            </a:r>
          </a:p>
          <a:p>
            <a:pPr algn="just">
              <a:lnSpc>
                <a:spcPct val="120000"/>
              </a:lnSpc>
              <a:spcBef>
                <a:spcPts val="0"/>
              </a:spcBef>
              <a:buClrTx/>
              <a:buFont typeface="Wingdings" panose="05000000000000000000" pitchFamily="2" charset="2"/>
              <a:buChar char="q"/>
            </a:pPr>
            <a:r>
              <a:rPr lang="en-US" sz="2600" dirty="0">
                <a:solidFill>
                  <a:schemeClr val="tx1"/>
                </a:solidFill>
              </a:rPr>
              <a:t>Nutrition surveys in emergencies in order to assess the extent of undernutrition or estimate the numbers of children who might require supplementary and therapeutic feeding or other nutritional support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9064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52399"/>
            <a:ext cx="8839200" cy="6534251"/>
          </a:xfrm>
        </p:spPr>
        <p:txBody>
          <a:bodyPr>
            <a:normAutofit fontScale="25000" lnSpcReduction="20000"/>
          </a:bodyPr>
          <a:lstStyle/>
          <a:p>
            <a:pPr algn="just">
              <a:lnSpc>
                <a:spcPct val="120000"/>
              </a:lnSpc>
              <a:spcBef>
                <a:spcPts val="0"/>
              </a:spcBef>
              <a:buClrTx/>
              <a:buFont typeface="Wingdings" panose="05000000000000000000" pitchFamily="2" charset="2"/>
              <a:buChar char="q"/>
            </a:pPr>
            <a:r>
              <a:rPr lang="en-US" sz="9600" dirty="0">
                <a:solidFill>
                  <a:schemeClr val="tx1"/>
                </a:solidFill>
              </a:rPr>
              <a:t>Nutritional indices are calculated by comparing an individual’s measurements with that of a reference population.</a:t>
            </a:r>
          </a:p>
          <a:p>
            <a:pPr algn="just">
              <a:lnSpc>
                <a:spcPct val="120000"/>
              </a:lnSpc>
              <a:spcBef>
                <a:spcPts val="0"/>
              </a:spcBef>
              <a:buClrTx/>
              <a:buFont typeface="Wingdings" panose="05000000000000000000" pitchFamily="2" charset="2"/>
              <a:buChar char="q"/>
            </a:pPr>
            <a:r>
              <a:rPr lang="en-US" sz="9600" dirty="0">
                <a:solidFill>
                  <a:schemeClr val="tx1"/>
                </a:solidFill>
              </a:rPr>
              <a:t>The nutritional indices commonly calculated for young children are: weight for height – a measure of wasting or acute malnutrition;</a:t>
            </a:r>
          </a:p>
          <a:p>
            <a:pPr algn="just">
              <a:lnSpc>
                <a:spcPct val="120000"/>
              </a:lnSpc>
              <a:spcBef>
                <a:spcPts val="0"/>
              </a:spcBef>
              <a:buClrTx/>
              <a:buFont typeface="Wingdings" panose="05000000000000000000" pitchFamily="2" charset="2"/>
              <a:buChar char="q"/>
            </a:pPr>
            <a:r>
              <a:rPr lang="en-US" sz="9600" dirty="0">
                <a:solidFill>
                  <a:schemeClr val="tx1"/>
                </a:solidFill>
              </a:rPr>
              <a:t>height for age – a measure of stunting or chronic malnutrition;</a:t>
            </a:r>
          </a:p>
          <a:p>
            <a:pPr algn="just">
              <a:lnSpc>
                <a:spcPct val="120000"/>
              </a:lnSpc>
              <a:spcBef>
                <a:spcPts val="0"/>
              </a:spcBef>
              <a:buClrTx/>
              <a:buFont typeface="Wingdings" panose="05000000000000000000" pitchFamily="2" charset="2"/>
              <a:buChar char="q"/>
            </a:pPr>
            <a:r>
              <a:rPr lang="en-US" sz="9600" dirty="0">
                <a:solidFill>
                  <a:schemeClr val="tx1"/>
                </a:solidFill>
              </a:rPr>
              <a:t>weight for age – a measure of underweight or wasting and stunting combined.</a:t>
            </a:r>
          </a:p>
          <a:p>
            <a:pPr algn="just">
              <a:lnSpc>
                <a:spcPct val="120000"/>
              </a:lnSpc>
              <a:spcBef>
                <a:spcPts val="0"/>
              </a:spcBef>
              <a:buClrTx/>
              <a:buFont typeface="Wingdings" panose="05000000000000000000" pitchFamily="2" charset="2"/>
              <a:buChar char="q"/>
            </a:pPr>
            <a:r>
              <a:rPr lang="en-US" sz="9600" dirty="0" err="1">
                <a:solidFill>
                  <a:schemeClr val="tx1"/>
                </a:solidFill>
              </a:rPr>
              <a:t>MUAC</a:t>
            </a:r>
            <a:r>
              <a:rPr lang="en-US" sz="9600" dirty="0">
                <a:solidFill>
                  <a:schemeClr val="tx1"/>
                </a:solidFill>
              </a:rPr>
              <a:t> is also a measure of wasting or acute malnutrition. </a:t>
            </a:r>
            <a:r>
              <a:rPr lang="en-US" sz="9600" dirty="0" err="1">
                <a:solidFill>
                  <a:schemeClr val="tx1"/>
                </a:solidFill>
              </a:rPr>
              <a:t>MUAC</a:t>
            </a:r>
            <a:r>
              <a:rPr lang="en-US" sz="9600" dirty="0">
                <a:solidFill>
                  <a:schemeClr val="tx1"/>
                </a:solidFill>
              </a:rPr>
              <a:t> is not an index by itself. </a:t>
            </a:r>
          </a:p>
          <a:p>
            <a:pPr algn="just">
              <a:lnSpc>
                <a:spcPct val="120000"/>
              </a:lnSpc>
              <a:spcBef>
                <a:spcPts val="0"/>
              </a:spcBef>
              <a:buClrTx/>
              <a:buFont typeface="Wingdings" panose="05000000000000000000" pitchFamily="2" charset="2"/>
              <a:buChar char="q"/>
            </a:pPr>
            <a:r>
              <a:rPr lang="en-US" sz="9600" dirty="0">
                <a:solidFill>
                  <a:schemeClr val="tx1"/>
                </a:solidFill>
              </a:rPr>
              <a:t>Oedema is the retention of water and sodium in the extra-cellular spaces. Generally it accounts for 10–30% of bodyweight, but in the most severe cases of kwashiorkor the proportion can reach 50%. A child with oedema of both feet is automatically considered severely acutely malnourished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0349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4. Biochemical tests (Biochemical analysis)</a:t>
            </a:r>
          </a:p>
          <a:p>
            <a:pPr algn="just">
              <a:lnSpc>
                <a:spcPct val="120000"/>
              </a:lnSpc>
              <a:spcBef>
                <a:spcPts val="0"/>
              </a:spcBef>
              <a:buClrTx/>
              <a:buFont typeface="Wingdings" panose="05000000000000000000" pitchFamily="2" charset="2"/>
              <a:buChar char="q"/>
            </a:pPr>
            <a:r>
              <a:rPr lang="en-US" sz="2600" dirty="0">
                <a:solidFill>
                  <a:schemeClr val="tx1"/>
                </a:solidFill>
              </a:rPr>
              <a:t>Assessing specific components of blood and urine samples of an individual. However this is generally expensive and time consuming and not possible in an emergency</a:t>
            </a:r>
          </a:p>
          <a:p>
            <a:pPr algn="just">
              <a:lnSpc>
                <a:spcPct val="120000"/>
              </a:lnSpc>
              <a:spcBef>
                <a:spcPts val="0"/>
              </a:spcBef>
              <a:buClrTx/>
              <a:buFont typeface="Wingdings" panose="05000000000000000000" pitchFamily="2" charset="2"/>
              <a:buChar char="q"/>
            </a:pPr>
            <a:r>
              <a:rPr lang="en-US" sz="2600" dirty="0">
                <a:solidFill>
                  <a:schemeClr val="tx1"/>
                </a:solidFill>
              </a:rPr>
              <a:t>Laboratory tests as a measure of Nutritional Status (confirming deficiency)</a:t>
            </a:r>
          </a:p>
          <a:p>
            <a:pPr algn="just">
              <a:lnSpc>
                <a:spcPct val="120000"/>
              </a:lnSpc>
              <a:spcBef>
                <a:spcPts val="0"/>
              </a:spcBef>
              <a:buClrTx/>
              <a:buFont typeface="Wingdings" panose="05000000000000000000" pitchFamily="2" charset="2"/>
              <a:buChar char="q"/>
            </a:pPr>
            <a:r>
              <a:rPr lang="en-US" sz="2600" dirty="0">
                <a:solidFill>
                  <a:schemeClr val="tx1"/>
                </a:solidFill>
              </a:rPr>
              <a:t>E.g. blood and urine to determine hemoglobin and vitamin levels</a:t>
            </a:r>
          </a:p>
          <a:p>
            <a:pPr algn="just">
              <a:lnSpc>
                <a:spcPct val="120000"/>
              </a:lnSpc>
              <a:spcBef>
                <a:spcPts val="0"/>
              </a:spcBef>
              <a:buClrTx/>
              <a:buFont typeface="Wingdings" panose="05000000000000000000" pitchFamily="2" charset="2"/>
              <a:buChar char="q"/>
            </a:pPr>
            <a:r>
              <a:rPr lang="en-US" sz="2600" dirty="0">
                <a:solidFill>
                  <a:schemeClr val="tx1"/>
                </a:solidFill>
              </a:rPr>
              <a:t>Levels of vitamin C and B reflect current dietary intakes </a:t>
            </a:r>
          </a:p>
          <a:p>
            <a:pPr algn="just">
              <a:lnSpc>
                <a:spcPct val="120000"/>
              </a:lnSpc>
              <a:spcBef>
                <a:spcPts val="0"/>
              </a:spcBef>
              <a:buClrTx/>
              <a:buFont typeface="Wingdings" panose="05000000000000000000" pitchFamily="2" charset="2"/>
              <a:buChar char="q"/>
            </a:pPr>
            <a:r>
              <a:rPr lang="en-US" sz="2600" dirty="0">
                <a:solidFill>
                  <a:schemeClr val="tx1"/>
                </a:solidFill>
              </a:rPr>
              <a:t>Protein levels reflect long-term intake </a:t>
            </a:r>
          </a:p>
          <a:p>
            <a:pPr algn="just">
              <a:lnSpc>
                <a:spcPct val="120000"/>
              </a:lnSpc>
              <a:spcBef>
                <a:spcPts val="0"/>
              </a:spcBef>
              <a:buClrTx/>
              <a:buFont typeface="Wingdings" panose="05000000000000000000" pitchFamily="2" charset="2"/>
              <a:buChar char="q"/>
            </a:pPr>
            <a:r>
              <a:rPr lang="en-US" sz="2600" dirty="0">
                <a:solidFill>
                  <a:schemeClr val="tx1"/>
                </a:solidFill>
              </a:rPr>
              <a:t>(refer to page 301 Food, Nutrition &amp; Diet Therapy 8th edition)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4023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Mode of Learning</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0" indent="0" algn="just">
              <a:buNone/>
            </a:pPr>
            <a:r>
              <a:rPr lang="en-US" sz="3200" dirty="0"/>
              <a:t>1. Interactive lecture </a:t>
            </a:r>
          </a:p>
          <a:p>
            <a:pPr marL="0" indent="0" algn="just">
              <a:buNone/>
            </a:pPr>
            <a:r>
              <a:rPr lang="en-US" sz="3200" dirty="0"/>
              <a:t>2. Small groups discussions</a:t>
            </a:r>
          </a:p>
          <a:p>
            <a:pPr marL="0" indent="0" algn="just">
              <a:buNone/>
            </a:pPr>
            <a:r>
              <a:rPr lang="en-US" sz="3200" dirty="0"/>
              <a:t>3. Power point presentation</a:t>
            </a:r>
          </a:p>
          <a:p>
            <a:pPr marL="0" indent="0" algn="just">
              <a:buNone/>
            </a:pPr>
            <a:r>
              <a:rPr lang="en-US" sz="3200" dirty="0"/>
              <a:t>4. E-learning </a:t>
            </a:r>
          </a:p>
          <a:p>
            <a:pPr marL="0" indent="0" algn="just">
              <a:buNone/>
            </a:pPr>
            <a:r>
              <a:rPr lang="en-US" sz="3200" dirty="0"/>
              <a:t>5. Problem based learning</a:t>
            </a:r>
          </a:p>
          <a:p>
            <a:pPr marL="0" indent="0" algn="just">
              <a:buNone/>
            </a:pPr>
            <a:r>
              <a:rPr lang="en-US" sz="3200" dirty="0"/>
              <a:t>6. Study guides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US" sz="2600" b="1" dirty="0">
                <a:solidFill>
                  <a:srgbClr val="0070C0"/>
                </a:solidFill>
              </a:rPr>
              <a:t>5. Clinical signs (Clinical assessment)</a:t>
            </a:r>
          </a:p>
          <a:p>
            <a:pPr algn="just">
              <a:lnSpc>
                <a:spcPct val="120000"/>
              </a:lnSpc>
              <a:spcBef>
                <a:spcPts val="0"/>
              </a:spcBef>
              <a:buClrTx/>
              <a:buFont typeface="Wingdings" panose="05000000000000000000" pitchFamily="2" charset="2"/>
              <a:buChar char="q"/>
            </a:pPr>
            <a:r>
              <a:rPr lang="en-US" sz="2600" dirty="0">
                <a:solidFill>
                  <a:schemeClr val="tx1"/>
                </a:solidFill>
              </a:rPr>
              <a:t>Assessing signs and symptoms of illness (e.g. oedema). There are few ‘field friendly’ methods for clinical detection of micronutrient malnutrition in an emergency as it does not allow identification of those with subclinical levels of micronutrient malnutrition.</a:t>
            </a:r>
            <a:endParaRPr lang="en-US"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This includes complete physical examination and a medical history </a:t>
            </a:r>
          </a:p>
          <a:p>
            <a:pPr algn="just">
              <a:lnSpc>
                <a:spcPct val="120000"/>
              </a:lnSpc>
              <a:spcBef>
                <a:spcPts val="0"/>
              </a:spcBef>
              <a:buClrTx/>
              <a:buFont typeface="Wingdings" panose="05000000000000000000" pitchFamily="2" charset="2"/>
              <a:buChar char="q"/>
            </a:pPr>
            <a:r>
              <a:rPr lang="en-US" sz="2600" dirty="0">
                <a:solidFill>
                  <a:schemeClr val="tx1"/>
                </a:solidFill>
              </a:rPr>
              <a:t>Special attention should be given to areas where signs of nutritional deficiencies appear – skin, hair, tongue, teeth, gums, lips, eyes etc. (REFER TO PAGE 304 – Food, Nutrition &amp; Diet Therapy) </a:t>
            </a:r>
          </a:p>
          <a:p>
            <a:pPr algn="just">
              <a:lnSpc>
                <a:spcPct val="120000"/>
              </a:lnSpc>
              <a:spcBef>
                <a:spcPts val="0"/>
              </a:spcBef>
              <a:buClrTx/>
              <a:buFont typeface="Wingdings" panose="05000000000000000000" pitchFamily="2" charset="2"/>
              <a:buChar char="q"/>
            </a:pPr>
            <a:r>
              <a:rPr lang="en-US" sz="2600" dirty="0">
                <a:solidFill>
                  <a:schemeClr val="tx1"/>
                </a:solidFill>
              </a:rPr>
              <a:t>Note: its important to distinguish between signs of pathological states and nutritional deficiencies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57820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6. Dietary intake (Dietary evaluations)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Assessing food intake of individuals over a specific period of time in order to determine whether the quantity or quality of intake is adequate. This information however can only reflect short term intake. </a:t>
            </a:r>
          </a:p>
          <a:p>
            <a:pPr algn="just">
              <a:lnSpc>
                <a:spcPct val="120000"/>
              </a:lnSpc>
              <a:spcBef>
                <a:spcPts val="0"/>
              </a:spcBef>
              <a:buClrTx/>
              <a:buFont typeface="Wingdings" panose="05000000000000000000" pitchFamily="2" charset="2"/>
              <a:buChar char="q"/>
            </a:pPr>
            <a:r>
              <a:rPr lang="en-US" sz="2600" dirty="0">
                <a:solidFill>
                  <a:schemeClr val="tx1"/>
                </a:solidFill>
              </a:rPr>
              <a:t>24-hour recall: </a:t>
            </a:r>
          </a:p>
          <a:p>
            <a:pPr algn="just">
              <a:lnSpc>
                <a:spcPct val="120000"/>
              </a:lnSpc>
              <a:spcBef>
                <a:spcPts val="0"/>
              </a:spcBef>
              <a:buClrTx/>
              <a:buFont typeface="Wingdings" panose="05000000000000000000" pitchFamily="2" charset="2"/>
              <a:buChar char="q"/>
            </a:pPr>
            <a:r>
              <a:rPr lang="en-US" sz="2600" dirty="0">
                <a:solidFill>
                  <a:schemeClr val="tx1"/>
                </a:solidFill>
              </a:rPr>
              <a:t>The respondents recalls food eaten the last 24 hours</a:t>
            </a:r>
          </a:p>
          <a:p>
            <a:pPr algn="just">
              <a:lnSpc>
                <a:spcPct val="120000"/>
              </a:lnSpc>
              <a:spcBef>
                <a:spcPts val="0"/>
              </a:spcBef>
              <a:buClrTx/>
              <a:buFont typeface="Wingdings" panose="05000000000000000000" pitchFamily="2" charset="2"/>
              <a:buChar char="q"/>
            </a:pPr>
            <a:r>
              <a:rPr lang="en-US" sz="2600" dirty="0">
                <a:solidFill>
                  <a:schemeClr val="tx1"/>
                </a:solidFill>
              </a:rPr>
              <a:t>used to determine general eating patterns of individuals.</a:t>
            </a:r>
          </a:p>
          <a:p>
            <a:pPr algn="just">
              <a:lnSpc>
                <a:spcPct val="120000"/>
              </a:lnSpc>
              <a:spcBef>
                <a:spcPts val="0"/>
              </a:spcBef>
              <a:buClrTx/>
              <a:buFont typeface="Wingdings" panose="05000000000000000000" pitchFamily="2" charset="2"/>
              <a:buChar char="q"/>
            </a:pPr>
            <a:r>
              <a:rPr lang="en-US" sz="2600" dirty="0">
                <a:solidFill>
                  <a:schemeClr val="tx1"/>
                </a:solidFill>
              </a:rPr>
              <a:t>Respondents can give wrong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Recall can be improved by use of measuring cups or spoons.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936158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Food frequency questionnaire </a:t>
            </a:r>
          </a:p>
          <a:p>
            <a:pPr algn="just">
              <a:lnSpc>
                <a:spcPct val="120000"/>
              </a:lnSpc>
              <a:spcBef>
                <a:spcPts val="0"/>
              </a:spcBef>
              <a:buClrTx/>
              <a:buFont typeface="Wingdings" panose="05000000000000000000" pitchFamily="2" charset="2"/>
              <a:buChar char="q"/>
            </a:pPr>
            <a:r>
              <a:rPr lang="en-US" sz="2600" dirty="0">
                <a:solidFill>
                  <a:schemeClr val="tx1"/>
                </a:solidFill>
              </a:rPr>
              <a:t>collects information on intake of particular food groups on a daily, weekly or monthly basis</a:t>
            </a:r>
          </a:p>
          <a:p>
            <a:pPr marL="0" indent="0" algn="just">
              <a:lnSpc>
                <a:spcPct val="120000"/>
              </a:lnSpc>
              <a:spcBef>
                <a:spcPts val="0"/>
              </a:spcBef>
              <a:buClrTx/>
              <a:buNone/>
            </a:pPr>
            <a:r>
              <a:rPr lang="en-US" sz="2600" b="1" dirty="0">
                <a:solidFill>
                  <a:schemeClr val="tx1"/>
                </a:solidFill>
              </a:rPr>
              <a:t>Food diary or Record</a:t>
            </a:r>
          </a:p>
          <a:p>
            <a:pPr algn="just">
              <a:lnSpc>
                <a:spcPct val="120000"/>
              </a:lnSpc>
              <a:spcBef>
                <a:spcPts val="0"/>
              </a:spcBef>
              <a:buClrTx/>
              <a:buFont typeface="Wingdings" panose="05000000000000000000" pitchFamily="2" charset="2"/>
              <a:buChar char="q"/>
            </a:pPr>
            <a:r>
              <a:rPr lang="en-US" sz="2600" dirty="0">
                <a:solidFill>
                  <a:schemeClr val="tx1"/>
                </a:solidFill>
              </a:rPr>
              <a:t>everything consumed during a particular time period is noted.</a:t>
            </a:r>
          </a:p>
          <a:p>
            <a:pPr algn="just">
              <a:lnSpc>
                <a:spcPct val="120000"/>
              </a:lnSpc>
              <a:spcBef>
                <a:spcPts val="0"/>
              </a:spcBef>
              <a:buClrTx/>
              <a:buFont typeface="Wingdings" panose="05000000000000000000" pitchFamily="2" charset="2"/>
              <a:buChar char="q"/>
            </a:pPr>
            <a:r>
              <a:rPr lang="en-US" sz="2600" dirty="0">
                <a:solidFill>
                  <a:schemeClr val="tx1"/>
                </a:solidFill>
              </a:rPr>
              <a:t>The nutrient contribution of each food is calculated. </a:t>
            </a:r>
          </a:p>
          <a:p>
            <a:pPr algn="just">
              <a:lnSpc>
                <a:spcPct val="120000"/>
              </a:lnSpc>
              <a:spcBef>
                <a:spcPts val="0"/>
              </a:spcBef>
              <a:buClrTx/>
              <a:buFont typeface="Wingdings" panose="05000000000000000000" pitchFamily="2" charset="2"/>
              <a:buChar char="q"/>
            </a:pPr>
            <a:r>
              <a:rPr lang="en-US" sz="2600" dirty="0">
                <a:solidFill>
                  <a:schemeClr val="tx1"/>
                </a:solidFill>
              </a:rPr>
              <a:t>The total day’s intake for each nutrient is then obtained and is divided by the number of days to give an average daily intake. Three day or four day records are used.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73546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Observation of food intake </a:t>
            </a:r>
          </a:p>
          <a:p>
            <a:pPr algn="just">
              <a:lnSpc>
                <a:spcPct val="120000"/>
              </a:lnSpc>
              <a:spcBef>
                <a:spcPts val="0"/>
              </a:spcBef>
              <a:buClrTx/>
              <a:buFont typeface="Wingdings" panose="05000000000000000000" pitchFamily="2" charset="2"/>
              <a:buChar char="q"/>
            </a:pPr>
            <a:r>
              <a:rPr lang="en-US" sz="2600" dirty="0">
                <a:solidFill>
                  <a:schemeClr val="tx1"/>
                </a:solidFill>
              </a:rPr>
              <a:t>accurate method but time consuming and expensive.</a:t>
            </a:r>
          </a:p>
          <a:p>
            <a:pPr algn="just">
              <a:lnSpc>
                <a:spcPct val="120000"/>
              </a:lnSpc>
              <a:spcBef>
                <a:spcPts val="0"/>
              </a:spcBef>
              <a:buClrTx/>
              <a:buFont typeface="Wingdings" panose="05000000000000000000" pitchFamily="2" charset="2"/>
              <a:buChar char="q"/>
            </a:pPr>
            <a:r>
              <a:rPr lang="en-US" sz="2600" dirty="0">
                <a:solidFill>
                  <a:schemeClr val="tx1"/>
                </a:solidFill>
              </a:rPr>
              <a:t> It is carried when meals are provided. </a:t>
            </a:r>
          </a:p>
          <a:p>
            <a:pPr algn="just">
              <a:lnSpc>
                <a:spcPct val="120000"/>
              </a:lnSpc>
              <a:spcBef>
                <a:spcPts val="0"/>
              </a:spcBef>
              <a:buClrTx/>
              <a:buFont typeface="Wingdings" panose="05000000000000000000" pitchFamily="2" charset="2"/>
              <a:buChar char="q"/>
            </a:pPr>
            <a:r>
              <a:rPr lang="en-US" sz="2600" dirty="0">
                <a:solidFill>
                  <a:schemeClr val="tx1"/>
                </a:solidFill>
              </a:rPr>
              <a:t> The presented food is weighed and the leftovers weighed and the difference is recorded as amount eaten. </a:t>
            </a:r>
          </a:p>
          <a:p>
            <a:pPr marL="0" indent="0" algn="just">
              <a:lnSpc>
                <a:spcPct val="120000"/>
              </a:lnSpc>
              <a:spcBef>
                <a:spcPts val="0"/>
              </a:spcBef>
              <a:buClrTx/>
              <a:buNone/>
            </a:pPr>
            <a:r>
              <a:rPr lang="en-US" sz="2600" b="1" dirty="0">
                <a:solidFill>
                  <a:schemeClr val="tx1"/>
                </a:solidFill>
              </a:rPr>
              <a:t>Diet history </a:t>
            </a:r>
          </a:p>
          <a:p>
            <a:pPr algn="just">
              <a:lnSpc>
                <a:spcPct val="120000"/>
              </a:lnSpc>
              <a:spcBef>
                <a:spcPts val="0"/>
              </a:spcBef>
              <a:buClrTx/>
              <a:buFont typeface="Wingdings" panose="05000000000000000000" pitchFamily="2" charset="2"/>
              <a:buChar char="q"/>
            </a:pPr>
            <a:r>
              <a:rPr lang="en-US" sz="2600" dirty="0">
                <a:solidFill>
                  <a:schemeClr val="tx1"/>
                </a:solidFill>
              </a:rPr>
              <a:t>Respondent gives a typical or usual food intake</a:t>
            </a:r>
          </a:p>
          <a:p>
            <a:pPr algn="just">
              <a:lnSpc>
                <a:spcPct val="120000"/>
              </a:lnSpc>
              <a:spcBef>
                <a:spcPts val="0"/>
              </a:spcBef>
              <a:buClrTx/>
              <a:buFont typeface="Wingdings" panose="05000000000000000000" pitchFamily="2" charset="2"/>
              <a:buChar char="q"/>
            </a:pPr>
            <a:r>
              <a:rPr lang="en-US" sz="2600" dirty="0">
                <a:solidFill>
                  <a:schemeClr val="tx1"/>
                </a:solidFill>
              </a:rPr>
              <a:t>Can be used with 24 hour recall </a:t>
            </a:r>
          </a:p>
          <a:p>
            <a:pPr algn="just">
              <a:lnSpc>
                <a:spcPct val="120000"/>
              </a:lnSpc>
              <a:spcBef>
                <a:spcPts val="0"/>
              </a:spcBef>
              <a:buClrTx/>
              <a:buFont typeface="Wingdings" panose="05000000000000000000" pitchFamily="2" charset="2"/>
              <a:buChar char="q"/>
            </a:pPr>
            <a:r>
              <a:rPr lang="en-US" sz="2600" dirty="0">
                <a:solidFill>
                  <a:schemeClr val="tx1"/>
                </a:solidFill>
              </a:rPr>
              <a:t>Yield qualitative than quantitative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660110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Tools For Data Collection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Observation </a:t>
            </a:r>
          </a:p>
          <a:p>
            <a:pPr algn="just">
              <a:lnSpc>
                <a:spcPct val="120000"/>
              </a:lnSpc>
              <a:spcBef>
                <a:spcPts val="0"/>
              </a:spcBef>
              <a:buClrTx/>
              <a:buFont typeface="Wingdings" panose="05000000000000000000" pitchFamily="2" charset="2"/>
              <a:buChar char="q"/>
            </a:pPr>
            <a:r>
              <a:rPr lang="en-US" sz="2600" dirty="0">
                <a:solidFill>
                  <a:schemeClr val="tx1"/>
                </a:solidFill>
              </a:rPr>
              <a:t>Questionnaire </a:t>
            </a:r>
          </a:p>
          <a:p>
            <a:pPr algn="just">
              <a:lnSpc>
                <a:spcPct val="120000"/>
              </a:lnSpc>
              <a:spcBef>
                <a:spcPts val="0"/>
              </a:spcBef>
              <a:buClrTx/>
              <a:buFont typeface="Wingdings" panose="05000000000000000000" pitchFamily="2" charset="2"/>
              <a:buChar char="q"/>
            </a:pPr>
            <a:r>
              <a:rPr lang="en-US" sz="2600" dirty="0">
                <a:solidFill>
                  <a:schemeClr val="tx1"/>
                </a:solidFill>
              </a:rPr>
              <a:t>Interview schedule </a:t>
            </a:r>
          </a:p>
          <a:p>
            <a:pPr algn="just">
              <a:lnSpc>
                <a:spcPct val="120000"/>
              </a:lnSpc>
              <a:spcBef>
                <a:spcPts val="0"/>
              </a:spcBef>
              <a:buClrTx/>
              <a:buFont typeface="Wingdings" panose="05000000000000000000" pitchFamily="2" charset="2"/>
              <a:buChar char="q"/>
            </a:pPr>
            <a:r>
              <a:rPr lang="en-US" sz="2600" dirty="0">
                <a:solidFill>
                  <a:schemeClr val="tx1"/>
                </a:solidFill>
              </a:rPr>
              <a:t>Focus group discussions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07248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B050"/>
                </a:solidFill>
              </a:rPr>
              <a:t>NUTRITIONAL DISORDERS</a:t>
            </a:r>
            <a:endParaRPr lang="en-GB" sz="2500" b="1" dirty="0">
              <a:solidFill>
                <a:srgbClr val="00B05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Disorders occur due to nutritional imbalance - when you consume too much or too little or</a:t>
            </a:r>
          </a:p>
          <a:p>
            <a:pPr algn="just">
              <a:lnSpc>
                <a:spcPct val="120000"/>
              </a:lnSpc>
              <a:spcBef>
                <a:spcPts val="0"/>
              </a:spcBef>
              <a:buClrTx/>
              <a:buFont typeface="Wingdings" panose="05000000000000000000" pitchFamily="2" charset="2"/>
              <a:buChar char="q"/>
            </a:pPr>
            <a:r>
              <a:rPr lang="en-US" sz="2600" dirty="0">
                <a:solidFill>
                  <a:schemeClr val="tx1"/>
                </a:solidFill>
              </a:rPr>
              <a:t>The body does not utilize nutrients properly</a:t>
            </a:r>
          </a:p>
          <a:p>
            <a:pPr algn="just">
              <a:lnSpc>
                <a:spcPct val="120000"/>
              </a:lnSpc>
              <a:spcBef>
                <a:spcPts val="0"/>
              </a:spcBef>
              <a:buClrTx/>
              <a:buFont typeface="Wingdings" panose="05000000000000000000" pitchFamily="2" charset="2"/>
              <a:buChar char="q"/>
            </a:pPr>
            <a:r>
              <a:rPr lang="en-US" sz="2600" dirty="0">
                <a:solidFill>
                  <a:schemeClr val="tx1"/>
                </a:solidFill>
              </a:rPr>
              <a:t>Iron deficiency has been documented to be the most common (over 1,000 million) </a:t>
            </a:r>
          </a:p>
          <a:p>
            <a:pPr marL="0" indent="0" algn="just">
              <a:lnSpc>
                <a:spcPct val="120000"/>
              </a:lnSpc>
              <a:spcBef>
                <a:spcPts val="0"/>
              </a:spcBef>
              <a:buClrTx/>
              <a:buNone/>
            </a:pPr>
            <a:r>
              <a:rPr lang="en-US" sz="2600" b="1" dirty="0">
                <a:solidFill>
                  <a:schemeClr val="tx1"/>
                </a:solidFill>
              </a:rPr>
              <a:t>Disorders include:</a:t>
            </a:r>
          </a:p>
          <a:p>
            <a:pPr algn="just">
              <a:lnSpc>
                <a:spcPct val="120000"/>
              </a:lnSpc>
              <a:spcBef>
                <a:spcPts val="0"/>
              </a:spcBef>
              <a:buClrTx/>
              <a:buFont typeface="Wingdings" panose="05000000000000000000" pitchFamily="2" charset="2"/>
              <a:buChar char="q"/>
            </a:pPr>
            <a:r>
              <a:rPr lang="en-US" sz="2600" dirty="0">
                <a:solidFill>
                  <a:schemeClr val="tx1"/>
                </a:solidFill>
              </a:rPr>
              <a:t>PEM (Protein–energy malnutrition)</a:t>
            </a:r>
          </a:p>
          <a:p>
            <a:pPr algn="just">
              <a:lnSpc>
                <a:spcPct val="120000"/>
              </a:lnSpc>
              <a:spcBef>
                <a:spcPts val="0"/>
              </a:spcBef>
              <a:buClrTx/>
              <a:buFont typeface="Wingdings" panose="05000000000000000000" pitchFamily="2" charset="2"/>
              <a:buChar char="q"/>
            </a:pPr>
            <a:r>
              <a:rPr lang="en-US" sz="2600" dirty="0">
                <a:solidFill>
                  <a:schemeClr val="tx1"/>
                </a:solidFill>
              </a:rPr>
              <a:t>Iron, Iodine, calcium, and zinc deficiency</a:t>
            </a:r>
          </a:p>
          <a:p>
            <a:pPr algn="just">
              <a:lnSpc>
                <a:spcPct val="120000"/>
              </a:lnSpc>
              <a:spcBef>
                <a:spcPts val="0"/>
              </a:spcBef>
              <a:buClrTx/>
              <a:buFont typeface="Wingdings" panose="05000000000000000000" pitchFamily="2" charset="2"/>
              <a:buChar char="q"/>
            </a:pPr>
            <a:r>
              <a:rPr lang="en-US" sz="2600" dirty="0">
                <a:solidFill>
                  <a:schemeClr val="tx1"/>
                </a:solidFill>
              </a:rPr>
              <a:t>Vitamins A, B1, C and D deficiencies</a:t>
            </a:r>
          </a:p>
          <a:p>
            <a:pPr marL="0" indent="0" algn="just">
              <a:lnSpc>
                <a:spcPct val="120000"/>
              </a:lnSpc>
              <a:spcBef>
                <a:spcPts val="0"/>
              </a:spcBef>
              <a:buClrTx/>
              <a:buNone/>
            </a:pPr>
            <a:r>
              <a:rPr lang="en-US" sz="2600" dirty="0">
                <a:solidFill>
                  <a:schemeClr val="tx1"/>
                </a:solidFill>
              </a:rPr>
              <a:t>Other disorders include: dental caries, fluorosis</a:t>
            </a:r>
          </a:p>
          <a:p>
            <a:pPr marL="0" indent="0" algn="just">
              <a:lnSpc>
                <a:spcPct val="120000"/>
              </a:lnSpc>
              <a:spcBef>
                <a:spcPts val="0"/>
              </a:spcBef>
              <a:buClrTx/>
              <a:buNone/>
            </a:pPr>
            <a:r>
              <a:rPr lang="en-US" sz="2600" dirty="0">
                <a:solidFill>
                  <a:schemeClr val="tx1"/>
                </a:solidFill>
              </a:rPr>
              <a:t>Other micronutrient deficiencies include:</a:t>
            </a:r>
          </a:p>
          <a:p>
            <a:pPr algn="just">
              <a:lnSpc>
                <a:spcPct val="120000"/>
              </a:lnSpc>
              <a:spcBef>
                <a:spcPts val="0"/>
              </a:spcBef>
              <a:buClrTx/>
              <a:buFont typeface="Wingdings" panose="05000000000000000000" pitchFamily="2" charset="2"/>
              <a:buChar char="q"/>
            </a:pPr>
            <a:r>
              <a:rPr lang="en-US" sz="2600" dirty="0">
                <a:solidFill>
                  <a:schemeClr val="tx1"/>
                </a:solidFill>
              </a:rPr>
              <a:t>Riboflavin </a:t>
            </a:r>
          </a:p>
          <a:p>
            <a:pPr algn="just">
              <a:lnSpc>
                <a:spcPct val="120000"/>
              </a:lnSpc>
              <a:spcBef>
                <a:spcPts val="0"/>
              </a:spcBef>
              <a:buClrTx/>
              <a:buFont typeface="Wingdings" panose="05000000000000000000" pitchFamily="2" charset="2"/>
              <a:buChar char="q"/>
            </a:pPr>
            <a:r>
              <a:rPr lang="en-US" sz="2600" dirty="0">
                <a:solidFill>
                  <a:schemeClr val="tx1"/>
                </a:solidFill>
              </a:rPr>
              <a:t>Pyridoxine ( vit.B6) deficiencies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55321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Chronic diseases with nutritional implications </a:t>
            </a:r>
          </a:p>
          <a:p>
            <a:pPr algn="just">
              <a:lnSpc>
                <a:spcPct val="120000"/>
              </a:lnSpc>
              <a:spcBef>
                <a:spcPts val="0"/>
              </a:spcBef>
              <a:buClrTx/>
              <a:buFont typeface="Wingdings" panose="05000000000000000000" pitchFamily="2" charset="2"/>
              <a:buChar char="q"/>
            </a:pPr>
            <a:r>
              <a:rPr lang="en-US" sz="2600" dirty="0">
                <a:solidFill>
                  <a:schemeClr val="tx1"/>
                </a:solidFill>
              </a:rPr>
              <a:t>Cancer</a:t>
            </a:r>
          </a:p>
          <a:p>
            <a:pPr algn="just">
              <a:lnSpc>
                <a:spcPct val="120000"/>
              </a:lnSpc>
              <a:spcBef>
                <a:spcPts val="0"/>
              </a:spcBef>
              <a:buClrTx/>
              <a:buFont typeface="Wingdings" panose="05000000000000000000" pitchFamily="2" charset="2"/>
              <a:buChar char="q"/>
            </a:pPr>
            <a:r>
              <a:rPr lang="en-US" sz="2600" dirty="0">
                <a:solidFill>
                  <a:schemeClr val="tx1"/>
                </a:solidFill>
              </a:rPr>
              <a:t>Arteriosclerosis (heart disease) </a:t>
            </a:r>
          </a:p>
          <a:p>
            <a:pPr algn="just">
              <a:lnSpc>
                <a:spcPct val="120000"/>
              </a:lnSpc>
              <a:spcBef>
                <a:spcPts val="0"/>
              </a:spcBef>
              <a:buClrTx/>
              <a:buFont typeface="Wingdings" panose="05000000000000000000" pitchFamily="2" charset="2"/>
              <a:buChar char="q"/>
            </a:pPr>
            <a:r>
              <a:rPr lang="en-US" sz="2600" dirty="0">
                <a:solidFill>
                  <a:schemeClr val="tx1"/>
                </a:solidFill>
              </a:rPr>
              <a:t>High bloods pressure (Hypertension)</a:t>
            </a:r>
          </a:p>
          <a:p>
            <a:pPr algn="just">
              <a:lnSpc>
                <a:spcPct val="120000"/>
              </a:lnSpc>
              <a:spcBef>
                <a:spcPts val="0"/>
              </a:spcBef>
              <a:buClrTx/>
              <a:buFont typeface="Wingdings" panose="05000000000000000000" pitchFamily="2" charset="2"/>
              <a:buChar char="q"/>
            </a:pPr>
            <a:r>
              <a:rPr lang="en-US" sz="2600" dirty="0">
                <a:solidFill>
                  <a:schemeClr val="tx1"/>
                </a:solidFill>
              </a:rPr>
              <a:t>Diabetes Mellitus</a:t>
            </a:r>
          </a:p>
          <a:p>
            <a:pPr algn="just">
              <a:lnSpc>
                <a:spcPct val="120000"/>
              </a:lnSpc>
              <a:spcBef>
                <a:spcPts val="0"/>
              </a:spcBef>
              <a:buClrTx/>
              <a:buFont typeface="Wingdings" panose="05000000000000000000" pitchFamily="2" charset="2"/>
              <a:buChar char="q"/>
            </a:pPr>
            <a:r>
              <a:rPr lang="en-US" sz="2600" dirty="0">
                <a:solidFill>
                  <a:schemeClr val="tx1"/>
                </a:solidFill>
              </a:rPr>
              <a:t>Osteoporosis</a:t>
            </a:r>
          </a:p>
          <a:p>
            <a:pPr algn="just">
              <a:lnSpc>
                <a:spcPct val="120000"/>
              </a:lnSpc>
              <a:spcBef>
                <a:spcPts val="0"/>
              </a:spcBef>
              <a:buClrTx/>
              <a:buFont typeface="Wingdings" panose="05000000000000000000" pitchFamily="2" charset="2"/>
              <a:buChar char="q"/>
            </a:pPr>
            <a:r>
              <a:rPr lang="en-US" sz="2600" dirty="0">
                <a:solidFill>
                  <a:schemeClr val="tx1"/>
                </a:solidFill>
              </a:rPr>
              <a:t>Obesity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5143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MALNUTRITIONAL DISORDERS</a:t>
            </a:r>
          </a:p>
          <a:p>
            <a:pPr algn="just">
              <a:lnSpc>
                <a:spcPct val="120000"/>
              </a:lnSpc>
              <a:spcBef>
                <a:spcPts val="0"/>
              </a:spcBef>
              <a:buClrTx/>
              <a:buFont typeface="Wingdings" panose="05000000000000000000" pitchFamily="2" charset="2"/>
              <a:buChar char="q"/>
            </a:pPr>
            <a:r>
              <a:rPr lang="en-US" sz="2600" dirty="0">
                <a:solidFill>
                  <a:schemeClr val="tx1"/>
                </a:solidFill>
              </a:rPr>
              <a:t>Kwashiorkor</a:t>
            </a:r>
          </a:p>
          <a:p>
            <a:pPr algn="just">
              <a:lnSpc>
                <a:spcPct val="120000"/>
              </a:lnSpc>
              <a:spcBef>
                <a:spcPts val="0"/>
              </a:spcBef>
              <a:buClrTx/>
              <a:buFont typeface="Wingdings" panose="05000000000000000000" pitchFamily="2" charset="2"/>
              <a:buChar char="q"/>
            </a:pPr>
            <a:r>
              <a:rPr lang="en-US" sz="2600" dirty="0">
                <a:solidFill>
                  <a:schemeClr val="tx1"/>
                </a:solidFill>
              </a:rPr>
              <a:t>Marasmus</a:t>
            </a:r>
          </a:p>
          <a:p>
            <a:pPr algn="just">
              <a:lnSpc>
                <a:spcPct val="120000"/>
              </a:lnSpc>
              <a:spcBef>
                <a:spcPts val="0"/>
              </a:spcBef>
              <a:buClrTx/>
              <a:buFont typeface="Wingdings" panose="05000000000000000000" pitchFamily="2" charset="2"/>
              <a:buChar char="q"/>
            </a:pPr>
            <a:r>
              <a:rPr lang="en-US" sz="2600" dirty="0" err="1">
                <a:solidFill>
                  <a:schemeClr val="tx1"/>
                </a:solidFill>
              </a:rPr>
              <a:t>Goitre</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Rickets</a:t>
            </a:r>
          </a:p>
          <a:p>
            <a:pPr algn="just">
              <a:lnSpc>
                <a:spcPct val="120000"/>
              </a:lnSpc>
              <a:spcBef>
                <a:spcPts val="0"/>
              </a:spcBef>
              <a:buClrTx/>
              <a:buFont typeface="Wingdings" panose="05000000000000000000" pitchFamily="2" charset="2"/>
              <a:buChar char="q"/>
            </a:pPr>
            <a:r>
              <a:rPr lang="en-US" sz="2600" dirty="0">
                <a:solidFill>
                  <a:schemeClr val="tx1"/>
                </a:solidFill>
              </a:rPr>
              <a:t>Anemia</a:t>
            </a:r>
          </a:p>
          <a:p>
            <a:pPr algn="just">
              <a:lnSpc>
                <a:spcPct val="120000"/>
              </a:lnSpc>
              <a:spcBef>
                <a:spcPts val="0"/>
              </a:spcBef>
              <a:buClrTx/>
              <a:buFont typeface="Wingdings" panose="05000000000000000000" pitchFamily="2" charset="2"/>
              <a:buChar char="q"/>
            </a:pPr>
            <a:r>
              <a:rPr lang="en-US" sz="2600" dirty="0">
                <a:solidFill>
                  <a:schemeClr val="tx1"/>
                </a:solidFill>
              </a:rPr>
              <a:t>Obesity</a:t>
            </a:r>
          </a:p>
          <a:p>
            <a:pPr algn="just">
              <a:lnSpc>
                <a:spcPct val="120000"/>
              </a:lnSpc>
              <a:spcBef>
                <a:spcPts val="0"/>
              </a:spcBef>
              <a:buClrTx/>
              <a:buFont typeface="Wingdings" panose="05000000000000000000" pitchFamily="2" charset="2"/>
              <a:buChar char="q"/>
            </a:pPr>
            <a:r>
              <a:rPr lang="en-US" sz="2600" dirty="0">
                <a:solidFill>
                  <a:schemeClr val="tx1"/>
                </a:solidFill>
              </a:rPr>
              <a:t>Scurvy</a:t>
            </a:r>
          </a:p>
          <a:p>
            <a:pPr algn="just">
              <a:lnSpc>
                <a:spcPct val="120000"/>
              </a:lnSpc>
              <a:spcBef>
                <a:spcPts val="0"/>
              </a:spcBef>
              <a:buClrTx/>
              <a:buFont typeface="Wingdings" panose="05000000000000000000" pitchFamily="2" charset="2"/>
              <a:buChar char="q"/>
            </a:pPr>
            <a:r>
              <a:rPr lang="en-US" sz="2600" dirty="0">
                <a:solidFill>
                  <a:schemeClr val="tx1"/>
                </a:solidFill>
              </a:rPr>
              <a:t>Xerophthalmia (Night blindness)</a:t>
            </a:r>
          </a:p>
          <a:p>
            <a:pPr algn="just">
              <a:lnSpc>
                <a:spcPct val="120000"/>
              </a:lnSpc>
              <a:spcBef>
                <a:spcPts val="0"/>
              </a:spcBef>
              <a:buClrTx/>
              <a:buFont typeface="Wingdings" panose="05000000000000000000" pitchFamily="2" charset="2"/>
              <a:buChar char="q"/>
            </a:pPr>
            <a:r>
              <a:rPr lang="en-US" sz="2600" dirty="0">
                <a:solidFill>
                  <a:schemeClr val="tx1"/>
                </a:solidFill>
              </a:rPr>
              <a:t>Pellagra (Keratomalacia) </a:t>
            </a:r>
          </a:p>
          <a:p>
            <a:pPr algn="just">
              <a:lnSpc>
                <a:spcPct val="120000"/>
              </a:lnSpc>
              <a:spcBef>
                <a:spcPts val="0"/>
              </a:spcBef>
              <a:buClrTx/>
              <a:buFont typeface="Wingdings" panose="05000000000000000000" pitchFamily="2" charset="2"/>
              <a:buChar char="q"/>
            </a:pPr>
            <a:r>
              <a:rPr lang="en-US" sz="2600" dirty="0">
                <a:solidFill>
                  <a:schemeClr val="tx1"/>
                </a:solidFill>
              </a:rPr>
              <a:t>Osteoporosis</a:t>
            </a:r>
          </a:p>
          <a:p>
            <a:pPr algn="just">
              <a:lnSpc>
                <a:spcPct val="120000"/>
              </a:lnSpc>
              <a:spcBef>
                <a:spcPts val="0"/>
              </a:spcBef>
              <a:buClrTx/>
              <a:buFont typeface="Wingdings" panose="05000000000000000000" pitchFamily="2" charset="2"/>
              <a:buChar char="q"/>
            </a:pPr>
            <a:r>
              <a:rPr lang="en-US" sz="2600" dirty="0" err="1">
                <a:solidFill>
                  <a:schemeClr val="tx1"/>
                </a:solidFill>
              </a:rPr>
              <a:t>Osteomalacia</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929403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200" cy="6656698"/>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700" b="1" dirty="0">
                <a:solidFill>
                  <a:srgbClr val="0070C0"/>
                </a:solidFill>
              </a:rPr>
              <a:t>Protein–energy malnutrition (PEM), </a:t>
            </a:r>
            <a:r>
              <a:rPr lang="en-US" sz="2700" dirty="0">
                <a:solidFill>
                  <a:schemeClr val="tx1"/>
                </a:solidFill>
              </a:rPr>
              <a:t>sometimes called protein-energy undernutrition (</a:t>
            </a:r>
            <a:r>
              <a:rPr lang="en-US" sz="2700" dirty="0" err="1">
                <a:solidFill>
                  <a:schemeClr val="tx1"/>
                </a:solidFill>
              </a:rPr>
              <a:t>PEU</a:t>
            </a:r>
            <a:r>
              <a:rPr lang="en-US" sz="2700" dirty="0">
                <a:solidFill>
                  <a:schemeClr val="tx1"/>
                </a:solidFill>
              </a:rPr>
              <a:t>), is a form of malnutrition that is defined as a range of conditions arising from coincident lack of dietary protein and/or energy (calories) in varying proportions. The condition has mild, moderate, and severe degrees.</a:t>
            </a:r>
          </a:p>
          <a:p>
            <a:pPr marL="0" indent="0" algn="ctr">
              <a:lnSpc>
                <a:spcPct val="120000"/>
              </a:lnSpc>
              <a:spcBef>
                <a:spcPts val="0"/>
              </a:spcBef>
              <a:buClrTx/>
              <a:buNone/>
            </a:pPr>
            <a:r>
              <a:rPr lang="en-US" sz="2700" b="1" dirty="0">
                <a:solidFill>
                  <a:schemeClr val="tx1"/>
                </a:solidFill>
              </a:rPr>
              <a:t>PEM Sign and symptoms</a:t>
            </a:r>
            <a:endParaRPr lang="en-GB" sz="2700" b="1" dirty="0">
              <a:solidFill>
                <a:schemeClr val="tx1"/>
              </a:solidFill>
            </a:endParaRPr>
          </a:p>
          <a:p>
            <a:pPr algn="just">
              <a:lnSpc>
                <a:spcPct val="120000"/>
              </a:lnSpc>
              <a:spcBef>
                <a:spcPts val="0"/>
              </a:spcBef>
              <a:buClrTx/>
              <a:buFont typeface="Wingdings" panose="05000000000000000000" pitchFamily="2" charset="2"/>
              <a:buChar char="q"/>
            </a:pPr>
            <a:r>
              <a:rPr lang="en-US" sz="2700" dirty="0">
                <a:solidFill>
                  <a:schemeClr val="tx1"/>
                </a:solidFill>
              </a:rPr>
              <a:t>Failure to thrive is the first sign</a:t>
            </a:r>
          </a:p>
          <a:p>
            <a:pPr marL="0" indent="0" algn="just">
              <a:lnSpc>
                <a:spcPct val="120000"/>
              </a:lnSpc>
              <a:spcBef>
                <a:spcPts val="0"/>
              </a:spcBef>
              <a:buClrTx/>
              <a:buNone/>
            </a:pPr>
            <a:r>
              <a:rPr lang="en-US" sz="2700" dirty="0">
                <a:solidFill>
                  <a:schemeClr val="tx1"/>
                </a:solidFill>
              </a:rPr>
              <a:t>Others include:</a:t>
            </a:r>
          </a:p>
          <a:p>
            <a:pPr algn="just">
              <a:lnSpc>
                <a:spcPct val="120000"/>
              </a:lnSpc>
              <a:spcBef>
                <a:spcPts val="0"/>
              </a:spcBef>
              <a:buClrTx/>
              <a:buFont typeface="Wingdings" panose="05000000000000000000" pitchFamily="2" charset="2"/>
              <a:buChar char="q"/>
            </a:pPr>
            <a:r>
              <a:rPr lang="en-US" sz="2700" dirty="0">
                <a:solidFill>
                  <a:schemeClr val="tx1"/>
                </a:solidFill>
              </a:rPr>
              <a:t>Muscle wasting (marasmus)</a:t>
            </a:r>
          </a:p>
          <a:p>
            <a:pPr algn="just">
              <a:lnSpc>
                <a:spcPct val="120000"/>
              </a:lnSpc>
              <a:spcBef>
                <a:spcPts val="0"/>
              </a:spcBef>
              <a:buClrTx/>
              <a:buFont typeface="Wingdings" panose="05000000000000000000" pitchFamily="2" charset="2"/>
              <a:buChar char="q"/>
            </a:pPr>
            <a:r>
              <a:rPr lang="en-US" sz="2700" dirty="0">
                <a:solidFill>
                  <a:schemeClr val="tx1"/>
                </a:solidFill>
              </a:rPr>
              <a:t>Apathy</a:t>
            </a:r>
          </a:p>
          <a:p>
            <a:pPr algn="just">
              <a:lnSpc>
                <a:spcPct val="120000"/>
              </a:lnSpc>
              <a:spcBef>
                <a:spcPts val="0"/>
              </a:spcBef>
              <a:buClrTx/>
              <a:buFont typeface="Wingdings" panose="05000000000000000000" pitchFamily="2" charset="2"/>
              <a:buChar char="q"/>
            </a:pPr>
            <a:r>
              <a:rPr lang="en-US" sz="2700" dirty="0">
                <a:solidFill>
                  <a:schemeClr val="tx1"/>
                </a:solidFill>
              </a:rPr>
              <a:t>Irritability</a:t>
            </a:r>
          </a:p>
          <a:p>
            <a:pPr algn="just">
              <a:lnSpc>
                <a:spcPct val="120000"/>
              </a:lnSpc>
              <a:spcBef>
                <a:spcPts val="0"/>
              </a:spcBef>
              <a:buClrTx/>
              <a:buFont typeface="Wingdings" panose="05000000000000000000" pitchFamily="2" charset="2"/>
              <a:buChar char="q"/>
            </a:pPr>
            <a:r>
              <a:rPr lang="en-US" sz="2700" dirty="0">
                <a:solidFill>
                  <a:schemeClr val="tx1"/>
                </a:solidFill>
              </a:rPr>
              <a:t>Edema (kwashiorkor)</a:t>
            </a:r>
          </a:p>
          <a:p>
            <a:pPr algn="just">
              <a:lnSpc>
                <a:spcPct val="120000"/>
              </a:lnSpc>
              <a:spcBef>
                <a:spcPts val="0"/>
              </a:spcBef>
              <a:buClrTx/>
              <a:buFont typeface="Wingdings" panose="05000000000000000000" pitchFamily="2" charset="2"/>
              <a:buChar char="q"/>
            </a:pPr>
            <a:r>
              <a:rPr lang="en-US" sz="2700" dirty="0">
                <a:solidFill>
                  <a:schemeClr val="tx1"/>
                </a:solidFill>
              </a:rPr>
              <a:t>Hair changes</a:t>
            </a:r>
          </a:p>
          <a:p>
            <a:pPr algn="just">
              <a:lnSpc>
                <a:spcPct val="120000"/>
              </a:lnSpc>
              <a:spcBef>
                <a:spcPts val="0"/>
              </a:spcBef>
              <a:buClrTx/>
              <a:buFont typeface="Wingdings" panose="05000000000000000000" pitchFamily="2" charset="2"/>
              <a:buChar char="q"/>
            </a:pPr>
            <a:r>
              <a:rPr lang="en-US" sz="2700" dirty="0">
                <a:solidFill>
                  <a:schemeClr val="tx1"/>
                </a:solidFill>
              </a:rPr>
              <a:t>Weight reduction</a:t>
            </a:r>
          </a:p>
          <a:p>
            <a:pPr algn="just">
              <a:lnSpc>
                <a:spcPct val="120000"/>
              </a:lnSpc>
              <a:spcBef>
                <a:spcPts val="0"/>
              </a:spcBef>
              <a:buClrTx/>
              <a:buFont typeface="Wingdings" panose="05000000000000000000" pitchFamily="2" charset="2"/>
              <a:buChar char="q"/>
            </a:pPr>
            <a:r>
              <a:rPr lang="en-US" sz="2700" dirty="0">
                <a:solidFill>
                  <a:schemeClr val="tx1"/>
                </a:solidFill>
              </a:rPr>
              <a:t>Height reduction</a:t>
            </a:r>
          </a:p>
          <a:p>
            <a:pPr algn="just">
              <a:lnSpc>
                <a:spcPct val="120000"/>
              </a:lnSpc>
              <a:spcBef>
                <a:spcPts val="0"/>
              </a:spcBef>
              <a:buClrTx/>
              <a:buFont typeface="Wingdings" panose="05000000000000000000" pitchFamily="2" charset="2"/>
              <a:buChar char="q"/>
            </a:pPr>
            <a:r>
              <a:rPr lang="en-US" sz="2700" dirty="0">
                <a:solidFill>
                  <a:schemeClr val="tx1"/>
                </a:solidFill>
              </a:rPr>
              <a:t>Small arm circumference</a:t>
            </a:r>
          </a:p>
          <a:p>
            <a:pPr algn="just">
              <a:lnSpc>
                <a:spcPct val="120000"/>
              </a:lnSpc>
              <a:spcBef>
                <a:spcPts val="0"/>
              </a:spcBef>
              <a:buClrTx/>
              <a:buFont typeface="Wingdings" panose="05000000000000000000" pitchFamily="2" charset="2"/>
              <a:buChar char="q"/>
            </a:pPr>
            <a:r>
              <a:rPr lang="en-US" sz="2700" dirty="0">
                <a:solidFill>
                  <a:schemeClr val="tx1"/>
                </a:solidFill>
              </a:rPr>
              <a:t>Reduced skinfold thickness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50599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55000" lnSpcReduction="20000"/>
          </a:bodyPr>
          <a:lstStyle/>
          <a:p>
            <a:pPr marL="0" indent="0" algn="ctr">
              <a:lnSpc>
                <a:spcPct val="120000"/>
              </a:lnSpc>
              <a:spcBef>
                <a:spcPts val="0"/>
              </a:spcBef>
              <a:buClrTx/>
              <a:buNone/>
            </a:pPr>
            <a:r>
              <a:rPr lang="en-US" sz="4500" b="1" dirty="0">
                <a:solidFill>
                  <a:srgbClr val="0070C0"/>
                </a:solidFill>
              </a:rPr>
              <a:t>Causes of PEM</a:t>
            </a:r>
            <a:endParaRPr lang="en-GB" sz="4500" b="1" dirty="0">
              <a:solidFill>
                <a:srgbClr val="0070C0"/>
              </a:solidFill>
            </a:endParaRPr>
          </a:p>
          <a:p>
            <a:pPr algn="just">
              <a:lnSpc>
                <a:spcPct val="120000"/>
              </a:lnSpc>
              <a:spcBef>
                <a:spcPts val="0"/>
              </a:spcBef>
              <a:buClrTx/>
              <a:buFont typeface="Wingdings" panose="05000000000000000000" pitchFamily="2" charset="2"/>
              <a:buChar char="q"/>
            </a:pPr>
            <a:r>
              <a:rPr lang="en-US" sz="4500" dirty="0">
                <a:solidFill>
                  <a:schemeClr val="tx1"/>
                </a:solidFill>
              </a:rPr>
              <a:t>Inadequate intake of nutrients</a:t>
            </a:r>
          </a:p>
          <a:p>
            <a:pPr algn="just">
              <a:lnSpc>
                <a:spcPct val="120000"/>
              </a:lnSpc>
              <a:spcBef>
                <a:spcPts val="0"/>
              </a:spcBef>
              <a:buClrTx/>
              <a:buFont typeface="Wingdings" panose="05000000000000000000" pitchFamily="2" charset="2"/>
              <a:buChar char="q"/>
            </a:pPr>
            <a:r>
              <a:rPr lang="en-US" sz="4500" dirty="0">
                <a:solidFill>
                  <a:schemeClr val="tx1"/>
                </a:solidFill>
              </a:rPr>
              <a:t>Poor utilization of nutrients</a:t>
            </a:r>
          </a:p>
          <a:p>
            <a:pPr algn="just">
              <a:lnSpc>
                <a:spcPct val="120000"/>
              </a:lnSpc>
              <a:spcBef>
                <a:spcPts val="0"/>
              </a:spcBef>
              <a:buClrTx/>
              <a:buFont typeface="Wingdings" panose="05000000000000000000" pitchFamily="2" charset="2"/>
              <a:buChar char="q"/>
            </a:pPr>
            <a:r>
              <a:rPr lang="en-US" sz="4500" dirty="0">
                <a:solidFill>
                  <a:schemeClr val="tx1"/>
                </a:solidFill>
              </a:rPr>
              <a:t>Infection</a:t>
            </a:r>
          </a:p>
          <a:p>
            <a:pPr algn="just">
              <a:lnSpc>
                <a:spcPct val="120000"/>
              </a:lnSpc>
              <a:spcBef>
                <a:spcPts val="0"/>
              </a:spcBef>
              <a:buClrTx/>
              <a:buFont typeface="Wingdings" panose="05000000000000000000" pitchFamily="2" charset="2"/>
              <a:buChar char="q"/>
            </a:pPr>
            <a:r>
              <a:rPr lang="en-US" sz="4500" dirty="0">
                <a:solidFill>
                  <a:schemeClr val="tx1"/>
                </a:solidFill>
              </a:rPr>
              <a:t>Inadequate care and </a:t>
            </a:r>
          </a:p>
          <a:p>
            <a:pPr algn="just">
              <a:lnSpc>
                <a:spcPct val="120000"/>
              </a:lnSpc>
              <a:spcBef>
                <a:spcPts val="0"/>
              </a:spcBef>
              <a:buClrTx/>
              <a:buFont typeface="Wingdings" panose="05000000000000000000" pitchFamily="2" charset="2"/>
              <a:buChar char="q"/>
            </a:pPr>
            <a:r>
              <a:rPr lang="en-US" sz="4500" dirty="0">
                <a:solidFill>
                  <a:schemeClr val="tx1"/>
                </a:solidFill>
              </a:rPr>
              <a:t>Poor feeding practices (weaning + breastfeeding etc.)</a:t>
            </a:r>
          </a:p>
          <a:p>
            <a:pPr algn="just">
              <a:lnSpc>
                <a:spcPct val="120000"/>
              </a:lnSpc>
              <a:spcBef>
                <a:spcPts val="0"/>
              </a:spcBef>
              <a:buClrTx/>
              <a:buFont typeface="Wingdings" panose="05000000000000000000" pitchFamily="2" charset="2"/>
              <a:buChar char="q"/>
            </a:pPr>
            <a:r>
              <a:rPr lang="en-US" sz="4500" dirty="0">
                <a:solidFill>
                  <a:schemeClr val="tx1"/>
                </a:solidFill>
              </a:rPr>
              <a:t>Nutritional marasmus is more common than kwashiorkor </a:t>
            </a:r>
          </a:p>
          <a:p>
            <a:pPr marL="0" indent="0" algn="ctr">
              <a:lnSpc>
                <a:spcPct val="120000"/>
              </a:lnSpc>
              <a:spcBef>
                <a:spcPts val="0"/>
              </a:spcBef>
              <a:buClrTx/>
              <a:buNone/>
            </a:pPr>
            <a:r>
              <a:rPr lang="en-US" sz="4500" b="1" dirty="0">
                <a:solidFill>
                  <a:srgbClr val="0070C0"/>
                </a:solidFill>
              </a:rPr>
              <a:t>Occurs mainly in children. Why?</a:t>
            </a:r>
          </a:p>
          <a:p>
            <a:pPr marL="0" indent="0" algn="just">
              <a:lnSpc>
                <a:spcPct val="120000"/>
              </a:lnSpc>
              <a:spcBef>
                <a:spcPts val="0"/>
              </a:spcBef>
              <a:buClrTx/>
              <a:buNone/>
            </a:pPr>
            <a:r>
              <a:rPr lang="en-US" sz="4500" dirty="0">
                <a:solidFill>
                  <a:schemeClr val="tx1"/>
                </a:solidFill>
              </a:rPr>
              <a:t>PEM occurs characteristically in children under five (5) years of age.</a:t>
            </a:r>
          </a:p>
          <a:p>
            <a:pPr algn="just">
              <a:lnSpc>
                <a:spcPct val="120000"/>
              </a:lnSpc>
              <a:spcBef>
                <a:spcPts val="0"/>
              </a:spcBef>
              <a:buClrTx/>
              <a:buFont typeface="Wingdings" panose="05000000000000000000" pitchFamily="2" charset="2"/>
              <a:buChar char="q"/>
            </a:pPr>
            <a:r>
              <a:rPr lang="en-US" sz="4500" dirty="0">
                <a:solidFill>
                  <a:schemeClr val="tx1"/>
                </a:solidFill>
              </a:rPr>
              <a:t>High need for nutrients</a:t>
            </a:r>
          </a:p>
          <a:p>
            <a:pPr algn="just">
              <a:lnSpc>
                <a:spcPct val="120000"/>
              </a:lnSpc>
              <a:spcBef>
                <a:spcPts val="0"/>
              </a:spcBef>
              <a:buClrTx/>
              <a:buFont typeface="Wingdings" panose="05000000000000000000" pitchFamily="2" charset="2"/>
              <a:buChar char="q"/>
            </a:pPr>
            <a:r>
              <a:rPr lang="en-US" sz="4500" dirty="0">
                <a:solidFill>
                  <a:schemeClr val="tx1"/>
                </a:solidFill>
              </a:rPr>
              <a:t>Inappropriate feeding</a:t>
            </a:r>
          </a:p>
          <a:p>
            <a:pPr algn="just">
              <a:lnSpc>
                <a:spcPct val="120000"/>
              </a:lnSpc>
              <a:spcBef>
                <a:spcPts val="0"/>
              </a:spcBef>
              <a:buClrTx/>
              <a:buFont typeface="Wingdings" panose="05000000000000000000" pitchFamily="2" charset="2"/>
              <a:buChar char="q"/>
            </a:pPr>
            <a:r>
              <a:rPr lang="en-US" sz="4500" dirty="0">
                <a:solidFill>
                  <a:schemeClr val="tx1"/>
                </a:solidFill>
              </a:rPr>
              <a:t>Giving food low in energy</a:t>
            </a:r>
          </a:p>
          <a:p>
            <a:pPr algn="just">
              <a:lnSpc>
                <a:spcPct val="120000"/>
              </a:lnSpc>
              <a:spcBef>
                <a:spcPts val="0"/>
              </a:spcBef>
              <a:buClrTx/>
              <a:buFont typeface="Wingdings" panose="05000000000000000000" pitchFamily="2" charset="2"/>
              <a:buChar char="q"/>
            </a:pPr>
            <a:r>
              <a:rPr lang="en-US" sz="4500" dirty="0">
                <a:solidFill>
                  <a:schemeClr val="tx1"/>
                </a:solidFill>
              </a:rPr>
              <a:t>Inadequate child care (time constraint)</a:t>
            </a:r>
          </a:p>
          <a:p>
            <a:pPr algn="just">
              <a:lnSpc>
                <a:spcPct val="120000"/>
              </a:lnSpc>
              <a:spcBef>
                <a:spcPts val="0"/>
              </a:spcBef>
              <a:buClrTx/>
              <a:buFont typeface="Wingdings" panose="05000000000000000000" pitchFamily="2" charset="2"/>
              <a:buChar char="q"/>
            </a:pPr>
            <a:r>
              <a:rPr lang="en-US" sz="4500" dirty="0">
                <a:solidFill>
                  <a:schemeClr val="tx1"/>
                </a:solidFill>
              </a:rPr>
              <a:t>Poverty</a:t>
            </a:r>
          </a:p>
          <a:p>
            <a:pPr algn="just">
              <a:lnSpc>
                <a:spcPct val="120000"/>
              </a:lnSpc>
              <a:spcBef>
                <a:spcPts val="0"/>
              </a:spcBef>
              <a:buClrTx/>
              <a:buFont typeface="Wingdings" panose="05000000000000000000" pitchFamily="2" charset="2"/>
              <a:buChar char="q"/>
            </a:pPr>
            <a:r>
              <a:rPr lang="en-US" sz="4500" dirty="0">
                <a:solidFill>
                  <a:schemeClr val="tx1"/>
                </a:solidFill>
              </a:rPr>
              <a:t>Frequent infections</a:t>
            </a:r>
          </a:p>
          <a:p>
            <a:pPr algn="just">
              <a:lnSpc>
                <a:spcPct val="120000"/>
              </a:lnSpc>
              <a:spcBef>
                <a:spcPts val="0"/>
              </a:spcBef>
              <a:buClrTx/>
              <a:buFont typeface="Wingdings" panose="05000000000000000000" pitchFamily="2" charset="2"/>
              <a:buChar char="q"/>
            </a:pPr>
            <a:r>
              <a:rPr lang="en-US" sz="4500" dirty="0">
                <a:solidFill>
                  <a:schemeClr val="tx1"/>
                </a:solidFill>
              </a:rPr>
              <a:t>Famine</a:t>
            </a:r>
            <a:endParaRPr lang="en-US" sz="45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606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8972556" cy="6798094"/>
          </a:xfrm>
        </p:spPr>
        <p:txBody>
          <a:bodyPr>
            <a:normAutofit/>
          </a:bodyPr>
          <a:lstStyle/>
          <a:p>
            <a:pPr marL="0" indent="0" algn="just">
              <a:lnSpc>
                <a:spcPts val="1500"/>
              </a:lnSpc>
              <a:spcBef>
                <a:spcPts val="0"/>
              </a:spcBef>
              <a:buClrTx/>
              <a:buNone/>
            </a:pPr>
            <a:r>
              <a:rPr lang="en-GB" b="1" dirty="0">
                <a:solidFill>
                  <a:schemeClr val="tx1"/>
                </a:solidFill>
              </a:rPr>
              <a:t>Content Delivery: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graphicFrame>
        <p:nvGraphicFramePr>
          <p:cNvPr id="2" name="Table 1">
            <a:extLst>
              <a:ext uri="{FF2B5EF4-FFF2-40B4-BE49-F238E27FC236}">
                <a16:creationId xmlns:a16="http://schemas.microsoft.com/office/drawing/2014/main" id="{EBBFF045-785C-48BF-A833-A932CD6E3616}"/>
              </a:ext>
            </a:extLst>
          </p:cNvPr>
          <p:cNvGraphicFramePr>
            <a:graphicFrameLocks noGrp="1"/>
          </p:cNvGraphicFramePr>
          <p:nvPr>
            <p:extLst>
              <p:ext uri="{D42A27DB-BD31-4B8C-83A1-F6EECF244321}">
                <p14:modId xmlns:p14="http://schemas.microsoft.com/office/powerpoint/2010/main" val="3811182667"/>
              </p:ext>
            </p:extLst>
          </p:nvPr>
        </p:nvGraphicFramePr>
        <p:xfrm>
          <a:off x="19044" y="228599"/>
          <a:ext cx="9105913" cy="6599451"/>
        </p:xfrm>
        <a:graphic>
          <a:graphicData uri="http://schemas.openxmlformats.org/drawingml/2006/table">
            <a:tbl>
              <a:tblPr firstRow="1" firstCol="1" bandRow="1">
                <a:tableStyleId>{5C22544A-7EE6-4342-B048-85BDC9FD1C3A}</a:tableStyleId>
              </a:tblPr>
              <a:tblGrid>
                <a:gridCol w="1981774">
                  <a:extLst>
                    <a:ext uri="{9D8B030D-6E8A-4147-A177-3AD203B41FA5}">
                      <a16:colId xmlns:a16="http://schemas.microsoft.com/office/drawing/2014/main" val="2358173445"/>
                    </a:ext>
                  </a:extLst>
                </a:gridCol>
                <a:gridCol w="1981774">
                  <a:extLst>
                    <a:ext uri="{9D8B030D-6E8A-4147-A177-3AD203B41FA5}">
                      <a16:colId xmlns:a16="http://schemas.microsoft.com/office/drawing/2014/main" val="4140553813"/>
                    </a:ext>
                  </a:extLst>
                </a:gridCol>
                <a:gridCol w="1275208">
                  <a:extLst>
                    <a:ext uri="{9D8B030D-6E8A-4147-A177-3AD203B41FA5}">
                      <a16:colId xmlns:a16="http://schemas.microsoft.com/office/drawing/2014/main" val="4052871205"/>
                    </a:ext>
                  </a:extLst>
                </a:gridCol>
                <a:gridCol w="3867157">
                  <a:extLst>
                    <a:ext uri="{9D8B030D-6E8A-4147-A177-3AD203B41FA5}">
                      <a16:colId xmlns:a16="http://schemas.microsoft.com/office/drawing/2014/main" val="3731769109"/>
                    </a:ext>
                  </a:extLst>
                </a:gridCol>
              </a:tblGrid>
              <a:tr h="216069">
                <a:tc rowSpan="2">
                  <a:txBody>
                    <a:bodyPr/>
                    <a:lstStyle/>
                    <a:p>
                      <a:pPr>
                        <a:lnSpc>
                          <a:spcPct val="107000"/>
                        </a:lnSpc>
                        <a:spcAft>
                          <a:spcPts val="800"/>
                        </a:spcAft>
                      </a:pPr>
                      <a:r>
                        <a:rPr lang="en-GB" sz="1400">
                          <a:effectLst/>
                          <a:latin typeface="Bookman Old Style" panose="02050604050505020204" pitchFamily="18" charset="0"/>
                        </a:rPr>
                        <a:t>Week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gridSpan="2">
                  <a:txBody>
                    <a:bodyPr/>
                    <a:lstStyle/>
                    <a:p>
                      <a:pPr>
                        <a:lnSpc>
                          <a:spcPct val="107000"/>
                        </a:lnSpc>
                        <a:spcAft>
                          <a:spcPts val="800"/>
                        </a:spcAft>
                      </a:pPr>
                      <a:r>
                        <a:rPr lang="en-GB" sz="1400">
                          <a:effectLst/>
                          <a:latin typeface="Bookman Old Style" panose="02050604050505020204" pitchFamily="18" charset="0"/>
                        </a:rPr>
                        <a:t>Dates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hMerge="1">
                  <a:txBody>
                    <a:bodyPr/>
                    <a:lstStyle/>
                    <a:p>
                      <a:endParaRPr lang="en-GB"/>
                    </a:p>
                  </a:txBody>
                  <a:tcPr/>
                </a:tc>
                <a:tc rowSpan="2">
                  <a:txBody>
                    <a:bodyPr/>
                    <a:lstStyle/>
                    <a:p>
                      <a:pPr>
                        <a:lnSpc>
                          <a:spcPct val="107000"/>
                        </a:lnSpc>
                        <a:spcAft>
                          <a:spcPts val="800"/>
                        </a:spcAft>
                      </a:pPr>
                      <a:r>
                        <a:rPr lang="en-GB" sz="1400">
                          <a:effectLst/>
                          <a:latin typeface="Bookman Old Style" panose="02050604050505020204" pitchFamily="18" charset="0"/>
                        </a:rPr>
                        <a:t>Unit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670638180"/>
                  </a:ext>
                </a:extLst>
              </a:tr>
              <a:tr h="217870">
                <a:tc vMerge="1">
                  <a:txBody>
                    <a:bodyPr/>
                    <a:lstStyle/>
                    <a:p>
                      <a:endParaRPr lang="en-GB"/>
                    </a:p>
                  </a:txBody>
                  <a:tcPr/>
                </a:tc>
                <a:tc>
                  <a:txBody>
                    <a:bodyPr/>
                    <a:lstStyle/>
                    <a:p>
                      <a:pPr>
                        <a:lnSpc>
                          <a:spcPct val="107000"/>
                        </a:lnSpc>
                        <a:spcAft>
                          <a:spcPts val="800"/>
                        </a:spcAft>
                      </a:pPr>
                      <a:r>
                        <a:rPr lang="en-GB" sz="1400">
                          <a:effectLst/>
                          <a:latin typeface="Bookman Old Style" panose="02050604050505020204" pitchFamily="18" charset="0"/>
                        </a:rPr>
                        <a:t>From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To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vMerge="1">
                  <a:txBody>
                    <a:bodyPr/>
                    <a:lstStyle/>
                    <a:p>
                      <a:endParaRPr lang="en-GB"/>
                    </a:p>
                  </a:txBody>
                  <a:tcPr/>
                </a:tc>
                <a:extLst>
                  <a:ext uri="{0D108BD9-81ED-4DB2-BD59-A6C34878D82A}">
                    <a16:rowId xmlns:a16="http://schemas.microsoft.com/office/drawing/2014/main" val="176646836"/>
                  </a:ext>
                </a:extLst>
              </a:tr>
              <a:tr h="217870">
                <a:tc>
                  <a:txBody>
                    <a:bodyPr/>
                    <a:lstStyle/>
                    <a:p>
                      <a:pPr>
                        <a:lnSpc>
                          <a:spcPct val="107000"/>
                        </a:lnSpc>
                        <a:spcAft>
                          <a:spcPts val="800"/>
                        </a:spcAft>
                      </a:pPr>
                      <a:r>
                        <a:rPr lang="en-GB" sz="1400">
                          <a:effectLst/>
                          <a:latin typeface="Bookman Old Style" panose="02050604050505020204" pitchFamily="18" charset="0"/>
                        </a:rPr>
                        <a:t>Week 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Nutrition, introduction, food groups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896813719"/>
                  </a:ext>
                </a:extLst>
              </a:tr>
              <a:tr h="217870">
                <a:tc>
                  <a:txBody>
                    <a:bodyPr/>
                    <a:lstStyle/>
                    <a:p>
                      <a:pPr>
                        <a:lnSpc>
                          <a:spcPct val="107000"/>
                        </a:lnSpc>
                        <a:spcAft>
                          <a:spcPts val="800"/>
                        </a:spcAft>
                      </a:pPr>
                      <a:r>
                        <a:rPr lang="en-GB" sz="1400">
                          <a:effectLst/>
                          <a:latin typeface="Bookman Old Style" panose="02050604050505020204" pitchFamily="18" charset="0"/>
                        </a:rPr>
                        <a:t>Week 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Common nutritional disorders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921459582"/>
                  </a:ext>
                </a:extLst>
              </a:tr>
              <a:tr h="449118">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Nutritional disorders, prevention and controls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673942264"/>
                  </a:ext>
                </a:extLst>
              </a:tr>
              <a:tr h="217870">
                <a:tc>
                  <a:txBody>
                    <a:bodyPr/>
                    <a:lstStyle/>
                    <a:p>
                      <a:pPr>
                        <a:lnSpc>
                          <a:spcPct val="107000"/>
                        </a:lnSpc>
                        <a:spcAft>
                          <a:spcPts val="800"/>
                        </a:spcAft>
                      </a:pPr>
                      <a:r>
                        <a:rPr lang="en-GB" sz="1400">
                          <a:effectLst/>
                          <a:latin typeface="Bookman Old Style" panose="02050604050505020204" pitchFamily="18" charset="0"/>
                        </a:rPr>
                        <a:t>Week 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Diet for special groups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4105982974"/>
                  </a:ext>
                </a:extLst>
              </a:tr>
              <a:tr h="217870">
                <a:tc>
                  <a:txBody>
                    <a:bodyPr/>
                    <a:lstStyle/>
                    <a:p>
                      <a:pPr>
                        <a:lnSpc>
                          <a:spcPct val="107000"/>
                        </a:lnSpc>
                        <a:spcAft>
                          <a:spcPts val="800"/>
                        </a:spcAft>
                      </a:pPr>
                      <a:r>
                        <a:rPr lang="en-GB" sz="1400" dirty="0">
                          <a:effectLst/>
                          <a:latin typeface="Bookman Old Style" panose="02050604050505020204" pitchFamily="18" charset="0"/>
                        </a:rPr>
                        <a:t>Week 5:</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US" sz="1400">
                          <a:effectLst/>
                          <a:latin typeface="Bookman Old Style" panose="02050604050505020204" pitchFamily="18" charset="0"/>
                        </a:rPr>
                        <a:t>Video, various food classes, charts, posters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806281008"/>
                  </a:ext>
                </a:extLst>
              </a:tr>
              <a:tr h="449118">
                <a:tc>
                  <a:txBody>
                    <a:bodyPr/>
                    <a:lstStyle/>
                    <a:p>
                      <a:pPr>
                        <a:lnSpc>
                          <a:spcPct val="107000"/>
                        </a:lnSpc>
                        <a:spcAft>
                          <a:spcPts val="800"/>
                        </a:spcAft>
                      </a:pPr>
                      <a:r>
                        <a:rPr lang="en-GB" sz="1400">
                          <a:effectLst/>
                          <a:latin typeface="Bookman Old Style" panose="02050604050505020204" pitchFamily="18" charset="0"/>
                        </a:rPr>
                        <a:t>Week 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Introduction environmental health, definitions, types of environment.</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93434723"/>
                  </a:ext>
                </a:extLst>
              </a:tr>
              <a:tr h="217870">
                <a:tc>
                  <a:txBody>
                    <a:bodyPr/>
                    <a:lstStyle/>
                    <a:p>
                      <a:pPr>
                        <a:lnSpc>
                          <a:spcPct val="107000"/>
                        </a:lnSpc>
                        <a:spcAft>
                          <a:spcPts val="800"/>
                        </a:spcAft>
                      </a:pPr>
                      <a:r>
                        <a:rPr lang="en-GB" sz="1400">
                          <a:effectLst/>
                          <a:latin typeface="Bookman Old Style" panose="02050604050505020204" pitchFamily="18" charset="0"/>
                        </a:rPr>
                        <a:t>Week 7:</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Pests and rodents control</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1758417600"/>
                  </a:ext>
                </a:extLst>
              </a:tr>
              <a:tr h="217870">
                <a:tc>
                  <a:txBody>
                    <a:bodyPr/>
                    <a:lstStyle/>
                    <a:p>
                      <a:pPr>
                        <a:lnSpc>
                          <a:spcPct val="107000"/>
                        </a:lnSpc>
                        <a:spcAft>
                          <a:spcPts val="800"/>
                        </a:spcAft>
                      </a:pPr>
                      <a:r>
                        <a:rPr lang="en-GB" sz="1400">
                          <a:effectLst/>
                          <a:latin typeface="Bookman Old Style" panose="02050604050505020204" pitchFamily="18" charset="0"/>
                        </a:rPr>
                        <a:t>Week 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Pollution, sources and its control</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466586592"/>
                  </a:ext>
                </a:extLst>
              </a:tr>
              <a:tr h="217870">
                <a:tc>
                  <a:txBody>
                    <a:bodyPr/>
                    <a:lstStyle/>
                    <a:p>
                      <a:pPr>
                        <a:lnSpc>
                          <a:spcPct val="107000"/>
                        </a:lnSpc>
                        <a:spcAft>
                          <a:spcPts val="800"/>
                        </a:spcAft>
                      </a:pPr>
                      <a:r>
                        <a:rPr lang="en-GB" sz="1400">
                          <a:effectLst/>
                          <a:latin typeface="Bookman Old Style" panose="02050604050505020204" pitchFamily="18" charset="0"/>
                        </a:rPr>
                        <a:t>Week 9:</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cats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1284358871"/>
                  </a:ext>
                </a:extLst>
              </a:tr>
              <a:tr h="680368">
                <a:tc>
                  <a:txBody>
                    <a:bodyPr/>
                    <a:lstStyle/>
                    <a:p>
                      <a:pPr>
                        <a:lnSpc>
                          <a:spcPct val="107000"/>
                        </a:lnSpc>
                        <a:spcAft>
                          <a:spcPts val="800"/>
                        </a:spcAft>
                      </a:pPr>
                      <a:r>
                        <a:rPr lang="en-GB" sz="1400">
                          <a:effectLst/>
                          <a:latin typeface="Bookman Old Style" panose="02050604050505020204" pitchFamily="18" charset="0"/>
                        </a:rPr>
                        <a:t>Week 10:</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gn="just">
                        <a:lnSpc>
                          <a:spcPct val="107000"/>
                        </a:lnSpc>
                        <a:spcAft>
                          <a:spcPts val="800"/>
                        </a:spcAft>
                      </a:pPr>
                      <a:r>
                        <a:rPr lang="en-GB" sz="1400" dirty="0">
                          <a:effectLst/>
                          <a:latin typeface="Bookman Old Style" panose="02050604050505020204" pitchFamily="18" charset="0"/>
                        </a:rPr>
                        <a:t>Waste managements and housing, definitions, types, disposal, sewage, treatment</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709614931"/>
                  </a:ext>
                </a:extLst>
              </a:tr>
              <a:tr h="611732">
                <a:tc>
                  <a:txBody>
                    <a:bodyPr/>
                    <a:lstStyle/>
                    <a:p>
                      <a:pPr>
                        <a:lnSpc>
                          <a:spcPct val="107000"/>
                        </a:lnSpc>
                        <a:spcAft>
                          <a:spcPts val="800"/>
                        </a:spcAft>
                      </a:pPr>
                      <a:r>
                        <a:rPr lang="en-GB" sz="1400">
                          <a:effectLst/>
                          <a:latin typeface="Bookman Old Style" panose="02050604050505020204" pitchFamily="18" charset="0"/>
                        </a:rPr>
                        <a:t>Week 11</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gn="just">
                        <a:lnSpc>
                          <a:spcPct val="150000"/>
                        </a:lnSpc>
                        <a:spcAft>
                          <a:spcPts val="800"/>
                        </a:spcAft>
                      </a:pPr>
                      <a:r>
                        <a:rPr lang="en-US" sz="1400">
                          <a:effectLst/>
                          <a:latin typeface="Bookman Old Style" panose="02050604050505020204" pitchFamily="18" charset="0"/>
                        </a:rPr>
                        <a:t>Housing, patterns, good housing, diseases associated with housing</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772479315"/>
                  </a:ext>
                </a:extLst>
              </a:tr>
              <a:tr h="680368">
                <a:tc>
                  <a:txBody>
                    <a:bodyPr/>
                    <a:lstStyle/>
                    <a:p>
                      <a:pPr>
                        <a:lnSpc>
                          <a:spcPct val="107000"/>
                        </a:lnSpc>
                        <a:spcAft>
                          <a:spcPts val="800"/>
                        </a:spcAft>
                      </a:pPr>
                      <a:r>
                        <a:rPr lang="en-GB" sz="1400">
                          <a:effectLst/>
                          <a:latin typeface="Bookman Old Style" panose="02050604050505020204" pitchFamily="18" charset="0"/>
                        </a:rPr>
                        <a:t>Week 12: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 </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Water supply and food hygiene, definitions, sources, protection, sampling, treatment, storage</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248062365"/>
                  </a:ext>
                </a:extLst>
              </a:tr>
              <a:tr h="680368">
                <a:tc>
                  <a:txBody>
                    <a:bodyPr/>
                    <a:lstStyle/>
                    <a:p>
                      <a:pPr>
                        <a:lnSpc>
                          <a:spcPct val="107000"/>
                        </a:lnSpc>
                        <a:spcAft>
                          <a:spcPts val="800"/>
                        </a:spcAft>
                      </a:pPr>
                      <a:r>
                        <a:rPr lang="en-GB" sz="1400">
                          <a:effectLst/>
                          <a:latin typeface="Bookman Old Style" panose="02050604050505020204" pitchFamily="18" charset="0"/>
                        </a:rPr>
                        <a:t>Week 13:</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Food hygiene, definition, handling, storage, spoilage, hygiene, principles, common poisonous foods, milk and milk products,</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747457176"/>
                  </a:ext>
                </a:extLst>
              </a:tr>
              <a:tr h="217870">
                <a:tc>
                  <a:txBody>
                    <a:bodyPr/>
                    <a:lstStyle/>
                    <a:p>
                      <a:pPr>
                        <a:lnSpc>
                          <a:spcPct val="107000"/>
                        </a:lnSpc>
                        <a:spcAft>
                          <a:spcPts val="800"/>
                        </a:spcAft>
                      </a:pPr>
                      <a:r>
                        <a:rPr lang="en-GB" sz="1400">
                          <a:effectLst/>
                          <a:latin typeface="Bookman Old Style" panose="02050604050505020204" pitchFamily="18" charset="0"/>
                        </a:rPr>
                        <a:t>Week 14:</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Public Health Act (Cap 242)</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4213585902"/>
                  </a:ext>
                </a:extLst>
              </a:tr>
              <a:tr h="217870">
                <a:tc>
                  <a:txBody>
                    <a:bodyPr/>
                    <a:lstStyle/>
                    <a:p>
                      <a:pPr>
                        <a:lnSpc>
                          <a:spcPct val="107000"/>
                        </a:lnSpc>
                        <a:spcAft>
                          <a:spcPts val="800"/>
                        </a:spcAft>
                      </a:pPr>
                      <a:r>
                        <a:rPr lang="en-GB" sz="1400">
                          <a:effectLst/>
                          <a:latin typeface="Bookman Old Style" panose="02050604050505020204" pitchFamily="18" charset="0"/>
                        </a:rPr>
                        <a:t>Week 15:</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Field trips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2193039850"/>
                  </a:ext>
                </a:extLst>
              </a:tr>
              <a:tr h="217870">
                <a:tc>
                  <a:txBody>
                    <a:bodyPr/>
                    <a:lstStyle/>
                    <a:p>
                      <a:pPr>
                        <a:lnSpc>
                          <a:spcPct val="107000"/>
                        </a:lnSpc>
                        <a:spcAft>
                          <a:spcPts val="800"/>
                        </a:spcAft>
                      </a:pPr>
                      <a:r>
                        <a:rPr lang="en-GB" sz="1400">
                          <a:effectLst/>
                          <a:latin typeface="Bookman Old Style" panose="02050604050505020204" pitchFamily="18" charset="0"/>
                        </a:rPr>
                        <a:t>Week 16:</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Field trips</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3524034222"/>
                  </a:ext>
                </a:extLst>
              </a:tr>
              <a:tr h="217870">
                <a:tc>
                  <a:txBody>
                    <a:bodyPr/>
                    <a:lstStyle/>
                    <a:p>
                      <a:pPr>
                        <a:lnSpc>
                          <a:spcPct val="107000"/>
                        </a:lnSpc>
                        <a:spcAft>
                          <a:spcPts val="800"/>
                        </a:spcAft>
                      </a:pPr>
                      <a:r>
                        <a:rPr lang="en-GB" sz="1400">
                          <a:effectLst/>
                          <a:latin typeface="Bookman Old Style" panose="02050604050505020204" pitchFamily="18" charset="0"/>
                        </a:rPr>
                        <a:t>Week 17:</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Study week</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629810330"/>
                  </a:ext>
                </a:extLst>
              </a:tr>
              <a:tr h="217870">
                <a:tc>
                  <a:txBody>
                    <a:bodyPr/>
                    <a:lstStyle/>
                    <a:p>
                      <a:pPr>
                        <a:lnSpc>
                          <a:spcPct val="107000"/>
                        </a:lnSpc>
                        <a:spcAft>
                          <a:spcPts val="800"/>
                        </a:spcAft>
                      </a:pPr>
                      <a:r>
                        <a:rPr lang="en-GB" sz="1400">
                          <a:effectLst/>
                          <a:latin typeface="Bookman Old Style" panose="02050604050505020204" pitchFamily="18" charset="0"/>
                        </a:rPr>
                        <a:t>Week 18:</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a:effectLst/>
                          <a:latin typeface="Bookman Old Style" panose="02050604050505020204" pitchFamily="18" charset="0"/>
                        </a:rPr>
                        <a:t> </a:t>
                      </a:r>
                      <a:endParaRPr lang="en-GB"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tc>
                  <a:txBody>
                    <a:bodyPr/>
                    <a:lstStyle/>
                    <a:p>
                      <a:pPr>
                        <a:lnSpc>
                          <a:spcPct val="107000"/>
                        </a:lnSpc>
                        <a:spcAft>
                          <a:spcPts val="800"/>
                        </a:spcAft>
                      </a:pPr>
                      <a:r>
                        <a:rPr lang="en-GB" sz="1400" dirty="0">
                          <a:effectLst/>
                          <a:latin typeface="Bookman Old Style" panose="02050604050505020204" pitchFamily="18" charset="0"/>
                        </a:rPr>
                        <a:t>End of Semester Examinations</a:t>
                      </a:r>
                      <a:endParaRPr lang="en-GB" sz="14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40529" marR="40529" marT="0" marB="0"/>
                </a:tc>
                <a:extLst>
                  <a:ext uri="{0D108BD9-81ED-4DB2-BD59-A6C34878D82A}">
                    <a16:rowId xmlns:a16="http://schemas.microsoft.com/office/drawing/2014/main" val="423305958"/>
                  </a:ext>
                </a:extLst>
              </a:tr>
            </a:tbl>
          </a:graphicData>
        </a:graphic>
      </p:graphicFrame>
    </p:spTree>
    <p:extLst>
      <p:ext uri="{BB962C8B-B14F-4D97-AF65-F5344CB8AC3E}">
        <p14:creationId xmlns:p14="http://schemas.microsoft.com/office/powerpoint/2010/main" val="17168983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28600"/>
            <a:ext cx="8610600" cy="6458051"/>
          </a:xfrm>
        </p:spPr>
        <p:txBody>
          <a:bodyPr>
            <a:normAutofit lnSpcReduction="10000"/>
          </a:bodyPr>
          <a:lstStyle/>
          <a:p>
            <a:pPr marL="0" indent="0" algn="just">
              <a:lnSpc>
                <a:spcPct val="120000"/>
              </a:lnSpc>
              <a:spcBef>
                <a:spcPts val="0"/>
              </a:spcBef>
              <a:buClrTx/>
              <a:buNone/>
            </a:pPr>
            <a:r>
              <a:rPr lang="en-US" sz="2600" b="1" dirty="0">
                <a:solidFill>
                  <a:schemeClr val="tx1"/>
                </a:solidFill>
              </a:rPr>
              <a:t>Other diagnostic measures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Besides the clinical signs and symptoms others tests e.g. biochemical indicators such as vitamin A, zinc and nutritional anemia </a:t>
            </a:r>
          </a:p>
          <a:p>
            <a:pPr algn="just">
              <a:lnSpc>
                <a:spcPct val="120000"/>
              </a:lnSpc>
              <a:spcBef>
                <a:spcPts val="0"/>
              </a:spcBef>
              <a:buClrTx/>
              <a:buFont typeface="Wingdings" panose="05000000000000000000" pitchFamily="2" charset="2"/>
              <a:buChar char="q"/>
            </a:pPr>
            <a:r>
              <a:rPr lang="en-US" sz="2600" dirty="0">
                <a:solidFill>
                  <a:schemeClr val="tx1"/>
                </a:solidFill>
              </a:rPr>
              <a:t>Serum levels of insulin (low in marasmus and high in kwashiorkor).</a:t>
            </a:r>
          </a:p>
          <a:p>
            <a:pPr algn="just">
              <a:lnSpc>
                <a:spcPct val="120000"/>
              </a:lnSpc>
              <a:spcBef>
                <a:spcPts val="0"/>
              </a:spcBef>
              <a:buClrTx/>
              <a:buFont typeface="Wingdings" panose="05000000000000000000" pitchFamily="2" charset="2"/>
              <a:buChar char="q"/>
            </a:pPr>
            <a:r>
              <a:rPr lang="en-US" sz="2600" dirty="0">
                <a:solidFill>
                  <a:schemeClr val="tx1"/>
                </a:solidFill>
              </a:rPr>
              <a:t>Anthropometric measurements such as skinfold and arm circumference are used</a:t>
            </a:r>
          </a:p>
          <a:p>
            <a:pPr marL="0" indent="0" algn="ctr">
              <a:lnSpc>
                <a:spcPct val="120000"/>
              </a:lnSpc>
              <a:spcBef>
                <a:spcPts val="0"/>
              </a:spcBef>
              <a:buClrTx/>
              <a:buNone/>
            </a:pPr>
            <a:r>
              <a:rPr lang="en-US" sz="2600" b="1" dirty="0">
                <a:solidFill>
                  <a:schemeClr val="tx1"/>
                </a:solidFill>
              </a:rPr>
              <a:t>Treatment of PEM</a:t>
            </a:r>
          </a:p>
          <a:p>
            <a:pPr marL="0" indent="0" algn="just">
              <a:lnSpc>
                <a:spcPct val="120000"/>
              </a:lnSpc>
              <a:spcBef>
                <a:spcPts val="0"/>
              </a:spcBef>
              <a:buClrTx/>
              <a:buNone/>
            </a:pPr>
            <a:r>
              <a:rPr lang="en-US" sz="2600" dirty="0">
                <a:solidFill>
                  <a:schemeClr val="tx1"/>
                </a:solidFill>
              </a:rPr>
              <a:t>Incase of a severe case of PEM </a:t>
            </a:r>
          </a:p>
          <a:p>
            <a:pPr algn="just">
              <a:lnSpc>
                <a:spcPct val="120000"/>
              </a:lnSpc>
              <a:spcBef>
                <a:spcPts val="0"/>
              </a:spcBef>
              <a:buClrTx/>
              <a:buFont typeface="Wingdings" panose="05000000000000000000" pitchFamily="2" charset="2"/>
              <a:buChar char="q"/>
            </a:pPr>
            <a:r>
              <a:rPr lang="en-US" sz="2600" dirty="0">
                <a:solidFill>
                  <a:schemeClr val="tx1"/>
                </a:solidFill>
              </a:rPr>
              <a:t>Hospitalization is necessary</a:t>
            </a:r>
          </a:p>
          <a:p>
            <a:pPr algn="just">
              <a:lnSpc>
                <a:spcPct val="120000"/>
              </a:lnSpc>
              <a:spcBef>
                <a:spcPts val="0"/>
              </a:spcBef>
              <a:buClrTx/>
              <a:buFont typeface="Wingdings" panose="05000000000000000000" pitchFamily="2" charset="2"/>
              <a:buChar char="q"/>
            </a:pPr>
            <a:r>
              <a:rPr lang="en-US" sz="2600" dirty="0">
                <a:solidFill>
                  <a:schemeClr val="tx1"/>
                </a:solidFill>
              </a:rPr>
              <a:t>Antibiotics to prevent infection</a:t>
            </a:r>
          </a:p>
          <a:p>
            <a:pPr algn="just">
              <a:lnSpc>
                <a:spcPct val="120000"/>
              </a:lnSpc>
              <a:spcBef>
                <a:spcPts val="0"/>
              </a:spcBef>
              <a:buClrTx/>
              <a:buFont typeface="Wingdings" panose="05000000000000000000" pitchFamily="2" charset="2"/>
              <a:buChar char="q"/>
            </a:pPr>
            <a:r>
              <a:rPr lang="en-US" sz="2600" dirty="0">
                <a:solidFill>
                  <a:schemeClr val="tx1"/>
                </a:solidFill>
              </a:rPr>
              <a:t>Dietary intervention </a:t>
            </a:r>
          </a:p>
          <a:p>
            <a:pPr algn="just">
              <a:lnSpc>
                <a:spcPct val="120000"/>
              </a:lnSpc>
              <a:spcBef>
                <a:spcPts val="0"/>
              </a:spcBef>
              <a:buClrTx/>
              <a:buFont typeface="Wingdings" panose="05000000000000000000" pitchFamily="2" charset="2"/>
              <a:buChar char="q"/>
            </a:pPr>
            <a:r>
              <a:rPr lang="en-US" sz="2600" dirty="0">
                <a:solidFill>
                  <a:schemeClr val="tx1"/>
                </a:solidFill>
              </a:rPr>
              <a:t>Social and political problems to be management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594615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1444"/>
            <a:ext cx="8839200" cy="6497955"/>
          </a:xfrm>
        </p:spPr>
        <p:txBody>
          <a:bodyPr>
            <a:normAutofit lnSpcReduction="10000"/>
          </a:bodyPr>
          <a:lstStyle/>
          <a:p>
            <a:pPr marL="0" indent="0" algn="ctr">
              <a:lnSpc>
                <a:spcPct val="120000"/>
              </a:lnSpc>
              <a:spcBef>
                <a:spcPts val="0"/>
              </a:spcBef>
              <a:buClrTx/>
              <a:buNone/>
            </a:pPr>
            <a:r>
              <a:rPr lang="en-US" sz="2600" b="1" dirty="0">
                <a:solidFill>
                  <a:schemeClr val="tx1"/>
                </a:solidFill>
              </a:rPr>
              <a:t>KWASHIORKOR</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Kwashiorkor is an acute form of childhood protein-energy malnutrition characterized by</a:t>
            </a:r>
          </a:p>
          <a:p>
            <a:pPr algn="just">
              <a:lnSpc>
                <a:spcPct val="120000"/>
              </a:lnSpc>
              <a:spcBef>
                <a:spcPts val="0"/>
              </a:spcBef>
              <a:buClrTx/>
              <a:buFont typeface="Wingdings" panose="05000000000000000000" pitchFamily="2" charset="2"/>
              <a:buChar char="§"/>
            </a:pPr>
            <a:r>
              <a:rPr lang="en-US" sz="2600" dirty="0">
                <a:solidFill>
                  <a:schemeClr val="tx1"/>
                </a:solidFill>
              </a:rPr>
              <a:t>Edema</a:t>
            </a:r>
          </a:p>
          <a:p>
            <a:pPr algn="just">
              <a:lnSpc>
                <a:spcPct val="120000"/>
              </a:lnSpc>
              <a:spcBef>
                <a:spcPts val="0"/>
              </a:spcBef>
              <a:buClrTx/>
              <a:buFont typeface="Wingdings" panose="05000000000000000000" pitchFamily="2" charset="2"/>
              <a:buChar char="§"/>
            </a:pPr>
            <a:r>
              <a:rPr lang="en-US" sz="2600" dirty="0">
                <a:solidFill>
                  <a:schemeClr val="tx1"/>
                </a:solidFill>
              </a:rPr>
              <a:t>Irritability,</a:t>
            </a:r>
          </a:p>
          <a:p>
            <a:pPr algn="just">
              <a:lnSpc>
                <a:spcPct val="120000"/>
              </a:lnSpc>
              <a:spcBef>
                <a:spcPts val="0"/>
              </a:spcBef>
              <a:buClrTx/>
              <a:buFont typeface="Wingdings" panose="05000000000000000000" pitchFamily="2" charset="2"/>
              <a:buChar char="§"/>
            </a:pPr>
            <a:r>
              <a:rPr lang="en-US" sz="2600" dirty="0">
                <a:solidFill>
                  <a:schemeClr val="tx1"/>
                </a:solidFill>
              </a:rPr>
              <a:t>Anorexia</a:t>
            </a:r>
          </a:p>
          <a:p>
            <a:pPr algn="just">
              <a:lnSpc>
                <a:spcPct val="120000"/>
              </a:lnSpc>
              <a:spcBef>
                <a:spcPts val="0"/>
              </a:spcBef>
              <a:buClrTx/>
              <a:buFont typeface="Wingdings" panose="05000000000000000000" pitchFamily="2" charset="2"/>
              <a:buChar char="§"/>
            </a:pPr>
            <a:r>
              <a:rPr lang="en-US" sz="2600" dirty="0">
                <a:solidFill>
                  <a:schemeClr val="tx1"/>
                </a:solidFill>
              </a:rPr>
              <a:t>Ulcerating dermatoses, and </a:t>
            </a:r>
          </a:p>
          <a:p>
            <a:pPr algn="just">
              <a:lnSpc>
                <a:spcPct val="120000"/>
              </a:lnSpc>
              <a:spcBef>
                <a:spcPts val="0"/>
              </a:spcBef>
              <a:buClrTx/>
              <a:buFont typeface="Wingdings" panose="05000000000000000000" pitchFamily="2" charset="2"/>
              <a:buChar char="§"/>
            </a:pPr>
            <a:r>
              <a:rPr lang="en-US" sz="2600" dirty="0">
                <a:solidFill>
                  <a:schemeClr val="tx1"/>
                </a:solidFill>
              </a:rPr>
              <a:t>An enlarged liver with fatty infiltrates. </a:t>
            </a:r>
          </a:p>
          <a:p>
            <a:pPr algn="just">
              <a:lnSpc>
                <a:spcPct val="120000"/>
              </a:lnSpc>
              <a:spcBef>
                <a:spcPts val="0"/>
              </a:spcBef>
              <a:buClrTx/>
              <a:buFont typeface="Wingdings" panose="05000000000000000000" pitchFamily="2" charset="2"/>
              <a:buChar char="q"/>
            </a:pPr>
            <a:r>
              <a:rPr lang="en-US" sz="2600" dirty="0">
                <a:solidFill>
                  <a:schemeClr val="tx1"/>
                </a:solidFill>
              </a:rPr>
              <a:t>The presence of edema caused by poor nutrition defines kwashiorkor.</a:t>
            </a:r>
          </a:p>
          <a:p>
            <a:pPr algn="just">
              <a:lnSpc>
                <a:spcPct val="120000"/>
              </a:lnSpc>
              <a:spcBef>
                <a:spcPts val="0"/>
              </a:spcBef>
              <a:buClrTx/>
              <a:buFont typeface="Wingdings" panose="05000000000000000000" pitchFamily="2" charset="2"/>
              <a:buChar char="q"/>
            </a:pPr>
            <a:r>
              <a:rPr lang="en-US" sz="2600" dirty="0">
                <a:solidFill>
                  <a:schemeClr val="tx1"/>
                </a:solidFill>
              </a:rPr>
              <a:t>It is due to a quantitative and qualitative deficiency of protein but in which energy intake may be adequate.</a:t>
            </a:r>
          </a:p>
          <a:p>
            <a:pPr algn="just">
              <a:lnSpc>
                <a:spcPct val="120000"/>
              </a:lnSpc>
              <a:spcBef>
                <a:spcPts val="0"/>
              </a:spcBef>
              <a:buClrTx/>
              <a:buFont typeface="Wingdings" panose="05000000000000000000" pitchFamily="2" charset="2"/>
              <a:buChar char="q"/>
            </a:pPr>
            <a:r>
              <a:rPr lang="en-US" sz="2600" dirty="0">
                <a:solidFill>
                  <a:schemeClr val="tx1"/>
                </a:solidFill>
              </a:rPr>
              <a:t>Kwashiorkor is mainly a disease of rural/slum areas occurring in the second year of life.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17806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77500" lnSpcReduction="20000"/>
          </a:bodyPr>
          <a:lstStyle/>
          <a:p>
            <a:pPr marL="0" indent="0" algn="just">
              <a:lnSpc>
                <a:spcPct val="120000"/>
              </a:lnSpc>
              <a:spcBef>
                <a:spcPts val="0"/>
              </a:spcBef>
              <a:buClrTx/>
              <a:buNone/>
            </a:pPr>
            <a:r>
              <a:rPr lang="en-US" sz="3300" b="1" dirty="0">
                <a:solidFill>
                  <a:schemeClr val="tx1"/>
                </a:solidFill>
              </a:rPr>
              <a:t>KWASHIORKOR: SIGNS AND SYMPTOMS</a:t>
            </a:r>
          </a:p>
          <a:p>
            <a:pPr algn="just">
              <a:lnSpc>
                <a:spcPct val="120000"/>
              </a:lnSpc>
              <a:spcBef>
                <a:spcPts val="0"/>
              </a:spcBef>
              <a:buClrTx/>
              <a:buFont typeface="Wingdings" panose="05000000000000000000" pitchFamily="2" charset="2"/>
              <a:buChar char="q"/>
            </a:pPr>
            <a:r>
              <a:rPr lang="en-US" sz="3300" dirty="0">
                <a:solidFill>
                  <a:schemeClr val="tx1"/>
                </a:solidFill>
              </a:rPr>
              <a:t>Typical ulcerating dermatosis seen on a patient with kwashiorkor</a:t>
            </a:r>
          </a:p>
          <a:p>
            <a:pPr algn="just">
              <a:lnSpc>
                <a:spcPct val="120000"/>
              </a:lnSpc>
              <a:spcBef>
                <a:spcPts val="0"/>
              </a:spcBef>
              <a:buClrTx/>
              <a:buFont typeface="Wingdings" panose="05000000000000000000" pitchFamily="2" charset="2"/>
              <a:buChar char="q"/>
            </a:pPr>
            <a:r>
              <a:rPr lang="en-US" sz="3300" dirty="0">
                <a:solidFill>
                  <a:schemeClr val="tx1"/>
                </a:solidFill>
              </a:rPr>
              <a:t>The defining sign of kwashiorkor in a malnourished child is pedal edema (swelling of the feet). </a:t>
            </a:r>
          </a:p>
          <a:p>
            <a:pPr algn="just">
              <a:lnSpc>
                <a:spcPct val="120000"/>
              </a:lnSpc>
              <a:spcBef>
                <a:spcPts val="0"/>
              </a:spcBef>
              <a:buClrTx/>
              <a:buFont typeface="Wingdings" panose="05000000000000000000" pitchFamily="2" charset="2"/>
              <a:buChar char="q"/>
            </a:pPr>
            <a:r>
              <a:rPr lang="en-US" sz="3300" dirty="0">
                <a:solidFill>
                  <a:schemeClr val="tx1"/>
                </a:solidFill>
              </a:rPr>
              <a:t>Other signs include a distended abdomen, an enlarged liver with fatty infiltrates, thinning hair, loss of teeth, skin de-pigmentation and dermatitis</a:t>
            </a:r>
          </a:p>
          <a:p>
            <a:pPr algn="just">
              <a:lnSpc>
                <a:spcPct val="120000"/>
              </a:lnSpc>
              <a:spcBef>
                <a:spcPts val="0"/>
              </a:spcBef>
              <a:buClrTx/>
              <a:buFont typeface="Wingdings" panose="05000000000000000000" pitchFamily="2" charset="2"/>
              <a:buChar char="q"/>
            </a:pPr>
            <a:r>
              <a:rPr lang="en-US" sz="3300" dirty="0">
                <a:solidFill>
                  <a:schemeClr val="tx1"/>
                </a:solidFill>
              </a:rPr>
              <a:t>Children with kwashiorkor often develop irritability and anorexia</a:t>
            </a:r>
          </a:p>
          <a:p>
            <a:pPr marL="0" indent="0" algn="just">
              <a:lnSpc>
                <a:spcPct val="120000"/>
              </a:lnSpc>
              <a:spcBef>
                <a:spcPts val="0"/>
              </a:spcBef>
              <a:buClrTx/>
              <a:buNone/>
            </a:pPr>
            <a:r>
              <a:rPr lang="en-US" sz="3300" b="1" dirty="0">
                <a:solidFill>
                  <a:schemeClr val="tx1"/>
                </a:solidFill>
              </a:rPr>
              <a:t>NOTE:</a:t>
            </a:r>
          </a:p>
          <a:p>
            <a:pPr algn="just">
              <a:lnSpc>
                <a:spcPct val="120000"/>
              </a:lnSpc>
              <a:spcBef>
                <a:spcPts val="0"/>
              </a:spcBef>
              <a:buClrTx/>
              <a:buFont typeface="Wingdings" panose="05000000000000000000" pitchFamily="2" charset="2"/>
              <a:buChar char="q"/>
            </a:pPr>
            <a:r>
              <a:rPr lang="en-US" sz="3300" dirty="0">
                <a:solidFill>
                  <a:schemeClr val="tx1"/>
                </a:solidFill>
              </a:rPr>
              <a:t>Generally, the disease can be treated by adding food energy and protein to the diet; however, it can have a long-term impact on a child's physical and mental development, and in severe cases may lead to death</a:t>
            </a:r>
            <a:r>
              <a:rPr lang="en-US" sz="2600" dirty="0">
                <a:solidFill>
                  <a:schemeClr val="tx1"/>
                </a:solidFill>
              </a:rPr>
              <a: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01968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MARASMUS:</a:t>
            </a:r>
          </a:p>
          <a:p>
            <a:pPr algn="just">
              <a:lnSpc>
                <a:spcPct val="120000"/>
              </a:lnSpc>
              <a:spcBef>
                <a:spcPts val="0"/>
              </a:spcBef>
              <a:buClrTx/>
              <a:buFont typeface="Wingdings" panose="05000000000000000000" pitchFamily="2" charset="2"/>
              <a:buChar char="q"/>
            </a:pPr>
            <a:r>
              <a:rPr lang="en-US" sz="2600" dirty="0">
                <a:solidFill>
                  <a:schemeClr val="tx1"/>
                </a:solidFill>
              </a:rPr>
              <a:t>Marasmus is a form of severe protein-energy malnutrition characterized by energy deficiency. </a:t>
            </a:r>
          </a:p>
          <a:p>
            <a:pPr algn="just">
              <a:lnSpc>
                <a:spcPct val="120000"/>
              </a:lnSpc>
              <a:spcBef>
                <a:spcPts val="0"/>
              </a:spcBef>
              <a:buClrTx/>
              <a:buFont typeface="Wingdings" panose="05000000000000000000" pitchFamily="2" charset="2"/>
              <a:buChar char="q"/>
            </a:pPr>
            <a:r>
              <a:rPr lang="en-US" sz="2600" dirty="0">
                <a:solidFill>
                  <a:schemeClr val="tx1"/>
                </a:solidFill>
              </a:rPr>
              <a:t>It is a condition primarily caused by a deficiency in calories and energy. </a:t>
            </a:r>
          </a:p>
          <a:p>
            <a:pPr algn="just">
              <a:lnSpc>
                <a:spcPct val="120000"/>
              </a:lnSpc>
              <a:spcBef>
                <a:spcPts val="0"/>
              </a:spcBef>
              <a:buClrTx/>
              <a:buFont typeface="Wingdings" panose="05000000000000000000" pitchFamily="2" charset="2"/>
              <a:buChar char="q"/>
            </a:pPr>
            <a:r>
              <a:rPr lang="en-US" sz="2600" dirty="0">
                <a:solidFill>
                  <a:schemeClr val="tx1"/>
                </a:solidFill>
              </a:rPr>
              <a:t>These conditions are frequently associated with infections, mainly the gastro-intestinal tract. </a:t>
            </a:r>
          </a:p>
          <a:p>
            <a:pPr algn="just">
              <a:lnSpc>
                <a:spcPct val="120000"/>
              </a:lnSpc>
              <a:spcBef>
                <a:spcPts val="0"/>
              </a:spcBef>
              <a:buClrTx/>
              <a:buFont typeface="Wingdings" panose="05000000000000000000" pitchFamily="2" charset="2"/>
              <a:buChar char="q"/>
            </a:pPr>
            <a:r>
              <a:rPr lang="en-US" sz="2600" dirty="0">
                <a:solidFill>
                  <a:schemeClr val="tx1"/>
                </a:solidFill>
              </a:rPr>
              <a:t>It is due to a continued restriction of dietary energy and protein, as well as other nutrients. </a:t>
            </a:r>
          </a:p>
          <a:p>
            <a:pPr algn="just">
              <a:lnSpc>
                <a:spcPct val="120000"/>
              </a:lnSpc>
              <a:spcBef>
                <a:spcPts val="0"/>
              </a:spcBef>
              <a:buClrTx/>
              <a:buFont typeface="Wingdings" panose="05000000000000000000" pitchFamily="2" charset="2"/>
              <a:buChar char="q"/>
            </a:pPr>
            <a:r>
              <a:rPr lang="en-US" sz="2600" dirty="0">
                <a:solidFill>
                  <a:schemeClr val="tx1"/>
                </a:solidFill>
              </a:rPr>
              <a:t>This </a:t>
            </a:r>
            <a:r>
              <a:rPr lang="en-US" sz="2600" dirty="0" err="1">
                <a:solidFill>
                  <a:schemeClr val="tx1"/>
                </a:solidFill>
              </a:rPr>
              <a:t>marasmic</a:t>
            </a:r>
            <a:r>
              <a:rPr lang="en-US" sz="2600" dirty="0">
                <a:solidFill>
                  <a:schemeClr val="tx1"/>
                </a:solidFill>
              </a:rPr>
              <a:t> form of syndrome occurs mostly in infants less than one year frequently found in towns.</a:t>
            </a:r>
          </a:p>
          <a:p>
            <a:pPr algn="just">
              <a:lnSpc>
                <a:spcPct val="120000"/>
              </a:lnSpc>
              <a:spcBef>
                <a:spcPts val="0"/>
              </a:spcBef>
              <a:buClrTx/>
              <a:buFont typeface="Wingdings" panose="05000000000000000000" pitchFamily="2" charset="2"/>
              <a:buChar char="q"/>
            </a:pPr>
            <a:r>
              <a:rPr lang="en-US" sz="2600" dirty="0">
                <a:solidFill>
                  <a:schemeClr val="tx1"/>
                </a:solidFill>
              </a:rPr>
              <a:t>Cause: Marasmus is caused by a severe deficiency of nearly all nutrients, especially protein and calories.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33554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972555"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MARASMUS SIGNS AND SYMPTOMS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Marasmus is caused by an inadequate intake of protein and calories. </a:t>
            </a:r>
          </a:p>
          <a:p>
            <a:pPr marL="0" indent="0" algn="just">
              <a:lnSpc>
                <a:spcPct val="120000"/>
              </a:lnSpc>
              <a:spcBef>
                <a:spcPts val="0"/>
              </a:spcBef>
              <a:buClrTx/>
              <a:buNone/>
            </a:pPr>
            <a:r>
              <a:rPr lang="en-US" sz="2600" u="sng" dirty="0">
                <a:solidFill>
                  <a:schemeClr val="tx1"/>
                </a:solidFill>
              </a:rPr>
              <a:t>Some symptoms include </a:t>
            </a:r>
          </a:p>
          <a:p>
            <a:pPr algn="just">
              <a:lnSpc>
                <a:spcPct val="120000"/>
              </a:lnSpc>
              <a:spcBef>
                <a:spcPts val="0"/>
              </a:spcBef>
              <a:buClrTx/>
              <a:buFont typeface="Wingdings" panose="05000000000000000000" pitchFamily="2" charset="2"/>
              <a:buChar char="q"/>
            </a:pPr>
            <a:r>
              <a:rPr lang="en-US" sz="2600" dirty="0">
                <a:solidFill>
                  <a:schemeClr val="tx1"/>
                </a:solidFill>
              </a:rPr>
              <a:t>Stunted growth </a:t>
            </a:r>
          </a:p>
          <a:p>
            <a:pPr algn="just">
              <a:lnSpc>
                <a:spcPct val="120000"/>
              </a:lnSpc>
              <a:spcBef>
                <a:spcPts val="0"/>
              </a:spcBef>
              <a:buClrTx/>
              <a:buFont typeface="Wingdings" panose="05000000000000000000" pitchFamily="2" charset="2"/>
              <a:buChar char="q"/>
            </a:pPr>
            <a:r>
              <a:rPr lang="en-US" sz="2600" dirty="0">
                <a:solidFill>
                  <a:schemeClr val="tx1"/>
                </a:solidFill>
              </a:rPr>
              <a:t>Pronounced weight loss including also drastic loss of adipose tissue </a:t>
            </a:r>
          </a:p>
          <a:p>
            <a:pPr algn="just">
              <a:lnSpc>
                <a:spcPct val="120000"/>
              </a:lnSpc>
              <a:spcBef>
                <a:spcPts val="0"/>
              </a:spcBef>
              <a:buClrTx/>
              <a:buFont typeface="Wingdings" panose="05000000000000000000" pitchFamily="2" charset="2"/>
              <a:buChar char="q"/>
            </a:pPr>
            <a:r>
              <a:rPr lang="en-US" sz="2600" dirty="0">
                <a:solidFill>
                  <a:schemeClr val="tx1"/>
                </a:solidFill>
              </a:rPr>
              <a:t>Loss in muscle formation in shoulders and buttocks</a:t>
            </a:r>
          </a:p>
          <a:p>
            <a:pPr algn="just">
              <a:lnSpc>
                <a:spcPct val="120000"/>
              </a:lnSpc>
              <a:spcBef>
                <a:spcPts val="0"/>
              </a:spcBef>
              <a:buClrTx/>
              <a:buFont typeface="Wingdings" panose="05000000000000000000" pitchFamily="2" charset="2"/>
              <a:buChar char="q"/>
            </a:pPr>
            <a:r>
              <a:rPr lang="en-US" sz="2600" dirty="0">
                <a:solidFill>
                  <a:schemeClr val="tx1"/>
                </a:solidFill>
              </a:rPr>
              <a:t>Hair loss</a:t>
            </a:r>
          </a:p>
          <a:p>
            <a:pPr algn="just">
              <a:lnSpc>
                <a:spcPct val="120000"/>
              </a:lnSpc>
              <a:spcBef>
                <a:spcPts val="0"/>
              </a:spcBef>
              <a:buClrTx/>
              <a:buFont typeface="Wingdings" panose="05000000000000000000" pitchFamily="2" charset="2"/>
              <a:buChar char="q"/>
            </a:pPr>
            <a:r>
              <a:rPr lang="en-US" sz="2600" dirty="0">
                <a:solidFill>
                  <a:schemeClr val="tx1"/>
                </a:solidFill>
              </a:rPr>
              <a:t>Dry skin/darkened skin and </a:t>
            </a:r>
          </a:p>
          <a:p>
            <a:pPr algn="just">
              <a:lnSpc>
                <a:spcPct val="120000"/>
              </a:lnSpc>
              <a:spcBef>
                <a:spcPts val="0"/>
              </a:spcBef>
              <a:buClrTx/>
              <a:buFont typeface="Wingdings" panose="05000000000000000000" pitchFamily="2" charset="2"/>
              <a:buChar char="q"/>
            </a:pPr>
            <a:r>
              <a:rPr lang="en-US" sz="2600" dirty="0">
                <a:solidFill>
                  <a:schemeClr val="tx1"/>
                </a:solidFill>
              </a:rPr>
              <a:t>Apathy. </a:t>
            </a:r>
          </a:p>
          <a:p>
            <a:pPr algn="just">
              <a:lnSpc>
                <a:spcPct val="120000"/>
              </a:lnSpc>
              <a:spcBef>
                <a:spcPts val="0"/>
              </a:spcBef>
              <a:buClrTx/>
              <a:buFont typeface="Wingdings" panose="05000000000000000000" pitchFamily="2" charset="2"/>
              <a:buChar char="q"/>
            </a:pPr>
            <a:r>
              <a:rPr lang="en-US" sz="2600" dirty="0">
                <a:solidFill>
                  <a:schemeClr val="tx1"/>
                </a:solidFill>
              </a:rPr>
              <a:t>Loose skin folds hanging over the glutei, axillae, etc. </a:t>
            </a:r>
          </a:p>
          <a:p>
            <a:pPr algn="just">
              <a:lnSpc>
                <a:spcPct val="120000"/>
              </a:lnSpc>
              <a:spcBef>
                <a:spcPts val="0"/>
              </a:spcBef>
              <a:buClrTx/>
              <a:buFont typeface="Wingdings" panose="05000000000000000000" pitchFamily="2" charset="2"/>
              <a:buChar char="q"/>
            </a:pPr>
            <a:r>
              <a:rPr lang="en-US" sz="2600" dirty="0">
                <a:solidFill>
                  <a:schemeClr val="tx1"/>
                </a:solidFill>
              </a:rPr>
              <a:t>The afflicted are often fretful, irritable, and voraciously hungry.</a:t>
            </a:r>
          </a:p>
          <a:p>
            <a:pPr algn="just">
              <a:lnSpc>
                <a:spcPct val="120000"/>
              </a:lnSpc>
              <a:spcBef>
                <a:spcPts val="0"/>
              </a:spcBef>
              <a:buClrTx/>
              <a:buFont typeface="Wingdings" panose="05000000000000000000" pitchFamily="2" charset="2"/>
              <a:buChar char="q"/>
            </a:pPr>
            <a:r>
              <a:rPr lang="en-US" sz="2600" dirty="0">
                <a:solidFill>
                  <a:schemeClr val="tx1"/>
                </a:solidFill>
              </a:rPr>
              <a:t>The malnutrition associated with marasmus leads to extensive tissue and muscle wasting, as well as variable edema.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12397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MARASMUS </a:t>
            </a:r>
            <a:r>
              <a:rPr lang="en-US" sz="2600" dirty="0">
                <a:solidFill>
                  <a:schemeClr val="tx1"/>
                </a:solidFill>
              </a:rPr>
              <a:t>TREATMENT: It is necessary to treat not only the symptoms but also the complications of the disorder, including infections, dehydration, and circulation disorders, which are frequently lethal and lead to high mortality if ignored.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216412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PROTEIN–ENERGY MALNUTRITION (PEM) PREVENTION:</a:t>
            </a:r>
          </a:p>
          <a:p>
            <a:pPr algn="just">
              <a:lnSpc>
                <a:spcPct val="120000"/>
              </a:lnSpc>
              <a:spcBef>
                <a:spcPts val="0"/>
              </a:spcBef>
              <a:buClrTx/>
              <a:buFont typeface="Wingdings" panose="05000000000000000000" pitchFamily="2" charset="2"/>
              <a:buChar char="q"/>
            </a:pPr>
            <a:r>
              <a:rPr lang="en-US" sz="2600" dirty="0">
                <a:solidFill>
                  <a:schemeClr val="tx1"/>
                </a:solidFill>
              </a:rPr>
              <a:t>Oral rehydration therapy helps to prevent dehydration caused by diarrhea</a:t>
            </a:r>
          </a:p>
          <a:p>
            <a:pPr algn="just">
              <a:lnSpc>
                <a:spcPct val="120000"/>
              </a:lnSpc>
              <a:spcBef>
                <a:spcPts val="0"/>
              </a:spcBef>
              <a:buClrTx/>
              <a:buFont typeface="Wingdings" panose="05000000000000000000" pitchFamily="2" charset="2"/>
              <a:buChar char="q"/>
            </a:pPr>
            <a:r>
              <a:rPr lang="en-US" sz="2600" dirty="0">
                <a:solidFill>
                  <a:schemeClr val="tx1"/>
                </a:solidFill>
              </a:rPr>
              <a:t>Exclusive breast feeding for 6 months thereafter supplementary foods may be introduced along with breast feeds</a:t>
            </a:r>
          </a:p>
          <a:p>
            <a:pPr algn="just">
              <a:lnSpc>
                <a:spcPct val="120000"/>
              </a:lnSpc>
              <a:spcBef>
                <a:spcPts val="0"/>
              </a:spcBef>
              <a:buClrTx/>
              <a:buFont typeface="Wingdings" panose="05000000000000000000" pitchFamily="2" charset="2"/>
              <a:buChar char="q"/>
            </a:pPr>
            <a:r>
              <a:rPr lang="en-US" sz="2600" dirty="0">
                <a:solidFill>
                  <a:schemeClr val="tx1"/>
                </a:solidFill>
              </a:rPr>
              <a:t>Immunization for infants and children</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supplements</a:t>
            </a:r>
          </a:p>
          <a:p>
            <a:pPr algn="just">
              <a:lnSpc>
                <a:spcPct val="120000"/>
              </a:lnSpc>
              <a:spcBef>
                <a:spcPts val="0"/>
              </a:spcBef>
              <a:buClrTx/>
              <a:buFont typeface="Wingdings" panose="05000000000000000000" pitchFamily="2" charset="2"/>
              <a:buChar char="q"/>
            </a:pPr>
            <a:r>
              <a:rPr lang="en-US" sz="2600" dirty="0">
                <a:solidFill>
                  <a:schemeClr val="tx1"/>
                </a:solidFill>
              </a:rPr>
              <a:t>Early diagnosis and treatment</a:t>
            </a:r>
          </a:p>
          <a:p>
            <a:pPr algn="just">
              <a:lnSpc>
                <a:spcPct val="120000"/>
              </a:lnSpc>
              <a:spcBef>
                <a:spcPts val="0"/>
              </a:spcBef>
              <a:buClrTx/>
              <a:buFont typeface="Wingdings" panose="05000000000000000000" pitchFamily="2" charset="2"/>
              <a:buChar char="q"/>
            </a:pPr>
            <a:r>
              <a:rPr lang="en-US" sz="2600" dirty="0">
                <a:solidFill>
                  <a:schemeClr val="tx1"/>
                </a:solidFill>
              </a:rPr>
              <a:t>Promotion and correction of feeding practices</a:t>
            </a:r>
          </a:p>
          <a:p>
            <a:pPr algn="just">
              <a:lnSpc>
                <a:spcPct val="120000"/>
              </a:lnSpc>
              <a:spcBef>
                <a:spcPts val="0"/>
              </a:spcBef>
              <a:buClrTx/>
              <a:buFont typeface="Wingdings" panose="05000000000000000000" pitchFamily="2" charset="2"/>
              <a:buChar char="q"/>
            </a:pPr>
            <a:r>
              <a:rPr lang="en-US" sz="2600" dirty="0">
                <a:solidFill>
                  <a:schemeClr val="tx1"/>
                </a:solidFill>
              </a:rPr>
              <a:t>Family planning and spacing of birth</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00094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CLINICAL SIGNS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graphicFrame>
        <p:nvGraphicFramePr>
          <p:cNvPr id="4" name="Content Placeholder 3">
            <a:extLst>
              <a:ext uri="{FF2B5EF4-FFF2-40B4-BE49-F238E27FC236}">
                <a16:creationId xmlns:a16="http://schemas.microsoft.com/office/drawing/2014/main" id="{8ACC0B48-15BA-420D-913E-2A38B5F93E0A}"/>
              </a:ext>
            </a:extLst>
          </p:cNvPr>
          <p:cNvGraphicFramePr>
            <a:graphicFrameLocks/>
          </p:cNvGraphicFramePr>
          <p:nvPr>
            <p:extLst>
              <p:ext uri="{D42A27DB-BD31-4B8C-83A1-F6EECF244321}">
                <p14:modId xmlns:p14="http://schemas.microsoft.com/office/powerpoint/2010/main" val="2513883925"/>
              </p:ext>
            </p:extLst>
          </p:nvPr>
        </p:nvGraphicFramePr>
        <p:xfrm>
          <a:off x="152400" y="838199"/>
          <a:ext cx="8972556" cy="5848454"/>
        </p:xfrm>
        <a:graphic>
          <a:graphicData uri="http://schemas.openxmlformats.org/drawingml/2006/table">
            <a:tbl>
              <a:tblPr firstRow="1" bandRow="1">
                <a:tableStyleId>{5C22544A-7EE6-4342-B048-85BDC9FD1C3A}</a:tableStyleId>
              </a:tblPr>
              <a:tblGrid>
                <a:gridCol w="3403383">
                  <a:extLst>
                    <a:ext uri="{9D8B030D-6E8A-4147-A177-3AD203B41FA5}">
                      <a16:colId xmlns:a16="http://schemas.microsoft.com/office/drawing/2014/main" val="20000"/>
                    </a:ext>
                  </a:extLst>
                </a:gridCol>
                <a:gridCol w="5569173">
                  <a:extLst>
                    <a:ext uri="{9D8B030D-6E8A-4147-A177-3AD203B41FA5}">
                      <a16:colId xmlns:a16="http://schemas.microsoft.com/office/drawing/2014/main" val="20001"/>
                    </a:ext>
                  </a:extLst>
                </a:gridCol>
              </a:tblGrid>
              <a:tr h="388751">
                <a:tc>
                  <a:txBody>
                    <a:bodyPr/>
                    <a:lstStyle/>
                    <a:p>
                      <a:pPr marL="0" marR="0" algn="ctr"/>
                      <a:r>
                        <a:rPr lang="en-US" sz="2400" dirty="0">
                          <a:latin typeface="Calibri"/>
                          <a:ea typeface="Times New Roman"/>
                          <a:cs typeface="Times New Roman"/>
                        </a:rPr>
                        <a:t>Kwashiorkor</a:t>
                      </a:r>
                    </a:p>
                  </a:txBody>
                  <a:tcPr marL="68580" marR="68580" marT="0" marB="0"/>
                </a:tc>
                <a:tc>
                  <a:txBody>
                    <a:bodyPr/>
                    <a:lstStyle/>
                    <a:p>
                      <a:pPr marL="0" marR="0" algn="ctr"/>
                      <a:r>
                        <a:rPr lang="en-US" sz="2400" dirty="0">
                          <a:latin typeface="Calibri"/>
                          <a:ea typeface="Times New Roman"/>
                          <a:cs typeface="Times New Roman"/>
                        </a:rPr>
                        <a:t>Marasmus</a:t>
                      </a:r>
                    </a:p>
                  </a:txBody>
                  <a:tcPr marL="68580" marR="68580" marT="0" marB="0"/>
                </a:tc>
                <a:extLst>
                  <a:ext uri="{0D108BD9-81ED-4DB2-BD59-A6C34878D82A}">
                    <a16:rowId xmlns:a16="http://schemas.microsoft.com/office/drawing/2014/main" val="10000"/>
                  </a:ext>
                </a:extLst>
              </a:tr>
              <a:tr h="388751">
                <a:tc>
                  <a:txBody>
                    <a:bodyPr/>
                    <a:lstStyle/>
                    <a:p>
                      <a:pPr marL="0" marR="0"/>
                      <a:r>
                        <a:rPr lang="en-US" sz="2400" dirty="0">
                          <a:latin typeface="Calibri"/>
                          <a:ea typeface="Times New Roman"/>
                          <a:cs typeface="Times New Roman"/>
                        </a:rPr>
                        <a:t>Age 2 -3 years</a:t>
                      </a:r>
                    </a:p>
                  </a:txBody>
                  <a:tcPr marL="68580" marR="68580" marT="0" marB="0"/>
                </a:tc>
                <a:tc>
                  <a:txBody>
                    <a:bodyPr/>
                    <a:lstStyle/>
                    <a:p>
                      <a:pPr marL="0" marR="0"/>
                      <a:r>
                        <a:rPr lang="en-US" sz="2400" dirty="0">
                          <a:latin typeface="Calibri"/>
                          <a:ea typeface="Times New Roman"/>
                          <a:cs typeface="Times New Roman"/>
                        </a:rPr>
                        <a:t>Age 1 and below</a:t>
                      </a:r>
                    </a:p>
                  </a:txBody>
                  <a:tcPr marL="68580" marR="68580" marT="0" marB="0"/>
                </a:tc>
                <a:extLst>
                  <a:ext uri="{0D108BD9-81ED-4DB2-BD59-A6C34878D82A}">
                    <a16:rowId xmlns:a16="http://schemas.microsoft.com/office/drawing/2014/main" val="10001"/>
                  </a:ext>
                </a:extLst>
              </a:tr>
              <a:tr h="388751">
                <a:tc>
                  <a:txBody>
                    <a:bodyPr/>
                    <a:lstStyle/>
                    <a:p>
                      <a:pPr marL="0" marR="0"/>
                      <a:r>
                        <a:rPr lang="en-US" sz="2400">
                          <a:latin typeface="Calibri"/>
                          <a:ea typeface="Times New Roman"/>
                          <a:cs typeface="Times New Roman"/>
                        </a:rPr>
                        <a:t>Child is miserable</a:t>
                      </a:r>
                    </a:p>
                  </a:txBody>
                  <a:tcPr marL="68580" marR="68580" marT="0" marB="0"/>
                </a:tc>
                <a:tc>
                  <a:txBody>
                    <a:bodyPr/>
                    <a:lstStyle/>
                    <a:p>
                      <a:pPr marL="0" marR="0"/>
                      <a:r>
                        <a:rPr lang="en-US" sz="2400" dirty="0">
                          <a:latin typeface="Calibri"/>
                          <a:ea typeface="Times New Roman"/>
                          <a:cs typeface="Times New Roman"/>
                        </a:rPr>
                        <a:t>Growth failure that is retarded</a:t>
                      </a:r>
                    </a:p>
                  </a:txBody>
                  <a:tcPr marL="68580" marR="68580" marT="0" marB="0"/>
                </a:tc>
                <a:extLst>
                  <a:ext uri="{0D108BD9-81ED-4DB2-BD59-A6C34878D82A}">
                    <a16:rowId xmlns:a16="http://schemas.microsoft.com/office/drawing/2014/main" val="10002"/>
                  </a:ext>
                </a:extLst>
              </a:tr>
              <a:tr h="666777">
                <a:tc>
                  <a:txBody>
                    <a:bodyPr/>
                    <a:lstStyle/>
                    <a:p>
                      <a:pPr marL="0" marR="0"/>
                      <a:r>
                        <a:rPr lang="en-US" sz="2400" dirty="0">
                          <a:latin typeface="Calibri"/>
                          <a:ea typeface="Times New Roman"/>
                          <a:cs typeface="Times New Roman"/>
                        </a:rPr>
                        <a:t>Lack of appetite</a:t>
                      </a:r>
                    </a:p>
                  </a:txBody>
                  <a:tcPr marL="68580" marR="68580" marT="0" marB="0"/>
                </a:tc>
                <a:tc>
                  <a:txBody>
                    <a:bodyPr/>
                    <a:lstStyle/>
                    <a:p>
                      <a:pPr marL="0" marR="0"/>
                      <a:r>
                        <a:rPr lang="en-US" sz="2400" dirty="0">
                          <a:latin typeface="Calibri"/>
                          <a:ea typeface="Times New Roman"/>
                          <a:cs typeface="Times New Roman"/>
                        </a:rPr>
                        <a:t>Limbs are very thin with waste of muscles</a:t>
                      </a:r>
                    </a:p>
                  </a:txBody>
                  <a:tcPr marL="68580" marR="68580" marT="0" marB="0"/>
                </a:tc>
                <a:extLst>
                  <a:ext uri="{0D108BD9-81ED-4DB2-BD59-A6C34878D82A}">
                    <a16:rowId xmlns:a16="http://schemas.microsoft.com/office/drawing/2014/main" val="10003"/>
                  </a:ext>
                </a:extLst>
              </a:tr>
              <a:tr h="841458">
                <a:tc>
                  <a:txBody>
                    <a:bodyPr/>
                    <a:lstStyle/>
                    <a:p>
                      <a:pPr marL="0" marR="0"/>
                      <a:r>
                        <a:rPr lang="en-US" sz="2400" dirty="0">
                          <a:latin typeface="Calibri"/>
                          <a:ea typeface="Times New Roman"/>
                          <a:cs typeface="Times New Roman"/>
                        </a:rPr>
                        <a:t>Growth failure that is retarded/stunted</a:t>
                      </a:r>
                    </a:p>
                  </a:txBody>
                  <a:tcPr marL="68580" marR="68580" marT="0" marB="0"/>
                </a:tc>
                <a:tc>
                  <a:txBody>
                    <a:bodyPr/>
                    <a:lstStyle/>
                    <a:p>
                      <a:pPr marL="0" marR="0"/>
                      <a:r>
                        <a:rPr lang="en-US" sz="2400" dirty="0">
                          <a:latin typeface="Calibri"/>
                          <a:ea typeface="Times New Roman"/>
                          <a:cs typeface="Times New Roman"/>
                        </a:rPr>
                        <a:t>Child has good appetite</a:t>
                      </a:r>
                    </a:p>
                  </a:txBody>
                  <a:tcPr marL="68580" marR="68580" marT="0" marB="0"/>
                </a:tc>
                <a:extLst>
                  <a:ext uri="{0D108BD9-81ED-4DB2-BD59-A6C34878D82A}">
                    <a16:rowId xmlns:a16="http://schemas.microsoft.com/office/drawing/2014/main" val="10004"/>
                  </a:ext>
                </a:extLst>
              </a:tr>
              <a:tr h="777503">
                <a:tc>
                  <a:txBody>
                    <a:bodyPr/>
                    <a:lstStyle/>
                    <a:p>
                      <a:pPr marL="0" marR="0"/>
                      <a:r>
                        <a:rPr lang="en-US" sz="2400">
                          <a:latin typeface="Calibri"/>
                          <a:ea typeface="Times New Roman"/>
                          <a:cs typeface="Times New Roman"/>
                        </a:rPr>
                        <a:t>Oedema of the face and limbs</a:t>
                      </a:r>
                    </a:p>
                  </a:txBody>
                  <a:tcPr marL="68580" marR="68580" marT="0" marB="0"/>
                </a:tc>
                <a:tc>
                  <a:txBody>
                    <a:bodyPr/>
                    <a:lstStyle/>
                    <a:p>
                      <a:pPr marL="0" marR="0"/>
                      <a:r>
                        <a:rPr lang="en-US" sz="2400" dirty="0">
                          <a:latin typeface="Calibri"/>
                          <a:ea typeface="Times New Roman"/>
                          <a:cs typeface="Times New Roman"/>
                        </a:rPr>
                        <a:t>Child is alert, happy and active</a:t>
                      </a:r>
                    </a:p>
                  </a:txBody>
                  <a:tcPr marL="68580" marR="68580" marT="0" marB="0"/>
                </a:tc>
                <a:extLst>
                  <a:ext uri="{0D108BD9-81ED-4DB2-BD59-A6C34878D82A}">
                    <a16:rowId xmlns:a16="http://schemas.microsoft.com/office/drawing/2014/main" val="10005"/>
                  </a:ext>
                </a:extLst>
              </a:tr>
              <a:tr h="777503">
                <a:tc>
                  <a:txBody>
                    <a:bodyPr/>
                    <a:lstStyle/>
                    <a:p>
                      <a:pPr marL="0" marR="0"/>
                      <a:r>
                        <a:rPr lang="en-US" sz="2400">
                          <a:latin typeface="Calibri"/>
                          <a:ea typeface="Times New Roman"/>
                          <a:cs typeface="Times New Roman"/>
                        </a:rPr>
                        <a:t>Enlargement of belly</a:t>
                      </a:r>
                    </a:p>
                  </a:txBody>
                  <a:tcPr marL="68580" marR="68580" marT="0" marB="0"/>
                </a:tc>
                <a:tc>
                  <a:txBody>
                    <a:bodyPr/>
                    <a:lstStyle/>
                    <a:p>
                      <a:pPr marL="0" marR="0"/>
                      <a:r>
                        <a:rPr lang="en-US" sz="2400" dirty="0">
                          <a:latin typeface="Calibri"/>
                          <a:ea typeface="Times New Roman"/>
                          <a:cs typeface="Times New Roman"/>
                        </a:rPr>
                        <a:t>Face is like that of an old man’s face with deep sunken eyes and wider</a:t>
                      </a:r>
                    </a:p>
                  </a:txBody>
                  <a:tcPr marL="68580" marR="68580" marT="0" marB="0"/>
                </a:tc>
                <a:extLst>
                  <a:ext uri="{0D108BD9-81ED-4DB2-BD59-A6C34878D82A}">
                    <a16:rowId xmlns:a16="http://schemas.microsoft.com/office/drawing/2014/main" val="10006"/>
                  </a:ext>
                </a:extLst>
              </a:tr>
              <a:tr h="841458">
                <a:tc>
                  <a:txBody>
                    <a:bodyPr/>
                    <a:lstStyle/>
                    <a:p>
                      <a:pPr marL="0" marR="0"/>
                      <a:r>
                        <a:rPr lang="en-US" sz="2400">
                          <a:latin typeface="Calibri"/>
                          <a:ea typeface="Times New Roman"/>
                          <a:cs typeface="Times New Roman"/>
                        </a:rPr>
                        <a:t>Hair change in colour and texture</a:t>
                      </a:r>
                    </a:p>
                  </a:txBody>
                  <a:tcPr marL="68580" marR="68580" marT="0" marB="0"/>
                </a:tc>
                <a:tc>
                  <a:txBody>
                    <a:bodyPr/>
                    <a:lstStyle/>
                    <a:p>
                      <a:pPr marL="0" marR="0"/>
                      <a:r>
                        <a:rPr lang="en-US" sz="2400" dirty="0">
                          <a:latin typeface="Calibri"/>
                          <a:ea typeface="Times New Roman"/>
                          <a:cs typeface="Times New Roman"/>
                        </a:rPr>
                        <a:t>Hair change in texture than in colour</a:t>
                      </a:r>
                    </a:p>
                  </a:txBody>
                  <a:tcPr marL="68580" marR="68580" marT="0" marB="0"/>
                </a:tc>
                <a:extLst>
                  <a:ext uri="{0D108BD9-81ED-4DB2-BD59-A6C34878D82A}">
                    <a16:rowId xmlns:a16="http://schemas.microsoft.com/office/drawing/2014/main" val="10007"/>
                  </a:ext>
                </a:extLst>
              </a:tr>
              <a:tr h="388751">
                <a:tc>
                  <a:txBody>
                    <a:bodyPr/>
                    <a:lstStyle/>
                    <a:p>
                      <a:pPr marL="0" marR="0"/>
                      <a:endParaRPr lang="en-US" sz="2400">
                        <a:latin typeface="Calibri"/>
                        <a:ea typeface="Times New Roman"/>
                        <a:cs typeface="Times New Roman"/>
                      </a:endParaRPr>
                    </a:p>
                  </a:txBody>
                  <a:tcPr marL="68580" marR="68580" marT="0" marB="0"/>
                </a:tc>
                <a:tc>
                  <a:txBody>
                    <a:bodyPr/>
                    <a:lstStyle/>
                    <a:p>
                      <a:pPr marL="0" marR="0"/>
                      <a:r>
                        <a:rPr lang="en-US" sz="2400" dirty="0">
                          <a:latin typeface="Calibri"/>
                          <a:ea typeface="Times New Roman"/>
                          <a:cs typeface="Times New Roman"/>
                        </a:rPr>
                        <a:t>Slightly </a:t>
                      </a:r>
                      <a:r>
                        <a:rPr lang="en-US" sz="2400" dirty="0" err="1">
                          <a:latin typeface="Calibri"/>
                          <a:ea typeface="Times New Roman"/>
                          <a:cs typeface="Times New Roman"/>
                        </a:rPr>
                        <a:t>anaemic</a:t>
                      </a:r>
                      <a:endParaRPr lang="en-US" sz="2400" dirty="0">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388751">
                <a:tc>
                  <a:txBody>
                    <a:bodyPr/>
                    <a:lstStyle/>
                    <a:p>
                      <a:pPr marL="0" marR="0"/>
                      <a:endParaRPr lang="en-US" sz="2400">
                        <a:latin typeface="Calibri"/>
                        <a:ea typeface="Times New Roman"/>
                        <a:cs typeface="Times New Roman"/>
                      </a:endParaRPr>
                    </a:p>
                  </a:txBody>
                  <a:tcPr marL="68580" marR="68580" marT="0" marB="0"/>
                </a:tc>
                <a:tc>
                  <a:txBody>
                    <a:bodyPr/>
                    <a:lstStyle/>
                    <a:p>
                      <a:pPr marL="0" marR="0"/>
                      <a:r>
                        <a:rPr lang="en-US" sz="2400" dirty="0">
                          <a:latin typeface="Calibri"/>
                          <a:ea typeface="Times New Roman"/>
                          <a:cs typeface="Times New Roman"/>
                        </a:rPr>
                        <a:t>Very under-weight</a:t>
                      </a: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60677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Comparison of the features of kwashiorkor and marasmus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graphicFrame>
        <p:nvGraphicFramePr>
          <p:cNvPr id="4" name="Group 233">
            <a:extLst>
              <a:ext uri="{FF2B5EF4-FFF2-40B4-BE49-F238E27FC236}">
                <a16:creationId xmlns:a16="http://schemas.microsoft.com/office/drawing/2014/main" id="{258E05D9-ED63-40E5-B2AA-A27CB4CACE3C}"/>
              </a:ext>
            </a:extLst>
          </p:cNvPr>
          <p:cNvGraphicFramePr>
            <a:graphicFrameLocks noGrp="1"/>
          </p:cNvGraphicFramePr>
          <p:nvPr>
            <p:extLst>
              <p:ext uri="{D42A27DB-BD31-4B8C-83A1-F6EECF244321}">
                <p14:modId xmlns:p14="http://schemas.microsoft.com/office/powerpoint/2010/main" val="2245232542"/>
              </p:ext>
            </p:extLst>
          </p:nvPr>
        </p:nvGraphicFramePr>
        <p:xfrm>
          <a:off x="238125" y="1278474"/>
          <a:ext cx="8667750" cy="5408180"/>
        </p:xfrm>
        <a:graphic>
          <a:graphicData uri="http://schemas.openxmlformats.org/drawingml/2006/table">
            <a:tbl>
              <a:tblPr/>
              <a:tblGrid>
                <a:gridCol w="2889250">
                  <a:extLst>
                    <a:ext uri="{9D8B030D-6E8A-4147-A177-3AD203B41FA5}">
                      <a16:colId xmlns:a16="http://schemas.microsoft.com/office/drawing/2014/main" val="20000"/>
                    </a:ext>
                  </a:extLst>
                </a:gridCol>
                <a:gridCol w="3012572">
                  <a:extLst>
                    <a:ext uri="{9D8B030D-6E8A-4147-A177-3AD203B41FA5}">
                      <a16:colId xmlns:a16="http://schemas.microsoft.com/office/drawing/2014/main" val="20001"/>
                    </a:ext>
                  </a:extLst>
                </a:gridCol>
                <a:gridCol w="2765928">
                  <a:extLst>
                    <a:ext uri="{9D8B030D-6E8A-4147-A177-3AD203B41FA5}">
                      <a16:colId xmlns:a16="http://schemas.microsoft.com/office/drawing/2014/main" val="20002"/>
                    </a:ext>
                  </a:extLst>
                </a:gridCol>
              </a:tblGrid>
              <a:tr h="42900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Feature</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Kwashiorkor</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Marasmus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Growth failure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Wasting</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 marked</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Oedema</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 (sometimes mild)</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Absent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Hair changes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Common</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Less 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Mental changes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Very 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Uncommon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Dermatosis, flaky-paint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Common</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Does not occur</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Appetite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Poor</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Good</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Anaemia</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Severe (sometimes)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 less severe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Subcutaneous fat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Reduced but 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Absent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Face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May be oedematous</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Drawn in, monkey-like</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265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Fatty infiltration of liver</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Present</a:t>
                      </a:r>
                      <a:endParaRPr kumimoji="0" lang="en-US" sz="2800" b="0"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Absent</a:t>
                      </a:r>
                      <a:endParaRPr kumimoji="0" lang="en-US" sz="2800" b="0"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176301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Iron deficiency and nutritional anemia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Most prevalent</a:t>
            </a:r>
          </a:p>
          <a:p>
            <a:pPr algn="just">
              <a:lnSpc>
                <a:spcPct val="120000"/>
              </a:lnSpc>
              <a:spcBef>
                <a:spcPts val="0"/>
              </a:spcBef>
              <a:buClrTx/>
              <a:buFont typeface="Wingdings" panose="05000000000000000000" pitchFamily="2" charset="2"/>
              <a:buChar char="q"/>
            </a:pPr>
            <a:r>
              <a:rPr lang="en-US" sz="2600" dirty="0">
                <a:solidFill>
                  <a:schemeClr val="tx1"/>
                </a:solidFill>
              </a:rPr>
              <a:t>Caused by insufficient iron in the diet or</a:t>
            </a:r>
          </a:p>
          <a:p>
            <a:pPr algn="just">
              <a:lnSpc>
                <a:spcPct val="120000"/>
              </a:lnSpc>
              <a:spcBef>
                <a:spcPts val="0"/>
              </a:spcBef>
              <a:buClrTx/>
              <a:buFont typeface="Wingdings" panose="05000000000000000000" pitchFamily="2" charset="2"/>
              <a:buChar char="q"/>
            </a:pPr>
            <a:r>
              <a:rPr lang="en-US" sz="2600" dirty="0">
                <a:solidFill>
                  <a:schemeClr val="tx1"/>
                </a:solidFill>
              </a:rPr>
              <a:t>Deficiencies of folates (or folic acid), vitamin B12 and protein may also cause </a:t>
            </a:r>
            <a:r>
              <a:rPr lang="en-US" sz="2600" dirty="0" err="1">
                <a:solidFill>
                  <a:schemeClr val="tx1"/>
                </a:solidFill>
              </a:rPr>
              <a:t>anaemia</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Ascorbic acid, vitamin E, copper and pyridoxine are also needed for production of red blood cells (erythrocytes). </a:t>
            </a:r>
          </a:p>
          <a:p>
            <a:pPr marL="0" indent="0" algn="just">
              <a:lnSpc>
                <a:spcPct val="120000"/>
              </a:lnSpc>
              <a:spcBef>
                <a:spcPts val="0"/>
              </a:spcBef>
              <a:buClrTx/>
              <a:buNone/>
            </a:pPr>
            <a:r>
              <a:rPr lang="en-US" sz="2600" b="1" dirty="0">
                <a:solidFill>
                  <a:schemeClr val="tx1"/>
                </a:solidFill>
              </a:rPr>
              <a:t>Classification</a:t>
            </a:r>
          </a:p>
          <a:p>
            <a:pPr marL="0" indent="0" algn="just">
              <a:lnSpc>
                <a:spcPct val="120000"/>
              </a:lnSpc>
              <a:spcBef>
                <a:spcPts val="0"/>
              </a:spcBef>
              <a:buClrTx/>
              <a:buNone/>
            </a:pPr>
            <a:r>
              <a:rPr lang="en-US" sz="2600" dirty="0" err="1">
                <a:solidFill>
                  <a:schemeClr val="tx1"/>
                </a:solidFill>
              </a:rPr>
              <a:t>Anaemias</a:t>
            </a:r>
            <a:r>
              <a:rPr lang="en-US" sz="2600" dirty="0">
                <a:solidFill>
                  <a:schemeClr val="tx1"/>
                </a:solidFill>
              </a:rPr>
              <a:t> can be classified in numerous ways,</a:t>
            </a:r>
          </a:p>
          <a:p>
            <a:pPr algn="just">
              <a:lnSpc>
                <a:spcPct val="120000"/>
              </a:lnSpc>
              <a:spcBef>
                <a:spcPts val="0"/>
              </a:spcBef>
              <a:buClrTx/>
              <a:buFont typeface="Wingdings" panose="05000000000000000000" pitchFamily="2" charset="2"/>
              <a:buChar char="q"/>
            </a:pPr>
            <a:r>
              <a:rPr lang="en-US" sz="2600" dirty="0">
                <a:solidFill>
                  <a:schemeClr val="tx1"/>
                </a:solidFill>
              </a:rPr>
              <a:t> some based on the cause of the disease</a:t>
            </a:r>
          </a:p>
          <a:p>
            <a:pPr algn="just">
              <a:lnSpc>
                <a:spcPct val="120000"/>
              </a:lnSpc>
              <a:spcBef>
                <a:spcPts val="0"/>
              </a:spcBef>
              <a:buClrTx/>
              <a:buFont typeface="Wingdings" panose="05000000000000000000" pitchFamily="2" charset="2"/>
              <a:buChar char="q"/>
            </a:pPr>
            <a:r>
              <a:rPr lang="en-US" sz="2600" dirty="0">
                <a:solidFill>
                  <a:schemeClr val="tx1"/>
                </a:solidFill>
              </a:rPr>
              <a:t> others based on the appearance of the red blood cells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0089755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18043</TotalTime>
  <Words>46047</Words>
  <Application>Microsoft Office PowerPoint</Application>
  <PresentationFormat>On-screen Show (4:3)</PresentationFormat>
  <Paragraphs>6478</Paragraphs>
  <Slides>439</Slides>
  <Notes>438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439</vt:i4>
      </vt:variant>
    </vt:vector>
  </HeadingPairs>
  <TitlesOfParts>
    <vt:vector size="453" baseType="lpstr">
      <vt:lpstr>Arial</vt:lpstr>
      <vt:lpstr>Arial</vt:lpstr>
      <vt:lpstr>Bookman Old Style</vt:lpstr>
      <vt:lpstr>Calibri</vt:lpstr>
      <vt:lpstr>Courier New</vt:lpstr>
      <vt:lpstr>Franklin Gothic Book</vt:lpstr>
      <vt:lpstr>Franklin Gothic Medium</vt:lpstr>
      <vt:lpstr>Times New Roman</vt:lpstr>
      <vt:lpstr>Trebuchet MS</vt:lpstr>
      <vt:lpstr>Wingdings</vt:lpstr>
      <vt:lpstr>Wingdings 3</vt:lpstr>
      <vt:lpstr>Facet</vt:lpstr>
      <vt:lpstr>Angles</vt:lpstr>
      <vt:lpstr>Office Theme</vt:lpstr>
      <vt:lpstr>PowerPoint Presentation</vt:lpstr>
      <vt:lpstr>Module Competence   </vt:lpstr>
      <vt:lpstr>Module Outcomes     </vt:lpstr>
      <vt:lpstr>Module Units    </vt:lpstr>
      <vt:lpstr>Module Content    </vt:lpstr>
      <vt:lpstr>Reference    </vt:lpstr>
      <vt:lpstr>Reference – Continued     </vt:lpstr>
      <vt:lpstr>Mode of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1114</cp:revision>
  <dcterms:created xsi:type="dcterms:W3CDTF">2014-09-21T16:36:48Z</dcterms:created>
  <dcterms:modified xsi:type="dcterms:W3CDTF">2021-11-25T19:06:48Z</dcterms:modified>
</cp:coreProperties>
</file>