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2"/>
  </p:notesMasterIdLst>
  <p:sldIdLst>
    <p:sldId id="1328" r:id="rId2"/>
    <p:sldId id="1329" r:id="rId3"/>
    <p:sldId id="1330" r:id="rId4"/>
    <p:sldId id="1331" r:id="rId5"/>
    <p:sldId id="1332" r:id="rId6"/>
    <p:sldId id="311" r:id="rId7"/>
    <p:sldId id="314" r:id="rId8"/>
    <p:sldId id="526" r:id="rId9"/>
    <p:sldId id="1052" r:id="rId10"/>
    <p:sldId id="1333" r:id="rId11"/>
    <p:sldId id="513" r:id="rId12"/>
    <p:sldId id="1006" r:id="rId13"/>
    <p:sldId id="1053" r:id="rId14"/>
    <p:sldId id="1005" r:id="rId15"/>
    <p:sldId id="1063" r:id="rId16"/>
    <p:sldId id="1065" r:id="rId17"/>
    <p:sldId id="1077" r:id="rId18"/>
    <p:sldId id="1078" r:id="rId19"/>
    <p:sldId id="1067" r:id="rId20"/>
    <p:sldId id="1066" r:id="rId21"/>
    <p:sldId id="1064" r:id="rId22"/>
    <p:sldId id="1071" r:id="rId23"/>
    <p:sldId id="1072" r:id="rId24"/>
    <p:sldId id="1073" r:id="rId25"/>
    <p:sldId id="1075" r:id="rId26"/>
    <p:sldId id="1076" r:id="rId27"/>
    <p:sldId id="1068" r:id="rId28"/>
    <p:sldId id="1069" r:id="rId29"/>
    <p:sldId id="1070" r:id="rId30"/>
    <p:sldId id="1007" r:id="rId31"/>
    <p:sldId id="1079" r:id="rId32"/>
    <p:sldId id="1080" r:id="rId33"/>
    <p:sldId id="1081" r:id="rId34"/>
    <p:sldId id="1082" r:id="rId35"/>
    <p:sldId id="1083" r:id="rId36"/>
    <p:sldId id="1089" r:id="rId37"/>
    <p:sldId id="1088" r:id="rId38"/>
    <p:sldId id="1084" r:id="rId39"/>
    <p:sldId id="1048" r:id="rId40"/>
    <p:sldId id="1049" r:id="rId41"/>
    <p:sldId id="1050" r:id="rId42"/>
    <p:sldId id="1051" r:id="rId43"/>
    <p:sldId id="1055" r:id="rId44"/>
    <p:sldId id="1054" r:id="rId45"/>
    <p:sldId id="1062" r:id="rId46"/>
    <p:sldId id="1061" r:id="rId47"/>
    <p:sldId id="1090" r:id="rId48"/>
    <p:sldId id="1091" r:id="rId49"/>
    <p:sldId id="1093" r:id="rId50"/>
    <p:sldId id="1094" r:id="rId51"/>
    <p:sldId id="1092" r:id="rId52"/>
    <p:sldId id="1060" r:id="rId53"/>
    <p:sldId id="1059" r:id="rId54"/>
    <p:sldId id="1058" r:id="rId55"/>
    <p:sldId id="1095" r:id="rId56"/>
    <p:sldId id="1101" r:id="rId57"/>
    <p:sldId id="1102" r:id="rId58"/>
    <p:sldId id="1096" r:id="rId59"/>
    <p:sldId id="1097" r:id="rId60"/>
    <p:sldId id="1098" r:id="rId61"/>
    <p:sldId id="1099" r:id="rId62"/>
    <p:sldId id="1100" r:id="rId63"/>
    <p:sldId id="1103" r:id="rId64"/>
    <p:sldId id="1104" r:id="rId65"/>
    <p:sldId id="1106" r:id="rId66"/>
    <p:sldId id="1107" r:id="rId67"/>
    <p:sldId id="1108" r:id="rId68"/>
    <p:sldId id="1105" r:id="rId69"/>
    <p:sldId id="1109" r:id="rId70"/>
    <p:sldId id="1110" r:id="rId71"/>
    <p:sldId id="1057" r:id="rId72"/>
    <p:sldId id="1056" r:id="rId73"/>
    <p:sldId id="1111" r:id="rId74"/>
    <p:sldId id="1112" r:id="rId75"/>
    <p:sldId id="1114" r:id="rId76"/>
    <p:sldId id="1115" r:id="rId77"/>
    <p:sldId id="1116" r:id="rId78"/>
    <p:sldId id="1117" r:id="rId79"/>
    <p:sldId id="1121" r:id="rId80"/>
    <p:sldId id="1122" r:id="rId81"/>
    <p:sldId id="1123" r:id="rId82"/>
    <p:sldId id="1124" r:id="rId83"/>
    <p:sldId id="1118" r:id="rId84"/>
    <p:sldId id="1119" r:id="rId85"/>
    <p:sldId id="1120" r:id="rId86"/>
    <p:sldId id="1125" r:id="rId87"/>
    <p:sldId id="1126" r:id="rId88"/>
    <p:sldId id="1127" r:id="rId89"/>
    <p:sldId id="1131" r:id="rId90"/>
    <p:sldId id="1132" r:id="rId91"/>
    <p:sldId id="1133" r:id="rId92"/>
    <p:sldId id="1128" r:id="rId93"/>
    <p:sldId id="1134" r:id="rId94"/>
    <p:sldId id="1135" r:id="rId95"/>
    <p:sldId id="1136" r:id="rId96"/>
    <p:sldId id="1137" r:id="rId97"/>
    <p:sldId id="1129" r:id="rId98"/>
    <p:sldId id="1138" r:id="rId99"/>
    <p:sldId id="1130" r:id="rId100"/>
    <p:sldId id="1139" r:id="rId101"/>
    <p:sldId id="1140" r:id="rId102"/>
    <p:sldId id="1141" r:id="rId103"/>
    <p:sldId id="1142" r:id="rId104"/>
    <p:sldId id="1148" r:id="rId105"/>
    <p:sldId id="1149" r:id="rId106"/>
    <p:sldId id="1150" r:id="rId107"/>
    <p:sldId id="1151" r:id="rId108"/>
    <p:sldId id="1143" r:id="rId109"/>
    <p:sldId id="1144" r:id="rId110"/>
    <p:sldId id="1145" r:id="rId111"/>
    <p:sldId id="1146" r:id="rId112"/>
    <p:sldId id="1147" r:id="rId113"/>
    <p:sldId id="1162" r:id="rId114"/>
    <p:sldId id="1163" r:id="rId115"/>
    <p:sldId id="1164" r:id="rId116"/>
    <p:sldId id="1152" r:id="rId117"/>
    <p:sldId id="1153" r:id="rId118"/>
    <p:sldId id="1154" r:id="rId119"/>
    <p:sldId id="1155" r:id="rId120"/>
    <p:sldId id="1156" r:id="rId121"/>
    <p:sldId id="1157" r:id="rId122"/>
    <p:sldId id="1159" r:id="rId123"/>
    <p:sldId id="1165" r:id="rId124"/>
    <p:sldId id="1167" r:id="rId125"/>
    <p:sldId id="1166" r:id="rId126"/>
    <p:sldId id="1161" r:id="rId127"/>
    <p:sldId id="1160" r:id="rId128"/>
    <p:sldId id="1158" r:id="rId129"/>
    <p:sldId id="1168" r:id="rId130"/>
    <p:sldId id="1174" r:id="rId131"/>
    <p:sldId id="1334" r:id="rId132"/>
    <p:sldId id="1169" r:id="rId133"/>
    <p:sldId id="1170" r:id="rId134"/>
    <p:sldId id="1171" r:id="rId135"/>
    <p:sldId id="1179" r:id="rId136"/>
    <p:sldId id="1178" r:id="rId137"/>
    <p:sldId id="1176" r:id="rId138"/>
    <p:sldId id="1175" r:id="rId139"/>
    <p:sldId id="1172" r:id="rId140"/>
    <p:sldId id="1177" r:id="rId141"/>
    <p:sldId id="1173" r:id="rId142"/>
    <p:sldId id="1180" r:id="rId143"/>
    <p:sldId id="1196" r:id="rId144"/>
    <p:sldId id="1197" r:id="rId145"/>
    <p:sldId id="1181" r:id="rId146"/>
    <p:sldId id="1182" r:id="rId147"/>
    <p:sldId id="1183" r:id="rId148"/>
    <p:sldId id="1184" r:id="rId149"/>
    <p:sldId id="1185" r:id="rId150"/>
    <p:sldId id="1186" r:id="rId151"/>
    <p:sldId id="1198" r:id="rId152"/>
    <p:sldId id="1199" r:id="rId153"/>
    <p:sldId id="1200" r:id="rId154"/>
    <p:sldId id="1190" r:id="rId155"/>
    <p:sldId id="1191" r:id="rId156"/>
    <p:sldId id="1192" r:id="rId157"/>
    <p:sldId id="1193" r:id="rId158"/>
    <p:sldId id="1204" r:id="rId159"/>
    <p:sldId id="1281" r:id="rId160"/>
    <p:sldId id="1282" r:id="rId161"/>
    <p:sldId id="1283" r:id="rId162"/>
    <p:sldId id="1284" r:id="rId163"/>
    <p:sldId id="1295" r:id="rId164"/>
    <p:sldId id="1296" r:id="rId165"/>
    <p:sldId id="1297" r:id="rId166"/>
    <p:sldId id="1298" r:id="rId167"/>
    <p:sldId id="1290" r:id="rId168"/>
    <p:sldId id="1291" r:id="rId169"/>
    <p:sldId id="1292" r:id="rId170"/>
    <p:sldId id="1293" r:id="rId171"/>
    <p:sldId id="1294" r:id="rId172"/>
    <p:sldId id="1285" r:id="rId173"/>
    <p:sldId id="1299" r:id="rId174"/>
    <p:sldId id="1300" r:id="rId175"/>
    <p:sldId id="1303" r:id="rId176"/>
    <p:sldId id="1304" r:id="rId177"/>
    <p:sldId id="1305" r:id="rId178"/>
    <p:sldId id="1306" r:id="rId179"/>
    <p:sldId id="1301" r:id="rId180"/>
    <p:sldId id="1307" r:id="rId181"/>
    <p:sldId id="1308" r:id="rId182"/>
    <p:sldId id="1309" r:id="rId183"/>
    <p:sldId id="1310" r:id="rId184"/>
    <p:sldId id="1311" r:id="rId185"/>
    <p:sldId id="1312" r:id="rId186"/>
    <p:sldId id="1302" r:id="rId187"/>
    <p:sldId id="1313" r:id="rId188"/>
    <p:sldId id="1317" r:id="rId189"/>
    <p:sldId id="1318" r:id="rId190"/>
    <p:sldId id="1319" r:id="rId191"/>
    <p:sldId id="1320" r:id="rId192"/>
    <p:sldId id="1314" r:id="rId193"/>
    <p:sldId id="1315" r:id="rId194"/>
    <p:sldId id="1321" r:id="rId195"/>
    <p:sldId id="1322" r:id="rId196"/>
    <p:sldId id="1335" r:id="rId197"/>
    <p:sldId id="1226" r:id="rId198"/>
    <p:sldId id="1225" r:id="rId199"/>
    <p:sldId id="1227" r:id="rId200"/>
    <p:sldId id="1228" r:id="rId201"/>
    <p:sldId id="1229" r:id="rId202"/>
    <p:sldId id="1224" r:id="rId203"/>
    <p:sldId id="1223" r:id="rId204"/>
    <p:sldId id="1222" r:id="rId205"/>
    <p:sldId id="1230" r:id="rId206"/>
    <p:sldId id="1231" r:id="rId207"/>
    <p:sldId id="1234" r:id="rId208"/>
    <p:sldId id="1235" r:id="rId209"/>
    <p:sldId id="1236" r:id="rId210"/>
    <p:sldId id="1232" r:id="rId211"/>
    <p:sldId id="1233" r:id="rId212"/>
    <p:sldId id="1243" r:id="rId213"/>
    <p:sldId id="1237" r:id="rId214"/>
    <p:sldId id="1238" r:id="rId215"/>
    <p:sldId id="1239" r:id="rId216"/>
    <p:sldId id="1240" r:id="rId217"/>
    <p:sldId id="1241" r:id="rId218"/>
    <p:sldId id="1244" r:id="rId219"/>
    <p:sldId id="1250" r:id="rId220"/>
    <p:sldId id="1253" r:id="rId221"/>
    <p:sldId id="1254" r:id="rId222"/>
    <p:sldId id="1251" r:id="rId223"/>
    <p:sldId id="1252" r:id="rId224"/>
    <p:sldId id="1245" r:id="rId225"/>
    <p:sldId id="1246" r:id="rId226"/>
    <p:sldId id="1247" r:id="rId227"/>
    <p:sldId id="1248" r:id="rId228"/>
    <p:sldId id="1255" r:id="rId229"/>
    <p:sldId id="1256" r:id="rId230"/>
    <p:sldId id="1257" r:id="rId231"/>
    <p:sldId id="1259" r:id="rId232"/>
    <p:sldId id="1260" r:id="rId233"/>
    <p:sldId id="1218" r:id="rId234"/>
    <p:sldId id="1271" r:id="rId235"/>
    <p:sldId id="1272" r:id="rId236"/>
    <p:sldId id="1273" r:id="rId237"/>
    <p:sldId id="1274" r:id="rId238"/>
    <p:sldId id="1275" r:id="rId239"/>
    <p:sldId id="1276" r:id="rId240"/>
    <p:sldId id="1279" r:id="rId241"/>
    <p:sldId id="1280" r:id="rId242"/>
    <p:sldId id="1277" r:id="rId243"/>
    <p:sldId id="1278" r:id="rId244"/>
    <p:sldId id="1262" r:id="rId245"/>
    <p:sldId id="1263" r:id="rId246"/>
    <p:sldId id="1264" r:id="rId247"/>
    <p:sldId id="1261" r:id="rId248"/>
    <p:sldId id="1258" r:id="rId249"/>
    <p:sldId id="1249" r:id="rId250"/>
    <p:sldId id="1242" r:id="rId251"/>
    <p:sldId id="1213" r:id="rId252"/>
    <p:sldId id="1216" r:id="rId253"/>
    <p:sldId id="1217" r:id="rId254"/>
    <p:sldId id="1323" r:id="rId255"/>
    <p:sldId id="1325" r:id="rId256"/>
    <p:sldId id="1324" r:id="rId257"/>
    <p:sldId id="1326" r:id="rId258"/>
    <p:sldId id="1327" r:id="rId259"/>
    <p:sldId id="850" r:id="rId260"/>
    <p:sldId id="383" r:id="rId2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91" autoAdjust="0"/>
  </p:normalViewPr>
  <p:slideViewPr>
    <p:cSldViewPr>
      <p:cViewPr varScale="1">
        <p:scale>
          <a:sx n="68" d="100"/>
          <a:sy n="68" d="100"/>
        </p:scale>
        <p:origin x="13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CB9B2-6527-4991-B072-52A945C7F3C8}"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64B6B27-4F09-4877-8309-5B9BC5CC8A81}">
      <dgm:prSet phldrT="[Text]"/>
      <dgm:spPr/>
      <dgm:t>
        <a:bodyPr/>
        <a:lstStyle/>
        <a:p>
          <a:r>
            <a:rPr lang="en-US" dirty="0"/>
            <a:t>1</a:t>
          </a:r>
        </a:p>
      </dgm:t>
    </dgm:pt>
    <dgm:pt modelId="{3F417113-1D31-49C6-B1AC-7188D4D80C76}" type="parTrans" cxnId="{3FAD1E80-AE02-4E29-862F-223FEB35BF61}">
      <dgm:prSet/>
      <dgm:spPr/>
      <dgm:t>
        <a:bodyPr/>
        <a:lstStyle/>
        <a:p>
          <a:endParaRPr lang="en-US"/>
        </a:p>
      </dgm:t>
    </dgm:pt>
    <dgm:pt modelId="{C2F80E54-E83D-4CF9-ADC2-570039B21AB5}" type="sibTrans" cxnId="{3FAD1E80-AE02-4E29-862F-223FEB35BF61}">
      <dgm:prSet/>
      <dgm:spPr/>
      <dgm:t>
        <a:bodyPr/>
        <a:lstStyle/>
        <a:p>
          <a:endParaRPr lang="en-US"/>
        </a:p>
      </dgm:t>
    </dgm:pt>
    <dgm:pt modelId="{09E65171-C5E8-4429-9F41-14BE2D54A85A}">
      <dgm:prSet phldrT="[Text]"/>
      <dgm:spPr/>
      <dgm:t>
        <a:bodyPr/>
        <a:lstStyle/>
        <a:p>
          <a:r>
            <a:rPr lang="en-GB" altLang="sw-KE" dirty="0"/>
            <a:t>Incipient stage</a:t>
          </a:r>
          <a:endParaRPr lang="en-US" dirty="0"/>
        </a:p>
      </dgm:t>
    </dgm:pt>
    <dgm:pt modelId="{87001962-B8EC-4A4A-86B0-68C008B25A26}" type="parTrans" cxnId="{D50A85CE-A059-4876-9711-F08EB91DA567}">
      <dgm:prSet/>
      <dgm:spPr/>
      <dgm:t>
        <a:bodyPr/>
        <a:lstStyle/>
        <a:p>
          <a:endParaRPr lang="en-US"/>
        </a:p>
      </dgm:t>
    </dgm:pt>
    <dgm:pt modelId="{A34D4BF0-5F71-4EFE-8813-EFE940F1295B}" type="sibTrans" cxnId="{D50A85CE-A059-4876-9711-F08EB91DA567}">
      <dgm:prSet/>
      <dgm:spPr/>
      <dgm:t>
        <a:bodyPr/>
        <a:lstStyle/>
        <a:p>
          <a:endParaRPr lang="en-US"/>
        </a:p>
      </dgm:t>
    </dgm:pt>
    <dgm:pt modelId="{1EE433FB-863A-4E9B-81FE-D571BEE2877C}">
      <dgm:prSet phldrT="[Text]"/>
      <dgm:spPr/>
      <dgm:t>
        <a:bodyPr/>
        <a:lstStyle/>
        <a:p>
          <a:r>
            <a:rPr lang="en-US" dirty="0"/>
            <a:t>2</a:t>
          </a:r>
        </a:p>
      </dgm:t>
    </dgm:pt>
    <dgm:pt modelId="{825250C6-E77E-4050-9444-F63B19D4826A}" type="parTrans" cxnId="{112E8A4D-6BCF-4D53-BFBF-9643D27432D2}">
      <dgm:prSet/>
      <dgm:spPr/>
      <dgm:t>
        <a:bodyPr/>
        <a:lstStyle/>
        <a:p>
          <a:endParaRPr lang="en-US"/>
        </a:p>
      </dgm:t>
    </dgm:pt>
    <dgm:pt modelId="{7A4E99B8-BE04-4554-B153-7AFB4278005C}" type="sibTrans" cxnId="{112E8A4D-6BCF-4D53-BFBF-9643D27432D2}">
      <dgm:prSet/>
      <dgm:spPr/>
      <dgm:t>
        <a:bodyPr/>
        <a:lstStyle/>
        <a:p>
          <a:endParaRPr lang="en-US"/>
        </a:p>
      </dgm:t>
    </dgm:pt>
    <dgm:pt modelId="{3DF44D59-68BC-42E0-B861-5799B59AE67E}">
      <dgm:prSet phldrT="[Text]"/>
      <dgm:spPr/>
      <dgm:t>
        <a:bodyPr/>
        <a:lstStyle/>
        <a:p>
          <a:r>
            <a:rPr lang="en-GB" altLang="sw-KE" dirty="0"/>
            <a:t>Smouldering stage</a:t>
          </a:r>
          <a:endParaRPr lang="en-US" dirty="0"/>
        </a:p>
      </dgm:t>
    </dgm:pt>
    <dgm:pt modelId="{ED8708FE-3D37-4E77-B309-B7B0424D1FC8}" type="parTrans" cxnId="{C7D59CB4-5C56-4BD3-8694-27EFECAAF841}">
      <dgm:prSet/>
      <dgm:spPr/>
      <dgm:t>
        <a:bodyPr/>
        <a:lstStyle/>
        <a:p>
          <a:endParaRPr lang="en-US"/>
        </a:p>
      </dgm:t>
    </dgm:pt>
    <dgm:pt modelId="{739E0C78-0D29-4B06-A18E-A66A93BF2A5E}" type="sibTrans" cxnId="{C7D59CB4-5C56-4BD3-8694-27EFECAAF841}">
      <dgm:prSet/>
      <dgm:spPr/>
      <dgm:t>
        <a:bodyPr/>
        <a:lstStyle/>
        <a:p>
          <a:endParaRPr lang="en-US"/>
        </a:p>
      </dgm:t>
    </dgm:pt>
    <dgm:pt modelId="{95B41B71-4E34-48FF-BF8B-951F8831504B}">
      <dgm:prSet phldrT="[Text]"/>
      <dgm:spPr/>
      <dgm:t>
        <a:bodyPr/>
        <a:lstStyle/>
        <a:p>
          <a:r>
            <a:rPr lang="en-US" dirty="0"/>
            <a:t>3</a:t>
          </a:r>
        </a:p>
      </dgm:t>
    </dgm:pt>
    <dgm:pt modelId="{2B7CEA0B-ADA9-4FFD-B27C-C67FD2BF0C2A}" type="parTrans" cxnId="{DD041FD7-597D-4F32-A62B-7D1D10799E86}">
      <dgm:prSet/>
      <dgm:spPr/>
      <dgm:t>
        <a:bodyPr/>
        <a:lstStyle/>
        <a:p>
          <a:endParaRPr lang="en-US"/>
        </a:p>
      </dgm:t>
    </dgm:pt>
    <dgm:pt modelId="{9F13A256-2335-442A-A689-BDBEE2349C7D}" type="sibTrans" cxnId="{DD041FD7-597D-4F32-A62B-7D1D10799E86}">
      <dgm:prSet/>
      <dgm:spPr/>
      <dgm:t>
        <a:bodyPr/>
        <a:lstStyle/>
        <a:p>
          <a:endParaRPr lang="en-US"/>
        </a:p>
      </dgm:t>
    </dgm:pt>
    <dgm:pt modelId="{D6492686-DBF0-45F0-941B-E9FEE19BC57A}">
      <dgm:prSet phldrT="[Text]"/>
      <dgm:spPr/>
      <dgm:t>
        <a:bodyPr/>
        <a:lstStyle/>
        <a:p>
          <a:r>
            <a:rPr lang="en-GB" altLang="sw-KE" dirty="0"/>
            <a:t>Flame stage</a:t>
          </a:r>
          <a:endParaRPr lang="en-US" dirty="0"/>
        </a:p>
      </dgm:t>
    </dgm:pt>
    <dgm:pt modelId="{C6D6D2F4-BDDC-4D62-9E39-F7CAA76451C1}" type="parTrans" cxnId="{D82A7C2C-8782-49E2-B821-2154847AE744}">
      <dgm:prSet/>
      <dgm:spPr/>
      <dgm:t>
        <a:bodyPr/>
        <a:lstStyle/>
        <a:p>
          <a:endParaRPr lang="en-US"/>
        </a:p>
      </dgm:t>
    </dgm:pt>
    <dgm:pt modelId="{B410F9B8-2AAF-4ADD-B1C8-2D624A5BF7E2}" type="sibTrans" cxnId="{D82A7C2C-8782-49E2-B821-2154847AE744}">
      <dgm:prSet/>
      <dgm:spPr/>
      <dgm:t>
        <a:bodyPr/>
        <a:lstStyle/>
        <a:p>
          <a:endParaRPr lang="en-US"/>
        </a:p>
      </dgm:t>
    </dgm:pt>
    <dgm:pt modelId="{954F478B-31E6-40E1-90CF-B568585164FC}">
      <dgm:prSet phldrT="[Text]"/>
      <dgm:spPr/>
      <dgm:t>
        <a:bodyPr/>
        <a:lstStyle/>
        <a:p>
          <a:r>
            <a:rPr lang="en-US" dirty="0"/>
            <a:t>4</a:t>
          </a:r>
        </a:p>
      </dgm:t>
    </dgm:pt>
    <dgm:pt modelId="{2E7D5B29-A630-4502-948A-AF978C4C9E61}" type="parTrans" cxnId="{4DC6E7C6-66DF-4558-82AA-7B30E3C4E5B5}">
      <dgm:prSet/>
      <dgm:spPr/>
      <dgm:t>
        <a:bodyPr/>
        <a:lstStyle/>
        <a:p>
          <a:endParaRPr lang="en-US"/>
        </a:p>
      </dgm:t>
    </dgm:pt>
    <dgm:pt modelId="{42DA3E6C-4178-4601-B572-826FDC45D32A}" type="sibTrans" cxnId="{4DC6E7C6-66DF-4558-82AA-7B30E3C4E5B5}">
      <dgm:prSet/>
      <dgm:spPr/>
      <dgm:t>
        <a:bodyPr/>
        <a:lstStyle/>
        <a:p>
          <a:endParaRPr lang="en-US"/>
        </a:p>
      </dgm:t>
    </dgm:pt>
    <dgm:pt modelId="{F4FB1A0A-B4C0-439B-A8E9-FF8BD9C83ED6}">
      <dgm:prSet/>
      <dgm:spPr/>
      <dgm:t>
        <a:bodyPr/>
        <a:lstStyle/>
        <a:p>
          <a:r>
            <a:rPr lang="en-GB" altLang="sw-KE"/>
            <a:t>Heat Stage</a:t>
          </a:r>
          <a:endParaRPr lang="en-US"/>
        </a:p>
      </dgm:t>
    </dgm:pt>
    <dgm:pt modelId="{5E196EBA-5EA4-4163-A50B-309691D8DC30}" type="parTrans" cxnId="{F085CE92-1521-43AF-B2BA-83D63B961761}">
      <dgm:prSet/>
      <dgm:spPr/>
      <dgm:t>
        <a:bodyPr/>
        <a:lstStyle/>
        <a:p>
          <a:endParaRPr lang="en-US"/>
        </a:p>
      </dgm:t>
    </dgm:pt>
    <dgm:pt modelId="{65D98589-7D94-4E45-B905-853C30409866}" type="sibTrans" cxnId="{F085CE92-1521-43AF-B2BA-83D63B961761}">
      <dgm:prSet/>
      <dgm:spPr/>
      <dgm:t>
        <a:bodyPr/>
        <a:lstStyle/>
        <a:p>
          <a:endParaRPr lang="en-US"/>
        </a:p>
      </dgm:t>
    </dgm:pt>
    <dgm:pt modelId="{E3803BE9-FC00-426D-A41E-42839E35AAFE}" type="pres">
      <dgm:prSet presAssocID="{552CB9B2-6527-4991-B072-52A945C7F3C8}" presName="linearFlow" presStyleCnt="0">
        <dgm:presLayoutVars>
          <dgm:dir/>
          <dgm:animLvl val="lvl"/>
          <dgm:resizeHandles val="exact"/>
        </dgm:presLayoutVars>
      </dgm:prSet>
      <dgm:spPr/>
    </dgm:pt>
    <dgm:pt modelId="{F1F9C75B-1EDF-4815-B966-3566A26FCF59}" type="pres">
      <dgm:prSet presAssocID="{D64B6B27-4F09-4877-8309-5B9BC5CC8A81}" presName="composite" presStyleCnt="0"/>
      <dgm:spPr/>
    </dgm:pt>
    <dgm:pt modelId="{31F96E85-8AFE-43C3-9670-F9DDE7F4F3E7}" type="pres">
      <dgm:prSet presAssocID="{D64B6B27-4F09-4877-8309-5B9BC5CC8A81}" presName="parentText" presStyleLbl="alignNode1" presStyleIdx="0" presStyleCnt="4">
        <dgm:presLayoutVars>
          <dgm:chMax val="1"/>
          <dgm:bulletEnabled val="1"/>
        </dgm:presLayoutVars>
      </dgm:prSet>
      <dgm:spPr/>
    </dgm:pt>
    <dgm:pt modelId="{B3C00D6D-89A4-4497-BA47-B04AF14A72FB}" type="pres">
      <dgm:prSet presAssocID="{D64B6B27-4F09-4877-8309-5B9BC5CC8A81}" presName="descendantText" presStyleLbl="alignAcc1" presStyleIdx="0" presStyleCnt="4">
        <dgm:presLayoutVars>
          <dgm:bulletEnabled val="1"/>
        </dgm:presLayoutVars>
      </dgm:prSet>
      <dgm:spPr/>
    </dgm:pt>
    <dgm:pt modelId="{CB1514DA-1D26-4187-879D-9DA6BA62BB0E}" type="pres">
      <dgm:prSet presAssocID="{C2F80E54-E83D-4CF9-ADC2-570039B21AB5}" presName="sp" presStyleCnt="0"/>
      <dgm:spPr/>
    </dgm:pt>
    <dgm:pt modelId="{97E5C5CD-3558-4984-883F-CC697B4E0769}" type="pres">
      <dgm:prSet presAssocID="{1EE433FB-863A-4E9B-81FE-D571BEE2877C}" presName="composite" presStyleCnt="0"/>
      <dgm:spPr/>
    </dgm:pt>
    <dgm:pt modelId="{3BA3784D-647E-4234-9E1B-9F719FF4FE88}" type="pres">
      <dgm:prSet presAssocID="{1EE433FB-863A-4E9B-81FE-D571BEE2877C}" presName="parentText" presStyleLbl="alignNode1" presStyleIdx="1" presStyleCnt="4">
        <dgm:presLayoutVars>
          <dgm:chMax val="1"/>
          <dgm:bulletEnabled val="1"/>
        </dgm:presLayoutVars>
      </dgm:prSet>
      <dgm:spPr/>
    </dgm:pt>
    <dgm:pt modelId="{811EC352-8E3A-492C-98F8-325D928DF810}" type="pres">
      <dgm:prSet presAssocID="{1EE433FB-863A-4E9B-81FE-D571BEE2877C}" presName="descendantText" presStyleLbl="alignAcc1" presStyleIdx="1" presStyleCnt="4">
        <dgm:presLayoutVars>
          <dgm:bulletEnabled val="1"/>
        </dgm:presLayoutVars>
      </dgm:prSet>
      <dgm:spPr/>
    </dgm:pt>
    <dgm:pt modelId="{353BFF19-78B1-461E-A172-D0E435F4A238}" type="pres">
      <dgm:prSet presAssocID="{7A4E99B8-BE04-4554-B153-7AFB4278005C}" presName="sp" presStyleCnt="0"/>
      <dgm:spPr/>
    </dgm:pt>
    <dgm:pt modelId="{EC7C5438-F5FF-423A-B831-7C51E6151B23}" type="pres">
      <dgm:prSet presAssocID="{95B41B71-4E34-48FF-BF8B-951F8831504B}" presName="composite" presStyleCnt="0"/>
      <dgm:spPr/>
    </dgm:pt>
    <dgm:pt modelId="{8A972C4E-086F-40EF-B766-6F47A43B4CA0}" type="pres">
      <dgm:prSet presAssocID="{95B41B71-4E34-48FF-BF8B-951F8831504B}" presName="parentText" presStyleLbl="alignNode1" presStyleIdx="2" presStyleCnt="4">
        <dgm:presLayoutVars>
          <dgm:chMax val="1"/>
          <dgm:bulletEnabled val="1"/>
        </dgm:presLayoutVars>
      </dgm:prSet>
      <dgm:spPr/>
    </dgm:pt>
    <dgm:pt modelId="{87522412-510F-41F7-B5F8-F38652C4FA00}" type="pres">
      <dgm:prSet presAssocID="{95B41B71-4E34-48FF-BF8B-951F8831504B}" presName="descendantText" presStyleLbl="alignAcc1" presStyleIdx="2" presStyleCnt="4">
        <dgm:presLayoutVars>
          <dgm:bulletEnabled val="1"/>
        </dgm:presLayoutVars>
      </dgm:prSet>
      <dgm:spPr/>
    </dgm:pt>
    <dgm:pt modelId="{4033E152-D8A0-4FD3-AF8B-0839AC7D0EDC}" type="pres">
      <dgm:prSet presAssocID="{9F13A256-2335-442A-A689-BDBEE2349C7D}" presName="sp" presStyleCnt="0"/>
      <dgm:spPr/>
    </dgm:pt>
    <dgm:pt modelId="{049019DE-B2E6-484E-901A-19C01E4EC27D}" type="pres">
      <dgm:prSet presAssocID="{954F478B-31E6-40E1-90CF-B568585164FC}" presName="composite" presStyleCnt="0"/>
      <dgm:spPr/>
    </dgm:pt>
    <dgm:pt modelId="{45EFDBD7-7A84-4316-AD7B-E0C6C04D7A35}" type="pres">
      <dgm:prSet presAssocID="{954F478B-31E6-40E1-90CF-B568585164FC}" presName="parentText" presStyleLbl="alignNode1" presStyleIdx="3" presStyleCnt="4">
        <dgm:presLayoutVars>
          <dgm:chMax val="1"/>
          <dgm:bulletEnabled val="1"/>
        </dgm:presLayoutVars>
      </dgm:prSet>
      <dgm:spPr/>
    </dgm:pt>
    <dgm:pt modelId="{79F7F4EA-C7AA-4EEB-8CF5-4A7BD6893317}" type="pres">
      <dgm:prSet presAssocID="{954F478B-31E6-40E1-90CF-B568585164FC}" presName="descendantText" presStyleLbl="alignAcc1" presStyleIdx="3" presStyleCnt="4">
        <dgm:presLayoutVars>
          <dgm:bulletEnabled val="1"/>
        </dgm:presLayoutVars>
      </dgm:prSet>
      <dgm:spPr/>
    </dgm:pt>
  </dgm:ptLst>
  <dgm:cxnLst>
    <dgm:cxn modelId="{3284D40B-347C-46E6-9D63-B1CA78998979}" type="presOf" srcId="{D6492686-DBF0-45F0-941B-E9FEE19BC57A}" destId="{87522412-510F-41F7-B5F8-F38652C4FA00}" srcOrd="0" destOrd="0" presId="urn:microsoft.com/office/officeart/2005/8/layout/chevron2"/>
    <dgm:cxn modelId="{0B49721B-787E-446D-866D-36648FA8E8F1}" type="presOf" srcId="{D64B6B27-4F09-4877-8309-5B9BC5CC8A81}" destId="{31F96E85-8AFE-43C3-9670-F9DDE7F4F3E7}" srcOrd="0" destOrd="0" presId="urn:microsoft.com/office/officeart/2005/8/layout/chevron2"/>
    <dgm:cxn modelId="{D82A7C2C-8782-49E2-B821-2154847AE744}" srcId="{95B41B71-4E34-48FF-BF8B-951F8831504B}" destId="{D6492686-DBF0-45F0-941B-E9FEE19BC57A}" srcOrd="0" destOrd="0" parTransId="{C6D6D2F4-BDDC-4D62-9E39-F7CAA76451C1}" sibTransId="{B410F9B8-2AAF-4ADD-B1C8-2D624A5BF7E2}"/>
    <dgm:cxn modelId="{1104556B-7B4E-47E2-BA19-E16F2DFA325C}" type="presOf" srcId="{552CB9B2-6527-4991-B072-52A945C7F3C8}" destId="{E3803BE9-FC00-426D-A41E-42839E35AAFE}" srcOrd="0" destOrd="0" presId="urn:microsoft.com/office/officeart/2005/8/layout/chevron2"/>
    <dgm:cxn modelId="{112E8A4D-6BCF-4D53-BFBF-9643D27432D2}" srcId="{552CB9B2-6527-4991-B072-52A945C7F3C8}" destId="{1EE433FB-863A-4E9B-81FE-D571BEE2877C}" srcOrd="1" destOrd="0" parTransId="{825250C6-E77E-4050-9444-F63B19D4826A}" sibTransId="{7A4E99B8-BE04-4554-B153-7AFB4278005C}"/>
    <dgm:cxn modelId="{3FAD1E80-AE02-4E29-862F-223FEB35BF61}" srcId="{552CB9B2-6527-4991-B072-52A945C7F3C8}" destId="{D64B6B27-4F09-4877-8309-5B9BC5CC8A81}" srcOrd="0" destOrd="0" parTransId="{3F417113-1D31-49C6-B1AC-7188D4D80C76}" sibTransId="{C2F80E54-E83D-4CF9-ADC2-570039B21AB5}"/>
    <dgm:cxn modelId="{6EE31087-38AB-4D61-8752-7CC1157C38F7}" type="presOf" srcId="{F4FB1A0A-B4C0-439B-A8E9-FF8BD9C83ED6}" destId="{79F7F4EA-C7AA-4EEB-8CF5-4A7BD6893317}" srcOrd="0" destOrd="0" presId="urn:microsoft.com/office/officeart/2005/8/layout/chevron2"/>
    <dgm:cxn modelId="{F085CE92-1521-43AF-B2BA-83D63B961761}" srcId="{954F478B-31E6-40E1-90CF-B568585164FC}" destId="{F4FB1A0A-B4C0-439B-A8E9-FF8BD9C83ED6}" srcOrd="0" destOrd="0" parTransId="{5E196EBA-5EA4-4163-A50B-309691D8DC30}" sibTransId="{65D98589-7D94-4E45-B905-853C30409866}"/>
    <dgm:cxn modelId="{20878A9B-1EC3-4B75-AB1A-BDC6D8533D5B}" type="presOf" srcId="{954F478B-31E6-40E1-90CF-B568585164FC}" destId="{45EFDBD7-7A84-4316-AD7B-E0C6C04D7A35}" srcOrd="0" destOrd="0" presId="urn:microsoft.com/office/officeart/2005/8/layout/chevron2"/>
    <dgm:cxn modelId="{C7D59CB4-5C56-4BD3-8694-27EFECAAF841}" srcId="{1EE433FB-863A-4E9B-81FE-D571BEE2877C}" destId="{3DF44D59-68BC-42E0-B861-5799B59AE67E}" srcOrd="0" destOrd="0" parTransId="{ED8708FE-3D37-4E77-B309-B7B0424D1FC8}" sibTransId="{739E0C78-0D29-4B06-A18E-A66A93BF2A5E}"/>
    <dgm:cxn modelId="{4DC6E7C6-66DF-4558-82AA-7B30E3C4E5B5}" srcId="{552CB9B2-6527-4991-B072-52A945C7F3C8}" destId="{954F478B-31E6-40E1-90CF-B568585164FC}" srcOrd="3" destOrd="0" parTransId="{2E7D5B29-A630-4502-948A-AF978C4C9E61}" sibTransId="{42DA3E6C-4178-4601-B572-826FDC45D32A}"/>
    <dgm:cxn modelId="{ECFD55CB-8BE9-484F-803C-00A142497ED8}" type="presOf" srcId="{09E65171-C5E8-4429-9F41-14BE2D54A85A}" destId="{B3C00D6D-89A4-4497-BA47-B04AF14A72FB}" srcOrd="0" destOrd="0" presId="urn:microsoft.com/office/officeart/2005/8/layout/chevron2"/>
    <dgm:cxn modelId="{D50A85CE-A059-4876-9711-F08EB91DA567}" srcId="{D64B6B27-4F09-4877-8309-5B9BC5CC8A81}" destId="{09E65171-C5E8-4429-9F41-14BE2D54A85A}" srcOrd="0" destOrd="0" parTransId="{87001962-B8EC-4A4A-86B0-68C008B25A26}" sibTransId="{A34D4BF0-5F71-4EFE-8813-EFE940F1295B}"/>
    <dgm:cxn modelId="{20FDE5CF-ECDA-48DB-8E05-123DC4891ADF}" type="presOf" srcId="{3DF44D59-68BC-42E0-B861-5799B59AE67E}" destId="{811EC352-8E3A-492C-98F8-325D928DF810}" srcOrd="0" destOrd="0" presId="urn:microsoft.com/office/officeart/2005/8/layout/chevron2"/>
    <dgm:cxn modelId="{978FF0D4-1B27-4736-956F-C59DD54F1AA4}" type="presOf" srcId="{1EE433FB-863A-4E9B-81FE-D571BEE2877C}" destId="{3BA3784D-647E-4234-9E1B-9F719FF4FE88}" srcOrd="0" destOrd="0" presId="urn:microsoft.com/office/officeart/2005/8/layout/chevron2"/>
    <dgm:cxn modelId="{DD041FD7-597D-4F32-A62B-7D1D10799E86}" srcId="{552CB9B2-6527-4991-B072-52A945C7F3C8}" destId="{95B41B71-4E34-48FF-BF8B-951F8831504B}" srcOrd="2" destOrd="0" parTransId="{2B7CEA0B-ADA9-4FFD-B27C-C67FD2BF0C2A}" sibTransId="{9F13A256-2335-442A-A689-BDBEE2349C7D}"/>
    <dgm:cxn modelId="{8C5014DB-3450-4D8D-9B4D-5553C01E1A80}" type="presOf" srcId="{95B41B71-4E34-48FF-BF8B-951F8831504B}" destId="{8A972C4E-086F-40EF-B766-6F47A43B4CA0}" srcOrd="0" destOrd="0" presId="urn:microsoft.com/office/officeart/2005/8/layout/chevron2"/>
    <dgm:cxn modelId="{0792A864-41D5-41B1-B586-AF52AAAA0C9B}" type="presParOf" srcId="{E3803BE9-FC00-426D-A41E-42839E35AAFE}" destId="{F1F9C75B-1EDF-4815-B966-3566A26FCF59}" srcOrd="0" destOrd="0" presId="urn:microsoft.com/office/officeart/2005/8/layout/chevron2"/>
    <dgm:cxn modelId="{1CBB704F-9C02-434C-88CD-7A439CFE2A8C}" type="presParOf" srcId="{F1F9C75B-1EDF-4815-B966-3566A26FCF59}" destId="{31F96E85-8AFE-43C3-9670-F9DDE7F4F3E7}" srcOrd="0" destOrd="0" presId="urn:microsoft.com/office/officeart/2005/8/layout/chevron2"/>
    <dgm:cxn modelId="{DC7985E4-FA9A-43CC-B9C9-90DB82A6899D}" type="presParOf" srcId="{F1F9C75B-1EDF-4815-B966-3566A26FCF59}" destId="{B3C00D6D-89A4-4497-BA47-B04AF14A72FB}" srcOrd="1" destOrd="0" presId="urn:microsoft.com/office/officeart/2005/8/layout/chevron2"/>
    <dgm:cxn modelId="{F6CDFFBE-DC58-41BA-B517-B384FE1BB8A0}" type="presParOf" srcId="{E3803BE9-FC00-426D-A41E-42839E35AAFE}" destId="{CB1514DA-1D26-4187-879D-9DA6BA62BB0E}" srcOrd="1" destOrd="0" presId="urn:microsoft.com/office/officeart/2005/8/layout/chevron2"/>
    <dgm:cxn modelId="{47805981-C4CF-4188-99C5-1C0B979F13E3}" type="presParOf" srcId="{E3803BE9-FC00-426D-A41E-42839E35AAFE}" destId="{97E5C5CD-3558-4984-883F-CC697B4E0769}" srcOrd="2" destOrd="0" presId="urn:microsoft.com/office/officeart/2005/8/layout/chevron2"/>
    <dgm:cxn modelId="{1BFDAB59-9070-4E0D-B61C-625A58742C98}" type="presParOf" srcId="{97E5C5CD-3558-4984-883F-CC697B4E0769}" destId="{3BA3784D-647E-4234-9E1B-9F719FF4FE88}" srcOrd="0" destOrd="0" presId="urn:microsoft.com/office/officeart/2005/8/layout/chevron2"/>
    <dgm:cxn modelId="{C0052348-A23F-4B77-B501-DEA84504B803}" type="presParOf" srcId="{97E5C5CD-3558-4984-883F-CC697B4E0769}" destId="{811EC352-8E3A-492C-98F8-325D928DF810}" srcOrd="1" destOrd="0" presId="urn:microsoft.com/office/officeart/2005/8/layout/chevron2"/>
    <dgm:cxn modelId="{7B244A56-498F-42F5-8DAD-152EBDE96F5D}" type="presParOf" srcId="{E3803BE9-FC00-426D-A41E-42839E35AAFE}" destId="{353BFF19-78B1-461E-A172-D0E435F4A238}" srcOrd="3" destOrd="0" presId="urn:microsoft.com/office/officeart/2005/8/layout/chevron2"/>
    <dgm:cxn modelId="{57BF214B-FBA4-4D89-A3E6-91CF5C2451B4}" type="presParOf" srcId="{E3803BE9-FC00-426D-A41E-42839E35AAFE}" destId="{EC7C5438-F5FF-423A-B831-7C51E6151B23}" srcOrd="4" destOrd="0" presId="urn:microsoft.com/office/officeart/2005/8/layout/chevron2"/>
    <dgm:cxn modelId="{014762CA-880C-4474-849A-5C90086DDACF}" type="presParOf" srcId="{EC7C5438-F5FF-423A-B831-7C51E6151B23}" destId="{8A972C4E-086F-40EF-B766-6F47A43B4CA0}" srcOrd="0" destOrd="0" presId="urn:microsoft.com/office/officeart/2005/8/layout/chevron2"/>
    <dgm:cxn modelId="{5BE2C2BB-302E-468F-BDFA-A7D56E1009E1}" type="presParOf" srcId="{EC7C5438-F5FF-423A-B831-7C51E6151B23}" destId="{87522412-510F-41F7-B5F8-F38652C4FA00}" srcOrd="1" destOrd="0" presId="urn:microsoft.com/office/officeart/2005/8/layout/chevron2"/>
    <dgm:cxn modelId="{63175E5C-0A6F-4074-A4F9-10F23EE1B841}" type="presParOf" srcId="{E3803BE9-FC00-426D-A41E-42839E35AAFE}" destId="{4033E152-D8A0-4FD3-AF8B-0839AC7D0EDC}" srcOrd="5" destOrd="0" presId="urn:microsoft.com/office/officeart/2005/8/layout/chevron2"/>
    <dgm:cxn modelId="{AFD5A770-D23E-4EA5-9F1C-6FA8EA0172A3}" type="presParOf" srcId="{E3803BE9-FC00-426D-A41E-42839E35AAFE}" destId="{049019DE-B2E6-484E-901A-19C01E4EC27D}" srcOrd="6" destOrd="0" presId="urn:microsoft.com/office/officeart/2005/8/layout/chevron2"/>
    <dgm:cxn modelId="{CE8C7701-DB39-48D0-8AD6-C475C42DB9DE}" type="presParOf" srcId="{049019DE-B2E6-484E-901A-19C01E4EC27D}" destId="{45EFDBD7-7A84-4316-AD7B-E0C6C04D7A35}" srcOrd="0" destOrd="0" presId="urn:microsoft.com/office/officeart/2005/8/layout/chevron2"/>
    <dgm:cxn modelId="{FCC1FF69-CD86-439E-8598-4ABC43B9711A}" type="presParOf" srcId="{049019DE-B2E6-484E-901A-19C01E4EC27D}" destId="{79F7F4EA-C7AA-4EEB-8CF5-4A7BD689331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96E85-8AFE-43C3-9670-F9DDE7F4F3E7}">
      <dsp:nvSpPr>
        <dsp:cNvPr id="0" name=""/>
        <dsp:cNvSpPr/>
      </dsp:nvSpPr>
      <dsp:spPr>
        <a:xfrm rot="5400000">
          <a:off x="-122210" y="124437"/>
          <a:ext cx="814738" cy="570316"/>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87384"/>
        <a:ext cx="570316" cy="244422"/>
      </dsp:txXfrm>
    </dsp:sp>
    <dsp:sp modelId="{B3C00D6D-89A4-4497-BA47-B04AF14A72FB}">
      <dsp:nvSpPr>
        <dsp:cNvPr id="0" name=""/>
        <dsp:cNvSpPr/>
      </dsp:nvSpPr>
      <dsp:spPr>
        <a:xfrm rot="5400000">
          <a:off x="3068368" y="-2495824"/>
          <a:ext cx="529580" cy="5525683"/>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altLang="sw-KE" sz="3200" kern="1200" dirty="0"/>
            <a:t>Incipient stage</a:t>
          </a:r>
          <a:endParaRPr lang="en-US" sz="3200" kern="1200" dirty="0"/>
        </a:p>
      </dsp:txBody>
      <dsp:txXfrm rot="-5400000">
        <a:off x="570317" y="28079"/>
        <a:ext cx="5499831" cy="477876"/>
      </dsp:txXfrm>
    </dsp:sp>
    <dsp:sp modelId="{3BA3784D-647E-4234-9E1B-9F719FF4FE88}">
      <dsp:nvSpPr>
        <dsp:cNvPr id="0" name=""/>
        <dsp:cNvSpPr/>
      </dsp:nvSpPr>
      <dsp:spPr>
        <a:xfrm rot="5400000">
          <a:off x="-122210" y="783023"/>
          <a:ext cx="814738" cy="570316"/>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45970"/>
        <a:ext cx="570316" cy="244422"/>
      </dsp:txXfrm>
    </dsp:sp>
    <dsp:sp modelId="{811EC352-8E3A-492C-98F8-325D928DF810}">
      <dsp:nvSpPr>
        <dsp:cNvPr id="0" name=""/>
        <dsp:cNvSpPr/>
      </dsp:nvSpPr>
      <dsp:spPr>
        <a:xfrm rot="5400000">
          <a:off x="3068368" y="-1837239"/>
          <a:ext cx="529580" cy="5525683"/>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altLang="sw-KE" sz="3200" kern="1200" dirty="0"/>
            <a:t>Smouldering stage</a:t>
          </a:r>
          <a:endParaRPr lang="en-US" sz="3200" kern="1200" dirty="0"/>
        </a:p>
      </dsp:txBody>
      <dsp:txXfrm rot="-5400000">
        <a:off x="570317" y="686664"/>
        <a:ext cx="5499831" cy="477876"/>
      </dsp:txXfrm>
    </dsp:sp>
    <dsp:sp modelId="{8A972C4E-086F-40EF-B766-6F47A43B4CA0}">
      <dsp:nvSpPr>
        <dsp:cNvPr id="0" name=""/>
        <dsp:cNvSpPr/>
      </dsp:nvSpPr>
      <dsp:spPr>
        <a:xfrm rot="5400000">
          <a:off x="-122210" y="1441608"/>
          <a:ext cx="814738" cy="570316"/>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04555"/>
        <a:ext cx="570316" cy="244422"/>
      </dsp:txXfrm>
    </dsp:sp>
    <dsp:sp modelId="{87522412-510F-41F7-B5F8-F38652C4FA00}">
      <dsp:nvSpPr>
        <dsp:cNvPr id="0" name=""/>
        <dsp:cNvSpPr/>
      </dsp:nvSpPr>
      <dsp:spPr>
        <a:xfrm rot="5400000">
          <a:off x="3068368" y="-1178653"/>
          <a:ext cx="529580" cy="5525683"/>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altLang="sw-KE" sz="3200" kern="1200" dirty="0"/>
            <a:t>Flame stage</a:t>
          </a:r>
          <a:endParaRPr lang="en-US" sz="3200" kern="1200" dirty="0"/>
        </a:p>
      </dsp:txBody>
      <dsp:txXfrm rot="-5400000">
        <a:off x="570317" y="1345250"/>
        <a:ext cx="5499831" cy="477876"/>
      </dsp:txXfrm>
    </dsp:sp>
    <dsp:sp modelId="{45EFDBD7-7A84-4316-AD7B-E0C6C04D7A35}">
      <dsp:nvSpPr>
        <dsp:cNvPr id="0" name=""/>
        <dsp:cNvSpPr/>
      </dsp:nvSpPr>
      <dsp:spPr>
        <a:xfrm rot="5400000">
          <a:off x="-122210" y="2100194"/>
          <a:ext cx="814738" cy="570316"/>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263141"/>
        <a:ext cx="570316" cy="244422"/>
      </dsp:txXfrm>
    </dsp:sp>
    <dsp:sp modelId="{79F7F4EA-C7AA-4EEB-8CF5-4A7BD6893317}">
      <dsp:nvSpPr>
        <dsp:cNvPr id="0" name=""/>
        <dsp:cNvSpPr/>
      </dsp:nvSpPr>
      <dsp:spPr>
        <a:xfrm rot="5400000">
          <a:off x="3068368" y="-520067"/>
          <a:ext cx="529580" cy="5525683"/>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altLang="sw-KE" sz="3200" kern="1200"/>
            <a:t>Heat Stage</a:t>
          </a:r>
          <a:endParaRPr lang="en-US" sz="3200" kern="1200"/>
        </a:p>
      </dsp:txBody>
      <dsp:txXfrm rot="-5400000">
        <a:off x="570317" y="2003836"/>
        <a:ext cx="5499831" cy="4778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9/29/2021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33891725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13749222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42652595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28919133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3294702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31324212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39431177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18243333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38958619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16911214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73852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5514090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42464833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40192240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14047780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3439513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19472409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27539261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41662012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19127339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134449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8533777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13882552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366603662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27777491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239097465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222432609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26548656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37335144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11630371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9744359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19199-3A8B-40EA-9EBF-07F10044E5F3}" type="slidenum">
              <a:rPr lang="en-US" smtClean="0"/>
              <a:pPr/>
              <a:t>130</a:t>
            </a:fld>
            <a:endParaRPr lang="en-US"/>
          </a:p>
        </p:txBody>
      </p:sp>
    </p:spTree>
    <p:extLst>
      <p:ext uri="{BB962C8B-B14F-4D97-AF65-F5344CB8AC3E}">
        <p14:creationId xmlns:p14="http://schemas.microsoft.com/office/powerpoint/2010/main" val="274062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6818224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4701800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22207116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212573663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119764334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23003119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11606315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62921865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9692665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41901350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331808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21644907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9939545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8606949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22775289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81356783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223795606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20943589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258352112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149972962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10039869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228448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392550252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10435279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143924190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41584445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187970549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55555019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296028539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314748008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288245469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31088429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101820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37956491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23710087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66890480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390769209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406723382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237961692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23973567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129214013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17315134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308948846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215028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162517983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45834719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216212406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407002181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128621560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749189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244505127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321821359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380078339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256457662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279268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27588267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333361305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136382064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30592443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180793741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398365952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71685034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390015437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181956160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187180260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226110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416475221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203196811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320981676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117944972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379449771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314692916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343293702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220137468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369477095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145578597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192039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414614426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249092247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293786164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386915959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34473651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7807003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41105711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38055606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145589652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41252733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316781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18177744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334575036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257774137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304810040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322183423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23127617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168335774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136872113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328543678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236318366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97282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350134392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166435953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227805791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95026913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25731679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181398229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56656870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35476578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169899605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350385859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2180614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126734471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315368965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340657005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233</a:t>
            </a:fld>
            <a:endParaRPr lang="en-US"/>
          </a:p>
        </p:txBody>
      </p:sp>
    </p:spTree>
    <p:extLst>
      <p:ext uri="{BB962C8B-B14F-4D97-AF65-F5344CB8AC3E}">
        <p14:creationId xmlns:p14="http://schemas.microsoft.com/office/powerpoint/2010/main" val="69936021"/>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234</a:t>
            </a:fld>
            <a:endParaRPr lang="en-US"/>
          </a:p>
        </p:txBody>
      </p:sp>
    </p:spTree>
    <p:extLst>
      <p:ext uri="{BB962C8B-B14F-4D97-AF65-F5344CB8AC3E}">
        <p14:creationId xmlns:p14="http://schemas.microsoft.com/office/powerpoint/2010/main" val="417966928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235</a:t>
            </a:fld>
            <a:endParaRPr lang="en-US"/>
          </a:p>
        </p:txBody>
      </p:sp>
    </p:spTree>
    <p:extLst>
      <p:ext uri="{BB962C8B-B14F-4D97-AF65-F5344CB8AC3E}">
        <p14:creationId xmlns:p14="http://schemas.microsoft.com/office/powerpoint/2010/main" val="266265040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236</a:t>
            </a:fld>
            <a:endParaRPr lang="en-US"/>
          </a:p>
        </p:txBody>
      </p:sp>
    </p:spTree>
    <p:extLst>
      <p:ext uri="{BB962C8B-B14F-4D97-AF65-F5344CB8AC3E}">
        <p14:creationId xmlns:p14="http://schemas.microsoft.com/office/powerpoint/2010/main" val="38521072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237</a:t>
            </a:fld>
            <a:endParaRPr lang="en-US"/>
          </a:p>
        </p:txBody>
      </p:sp>
    </p:spTree>
    <p:extLst>
      <p:ext uri="{BB962C8B-B14F-4D97-AF65-F5344CB8AC3E}">
        <p14:creationId xmlns:p14="http://schemas.microsoft.com/office/powerpoint/2010/main" val="285801013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238</a:t>
            </a:fld>
            <a:endParaRPr lang="en-US"/>
          </a:p>
        </p:txBody>
      </p:sp>
    </p:spTree>
    <p:extLst>
      <p:ext uri="{BB962C8B-B14F-4D97-AF65-F5344CB8AC3E}">
        <p14:creationId xmlns:p14="http://schemas.microsoft.com/office/powerpoint/2010/main" val="91068942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239</a:t>
            </a:fld>
            <a:endParaRPr lang="en-US"/>
          </a:p>
        </p:txBody>
      </p:sp>
    </p:spTree>
    <p:extLst>
      <p:ext uri="{BB962C8B-B14F-4D97-AF65-F5344CB8AC3E}">
        <p14:creationId xmlns:p14="http://schemas.microsoft.com/office/powerpoint/2010/main" val="79183248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240</a:t>
            </a:fld>
            <a:endParaRPr lang="en-US"/>
          </a:p>
        </p:txBody>
      </p:sp>
    </p:spTree>
    <p:extLst>
      <p:ext uri="{BB962C8B-B14F-4D97-AF65-F5344CB8AC3E}">
        <p14:creationId xmlns:p14="http://schemas.microsoft.com/office/powerpoint/2010/main" val="3745945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2871170519"/>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62551898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341978263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243</a:t>
            </a:fld>
            <a:endParaRPr lang="en-US"/>
          </a:p>
        </p:txBody>
      </p:sp>
    </p:spTree>
    <p:extLst>
      <p:ext uri="{BB962C8B-B14F-4D97-AF65-F5344CB8AC3E}">
        <p14:creationId xmlns:p14="http://schemas.microsoft.com/office/powerpoint/2010/main" val="4211120802"/>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48532680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419364804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189984814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386156036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248</a:t>
            </a:fld>
            <a:endParaRPr lang="en-US"/>
          </a:p>
        </p:txBody>
      </p:sp>
    </p:spTree>
    <p:extLst>
      <p:ext uri="{BB962C8B-B14F-4D97-AF65-F5344CB8AC3E}">
        <p14:creationId xmlns:p14="http://schemas.microsoft.com/office/powerpoint/2010/main" val="212637282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5004458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241170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321074634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237347544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204115390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8247155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254</a:t>
            </a:fld>
            <a:endParaRPr lang="en-US"/>
          </a:p>
        </p:txBody>
      </p:sp>
    </p:spTree>
    <p:extLst>
      <p:ext uri="{BB962C8B-B14F-4D97-AF65-F5344CB8AC3E}">
        <p14:creationId xmlns:p14="http://schemas.microsoft.com/office/powerpoint/2010/main" val="297324797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354992992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8382159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250683566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417923485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32401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1509124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3485792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3527319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405273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1273548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2907666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637745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1335529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1714484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3089774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3885850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2910015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3180673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260191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3461298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1387365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2159170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1618681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3276568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207356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2901752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1444987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821863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latin typeface="Arial" panose="020B0604020202020204" pitchFamily="34" charset="0"/>
              <a:ea typeface="MS PGothic" panose="020B0600070205080204" pitchFamily="34" charset="-128"/>
            </a:endParaRPr>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8434BC5-EB90-4C82-B74C-604A2B6AC83B}" type="slidenum">
              <a:rPr lang="en-AU" altLang="en-US">
                <a:latin typeface="Arial" panose="020B0604020202020204" pitchFamily="34" charset="0"/>
                <a:ea typeface="MS PGothic" panose="020B0600070205080204" pitchFamily="34" charset="-128"/>
              </a:rPr>
              <a:pPr algn="r" eaLnBrk="1" hangingPunct="1">
                <a:spcBef>
                  <a:spcPct val="0"/>
                </a:spcBef>
              </a:pPr>
              <a:t>49</a:t>
            </a:fld>
            <a:endParaRPr lang="en-AU"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7486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3453467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1461505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4179576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2495775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38919382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218774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3551496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3060406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2721002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381980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380970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11672385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551554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949418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3350360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7847144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446633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1553195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3210141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101486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2752474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321550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728012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10789367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27271861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37662276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3870321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17232994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28887746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277874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9200276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11567562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259388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1645272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6159256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11842293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37545539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22173030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13634373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32342004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348555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3529666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22866760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32097309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6701822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7989257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6692131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28532448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4542503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36945294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10421387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282873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9/29/2021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d35gqh05wwjv5k.cloudfront.net/media/catalog/product/cache/4/image/85e4522595efc69f496374d01ef2bf13/1409843466/h/e/heavy-duty-emergency-rescue-evacuation-signs-exit-with-right-arrow-l4410-ba.jpg"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d35gqh05wwjv5k.cloudfront.net/media/catalog/product/cache/4/image/85e4522595efc69f496374d01ef2bf13/1409837566/s/e/setonglo-exit-path-signs-exit-right-and-graphic-ma4008-ba.jpg" TargetMode="External"/><Relationship Id="rId4" Type="http://schemas.openxmlformats.org/officeDocument/2006/relationships/image" Target="../media/image32.jpeg"/></Relationships>
</file>

<file path=ppt/slides/_rels/slide107.xml.rels><?xml version="1.0" encoding="UTF-8" standalone="yes"?>
<Relationships xmlns="http://schemas.openxmlformats.org/package/2006/relationships"><Relationship Id="rId3" Type="http://schemas.openxmlformats.org/officeDocument/2006/relationships/hyperlink" Target="http://d35gqh05wwjv5k.cloudfront.net/media/catalog/product/cache/4/image/85e4522595efc69f496374d01ef2bf13/1409836997/E/x/Exit-And-Fire-Equipment-Signs-1494A-ba.png"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d35gqh05wwjv5k.cloudfront.net/media/catalog/product/cache/4/image/85e4522595efc69f496374d01ef2bf13/1409836947/A/d/Adhesive-FireExit-Signs-16888-ba.png" TargetMode="External"/><Relationship Id="rId4" Type="http://schemas.openxmlformats.org/officeDocument/2006/relationships/image" Target="../media/image3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www.safetysign.com/images/catlog/product/large/G4873.pn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safetysign.com/products/p1674/caution-radiation-hazard-sig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safetysign.com/products/p1679/caution-x-ray-radiation-sign" TargetMode="Externa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bradyid.com.au/en-au/products/signs_labels/information_sign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bradyid.com.au/en-au/products/signs_labels/safety_signs/prohibition_signs" TargetMode="External"/><Relationship Id="rId4" Type="http://schemas.openxmlformats.org/officeDocument/2006/relationships/image" Target="../media/image7.jpeg"/></Relationships>
</file>

<file path=ppt/slides/_rels/slide76.xml.rels><?xml version="1.0" encoding="UTF-8" standalone="yes"?>
<Relationships xmlns="http://schemas.openxmlformats.org/package/2006/relationships"><Relationship Id="rId3" Type="http://schemas.openxmlformats.org/officeDocument/2006/relationships/hyperlink" Target="http://www.bradyid.com.au/en-au/products/signs_labels/safety_signs/danger_sign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bradyid.com.au/en-au/products/signs_labels/safety_signs/warning_signs" TargetMode="External"/><Relationship Id="rId4" Type="http://schemas.openxmlformats.org/officeDocument/2006/relationships/image" Target="../media/image9.jpeg"/></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bradyid.com.au/en-au/products/signs_labels/safety_signs/mandatory_signs"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rds.yahoo.com/_ylt=A0WTb_6QAlxMpQ4APouJzbkF;_ylu=X3oDMTBwNzk0ajFnBHBvcwM0BHNlYwNzcgR2dGlkA0kxMjJfNzE-/SIG=1j836n0a3/EXP=1281184784/**http:/images.search.yahoo.com/images/view?back=http://images.search.yahoo.com/search/images?p%3Dhead%2Bprotection%2Bhelmet%26sado%3D1%26ei%3Dutf-8%26fr%3Dyfp-t-701%26fr2%3Dsg-gac&amp;w=668&amp;h=784&amp;imgurl=www.magusintl.com/images/products/1110.jpg&amp;rurl=http://www.magusintl.com/ppe/productdetails.asp?productid%3D64&amp;size=55KB&amp;name=Head+Protection-...&amp;p=head+protection+helmet&amp;oid=4e4dd609f3d9ab471a5c40917535ee16&amp;fr2=sg-gac&amp;no=4&amp;tt=39600&amp;sigr=11sln4bnq&amp;sigi=11al31l22&amp;sigb=13d5c0egu"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rds.yahoo.com/_ylt=A0WTb_7uAlxMRigAlZeJzbkF;_ylu=X3oDMTBwcWZndjNiBHBvcwMyBHNlYwNzcgR2dGlkA0kxMjJfNzE-/SIG=1mqt2t7ci/EXP=1281184878/**http:/images.search.yahoo.com/images/view?back=http://images.search.yahoo.com/search/images?p%3Dhead%2Bprotection%2Bcap%26ei%3Dutf-8%26y%3DSearch%26fr%3Dyfp-t-701&amp;w=500&amp;h=500&amp;imgurl=simplifiedsafety.com/store/media/catalog/product/cache/1/image/500x500/9df78eab33525d08d6e5fb8d27136e95/8/5/8516.jpg&amp;rurl=http://simplifiedsafety.com/store/personal-protection-equipment/hard-hats/bump-cap.html&amp;size=18KB&amp;name=...+Cap+-+Head+P...&amp;p=head+protection+cap&amp;oid=8863097846f990349e023798bd8f11de&amp;fr2=&amp;no=2&amp;tt=18800&amp;sigr=12ncbuq1b&amp;sigi=13k5o7r8c&amp;sigb=1319j8apf" TargetMode="External"/><Relationship Id="rId4" Type="http://schemas.openxmlformats.org/officeDocument/2006/relationships/image" Target="../media/image14.jpeg"/></Relationships>
</file>

<file path=ppt/slides/_rels/slide88.xml.rels><?xml version="1.0" encoding="UTF-8" standalone="yes"?>
<Relationships xmlns="http://schemas.openxmlformats.org/package/2006/relationships"><Relationship Id="rId3" Type="http://schemas.openxmlformats.org/officeDocument/2006/relationships/hyperlink" Target="http://rds.yahoo.com/_ylt=A0WTefZ9A1xMMXYAxTWjzbkF/SIG=15ddjjr9k/EXP=1281185021/**http:/www.deansart.com.au/var/deansart/storage/images/products/craft/modelling/tools/dust_mask_safety_goggles/6463-3-eng-AU/dust_mask_safety_goggles.jp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rds.yahoo.com/_ylt=A0WTefjZA1xM6BsAj_KjzbkF/SIG=137r4an48/EXP=1281185113/**http:/image.made-in-china.com/2f0j00neJtFdMEfaoQ/Safety-Goggles-P-3987-P-3988-.jpg" TargetMode="External"/><Relationship Id="rId4" Type="http://schemas.openxmlformats.org/officeDocument/2006/relationships/image" Target="../media/image16.jpeg"/></Relationships>
</file>

<file path=ppt/slides/_rels/slide89.xml.rels><?xml version="1.0" encoding="UTF-8" standalone="yes"?>
<Relationships xmlns="http://schemas.openxmlformats.org/package/2006/relationships"><Relationship Id="rId3" Type="http://schemas.openxmlformats.org/officeDocument/2006/relationships/hyperlink" Target="http://www.elvex.com/Photo%20gallery/HB-25.jp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rds.yahoo.com/_ylt=A0WTb_pvBFxMVFgASzijzbkF/SIG=1256v7ptb/EXP=1281185263/**http:/www.gemplers.com/images/items/6700-lrg.jpg"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COMMUNITY HEALTH IV</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3</a:t>
            </a:r>
            <a:r>
              <a:rPr lang="en-US" sz="2800" b="1" baseline="30000" dirty="0"/>
              <a:t>RD</a:t>
            </a:r>
            <a:r>
              <a:rPr lang="en-US" sz="2800" b="1" dirty="0"/>
              <a:t> YEARS [YEAR 3 SEMESTER 1]</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49: COMMUNITY HEALTH IV</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CHE 313; Hours - 30; Credits – 3</a:t>
            </a:r>
          </a:p>
          <a:p>
            <a:pPr marL="0" indent="0" algn="just">
              <a:lnSpc>
                <a:spcPct val="120000"/>
              </a:lnSpc>
              <a:spcBef>
                <a:spcPts val="0"/>
              </a:spcBef>
              <a:buClrTx/>
              <a:buNone/>
            </a:pPr>
            <a:r>
              <a:rPr lang="en-US" sz="2800" b="1" dirty="0"/>
              <a:t>Pre-requisite(s): </a:t>
            </a:r>
            <a:r>
              <a:rPr lang="en-US" sz="2800" dirty="0"/>
              <a:t>Community Health III</a:t>
            </a: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QUICK MENTAL QUIZ</a:t>
            </a:r>
          </a:p>
          <a:p>
            <a:pPr algn="just">
              <a:lnSpc>
                <a:spcPct val="120000"/>
              </a:lnSpc>
              <a:spcBef>
                <a:spcPts val="0"/>
              </a:spcBef>
              <a:buClrTx/>
              <a:buFont typeface="Wingdings" panose="05000000000000000000" pitchFamily="2" charset="2"/>
              <a:buChar char="q"/>
            </a:pPr>
            <a:r>
              <a:rPr lang="en-GB" sz="2800" dirty="0">
                <a:solidFill>
                  <a:schemeClr val="tx1"/>
                </a:solidFill>
              </a:rPr>
              <a:t>Generally what is the scope of community health as a clinician?</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Who is responsible for the control of country’s population growth?</a:t>
            </a:r>
          </a:p>
          <a:p>
            <a:pPr algn="just">
              <a:lnSpc>
                <a:spcPct val="120000"/>
              </a:lnSpc>
              <a:spcBef>
                <a:spcPts val="0"/>
              </a:spcBef>
              <a:buClrTx/>
              <a:buFont typeface="Wingdings" panose="05000000000000000000" pitchFamily="2" charset="2"/>
              <a:buChar char="q"/>
            </a:pPr>
            <a:r>
              <a:rPr lang="en-US" sz="2800" dirty="0">
                <a:solidFill>
                  <a:schemeClr val="tx1"/>
                </a:solidFill>
              </a:rPr>
              <a:t>Who is in charge of drug abuse control in a person’s life? </a:t>
            </a:r>
          </a:p>
          <a:p>
            <a:pPr algn="just">
              <a:lnSpc>
                <a:spcPct val="120000"/>
              </a:lnSpc>
              <a:spcBef>
                <a:spcPts val="0"/>
              </a:spcBef>
              <a:buClrTx/>
              <a:buFont typeface="Wingdings" panose="05000000000000000000" pitchFamily="2" charset="2"/>
              <a:buChar char="q"/>
            </a:pPr>
            <a:r>
              <a:rPr lang="en-GB" sz="2800" dirty="0">
                <a:solidFill>
                  <a:schemeClr val="tx1"/>
                </a:solidFill>
              </a:rPr>
              <a:t>Personal protection against any harm in workplace is the responsibility of who?</a:t>
            </a:r>
          </a:p>
          <a:p>
            <a:pPr algn="just">
              <a:lnSpc>
                <a:spcPct val="120000"/>
              </a:lnSpc>
              <a:spcBef>
                <a:spcPts val="0"/>
              </a:spcBef>
              <a:buClrTx/>
              <a:buFont typeface="Wingdings" panose="05000000000000000000" pitchFamily="2" charset="2"/>
              <a:buChar char="q"/>
            </a:pPr>
            <a:r>
              <a:rPr lang="en-GB" sz="2800" dirty="0">
                <a:solidFill>
                  <a:schemeClr val="tx1"/>
                </a:solidFill>
              </a:rPr>
              <a:t>Does studying of community health benefit you as a clinician?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72057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Classification of Fires and Extinguishing agents</a:t>
            </a:r>
          </a:p>
          <a:p>
            <a:pPr algn="just">
              <a:lnSpc>
                <a:spcPct val="120000"/>
              </a:lnSpc>
              <a:spcBef>
                <a:spcPts val="0"/>
              </a:spcBef>
              <a:buClrTx/>
              <a:buFont typeface="Wingdings" panose="05000000000000000000" pitchFamily="2" charset="2"/>
              <a:buChar char="q"/>
            </a:pPr>
            <a:r>
              <a:rPr lang="en-US" sz="2500" dirty="0">
                <a:solidFill>
                  <a:schemeClr val="tx1"/>
                </a:solidFill>
              </a:rPr>
              <a:t>Class ‘A’ Fires:	It involves fires that occur in materials such as wood, paper, lags and rubbish.  Extinguishing agent – large quantity of water.</a:t>
            </a:r>
          </a:p>
          <a:p>
            <a:pPr algn="just">
              <a:lnSpc>
                <a:spcPct val="120000"/>
              </a:lnSpc>
              <a:spcBef>
                <a:spcPts val="0"/>
              </a:spcBef>
              <a:buClrTx/>
              <a:buFont typeface="Wingdings" panose="05000000000000000000" pitchFamily="2" charset="2"/>
              <a:buChar char="q"/>
            </a:pPr>
            <a:r>
              <a:rPr lang="en-US" sz="2500" dirty="0">
                <a:solidFill>
                  <a:schemeClr val="tx1"/>
                </a:solidFill>
              </a:rPr>
              <a:t>Class ‘B’ This involves fires that occur in vapour mixture of flammable liquids.  </a:t>
            </a:r>
            <a:r>
              <a:rPr lang="en-US" sz="2500" dirty="0" err="1">
                <a:solidFill>
                  <a:schemeClr val="tx1"/>
                </a:solidFill>
              </a:rPr>
              <a:t>G.G</a:t>
            </a:r>
            <a:r>
              <a:rPr lang="en-US" sz="2500" dirty="0">
                <a:solidFill>
                  <a:schemeClr val="tx1"/>
                </a:solidFill>
              </a:rPr>
              <a:t>. Gasoline, oil, grease, paints and Thinners.  Extinguishing agent – dry chemical, Carbon dioxide, very fine water spray.</a:t>
            </a:r>
          </a:p>
          <a:p>
            <a:pPr algn="just">
              <a:lnSpc>
                <a:spcPct val="120000"/>
              </a:lnSpc>
              <a:spcBef>
                <a:spcPts val="0"/>
              </a:spcBef>
              <a:buClrTx/>
              <a:buFont typeface="Wingdings" panose="05000000000000000000" pitchFamily="2" charset="2"/>
              <a:buChar char="q"/>
            </a:pPr>
            <a:r>
              <a:rPr lang="en-US" sz="2500" dirty="0">
                <a:solidFill>
                  <a:schemeClr val="tx1"/>
                </a:solidFill>
              </a:rPr>
              <a:t>Class ‘C’	It involves types of fires caused by energized electrical </a:t>
            </a:r>
            <a:r>
              <a:rPr lang="en-US" sz="2500" dirty="0" err="1">
                <a:solidFill>
                  <a:schemeClr val="tx1"/>
                </a:solidFill>
              </a:rPr>
              <a:t>equipments</a:t>
            </a:r>
            <a:r>
              <a:rPr lang="en-US" sz="2500" dirty="0">
                <a:solidFill>
                  <a:schemeClr val="tx1"/>
                </a:solidFill>
              </a:rPr>
              <a:t>.  Extinguishing agent – dry chemical, Carbon dioxide, very fine water spray.</a:t>
            </a:r>
          </a:p>
          <a:p>
            <a:pPr algn="just">
              <a:lnSpc>
                <a:spcPct val="120000"/>
              </a:lnSpc>
              <a:spcBef>
                <a:spcPts val="0"/>
              </a:spcBef>
              <a:buClrTx/>
              <a:buFont typeface="Wingdings" panose="05000000000000000000" pitchFamily="2" charset="2"/>
              <a:buChar char="q"/>
            </a:pPr>
            <a:r>
              <a:rPr lang="en-US" sz="2500" dirty="0">
                <a:solidFill>
                  <a:schemeClr val="tx1"/>
                </a:solidFill>
              </a:rPr>
              <a:t>Class ‘D’	it is the type of fires that involves burning of metals e.g. potassium, titanium, Zirconium, Lithium, Potassium and Sodium.  Extinguishing agent-dry powder.</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712058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Fire Hazard:</a:t>
            </a:r>
          </a:p>
          <a:p>
            <a:pPr algn="just">
              <a:lnSpc>
                <a:spcPct val="120000"/>
              </a:lnSpc>
              <a:spcBef>
                <a:spcPts val="0"/>
              </a:spcBef>
              <a:buClrTx/>
              <a:buFont typeface="Wingdings" panose="05000000000000000000" pitchFamily="2" charset="2"/>
              <a:buChar char="q"/>
            </a:pPr>
            <a:r>
              <a:rPr lang="en-US" sz="2500" dirty="0">
                <a:solidFill>
                  <a:schemeClr val="tx1"/>
                </a:solidFill>
              </a:rPr>
              <a:t>When fire is uncontrollable or unwanted it is referred as a hazard, and may result to one/and or all of the following consequences:</a:t>
            </a:r>
          </a:p>
          <a:p>
            <a:pPr lvl="1" algn="just">
              <a:lnSpc>
                <a:spcPct val="120000"/>
              </a:lnSpc>
              <a:spcBef>
                <a:spcPts val="0"/>
              </a:spcBef>
              <a:buClrTx/>
              <a:buFont typeface="Wingdings" panose="05000000000000000000" pitchFamily="2" charset="2"/>
              <a:buChar char="§"/>
            </a:pPr>
            <a:r>
              <a:rPr lang="en-US" sz="2300" dirty="0">
                <a:solidFill>
                  <a:schemeClr val="tx1"/>
                </a:solidFill>
              </a:rPr>
              <a:t>Loss of life</a:t>
            </a:r>
          </a:p>
          <a:p>
            <a:pPr lvl="1" algn="just">
              <a:lnSpc>
                <a:spcPct val="120000"/>
              </a:lnSpc>
              <a:spcBef>
                <a:spcPts val="0"/>
              </a:spcBef>
              <a:buClrTx/>
              <a:buFont typeface="Wingdings" panose="05000000000000000000" pitchFamily="2" charset="2"/>
              <a:buChar char="§"/>
            </a:pPr>
            <a:r>
              <a:rPr lang="en-US" sz="2300" dirty="0">
                <a:solidFill>
                  <a:schemeClr val="tx1"/>
                </a:solidFill>
              </a:rPr>
              <a:t>Personal injury</a:t>
            </a:r>
          </a:p>
          <a:p>
            <a:pPr lvl="1" algn="just">
              <a:lnSpc>
                <a:spcPct val="120000"/>
              </a:lnSpc>
              <a:spcBef>
                <a:spcPts val="0"/>
              </a:spcBef>
              <a:buClrTx/>
              <a:buFont typeface="Wingdings" panose="05000000000000000000" pitchFamily="2" charset="2"/>
              <a:buChar char="§"/>
            </a:pPr>
            <a:r>
              <a:rPr lang="en-US" sz="2300" dirty="0">
                <a:solidFill>
                  <a:schemeClr val="tx1"/>
                </a:solidFill>
              </a:rPr>
              <a:t>Loss or damage to property</a:t>
            </a:r>
          </a:p>
          <a:p>
            <a:pPr marL="0" indent="0" algn="just">
              <a:lnSpc>
                <a:spcPct val="120000"/>
              </a:lnSpc>
              <a:spcBef>
                <a:spcPts val="0"/>
              </a:spcBef>
              <a:buClrTx/>
              <a:buNone/>
            </a:pPr>
            <a:r>
              <a:rPr lang="en-US" sz="2500" b="1" dirty="0">
                <a:solidFill>
                  <a:schemeClr val="tx1"/>
                </a:solidFill>
              </a:rPr>
              <a:t>Stages of fire Development </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642424605"/>
              </p:ext>
            </p:extLst>
          </p:nvPr>
        </p:nvGraphicFramePr>
        <p:xfrm>
          <a:off x="762000" y="3891702"/>
          <a:ext cx="6096000" cy="2794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0803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Suppression of Fire</a:t>
            </a:r>
          </a:p>
          <a:p>
            <a:pPr algn="just">
              <a:lnSpc>
                <a:spcPct val="120000"/>
              </a:lnSpc>
              <a:spcBef>
                <a:spcPts val="0"/>
              </a:spcBef>
              <a:buClrTx/>
              <a:buFont typeface="Wingdings" panose="05000000000000000000" pitchFamily="2" charset="2"/>
              <a:buChar char="q"/>
            </a:pPr>
            <a:r>
              <a:rPr lang="en-US" sz="2500" dirty="0">
                <a:solidFill>
                  <a:schemeClr val="tx1"/>
                </a:solidFill>
              </a:rPr>
              <a:t>To suppress fire one of the three components that support fire must be removed or eliminated by:-</a:t>
            </a:r>
          </a:p>
          <a:p>
            <a:pPr lvl="1" algn="just">
              <a:lnSpc>
                <a:spcPct val="120000"/>
              </a:lnSpc>
              <a:spcBef>
                <a:spcPts val="0"/>
              </a:spcBef>
              <a:buClrTx/>
              <a:buFont typeface="Wingdings" panose="05000000000000000000" pitchFamily="2" charset="2"/>
              <a:buChar char="§"/>
            </a:pPr>
            <a:r>
              <a:rPr lang="en-US" sz="2300" dirty="0">
                <a:solidFill>
                  <a:schemeClr val="tx1"/>
                </a:solidFill>
              </a:rPr>
              <a:t>Cooling – removing heat by lowering temperature</a:t>
            </a:r>
          </a:p>
          <a:p>
            <a:pPr lvl="1" algn="just">
              <a:lnSpc>
                <a:spcPct val="120000"/>
              </a:lnSpc>
              <a:spcBef>
                <a:spcPts val="0"/>
              </a:spcBef>
              <a:buClrTx/>
              <a:buFont typeface="Wingdings" panose="05000000000000000000" pitchFamily="2" charset="2"/>
              <a:buChar char="§"/>
            </a:pPr>
            <a:r>
              <a:rPr lang="en-US" sz="2300" dirty="0">
                <a:solidFill>
                  <a:schemeClr val="tx1"/>
                </a:solidFill>
              </a:rPr>
              <a:t>Smothering – separating oxygen from fuel and heat.</a:t>
            </a:r>
          </a:p>
          <a:p>
            <a:pPr lvl="1" algn="just">
              <a:lnSpc>
                <a:spcPct val="120000"/>
              </a:lnSpc>
              <a:spcBef>
                <a:spcPts val="0"/>
              </a:spcBef>
              <a:buClrTx/>
              <a:buFont typeface="Wingdings" panose="05000000000000000000" pitchFamily="2" charset="2"/>
              <a:buChar char="§"/>
            </a:pPr>
            <a:r>
              <a:rPr lang="en-US" sz="2300" dirty="0">
                <a:solidFill>
                  <a:schemeClr val="tx1"/>
                </a:solidFill>
              </a:rPr>
              <a:t>Starvation – removing fuel.</a:t>
            </a:r>
          </a:p>
          <a:p>
            <a:pPr marL="0" indent="0" algn="just">
              <a:lnSpc>
                <a:spcPct val="120000"/>
              </a:lnSpc>
              <a:spcBef>
                <a:spcPts val="0"/>
              </a:spcBef>
              <a:buClrTx/>
              <a:buNone/>
            </a:pPr>
            <a:r>
              <a:rPr lang="en-US" sz="2500" b="1" dirty="0">
                <a:solidFill>
                  <a:schemeClr val="tx1"/>
                </a:solidFill>
              </a:rPr>
              <a:t>Fire Risk Evaluation</a:t>
            </a:r>
          </a:p>
          <a:p>
            <a:pPr marL="0" indent="0" algn="just">
              <a:lnSpc>
                <a:spcPct val="120000"/>
              </a:lnSpc>
              <a:spcBef>
                <a:spcPts val="0"/>
              </a:spcBef>
              <a:buClrTx/>
              <a:buNone/>
            </a:pPr>
            <a:r>
              <a:rPr lang="en-US" sz="2500" dirty="0">
                <a:solidFill>
                  <a:schemeClr val="tx1"/>
                </a:solidFill>
              </a:rPr>
              <a:t>It may be considered in three major groups:-</a:t>
            </a:r>
          </a:p>
          <a:p>
            <a:pPr algn="just">
              <a:lnSpc>
                <a:spcPct val="120000"/>
              </a:lnSpc>
              <a:spcBef>
                <a:spcPts val="0"/>
              </a:spcBef>
              <a:buClrTx/>
              <a:buFont typeface="Wingdings" panose="05000000000000000000" pitchFamily="2" charset="2"/>
              <a:buChar char="q"/>
            </a:pPr>
            <a:r>
              <a:rPr lang="en-US" sz="2500" dirty="0">
                <a:solidFill>
                  <a:schemeClr val="tx1"/>
                </a:solidFill>
              </a:rPr>
              <a:t>Recognition of hazards and potential dangers</a:t>
            </a:r>
          </a:p>
          <a:p>
            <a:pPr algn="just">
              <a:lnSpc>
                <a:spcPct val="120000"/>
              </a:lnSpc>
              <a:spcBef>
                <a:spcPts val="0"/>
              </a:spcBef>
              <a:buClrTx/>
              <a:buFont typeface="Wingdings" panose="05000000000000000000" pitchFamily="2" charset="2"/>
              <a:buChar char="q"/>
            </a:pPr>
            <a:r>
              <a:rPr lang="en-US" sz="2500" dirty="0">
                <a:solidFill>
                  <a:schemeClr val="tx1"/>
                </a:solidFill>
              </a:rPr>
              <a:t>Evaluate the hazards and expected loses.</a:t>
            </a:r>
          </a:p>
          <a:p>
            <a:pPr algn="just">
              <a:lnSpc>
                <a:spcPct val="120000"/>
              </a:lnSpc>
              <a:spcBef>
                <a:spcPts val="0"/>
              </a:spcBef>
              <a:buClrTx/>
              <a:buFont typeface="Wingdings" panose="05000000000000000000" pitchFamily="2" charset="2"/>
              <a:buChar char="q"/>
            </a:pPr>
            <a:r>
              <a:rPr lang="en-US" sz="2500" dirty="0">
                <a:solidFill>
                  <a:schemeClr val="tx1"/>
                </a:solidFill>
              </a:rPr>
              <a:t>Evaluate the preventive measures required.</a:t>
            </a:r>
          </a:p>
          <a:p>
            <a:pPr algn="just">
              <a:lnSpc>
                <a:spcPct val="120000"/>
              </a:lnSpc>
              <a:spcBef>
                <a:spcPts val="0"/>
              </a:spcBef>
              <a:buClrTx/>
              <a:buFont typeface="Wingdings" panose="05000000000000000000" pitchFamily="2" charset="2"/>
              <a:buChar char="q"/>
            </a:pPr>
            <a:r>
              <a:rPr lang="en-US" sz="2500" dirty="0">
                <a:solidFill>
                  <a:schemeClr val="tx1"/>
                </a:solidFill>
              </a:rPr>
              <a:t>In doing that take into account of the situation of premises, site, building construction, content, management factors, people, fire protection systems and follow up after fire.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16669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Factors that contribute to most fires</a:t>
            </a:r>
          </a:p>
          <a:p>
            <a:pPr algn="just">
              <a:lnSpc>
                <a:spcPct val="120000"/>
              </a:lnSpc>
              <a:spcBef>
                <a:spcPts val="0"/>
              </a:spcBef>
              <a:buClrTx/>
              <a:buFont typeface="Wingdings" panose="05000000000000000000" pitchFamily="2" charset="2"/>
              <a:buChar char="q"/>
            </a:pPr>
            <a:r>
              <a:rPr lang="en-US" sz="2500" dirty="0">
                <a:solidFill>
                  <a:schemeClr val="tx1"/>
                </a:solidFill>
              </a:rPr>
              <a:t>This includes; electrical, torching {Behaviour}, smoking, hot surfaces, friction, overheated material, cutting and welding, open flames, spontaneous ignition, combustion sparks, molten substances, static sparks, chemical action and lightening.</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Fire Detection</a:t>
            </a:r>
          </a:p>
          <a:p>
            <a:pPr algn="just">
              <a:lnSpc>
                <a:spcPct val="120000"/>
              </a:lnSpc>
              <a:spcBef>
                <a:spcPts val="0"/>
              </a:spcBef>
              <a:buClrTx/>
              <a:buFont typeface="Wingdings" panose="05000000000000000000" pitchFamily="2" charset="2"/>
              <a:buChar char="q"/>
            </a:pPr>
            <a:r>
              <a:rPr lang="en-US" sz="2500" dirty="0">
                <a:solidFill>
                  <a:schemeClr val="tx1"/>
                </a:solidFill>
              </a:rPr>
              <a:t>There are two major facilities: 	</a:t>
            </a:r>
          </a:p>
          <a:p>
            <a:pPr algn="just">
              <a:lnSpc>
                <a:spcPct val="120000"/>
              </a:lnSpc>
              <a:spcBef>
                <a:spcPts val="0"/>
              </a:spcBef>
              <a:buClrTx/>
              <a:buFont typeface="Wingdings" panose="05000000000000000000" pitchFamily="2" charset="2"/>
              <a:buChar char="q"/>
            </a:pPr>
            <a:r>
              <a:rPr lang="en-US" sz="2500" dirty="0">
                <a:solidFill>
                  <a:schemeClr val="tx1"/>
                </a:solidFill>
              </a:rPr>
              <a:t>Human observer and</a:t>
            </a:r>
          </a:p>
          <a:p>
            <a:pPr algn="just">
              <a:lnSpc>
                <a:spcPct val="120000"/>
              </a:lnSpc>
              <a:spcBef>
                <a:spcPts val="0"/>
              </a:spcBef>
              <a:buClrTx/>
              <a:buFont typeface="Wingdings" panose="05000000000000000000" pitchFamily="2" charset="2"/>
              <a:buChar char="q"/>
            </a:pPr>
            <a:r>
              <a:rPr lang="en-US" sz="2500" dirty="0">
                <a:solidFill>
                  <a:schemeClr val="tx1"/>
                </a:solidFill>
              </a:rPr>
              <a:t>Automatic fire detection systems</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Fire Prevention</a:t>
            </a:r>
          </a:p>
          <a:p>
            <a:pPr algn="just">
              <a:lnSpc>
                <a:spcPct val="120000"/>
              </a:lnSpc>
              <a:spcBef>
                <a:spcPts val="0"/>
              </a:spcBef>
              <a:buClrTx/>
              <a:buFont typeface="Wingdings" panose="05000000000000000000" pitchFamily="2" charset="2"/>
              <a:buChar char="q"/>
            </a:pPr>
            <a:r>
              <a:rPr lang="en-US" sz="2500" dirty="0">
                <a:solidFill>
                  <a:schemeClr val="tx1"/>
                </a:solidFill>
              </a:rPr>
              <a:t>Survey the premises or workplace to establish and record the following observations for the purpose of instituting remedial measures: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60767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Fire Load</a:t>
            </a:r>
          </a:p>
          <a:p>
            <a:pPr algn="just">
              <a:lnSpc>
                <a:spcPct val="120000"/>
              </a:lnSpc>
              <a:spcBef>
                <a:spcPts val="0"/>
              </a:spcBef>
              <a:buClrTx/>
              <a:buFont typeface="Wingdings" panose="05000000000000000000" pitchFamily="2" charset="2"/>
              <a:buChar char="q"/>
            </a:pPr>
            <a:r>
              <a:rPr lang="en-US" sz="2500" dirty="0">
                <a:solidFill>
                  <a:schemeClr val="tx1"/>
                </a:solidFill>
              </a:rPr>
              <a:t>Fire hazards</a:t>
            </a:r>
          </a:p>
          <a:p>
            <a:pPr algn="just">
              <a:lnSpc>
                <a:spcPct val="120000"/>
              </a:lnSpc>
              <a:spcBef>
                <a:spcPts val="0"/>
              </a:spcBef>
              <a:buClrTx/>
              <a:buFont typeface="Wingdings" panose="05000000000000000000" pitchFamily="2" charset="2"/>
              <a:buChar char="q"/>
            </a:pPr>
            <a:r>
              <a:rPr lang="en-US" sz="2500" dirty="0">
                <a:solidFill>
                  <a:schemeClr val="tx1"/>
                </a:solidFill>
              </a:rPr>
              <a:t>Fire fighting equipment</a:t>
            </a:r>
          </a:p>
          <a:p>
            <a:pPr algn="just">
              <a:lnSpc>
                <a:spcPct val="120000"/>
              </a:lnSpc>
              <a:spcBef>
                <a:spcPts val="0"/>
              </a:spcBef>
              <a:buClrTx/>
              <a:buFont typeface="Wingdings" panose="05000000000000000000" pitchFamily="2" charset="2"/>
              <a:buChar char="q"/>
            </a:pPr>
            <a:r>
              <a:rPr lang="en-US" sz="2500" dirty="0">
                <a:solidFill>
                  <a:schemeClr val="tx1"/>
                </a:solidFill>
              </a:rPr>
              <a:t>Building fire protection facilities</a:t>
            </a:r>
          </a:p>
          <a:p>
            <a:pPr marL="0" indent="0" algn="just">
              <a:lnSpc>
                <a:spcPct val="120000"/>
              </a:lnSpc>
              <a:spcBef>
                <a:spcPts val="0"/>
              </a:spcBef>
              <a:buClrTx/>
              <a:buNone/>
            </a:pPr>
            <a:r>
              <a:rPr lang="en-US" sz="2500" b="1" dirty="0">
                <a:solidFill>
                  <a:schemeClr val="tx1"/>
                </a:solidFill>
              </a:rPr>
              <a:t>Fire Fighting Team</a:t>
            </a:r>
          </a:p>
          <a:p>
            <a:pPr algn="just">
              <a:lnSpc>
                <a:spcPct val="120000"/>
              </a:lnSpc>
              <a:spcBef>
                <a:spcPts val="0"/>
              </a:spcBef>
              <a:buClrTx/>
              <a:buFont typeface="Wingdings" panose="05000000000000000000" pitchFamily="2" charset="2"/>
              <a:buChar char="q"/>
            </a:pPr>
            <a:r>
              <a:rPr lang="en-US" sz="2500" dirty="0">
                <a:solidFill>
                  <a:schemeClr val="tx1"/>
                </a:solidFill>
              </a:rPr>
              <a:t>Establish a fire fighting team with well-defined responsibilities in case of fire.</a:t>
            </a:r>
          </a:p>
          <a:p>
            <a:pPr marL="0" indent="0" algn="just">
              <a:lnSpc>
                <a:spcPct val="120000"/>
              </a:lnSpc>
              <a:spcBef>
                <a:spcPts val="0"/>
              </a:spcBef>
              <a:buClrTx/>
              <a:buNone/>
            </a:pPr>
            <a:r>
              <a:rPr lang="en-US" sz="2500" b="1" dirty="0">
                <a:solidFill>
                  <a:schemeClr val="tx1"/>
                </a:solidFill>
              </a:rPr>
              <a:t>Fire Preparedness</a:t>
            </a:r>
          </a:p>
          <a:p>
            <a:pPr algn="just">
              <a:lnSpc>
                <a:spcPct val="120000"/>
              </a:lnSpc>
              <a:spcBef>
                <a:spcPts val="0"/>
              </a:spcBef>
              <a:buClrTx/>
              <a:buFont typeface="Wingdings" panose="05000000000000000000" pitchFamily="2" charset="2"/>
              <a:buChar char="q"/>
            </a:pPr>
            <a:r>
              <a:rPr lang="en-US" sz="2500" dirty="0">
                <a:solidFill>
                  <a:schemeClr val="tx1"/>
                </a:solidFill>
              </a:rPr>
              <a:t>The main objective is to prevent, control and manage fire disaster in the workplace.  This may be achieved through: -</a:t>
            </a:r>
          </a:p>
          <a:p>
            <a:pPr algn="just">
              <a:lnSpc>
                <a:spcPct val="120000"/>
              </a:lnSpc>
              <a:spcBef>
                <a:spcPts val="0"/>
              </a:spcBef>
              <a:buClrTx/>
              <a:buFont typeface="Wingdings" panose="05000000000000000000" pitchFamily="2" charset="2"/>
              <a:buChar char="q"/>
            </a:pPr>
            <a:r>
              <a:rPr lang="en-US" sz="2500" dirty="0">
                <a:solidFill>
                  <a:schemeClr val="tx1"/>
                </a:solidFill>
              </a:rPr>
              <a:t>Fire prevention by controlling fire hazards.</a:t>
            </a:r>
          </a:p>
          <a:p>
            <a:pPr algn="just">
              <a:lnSpc>
                <a:spcPct val="120000"/>
              </a:lnSpc>
              <a:spcBef>
                <a:spcPts val="0"/>
              </a:spcBef>
              <a:buClrTx/>
              <a:buFont typeface="Wingdings" panose="05000000000000000000" pitchFamily="2" charset="2"/>
              <a:buChar char="q"/>
            </a:pPr>
            <a:r>
              <a:rPr lang="en-US" sz="2500" dirty="0">
                <a:solidFill>
                  <a:schemeClr val="tx1"/>
                </a:solidFill>
              </a:rPr>
              <a:t>Establishing evacuation procedures incase of fire.</a:t>
            </a:r>
          </a:p>
          <a:p>
            <a:pPr algn="just">
              <a:lnSpc>
                <a:spcPct val="120000"/>
              </a:lnSpc>
              <a:spcBef>
                <a:spcPts val="0"/>
              </a:spcBef>
              <a:buClrTx/>
              <a:buFont typeface="Wingdings" panose="05000000000000000000" pitchFamily="2" charset="2"/>
              <a:buChar char="q"/>
            </a:pPr>
            <a:r>
              <a:rPr lang="en-US" sz="2500" dirty="0">
                <a:solidFill>
                  <a:schemeClr val="tx1"/>
                </a:solidFill>
              </a:rPr>
              <a:t>Establishing a team to extinguish fires at early stages.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220919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Evacuation procedures</a:t>
            </a:r>
          </a:p>
          <a:p>
            <a:pPr marL="0" indent="0" algn="just">
              <a:lnSpc>
                <a:spcPct val="120000"/>
              </a:lnSpc>
              <a:spcBef>
                <a:spcPts val="0"/>
              </a:spcBef>
              <a:buClrTx/>
              <a:buNone/>
            </a:pPr>
            <a:r>
              <a:rPr lang="en-US" sz="2500" dirty="0">
                <a:solidFill>
                  <a:schemeClr val="tx1"/>
                </a:solidFill>
              </a:rPr>
              <a:t>On hearing the fire alarm sound, the following steps are necessary to observe;</a:t>
            </a:r>
          </a:p>
          <a:p>
            <a:pPr algn="just">
              <a:lnSpc>
                <a:spcPct val="120000"/>
              </a:lnSpc>
              <a:spcBef>
                <a:spcPts val="0"/>
              </a:spcBef>
              <a:buClrTx/>
              <a:buFont typeface="Wingdings" panose="05000000000000000000" pitchFamily="2" charset="2"/>
              <a:buChar char="q"/>
            </a:pPr>
            <a:r>
              <a:rPr lang="en-US" sz="2500" dirty="0">
                <a:solidFill>
                  <a:schemeClr val="tx1"/>
                </a:solidFill>
              </a:rPr>
              <a:t>Stop machine and switch off power.</a:t>
            </a:r>
          </a:p>
          <a:p>
            <a:pPr algn="just">
              <a:lnSpc>
                <a:spcPct val="120000"/>
              </a:lnSpc>
              <a:spcBef>
                <a:spcPts val="0"/>
              </a:spcBef>
              <a:buClrTx/>
              <a:buFont typeface="Wingdings" panose="05000000000000000000" pitchFamily="2" charset="2"/>
              <a:buChar char="q"/>
            </a:pPr>
            <a:r>
              <a:rPr lang="en-US" sz="2500" dirty="0">
                <a:solidFill>
                  <a:schemeClr val="tx1"/>
                </a:solidFill>
              </a:rPr>
              <a:t>Close the doors and windows behind you.  Do not lock the doors.</a:t>
            </a:r>
          </a:p>
          <a:p>
            <a:pPr algn="just">
              <a:lnSpc>
                <a:spcPct val="120000"/>
              </a:lnSpc>
              <a:spcBef>
                <a:spcPts val="0"/>
              </a:spcBef>
              <a:buClrTx/>
              <a:buFont typeface="Wingdings" panose="05000000000000000000" pitchFamily="2" charset="2"/>
              <a:buChar char="q"/>
            </a:pPr>
            <a:r>
              <a:rPr lang="en-US" sz="2500" dirty="0">
                <a:solidFill>
                  <a:schemeClr val="tx1"/>
                </a:solidFill>
              </a:rPr>
              <a:t>Leave the building through the marked fire exists.</a:t>
            </a:r>
          </a:p>
          <a:p>
            <a:pPr algn="just">
              <a:lnSpc>
                <a:spcPct val="120000"/>
              </a:lnSpc>
              <a:spcBef>
                <a:spcPts val="0"/>
              </a:spcBef>
              <a:buClrTx/>
              <a:buFont typeface="Wingdings" panose="05000000000000000000" pitchFamily="2" charset="2"/>
              <a:buChar char="q"/>
            </a:pPr>
            <a:r>
              <a:rPr lang="en-US" sz="2500" dirty="0">
                <a:solidFill>
                  <a:schemeClr val="tx1"/>
                </a:solidFill>
              </a:rPr>
              <a:t>Do not use lifts.</a:t>
            </a:r>
          </a:p>
          <a:p>
            <a:pPr algn="just">
              <a:lnSpc>
                <a:spcPct val="120000"/>
              </a:lnSpc>
              <a:spcBef>
                <a:spcPts val="0"/>
              </a:spcBef>
              <a:buClrTx/>
              <a:buFont typeface="Wingdings" panose="05000000000000000000" pitchFamily="2" charset="2"/>
              <a:buChar char="q"/>
            </a:pPr>
            <a:r>
              <a:rPr lang="en-US" sz="2500" dirty="0">
                <a:solidFill>
                  <a:schemeClr val="tx1"/>
                </a:solidFill>
              </a:rPr>
              <a:t>Use corridors, staircases and external routes.</a:t>
            </a:r>
          </a:p>
          <a:p>
            <a:pPr algn="just">
              <a:lnSpc>
                <a:spcPct val="120000"/>
              </a:lnSpc>
              <a:spcBef>
                <a:spcPts val="0"/>
              </a:spcBef>
              <a:buClrTx/>
              <a:buFont typeface="Wingdings" panose="05000000000000000000" pitchFamily="2" charset="2"/>
              <a:buChar char="q"/>
            </a:pPr>
            <a:r>
              <a:rPr lang="en-US" sz="2500" dirty="0">
                <a:solidFill>
                  <a:schemeClr val="tx1"/>
                </a:solidFill>
              </a:rPr>
              <a:t>Do not panic and do not make unnecessary noises.</a:t>
            </a:r>
          </a:p>
          <a:p>
            <a:pPr algn="just">
              <a:lnSpc>
                <a:spcPct val="120000"/>
              </a:lnSpc>
              <a:spcBef>
                <a:spcPts val="0"/>
              </a:spcBef>
              <a:buClrTx/>
              <a:buFont typeface="Wingdings" panose="05000000000000000000" pitchFamily="2" charset="2"/>
              <a:buChar char="q"/>
            </a:pPr>
            <a:r>
              <a:rPr lang="en-US" sz="2500" dirty="0">
                <a:solidFill>
                  <a:schemeClr val="tx1"/>
                </a:solidFill>
              </a:rPr>
              <a:t> Assist visitors, customers, patrons by leading them through the fire exists.</a:t>
            </a:r>
          </a:p>
          <a:p>
            <a:pPr algn="just">
              <a:lnSpc>
                <a:spcPct val="120000"/>
              </a:lnSpc>
              <a:spcBef>
                <a:spcPts val="0"/>
              </a:spcBef>
              <a:buClrTx/>
              <a:buFont typeface="Wingdings" panose="05000000000000000000" pitchFamily="2" charset="2"/>
              <a:buChar char="q"/>
            </a:pPr>
            <a:r>
              <a:rPr lang="en-US" sz="2500" dirty="0">
                <a:solidFill>
                  <a:schemeClr val="tx1"/>
                </a:solidFill>
              </a:rPr>
              <a:t>Do not allow people to come back to the building.</a:t>
            </a:r>
          </a:p>
          <a:p>
            <a:pPr algn="just">
              <a:lnSpc>
                <a:spcPct val="120000"/>
              </a:lnSpc>
              <a:spcBef>
                <a:spcPts val="0"/>
              </a:spcBef>
              <a:buClrTx/>
              <a:buFont typeface="Wingdings" panose="05000000000000000000" pitchFamily="2" charset="2"/>
              <a:buChar char="q"/>
            </a:pPr>
            <a:r>
              <a:rPr lang="en-US" sz="2500" dirty="0">
                <a:solidFill>
                  <a:schemeClr val="tx1"/>
                </a:solidFill>
              </a:rPr>
              <a:t>Do not stop to collect personal belongings unless clear escape is obvious.</a:t>
            </a:r>
          </a:p>
          <a:p>
            <a:pPr algn="just">
              <a:lnSpc>
                <a:spcPct val="120000"/>
              </a:lnSpc>
              <a:spcBef>
                <a:spcPts val="0"/>
              </a:spcBef>
              <a:buClrTx/>
              <a:buFont typeface="Wingdings" panose="05000000000000000000" pitchFamily="2" charset="2"/>
              <a:buChar char="q"/>
            </a:pPr>
            <a:r>
              <a:rPr lang="en-US" sz="2500" dirty="0">
                <a:solidFill>
                  <a:schemeClr val="tx1"/>
                </a:solidFill>
              </a:rPr>
              <a:t>Join the fire fighting team if you are a member and render any necessary assistance.</a:t>
            </a:r>
          </a:p>
          <a:p>
            <a:pPr algn="just">
              <a:lnSpc>
                <a:spcPct val="120000"/>
              </a:lnSpc>
              <a:spcBef>
                <a:spcPts val="0"/>
              </a:spcBef>
              <a:buClrTx/>
              <a:buFont typeface="Wingdings" panose="05000000000000000000" pitchFamily="2" charset="2"/>
              <a:buChar char="q"/>
            </a:pPr>
            <a:r>
              <a:rPr lang="en-US" sz="2500" dirty="0">
                <a:solidFill>
                  <a:schemeClr val="tx1"/>
                </a:solidFill>
              </a:rPr>
              <a:t>Proceed to the assembly point for roll-call.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190006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Fire Safety Programmes</a:t>
            </a:r>
          </a:p>
          <a:p>
            <a:pPr algn="just">
              <a:lnSpc>
                <a:spcPct val="120000"/>
              </a:lnSpc>
              <a:spcBef>
                <a:spcPts val="0"/>
              </a:spcBef>
              <a:buClrTx/>
              <a:buFont typeface="Wingdings" panose="05000000000000000000" pitchFamily="2" charset="2"/>
              <a:buChar char="q"/>
            </a:pPr>
            <a:r>
              <a:rPr lang="en-US" sz="2500" dirty="0">
                <a:solidFill>
                  <a:schemeClr val="tx1"/>
                </a:solidFill>
              </a:rPr>
              <a:t>Fire Safety Programmes must be established to include inspection, fire drills, training, management procedures and communication.</a:t>
            </a:r>
          </a:p>
          <a:p>
            <a:pPr algn="just">
              <a:lnSpc>
                <a:spcPct val="120000"/>
              </a:lnSpc>
              <a:spcBef>
                <a:spcPts val="0"/>
              </a:spcBef>
              <a:buClrTx/>
              <a:buFont typeface="Wingdings" panose="05000000000000000000" pitchFamily="2" charset="2"/>
              <a:buChar char="q"/>
            </a:pPr>
            <a:r>
              <a:rPr lang="en-US" sz="2500" dirty="0">
                <a:solidFill>
                  <a:schemeClr val="tx1"/>
                </a:solidFill>
              </a:rPr>
              <a:t>Fire drill is an important exercise for instilling skills on evacuation procedures in event of fire.</a:t>
            </a:r>
          </a:p>
          <a:p>
            <a:pPr algn="just">
              <a:lnSpc>
                <a:spcPct val="120000"/>
              </a:lnSpc>
              <a:spcBef>
                <a:spcPts val="0"/>
              </a:spcBef>
              <a:buClrTx/>
              <a:buFont typeface="Wingdings" panose="05000000000000000000" pitchFamily="2" charset="2"/>
              <a:buChar char="q"/>
            </a:pPr>
            <a:r>
              <a:rPr lang="en-US" sz="2500" dirty="0">
                <a:solidFill>
                  <a:schemeClr val="tx1"/>
                </a:solidFill>
              </a:rPr>
              <a:t>Remember that fire consequences are completely avoidable if safety requirements are observed.</a:t>
            </a:r>
          </a:p>
          <a:p>
            <a:pPr marL="0" indent="0" algn="just">
              <a:lnSpc>
                <a:spcPct val="120000"/>
              </a:lnSpc>
              <a:spcBef>
                <a:spcPts val="0"/>
              </a:spcBef>
              <a:buClrTx/>
              <a:buNone/>
            </a:pPr>
            <a:endParaRPr lang="en-US" sz="2000" b="1" dirty="0"/>
          </a:p>
          <a:p>
            <a:pPr marL="0" indent="0" algn="just">
              <a:lnSpc>
                <a:spcPct val="120000"/>
              </a:lnSpc>
              <a:spcBef>
                <a:spcPts val="0"/>
              </a:spcBef>
              <a:buClrTx/>
              <a:buNone/>
            </a:pPr>
            <a:r>
              <a:rPr lang="en-US" sz="2400" b="1" dirty="0"/>
              <a:t>Heavy-Duty Emergency Rescue &amp; Evacuation Signs - Exit with Right Arrow</a:t>
            </a:r>
            <a:r>
              <a:rPr lang="en-US" sz="2400" dirty="0">
                <a:solidFill>
                  <a:schemeClr val="tx1"/>
                </a:solidFill>
              </a:rPr>
              <a:t> </a:t>
            </a:r>
          </a:p>
          <a:p>
            <a:pPr marL="0" indent="0" algn="just">
              <a:lnSpc>
                <a:spcPct val="120000"/>
              </a:lnSpc>
              <a:spcBef>
                <a:spcPts val="0"/>
              </a:spcBef>
              <a:buClrTx/>
              <a:buNone/>
            </a:pPr>
            <a:endParaRPr lang="en-US" sz="20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pic>
        <p:nvPicPr>
          <p:cNvPr id="4" name="Picture 7" descr="Heavy-Duty Emergency Rescue &amp; Evacuation Signs - Exit with Right Arrow">
            <a:hlinkClick r:id="rId3" tooltip="Heavy-Duty Emergency Rescue &amp; Evacuation Signs - Exit with Right Arrow"/>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25" y="5162651"/>
            <a:ext cx="3124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etonGlo Exit Path Signs- Exit Right and Graphic">
            <a:hlinkClick r:id="rId5" tooltip="SetonGlo Exit Path Signs- Exit Right and Graphic"/>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782930"/>
            <a:ext cx="2943231" cy="190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7059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Fire Alarm Signs with Downward Facing Arrow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pic>
        <p:nvPicPr>
          <p:cNvPr id="4" name="Picture 7" descr="Fire Alarm Signs with Downward Facing Arrow">
            <a:hlinkClick r:id="rId3" tooltip="Fire Alarm Signs with Downward Facing Arrow"/>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38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 Smoking Self-Adhesive Vinyl Signs">
            <a:hlinkClick r:id="rId5" tooltip="No Smoking Self-Adhesive Vinyl Sign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572000"/>
            <a:ext cx="5029200" cy="211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1176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OCCUPATION RELATED DISEASES </a:t>
            </a:r>
          </a:p>
          <a:p>
            <a:pPr marL="0" indent="0" algn="just">
              <a:lnSpc>
                <a:spcPct val="120000"/>
              </a:lnSpc>
              <a:spcBef>
                <a:spcPts val="0"/>
              </a:spcBef>
              <a:buClrTx/>
              <a:buNone/>
            </a:pPr>
            <a:r>
              <a:rPr lang="en-GB" sz="2600" b="1" dirty="0">
                <a:solidFill>
                  <a:schemeClr val="tx1"/>
                </a:solidFill>
              </a:rPr>
              <a:t>ILO Definitions:</a:t>
            </a:r>
          </a:p>
          <a:p>
            <a:pPr algn="just">
              <a:lnSpc>
                <a:spcPct val="120000"/>
              </a:lnSpc>
              <a:spcBef>
                <a:spcPts val="0"/>
              </a:spcBef>
              <a:buClrTx/>
              <a:buFont typeface="Wingdings" panose="05000000000000000000" pitchFamily="2" charset="2"/>
              <a:buChar char="q"/>
            </a:pPr>
            <a:r>
              <a:rPr lang="en-GB" sz="2600" dirty="0">
                <a:solidFill>
                  <a:schemeClr val="tx1"/>
                </a:solidFill>
              </a:rPr>
              <a:t> </a:t>
            </a:r>
            <a:r>
              <a:rPr lang="en-US" sz="2600" dirty="0">
                <a:solidFill>
                  <a:schemeClr val="tx1"/>
                </a:solidFill>
              </a:rPr>
              <a:t>… “occupational disease” covers any disease contracted as a result of an exposure to risk factors arising from work activity’’</a:t>
            </a:r>
          </a:p>
          <a:p>
            <a:pPr marL="0" indent="0" algn="just">
              <a:lnSpc>
                <a:spcPct val="120000"/>
              </a:lnSpc>
              <a:spcBef>
                <a:spcPts val="0"/>
              </a:spcBef>
              <a:buClrTx/>
              <a:buNone/>
            </a:pPr>
            <a:r>
              <a:rPr lang="en-US" sz="2600" dirty="0">
                <a:solidFill>
                  <a:schemeClr val="tx1"/>
                </a:solidFill>
              </a:rPr>
              <a:t>Protocol of 2002 to the Occupational Safety and Health Convention, 1981 (No. 155)</a:t>
            </a:r>
          </a:p>
          <a:p>
            <a:pPr algn="just">
              <a:lnSpc>
                <a:spcPct val="120000"/>
              </a:lnSpc>
              <a:spcBef>
                <a:spcPts val="0"/>
              </a:spcBef>
              <a:buClrTx/>
              <a:buFont typeface="Wingdings" panose="05000000000000000000" pitchFamily="2" charset="2"/>
              <a:buChar char="q"/>
            </a:pPr>
            <a:r>
              <a:rPr lang="en-US" sz="2600" dirty="0">
                <a:solidFill>
                  <a:schemeClr val="tx1"/>
                </a:solidFill>
              </a:rPr>
              <a:t>“…. diseases known to arise out of the exposure to substances and dangerous conditions in processes, trades or occupations as occupational diseases.”</a:t>
            </a:r>
          </a:p>
          <a:p>
            <a:pPr marL="0" indent="0" algn="just">
              <a:lnSpc>
                <a:spcPct val="120000"/>
              </a:lnSpc>
              <a:spcBef>
                <a:spcPts val="0"/>
              </a:spcBef>
              <a:buClrTx/>
              <a:buNone/>
            </a:pPr>
            <a:r>
              <a:rPr lang="en-US" sz="2600" dirty="0">
                <a:solidFill>
                  <a:schemeClr val="tx1"/>
                </a:solidFill>
              </a:rPr>
              <a:t>The ILO Employment Injury Benefits Recommendation, 1964 (No. 121), Paragraph 6(1)</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13482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US" sz="2500" dirty="0">
                <a:solidFill>
                  <a:schemeClr val="tx1"/>
                </a:solidFill>
              </a:rPr>
              <a:t>Kenya - Definition </a:t>
            </a:r>
          </a:p>
          <a:p>
            <a:pPr algn="just">
              <a:lnSpc>
                <a:spcPct val="120000"/>
              </a:lnSpc>
              <a:spcBef>
                <a:spcPts val="0"/>
              </a:spcBef>
              <a:buClrTx/>
              <a:buFont typeface="Wingdings" panose="05000000000000000000" pitchFamily="2" charset="2"/>
              <a:buChar char="q"/>
            </a:pPr>
            <a:r>
              <a:rPr lang="en-US" sz="2500" dirty="0">
                <a:solidFill>
                  <a:schemeClr val="tx1"/>
                </a:solidFill>
              </a:rPr>
              <a:t>“occupational diseases” means any departure from health occasioned by exposure to any factor or hazard in the workplace.</a:t>
            </a:r>
          </a:p>
          <a:p>
            <a:pPr marL="0" indent="0" algn="just">
              <a:lnSpc>
                <a:spcPct val="120000"/>
              </a:lnSpc>
              <a:spcBef>
                <a:spcPts val="0"/>
              </a:spcBef>
              <a:buClrTx/>
              <a:buNone/>
            </a:pPr>
            <a:r>
              <a:rPr lang="en-US" sz="2500" dirty="0">
                <a:solidFill>
                  <a:schemeClr val="tx1"/>
                </a:solidFill>
              </a:rPr>
              <a:t>THE FACTORIES AND OTHER PLACES OF WORK ACT (MEDICAL EXAMINATION RULES), 2005</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Occupational diseases </a:t>
            </a:r>
          </a:p>
          <a:p>
            <a:pPr algn="just">
              <a:lnSpc>
                <a:spcPct val="120000"/>
              </a:lnSpc>
              <a:spcBef>
                <a:spcPts val="0"/>
              </a:spcBef>
              <a:buClrTx/>
              <a:buFont typeface="Wingdings" panose="05000000000000000000" pitchFamily="2" charset="2"/>
              <a:buChar char="q"/>
            </a:pPr>
            <a:r>
              <a:rPr lang="en-US" sz="2500" dirty="0">
                <a:solidFill>
                  <a:schemeClr val="tx1"/>
                </a:solidFill>
              </a:rPr>
              <a:t>An acute, recurring or chronic health problem caused by work conditions or practices </a:t>
            </a:r>
          </a:p>
          <a:p>
            <a:pPr algn="just">
              <a:lnSpc>
                <a:spcPct val="120000"/>
              </a:lnSpc>
              <a:spcBef>
                <a:spcPts val="0"/>
              </a:spcBef>
              <a:buClrTx/>
              <a:buFont typeface="Wingdings" panose="05000000000000000000" pitchFamily="2" charset="2"/>
              <a:buChar char="q"/>
            </a:pPr>
            <a:r>
              <a:rPr lang="en-US" sz="2500" dirty="0">
                <a:solidFill>
                  <a:schemeClr val="tx1"/>
                </a:solidFill>
              </a:rPr>
              <a:t>Any departure of health occasioned by exposure to any factor or hazard at the workplace</a:t>
            </a:r>
          </a:p>
          <a:p>
            <a:pPr algn="just">
              <a:lnSpc>
                <a:spcPct val="120000"/>
              </a:lnSpc>
              <a:spcBef>
                <a:spcPts val="0"/>
              </a:spcBef>
              <a:buClrTx/>
              <a:buFont typeface="Wingdings" panose="05000000000000000000" pitchFamily="2" charset="2"/>
              <a:buChar char="q"/>
            </a:pPr>
            <a:r>
              <a:rPr lang="en-US" sz="2500" dirty="0">
                <a:solidFill>
                  <a:schemeClr val="tx1"/>
                </a:solidFill>
              </a:rPr>
              <a:t>Any work related diseases are those with multiple causes where factors in the work environment may play a role in their progression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7881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586538"/>
          </a:xfrm>
        </p:spPr>
        <p:txBody>
          <a:bodyPr>
            <a:normAutofit/>
          </a:bodyPr>
          <a:lstStyle/>
          <a:p>
            <a:pPr marL="0" indent="0" algn="just">
              <a:lnSpc>
                <a:spcPct val="120000"/>
              </a:lnSpc>
              <a:spcBef>
                <a:spcPts val="0"/>
              </a:spcBef>
              <a:buClrTx/>
              <a:buNone/>
            </a:pPr>
            <a:r>
              <a:rPr lang="en-GB" sz="2600" b="1" dirty="0">
                <a:solidFill>
                  <a:srgbClr val="00B050"/>
                </a:solidFill>
              </a:rPr>
              <a:t>Introduction:</a:t>
            </a:r>
          </a:p>
          <a:p>
            <a:pPr marL="0" indent="0" algn="ctr">
              <a:lnSpc>
                <a:spcPct val="120000"/>
              </a:lnSpc>
              <a:spcBef>
                <a:spcPts val="0"/>
              </a:spcBef>
              <a:buClrTx/>
              <a:buNone/>
            </a:pPr>
            <a:r>
              <a:rPr lang="en-US" sz="2600" b="1" dirty="0">
                <a:solidFill>
                  <a:srgbClr val="00B050"/>
                </a:solidFill>
              </a:rPr>
              <a:t>Occupational Health and safety</a:t>
            </a:r>
          </a:p>
          <a:p>
            <a:pPr marL="0" indent="0" algn="just">
              <a:lnSpc>
                <a:spcPct val="120000"/>
              </a:lnSpc>
              <a:spcBef>
                <a:spcPts val="0"/>
              </a:spcBef>
              <a:buClrTx/>
              <a:buNone/>
            </a:pPr>
            <a:r>
              <a:rPr lang="en-GB" sz="2500" b="1" dirty="0">
                <a:solidFill>
                  <a:schemeClr val="tx1"/>
                </a:solidFill>
              </a:rPr>
              <a:t>TOPIC OUTLINE:</a:t>
            </a:r>
          </a:p>
          <a:p>
            <a:pPr algn="just">
              <a:lnSpc>
                <a:spcPct val="120000"/>
              </a:lnSpc>
              <a:spcBef>
                <a:spcPts val="0"/>
              </a:spcBef>
              <a:buClrTx/>
              <a:buFont typeface="Wingdings" panose="05000000000000000000" pitchFamily="2" charset="2"/>
              <a:buChar char="q"/>
            </a:pPr>
            <a:r>
              <a:rPr lang="en-GB" sz="2500" b="1" dirty="0">
                <a:solidFill>
                  <a:schemeClr val="tx1"/>
                </a:solidFill>
              </a:rPr>
              <a:t>Historical background</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Describe occupational health </a:t>
            </a:r>
          </a:p>
          <a:p>
            <a:pPr algn="just">
              <a:lnSpc>
                <a:spcPct val="120000"/>
              </a:lnSpc>
              <a:spcBef>
                <a:spcPts val="0"/>
              </a:spcBef>
              <a:buClrTx/>
              <a:buFont typeface="Wingdings" panose="05000000000000000000" pitchFamily="2" charset="2"/>
              <a:buChar char="q"/>
            </a:pPr>
            <a:r>
              <a:rPr lang="en-GB" sz="2500" b="1" dirty="0">
                <a:solidFill>
                  <a:schemeClr val="tx1"/>
                </a:solidFill>
              </a:rPr>
              <a:t>Terms related to occupational health</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Describe the aims and objectives of occupational health services </a:t>
            </a:r>
          </a:p>
          <a:p>
            <a:pPr algn="just">
              <a:lnSpc>
                <a:spcPct val="120000"/>
              </a:lnSpc>
              <a:spcBef>
                <a:spcPts val="0"/>
              </a:spcBef>
              <a:buClrTx/>
              <a:buFont typeface="Wingdings" panose="05000000000000000000" pitchFamily="2" charset="2"/>
              <a:buChar char="q"/>
            </a:pPr>
            <a:r>
              <a:rPr lang="en-US" sz="2500" b="1" dirty="0">
                <a:solidFill>
                  <a:schemeClr val="tx1"/>
                </a:solidFill>
              </a:rPr>
              <a:t>Describe occupational health hazards and </a:t>
            </a:r>
            <a:br>
              <a:rPr lang="en-US" sz="2500" b="1" dirty="0">
                <a:solidFill>
                  <a:schemeClr val="tx1"/>
                </a:solidFill>
              </a:rPr>
            </a:br>
            <a:r>
              <a:rPr lang="en-US" sz="2500" b="1" dirty="0">
                <a:solidFill>
                  <a:schemeClr val="tx1"/>
                </a:solidFill>
              </a:rPr>
              <a:t>their management </a:t>
            </a:r>
          </a:p>
          <a:p>
            <a:pPr algn="just">
              <a:lnSpc>
                <a:spcPct val="120000"/>
              </a:lnSpc>
              <a:spcBef>
                <a:spcPts val="0"/>
              </a:spcBef>
              <a:buClrTx/>
              <a:buFont typeface="Wingdings" panose="05000000000000000000" pitchFamily="2" charset="2"/>
              <a:buChar char="q"/>
            </a:pPr>
            <a:r>
              <a:rPr lang="en-US" sz="2500" b="1" dirty="0">
                <a:solidFill>
                  <a:schemeClr val="tx1"/>
                </a:solidFill>
              </a:rPr>
              <a:t>Understand in general the function, duties and role of an clinician in occupational health &amp; safety</a:t>
            </a: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An occupational disease is any chronic ailment that occurs as a result of work or occupational activity. It is an aspect of occupational safety and health</a:t>
            </a:r>
          </a:p>
          <a:p>
            <a:pPr algn="just">
              <a:lnSpc>
                <a:spcPct val="120000"/>
              </a:lnSpc>
              <a:spcBef>
                <a:spcPts val="0"/>
              </a:spcBef>
              <a:buClrTx/>
              <a:buFont typeface="Wingdings" panose="05000000000000000000" pitchFamily="2" charset="2"/>
              <a:buChar char="q"/>
            </a:pPr>
            <a:r>
              <a:rPr lang="en-US" sz="2500" dirty="0">
                <a:solidFill>
                  <a:schemeClr val="tx1"/>
                </a:solidFill>
              </a:rPr>
              <a:t>An “occupational disease” is any disease contracted primarily as a result of an exposure to risk factors arising from work activity</a:t>
            </a:r>
          </a:p>
          <a:p>
            <a:pPr algn="just">
              <a:lnSpc>
                <a:spcPct val="120000"/>
              </a:lnSpc>
              <a:spcBef>
                <a:spcPts val="0"/>
              </a:spcBef>
              <a:buClrTx/>
              <a:buFont typeface="Wingdings" panose="05000000000000000000" pitchFamily="2" charset="2"/>
              <a:buChar char="q"/>
            </a:pPr>
            <a:r>
              <a:rPr lang="en-US" sz="2500" dirty="0">
                <a:solidFill>
                  <a:schemeClr val="tx1"/>
                </a:solidFill>
              </a:rPr>
              <a:t>“Work-related diseases” have multiple causes, where factors in the work environment may play a role, together with other risk factors, in the development of such diseases.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46598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70C0"/>
                </a:solidFill>
              </a:rPr>
              <a:t>Elements in occupational disease</a:t>
            </a:r>
          </a:p>
          <a:p>
            <a:pPr algn="just">
              <a:lnSpc>
                <a:spcPct val="120000"/>
              </a:lnSpc>
              <a:spcBef>
                <a:spcPts val="0"/>
              </a:spcBef>
              <a:buClrTx/>
              <a:buFont typeface="Wingdings" panose="05000000000000000000" pitchFamily="2" charset="2"/>
              <a:buChar char="q"/>
            </a:pPr>
            <a:r>
              <a:rPr lang="en-US" sz="2800" dirty="0">
                <a:solidFill>
                  <a:schemeClr val="tx1"/>
                </a:solidFill>
              </a:rPr>
              <a:t>Two main elements are present in the definition of an occupational disease</a:t>
            </a:r>
          </a:p>
          <a:p>
            <a:pPr marL="457200" indent="-457200" algn="just">
              <a:lnSpc>
                <a:spcPct val="120000"/>
              </a:lnSpc>
              <a:spcBef>
                <a:spcPts val="0"/>
              </a:spcBef>
              <a:buClrTx/>
              <a:buFont typeface="+mj-lt"/>
              <a:buAutoNum type="arabicPeriod"/>
            </a:pPr>
            <a:r>
              <a:rPr lang="en-US" sz="2800" dirty="0">
                <a:solidFill>
                  <a:schemeClr val="tx1"/>
                </a:solidFill>
              </a:rPr>
              <a:t>The causal relationship between </a:t>
            </a:r>
            <a:r>
              <a:rPr lang="en-US" sz="2800" b="1" dirty="0">
                <a:solidFill>
                  <a:schemeClr val="tx1"/>
                </a:solidFill>
              </a:rPr>
              <a:t>exposure in a specific working environment</a:t>
            </a:r>
            <a:r>
              <a:rPr lang="en-US" sz="2800" dirty="0">
                <a:solidFill>
                  <a:schemeClr val="tx1"/>
                </a:solidFill>
              </a:rPr>
              <a:t> or work activity and a </a:t>
            </a:r>
            <a:r>
              <a:rPr lang="en-US" sz="2800" b="1" dirty="0">
                <a:solidFill>
                  <a:schemeClr val="tx1"/>
                </a:solidFill>
              </a:rPr>
              <a:t>specific disease</a:t>
            </a:r>
            <a:r>
              <a:rPr lang="en-US" sz="2800" dirty="0">
                <a:solidFill>
                  <a:schemeClr val="tx1"/>
                </a:solidFill>
              </a:rPr>
              <a:t>; and</a:t>
            </a:r>
          </a:p>
          <a:p>
            <a:pPr marL="457200" indent="-457200" algn="just">
              <a:lnSpc>
                <a:spcPct val="120000"/>
              </a:lnSpc>
              <a:spcBef>
                <a:spcPts val="0"/>
              </a:spcBef>
              <a:buClrTx/>
              <a:buFont typeface="+mj-lt"/>
              <a:buAutoNum type="arabicPeriod"/>
            </a:pPr>
            <a:r>
              <a:rPr lang="en-US" sz="2800" dirty="0">
                <a:solidFill>
                  <a:schemeClr val="tx1"/>
                </a:solidFill>
              </a:rPr>
              <a:t>The fact that the disease occurs among a group of exposed persons with a frequency </a:t>
            </a:r>
            <a:r>
              <a:rPr lang="en-US" sz="2800" b="1" dirty="0">
                <a:solidFill>
                  <a:schemeClr val="tx1"/>
                </a:solidFill>
              </a:rPr>
              <a:t>above the average </a:t>
            </a:r>
            <a:r>
              <a:rPr lang="en-US" sz="2800" dirty="0">
                <a:solidFill>
                  <a:schemeClr val="tx1"/>
                </a:solidFill>
              </a:rPr>
              <a:t>morbidity of the rest of the population.</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2547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70C0"/>
                </a:solidFill>
              </a:rPr>
              <a:t>Classification of Occupational diseases</a:t>
            </a:r>
          </a:p>
          <a:p>
            <a:pPr marL="457200" indent="-457200" algn="just">
              <a:lnSpc>
                <a:spcPct val="120000"/>
              </a:lnSpc>
              <a:spcBef>
                <a:spcPts val="0"/>
              </a:spcBef>
              <a:buClrTx/>
              <a:buFont typeface="+mj-lt"/>
              <a:buAutoNum type="arabicPeriod"/>
            </a:pPr>
            <a:r>
              <a:rPr lang="en-US" sz="2800" dirty="0">
                <a:solidFill>
                  <a:schemeClr val="tx1"/>
                </a:solidFill>
              </a:rPr>
              <a:t>According to causative agent(s)</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Chemical agents- mercury, beryllium, lead</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Physical agents – noise, vibration, radiation</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Biological agents- brucellosis, Hepatitis, HIV, TB, Anthrax</a:t>
            </a:r>
          </a:p>
          <a:p>
            <a:pPr marL="457200" indent="-457200" algn="just">
              <a:lnSpc>
                <a:spcPct val="120000"/>
              </a:lnSpc>
              <a:spcBef>
                <a:spcPts val="0"/>
              </a:spcBef>
              <a:buClrTx/>
              <a:buFont typeface="+mj-lt"/>
              <a:buAutoNum type="arabicPeriod"/>
            </a:pPr>
            <a:r>
              <a:rPr lang="en-US" sz="2800" dirty="0">
                <a:solidFill>
                  <a:schemeClr val="tx1"/>
                </a:solidFill>
              </a:rPr>
              <a:t>According to target organ systems</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Respiratory</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Skin</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Musculoskeletal</a:t>
            </a:r>
          </a:p>
          <a:p>
            <a:pPr marL="857250" lvl="1" indent="-457200" algn="just">
              <a:lnSpc>
                <a:spcPct val="120000"/>
              </a:lnSpc>
              <a:spcBef>
                <a:spcPts val="0"/>
              </a:spcBef>
              <a:buClrTx/>
              <a:buFont typeface="Wingdings" panose="05000000000000000000" pitchFamily="2" charset="2"/>
              <a:buChar char="q"/>
            </a:pPr>
            <a:r>
              <a:rPr lang="en-US" sz="2800" dirty="0">
                <a:solidFill>
                  <a:schemeClr val="tx1"/>
                </a:solidFill>
              </a:rPr>
              <a:t>Mental and behavioural disorders</a:t>
            </a:r>
          </a:p>
          <a:p>
            <a:pPr marL="457200" indent="-457200" algn="just">
              <a:lnSpc>
                <a:spcPct val="120000"/>
              </a:lnSpc>
              <a:spcBef>
                <a:spcPts val="0"/>
              </a:spcBef>
              <a:buClrTx/>
              <a:buFont typeface="+mj-lt"/>
              <a:buAutoNum type="arabicPeriod"/>
            </a:pPr>
            <a:r>
              <a:rPr lang="en-US" sz="2800" dirty="0">
                <a:solidFill>
                  <a:schemeClr val="tx1"/>
                </a:solidFill>
              </a:rPr>
              <a:t>Occupational cancers</a:t>
            </a:r>
          </a:p>
          <a:p>
            <a:pPr marL="457200" indent="-457200" algn="just">
              <a:lnSpc>
                <a:spcPct val="120000"/>
              </a:lnSpc>
              <a:spcBef>
                <a:spcPts val="0"/>
              </a:spcBef>
              <a:buClrTx/>
              <a:buFont typeface="+mj-lt"/>
              <a:buAutoNum type="arabicPeriod"/>
            </a:pPr>
            <a:r>
              <a:rPr lang="en-US" sz="2800" dirty="0">
                <a:solidFill>
                  <a:schemeClr val="tx1"/>
                </a:solidFill>
              </a:rPr>
              <a:t>Others</a:t>
            </a:r>
          </a:p>
          <a:p>
            <a:pPr marL="0" indent="0" algn="just">
              <a:buNone/>
            </a:pPr>
            <a:endParaRPr lang="en-US" sz="2800" dirty="0"/>
          </a:p>
          <a:p>
            <a:pPr marL="0" indent="0" algn="just">
              <a:buNone/>
            </a:pPr>
            <a:r>
              <a:rPr lang="en-US" sz="2800" dirty="0">
                <a:solidFill>
                  <a:schemeClr val="tx1"/>
                </a:solidFill>
              </a:rPr>
              <a:t>Classifications of occupational diseases have been developed mainly for two purposes: (1) notification for labour safety and health surveillance and (2) compensation</a:t>
            </a:r>
            <a:endParaRPr lang="en-US" sz="2800" dirty="0"/>
          </a:p>
          <a:p>
            <a:pPr marL="0" indent="0" algn="just">
              <a:buNone/>
            </a:pP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26104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Classifications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4022244"/>
              </p:ext>
            </p:extLst>
          </p:nvPr>
        </p:nvGraphicFramePr>
        <p:xfrm>
          <a:off x="85725" y="730618"/>
          <a:ext cx="8905875" cy="5956032"/>
        </p:xfrm>
        <a:graphic>
          <a:graphicData uri="http://schemas.openxmlformats.org/drawingml/2006/table">
            <a:tbl>
              <a:tblPr firstRow="1" bandRow="1">
                <a:tableStyleId>{5C22544A-7EE6-4342-B048-85BDC9FD1C3A}</a:tableStyleId>
              </a:tblPr>
              <a:tblGrid>
                <a:gridCol w="577232">
                  <a:extLst>
                    <a:ext uri="{9D8B030D-6E8A-4147-A177-3AD203B41FA5}">
                      <a16:colId xmlns:a16="http://schemas.microsoft.com/office/drawing/2014/main" val="1922950749"/>
                    </a:ext>
                  </a:extLst>
                </a:gridCol>
                <a:gridCol w="1401851">
                  <a:extLst>
                    <a:ext uri="{9D8B030D-6E8A-4147-A177-3AD203B41FA5}">
                      <a16:colId xmlns:a16="http://schemas.microsoft.com/office/drawing/2014/main" val="2904438042"/>
                    </a:ext>
                  </a:extLst>
                </a:gridCol>
                <a:gridCol w="1721390">
                  <a:extLst>
                    <a:ext uri="{9D8B030D-6E8A-4147-A177-3AD203B41FA5}">
                      <a16:colId xmlns:a16="http://schemas.microsoft.com/office/drawing/2014/main" val="2251948693"/>
                    </a:ext>
                  </a:extLst>
                </a:gridCol>
                <a:gridCol w="5205402">
                  <a:extLst>
                    <a:ext uri="{9D8B030D-6E8A-4147-A177-3AD203B41FA5}">
                      <a16:colId xmlns:a16="http://schemas.microsoft.com/office/drawing/2014/main" val="390421692"/>
                    </a:ext>
                  </a:extLst>
                </a:gridCol>
              </a:tblGrid>
              <a:tr h="1039745">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Class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Example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Diseases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569859"/>
                  </a:ext>
                </a:extLst>
              </a:tr>
              <a:tr h="1117338">
                <a:tc rowSpan="8">
                  <a:txBody>
                    <a:bodyPr/>
                    <a:lstStyle/>
                    <a:p>
                      <a:r>
                        <a:rPr lang="en-GB" sz="2000" dirty="0">
                          <a:solidFill>
                            <a:schemeClr val="tx1"/>
                          </a:solidFill>
                        </a:rPr>
                        <a:t>1</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r>
                        <a:rPr lang="en-US" sz="2000" dirty="0">
                          <a:solidFill>
                            <a:schemeClr val="tx1"/>
                          </a:solidFill>
                        </a:rPr>
                        <a:t>Physical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Heat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Heat hyperpyrexia, heat exhaustion, heat syncope, heat cramps, burn and local effects such as prickly heat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925982"/>
                  </a:ext>
                </a:extLst>
              </a:tr>
              <a:tr h="446935">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Cold</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Trench foot, frost bite, chilblains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509223"/>
                  </a:ext>
                </a:extLst>
              </a:tr>
              <a:tr h="446935">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Light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Occupational cataract, miner’s nystagmus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028899"/>
                  </a:ext>
                </a:extLst>
              </a:tr>
              <a:tr h="446935">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Noise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Occupational deafness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34184"/>
                  </a:ext>
                </a:extLst>
              </a:tr>
              <a:tr h="782137">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Radiation</a:t>
                      </a: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Cancer, </a:t>
                      </a:r>
                      <a:r>
                        <a:rPr lang="en-US" sz="2000" dirty="0" err="1">
                          <a:solidFill>
                            <a:schemeClr val="tx1"/>
                          </a:solidFill>
                        </a:rPr>
                        <a:t>leukaemia</a:t>
                      </a:r>
                      <a:r>
                        <a:rPr lang="en-US" sz="2000" dirty="0">
                          <a:solidFill>
                            <a:schemeClr val="tx1"/>
                          </a:solidFill>
                        </a:rPr>
                        <a:t>, aplastic </a:t>
                      </a:r>
                      <a:r>
                        <a:rPr lang="en-US" sz="2000" dirty="0" err="1">
                          <a:solidFill>
                            <a:schemeClr val="tx1"/>
                          </a:solidFill>
                        </a:rPr>
                        <a:t>anaemia</a:t>
                      </a:r>
                      <a:r>
                        <a:rPr lang="en-US" sz="2000" dirty="0">
                          <a:solidFill>
                            <a:schemeClr val="tx1"/>
                          </a:solidFill>
                        </a:rPr>
                        <a:t>, pancytopenia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867135"/>
                  </a:ext>
                </a:extLst>
              </a:tr>
              <a:tr h="782137">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Mechanical Injuries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accidents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657482"/>
                  </a:ext>
                </a:extLst>
              </a:tr>
              <a:tr h="446935">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Burns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059110"/>
                  </a:ext>
                </a:extLst>
              </a:tr>
              <a:tr h="446935">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Pressure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891407"/>
                  </a:ext>
                </a:extLst>
              </a:tr>
            </a:tbl>
          </a:graphicData>
        </a:graphic>
      </p:graphicFrame>
    </p:spTree>
    <p:extLst>
      <p:ext uri="{BB962C8B-B14F-4D97-AF65-F5344CB8AC3E}">
        <p14:creationId xmlns:p14="http://schemas.microsoft.com/office/powerpoint/2010/main" val="18892168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Classifications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666065"/>
              </p:ext>
            </p:extLst>
          </p:nvPr>
        </p:nvGraphicFramePr>
        <p:xfrm>
          <a:off x="85725" y="730618"/>
          <a:ext cx="8905875" cy="6040146"/>
        </p:xfrm>
        <a:graphic>
          <a:graphicData uri="http://schemas.openxmlformats.org/drawingml/2006/table">
            <a:tbl>
              <a:tblPr firstRow="1" bandRow="1">
                <a:tableStyleId>{5C22544A-7EE6-4342-B048-85BDC9FD1C3A}</a:tableStyleId>
              </a:tblPr>
              <a:tblGrid>
                <a:gridCol w="577232">
                  <a:extLst>
                    <a:ext uri="{9D8B030D-6E8A-4147-A177-3AD203B41FA5}">
                      <a16:colId xmlns:a16="http://schemas.microsoft.com/office/drawing/2014/main" val="1922950749"/>
                    </a:ext>
                  </a:extLst>
                </a:gridCol>
                <a:gridCol w="1401851">
                  <a:extLst>
                    <a:ext uri="{9D8B030D-6E8A-4147-A177-3AD203B41FA5}">
                      <a16:colId xmlns:a16="http://schemas.microsoft.com/office/drawing/2014/main" val="2904438042"/>
                    </a:ext>
                  </a:extLst>
                </a:gridCol>
                <a:gridCol w="2126192">
                  <a:extLst>
                    <a:ext uri="{9D8B030D-6E8A-4147-A177-3AD203B41FA5}">
                      <a16:colId xmlns:a16="http://schemas.microsoft.com/office/drawing/2014/main" val="2251948693"/>
                    </a:ext>
                  </a:extLst>
                </a:gridCol>
                <a:gridCol w="4800600">
                  <a:extLst>
                    <a:ext uri="{9D8B030D-6E8A-4147-A177-3AD203B41FA5}">
                      <a16:colId xmlns:a16="http://schemas.microsoft.com/office/drawing/2014/main" val="390421692"/>
                    </a:ext>
                  </a:extLst>
                </a:gridCol>
              </a:tblGrid>
              <a:tr h="114287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Class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Example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Diseases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569859"/>
                  </a:ext>
                </a:extLst>
              </a:tr>
              <a:tr h="770571">
                <a:tc rowSpan="4">
                  <a:txBody>
                    <a:bodyPr/>
                    <a:lstStyle/>
                    <a:p>
                      <a:r>
                        <a:rPr lang="en-GB" sz="2000" dirty="0">
                          <a:solidFill>
                            <a:schemeClr val="tx1"/>
                          </a:solidFill>
                        </a:rPr>
                        <a:t>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r>
                        <a:rPr lang="en-US" sz="2000" dirty="0">
                          <a:solidFill>
                            <a:schemeClr val="tx1"/>
                          </a:solidFill>
                        </a:rPr>
                        <a:t>Chemical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Gases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CO2, CO, </a:t>
                      </a:r>
                      <a:r>
                        <a:rPr lang="en-US" sz="2000" dirty="0" err="1">
                          <a:solidFill>
                            <a:schemeClr val="tx1"/>
                          </a:solidFill>
                        </a:rPr>
                        <a:t>HCN</a:t>
                      </a:r>
                      <a:r>
                        <a:rPr lang="en-US" sz="2000" dirty="0">
                          <a:solidFill>
                            <a:schemeClr val="tx1"/>
                          </a:solidFill>
                        </a:rPr>
                        <a:t>, CS2, NH3, N2, H2s, </a:t>
                      </a:r>
                      <a:r>
                        <a:rPr lang="en-US" sz="2000" dirty="0" err="1">
                          <a:solidFill>
                            <a:schemeClr val="tx1"/>
                          </a:solidFill>
                        </a:rPr>
                        <a:t>HCL</a:t>
                      </a:r>
                      <a:r>
                        <a:rPr lang="en-US" sz="2000" dirty="0">
                          <a:solidFill>
                            <a:schemeClr val="tx1"/>
                          </a:solidFill>
                        </a:rPr>
                        <a:t>, SO2 these cause gas poisoning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925982"/>
                  </a:ext>
                </a:extLst>
              </a:tr>
              <a:tr h="2445726">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Dusts (pneumoconiosis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Inorganic dusts: - (a)Coal dust - </a:t>
                      </a:r>
                      <a:r>
                        <a:rPr lang="en-US" sz="2000" dirty="0" err="1">
                          <a:solidFill>
                            <a:schemeClr val="tx1"/>
                          </a:solidFill>
                        </a:rPr>
                        <a:t>Anthracosis</a:t>
                      </a:r>
                      <a:r>
                        <a:rPr lang="en-US" sz="2000" dirty="0">
                          <a:solidFill>
                            <a:schemeClr val="tx1"/>
                          </a:solidFill>
                        </a:rPr>
                        <a:t> (b)Silica - Silicosis (c)Asbestos - Asbestosis, Lung cancer, (d)Iron – </a:t>
                      </a:r>
                      <a:r>
                        <a:rPr lang="en-US" sz="2000" dirty="0" err="1">
                          <a:solidFill>
                            <a:schemeClr val="tx1"/>
                          </a:solidFill>
                        </a:rPr>
                        <a:t>Siderosis</a:t>
                      </a:r>
                      <a:r>
                        <a:rPr lang="en-US" sz="2000" dirty="0">
                          <a:solidFill>
                            <a:schemeClr val="tx1"/>
                          </a:solidFill>
                        </a:rPr>
                        <a:t>; Organic (vegetables) Dusts: - (a)Cane fibers </a:t>
                      </a:r>
                      <a:r>
                        <a:rPr lang="en-US" sz="2000" dirty="0" err="1">
                          <a:solidFill>
                            <a:schemeClr val="tx1"/>
                          </a:solidFill>
                        </a:rPr>
                        <a:t>Bagassosis</a:t>
                      </a:r>
                      <a:r>
                        <a:rPr lang="en-US" sz="2000" dirty="0">
                          <a:solidFill>
                            <a:schemeClr val="tx1"/>
                          </a:solidFill>
                        </a:rPr>
                        <a:t> (b)Cotton Dust Byssinosis; Tobacco </a:t>
                      </a:r>
                      <a:r>
                        <a:rPr lang="en-US" sz="2000" dirty="0" err="1">
                          <a:solidFill>
                            <a:schemeClr val="tx1"/>
                          </a:solidFill>
                        </a:rPr>
                        <a:t>Tobacossis</a:t>
                      </a:r>
                      <a:r>
                        <a:rPr lang="en-US" sz="2000" dirty="0">
                          <a:solidFill>
                            <a:schemeClr val="tx1"/>
                          </a:solidFill>
                        </a:rPr>
                        <a:t>; Hay or grain dust Farmer’s lung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509223"/>
                  </a:ext>
                </a:extLst>
              </a:tr>
              <a:tr h="1105602">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Metals and their compounds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Toxic hazards from lead, mercury, cadmium, manganese, beryllium, arsenic, chromium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028899"/>
                  </a:ext>
                </a:extLst>
              </a:tr>
              <a:tr h="491263">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Chemicals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Acids, </a:t>
                      </a:r>
                      <a:r>
                        <a:rPr lang="en-US" sz="2000" dirty="0" err="1">
                          <a:solidFill>
                            <a:schemeClr val="tx1"/>
                          </a:solidFill>
                        </a:rPr>
                        <a:t>alkalies</a:t>
                      </a:r>
                      <a:r>
                        <a:rPr lang="en-US" sz="2000" dirty="0">
                          <a:solidFill>
                            <a:schemeClr val="tx1"/>
                          </a:solidFill>
                        </a:rPr>
                        <a:t>, pesticides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34184"/>
                  </a:ext>
                </a:extLst>
              </a:tr>
            </a:tbl>
          </a:graphicData>
        </a:graphic>
      </p:graphicFrame>
    </p:spTree>
    <p:extLst>
      <p:ext uri="{BB962C8B-B14F-4D97-AF65-F5344CB8AC3E}">
        <p14:creationId xmlns:p14="http://schemas.microsoft.com/office/powerpoint/2010/main" val="27927196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Classifications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97593255"/>
              </p:ext>
            </p:extLst>
          </p:nvPr>
        </p:nvGraphicFramePr>
        <p:xfrm>
          <a:off x="85725" y="730618"/>
          <a:ext cx="8905875" cy="6046071"/>
        </p:xfrm>
        <a:graphic>
          <a:graphicData uri="http://schemas.openxmlformats.org/drawingml/2006/table">
            <a:tbl>
              <a:tblPr firstRow="1" bandRow="1">
                <a:tableStyleId>{5C22544A-7EE6-4342-B048-85BDC9FD1C3A}</a:tableStyleId>
              </a:tblPr>
              <a:tblGrid>
                <a:gridCol w="577232">
                  <a:extLst>
                    <a:ext uri="{9D8B030D-6E8A-4147-A177-3AD203B41FA5}">
                      <a16:colId xmlns:a16="http://schemas.microsoft.com/office/drawing/2014/main" val="1922950749"/>
                    </a:ext>
                  </a:extLst>
                </a:gridCol>
                <a:gridCol w="2156443">
                  <a:extLst>
                    <a:ext uri="{9D8B030D-6E8A-4147-A177-3AD203B41FA5}">
                      <a16:colId xmlns:a16="http://schemas.microsoft.com/office/drawing/2014/main" val="2904438042"/>
                    </a:ext>
                  </a:extLst>
                </a:gridCol>
                <a:gridCol w="1676400">
                  <a:extLst>
                    <a:ext uri="{9D8B030D-6E8A-4147-A177-3AD203B41FA5}">
                      <a16:colId xmlns:a16="http://schemas.microsoft.com/office/drawing/2014/main" val="2251948693"/>
                    </a:ext>
                  </a:extLst>
                </a:gridCol>
                <a:gridCol w="4495800">
                  <a:extLst>
                    <a:ext uri="{9D8B030D-6E8A-4147-A177-3AD203B41FA5}">
                      <a16:colId xmlns:a16="http://schemas.microsoft.com/office/drawing/2014/main" val="390421692"/>
                    </a:ext>
                  </a:extLst>
                </a:gridCol>
              </a:tblGrid>
              <a:tr h="1108311">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Class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Example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Diseases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569859"/>
                  </a:ext>
                </a:extLst>
              </a:tr>
              <a:tr h="747270">
                <a:tc rowSpan="3">
                  <a:txBody>
                    <a:bodyPr/>
                    <a:lstStyle/>
                    <a:p>
                      <a:r>
                        <a:rPr lang="en-GB" sz="2400" dirty="0">
                          <a:solidFill>
                            <a:schemeClr val="tx1"/>
                          </a:solidFill>
                        </a:rPr>
                        <a:t>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2400" dirty="0">
                          <a:solidFill>
                            <a:schemeClr val="tx1"/>
                          </a:solidFill>
                        </a:rPr>
                        <a:t>Biological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Brucellosis, leptospirosis, anthrax, tetanus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925982"/>
                  </a:ext>
                </a:extLst>
              </a:tr>
              <a:tr h="412343">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Encephalitis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509223"/>
                  </a:ext>
                </a:extLst>
              </a:tr>
              <a:tr h="729529">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Fungi, parasites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rPr>
                        <a:t>actinomycosis</a:t>
                      </a:r>
                      <a:r>
                        <a:rPr lang="en-US" sz="2400" dirty="0">
                          <a:solidFill>
                            <a:schemeClr val="tx1"/>
                          </a:solidFill>
                        </a:rPr>
                        <a:t>, </a:t>
                      </a:r>
                      <a:r>
                        <a:rPr lang="en-US" sz="2400" dirty="0" err="1">
                          <a:solidFill>
                            <a:schemeClr val="tx1"/>
                          </a:solidFill>
                        </a:rPr>
                        <a:t>hydatidosis</a:t>
                      </a:r>
                      <a:r>
                        <a:rPr lang="en-US" sz="2400" dirty="0">
                          <a:solidFill>
                            <a:schemeClr val="tx1"/>
                          </a:solidFill>
                        </a:rPr>
                        <a:t>, psittacosis, fungal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028899"/>
                  </a:ext>
                </a:extLst>
              </a:tr>
              <a:tr h="729529">
                <a:tc>
                  <a:txBody>
                    <a:bodyPr/>
                    <a:lstStyle/>
                    <a:p>
                      <a:r>
                        <a:rPr lang="en-GB" sz="2400" dirty="0">
                          <a:solidFill>
                            <a:schemeClr val="tx1"/>
                          </a:solidFill>
                        </a:rPr>
                        <a:t>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Occupational cancers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Cancer of skin, lungs, bladder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124704"/>
                  </a:ext>
                </a:extLst>
              </a:tr>
              <a:tr h="729529">
                <a:tc>
                  <a:txBody>
                    <a:bodyPr/>
                    <a:lstStyle/>
                    <a:p>
                      <a:r>
                        <a:rPr lang="en-GB" sz="2400" dirty="0">
                          <a:solidFill>
                            <a:schemeClr val="tx1"/>
                          </a:solidFill>
                        </a:rPr>
                        <a:t>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Occupational dermatosis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Dermatitis, eczema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7542360"/>
                  </a:ext>
                </a:extLst>
              </a:tr>
              <a:tr h="1137997">
                <a:tc>
                  <a:txBody>
                    <a:bodyPr/>
                    <a:lstStyle/>
                    <a:p>
                      <a:r>
                        <a:rPr lang="en-GB" sz="2400" dirty="0">
                          <a:solidFill>
                            <a:schemeClr val="tx1"/>
                          </a:solidFill>
                        </a:rPr>
                        <a:t>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Psychological origin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dirty="0" err="1">
                          <a:solidFill>
                            <a:schemeClr val="tx1"/>
                          </a:solidFill>
                        </a:rPr>
                        <a:t>Industrial</a:t>
                      </a:r>
                      <a:r>
                        <a:rPr lang="fr-FR" sz="2400" dirty="0">
                          <a:solidFill>
                            <a:schemeClr val="tx1"/>
                          </a:solidFill>
                        </a:rPr>
                        <a:t> </a:t>
                      </a:r>
                      <a:r>
                        <a:rPr lang="fr-FR" sz="2400" dirty="0" err="1">
                          <a:solidFill>
                            <a:schemeClr val="tx1"/>
                          </a:solidFill>
                        </a:rPr>
                        <a:t>neurosis</a:t>
                      </a:r>
                      <a:r>
                        <a:rPr lang="fr-FR" sz="2400" dirty="0">
                          <a:solidFill>
                            <a:schemeClr val="tx1"/>
                          </a:solidFill>
                        </a:rPr>
                        <a:t>, hypertension, </a:t>
                      </a:r>
                      <a:r>
                        <a:rPr lang="fr-FR" sz="2400" dirty="0" err="1">
                          <a:solidFill>
                            <a:schemeClr val="tx1"/>
                          </a:solidFill>
                        </a:rPr>
                        <a:t>peptic</a:t>
                      </a:r>
                      <a:r>
                        <a:rPr lang="fr-FR" sz="2400" dirty="0">
                          <a:solidFill>
                            <a:schemeClr val="tx1"/>
                          </a:solidFill>
                        </a:rPr>
                        <a:t> </a:t>
                      </a:r>
                      <a:r>
                        <a:rPr lang="fr-FR" sz="2400" dirty="0" err="1">
                          <a:solidFill>
                            <a:schemeClr val="tx1"/>
                          </a:solidFill>
                        </a:rPr>
                        <a:t>ulcer</a:t>
                      </a:r>
                      <a:r>
                        <a:rPr lang="fr-FR" sz="2400" dirty="0">
                          <a:solidFill>
                            <a:schemeClr val="tx1"/>
                          </a:solidFill>
                        </a:rPr>
                        <a:t>, etc.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355729"/>
                  </a:ext>
                </a:extLst>
              </a:tr>
            </a:tbl>
          </a:graphicData>
        </a:graphic>
      </p:graphicFrame>
    </p:spTree>
    <p:extLst>
      <p:ext uri="{BB962C8B-B14F-4D97-AF65-F5344CB8AC3E}">
        <p14:creationId xmlns:p14="http://schemas.microsoft.com/office/powerpoint/2010/main" val="1626496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Reasons for  identifying occupational diseases</a:t>
            </a:r>
          </a:p>
          <a:p>
            <a:pPr algn="just">
              <a:lnSpc>
                <a:spcPct val="120000"/>
              </a:lnSpc>
              <a:spcBef>
                <a:spcPts val="0"/>
              </a:spcBef>
              <a:buClrTx/>
              <a:buFont typeface="Wingdings" panose="05000000000000000000" pitchFamily="2" charset="2"/>
              <a:buChar char="q"/>
            </a:pPr>
            <a:r>
              <a:rPr lang="en-US" sz="2500" dirty="0">
                <a:solidFill>
                  <a:schemeClr val="tx1"/>
                </a:solidFill>
              </a:rPr>
              <a:t>For 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For Compensation</a:t>
            </a:r>
          </a:p>
          <a:p>
            <a:pPr algn="just">
              <a:lnSpc>
                <a:spcPct val="120000"/>
              </a:lnSpc>
              <a:spcBef>
                <a:spcPts val="0"/>
              </a:spcBef>
              <a:buClrTx/>
              <a:buFont typeface="Wingdings" panose="05000000000000000000" pitchFamily="2" charset="2"/>
              <a:buChar char="q"/>
            </a:pPr>
            <a:r>
              <a:rPr lang="en-US" sz="2500" dirty="0">
                <a:solidFill>
                  <a:schemeClr val="tx1"/>
                </a:solidFill>
              </a:rPr>
              <a:t>To improve on health surveillance of workers </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rgbClr val="0070C0"/>
                </a:solidFill>
              </a:rPr>
              <a:t>Factors influencing occurrence of occupational diseases</a:t>
            </a:r>
          </a:p>
          <a:p>
            <a:pPr marL="0" indent="0" algn="just">
              <a:lnSpc>
                <a:spcPct val="120000"/>
              </a:lnSpc>
              <a:spcBef>
                <a:spcPts val="0"/>
              </a:spcBef>
              <a:buClrTx/>
              <a:buNone/>
            </a:pPr>
            <a:r>
              <a:rPr lang="en-US" sz="2500" dirty="0">
                <a:solidFill>
                  <a:schemeClr val="tx1"/>
                </a:solidFill>
              </a:rPr>
              <a:t>(a) Individual susceptibility</a:t>
            </a:r>
          </a:p>
          <a:p>
            <a:pPr marL="0" indent="0" algn="just">
              <a:lnSpc>
                <a:spcPct val="120000"/>
              </a:lnSpc>
              <a:spcBef>
                <a:spcPts val="0"/>
              </a:spcBef>
              <a:buClrTx/>
              <a:buNone/>
            </a:pPr>
            <a:r>
              <a:rPr lang="en-US" sz="2500" dirty="0">
                <a:solidFill>
                  <a:schemeClr val="tx1"/>
                </a:solidFill>
              </a:rPr>
              <a:t>(b) Age/Sex</a:t>
            </a:r>
          </a:p>
          <a:p>
            <a:pPr marL="0" indent="0" algn="just">
              <a:lnSpc>
                <a:spcPct val="120000"/>
              </a:lnSpc>
              <a:spcBef>
                <a:spcPts val="0"/>
              </a:spcBef>
              <a:buClrTx/>
              <a:buNone/>
            </a:pPr>
            <a:r>
              <a:rPr lang="en-US" sz="2500" dirty="0">
                <a:solidFill>
                  <a:schemeClr val="tx1"/>
                </a:solidFill>
              </a:rPr>
              <a:t>(c) Personal characteristics and social culture factors</a:t>
            </a:r>
          </a:p>
          <a:p>
            <a:pPr marL="0" indent="0" algn="just">
              <a:lnSpc>
                <a:spcPct val="120000"/>
              </a:lnSpc>
              <a:spcBef>
                <a:spcPts val="0"/>
              </a:spcBef>
              <a:buClrTx/>
              <a:buNone/>
            </a:pPr>
            <a:r>
              <a:rPr lang="en-US" sz="2500" dirty="0">
                <a:solidFill>
                  <a:schemeClr val="tx1"/>
                </a:solidFill>
              </a:rPr>
              <a:t>(d) Amount of exposure (Dose)</a:t>
            </a:r>
          </a:p>
          <a:p>
            <a:pPr marL="0" indent="0" algn="just">
              <a:lnSpc>
                <a:spcPct val="120000"/>
              </a:lnSpc>
              <a:spcBef>
                <a:spcPts val="0"/>
              </a:spcBef>
              <a:buClrTx/>
              <a:buNone/>
            </a:pPr>
            <a:r>
              <a:rPr lang="en-US" sz="2500" dirty="0">
                <a:solidFill>
                  <a:schemeClr val="tx1"/>
                </a:solidFill>
              </a:rPr>
              <a:t>(e) Duration of exposure (Time)</a:t>
            </a:r>
          </a:p>
          <a:p>
            <a:pPr marL="0" indent="0" algn="just">
              <a:lnSpc>
                <a:spcPct val="120000"/>
              </a:lnSpc>
              <a:spcBef>
                <a:spcPts val="0"/>
              </a:spcBef>
              <a:buClrTx/>
              <a:buNone/>
            </a:pPr>
            <a:r>
              <a:rPr lang="en-US" sz="2500" dirty="0">
                <a:solidFill>
                  <a:schemeClr val="tx1"/>
                </a:solidFill>
              </a:rPr>
              <a:t>(f) Extent and type of exposure (inhalation, ingestion , Skin)</a:t>
            </a:r>
          </a:p>
          <a:p>
            <a:pPr marL="0" indent="0" algn="just">
              <a:lnSpc>
                <a:spcPct val="120000"/>
              </a:lnSpc>
              <a:spcBef>
                <a:spcPts val="0"/>
              </a:spcBef>
              <a:buClrTx/>
              <a:buNone/>
            </a:pPr>
            <a:r>
              <a:rPr lang="en-US" sz="2500" dirty="0">
                <a:solidFill>
                  <a:schemeClr val="tx1"/>
                </a:solidFill>
              </a:rPr>
              <a:t>(g) Nutritional status</a:t>
            </a:r>
          </a:p>
          <a:p>
            <a:pPr marL="0" indent="0" algn="just">
              <a:lnSpc>
                <a:spcPct val="120000"/>
              </a:lnSpc>
              <a:spcBef>
                <a:spcPts val="0"/>
              </a:spcBef>
              <a:buClrTx/>
              <a:buNone/>
            </a:pPr>
            <a:r>
              <a:rPr lang="en-US" sz="2500" dirty="0">
                <a:solidFill>
                  <a:schemeClr val="tx1"/>
                </a:solidFill>
              </a:rPr>
              <a:t>(h) Prevailing health status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99376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Occurrence of occupational diseases </a:t>
            </a:r>
          </a:p>
          <a:p>
            <a:pPr algn="just">
              <a:lnSpc>
                <a:spcPct val="120000"/>
              </a:lnSpc>
              <a:spcBef>
                <a:spcPts val="0"/>
              </a:spcBef>
              <a:buClrTx/>
              <a:buFont typeface="Wingdings" panose="05000000000000000000" pitchFamily="2" charset="2"/>
              <a:buChar char="q"/>
            </a:pPr>
            <a:r>
              <a:rPr lang="en-US" sz="2500" dirty="0">
                <a:solidFill>
                  <a:schemeClr val="tx1"/>
                </a:solidFill>
              </a:rPr>
              <a:t>Work-related diseases are multifactorial and often occur among the general population</a:t>
            </a:r>
          </a:p>
          <a:p>
            <a:pPr algn="just">
              <a:lnSpc>
                <a:spcPct val="120000"/>
              </a:lnSpc>
              <a:spcBef>
                <a:spcPts val="0"/>
              </a:spcBef>
              <a:buClrTx/>
              <a:buFont typeface="Wingdings" panose="05000000000000000000" pitchFamily="2" charset="2"/>
              <a:buChar char="q"/>
            </a:pPr>
            <a:r>
              <a:rPr lang="en-US" sz="2500" dirty="0">
                <a:solidFill>
                  <a:schemeClr val="tx1"/>
                </a:solidFill>
              </a:rPr>
              <a:t>Examples:</a:t>
            </a:r>
          </a:p>
          <a:p>
            <a:pPr lvl="1" algn="just">
              <a:lnSpc>
                <a:spcPct val="120000"/>
              </a:lnSpc>
              <a:spcBef>
                <a:spcPts val="0"/>
              </a:spcBef>
              <a:buClrTx/>
              <a:buFont typeface="Wingdings" panose="05000000000000000000" pitchFamily="2" charset="2"/>
              <a:buChar char="§"/>
            </a:pPr>
            <a:r>
              <a:rPr lang="en-US" sz="2300" dirty="0">
                <a:solidFill>
                  <a:schemeClr val="tx1"/>
                </a:solidFill>
              </a:rPr>
              <a:t>Hypertension, </a:t>
            </a:r>
          </a:p>
          <a:p>
            <a:pPr lvl="1" algn="just">
              <a:lnSpc>
                <a:spcPct val="120000"/>
              </a:lnSpc>
              <a:spcBef>
                <a:spcPts val="0"/>
              </a:spcBef>
              <a:buClrTx/>
              <a:buFont typeface="Wingdings" panose="05000000000000000000" pitchFamily="2" charset="2"/>
              <a:buChar char="§"/>
            </a:pPr>
            <a:r>
              <a:rPr lang="en-US" sz="2300" dirty="0" err="1">
                <a:solidFill>
                  <a:schemeClr val="tx1"/>
                </a:solidFill>
              </a:rPr>
              <a:t>Ischaemic</a:t>
            </a:r>
            <a:r>
              <a:rPr lang="en-US" sz="2300" dirty="0">
                <a:solidFill>
                  <a:schemeClr val="tx1"/>
                </a:solidFill>
              </a:rPr>
              <a:t>, </a:t>
            </a:r>
          </a:p>
          <a:p>
            <a:pPr lvl="1" algn="just">
              <a:lnSpc>
                <a:spcPct val="120000"/>
              </a:lnSpc>
              <a:spcBef>
                <a:spcPts val="0"/>
              </a:spcBef>
              <a:buClrTx/>
              <a:buFont typeface="Wingdings" panose="05000000000000000000" pitchFamily="2" charset="2"/>
              <a:buChar char="§"/>
            </a:pPr>
            <a:r>
              <a:rPr lang="en-US" sz="2300" dirty="0">
                <a:solidFill>
                  <a:schemeClr val="tx1"/>
                </a:solidFill>
              </a:rPr>
              <a:t>Heart diseases, </a:t>
            </a:r>
          </a:p>
          <a:p>
            <a:pPr lvl="1" algn="just">
              <a:lnSpc>
                <a:spcPct val="120000"/>
              </a:lnSpc>
              <a:spcBef>
                <a:spcPts val="0"/>
              </a:spcBef>
              <a:buClrTx/>
              <a:buFont typeface="Wingdings" panose="05000000000000000000" pitchFamily="2" charset="2"/>
              <a:buChar char="§"/>
            </a:pPr>
            <a:r>
              <a:rPr lang="en-US" sz="2300" dirty="0">
                <a:solidFill>
                  <a:schemeClr val="tx1"/>
                </a:solidFill>
              </a:rPr>
              <a:t>Asthma, </a:t>
            </a:r>
          </a:p>
          <a:p>
            <a:pPr lvl="1" algn="just">
              <a:lnSpc>
                <a:spcPct val="120000"/>
              </a:lnSpc>
              <a:spcBef>
                <a:spcPts val="0"/>
              </a:spcBef>
              <a:buClrTx/>
              <a:buFont typeface="Wingdings" panose="05000000000000000000" pitchFamily="2" charset="2"/>
              <a:buChar char="§"/>
            </a:pPr>
            <a:r>
              <a:rPr lang="en-US" sz="2300" dirty="0">
                <a:solidFill>
                  <a:schemeClr val="tx1"/>
                </a:solidFill>
              </a:rPr>
              <a:t>Chronic non-specific respiratory diseases </a:t>
            </a:r>
          </a:p>
          <a:p>
            <a:pPr lvl="1" algn="just">
              <a:lnSpc>
                <a:spcPct val="120000"/>
              </a:lnSpc>
              <a:spcBef>
                <a:spcPts val="0"/>
              </a:spcBef>
              <a:buClrTx/>
              <a:buFont typeface="Wingdings" panose="05000000000000000000" pitchFamily="2" charset="2"/>
              <a:buChar char="§"/>
            </a:pPr>
            <a:r>
              <a:rPr lang="en-US" sz="2300" dirty="0">
                <a:solidFill>
                  <a:schemeClr val="tx1"/>
                </a:solidFill>
              </a:rPr>
              <a:t>Peptic ulcers </a:t>
            </a:r>
          </a:p>
          <a:p>
            <a:pPr algn="just">
              <a:lnSpc>
                <a:spcPct val="120000"/>
              </a:lnSpc>
              <a:spcBef>
                <a:spcPts val="0"/>
              </a:spcBef>
              <a:buClrTx/>
              <a:buFont typeface="Wingdings" panose="05000000000000000000" pitchFamily="2" charset="2"/>
              <a:buChar char="q"/>
            </a:pPr>
            <a:r>
              <a:rPr lang="en-US" sz="2500" dirty="0">
                <a:solidFill>
                  <a:schemeClr val="tx1"/>
                </a:solidFill>
              </a:rPr>
              <a:t>These may be aggravated/accelerated by workplace exposures (e.g. noise, chemicals heavy workload, dust, stress etc.) and may impair working capacity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56565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Examples of Occupational Diseases</a:t>
            </a:r>
          </a:p>
          <a:p>
            <a:pPr marL="0" indent="0" algn="just">
              <a:lnSpc>
                <a:spcPct val="120000"/>
              </a:lnSpc>
              <a:spcBef>
                <a:spcPts val="0"/>
              </a:spcBef>
              <a:buClrTx/>
              <a:buNone/>
            </a:pPr>
            <a:r>
              <a:rPr lang="en-US" sz="2800" dirty="0">
                <a:solidFill>
                  <a:schemeClr val="tx1"/>
                </a:solidFill>
              </a:rPr>
              <a:t>(1) Skin disorders - Allergic and irritant contact dermatitis, anthrax</a:t>
            </a:r>
          </a:p>
          <a:p>
            <a:pPr marL="0" indent="0" algn="just">
              <a:lnSpc>
                <a:spcPct val="120000"/>
              </a:lnSpc>
              <a:spcBef>
                <a:spcPts val="0"/>
              </a:spcBef>
              <a:buClrTx/>
              <a:buNone/>
            </a:pPr>
            <a:r>
              <a:rPr lang="en-US" sz="2800" dirty="0">
                <a:solidFill>
                  <a:schemeClr val="tx1"/>
                </a:solidFill>
              </a:rPr>
              <a:t>(2) Respiratory disorders- Asthma, Silicosis, pneumonitis, TB</a:t>
            </a:r>
          </a:p>
          <a:p>
            <a:pPr marL="0" indent="0" algn="just">
              <a:lnSpc>
                <a:spcPct val="120000"/>
              </a:lnSpc>
              <a:spcBef>
                <a:spcPts val="0"/>
              </a:spcBef>
              <a:buClrTx/>
              <a:buNone/>
            </a:pPr>
            <a:r>
              <a:rPr lang="en-US" sz="2800" dirty="0">
                <a:solidFill>
                  <a:schemeClr val="tx1"/>
                </a:solidFill>
              </a:rPr>
              <a:t>(3) Neurological disorders – encephalopathy, neuritis</a:t>
            </a:r>
          </a:p>
          <a:p>
            <a:pPr marL="0" indent="0" algn="just">
              <a:lnSpc>
                <a:spcPct val="120000"/>
              </a:lnSpc>
              <a:spcBef>
                <a:spcPts val="0"/>
              </a:spcBef>
              <a:buClrTx/>
              <a:buNone/>
            </a:pPr>
            <a:r>
              <a:rPr lang="en-US" sz="2800" dirty="0">
                <a:solidFill>
                  <a:schemeClr val="tx1"/>
                </a:solidFill>
              </a:rPr>
              <a:t>(4) cardio-vascular - disorders</a:t>
            </a:r>
          </a:p>
          <a:p>
            <a:pPr marL="0" indent="0" algn="just">
              <a:lnSpc>
                <a:spcPct val="120000"/>
              </a:lnSpc>
              <a:spcBef>
                <a:spcPts val="0"/>
              </a:spcBef>
              <a:buClrTx/>
              <a:buNone/>
            </a:pPr>
            <a:r>
              <a:rPr lang="en-US" sz="2800" dirty="0">
                <a:solidFill>
                  <a:schemeClr val="tx1"/>
                </a:solidFill>
              </a:rPr>
              <a:t>(5) Reproductive disorders</a:t>
            </a:r>
          </a:p>
          <a:p>
            <a:pPr marL="0" indent="0" algn="just">
              <a:lnSpc>
                <a:spcPct val="120000"/>
              </a:lnSpc>
              <a:spcBef>
                <a:spcPts val="0"/>
              </a:spcBef>
              <a:buClrTx/>
              <a:buNone/>
            </a:pPr>
            <a:r>
              <a:rPr lang="en-US" sz="2800" dirty="0">
                <a:solidFill>
                  <a:schemeClr val="tx1"/>
                </a:solidFill>
              </a:rPr>
              <a:t>(6) Occupational Cancers – mesothelioma, </a:t>
            </a:r>
            <a:r>
              <a:rPr lang="en-US" sz="2800" dirty="0" err="1">
                <a:solidFill>
                  <a:schemeClr val="tx1"/>
                </a:solidFill>
              </a:rPr>
              <a:t>leukaemia</a:t>
            </a:r>
            <a:r>
              <a:rPr lang="en-US" sz="2800" dirty="0">
                <a:solidFill>
                  <a:schemeClr val="tx1"/>
                </a:solidFill>
              </a:rPr>
              <a:t>, </a:t>
            </a:r>
          </a:p>
          <a:p>
            <a:pPr marL="0" indent="0" algn="just">
              <a:lnSpc>
                <a:spcPct val="120000"/>
              </a:lnSpc>
              <a:spcBef>
                <a:spcPts val="0"/>
              </a:spcBef>
              <a:buClrTx/>
              <a:buNone/>
            </a:pPr>
            <a:r>
              <a:rPr lang="en-US" sz="2800" dirty="0">
                <a:solidFill>
                  <a:schemeClr val="tx1"/>
                </a:solidFill>
              </a:rPr>
              <a:t>(7) Psychosocial factors - Stress at work</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45719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800" b="1" dirty="0">
                <a:solidFill>
                  <a:srgbClr val="0070C0"/>
                </a:solidFill>
              </a:rPr>
              <a:t>Prevention of Occupational diseases</a:t>
            </a:r>
          </a:p>
          <a:p>
            <a:pPr marL="0" indent="0" algn="just">
              <a:lnSpc>
                <a:spcPct val="120000"/>
              </a:lnSpc>
              <a:spcBef>
                <a:spcPts val="0"/>
              </a:spcBef>
              <a:buClrTx/>
              <a:buNone/>
            </a:pPr>
            <a:r>
              <a:rPr lang="en-US" sz="2800" dirty="0">
                <a:solidFill>
                  <a:schemeClr val="tx1"/>
                </a:solidFill>
              </a:rPr>
              <a:t>(1) Elimination of hazards by substitution or redesign.</a:t>
            </a:r>
          </a:p>
          <a:p>
            <a:pPr marL="0" indent="0" algn="just">
              <a:lnSpc>
                <a:spcPct val="120000"/>
              </a:lnSpc>
              <a:spcBef>
                <a:spcPts val="0"/>
              </a:spcBef>
              <a:buClrTx/>
              <a:buNone/>
            </a:pPr>
            <a:r>
              <a:rPr lang="en-US" sz="2800" dirty="0">
                <a:solidFill>
                  <a:schemeClr val="tx1"/>
                </a:solidFill>
              </a:rPr>
              <a:t>(2) Total/partial enclosure of process.</a:t>
            </a:r>
          </a:p>
          <a:p>
            <a:pPr marL="0" indent="0" algn="just">
              <a:lnSpc>
                <a:spcPct val="120000"/>
              </a:lnSpc>
              <a:spcBef>
                <a:spcPts val="0"/>
              </a:spcBef>
              <a:buClrTx/>
              <a:buNone/>
            </a:pPr>
            <a:r>
              <a:rPr lang="en-US" sz="2800" dirty="0">
                <a:solidFill>
                  <a:schemeClr val="tx1"/>
                </a:solidFill>
              </a:rPr>
              <a:t>(3) Ventilation including Local exhaust ventilation</a:t>
            </a:r>
          </a:p>
          <a:p>
            <a:pPr marL="0" indent="0" algn="just">
              <a:lnSpc>
                <a:spcPct val="120000"/>
              </a:lnSpc>
              <a:spcBef>
                <a:spcPts val="0"/>
              </a:spcBef>
              <a:buClrTx/>
              <a:buNone/>
            </a:pPr>
            <a:r>
              <a:rPr lang="en-US" sz="2800" dirty="0">
                <a:solidFill>
                  <a:schemeClr val="tx1"/>
                </a:solidFill>
              </a:rPr>
              <a:t>(4) Segregation of process e.g. Noise, radiation, engineering control.</a:t>
            </a:r>
          </a:p>
          <a:p>
            <a:pPr marL="0" indent="0" algn="just">
              <a:lnSpc>
                <a:spcPct val="120000"/>
              </a:lnSpc>
              <a:spcBef>
                <a:spcPts val="0"/>
              </a:spcBef>
              <a:buClrTx/>
              <a:buNone/>
            </a:pPr>
            <a:r>
              <a:rPr lang="en-US" sz="2800" dirty="0">
                <a:solidFill>
                  <a:schemeClr val="tx1"/>
                </a:solidFill>
              </a:rPr>
              <a:t>(5) Limitation of exposure – time factors</a:t>
            </a:r>
          </a:p>
          <a:p>
            <a:pPr marL="0" indent="0" algn="just">
              <a:lnSpc>
                <a:spcPct val="120000"/>
              </a:lnSpc>
              <a:spcBef>
                <a:spcPts val="0"/>
              </a:spcBef>
              <a:buClrTx/>
              <a:buNone/>
            </a:pPr>
            <a:r>
              <a:rPr lang="en-US" sz="2800" dirty="0">
                <a:solidFill>
                  <a:schemeClr val="tx1"/>
                </a:solidFill>
              </a:rPr>
              <a:t>(6) Cleanliness of workplaces and personal hygiene.</a:t>
            </a:r>
          </a:p>
          <a:p>
            <a:pPr marL="0" indent="0" algn="just">
              <a:lnSpc>
                <a:spcPct val="120000"/>
              </a:lnSpc>
              <a:spcBef>
                <a:spcPts val="0"/>
              </a:spcBef>
              <a:buClrTx/>
              <a:buNone/>
            </a:pPr>
            <a:r>
              <a:rPr lang="en-US" sz="2800" dirty="0">
                <a:solidFill>
                  <a:schemeClr val="tx1"/>
                </a:solidFill>
              </a:rPr>
              <a:t>(7) Appropriate personal protective </a:t>
            </a:r>
            <a:r>
              <a:rPr lang="en-US" sz="2800" dirty="0" err="1">
                <a:solidFill>
                  <a:schemeClr val="tx1"/>
                </a:solidFill>
              </a:rPr>
              <a:t>equipments</a:t>
            </a:r>
            <a:r>
              <a:rPr lang="en-US" sz="2800" dirty="0">
                <a:solidFill>
                  <a:schemeClr val="tx1"/>
                </a:solidFill>
              </a:rPr>
              <a:t>.</a:t>
            </a:r>
          </a:p>
          <a:p>
            <a:pPr marL="0" indent="0" algn="just">
              <a:lnSpc>
                <a:spcPct val="120000"/>
              </a:lnSpc>
              <a:spcBef>
                <a:spcPts val="0"/>
              </a:spcBef>
              <a:buClrTx/>
              <a:buNone/>
            </a:pPr>
            <a:r>
              <a:rPr lang="en-US" sz="2800" dirty="0">
                <a:solidFill>
                  <a:schemeClr val="tx1"/>
                </a:solidFill>
              </a:rPr>
              <a:t>(8) Environment/Biological monitoring of peoples at greatest risk.</a:t>
            </a:r>
          </a:p>
          <a:p>
            <a:pPr marL="0" indent="0" algn="just">
              <a:lnSpc>
                <a:spcPct val="120000"/>
              </a:lnSpc>
              <a:spcBef>
                <a:spcPts val="0"/>
              </a:spcBef>
              <a:buClrTx/>
              <a:buNone/>
            </a:pPr>
            <a:r>
              <a:rPr lang="en-US" sz="2800" dirty="0">
                <a:solidFill>
                  <a:schemeClr val="tx1"/>
                </a:solidFill>
              </a:rPr>
              <a:t>(9) Medical examinations</a:t>
            </a:r>
          </a:p>
          <a:p>
            <a:pPr marL="0" indent="0" algn="just">
              <a:lnSpc>
                <a:spcPct val="120000"/>
              </a:lnSpc>
              <a:spcBef>
                <a:spcPts val="0"/>
              </a:spcBef>
              <a:buClrTx/>
              <a:buNone/>
            </a:pPr>
            <a:r>
              <a:rPr lang="en-US" sz="2800" dirty="0">
                <a:solidFill>
                  <a:schemeClr val="tx1"/>
                </a:solidFill>
              </a:rPr>
              <a:t>(10) Health Promotion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832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rgbClr val="00B050"/>
                </a:solidFill>
              </a:rPr>
              <a:t>Demography</a:t>
            </a:r>
          </a:p>
          <a:p>
            <a:pPr marL="0" indent="0" algn="just">
              <a:lnSpc>
                <a:spcPct val="120000"/>
              </a:lnSpc>
              <a:spcBef>
                <a:spcPts val="0"/>
              </a:spcBef>
              <a:buClrTx/>
              <a:buNone/>
            </a:pPr>
            <a:endParaRPr lang="en-US" sz="3200" b="1" dirty="0">
              <a:solidFill>
                <a:schemeClr val="tx1"/>
              </a:solidFill>
            </a:endParaRPr>
          </a:p>
          <a:p>
            <a:pPr marL="0" indent="0" algn="just">
              <a:lnSpc>
                <a:spcPct val="120000"/>
              </a:lnSpc>
              <a:spcBef>
                <a:spcPts val="0"/>
              </a:spcBef>
              <a:buClrTx/>
              <a:buNone/>
            </a:pPr>
            <a:r>
              <a:rPr lang="en-US" sz="3200" b="1" dirty="0">
                <a:solidFill>
                  <a:schemeClr val="tx1"/>
                </a:solidFill>
              </a:rPr>
              <a:t>TOPIC OUTLINE:</a:t>
            </a:r>
          </a:p>
          <a:p>
            <a:pPr marL="0" indent="0" algn="just">
              <a:lnSpc>
                <a:spcPct val="120000"/>
              </a:lnSpc>
              <a:spcBef>
                <a:spcPts val="0"/>
              </a:spcBef>
              <a:buClrTx/>
              <a:buNone/>
            </a:pPr>
            <a:endParaRPr lang="en-US" sz="3200" b="1" dirty="0">
              <a:solidFill>
                <a:schemeClr val="tx1"/>
              </a:solidFill>
            </a:endParaRPr>
          </a:p>
          <a:p>
            <a:pPr algn="just">
              <a:lnSpc>
                <a:spcPct val="120000"/>
              </a:lnSpc>
              <a:spcBef>
                <a:spcPts val="0"/>
              </a:spcBef>
              <a:buClrTx/>
              <a:buFont typeface="Wingdings" panose="05000000000000000000" pitchFamily="2" charset="2"/>
              <a:buChar char="q"/>
            </a:pPr>
            <a:r>
              <a:rPr lang="en-US" sz="3200" dirty="0">
                <a:solidFill>
                  <a:schemeClr val="tx1"/>
                </a:solidFill>
              </a:rPr>
              <a:t>Define various terminologies and concepts </a:t>
            </a:r>
          </a:p>
          <a:p>
            <a:pPr algn="just">
              <a:lnSpc>
                <a:spcPct val="120000"/>
              </a:lnSpc>
              <a:spcBef>
                <a:spcPts val="0"/>
              </a:spcBef>
              <a:buClrTx/>
              <a:buFont typeface="Wingdings" panose="05000000000000000000" pitchFamily="2" charset="2"/>
              <a:buChar char="q"/>
            </a:pPr>
            <a:r>
              <a:rPr lang="en-US" sz="3200" dirty="0">
                <a:solidFill>
                  <a:schemeClr val="tx1"/>
                </a:solidFill>
              </a:rPr>
              <a:t>Review history of demography </a:t>
            </a:r>
          </a:p>
          <a:p>
            <a:pPr algn="just">
              <a:lnSpc>
                <a:spcPct val="120000"/>
              </a:lnSpc>
              <a:spcBef>
                <a:spcPts val="0"/>
              </a:spcBef>
              <a:buClrTx/>
              <a:buFont typeface="Wingdings" panose="05000000000000000000" pitchFamily="2" charset="2"/>
              <a:buChar char="q"/>
            </a:pPr>
            <a:r>
              <a:rPr lang="en-US" sz="3200" dirty="0">
                <a:solidFill>
                  <a:schemeClr val="tx1"/>
                </a:solidFill>
              </a:rPr>
              <a:t>Outline the branches of demography </a:t>
            </a:r>
          </a:p>
          <a:p>
            <a:pPr algn="just">
              <a:lnSpc>
                <a:spcPct val="120000"/>
              </a:lnSpc>
              <a:spcBef>
                <a:spcPts val="0"/>
              </a:spcBef>
              <a:buClrTx/>
              <a:buFont typeface="Wingdings" panose="05000000000000000000" pitchFamily="2" charset="2"/>
              <a:buChar char="q"/>
            </a:pPr>
            <a:r>
              <a:rPr lang="en-US" sz="3200" dirty="0">
                <a:solidFill>
                  <a:schemeClr val="tx1"/>
                </a:solidFill>
              </a:rPr>
              <a:t>Explain the main concepts in demography</a:t>
            </a:r>
          </a:p>
          <a:p>
            <a:pPr algn="just">
              <a:lnSpc>
                <a:spcPct val="120000"/>
              </a:lnSpc>
              <a:spcBef>
                <a:spcPts val="0"/>
              </a:spcBef>
              <a:buClrTx/>
              <a:buFont typeface="Wingdings" panose="05000000000000000000" pitchFamily="2" charset="2"/>
              <a:buChar char="q"/>
            </a:pPr>
            <a:r>
              <a:rPr lang="en-US" sz="3200" dirty="0">
                <a:solidFill>
                  <a:schemeClr val="tx1"/>
                </a:solidFill>
              </a:rPr>
              <a:t>Planning for health services  </a:t>
            </a:r>
          </a:p>
          <a:p>
            <a:pPr algn="just">
              <a:lnSpc>
                <a:spcPct val="120000"/>
              </a:lnSpc>
              <a:spcBef>
                <a:spcPts val="0"/>
              </a:spcBef>
              <a:buClrTx/>
              <a:buFont typeface="Wingdings" panose="05000000000000000000" pitchFamily="2" charset="2"/>
              <a:buChar char="q"/>
            </a:pP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3200" dirty="0">
              <a:solidFill>
                <a:schemeClr val="tx1"/>
              </a:solidFill>
            </a:endParaRPr>
          </a:p>
          <a:p>
            <a:pPr marL="0" indent="0" algn="just">
              <a:lnSpc>
                <a:spcPct val="120000"/>
              </a:lnSpc>
              <a:spcBef>
                <a:spcPts val="0"/>
              </a:spcBef>
              <a:buClrTx/>
              <a:buNone/>
            </a:pPr>
            <a:endParaRPr lang="en-US" sz="3200" dirty="0"/>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9399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Diagnosis of occupational diseases </a:t>
            </a:r>
          </a:p>
          <a:p>
            <a:pPr marL="0" indent="0" algn="just">
              <a:lnSpc>
                <a:spcPct val="120000"/>
              </a:lnSpc>
              <a:spcBef>
                <a:spcPts val="0"/>
              </a:spcBef>
              <a:buClrTx/>
              <a:buNone/>
            </a:pPr>
            <a:r>
              <a:rPr lang="en-US" sz="2600" dirty="0">
                <a:solidFill>
                  <a:schemeClr val="tx1"/>
                </a:solidFill>
              </a:rPr>
              <a:t>(1) Occupational history</a:t>
            </a:r>
          </a:p>
          <a:p>
            <a:pPr marL="0" indent="0" algn="just">
              <a:lnSpc>
                <a:spcPct val="120000"/>
              </a:lnSpc>
              <a:spcBef>
                <a:spcPts val="0"/>
              </a:spcBef>
              <a:buClrTx/>
              <a:buNone/>
            </a:pPr>
            <a:r>
              <a:rPr lang="en-US" sz="2600" dirty="0">
                <a:solidFill>
                  <a:schemeClr val="tx1"/>
                </a:solidFill>
              </a:rPr>
              <a:t>(2) Thorough medical exam</a:t>
            </a:r>
          </a:p>
          <a:p>
            <a:pPr marL="0" indent="0" algn="just">
              <a:lnSpc>
                <a:spcPct val="120000"/>
              </a:lnSpc>
              <a:spcBef>
                <a:spcPts val="0"/>
              </a:spcBef>
              <a:buClrTx/>
              <a:buNone/>
            </a:pPr>
            <a:r>
              <a:rPr lang="en-US" sz="2600" dirty="0">
                <a:solidFill>
                  <a:schemeClr val="tx1"/>
                </a:solidFill>
              </a:rPr>
              <a:t>(3) Investigations should be carried out as appropriate e.g.</a:t>
            </a:r>
          </a:p>
          <a:p>
            <a:pPr algn="just">
              <a:lnSpc>
                <a:spcPct val="120000"/>
              </a:lnSpc>
              <a:spcBef>
                <a:spcPts val="0"/>
              </a:spcBef>
              <a:buClrTx/>
              <a:buFont typeface="Wingdings" panose="05000000000000000000" pitchFamily="2" charset="2"/>
              <a:buChar char="q"/>
            </a:pPr>
            <a:r>
              <a:rPr lang="en-US" sz="2600" dirty="0">
                <a:solidFill>
                  <a:schemeClr val="tx1"/>
                </a:solidFill>
              </a:rPr>
              <a:t>Lung function</a:t>
            </a:r>
          </a:p>
          <a:p>
            <a:pPr algn="just">
              <a:lnSpc>
                <a:spcPct val="120000"/>
              </a:lnSpc>
              <a:spcBef>
                <a:spcPts val="0"/>
              </a:spcBef>
              <a:buClrTx/>
              <a:buFont typeface="Wingdings" panose="05000000000000000000" pitchFamily="2" charset="2"/>
              <a:buChar char="q"/>
            </a:pPr>
            <a:r>
              <a:rPr lang="en-US" sz="2600" dirty="0">
                <a:solidFill>
                  <a:schemeClr val="tx1"/>
                </a:solidFill>
              </a:rPr>
              <a:t>Blood</a:t>
            </a:r>
          </a:p>
          <a:p>
            <a:pPr algn="just">
              <a:lnSpc>
                <a:spcPct val="120000"/>
              </a:lnSpc>
              <a:spcBef>
                <a:spcPts val="0"/>
              </a:spcBef>
              <a:buClrTx/>
              <a:buFont typeface="Wingdings" panose="05000000000000000000" pitchFamily="2" charset="2"/>
              <a:buChar char="q"/>
            </a:pPr>
            <a:r>
              <a:rPr lang="en-US" sz="2600" dirty="0">
                <a:solidFill>
                  <a:schemeClr val="tx1"/>
                </a:solidFill>
              </a:rPr>
              <a:t>Patch testing (skin test)</a:t>
            </a:r>
          </a:p>
          <a:p>
            <a:pPr algn="just">
              <a:lnSpc>
                <a:spcPct val="120000"/>
              </a:lnSpc>
              <a:spcBef>
                <a:spcPts val="0"/>
              </a:spcBef>
              <a:buClrTx/>
              <a:buFont typeface="Wingdings" panose="05000000000000000000" pitchFamily="2" charset="2"/>
              <a:buChar char="q"/>
            </a:pPr>
            <a:r>
              <a:rPr lang="en-US" sz="2600" dirty="0">
                <a:solidFill>
                  <a:schemeClr val="tx1"/>
                </a:solidFill>
              </a:rPr>
              <a:t>Sweat, saliva </a:t>
            </a:r>
          </a:p>
          <a:p>
            <a:pPr algn="just">
              <a:lnSpc>
                <a:spcPct val="120000"/>
              </a:lnSpc>
              <a:spcBef>
                <a:spcPts val="0"/>
              </a:spcBef>
              <a:buClrTx/>
              <a:buFont typeface="Wingdings" panose="05000000000000000000" pitchFamily="2" charset="2"/>
              <a:buChar char="q"/>
            </a:pPr>
            <a:r>
              <a:rPr lang="en-US" sz="2600" dirty="0">
                <a:solidFill>
                  <a:schemeClr val="tx1"/>
                </a:solidFill>
              </a:rPr>
              <a:t>Urine</a:t>
            </a:r>
          </a:p>
          <a:p>
            <a:pPr algn="just">
              <a:lnSpc>
                <a:spcPct val="120000"/>
              </a:lnSpc>
              <a:spcBef>
                <a:spcPts val="0"/>
              </a:spcBef>
              <a:buClrTx/>
              <a:buFont typeface="Wingdings" panose="05000000000000000000" pitchFamily="2" charset="2"/>
              <a:buChar char="q"/>
            </a:pPr>
            <a:r>
              <a:rPr lang="en-US" sz="2600" dirty="0">
                <a:solidFill>
                  <a:schemeClr val="tx1"/>
                </a:solidFill>
              </a:rPr>
              <a:t>Stool </a:t>
            </a:r>
          </a:p>
          <a:p>
            <a:pPr algn="just">
              <a:lnSpc>
                <a:spcPct val="120000"/>
              </a:lnSpc>
              <a:spcBef>
                <a:spcPts val="0"/>
              </a:spcBef>
              <a:buClrTx/>
              <a:buFont typeface="Wingdings" panose="05000000000000000000" pitchFamily="2" charset="2"/>
              <a:buChar char="q"/>
            </a:pPr>
            <a:r>
              <a:rPr lang="en-US" sz="2600" dirty="0">
                <a:solidFill>
                  <a:schemeClr val="tx1"/>
                </a:solidFill>
              </a:rPr>
              <a:t>X-ray, etc.</a:t>
            </a:r>
          </a:p>
          <a:p>
            <a:pPr marL="0" indent="0" algn="just">
              <a:lnSpc>
                <a:spcPct val="120000"/>
              </a:lnSpc>
              <a:spcBef>
                <a:spcPts val="0"/>
              </a:spcBef>
              <a:buClrTx/>
              <a:buNone/>
            </a:pPr>
            <a:r>
              <a:rPr lang="en-US" sz="2600" dirty="0">
                <a:solidFill>
                  <a:schemeClr val="tx1"/>
                </a:solidFill>
              </a:rPr>
              <a:t>(4) Literature search</a:t>
            </a:r>
          </a:p>
          <a:p>
            <a:pPr marL="0" indent="0" algn="just">
              <a:lnSpc>
                <a:spcPct val="120000"/>
              </a:lnSpc>
              <a:spcBef>
                <a:spcPts val="0"/>
              </a:spcBef>
              <a:buClrTx/>
              <a:buNone/>
            </a:pPr>
            <a:r>
              <a:rPr lang="en-US" sz="2600" dirty="0">
                <a:solidFill>
                  <a:schemeClr val="tx1"/>
                </a:solidFill>
              </a:rPr>
              <a:t>(5) Appropriate referral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50807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B050"/>
                </a:solidFill>
              </a:rPr>
              <a:t>Occupational Health and Safety Regulations</a:t>
            </a:r>
          </a:p>
          <a:p>
            <a:pPr algn="just">
              <a:lnSpc>
                <a:spcPct val="120000"/>
              </a:lnSpc>
              <a:spcBef>
                <a:spcPts val="0"/>
              </a:spcBef>
              <a:buClrTx/>
              <a:buFont typeface="Wingdings" panose="05000000000000000000" pitchFamily="2" charset="2"/>
              <a:buChar char="q"/>
            </a:pPr>
            <a:r>
              <a:rPr lang="en-US" sz="2500" dirty="0">
                <a:solidFill>
                  <a:schemeClr val="tx1"/>
                </a:solidFill>
              </a:rPr>
              <a:t>ILO-International Labor Organization.</a:t>
            </a:r>
          </a:p>
          <a:p>
            <a:pPr algn="just">
              <a:lnSpc>
                <a:spcPct val="120000"/>
              </a:lnSpc>
              <a:spcBef>
                <a:spcPts val="0"/>
              </a:spcBef>
              <a:buClrTx/>
              <a:buFont typeface="Wingdings" panose="05000000000000000000" pitchFamily="2" charset="2"/>
              <a:buChar char="q"/>
            </a:pPr>
            <a:r>
              <a:rPr lang="en-US" sz="2500" dirty="0">
                <a:solidFill>
                  <a:schemeClr val="tx1"/>
                </a:solidFill>
              </a:rPr>
              <a:t>EU-European agency for safety and health at work</a:t>
            </a:r>
          </a:p>
          <a:p>
            <a:pPr algn="just">
              <a:lnSpc>
                <a:spcPct val="120000"/>
              </a:lnSpc>
              <a:spcBef>
                <a:spcPts val="0"/>
              </a:spcBef>
              <a:buClrTx/>
              <a:buFont typeface="Wingdings" panose="05000000000000000000" pitchFamily="2" charset="2"/>
              <a:buChar char="q"/>
            </a:pPr>
            <a:r>
              <a:rPr lang="en-US" sz="2500" dirty="0">
                <a:solidFill>
                  <a:schemeClr val="tx1"/>
                </a:solidFill>
              </a:rPr>
              <a:t>WHO Health for all 2000</a:t>
            </a:r>
          </a:p>
          <a:p>
            <a:pPr algn="just">
              <a:lnSpc>
                <a:spcPct val="120000"/>
              </a:lnSpc>
              <a:spcBef>
                <a:spcPts val="0"/>
              </a:spcBef>
              <a:buClrTx/>
              <a:buFont typeface="Wingdings" panose="05000000000000000000" pitchFamily="2" charset="2"/>
              <a:buChar char="q"/>
            </a:pPr>
            <a:r>
              <a:rPr lang="en-US" sz="2500" dirty="0">
                <a:solidFill>
                  <a:schemeClr val="tx1"/>
                </a:solidFill>
              </a:rPr>
              <a:t>Alma Ata(1978): Primary Health Care</a:t>
            </a:r>
          </a:p>
          <a:p>
            <a:pPr algn="just">
              <a:lnSpc>
                <a:spcPct val="120000"/>
              </a:lnSpc>
              <a:spcBef>
                <a:spcPts val="0"/>
              </a:spcBef>
              <a:buClrTx/>
              <a:buFont typeface="Wingdings" panose="05000000000000000000" pitchFamily="2" charset="2"/>
              <a:buChar char="q"/>
            </a:pPr>
            <a:r>
              <a:rPr lang="en-US" sz="2500" dirty="0">
                <a:solidFill>
                  <a:schemeClr val="tx1"/>
                </a:solidFill>
              </a:rPr>
              <a:t>Health sector reform</a:t>
            </a:r>
          </a:p>
          <a:p>
            <a:pPr algn="just">
              <a:lnSpc>
                <a:spcPct val="120000"/>
              </a:lnSpc>
              <a:spcBef>
                <a:spcPts val="0"/>
              </a:spcBef>
              <a:buClrTx/>
              <a:buFont typeface="Wingdings" panose="05000000000000000000" pitchFamily="2" charset="2"/>
              <a:buChar char="q"/>
            </a:pPr>
            <a:r>
              <a:rPr lang="en-US" sz="2500" dirty="0">
                <a:solidFill>
                  <a:schemeClr val="tx1"/>
                </a:solidFill>
              </a:rPr>
              <a:t>Public health policy: Prevent the preventable</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rgbClr val="0070C0"/>
                </a:solidFill>
              </a:rPr>
              <a:t>Kenya OSH regulatory frame work</a:t>
            </a:r>
          </a:p>
          <a:p>
            <a:pPr marL="0" indent="0" algn="just">
              <a:lnSpc>
                <a:spcPct val="120000"/>
              </a:lnSpc>
              <a:spcBef>
                <a:spcPts val="0"/>
              </a:spcBef>
              <a:buClrTx/>
              <a:buNone/>
            </a:pPr>
            <a:r>
              <a:rPr lang="en-US" sz="2500" b="1" dirty="0">
                <a:solidFill>
                  <a:schemeClr val="tx1"/>
                </a:solidFill>
              </a:rPr>
              <a:t>1. Constitution of Kenya (2010).</a:t>
            </a:r>
          </a:p>
          <a:p>
            <a:pPr marL="0" indent="0" algn="just">
              <a:lnSpc>
                <a:spcPct val="120000"/>
              </a:lnSpc>
              <a:spcBef>
                <a:spcPts val="0"/>
              </a:spcBef>
              <a:buClrTx/>
              <a:buNone/>
            </a:pPr>
            <a:r>
              <a:rPr lang="en-US" sz="2500" dirty="0">
                <a:solidFill>
                  <a:schemeClr val="tx1"/>
                </a:solidFill>
              </a:rPr>
              <a:t>Although the Constitution does not address OSH specifically, it provides for the rights of every person to: </a:t>
            </a:r>
          </a:p>
          <a:p>
            <a:pPr algn="just">
              <a:lnSpc>
                <a:spcPct val="120000"/>
              </a:lnSpc>
              <a:spcBef>
                <a:spcPts val="0"/>
              </a:spcBef>
              <a:buClrTx/>
              <a:buFont typeface="Wingdings" panose="05000000000000000000" pitchFamily="2" charset="2"/>
              <a:buChar char="q"/>
            </a:pPr>
            <a:r>
              <a:rPr lang="en-US" sz="2500" dirty="0">
                <a:solidFill>
                  <a:schemeClr val="tx1"/>
                </a:solidFill>
              </a:rPr>
              <a:t>Fair labor practices</a:t>
            </a:r>
          </a:p>
          <a:p>
            <a:pPr algn="just">
              <a:lnSpc>
                <a:spcPct val="120000"/>
              </a:lnSpc>
              <a:spcBef>
                <a:spcPts val="0"/>
              </a:spcBef>
              <a:buClrTx/>
              <a:buFont typeface="Wingdings" panose="05000000000000000000" pitchFamily="2" charset="2"/>
              <a:buChar char="q"/>
            </a:pPr>
            <a:r>
              <a:rPr lang="en-US" sz="2500" dirty="0">
                <a:solidFill>
                  <a:schemeClr val="tx1"/>
                </a:solidFill>
              </a:rPr>
              <a:t>Reasonable working conditions, and </a:t>
            </a:r>
          </a:p>
          <a:p>
            <a:pPr algn="just">
              <a:lnSpc>
                <a:spcPct val="120000"/>
              </a:lnSpc>
              <a:spcBef>
                <a:spcPts val="0"/>
              </a:spcBef>
              <a:buClrTx/>
              <a:buFont typeface="Wingdings" panose="05000000000000000000" pitchFamily="2" charset="2"/>
              <a:buChar char="q"/>
            </a:pPr>
            <a:r>
              <a:rPr lang="en-US" sz="2500" dirty="0">
                <a:solidFill>
                  <a:schemeClr val="tx1"/>
                </a:solidFill>
              </a:rPr>
              <a:t>A clean and healthy environment.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07033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2. Laws, Acts and regulations</a:t>
            </a:r>
          </a:p>
          <a:p>
            <a:pPr algn="just">
              <a:lnSpc>
                <a:spcPct val="120000"/>
              </a:lnSpc>
              <a:spcBef>
                <a:spcPts val="0"/>
              </a:spcBef>
              <a:buClrTx/>
              <a:buFont typeface="Wingdings" panose="05000000000000000000" pitchFamily="2" charset="2"/>
              <a:buChar char="q"/>
            </a:pPr>
            <a:r>
              <a:rPr lang="en-US" sz="2600" dirty="0">
                <a:solidFill>
                  <a:schemeClr val="tx1"/>
                </a:solidFill>
              </a:rPr>
              <a:t>OSH services in Kenya are governed by two pieces of legislation:</a:t>
            </a:r>
          </a:p>
          <a:p>
            <a:pPr marL="457200" indent="-457200" algn="just">
              <a:lnSpc>
                <a:spcPct val="120000"/>
              </a:lnSpc>
              <a:spcBef>
                <a:spcPts val="0"/>
              </a:spcBef>
              <a:buClrTx/>
              <a:buFont typeface="+mj-lt"/>
              <a:buAutoNum type="arabicPeriod"/>
            </a:pPr>
            <a:r>
              <a:rPr lang="en-US" sz="2600" dirty="0">
                <a:solidFill>
                  <a:schemeClr val="tx1"/>
                </a:solidFill>
              </a:rPr>
              <a:t>The Occupational Safety and Health Act, 2007 (OSHA 2007)</a:t>
            </a:r>
          </a:p>
          <a:p>
            <a:pPr marL="457200" indent="-457200" algn="just">
              <a:lnSpc>
                <a:spcPct val="120000"/>
              </a:lnSpc>
              <a:spcBef>
                <a:spcPts val="0"/>
              </a:spcBef>
              <a:buClrTx/>
              <a:buFont typeface="+mj-lt"/>
              <a:buAutoNum type="arabicPeriod"/>
            </a:pPr>
            <a:r>
              <a:rPr lang="en-US" sz="2600" dirty="0">
                <a:solidFill>
                  <a:schemeClr val="tx1"/>
                </a:solidFill>
              </a:rPr>
              <a:t>The Work Injury Benefits Act, 2007 (</a:t>
            </a:r>
            <a:r>
              <a:rPr lang="en-US" sz="2600" dirty="0" err="1">
                <a:solidFill>
                  <a:schemeClr val="tx1"/>
                </a:solidFill>
              </a:rPr>
              <a:t>WIBA</a:t>
            </a:r>
            <a:r>
              <a:rPr lang="en-US" sz="2600" dirty="0">
                <a:solidFill>
                  <a:schemeClr val="tx1"/>
                </a:solidFill>
              </a:rPr>
              <a:t>, 2007).</a:t>
            </a:r>
          </a:p>
          <a:p>
            <a:pPr marL="0" indent="0" algn="just">
              <a:lnSpc>
                <a:spcPct val="120000"/>
              </a:lnSpc>
              <a:spcBef>
                <a:spcPts val="0"/>
              </a:spcBef>
              <a:buClrTx/>
              <a:buNone/>
            </a:pPr>
            <a:r>
              <a:rPr lang="en-US" sz="2600" u="sng" dirty="0">
                <a:solidFill>
                  <a:schemeClr val="tx1"/>
                </a:solidFill>
              </a:rPr>
              <a:t>Purpose of OSHA 2007</a:t>
            </a:r>
          </a:p>
          <a:p>
            <a:pPr marL="0" indent="0" algn="just">
              <a:lnSpc>
                <a:spcPct val="120000"/>
              </a:lnSpc>
              <a:spcBef>
                <a:spcPts val="0"/>
              </a:spcBef>
              <a:buClrTx/>
              <a:buNone/>
            </a:pPr>
            <a:r>
              <a:rPr lang="en-US" sz="2600" dirty="0">
                <a:solidFill>
                  <a:schemeClr val="tx1"/>
                </a:solidFill>
              </a:rPr>
              <a:t>–To secure the safety, health and welfare of people at work</a:t>
            </a:r>
          </a:p>
          <a:p>
            <a:pPr marL="0" indent="0" algn="just">
              <a:lnSpc>
                <a:spcPct val="120000"/>
              </a:lnSpc>
              <a:spcBef>
                <a:spcPts val="0"/>
              </a:spcBef>
              <a:buClrTx/>
              <a:buNone/>
            </a:pPr>
            <a:r>
              <a:rPr lang="en-US" sz="2600" dirty="0">
                <a:solidFill>
                  <a:schemeClr val="tx1"/>
                </a:solidFill>
              </a:rPr>
              <a:t>–To protect those not at work from risks to their safety and health arising from, or in connection with, the activities of people at work.</a:t>
            </a:r>
          </a:p>
          <a:p>
            <a:pPr marL="0" indent="0" algn="just">
              <a:lnSpc>
                <a:spcPct val="120000"/>
              </a:lnSpc>
              <a:spcBef>
                <a:spcPts val="0"/>
              </a:spcBef>
              <a:buClrTx/>
              <a:buNone/>
            </a:pPr>
            <a:r>
              <a:rPr lang="en-US" sz="2600" u="sng" dirty="0">
                <a:solidFill>
                  <a:schemeClr val="tx1"/>
                </a:solidFill>
              </a:rPr>
              <a:t>Purpose of </a:t>
            </a:r>
            <a:r>
              <a:rPr lang="en-US" sz="2600" u="sng" dirty="0" err="1">
                <a:solidFill>
                  <a:schemeClr val="tx1"/>
                </a:solidFill>
              </a:rPr>
              <a:t>WIBA</a:t>
            </a:r>
            <a:r>
              <a:rPr lang="en-US" sz="2600" u="sng" dirty="0">
                <a:solidFill>
                  <a:schemeClr val="tx1"/>
                </a:solidFill>
              </a:rPr>
              <a:t> 2007</a:t>
            </a:r>
          </a:p>
          <a:p>
            <a:pPr marL="0" indent="0" algn="just">
              <a:lnSpc>
                <a:spcPct val="120000"/>
              </a:lnSpc>
              <a:spcBef>
                <a:spcPts val="0"/>
              </a:spcBef>
              <a:buClrTx/>
              <a:buNone/>
            </a:pPr>
            <a:r>
              <a:rPr lang="en-US" sz="2600" dirty="0">
                <a:solidFill>
                  <a:schemeClr val="tx1"/>
                </a:solidFill>
              </a:rPr>
              <a:t>–To provide compensation to employees for work-related injuries and diseases contracted in the course of their employment, and for connected purposes.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95274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Other regulations and subsidiary laws that deal with OSH issues:</a:t>
            </a:r>
          </a:p>
          <a:p>
            <a:pPr algn="just">
              <a:lnSpc>
                <a:spcPct val="120000"/>
              </a:lnSpc>
              <a:spcBef>
                <a:spcPts val="0"/>
              </a:spcBef>
              <a:buClrTx/>
              <a:buFont typeface="Wingdings" panose="05000000000000000000" pitchFamily="2" charset="2"/>
              <a:buChar char="q"/>
            </a:pPr>
            <a:r>
              <a:rPr lang="en-US" sz="2800" dirty="0">
                <a:solidFill>
                  <a:schemeClr val="tx1"/>
                </a:solidFill>
              </a:rPr>
              <a:t>The Factories (Woodworking Machinery) Rules, </a:t>
            </a:r>
          </a:p>
          <a:p>
            <a:pPr algn="just">
              <a:lnSpc>
                <a:spcPct val="120000"/>
              </a:lnSpc>
              <a:spcBef>
                <a:spcPts val="0"/>
              </a:spcBef>
              <a:buClrTx/>
              <a:buFont typeface="Wingdings" panose="05000000000000000000" pitchFamily="2" charset="2"/>
              <a:buChar char="q"/>
            </a:pPr>
            <a:r>
              <a:rPr lang="en-US" sz="2800" dirty="0">
                <a:solidFill>
                  <a:schemeClr val="tx1"/>
                </a:solidFill>
              </a:rPr>
              <a:t>The Factories (Docks) Rules-Apply to process of handling goods in a dock</a:t>
            </a:r>
          </a:p>
          <a:p>
            <a:pPr algn="just">
              <a:lnSpc>
                <a:spcPct val="120000"/>
              </a:lnSpc>
              <a:spcBef>
                <a:spcPts val="0"/>
              </a:spcBef>
              <a:buClrTx/>
              <a:buFont typeface="Wingdings" panose="05000000000000000000" pitchFamily="2" charset="2"/>
              <a:buChar char="q"/>
            </a:pPr>
            <a:r>
              <a:rPr lang="en-US" sz="2800" dirty="0">
                <a:solidFill>
                  <a:schemeClr val="tx1"/>
                </a:solidFill>
              </a:rPr>
              <a:t>The Factories (First Aid) Rules -Requires employers to ensure injured employees receive first aid</a:t>
            </a:r>
          </a:p>
          <a:p>
            <a:pPr algn="just">
              <a:lnSpc>
                <a:spcPct val="120000"/>
              </a:lnSpc>
              <a:spcBef>
                <a:spcPts val="0"/>
              </a:spcBef>
              <a:buClrTx/>
              <a:buFont typeface="Wingdings" panose="05000000000000000000" pitchFamily="2" charset="2"/>
              <a:buChar char="q"/>
            </a:pPr>
            <a:r>
              <a:rPr lang="en-US" sz="2800" dirty="0">
                <a:solidFill>
                  <a:schemeClr val="tx1"/>
                </a:solidFill>
              </a:rPr>
              <a:t>The Factories (Eye Protection) Rules, </a:t>
            </a:r>
          </a:p>
          <a:p>
            <a:pPr algn="just">
              <a:lnSpc>
                <a:spcPct val="120000"/>
              </a:lnSpc>
              <a:spcBef>
                <a:spcPts val="0"/>
              </a:spcBef>
              <a:buClrTx/>
              <a:buFont typeface="Wingdings" panose="05000000000000000000" pitchFamily="2" charset="2"/>
              <a:buChar char="q"/>
            </a:pPr>
            <a:r>
              <a:rPr lang="en-US" sz="2800" dirty="0">
                <a:solidFill>
                  <a:schemeClr val="tx1"/>
                </a:solidFill>
              </a:rPr>
              <a:t>The Factories and Other Places of Work (Medical Examination) Rules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574367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Laws and regulations covering aspects related to OSH but not issued under Ministry of labor</a:t>
            </a:r>
          </a:p>
          <a:p>
            <a:pPr algn="just">
              <a:lnSpc>
                <a:spcPct val="120000"/>
              </a:lnSpc>
              <a:spcBef>
                <a:spcPts val="0"/>
              </a:spcBef>
              <a:buClrTx/>
              <a:buFont typeface="Wingdings" panose="05000000000000000000" pitchFamily="2" charset="2"/>
              <a:buChar char="q"/>
            </a:pPr>
            <a:r>
              <a:rPr lang="en-US" sz="2500" dirty="0">
                <a:solidFill>
                  <a:schemeClr val="tx1"/>
                </a:solidFill>
              </a:rPr>
              <a:t>The Biosafety Act, No. 2, 2009</a:t>
            </a:r>
          </a:p>
          <a:p>
            <a:pPr algn="just">
              <a:lnSpc>
                <a:spcPct val="120000"/>
              </a:lnSpc>
              <a:spcBef>
                <a:spcPts val="0"/>
              </a:spcBef>
              <a:buClrTx/>
              <a:buFont typeface="Wingdings" panose="05000000000000000000" pitchFamily="2" charset="2"/>
              <a:buChar char="q"/>
            </a:pPr>
            <a:r>
              <a:rPr lang="en-US" sz="2500" dirty="0">
                <a:solidFill>
                  <a:schemeClr val="tx1"/>
                </a:solidFill>
              </a:rPr>
              <a:t>The Public Health Act, Cap. 242</a:t>
            </a:r>
          </a:p>
          <a:p>
            <a:pPr algn="just">
              <a:lnSpc>
                <a:spcPct val="120000"/>
              </a:lnSpc>
              <a:spcBef>
                <a:spcPts val="0"/>
              </a:spcBef>
              <a:buClrTx/>
              <a:buFont typeface="Wingdings" panose="05000000000000000000" pitchFamily="2" charset="2"/>
              <a:buChar char="q"/>
            </a:pPr>
            <a:r>
              <a:rPr lang="en-US" sz="2500" dirty="0">
                <a:solidFill>
                  <a:schemeClr val="tx1"/>
                </a:solidFill>
              </a:rPr>
              <a:t>The Employment Act, No. 11, 2007</a:t>
            </a:r>
          </a:p>
          <a:p>
            <a:pPr algn="just">
              <a:lnSpc>
                <a:spcPct val="120000"/>
              </a:lnSpc>
              <a:spcBef>
                <a:spcPts val="0"/>
              </a:spcBef>
              <a:buClrTx/>
              <a:buFont typeface="Wingdings" panose="05000000000000000000" pitchFamily="2" charset="2"/>
              <a:buChar char="q"/>
            </a:pPr>
            <a:r>
              <a:rPr lang="en-US" sz="2500" dirty="0">
                <a:solidFill>
                  <a:schemeClr val="tx1"/>
                </a:solidFill>
              </a:rPr>
              <a:t>The Energy Act, No. 12, 2006</a:t>
            </a:r>
          </a:p>
          <a:p>
            <a:pPr algn="just">
              <a:lnSpc>
                <a:spcPct val="120000"/>
              </a:lnSpc>
              <a:spcBef>
                <a:spcPts val="0"/>
              </a:spcBef>
              <a:buClrTx/>
              <a:buFont typeface="Wingdings" panose="05000000000000000000" pitchFamily="2" charset="2"/>
              <a:buChar char="q"/>
            </a:pPr>
            <a:r>
              <a:rPr lang="en-US" sz="2500" dirty="0">
                <a:solidFill>
                  <a:schemeClr val="tx1"/>
                </a:solidFill>
              </a:rPr>
              <a:t>The Food, Drugs and Chemical Substances Act, Cap. 254</a:t>
            </a:r>
          </a:p>
          <a:p>
            <a:pPr algn="just">
              <a:lnSpc>
                <a:spcPct val="120000"/>
              </a:lnSpc>
              <a:spcBef>
                <a:spcPts val="0"/>
              </a:spcBef>
              <a:buClrTx/>
              <a:buFont typeface="Wingdings" panose="05000000000000000000" pitchFamily="2" charset="2"/>
              <a:buChar char="q"/>
            </a:pPr>
            <a:r>
              <a:rPr lang="en-US" sz="2500" dirty="0">
                <a:solidFill>
                  <a:schemeClr val="tx1"/>
                </a:solidFill>
              </a:rPr>
              <a:t>The Mining Act, Cap. 306</a:t>
            </a:r>
          </a:p>
          <a:p>
            <a:pPr algn="just">
              <a:lnSpc>
                <a:spcPct val="120000"/>
              </a:lnSpc>
              <a:spcBef>
                <a:spcPts val="0"/>
              </a:spcBef>
              <a:buClrTx/>
              <a:buFont typeface="Wingdings" panose="05000000000000000000" pitchFamily="2" charset="2"/>
              <a:buChar char="q"/>
            </a:pPr>
            <a:r>
              <a:rPr lang="en-US" sz="2500" dirty="0">
                <a:solidFill>
                  <a:schemeClr val="tx1"/>
                </a:solidFill>
              </a:rPr>
              <a:t>The Pest Control and Product Act, Cap. 346</a:t>
            </a:r>
          </a:p>
          <a:p>
            <a:pPr algn="just">
              <a:lnSpc>
                <a:spcPct val="120000"/>
              </a:lnSpc>
              <a:spcBef>
                <a:spcPts val="0"/>
              </a:spcBef>
              <a:buClrTx/>
              <a:buFont typeface="Wingdings" panose="05000000000000000000" pitchFamily="2" charset="2"/>
              <a:buChar char="q"/>
            </a:pPr>
            <a:r>
              <a:rPr lang="en-US" sz="2500" dirty="0">
                <a:solidFill>
                  <a:schemeClr val="tx1"/>
                </a:solidFill>
              </a:rPr>
              <a:t>The Petroleum (Exploration and Production) Act, Cap. 308</a:t>
            </a:r>
          </a:p>
          <a:p>
            <a:pPr algn="just">
              <a:lnSpc>
                <a:spcPct val="120000"/>
              </a:lnSpc>
              <a:spcBef>
                <a:spcPts val="0"/>
              </a:spcBef>
              <a:buClrTx/>
              <a:buFont typeface="Wingdings" panose="05000000000000000000" pitchFamily="2" charset="2"/>
              <a:buChar char="q"/>
            </a:pPr>
            <a:r>
              <a:rPr lang="en-US" sz="2500" dirty="0">
                <a:solidFill>
                  <a:schemeClr val="tx1"/>
                </a:solidFill>
              </a:rPr>
              <a:t>The Radiation and Protection Act, Cap. 243</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07754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The Occupational Safety and Health Act No. 15 of 2007, Kenya</a:t>
            </a:r>
          </a:p>
          <a:p>
            <a:pPr algn="just">
              <a:lnSpc>
                <a:spcPct val="120000"/>
              </a:lnSpc>
              <a:spcBef>
                <a:spcPts val="0"/>
              </a:spcBef>
              <a:buClrTx/>
              <a:buFont typeface="Wingdings" panose="05000000000000000000" pitchFamily="2" charset="2"/>
              <a:buChar char="q"/>
            </a:pPr>
            <a:r>
              <a:rPr lang="en-US" sz="2500" dirty="0">
                <a:solidFill>
                  <a:schemeClr val="tx1"/>
                </a:solidFill>
              </a:rPr>
              <a:t>An act of Parliament to provide for the safety, health and welfare of workers and all persons lawfully present at workplaces, to provide for the establishment of the National Council for Occupational Safety and Health.</a:t>
            </a:r>
          </a:p>
          <a:p>
            <a:pPr algn="just">
              <a:lnSpc>
                <a:spcPct val="120000"/>
              </a:lnSpc>
              <a:spcBef>
                <a:spcPts val="0"/>
              </a:spcBef>
              <a:buClrTx/>
              <a:buFont typeface="Wingdings" panose="05000000000000000000" pitchFamily="2" charset="2"/>
              <a:buChar char="q"/>
            </a:pPr>
            <a:r>
              <a:rPr lang="en-US" sz="2500" dirty="0">
                <a:solidFill>
                  <a:schemeClr val="tx1"/>
                </a:solidFill>
              </a:rPr>
              <a:t>Act applies to all workplaces where any person is at work, whether temporarily or permanently. </a:t>
            </a:r>
          </a:p>
          <a:p>
            <a:pPr marL="0" indent="0" algn="just">
              <a:lnSpc>
                <a:spcPct val="120000"/>
              </a:lnSpc>
              <a:spcBef>
                <a:spcPts val="0"/>
              </a:spcBef>
              <a:buClrTx/>
              <a:buNone/>
            </a:pPr>
            <a:r>
              <a:rPr lang="en-US" sz="2500" b="1" dirty="0">
                <a:solidFill>
                  <a:schemeClr val="tx1"/>
                </a:solidFill>
              </a:rPr>
              <a:t>Purpose of the Act is to:</a:t>
            </a:r>
          </a:p>
          <a:p>
            <a:pPr algn="just">
              <a:lnSpc>
                <a:spcPct val="120000"/>
              </a:lnSpc>
              <a:spcBef>
                <a:spcPts val="0"/>
              </a:spcBef>
              <a:buClrTx/>
              <a:buFont typeface="Wingdings" panose="05000000000000000000" pitchFamily="2" charset="2"/>
              <a:buChar char="q"/>
            </a:pPr>
            <a:r>
              <a:rPr lang="en-US" sz="2500" dirty="0">
                <a:solidFill>
                  <a:schemeClr val="tx1"/>
                </a:solidFill>
              </a:rPr>
              <a:t>Secure the safety, health and welfare of persons at work.</a:t>
            </a:r>
          </a:p>
          <a:p>
            <a:pPr algn="just">
              <a:lnSpc>
                <a:spcPct val="120000"/>
              </a:lnSpc>
              <a:spcBef>
                <a:spcPts val="0"/>
              </a:spcBef>
              <a:buClrTx/>
              <a:buFont typeface="Wingdings" panose="05000000000000000000" pitchFamily="2" charset="2"/>
              <a:buChar char="q"/>
            </a:pPr>
            <a:r>
              <a:rPr lang="en-US" sz="2500" dirty="0">
                <a:solidFill>
                  <a:schemeClr val="tx1"/>
                </a:solidFill>
              </a:rPr>
              <a:t>Protect persons other than persons at work from risks arising out of the activities of persons at work.</a:t>
            </a:r>
          </a:p>
          <a:p>
            <a:pPr algn="just">
              <a:lnSpc>
                <a:spcPct val="120000"/>
              </a:lnSpc>
              <a:spcBef>
                <a:spcPts val="0"/>
              </a:spcBef>
              <a:buClrTx/>
              <a:buFont typeface="Wingdings" panose="05000000000000000000" pitchFamily="2" charset="2"/>
              <a:buChar char="q"/>
            </a:pPr>
            <a:r>
              <a:rPr lang="en-US" sz="2500" dirty="0">
                <a:solidFill>
                  <a:schemeClr val="tx1"/>
                </a:solidFill>
              </a:rPr>
              <a:t>Provides for duties of occupiers (who include employers) workers, self employed people, suppliers, designers, importers, manufacturers.</a:t>
            </a:r>
          </a:p>
          <a:p>
            <a:pPr algn="just">
              <a:lnSpc>
                <a:spcPct val="120000"/>
              </a:lnSpc>
              <a:spcBef>
                <a:spcPts val="0"/>
              </a:spcBef>
              <a:buClrTx/>
              <a:buFont typeface="Wingdings" panose="05000000000000000000" pitchFamily="2" charset="2"/>
              <a:buChar char="q"/>
            </a:pPr>
            <a:r>
              <a:rPr lang="en-US" sz="2500" dirty="0">
                <a:solidFill>
                  <a:schemeClr val="tx1"/>
                </a:solidFill>
              </a:rPr>
              <a:t>Special provisions for health and welfare of workers, machinery, chemical and safety.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110984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The Directorate of Occupational Safety and Health Services (</a:t>
            </a:r>
            <a:r>
              <a:rPr lang="en-US" sz="2500" b="1" dirty="0" err="1">
                <a:solidFill>
                  <a:schemeClr val="tx1"/>
                </a:solidFill>
              </a:rPr>
              <a:t>DOSHS</a:t>
            </a:r>
            <a:r>
              <a:rPr lang="en-US" sz="2500" b="1"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Created by OSHA 2007</a:t>
            </a:r>
          </a:p>
          <a:p>
            <a:pPr algn="just">
              <a:lnSpc>
                <a:spcPct val="120000"/>
              </a:lnSpc>
              <a:spcBef>
                <a:spcPts val="0"/>
              </a:spcBef>
              <a:buClrTx/>
              <a:buFont typeface="Wingdings" panose="05000000000000000000" pitchFamily="2" charset="2"/>
              <a:buChar char="q"/>
            </a:pPr>
            <a:r>
              <a:rPr lang="en-US" sz="2500" dirty="0">
                <a:solidFill>
                  <a:schemeClr val="tx1"/>
                </a:solidFill>
              </a:rPr>
              <a:t>Is a department within Ministry of Labor,</a:t>
            </a:r>
          </a:p>
          <a:p>
            <a:pPr algn="just">
              <a:lnSpc>
                <a:spcPct val="120000"/>
              </a:lnSpc>
              <a:spcBef>
                <a:spcPts val="0"/>
              </a:spcBef>
              <a:buClrTx/>
              <a:buFont typeface="Wingdings" panose="05000000000000000000" pitchFamily="2" charset="2"/>
              <a:buChar char="q"/>
            </a:pPr>
            <a:r>
              <a:rPr lang="en-US" sz="2500" dirty="0">
                <a:solidFill>
                  <a:schemeClr val="tx1"/>
                </a:solidFill>
              </a:rPr>
              <a:t>Responsible for OSH services in the country.</a:t>
            </a:r>
          </a:p>
          <a:p>
            <a:pPr marL="0" indent="0" algn="just">
              <a:lnSpc>
                <a:spcPct val="120000"/>
              </a:lnSpc>
              <a:spcBef>
                <a:spcPts val="0"/>
              </a:spcBef>
              <a:buClrTx/>
              <a:buNone/>
            </a:pPr>
            <a:r>
              <a:rPr lang="en-US" sz="2500" b="1" dirty="0">
                <a:solidFill>
                  <a:schemeClr val="tx1"/>
                </a:solidFill>
              </a:rPr>
              <a:t>Mandate: </a:t>
            </a:r>
          </a:p>
          <a:p>
            <a:pPr algn="just">
              <a:lnSpc>
                <a:spcPct val="120000"/>
              </a:lnSpc>
              <a:spcBef>
                <a:spcPts val="0"/>
              </a:spcBef>
              <a:buClrTx/>
              <a:buFont typeface="Wingdings" panose="05000000000000000000" pitchFamily="2" charset="2"/>
              <a:buChar char="q"/>
            </a:pPr>
            <a:r>
              <a:rPr lang="en-US" sz="2500" dirty="0">
                <a:solidFill>
                  <a:schemeClr val="tx1"/>
                </a:solidFill>
              </a:rPr>
              <a:t>To ensure compliance with provisions of:</a:t>
            </a:r>
          </a:p>
          <a:p>
            <a:pPr marL="457200" indent="-457200" algn="just">
              <a:lnSpc>
                <a:spcPct val="120000"/>
              </a:lnSpc>
              <a:spcBef>
                <a:spcPts val="0"/>
              </a:spcBef>
              <a:buClrTx/>
              <a:buFont typeface="+mj-lt"/>
              <a:buAutoNum type="alphaLcParenR"/>
            </a:pPr>
            <a:r>
              <a:rPr lang="en-US" sz="2500" dirty="0">
                <a:solidFill>
                  <a:schemeClr val="tx1"/>
                </a:solidFill>
              </a:rPr>
              <a:t>OSHA, 2007, which promotes the safety and health of workers,</a:t>
            </a:r>
          </a:p>
          <a:p>
            <a:pPr marL="457200" indent="-457200" algn="just">
              <a:lnSpc>
                <a:spcPct val="120000"/>
              </a:lnSpc>
              <a:spcBef>
                <a:spcPts val="0"/>
              </a:spcBef>
              <a:buClrTx/>
              <a:buFont typeface="+mj-lt"/>
              <a:buAutoNum type="alphaLcParenR"/>
            </a:pPr>
            <a:r>
              <a:rPr lang="en-US" sz="2500" dirty="0" err="1">
                <a:solidFill>
                  <a:schemeClr val="tx1"/>
                </a:solidFill>
              </a:rPr>
              <a:t>WIBA</a:t>
            </a:r>
            <a:r>
              <a:rPr lang="en-US" sz="2500" dirty="0">
                <a:solidFill>
                  <a:schemeClr val="tx1"/>
                </a:solidFill>
              </a:rPr>
              <a:t>, 2007, through the prompt compensation of employees for work related injuries.</a:t>
            </a:r>
          </a:p>
          <a:p>
            <a:pPr algn="just">
              <a:lnSpc>
                <a:spcPct val="120000"/>
              </a:lnSpc>
              <a:spcBef>
                <a:spcPts val="0"/>
              </a:spcBef>
              <a:buClrTx/>
              <a:buFont typeface="Wingdings" panose="05000000000000000000" pitchFamily="2" charset="2"/>
              <a:buChar char="q"/>
            </a:pPr>
            <a:r>
              <a:rPr lang="en-US" sz="2500" dirty="0" err="1">
                <a:solidFill>
                  <a:schemeClr val="tx1"/>
                </a:solidFill>
              </a:rPr>
              <a:t>DOSHS</a:t>
            </a:r>
            <a:r>
              <a:rPr lang="en-US" sz="2500" dirty="0">
                <a:solidFill>
                  <a:schemeClr val="tx1"/>
                </a:solidFill>
              </a:rPr>
              <a:t> enforces OSHA, 2007, </a:t>
            </a:r>
            <a:r>
              <a:rPr lang="en-US" sz="2500" dirty="0" err="1">
                <a:solidFill>
                  <a:schemeClr val="tx1"/>
                </a:solidFill>
              </a:rPr>
              <a:t>WIBA</a:t>
            </a:r>
            <a:r>
              <a:rPr lang="en-US" sz="2500" dirty="0">
                <a:solidFill>
                  <a:schemeClr val="tx1"/>
                </a:solidFill>
              </a:rPr>
              <a:t>, 2007, and other subsidiary pieces of legislation.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92650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Functions of </a:t>
            </a:r>
            <a:r>
              <a:rPr lang="en-US" sz="2500" b="1" dirty="0" err="1">
                <a:solidFill>
                  <a:schemeClr val="tx1"/>
                </a:solidFill>
              </a:rPr>
              <a:t>DOSHS</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Inspecting workplaces to ensure compliance with OSHA 2007;</a:t>
            </a:r>
          </a:p>
          <a:p>
            <a:pPr algn="just">
              <a:lnSpc>
                <a:spcPct val="120000"/>
              </a:lnSpc>
              <a:spcBef>
                <a:spcPts val="0"/>
              </a:spcBef>
              <a:buClrTx/>
              <a:buFont typeface="Wingdings" panose="05000000000000000000" pitchFamily="2" charset="2"/>
              <a:buChar char="q"/>
            </a:pPr>
            <a:r>
              <a:rPr lang="en-US" sz="2500" dirty="0">
                <a:solidFill>
                  <a:schemeClr val="tx1"/>
                </a:solidFill>
              </a:rPr>
              <a:t>Investigating occupational accidents and diseases to prevent their recurrence;</a:t>
            </a:r>
          </a:p>
          <a:p>
            <a:pPr algn="just">
              <a:lnSpc>
                <a:spcPct val="120000"/>
              </a:lnSpc>
              <a:spcBef>
                <a:spcPts val="0"/>
              </a:spcBef>
              <a:buClrTx/>
              <a:buFont typeface="Wingdings" panose="05000000000000000000" pitchFamily="2" charset="2"/>
              <a:buChar char="q"/>
            </a:pPr>
            <a:r>
              <a:rPr lang="en-US" sz="2500" dirty="0">
                <a:solidFill>
                  <a:schemeClr val="tx1"/>
                </a:solidFill>
              </a:rPr>
              <a:t>Measuring workplace pollutants in order to institute control measures;</a:t>
            </a:r>
          </a:p>
          <a:p>
            <a:pPr algn="just">
              <a:lnSpc>
                <a:spcPct val="120000"/>
              </a:lnSpc>
              <a:spcBef>
                <a:spcPts val="0"/>
              </a:spcBef>
              <a:buClrTx/>
              <a:buFont typeface="Wingdings" panose="05000000000000000000" pitchFamily="2" charset="2"/>
              <a:buChar char="q"/>
            </a:pPr>
            <a:r>
              <a:rPr lang="en-US" sz="2500" dirty="0">
                <a:solidFill>
                  <a:schemeClr val="tx1"/>
                </a:solidFill>
              </a:rPr>
              <a:t>Carrying out medical examinations and surveillance of workers’ health;</a:t>
            </a:r>
          </a:p>
          <a:p>
            <a:pPr algn="just">
              <a:lnSpc>
                <a:spcPct val="120000"/>
              </a:lnSpc>
              <a:spcBef>
                <a:spcPts val="0"/>
              </a:spcBef>
              <a:buClrTx/>
              <a:buFont typeface="Wingdings" panose="05000000000000000000" pitchFamily="2" charset="2"/>
              <a:buChar char="q"/>
            </a:pPr>
            <a:r>
              <a:rPr lang="en-US" sz="2500" dirty="0">
                <a:solidFill>
                  <a:schemeClr val="tx1"/>
                </a:solidFill>
              </a:rPr>
              <a:t>Providing training on OSH;</a:t>
            </a:r>
          </a:p>
          <a:p>
            <a:pPr algn="just">
              <a:lnSpc>
                <a:spcPct val="120000"/>
              </a:lnSpc>
              <a:spcBef>
                <a:spcPts val="0"/>
              </a:spcBef>
              <a:buClrTx/>
              <a:buFont typeface="Wingdings" panose="05000000000000000000" pitchFamily="2" charset="2"/>
              <a:buChar char="q"/>
            </a:pPr>
            <a:r>
              <a:rPr lang="en-US" sz="2500" dirty="0">
                <a:solidFill>
                  <a:schemeClr val="tx1"/>
                </a:solidFill>
              </a:rPr>
              <a:t> Disseminating information on OSH to employers, employees and other interested persons;</a:t>
            </a:r>
          </a:p>
          <a:p>
            <a:pPr algn="just">
              <a:lnSpc>
                <a:spcPct val="120000"/>
              </a:lnSpc>
              <a:spcBef>
                <a:spcPts val="0"/>
              </a:spcBef>
              <a:buClrTx/>
              <a:buFont typeface="Wingdings" panose="05000000000000000000" pitchFamily="2" charset="2"/>
              <a:buChar char="q"/>
            </a:pPr>
            <a:r>
              <a:rPr lang="en-US" sz="2500" dirty="0">
                <a:solidFill>
                  <a:schemeClr val="tx1"/>
                </a:solidFill>
              </a:rPr>
              <a:t>Approving architectural plans of workplace buildings </a:t>
            </a:r>
          </a:p>
          <a:p>
            <a:pPr algn="just">
              <a:lnSpc>
                <a:spcPct val="120000"/>
              </a:lnSpc>
              <a:spcBef>
                <a:spcPts val="0"/>
              </a:spcBef>
              <a:buClrTx/>
              <a:buFont typeface="Wingdings" panose="05000000000000000000" pitchFamily="2" charset="2"/>
              <a:buChar char="q"/>
            </a:pPr>
            <a:r>
              <a:rPr lang="en-US" sz="2500" dirty="0">
                <a:solidFill>
                  <a:schemeClr val="tx1"/>
                </a:solidFill>
              </a:rPr>
              <a:t>Ensuring employees injured in the course of their employment are compensated in accordance with </a:t>
            </a:r>
            <a:r>
              <a:rPr lang="en-US" sz="2500" dirty="0" err="1">
                <a:solidFill>
                  <a:schemeClr val="tx1"/>
                </a:solidFill>
              </a:rPr>
              <a:t>WIBA</a:t>
            </a:r>
            <a:r>
              <a:rPr lang="en-US" sz="2500" dirty="0">
                <a:solidFill>
                  <a:schemeClr val="tx1"/>
                </a:solidFill>
              </a:rPr>
              <a:t> 2007</a:t>
            </a:r>
          </a:p>
          <a:p>
            <a:pPr algn="just">
              <a:lnSpc>
                <a:spcPct val="120000"/>
              </a:lnSpc>
              <a:spcBef>
                <a:spcPts val="0"/>
              </a:spcBef>
              <a:buClrTx/>
              <a:buFont typeface="Wingdings" panose="05000000000000000000" pitchFamily="2" charset="2"/>
              <a:buChar char="q"/>
            </a:pPr>
            <a:r>
              <a:rPr lang="en-US" sz="2500" dirty="0">
                <a:solidFill>
                  <a:schemeClr val="tx1"/>
                </a:solidFill>
              </a:rPr>
              <a:t>Instituting and conducting legal proceedings against those responsible for non-compliance with the provisions of OSHA 2007.</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21540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The National Council on Occupational Safety and Health (</a:t>
            </a:r>
            <a:r>
              <a:rPr lang="en-US" sz="2500" b="1" dirty="0" err="1">
                <a:solidFill>
                  <a:schemeClr val="tx1"/>
                </a:solidFill>
              </a:rPr>
              <a:t>NACOSH</a:t>
            </a:r>
            <a:r>
              <a:rPr lang="en-US" sz="2500" b="1" dirty="0">
                <a:solidFill>
                  <a:schemeClr val="tx1"/>
                </a:solidFill>
              </a:rPr>
              <a:t>) </a:t>
            </a:r>
          </a:p>
          <a:p>
            <a:pPr marL="0" indent="0" algn="just">
              <a:lnSpc>
                <a:spcPct val="120000"/>
              </a:lnSpc>
              <a:spcBef>
                <a:spcPts val="0"/>
              </a:spcBef>
              <a:buClrTx/>
              <a:buNone/>
            </a:pPr>
            <a:r>
              <a:rPr lang="en-US" sz="2500" dirty="0">
                <a:solidFill>
                  <a:schemeClr val="tx1"/>
                </a:solidFill>
              </a:rPr>
              <a:t>•Created by OSHA 2007,</a:t>
            </a:r>
          </a:p>
          <a:p>
            <a:pPr marL="0" indent="0" algn="just">
              <a:lnSpc>
                <a:spcPct val="120000"/>
              </a:lnSpc>
              <a:spcBef>
                <a:spcPts val="0"/>
              </a:spcBef>
              <a:buClrTx/>
              <a:buNone/>
            </a:pPr>
            <a:r>
              <a:rPr lang="en-US" sz="2500" dirty="0">
                <a:solidFill>
                  <a:schemeClr val="tx1"/>
                </a:solidFill>
              </a:rPr>
              <a:t>•Advises labor Cabinet secretary on matters such as:</a:t>
            </a:r>
          </a:p>
          <a:p>
            <a:pPr marL="0" indent="0" algn="just">
              <a:lnSpc>
                <a:spcPct val="120000"/>
              </a:lnSpc>
              <a:spcBef>
                <a:spcPts val="0"/>
              </a:spcBef>
              <a:buClrTx/>
              <a:buNone/>
            </a:pPr>
            <a:r>
              <a:rPr lang="en-US" sz="2500" dirty="0">
                <a:solidFill>
                  <a:schemeClr val="tx1"/>
                </a:solidFill>
              </a:rPr>
              <a:t> 1. Formulating and developing a national OSH policy;</a:t>
            </a:r>
          </a:p>
          <a:p>
            <a:pPr marL="0" indent="0" algn="just">
              <a:lnSpc>
                <a:spcPct val="120000"/>
              </a:lnSpc>
              <a:spcBef>
                <a:spcPts val="0"/>
              </a:spcBef>
              <a:buClrTx/>
              <a:buNone/>
            </a:pPr>
            <a:r>
              <a:rPr lang="en-US" sz="2500" dirty="0">
                <a:solidFill>
                  <a:schemeClr val="tx1"/>
                </a:solidFill>
              </a:rPr>
              <a:t> 2. Legislative proposals on OSH, including ways and means to ;</a:t>
            </a:r>
          </a:p>
          <a:p>
            <a:pPr marL="0" indent="0" algn="just">
              <a:lnSpc>
                <a:spcPct val="120000"/>
              </a:lnSpc>
              <a:spcBef>
                <a:spcPts val="0"/>
              </a:spcBef>
              <a:buClrTx/>
              <a:buNone/>
            </a:pPr>
            <a:r>
              <a:rPr lang="en-US" sz="2500" dirty="0">
                <a:solidFill>
                  <a:schemeClr val="tx1"/>
                </a:solidFill>
              </a:rPr>
              <a:t>     •Give effect to ILO Conventions, other international                    conventions and instruments relating to OSH, </a:t>
            </a:r>
          </a:p>
          <a:p>
            <a:pPr marL="0" indent="0" algn="just">
              <a:lnSpc>
                <a:spcPct val="120000"/>
              </a:lnSpc>
              <a:spcBef>
                <a:spcPts val="0"/>
              </a:spcBef>
              <a:buClrTx/>
              <a:buNone/>
            </a:pPr>
            <a:r>
              <a:rPr lang="en-US" sz="2500" dirty="0">
                <a:solidFill>
                  <a:schemeClr val="tx1"/>
                </a:solidFill>
              </a:rPr>
              <a:t>     •Compensation </a:t>
            </a:r>
          </a:p>
          <a:p>
            <a:pPr marL="0" indent="0" algn="just">
              <a:lnSpc>
                <a:spcPct val="120000"/>
              </a:lnSpc>
              <a:spcBef>
                <a:spcPts val="0"/>
              </a:spcBef>
              <a:buClrTx/>
              <a:buNone/>
            </a:pPr>
            <a:r>
              <a:rPr lang="en-US" sz="2500" dirty="0">
                <a:solidFill>
                  <a:schemeClr val="tx1"/>
                </a:solidFill>
              </a:rPr>
              <a:t>     •Rehabilitation services; </a:t>
            </a:r>
          </a:p>
          <a:p>
            <a:pPr marL="0" indent="0" algn="just">
              <a:lnSpc>
                <a:spcPct val="120000"/>
              </a:lnSpc>
              <a:spcBef>
                <a:spcPts val="0"/>
              </a:spcBef>
              <a:buClrTx/>
              <a:buNone/>
            </a:pPr>
            <a:r>
              <a:rPr lang="en-US" sz="2500" dirty="0">
                <a:solidFill>
                  <a:schemeClr val="tx1"/>
                </a:solidFill>
              </a:rPr>
              <a:t>3. Strategic ways to promote the best OSH practices;</a:t>
            </a:r>
          </a:p>
          <a:p>
            <a:pPr marL="0" indent="0" algn="just">
              <a:lnSpc>
                <a:spcPct val="120000"/>
              </a:lnSpc>
              <a:spcBef>
                <a:spcPts val="0"/>
              </a:spcBef>
              <a:buClrTx/>
              <a:buNone/>
            </a:pPr>
            <a:r>
              <a:rPr lang="en-US" sz="2500" dirty="0">
                <a:solidFill>
                  <a:schemeClr val="tx1"/>
                </a:solidFill>
              </a:rPr>
              <a:t>4. Establishing, developing and maintaining a preventive safety and health culture;</a:t>
            </a:r>
          </a:p>
          <a:p>
            <a:pPr marL="0" indent="0" algn="just">
              <a:lnSpc>
                <a:spcPct val="120000"/>
              </a:lnSpc>
              <a:spcBef>
                <a:spcPts val="0"/>
              </a:spcBef>
              <a:buClrTx/>
              <a:buNone/>
            </a:pPr>
            <a:r>
              <a:rPr lang="en-US" sz="2500" dirty="0">
                <a:solidFill>
                  <a:schemeClr val="tx1"/>
                </a:solidFill>
              </a:rPr>
              <a:t>5. Reviewing the provisions of OSHA 2007, rules and regulations, standards, and industry codes of practice;</a:t>
            </a:r>
          </a:p>
          <a:p>
            <a:pPr marL="0" indent="0" algn="just">
              <a:lnSpc>
                <a:spcPct val="120000"/>
              </a:lnSpc>
              <a:spcBef>
                <a:spcPts val="0"/>
              </a:spcBef>
              <a:buClrTx/>
              <a:buNone/>
            </a:pPr>
            <a:r>
              <a:rPr lang="en-US" sz="2500" dirty="0">
                <a:solidFill>
                  <a:schemeClr val="tx1"/>
                </a:solidFill>
              </a:rPr>
              <a:t>6. Statistical analysis of work-related deaths and injuries; </a:t>
            </a:r>
          </a:p>
          <a:p>
            <a:pPr marL="0" indent="0" algn="just">
              <a:lnSpc>
                <a:spcPct val="120000"/>
              </a:lnSpc>
              <a:spcBef>
                <a:spcPts val="0"/>
              </a:spcBef>
              <a:buClrTx/>
              <a:buNone/>
            </a:pPr>
            <a:r>
              <a:rPr lang="en-US" sz="2500" dirty="0">
                <a:solidFill>
                  <a:schemeClr val="tx1"/>
                </a:solidFill>
              </a:rPr>
              <a:t>7. Any other matters affecting OSH as it considers desirable in the interests of improving the quality of working life in Kenya.</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2207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Safety and health committees</a:t>
            </a:r>
          </a:p>
          <a:p>
            <a:pPr algn="just">
              <a:lnSpc>
                <a:spcPct val="120000"/>
              </a:lnSpc>
              <a:spcBef>
                <a:spcPts val="0"/>
              </a:spcBef>
              <a:buClrTx/>
              <a:buFont typeface="Wingdings" panose="05000000000000000000" pitchFamily="2" charset="2"/>
              <a:buChar char="q"/>
            </a:pPr>
            <a:r>
              <a:rPr lang="en-US" sz="2500" dirty="0">
                <a:solidFill>
                  <a:schemeClr val="tx1"/>
                </a:solidFill>
              </a:rPr>
              <a:t>Created by OSHA 2007 and the Safety and Health Committees Rules. </a:t>
            </a:r>
          </a:p>
          <a:p>
            <a:pPr algn="just">
              <a:lnSpc>
                <a:spcPct val="120000"/>
              </a:lnSpc>
              <a:spcBef>
                <a:spcPts val="0"/>
              </a:spcBef>
              <a:buClrTx/>
              <a:buFont typeface="Wingdings" panose="05000000000000000000" pitchFamily="2" charset="2"/>
              <a:buChar char="q"/>
            </a:pPr>
            <a:r>
              <a:rPr lang="en-US" sz="2500" dirty="0">
                <a:solidFill>
                  <a:schemeClr val="tx1"/>
                </a:solidFill>
              </a:rPr>
              <a:t>Employers who regularly employ 20 or more people to have a safety and health committee in the workplace. </a:t>
            </a:r>
          </a:p>
          <a:p>
            <a:pPr algn="just">
              <a:lnSpc>
                <a:spcPct val="120000"/>
              </a:lnSpc>
              <a:spcBef>
                <a:spcPts val="0"/>
              </a:spcBef>
              <a:buClrTx/>
              <a:buFont typeface="Wingdings" panose="05000000000000000000" pitchFamily="2" charset="2"/>
              <a:buChar char="q"/>
            </a:pPr>
            <a:r>
              <a:rPr lang="en-US" sz="2500" dirty="0">
                <a:solidFill>
                  <a:schemeClr val="tx1"/>
                </a:solidFill>
              </a:rPr>
              <a:t>Committee has equal representation from management and workers.</a:t>
            </a:r>
          </a:p>
          <a:p>
            <a:pPr algn="just">
              <a:lnSpc>
                <a:spcPct val="120000"/>
              </a:lnSpc>
              <a:spcBef>
                <a:spcPts val="0"/>
              </a:spcBef>
              <a:buClrTx/>
              <a:buFont typeface="Wingdings" panose="05000000000000000000" pitchFamily="2" charset="2"/>
              <a:buChar char="q"/>
            </a:pPr>
            <a:r>
              <a:rPr lang="en-US" sz="2500" dirty="0">
                <a:solidFill>
                  <a:schemeClr val="tx1"/>
                </a:solidFill>
              </a:rPr>
              <a:t>Committee may interview anyone with information relevant to OSH matters affecting the workers.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562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rgbClr val="00B050"/>
                </a:solidFill>
              </a:rPr>
              <a:t>Drug and Substance Abuse</a:t>
            </a:r>
          </a:p>
          <a:p>
            <a:pPr marL="0" indent="0" algn="just">
              <a:lnSpc>
                <a:spcPct val="120000"/>
              </a:lnSpc>
              <a:spcBef>
                <a:spcPts val="0"/>
              </a:spcBef>
              <a:buClrTx/>
              <a:buNone/>
            </a:pPr>
            <a:endParaRPr lang="en-US" sz="3200" b="1" dirty="0">
              <a:solidFill>
                <a:schemeClr val="tx1"/>
              </a:solidFill>
            </a:endParaRPr>
          </a:p>
          <a:p>
            <a:pPr marL="0" indent="0" algn="just">
              <a:lnSpc>
                <a:spcPct val="120000"/>
              </a:lnSpc>
              <a:spcBef>
                <a:spcPts val="0"/>
              </a:spcBef>
              <a:buClrTx/>
              <a:buNone/>
            </a:pPr>
            <a:r>
              <a:rPr lang="en-US" sz="3200" b="1" dirty="0">
                <a:solidFill>
                  <a:schemeClr val="tx1"/>
                </a:solidFill>
              </a:rPr>
              <a:t>TOPIC OUTLINE:</a:t>
            </a:r>
          </a:p>
          <a:p>
            <a:pPr marL="0" indent="0" algn="just">
              <a:lnSpc>
                <a:spcPct val="120000"/>
              </a:lnSpc>
              <a:spcBef>
                <a:spcPts val="0"/>
              </a:spcBef>
              <a:buClrTx/>
              <a:buNone/>
            </a:pPr>
            <a:endParaRPr lang="en-US" sz="3200" b="1" dirty="0">
              <a:solidFill>
                <a:schemeClr val="tx1"/>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Objectives of Drug and Substance Abuse</a:t>
            </a:r>
          </a:p>
          <a:p>
            <a:pPr algn="just">
              <a:lnSpc>
                <a:spcPct val="120000"/>
              </a:lnSpc>
              <a:spcBef>
                <a:spcPts val="0"/>
              </a:spcBef>
              <a:buClrTx/>
              <a:buFont typeface="Wingdings" panose="05000000000000000000" pitchFamily="2" charset="2"/>
              <a:buChar char="q"/>
            </a:pPr>
            <a:r>
              <a:rPr lang="en-US" sz="3200" dirty="0">
                <a:solidFill>
                  <a:schemeClr val="tx1"/>
                </a:solidFill>
              </a:rPr>
              <a:t>Definition and terms </a:t>
            </a:r>
          </a:p>
          <a:p>
            <a:pPr algn="just">
              <a:lnSpc>
                <a:spcPct val="120000"/>
              </a:lnSpc>
              <a:spcBef>
                <a:spcPts val="0"/>
              </a:spcBef>
              <a:buClrTx/>
              <a:buFont typeface="Wingdings" panose="05000000000000000000" pitchFamily="2" charset="2"/>
              <a:buChar char="q"/>
            </a:pPr>
            <a:r>
              <a:rPr lang="en-US" sz="3200" dirty="0">
                <a:solidFill>
                  <a:schemeClr val="tx1"/>
                </a:solidFill>
              </a:rPr>
              <a:t>commonly abused drugs</a:t>
            </a:r>
          </a:p>
          <a:p>
            <a:pPr algn="just">
              <a:lnSpc>
                <a:spcPct val="120000"/>
              </a:lnSpc>
              <a:spcBef>
                <a:spcPts val="0"/>
              </a:spcBef>
              <a:buClrTx/>
              <a:buFont typeface="Wingdings" panose="05000000000000000000" pitchFamily="2" charset="2"/>
              <a:buChar char="q"/>
            </a:pPr>
            <a:r>
              <a:rPr lang="en-US" sz="3200" dirty="0">
                <a:solidFill>
                  <a:schemeClr val="tx1"/>
                </a:solidFill>
              </a:rPr>
              <a:t>Abuse of prescription drugs</a:t>
            </a:r>
          </a:p>
          <a:p>
            <a:pPr algn="just">
              <a:lnSpc>
                <a:spcPct val="120000"/>
              </a:lnSpc>
              <a:spcBef>
                <a:spcPts val="0"/>
              </a:spcBef>
              <a:buClrTx/>
              <a:buFont typeface="Wingdings" panose="05000000000000000000" pitchFamily="2" charset="2"/>
              <a:buChar char="q"/>
            </a:pPr>
            <a:r>
              <a:rPr lang="en-US" sz="3200" dirty="0">
                <a:solidFill>
                  <a:schemeClr val="tx1"/>
                </a:solidFill>
              </a:rPr>
              <a:t>Alcohol control act</a:t>
            </a:r>
          </a:p>
          <a:p>
            <a:pPr algn="just">
              <a:lnSpc>
                <a:spcPct val="120000"/>
              </a:lnSpc>
              <a:spcBef>
                <a:spcPts val="0"/>
              </a:spcBef>
              <a:buClrTx/>
              <a:buFont typeface="Wingdings" panose="05000000000000000000" pitchFamily="2" charset="2"/>
              <a:buChar char="q"/>
            </a:pPr>
            <a:r>
              <a:rPr lang="en-US" sz="3200" dirty="0" err="1">
                <a:solidFill>
                  <a:schemeClr val="tx1"/>
                </a:solidFill>
              </a:rPr>
              <a:t>NACADA</a:t>
            </a:r>
            <a:r>
              <a:rPr lang="en-US" sz="3200" dirty="0">
                <a:solidFill>
                  <a:schemeClr val="tx1"/>
                </a:solidFill>
              </a:rPr>
              <a:t> Act</a:t>
            </a:r>
          </a:p>
          <a:p>
            <a:pPr algn="just">
              <a:lnSpc>
                <a:spcPct val="120000"/>
              </a:lnSpc>
              <a:spcBef>
                <a:spcPts val="0"/>
              </a:spcBef>
              <a:buClrTx/>
              <a:buFont typeface="Wingdings" panose="05000000000000000000" pitchFamily="2" charset="2"/>
              <a:buChar char="q"/>
            </a:pP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3200" dirty="0">
              <a:solidFill>
                <a:schemeClr val="tx1"/>
              </a:solidFill>
            </a:endParaRPr>
          </a:p>
          <a:p>
            <a:pPr marL="0" indent="0" algn="just">
              <a:lnSpc>
                <a:spcPct val="120000"/>
              </a:lnSpc>
              <a:spcBef>
                <a:spcPts val="0"/>
              </a:spcBef>
              <a:buClrTx/>
              <a:buNone/>
            </a:pPr>
            <a:endParaRPr lang="en-US" sz="3200" dirty="0"/>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87899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73ABDEAE-990D-4045-9A14-0A7FDEAB0C3B}" type="slidenum">
              <a:rPr lang="en-US" smtClean="0"/>
              <a:pPr/>
              <a:t>130</a:t>
            </a:fld>
            <a:endParaRPr lang="en-US"/>
          </a:p>
        </p:txBody>
      </p:sp>
      <p:sp>
        <p:nvSpPr>
          <p:cNvPr id="921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A082D36-B30A-4056-AD91-BA2390CBB013}" type="slidenum">
              <a:rPr lang="en-US" sz="1400"/>
              <a:pPr algn="r"/>
              <a:t>130</a:t>
            </a:fld>
            <a:endParaRPr lang="en-US" sz="1400"/>
          </a:p>
        </p:txBody>
      </p:sp>
      <p:sp>
        <p:nvSpPr>
          <p:cNvPr id="5" name="TextBox 4"/>
          <p:cNvSpPr txBox="1"/>
          <p:nvPr/>
        </p:nvSpPr>
        <p:spPr>
          <a:xfrm>
            <a:off x="531438" y="333106"/>
            <a:ext cx="7632848" cy="584775"/>
          </a:xfrm>
          <a:prstGeom prst="rect">
            <a:avLst/>
          </a:prstGeom>
          <a:noFill/>
        </p:spPr>
        <p:txBody>
          <a:bodyPr wrap="square" rtlCol="0">
            <a:spAutoFit/>
          </a:bodyPr>
          <a:lstStyle/>
          <a:p>
            <a:pPr algn="ctr"/>
            <a:r>
              <a:rPr lang="en-US" sz="3200" dirty="0">
                <a:solidFill>
                  <a:schemeClr val="tx2"/>
                </a:solidFill>
              </a:rPr>
              <a:t>Elements of OSH Management System</a:t>
            </a:r>
            <a:endParaRPr lang="en-CA" sz="3200" b="1" dirty="0">
              <a:solidFill>
                <a:schemeClr val="tx2"/>
              </a:solidFill>
            </a:endParaRPr>
          </a:p>
        </p:txBody>
      </p:sp>
      <p:pic>
        <p:nvPicPr>
          <p:cNvPr id="4" name="Picture 3"/>
          <p:cNvPicPr>
            <a:picLocks noChangeAspect="1"/>
          </p:cNvPicPr>
          <p:nvPr/>
        </p:nvPicPr>
        <p:blipFill>
          <a:blip r:embed="rId3"/>
          <a:stretch>
            <a:fillRect/>
          </a:stretch>
        </p:blipFill>
        <p:spPr>
          <a:xfrm>
            <a:off x="152400" y="936078"/>
            <a:ext cx="8839200" cy="6230101"/>
          </a:xfrm>
          <a:prstGeom prst="rect">
            <a:avLst/>
          </a:prstGeom>
        </p:spPr>
      </p:pic>
    </p:spTree>
    <p:extLst>
      <p:ext uri="{BB962C8B-B14F-4D97-AF65-F5344CB8AC3E}">
        <p14:creationId xmlns:p14="http://schemas.microsoft.com/office/powerpoint/2010/main" val="20635779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DEMOGRAPHY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34038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500" b="1" dirty="0">
                <a:solidFill>
                  <a:srgbClr val="00B050"/>
                </a:solidFill>
              </a:rPr>
              <a:t>DEMOGRAPHY</a:t>
            </a:r>
          </a:p>
          <a:p>
            <a:pPr marL="0" indent="0" algn="just">
              <a:lnSpc>
                <a:spcPct val="120000"/>
              </a:lnSpc>
              <a:spcBef>
                <a:spcPts val="0"/>
              </a:spcBef>
              <a:buClrTx/>
              <a:buNone/>
            </a:pPr>
            <a:r>
              <a:rPr lang="en-GB"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Demography studies population development, that is, the number of births, deaths and migration and other phenomena influencing population change, such as the marriage and divorce rates of the population.</a:t>
            </a:r>
          </a:p>
          <a:p>
            <a:pPr algn="just">
              <a:lnSpc>
                <a:spcPct val="120000"/>
              </a:lnSpc>
              <a:spcBef>
                <a:spcPts val="0"/>
              </a:spcBef>
              <a:buClrTx/>
              <a:buFont typeface="Wingdings" panose="05000000000000000000" pitchFamily="2" charset="2"/>
              <a:buChar char="q"/>
            </a:pPr>
            <a:r>
              <a:rPr lang="en-US" sz="2500" dirty="0">
                <a:solidFill>
                  <a:schemeClr val="tx1"/>
                </a:solidFill>
              </a:rPr>
              <a:t>Demography also examines what kinds of effects changes in population have on the economic and social development of society. </a:t>
            </a:r>
          </a:p>
          <a:p>
            <a:pPr algn="just">
              <a:lnSpc>
                <a:spcPct val="120000"/>
              </a:lnSpc>
              <a:spcBef>
                <a:spcPts val="0"/>
              </a:spcBef>
              <a:buClrTx/>
              <a:buFont typeface="Wingdings" panose="05000000000000000000" pitchFamily="2" charset="2"/>
              <a:buChar char="q"/>
            </a:pPr>
            <a:r>
              <a:rPr lang="en-US" sz="2500" dirty="0">
                <a:solidFill>
                  <a:schemeClr val="tx1"/>
                </a:solidFill>
              </a:rPr>
              <a:t>In language “demos” means people and “graph” means shape or description. So demography is the science that studies human population from different aspects. </a:t>
            </a:r>
          </a:p>
          <a:p>
            <a:pPr algn="just">
              <a:lnSpc>
                <a:spcPct val="120000"/>
              </a:lnSpc>
              <a:spcBef>
                <a:spcPts val="0"/>
              </a:spcBef>
              <a:buClrTx/>
              <a:buFont typeface="Wingdings" panose="05000000000000000000" pitchFamily="2" charset="2"/>
              <a:buChar char="q"/>
            </a:pPr>
            <a:r>
              <a:rPr lang="en-US" sz="2500" dirty="0">
                <a:solidFill>
                  <a:schemeClr val="tx1"/>
                </a:solidFill>
              </a:rPr>
              <a:t>Demography is very important for health planning, recruitment and allocation of resources. Demography may describe population from three main aspects, namely size, composition and distribution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65339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Demographers seek to understand population dynamics by investigating three main demographic processes: </a:t>
            </a:r>
          </a:p>
          <a:p>
            <a:pPr lvl="1" algn="just">
              <a:lnSpc>
                <a:spcPct val="120000"/>
              </a:lnSpc>
              <a:spcBef>
                <a:spcPts val="0"/>
              </a:spcBef>
              <a:buClrTx/>
              <a:buFont typeface="Wingdings" panose="05000000000000000000" pitchFamily="2" charset="2"/>
              <a:buChar char="§"/>
            </a:pPr>
            <a:r>
              <a:rPr lang="en-US" sz="2300" dirty="0">
                <a:solidFill>
                  <a:schemeClr val="tx1"/>
                </a:solidFill>
              </a:rPr>
              <a:t>Birth </a:t>
            </a:r>
          </a:p>
          <a:p>
            <a:pPr lvl="1" algn="just">
              <a:lnSpc>
                <a:spcPct val="120000"/>
              </a:lnSpc>
              <a:spcBef>
                <a:spcPts val="0"/>
              </a:spcBef>
              <a:buClrTx/>
              <a:buFont typeface="Wingdings" panose="05000000000000000000" pitchFamily="2" charset="2"/>
              <a:buChar char="§"/>
            </a:pPr>
            <a:r>
              <a:rPr lang="en-US" sz="2300" dirty="0">
                <a:solidFill>
                  <a:schemeClr val="tx1"/>
                </a:solidFill>
              </a:rPr>
              <a:t>Migration </a:t>
            </a:r>
          </a:p>
          <a:p>
            <a:pPr lvl="1" algn="just">
              <a:lnSpc>
                <a:spcPct val="120000"/>
              </a:lnSpc>
              <a:spcBef>
                <a:spcPts val="0"/>
              </a:spcBef>
              <a:buClrTx/>
              <a:buFont typeface="Wingdings" panose="05000000000000000000" pitchFamily="2" charset="2"/>
              <a:buChar char="§"/>
            </a:pPr>
            <a:r>
              <a:rPr lang="en-US" sz="2300" dirty="0">
                <a:solidFill>
                  <a:schemeClr val="tx1"/>
                </a:solidFill>
              </a:rPr>
              <a:t>Aging (including death)</a:t>
            </a:r>
          </a:p>
          <a:p>
            <a:pPr algn="just">
              <a:lnSpc>
                <a:spcPct val="120000"/>
              </a:lnSpc>
              <a:spcBef>
                <a:spcPts val="0"/>
              </a:spcBef>
              <a:buClrTx/>
              <a:buFont typeface="Wingdings" panose="05000000000000000000" pitchFamily="2" charset="2"/>
              <a:buChar char="q"/>
            </a:pPr>
            <a:r>
              <a:rPr lang="en-US" sz="2500" dirty="0">
                <a:solidFill>
                  <a:schemeClr val="tx1"/>
                </a:solidFill>
              </a:rPr>
              <a:t> All three of these processes contribute to changes in populations, including how people inhabit the earth, form nations and societies, and develop culture.</a:t>
            </a:r>
          </a:p>
          <a:p>
            <a:pPr algn="just">
              <a:lnSpc>
                <a:spcPct val="120000"/>
              </a:lnSpc>
              <a:spcBef>
                <a:spcPts val="0"/>
              </a:spcBef>
              <a:buClrTx/>
              <a:buFont typeface="Wingdings" panose="05000000000000000000" pitchFamily="2" charset="2"/>
              <a:buChar char="q"/>
            </a:pPr>
            <a:r>
              <a:rPr lang="en-US" sz="2500" dirty="0">
                <a:solidFill>
                  <a:schemeClr val="tx1"/>
                </a:solidFill>
              </a:rPr>
              <a:t>Today demography encompasses the determinants and consequences of population change and is concerned with virtually everything that influences or can be influenced by population size, growth or decline, processes (levels and trends in mortality, fertility and migration that are determining population size and change), characteristics (education, religion, or ethnicity) and structure (how many by age)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08412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Definition: </a:t>
            </a:r>
          </a:p>
          <a:p>
            <a:pPr algn="just">
              <a:lnSpc>
                <a:spcPct val="120000"/>
              </a:lnSpc>
              <a:spcBef>
                <a:spcPts val="0"/>
              </a:spcBef>
              <a:buClrTx/>
              <a:buFont typeface="Wingdings" panose="05000000000000000000" pitchFamily="2" charset="2"/>
              <a:buChar char="q"/>
            </a:pPr>
            <a:r>
              <a:rPr lang="en-US" sz="2500" dirty="0">
                <a:solidFill>
                  <a:schemeClr val="tx1"/>
                </a:solidFill>
              </a:rPr>
              <a:t>Demography is the science of populations</a:t>
            </a:r>
          </a:p>
          <a:p>
            <a:pPr algn="just">
              <a:lnSpc>
                <a:spcPct val="120000"/>
              </a:lnSpc>
              <a:spcBef>
                <a:spcPts val="0"/>
              </a:spcBef>
              <a:buClrTx/>
              <a:buFont typeface="Wingdings" panose="05000000000000000000" pitchFamily="2" charset="2"/>
              <a:buChar char="q"/>
            </a:pPr>
            <a:r>
              <a:rPr lang="en-US" sz="2500" dirty="0">
                <a:solidFill>
                  <a:schemeClr val="tx1"/>
                </a:solidFill>
              </a:rPr>
              <a:t>Demography is derived from two Greek words - demos (people) and </a:t>
            </a:r>
            <a:r>
              <a:rPr lang="en-US" sz="2500" dirty="0" err="1">
                <a:solidFill>
                  <a:schemeClr val="tx1"/>
                </a:solidFill>
              </a:rPr>
              <a:t>graphy</a:t>
            </a:r>
            <a:r>
              <a:rPr lang="en-US" sz="2500" dirty="0">
                <a:solidFill>
                  <a:schemeClr val="tx1"/>
                </a:solidFill>
              </a:rPr>
              <a:t> (branch of knowledge regarding a particular science in this case, human populations). It is ‘the mathematical knowledge of populations, their general movements, and their physical, civil, intellectual and moral state’ (</a:t>
            </a:r>
            <a:r>
              <a:rPr lang="en-US" sz="2500" dirty="0" err="1">
                <a:solidFill>
                  <a:schemeClr val="tx1"/>
                </a:solidFill>
              </a:rPr>
              <a:t>Guillard</a:t>
            </a:r>
            <a:r>
              <a:rPr lang="en-US" sz="2500" dirty="0">
                <a:solidFill>
                  <a:schemeClr val="tx1"/>
                </a:solidFill>
              </a:rPr>
              <a:t> 1855). </a:t>
            </a:r>
          </a:p>
          <a:p>
            <a:pPr algn="just">
              <a:lnSpc>
                <a:spcPct val="120000"/>
              </a:lnSpc>
              <a:spcBef>
                <a:spcPts val="0"/>
              </a:spcBef>
              <a:buClrTx/>
              <a:buFont typeface="Wingdings" panose="05000000000000000000" pitchFamily="2" charset="2"/>
              <a:buChar char="q"/>
            </a:pPr>
            <a:r>
              <a:rPr lang="en-US" sz="2500" dirty="0">
                <a:solidFill>
                  <a:schemeClr val="tx1"/>
                </a:solidFill>
              </a:rPr>
              <a:t>Demography is the study of development of population, its size and structure and changes in population. The changes relate to people's births, marriages, divorces, migration and deaths. Demography also examines the mutual interaction of these phenomena and their connection to economic and social life </a:t>
            </a:r>
          </a:p>
          <a:p>
            <a:pPr algn="just">
              <a:lnSpc>
                <a:spcPct val="120000"/>
              </a:lnSpc>
              <a:spcBef>
                <a:spcPts val="0"/>
              </a:spcBef>
              <a:buClrTx/>
              <a:buFont typeface="Wingdings" panose="05000000000000000000" pitchFamily="2" charset="2"/>
              <a:buChar char="q"/>
            </a:pPr>
            <a:r>
              <a:rPr lang="en-US" sz="2500" dirty="0">
                <a:solidFill>
                  <a:schemeClr val="tx1"/>
                </a:solidFill>
              </a:rPr>
              <a:t>Demography is the scientific study of human populations, primarily with respect to their size, their structure and their development. </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563434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Is the study of a population in its static and dynamic aspects </a:t>
            </a:r>
          </a:p>
          <a:p>
            <a:pPr lvl="1" algn="just">
              <a:lnSpc>
                <a:spcPct val="120000"/>
              </a:lnSpc>
              <a:spcBef>
                <a:spcPts val="0"/>
              </a:spcBef>
              <a:buClrTx/>
              <a:buFont typeface="Wingdings" panose="05000000000000000000" pitchFamily="2" charset="2"/>
              <a:buChar char="§"/>
            </a:pPr>
            <a:r>
              <a:rPr lang="en-US" sz="2300" dirty="0">
                <a:solidFill>
                  <a:schemeClr val="tx1"/>
                </a:solidFill>
              </a:rPr>
              <a:t>The static aspects are the characteristics at a point in time e.g. composition by age, race, sex, marital status and economic characteristics </a:t>
            </a:r>
          </a:p>
          <a:p>
            <a:pPr lvl="1" algn="just">
              <a:lnSpc>
                <a:spcPct val="120000"/>
              </a:lnSpc>
              <a:spcBef>
                <a:spcPts val="0"/>
              </a:spcBef>
              <a:buClrTx/>
              <a:buFont typeface="Wingdings" panose="05000000000000000000" pitchFamily="2" charset="2"/>
              <a:buChar char="§"/>
            </a:pPr>
            <a:r>
              <a:rPr lang="en-US" sz="2300" dirty="0">
                <a:solidFill>
                  <a:schemeClr val="tx1"/>
                </a:solidFill>
              </a:rPr>
              <a:t>The dynamic aspects include fertility, mortality, </a:t>
            </a:r>
            <a:r>
              <a:rPr lang="en-US" sz="2300" dirty="0" err="1">
                <a:solidFill>
                  <a:schemeClr val="tx1"/>
                </a:solidFill>
              </a:rPr>
              <a:t>nuptiality</a:t>
            </a:r>
            <a:r>
              <a:rPr lang="en-US" sz="2300" dirty="0">
                <a:solidFill>
                  <a:schemeClr val="tx1"/>
                </a:solidFill>
              </a:rPr>
              <a:t>, migration and growth </a:t>
            </a:r>
          </a:p>
          <a:p>
            <a:pPr lvl="1" algn="just">
              <a:lnSpc>
                <a:spcPct val="120000"/>
              </a:lnSpc>
              <a:spcBef>
                <a:spcPts val="0"/>
              </a:spcBef>
              <a:buClrTx/>
              <a:buFont typeface="Wingdings" panose="05000000000000000000" pitchFamily="2" charset="2"/>
              <a:buChar char="§"/>
            </a:pPr>
            <a:r>
              <a:rPr lang="en-US" sz="2300" dirty="0">
                <a:solidFill>
                  <a:schemeClr val="tx1"/>
                </a:solidFill>
              </a:rPr>
              <a:t>Human population is dynamic thus the need for all this information and can also be defined from 2 perspectives: - narrow and wide definition. </a:t>
            </a:r>
          </a:p>
          <a:p>
            <a:pPr marL="0" indent="0" algn="just">
              <a:lnSpc>
                <a:spcPct val="120000"/>
              </a:lnSpc>
              <a:spcBef>
                <a:spcPts val="0"/>
              </a:spcBef>
              <a:buClrTx/>
              <a:buNone/>
            </a:pPr>
            <a:r>
              <a:rPr lang="en-US" sz="2500" b="1" dirty="0">
                <a:solidFill>
                  <a:schemeClr val="tx1"/>
                </a:solidFill>
              </a:rPr>
              <a:t>Narrow Definition (formal demography)</a:t>
            </a:r>
          </a:p>
          <a:p>
            <a:pPr algn="just">
              <a:lnSpc>
                <a:spcPct val="120000"/>
              </a:lnSpc>
              <a:spcBef>
                <a:spcPts val="0"/>
              </a:spcBef>
              <a:buClrTx/>
              <a:buFont typeface="Wingdings" panose="05000000000000000000" pitchFamily="2" charset="2"/>
              <a:buChar char="q"/>
            </a:pPr>
            <a:r>
              <a:rPr lang="en-US" sz="2500" dirty="0">
                <a:solidFill>
                  <a:schemeClr val="tx1"/>
                </a:solidFill>
              </a:rPr>
              <a:t>Concerned with: - the size of the people, distribution and biological composition (age and sex) and focuses on three demographic variables (fertility, mortality and migration). 	Balancing equation/simple demographic equation.</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464170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Wide definition</a:t>
            </a:r>
          </a:p>
          <a:p>
            <a:pPr algn="just">
              <a:lnSpc>
                <a:spcPct val="120000"/>
              </a:lnSpc>
              <a:spcBef>
                <a:spcPts val="0"/>
              </a:spcBef>
              <a:buClrTx/>
              <a:buFont typeface="Wingdings" panose="05000000000000000000" pitchFamily="2" charset="2"/>
              <a:buChar char="q"/>
            </a:pPr>
            <a:r>
              <a:rPr lang="en-US" sz="2500" dirty="0">
                <a:solidFill>
                  <a:schemeClr val="tx1"/>
                </a:solidFill>
              </a:rPr>
              <a:t>Considers additional characteristics of the population such as income, ethnicity, mother tongue, literacy, marital status, occupation, religious affiliation and nationality</a:t>
            </a:r>
          </a:p>
          <a:p>
            <a:pPr algn="just">
              <a:lnSpc>
                <a:spcPct val="120000"/>
              </a:lnSpc>
              <a:spcBef>
                <a:spcPts val="0"/>
              </a:spcBef>
              <a:buClrTx/>
              <a:buFont typeface="Wingdings" panose="05000000000000000000" pitchFamily="2" charset="2"/>
              <a:buChar char="q"/>
            </a:pPr>
            <a:r>
              <a:rPr lang="en-US" sz="2500" dirty="0">
                <a:solidFill>
                  <a:schemeClr val="tx1"/>
                </a:solidFill>
              </a:rPr>
              <a:t>It depicts population change on one hand vis-à-vis development - many issues e.g. population versus urbanisation, population versus income distribution and population versus environmental degradation </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47067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chemeClr val="tx1"/>
                </a:solidFill>
              </a:rPr>
              <a:t>Aspects of Demography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5" y="909971"/>
            <a:ext cx="8610599" cy="5643229"/>
          </a:xfrm>
          <a:prstGeom prst="rect">
            <a:avLst/>
          </a:prstGeom>
        </p:spPr>
      </p:pic>
    </p:spTree>
    <p:extLst>
      <p:ext uri="{BB962C8B-B14F-4D97-AF65-F5344CB8AC3E}">
        <p14:creationId xmlns:p14="http://schemas.microsoft.com/office/powerpoint/2010/main" val="6102058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85000" lnSpcReduction="20000"/>
          </a:bodyPr>
          <a:lstStyle/>
          <a:p>
            <a:pPr marL="0" indent="0" algn="ctr">
              <a:lnSpc>
                <a:spcPct val="120000"/>
              </a:lnSpc>
              <a:spcBef>
                <a:spcPts val="0"/>
              </a:spcBef>
              <a:buClrTx/>
              <a:buNone/>
            </a:pPr>
            <a:r>
              <a:rPr lang="en-US" sz="2500" b="1" dirty="0">
                <a:solidFill>
                  <a:schemeClr val="tx1"/>
                </a:solidFill>
              </a:rPr>
              <a:t>Main Branches of Demography</a:t>
            </a:r>
          </a:p>
          <a:p>
            <a:pPr algn="just">
              <a:lnSpc>
                <a:spcPct val="120000"/>
              </a:lnSpc>
              <a:spcBef>
                <a:spcPts val="0"/>
              </a:spcBef>
              <a:buClrTx/>
              <a:buFont typeface="Wingdings" panose="05000000000000000000" pitchFamily="2" charset="2"/>
              <a:buChar char="q"/>
            </a:pPr>
            <a:r>
              <a:rPr lang="en-US" sz="2500" dirty="0">
                <a:solidFill>
                  <a:schemeClr val="tx1"/>
                </a:solidFill>
              </a:rPr>
              <a:t>Demography can be divided into two main branches: descriptive demography and mathematical/formal demography</a:t>
            </a:r>
          </a:p>
          <a:p>
            <a:pPr marL="0" indent="0" algn="just">
              <a:lnSpc>
                <a:spcPct val="120000"/>
              </a:lnSpc>
              <a:spcBef>
                <a:spcPts val="0"/>
              </a:spcBef>
              <a:buClrTx/>
              <a:buNone/>
            </a:pPr>
            <a:r>
              <a:rPr lang="en-US" sz="2500" b="1" dirty="0">
                <a:solidFill>
                  <a:schemeClr val="tx1"/>
                </a:solidFill>
              </a:rPr>
              <a:t>Descriptive demography</a:t>
            </a:r>
          </a:p>
          <a:p>
            <a:pPr algn="just">
              <a:lnSpc>
                <a:spcPct val="120000"/>
              </a:lnSpc>
              <a:spcBef>
                <a:spcPts val="0"/>
              </a:spcBef>
              <a:buClrTx/>
              <a:buFont typeface="Wingdings" panose="05000000000000000000" pitchFamily="2" charset="2"/>
              <a:buChar char="q"/>
            </a:pPr>
            <a:r>
              <a:rPr lang="en-US" sz="2500" dirty="0">
                <a:solidFill>
                  <a:schemeClr val="tx1"/>
                </a:solidFill>
              </a:rPr>
              <a:t> Looks to other traditional disciplines such as sociology, economics, social policy, etc. - in its search for answers to changes in population phenomena</a:t>
            </a:r>
          </a:p>
          <a:p>
            <a:pPr algn="just">
              <a:lnSpc>
                <a:spcPct val="120000"/>
              </a:lnSpc>
              <a:spcBef>
                <a:spcPts val="0"/>
              </a:spcBef>
              <a:buClrTx/>
              <a:buFont typeface="Wingdings" panose="05000000000000000000" pitchFamily="2" charset="2"/>
              <a:buChar char="q"/>
            </a:pPr>
            <a:r>
              <a:rPr lang="en-US" sz="2500" dirty="0">
                <a:solidFill>
                  <a:schemeClr val="tx1"/>
                </a:solidFill>
              </a:rPr>
              <a:t>Aims to find out why the number of births has decreased, why the number of divorces is higher than in many other countries, and why people move from rural into urban areas.</a:t>
            </a:r>
          </a:p>
          <a:p>
            <a:pPr algn="just">
              <a:lnSpc>
                <a:spcPct val="120000"/>
              </a:lnSpc>
              <a:spcBef>
                <a:spcPts val="0"/>
              </a:spcBef>
              <a:buClrTx/>
              <a:buFont typeface="Wingdings" panose="05000000000000000000" pitchFamily="2" charset="2"/>
              <a:buChar char="q"/>
            </a:pPr>
            <a:r>
              <a:rPr lang="en-US" sz="2500" dirty="0">
                <a:solidFill>
                  <a:schemeClr val="tx1"/>
                </a:solidFill>
              </a:rPr>
              <a:t>Changes in demographic phenomena can be explained on the basis of changes taking place in society: for example, how does the level of education influence the number of children born, do women with more education have fewer children than women with a lower level of education? On the other hand, researchers may also be interested to study the impacts of demographic phenomena on society: for example, how does high population growth influence socio-economic development, does migration into urban areas support development in these areas, what are the effects on the countryside?</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56037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chemeClr val="tx1"/>
                </a:solidFill>
              </a:rPr>
              <a:t>Mathematical or formal demography </a:t>
            </a:r>
          </a:p>
          <a:p>
            <a:pPr algn="just">
              <a:lnSpc>
                <a:spcPct val="120000"/>
              </a:lnSpc>
              <a:spcBef>
                <a:spcPts val="0"/>
              </a:spcBef>
              <a:buClrTx/>
              <a:buFont typeface="Wingdings" panose="05000000000000000000" pitchFamily="2" charset="2"/>
              <a:buChar char="q"/>
            </a:pPr>
            <a:r>
              <a:rPr lang="en-US" sz="2600" dirty="0">
                <a:solidFill>
                  <a:schemeClr val="tx1"/>
                </a:solidFill>
              </a:rPr>
              <a:t>Employs mathematical formulae and models to describe population changes (</a:t>
            </a:r>
            <a:r>
              <a:rPr lang="en-US" sz="2600" dirty="0" err="1">
                <a:solidFill>
                  <a:schemeClr val="tx1"/>
                </a:solidFill>
              </a:rPr>
              <a:t>demometry</a:t>
            </a:r>
            <a:r>
              <a:rPr lang="en-US" sz="2600" dirty="0">
                <a:solidFill>
                  <a:schemeClr val="tx1"/>
                </a:solidFill>
              </a:rPr>
              <a:t>) or the measurement of demographic phenomena</a:t>
            </a:r>
          </a:p>
          <a:p>
            <a:pPr algn="just">
              <a:lnSpc>
                <a:spcPct val="120000"/>
              </a:lnSpc>
              <a:spcBef>
                <a:spcPts val="0"/>
              </a:spcBef>
              <a:buClrTx/>
              <a:buFont typeface="Wingdings" panose="05000000000000000000" pitchFamily="2" charset="2"/>
              <a:buChar char="q"/>
            </a:pPr>
            <a:r>
              <a:rPr lang="en-US" sz="2600" dirty="0">
                <a:solidFill>
                  <a:schemeClr val="tx1"/>
                </a:solidFill>
              </a:rPr>
              <a:t>Most common approach is to compare some vital events to the size of the population</a:t>
            </a:r>
          </a:p>
          <a:p>
            <a:pPr algn="just">
              <a:lnSpc>
                <a:spcPct val="120000"/>
              </a:lnSpc>
              <a:spcBef>
                <a:spcPts val="0"/>
              </a:spcBef>
              <a:buClrTx/>
              <a:buFont typeface="Wingdings" panose="05000000000000000000" pitchFamily="2" charset="2"/>
              <a:buChar char="q"/>
            </a:pPr>
            <a:r>
              <a:rPr lang="en-US" sz="2600" dirty="0">
                <a:solidFill>
                  <a:schemeClr val="tx1"/>
                </a:solidFill>
              </a:rPr>
              <a:t>Demography is largely an exercise in calculating various ratios and in comparing these ratios with one another either at a certain point in time or within a certain period of time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098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OCCUPATIONAL HEALTH AND SAFETY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39929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400" b="1" dirty="0">
                <a:solidFill>
                  <a:schemeClr val="tx1"/>
                </a:solidFill>
              </a:rPr>
              <a:t>Basic equations of Demography </a:t>
            </a:r>
          </a:p>
          <a:p>
            <a:pPr marL="0" indent="0" algn="just">
              <a:lnSpc>
                <a:spcPct val="120000"/>
              </a:lnSpc>
              <a:spcBef>
                <a:spcPts val="0"/>
              </a:spcBef>
              <a:buClrTx/>
              <a:buNone/>
            </a:pPr>
            <a:r>
              <a:rPr lang="en-US" sz="2400" dirty="0">
                <a:solidFill>
                  <a:schemeClr val="tx1"/>
                </a:solidFill>
              </a:rPr>
              <a:t>Suppose that a country (or other entity) contains </a:t>
            </a:r>
            <a:r>
              <a:rPr lang="en-US" sz="2400" dirty="0" err="1">
                <a:solidFill>
                  <a:schemeClr val="tx1"/>
                </a:solidFill>
              </a:rPr>
              <a:t>Populationt</a:t>
            </a:r>
            <a:r>
              <a:rPr lang="en-US" sz="2400" dirty="0">
                <a:solidFill>
                  <a:schemeClr val="tx1"/>
                </a:solidFill>
              </a:rPr>
              <a:t> persons at time t. What is the size of the population at time t + 1?</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Natural increase from time t to t + 1:</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 Net migration from time t to t + 1:</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population pyramid is typical of developing countries where fertility is high and mortality is also high. </a:t>
            </a:r>
          </a:p>
          <a:p>
            <a:pPr algn="just">
              <a:lnSpc>
                <a:spcPct val="120000"/>
              </a:lnSpc>
              <a:spcBef>
                <a:spcPts val="0"/>
              </a:spcBef>
              <a:buClrTx/>
              <a:buFont typeface="Wingdings" panose="05000000000000000000" pitchFamily="2" charset="2"/>
              <a:buChar char="q"/>
            </a:pPr>
            <a:r>
              <a:rPr lang="en-US" sz="2600" dirty="0">
                <a:solidFill>
                  <a:schemeClr val="tx1"/>
                </a:solidFill>
              </a:rPr>
              <a:t> 	It depicts age, sex composition in relation to fertility and mortality.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106" y="2901281"/>
            <a:ext cx="7460673" cy="70485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21692" y="4143516"/>
            <a:ext cx="7000875" cy="741754"/>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529071" y="1608065"/>
            <a:ext cx="7319529" cy="617433"/>
          </a:xfrm>
          <a:prstGeom prst="rect">
            <a:avLst/>
          </a:prstGeom>
          <a:noFill/>
          <a:ln>
            <a:noFill/>
          </a:ln>
        </p:spPr>
      </p:pic>
    </p:spTree>
    <p:extLst>
      <p:ext uri="{BB962C8B-B14F-4D97-AF65-F5344CB8AC3E}">
        <p14:creationId xmlns:p14="http://schemas.microsoft.com/office/powerpoint/2010/main" val="14871504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History of Demography:</a:t>
            </a:r>
          </a:p>
          <a:p>
            <a:pPr algn="just">
              <a:lnSpc>
                <a:spcPct val="120000"/>
              </a:lnSpc>
              <a:spcBef>
                <a:spcPts val="0"/>
              </a:spcBef>
              <a:buClrTx/>
              <a:buFont typeface="Wingdings" panose="05000000000000000000" pitchFamily="2" charset="2"/>
              <a:buChar char="q"/>
            </a:pPr>
            <a:r>
              <a:rPr lang="en-US" sz="2200" dirty="0">
                <a:solidFill>
                  <a:schemeClr val="tx1"/>
                </a:solidFill>
              </a:rPr>
              <a:t>Throughout history, rulers have been interested in the number of population for the important purposes of taxation, resource distribution, power and war (a large number of men fit for military service) while many philosophers pondered about the meaning of the number and structure of population.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83320721"/>
              </p:ext>
            </p:extLst>
          </p:nvPr>
        </p:nvGraphicFramePr>
        <p:xfrm>
          <a:off x="251980" y="2885485"/>
          <a:ext cx="8753476" cy="3744442"/>
        </p:xfrm>
        <a:graphic>
          <a:graphicData uri="http://schemas.openxmlformats.org/drawingml/2006/table">
            <a:tbl>
              <a:tblPr firstRow="1" bandRow="1">
                <a:tableStyleId>{5C22544A-7EE6-4342-B048-85BDC9FD1C3A}</a:tableStyleId>
              </a:tblPr>
              <a:tblGrid>
                <a:gridCol w="1666876">
                  <a:extLst>
                    <a:ext uri="{9D8B030D-6E8A-4147-A177-3AD203B41FA5}">
                      <a16:colId xmlns:a16="http://schemas.microsoft.com/office/drawing/2014/main" val="1406242592"/>
                    </a:ext>
                  </a:extLst>
                </a:gridCol>
                <a:gridCol w="7086600">
                  <a:extLst>
                    <a:ext uri="{9D8B030D-6E8A-4147-A177-3AD203B41FA5}">
                      <a16:colId xmlns:a16="http://schemas.microsoft.com/office/drawing/2014/main" val="759370460"/>
                    </a:ext>
                  </a:extLst>
                </a:gridCol>
              </a:tblGrid>
              <a:tr h="650722">
                <a:tc>
                  <a:txBody>
                    <a:bodyPr/>
                    <a:lstStyle/>
                    <a:p>
                      <a:r>
                        <a:rPr lang="en-US" sz="1800" b="0" dirty="0">
                          <a:solidFill>
                            <a:schemeClr val="tx1"/>
                          </a:solidFill>
                        </a:rPr>
                        <a:t>Egypt 3000 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1800" b="0" dirty="0">
                          <a:solidFill>
                            <a:schemeClr val="tx1"/>
                          </a:solidFill>
                        </a:rPr>
                        <a:t>“Census” every other year</a:t>
                      </a:r>
                    </a:p>
                    <a:p>
                      <a:pPr marL="285750" indent="-285750">
                        <a:buFont typeface="Wingdings" panose="05000000000000000000" pitchFamily="2" charset="2"/>
                        <a:buChar char="q"/>
                      </a:pPr>
                      <a:r>
                        <a:rPr lang="en-US" sz="1800" b="0" dirty="0">
                          <a:solidFill>
                            <a:schemeClr val="tx1"/>
                          </a:solidFill>
                        </a:rPr>
                        <a:t>List of families and other occupants of houses for certain particular cases (e.g., soldiers)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415816">
                <a:tc>
                  <a:txBody>
                    <a:bodyPr/>
                    <a:lstStyle/>
                    <a:p>
                      <a:r>
                        <a:rPr lang="en-US" sz="1800" dirty="0">
                          <a:solidFill>
                            <a:schemeClr val="tx1"/>
                          </a:solidFill>
                        </a:rPr>
                        <a:t>Greece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Count of males 18 years and 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402546">
                <a:tc>
                  <a:txBody>
                    <a:bodyPr/>
                    <a:lstStyle/>
                    <a:p>
                      <a:r>
                        <a:rPr lang="en-US" sz="1800" dirty="0">
                          <a:solidFill>
                            <a:schemeClr val="tx1"/>
                          </a:solidFill>
                        </a:rPr>
                        <a:t>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Enumeration of every family every five years for taxation purposes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1039540">
                <a:tc>
                  <a:txBody>
                    <a:bodyPr/>
                    <a:lstStyle/>
                    <a:p>
                      <a:r>
                        <a:rPr lang="en-US" sz="1800" dirty="0">
                          <a:solidFill>
                            <a:schemeClr val="tx1"/>
                          </a:solidFill>
                        </a:rPr>
                        <a:t>Confucius</a:t>
                      </a:r>
                    </a:p>
                    <a:p>
                      <a:r>
                        <a:rPr lang="en-US" sz="1800" dirty="0">
                          <a:solidFill>
                            <a:schemeClr val="tx1"/>
                          </a:solidFill>
                        </a:rPr>
                        <a:t>(551-479 BC)</a:t>
                      </a:r>
                    </a:p>
                    <a:p>
                      <a:r>
                        <a:rPr lang="en-US" sz="1800" dirty="0">
                          <a:solidFill>
                            <a:schemeClr val="tx1"/>
                          </a:solidFill>
                        </a:rPr>
                        <a:t>China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Wingdings" panose="05000000000000000000" pitchFamily="2" charset="2"/>
                        <a:buChar char="q"/>
                      </a:pPr>
                      <a:r>
                        <a:rPr lang="en-US" sz="1800" dirty="0">
                          <a:solidFill>
                            <a:schemeClr val="tx1"/>
                          </a:solidFill>
                        </a:rPr>
                        <a:t>Suggested restricting the number of population because the environment did not guarantee sufficient subsistence to the ever-growing population</a:t>
                      </a:r>
                    </a:p>
                    <a:p>
                      <a:pPr marL="285750" indent="-285750" algn="just">
                        <a:buFont typeface="Wingdings" panose="05000000000000000000" pitchFamily="2" charset="2"/>
                        <a:buChar char="q"/>
                      </a:pPr>
                      <a:r>
                        <a:rPr lang="en-US" sz="1800" dirty="0">
                          <a:solidFill>
                            <a:schemeClr val="tx1"/>
                          </a:solidFill>
                        </a:rPr>
                        <a:t>Cultivation methods were so underdeveloped that the excessive population growth often caused shortage of food</a:t>
                      </a:r>
                    </a:p>
                    <a:p>
                      <a:pPr marL="285750" indent="-285750" algn="just">
                        <a:buFont typeface="Wingdings" panose="05000000000000000000" pitchFamily="2" charset="2"/>
                        <a:buChar char="q"/>
                      </a:pPr>
                      <a:r>
                        <a:rPr lang="en-US" sz="1800" dirty="0">
                          <a:solidFill>
                            <a:schemeClr val="tx1"/>
                          </a:solidFill>
                        </a:rPr>
                        <a:t>As a result of this, people moved long distances to gain more living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bl>
          </a:graphicData>
        </a:graphic>
      </p:graphicFrame>
    </p:spTree>
    <p:extLst>
      <p:ext uri="{BB962C8B-B14F-4D97-AF65-F5344CB8AC3E}">
        <p14:creationId xmlns:p14="http://schemas.microsoft.com/office/powerpoint/2010/main" val="21418395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22859647"/>
              </p:ext>
            </p:extLst>
          </p:nvPr>
        </p:nvGraphicFramePr>
        <p:xfrm>
          <a:off x="0" y="76200"/>
          <a:ext cx="9048755" cy="6772507"/>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406242592"/>
                    </a:ext>
                  </a:extLst>
                </a:gridCol>
                <a:gridCol w="7524755">
                  <a:extLst>
                    <a:ext uri="{9D8B030D-6E8A-4147-A177-3AD203B41FA5}">
                      <a16:colId xmlns:a16="http://schemas.microsoft.com/office/drawing/2014/main" val="759370460"/>
                    </a:ext>
                  </a:extLst>
                </a:gridCol>
              </a:tblGrid>
              <a:tr h="2067622">
                <a:tc>
                  <a:txBody>
                    <a:bodyPr/>
                    <a:lstStyle/>
                    <a:p>
                      <a:r>
                        <a:rPr lang="en-US" sz="1800" b="0" dirty="0">
                          <a:solidFill>
                            <a:schemeClr val="tx1"/>
                          </a:solidFill>
                        </a:rPr>
                        <a:t>Plato</a:t>
                      </a:r>
                    </a:p>
                    <a:p>
                      <a:r>
                        <a:rPr lang="en-US" sz="1800" b="0" dirty="0">
                          <a:solidFill>
                            <a:schemeClr val="tx1"/>
                          </a:solidFill>
                        </a:rPr>
                        <a:t>(429-347 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1800" b="0" dirty="0">
                          <a:solidFill>
                            <a:schemeClr val="tx1"/>
                          </a:solidFill>
                        </a:rPr>
                        <a:t>Put forth 5,040 as the number of populations for his ideal city</a:t>
                      </a:r>
                    </a:p>
                    <a:p>
                      <a:pPr marL="285750" indent="-285750">
                        <a:buFont typeface="Wingdings" panose="05000000000000000000" pitchFamily="2" charset="2"/>
                        <a:buChar char="q"/>
                      </a:pPr>
                      <a:r>
                        <a:rPr lang="en-US" sz="1800" b="0" dirty="0">
                          <a:solidFill>
                            <a:schemeClr val="tx1"/>
                          </a:solidFill>
                        </a:rPr>
                        <a:t>Was more concerned about the quality of the population than their number</a:t>
                      </a:r>
                    </a:p>
                    <a:p>
                      <a:pPr marL="285750" indent="-285750">
                        <a:buFont typeface="Wingdings" panose="05000000000000000000" pitchFamily="2" charset="2"/>
                        <a:buChar char="q"/>
                      </a:pPr>
                      <a:r>
                        <a:rPr lang="en-US" sz="1800" b="0" dirty="0">
                          <a:solidFill>
                            <a:schemeClr val="tx1"/>
                          </a:solidFill>
                        </a:rPr>
                        <a:t>Carey Francis </a:t>
                      </a:r>
                      <a:r>
                        <a:rPr lang="en-US" sz="1800" b="0" dirty="0" err="1">
                          <a:solidFill>
                            <a:schemeClr val="tx1"/>
                          </a:solidFill>
                        </a:rPr>
                        <a:t>Okinda</a:t>
                      </a:r>
                      <a:r>
                        <a:rPr lang="en-US" sz="1800" b="0" dirty="0">
                          <a:solidFill>
                            <a:schemeClr val="tx1"/>
                          </a:solidFill>
                        </a:rPr>
                        <a:t> Page 4</a:t>
                      </a:r>
                    </a:p>
                    <a:p>
                      <a:pPr marL="285750" indent="-285750">
                        <a:buFont typeface="Wingdings" panose="05000000000000000000" pitchFamily="2" charset="2"/>
                        <a:buChar char="q"/>
                      </a:pPr>
                      <a:r>
                        <a:rPr lang="en-US" sz="1800" b="0" dirty="0">
                          <a:solidFill>
                            <a:schemeClr val="tx1"/>
                          </a:solidFill>
                        </a:rPr>
                        <a:t>Based his ideal number of populations on the fact that the figure 5,040 was divisible by all figures up till nine</a:t>
                      </a:r>
                    </a:p>
                    <a:p>
                      <a:pPr marL="285750" indent="-285750">
                        <a:buFont typeface="Wingdings" panose="05000000000000000000" pitchFamily="2" charset="2"/>
                        <a:buChar char="q"/>
                      </a:pPr>
                      <a:r>
                        <a:rPr lang="en-US" sz="1800" b="0" dirty="0">
                          <a:solidFill>
                            <a:schemeClr val="tx1"/>
                          </a:solidFill>
                        </a:rPr>
                        <a:t>In Plato's opinion, tax collection and military recruiting would be thus made easier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827049">
                <a:tc>
                  <a:txBody>
                    <a:bodyPr/>
                    <a:lstStyle/>
                    <a:p>
                      <a:r>
                        <a:rPr lang="en-US" sz="1800" dirty="0">
                          <a:solidFill>
                            <a:schemeClr val="tx1"/>
                          </a:solidFill>
                        </a:rPr>
                        <a:t>Aristotle</a:t>
                      </a:r>
                    </a:p>
                    <a:p>
                      <a:r>
                        <a:rPr lang="en-US" sz="1800" dirty="0">
                          <a:solidFill>
                            <a:schemeClr val="tx1"/>
                          </a:solidFill>
                        </a:rPr>
                        <a:t>(384 - 322 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1800" dirty="0">
                          <a:solidFill>
                            <a:schemeClr val="tx1"/>
                          </a:solidFill>
                        </a:rPr>
                        <a:t>Plato's student described the relation between population growth and environment (thought excessive population growth caused poverty, which was followed by rebellions and 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1752600">
                <a:tc>
                  <a:txBody>
                    <a:bodyPr/>
                    <a:lstStyle/>
                    <a:p>
                      <a:r>
                        <a:rPr lang="en-US" sz="1800" dirty="0">
                          <a:solidFill>
                            <a:schemeClr val="tx1"/>
                          </a:solidFill>
                        </a:rPr>
                        <a:t>Augustus</a:t>
                      </a:r>
                    </a:p>
                    <a:p>
                      <a:r>
                        <a:rPr lang="en-US" sz="1800" dirty="0">
                          <a:solidFill>
                            <a:schemeClr val="tx1"/>
                          </a:solidFill>
                        </a:rPr>
                        <a:t>(63 BC - 14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1500" b="1" dirty="0">
                          <a:solidFill>
                            <a:schemeClr val="tx1"/>
                          </a:solidFill>
                        </a:rPr>
                        <a:t>Roman Emperor was concerned about the corruption of his people's family life</a:t>
                      </a:r>
                    </a:p>
                    <a:p>
                      <a:pPr marL="285750" indent="-285750">
                        <a:buFont typeface="Wingdings" panose="05000000000000000000" pitchFamily="2" charset="2"/>
                        <a:buChar char="q"/>
                      </a:pPr>
                      <a:r>
                        <a:rPr lang="en-US" sz="1500" b="1" dirty="0">
                          <a:solidFill>
                            <a:schemeClr val="tx1"/>
                          </a:solidFill>
                        </a:rPr>
                        <a:t>Enacted the laws - Lex Julia and Lex </a:t>
                      </a:r>
                      <a:r>
                        <a:rPr lang="en-US" sz="1500" b="1" dirty="0" err="1">
                          <a:solidFill>
                            <a:schemeClr val="tx1"/>
                          </a:solidFill>
                        </a:rPr>
                        <a:t>Papia</a:t>
                      </a:r>
                      <a:r>
                        <a:rPr lang="en-US" sz="1500" b="1" dirty="0">
                          <a:solidFill>
                            <a:schemeClr val="tx1"/>
                          </a:solidFill>
                        </a:rPr>
                        <a:t> - which restricted polygamy and supported the growth of birth rate</a:t>
                      </a:r>
                    </a:p>
                    <a:p>
                      <a:pPr marL="285750" indent="-285750">
                        <a:buFont typeface="Wingdings" panose="05000000000000000000" pitchFamily="2" charset="2"/>
                        <a:buChar char="q"/>
                      </a:pPr>
                      <a:r>
                        <a:rPr lang="en-US" sz="1500" b="1" dirty="0">
                          <a:solidFill>
                            <a:schemeClr val="tx1"/>
                          </a:solidFill>
                        </a:rPr>
                        <a:t>He ordered the most important census in world history</a:t>
                      </a:r>
                    </a:p>
                    <a:p>
                      <a:pPr marL="285750" indent="-285750">
                        <a:buFont typeface="Wingdings" panose="05000000000000000000" pitchFamily="2" charset="2"/>
                        <a:buChar char="q"/>
                      </a:pPr>
                      <a:r>
                        <a:rPr lang="en-US" sz="1500" b="1" dirty="0">
                          <a:solidFill>
                            <a:schemeClr val="tx1"/>
                          </a:solidFill>
                        </a:rPr>
                        <a:t>The Romans needed information for tax collection and thus Joseph and Maria went from Nazareth - their town of domicile - to Bethlehem where their family lived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1819507">
                <a:tc>
                  <a:txBody>
                    <a:bodyPr/>
                    <a:lstStyle/>
                    <a:p>
                      <a:r>
                        <a:rPr lang="en-US" sz="1800" dirty="0">
                          <a:solidFill>
                            <a:schemeClr val="tx1"/>
                          </a:solidFill>
                        </a:rPr>
                        <a:t>John </a:t>
                      </a:r>
                      <a:r>
                        <a:rPr lang="en-US" sz="1800" dirty="0" err="1">
                          <a:solidFill>
                            <a:schemeClr val="tx1"/>
                          </a:solidFill>
                        </a:rPr>
                        <a:t>Graunt</a:t>
                      </a:r>
                      <a:endParaRPr lang="en-US" sz="1800" dirty="0">
                        <a:solidFill>
                          <a:schemeClr val="tx1"/>
                        </a:solidFill>
                      </a:endParaRPr>
                    </a:p>
                    <a:p>
                      <a:r>
                        <a:rPr lang="en-US" sz="1800" dirty="0">
                          <a:solidFill>
                            <a:schemeClr val="tx1"/>
                          </a:solidFill>
                        </a:rPr>
                        <a:t>(Father of demography)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Wingdings" panose="05000000000000000000" pitchFamily="2" charset="2"/>
                        <a:buChar char="q"/>
                      </a:pPr>
                      <a:r>
                        <a:rPr lang="en-US" sz="1500" b="1" dirty="0">
                          <a:solidFill>
                            <a:schemeClr val="tx1"/>
                          </a:solidFill>
                        </a:rPr>
                        <a:t>Was interested in lists of baptisms and burials</a:t>
                      </a:r>
                    </a:p>
                    <a:p>
                      <a:pPr marL="285750" indent="-285750" algn="just">
                        <a:buFont typeface="Wingdings" panose="05000000000000000000" pitchFamily="2" charset="2"/>
                        <a:buChar char="q"/>
                      </a:pPr>
                      <a:r>
                        <a:rPr lang="en-US" sz="1500" b="1" dirty="0">
                          <a:solidFill>
                            <a:schemeClr val="tx1"/>
                          </a:solidFill>
                        </a:rPr>
                        <a:t>Published his study entitled "Natural and Political Observations Mentioned in the Following Index, and Made upon the Bills of Mortality, with Reference to the Government, Religion, Trade, Growth, Air, Diseases and the Several Changes of the Said City".</a:t>
                      </a:r>
                    </a:p>
                    <a:p>
                      <a:pPr marL="285750" indent="-285750" algn="just">
                        <a:buFont typeface="Wingdings" panose="05000000000000000000" pitchFamily="2" charset="2"/>
                        <a:buChar char="q"/>
                      </a:pPr>
                      <a:r>
                        <a:rPr lang="en-US" sz="1500" b="1" dirty="0">
                          <a:solidFill>
                            <a:schemeClr val="tx1"/>
                          </a:solidFill>
                        </a:rPr>
                        <a:t>This was the beginning of a systematic, continuous study later known as demography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bl>
          </a:graphicData>
        </a:graphic>
      </p:graphicFrame>
    </p:spTree>
    <p:extLst>
      <p:ext uri="{BB962C8B-B14F-4D97-AF65-F5344CB8AC3E}">
        <p14:creationId xmlns:p14="http://schemas.microsoft.com/office/powerpoint/2010/main" val="22121200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51371963"/>
              </p:ext>
            </p:extLst>
          </p:nvPr>
        </p:nvGraphicFramePr>
        <p:xfrm>
          <a:off x="0" y="76203"/>
          <a:ext cx="9048755" cy="661630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406242592"/>
                    </a:ext>
                  </a:extLst>
                </a:gridCol>
                <a:gridCol w="7143755">
                  <a:extLst>
                    <a:ext uri="{9D8B030D-6E8A-4147-A177-3AD203B41FA5}">
                      <a16:colId xmlns:a16="http://schemas.microsoft.com/office/drawing/2014/main" val="759370460"/>
                    </a:ext>
                  </a:extLst>
                </a:gridCol>
              </a:tblGrid>
              <a:tr h="673349">
                <a:tc>
                  <a:txBody>
                    <a:bodyPr/>
                    <a:lstStyle/>
                    <a:p>
                      <a:r>
                        <a:rPr lang="en-US" sz="1800" b="0" dirty="0">
                          <a:solidFill>
                            <a:schemeClr val="tx1"/>
                          </a:solidFill>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2000" b="0" dirty="0">
                          <a:solidFill>
                            <a:schemeClr val="tx1"/>
                          </a:solidFill>
                        </a:rPr>
                        <a:t>Modern census format emerged gradually around 1600s in Europe, Quebec 1666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3015433">
                <a:tc>
                  <a:txBody>
                    <a:bodyPr/>
                    <a:lstStyle/>
                    <a:p>
                      <a:r>
                        <a:rPr lang="en-US" sz="1800" dirty="0">
                          <a:solidFill>
                            <a:schemeClr val="tx1"/>
                          </a:solidFill>
                        </a:rPr>
                        <a:t>Edmund</a:t>
                      </a:r>
                    </a:p>
                    <a:p>
                      <a:r>
                        <a:rPr lang="en-US" sz="1800" dirty="0">
                          <a:solidFill>
                            <a:schemeClr val="tx1"/>
                          </a:solidFill>
                        </a:rPr>
                        <a:t>Halley</a:t>
                      </a:r>
                    </a:p>
                    <a:p>
                      <a:r>
                        <a:rPr lang="en-US" sz="1800" dirty="0">
                          <a:solidFill>
                            <a:schemeClr val="tx1"/>
                          </a:solidFill>
                        </a:rPr>
                        <a:t>(1656-1742)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2000" dirty="0">
                          <a:solidFill>
                            <a:schemeClr val="tx1"/>
                          </a:solidFill>
                        </a:rPr>
                        <a:t>Examined lists of deaths in </a:t>
                      </a:r>
                      <a:r>
                        <a:rPr lang="en-US" sz="2000" dirty="0" err="1">
                          <a:solidFill>
                            <a:schemeClr val="tx1"/>
                          </a:solidFill>
                        </a:rPr>
                        <a:t>Bleslau</a:t>
                      </a:r>
                      <a:r>
                        <a:rPr lang="en-US" sz="2000" dirty="0">
                          <a:solidFill>
                            <a:schemeClr val="tx1"/>
                          </a:solidFill>
                        </a:rPr>
                        <a:t> (present Polish town of Wroclaw)</a:t>
                      </a:r>
                    </a:p>
                    <a:p>
                      <a:pPr marL="285750" indent="-285750">
                        <a:buFont typeface="Wingdings" panose="05000000000000000000" pitchFamily="2" charset="2"/>
                        <a:buChar char="q"/>
                      </a:pPr>
                      <a:r>
                        <a:rPr lang="en-US" sz="2000" dirty="0">
                          <a:solidFill>
                            <a:schemeClr val="tx1"/>
                          </a:solidFill>
                        </a:rPr>
                        <a:t>These lists were more complete than those used in London at the time as they also indicated the age and gender of the deceased person</a:t>
                      </a:r>
                    </a:p>
                    <a:p>
                      <a:pPr marL="285750" indent="-285750">
                        <a:buFont typeface="Wingdings" panose="05000000000000000000" pitchFamily="2" charset="2"/>
                        <a:buChar char="q"/>
                      </a:pPr>
                      <a:r>
                        <a:rPr lang="en-US" sz="2000" dirty="0">
                          <a:solidFill>
                            <a:schemeClr val="tx1"/>
                          </a:solidFill>
                        </a:rPr>
                        <a:t>Based on this material, Halley calculated life expectancies using age group specific mortality rates for the first time ever</a:t>
                      </a:r>
                    </a:p>
                    <a:p>
                      <a:pPr marL="285750" indent="-285750">
                        <a:buFont typeface="Wingdings" panose="05000000000000000000" pitchFamily="2" charset="2"/>
                        <a:buChar char="q"/>
                      </a:pPr>
                      <a:r>
                        <a:rPr lang="en-US" sz="2000" dirty="0">
                          <a:solidFill>
                            <a:schemeClr val="tx1"/>
                          </a:solidFill>
                        </a:rPr>
                        <a:t>At the time the life expectancy of a new-born baby was just 30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1551631">
                <a:tc>
                  <a:txBody>
                    <a:bodyPr/>
                    <a:lstStyle/>
                    <a:p>
                      <a:r>
                        <a:rPr lang="en-US" sz="1800" dirty="0">
                          <a:solidFill>
                            <a:schemeClr val="tx1"/>
                          </a:solidFill>
                        </a:rPr>
                        <a:t>Johann</a:t>
                      </a:r>
                    </a:p>
                    <a:p>
                      <a:r>
                        <a:rPr lang="en-US" sz="1800" dirty="0">
                          <a:solidFill>
                            <a:schemeClr val="tx1"/>
                          </a:solidFill>
                        </a:rPr>
                        <a:t>Peter </a:t>
                      </a:r>
                      <a:r>
                        <a:rPr lang="en-US" sz="1800" dirty="0" err="1">
                          <a:solidFill>
                            <a:schemeClr val="tx1"/>
                          </a:solidFill>
                        </a:rPr>
                        <a:t>Süssmilch</a:t>
                      </a:r>
                      <a:endParaRPr lang="en-US" sz="1800" dirty="0">
                        <a:solidFill>
                          <a:schemeClr val="tx1"/>
                        </a:solidFill>
                      </a:endParaRPr>
                    </a:p>
                    <a:p>
                      <a:r>
                        <a:rPr lang="en-US" sz="1800" dirty="0">
                          <a:solidFill>
                            <a:schemeClr val="tx1"/>
                          </a:solidFill>
                        </a:rPr>
                        <a:t>(1707-1767)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2000" b="1" dirty="0">
                          <a:solidFill>
                            <a:schemeClr val="tx1"/>
                          </a:solidFill>
                        </a:rPr>
                        <a:t>Prussian clergyman</a:t>
                      </a:r>
                    </a:p>
                    <a:p>
                      <a:pPr marL="285750" indent="-285750">
                        <a:buFont typeface="Wingdings" panose="05000000000000000000" pitchFamily="2" charset="2"/>
                        <a:buChar char="q"/>
                      </a:pPr>
                      <a:r>
                        <a:rPr lang="en-US" sz="2000" b="1" dirty="0">
                          <a:solidFill>
                            <a:schemeClr val="tx1"/>
                          </a:solidFill>
                        </a:rPr>
                        <a:t>In 1741 published a volume “The Godly Order”, where he demonstrated regularities in different population events in his study of the population structure and birth and death rates in different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1160385">
                <a:tc>
                  <a:txBody>
                    <a:bodyPr/>
                    <a:lstStyle/>
                    <a:p>
                      <a:r>
                        <a:rPr lang="en-US" sz="2000" dirty="0">
                          <a:solidFill>
                            <a:schemeClr val="tx1"/>
                          </a:solidFill>
                        </a:rPr>
                        <a:t>Wilhelm Lexis</a:t>
                      </a:r>
                    </a:p>
                    <a:p>
                      <a:r>
                        <a:rPr lang="en-US" sz="2000" dirty="0">
                          <a:solidFill>
                            <a:schemeClr val="tx1"/>
                          </a:solidFill>
                        </a:rPr>
                        <a:t>(1837– 1914)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Wingdings" panose="05000000000000000000" pitchFamily="2" charset="2"/>
                        <a:buChar char="q"/>
                      </a:pPr>
                      <a:r>
                        <a:rPr lang="en-US" sz="2000" b="1" dirty="0">
                          <a:solidFill>
                            <a:schemeClr val="tx1"/>
                          </a:solidFill>
                        </a:rPr>
                        <a:t>19th century the German mathematician and economist who developed the two-dimensional approach that helps temporal examination of population phenomena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bl>
          </a:graphicData>
        </a:graphic>
      </p:graphicFrame>
    </p:spTree>
    <p:extLst>
      <p:ext uri="{BB962C8B-B14F-4D97-AF65-F5344CB8AC3E}">
        <p14:creationId xmlns:p14="http://schemas.microsoft.com/office/powerpoint/2010/main" val="41974011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6049410"/>
              </p:ext>
            </p:extLst>
          </p:nvPr>
        </p:nvGraphicFramePr>
        <p:xfrm>
          <a:off x="0" y="76203"/>
          <a:ext cx="9048755" cy="649224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406242592"/>
                    </a:ext>
                  </a:extLst>
                </a:gridCol>
                <a:gridCol w="7143755">
                  <a:extLst>
                    <a:ext uri="{9D8B030D-6E8A-4147-A177-3AD203B41FA5}">
                      <a16:colId xmlns:a16="http://schemas.microsoft.com/office/drawing/2014/main" val="759370460"/>
                    </a:ext>
                  </a:extLst>
                </a:gridCol>
              </a:tblGrid>
              <a:tr h="673349">
                <a:tc>
                  <a:txBody>
                    <a:bodyPr/>
                    <a:lstStyle/>
                    <a:p>
                      <a:r>
                        <a:rPr lang="en-US" sz="2000" b="0" dirty="0">
                          <a:solidFill>
                            <a:schemeClr val="tx1"/>
                          </a:solidFill>
                        </a:rPr>
                        <a:t>Benjamin</a:t>
                      </a:r>
                    </a:p>
                    <a:p>
                      <a:r>
                        <a:rPr lang="en-US" sz="2000" b="0" dirty="0" err="1">
                          <a:solidFill>
                            <a:schemeClr val="tx1"/>
                          </a:solidFill>
                        </a:rPr>
                        <a:t>Gompertz</a:t>
                      </a:r>
                      <a:endParaRPr lang="en-US" sz="2000" b="0" dirty="0">
                        <a:solidFill>
                          <a:schemeClr val="tx1"/>
                        </a:solidFill>
                      </a:endParaRPr>
                    </a:p>
                    <a:p>
                      <a:r>
                        <a:rPr lang="en-US" sz="2000" b="0" dirty="0">
                          <a:solidFill>
                            <a:schemeClr val="tx1"/>
                          </a:solidFill>
                        </a:rPr>
                        <a:t>(1779-1865)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2400" b="0" dirty="0">
                          <a:solidFill>
                            <a:schemeClr val="tx1"/>
                          </a:solidFill>
                        </a:rPr>
                        <a:t>English mathematician</a:t>
                      </a:r>
                    </a:p>
                    <a:p>
                      <a:pPr marL="285750" indent="-285750">
                        <a:buFont typeface="Wingdings" panose="05000000000000000000" pitchFamily="2" charset="2"/>
                        <a:buChar char="q"/>
                      </a:pPr>
                      <a:r>
                        <a:rPr lang="en-US" sz="2400" b="0" dirty="0">
                          <a:solidFill>
                            <a:schemeClr val="tx1"/>
                          </a:solidFill>
                        </a:rPr>
                        <a:t>In 1825 </a:t>
                      </a:r>
                      <a:r>
                        <a:rPr lang="en-US" sz="2400" b="0" dirty="0" err="1">
                          <a:solidFill>
                            <a:schemeClr val="tx1"/>
                          </a:solidFill>
                        </a:rPr>
                        <a:t>realised</a:t>
                      </a:r>
                      <a:r>
                        <a:rPr lang="en-US" sz="2400" b="0" dirty="0">
                          <a:solidFill>
                            <a:schemeClr val="tx1"/>
                          </a:solidFill>
                        </a:rPr>
                        <a:t> that mortality can also be described by this same geometric growth (law of mortality)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822957">
                <a:tc>
                  <a:txBody>
                    <a:bodyPr/>
                    <a:lstStyle/>
                    <a:p>
                      <a:r>
                        <a:rPr lang="en-US" sz="2000" dirty="0">
                          <a:solidFill>
                            <a:schemeClr val="tx1"/>
                          </a:solidFill>
                        </a:rPr>
                        <a:t>1800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q"/>
                      </a:pPr>
                      <a:r>
                        <a:rPr lang="en-US" sz="2400" dirty="0">
                          <a:solidFill>
                            <a:schemeClr val="tx1"/>
                          </a:solidFill>
                        </a:rPr>
                        <a:t>England 1841 (first real census)</a:t>
                      </a:r>
                    </a:p>
                    <a:p>
                      <a:pPr marL="285750" indent="-285750">
                        <a:buFont typeface="Wingdings" panose="05000000000000000000" pitchFamily="2" charset="2"/>
                        <a:buChar char="q"/>
                      </a:pPr>
                      <a:r>
                        <a:rPr lang="en-US" sz="2400" dirty="0">
                          <a:solidFill>
                            <a:schemeClr val="tx1"/>
                          </a:solidFill>
                        </a:rPr>
                        <a:t>1850 (first time to list individuals in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1551631">
                <a:tc>
                  <a:txBody>
                    <a:bodyPr/>
                    <a:lstStyle/>
                    <a:p>
                      <a:r>
                        <a:rPr lang="en-US" sz="2000" dirty="0">
                          <a:solidFill>
                            <a:schemeClr val="tx1"/>
                          </a:solidFill>
                        </a:rPr>
                        <a:t>Alfred </a:t>
                      </a:r>
                      <a:r>
                        <a:rPr lang="en-US" sz="2000" dirty="0" err="1">
                          <a:solidFill>
                            <a:schemeClr val="tx1"/>
                          </a:solidFill>
                        </a:rPr>
                        <a:t>Lotka</a:t>
                      </a:r>
                      <a:endParaRPr lang="en-US" sz="2000" dirty="0">
                        <a:solidFill>
                          <a:schemeClr val="tx1"/>
                        </a:solidFill>
                      </a:endParaRPr>
                    </a:p>
                    <a:p>
                      <a:r>
                        <a:rPr lang="en-US" sz="2000" dirty="0">
                          <a:solidFill>
                            <a:schemeClr val="tx1"/>
                          </a:solidFill>
                        </a:rPr>
                        <a:t>(1880-1949)</a:t>
                      </a:r>
                    </a:p>
                    <a:p>
                      <a:r>
                        <a:rPr lang="en-US" sz="2000" dirty="0">
                          <a:solidFill>
                            <a:schemeClr val="tx1"/>
                          </a:solidFill>
                        </a:rPr>
                        <a:t>American biologist and statistician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Wingdings" panose="05000000000000000000" pitchFamily="2" charset="2"/>
                        <a:buChar char="q"/>
                      </a:pPr>
                      <a:r>
                        <a:rPr lang="en-US" sz="2400" b="1" dirty="0">
                          <a:solidFill>
                            <a:schemeClr val="tx1"/>
                          </a:solidFill>
                        </a:rPr>
                        <a:t>Examined the relation between the birth and death rates and the age structure of population</a:t>
                      </a:r>
                    </a:p>
                    <a:p>
                      <a:pPr marL="285750" indent="-285750" algn="just">
                        <a:buFont typeface="Wingdings" panose="05000000000000000000" pitchFamily="2" charset="2"/>
                        <a:buChar char="q"/>
                      </a:pPr>
                      <a:r>
                        <a:rPr lang="en-US" sz="2400" b="1" dirty="0">
                          <a:solidFill>
                            <a:schemeClr val="tx1"/>
                          </a:solidFill>
                        </a:rPr>
                        <a:t>Proved that population growth in the USA has been produced artificially by taking in immigrants</a:t>
                      </a:r>
                    </a:p>
                    <a:p>
                      <a:pPr marL="285750" indent="-285750" algn="just">
                        <a:buFont typeface="Wingdings" panose="05000000000000000000" pitchFamily="2" charset="2"/>
                        <a:buChar char="q"/>
                      </a:pPr>
                      <a:r>
                        <a:rPr lang="en-US" sz="2400" b="1" dirty="0">
                          <a:solidFill>
                            <a:schemeClr val="tx1"/>
                          </a:solidFill>
                        </a:rPr>
                        <a:t>In contrast, natural population growth no longer guarantees the growth of population (in the 1920s) but in the long run the number of populations will fall if no immigrants are allowed into the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bl>
          </a:graphicData>
        </a:graphic>
      </p:graphicFrame>
    </p:spTree>
    <p:extLst>
      <p:ext uri="{BB962C8B-B14F-4D97-AF65-F5344CB8AC3E}">
        <p14:creationId xmlns:p14="http://schemas.microsoft.com/office/powerpoint/2010/main" val="21331542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10451"/>
          </a:xfrm>
        </p:spPr>
        <p:txBody>
          <a:bodyPr>
            <a:normAutofit fontScale="85000" lnSpcReduction="10000"/>
          </a:bodyPr>
          <a:lstStyle/>
          <a:p>
            <a:pPr marL="0" indent="0" algn="ctr">
              <a:lnSpc>
                <a:spcPct val="120000"/>
              </a:lnSpc>
              <a:spcBef>
                <a:spcPts val="0"/>
              </a:spcBef>
              <a:buClrTx/>
              <a:buNone/>
            </a:pPr>
            <a:r>
              <a:rPr lang="en-US" sz="2800" b="1" dirty="0">
                <a:solidFill>
                  <a:srgbClr val="0070C0"/>
                </a:solidFill>
              </a:rPr>
              <a:t>Definitions of terms:</a:t>
            </a:r>
          </a:p>
          <a:p>
            <a:pPr marL="0" indent="0" algn="just">
              <a:lnSpc>
                <a:spcPct val="120000"/>
              </a:lnSpc>
              <a:spcBef>
                <a:spcPts val="0"/>
              </a:spcBef>
              <a:buClrTx/>
              <a:buNone/>
            </a:pPr>
            <a:r>
              <a:rPr lang="en-US" sz="2200" b="1" dirty="0">
                <a:solidFill>
                  <a:schemeClr val="tx1"/>
                </a:solidFill>
              </a:rPr>
              <a:t>1) Population </a:t>
            </a:r>
          </a:p>
          <a:p>
            <a:pPr algn="just">
              <a:lnSpc>
                <a:spcPct val="120000"/>
              </a:lnSpc>
              <a:spcBef>
                <a:spcPts val="0"/>
              </a:spcBef>
              <a:buClrTx/>
              <a:buFont typeface="Wingdings" panose="05000000000000000000" pitchFamily="2" charset="2"/>
              <a:buChar char="q"/>
            </a:pPr>
            <a:r>
              <a:rPr lang="en-US" sz="2200" dirty="0">
                <a:solidFill>
                  <a:schemeClr val="tx1"/>
                </a:solidFill>
              </a:rPr>
              <a:t>All of the people inhabiting a specified area </a:t>
            </a:r>
          </a:p>
          <a:p>
            <a:pPr algn="just">
              <a:lnSpc>
                <a:spcPct val="120000"/>
              </a:lnSpc>
              <a:spcBef>
                <a:spcPts val="0"/>
              </a:spcBef>
              <a:buClrTx/>
              <a:buFont typeface="Wingdings" panose="05000000000000000000" pitchFamily="2" charset="2"/>
              <a:buChar char="q"/>
            </a:pPr>
            <a:r>
              <a:rPr lang="en-US" sz="2200" dirty="0">
                <a:solidFill>
                  <a:schemeClr val="tx1"/>
                </a:solidFill>
              </a:rPr>
              <a:t>The total number of inhabitants constituting a particular race, class, or group in a specified area </a:t>
            </a:r>
          </a:p>
          <a:p>
            <a:pPr algn="just">
              <a:lnSpc>
                <a:spcPct val="120000"/>
              </a:lnSpc>
              <a:spcBef>
                <a:spcPts val="0"/>
              </a:spcBef>
              <a:buClrTx/>
              <a:buFont typeface="Wingdings" panose="05000000000000000000" pitchFamily="2" charset="2"/>
              <a:buChar char="q"/>
            </a:pPr>
            <a:r>
              <a:rPr lang="en-US" sz="2200" dirty="0">
                <a:solidFill>
                  <a:schemeClr val="tx1"/>
                </a:solidFill>
              </a:rPr>
              <a:t>A group of individuals of the same species occupying a particular geographic area. Populations may be relatively small and closed, as on an island or in a valley, or they may be more diffuse and without a clear boundary between them and a </a:t>
            </a:r>
            <a:r>
              <a:rPr lang="en-US" sz="2200" dirty="0" err="1">
                <a:solidFill>
                  <a:schemeClr val="tx1"/>
                </a:solidFill>
              </a:rPr>
              <a:t>neighbouring</a:t>
            </a:r>
            <a:r>
              <a:rPr lang="en-US" sz="2200" dirty="0">
                <a:solidFill>
                  <a:schemeClr val="tx1"/>
                </a:solidFill>
              </a:rPr>
              <a:t> population of the same species.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refers to the population of some country or area - such as a municipality.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can be divided into permanent or temporary residents </a:t>
            </a:r>
          </a:p>
          <a:p>
            <a:pPr algn="just">
              <a:lnSpc>
                <a:spcPct val="120000"/>
              </a:lnSpc>
              <a:spcBef>
                <a:spcPts val="0"/>
              </a:spcBef>
              <a:buClrTx/>
              <a:buFont typeface="Wingdings" panose="05000000000000000000" pitchFamily="2" charset="2"/>
              <a:buChar char="q"/>
            </a:pPr>
            <a:r>
              <a:rPr lang="en-US" sz="2200" dirty="0">
                <a:solidFill>
                  <a:schemeClr val="tx1"/>
                </a:solidFill>
              </a:rPr>
              <a:t>Temporary residents live in the area for a certain predetermined time </a:t>
            </a:r>
          </a:p>
          <a:p>
            <a:pPr algn="just">
              <a:lnSpc>
                <a:spcPct val="120000"/>
              </a:lnSpc>
              <a:spcBef>
                <a:spcPts val="0"/>
              </a:spcBef>
              <a:buClrTx/>
              <a:buFont typeface="Wingdings" panose="05000000000000000000" pitchFamily="2" charset="2"/>
              <a:buChar char="q"/>
            </a:pPr>
            <a:r>
              <a:rPr lang="en-US" sz="2200" dirty="0">
                <a:solidFill>
                  <a:schemeClr val="tx1"/>
                </a:solidFill>
              </a:rPr>
              <a:t> 	A person is considered to live permanently in some area if he or she intends to live there for over one year </a:t>
            </a:r>
          </a:p>
          <a:p>
            <a:pPr marL="0" indent="0" algn="just">
              <a:lnSpc>
                <a:spcPct val="120000"/>
              </a:lnSpc>
              <a:spcBef>
                <a:spcPts val="0"/>
              </a:spcBef>
              <a:buClrTx/>
              <a:buNone/>
            </a:pPr>
            <a:r>
              <a:rPr lang="en-US" sz="2200" dirty="0">
                <a:solidFill>
                  <a:schemeClr val="tx1"/>
                </a:solidFill>
              </a:rPr>
              <a:t>The UN uses two concepts in population statistics: </a:t>
            </a:r>
          </a:p>
          <a:p>
            <a:pPr algn="just">
              <a:lnSpc>
                <a:spcPct val="120000"/>
              </a:lnSpc>
              <a:spcBef>
                <a:spcPts val="0"/>
              </a:spcBef>
              <a:buClrTx/>
              <a:buFont typeface="Wingdings" panose="05000000000000000000" pitchFamily="2" charset="2"/>
              <a:buChar char="q"/>
            </a:pPr>
            <a:r>
              <a:rPr lang="en-US" sz="2200" b="1" dirty="0">
                <a:solidFill>
                  <a:schemeClr val="tx1"/>
                </a:solidFill>
              </a:rPr>
              <a:t>De jure population </a:t>
            </a:r>
            <a:r>
              <a:rPr lang="en-US" sz="2200" dirty="0">
                <a:solidFill>
                  <a:schemeClr val="tx1"/>
                </a:solidFill>
              </a:rPr>
              <a:t>is the population living in the area permanently - legally. </a:t>
            </a:r>
          </a:p>
          <a:p>
            <a:pPr algn="just">
              <a:lnSpc>
                <a:spcPct val="120000"/>
              </a:lnSpc>
              <a:spcBef>
                <a:spcPts val="0"/>
              </a:spcBef>
              <a:buClrTx/>
              <a:buFont typeface="Wingdings" panose="05000000000000000000" pitchFamily="2" charset="2"/>
              <a:buChar char="q"/>
            </a:pPr>
            <a:r>
              <a:rPr lang="en-US" sz="2200" b="1" dirty="0">
                <a:solidFill>
                  <a:schemeClr val="tx1"/>
                </a:solidFill>
              </a:rPr>
              <a:t>De facto population </a:t>
            </a:r>
            <a:r>
              <a:rPr lang="en-US" sz="2200" dirty="0">
                <a:solidFill>
                  <a:schemeClr val="tx1"/>
                </a:solidFill>
              </a:rPr>
              <a:t>is the actual population of the area including all the persons living there temporarily (in some countries even tourists are taken in this group) </a:t>
            </a:r>
          </a:p>
          <a:p>
            <a:pPr algn="just">
              <a:lnSpc>
                <a:spcPct val="120000"/>
              </a:lnSpc>
              <a:spcBef>
                <a:spcPts val="0"/>
              </a:spcBef>
              <a:buClrTx/>
              <a:buFont typeface="Wingdings" panose="05000000000000000000" pitchFamily="2" charset="2"/>
              <a:buChar char="q"/>
            </a:pPr>
            <a:endParaRPr lang="en-US" sz="2200" b="1"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32148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76200"/>
            <a:ext cx="8753475" cy="6610451"/>
          </a:xfrm>
        </p:spPr>
        <p:txBody>
          <a:bodyPr>
            <a:normAutofit fontScale="77500" lnSpcReduction="20000"/>
          </a:bodyPr>
          <a:lstStyle/>
          <a:p>
            <a:pPr marL="0" indent="0" algn="just">
              <a:lnSpc>
                <a:spcPct val="120000"/>
              </a:lnSpc>
              <a:spcBef>
                <a:spcPts val="0"/>
              </a:spcBef>
              <a:buClrTx/>
              <a:buNone/>
            </a:pPr>
            <a:r>
              <a:rPr lang="en-US" sz="2500" b="1" dirty="0">
                <a:solidFill>
                  <a:schemeClr val="tx1"/>
                </a:solidFill>
              </a:rPr>
              <a:t>2) Population group </a:t>
            </a:r>
          </a:p>
          <a:p>
            <a:pPr algn="just">
              <a:lnSpc>
                <a:spcPct val="120000"/>
              </a:lnSpc>
              <a:spcBef>
                <a:spcPts val="0"/>
              </a:spcBef>
              <a:buClrTx/>
              <a:buFont typeface="Wingdings" panose="05000000000000000000" pitchFamily="2" charset="2"/>
              <a:buChar char="q"/>
            </a:pPr>
            <a:r>
              <a:rPr lang="en-US" sz="2600" dirty="0">
                <a:solidFill>
                  <a:schemeClr val="tx1"/>
                </a:solidFill>
              </a:rPr>
              <a:t>The word population is often used to describe an individual population group sharing a certain feature e.g. the child population, population of working age or elderly population. In the same context, we often refer to population a group, which clearly defines the population according to some special characteristics. These special characteristics can be - as above - age, but the defining factors can be citizenship (alien population), refugee status (refugee population) or ethnicity (Sami population). </a:t>
            </a:r>
          </a:p>
          <a:p>
            <a:pPr marL="0" indent="0" algn="just">
              <a:lnSpc>
                <a:spcPct val="120000"/>
              </a:lnSpc>
              <a:spcBef>
                <a:spcPts val="0"/>
              </a:spcBef>
              <a:buClrTx/>
              <a:buNone/>
            </a:pPr>
            <a:r>
              <a:rPr lang="en-US" sz="2500" b="1" dirty="0">
                <a:solidFill>
                  <a:schemeClr val="tx1"/>
                </a:solidFill>
              </a:rPr>
              <a:t>3) Population changes </a:t>
            </a:r>
          </a:p>
          <a:p>
            <a:pPr algn="just">
              <a:lnSpc>
                <a:spcPct val="120000"/>
              </a:lnSpc>
              <a:spcBef>
                <a:spcPts val="0"/>
              </a:spcBef>
              <a:buClrTx/>
              <a:buFont typeface="Wingdings" panose="05000000000000000000" pitchFamily="2" charset="2"/>
              <a:buChar char="q"/>
            </a:pPr>
            <a:r>
              <a:rPr lang="en-US" sz="2500" dirty="0">
                <a:solidFill>
                  <a:schemeClr val="tx1"/>
                </a:solidFill>
              </a:rPr>
              <a:t>The size of population is dependent on changes in the number of three factors - births, deaths and migration </a:t>
            </a:r>
          </a:p>
          <a:p>
            <a:pPr algn="just">
              <a:lnSpc>
                <a:spcPct val="120000"/>
              </a:lnSpc>
              <a:spcBef>
                <a:spcPts val="0"/>
              </a:spcBef>
              <a:buClrTx/>
              <a:buFont typeface="Wingdings" panose="05000000000000000000" pitchFamily="2" charset="2"/>
              <a:buChar char="q"/>
            </a:pPr>
            <a:r>
              <a:rPr lang="en-US" sz="2500" dirty="0">
                <a:solidFill>
                  <a:schemeClr val="tx1"/>
                </a:solidFill>
              </a:rPr>
              <a:t>The number of births increases population, while that of deaths decreases it </a:t>
            </a:r>
          </a:p>
          <a:p>
            <a:pPr algn="just">
              <a:lnSpc>
                <a:spcPct val="120000"/>
              </a:lnSpc>
              <a:spcBef>
                <a:spcPts val="0"/>
              </a:spcBef>
              <a:buClrTx/>
              <a:buFont typeface="Wingdings" panose="05000000000000000000" pitchFamily="2" charset="2"/>
              <a:buChar char="q"/>
            </a:pPr>
            <a:r>
              <a:rPr lang="en-US" sz="2500" dirty="0">
                <a:solidFill>
                  <a:schemeClr val="tx1"/>
                </a:solidFill>
              </a:rPr>
              <a:t>Vital events is often used to talk about births and deaths </a:t>
            </a:r>
          </a:p>
          <a:p>
            <a:pPr algn="just">
              <a:lnSpc>
                <a:spcPct val="120000"/>
              </a:lnSpc>
              <a:spcBef>
                <a:spcPts val="0"/>
              </a:spcBef>
              <a:buClrTx/>
              <a:buFont typeface="Wingdings" panose="05000000000000000000" pitchFamily="2" charset="2"/>
              <a:buChar char="q"/>
            </a:pPr>
            <a:r>
              <a:rPr lang="en-US" sz="2500" dirty="0">
                <a:solidFill>
                  <a:schemeClr val="tx1"/>
                </a:solidFill>
              </a:rPr>
              <a:t>The effect of migration on the size of population can be either increasing or decreasing </a:t>
            </a:r>
          </a:p>
          <a:p>
            <a:pPr algn="just">
              <a:lnSpc>
                <a:spcPct val="120000"/>
              </a:lnSpc>
              <a:spcBef>
                <a:spcPts val="0"/>
              </a:spcBef>
              <a:buClrTx/>
              <a:buFont typeface="Wingdings" panose="05000000000000000000" pitchFamily="2" charset="2"/>
              <a:buChar char="q"/>
            </a:pPr>
            <a:r>
              <a:rPr lang="en-US" sz="2500" dirty="0">
                <a:solidFill>
                  <a:schemeClr val="tx1"/>
                </a:solidFill>
              </a:rPr>
              <a:t>When examining only the effect of the number of births and deaths on the size of population, we refer to so-called natural increase or natural population growth </a:t>
            </a:r>
          </a:p>
          <a:p>
            <a:pPr algn="just">
              <a:lnSpc>
                <a:spcPct val="120000"/>
              </a:lnSpc>
              <a:spcBef>
                <a:spcPts val="0"/>
              </a:spcBef>
              <a:buClrTx/>
              <a:buFont typeface="Wingdings" panose="05000000000000000000" pitchFamily="2" charset="2"/>
              <a:buChar char="q"/>
            </a:pPr>
            <a:r>
              <a:rPr lang="en-US" sz="2500" dirty="0">
                <a:solidFill>
                  <a:schemeClr val="tx1"/>
                </a:solidFill>
              </a:rPr>
              <a:t>When the change in population size is viewed by taking migration into account as well, we talk about population growth.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06470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200" b="1" dirty="0">
                <a:solidFill>
                  <a:schemeClr val="tx1"/>
                </a:solidFill>
              </a:rPr>
              <a:t>4) Population status </a:t>
            </a:r>
          </a:p>
          <a:p>
            <a:pPr algn="just">
              <a:lnSpc>
                <a:spcPct val="120000"/>
              </a:lnSpc>
              <a:spcBef>
                <a:spcPts val="0"/>
              </a:spcBef>
              <a:buClrTx/>
              <a:buFont typeface="Wingdings" panose="05000000000000000000" pitchFamily="2" charset="2"/>
              <a:buChar char="q"/>
            </a:pPr>
            <a:r>
              <a:rPr lang="en-US" sz="2200" dirty="0">
                <a:solidFill>
                  <a:schemeClr val="tx1"/>
                </a:solidFill>
              </a:rPr>
              <a:t>In demography the objects of study are factors describing population status such as the size of population, age, gender and marital status structure and information on the regional distribution of population </a:t>
            </a:r>
          </a:p>
          <a:p>
            <a:pPr algn="just">
              <a:lnSpc>
                <a:spcPct val="120000"/>
              </a:lnSpc>
              <a:spcBef>
                <a:spcPts val="0"/>
              </a:spcBef>
              <a:buClrTx/>
              <a:buFont typeface="Wingdings" panose="05000000000000000000" pitchFamily="2" charset="2"/>
              <a:buChar char="q"/>
            </a:pPr>
            <a:r>
              <a:rPr lang="en-US" sz="2200" dirty="0">
                <a:solidFill>
                  <a:schemeClr val="tx1"/>
                </a:solidFill>
              </a:rPr>
              <a:t>In addition, population status can also be described according to nationality, language, and religious group, country of birth, municipality of birth, education, occupation and source of livelihood. </a:t>
            </a:r>
          </a:p>
          <a:p>
            <a:pPr marL="0" indent="0" algn="just">
              <a:lnSpc>
                <a:spcPct val="120000"/>
              </a:lnSpc>
              <a:spcBef>
                <a:spcPts val="0"/>
              </a:spcBef>
              <a:buClrTx/>
              <a:buNone/>
            </a:pPr>
            <a:r>
              <a:rPr lang="en-US" sz="2200" b="1" dirty="0">
                <a:solidFill>
                  <a:schemeClr val="tx1"/>
                </a:solidFill>
              </a:rPr>
              <a:t>5) Population density </a:t>
            </a:r>
          </a:p>
          <a:p>
            <a:pPr algn="just">
              <a:lnSpc>
                <a:spcPct val="120000"/>
              </a:lnSpc>
              <a:spcBef>
                <a:spcPts val="0"/>
              </a:spcBef>
              <a:buClrTx/>
              <a:buFont typeface="Wingdings" panose="05000000000000000000" pitchFamily="2" charset="2"/>
              <a:buChar char="q"/>
            </a:pPr>
            <a:r>
              <a:rPr lang="en-US" sz="2200" dirty="0">
                <a:solidFill>
                  <a:schemeClr val="tx1"/>
                </a:solidFill>
              </a:rPr>
              <a:t>The population density is the number of population per unit of total land area of a country. </a:t>
            </a:r>
          </a:p>
          <a:p>
            <a:pPr marL="0" indent="0" algn="just">
              <a:lnSpc>
                <a:spcPct val="120000"/>
              </a:lnSpc>
              <a:spcBef>
                <a:spcPts val="0"/>
              </a:spcBef>
              <a:buClrTx/>
              <a:buNone/>
            </a:pPr>
            <a:r>
              <a:rPr lang="en-US" sz="2200" b="1" dirty="0">
                <a:solidFill>
                  <a:schemeClr val="tx1"/>
                </a:solidFill>
              </a:rPr>
              <a:t>6) Vital events </a:t>
            </a:r>
          </a:p>
          <a:p>
            <a:pPr algn="just">
              <a:lnSpc>
                <a:spcPct val="120000"/>
              </a:lnSpc>
              <a:spcBef>
                <a:spcPts val="0"/>
              </a:spcBef>
              <a:buClrTx/>
              <a:buFont typeface="Wingdings" panose="05000000000000000000" pitchFamily="2" charset="2"/>
              <a:buChar char="q"/>
            </a:pPr>
            <a:r>
              <a:rPr lang="en-US" sz="2200" dirty="0">
                <a:solidFill>
                  <a:schemeClr val="tx1"/>
                </a:solidFill>
              </a:rPr>
              <a:t>Include births, deaths and migration; marriages and divorces </a:t>
            </a:r>
          </a:p>
          <a:p>
            <a:pPr algn="just">
              <a:lnSpc>
                <a:spcPct val="120000"/>
              </a:lnSpc>
              <a:spcBef>
                <a:spcPts val="0"/>
              </a:spcBef>
              <a:buClrTx/>
              <a:buFont typeface="Wingdings" panose="05000000000000000000" pitchFamily="2" charset="2"/>
              <a:buChar char="q"/>
            </a:pPr>
            <a:r>
              <a:rPr lang="en-US" sz="2200" dirty="0">
                <a:solidFill>
                  <a:schemeClr val="tx1"/>
                </a:solidFill>
              </a:rPr>
              <a:t>Vital events also have their own "internal" structure according to age and gender, for example </a:t>
            </a:r>
          </a:p>
          <a:p>
            <a:pPr algn="just">
              <a:lnSpc>
                <a:spcPct val="120000"/>
              </a:lnSpc>
              <a:spcBef>
                <a:spcPts val="0"/>
              </a:spcBef>
              <a:buClrTx/>
              <a:buFont typeface="Wingdings" panose="05000000000000000000" pitchFamily="2" charset="2"/>
              <a:buChar char="q"/>
            </a:pPr>
            <a:r>
              <a:rPr lang="en-US" sz="2200" dirty="0">
                <a:solidFill>
                  <a:schemeClr val="tx1"/>
                </a:solidFill>
              </a:rPr>
              <a:t>The number of deaths can be examined by age and gender, children born by the age of mother and divorces by the duration of marriage </a:t>
            </a:r>
          </a:p>
          <a:p>
            <a:pPr algn="just">
              <a:lnSpc>
                <a:spcPct val="120000"/>
              </a:lnSpc>
              <a:spcBef>
                <a:spcPts val="0"/>
              </a:spcBef>
              <a:buClrTx/>
              <a:buFont typeface="Wingdings" panose="05000000000000000000" pitchFamily="2" charset="2"/>
              <a:buChar char="q"/>
            </a:pPr>
            <a:r>
              <a:rPr lang="en-US" sz="2200" dirty="0">
                <a:solidFill>
                  <a:schemeClr val="tx1"/>
                </a:solidFill>
              </a:rPr>
              <a:t>Vital events are "age dependent".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62299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7) Demographic analysis </a:t>
            </a:r>
          </a:p>
          <a:p>
            <a:pPr algn="just">
              <a:lnSpc>
                <a:spcPct val="120000"/>
              </a:lnSpc>
              <a:spcBef>
                <a:spcPts val="0"/>
              </a:spcBef>
              <a:buClrTx/>
              <a:buFont typeface="Wingdings" panose="05000000000000000000" pitchFamily="2" charset="2"/>
              <a:buChar char="q"/>
            </a:pPr>
            <a:r>
              <a:rPr lang="en-US" sz="2200" dirty="0">
                <a:solidFill>
                  <a:schemeClr val="tx1"/>
                </a:solidFill>
              </a:rPr>
              <a:t>This is the study of components and change in demographic variables and the relationship between them </a:t>
            </a:r>
          </a:p>
          <a:p>
            <a:pPr algn="just">
              <a:lnSpc>
                <a:spcPct val="120000"/>
              </a:lnSpc>
              <a:spcBef>
                <a:spcPts val="0"/>
              </a:spcBef>
              <a:buClrTx/>
              <a:buFont typeface="Wingdings" panose="05000000000000000000" pitchFamily="2" charset="2"/>
              <a:buChar char="q"/>
            </a:pPr>
            <a:r>
              <a:rPr lang="en-US" sz="2200" dirty="0">
                <a:solidFill>
                  <a:schemeClr val="tx1"/>
                </a:solidFill>
              </a:rPr>
              <a:t>Also called the formal demographic method </a:t>
            </a:r>
          </a:p>
          <a:p>
            <a:pPr marL="0" indent="0" algn="just">
              <a:lnSpc>
                <a:spcPct val="120000"/>
              </a:lnSpc>
              <a:spcBef>
                <a:spcPts val="0"/>
              </a:spcBef>
              <a:buClrTx/>
              <a:buNone/>
            </a:pPr>
            <a:r>
              <a:rPr lang="en-US" sz="2200" b="1" dirty="0">
                <a:solidFill>
                  <a:schemeClr val="tx1"/>
                </a:solidFill>
              </a:rPr>
              <a:t>8) Population studies </a:t>
            </a:r>
          </a:p>
          <a:p>
            <a:pPr algn="just">
              <a:lnSpc>
                <a:spcPct val="120000"/>
              </a:lnSpc>
              <a:spcBef>
                <a:spcPts val="0"/>
              </a:spcBef>
              <a:buClrTx/>
              <a:buFont typeface="Wingdings" panose="05000000000000000000" pitchFamily="2" charset="2"/>
              <a:buChar char="q"/>
            </a:pPr>
            <a:r>
              <a:rPr lang="en-US" sz="2200" dirty="0">
                <a:solidFill>
                  <a:schemeClr val="tx1"/>
                </a:solidFill>
              </a:rPr>
              <a:t>Study of relationship between demography variables and other variables such as social and economic variables </a:t>
            </a:r>
          </a:p>
          <a:p>
            <a:pPr marL="0" indent="0" algn="just">
              <a:lnSpc>
                <a:spcPct val="120000"/>
              </a:lnSpc>
              <a:spcBef>
                <a:spcPts val="0"/>
              </a:spcBef>
              <a:buClrTx/>
              <a:buNone/>
            </a:pPr>
            <a:endParaRPr lang="en-GB" sz="2200" b="1" dirty="0">
              <a:solidFill>
                <a:schemeClr val="tx1"/>
              </a:solidFill>
            </a:endParaRPr>
          </a:p>
          <a:p>
            <a:pPr marL="0" indent="0" algn="just">
              <a:lnSpc>
                <a:spcPct val="120000"/>
              </a:lnSpc>
              <a:spcBef>
                <a:spcPts val="0"/>
              </a:spcBef>
              <a:buClrTx/>
              <a:buNone/>
            </a:pPr>
            <a:r>
              <a:rPr lang="en-GB" sz="2200" b="1" dirty="0">
                <a:solidFill>
                  <a:schemeClr val="tx1"/>
                </a:solidFill>
              </a:rPr>
              <a:t>NB: Population changes</a:t>
            </a:r>
          </a:p>
          <a:p>
            <a:pPr marL="0" indent="0" algn="just">
              <a:lnSpc>
                <a:spcPct val="120000"/>
              </a:lnSpc>
              <a:spcBef>
                <a:spcPts val="0"/>
              </a:spcBef>
              <a:buClrTx/>
              <a:buNone/>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81766" y="3897158"/>
            <a:ext cx="7795433" cy="2860191"/>
          </a:xfrm>
          <a:prstGeom prst="rect">
            <a:avLst/>
          </a:prstGeom>
        </p:spPr>
      </p:pic>
    </p:spTree>
    <p:extLst>
      <p:ext uri="{BB962C8B-B14F-4D97-AF65-F5344CB8AC3E}">
        <p14:creationId xmlns:p14="http://schemas.microsoft.com/office/powerpoint/2010/main" val="1296156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lnSpcReduction="10000"/>
          </a:bodyPr>
          <a:lstStyle/>
          <a:p>
            <a:pPr marL="0" indent="0" algn="ctr">
              <a:lnSpc>
                <a:spcPct val="120000"/>
              </a:lnSpc>
              <a:spcBef>
                <a:spcPts val="0"/>
              </a:spcBef>
              <a:buClrTx/>
              <a:buNone/>
            </a:pPr>
            <a:r>
              <a:rPr lang="en-US" sz="2200" b="1" dirty="0">
                <a:solidFill>
                  <a:srgbClr val="0070C0"/>
                </a:solidFill>
              </a:rPr>
              <a:t>PRINCIPLES OF DEMOGRAPHY</a:t>
            </a:r>
          </a:p>
          <a:p>
            <a:pPr algn="just">
              <a:lnSpc>
                <a:spcPct val="120000"/>
              </a:lnSpc>
              <a:spcBef>
                <a:spcPts val="0"/>
              </a:spcBef>
              <a:buClrTx/>
              <a:buFont typeface="Wingdings" panose="05000000000000000000" pitchFamily="2" charset="2"/>
              <a:buChar char="q"/>
            </a:pPr>
            <a:r>
              <a:rPr lang="en-US" sz="2200" dirty="0">
                <a:solidFill>
                  <a:schemeClr val="tx1"/>
                </a:solidFill>
              </a:rPr>
              <a:t>Demography may describe population from three main aspects, namely </a:t>
            </a:r>
            <a:r>
              <a:rPr lang="en-US" sz="2200" b="1" dirty="0">
                <a:solidFill>
                  <a:schemeClr val="tx1"/>
                </a:solidFill>
              </a:rPr>
              <a:t>size</a:t>
            </a:r>
            <a:r>
              <a:rPr lang="en-US" sz="2200" dirty="0">
                <a:solidFill>
                  <a:schemeClr val="tx1"/>
                </a:solidFill>
              </a:rPr>
              <a:t>, </a:t>
            </a:r>
            <a:r>
              <a:rPr lang="en-US" sz="2200" b="1" dirty="0">
                <a:solidFill>
                  <a:schemeClr val="tx1"/>
                </a:solidFill>
              </a:rPr>
              <a:t>composition</a:t>
            </a:r>
            <a:r>
              <a:rPr lang="en-US" sz="2200" dirty="0">
                <a:solidFill>
                  <a:schemeClr val="tx1"/>
                </a:solidFill>
              </a:rPr>
              <a:t> and </a:t>
            </a:r>
            <a:r>
              <a:rPr lang="en-US" sz="2200" b="1" dirty="0">
                <a:solidFill>
                  <a:schemeClr val="tx1"/>
                </a:solidFill>
              </a:rPr>
              <a:t>distribution</a:t>
            </a:r>
            <a:r>
              <a:rPr lang="en-US" sz="2200" dirty="0">
                <a:solidFill>
                  <a:schemeClr val="tx1"/>
                </a:solidFill>
              </a:rPr>
              <a:t>. </a:t>
            </a:r>
          </a:p>
          <a:p>
            <a:pPr marL="0" indent="0" algn="just">
              <a:lnSpc>
                <a:spcPct val="120000"/>
              </a:lnSpc>
              <a:spcBef>
                <a:spcPts val="0"/>
              </a:spcBef>
              <a:buClrTx/>
              <a:buNone/>
            </a:pPr>
            <a:r>
              <a:rPr lang="en-US" sz="2200" b="1" u="sng" dirty="0">
                <a:solidFill>
                  <a:schemeClr val="tx1"/>
                </a:solidFill>
              </a:rPr>
              <a:t>Population Size </a:t>
            </a:r>
          </a:p>
          <a:p>
            <a:pPr algn="just">
              <a:lnSpc>
                <a:spcPct val="120000"/>
              </a:lnSpc>
              <a:spcBef>
                <a:spcPts val="0"/>
              </a:spcBef>
              <a:buClrTx/>
              <a:buFont typeface="Wingdings" panose="05000000000000000000" pitchFamily="2" charset="2"/>
              <a:buChar char="q"/>
            </a:pPr>
            <a:r>
              <a:rPr lang="en-US" sz="2200" dirty="0">
                <a:solidFill>
                  <a:schemeClr val="tx1"/>
                </a:solidFill>
              </a:rPr>
              <a:t>Estimated Population is the number of population of any of the inter-census (non-census) years </a:t>
            </a:r>
          </a:p>
          <a:p>
            <a:pPr algn="just">
              <a:lnSpc>
                <a:spcPct val="120000"/>
              </a:lnSpc>
              <a:spcBef>
                <a:spcPts val="0"/>
              </a:spcBef>
              <a:buClrTx/>
              <a:buFont typeface="Wingdings" panose="05000000000000000000" pitchFamily="2" charset="2"/>
              <a:buChar char="q"/>
            </a:pPr>
            <a:r>
              <a:rPr lang="en-US" sz="2200" dirty="0">
                <a:solidFill>
                  <a:schemeClr val="tx1"/>
                </a:solidFill>
              </a:rPr>
              <a:t>The methods of estimation include:- </a:t>
            </a:r>
          </a:p>
          <a:p>
            <a:pPr marL="0" indent="0" algn="just">
              <a:lnSpc>
                <a:spcPct val="120000"/>
              </a:lnSpc>
              <a:spcBef>
                <a:spcPts val="0"/>
              </a:spcBef>
              <a:buClrTx/>
              <a:buNone/>
            </a:pPr>
            <a:r>
              <a:rPr lang="en-US" sz="2200" dirty="0">
                <a:solidFill>
                  <a:schemeClr val="tx1"/>
                </a:solidFill>
              </a:rPr>
              <a:t>1) </a:t>
            </a:r>
            <a:r>
              <a:rPr lang="en-US" sz="2200" u="sng" dirty="0">
                <a:solidFill>
                  <a:schemeClr val="tx1"/>
                </a:solidFill>
              </a:rPr>
              <a:t>Natural increase method</a:t>
            </a:r>
            <a:r>
              <a:rPr lang="en-US" sz="2200" dirty="0">
                <a:solidFill>
                  <a:schemeClr val="tx1"/>
                </a:solidFill>
              </a:rPr>
              <a:t>:- number of live births minus no. of deaths in the years following the census year are added to the census population. It is appropriate for communities with limited migration and has good records. </a:t>
            </a:r>
          </a:p>
          <a:p>
            <a:pPr marL="0" indent="0" algn="just">
              <a:lnSpc>
                <a:spcPct val="120000"/>
              </a:lnSpc>
              <a:spcBef>
                <a:spcPts val="0"/>
              </a:spcBef>
              <a:buClrTx/>
              <a:buNone/>
            </a:pPr>
            <a:r>
              <a:rPr lang="en-US" sz="2200" dirty="0">
                <a:solidFill>
                  <a:schemeClr val="tx1"/>
                </a:solidFill>
              </a:rPr>
              <a:t>2</a:t>
            </a:r>
            <a:r>
              <a:rPr lang="en-US" sz="2200" u="sng" dirty="0">
                <a:solidFill>
                  <a:schemeClr val="tx1"/>
                </a:solidFill>
              </a:rPr>
              <a:t>) Arithmetic Method</a:t>
            </a:r>
            <a:r>
              <a:rPr lang="en-US" sz="2200" dirty="0">
                <a:solidFill>
                  <a:schemeClr val="tx1"/>
                </a:solidFill>
              </a:rPr>
              <a:t>:- From the last two consecutive populations of the community the mean annual increase is calculated and multiplied by the years passed since last census and added to its population, but it is rough, not accurate. </a:t>
            </a:r>
          </a:p>
          <a:p>
            <a:pPr marL="400050" lvl="1" indent="0">
              <a:buNone/>
            </a:pPr>
            <a:r>
              <a:rPr lang="en-US" sz="2200" dirty="0"/>
              <a:t>Example Census 1985 = 30,000, 1995 = 40,000 so mean annual increase </a:t>
            </a:r>
          </a:p>
          <a:p>
            <a:pPr marL="400050" lvl="1" indent="0">
              <a:buNone/>
            </a:pPr>
            <a:r>
              <a:rPr lang="en-US" sz="2200" dirty="0"/>
              <a:t>= </a:t>
            </a:r>
            <a:r>
              <a:rPr lang="en-US" sz="2200" u="sng" dirty="0"/>
              <a:t>40,000 - 30,000</a:t>
            </a:r>
            <a:r>
              <a:rPr lang="en-US" sz="2200" dirty="0"/>
              <a:t> = 1000 </a:t>
            </a:r>
          </a:p>
          <a:p>
            <a:pPr marL="400050" lvl="1" indent="0">
              <a:buNone/>
            </a:pPr>
            <a:r>
              <a:rPr lang="en-US" sz="2200" dirty="0"/>
              <a:t>          10                           So the population in 1998 = 43,000 </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2226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800" b="1" dirty="0">
                <a:solidFill>
                  <a:srgbClr val="00B050"/>
                </a:solidFill>
              </a:rPr>
              <a:t>OCCUPATIONAL HEALTH AND SAFETY</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err="1">
                <a:solidFill>
                  <a:schemeClr val="tx1"/>
                </a:solidFill>
              </a:rPr>
              <a:t>OHS</a:t>
            </a:r>
            <a:r>
              <a:rPr lang="en-US" sz="2500" dirty="0">
                <a:solidFill>
                  <a:schemeClr val="tx1"/>
                </a:solidFill>
              </a:rPr>
              <a:t> is an extensive multidisciplinary field that focuses on the recognition, monitoring, measurement and control of a hazard that includes risk minimization.</a:t>
            </a:r>
          </a:p>
          <a:p>
            <a:pPr algn="just">
              <a:lnSpc>
                <a:spcPct val="120000"/>
              </a:lnSpc>
              <a:spcBef>
                <a:spcPts val="0"/>
              </a:spcBef>
              <a:buClrTx/>
              <a:buFont typeface="Wingdings" panose="05000000000000000000" pitchFamily="2" charset="2"/>
              <a:buChar char="q"/>
            </a:pPr>
            <a:r>
              <a:rPr lang="en-US" sz="2500" dirty="0">
                <a:solidFill>
                  <a:schemeClr val="tx1"/>
                </a:solidFill>
              </a:rPr>
              <a:t>Workplace-related health impairments, injuries and illnesses cause great human suffering and incur high costs, both for those affected and for society as a whole.</a:t>
            </a:r>
          </a:p>
          <a:p>
            <a:pPr algn="just">
              <a:lnSpc>
                <a:spcPct val="120000"/>
              </a:lnSpc>
              <a:spcBef>
                <a:spcPts val="0"/>
              </a:spcBef>
              <a:buClrTx/>
              <a:buFont typeface="Wingdings" panose="05000000000000000000" pitchFamily="2" charset="2"/>
              <a:buChar char="q"/>
            </a:pPr>
            <a:r>
              <a:rPr lang="en-US" sz="2500" dirty="0">
                <a:solidFill>
                  <a:schemeClr val="tx1"/>
                </a:solidFill>
              </a:rPr>
              <a:t>Occupational safety and health, also commonly referred to as occupational health and safety, occupational health, or occupational safety, is a multidisciplinary field concerned with the safety, health, and welfare of people at occupation</a:t>
            </a:r>
          </a:p>
          <a:p>
            <a:pPr algn="just">
              <a:lnSpc>
                <a:spcPct val="120000"/>
              </a:lnSpc>
              <a:spcBef>
                <a:spcPts val="0"/>
              </a:spcBef>
              <a:buClrTx/>
              <a:buFont typeface="Wingdings" panose="05000000000000000000" pitchFamily="2" charset="2"/>
              <a:buChar char="q"/>
            </a:pPr>
            <a:r>
              <a:rPr lang="en-US" sz="2500" dirty="0" err="1">
                <a:solidFill>
                  <a:schemeClr val="tx1"/>
                </a:solidFill>
              </a:rPr>
              <a:t>OHS</a:t>
            </a:r>
            <a:r>
              <a:rPr lang="en-US" sz="2500" dirty="0">
                <a:solidFill>
                  <a:schemeClr val="tx1"/>
                </a:solidFill>
              </a:rPr>
              <a:t>, or Occupational Health and Safety, is a multidisciplinary practice dealing with all aspects of health and safety in the workplace, with a strong focus on preventing workplace hazards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00090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lnSpcReduction="10000"/>
          </a:bodyPr>
          <a:lstStyle/>
          <a:p>
            <a:pPr marL="0" indent="0" algn="just">
              <a:lnSpc>
                <a:spcPct val="120000"/>
              </a:lnSpc>
              <a:spcBef>
                <a:spcPts val="0"/>
              </a:spcBef>
              <a:buClrTx/>
              <a:buNone/>
            </a:pPr>
            <a:r>
              <a:rPr lang="en-US" sz="2200" dirty="0">
                <a:solidFill>
                  <a:schemeClr val="tx1"/>
                </a:solidFill>
              </a:rPr>
              <a:t>3) Geometric Method:-It is the most accurate method. Special formula is used to find out the annual rate of population growth, to be applied to the census population to get the estimated population of the following years. </a:t>
            </a:r>
          </a:p>
          <a:p>
            <a:pPr marL="0" indent="0" algn="just">
              <a:lnSpc>
                <a:spcPct val="120000"/>
              </a:lnSpc>
              <a:spcBef>
                <a:spcPts val="0"/>
              </a:spcBef>
              <a:buClrTx/>
              <a:buNone/>
            </a:pPr>
            <a:r>
              <a:rPr lang="en-US" sz="2200" dirty="0">
                <a:solidFill>
                  <a:schemeClr val="tx1"/>
                </a:solidFill>
              </a:rPr>
              <a:t>4) Graphic Method:-Number of successive census population is plotted on a graph and joined together by straight line, which is extended over future year. </a:t>
            </a:r>
          </a:p>
          <a:p>
            <a:pPr marL="0" indent="0" algn="just">
              <a:lnSpc>
                <a:spcPct val="120000"/>
              </a:lnSpc>
              <a:spcBef>
                <a:spcPts val="0"/>
              </a:spcBef>
              <a:buClrTx/>
              <a:buNone/>
            </a:pPr>
            <a:r>
              <a:rPr lang="en-US" sz="2200" b="1" u="sng" dirty="0">
                <a:solidFill>
                  <a:schemeClr val="tx1"/>
                </a:solidFill>
              </a:rPr>
              <a:t>Composition </a:t>
            </a:r>
          </a:p>
          <a:p>
            <a:pPr algn="just">
              <a:lnSpc>
                <a:spcPct val="120000"/>
              </a:lnSpc>
              <a:spcBef>
                <a:spcPts val="0"/>
              </a:spcBef>
              <a:buClrTx/>
              <a:buFont typeface="Wingdings" panose="05000000000000000000" pitchFamily="2" charset="2"/>
              <a:buChar char="q"/>
            </a:pPr>
            <a:r>
              <a:rPr lang="en-US" sz="2200" dirty="0">
                <a:solidFill>
                  <a:schemeClr val="tx1"/>
                </a:solidFill>
              </a:rPr>
              <a:t>It is description of the quality of the population as shown by population pyramid (graphical presentation of age and sex composition of the community) </a:t>
            </a:r>
          </a:p>
          <a:p>
            <a:pPr algn="just">
              <a:lnSpc>
                <a:spcPct val="120000"/>
              </a:lnSpc>
              <a:spcBef>
                <a:spcPts val="0"/>
              </a:spcBef>
              <a:buClrTx/>
              <a:buFont typeface="Wingdings" panose="05000000000000000000" pitchFamily="2" charset="2"/>
              <a:buChar char="q"/>
            </a:pPr>
            <a:r>
              <a:rPr lang="en-US" sz="2200" dirty="0">
                <a:solidFill>
                  <a:schemeClr val="tx1"/>
                </a:solidFill>
              </a:rPr>
              <a:t>The point in the vertical axis of age through which passes the horizontal line that divides the surface area of the pyramid into two equal parts (50% younger and 50% older). </a:t>
            </a:r>
          </a:p>
          <a:p>
            <a:pPr marL="0" indent="0" algn="just">
              <a:lnSpc>
                <a:spcPct val="120000"/>
              </a:lnSpc>
              <a:spcBef>
                <a:spcPts val="0"/>
              </a:spcBef>
              <a:buClrTx/>
              <a:buNone/>
            </a:pPr>
            <a:r>
              <a:rPr lang="en-US" sz="2200" b="1" u="sng" dirty="0">
                <a:solidFill>
                  <a:schemeClr val="tx1"/>
                </a:solidFill>
              </a:rPr>
              <a:t>Distribution </a:t>
            </a:r>
          </a:p>
          <a:p>
            <a:pPr algn="just">
              <a:lnSpc>
                <a:spcPct val="120000"/>
              </a:lnSpc>
              <a:spcBef>
                <a:spcPts val="0"/>
              </a:spcBef>
              <a:buClrTx/>
              <a:buFont typeface="Wingdings" panose="05000000000000000000" pitchFamily="2" charset="2"/>
              <a:buChar char="q"/>
            </a:pPr>
            <a:r>
              <a:rPr lang="en-US" sz="2200" dirty="0">
                <a:solidFill>
                  <a:schemeClr val="tx1"/>
                </a:solidFill>
              </a:rPr>
              <a:t> 	How people are distributed in the country by regions, urban versus rural or desert, natives and foreigners and racial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1457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dirty="0">
                <a:solidFill>
                  <a:srgbClr val="0070C0"/>
                </a:solidFill>
              </a:rPr>
              <a:t>BASIC CONCEPTS OF DEMOGRAPHY</a:t>
            </a:r>
          </a:p>
          <a:p>
            <a:pPr marL="0" indent="0" algn="just">
              <a:lnSpc>
                <a:spcPct val="120000"/>
              </a:lnSpc>
              <a:spcBef>
                <a:spcPts val="0"/>
              </a:spcBef>
              <a:buClrTx/>
              <a:buNone/>
            </a:pPr>
            <a:r>
              <a:rPr lang="en-US" sz="2200" b="1" dirty="0">
                <a:solidFill>
                  <a:schemeClr val="tx1"/>
                </a:solidFill>
              </a:rPr>
              <a:t>1) Person </a:t>
            </a:r>
          </a:p>
          <a:p>
            <a:pPr algn="just">
              <a:lnSpc>
                <a:spcPct val="120000"/>
              </a:lnSpc>
              <a:spcBef>
                <a:spcPts val="0"/>
              </a:spcBef>
              <a:buClrTx/>
              <a:buFont typeface="Wingdings" panose="05000000000000000000" pitchFamily="2" charset="2"/>
              <a:buChar char="q"/>
            </a:pPr>
            <a:r>
              <a:rPr lang="en-US" sz="2200" dirty="0">
                <a:solidFill>
                  <a:schemeClr val="tx1"/>
                </a:solidFill>
              </a:rPr>
              <a:t>Demography studies changes occurring to persons, such as births, deaths and migration </a:t>
            </a:r>
          </a:p>
          <a:p>
            <a:pPr algn="just">
              <a:lnSpc>
                <a:spcPct val="120000"/>
              </a:lnSpc>
              <a:spcBef>
                <a:spcPts val="0"/>
              </a:spcBef>
              <a:buClrTx/>
              <a:buFont typeface="Wingdings" panose="05000000000000000000" pitchFamily="2" charset="2"/>
              <a:buChar char="q"/>
            </a:pPr>
            <a:r>
              <a:rPr lang="en-US" sz="2200" dirty="0">
                <a:solidFill>
                  <a:schemeClr val="tx1"/>
                </a:solidFill>
              </a:rPr>
              <a:t>Information is also collected for statistics on the so-called individual level, which means that the information concerns persons </a:t>
            </a:r>
          </a:p>
          <a:p>
            <a:pPr algn="just">
              <a:lnSpc>
                <a:spcPct val="120000"/>
              </a:lnSpc>
              <a:spcBef>
                <a:spcPts val="0"/>
              </a:spcBef>
              <a:buClrTx/>
              <a:buFont typeface="Wingdings" panose="05000000000000000000" pitchFamily="2" charset="2"/>
              <a:buChar char="q"/>
            </a:pPr>
            <a:r>
              <a:rPr lang="en-US" sz="2200" dirty="0">
                <a:solidFill>
                  <a:schemeClr val="tx1"/>
                </a:solidFill>
              </a:rPr>
              <a:t>Persons are examined according to different variables, such as age, gender, marital status, occupation and education. </a:t>
            </a:r>
          </a:p>
          <a:p>
            <a:pPr marL="0" indent="0" algn="just">
              <a:lnSpc>
                <a:spcPct val="120000"/>
              </a:lnSpc>
              <a:spcBef>
                <a:spcPts val="0"/>
              </a:spcBef>
              <a:buClrTx/>
              <a:buNone/>
            </a:pPr>
            <a:r>
              <a:rPr lang="en-US" sz="2200" b="1" dirty="0">
                <a:solidFill>
                  <a:schemeClr val="tx1"/>
                </a:solidFill>
              </a:rPr>
              <a:t>2) Family </a:t>
            </a:r>
          </a:p>
          <a:p>
            <a:pPr algn="just">
              <a:lnSpc>
                <a:spcPct val="120000"/>
              </a:lnSpc>
              <a:spcBef>
                <a:spcPts val="0"/>
              </a:spcBef>
              <a:buClrTx/>
              <a:buFont typeface="Wingdings" panose="05000000000000000000" pitchFamily="2" charset="2"/>
              <a:buChar char="q"/>
            </a:pPr>
            <a:r>
              <a:rPr lang="en-US" sz="2200" dirty="0">
                <a:solidFill>
                  <a:schemeClr val="tx1"/>
                </a:solidFill>
              </a:rPr>
              <a:t>A family is formed by people living together in a married or cohabiting union and their children, by a mother or a father with their children, and by married and cohabiting partners without children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105458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200" dirty="0">
                <a:solidFill>
                  <a:schemeClr val="tx1"/>
                </a:solidFill>
              </a:rPr>
              <a:t>Can at most consist of two successive generations. Thus a father, a mother and their children constitute a family. If e.g. a grandmother is living together with the family, she does not belong to the family according to the concept of demography (see household, household-dwelling unit). In many cultures the family is conceived as a much larger unit than the conventional nuclear family </a:t>
            </a:r>
          </a:p>
          <a:p>
            <a:pPr algn="just">
              <a:lnSpc>
                <a:spcPct val="120000"/>
              </a:lnSpc>
              <a:spcBef>
                <a:spcPts val="0"/>
              </a:spcBef>
              <a:buClrTx/>
              <a:buFont typeface="Wingdings" panose="05000000000000000000" pitchFamily="2" charset="2"/>
              <a:buChar char="q"/>
            </a:pPr>
            <a:r>
              <a:rPr lang="en-US" sz="2200" dirty="0">
                <a:solidFill>
                  <a:schemeClr val="tx1"/>
                </a:solidFill>
              </a:rPr>
              <a:t>The family may include several wives or it is understood as a broad family composed of relatives </a:t>
            </a:r>
          </a:p>
          <a:p>
            <a:pPr algn="just">
              <a:lnSpc>
                <a:spcPct val="120000"/>
              </a:lnSpc>
              <a:spcBef>
                <a:spcPts val="0"/>
              </a:spcBef>
              <a:buClrTx/>
              <a:buFont typeface="Wingdings" panose="05000000000000000000" pitchFamily="2" charset="2"/>
              <a:buChar char="q"/>
            </a:pPr>
            <a:r>
              <a:rPr lang="en-US" sz="2200" dirty="0">
                <a:solidFill>
                  <a:schemeClr val="tx1"/>
                </a:solidFill>
              </a:rPr>
              <a:t>A family with children refers to a family with at least one child under the age of 18 living at home. </a:t>
            </a:r>
          </a:p>
          <a:p>
            <a:pPr marL="0" indent="0" algn="just">
              <a:lnSpc>
                <a:spcPct val="120000"/>
              </a:lnSpc>
              <a:spcBef>
                <a:spcPts val="0"/>
              </a:spcBef>
              <a:buClrTx/>
              <a:buNone/>
            </a:pPr>
            <a:r>
              <a:rPr lang="en-US" sz="2200" b="1" dirty="0">
                <a:solidFill>
                  <a:schemeClr val="tx1"/>
                </a:solidFill>
              </a:rPr>
              <a:t>3) Household </a:t>
            </a:r>
          </a:p>
          <a:p>
            <a:pPr algn="just">
              <a:lnSpc>
                <a:spcPct val="120000"/>
              </a:lnSpc>
              <a:spcBef>
                <a:spcPts val="0"/>
              </a:spcBef>
              <a:buClrTx/>
              <a:buFont typeface="Wingdings" panose="05000000000000000000" pitchFamily="2" charset="2"/>
              <a:buChar char="q"/>
            </a:pPr>
            <a:r>
              <a:rPr lang="en-US" sz="2200" dirty="0">
                <a:solidFill>
                  <a:schemeClr val="tx1"/>
                </a:solidFill>
              </a:rPr>
              <a:t>A household is formed by family members living together and by other persons who have a shared household. Thus parents, their children and a grandmother living with them constitute a household </a:t>
            </a:r>
          </a:p>
          <a:p>
            <a:pPr algn="just">
              <a:lnSpc>
                <a:spcPct val="120000"/>
              </a:lnSpc>
              <a:spcBef>
                <a:spcPts val="0"/>
              </a:spcBef>
              <a:buClrTx/>
              <a:buFont typeface="Wingdings" panose="05000000000000000000" pitchFamily="2" charset="2"/>
              <a:buChar char="q"/>
            </a:pPr>
            <a:r>
              <a:rPr lang="en-US" sz="2200" dirty="0">
                <a:solidFill>
                  <a:schemeClr val="tx1"/>
                </a:solidFill>
              </a:rPr>
              <a:t> 	Excluded from households are people living in various institutions and thus in shared households. Examples of such institutions are old people's homes and prisons.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29496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4) Household-dwelling unit </a:t>
            </a:r>
          </a:p>
          <a:p>
            <a:pPr algn="just">
              <a:lnSpc>
                <a:spcPct val="120000"/>
              </a:lnSpc>
              <a:spcBef>
                <a:spcPts val="0"/>
              </a:spcBef>
              <a:buClrTx/>
              <a:buFont typeface="Wingdings" panose="05000000000000000000" pitchFamily="2" charset="2"/>
              <a:buChar char="q"/>
            </a:pPr>
            <a:r>
              <a:rPr lang="en-US" sz="2200" dirty="0">
                <a:solidFill>
                  <a:schemeClr val="tx1"/>
                </a:solidFill>
              </a:rPr>
              <a:t>A household-dwelling unit is formed by all people living permanently in the same dwelling </a:t>
            </a:r>
          </a:p>
          <a:p>
            <a:pPr algn="just">
              <a:lnSpc>
                <a:spcPct val="120000"/>
              </a:lnSpc>
              <a:spcBef>
                <a:spcPts val="0"/>
              </a:spcBef>
              <a:buClrTx/>
              <a:buFont typeface="Wingdings" panose="05000000000000000000" pitchFamily="2" charset="2"/>
              <a:buChar char="q"/>
            </a:pPr>
            <a:r>
              <a:rPr lang="en-US" sz="2200" dirty="0">
                <a:solidFill>
                  <a:schemeClr val="tx1"/>
                </a:solidFill>
              </a:rPr>
              <a:t>When a household is formed by people with a shared household, this definition of household-dwelling unit is not applied. </a:t>
            </a:r>
          </a:p>
          <a:p>
            <a:pPr marL="0" indent="0" algn="just">
              <a:lnSpc>
                <a:spcPct val="120000"/>
              </a:lnSpc>
              <a:spcBef>
                <a:spcPts val="0"/>
              </a:spcBef>
              <a:buClrTx/>
              <a:buNone/>
            </a:pPr>
            <a:r>
              <a:rPr lang="en-US" sz="2200" b="1" dirty="0">
                <a:solidFill>
                  <a:schemeClr val="tx1"/>
                </a:solidFill>
              </a:rPr>
              <a:t>5) Population size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size varies according to the area in question </a:t>
            </a:r>
          </a:p>
          <a:p>
            <a:pPr algn="just">
              <a:lnSpc>
                <a:spcPct val="120000"/>
              </a:lnSpc>
              <a:spcBef>
                <a:spcPts val="0"/>
              </a:spcBef>
              <a:buClrTx/>
              <a:buFont typeface="Wingdings" panose="05000000000000000000" pitchFamily="2" charset="2"/>
              <a:buChar char="q"/>
            </a:pPr>
            <a:r>
              <a:rPr lang="en-US" sz="2200" dirty="0">
                <a:solidFill>
                  <a:schemeClr val="tx1"/>
                </a:solidFill>
              </a:rPr>
              <a:t>The population of the world (around 6.2 billion) is very unevenly divided by country </a:t>
            </a:r>
          </a:p>
          <a:p>
            <a:pPr algn="just">
              <a:lnSpc>
                <a:spcPct val="120000"/>
              </a:lnSpc>
              <a:spcBef>
                <a:spcPts val="0"/>
              </a:spcBef>
              <a:buClrTx/>
              <a:buFont typeface="Wingdings" panose="05000000000000000000" pitchFamily="2" charset="2"/>
              <a:buChar char="q"/>
            </a:pPr>
            <a:r>
              <a:rPr lang="en-US" sz="2200" dirty="0">
                <a:solidFill>
                  <a:schemeClr val="tx1"/>
                </a:solidFill>
              </a:rPr>
              <a:t>The over one billion populations of China and India make up as much as 37 per cent of the population of the world. </a:t>
            </a:r>
          </a:p>
          <a:p>
            <a:pPr marL="0" indent="0" algn="just">
              <a:lnSpc>
                <a:spcPct val="120000"/>
              </a:lnSpc>
              <a:spcBef>
                <a:spcPts val="0"/>
              </a:spcBef>
              <a:buClrTx/>
              <a:buNone/>
            </a:pPr>
            <a:r>
              <a:rPr lang="en-US" sz="2200" b="1" dirty="0">
                <a:solidFill>
                  <a:schemeClr val="tx1"/>
                </a:solidFill>
              </a:rPr>
              <a:t>6) Population density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is often examined in proportion to the surface area of the country </a:t>
            </a:r>
          </a:p>
          <a:p>
            <a:pPr algn="just">
              <a:lnSpc>
                <a:spcPct val="120000"/>
              </a:lnSpc>
              <a:spcBef>
                <a:spcPts val="0"/>
              </a:spcBef>
              <a:buClrTx/>
              <a:buFont typeface="Wingdings" panose="05000000000000000000" pitchFamily="2" charset="2"/>
              <a:buChar char="q"/>
            </a:pPr>
            <a:r>
              <a:rPr lang="en-US" sz="2200" dirty="0">
                <a:solidFill>
                  <a:schemeClr val="tx1"/>
                </a:solidFill>
              </a:rPr>
              <a:t>Populations living in areas of different size can be compared </a:t>
            </a:r>
          </a:p>
          <a:p>
            <a:pPr algn="just">
              <a:lnSpc>
                <a:spcPct val="120000"/>
              </a:lnSpc>
              <a:spcBef>
                <a:spcPts val="0"/>
              </a:spcBef>
              <a:buClrTx/>
              <a:buFont typeface="Wingdings" panose="05000000000000000000" pitchFamily="2" charset="2"/>
              <a:buChar char="q"/>
            </a:pPr>
            <a:r>
              <a:rPr lang="en-US" sz="2200" dirty="0">
                <a:solidFill>
                  <a:schemeClr val="tx1"/>
                </a:solidFill>
              </a:rPr>
              <a:t>The figure obtained is called population density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45508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200" dirty="0">
                <a:solidFill>
                  <a:schemeClr val="tx1"/>
                </a:solidFill>
              </a:rPr>
              <a:t> 	Population density is calculated per square </a:t>
            </a:r>
            <a:r>
              <a:rPr lang="en-US" sz="2200" dirty="0" err="1">
                <a:solidFill>
                  <a:schemeClr val="tx1"/>
                </a:solidFill>
              </a:rPr>
              <a:t>kilometre</a:t>
            </a:r>
            <a:r>
              <a:rPr lang="en-US" sz="2200" dirty="0">
                <a:solidFill>
                  <a:schemeClr val="tx1"/>
                </a:solidFill>
              </a:rPr>
              <a:t> (km²). Either the total area contained inside the borders of the country (including water systems) or land area is used. The population density in the world's most populous country, China, is 132 persons per km2 and in the second most populous country, India, 300 persons per km2. </a:t>
            </a:r>
          </a:p>
          <a:p>
            <a:pPr algn="just">
              <a:lnSpc>
                <a:spcPct val="120000"/>
              </a:lnSpc>
              <a:spcBef>
                <a:spcPts val="0"/>
              </a:spcBef>
              <a:buClrTx/>
              <a:buFont typeface="Wingdings" panose="05000000000000000000" pitchFamily="2" charset="2"/>
              <a:buChar char="q"/>
            </a:pPr>
            <a:r>
              <a:rPr lang="en-US" sz="2200" dirty="0">
                <a:solidFill>
                  <a:schemeClr val="tx1"/>
                </a:solidFill>
              </a:rPr>
              <a:t> Kenya - Population Density for Kenya</a:t>
            </a:r>
          </a:p>
          <a:p>
            <a:pPr marL="0" indent="0" algn="just">
              <a:lnSpc>
                <a:spcPct val="120000"/>
              </a:lnSpc>
              <a:spcBef>
                <a:spcPts val="0"/>
              </a:spcBef>
              <a:buClrTx/>
              <a:buNone/>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508109" y="3099749"/>
            <a:ext cx="8340616" cy="3657600"/>
          </a:xfrm>
          <a:prstGeom prst="rect">
            <a:avLst/>
          </a:prstGeom>
        </p:spPr>
      </p:pic>
    </p:spTree>
    <p:extLst>
      <p:ext uri="{BB962C8B-B14F-4D97-AF65-F5344CB8AC3E}">
        <p14:creationId xmlns:p14="http://schemas.microsoft.com/office/powerpoint/2010/main" val="3775515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7) Age </a:t>
            </a:r>
          </a:p>
          <a:p>
            <a:pPr algn="just">
              <a:lnSpc>
                <a:spcPct val="120000"/>
              </a:lnSpc>
              <a:spcBef>
                <a:spcPts val="0"/>
              </a:spcBef>
              <a:buClrTx/>
              <a:buFont typeface="Wingdings" panose="05000000000000000000" pitchFamily="2" charset="2"/>
              <a:buChar char="q"/>
            </a:pPr>
            <a:r>
              <a:rPr lang="en-US" sz="2200" dirty="0">
                <a:solidFill>
                  <a:schemeClr val="tx1"/>
                </a:solidFill>
              </a:rPr>
              <a:t>Age is usually calculated in full years, in which case it refers to the number of years on the latest birthday </a:t>
            </a:r>
          </a:p>
          <a:p>
            <a:pPr algn="just">
              <a:lnSpc>
                <a:spcPct val="120000"/>
              </a:lnSpc>
              <a:spcBef>
                <a:spcPts val="0"/>
              </a:spcBef>
              <a:buClrTx/>
              <a:buFont typeface="Wingdings" panose="05000000000000000000" pitchFamily="2" charset="2"/>
              <a:buChar char="q"/>
            </a:pPr>
            <a:r>
              <a:rPr lang="en-US" sz="2200" dirty="0">
                <a:solidFill>
                  <a:schemeClr val="tx1"/>
                </a:solidFill>
              </a:rPr>
              <a:t> A child born is 0 years old in the first year of his/her life and after his/her first birthday he/she becomes one year old </a:t>
            </a:r>
          </a:p>
          <a:p>
            <a:pPr algn="just">
              <a:lnSpc>
                <a:spcPct val="120000"/>
              </a:lnSpc>
              <a:spcBef>
                <a:spcPts val="0"/>
              </a:spcBef>
              <a:buClrTx/>
              <a:buFont typeface="Wingdings" panose="05000000000000000000" pitchFamily="2" charset="2"/>
              <a:buChar char="q"/>
            </a:pPr>
            <a:r>
              <a:rPr lang="en-US" sz="2200" dirty="0">
                <a:solidFill>
                  <a:schemeClr val="tx1"/>
                </a:solidFill>
              </a:rPr>
              <a:t> 	Age is a very central concept in demography, similarly as in life itself </a:t>
            </a:r>
          </a:p>
          <a:p>
            <a:pPr algn="just">
              <a:lnSpc>
                <a:spcPct val="120000"/>
              </a:lnSpc>
              <a:spcBef>
                <a:spcPts val="0"/>
              </a:spcBef>
              <a:buClrTx/>
              <a:buFont typeface="Wingdings" panose="05000000000000000000" pitchFamily="2" charset="2"/>
              <a:buChar char="q"/>
            </a:pPr>
            <a:r>
              <a:rPr lang="en-US" sz="2200" dirty="0">
                <a:solidFill>
                  <a:schemeClr val="tx1"/>
                </a:solidFill>
              </a:rPr>
              <a:t>Demand for various services depends on age and how many people are at a certain age. In population statistics age is usually determined at the end of the year or at the time of some vital event, such as moving. Then the actual vital event may take place before or after the birthday. </a:t>
            </a:r>
          </a:p>
          <a:p>
            <a:pPr marL="0" indent="0" algn="just">
              <a:lnSpc>
                <a:spcPct val="120000"/>
              </a:lnSpc>
              <a:spcBef>
                <a:spcPts val="0"/>
              </a:spcBef>
              <a:buClrTx/>
              <a:buNone/>
            </a:pPr>
            <a:r>
              <a:rPr lang="en-US" sz="2200" b="1" dirty="0">
                <a:solidFill>
                  <a:schemeClr val="tx1"/>
                </a:solidFill>
              </a:rPr>
              <a:t>8) Age pyramid </a:t>
            </a:r>
          </a:p>
          <a:p>
            <a:pPr algn="just">
              <a:lnSpc>
                <a:spcPct val="120000"/>
              </a:lnSpc>
              <a:spcBef>
                <a:spcPts val="0"/>
              </a:spcBef>
              <a:buClrTx/>
              <a:buFont typeface="Wingdings" panose="05000000000000000000" pitchFamily="2" charset="2"/>
              <a:buChar char="q"/>
            </a:pPr>
            <a:r>
              <a:rPr lang="en-US" sz="2200" dirty="0">
                <a:solidFill>
                  <a:schemeClr val="tx1"/>
                </a:solidFill>
              </a:rPr>
              <a:t> Age pyramid (also known as the population pyramid) describes the population by age group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10122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200" dirty="0">
                <a:solidFill>
                  <a:schemeClr val="tx1"/>
                </a:solidFill>
              </a:rPr>
              <a:t>Size of age groups is presented by stacked horizontal bars where the bars for men are on the left side of the vertical axis and the bars for women on the right side </a:t>
            </a:r>
          </a:p>
          <a:p>
            <a:pPr algn="just">
              <a:lnSpc>
                <a:spcPct val="120000"/>
              </a:lnSpc>
              <a:spcBef>
                <a:spcPts val="0"/>
              </a:spcBef>
              <a:buClrTx/>
              <a:buFont typeface="Wingdings" panose="05000000000000000000" pitchFamily="2" charset="2"/>
              <a:buChar char="q"/>
            </a:pPr>
            <a:r>
              <a:rPr lang="en-US" sz="2200" dirty="0">
                <a:solidFill>
                  <a:schemeClr val="tx1"/>
                </a:solidFill>
              </a:rPr>
              <a:t>Age is given on the vertical axis so that the youngest age group is at the bottom (e.g. 0 to 4-year-olds) and the oldest age group (e.g. over 100-year-olds) is at the top. </a:t>
            </a:r>
          </a:p>
          <a:p>
            <a:pPr marL="0" indent="0" algn="just">
              <a:lnSpc>
                <a:spcPct val="120000"/>
              </a:lnSpc>
              <a:spcBef>
                <a:spcPts val="0"/>
              </a:spcBef>
              <a:buClrTx/>
              <a:buNone/>
            </a:pPr>
            <a:r>
              <a:rPr lang="en-US" sz="2200" b="1" dirty="0">
                <a:solidFill>
                  <a:schemeClr val="tx1"/>
                </a:solidFill>
              </a:rPr>
              <a:t>9) Gender </a:t>
            </a:r>
          </a:p>
          <a:p>
            <a:pPr algn="just">
              <a:lnSpc>
                <a:spcPct val="120000"/>
              </a:lnSpc>
              <a:spcBef>
                <a:spcPts val="0"/>
              </a:spcBef>
              <a:buClrTx/>
              <a:buFont typeface="Wingdings" panose="05000000000000000000" pitchFamily="2" charset="2"/>
              <a:buChar char="q"/>
            </a:pPr>
            <a:r>
              <a:rPr lang="en-US" sz="2200" dirty="0">
                <a:solidFill>
                  <a:schemeClr val="tx1"/>
                </a:solidFill>
              </a:rPr>
              <a:t>In demography the quantitative differences between genders are described by calculating women per 1,000 men </a:t>
            </a:r>
          </a:p>
          <a:p>
            <a:pPr algn="just">
              <a:lnSpc>
                <a:spcPct val="120000"/>
              </a:lnSpc>
              <a:spcBef>
                <a:spcPts val="0"/>
              </a:spcBef>
              <a:buClrTx/>
              <a:buFont typeface="Wingdings" panose="05000000000000000000" pitchFamily="2" charset="2"/>
              <a:buChar char="q"/>
            </a:pPr>
            <a:r>
              <a:rPr lang="en-US" sz="2200" dirty="0">
                <a:solidFill>
                  <a:schemeClr val="tx1"/>
                </a:solidFill>
              </a:rPr>
              <a:t>This is naturally due to the fact that women outlive men </a:t>
            </a:r>
          </a:p>
          <a:p>
            <a:pPr algn="just">
              <a:lnSpc>
                <a:spcPct val="120000"/>
              </a:lnSpc>
              <a:spcBef>
                <a:spcPts val="0"/>
              </a:spcBef>
              <a:buClrTx/>
              <a:buFont typeface="Wingdings" panose="05000000000000000000" pitchFamily="2" charset="2"/>
              <a:buChar char="q"/>
            </a:pPr>
            <a:r>
              <a:rPr lang="en-US" sz="2200" dirty="0">
                <a:solidFill>
                  <a:schemeClr val="tx1"/>
                </a:solidFill>
              </a:rPr>
              <a:t>Kuwait is at the other extreme, with just 722 women per 1,000 men. </a:t>
            </a:r>
          </a:p>
          <a:p>
            <a:pPr marL="0" indent="0" algn="just">
              <a:lnSpc>
                <a:spcPct val="120000"/>
              </a:lnSpc>
              <a:spcBef>
                <a:spcPts val="0"/>
              </a:spcBef>
              <a:buClrTx/>
              <a:buNone/>
            </a:pPr>
            <a:r>
              <a:rPr lang="en-US" sz="2200" b="1" dirty="0">
                <a:solidFill>
                  <a:schemeClr val="tx1"/>
                </a:solidFill>
              </a:rPr>
              <a:t>10) Marital status:-</a:t>
            </a:r>
          </a:p>
          <a:p>
            <a:pPr algn="just">
              <a:lnSpc>
                <a:spcPct val="120000"/>
              </a:lnSpc>
              <a:spcBef>
                <a:spcPts val="0"/>
              </a:spcBef>
              <a:buClrTx/>
              <a:buFont typeface="Wingdings" panose="05000000000000000000" pitchFamily="2" charset="2"/>
              <a:buChar char="q"/>
            </a:pPr>
            <a:r>
              <a:rPr lang="en-US" sz="2200" dirty="0">
                <a:solidFill>
                  <a:schemeClr val="tx1"/>
                </a:solidFill>
              </a:rPr>
              <a:t> 	Marital status means division of population into groups according to whether people are unmarried, married, divorced or widowed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55830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200" dirty="0">
                <a:solidFill>
                  <a:schemeClr val="tx1"/>
                </a:solidFill>
              </a:rPr>
              <a:t>Those who have never been married are unmarried </a:t>
            </a:r>
          </a:p>
          <a:p>
            <a:pPr algn="just">
              <a:lnSpc>
                <a:spcPct val="120000"/>
              </a:lnSpc>
              <a:spcBef>
                <a:spcPts val="0"/>
              </a:spcBef>
              <a:buClrTx/>
              <a:buFont typeface="Wingdings" panose="05000000000000000000" pitchFamily="2" charset="2"/>
              <a:buChar char="q"/>
            </a:pPr>
            <a:r>
              <a:rPr lang="en-US" sz="2200" dirty="0">
                <a:solidFill>
                  <a:schemeClr val="tx1"/>
                </a:solidFill>
              </a:rPr>
              <a:t>Other marital statuses are determined either on the basis of marriages contracted, divorces granted by courts or death of spouse </a:t>
            </a:r>
          </a:p>
          <a:p>
            <a:pPr algn="just">
              <a:lnSpc>
                <a:spcPct val="120000"/>
              </a:lnSpc>
              <a:spcBef>
                <a:spcPts val="0"/>
              </a:spcBef>
              <a:buClrTx/>
              <a:buFont typeface="Wingdings" panose="05000000000000000000" pitchFamily="2" charset="2"/>
              <a:buChar char="q"/>
            </a:pPr>
            <a:r>
              <a:rPr lang="en-US" sz="2200" dirty="0">
                <a:solidFill>
                  <a:schemeClr val="tx1"/>
                </a:solidFill>
              </a:rPr>
              <a:t>Demography uses the following official classification of marital status: unmarried, married, divorced or widowed </a:t>
            </a:r>
          </a:p>
          <a:p>
            <a:pPr algn="just">
              <a:lnSpc>
                <a:spcPct val="120000"/>
              </a:lnSpc>
              <a:spcBef>
                <a:spcPts val="0"/>
              </a:spcBef>
              <a:buClrTx/>
              <a:buFont typeface="Wingdings" panose="05000000000000000000" pitchFamily="2" charset="2"/>
              <a:buChar char="q"/>
            </a:pPr>
            <a:r>
              <a:rPr lang="en-US" sz="2200" dirty="0">
                <a:solidFill>
                  <a:schemeClr val="tx1"/>
                </a:solidFill>
              </a:rPr>
              <a:t>Cohabiting unions have become more common especially during the last few decades. Cohabiting unions are not formalized in the same way as marriages, but cohabitation is often equated with marriage in demography - similarly as in ordinary life. In many countries it is difficult to obtain information about the numbers of people living in cohabiting unions. </a:t>
            </a:r>
          </a:p>
          <a:p>
            <a:pPr marL="0" indent="0" algn="just">
              <a:lnSpc>
                <a:spcPct val="120000"/>
              </a:lnSpc>
              <a:spcBef>
                <a:spcPts val="0"/>
              </a:spcBef>
              <a:buClrTx/>
              <a:buNone/>
            </a:pPr>
            <a:r>
              <a:rPr lang="en-US" sz="2200" b="1" dirty="0">
                <a:solidFill>
                  <a:schemeClr val="tx1"/>
                </a:solidFill>
              </a:rPr>
              <a:t>11) Area </a:t>
            </a:r>
          </a:p>
          <a:p>
            <a:pPr algn="just">
              <a:lnSpc>
                <a:spcPct val="120000"/>
              </a:lnSpc>
              <a:spcBef>
                <a:spcPts val="0"/>
              </a:spcBef>
              <a:buClrTx/>
              <a:buFont typeface="Wingdings" panose="05000000000000000000" pitchFamily="2" charset="2"/>
              <a:buChar char="q"/>
            </a:pPr>
            <a:r>
              <a:rPr lang="en-US" sz="2200" dirty="0">
                <a:solidFill>
                  <a:schemeClr val="tx1"/>
                </a:solidFill>
              </a:rPr>
              <a:t>Demography usually makes use of administrative area classifications </a:t>
            </a:r>
          </a:p>
          <a:p>
            <a:pPr algn="just">
              <a:lnSpc>
                <a:spcPct val="120000"/>
              </a:lnSpc>
              <a:spcBef>
                <a:spcPts val="0"/>
              </a:spcBef>
              <a:buClrTx/>
              <a:buFont typeface="Wingdings" panose="05000000000000000000" pitchFamily="2" charset="2"/>
              <a:buChar char="q"/>
            </a:pPr>
            <a:r>
              <a:rPr lang="en-US" sz="2200" dirty="0">
                <a:solidFill>
                  <a:schemeClr val="tx1"/>
                </a:solidFill>
              </a:rPr>
              <a:t>This is because population statistics, like other statistics, are compiled according the boundaries of administrative areas. All countries are divided into administrative areas </a:t>
            </a:r>
          </a:p>
          <a:p>
            <a:pPr algn="just">
              <a:lnSpc>
                <a:spcPct val="120000"/>
              </a:lnSpc>
              <a:spcBef>
                <a:spcPts val="0"/>
              </a:spcBef>
              <a:buClrTx/>
              <a:buFont typeface="Wingdings" panose="05000000000000000000" pitchFamily="2" charset="2"/>
              <a:buChar char="q"/>
            </a:pPr>
            <a:r>
              <a:rPr lang="en-US" sz="2200" dirty="0">
                <a:solidFill>
                  <a:schemeClr val="tx1"/>
                </a:solidFill>
              </a:rPr>
              <a:t>In Kenya we have counties, sub counties, divisions, locations, sub location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97645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dirty="0">
                <a:solidFill>
                  <a:srgbClr val="00B050"/>
                </a:solidFill>
              </a:rPr>
              <a:t>POPULATION PYRAMIDS</a:t>
            </a:r>
          </a:p>
          <a:p>
            <a:pPr algn="just">
              <a:lnSpc>
                <a:spcPct val="120000"/>
              </a:lnSpc>
              <a:spcBef>
                <a:spcPts val="0"/>
              </a:spcBef>
              <a:buClrTx/>
              <a:buFont typeface="Wingdings" panose="05000000000000000000" pitchFamily="2" charset="2"/>
              <a:buChar char="q"/>
            </a:pPr>
            <a:r>
              <a:rPr lang="en-US" sz="2200" dirty="0">
                <a:solidFill>
                  <a:schemeClr val="tx1"/>
                </a:solidFill>
              </a:rPr>
              <a:t>The population structure of a country is how it is made up of people of different ages, and of males and females.</a:t>
            </a:r>
          </a:p>
          <a:p>
            <a:pPr algn="just">
              <a:lnSpc>
                <a:spcPct val="120000"/>
              </a:lnSpc>
              <a:spcBef>
                <a:spcPts val="0"/>
              </a:spcBef>
              <a:buClrTx/>
              <a:buFont typeface="Wingdings" panose="05000000000000000000" pitchFamily="2" charset="2"/>
              <a:buChar char="q"/>
            </a:pPr>
            <a:r>
              <a:rPr lang="en-US" sz="2200" dirty="0">
                <a:solidFill>
                  <a:schemeClr val="tx1"/>
                </a:solidFill>
              </a:rPr>
              <a:t>The common method to show the structure is by a population pyramid. This diagram is made up by putting two bar graphs (one for male, one for female) side by side.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pyramids are a useful tool for understanding the structure and composition of populations because they graphically portray many aspects of a population, such as sex ratios and age structure</a:t>
            </a:r>
          </a:p>
          <a:p>
            <a:pPr algn="just">
              <a:lnSpc>
                <a:spcPct val="120000"/>
              </a:lnSpc>
              <a:spcBef>
                <a:spcPts val="0"/>
              </a:spcBef>
              <a:buClrTx/>
              <a:buFont typeface="Wingdings" panose="05000000000000000000" pitchFamily="2" charset="2"/>
              <a:buChar char="q"/>
            </a:pPr>
            <a:r>
              <a:rPr lang="en-US" sz="2200" dirty="0">
                <a:solidFill>
                  <a:schemeClr val="tx1"/>
                </a:solidFill>
              </a:rPr>
              <a:t>Pyramids can give insight into trends in population over time by their portrayal of the relative number of people in a particular cohort.</a:t>
            </a:r>
          </a:p>
          <a:p>
            <a:pPr algn="just">
              <a:lnSpc>
                <a:spcPct val="120000"/>
              </a:lnSpc>
              <a:spcBef>
                <a:spcPts val="0"/>
              </a:spcBef>
              <a:buClrTx/>
              <a:buFont typeface="Wingdings" panose="05000000000000000000" pitchFamily="2" charset="2"/>
              <a:buChar char="q"/>
            </a:pPr>
            <a:r>
              <a:rPr lang="en-US" sz="2200" dirty="0">
                <a:solidFill>
                  <a:schemeClr val="tx1"/>
                </a:solidFill>
              </a:rPr>
              <a:t> The population pyramid is drawn as two histograms, one for each sex with age on horizontal axis while percentage on vertical one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84864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dirty="0">
                <a:solidFill>
                  <a:schemeClr val="tx1"/>
                </a:solidFill>
              </a:rPr>
              <a:t>From the shape of the pyramid are concludes:- </a:t>
            </a:r>
          </a:p>
          <a:p>
            <a:pPr marL="0" indent="0" algn="just">
              <a:lnSpc>
                <a:spcPct val="120000"/>
              </a:lnSpc>
              <a:spcBef>
                <a:spcPts val="0"/>
              </a:spcBef>
              <a:buClrTx/>
              <a:buNone/>
            </a:pPr>
            <a:r>
              <a:rPr lang="en-US" sz="2200" dirty="0">
                <a:solidFill>
                  <a:schemeClr val="tx1"/>
                </a:solidFill>
              </a:rPr>
              <a:t>1)	Sex ratio: Percentage of males and percentage of females. </a:t>
            </a:r>
          </a:p>
          <a:p>
            <a:pPr marL="0" indent="0" algn="just">
              <a:lnSpc>
                <a:spcPct val="120000"/>
              </a:lnSpc>
              <a:spcBef>
                <a:spcPts val="0"/>
              </a:spcBef>
              <a:buClrTx/>
              <a:buNone/>
            </a:pPr>
            <a:r>
              <a:rPr lang="en-US" sz="2200" dirty="0">
                <a:solidFill>
                  <a:schemeClr val="tx1"/>
                </a:solidFill>
              </a:rPr>
              <a:t>2)	Age structure: Percentage of each stratum. </a:t>
            </a:r>
          </a:p>
          <a:p>
            <a:pPr marL="0" indent="0" algn="just">
              <a:lnSpc>
                <a:spcPct val="120000"/>
              </a:lnSpc>
              <a:spcBef>
                <a:spcPts val="0"/>
              </a:spcBef>
              <a:buClrTx/>
              <a:buNone/>
            </a:pPr>
            <a:r>
              <a:rPr lang="en-US" sz="2200" dirty="0">
                <a:solidFill>
                  <a:schemeClr val="tx1"/>
                </a:solidFill>
              </a:rPr>
              <a:t>3)	Mortality and emigration: Slope of the sides. </a:t>
            </a:r>
          </a:p>
          <a:p>
            <a:pPr marL="0" indent="0" algn="just">
              <a:lnSpc>
                <a:spcPct val="120000"/>
              </a:lnSpc>
              <a:spcBef>
                <a:spcPts val="0"/>
              </a:spcBef>
              <a:buClrTx/>
              <a:buNone/>
            </a:pPr>
            <a:r>
              <a:rPr lang="en-US" sz="2200" dirty="0">
                <a:solidFill>
                  <a:schemeClr val="tx1"/>
                </a:solidFill>
              </a:rPr>
              <a:t>4)	Life span: Height of the pyramid and shape of the apex. </a:t>
            </a:r>
          </a:p>
          <a:p>
            <a:pPr marL="0" indent="0" algn="just">
              <a:lnSpc>
                <a:spcPct val="120000"/>
              </a:lnSpc>
              <a:spcBef>
                <a:spcPts val="0"/>
              </a:spcBef>
              <a:buClrTx/>
              <a:buNone/>
            </a:pPr>
            <a:r>
              <a:rPr lang="en-US" sz="2200" dirty="0">
                <a:solidFill>
                  <a:schemeClr val="tx1"/>
                </a:solidFill>
              </a:rPr>
              <a:t>5)	Median Age: </a:t>
            </a:r>
          </a:p>
          <a:p>
            <a:pPr marL="0" indent="0" algn="just">
              <a:lnSpc>
                <a:spcPct val="120000"/>
              </a:lnSpc>
              <a:spcBef>
                <a:spcPts val="0"/>
              </a:spcBef>
              <a:buClrTx/>
              <a:buNone/>
            </a:pPr>
            <a:r>
              <a:rPr lang="en-US" sz="2200" dirty="0">
                <a:solidFill>
                  <a:schemeClr val="tx1"/>
                </a:solidFill>
              </a:rPr>
              <a:t>6)	Dependency Ratio: </a:t>
            </a:r>
          </a:p>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Population Pyramids Prototypes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pyramids are divided into three prototypical types useful for general interpretation of conditions, knowledge of specific characteristics of particular populations </a:t>
            </a:r>
          </a:p>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Population Pyramids – Population Transition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pyramids for 4 or 5 stages of the demographic transition model. While all countries' population pyramids differ, four general types have been identified by the fertility and mortality rates of a country.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088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Examples of occupational health and safety can include responsibilities of workers in workplace like using personal protection and safety equipment as required by the employer, following safe work procedures, etc. </a:t>
            </a:r>
          </a:p>
          <a:p>
            <a:pPr algn="just">
              <a:lnSpc>
                <a:spcPct val="120000"/>
              </a:lnSpc>
              <a:spcBef>
                <a:spcPts val="0"/>
              </a:spcBef>
              <a:buClrTx/>
              <a:buFont typeface="Wingdings" panose="05000000000000000000" pitchFamily="2" charset="2"/>
              <a:buChar char="q"/>
            </a:pPr>
            <a:r>
              <a:rPr lang="en-US" sz="2800" dirty="0">
                <a:solidFill>
                  <a:schemeClr val="tx1"/>
                </a:solidFill>
              </a:rPr>
              <a:t>Occupational Safety and health programs help organizations:-</a:t>
            </a:r>
          </a:p>
          <a:p>
            <a:pPr lvl="1" algn="just">
              <a:lnSpc>
                <a:spcPct val="120000"/>
              </a:lnSpc>
              <a:spcBef>
                <a:spcPts val="0"/>
              </a:spcBef>
              <a:buClrTx/>
              <a:buFont typeface="Wingdings" panose="05000000000000000000" pitchFamily="2" charset="2"/>
              <a:buChar char="§"/>
            </a:pPr>
            <a:r>
              <a:rPr lang="en-US" sz="2800" dirty="0">
                <a:solidFill>
                  <a:schemeClr val="tx1"/>
                </a:solidFill>
              </a:rPr>
              <a:t>Prevent workplace injuries and illnesses</a:t>
            </a:r>
          </a:p>
          <a:p>
            <a:pPr lvl="1" algn="just">
              <a:lnSpc>
                <a:spcPct val="120000"/>
              </a:lnSpc>
              <a:spcBef>
                <a:spcPts val="0"/>
              </a:spcBef>
              <a:buClrTx/>
              <a:buFont typeface="Wingdings" panose="05000000000000000000" pitchFamily="2" charset="2"/>
              <a:buChar char="§"/>
            </a:pPr>
            <a:r>
              <a:rPr lang="en-US" sz="2800" dirty="0">
                <a:solidFill>
                  <a:schemeClr val="tx1"/>
                </a:solidFill>
              </a:rPr>
              <a:t>Improve compliance with laws and regulations</a:t>
            </a:r>
          </a:p>
          <a:p>
            <a:pPr lvl="1" algn="just">
              <a:lnSpc>
                <a:spcPct val="120000"/>
              </a:lnSpc>
              <a:spcBef>
                <a:spcPts val="0"/>
              </a:spcBef>
              <a:buClrTx/>
              <a:buFont typeface="Wingdings" panose="05000000000000000000" pitchFamily="2" charset="2"/>
              <a:buChar char="§"/>
            </a:pPr>
            <a:r>
              <a:rPr lang="en-US" sz="2800" dirty="0">
                <a:solidFill>
                  <a:schemeClr val="tx1"/>
                </a:solidFill>
              </a:rPr>
              <a:t>Reduce costs, including significant reductions in workers' compensation premiums</a:t>
            </a:r>
          </a:p>
          <a:p>
            <a:pPr lvl="1" algn="just">
              <a:lnSpc>
                <a:spcPct val="120000"/>
              </a:lnSpc>
              <a:spcBef>
                <a:spcPts val="0"/>
              </a:spcBef>
              <a:buClrTx/>
              <a:buFont typeface="Wingdings" panose="05000000000000000000" pitchFamily="2" charset="2"/>
              <a:buChar char="§"/>
            </a:pPr>
            <a:r>
              <a:rPr lang="en-US" sz="2800" dirty="0">
                <a:solidFill>
                  <a:schemeClr val="tx1"/>
                </a:solidFill>
              </a:rPr>
              <a:t>Engage workers</a:t>
            </a:r>
          </a:p>
          <a:p>
            <a:pPr lvl="1" algn="just">
              <a:lnSpc>
                <a:spcPct val="120000"/>
              </a:lnSpc>
              <a:spcBef>
                <a:spcPts val="0"/>
              </a:spcBef>
              <a:buClrTx/>
              <a:buFont typeface="Wingdings" panose="05000000000000000000" pitchFamily="2" charset="2"/>
              <a:buChar char="§"/>
            </a:pPr>
            <a:r>
              <a:rPr lang="en-US" sz="2800" dirty="0">
                <a:solidFill>
                  <a:schemeClr val="tx1"/>
                </a:solidFill>
              </a:rPr>
              <a:t>Enhance their social responsibility goals</a:t>
            </a:r>
          </a:p>
          <a:p>
            <a:pPr lvl="1" algn="just">
              <a:lnSpc>
                <a:spcPct val="120000"/>
              </a:lnSpc>
              <a:spcBef>
                <a:spcPts val="0"/>
              </a:spcBef>
              <a:buClrTx/>
              <a:buFont typeface="Wingdings" panose="05000000000000000000" pitchFamily="2" charset="2"/>
              <a:buChar char="§"/>
            </a:pPr>
            <a:r>
              <a:rPr lang="en-US" sz="2800" dirty="0">
                <a:solidFill>
                  <a:schemeClr val="tx1"/>
                </a:solidFill>
              </a:rPr>
              <a:t>Increase productivity and enhance overall business operations</a:t>
            </a:r>
          </a:p>
          <a:p>
            <a:pPr algn="just">
              <a:lnSpc>
                <a:spcPct val="120000"/>
              </a:lnSpc>
              <a:spcBef>
                <a:spcPts val="0"/>
              </a:spcBef>
              <a:buClrTx/>
              <a:buFont typeface="Wingdings" panose="05000000000000000000" pitchFamily="2" charset="2"/>
              <a:buChar char="q"/>
            </a:pPr>
            <a:r>
              <a:rPr lang="en-US" sz="2800" dirty="0">
                <a:solidFill>
                  <a:schemeClr val="tx1"/>
                </a:solidFill>
              </a:rPr>
              <a:t>Workers require knowledge and skills to protect themselves and others from the occupational risks they encounter, so that they can work safely and effectively.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752190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r>
              <a:rPr lang="en-US" sz="2200" dirty="0">
                <a:solidFill>
                  <a:schemeClr val="tx1"/>
                </a:solidFill>
              </a:rPr>
              <a:t> Stage 1 (Expanding) </a:t>
            </a:r>
          </a:p>
          <a:p>
            <a:pPr algn="just">
              <a:lnSpc>
                <a:spcPct val="120000"/>
              </a:lnSpc>
              <a:spcBef>
                <a:spcPts val="0"/>
              </a:spcBef>
              <a:buClrTx/>
              <a:buFont typeface="Wingdings" panose="05000000000000000000" pitchFamily="2" charset="2"/>
              <a:buChar char="q"/>
            </a:pPr>
            <a:r>
              <a:rPr lang="en-US" sz="2200" dirty="0">
                <a:solidFill>
                  <a:schemeClr val="tx1"/>
                </a:solidFill>
              </a:rPr>
              <a:t>Stage 2 (Expanding/Stable) </a:t>
            </a:r>
          </a:p>
          <a:p>
            <a:pPr algn="just">
              <a:lnSpc>
                <a:spcPct val="120000"/>
              </a:lnSpc>
              <a:spcBef>
                <a:spcPts val="0"/>
              </a:spcBef>
              <a:buClrTx/>
              <a:buFont typeface="Wingdings" panose="05000000000000000000" pitchFamily="2" charset="2"/>
              <a:buChar char="q"/>
            </a:pPr>
            <a:r>
              <a:rPr lang="en-US" sz="2200" dirty="0">
                <a:solidFill>
                  <a:schemeClr val="tx1"/>
                </a:solidFill>
              </a:rPr>
              <a:t>Stage 3 (Stationary) </a:t>
            </a:r>
          </a:p>
          <a:p>
            <a:pPr algn="just">
              <a:lnSpc>
                <a:spcPct val="120000"/>
              </a:lnSpc>
              <a:spcBef>
                <a:spcPts val="0"/>
              </a:spcBef>
              <a:buClrTx/>
              <a:buFont typeface="Wingdings" panose="05000000000000000000" pitchFamily="2" charset="2"/>
              <a:buChar char="q"/>
            </a:pPr>
            <a:r>
              <a:rPr lang="en-US" sz="2200" dirty="0">
                <a:solidFill>
                  <a:schemeClr val="tx1"/>
                </a:solidFill>
              </a:rPr>
              <a:t> Stage 4 (Constrictive)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4917" y="-20782"/>
            <a:ext cx="8646099" cy="5049982"/>
          </a:xfrm>
          <a:prstGeom prst="rect">
            <a:avLst/>
          </a:prstGeom>
          <a:noFill/>
          <a:ln>
            <a:noFill/>
          </a:ln>
        </p:spPr>
      </p:pic>
    </p:spTree>
    <p:extLst>
      <p:ext uri="{BB962C8B-B14F-4D97-AF65-F5344CB8AC3E}">
        <p14:creationId xmlns:p14="http://schemas.microsoft.com/office/powerpoint/2010/main" val="33697164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marL="0" indent="0" algn="just">
              <a:lnSpc>
                <a:spcPct val="120000"/>
              </a:lnSpc>
              <a:spcBef>
                <a:spcPts val="0"/>
              </a:spcBef>
              <a:buClrTx/>
              <a:buNone/>
            </a:pPr>
            <a:r>
              <a:rPr lang="en-US" sz="2200" b="1" dirty="0">
                <a:solidFill>
                  <a:schemeClr val="tx1"/>
                </a:solidFill>
              </a:rPr>
              <a:t>Stage 1 (Expanding) Features</a:t>
            </a:r>
          </a:p>
          <a:p>
            <a:pPr marL="0" indent="0" algn="just">
              <a:lnSpc>
                <a:spcPct val="120000"/>
              </a:lnSpc>
              <a:spcBef>
                <a:spcPts val="0"/>
              </a:spcBef>
              <a:buClrTx/>
              <a:buNone/>
            </a:pPr>
            <a:r>
              <a:rPr lang="en-US" sz="2200" dirty="0" err="1">
                <a:solidFill>
                  <a:schemeClr val="tx1"/>
                </a:solidFill>
              </a:rPr>
              <a:t>i</a:t>
            </a:r>
            <a:r>
              <a:rPr lang="en-US" sz="2200" dirty="0">
                <a:solidFill>
                  <a:schemeClr val="tx1"/>
                </a:solidFill>
              </a:rPr>
              <a:t>) Has high </a:t>
            </a:r>
            <a:r>
              <a:rPr lang="en-US" sz="2200" dirty="0" err="1">
                <a:solidFill>
                  <a:schemeClr val="tx1"/>
                </a:solidFill>
              </a:rPr>
              <a:t>CBR</a:t>
            </a:r>
            <a:r>
              <a:rPr lang="en-US" sz="2200" dirty="0">
                <a:solidFill>
                  <a:schemeClr val="tx1"/>
                </a:solidFill>
              </a:rPr>
              <a:t> and </a:t>
            </a:r>
            <a:r>
              <a:rPr lang="en-US" sz="2200" dirty="0" err="1">
                <a:solidFill>
                  <a:schemeClr val="tx1"/>
                </a:solidFill>
              </a:rPr>
              <a:t>CDR</a:t>
            </a:r>
            <a:r>
              <a:rPr lang="en-US" sz="2200" dirty="0">
                <a:solidFill>
                  <a:schemeClr val="tx1"/>
                </a:solidFill>
              </a:rPr>
              <a:t> (mainly caused by food shortages/famines/droughts) </a:t>
            </a:r>
          </a:p>
          <a:p>
            <a:pPr marL="0" indent="0" algn="just">
              <a:lnSpc>
                <a:spcPct val="120000"/>
              </a:lnSpc>
              <a:spcBef>
                <a:spcPts val="0"/>
              </a:spcBef>
              <a:buClrTx/>
              <a:buNone/>
            </a:pPr>
            <a:r>
              <a:rPr lang="en-US" sz="2200" dirty="0">
                <a:solidFill>
                  <a:schemeClr val="tx1"/>
                </a:solidFill>
              </a:rPr>
              <a:t>ii) </a:t>
            </a:r>
            <a:r>
              <a:rPr lang="en-US" sz="2200" dirty="0" err="1">
                <a:solidFill>
                  <a:schemeClr val="tx1"/>
                </a:solidFill>
              </a:rPr>
              <a:t>CBR</a:t>
            </a:r>
            <a:r>
              <a:rPr lang="en-US" sz="2200" dirty="0">
                <a:solidFill>
                  <a:schemeClr val="tx1"/>
                </a:solidFill>
              </a:rPr>
              <a:t> is roughly the same as </a:t>
            </a:r>
            <a:r>
              <a:rPr lang="en-US" sz="2200" dirty="0" err="1">
                <a:solidFill>
                  <a:schemeClr val="tx1"/>
                </a:solidFill>
              </a:rPr>
              <a:t>CDR</a:t>
            </a:r>
            <a:r>
              <a:rPr lang="en-US" sz="2200" dirty="0">
                <a:solidFill>
                  <a:schemeClr val="tx1"/>
                </a:solidFill>
              </a:rPr>
              <a:t> (so their society does not die out) </a:t>
            </a:r>
          </a:p>
          <a:p>
            <a:pPr marL="0" indent="0" algn="just">
              <a:lnSpc>
                <a:spcPct val="120000"/>
              </a:lnSpc>
              <a:spcBef>
                <a:spcPts val="0"/>
              </a:spcBef>
              <a:buClrTx/>
              <a:buNone/>
            </a:pPr>
            <a:r>
              <a:rPr lang="en-US" sz="2200" dirty="0">
                <a:solidFill>
                  <a:schemeClr val="tx1"/>
                </a:solidFill>
              </a:rPr>
              <a:t>iii) High birth rates cause the pyramid base to be huge </a:t>
            </a:r>
          </a:p>
          <a:p>
            <a:pPr marL="0" indent="0" algn="just">
              <a:lnSpc>
                <a:spcPct val="120000"/>
              </a:lnSpc>
              <a:spcBef>
                <a:spcPts val="0"/>
              </a:spcBef>
              <a:buClrTx/>
              <a:buNone/>
            </a:pPr>
            <a:r>
              <a:rPr lang="en-US" sz="2200" dirty="0">
                <a:solidFill>
                  <a:schemeClr val="tx1"/>
                </a:solidFill>
              </a:rPr>
              <a:t>iv) High death rate causes the pyramid to look like a J-Curve </a:t>
            </a:r>
          </a:p>
          <a:p>
            <a:pPr marL="0" indent="0" algn="just">
              <a:lnSpc>
                <a:spcPct val="120000"/>
              </a:lnSpc>
              <a:spcBef>
                <a:spcPts val="0"/>
              </a:spcBef>
              <a:buClrTx/>
              <a:buNone/>
            </a:pPr>
            <a:r>
              <a:rPr lang="en-US" sz="2200" dirty="0">
                <a:solidFill>
                  <a:schemeClr val="tx1"/>
                </a:solidFill>
              </a:rPr>
              <a:t>v) Low life expectancy </a:t>
            </a:r>
          </a:p>
          <a:p>
            <a:pPr marL="0" indent="0" algn="just">
              <a:lnSpc>
                <a:spcPct val="120000"/>
              </a:lnSpc>
              <a:spcBef>
                <a:spcPts val="0"/>
              </a:spcBef>
              <a:buClrTx/>
              <a:buNone/>
            </a:pPr>
            <a:r>
              <a:rPr lang="en-US" sz="2200" dirty="0">
                <a:solidFill>
                  <a:schemeClr val="tx1"/>
                </a:solidFill>
              </a:rPr>
              <a:t>vi) Usually has a low or zero </a:t>
            </a:r>
            <a:r>
              <a:rPr lang="en-US" sz="2200" dirty="0" err="1">
                <a:solidFill>
                  <a:schemeClr val="tx1"/>
                </a:solidFill>
              </a:rPr>
              <a:t>NIR</a:t>
            </a:r>
            <a:r>
              <a:rPr lang="en-US" sz="2200" dirty="0">
                <a:solidFill>
                  <a:schemeClr val="tx1"/>
                </a:solidFill>
              </a:rPr>
              <a:t> </a:t>
            </a:r>
          </a:p>
          <a:p>
            <a:pPr marL="0" indent="0" algn="just">
              <a:lnSpc>
                <a:spcPct val="120000"/>
              </a:lnSpc>
              <a:spcBef>
                <a:spcPts val="0"/>
              </a:spcBef>
              <a:buClrTx/>
              <a:buNone/>
            </a:pPr>
            <a:r>
              <a:rPr lang="en-US" sz="2200" dirty="0">
                <a:solidFill>
                  <a:schemeClr val="tx1"/>
                </a:solidFill>
              </a:rPr>
              <a:t>vii) High </a:t>
            </a:r>
            <a:r>
              <a:rPr lang="en-US" sz="2200" dirty="0" err="1">
                <a:solidFill>
                  <a:schemeClr val="tx1"/>
                </a:solidFill>
              </a:rPr>
              <a:t>IMR</a:t>
            </a:r>
            <a:r>
              <a:rPr lang="en-US" sz="2200" dirty="0">
                <a:solidFill>
                  <a:schemeClr val="tx1"/>
                </a:solidFill>
              </a:rPr>
              <a:t> </a:t>
            </a:r>
          </a:p>
          <a:p>
            <a:pPr marL="0" indent="0" algn="just">
              <a:lnSpc>
                <a:spcPct val="120000"/>
              </a:lnSpc>
              <a:spcBef>
                <a:spcPts val="0"/>
              </a:spcBef>
              <a:buClrTx/>
              <a:buNone/>
            </a:pPr>
            <a:r>
              <a:rPr lang="en-US" sz="2200" b="1" dirty="0">
                <a:solidFill>
                  <a:schemeClr val="tx1"/>
                </a:solidFill>
              </a:rPr>
              <a:t>Stage 2 (Expanding/Stable) </a:t>
            </a:r>
          </a:p>
          <a:p>
            <a:pPr marL="514350" indent="-514350" algn="just">
              <a:lnSpc>
                <a:spcPct val="120000"/>
              </a:lnSpc>
              <a:spcBef>
                <a:spcPts val="0"/>
              </a:spcBef>
              <a:buClrTx/>
              <a:buFont typeface="+mj-lt"/>
              <a:buAutoNum type="romanLcPeriod"/>
            </a:pPr>
            <a:r>
              <a:rPr lang="en-US" sz="2200" dirty="0">
                <a:solidFill>
                  <a:schemeClr val="tx1"/>
                </a:solidFill>
              </a:rPr>
              <a:t>A population pyramid showing an unchanging pattern of fertility and mortality. </a:t>
            </a:r>
          </a:p>
          <a:p>
            <a:pPr marL="514350" indent="-514350" algn="just">
              <a:lnSpc>
                <a:spcPct val="120000"/>
              </a:lnSpc>
              <a:spcBef>
                <a:spcPts val="0"/>
              </a:spcBef>
              <a:buClrTx/>
              <a:buFont typeface="+mj-lt"/>
              <a:buAutoNum type="romanLcPeriod"/>
            </a:pPr>
            <a:r>
              <a:rPr lang="en-US" sz="2200" dirty="0">
                <a:solidFill>
                  <a:schemeClr val="tx1"/>
                </a:solidFill>
              </a:rPr>
              <a:t>Features </a:t>
            </a:r>
          </a:p>
          <a:p>
            <a:pPr marL="514350" indent="-514350" algn="just">
              <a:lnSpc>
                <a:spcPct val="120000"/>
              </a:lnSpc>
              <a:spcBef>
                <a:spcPts val="0"/>
              </a:spcBef>
              <a:buClrTx/>
              <a:buFont typeface="+mj-lt"/>
              <a:buAutoNum type="romanLcPeriod"/>
            </a:pPr>
            <a:r>
              <a:rPr lang="en-US" sz="2200" dirty="0">
                <a:solidFill>
                  <a:schemeClr val="tx1"/>
                </a:solidFill>
              </a:rPr>
              <a:t>Death rate drops rapidly (because of the medical revolution and industrial revolution/second agricultural revolution) </a:t>
            </a:r>
          </a:p>
          <a:p>
            <a:pPr marL="514350" indent="-514350" algn="just">
              <a:lnSpc>
                <a:spcPct val="120000"/>
              </a:lnSpc>
              <a:spcBef>
                <a:spcPts val="0"/>
              </a:spcBef>
              <a:buClrTx/>
              <a:buFont typeface="+mj-lt"/>
              <a:buAutoNum type="romanLcPeriod"/>
            </a:pPr>
            <a:r>
              <a:rPr lang="en-US" sz="2200" dirty="0">
                <a:solidFill>
                  <a:schemeClr val="tx1"/>
                </a:solidFill>
              </a:rPr>
              <a:t>Birth rate is still high (little or no change) - little or no change in birth rate results in the pyramid still looking huge (wide bottom) lowering of the death rate removes the J-Curve and make the pyramid triangular </a:t>
            </a:r>
          </a:p>
          <a:p>
            <a:pPr marL="514350" indent="-514350" algn="just">
              <a:lnSpc>
                <a:spcPct val="120000"/>
              </a:lnSpc>
              <a:spcBef>
                <a:spcPts val="0"/>
              </a:spcBef>
              <a:buClrTx/>
              <a:buFont typeface="+mj-lt"/>
              <a:buAutoNum type="romanLcPeriod"/>
            </a:pPr>
            <a:r>
              <a:rPr lang="en-US" sz="2200" dirty="0">
                <a:solidFill>
                  <a:schemeClr val="tx1"/>
                </a:solidFill>
              </a:rPr>
              <a:t>Little change in life expectancy </a:t>
            </a:r>
          </a:p>
          <a:p>
            <a:pPr marL="514350" indent="-514350" algn="just">
              <a:lnSpc>
                <a:spcPct val="120000"/>
              </a:lnSpc>
              <a:spcBef>
                <a:spcPts val="0"/>
              </a:spcBef>
              <a:buClrTx/>
              <a:buFont typeface="+mj-lt"/>
              <a:buAutoNum type="romanLcPeriod"/>
            </a:pPr>
            <a:r>
              <a:rPr lang="en-US" sz="2200" dirty="0">
                <a:solidFill>
                  <a:schemeClr val="tx1"/>
                </a:solidFill>
              </a:rPr>
              <a:t>High </a:t>
            </a:r>
            <a:r>
              <a:rPr lang="en-US" sz="2200" dirty="0" err="1">
                <a:solidFill>
                  <a:schemeClr val="tx1"/>
                </a:solidFill>
              </a:rPr>
              <a:t>NIR</a:t>
            </a:r>
            <a:r>
              <a:rPr lang="en-US" sz="2200" dirty="0">
                <a:solidFill>
                  <a:schemeClr val="tx1"/>
                </a:solidFill>
              </a:rPr>
              <a:t> (due to the death rate dropping rapidly while the birth rate is still high)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85215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200" b="1" dirty="0">
                <a:solidFill>
                  <a:schemeClr val="tx1"/>
                </a:solidFill>
              </a:rPr>
              <a:t>Stage 3 (Stationary) Features:</a:t>
            </a:r>
          </a:p>
          <a:p>
            <a:pPr algn="just">
              <a:lnSpc>
                <a:spcPct val="120000"/>
              </a:lnSpc>
              <a:spcBef>
                <a:spcPts val="0"/>
              </a:spcBef>
              <a:buClrTx/>
              <a:buFont typeface="Wingdings" panose="05000000000000000000" pitchFamily="2" charset="2"/>
              <a:buChar char="q"/>
            </a:pPr>
            <a:r>
              <a:rPr lang="en-US" sz="2200" dirty="0">
                <a:solidFill>
                  <a:schemeClr val="tx1"/>
                </a:solidFill>
              </a:rPr>
              <a:t>Death rate drops a little bit more and then stabilize </a:t>
            </a:r>
          </a:p>
          <a:p>
            <a:pPr algn="just">
              <a:lnSpc>
                <a:spcPct val="120000"/>
              </a:lnSpc>
              <a:spcBef>
                <a:spcPts val="0"/>
              </a:spcBef>
              <a:buClrTx/>
              <a:buFont typeface="Wingdings" panose="05000000000000000000" pitchFamily="2" charset="2"/>
              <a:buChar char="q"/>
            </a:pPr>
            <a:r>
              <a:rPr lang="en-US" sz="2200" dirty="0">
                <a:solidFill>
                  <a:schemeClr val="tx1"/>
                </a:solidFill>
              </a:rPr>
              <a:t>Birth rate drops rapidly (so their society would not be over populated) </a:t>
            </a:r>
          </a:p>
          <a:p>
            <a:pPr algn="just">
              <a:lnSpc>
                <a:spcPct val="120000"/>
              </a:lnSpc>
              <a:spcBef>
                <a:spcPts val="0"/>
              </a:spcBef>
              <a:buClrTx/>
              <a:buFont typeface="Wingdings" panose="05000000000000000000" pitchFamily="2" charset="2"/>
              <a:buChar char="q"/>
            </a:pPr>
            <a:r>
              <a:rPr lang="en-US" sz="2200" dirty="0">
                <a:solidFill>
                  <a:schemeClr val="tx1"/>
                </a:solidFill>
              </a:rPr>
              <a:t>Pyramid begins to stabilize (base is much smaller) </a:t>
            </a:r>
          </a:p>
          <a:p>
            <a:pPr algn="just">
              <a:lnSpc>
                <a:spcPct val="120000"/>
              </a:lnSpc>
              <a:spcBef>
                <a:spcPts val="0"/>
              </a:spcBef>
              <a:buClrTx/>
              <a:buFont typeface="Wingdings" panose="05000000000000000000" pitchFamily="2" charset="2"/>
              <a:buChar char="q"/>
            </a:pPr>
            <a:r>
              <a:rPr lang="en-US" sz="2200" dirty="0">
                <a:solidFill>
                  <a:schemeClr val="tx1"/>
                </a:solidFill>
              </a:rPr>
              <a:t>High life expectancy (noticeable difference) - due to more medical advancements </a:t>
            </a:r>
          </a:p>
          <a:p>
            <a:pPr algn="just">
              <a:lnSpc>
                <a:spcPct val="120000"/>
              </a:lnSpc>
              <a:spcBef>
                <a:spcPts val="0"/>
              </a:spcBef>
              <a:buClrTx/>
              <a:buFont typeface="Wingdings" panose="05000000000000000000" pitchFamily="2" charset="2"/>
              <a:buChar char="q"/>
            </a:pPr>
            <a:r>
              <a:rPr lang="en-US" sz="2200" dirty="0">
                <a:solidFill>
                  <a:schemeClr val="tx1"/>
                </a:solidFill>
              </a:rPr>
              <a:t>Moderate growth due to a lowering of the Total Fertility Rate, a result of increased education levels, and opportunities for women. </a:t>
            </a:r>
          </a:p>
          <a:p>
            <a:pPr marL="0" indent="0" algn="just">
              <a:lnSpc>
                <a:spcPct val="120000"/>
              </a:lnSpc>
              <a:spcBef>
                <a:spcPts val="0"/>
              </a:spcBef>
              <a:buClrTx/>
              <a:buNone/>
            </a:pPr>
            <a:r>
              <a:rPr lang="en-US" sz="2200" b="1" dirty="0">
                <a:solidFill>
                  <a:schemeClr val="tx1"/>
                </a:solidFill>
              </a:rPr>
              <a:t>Stage 4 (Constrictive) </a:t>
            </a:r>
          </a:p>
          <a:p>
            <a:pPr algn="just">
              <a:lnSpc>
                <a:spcPct val="120000"/>
              </a:lnSpc>
              <a:spcBef>
                <a:spcPts val="0"/>
              </a:spcBef>
              <a:buClrTx/>
              <a:buFont typeface="Wingdings" panose="05000000000000000000" pitchFamily="2" charset="2"/>
              <a:buChar char="q"/>
            </a:pPr>
            <a:r>
              <a:rPr lang="en-US" sz="2200" dirty="0">
                <a:solidFill>
                  <a:schemeClr val="tx1"/>
                </a:solidFill>
              </a:rPr>
              <a:t>A population pyramid showing lower numbers or percentages of younger people </a:t>
            </a:r>
          </a:p>
          <a:p>
            <a:pPr algn="just">
              <a:lnSpc>
                <a:spcPct val="120000"/>
              </a:lnSpc>
              <a:spcBef>
                <a:spcPts val="0"/>
              </a:spcBef>
              <a:buClrTx/>
              <a:buFont typeface="Wingdings" panose="05000000000000000000" pitchFamily="2" charset="2"/>
              <a:buChar char="q"/>
            </a:pPr>
            <a:r>
              <a:rPr lang="en-US" sz="2200" dirty="0">
                <a:solidFill>
                  <a:schemeClr val="tx1"/>
                </a:solidFill>
              </a:rPr>
              <a:t>Country will have a greying population which means that people are generally older, as the country has long life expectancy, a low death rate, but also a low birth rate. </a:t>
            </a:r>
          </a:p>
          <a:p>
            <a:pPr algn="just">
              <a:lnSpc>
                <a:spcPct val="120000"/>
              </a:lnSpc>
              <a:spcBef>
                <a:spcPts val="0"/>
              </a:spcBef>
              <a:buClrTx/>
              <a:buFont typeface="Wingdings" panose="05000000000000000000" pitchFamily="2" charset="2"/>
              <a:buChar char="q"/>
            </a:pPr>
            <a:r>
              <a:rPr lang="en-US" sz="2200" dirty="0">
                <a:solidFill>
                  <a:schemeClr val="tx1"/>
                </a:solidFill>
              </a:rPr>
              <a:t>Typical pattern for a very developed country, a high over-all education and easy access and incentive to use birth control, good health care and few or no negative environmental factors. </a:t>
            </a:r>
          </a:p>
          <a:p>
            <a:pPr marL="0" indent="0" algn="just">
              <a:lnSpc>
                <a:spcPct val="120000"/>
              </a:lnSpc>
              <a:spcBef>
                <a:spcPts val="0"/>
              </a:spcBef>
              <a:buClrTx/>
              <a:buNone/>
            </a:pPr>
            <a:r>
              <a:rPr lang="en-US" sz="2200" dirty="0">
                <a:solidFill>
                  <a:schemeClr val="tx1"/>
                </a:solidFill>
              </a:rPr>
              <a:t>Features </a:t>
            </a:r>
          </a:p>
          <a:p>
            <a:pPr algn="just">
              <a:lnSpc>
                <a:spcPct val="120000"/>
              </a:lnSpc>
              <a:spcBef>
                <a:spcPts val="0"/>
              </a:spcBef>
              <a:buClrTx/>
              <a:buFont typeface="Wingdings" panose="05000000000000000000" pitchFamily="2" charset="2"/>
              <a:buChar char="q"/>
            </a:pPr>
            <a:r>
              <a:rPr lang="en-US" sz="2200" dirty="0">
                <a:solidFill>
                  <a:schemeClr val="tx1"/>
                </a:solidFill>
              </a:rPr>
              <a:t>Death rate remains low. little or no change </a:t>
            </a:r>
          </a:p>
          <a:p>
            <a:pPr algn="just">
              <a:lnSpc>
                <a:spcPct val="120000"/>
              </a:lnSpc>
              <a:spcBef>
                <a:spcPts val="0"/>
              </a:spcBef>
              <a:buClrTx/>
              <a:buFont typeface="Wingdings" panose="05000000000000000000" pitchFamily="2" charset="2"/>
              <a:buChar char="q"/>
            </a:pPr>
            <a:r>
              <a:rPr lang="en-US" sz="2200" dirty="0">
                <a:solidFill>
                  <a:schemeClr val="tx1"/>
                </a:solidFill>
              </a:rPr>
              <a:t>Birth rate is low.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65816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200" b="1" dirty="0">
                <a:solidFill>
                  <a:srgbClr val="00B050"/>
                </a:solidFill>
              </a:rPr>
              <a:t>SOURCES OF DEMOGRAPHIC DATA </a:t>
            </a:r>
          </a:p>
          <a:p>
            <a:pPr algn="just">
              <a:lnSpc>
                <a:spcPct val="120000"/>
              </a:lnSpc>
              <a:spcBef>
                <a:spcPts val="0"/>
              </a:spcBef>
              <a:buClrTx/>
              <a:buFont typeface="Wingdings" panose="05000000000000000000" pitchFamily="2" charset="2"/>
              <a:buChar char="q"/>
            </a:pPr>
            <a:r>
              <a:rPr lang="en-US" sz="2200" dirty="0">
                <a:solidFill>
                  <a:schemeClr val="tx1"/>
                </a:solidFill>
              </a:rPr>
              <a:t>The main information sources used in demography are current population statistics and statistics of population changes. The sources include: - </a:t>
            </a:r>
          </a:p>
          <a:p>
            <a:pPr marL="0" indent="0" algn="just">
              <a:lnSpc>
                <a:spcPct val="120000"/>
              </a:lnSpc>
              <a:spcBef>
                <a:spcPts val="0"/>
              </a:spcBef>
              <a:buClrTx/>
              <a:buNone/>
            </a:pPr>
            <a:r>
              <a:rPr lang="en-US" sz="2200" b="1" dirty="0">
                <a:solidFill>
                  <a:schemeClr val="tx1"/>
                </a:solidFill>
              </a:rPr>
              <a:t>SOURCES OF DEMOGRAPHIC INFORMATION </a:t>
            </a:r>
          </a:p>
          <a:p>
            <a:pPr marL="0" indent="0" algn="just">
              <a:lnSpc>
                <a:spcPct val="120000"/>
              </a:lnSpc>
              <a:spcBef>
                <a:spcPts val="0"/>
              </a:spcBef>
              <a:buClrTx/>
              <a:buNone/>
            </a:pPr>
            <a:r>
              <a:rPr lang="en-US" sz="2200" dirty="0">
                <a:solidFill>
                  <a:schemeClr val="tx1"/>
                </a:solidFill>
              </a:rPr>
              <a:t>1) Primary Sources </a:t>
            </a:r>
          </a:p>
          <a:p>
            <a:pPr marL="400050" lvl="1" indent="0" algn="just">
              <a:lnSpc>
                <a:spcPct val="120000"/>
              </a:lnSpc>
              <a:spcBef>
                <a:spcPts val="0"/>
              </a:spcBef>
              <a:buClrTx/>
              <a:buNone/>
            </a:pPr>
            <a:r>
              <a:rPr lang="en-US" sz="2000" dirty="0">
                <a:solidFill>
                  <a:schemeClr val="tx1"/>
                </a:solidFill>
              </a:rPr>
              <a:t>a) Census </a:t>
            </a:r>
          </a:p>
          <a:p>
            <a:pPr marL="400050" lvl="1" indent="0" algn="just">
              <a:lnSpc>
                <a:spcPct val="120000"/>
              </a:lnSpc>
              <a:spcBef>
                <a:spcPts val="0"/>
              </a:spcBef>
              <a:buClrTx/>
              <a:buNone/>
            </a:pPr>
            <a:r>
              <a:rPr lang="en-US" sz="2000" dirty="0">
                <a:solidFill>
                  <a:schemeClr val="tx1"/>
                </a:solidFill>
              </a:rPr>
              <a:t>b) Vital registration/vital statistics – births, deaths, marriages, adoptions, separations </a:t>
            </a:r>
          </a:p>
          <a:p>
            <a:pPr marL="400050" lvl="1" indent="0" algn="just">
              <a:lnSpc>
                <a:spcPct val="120000"/>
              </a:lnSpc>
              <a:spcBef>
                <a:spcPts val="0"/>
              </a:spcBef>
              <a:buClrTx/>
              <a:buNone/>
            </a:pPr>
            <a:r>
              <a:rPr lang="en-US" sz="2000" dirty="0">
                <a:solidFill>
                  <a:schemeClr val="tx1"/>
                </a:solidFill>
              </a:rPr>
              <a:t>c) Sample surveys </a:t>
            </a:r>
          </a:p>
          <a:p>
            <a:pPr marL="400050" lvl="1" indent="0" algn="just">
              <a:lnSpc>
                <a:spcPct val="120000"/>
              </a:lnSpc>
              <a:spcBef>
                <a:spcPts val="0"/>
              </a:spcBef>
              <a:buClrTx/>
              <a:buNone/>
            </a:pPr>
            <a:r>
              <a:rPr lang="en-US" sz="2000" dirty="0">
                <a:solidFill>
                  <a:schemeClr val="tx1"/>
                </a:solidFill>
              </a:rPr>
              <a:t>d) Population registers </a:t>
            </a:r>
          </a:p>
          <a:p>
            <a:pPr marL="400050" lvl="1" indent="0" algn="just">
              <a:lnSpc>
                <a:spcPct val="120000"/>
              </a:lnSpc>
              <a:spcBef>
                <a:spcPts val="0"/>
              </a:spcBef>
              <a:buClrTx/>
              <a:buNone/>
            </a:pPr>
            <a:r>
              <a:rPr lang="en-US" sz="2000" dirty="0">
                <a:solidFill>
                  <a:schemeClr val="tx1"/>
                </a:solidFill>
              </a:rPr>
              <a:t>e) Administrative data </a:t>
            </a:r>
          </a:p>
          <a:p>
            <a:pPr marL="400050" lvl="1" indent="0" algn="just">
              <a:lnSpc>
                <a:spcPct val="120000"/>
              </a:lnSpc>
              <a:spcBef>
                <a:spcPts val="0"/>
              </a:spcBef>
              <a:buClrTx/>
              <a:buNone/>
            </a:pPr>
            <a:r>
              <a:rPr lang="en-US" sz="2000" dirty="0">
                <a:solidFill>
                  <a:schemeClr val="tx1"/>
                </a:solidFill>
              </a:rPr>
              <a:t>f) Historical records </a:t>
            </a:r>
          </a:p>
          <a:p>
            <a:pPr marL="0" indent="0" algn="just">
              <a:lnSpc>
                <a:spcPct val="120000"/>
              </a:lnSpc>
              <a:spcBef>
                <a:spcPts val="0"/>
              </a:spcBef>
              <a:buClrTx/>
              <a:buNone/>
            </a:pPr>
            <a:r>
              <a:rPr lang="en-US" sz="2200" dirty="0">
                <a:solidFill>
                  <a:schemeClr val="tx1"/>
                </a:solidFill>
              </a:rPr>
              <a:t>2) Secondary Sources - processed data </a:t>
            </a:r>
          </a:p>
          <a:p>
            <a:pPr marL="400050" lvl="1" indent="0" algn="just">
              <a:lnSpc>
                <a:spcPct val="120000"/>
              </a:lnSpc>
              <a:spcBef>
                <a:spcPts val="0"/>
              </a:spcBef>
              <a:buClrTx/>
              <a:buNone/>
            </a:pPr>
            <a:r>
              <a:rPr lang="en-US" sz="2000" dirty="0">
                <a:solidFill>
                  <a:schemeClr val="tx1"/>
                </a:solidFill>
              </a:rPr>
              <a:t>a) Journals </a:t>
            </a:r>
          </a:p>
          <a:p>
            <a:pPr marL="400050" lvl="1" indent="0" algn="just">
              <a:lnSpc>
                <a:spcPct val="120000"/>
              </a:lnSpc>
              <a:spcBef>
                <a:spcPts val="0"/>
              </a:spcBef>
              <a:buClrTx/>
              <a:buNone/>
            </a:pPr>
            <a:r>
              <a:rPr lang="en-US" sz="2000" dirty="0">
                <a:solidFill>
                  <a:schemeClr val="tx1"/>
                </a:solidFill>
              </a:rPr>
              <a:t>b) Books </a:t>
            </a:r>
          </a:p>
          <a:p>
            <a:pPr marL="400050" lvl="1" indent="0" algn="just">
              <a:lnSpc>
                <a:spcPct val="120000"/>
              </a:lnSpc>
              <a:spcBef>
                <a:spcPts val="0"/>
              </a:spcBef>
              <a:buClrTx/>
              <a:buNone/>
            </a:pPr>
            <a:r>
              <a:rPr lang="en-US" sz="2000" dirty="0">
                <a:solidFill>
                  <a:schemeClr val="tx1"/>
                </a:solidFill>
              </a:rPr>
              <a:t>c) Atlas </a:t>
            </a:r>
          </a:p>
          <a:p>
            <a:pPr marL="400050" lvl="1" indent="0" algn="just">
              <a:lnSpc>
                <a:spcPct val="120000"/>
              </a:lnSpc>
              <a:spcBef>
                <a:spcPts val="0"/>
              </a:spcBef>
              <a:buClrTx/>
              <a:buNone/>
            </a:pPr>
            <a:r>
              <a:rPr lang="en-US" sz="2000" dirty="0">
                <a:solidFill>
                  <a:schemeClr val="tx1"/>
                </a:solidFill>
              </a:rPr>
              <a:t>d) Newspapers </a:t>
            </a:r>
          </a:p>
          <a:p>
            <a:pPr marL="400050" lvl="1" indent="0" algn="just">
              <a:lnSpc>
                <a:spcPct val="120000"/>
              </a:lnSpc>
              <a:spcBef>
                <a:spcPts val="0"/>
              </a:spcBef>
              <a:buClrTx/>
              <a:buNone/>
            </a:pPr>
            <a:r>
              <a:rPr lang="en-US" sz="2000" dirty="0">
                <a:solidFill>
                  <a:schemeClr val="tx1"/>
                </a:solidFill>
              </a:rPr>
              <a:t>e) Research reports </a:t>
            </a:r>
          </a:p>
          <a:p>
            <a:pPr marL="400050" lvl="1" indent="0" algn="just">
              <a:lnSpc>
                <a:spcPct val="120000"/>
              </a:lnSpc>
              <a:spcBef>
                <a:spcPts val="0"/>
              </a:spcBef>
              <a:buClrTx/>
              <a:buNone/>
            </a:pPr>
            <a:r>
              <a:rPr lang="en-US" sz="2000" dirty="0">
                <a:solidFill>
                  <a:schemeClr val="tx1"/>
                </a:solidFill>
              </a:rPr>
              <a:t>f) Pamphlets.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40459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Types of Demographic Data</a:t>
            </a:r>
          </a:p>
          <a:p>
            <a:pPr algn="just">
              <a:lnSpc>
                <a:spcPct val="120000"/>
              </a:lnSpc>
              <a:spcBef>
                <a:spcPts val="0"/>
              </a:spcBef>
              <a:buClrTx/>
              <a:buFont typeface="Wingdings" panose="05000000000000000000" pitchFamily="2" charset="2"/>
              <a:buChar char="q"/>
            </a:pPr>
            <a:r>
              <a:rPr lang="en-US" sz="2200" dirty="0">
                <a:solidFill>
                  <a:schemeClr val="tx1"/>
                </a:solidFill>
              </a:rPr>
              <a:t>Demographic data refers to data that is statistically socio-economic in nature such as population, race, income, education and employment, which represent specific geographic locations and are often associated with time</a:t>
            </a:r>
          </a:p>
          <a:p>
            <a:pPr algn="just">
              <a:lnSpc>
                <a:spcPct val="120000"/>
              </a:lnSpc>
              <a:spcBef>
                <a:spcPts val="0"/>
              </a:spcBef>
              <a:buClrTx/>
              <a:buFont typeface="Wingdings" panose="05000000000000000000" pitchFamily="2" charset="2"/>
              <a:buChar char="q"/>
            </a:pPr>
            <a:r>
              <a:rPr lang="en-US" sz="2200" dirty="0">
                <a:solidFill>
                  <a:schemeClr val="tx1"/>
                </a:solidFill>
              </a:rPr>
              <a:t>Demographics is the practice of identifying groups of people in a population by their characteristics.</a:t>
            </a:r>
          </a:p>
          <a:p>
            <a:pPr algn="just">
              <a:lnSpc>
                <a:spcPct val="120000"/>
              </a:lnSpc>
              <a:spcBef>
                <a:spcPts val="0"/>
              </a:spcBef>
              <a:buClrTx/>
              <a:buFont typeface="Wingdings" panose="05000000000000000000" pitchFamily="2" charset="2"/>
              <a:buChar char="q"/>
            </a:pPr>
            <a:r>
              <a:rPr lang="en-US" sz="2200" dirty="0">
                <a:solidFill>
                  <a:schemeClr val="tx1"/>
                </a:solidFill>
              </a:rPr>
              <a:t>Common types of demographics (demographic data) include age (date of birth), life stage, gender, sexual orientation, ethnicity/race, residence, education, relationship status, family, disabilities, income/household income, wealth, profession, lifestyle, home ownership (length of residence, home size, mortgage)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8742019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SOURCES OF DEMOGRAPHIC INFORMATION – Continued’</a:t>
            </a:r>
          </a:p>
          <a:p>
            <a:pPr marL="0" indent="0" algn="just">
              <a:lnSpc>
                <a:spcPct val="120000"/>
              </a:lnSpc>
              <a:spcBef>
                <a:spcPts val="0"/>
              </a:spcBef>
              <a:buClrTx/>
              <a:buNone/>
            </a:pPr>
            <a:r>
              <a:rPr lang="en-US" sz="2200" dirty="0">
                <a:solidFill>
                  <a:schemeClr val="tx1"/>
                </a:solidFill>
              </a:rPr>
              <a:t>PRIMARY SOURCES</a:t>
            </a:r>
          </a:p>
          <a:p>
            <a:pPr marL="0" indent="0" algn="just">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1. CENSUS</a:t>
            </a:r>
          </a:p>
          <a:p>
            <a:pPr algn="just">
              <a:lnSpc>
                <a:spcPct val="120000"/>
              </a:lnSpc>
              <a:spcBef>
                <a:spcPts val="0"/>
              </a:spcBef>
              <a:buClrTx/>
              <a:buFont typeface="Wingdings" panose="05000000000000000000" pitchFamily="2" charset="2"/>
              <a:buChar char="q"/>
            </a:pPr>
            <a:r>
              <a:rPr lang="en-US" sz="2200" dirty="0">
                <a:solidFill>
                  <a:schemeClr val="tx1"/>
                </a:solidFill>
              </a:rPr>
              <a:t>The purpose of the population census is to take a census of the population and gather information on occupations, sources of livelihood and on the structure of families and household-dwelling units </a:t>
            </a:r>
          </a:p>
          <a:p>
            <a:pPr algn="just">
              <a:lnSpc>
                <a:spcPct val="120000"/>
              </a:lnSpc>
              <a:spcBef>
                <a:spcPts val="0"/>
              </a:spcBef>
              <a:buClrTx/>
              <a:buFont typeface="Wingdings" panose="05000000000000000000" pitchFamily="2" charset="2"/>
              <a:buChar char="q"/>
            </a:pPr>
            <a:r>
              <a:rPr lang="en-US" sz="2200" dirty="0">
                <a:solidFill>
                  <a:schemeClr val="tx1"/>
                </a:solidFill>
              </a:rPr>
              <a:t>It often includes calculation of dwellings, buildings and real estate </a:t>
            </a:r>
          </a:p>
          <a:p>
            <a:pPr algn="just">
              <a:lnSpc>
                <a:spcPct val="120000"/>
              </a:lnSpc>
              <a:spcBef>
                <a:spcPts val="0"/>
              </a:spcBef>
              <a:buClrTx/>
              <a:buFont typeface="Wingdings" panose="05000000000000000000" pitchFamily="2" charset="2"/>
              <a:buChar char="q"/>
            </a:pPr>
            <a:r>
              <a:rPr lang="en-US" sz="2200" dirty="0">
                <a:solidFill>
                  <a:schemeClr val="tx1"/>
                </a:solidFill>
              </a:rPr>
              <a:t>They are statutory, they are made every ten years and the population of the whole country is calculated </a:t>
            </a:r>
          </a:p>
          <a:p>
            <a:pPr algn="just">
              <a:lnSpc>
                <a:spcPct val="120000"/>
              </a:lnSpc>
              <a:spcBef>
                <a:spcPts val="0"/>
              </a:spcBef>
              <a:buClrTx/>
              <a:buFont typeface="Wingdings" panose="05000000000000000000" pitchFamily="2" charset="2"/>
              <a:buChar char="q"/>
            </a:pPr>
            <a:r>
              <a:rPr lang="en-US" sz="2200" dirty="0">
                <a:solidFill>
                  <a:schemeClr val="tx1"/>
                </a:solidFill>
              </a:rPr>
              <a:t>Are carried out in accordance with the recommendations and instructions drawn up by the United Nations (UN) to ensure that the data on different countries are mutually comparable </a:t>
            </a:r>
          </a:p>
          <a:p>
            <a:pPr algn="just">
              <a:lnSpc>
                <a:spcPct val="120000"/>
              </a:lnSpc>
              <a:spcBef>
                <a:spcPts val="0"/>
              </a:spcBef>
              <a:buClrTx/>
              <a:buFont typeface="Wingdings" panose="05000000000000000000" pitchFamily="2" charset="2"/>
              <a:buChar char="q"/>
            </a:pPr>
            <a:r>
              <a:rPr lang="en-US" sz="2200" dirty="0">
                <a:solidFill>
                  <a:schemeClr val="tx1"/>
                </a:solidFill>
              </a:rPr>
              <a:t>The information is collected with a questionnaire filled in by every adult person. </a:t>
            </a:r>
          </a:p>
          <a:p>
            <a:pPr marL="0" indent="0" algn="just">
              <a:lnSpc>
                <a:spcPct val="120000"/>
              </a:lnSpc>
              <a:spcBef>
                <a:spcPts val="0"/>
              </a:spcBef>
              <a:buClrTx/>
              <a:buNone/>
            </a:pPr>
            <a:endParaRPr lang="en-US" sz="2200" dirty="0">
              <a:solidFill>
                <a:schemeClr val="tx1"/>
              </a:solidFill>
            </a:endParaRPr>
          </a:p>
          <a:p>
            <a:pPr marL="0" indent="0" algn="just">
              <a:lnSpc>
                <a:spcPct val="120000"/>
              </a:lnSpc>
              <a:spcBef>
                <a:spcPts val="0"/>
              </a:spcBef>
              <a:buClrTx/>
              <a:buNone/>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6292260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1"/>
            <a:ext cx="8610600" cy="6534250"/>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Advantages of census </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Fiscal support from donors if a country conducts a regular census. </a:t>
            </a:r>
          </a:p>
          <a:p>
            <a:pPr marL="0" indent="0" algn="just">
              <a:lnSpc>
                <a:spcPct val="120000"/>
              </a:lnSpc>
              <a:spcBef>
                <a:spcPts val="0"/>
              </a:spcBef>
              <a:buClrTx/>
              <a:buNone/>
            </a:pPr>
            <a:r>
              <a:rPr lang="en-US" sz="2600" b="1" dirty="0">
                <a:solidFill>
                  <a:schemeClr val="tx1"/>
                </a:solidFill>
              </a:rPr>
              <a:t>Limitations/ disadvantages of census </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Cumbersome exercise </a:t>
            </a:r>
          </a:p>
          <a:p>
            <a:pPr marL="0" indent="0" algn="just">
              <a:lnSpc>
                <a:spcPct val="120000"/>
              </a:lnSpc>
              <a:spcBef>
                <a:spcPts val="0"/>
              </a:spcBef>
              <a:buClrTx/>
              <a:buNone/>
            </a:pPr>
            <a:r>
              <a:rPr lang="en-US" sz="2600" dirty="0">
                <a:solidFill>
                  <a:schemeClr val="tx1"/>
                </a:solidFill>
              </a:rPr>
              <a:t>ii) Expensive undertaking thus taken once every 10 years (decennial census) </a:t>
            </a:r>
          </a:p>
          <a:p>
            <a:pPr marL="0" indent="0" algn="just">
              <a:lnSpc>
                <a:spcPct val="120000"/>
              </a:lnSpc>
              <a:spcBef>
                <a:spcPts val="0"/>
              </a:spcBef>
              <a:buClrTx/>
              <a:buNone/>
            </a:pPr>
            <a:r>
              <a:rPr lang="en-US" sz="2600" dirty="0">
                <a:solidFill>
                  <a:schemeClr val="tx1"/>
                </a:solidFill>
              </a:rPr>
              <a:t>iii) Census seeks to determine:- age, sex, religion, marriage, head of family, sanitation and disposal, occupation, education, orphan hood, water source, electricity source, migration. </a:t>
            </a:r>
          </a:p>
          <a:p>
            <a:pPr marL="0" indent="0" algn="just">
              <a:lnSpc>
                <a:spcPct val="120000"/>
              </a:lnSpc>
              <a:spcBef>
                <a:spcPts val="0"/>
              </a:spcBef>
              <a:buClrTx/>
              <a:buNone/>
            </a:pPr>
            <a:r>
              <a:rPr lang="en-US" sz="2600" dirty="0">
                <a:solidFill>
                  <a:schemeClr val="tx1"/>
                </a:solidFill>
              </a:rPr>
              <a:t>iv)  Some people are missed. </a:t>
            </a:r>
          </a:p>
          <a:p>
            <a:pPr marL="0" indent="0" algn="just">
              <a:lnSpc>
                <a:spcPct val="120000"/>
              </a:lnSpc>
              <a:spcBef>
                <a:spcPts val="0"/>
              </a:spcBef>
              <a:buClrTx/>
              <a:buNone/>
            </a:pPr>
            <a:r>
              <a:rPr lang="en-US" sz="2600" dirty="0">
                <a:solidFill>
                  <a:schemeClr val="tx1"/>
                </a:solidFill>
              </a:rPr>
              <a:t>v) Poor coverage especially in nomadic communities </a:t>
            </a:r>
          </a:p>
          <a:p>
            <a:pPr marL="0" indent="0" algn="just">
              <a:lnSpc>
                <a:spcPct val="120000"/>
              </a:lnSpc>
              <a:spcBef>
                <a:spcPts val="0"/>
              </a:spcBef>
              <a:buClrTx/>
              <a:buNone/>
            </a:pPr>
            <a:r>
              <a:rPr lang="en-US" sz="2600" dirty="0">
                <a:solidFill>
                  <a:schemeClr val="tx1"/>
                </a:solidFill>
              </a:rPr>
              <a:t>vi) Analysis – faulty machines (scanners), wrong entry in computer (human error) </a:t>
            </a:r>
          </a:p>
          <a:p>
            <a:pPr marL="0" indent="0" algn="just">
              <a:lnSpc>
                <a:spcPct val="120000"/>
              </a:lnSpc>
              <a:spcBef>
                <a:spcPts val="0"/>
              </a:spcBef>
              <a:buClrTx/>
              <a:buNone/>
            </a:pPr>
            <a:r>
              <a:rPr lang="en-US" sz="2600" dirty="0">
                <a:solidFill>
                  <a:schemeClr val="tx1"/>
                </a:solidFill>
              </a:rPr>
              <a:t>vii) There is a big time lapse between time of census being taken and release data therefore data become obsolete and outdated. </a:t>
            </a:r>
          </a:p>
          <a:p>
            <a:pPr marL="0" indent="0" algn="just">
              <a:lnSpc>
                <a:spcPct val="120000"/>
              </a:lnSpc>
              <a:spcBef>
                <a:spcPts val="0"/>
              </a:spcBef>
              <a:buClrTx/>
              <a:buNone/>
            </a:pPr>
            <a:r>
              <a:rPr lang="en-US" sz="2600" dirty="0">
                <a:solidFill>
                  <a:schemeClr val="tx1"/>
                </a:solidFill>
              </a:rPr>
              <a:t>viii) Under numeration therefore one has conduct a post enumeration</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3986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2. SAMPLE SURVEYS </a:t>
            </a:r>
          </a:p>
          <a:p>
            <a:pPr algn="just">
              <a:lnSpc>
                <a:spcPct val="120000"/>
              </a:lnSpc>
              <a:spcBef>
                <a:spcPts val="0"/>
              </a:spcBef>
              <a:buClrTx/>
              <a:buFont typeface="Wingdings" panose="05000000000000000000" pitchFamily="2" charset="2"/>
              <a:buChar char="q"/>
            </a:pPr>
            <a:r>
              <a:rPr lang="en-US" sz="2200" dirty="0">
                <a:solidFill>
                  <a:schemeClr val="tx1"/>
                </a:solidFill>
              </a:rPr>
              <a:t>An interview survey is based on a questionnaire, which is sent out to be filled in by the people included in the sample. Alternatively, it is possible to conduct personal interviews where the interviewer puts the questions directly to the interviewee.  </a:t>
            </a:r>
          </a:p>
          <a:p>
            <a:pPr algn="just">
              <a:lnSpc>
                <a:spcPct val="120000"/>
              </a:lnSpc>
              <a:spcBef>
                <a:spcPts val="0"/>
              </a:spcBef>
              <a:buClrTx/>
              <a:buFont typeface="Wingdings" panose="05000000000000000000" pitchFamily="2" charset="2"/>
              <a:buChar char="q"/>
            </a:pPr>
            <a:r>
              <a:rPr lang="en-US" sz="2200" dirty="0">
                <a:solidFill>
                  <a:schemeClr val="tx1"/>
                </a:solidFill>
              </a:rPr>
              <a:t> 	Are done more regularly then census.</a:t>
            </a:r>
          </a:p>
          <a:p>
            <a:pPr algn="just">
              <a:lnSpc>
                <a:spcPct val="120000"/>
              </a:lnSpc>
              <a:spcBef>
                <a:spcPts val="0"/>
              </a:spcBef>
              <a:buClrTx/>
              <a:buFont typeface="Wingdings" panose="05000000000000000000" pitchFamily="2" charset="2"/>
              <a:buChar char="q"/>
            </a:pPr>
            <a:r>
              <a:rPr lang="en-US" sz="2200" dirty="0">
                <a:solidFill>
                  <a:schemeClr val="tx1"/>
                </a:solidFill>
              </a:rPr>
              <a:t> 	The monitors variables e.g. birth, fertility, trend analysis, labour force, income, unemployment, attitudes, behaviour. </a:t>
            </a:r>
          </a:p>
          <a:p>
            <a:pPr algn="just">
              <a:lnSpc>
                <a:spcPct val="120000"/>
              </a:lnSpc>
              <a:spcBef>
                <a:spcPts val="0"/>
              </a:spcBef>
              <a:buClrTx/>
              <a:buFont typeface="Wingdings" panose="05000000000000000000" pitchFamily="2" charset="2"/>
              <a:buChar char="q"/>
            </a:pPr>
            <a:r>
              <a:rPr lang="en-US" sz="2200" dirty="0">
                <a:solidFill>
                  <a:schemeClr val="tx1"/>
                </a:solidFill>
              </a:rPr>
              <a:t>Examples: Kenya Demographic and Health surveys (</a:t>
            </a:r>
            <a:r>
              <a:rPr lang="en-US" sz="2200" dirty="0" err="1">
                <a:solidFill>
                  <a:schemeClr val="tx1"/>
                </a:solidFill>
              </a:rPr>
              <a:t>KDHS</a:t>
            </a:r>
            <a:r>
              <a:rPr lang="en-US" sz="2200" dirty="0">
                <a:solidFill>
                  <a:schemeClr val="tx1"/>
                </a:solidFill>
              </a:rPr>
              <a:t>) under </a:t>
            </a:r>
            <a:r>
              <a:rPr lang="en-US" sz="2200" dirty="0" err="1">
                <a:solidFill>
                  <a:schemeClr val="tx1"/>
                </a:solidFill>
              </a:rPr>
              <a:t>NCPD</a:t>
            </a:r>
            <a:r>
              <a:rPr lang="en-US" sz="2200" dirty="0">
                <a:solidFill>
                  <a:schemeClr val="tx1"/>
                </a:solidFill>
              </a:rPr>
              <a:t> (National Council for Population and development; Kenya fertility survey; Kenya contraceptive prevalence survey. </a:t>
            </a:r>
          </a:p>
          <a:p>
            <a:pPr marL="0" indent="0" algn="just">
              <a:lnSpc>
                <a:spcPct val="120000"/>
              </a:lnSpc>
              <a:spcBef>
                <a:spcPts val="0"/>
              </a:spcBef>
              <a:buClrTx/>
              <a:buNone/>
            </a:pPr>
            <a:r>
              <a:rPr lang="en-US" sz="2200" b="1" dirty="0">
                <a:solidFill>
                  <a:schemeClr val="tx1"/>
                </a:solidFill>
              </a:rPr>
              <a:t>Advantages </a:t>
            </a:r>
          </a:p>
          <a:p>
            <a:pPr marL="0" indent="0" algn="just">
              <a:lnSpc>
                <a:spcPct val="120000"/>
              </a:lnSpc>
              <a:spcBef>
                <a:spcPts val="0"/>
              </a:spcBef>
              <a:buClrTx/>
              <a:buNone/>
            </a:pPr>
            <a:r>
              <a:rPr lang="en-US" sz="2200" dirty="0" err="1">
                <a:solidFill>
                  <a:schemeClr val="tx1"/>
                </a:solidFill>
              </a:rPr>
              <a:t>i</a:t>
            </a:r>
            <a:r>
              <a:rPr lang="en-US" sz="2200" dirty="0">
                <a:solidFill>
                  <a:schemeClr val="tx1"/>
                </a:solidFill>
              </a:rPr>
              <a:t>) Generate detailed information </a:t>
            </a:r>
          </a:p>
          <a:p>
            <a:pPr marL="0" indent="0" algn="just">
              <a:lnSpc>
                <a:spcPct val="120000"/>
              </a:lnSpc>
              <a:spcBef>
                <a:spcPts val="0"/>
              </a:spcBef>
              <a:buClrTx/>
              <a:buNone/>
            </a:pPr>
            <a:r>
              <a:rPr lang="en-US" sz="2200" dirty="0">
                <a:solidFill>
                  <a:schemeClr val="tx1"/>
                </a:solidFill>
              </a:rPr>
              <a:t>ii) Gain information on sensitive issues (depends on choice of method) </a:t>
            </a:r>
          </a:p>
          <a:p>
            <a:pPr marL="0" indent="0" algn="just">
              <a:lnSpc>
                <a:spcPct val="120000"/>
              </a:lnSpc>
              <a:spcBef>
                <a:spcPts val="0"/>
              </a:spcBef>
              <a:buClrTx/>
              <a:buNone/>
            </a:pPr>
            <a:r>
              <a:rPr lang="en-US" sz="2200" dirty="0">
                <a:solidFill>
                  <a:schemeClr val="tx1"/>
                </a:solidFill>
              </a:rPr>
              <a:t>iii) Flexibility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7178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2200" b="1" dirty="0">
                <a:solidFill>
                  <a:schemeClr val="tx1"/>
                </a:solidFill>
              </a:rPr>
              <a:t>Limitations </a:t>
            </a:r>
          </a:p>
          <a:p>
            <a:pPr marL="0" indent="0" algn="just">
              <a:lnSpc>
                <a:spcPct val="120000"/>
              </a:lnSpc>
              <a:spcBef>
                <a:spcPts val="0"/>
              </a:spcBef>
              <a:buClrTx/>
              <a:buNone/>
            </a:pPr>
            <a:r>
              <a:rPr lang="en-US" sz="2200" dirty="0" err="1">
                <a:solidFill>
                  <a:schemeClr val="tx1"/>
                </a:solidFill>
              </a:rPr>
              <a:t>i</a:t>
            </a:r>
            <a:r>
              <a:rPr lang="en-US" sz="2200" dirty="0">
                <a:solidFill>
                  <a:schemeClr val="tx1"/>
                </a:solidFill>
              </a:rPr>
              <a:t>) Lack representativeness as they pay particular attention to a group of people thus leading to bias </a:t>
            </a:r>
          </a:p>
          <a:p>
            <a:pPr marL="0" indent="0" algn="just">
              <a:lnSpc>
                <a:spcPct val="120000"/>
              </a:lnSpc>
              <a:spcBef>
                <a:spcPts val="0"/>
              </a:spcBef>
              <a:buClrTx/>
              <a:buNone/>
            </a:pPr>
            <a:r>
              <a:rPr lang="en-US" sz="2200" dirty="0">
                <a:solidFill>
                  <a:schemeClr val="tx1"/>
                </a:solidFill>
              </a:rPr>
              <a:t>ii) High cost of implementation </a:t>
            </a:r>
          </a:p>
          <a:p>
            <a:pPr marL="0" indent="0" algn="just">
              <a:lnSpc>
                <a:spcPct val="120000"/>
              </a:lnSpc>
              <a:spcBef>
                <a:spcPts val="0"/>
              </a:spcBef>
              <a:buClrTx/>
              <a:buNone/>
            </a:pPr>
            <a:r>
              <a:rPr lang="en-US" sz="2200" dirty="0">
                <a:solidFill>
                  <a:schemeClr val="tx1"/>
                </a:solidFill>
              </a:rPr>
              <a:t>iii) Reliability challenges (sampling and interviewing techniques help improve reliability of interviews). </a:t>
            </a:r>
          </a:p>
          <a:p>
            <a:pPr marL="0" indent="0" algn="just">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4. VITAL REGISTRATION SYSTEM </a:t>
            </a:r>
          </a:p>
          <a:p>
            <a:pPr algn="just">
              <a:lnSpc>
                <a:spcPct val="120000"/>
              </a:lnSpc>
              <a:spcBef>
                <a:spcPts val="0"/>
              </a:spcBef>
              <a:buClrTx/>
              <a:buFont typeface="Wingdings" panose="05000000000000000000" pitchFamily="2" charset="2"/>
              <a:buChar char="q"/>
            </a:pPr>
            <a:r>
              <a:rPr lang="en-US" sz="2200" dirty="0">
                <a:solidFill>
                  <a:schemeClr val="tx1"/>
                </a:solidFill>
              </a:rPr>
              <a:t>Registration of births, deaths, marriage, divorce, annulment, baptism. </a:t>
            </a:r>
          </a:p>
          <a:p>
            <a:pPr algn="just">
              <a:lnSpc>
                <a:spcPct val="120000"/>
              </a:lnSpc>
              <a:spcBef>
                <a:spcPts val="0"/>
              </a:spcBef>
              <a:buClrTx/>
              <a:buFont typeface="Wingdings" panose="05000000000000000000" pitchFamily="2" charset="2"/>
              <a:buChar char="q"/>
            </a:pPr>
            <a:r>
              <a:rPr lang="en-US" sz="2200" dirty="0">
                <a:solidFill>
                  <a:schemeClr val="tx1"/>
                </a:solidFill>
              </a:rPr>
              <a:t>Events that occur regularly and require documentation. </a:t>
            </a:r>
          </a:p>
          <a:p>
            <a:pPr algn="just">
              <a:lnSpc>
                <a:spcPct val="120000"/>
              </a:lnSpc>
              <a:spcBef>
                <a:spcPts val="0"/>
              </a:spcBef>
              <a:buClrTx/>
              <a:buFont typeface="Wingdings" panose="05000000000000000000" pitchFamily="2" charset="2"/>
              <a:buChar char="q"/>
            </a:pPr>
            <a:r>
              <a:rPr lang="en-US" sz="2200" dirty="0">
                <a:solidFill>
                  <a:schemeClr val="tx1"/>
                </a:solidFill>
              </a:rPr>
              <a:t>May be incomplete because of inaccurate data. </a:t>
            </a:r>
          </a:p>
          <a:p>
            <a:pPr marL="0" indent="0" algn="just">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5. POPULATION REGISTERS </a:t>
            </a:r>
          </a:p>
          <a:p>
            <a:pPr algn="just">
              <a:lnSpc>
                <a:spcPct val="120000"/>
              </a:lnSpc>
              <a:spcBef>
                <a:spcPts val="0"/>
              </a:spcBef>
              <a:buClrTx/>
              <a:buFont typeface="Wingdings" panose="05000000000000000000" pitchFamily="2" charset="2"/>
              <a:buChar char="q"/>
            </a:pPr>
            <a:r>
              <a:rPr lang="en-US" sz="2200" dirty="0">
                <a:solidFill>
                  <a:schemeClr val="tx1"/>
                </a:solidFill>
              </a:rPr>
              <a:t>A population register is often understood to be a computer register containing the key demographic information on all persons permanently resident in the country. </a:t>
            </a:r>
          </a:p>
          <a:p>
            <a:pPr algn="just">
              <a:lnSpc>
                <a:spcPct val="120000"/>
              </a:lnSpc>
              <a:spcBef>
                <a:spcPts val="0"/>
              </a:spcBef>
              <a:buClrTx/>
              <a:buFont typeface="Wingdings" panose="05000000000000000000" pitchFamily="2" charset="2"/>
              <a:buChar char="q"/>
            </a:pPr>
            <a:r>
              <a:rPr lang="en-US" sz="2200" dirty="0">
                <a:solidFill>
                  <a:schemeClr val="tx1"/>
                </a:solidFill>
              </a:rPr>
              <a:t>The register is updated regularly by amending the information (marriages contracted) or by adding (births) and removing (deaths) the information </a:t>
            </a:r>
          </a:p>
          <a:p>
            <a:pPr marL="0" indent="0" algn="just">
              <a:lnSpc>
                <a:spcPct val="120000"/>
              </a:lnSpc>
              <a:spcBef>
                <a:spcPts val="0"/>
              </a:spcBef>
              <a:buClrTx/>
              <a:buNone/>
            </a:pPr>
            <a:r>
              <a:rPr lang="en-US" sz="2200" dirty="0">
                <a:solidFill>
                  <a:schemeClr val="tx1"/>
                </a:solidFill>
              </a:rPr>
              <a:t>Advantages </a:t>
            </a:r>
          </a:p>
          <a:p>
            <a:pPr marL="0" indent="0" algn="just">
              <a:lnSpc>
                <a:spcPct val="120000"/>
              </a:lnSpc>
              <a:spcBef>
                <a:spcPts val="0"/>
              </a:spcBef>
              <a:buClrTx/>
              <a:buNone/>
            </a:pPr>
            <a:r>
              <a:rPr lang="en-US" sz="2200" dirty="0" err="1">
                <a:solidFill>
                  <a:schemeClr val="tx1"/>
                </a:solidFill>
              </a:rPr>
              <a:t>i</a:t>
            </a:r>
            <a:r>
              <a:rPr lang="en-US" sz="2200" dirty="0">
                <a:solidFill>
                  <a:schemeClr val="tx1"/>
                </a:solidFill>
              </a:rPr>
              <a:t>) Administrative purposes </a:t>
            </a:r>
          </a:p>
          <a:p>
            <a:pPr marL="0" indent="0" algn="just">
              <a:lnSpc>
                <a:spcPct val="120000"/>
              </a:lnSpc>
              <a:spcBef>
                <a:spcPts val="0"/>
              </a:spcBef>
              <a:buClrTx/>
              <a:buNone/>
            </a:pPr>
            <a:r>
              <a:rPr lang="en-US" sz="2200" dirty="0">
                <a:solidFill>
                  <a:schemeClr val="tx1"/>
                </a:solidFill>
              </a:rPr>
              <a:t>ii) Update one’s census.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37731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200" b="1" dirty="0">
                <a:solidFill>
                  <a:srgbClr val="0070C0"/>
                </a:solidFill>
              </a:rPr>
              <a:t>POPULATION AND HOUSING CENSUS </a:t>
            </a:r>
          </a:p>
          <a:p>
            <a:pPr algn="just">
              <a:lnSpc>
                <a:spcPct val="120000"/>
              </a:lnSpc>
              <a:spcBef>
                <a:spcPts val="0"/>
              </a:spcBef>
              <a:buClrTx/>
              <a:buFont typeface="Wingdings" panose="05000000000000000000" pitchFamily="2" charset="2"/>
              <a:buChar char="q"/>
            </a:pPr>
            <a:r>
              <a:rPr lang="en-US" sz="2200" dirty="0">
                <a:solidFill>
                  <a:schemeClr val="tx1"/>
                </a:solidFill>
              </a:rPr>
              <a:t>A population and/or housing census is the total process of collecting, compiling, evaluating, </a:t>
            </a:r>
            <a:r>
              <a:rPr lang="en-US" sz="2200" dirty="0" err="1">
                <a:solidFill>
                  <a:schemeClr val="tx1"/>
                </a:solidFill>
              </a:rPr>
              <a:t>analysing</a:t>
            </a:r>
            <a:r>
              <a:rPr lang="en-US" sz="2200" dirty="0">
                <a:solidFill>
                  <a:schemeClr val="tx1"/>
                </a:solidFill>
              </a:rPr>
              <a:t> and releasing demographic and/or housing, economic and social data pertaining to all persons and their living quarters (United Nations, 2007) </a:t>
            </a:r>
          </a:p>
          <a:p>
            <a:pPr algn="just">
              <a:lnSpc>
                <a:spcPct val="120000"/>
              </a:lnSpc>
              <a:spcBef>
                <a:spcPts val="0"/>
              </a:spcBef>
              <a:buClrTx/>
              <a:buFont typeface="Wingdings" panose="05000000000000000000" pitchFamily="2" charset="2"/>
              <a:buChar char="q"/>
            </a:pPr>
            <a:r>
              <a:rPr lang="en-US" sz="2200" dirty="0">
                <a:solidFill>
                  <a:schemeClr val="tx1"/>
                </a:solidFill>
              </a:rPr>
              <a:t>A population census is the total process of collecting, compiling, evaluating, </a:t>
            </a:r>
            <a:r>
              <a:rPr lang="en-US" sz="2200" dirty="0" err="1">
                <a:solidFill>
                  <a:schemeClr val="tx1"/>
                </a:solidFill>
              </a:rPr>
              <a:t>analysing</a:t>
            </a:r>
            <a:r>
              <a:rPr lang="en-US" sz="2200" dirty="0">
                <a:solidFill>
                  <a:schemeClr val="tx1"/>
                </a:solidFill>
              </a:rPr>
              <a:t> and publishing or otherwise disseminating demographic, economic and social data pertaining, at a specified time, to all persons in a country or in a well delimited part of a country </a:t>
            </a:r>
          </a:p>
          <a:p>
            <a:pPr marL="0" indent="0" algn="just">
              <a:lnSpc>
                <a:spcPct val="120000"/>
              </a:lnSpc>
              <a:spcBef>
                <a:spcPts val="0"/>
              </a:spcBef>
              <a:buClrTx/>
              <a:buNone/>
            </a:pPr>
            <a:r>
              <a:rPr lang="en-US" sz="2200" b="1" dirty="0">
                <a:solidFill>
                  <a:schemeClr val="tx1"/>
                </a:solidFill>
              </a:rPr>
              <a:t>Essential features </a:t>
            </a:r>
          </a:p>
          <a:p>
            <a:pPr marL="0" indent="0" algn="just">
              <a:lnSpc>
                <a:spcPct val="120000"/>
              </a:lnSpc>
              <a:spcBef>
                <a:spcPts val="0"/>
              </a:spcBef>
              <a:buClrTx/>
              <a:buNone/>
            </a:pPr>
            <a:r>
              <a:rPr lang="en-US" sz="2200" dirty="0">
                <a:solidFill>
                  <a:schemeClr val="tx1"/>
                </a:solidFill>
              </a:rPr>
              <a:t>The essential features of population and housing censuses are: - </a:t>
            </a:r>
          </a:p>
          <a:p>
            <a:pPr marL="0" indent="0" algn="just">
              <a:lnSpc>
                <a:spcPct val="120000"/>
              </a:lnSpc>
              <a:spcBef>
                <a:spcPts val="0"/>
              </a:spcBef>
              <a:buClrTx/>
              <a:buNone/>
            </a:pPr>
            <a:r>
              <a:rPr lang="en-US" sz="2200" dirty="0">
                <a:solidFill>
                  <a:schemeClr val="tx1"/>
                </a:solidFill>
              </a:rPr>
              <a:t>a) Individual enumeration </a:t>
            </a:r>
          </a:p>
          <a:p>
            <a:pPr marL="0" indent="0" algn="just">
              <a:lnSpc>
                <a:spcPct val="120000"/>
              </a:lnSpc>
              <a:spcBef>
                <a:spcPts val="0"/>
              </a:spcBef>
              <a:buClrTx/>
              <a:buNone/>
            </a:pPr>
            <a:r>
              <a:rPr lang="en-US" sz="2200" dirty="0">
                <a:solidFill>
                  <a:schemeClr val="tx1"/>
                </a:solidFill>
              </a:rPr>
              <a:t>b) Universality within a defined territory </a:t>
            </a:r>
          </a:p>
          <a:p>
            <a:pPr marL="0" indent="0" algn="just">
              <a:lnSpc>
                <a:spcPct val="120000"/>
              </a:lnSpc>
              <a:spcBef>
                <a:spcPts val="0"/>
              </a:spcBef>
              <a:buClrTx/>
              <a:buNone/>
            </a:pPr>
            <a:r>
              <a:rPr lang="en-US" sz="2200" dirty="0">
                <a:solidFill>
                  <a:schemeClr val="tx1"/>
                </a:solidFill>
              </a:rPr>
              <a:t>c) Simultaneity </a:t>
            </a:r>
          </a:p>
          <a:p>
            <a:pPr marL="0" indent="0" algn="just">
              <a:lnSpc>
                <a:spcPct val="120000"/>
              </a:lnSpc>
              <a:spcBef>
                <a:spcPts val="0"/>
              </a:spcBef>
              <a:buClrTx/>
              <a:buNone/>
            </a:pPr>
            <a:r>
              <a:rPr lang="en-US" sz="2200" dirty="0">
                <a:solidFill>
                  <a:schemeClr val="tx1"/>
                </a:solidFill>
              </a:rPr>
              <a:t>d) Defined periodicity </a:t>
            </a:r>
            <a:r>
              <a:rPr lang="en-GB" sz="2200" dirty="0">
                <a:solidFill>
                  <a:schemeClr val="tx1"/>
                </a:solidFill>
              </a:rPr>
              <a:t> </a:t>
            </a: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37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In 1950, the Joint ILO/WHO Committee on OH stated that OH should aim at the:</a:t>
            </a:r>
          </a:p>
          <a:p>
            <a:pPr marL="457200" indent="-457200" algn="just">
              <a:lnSpc>
                <a:spcPct val="120000"/>
              </a:lnSpc>
              <a:spcBef>
                <a:spcPts val="0"/>
              </a:spcBef>
              <a:buClrTx/>
              <a:buFont typeface="+mj-lt"/>
              <a:buAutoNum type="alphaLcParenR"/>
            </a:pPr>
            <a:r>
              <a:rPr lang="en-US" sz="2500" dirty="0">
                <a:solidFill>
                  <a:schemeClr val="tx1"/>
                </a:solidFill>
              </a:rPr>
              <a:t>promotion and maintenance of the highest degree of physical, mental and social well-being of workers in all occupations</a:t>
            </a:r>
          </a:p>
          <a:p>
            <a:pPr marL="457200" indent="-457200" algn="just">
              <a:lnSpc>
                <a:spcPct val="120000"/>
              </a:lnSpc>
              <a:spcBef>
                <a:spcPts val="0"/>
              </a:spcBef>
              <a:buClrTx/>
              <a:buFont typeface="+mj-lt"/>
              <a:buAutoNum type="alphaLcParenR"/>
            </a:pPr>
            <a:r>
              <a:rPr lang="en-US" sz="2500" dirty="0">
                <a:solidFill>
                  <a:schemeClr val="tx1"/>
                </a:solidFill>
              </a:rPr>
              <a:t>prevention amongst workers of departures from health caused by their working conditions</a:t>
            </a:r>
          </a:p>
          <a:p>
            <a:pPr marL="457200" indent="-457200" algn="just">
              <a:lnSpc>
                <a:spcPct val="120000"/>
              </a:lnSpc>
              <a:spcBef>
                <a:spcPts val="0"/>
              </a:spcBef>
              <a:buClrTx/>
              <a:buFont typeface="+mj-lt"/>
              <a:buAutoNum type="alphaLcParenR"/>
            </a:pPr>
            <a:r>
              <a:rPr lang="en-US" sz="2500" dirty="0">
                <a:solidFill>
                  <a:schemeClr val="tx1"/>
                </a:solidFill>
              </a:rPr>
              <a:t>protection of workers in their employment from risks resulting from factors adverse to health</a:t>
            </a:r>
          </a:p>
          <a:p>
            <a:pPr marL="457200" indent="-457200" algn="just">
              <a:lnSpc>
                <a:spcPct val="120000"/>
              </a:lnSpc>
              <a:spcBef>
                <a:spcPts val="0"/>
              </a:spcBef>
              <a:buClrTx/>
              <a:buFont typeface="+mj-lt"/>
              <a:buAutoNum type="alphaLcParenR"/>
            </a:pPr>
            <a:r>
              <a:rPr lang="en-US" sz="2500" dirty="0">
                <a:solidFill>
                  <a:schemeClr val="tx1"/>
                </a:solidFill>
              </a:rPr>
              <a:t>placing and maintaining the worker in an occupational environment adapted to his physiological and psychological capabilities”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338452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USES </a:t>
            </a:r>
          </a:p>
          <a:p>
            <a:pPr marL="0" indent="0" algn="ctr">
              <a:lnSpc>
                <a:spcPct val="120000"/>
              </a:lnSpc>
              <a:spcBef>
                <a:spcPts val="0"/>
              </a:spcBef>
              <a:buClrTx/>
              <a:buNone/>
            </a:pPr>
            <a:r>
              <a:rPr lang="en-US" sz="2800" b="1" dirty="0">
                <a:solidFill>
                  <a:schemeClr val="tx1"/>
                </a:solidFill>
              </a:rPr>
              <a:t>Population census </a:t>
            </a:r>
          </a:p>
          <a:p>
            <a:pPr marL="0" indent="0" algn="just">
              <a:lnSpc>
                <a:spcPct val="120000"/>
              </a:lnSpc>
              <a:spcBef>
                <a:spcPts val="0"/>
              </a:spcBef>
              <a:buClrTx/>
              <a:buNone/>
            </a:pPr>
            <a:r>
              <a:rPr lang="en-US" sz="2600" dirty="0">
                <a:solidFill>
                  <a:schemeClr val="tx1"/>
                </a:solidFill>
              </a:rPr>
              <a:t>1. Policy making </a:t>
            </a:r>
          </a:p>
          <a:p>
            <a:pPr marL="0" indent="0" algn="just">
              <a:lnSpc>
                <a:spcPct val="120000"/>
              </a:lnSpc>
              <a:spcBef>
                <a:spcPts val="0"/>
              </a:spcBef>
              <a:buClrTx/>
              <a:buNone/>
            </a:pPr>
            <a:r>
              <a:rPr lang="en-US" sz="2600" dirty="0">
                <a:solidFill>
                  <a:schemeClr val="tx1"/>
                </a:solidFill>
              </a:rPr>
              <a:t>2. Planning </a:t>
            </a:r>
          </a:p>
          <a:p>
            <a:pPr marL="0" indent="0" algn="just">
              <a:lnSpc>
                <a:spcPct val="120000"/>
              </a:lnSpc>
              <a:spcBef>
                <a:spcPts val="0"/>
              </a:spcBef>
              <a:buClrTx/>
              <a:buNone/>
            </a:pPr>
            <a:r>
              <a:rPr lang="en-US" sz="2600" dirty="0">
                <a:solidFill>
                  <a:schemeClr val="tx1"/>
                </a:solidFill>
              </a:rPr>
              <a:t>3. Administration </a:t>
            </a:r>
          </a:p>
          <a:p>
            <a:pPr marL="0" indent="0" algn="just">
              <a:lnSpc>
                <a:spcPct val="120000"/>
              </a:lnSpc>
              <a:spcBef>
                <a:spcPts val="0"/>
              </a:spcBef>
              <a:buClrTx/>
              <a:buNone/>
            </a:pPr>
            <a:r>
              <a:rPr lang="en-US" sz="2600" dirty="0">
                <a:solidFill>
                  <a:schemeClr val="tx1"/>
                </a:solidFill>
              </a:rPr>
              <a:t>4. Management and evaluation of programmes in education, labour force, family planning, housing, health, transportation and rural development </a:t>
            </a:r>
          </a:p>
          <a:p>
            <a:pPr marL="0" indent="0" algn="just">
              <a:lnSpc>
                <a:spcPct val="120000"/>
              </a:lnSpc>
              <a:spcBef>
                <a:spcPts val="0"/>
              </a:spcBef>
              <a:buClrTx/>
              <a:buNone/>
            </a:pPr>
            <a:r>
              <a:rPr lang="en-US" sz="2600" dirty="0">
                <a:solidFill>
                  <a:schemeClr val="tx1"/>
                </a:solidFill>
              </a:rPr>
              <a:t>5. Administrative (political) use is in the demarcation of constituencies and allocation of representation to governing bodies </a:t>
            </a:r>
          </a:p>
          <a:p>
            <a:pPr marL="0" indent="0" algn="just">
              <a:lnSpc>
                <a:spcPct val="120000"/>
              </a:lnSpc>
              <a:spcBef>
                <a:spcPts val="0"/>
              </a:spcBef>
              <a:buClrTx/>
              <a:buNone/>
            </a:pPr>
            <a:r>
              <a:rPr lang="en-US" sz="2600" dirty="0">
                <a:solidFill>
                  <a:schemeClr val="tx1"/>
                </a:solidFill>
              </a:rPr>
              <a:t>6. Resource for research providing data for scientific analysis of the composition and distribution of the population and for statistical models to forecast its future growth </a:t>
            </a:r>
          </a:p>
          <a:p>
            <a:pPr marL="0" indent="0" algn="just">
              <a:lnSpc>
                <a:spcPct val="120000"/>
              </a:lnSpc>
              <a:spcBef>
                <a:spcPts val="0"/>
              </a:spcBef>
              <a:buClrTx/>
              <a:buNone/>
            </a:pPr>
            <a:r>
              <a:rPr lang="en-US" sz="2600" dirty="0">
                <a:solidFill>
                  <a:schemeClr val="tx1"/>
                </a:solidFill>
              </a:rPr>
              <a:t>7. Provides business and industry with the basic data they need to appraise the demand for housing, schools, furnishings, food, clothing, recreational facilities, medical supplies and other goods and services. </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27229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2200" b="1" dirty="0">
                <a:solidFill>
                  <a:schemeClr val="tx1"/>
                </a:solidFill>
              </a:rPr>
              <a:t>Housing census </a:t>
            </a:r>
          </a:p>
          <a:p>
            <a:pPr marL="0" indent="0" algn="just">
              <a:lnSpc>
                <a:spcPct val="120000"/>
              </a:lnSpc>
              <a:spcBef>
                <a:spcPts val="0"/>
              </a:spcBef>
              <a:buClrTx/>
              <a:buNone/>
            </a:pPr>
            <a:r>
              <a:rPr lang="en-US" sz="2200" dirty="0">
                <a:solidFill>
                  <a:schemeClr val="tx1"/>
                </a:solidFill>
              </a:rPr>
              <a:t>1. Uses for development of benchmark housing statistics </a:t>
            </a:r>
          </a:p>
          <a:p>
            <a:pPr marL="0" indent="0" algn="just">
              <a:lnSpc>
                <a:spcPct val="120000"/>
              </a:lnSpc>
              <a:spcBef>
                <a:spcPts val="0"/>
              </a:spcBef>
              <a:buClrTx/>
              <a:buNone/>
            </a:pPr>
            <a:r>
              <a:rPr lang="en-US" sz="2200" dirty="0">
                <a:solidFill>
                  <a:schemeClr val="tx1"/>
                </a:solidFill>
              </a:rPr>
              <a:t>2. Uses for the formulation of housing policy and programmes </a:t>
            </a:r>
          </a:p>
          <a:p>
            <a:pPr marL="0" indent="0" algn="just">
              <a:lnSpc>
                <a:spcPct val="120000"/>
              </a:lnSpc>
              <a:spcBef>
                <a:spcPts val="0"/>
              </a:spcBef>
              <a:buClrTx/>
              <a:buNone/>
            </a:pPr>
            <a:r>
              <a:rPr lang="en-US" sz="2200" dirty="0">
                <a:solidFill>
                  <a:schemeClr val="tx1"/>
                </a:solidFill>
              </a:rPr>
              <a:t>3. Assessment of the quality of housing </a:t>
            </a:r>
          </a:p>
          <a:p>
            <a:pPr marL="0" indent="0" algn="ctr">
              <a:lnSpc>
                <a:spcPct val="120000"/>
              </a:lnSpc>
              <a:spcBef>
                <a:spcPts val="0"/>
              </a:spcBef>
              <a:buClrTx/>
              <a:buNone/>
            </a:pPr>
            <a:r>
              <a:rPr lang="en-US" sz="2600" b="1" dirty="0">
                <a:solidFill>
                  <a:schemeClr val="tx1"/>
                </a:solidFill>
              </a:rPr>
              <a:t>TYPES OF CENSUS </a:t>
            </a:r>
          </a:p>
          <a:p>
            <a:pPr marL="0" indent="0" algn="just">
              <a:lnSpc>
                <a:spcPct val="120000"/>
              </a:lnSpc>
              <a:spcBef>
                <a:spcPts val="0"/>
              </a:spcBef>
              <a:buClrTx/>
              <a:buNone/>
            </a:pPr>
            <a:r>
              <a:rPr lang="en-US" sz="2200" u="sng" dirty="0">
                <a:solidFill>
                  <a:schemeClr val="tx1"/>
                </a:solidFill>
              </a:rPr>
              <a:t>1. The traditional approach </a:t>
            </a:r>
          </a:p>
          <a:p>
            <a:pPr algn="just">
              <a:lnSpc>
                <a:spcPct val="120000"/>
              </a:lnSpc>
              <a:spcBef>
                <a:spcPts val="0"/>
              </a:spcBef>
              <a:buClrTx/>
              <a:buFont typeface="Wingdings" panose="05000000000000000000" pitchFamily="2" charset="2"/>
              <a:buChar char="q"/>
            </a:pPr>
            <a:r>
              <a:rPr lang="en-US" sz="2500" dirty="0">
                <a:solidFill>
                  <a:schemeClr val="tx1"/>
                </a:solidFill>
              </a:rPr>
              <a:t>Comprises a complex operation of actively collecting information from individuals and households on a range of topics at a specified time, accompanied by the compilation, evaluation, analysis and dissemination of demographic, economic, and social data pertaining to a country or a well-delimited part of the country. </a:t>
            </a:r>
          </a:p>
          <a:p>
            <a:pPr marL="0" indent="0" algn="just">
              <a:lnSpc>
                <a:spcPct val="120000"/>
              </a:lnSpc>
              <a:spcBef>
                <a:spcPts val="0"/>
              </a:spcBef>
              <a:buClrTx/>
              <a:buNone/>
            </a:pPr>
            <a:r>
              <a:rPr lang="en-US" sz="2500" u="sng" dirty="0">
                <a:solidFill>
                  <a:schemeClr val="tx1"/>
                </a:solidFill>
              </a:rPr>
              <a:t>2) The register-based approach </a:t>
            </a:r>
          </a:p>
          <a:p>
            <a:pPr algn="just">
              <a:lnSpc>
                <a:spcPct val="120000"/>
              </a:lnSpc>
              <a:spcBef>
                <a:spcPts val="0"/>
              </a:spcBef>
              <a:buClrTx/>
              <a:buFont typeface="Wingdings" panose="05000000000000000000" pitchFamily="2" charset="2"/>
              <a:buChar char="q"/>
            </a:pPr>
            <a:r>
              <a:rPr lang="en-US" sz="2500" dirty="0">
                <a:solidFill>
                  <a:schemeClr val="tx1"/>
                </a:solidFill>
              </a:rPr>
              <a:t>The concept emerged in the 2000 round of censuses </a:t>
            </a:r>
          </a:p>
          <a:p>
            <a:pPr algn="just">
              <a:lnSpc>
                <a:spcPct val="120000"/>
              </a:lnSpc>
              <a:spcBef>
                <a:spcPts val="0"/>
              </a:spcBef>
              <a:buClrTx/>
              <a:buFont typeface="Wingdings" panose="05000000000000000000" pitchFamily="2" charset="2"/>
              <a:buChar char="q"/>
            </a:pPr>
            <a:r>
              <a:rPr lang="en-US" sz="2500" dirty="0">
                <a:solidFill>
                  <a:schemeClr val="tx1"/>
                </a:solidFill>
              </a:rPr>
              <a:t>The philosophy underlying this concept is to take advantage of the existing administrative sources, namely, different kinds of registers, of which the following are of primary importance: households, dwellings and individuals.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116630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2400" u="sng" dirty="0">
                <a:solidFill>
                  <a:schemeClr val="tx1"/>
                </a:solidFill>
              </a:rPr>
              <a:t>3) The rolling census approach </a:t>
            </a:r>
          </a:p>
          <a:p>
            <a:pPr algn="just">
              <a:lnSpc>
                <a:spcPct val="120000"/>
              </a:lnSpc>
              <a:spcBef>
                <a:spcPts val="0"/>
              </a:spcBef>
              <a:buClrTx/>
              <a:buFont typeface="Wingdings" panose="05000000000000000000" pitchFamily="2" charset="2"/>
              <a:buChar char="q"/>
            </a:pPr>
            <a:r>
              <a:rPr lang="en-US" sz="2400" dirty="0">
                <a:solidFill>
                  <a:schemeClr val="tx1"/>
                </a:solidFill>
              </a:rPr>
              <a:t>Represents an alternative to the traditional model of the census by means of a continuous cumulative survey covering the whole country over a long period of time (generally years), rather than a particular day or short period of enumeration </a:t>
            </a:r>
          </a:p>
          <a:p>
            <a:pPr algn="just">
              <a:lnSpc>
                <a:spcPct val="120000"/>
              </a:lnSpc>
              <a:spcBef>
                <a:spcPts val="0"/>
              </a:spcBef>
              <a:buClrTx/>
              <a:buFont typeface="Wingdings" panose="05000000000000000000" pitchFamily="2" charset="2"/>
              <a:buChar char="q"/>
            </a:pPr>
            <a:r>
              <a:rPr lang="en-US" sz="2400" dirty="0">
                <a:solidFill>
                  <a:schemeClr val="tx1"/>
                </a:solidFill>
              </a:rPr>
              <a:t>Two main parameters of a rolling census are the length of the period of enumeration (which is linked to the frequency of updates required) and the sampling rate (which depends on the available budget and the geographic levels required for dissemination purposes)  </a:t>
            </a:r>
          </a:p>
          <a:p>
            <a:pPr marL="0" indent="0" algn="just">
              <a:lnSpc>
                <a:spcPct val="120000"/>
              </a:lnSpc>
              <a:spcBef>
                <a:spcPts val="0"/>
              </a:spcBef>
              <a:buClrTx/>
              <a:buNone/>
            </a:pPr>
            <a:r>
              <a:rPr lang="en-US" sz="2400" u="sng" dirty="0">
                <a:solidFill>
                  <a:schemeClr val="tx1"/>
                </a:solidFill>
              </a:rPr>
              <a:t>4) Traditional enumeration with yearly updates of characteristics </a:t>
            </a:r>
          </a:p>
          <a:p>
            <a:pPr algn="just">
              <a:lnSpc>
                <a:spcPct val="120000"/>
              </a:lnSpc>
              <a:spcBef>
                <a:spcPts val="0"/>
              </a:spcBef>
              <a:buClrTx/>
              <a:buFont typeface="Wingdings" panose="05000000000000000000" pitchFamily="2" charset="2"/>
              <a:buChar char="q"/>
            </a:pPr>
            <a:r>
              <a:rPr lang="en-US" sz="2400" dirty="0">
                <a:solidFill>
                  <a:schemeClr val="tx1"/>
                </a:solidFill>
              </a:rPr>
              <a:t>This design is a variation on the traditional census design and focuses on counting the population and collecting only the basic demographic data in the census year </a:t>
            </a:r>
          </a:p>
          <a:p>
            <a:pPr algn="just">
              <a:lnSpc>
                <a:spcPct val="120000"/>
              </a:lnSpc>
              <a:spcBef>
                <a:spcPts val="0"/>
              </a:spcBef>
              <a:buClrTx/>
              <a:buFont typeface="Wingdings" panose="05000000000000000000" pitchFamily="2" charset="2"/>
              <a:buChar char="q"/>
            </a:pPr>
            <a:r>
              <a:rPr lang="en-US" sz="2400" dirty="0">
                <a:solidFill>
                  <a:schemeClr val="tx1"/>
                </a:solidFill>
              </a:rPr>
              <a:t>A very large household survey collects and tabulates detailed demographic, social, economic, and housing data every year throughout the decade, replacing a census-year long form to collect these detailed data from a sample of the population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200644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400" b="1" dirty="0">
                <a:solidFill>
                  <a:schemeClr val="tx1"/>
                </a:solidFill>
              </a:rPr>
              <a:t>The Census Process 	</a:t>
            </a:r>
          </a:p>
          <a:p>
            <a:pPr algn="just">
              <a:lnSpc>
                <a:spcPct val="120000"/>
              </a:lnSpc>
              <a:spcBef>
                <a:spcPts val="0"/>
              </a:spcBef>
              <a:buClrTx/>
              <a:buFont typeface="Wingdings" panose="05000000000000000000" pitchFamily="2" charset="2"/>
              <a:buChar char="q"/>
            </a:pPr>
            <a:r>
              <a:rPr lang="en-US" sz="2400" dirty="0">
                <a:solidFill>
                  <a:schemeClr val="tx1"/>
                </a:solidFill>
              </a:rPr>
              <a:t>All censuses and surveys share certain major features that include </a:t>
            </a:r>
          </a:p>
          <a:p>
            <a:pPr marL="0" indent="0" algn="just">
              <a:lnSpc>
                <a:spcPct val="120000"/>
              </a:lnSpc>
              <a:spcBef>
                <a:spcPts val="0"/>
              </a:spcBef>
              <a:buClrTx/>
              <a:buNone/>
            </a:pPr>
            <a:r>
              <a:rPr lang="en-US" sz="2400" dirty="0">
                <a:solidFill>
                  <a:schemeClr val="tx1"/>
                </a:solidFill>
              </a:rPr>
              <a:t>(a) Preparatory </a:t>
            </a:r>
          </a:p>
          <a:p>
            <a:pPr marL="0" indent="0" algn="just">
              <a:lnSpc>
                <a:spcPct val="120000"/>
              </a:lnSpc>
              <a:spcBef>
                <a:spcPts val="0"/>
              </a:spcBef>
              <a:buClrTx/>
              <a:buNone/>
            </a:pPr>
            <a:r>
              <a:rPr lang="en-US" sz="2400" dirty="0">
                <a:solidFill>
                  <a:schemeClr val="tx1"/>
                </a:solidFill>
              </a:rPr>
              <a:t>(b) Enumeration or collection </a:t>
            </a:r>
          </a:p>
          <a:p>
            <a:pPr marL="0" indent="0" algn="just">
              <a:lnSpc>
                <a:spcPct val="120000"/>
              </a:lnSpc>
              <a:spcBef>
                <a:spcPts val="0"/>
              </a:spcBef>
              <a:buClrTx/>
              <a:buNone/>
            </a:pPr>
            <a:r>
              <a:rPr lang="en-US" sz="2400" dirty="0">
                <a:solidFill>
                  <a:schemeClr val="tx1"/>
                </a:solidFill>
              </a:rPr>
              <a:t>(c) Data processing, including data entry (keying or scanning), editing and tabulating </a:t>
            </a:r>
          </a:p>
          <a:p>
            <a:pPr marL="0" indent="0" algn="just">
              <a:lnSpc>
                <a:spcPct val="120000"/>
              </a:lnSpc>
              <a:spcBef>
                <a:spcPts val="0"/>
              </a:spcBef>
              <a:buClrTx/>
              <a:buNone/>
            </a:pPr>
            <a:r>
              <a:rPr lang="en-US" sz="2400" dirty="0">
                <a:solidFill>
                  <a:schemeClr val="tx1"/>
                </a:solidFill>
              </a:rPr>
              <a:t>(d) Databases construction and dissemination </a:t>
            </a:r>
          </a:p>
          <a:p>
            <a:pPr marL="0" indent="0" algn="just">
              <a:lnSpc>
                <a:spcPct val="120000"/>
              </a:lnSpc>
              <a:spcBef>
                <a:spcPts val="0"/>
              </a:spcBef>
              <a:buClrTx/>
              <a:buNone/>
            </a:pPr>
            <a:r>
              <a:rPr lang="en-US" sz="2400" dirty="0">
                <a:solidFill>
                  <a:schemeClr val="tx1"/>
                </a:solidFill>
              </a:rPr>
              <a:t>(e) Evaluation of the results </a:t>
            </a:r>
          </a:p>
          <a:p>
            <a:pPr marL="0" indent="0" algn="just">
              <a:lnSpc>
                <a:spcPct val="120000"/>
              </a:lnSpc>
              <a:spcBef>
                <a:spcPts val="0"/>
              </a:spcBef>
              <a:buClrTx/>
              <a:buNone/>
            </a:pPr>
            <a:r>
              <a:rPr lang="en-US" sz="2400" dirty="0">
                <a:solidFill>
                  <a:schemeClr val="tx1"/>
                </a:solidFill>
              </a:rPr>
              <a:t>(f) Analysis of the results </a:t>
            </a:r>
          </a:p>
          <a:p>
            <a:pPr marL="0" indent="0" algn="ctr">
              <a:lnSpc>
                <a:spcPct val="120000"/>
              </a:lnSpc>
              <a:spcBef>
                <a:spcPts val="0"/>
              </a:spcBef>
              <a:buClrTx/>
              <a:buNone/>
            </a:pPr>
            <a:r>
              <a:rPr lang="en-US" sz="2400" b="1" dirty="0">
                <a:solidFill>
                  <a:schemeClr val="tx1"/>
                </a:solidFill>
              </a:rPr>
              <a:t>Errors in the Census Process </a:t>
            </a:r>
          </a:p>
          <a:p>
            <a:pPr marL="0" indent="0" algn="just">
              <a:lnSpc>
                <a:spcPct val="120000"/>
              </a:lnSpc>
              <a:spcBef>
                <a:spcPts val="0"/>
              </a:spcBef>
              <a:buClrTx/>
              <a:buNone/>
            </a:pPr>
            <a:r>
              <a:rPr lang="en-US" sz="2400" dirty="0">
                <a:solidFill>
                  <a:schemeClr val="tx1"/>
                </a:solidFill>
              </a:rPr>
              <a:t>1) Coverage errors  </a:t>
            </a:r>
          </a:p>
          <a:p>
            <a:pPr marL="0" indent="0" algn="just">
              <a:lnSpc>
                <a:spcPct val="120000"/>
              </a:lnSpc>
              <a:spcBef>
                <a:spcPts val="0"/>
              </a:spcBef>
              <a:buClrTx/>
              <a:buNone/>
            </a:pPr>
            <a:r>
              <a:rPr lang="en-US" sz="2400" dirty="0">
                <a:solidFill>
                  <a:schemeClr val="tx1"/>
                </a:solidFill>
              </a:rPr>
              <a:t>Coverage errors arise from omissions or duplications of persons or housing units in the census enumeration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698843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400" dirty="0">
                <a:solidFill>
                  <a:schemeClr val="tx1"/>
                </a:solidFill>
              </a:rPr>
              <a:t>Sources of coverage error include incomplete or inaccurate maps or lists of enumeration areas, failure by enumerators to canvass all the units in their assignment areas, duplicate counting, and omission of persons who are not willing to be enumerated, erroneous treatment of certain categories of persons such as visitors or non-resident aliens and loss or destruction of census records after enumeration. </a:t>
            </a:r>
          </a:p>
          <a:p>
            <a:pPr marL="0" indent="0" algn="just">
              <a:lnSpc>
                <a:spcPct val="120000"/>
              </a:lnSpc>
              <a:spcBef>
                <a:spcPts val="0"/>
              </a:spcBef>
              <a:buClrTx/>
              <a:buNone/>
            </a:pPr>
            <a:r>
              <a:rPr lang="en-US" sz="2400" dirty="0">
                <a:solidFill>
                  <a:schemeClr val="tx1"/>
                </a:solidFill>
              </a:rPr>
              <a:t>2. Content errors </a:t>
            </a:r>
          </a:p>
          <a:p>
            <a:pPr marL="0" indent="0" algn="just">
              <a:lnSpc>
                <a:spcPct val="120000"/>
              </a:lnSpc>
              <a:spcBef>
                <a:spcPts val="0"/>
              </a:spcBef>
              <a:buClrTx/>
              <a:buNone/>
            </a:pPr>
            <a:r>
              <a:rPr lang="en-US" sz="2400" dirty="0">
                <a:solidFill>
                  <a:schemeClr val="tx1"/>
                </a:solidFill>
              </a:rPr>
              <a:t>(a) Errors in questionnaire design </a:t>
            </a:r>
          </a:p>
          <a:p>
            <a:pPr marL="0" indent="0" algn="just">
              <a:lnSpc>
                <a:spcPct val="120000"/>
              </a:lnSpc>
              <a:spcBef>
                <a:spcPts val="0"/>
              </a:spcBef>
              <a:buClrTx/>
              <a:buNone/>
            </a:pPr>
            <a:r>
              <a:rPr lang="en-US" sz="2400" dirty="0">
                <a:solidFill>
                  <a:schemeClr val="tx1"/>
                </a:solidFill>
              </a:rPr>
              <a:t>(b) Enumerator errors </a:t>
            </a:r>
          </a:p>
          <a:p>
            <a:pPr marL="0" indent="0" algn="just">
              <a:lnSpc>
                <a:spcPct val="120000"/>
              </a:lnSpc>
              <a:spcBef>
                <a:spcPts val="0"/>
              </a:spcBef>
              <a:buClrTx/>
              <a:buNone/>
            </a:pPr>
            <a:r>
              <a:rPr lang="en-US" sz="2400" dirty="0">
                <a:solidFill>
                  <a:schemeClr val="tx1"/>
                </a:solidFill>
              </a:rPr>
              <a:t>(c) Respondent errors </a:t>
            </a:r>
          </a:p>
          <a:p>
            <a:pPr marL="0" indent="0" algn="just">
              <a:lnSpc>
                <a:spcPct val="120000"/>
              </a:lnSpc>
              <a:spcBef>
                <a:spcPts val="0"/>
              </a:spcBef>
              <a:buClrTx/>
              <a:buNone/>
            </a:pPr>
            <a:r>
              <a:rPr lang="en-US" sz="2400" dirty="0">
                <a:solidFill>
                  <a:schemeClr val="tx1"/>
                </a:solidFill>
              </a:rPr>
              <a:t>(d) Coding errors </a:t>
            </a:r>
          </a:p>
          <a:p>
            <a:pPr marL="0" indent="0" algn="just">
              <a:lnSpc>
                <a:spcPct val="120000"/>
              </a:lnSpc>
              <a:spcBef>
                <a:spcPts val="0"/>
              </a:spcBef>
              <a:buClrTx/>
              <a:buNone/>
            </a:pPr>
            <a:r>
              <a:rPr lang="en-US" sz="2400" dirty="0">
                <a:solidFill>
                  <a:schemeClr val="tx1"/>
                </a:solidFill>
              </a:rPr>
              <a:t>(e) Data entry errors </a:t>
            </a:r>
          </a:p>
          <a:p>
            <a:pPr marL="0" indent="0" algn="just">
              <a:lnSpc>
                <a:spcPct val="120000"/>
              </a:lnSpc>
              <a:spcBef>
                <a:spcPts val="0"/>
              </a:spcBef>
              <a:buClrTx/>
              <a:buNone/>
            </a:pPr>
            <a:r>
              <a:rPr lang="en-US" sz="2400" dirty="0">
                <a:solidFill>
                  <a:schemeClr val="tx1"/>
                </a:solidFill>
              </a:rPr>
              <a:t>(f) Errors in computer editing </a:t>
            </a:r>
          </a:p>
          <a:p>
            <a:pPr marL="0" indent="0" algn="just">
              <a:lnSpc>
                <a:spcPct val="120000"/>
              </a:lnSpc>
              <a:spcBef>
                <a:spcPts val="0"/>
              </a:spcBef>
              <a:buClrTx/>
              <a:buNone/>
            </a:pPr>
            <a:r>
              <a:rPr lang="en-US" sz="2400" dirty="0">
                <a:solidFill>
                  <a:schemeClr val="tx1"/>
                </a:solidFill>
              </a:rPr>
              <a:t>(g) Errors in tabulation</a:t>
            </a:r>
          </a:p>
          <a:p>
            <a:pPr marL="0" indent="0" algn="just">
              <a:lnSpc>
                <a:spcPct val="120000"/>
              </a:lnSpc>
              <a:spcBef>
                <a:spcPts val="0"/>
              </a:spcBef>
              <a:buClrTx/>
              <a:buNone/>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454138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a:bodyPr>
          <a:lstStyle/>
          <a:p>
            <a:pPr marL="0" indent="0" algn="ctr">
              <a:lnSpc>
                <a:spcPct val="120000"/>
              </a:lnSpc>
              <a:spcBef>
                <a:spcPts val="0"/>
              </a:spcBef>
              <a:buClrTx/>
              <a:buNone/>
            </a:pPr>
            <a:r>
              <a:rPr lang="en-US" sz="2400" b="1" dirty="0">
                <a:solidFill>
                  <a:schemeClr val="tx1"/>
                </a:solidFill>
              </a:rPr>
              <a:t>Groups Difficult to Enumerate </a:t>
            </a:r>
          </a:p>
          <a:p>
            <a:pPr marL="0" indent="0" algn="just">
              <a:lnSpc>
                <a:spcPct val="120000"/>
              </a:lnSpc>
              <a:spcBef>
                <a:spcPts val="0"/>
              </a:spcBef>
              <a:buClrTx/>
              <a:buNone/>
            </a:pPr>
            <a:r>
              <a:rPr lang="en-US" sz="2400" dirty="0">
                <a:solidFill>
                  <a:schemeClr val="tx1"/>
                </a:solidFill>
              </a:rPr>
              <a:t>1) Seasonal migrants </a:t>
            </a:r>
          </a:p>
          <a:p>
            <a:pPr marL="0" indent="0" algn="just">
              <a:lnSpc>
                <a:spcPct val="120000"/>
              </a:lnSpc>
              <a:spcBef>
                <a:spcPts val="0"/>
              </a:spcBef>
              <a:buClrTx/>
              <a:buNone/>
            </a:pPr>
            <a:r>
              <a:rPr lang="en-US" sz="2400" dirty="0">
                <a:solidFill>
                  <a:schemeClr val="tx1"/>
                </a:solidFill>
              </a:rPr>
              <a:t>2) Homeless persons </a:t>
            </a:r>
          </a:p>
          <a:p>
            <a:pPr marL="0" indent="0" algn="just">
              <a:lnSpc>
                <a:spcPct val="120000"/>
              </a:lnSpc>
              <a:spcBef>
                <a:spcPts val="0"/>
              </a:spcBef>
              <a:buClrTx/>
              <a:buNone/>
            </a:pPr>
            <a:r>
              <a:rPr lang="en-US" sz="2400" dirty="0">
                <a:solidFill>
                  <a:schemeClr val="tx1"/>
                </a:solidFill>
              </a:rPr>
              <a:t>3) Nomads and persons living in areas to which access is difficult </a:t>
            </a:r>
          </a:p>
          <a:p>
            <a:pPr marL="0" indent="0" algn="just">
              <a:lnSpc>
                <a:spcPct val="120000"/>
              </a:lnSpc>
              <a:spcBef>
                <a:spcPts val="0"/>
              </a:spcBef>
              <a:buClrTx/>
              <a:buNone/>
            </a:pPr>
            <a:r>
              <a:rPr lang="en-US" sz="2400" dirty="0">
                <a:solidFill>
                  <a:schemeClr val="tx1"/>
                </a:solidFill>
              </a:rPr>
              <a:t>4) Civilian residents temporarily absent from the country </a:t>
            </a:r>
          </a:p>
          <a:p>
            <a:pPr marL="0" indent="0" algn="just">
              <a:lnSpc>
                <a:spcPct val="120000"/>
              </a:lnSpc>
              <a:spcBef>
                <a:spcPts val="0"/>
              </a:spcBef>
              <a:buClrTx/>
              <a:buNone/>
            </a:pPr>
            <a:r>
              <a:rPr lang="en-US" sz="2400" dirty="0">
                <a:solidFill>
                  <a:schemeClr val="tx1"/>
                </a:solidFill>
              </a:rPr>
              <a:t>5) Refugees </a:t>
            </a:r>
          </a:p>
          <a:p>
            <a:pPr marL="0" indent="0" algn="ctr">
              <a:lnSpc>
                <a:spcPct val="120000"/>
              </a:lnSpc>
              <a:spcBef>
                <a:spcPts val="0"/>
              </a:spcBef>
              <a:buClrTx/>
              <a:buNone/>
            </a:pPr>
            <a:r>
              <a:rPr lang="en-US" sz="2400" b="1" u="sng" dirty="0">
                <a:solidFill>
                  <a:schemeClr val="tx1"/>
                </a:solidFill>
                <a:effectLst>
                  <a:outerShdw blurRad="38100" dist="38100" dir="2700000" algn="tl">
                    <a:srgbClr val="000000">
                      <a:alpha val="43137"/>
                    </a:srgbClr>
                  </a:outerShdw>
                </a:effectLst>
              </a:rPr>
              <a:t>HOUSING CENSUS </a:t>
            </a:r>
          </a:p>
          <a:p>
            <a:pPr algn="just">
              <a:lnSpc>
                <a:spcPct val="120000"/>
              </a:lnSpc>
              <a:spcBef>
                <a:spcPts val="0"/>
              </a:spcBef>
              <a:buClrTx/>
              <a:buFont typeface="Wingdings" panose="05000000000000000000" pitchFamily="2" charset="2"/>
              <a:buChar char="q"/>
            </a:pPr>
            <a:r>
              <a:rPr lang="en-US" sz="2400" dirty="0">
                <a:solidFill>
                  <a:schemeClr val="tx1"/>
                </a:solidFill>
              </a:rPr>
              <a:t>The units of enumeration in housing censuses are buildings, living quarters and occupants of living quarters </a:t>
            </a:r>
          </a:p>
          <a:p>
            <a:pPr algn="just">
              <a:lnSpc>
                <a:spcPct val="120000"/>
              </a:lnSpc>
              <a:spcBef>
                <a:spcPts val="0"/>
              </a:spcBef>
              <a:buClrTx/>
              <a:buFont typeface="Wingdings" panose="05000000000000000000" pitchFamily="2" charset="2"/>
              <a:buChar char="q"/>
            </a:pPr>
            <a:r>
              <a:rPr lang="en-US" sz="2400" dirty="0">
                <a:solidFill>
                  <a:schemeClr val="tx1"/>
                </a:solidFill>
              </a:rPr>
              <a:t>The United Nations has developed a list of the key aspects of the housing census. </a:t>
            </a:r>
          </a:p>
          <a:p>
            <a:pPr algn="just">
              <a:lnSpc>
                <a:spcPct val="120000"/>
              </a:lnSpc>
              <a:spcBef>
                <a:spcPts val="0"/>
              </a:spcBef>
              <a:buClrTx/>
              <a:buFont typeface="Wingdings" panose="05000000000000000000" pitchFamily="2" charset="2"/>
              <a:buChar char="q"/>
            </a:pPr>
            <a:r>
              <a:rPr lang="en-US" sz="2400" dirty="0">
                <a:solidFill>
                  <a:schemeClr val="tx1"/>
                </a:solidFill>
              </a:rPr>
              <a:t> 	The topics are shown by type of units of enumeration. </a:t>
            </a:r>
          </a:p>
          <a:p>
            <a:pPr marL="0" indent="0" algn="just">
              <a:lnSpc>
                <a:spcPct val="120000"/>
              </a:lnSpc>
              <a:spcBef>
                <a:spcPts val="0"/>
              </a:spcBef>
              <a:buClrTx/>
              <a:buNone/>
            </a:pPr>
            <a:r>
              <a:rPr lang="en-US" sz="2400" dirty="0">
                <a:solidFill>
                  <a:schemeClr val="tx1"/>
                </a:solidFill>
              </a:rPr>
              <a:t>1. Living quarters </a:t>
            </a:r>
          </a:p>
          <a:p>
            <a:pPr marL="0" indent="0" algn="just">
              <a:lnSpc>
                <a:spcPct val="120000"/>
              </a:lnSpc>
              <a:spcBef>
                <a:spcPts val="0"/>
              </a:spcBef>
              <a:buClrTx/>
              <a:buNone/>
            </a:pPr>
            <a:r>
              <a:rPr lang="en-US" sz="2400" dirty="0">
                <a:solidFill>
                  <a:schemeClr val="tx1"/>
                </a:solidFill>
              </a:rPr>
              <a:t>2. Location of living quarters </a:t>
            </a:r>
          </a:p>
          <a:p>
            <a:pPr marL="0" indent="0" algn="just">
              <a:lnSpc>
                <a:spcPct val="120000"/>
              </a:lnSpc>
              <a:spcBef>
                <a:spcPts val="0"/>
              </a:spcBef>
              <a:buClrTx/>
              <a:buNone/>
            </a:pPr>
            <a:r>
              <a:rPr lang="en-US" sz="2400" dirty="0">
                <a:solidFill>
                  <a:schemeClr val="tx1"/>
                </a:solidFill>
              </a:rPr>
              <a:t>3. Occupancy status</a:t>
            </a:r>
          </a:p>
          <a:p>
            <a:pPr marL="0" indent="0" algn="just">
              <a:lnSpc>
                <a:spcPct val="120000"/>
              </a:lnSpc>
              <a:spcBef>
                <a:spcPts val="0"/>
              </a:spcBef>
              <a:buClrTx/>
              <a:buNone/>
            </a:pPr>
            <a:r>
              <a:rPr lang="en-US" sz="2400" dirty="0">
                <a:solidFill>
                  <a:schemeClr val="tx1"/>
                </a:solidFill>
              </a:rPr>
              <a:t>4. Ownership </a:t>
            </a:r>
            <a:endParaRPr lang="en-US" sz="24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69274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200" dirty="0">
                <a:solidFill>
                  <a:schemeClr val="tx1"/>
                </a:solidFill>
              </a:rPr>
              <a:t>5. Number of Rooms </a:t>
            </a:r>
          </a:p>
          <a:p>
            <a:pPr marL="0" indent="0" algn="just">
              <a:lnSpc>
                <a:spcPct val="120000"/>
              </a:lnSpc>
              <a:spcBef>
                <a:spcPts val="0"/>
              </a:spcBef>
              <a:buClrTx/>
              <a:buNone/>
            </a:pPr>
            <a:r>
              <a:rPr lang="en-US" sz="2200" dirty="0">
                <a:solidFill>
                  <a:schemeClr val="tx1"/>
                </a:solidFill>
              </a:rPr>
              <a:t>6. Number of Bedrooms </a:t>
            </a:r>
          </a:p>
          <a:p>
            <a:pPr marL="0" indent="0" algn="just">
              <a:lnSpc>
                <a:spcPct val="120000"/>
              </a:lnSpc>
              <a:spcBef>
                <a:spcPts val="0"/>
              </a:spcBef>
              <a:buClrTx/>
              <a:buNone/>
            </a:pPr>
            <a:r>
              <a:rPr lang="en-US" sz="2200" dirty="0">
                <a:solidFill>
                  <a:schemeClr val="tx1"/>
                </a:solidFill>
              </a:rPr>
              <a:t>7. Useful floor space </a:t>
            </a:r>
          </a:p>
          <a:p>
            <a:pPr marL="0" indent="0" algn="just">
              <a:lnSpc>
                <a:spcPct val="120000"/>
              </a:lnSpc>
              <a:spcBef>
                <a:spcPts val="0"/>
              </a:spcBef>
              <a:buClrTx/>
              <a:buNone/>
            </a:pPr>
            <a:r>
              <a:rPr lang="en-US" sz="2200" dirty="0">
                <a:solidFill>
                  <a:schemeClr val="tx1"/>
                </a:solidFill>
              </a:rPr>
              <a:t>8. Water supply system and facilities </a:t>
            </a:r>
          </a:p>
          <a:p>
            <a:pPr marL="0" indent="0" algn="just">
              <a:lnSpc>
                <a:spcPct val="120000"/>
              </a:lnSpc>
              <a:spcBef>
                <a:spcPts val="0"/>
              </a:spcBef>
              <a:buClrTx/>
              <a:buNone/>
            </a:pPr>
            <a:r>
              <a:rPr lang="en-US" sz="2200" dirty="0">
                <a:solidFill>
                  <a:schemeClr val="tx1"/>
                </a:solidFill>
              </a:rPr>
              <a:t>9. Bathing facilities </a:t>
            </a:r>
          </a:p>
          <a:p>
            <a:pPr marL="0" indent="0" algn="just">
              <a:lnSpc>
                <a:spcPct val="120000"/>
              </a:lnSpc>
              <a:spcBef>
                <a:spcPts val="0"/>
              </a:spcBef>
              <a:buClrTx/>
              <a:buNone/>
            </a:pPr>
            <a:r>
              <a:rPr lang="en-US" sz="2200" dirty="0">
                <a:solidFill>
                  <a:schemeClr val="tx1"/>
                </a:solidFill>
              </a:rPr>
              <a:t>10. Toilet and Sewage disposal </a:t>
            </a:r>
          </a:p>
          <a:p>
            <a:pPr marL="0" indent="0" algn="just">
              <a:lnSpc>
                <a:spcPct val="120000"/>
              </a:lnSpc>
              <a:spcBef>
                <a:spcPts val="0"/>
              </a:spcBef>
              <a:buClrTx/>
              <a:buNone/>
            </a:pPr>
            <a:r>
              <a:rPr lang="en-US" sz="2200" dirty="0">
                <a:solidFill>
                  <a:schemeClr val="tx1"/>
                </a:solidFill>
              </a:rPr>
              <a:t>11. Availability of a Kitchen </a:t>
            </a:r>
          </a:p>
          <a:p>
            <a:pPr marL="0" indent="0" algn="just">
              <a:lnSpc>
                <a:spcPct val="120000"/>
              </a:lnSpc>
              <a:spcBef>
                <a:spcPts val="0"/>
              </a:spcBef>
              <a:buClrTx/>
              <a:buNone/>
            </a:pPr>
            <a:r>
              <a:rPr lang="en-US" sz="2200" dirty="0">
                <a:solidFill>
                  <a:schemeClr val="tx1"/>
                </a:solidFill>
              </a:rPr>
              <a:t>12. Fuel used for cooking</a:t>
            </a:r>
          </a:p>
          <a:p>
            <a:pPr marL="0" indent="0" algn="just">
              <a:lnSpc>
                <a:spcPct val="120000"/>
              </a:lnSpc>
              <a:spcBef>
                <a:spcPts val="0"/>
              </a:spcBef>
              <a:buClrTx/>
              <a:buNone/>
            </a:pPr>
            <a:r>
              <a:rPr lang="en-US" sz="2200" dirty="0">
                <a:solidFill>
                  <a:schemeClr val="tx1"/>
                </a:solidFill>
              </a:rPr>
              <a:t>13. Lighting and/or electricity </a:t>
            </a:r>
          </a:p>
          <a:p>
            <a:pPr marL="0" indent="0" algn="just">
              <a:lnSpc>
                <a:spcPct val="120000"/>
              </a:lnSpc>
              <a:spcBef>
                <a:spcPts val="0"/>
              </a:spcBef>
              <a:buClrTx/>
              <a:buNone/>
            </a:pPr>
            <a:r>
              <a:rPr lang="en-US" sz="2200" dirty="0">
                <a:solidFill>
                  <a:schemeClr val="tx1"/>
                </a:solidFill>
              </a:rPr>
              <a:t>14. Solid waste disposal </a:t>
            </a:r>
          </a:p>
          <a:p>
            <a:pPr marL="0" indent="0" algn="just">
              <a:lnSpc>
                <a:spcPct val="120000"/>
              </a:lnSpc>
              <a:spcBef>
                <a:spcPts val="0"/>
              </a:spcBef>
              <a:buClrTx/>
              <a:buNone/>
            </a:pPr>
            <a:r>
              <a:rPr lang="en-US" sz="2200" dirty="0">
                <a:solidFill>
                  <a:schemeClr val="tx1"/>
                </a:solidFill>
              </a:rPr>
              <a:t>15. Type and Energy used for Heating </a:t>
            </a:r>
          </a:p>
          <a:p>
            <a:pPr marL="0" indent="0" algn="just">
              <a:lnSpc>
                <a:spcPct val="120000"/>
              </a:lnSpc>
              <a:spcBef>
                <a:spcPts val="0"/>
              </a:spcBef>
              <a:buClrTx/>
              <a:buNone/>
            </a:pPr>
            <a:r>
              <a:rPr lang="en-US" sz="2200" dirty="0">
                <a:solidFill>
                  <a:schemeClr val="tx1"/>
                </a:solidFill>
              </a:rPr>
              <a:t>16. Availability of Hot water </a:t>
            </a:r>
          </a:p>
          <a:p>
            <a:pPr marL="0" indent="0" algn="just">
              <a:lnSpc>
                <a:spcPct val="120000"/>
              </a:lnSpc>
              <a:spcBef>
                <a:spcPts val="0"/>
              </a:spcBef>
              <a:buClrTx/>
              <a:buNone/>
            </a:pPr>
            <a:r>
              <a:rPr lang="en-US" sz="2200" dirty="0">
                <a:solidFill>
                  <a:schemeClr val="tx1"/>
                </a:solidFill>
              </a:rPr>
              <a:t>17. Availability of Piped gas </a:t>
            </a:r>
          </a:p>
          <a:p>
            <a:pPr marL="0" indent="0" algn="just">
              <a:lnSpc>
                <a:spcPct val="120000"/>
              </a:lnSpc>
              <a:spcBef>
                <a:spcPts val="0"/>
              </a:spcBef>
              <a:buClrTx/>
              <a:buNone/>
            </a:pPr>
            <a:r>
              <a:rPr lang="en-US" sz="2200" dirty="0">
                <a:solidFill>
                  <a:schemeClr val="tx1"/>
                </a:solidFill>
              </a:rPr>
              <a:t>18. Use of housing unit </a:t>
            </a:r>
          </a:p>
          <a:p>
            <a:pPr marL="0" indent="0" algn="just">
              <a:lnSpc>
                <a:spcPct val="120000"/>
              </a:lnSpc>
              <a:spcBef>
                <a:spcPts val="0"/>
              </a:spcBef>
              <a:buClrTx/>
              <a:buNone/>
            </a:pPr>
            <a:r>
              <a:rPr lang="en-US" sz="2200" dirty="0">
                <a:solidFill>
                  <a:schemeClr val="tx1"/>
                </a:solidFill>
              </a:rPr>
              <a:t>19. Number of occupants (core topic) </a:t>
            </a:r>
          </a:p>
          <a:p>
            <a:pPr marL="0" indent="0" algn="just">
              <a:lnSpc>
                <a:spcPct val="120000"/>
              </a:lnSpc>
              <a:spcBef>
                <a:spcPts val="0"/>
              </a:spcBef>
              <a:buClrTx/>
              <a:buNone/>
            </a:pPr>
            <a:r>
              <a:rPr lang="en-US" sz="2200" dirty="0">
                <a:solidFill>
                  <a:schemeClr val="tx1"/>
                </a:solidFill>
              </a:rPr>
              <a:t>20. Type of Building </a:t>
            </a:r>
          </a:p>
          <a:p>
            <a:pPr marL="0" indent="0" algn="just">
              <a:lnSpc>
                <a:spcPct val="120000"/>
              </a:lnSpc>
              <a:spcBef>
                <a:spcPts val="0"/>
              </a:spcBef>
              <a:buClrTx/>
              <a:buNone/>
            </a:pPr>
            <a:r>
              <a:rPr lang="en-US" sz="2200" dirty="0">
                <a:solidFill>
                  <a:schemeClr val="tx1"/>
                </a:solidFill>
              </a:rPr>
              <a:t>21. Construction material of outer walls </a:t>
            </a:r>
          </a:p>
          <a:p>
            <a:pPr marL="0" indent="0" algn="just">
              <a:lnSpc>
                <a:spcPct val="120000"/>
              </a:lnSpc>
              <a:spcBef>
                <a:spcPts val="0"/>
              </a:spcBef>
              <a:buClrTx/>
              <a:buNone/>
            </a:pPr>
            <a:r>
              <a:rPr lang="en-US" sz="2200" dirty="0">
                <a:solidFill>
                  <a:schemeClr val="tx1"/>
                </a:solidFill>
              </a:rPr>
              <a:t>22. Construction material of floor and roof </a:t>
            </a:r>
          </a:p>
          <a:p>
            <a:pPr marL="0" indent="0" algn="just">
              <a:lnSpc>
                <a:spcPct val="120000"/>
              </a:lnSpc>
              <a:spcBef>
                <a:spcPts val="0"/>
              </a:spcBef>
              <a:buClrTx/>
              <a:buNone/>
            </a:pPr>
            <a:r>
              <a:rPr lang="en-US" sz="2200" dirty="0">
                <a:solidFill>
                  <a:schemeClr val="tx1"/>
                </a:solidFill>
              </a:rPr>
              <a:t>23. State of repair </a:t>
            </a:r>
          </a:p>
          <a:p>
            <a:pPr marL="0" indent="0" algn="just">
              <a:lnSpc>
                <a:spcPct val="120000"/>
              </a:lnSpc>
              <a:spcBef>
                <a:spcPts val="0"/>
              </a:spcBef>
              <a:buClrTx/>
              <a:buNone/>
            </a:pPr>
            <a:r>
              <a:rPr lang="en-US" sz="2200" dirty="0">
                <a:solidFill>
                  <a:schemeClr val="tx1"/>
                </a:solidFill>
              </a:rPr>
              <a:t>24. Characteristics of head or other reference member of household </a:t>
            </a:r>
          </a:p>
          <a:p>
            <a:pPr marL="0" indent="0" algn="just">
              <a:lnSpc>
                <a:spcPct val="120000"/>
              </a:lnSpc>
              <a:spcBef>
                <a:spcPts val="0"/>
              </a:spcBef>
              <a:buClrTx/>
              <a:buNone/>
            </a:pPr>
            <a:r>
              <a:rPr lang="en-US" sz="2200" dirty="0">
                <a:solidFill>
                  <a:schemeClr val="tx1"/>
                </a:solidFill>
              </a:rPr>
              <a:t>25. Tenure </a:t>
            </a:r>
          </a:p>
          <a:p>
            <a:pPr marL="0" indent="0" algn="just">
              <a:lnSpc>
                <a:spcPct val="120000"/>
              </a:lnSpc>
              <a:spcBef>
                <a:spcPts val="0"/>
              </a:spcBef>
              <a:buClrTx/>
              <a:buNone/>
            </a:pPr>
            <a:r>
              <a:rPr lang="en-US" sz="2200" dirty="0">
                <a:solidFill>
                  <a:schemeClr val="tx1"/>
                </a:solidFill>
              </a:rPr>
              <a:t>26. Availability of Information and communications technology devices </a:t>
            </a:r>
          </a:p>
          <a:p>
            <a:pPr marL="0" indent="0" algn="just">
              <a:lnSpc>
                <a:spcPct val="120000"/>
              </a:lnSpc>
              <a:spcBef>
                <a:spcPts val="0"/>
              </a:spcBef>
              <a:buClrTx/>
              <a:buNone/>
            </a:pPr>
            <a:r>
              <a:rPr lang="en-US" sz="2200" dirty="0">
                <a:solidFill>
                  <a:schemeClr val="tx1"/>
                </a:solidFill>
              </a:rPr>
              <a:t>27. Availability of Durable household appliances </a:t>
            </a:r>
          </a:p>
          <a:p>
            <a:pPr marL="0" indent="0" algn="just">
              <a:lnSpc>
                <a:spcPct val="120000"/>
              </a:lnSpc>
              <a:spcBef>
                <a:spcPts val="0"/>
              </a:spcBef>
              <a:buClrTx/>
              <a:buNone/>
            </a:pPr>
            <a:r>
              <a:rPr lang="en-US" sz="2200" dirty="0">
                <a:solidFill>
                  <a:schemeClr val="tx1"/>
                </a:solidFill>
              </a:rPr>
              <a:t>28. Availability of Outdoor space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0942010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dirty="0">
                <a:solidFill>
                  <a:srgbClr val="00B050"/>
                </a:solidFill>
              </a:rPr>
              <a:t>POPULATION MEASUREMENTS IN HEALTH</a:t>
            </a:r>
          </a:p>
          <a:p>
            <a:pPr marL="0" indent="0" algn="just">
              <a:lnSpc>
                <a:spcPct val="120000"/>
              </a:lnSpc>
              <a:spcBef>
                <a:spcPts val="0"/>
              </a:spcBef>
              <a:buClrTx/>
              <a:buNone/>
            </a:pPr>
            <a:r>
              <a:rPr lang="en-US" sz="2200" b="1" dirty="0">
                <a:solidFill>
                  <a:schemeClr val="tx1"/>
                </a:solidFill>
              </a:rPr>
              <a:t>DEMOGRAPHIC MEASURES </a:t>
            </a:r>
          </a:p>
          <a:p>
            <a:pPr marL="0" indent="0" algn="just">
              <a:lnSpc>
                <a:spcPct val="120000"/>
              </a:lnSpc>
              <a:spcBef>
                <a:spcPts val="0"/>
              </a:spcBef>
              <a:buClrTx/>
              <a:buNone/>
            </a:pPr>
            <a:r>
              <a:rPr lang="en-US" sz="2200" b="1" dirty="0">
                <a:solidFill>
                  <a:schemeClr val="tx1"/>
                </a:solidFill>
              </a:rPr>
              <a:t>1. Rates </a:t>
            </a:r>
          </a:p>
          <a:p>
            <a:pPr algn="just">
              <a:lnSpc>
                <a:spcPct val="120000"/>
              </a:lnSpc>
              <a:spcBef>
                <a:spcPts val="0"/>
              </a:spcBef>
              <a:buClrTx/>
              <a:buFont typeface="Wingdings" panose="05000000000000000000" pitchFamily="2" charset="2"/>
              <a:buChar char="q"/>
            </a:pPr>
            <a:r>
              <a:rPr lang="en-US" sz="2200" dirty="0">
                <a:solidFill>
                  <a:schemeClr val="tx1"/>
                </a:solidFill>
              </a:rPr>
              <a:t>Measured per period of time usually per year e.g. crude birth rate </a:t>
            </a:r>
          </a:p>
          <a:p>
            <a:pPr algn="just">
              <a:lnSpc>
                <a:spcPct val="120000"/>
              </a:lnSpc>
              <a:spcBef>
                <a:spcPts val="0"/>
              </a:spcBef>
              <a:buClrTx/>
              <a:buFont typeface="Wingdings" panose="05000000000000000000" pitchFamily="2" charset="2"/>
              <a:buChar char="q"/>
            </a:pPr>
            <a:r>
              <a:rPr lang="en-US" sz="2200" dirty="0">
                <a:solidFill>
                  <a:schemeClr val="tx1"/>
                </a:solidFill>
              </a:rPr>
              <a:t>Rates can be crude, specific or adjusted rates </a:t>
            </a:r>
          </a:p>
          <a:p>
            <a:pPr algn="just">
              <a:lnSpc>
                <a:spcPct val="120000"/>
              </a:lnSpc>
              <a:spcBef>
                <a:spcPts val="0"/>
              </a:spcBef>
              <a:buClrTx/>
              <a:buFont typeface="Wingdings" panose="05000000000000000000" pitchFamily="2" charset="2"/>
              <a:buChar char="q"/>
            </a:pPr>
            <a:r>
              <a:rPr lang="en-US" sz="2200" dirty="0">
                <a:solidFill>
                  <a:schemeClr val="tx1"/>
                </a:solidFill>
              </a:rPr>
              <a:t>Crude rate is a summary rate of the actual number of observed events in a population over a given time period </a:t>
            </a:r>
          </a:p>
          <a:p>
            <a:pPr algn="just">
              <a:lnSpc>
                <a:spcPct val="120000"/>
              </a:lnSpc>
              <a:spcBef>
                <a:spcPts val="0"/>
              </a:spcBef>
              <a:buClrTx/>
              <a:buFont typeface="Wingdings" panose="05000000000000000000" pitchFamily="2" charset="2"/>
              <a:buChar char="q"/>
            </a:pPr>
            <a:r>
              <a:rPr lang="en-US" sz="2200" dirty="0">
                <a:solidFill>
                  <a:schemeClr val="tx1"/>
                </a:solidFill>
              </a:rPr>
              <a:t>A specific rate refers to a particular segment of the population. It focuses attention on a more homogeneous group within the total population and is expressed on the basis of any characteristic of the population such as age, sex, marital status, race, etc. Rates may also be made specific for more than one characteristic of the population, such as age-, sex-, and race-specific death rates </a:t>
            </a:r>
          </a:p>
          <a:p>
            <a:pPr algn="just">
              <a:lnSpc>
                <a:spcPct val="120000"/>
              </a:lnSpc>
              <a:spcBef>
                <a:spcPts val="0"/>
              </a:spcBef>
              <a:buClrTx/>
              <a:buFont typeface="Wingdings" panose="05000000000000000000" pitchFamily="2" charset="2"/>
              <a:buChar char="q"/>
            </a:pPr>
            <a:r>
              <a:rPr lang="en-US" sz="2200" dirty="0">
                <a:solidFill>
                  <a:schemeClr val="tx1"/>
                </a:solidFill>
              </a:rPr>
              <a:t>Adjusted rates are standardized to a control population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7583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Crude rates </a:t>
            </a:r>
          </a:p>
          <a:p>
            <a:pPr algn="just">
              <a:lnSpc>
                <a:spcPct val="120000"/>
              </a:lnSpc>
              <a:spcBef>
                <a:spcPts val="0"/>
              </a:spcBef>
              <a:buClrTx/>
              <a:buFont typeface="Wingdings" panose="05000000000000000000" pitchFamily="2" charset="2"/>
              <a:buChar char="q"/>
            </a:pPr>
            <a:r>
              <a:rPr lang="en-US" sz="2600" dirty="0">
                <a:solidFill>
                  <a:schemeClr val="tx1"/>
                </a:solidFill>
              </a:rPr>
              <a:t>Estimates the burden of disease in a population </a:t>
            </a:r>
          </a:p>
          <a:p>
            <a:pPr algn="just">
              <a:lnSpc>
                <a:spcPct val="120000"/>
              </a:lnSpc>
              <a:spcBef>
                <a:spcPts val="0"/>
              </a:spcBef>
              <a:buClrTx/>
              <a:buFont typeface="Wingdings" panose="05000000000000000000" pitchFamily="2" charset="2"/>
              <a:buChar char="q"/>
            </a:pPr>
            <a:r>
              <a:rPr lang="en-US" sz="2600" dirty="0">
                <a:solidFill>
                  <a:schemeClr val="tx1"/>
                </a:solidFill>
              </a:rPr>
              <a:t>Not useful for making comparisons between groups or examining changes over time, because it depends largely on population structure </a:t>
            </a:r>
          </a:p>
          <a:p>
            <a:pPr marL="0" indent="0" algn="just">
              <a:lnSpc>
                <a:spcPct val="120000"/>
              </a:lnSpc>
              <a:spcBef>
                <a:spcPts val="0"/>
              </a:spcBef>
              <a:buClrTx/>
              <a:buNone/>
            </a:pPr>
            <a:r>
              <a:rPr lang="en-US" sz="2600" b="1" dirty="0">
                <a:solidFill>
                  <a:schemeClr val="tx1"/>
                </a:solidFill>
              </a:rPr>
              <a:t>Specific rates </a:t>
            </a:r>
          </a:p>
          <a:p>
            <a:pPr algn="just">
              <a:lnSpc>
                <a:spcPct val="120000"/>
              </a:lnSpc>
              <a:spcBef>
                <a:spcPts val="0"/>
              </a:spcBef>
              <a:buClrTx/>
              <a:buFont typeface="Wingdings" panose="05000000000000000000" pitchFamily="2" charset="2"/>
              <a:buChar char="q"/>
            </a:pPr>
            <a:r>
              <a:rPr lang="en-US" sz="2600" dirty="0">
                <a:solidFill>
                  <a:schemeClr val="tx1"/>
                </a:solidFill>
              </a:rPr>
              <a:t>Important because outcomes may be profoundly affected by factors such as age, race, and gender </a:t>
            </a:r>
          </a:p>
          <a:p>
            <a:pPr algn="just">
              <a:lnSpc>
                <a:spcPct val="120000"/>
              </a:lnSpc>
              <a:spcBef>
                <a:spcPts val="0"/>
              </a:spcBef>
              <a:buClrTx/>
              <a:buFont typeface="Wingdings" panose="05000000000000000000" pitchFamily="2" charset="2"/>
              <a:buChar char="q"/>
            </a:pPr>
            <a:r>
              <a:rPr lang="en-US" sz="2600" dirty="0">
                <a:solidFill>
                  <a:schemeClr val="tx1"/>
                </a:solidFill>
              </a:rPr>
              <a:t>More precise indicator of risk than a crude rate as it controls for a particular characteristic of interest </a:t>
            </a:r>
          </a:p>
          <a:p>
            <a:pPr algn="just">
              <a:lnSpc>
                <a:spcPct val="120000"/>
              </a:lnSpc>
              <a:spcBef>
                <a:spcPts val="0"/>
              </a:spcBef>
              <a:buClrTx/>
              <a:buFont typeface="Wingdings" panose="05000000000000000000" pitchFamily="2" charset="2"/>
              <a:buChar char="q"/>
            </a:pPr>
            <a:r>
              <a:rPr lang="en-US" sz="2600" dirty="0">
                <a:solidFill>
                  <a:schemeClr val="tx1"/>
                </a:solidFill>
              </a:rPr>
              <a:t>Allows for comparisons between strata or between groups </a:t>
            </a:r>
          </a:p>
          <a:p>
            <a:pPr marL="0" indent="0" algn="just">
              <a:lnSpc>
                <a:spcPct val="120000"/>
              </a:lnSpc>
              <a:spcBef>
                <a:spcPts val="0"/>
              </a:spcBef>
              <a:buClrTx/>
              <a:buNone/>
            </a:pPr>
            <a:r>
              <a:rPr lang="en-US" sz="2600" b="1" dirty="0">
                <a:solidFill>
                  <a:schemeClr val="tx1"/>
                </a:solidFill>
              </a:rPr>
              <a:t>Adjusted(standardized) rates </a:t>
            </a:r>
          </a:p>
          <a:p>
            <a:pPr algn="just">
              <a:lnSpc>
                <a:spcPct val="120000"/>
              </a:lnSpc>
              <a:spcBef>
                <a:spcPts val="0"/>
              </a:spcBef>
              <a:buClrTx/>
              <a:buFont typeface="Wingdings" panose="05000000000000000000" pitchFamily="2" charset="2"/>
              <a:buChar char="q"/>
            </a:pPr>
            <a:r>
              <a:rPr lang="en-US" sz="2600" dirty="0">
                <a:solidFill>
                  <a:schemeClr val="tx1"/>
                </a:solidFill>
              </a:rPr>
              <a:t>Specific rates are standardized to a control population and are summarized to produce an adjusted rate </a:t>
            </a:r>
          </a:p>
          <a:p>
            <a:pPr algn="just">
              <a:lnSpc>
                <a:spcPct val="120000"/>
              </a:lnSpc>
              <a:spcBef>
                <a:spcPts val="0"/>
              </a:spcBef>
              <a:buClrTx/>
              <a:buFont typeface="Wingdings" panose="05000000000000000000" pitchFamily="2" charset="2"/>
              <a:buChar char="q"/>
            </a:pPr>
            <a:r>
              <a:rPr lang="en-US" sz="2600" dirty="0">
                <a:solidFill>
                  <a:schemeClr val="tx1"/>
                </a:solidFill>
              </a:rPr>
              <a:t>Used to compare rates of entire populations taking into account differences in population structure (e.g., age, gender, race or other variables) </a:t>
            </a:r>
          </a:p>
          <a:p>
            <a:pPr algn="just">
              <a:lnSpc>
                <a:spcPct val="120000"/>
              </a:lnSpc>
              <a:spcBef>
                <a:spcPts val="0"/>
              </a:spcBef>
              <a:buClrTx/>
              <a:buFont typeface="Wingdings" panose="05000000000000000000" pitchFamily="2" charset="2"/>
              <a:buChar char="q"/>
            </a:pPr>
            <a:r>
              <a:rPr lang="en-US" sz="2600" dirty="0">
                <a:solidFill>
                  <a:schemeClr val="tx1"/>
                </a:solidFill>
              </a:rPr>
              <a:t>Adjusted rates can be compared if they are calculated using the same standard population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614592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2. Ratio </a:t>
            </a:r>
          </a:p>
          <a:p>
            <a:pPr algn="just">
              <a:lnSpc>
                <a:spcPct val="120000"/>
              </a:lnSpc>
              <a:spcBef>
                <a:spcPts val="0"/>
              </a:spcBef>
              <a:buClrTx/>
              <a:buFont typeface="Wingdings" panose="05000000000000000000" pitchFamily="2" charset="2"/>
              <a:buChar char="q"/>
            </a:pPr>
            <a:r>
              <a:rPr lang="en-US" sz="2200" dirty="0">
                <a:solidFill>
                  <a:schemeClr val="tx1"/>
                </a:solidFill>
              </a:rPr>
              <a:t>Relationship between two parameters e.g. M: F = 1.04: 1.0 at birth </a:t>
            </a:r>
          </a:p>
          <a:p>
            <a:pPr algn="just">
              <a:lnSpc>
                <a:spcPct val="120000"/>
              </a:lnSpc>
              <a:spcBef>
                <a:spcPts val="0"/>
              </a:spcBef>
              <a:buClrTx/>
              <a:buFont typeface="Wingdings" panose="05000000000000000000" pitchFamily="2" charset="2"/>
              <a:buChar char="q"/>
            </a:pPr>
            <a:r>
              <a:rPr lang="en-US" sz="2200" dirty="0">
                <a:solidFill>
                  <a:schemeClr val="tx1"/>
                </a:solidFill>
              </a:rPr>
              <a:t>Thereafter there is a disproportionally high mortality among men than women. By 5 </a:t>
            </a:r>
            <a:r>
              <a:rPr lang="en-US" sz="2200" dirty="0" err="1">
                <a:solidFill>
                  <a:schemeClr val="tx1"/>
                </a:solidFill>
              </a:rPr>
              <a:t>yrs</a:t>
            </a:r>
            <a:r>
              <a:rPr lang="en-US" sz="2200" dirty="0">
                <a:solidFill>
                  <a:schemeClr val="tx1"/>
                </a:solidFill>
              </a:rPr>
              <a:t> M:F = 96:100. It contains decreasing. </a:t>
            </a:r>
          </a:p>
          <a:p>
            <a:pPr marL="0" indent="0" algn="just">
              <a:lnSpc>
                <a:spcPct val="120000"/>
              </a:lnSpc>
              <a:spcBef>
                <a:spcPts val="0"/>
              </a:spcBef>
              <a:buClrTx/>
              <a:buNone/>
            </a:pPr>
            <a:r>
              <a:rPr lang="en-US" sz="2200" b="1" dirty="0">
                <a:solidFill>
                  <a:schemeClr val="tx1"/>
                </a:solidFill>
              </a:rPr>
              <a:t>3. Fraction/proportion </a:t>
            </a:r>
          </a:p>
          <a:p>
            <a:pPr algn="just">
              <a:lnSpc>
                <a:spcPct val="120000"/>
              </a:lnSpc>
              <a:spcBef>
                <a:spcPts val="0"/>
              </a:spcBef>
              <a:buClrTx/>
              <a:buFont typeface="Wingdings" panose="05000000000000000000" pitchFamily="2" charset="2"/>
              <a:buChar char="q"/>
            </a:pPr>
            <a:r>
              <a:rPr lang="en-US" sz="2200" dirty="0">
                <a:solidFill>
                  <a:schemeClr val="tx1"/>
                </a:solidFill>
              </a:rPr>
              <a:t>Expressing a parameter as part of a whole …express proportion with decimals </a:t>
            </a:r>
          </a:p>
          <a:p>
            <a:pPr marL="0" indent="0" algn="ctr">
              <a:lnSpc>
                <a:spcPct val="120000"/>
              </a:lnSpc>
              <a:spcBef>
                <a:spcPts val="0"/>
              </a:spcBef>
              <a:buClrTx/>
              <a:buNone/>
            </a:pPr>
            <a:r>
              <a:rPr lang="en-US" sz="2200" b="1" dirty="0">
                <a:solidFill>
                  <a:schemeClr val="tx1"/>
                </a:solidFill>
              </a:rPr>
              <a:t>POPULATION CHANGE FACTORS </a:t>
            </a:r>
          </a:p>
          <a:p>
            <a:pPr algn="just">
              <a:lnSpc>
                <a:spcPct val="120000"/>
              </a:lnSpc>
              <a:spcBef>
                <a:spcPts val="0"/>
              </a:spcBef>
              <a:buClrTx/>
              <a:buFont typeface="Wingdings" panose="05000000000000000000" pitchFamily="2" charset="2"/>
              <a:buChar char="q"/>
            </a:pPr>
            <a:r>
              <a:rPr lang="en-US" sz="2200" dirty="0">
                <a:solidFill>
                  <a:schemeClr val="tx1"/>
                </a:solidFill>
              </a:rPr>
              <a:t>Population momentum is the propensity for a population to grow for many years after fertility declines to reach the replacement level of the “two-child family”. (</a:t>
            </a:r>
            <a:r>
              <a:rPr lang="en-US" sz="2200" dirty="0" err="1">
                <a:solidFill>
                  <a:schemeClr val="tx1"/>
                </a:solidFill>
              </a:rPr>
              <a:t>TFR</a:t>
            </a:r>
            <a:r>
              <a:rPr lang="en-US" sz="2200" dirty="0">
                <a:solidFill>
                  <a:schemeClr val="tx1"/>
                </a:solidFill>
              </a:rPr>
              <a:t> ~2.2 and </a:t>
            </a:r>
            <a:r>
              <a:rPr lang="en-US" sz="2200" dirty="0" err="1">
                <a:solidFill>
                  <a:schemeClr val="tx1"/>
                </a:solidFill>
              </a:rPr>
              <a:t>NRR</a:t>
            </a:r>
            <a:r>
              <a:rPr lang="en-US" sz="2200" dirty="0">
                <a:solidFill>
                  <a:schemeClr val="tx1"/>
                </a:solidFill>
              </a:rPr>
              <a:t>=1.0).</a:t>
            </a:r>
          </a:p>
          <a:p>
            <a:pPr algn="just">
              <a:lnSpc>
                <a:spcPct val="120000"/>
              </a:lnSpc>
              <a:spcBef>
                <a:spcPts val="0"/>
              </a:spcBef>
              <a:buClrTx/>
              <a:buFont typeface="Wingdings" panose="05000000000000000000" pitchFamily="2" charset="2"/>
              <a:buChar char="q"/>
            </a:pPr>
            <a:r>
              <a:rPr lang="en-US" sz="2200" dirty="0">
                <a:solidFill>
                  <a:schemeClr val="tx1"/>
                </a:solidFill>
              </a:rPr>
              <a:t>Changes occurring in the population are viewed by means of population change factors such as births (fertility), deaths (mortality) and migration (changes of domicile)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769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dirty="0">
                <a:solidFill>
                  <a:schemeClr val="tx1"/>
                </a:solidFill>
              </a:rPr>
              <a:t>Occupational health is considered to be multidisciplinary activity aiming at:</a:t>
            </a:r>
          </a:p>
          <a:p>
            <a:pPr marL="514350" indent="-514350" algn="just">
              <a:lnSpc>
                <a:spcPct val="120000"/>
              </a:lnSpc>
              <a:spcBef>
                <a:spcPts val="0"/>
              </a:spcBef>
              <a:buClrTx/>
              <a:buFont typeface="+mj-lt"/>
              <a:buAutoNum type="romanLcPeriod"/>
            </a:pPr>
            <a:r>
              <a:rPr lang="en-US" sz="2500" dirty="0">
                <a:solidFill>
                  <a:schemeClr val="tx1"/>
                </a:solidFill>
              </a:rPr>
              <a:t>Protection and promotion of the health of workers by preventing and controlling occupational diseases and accidents and by eliminating occupational factors and conditions hazardous to health and safety at work</a:t>
            </a:r>
          </a:p>
          <a:p>
            <a:pPr marL="514350" indent="-514350" algn="just">
              <a:lnSpc>
                <a:spcPct val="120000"/>
              </a:lnSpc>
              <a:spcBef>
                <a:spcPts val="0"/>
              </a:spcBef>
              <a:buClrTx/>
              <a:buFont typeface="+mj-lt"/>
              <a:buAutoNum type="romanLcPeriod"/>
            </a:pPr>
            <a:r>
              <a:rPr lang="en-US" sz="2500" dirty="0">
                <a:solidFill>
                  <a:schemeClr val="tx1"/>
                </a:solidFill>
              </a:rPr>
              <a:t>Development and promotion of healthy and safe work, work environments and work organizations</a:t>
            </a:r>
          </a:p>
          <a:p>
            <a:pPr marL="514350" indent="-514350" algn="just">
              <a:lnSpc>
                <a:spcPct val="120000"/>
              </a:lnSpc>
              <a:spcBef>
                <a:spcPts val="0"/>
              </a:spcBef>
              <a:buClrTx/>
              <a:buFont typeface="+mj-lt"/>
              <a:buAutoNum type="romanLcPeriod"/>
            </a:pPr>
            <a:r>
              <a:rPr lang="en-US" sz="2500" dirty="0">
                <a:solidFill>
                  <a:schemeClr val="tx1"/>
                </a:solidFill>
              </a:rPr>
              <a:t>Enhancement of physical, mental and social well-being of workers and support for the development and maintenance of their working capacity, as well as professional and social development at work</a:t>
            </a:r>
          </a:p>
          <a:p>
            <a:pPr marL="514350" indent="-514350" algn="just">
              <a:lnSpc>
                <a:spcPct val="120000"/>
              </a:lnSpc>
              <a:spcBef>
                <a:spcPts val="0"/>
              </a:spcBef>
              <a:buClrTx/>
              <a:buFont typeface="+mj-lt"/>
              <a:buAutoNum type="romanLcPeriod"/>
            </a:pPr>
            <a:r>
              <a:rPr lang="en-US" sz="2500" dirty="0">
                <a:solidFill>
                  <a:schemeClr val="tx1"/>
                </a:solidFill>
              </a:rPr>
              <a:t>Enablement of workers to conduct socially and economically productive lives and to contribute positively to sustainable development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40880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400" dirty="0">
                <a:solidFill>
                  <a:schemeClr val="tx1"/>
                </a:solidFill>
              </a:rPr>
              <a:t>Birth (b), Death (d), Immigration (</a:t>
            </a:r>
            <a:r>
              <a:rPr lang="en-US" sz="2400" dirty="0" err="1">
                <a:solidFill>
                  <a:schemeClr val="tx1"/>
                </a:solidFill>
              </a:rPr>
              <a:t>i</a:t>
            </a:r>
            <a:r>
              <a:rPr lang="en-US" sz="2400" dirty="0">
                <a:solidFill>
                  <a:schemeClr val="tx1"/>
                </a:solidFill>
              </a:rPr>
              <a:t>) and Emigration (e) are calculated per 1000 people Growth rate = (Birth rate - Death rate) + (Immigration rate + Emigration rate) r = (b – d) + (</a:t>
            </a:r>
            <a:r>
              <a:rPr lang="en-US" sz="2400" dirty="0" err="1">
                <a:solidFill>
                  <a:schemeClr val="tx1"/>
                </a:solidFill>
              </a:rPr>
              <a:t>i</a:t>
            </a:r>
            <a:r>
              <a:rPr lang="en-US" sz="2400" dirty="0">
                <a:solidFill>
                  <a:schemeClr val="tx1"/>
                </a:solidFill>
              </a:rPr>
              <a:t> – e)</a:t>
            </a:r>
          </a:p>
          <a:p>
            <a:pPr algn="just">
              <a:lnSpc>
                <a:spcPct val="120000"/>
              </a:lnSpc>
              <a:spcBef>
                <a:spcPts val="0"/>
              </a:spcBef>
              <a:buClrTx/>
              <a:buFont typeface="Wingdings" panose="05000000000000000000" pitchFamily="2" charset="2"/>
              <a:buChar char="q"/>
            </a:pPr>
            <a:r>
              <a:rPr lang="en-US" sz="2400" dirty="0">
                <a:solidFill>
                  <a:schemeClr val="tx1"/>
                </a:solidFill>
              </a:rPr>
              <a:t>The population change factors have a direct effect on the development of population size. In demography births and deaths are also known as so-called natural population changes (vital events). Other population change factors are marriages contracted and divorces.  </a:t>
            </a:r>
          </a:p>
          <a:p>
            <a:pPr algn="just">
              <a:lnSpc>
                <a:spcPct val="120000"/>
              </a:lnSpc>
              <a:spcBef>
                <a:spcPts val="0"/>
              </a:spcBef>
              <a:buClrTx/>
              <a:buFont typeface="Wingdings" panose="05000000000000000000" pitchFamily="2" charset="2"/>
              <a:buChar char="q"/>
            </a:pPr>
            <a:r>
              <a:rPr lang="en-US" sz="2400" dirty="0">
                <a:solidFill>
                  <a:schemeClr val="tx1"/>
                </a:solidFill>
              </a:rPr>
              <a:t>Population change factors </a:t>
            </a:r>
          </a:p>
          <a:p>
            <a:pPr marL="0" indent="0" algn="just">
              <a:lnSpc>
                <a:spcPct val="120000"/>
              </a:lnSpc>
              <a:spcBef>
                <a:spcPts val="0"/>
              </a:spcBef>
              <a:buClrTx/>
              <a:buNone/>
            </a:pPr>
            <a:r>
              <a:rPr lang="en-US" sz="2400" dirty="0">
                <a:solidFill>
                  <a:schemeClr val="tx1"/>
                </a:solidFill>
              </a:rPr>
              <a:t>1) Fertility and Births </a:t>
            </a:r>
          </a:p>
          <a:p>
            <a:pPr marL="0" indent="0" algn="just">
              <a:lnSpc>
                <a:spcPct val="120000"/>
              </a:lnSpc>
              <a:spcBef>
                <a:spcPts val="0"/>
              </a:spcBef>
              <a:buClrTx/>
              <a:buNone/>
            </a:pPr>
            <a:r>
              <a:rPr lang="en-US" sz="2400" dirty="0">
                <a:solidFill>
                  <a:schemeClr val="tx1"/>
                </a:solidFill>
              </a:rPr>
              <a:t>2) Mortality </a:t>
            </a:r>
          </a:p>
          <a:p>
            <a:pPr marL="0" indent="0" algn="just">
              <a:lnSpc>
                <a:spcPct val="120000"/>
              </a:lnSpc>
              <a:spcBef>
                <a:spcPts val="0"/>
              </a:spcBef>
              <a:buClrTx/>
              <a:buNone/>
            </a:pPr>
            <a:r>
              <a:rPr lang="en-US" sz="2400" dirty="0">
                <a:solidFill>
                  <a:schemeClr val="tx1"/>
                </a:solidFill>
              </a:rPr>
              <a:t>3) Marriage rate </a:t>
            </a:r>
          </a:p>
          <a:p>
            <a:pPr marL="0" indent="0" algn="just">
              <a:lnSpc>
                <a:spcPct val="120000"/>
              </a:lnSpc>
              <a:spcBef>
                <a:spcPts val="0"/>
              </a:spcBef>
              <a:buClrTx/>
              <a:buNone/>
            </a:pPr>
            <a:r>
              <a:rPr lang="en-US" sz="2400" dirty="0">
                <a:solidFill>
                  <a:schemeClr val="tx1"/>
                </a:solidFill>
              </a:rPr>
              <a:t>4) Divorce rate </a:t>
            </a:r>
          </a:p>
          <a:p>
            <a:pPr marL="0" indent="0" algn="just">
              <a:lnSpc>
                <a:spcPct val="120000"/>
              </a:lnSpc>
              <a:spcBef>
                <a:spcPts val="0"/>
              </a:spcBef>
              <a:buClrTx/>
              <a:buNone/>
            </a:pPr>
            <a:r>
              <a:rPr lang="en-US" sz="2400" dirty="0">
                <a:solidFill>
                  <a:schemeClr val="tx1"/>
                </a:solidFill>
              </a:rPr>
              <a:t>5) Migration rate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99243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dirty="0">
                <a:solidFill>
                  <a:srgbClr val="00B050"/>
                </a:solidFill>
              </a:rPr>
              <a:t>MIGRATION</a:t>
            </a:r>
          </a:p>
          <a:p>
            <a:pPr algn="just">
              <a:lnSpc>
                <a:spcPct val="120000"/>
              </a:lnSpc>
              <a:spcBef>
                <a:spcPts val="0"/>
              </a:spcBef>
              <a:buClrTx/>
              <a:buFont typeface="Wingdings" panose="05000000000000000000" pitchFamily="2" charset="2"/>
              <a:buChar char="q"/>
            </a:pPr>
            <a:r>
              <a:rPr lang="en-US" sz="2200" dirty="0">
                <a:solidFill>
                  <a:schemeClr val="tx1"/>
                </a:solidFill>
              </a:rPr>
              <a:t>Human migration (derived from Latin: </a:t>
            </a:r>
            <a:r>
              <a:rPr lang="en-US" sz="2200" dirty="0" err="1">
                <a:solidFill>
                  <a:schemeClr val="tx1"/>
                </a:solidFill>
              </a:rPr>
              <a:t>migratio</a:t>
            </a:r>
            <a:r>
              <a:rPr lang="en-US" sz="2200" dirty="0">
                <a:solidFill>
                  <a:schemeClr val="tx1"/>
                </a:solidFill>
              </a:rPr>
              <a:t>) is physical movement by humans from one area to another, sometimes over long distances or in large groups. </a:t>
            </a:r>
          </a:p>
          <a:p>
            <a:pPr algn="just">
              <a:lnSpc>
                <a:spcPct val="120000"/>
              </a:lnSpc>
              <a:spcBef>
                <a:spcPts val="0"/>
              </a:spcBef>
              <a:buClrTx/>
              <a:buFont typeface="Wingdings" panose="05000000000000000000" pitchFamily="2" charset="2"/>
              <a:buChar char="q"/>
            </a:pPr>
            <a:r>
              <a:rPr lang="en-US" sz="2200" dirty="0">
                <a:solidFill>
                  <a:schemeClr val="tx1"/>
                </a:solidFill>
              </a:rPr>
              <a:t> 	Movement from one geographical area to another geographical area crossing the administrative boundaries for permanent or semi-permanent residence. The starting place is known “place of origin” whilst the ending place is called ‘place of destination’. </a:t>
            </a:r>
          </a:p>
          <a:p>
            <a:pPr algn="just">
              <a:lnSpc>
                <a:spcPct val="120000"/>
              </a:lnSpc>
              <a:spcBef>
                <a:spcPts val="0"/>
              </a:spcBef>
              <a:buClrTx/>
              <a:buFont typeface="Wingdings" panose="05000000000000000000" pitchFamily="2" charset="2"/>
              <a:buChar char="q"/>
            </a:pPr>
            <a:r>
              <a:rPr lang="en-US" sz="2200" dirty="0">
                <a:solidFill>
                  <a:schemeClr val="tx1"/>
                </a:solidFill>
              </a:rPr>
              <a:t> 	Movement of people from one place in the world to another for the purpose of taking up permanent or semi-permanent residence, usually across a political boundary. An example of "semi-permanent residence" would be the seasonal movements of migrant farm </a:t>
            </a:r>
            <a:r>
              <a:rPr lang="en-US" sz="2200" dirty="0" err="1">
                <a:solidFill>
                  <a:schemeClr val="tx1"/>
                </a:solidFill>
              </a:rPr>
              <a:t>labourers</a:t>
            </a:r>
            <a:r>
              <a:rPr lang="en-US" sz="2200" dirty="0">
                <a:solidFill>
                  <a:schemeClr val="tx1"/>
                </a:solidFill>
              </a:rPr>
              <a:t>. People can either choose to move ("voluntary migration") or be forced to move ("involuntary migration").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35818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TERMINOLOGIES </a:t>
            </a:r>
          </a:p>
          <a:p>
            <a:pPr marL="0" indent="0" algn="just">
              <a:lnSpc>
                <a:spcPct val="120000"/>
              </a:lnSpc>
              <a:spcBef>
                <a:spcPts val="0"/>
              </a:spcBef>
              <a:buClrTx/>
              <a:buNone/>
            </a:pPr>
            <a:r>
              <a:rPr lang="en-US" sz="2200" dirty="0">
                <a:solidFill>
                  <a:schemeClr val="tx1"/>
                </a:solidFill>
              </a:rPr>
              <a:t>1. Emigrant - a person who is leaving a country to reside in another. </a:t>
            </a:r>
          </a:p>
          <a:p>
            <a:pPr marL="0" indent="0" algn="just">
              <a:lnSpc>
                <a:spcPct val="120000"/>
              </a:lnSpc>
              <a:spcBef>
                <a:spcPts val="0"/>
              </a:spcBef>
              <a:buClrTx/>
              <a:buNone/>
            </a:pPr>
            <a:r>
              <a:rPr lang="en-US" sz="2200" dirty="0">
                <a:solidFill>
                  <a:schemeClr val="tx1"/>
                </a:solidFill>
              </a:rPr>
              <a:t>2. Immigrant - a person who is entering a country from another to take up new residence. </a:t>
            </a:r>
          </a:p>
          <a:p>
            <a:pPr marL="0" indent="0" algn="just">
              <a:lnSpc>
                <a:spcPct val="120000"/>
              </a:lnSpc>
              <a:spcBef>
                <a:spcPts val="0"/>
              </a:spcBef>
              <a:buClrTx/>
              <a:buNone/>
            </a:pPr>
            <a:r>
              <a:rPr lang="en-US" sz="2200" dirty="0">
                <a:solidFill>
                  <a:schemeClr val="tx1"/>
                </a:solidFill>
              </a:rPr>
              <a:t>3. Refugee - a person who is residing outside the country of his or her origin due to fear of persecution for reasons of race, religion, nationality, membership in a particular social group, or political opinion. </a:t>
            </a:r>
          </a:p>
          <a:p>
            <a:pPr marL="0" indent="0" algn="just">
              <a:lnSpc>
                <a:spcPct val="120000"/>
              </a:lnSpc>
              <a:spcBef>
                <a:spcPts val="0"/>
              </a:spcBef>
              <a:buClrTx/>
              <a:buNone/>
            </a:pPr>
            <a:r>
              <a:rPr lang="en-US" sz="2200" dirty="0">
                <a:solidFill>
                  <a:schemeClr val="tx1"/>
                </a:solidFill>
              </a:rPr>
              <a:t>4. Internally Displaced Person (</a:t>
            </a:r>
            <a:r>
              <a:rPr lang="en-US" sz="2200" dirty="0" err="1">
                <a:solidFill>
                  <a:schemeClr val="tx1"/>
                </a:solidFill>
              </a:rPr>
              <a:t>IDP</a:t>
            </a:r>
            <a:r>
              <a:rPr lang="en-US" sz="2200" dirty="0">
                <a:solidFill>
                  <a:schemeClr val="tx1"/>
                </a:solidFill>
              </a:rPr>
              <a:t>) - a person who is forced to leave his or her home region because of unfavourable conditions (political, social, environmental, etc.) but does not cross any boundaries. </a:t>
            </a:r>
          </a:p>
          <a:p>
            <a:pPr marL="0" indent="0" algn="just">
              <a:lnSpc>
                <a:spcPct val="120000"/>
              </a:lnSpc>
              <a:spcBef>
                <a:spcPts val="0"/>
              </a:spcBef>
              <a:buClrTx/>
              <a:buNone/>
            </a:pPr>
            <a:r>
              <a:rPr lang="en-US" sz="2200" dirty="0">
                <a:solidFill>
                  <a:schemeClr val="tx1"/>
                </a:solidFill>
              </a:rPr>
              <a:t>5. Migration Stream - a group migration from a particular country, region, or city to a certain destination.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092385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200" b="1" dirty="0">
                <a:solidFill>
                  <a:schemeClr val="tx1"/>
                </a:solidFill>
              </a:rPr>
              <a:t>SOURCES OF MIGRATION DATA </a:t>
            </a:r>
          </a:p>
          <a:p>
            <a:pPr marL="0" indent="0" algn="just">
              <a:lnSpc>
                <a:spcPct val="120000"/>
              </a:lnSpc>
              <a:spcBef>
                <a:spcPts val="0"/>
              </a:spcBef>
              <a:buClrTx/>
              <a:buNone/>
            </a:pPr>
            <a:r>
              <a:rPr lang="en-US" sz="2200" dirty="0">
                <a:solidFill>
                  <a:schemeClr val="tx1"/>
                </a:solidFill>
              </a:rPr>
              <a:t>1) Population censuses </a:t>
            </a:r>
          </a:p>
          <a:p>
            <a:pPr marL="0" indent="0" algn="just">
              <a:lnSpc>
                <a:spcPct val="120000"/>
              </a:lnSpc>
              <a:spcBef>
                <a:spcPts val="0"/>
              </a:spcBef>
              <a:buClrTx/>
              <a:buNone/>
            </a:pPr>
            <a:r>
              <a:rPr lang="en-US" sz="2200" dirty="0">
                <a:solidFill>
                  <a:schemeClr val="tx1"/>
                </a:solidFill>
              </a:rPr>
              <a:t>2) Population registers </a:t>
            </a:r>
          </a:p>
          <a:p>
            <a:pPr marL="0" indent="0" algn="just">
              <a:lnSpc>
                <a:spcPct val="120000"/>
              </a:lnSpc>
              <a:spcBef>
                <a:spcPts val="0"/>
              </a:spcBef>
              <a:buClrTx/>
              <a:buNone/>
            </a:pPr>
            <a:r>
              <a:rPr lang="en-US" sz="2200" dirty="0">
                <a:solidFill>
                  <a:schemeClr val="tx1"/>
                </a:solidFill>
              </a:rPr>
              <a:t>3) Sample surveys </a:t>
            </a:r>
          </a:p>
          <a:p>
            <a:pPr marL="0" indent="0" algn="just">
              <a:lnSpc>
                <a:spcPct val="120000"/>
              </a:lnSpc>
              <a:spcBef>
                <a:spcPts val="0"/>
              </a:spcBef>
              <a:buClrTx/>
              <a:buNone/>
            </a:pPr>
            <a:r>
              <a:rPr lang="en-US" sz="2200" dirty="0">
                <a:solidFill>
                  <a:schemeClr val="tx1"/>
                </a:solidFill>
              </a:rPr>
              <a:t>4) International migration statistics records </a:t>
            </a:r>
          </a:p>
          <a:p>
            <a:pPr marL="0" indent="0" algn="just">
              <a:lnSpc>
                <a:spcPct val="120000"/>
              </a:lnSpc>
              <a:spcBef>
                <a:spcPts val="0"/>
              </a:spcBef>
              <a:buClrTx/>
              <a:buNone/>
            </a:pPr>
            <a:r>
              <a:rPr lang="en-US" sz="2200" dirty="0">
                <a:solidFill>
                  <a:schemeClr val="tx1"/>
                </a:solidFill>
              </a:rPr>
              <a:t>5) Other sources </a:t>
            </a:r>
          </a:p>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THEORIES OF MIGRATION </a:t>
            </a:r>
          </a:p>
          <a:p>
            <a:pPr marL="0" indent="0" algn="just">
              <a:lnSpc>
                <a:spcPct val="120000"/>
              </a:lnSpc>
              <a:spcBef>
                <a:spcPts val="0"/>
              </a:spcBef>
              <a:buClrTx/>
              <a:buNone/>
            </a:pPr>
            <a:r>
              <a:rPr lang="en-US" sz="2500" b="1" dirty="0">
                <a:solidFill>
                  <a:schemeClr val="tx1"/>
                </a:solidFill>
              </a:rPr>
              <a:t>1.	Push and Pull Theory </a:t>
            </a:r>
          </a:p>
          <a:p>
            <a:pPr algn="just">
              <a:lnSpc>
                <a:spcPct val="120000"/>
              </a:lnSpc>
              <a:spcBef>
                <a:spcPts val="0"/>
              </a:spcBef>
              <a:buClrTx/>
              <a:buFont typeface="Wingdings" panose="05000000000000000000" pitchFamily="2" charset="2"/>
              <a:buChar char="q"/>
            </a:pPr>
            <a:r>
              <a:rPr lang="en-US" sz="2500" dirty="0">
                <a:solidFill>
                  <a:schemeClr val="tx1"/>
                </a:solidFill>
              </a:rPr>
              <a:t>Globalization, economic crises, political instability, conflicts, civil wars, ethnic cleanings, social inequality, the development of market economy, gender discrimination, the wider processes of transformation </a:t>
            </a:r>
          </a:p>
          <a:p>
            <a:pPr marL="0" indent="0" algn="just">
              <a:lnSpc>
                <a:spcPct val="120000"/>
              </a:lnSpc>
              <a:spcBef>
                <a:spcPts val="0"/>
              </a:spcBef>
              <a:buClrTx/>
              <a:buNone/>
            </a:pPr>
            <a:r>
              <a:rPr lang="en-US" sz="2500" b="1" dirty="0">
                <a:solidFill>
                  <a:schemeClr val="tx1"/>
                </a:solidFill>
              </a:rPr>
              <a:t>2. Classical Immigration Theory </a:t>
            </a:r>
          </a:p>
          <a:p>
            <a:pPr algn="just">
              <a:lnSpc>
                <a:spcPct val="120000"/>
              </a:lnSpc>
              <a:spcBef>
                <a:spcPts val="0"/>
              </a:spcBef>
              <a:buClrTx/>
              <a:buFont typeface="Wingdings" panose="05000000000000000000" pitchFamily="2" charset="2"/>
              <a:buChar char="q"/>
            </a:pPr>
            <a:r>
              <a:rPr lang="en-US" sz="2500" dirty="0">
                <a:solidFill>
                  <a:schemeClr val="tx1"/>
                </a:solidFill>
              </a:rPr>
              <a:t>Each migrant rational human being chooses optimum combination of wage rates, job security, and costs of travel (human capital approach series of investments in education, skills, material cost of traveling, maintenance while looking for work, learning new language/culture, difficulty in experiencing new labour market, psychological costs cutting old ties, marginal analysis, weighing costs and rewards).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241970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3.	Neo-Classical Theory </a:t>
            </a:r>
          </a:p>
          <a:p>
            <a:pPr algn="just">
              <a:lnSpc>
                <a:spcPct val="120000"/>
              </a:lnSpc>
              <a:spcBef>
                <a:spcPts val="0"/>
              </a:spcBef>
              <a:buClrTx/>
              <a:buFont typeface="Wingdings" panose="05000000000000000000" pitchFamily="2" charset="2"/>
              <a:buChar char="q"/>
            </a:pPr>
            <a:r>
              <a:rPr lang="en-US" sz="2200" dirty="0">
                <a:solidFill>
                  <a:schemeClr val="tx1"/>
                </a:solidFill>
              </a:rPr>
              <a:t> 	Postulated by E.G. </a:t>
            </a:r>
            <a:r>
              <a:rPr lang="en-US" sz="2200" dirty="0" err="1">
                <a:solidFill>
                  <a:schemeClr val="tx1"/>
                </a:solidFill>
              </a:rPr>
              <a:t>Ravestein</a:t>
            </a:r>
            <a:r>
              <a:rPr lang="en-US" sz="2200" dirty="0">
                <a:solidFill>
                  <a:schemeClr val="tx1"/>
                </a:solidFill>
              </a:rPr>
              <a:t> (1885) </a:t>
            </a:r>
          </a:p>
          <a:p>
            <a:pPr algn="just">
              <a:lnSpc>
                <a:spcPct val="120000"/>
              </a:lnSpc>
              <a:spcBef>
                <a:spcPts val="0"/>
              </a:spcBef>
              <a:buClrTx/>
              <a:buFont typeface="Wingdings" panose="05000000000000000000" pitchFamily="2" charset="2"/>
              <a:buChar char="q"/>
            </a:pPr>
            <a:r>
              <a:rPr lang="en-US" sz="2200" dirty="0">
                <a:solidFill>
                  <a:schemeClr val="tx1"/>
                </a:solidFill>
              </a:rPr>
              <a:t> 	Demand of Western European countries for foreign migrant workers; if what counted were wage differentials, then poorest would want to move first </a:t>
            </a:r>
          </a:p>
          <a:p>
            <a:pPr marL="0" indent="0" algn="just">
              <a:lnSpc>
                <a:spcPct val="120000"/>
              </a:lnSpc>
              <a:spcBef>
                <a:spcPts val="0"/>
              </a:spcBef>
              <a:buClrTx/>
              <a:buNone/>
            </a:pPr>
            <a:r>
              <a:rPr lang="en-US" sz="2200" b="1" dirty="0">
                <a:solidFill>
                  <a:schemeClr val="tx1"/>
                </a:solidFill>
              </a:rPr>
              <a:t>4.	New Economic of Migration Theory </a:t>
            </a:r>
          </a:p>
          <a:p>
            <a:pPr algn="just">
              <a:lnSpc>
                <a:spcPct val="120000"/>
              </a:lnSpc>
              <a:spcBef>
                <a:spcPts val="0"/>
              </a:spcBef>
              <a:buClrTx/>
              <a:buFont typeface="Wingdings" panose="05000000000000000000" pitchFamily="2" charset="2"/>
              <a:buChar char="q"/>
            </a:pPr>
            <a:r>
              <a:rPr lang="en-US" sz="2200" dirty="0">
                <a:solidFill>
                  <a:schemeClr val="tx1"/>
                </a:solidFill>
              </a:rPr>
              <a:t> 	Migration decisions are not made by isolated individuals but by larger units of related people-typically families or households </a:t>
            </a:r>
          </a:p>
          <a:p>
            <a:pPr marL="0" indent="0" algn="just">
              <a:lnSpc>
                <a:spcPct val="120000"/>
              </a:lnSpc>
              <a:spcBef>
                <a:spcPts val="0"/>
              </a:spcBef>
              <a:buClrTx/>
              <a:buNone/>
            </a:pPr>
            <a:r>
              <a:rPr lang="en-US" sz="2200" b="1" dirty="0">
                <a:solidFill>
                  <a:schemeClr val="tx1"/>
                </a:solidFill>
              </a:rPr>
              <a:t>5.	World Systems Theory </a:t>
            </a:r>
          </a:p>
          <a:p>
            <a:pPr algn="just">
              <a:lnSpc>
                <a:spcPct val="120000"/>
              </a:lnSpc>
              <a:spcBef>
                <a:spcPts val="0"/>
              </a:spcBef>
              <a:buClrTx/>
              <a:buFont typeface="Wingdings" panose="05000000000000000000" pitchFamily="2" charset="2"/>
              <a:buChar char="q"/>
            </a:pPr>
            <a:r>
              <a:rPr lang="en-US" sz="2200" dirty="0">
                <a:solidFill>
                  <a:schemeClr val="tx1"/>
                </a:solidFill>
              </a:rPr>
              <a:t>States that international migration has little to do with wage rates or employment differentials between states but follows the dynamics of market creation and the structure of the global economy. </a:t>
            </a:r>
          </a:p>
          <a:p>
            <a:pPr marL="0" indent="0" algn="just">
              <a:lnSpc>
                <a:spcPct val="120000"/>
              </a:lnSpc>
              <a:spcBef>
                <a:spcPts val="0"/>
              </a:spcBef>
              <a:buClrTx/>
              <a:buNone/>
            </a:pPr>
            <a:r>
              <a:rPr lang="en-US" sz="2200" b="1" dirty="0">
                <a:solidFill>
                  <a:schemeClr val="tx1"/>
                </a:solidFill>
              </a:rPr>
              <a:t>6.	Systems and Networks Theory </a:t>
            </a:r>
          </a:p>
          <a:p>
            <a:pPr algn="just">
              <a:lnSpc>
                <a:spcPct val="120000"/>
              </a:lnSpc>
              <a:spcBef>
                <a:spcPts val="0"/>
              </a:spcBef>
              <a:buClrTx/>
              <a:buFont typeface="Wingdings" panose="05000000000000000000" pitchFamily="2" charset="2"/>
              <a:buChar char="q"/>
            </a:pPr>
            <a:r>
              <a:rPr lang="en-US" sz="2200" dirty="0">
                <a:solidFill>
                  <a:schemeClr val="tx1"/>
                </a:solidFill>
              </a:rPr>
              <a:t> 	Multiple analytical focus on structure, linkage and process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94844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lnSpcReduction="20000"/>
          </a:bodyPr>
          <a:lstStyle/>
          <a:p>
            <a:pPr marL="0" indent="0" algn="just">
              <a:lnSpc>
                <a:spcPct val="120000"/>
              </a:lnSpc>
              <a:spcBef>
                <a:spcPts val="0"/>
              </a:spcBef>
              <a:buClrTx/>
              <a:buNone/>
            </a:pPr>
            <a:r>
              <a:rPr lang="en-US" sz="2200" b="1" dirty="0">
                <a:solidFill>
                  <a:schemeClr val="tx1"/>
                </a:solidFill>
              </a:rPr>
              <a:t>7.	Micro theories of migration </a:t>
            </a:r>
          </a:p>
          <a:p>
            <a:pPr algn="just">
              <a:lnSpc>
                <a:spcPct val="120000"/>
              </a:lnSpc>
              <a:spcBef>
                <a:spcPts val="0"/>
              </a:spcBef>
              <a:buClrTx/>
              <a:buFont typeface="Wingdings" panose="05000000000000000000" pitchFamily="2" charset="2"/>
              <a:buChar char="q"/>
            </a:pPr>
            <a:r>
              <a:rPr lang="en-US" sz="2200" dirty="0">
                <a:solidFill>
                  <a:schemeClr val="tx1"/>
                </a:solidFill>
              </a:rPr>
              <a:t> 	Movement of people at a family level or individual level </a:t>
            </a:r>
          </a:p>
          <a:p>
            <a:pPr marL="0" indent="0" algn="just">
              <a:lnSpc>
                <a:spcPct val="120000"/>
              </a:lnSpc>
              <a:spcBef>
                <a:spcPts val="0"/>
              </a:spcBef>
              <a:buClrTx/>
              <a:buNone/>
            </a:pPr>
            <a:r>
              <a:rPr lang="en-US" sz="2200" b="1" dirty="0">
                <a:solidFill>
                  <a:schemeClr val="tx1"/>
                </a:solidFill>
              </a:rPr>
              <a:t>8.	 Macro theories of migration </a:t>
            </a:r>
          </a:p>
          <a:p>
            <a:pPr algn="just">
              <a:lnSpc>
                <a:spcPct val="120000"/>
              </a:lnSpc>
              <a:spcBef>
                <a:spcPts val="0"/>
              </a:spcBef>
              <a:buClrTx/>
              <a:buFont typeface="Wingdings" panose="05000000000000000000" pitchFamily="2" charset="2"/>
              <a:buChar char="q"/>
            </a:pPr>
            <a:r>
              <a:rPr lang="en-US" sz="2200" dirty="0">
                <a:solidFill>
                  <a:schemeClr val="tx1"/>
                </a:solidFill>
              </a:rPr>
              <a:t> 	The focus is on identifying patterns and trends in migration. </a:t>
            </a:r>
          </a:p>
          <a:p>
            <a:pPr marL="0" indent="0" algn="just">
              <a:lnSpc>
                <a:spcPct val="120000"/>
              </a:lnSpc>
              <a:spcBef>
                <a:spcPts val="0"/>
              </a:spcBef>
              <a:buClrTx/>
              <a:buNone/>
            </a:pPr>
            <a:r>
              <a:rPr lang="en-US" sz="2200" b="1" dirty="0">
                <a:solidFill>
                  <a:schemeClr val="tx1"/>
                </a:solidFill>
              </a:rPr>
              <a:t>9.	 </a:t>
            </a:r>
            <a:r>
              <a:rPr lang="en-US" sz="2200" b="1" dirty="0" err="1">
                <a:solidFill>
                  <a:schemeClr val="tx1"/>
                </a:solidFill>
              </a:rPr>
              <a:t>Mesotheories</a:t>
            </a:r>
            <a:r>
              <a:rPr lang="en-US" sz="2200" b="1" dirty="0">
                <a:solidFill>
                  <a:schemeClr val="tx1"/>
                </a:solidFill>
              </a:rPr>
              <a:t> of migration </a:t>
            </a:r>
          </a:p>
          <a:p>
            <a:pPr algn="just">
              <a:lnSpc>
                <a:spcPct val="120000"/>
              </a:lnSpc>
              <a:spcBef>
                <a:spcPts val="0"/>
              </a:spcBef>
              <a:buClrTx/>
              <a:buFont typeface="Wingdings" panose="05000000000000000000" pitchFamily="2" charset="2"/>
              <a:buChar char="q"/>
            </a:pPr>
            <a:r>
              <a:rPr lang="en-US" sz="2200" dirty="0">
                <a:solidFill>
                  <a:schemeClr val="tx1"/>
                </a:solidFill>
              </a:rPr>
              <a:t> 	Tries to integrate micro and macro theory factors. </a:t>
            </a:r>
          </a:p>
          <a:p>
            <a:pPr algn="just">
              <a:lnSpc>
                <a:spcPct val="120000"/>
              </a:lnSpc>
              <a:spcBef>
                <a:spcPts val="0"/>
              </a:spcBef>
              <a:buClrTx/>
              <a:buFont typeface="Wingdings" panose="05000000000000000000" pitchFamily="2" charset="2"/>
              <a:buChar char="q"/>
            </a:pPr>
            <a:r>
              <a:rPr lang="en-US" sz="2200" dirty="0">
                <a:solidFill>
                  <a:schemeClr val="tx1"/>
                </a:solidFill>
              </a:rPr>
              <a:t> 	Awareness of these broad factors is important in decision making at any level. </a:t>
            </a:r>
          </a:p>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MODELS OF MIGRATION </a:t>
            </a:r>
          </a:p>
          <a:p>
            <a:pPr marL="0" indent="0" algn="just">
              <a:lnSpc>
                <a:spcPct val="120000"/>
              </a:lnSpc>
              <a:spcBef>
                <a:spcPts val="0"/>
              </a:spcBef>
              <a:buClrTx/>
              <a:buNone/>
            </a:pPr>
            <a:r>
              <a:rPr lang="en-US" sz="2200" dirty="0">
                <a:solidFill>
                  <a:schemeClr val="tx1"/>
                </a:solidFill>
              </a:rPr>
              <a:t>1) Harris-</a:t>
            </a:r>
            <a:r>
              <a:rPr lang="en-US" sz="2200" dirty="0" err="1">
                <a:solidFill>
                  <a:schemeClr val="tx1"/>
                </a:solidFill>
              </a:rPr>
              <a:t>Todaro</a:t>
            </a:r>
            <a:r>
              <a:rPr lang="en-US" sz="2200" dirty="0">
                <a:solidFill>
                  <a:schemeClr val="tx1"/>
                </a:solidFill>
              </a:rPr>
              <a:t> model </a:t>
            </a:r>
          </a:p>
          <a:p>
            <a:pPr marL="0" indent="0" algn="just">
              <a:lnSpc>
                <a:spcPct val="120000"/>
              </a:lnSpc>
              <a:spcBef>
                <a:spcPts val="0"/>
              </a:spcBef>
              <a:buClrTx/>
              <a:buNone/>
            </a:pPr>
            <a:r>
              <a:rPr lang="en-US" sz="2200" dirty="0">
                <a:solidFill>
                  <a:schemeClr val="tx1"/>
                </a:solidFill>
              </a:rPr>
              <a:t> Migration streams result from actual wage differentials across markets or countries for our purposes that emerge from heterogeneous degrees of labour market tightness </a:t>
            </a:r>
          </a:p>
          <a:p>
            <a:pPr marL="0" indent="0" algn="just">
              <a:lnSpc>
                <a:spcPct val="120000"/>
              </a:lnSpc>
              <a:spcBef>
                <a:spcPts val="0"/>
              </a:spcBef>
              <a:buClrTx/>
              <a:buNone/>
            </a:pPr>
            <a:r>
              <a:rPr lang="en-US" sz="2200" dirty="0">
                <a:solidFill>
                  <a:schemeClr val="tx1"/>
                </a:solidFill>
              </a:rPr>
              <a:t>2) Lewis Model </a:t>
            </a:r>
          </a:p>
          <a:p>
            <a:pPr marL="0" indent="0" algn="just">
              <a:lnSpc>
                <a:spcPct val="120000"/>
              </a:lnSpc>
              <a:spcBef>
                <a:spcPts val="0"/>
              </a:spcBef>
              <a:buClrTx/>
              <a:buNone/>
            </a:pPr>
            <a:r>
              <a:rPr lang="en-US" sz="2200" dirty="0">
                <a:solidFill>
                  <a:schemeClr val="tx1"/>
                </a:solidFill>
              </a:rPr>
              <a:t>Lewis (1954) – explains transition from a stagnating economy based on traditional rural sector to a growing economy driven by development of modern urban sector. </a:t>
            </a:r>
          </a:p>
          <a:p>
            <a:pPr marL="0" indent="0" algn="just">
              <a:lnSpc>
                <a:spcPct val="120000"/>
              </a:lnSpc>
              <a:spcBef>
                <a:spcPts val="0"/>
              </a:spcBef>
              <a:buClrTx/>
              <a:buNone/>
            </a:pPr>
            <a:r>
              <a:rPr lang="en-US" sz="2200" dirty="0">
                <a:solidFill>
                  <a:schemeClr val="tx1"/>
                </a:solidFill>
              </a:rPr>
              <a:t>3) Pull–Push model </a:t>
            </a:r>
          </a:p>
          <a:p>
            <a:pPr marL="0" indent="0" algn="just">
              <a:lnSpc>
                <a:spcPct val="120000"/>
              </a:lnSpc>
              <a:spcBef>
                <a:spcPts val="0"/>
              </a:spcBef>
              <a:buClrTx/>
              <a:buNone/>
            </a:pPr>
            <a:r>
              <a:rPr lang="en-US" sz="2200" dirty="0">
                <a:solidFill>
                  <a:schemeClr val="tx1"/>
                </a:solidFill>
              </a:rPr>
              <a:t>Certain factors at the area of origin, push people and certain factors at the area of destination pull people</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5919475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dirty="0">
                <a:solidFill>
                  <a:srgbClr val="0070C0"/>
                </a:solidFill>
              </a:rPr>
              <a:t>FORMS OF MIGRATION </a:t>
            </a:r>
          </a:p>
          <a:p>
            <a:pPr algn="just">
              <a:lnSpc>
                <a:spcPct val="120000"/>
              </a:lnSpc>
              <a:spcBef>
                <a:spcPts val="0"/>
              </a:spcBef>
              <a:buClrTx/>
              <a:buFont typeface="Wingdings" panose="05000000000000000000" pitchFamily="2" charset="2"/>
              <a:buChar char="q"/>
            </a:pPr>
            <a:r>
              <a:rPr lang="en-US" sz="2200" dirty="0">
                <a:solidFill>
                  <a:schemeClr val="tx1"/>
                </a:solidFill>
              </a:rPr>
              <a:t>Forms of migration include </a:t>
            </a:r>
          </a:p>
          <a:p>
            <a:pPr marL="0" indent="0" algn="just">
              <a:lnSpc>
                <a:spcPct val="120000"/>
              </a:lnSpc>
              <a:spcBef>
                <a:spcPts val="0"/>
              </a:spcBef>
              <a:buClrTx/>
              <a:buNone/>
            </a:pPr>
            <a:r>
              <a:rPr lang="en-US" sz="2200" dirty="0">
                <a:solidFill>
                  <a:schemeClr val="tx1"/>
                </a:solidFill>
              </a:rPr>
              <a:t>1) </a:t>
            </a:r>
            <a:r>
              <a:rPr lang="en-US" sz="2200" u="sng" dirty="0">
                <a:solidFill>
                  <a:schemeClr val="tx1"/>
                </a:solidFill>
              </a:rPr>
              <a:t>Internal Migration (migration within a country) </a:t>
            </a:r>
          </a:p>
          <a:p>
            <a:pPr algn="just">
              <a:lnSpc>
                <a:spcPct val="120000"/>
              </a:lnSpc>
              <a:spcBef>
                <a:spcPts val="0"/>
              </a:spcBef>
              <a:buClrTx/>
              <a:buFont typeface="Wingdings" panose="05000000000000000000" pitchFamily="2" charset="2"/>
              <a:buChar char="q"/>
            </a:pPr>
            <a:r>
              <a:rPr lang="en-US" sz="2200" dirty="0">
                <a:solidFill>
                  <a:schemeClr val="tx1"/>
                </a:solidFill>
              </a:rPr>
              <a:t> 	Moving to a new home within a state or country </a:t>
            </a:r>
          </a:p>
          <a:p>
            <a:pPr marL="0" indent="0" algn="just">
              <a:lnSpc>
                <a:spcPct val="120000"/>
              </a:lnSpc>
              <a:spcBef>
                <a:spcPts val="0"/>
              </a:spcBef>
              <a:buClrTx/>
              <a:buNone/>
            </a:pPr>
            <a:r>
              <a:rPr lang="en-US" sz="2200" dirty="0">
                <a:solidFill>
                  <a:schemeClr val="tx1"/>
                </a:solidFill>
              </a:rPr>
              <a:t>2) </a:t>
            </a:r>
            <a:r>
              <a:rPr lang="en-US" sz="2200" u="sng" dirty="0">
                <a:solidFill>
                  <a:schemeClr val="tx1"/>
                </a:solidFill>
              </a:rPr>
              <a:t>External or International migration (migration between countries) </a:t>
            </a:r>
          </a:p>
          <a:p>
            <a:pPr algn="just">
              <a:lnSpc>
                <a:spcPct val="120000"/>
              </a:lnSpc>
              <a:spcBef>
                <a:spcPts val="0"/>
              </a:spcBef>
              <a:buClrTx/>
              <a:buFont typeface="Wingdings" panose="05000000000000000000" pitchFamily="2" charset="2"/>
              <a:buChar char="q"/>
            </a:pPr>
            <a:r>
              <a:rPr lang="en-US" sz="2200" dirty="0">
                <a:solidFill>
                  <a:schemeClr val="tx1"/>
                </a:solidFill>
              </a:rPr>
              <a:t> 	Moving to a new home in a different state, country, or continent. </a:t>
            </a:r>
          </a:p>
          <a:p>
            <a:pPr algn="just">
              <a:lnSpc>
                <a:spcPct val="120000"/>
              </a:lnSpc>
              <a:spcBef>
                <a:spcPts val="0"/>
              </a:spcBef>
              <a:buClrTx/>
              <a:buFont typeface="Wingdings" panose="05000000000000000000" pitchFamily="2" charset="2"/>
              <a:buChar char="q"/>
            </a:pPr>
            <a:r>
              <a:rPr lang="en-US" sz="2200" dirty="0">
                <a:solidFill>
                  <a:schemeClr val="tx1"/>
                </a:solidFill>
              </a:rPr>
              <a:t> 	Immigration - moving into a new country </a:t>
            </a:r>
          </a:p>
          <a:p>
            <a:pPr algn="just">
              <a:lnSpc>
                <a:spcPct val="120000"/>
              </a:lnSpc>
              <a:spcBef>
                <a:spcPts val="0"/>
              </a:spcBef>
              <a:buClrTx/>
              <a:buFont typeface="Wingdings" panose="05000000000000000000" pitchFamily="2" charset="2"/>
              <a:buChar char="q"/>
            </a:pPr>
            <a:r>
              <a:rPr lang="en-US" sz="2200" dirty="0">
                <a:solidFill>
                  <a:schemeClr val="tx1"/>
                </a:solidFill>
              </a:rPr>
              <a:t> 	Emigration - leaving one country to move to another </a:t>
            </a:r>
          </a:p>
          <a:p>
            <a:pPr marL="0" indent="0" algn="just">
              <a:lnSpc>
                <a:spcPct val="120000"/>
              </a:lnSpc>
              <a:spcBef>
                <a:spcPts val="0"/>
              </a:spcBef>
              <a:buClrTx/>
              <a:buNone/>
            </a:pPr>
            <a:r>
              <a:rPr lang="en-US" sz="2200" b="1" dirty="0">
                <a:solidFill>
                  <a:schemeClr val="tx1"/>
                </a:solidFill>
              </a:rPr>
              <a:t>Forms of Internal Migration</a:t>
            </a:r>
          </a:p>
          <a:p>
            <a:pPr marL="0" indent="0" algn="just">
              <a:lnSpc>
                <a:spcPct val="120000"/>
              </a:lnSpc>
              <a:spcBef>
                <a:spcPts val="0"/>
              </a:spcBef>
              <a:buClrTx/>
              <a:buNone/>
            </a:pPr>
            <a:r>
              <a:rPr lang="en-US" sz="2200" dirty="0" err="1">
                <a:solidFill>
                  <a:schemeClr val="tx1"/>
                </a:solidFill>
              </a:rPr>
              <a:t>i</a:t>
            </a:r>
            <a:r>
              <a:rPr lang="en-US" sz="2200" dirty="0">
                <a:solidFill>
                  <a:schemeClr val="tx1"/>
                </a:solidFill>
              </a:rPr>
              <a:t>) Rural to Urban (Rural – urban migration) </a:t>
            </a:r>
          </a:p>
          <a:p>
            <a:pPr marL="0" indent="0" algn="just">
              <a:lnSpc>
                <a:spcPct val="120000"/>
              </a:lnSpc>
              <a:spcBef>
                <a:spcPts val="0"/>
              </a:spcBef>
              <a:buClrTx/>
              <a:buNone/>
            </a:pPr>
            <a:r>
              <a:rPr lang="en-US" sz="2200" dirty="0">
                <a:solidFill>
                  <a:schemeClr val="tx1"/>
                </a:solidFill>
              </a:rPr>
              <a:t>ii) Urban to Rural (Urban – rural migration) </a:t>
            </a:r>
          </a:p>
          <a:p>
            <a:pPr marL="0" indent="0" algn="just">
              <a:lnSpc>
                <a:spcPct val="120000"/>
              </a:lnSpc>
              <a:spcBef>
                <a:spcPts val="0"/>
              </a:spcBef>
              <a:buClrTx/>
              <a:buNone/>
            </a:pPr>
            <a:r>
              <a:rPr lang="en-US" sz="2200" dirty="0">
                <a:solidFill>
                  <a:schemeClr val="tx1"/>
                </a:solidFill>
              </a:rPr>
              <a:t>iii) Rural to Rural (Inter- rural migration) </a:t>
            </a:r>
          </a:p>
          <a:p>
            <a:pPr marL="0" indent="0" algn="just">
              <a:lnSpc>
                <a:spcPct val="120000"/>
              </a:lnSpc>
              <a:spcBef>
                <a:spcPts val="0"/>
              </a:spcBef>
              <a:buClrTx/>
              <a:buNone/>
            </a:pPr>
            <a:r>
              <a:rPr lang="en-US" sz="2200" dirty="0">
                <a:solidFill>
                  <a:schemeClr val="tx1"/>
                </a:solidFill>
              </a:rPr>
              <a:t>iv) Urban to Urban (Inter – urban migration)</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51562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Forms of International Migration </a:t>
            </a:r>
          </a:p>
          <a:p>
            <a:pPr marL="0" indent="0" algn="just">
              <a:lnSpc>
                <a:spcPct val="120000"/>
              </a:lnSpc>
              <a:spcBef>
                <a:spcPts val="0"/>
              </a:spcBef>
              <a:buClrTx/>
              <a:buNone/>
            </a:pPr>
            <a:r>
              <a:rPr lang="en-US" sz="2400" dirty="0" err="1">
                <a:solidFill>
                  <a:schemeClr val="tx1"/>
                </a:solidFill>
              </a:rPr>
              <a:t>i</a:t>
            </a:r>
            <a:r>
              <a:rPr lang="en-US" sz="2400" dirty="0">
                <a:solidFill>
                  <a:schemeClr val="tx1"/>
                </a:solidFill>
              </a:rPr>
              <a:t>) Developing country to Developed </a:t>
            </a:r>
          </a:p>
          <a:p>
            <a:pPr marL="0" indent="0" algn="just">
              <a:lnSpc>
                <a:spcPct val="120000"/>
              </a:lnSpc>
              <a:spcBef>
                <a:spcPts val="0"/>
              </a:spcBef>
              <a:buClrTx/>
              <a:buNone/>
            </a:pPr>
            <a:r>
              <a:rPr lang="en-US" sz="2400" dirty="0">
                <a:solidFill>
                  <a:schemeClr val="tx1"/>
                </a:solidFill>
              </a:rPr>
              <a:t>ii) Developing to Developing country </a:t>
            </a:r>
          </a:p>
          <a:p>
            <a:pPr marL="0" indent="0" algn="just">
              <a:lnSpc>
                <a:spcPct val="120000"/>
              </a:lnSpc>
              <a:spcBef>
                <a:spcPts val="0"/>
              </a:spcBef>
              <a:buClrTx/>
              <a:buNone/>
            </a:pPr>
            <a:r>
              <a:rPr lang="en-US" sz="2400" dirty="0">
                <a:solidFill>
                  <a:schemeClr val="tx1"/>
                </a:solidFill>
              </a:rPr>
              <a:t>iii) Developed to Developing country </a:t>
            </a:r>
          </a:p>
          <a:p>
            <a:pPr marL="0" indent="0" algn="just">
              <a:lnSpc>
                <a:spcPct val="120000"/>
              </a:lnSpc>
              <a:spcBef>
                <a:spcPts val="0"/>
              </a:spcBef>
              <a:buClrTx/>
              <a:buNone/>
            </a:pPr>
            <a:r>
              <a:rPr lang="en-US" sz="2400" dirty="0">
                <a:solidFill>
                  <a:schemeClr val="tx1"/>
                </a:solidFill>
              </a:rPr>
              <a:t>iv) Developed to developed country </a:t>
            </a:r>
          </a:p>
          <a:p>
            <a:pPr marL="0" indent="0" algn="just">
              <a:lnSpc>
                <a:spcPct val="120000"/>
              </a:lnSpc>
              <a:spcBef>
                <a:spcPts val="0"/>
              </a:spcBef>
              <a:buClrTx/>
              <a:buNone/>
            </a:pPr>
            <a:r>
              <a:rPr lang="en-US" sz="2400" b="1" dirty="0">
                <a:solidFill>
                  <a:schemeClr val="tx1"/>
                </a:solidFill>
              </a:rPr>
              <a:t>Other Forms of Migration </a:t>
            </a:r>
          </a:p>
          <a:p>
            <a:pPr marL="0" indent="0" algn="just">
              <a:lnSpc>
                <a:spcPct val="120000"/>
              </a:lnSpc>
              <a:spcBef>
                <a:spcPts val="0"/>
              </a:spcBef>
              <a:buClrTx/>
              <a:buNone/>
            </a:pPr>
            <a:r>
              <a:rPr lang="en-US" sz="2400" dirty="0" err="1">
                <a:solidFill>
                  <a:schemeClr val="tx1"/>
                </a:solidFill>
              </a:rPr>
              <a:t>i</a:t>
            </a:r>
            <a:r>
              <a:rPr lang="en-US" sz="2400" dirty="0">
                <a:solidFill>
                  <a:schemeClr val="tx1"/>
                </a:solidFill>
              </a:rPr>
              <a:t>)  Population transfer </a:t>
            </a:r>
          </a:p>
          <a:p>
            <a:pPr marL="0" indent="0" algn="just">
              <a:lnSpc>
                <a:spcPct val="120000"/>
              </a:lnSpc>
              <a:spcBef>
                <a:spcPts val="0"/>
              </a:spcBef>
              <a:buClrTx/>
              <a:buNone/>
            </a:pPr>
            <a:r>
              <a:rPr lang="en-US" sz="2400" dirty="0">
                <a:solidFill>
                  <a:schemeClr val="tx1"/>
                </a:solidFill>
              </a:rPr>
              <a:t>ii)Impelled migration (also called "reluctant" or "imposed" migration) </a:t>
            </a:r>
          </a:p>
          <a:p>
            <a:pPr marL="0" indent="0" algn="just">
              <a:lnSpc>
                <a:spcPct val="120000"/>
              </a:lnSpc>
              <a:spcBef>
                <a:spcPts val="0"/>
              </a:spcBef>
              <a:buClrTx/>
              <a:buNone/>
            </a:pPr>
            <a:r>
              <a:rPr lang="en-US" sz="2400" dirty="0">
                <a:solidFill>
                  <a:schemeClr val="tx1"/>
                </a:solidFill>
              </a:rPr>
              <a:t>iii) Step migration </a:t>
            </a:r>
          </a:p>
          <a:p>
            <a:pPr marL="0" indent="0" algn="just">
              <a:lnSpc>
                <a:spcPct val="120000"/>
              </a:lnSpc>
              <a:spcBef>
                <a:spcPts val="0"/>
              </a:spcBef>
              <a:buClrTx/>
              <a:buNone/>
            </a:pPr>
            <a:r>
              <a:rPr lang="en-US" sz="2400" dirty="0">
                <a:solidFill>
                  <a:schemeClr val="tx1"/>
                </a:solidFill>
              </a:rPr>
              <a:t>iv) Chain migration </a:t>
            </a:r>
          </a:p>
          <a:p>
            <a:pPr marL="0" indent="0" algn="just">
              <a:lnSpc>
                <a:spcPct val="120000"/>
              </a:lnSpc>
              <a:spcBef>
                <a:spcPts val="0"/>
              </a:spcBef>
              <a:buClrTx/>
              <a:buNone/>
            </a:pPr>
            <a:r>
              <a:rPr lang="en-US" sz="2400" dirty="0">
                <a:solidFill>
                  <a:schemeClr val="tx1"/>
                </a:solidFill>
              </a:rPr>
              <a:t>v) Return migration </a:t>
            </a:r>
          </a:p>
          <a:p>
            <a:pPr marL="0" indent="0" algn="just">
              <a:lnSpc>
                <a:spcPct val="120000"/>
              </a:lnSpc>
              <a:spcBef>
                <a:spcPts val="0"/>
              </a:spcBef>
              <a:buClrTx/>
              <a:buNone/>
            </a:pPr>
            <a:r>
              <a:rPr lang="en-US" sz="2400" dirty="0">
                <a:solidFill>
                  <a:schemeClr val="tx1"/>
                </a:solidFill>
              </a:rPr>
              <a:t>vi) Seasonal migration </a:t>
            </a:r>
          </a:p>
          <a:p>
            <a:pPr marL="0" indent="0" algn="just">
              <a:lnSpc>
                <a:spcPct val="120000"/>
              </a:lnSpc>
              <a:spcBef>
                <a:spcPts val="0"/>
              </a:spcBef>
              <a:buClrTx/>
              <a:buNone/>
            </a:pPr>
            <a:r>
              <a:rPr lang="en-US" sz="2400" dirty="0">
                <a:solidFill>
                  <a:schemeClr val="tx1"/>
                </a:solidFill>
              </a:rPr>
              <a:t>vii) Long-term Migration. </a:t>
            </a:r>
          </a:p>
          <a:p>
            <a:pPr marL="0" indent="0" algn="just">
              <a:lnSpc>
                <a:spcPct val="120000"/>
              </a:lnSpc>
              <a:spcBef>
                <a:spcPts val="0"/>
              </a:spcBef>
              <a:buClrTx/>
              <a:buNone/>
            </a:pPr>
            <a:r>
              <a:rPr lang="en-US" sz="2400" dirty="0">
                <a:solidFill>
                  <a:schemeClr val="tx1"/>
                </a:solidFill>
              </a:rPr>
              <a:t>viii)Temporary Migration.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06564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HEALTH CONSEQUENCES OF MIGRATION </a:t>
            </a:r>
          </a:p>
          <a:p>
            <a:pPr marL="0" indent="0" algn="just">
              <a:lnSpc>
                <a:spcPct val="120000"/>
              </a:lnSpc>
              <a:spcBef>
                <a:spcPts val="0"/>
              </a:spcBef>
              <a:buClrTx/>
              <a:buNone/>
            </a:pPr>
            <a:r>
              <a:rPr lang="en-US" sz="2400" dirty="0">
                <a:solidFill>
                  <a:schemeClr val="tx1"/>
                </a:solidFill>
              </a:rPr>
              <a:t>1) Immunization </a:t>
            </a:r>
          </a:p>
          <a:p>
            <a:pPr marL="0" indent="0" algn="just">
              <a:lnSpc>
                <a:spcPct val="120000"/>
              </a:lnSpc>
              <a:spcBef>
                <a:spcPts val="0"/>
              </a:spcBef>
              <a:buClrTx/>
              <a:buNone/>
            </a:pPr>
            <a:r>
              <a:rPr lang="en-US" sz="2400" dirty="0">
                <a:solidFill>
                  <a:schemeClr val="tx1"/>
                </a:solidFill>
              </a:rPr>
              <a:t>2) Transporting or spreading disease </a:t>
            </a:r>
          </a:p>
          <a:p>
            <a:pPr marL="0" indent="0" algn="just">
              <a:lnSpc>
                <a:spcPct val="120000"/>
              </a:lnSpc>
              <a:spcBef>
                <a:spcPts val="0"/>
              </a:spcBef>
              <a:buClrTx/>
              <a:buNone/>
            </a:pPr>
            <a:r>
              <a:rPr lang="en-US" sz="2400" dirty="0">
                <a:solidFill>
                  <a:schemeClr val="tx1"/>
                </a:solidFill>
              </a:rPr>
              <a:t>3) Riots and wars </a:t>
            </a:r>
          </a:p>
          <a:p>
            <a:pPr marL="0" indent="0" algn="just">
              <a:lnSpc>
                <a:spcPct val="120000"/>
              </a:lnSpc>
              <a:spcBef>
                <a:spcPts val="0"/>
              </a:spcBef>
              <a:buClrTx/>
              <a:buNone/>
            </a:pPr>
            <a:r>
              <a:rPr lang="en-US" sz="2400" dirty="0">
                <a:solidFill>
                  <a:schemeClr val="tx1"/>
                </a:solidFill>
              </a:rPr>
              <a:t>4) Environmental degradation </a:t>
            </a:r>
          </a:p>
          <a:p>
            <a:pPr marL="0" indent="0" algn="just">
              <a:lnSpc>
                <a:spcPct val="120000"/>
              </a:lnSpc>
              <a:spcBef>
                <a:spcPts val="0"/>
              </a:spcBef>
              <a:buClrTx/>
              <a:buNone/>
            </a:pPr>
            <a:r>
              <a:rPr lang="en-US" sz="2400" dirty="0">
                <a:solidFill>
                  <a:schemeClr val="tx1"/>
                </a:solidFill>
              </a:rPr>
              <a:t>5) Interruption of treatment schedules </a:t>
            </a:r>
          </a:p>
          <a:p>
            <a:pPr marL="0" indent="0" algn="just">
              <a:lnSpc>
                <a:spcPct val="120000"/>
              </a:lnSpc>
              <a:spcBef>
                <a:spcPts val="0"/>
              </a:spcBef>
              <a:buClrTx/>
              <a:buNone/>
            </a:pPr>
            <a:r>
              <a:rPr lang="en-US" sz="2400" dirty="0">
                <a:solidFill>
                  <a:schemeClr val="tx1"/>
                </a:solidFill>
              </a:rPr>
              <a:t>6) Planning </a:t>
            </a:r>
          </a:p>
          <a:p>
            <a:pPr marL="0" indent="0" algn="just">
              <a:lnSpc>
                <a:spcPct val="120000"/>
              </a:lnSpc>
              <a:spcBef>
                <a:spcPts val="0"/>
              </a:spcBef>
              <a:buClrTx/>
              <a:buNone/>
            </a:pPr>
            <a:r>
              <a:rPr lang="en-US" sz="2400" dirty="0">
                <a:solidFill>
                  <a:schemeClr val="tx1"/>
                </a:solidFill>
              </a:rPr>
              <a:t>7) Disease outbreak </a:t>
            </a:r>
          </a:p>
          <a:p>
            <a:pPr marL="0" indent="0" algn="just">
              <a:lnSpc>
                <a:spcPct val="120000"/>
              </a:lnSpc>
              <a:spcBef>
                <a:spcPts val="0"/>
              </a:spcBef>
              <a:buClrTx/>
              <a:buNone/>
            </a:pPr>
            <a:r>
              <a:rPr lang="en-US" sz="2400" b="1" dirty="0">
                <a:solidFill>
                  <a:schemeClr val="tx1"/>
                </a:solidFill>
              </a:rPr>
              <a:t>IMPACTS OF MIGRATION </a:t>
            </a:r>
          </a:p>
          <a:p>
            <a:pPr algn="just">
              <a:lnSpc>
                <a:spcPct val="120000"/>
              </a:lnSpc>
              <a:spcBef>
                <a:spcPts val="0"/>
              </a:spcBef>
              <a:buClrTx/>
              <a:buFont typeface="Wingdings" panose="05000000000000000000" pitchFamily="2" charset="2"/>
              <a:buChar char="q"/>
            </a:pPr>
            <a:r>
              <a:rPr lang="en-US" sz="2400" dirty="0">
                <a:solidFill>
                  <a:schemeClr val="tx1"/>
                </a:solidFill>
              </a:rPr>
              <a:t>Human migration affects population patterns and characteristics, social and cultural patterns and processes, economies, and physical environments. </a:t>
            </a:r>
          </a:p>
          <a:p>
            <a:pPr algn="just">
              <a:lnSpc>
                <a:spcPct val="120000"/>
              </a:lnSpc>
              <a:spcBef>
                <a:spcPts val="0"/>
              </a:spcBef>
              <a:buClrTx/>
              <a:buFont typeface="Wingdings" panose="05000000000000000000" pitchFamily="2" charset="2"/>
              <a:buChar char="q"/>
            </a:pPr>
            <a:r>
              <a:rPr lang="en-US" sz="2400" dirty="0">
                <a:solidFill>
                  <a:schemeClr val="tx1"/>
                </a:solidFill>
              </a:rPr>
              <a:t>As people move, their cultural traits and ideas diffuse along with them, creating and modifying cultural landscapes.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0743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200" dirty="0">
                <a:solidFill>
                  <a:schemeClr val="tx1"/>
                </a:solidFill>
              </a:rPr>
              <a:t> Diffusion - process through which certain characteristics (e.g., cultural traits, ideas, disease) spread over space and through time. </a:t>
            </a:r>
          </a:p>
          <a:p>
            <a:pPr algn="just">
              <a:lnSpc>
                <a:spcPct val="120000"/>
              </a:lnSpc>
              <a:spcBef>
                <a:spcPts val="0"/>
              </a:spcBef>
              <a:buClrTx/>
              <a:buFont typeface="Wingdings" panose="05000000000000000000" pitchFamily="2" charset="2"/>
              <a:buChar char="q"/>
            </a:pPr>
            <a:r>
              <a:rPr lang="en-US" sz="2200" dirty="0">
                <a:solidFill>
                  <a:schemeClr val="tx1"/>
                </a:solidFill>
              </a:rPr>
              <a:t> 	Relocation diffusion - ideas, cultural traits, etc. that move with people from one place to another and do not remain in the point of origin. </a:t>
            </a:r>
          </a:p>
          <a:p>
            <a:pPr algn="just">
              <a:lnSpc>
                <a:spcPct val="120000"/>
              </a:lnSpc>
              <a:spcBef>
                <a:spcPts val="0"/>
              </a:spcBef>
              <a:buClrTx/>
              <a:buFont typeface="Wingdings" panose="05000000000000000000" pitchFamily="2" charset="2"/>
              <a:buChar char="q"/>
            </a:pPr>
            <a:r>
              <a:rPr lang="en-US" sz="2200" dirty="0">
                <a:solidFill>
                  <a:schemeClr val="tx1"/>
                </a:solidFill>
              </a:rPr>
              <a:t> 	Expansion diffusion - ideas, cultural traits, etc., that move with people from one place to another but are not lost at the point of origin, such as language. </a:t>
            </a:r>
          </a:p>
          <a:p>
            <a:pPr algn="just">
              <a:lnSpc>
                <a:spcPct val="120000"/>
              </a:lnSpc>
              <a:spcBef>
                <a:spcPts val="0"/>
              </a:spcBef>
              <a:buClrTx/>
              <a:buFont typeface="Wingdings" panose="05000000000000000000" pitchFamily="2" charset="2"/>
              <a:buChar char="q"/>
            </a:pPr>
            <a:r>
              <a:rPr lang="en-US" sz="2200" dirty="0">
                <a:solidFill>
                  <a:schemeClr val="tx1"/>
                </a:solidFill>
              </a:rPr>
              <a:t> 	Cultural markers - structures or artefacts (e.g., buildings, spiritual places, architectural styles, signs, etc.) that reflect the cultures and histories of those who constructed or occupy them. </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968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10000"/>
          </a:bodyPr>
          <a:lstStyle/>
          <a:p>
            <a:pPr marL="0" indent="0" algn="ctr">
              <a:lnSpc>
                <a:spcPct val="120000"/>
              </a:lnSpc>
              <a:spcBef>
                <a:spcPts val="0"/>
              </a:spcBef>
              <a:buClrTx/>
              <a:buNone/>
            </a:pPr>
            <a:r>
              <a:rPr lang="en-GB" sz="3500" b="1" dirty="0">
                <a:solidFill>
                  <a:srgbClr val="00B050"/>
                </a:solidFill>
              </a:rPr>
              <a:t>Definitions of terms </a:t>
            </a:r>
            <a:endParaRPr lang="en-US" sz="3500" b="1" dirty="0">
              <a:solidFill>
                <a:srgbClr val="00B050"/>
              </a:solidFill>
            </a:endParaRPr>
          </a:p>
          <a:p>
            <a:pPr marL="0" indent="0" algn="just">
              <a:lnSpc>
                <a:spcPct val="120000"/>
              </a:lnSpc>
              <a:spcBef>
                <a:spcPts val="0"/>
              </a:spcBef>
              <a:buClrTx/>
              <a:buNone/>
            </a:pPr>
            <a:r>
              <a:rPr lang="en-US" sz="2600" b="1" dirty="0">
                <a:solidFill>
                  <a:schemeClr val="tx1"/>
                </a:solidFill>
              </a:rPr>
              <a:t>Occupational Health and safety</a:t>
            </a:r>
          </a:p>
          <a:p>
            <a:pPr marL="0" indent="0" algn="just">
              <a:lnSpc>
                <a:spcPct val="120000"/>
              </a:lnSpc>
              <a:spcBef>
                <a:spcPts val="0"/>
              </a:spcBef>
              <a:buClrTx/>
              <a:buNone/>
            </a:pPr>
            <a:r>
              <a:rPr lang="en-US" sz="2600" dirty="0">
                <a:solidFill>
                  <a:schemeClr val="tx1"/>
                </a:solidFill>
              </a:rPr>
              <a:t>The joint international labor organization (ILO) committee on Occupational health, 1950 defined </a:t>
            </a:r>
            <a:r>
              <a:rPr lang="en-US" sz="2600" b="1" dirty="0">
                <a:solidFill>
                  <a:schemeClr val="tx1"/>
                </a:solidFill>
              </a:rPr>
              <a:t>Occupational Health </a:t>
            </a:r>
            <a:r>
              <a:rPr lang="en-US" sz="2600" dirty="0">
                <a:solidFill>
                  <a:schemeClr val="tx1"/>
                </a:solidFill>
              </a:rPr>
              <a:t>as;</a:t>
            </a:r>
          </a:p>
          <a:p>
            <a:pPr marL="0" indent="0" algn="just">
              <a:lnSpc>
                <a:spcPct val="120000"/>
              </a:lnSpc>
              <a:spcBef>
                <a:spcPts val="0"/>
              </a:spcBef>
              <a:buClrTx/>
              <a:buNone/>
            </a:pPr>
            <a:r>
              <a:rPr lang="en-US" sz="3000" i="1" dirty="0">
                <a:solidFill>
                  <a:srgbClr val="FF0000"/>
                </a:solidFill>
                <a:latin typeface="Times New Roman" panose="02020603050405020304" pitchFamily="18" charset="0"/>
                <a:cs typeface="Times New Roman" panose="02020603050405020304" pitchFamily="18" charset="0"/>
              </a:rPr>
              <a:t>“The highest degree of physical, mental and social well-being of workers in all occupations.”</a:t>
            </a:r>
            <a:endParaRPr lang="en-US" sz="3000"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spcBef>
                <a:spcPts val="0"/>
              </a:spcBef>
              <a:buClrTx/>
              <a:buNone/>
            </a:pPr>
            <a:r>
              <a:rPr lang="en-US" sz="2600" b="1" dirty="0">
                <a:solidFill>
                  <a:schemeClr val="tx1"/>
                </a:solidFill>
              </a:rPr>
              <a:t>Occupational health (OH) is the</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This is the </a:t>
            </a:r>
            <a:r>
              <a:rPr lang="en-US" sz="2600" dirty="0">
                <a:solidFill>
                  <a:schemeClr val="tx1"/>
                </a:solidFill>
              </a:rPr>
              <a:t>promotion and maintenance of </a:t>
            </a:r>
            <a:r>
              <a:rPr lang="en-US" sz="2600" i="1" dirty="0">
                <a:solidFill>
                  <a:schemeClr val="tx1"/>
                </a:solidFill>
              </a:rPr>
              <a:t>the highest degree of physical, mental and social wellbeing of workers in all occupations</a:t>
            </a:r>
            <a:r>
              <a:rPr lang="en-US" sz="2600" dirty="0">
                <a:solidFill>
                  <a:schemeClr val="tx1"/>
                </a:solidFill>
              </a:rPr>
              <a:t> by preventing departures from health, controlling risks and the adaptation of work to people and the people to their jobs (ILO/WHO, 1950)</a:t>
            </a:r>
          </a:p>
          <a:p>
            <a:pPr algn="just">
              <a:lnSpc>
                <a:spcPct val="120000"/>
              </a:lnSpc>
              <a:spcBef>
                <a:spcPts val="0"/>
              </a:spcBef>
              <a:buClrTx/>
              <a:buFont typeface="Wingdings" panose="05000000000000000000" pitchFamily="2" charset="2"/>
              <a:buChar char="q"/>
            </a:pPr>
            <a:r>
              <a:rPr lang="en-US" sz="2600" dirty="0">
                <a:solidFill>
                  <a:schemeClr val="tx1"/>
                </a:solidFill>
              </a:rPr>
              <a:t>Identification and control of risks arising from physical, chemical, and other workplace hazards in order to sustain and maintain a safe and healthy working environment.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9827164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200" b="1" dirty="0">
                <a:solidFill>
                  <a:srgbClr val="00B050"/>
                </a:solidFill>
              </a:rPr>
              <a:t>PLANNING FOR HEALTH SERVICES</a:t>
            </a:r>
          </a:p>
          <a:p>
            <a:pPr marL="0" indent="0" algn="just">
              <a:lnSpc>
                <a:spcPct val="120000"/>
              </a:lnSpc>
              <a:spcBef>
                <a:spcPts val="0"/>
              </a:spcBef>
              <a:buClrTx/>
              <a:buNone/>
            </a:pPr>
            <a:r>
              <a:rPr lang="en-US" sz="2200" b="1" dirty="0">
                <a:solidFill>
                  <a:schemeClr val="tx1"/>
                </a:solidFill>
              </a:rPr>
              <a:t>FAMILY PLANNING </a:t>
            </a:r>
          </a:p>
          <a:p>
            <a:pPr algn="just">
              <a:lnSpc>
                <a:spcPct val="120000"/>
              </a:lnSpc>
              <a:spcBef>
                <a:spcPts val="0"/>
              </a:spcBef>
              <a:buClrTx/>
              <a:buFont typeface="Wingdings" panose="05000000000000000000" pitchFamily="2" charset="2"/>
              <a:buChar char="q"/>
            </a:pPr>
            <a:r>
              <a:rPr lang="en-US" sz="2200" dirty="0">
                <a:solidFill>
                  <a:schemeClr val="tx1"/>
                </a:solidFill>
              </a:rPr>
              <a:t>Family planning was introduced in 1966-67 in Kenya. In the 1950s, private organizations had family planning service mainly for the expatriates in Kenya. The </a:t>
            </a:r>
            <a:r>
              <a:rPr lang="en-US" sz="2200" dirty="0" err="1">
                <a:solidFill>
                  <a:schemeClr val="tx1"/>
                </a:solidFill>
              </a:rPr>
              <a:t>FPAK</a:t>
            </a:r>
            <a:r>
              <a:rPr lang="en-US" sz="2200" dirty="0">
                <a:solidFill>
                  <a:schemeClr val="tx1"/>
                </a:solidFill>
              </a:rPr>
              <a:t> (Family Planning Association of Kenya was introduced in 1957. A family planning policy was initially introduced by the ministry of economic planning. The ministry of Health then realized that a high population growth rate signifies a highly dependent population. In 1978, the </a:t>
            </a:r>
            <a:r>
              <a:rPr lang="en-US" sz="2200" dirty="0" err="1">
                <a:solidFill>
                  <a:schemeClr val="tx1"/>
                </a:solidFill>
              </a:rPr>
              <a:t>M.O.H</a:t>
            </a:r>
            <a:r>
              <a:rPr lang="en-US" sz="2200" dirty="0">
                <a:solidFill>
                  <a:schemeClr val="tx1"/>
                </a:solidFill>
              </a:rPr>
              <a:t> trained family planning field educators approximately 800. Government support was however lukewarm and the </a:t>
            </a:r>
            <a:r>
              <a:rPr lang="en-US" sz="2200" dirty="0" err="1">
                <a:solidFill>
                  <a:schemeClr val="tx1"/>
                </a:solidFill>
              </a:rPr>
              <a:t>M.O.H</a:t>
            </a:r>
            <a:r>
              <a:rPr lang="en-US" sz="2200" dirty="0">
                <a:solidFill>
                  <a:schemeClr val="tx1"/>
                </a:solidFill>
              </a:rPr>
              <a:t> could not therefore train individuals effectively. The guiding principle was to reduce Kenya’s crude birth rate. In 1977/78 a Kenya fertility surveys (</a:t>
            </a:r>
            <a:r>
              <a:rPr lang="en-US" sz="2200" dirty="0" err="1">
                <a:solidFill>
                  <a:schemeClr val="tx1"/>
                </a:solidFill>
              </a:rPr>
              <a:t>KFS</a:t>
            </a:r>
            <a:r>
              <a:rPr lang="en-US" sz="2200" dirty="0">
                <a:solidFill>
                  <a:schemeClr val="tx1"/>
                </a:solidFill>
              </a:rPr>
              <a:t>) revealed that only 7% of female were using a form of family planning. The population growth rate was 4.1% p.a. while </a:t>
            </a:r>
            <a:r>
              <a:rPr lang="en-US" sz="2200" dirty="0" err="1">
                <a:solidFill>
                  <a:schemeClr val="tx1"/>
                </a:solidFill>
              </a:rPr>
              <a:t>TFR</a:t>
            </a:r>
            <a:r>
              <a:rPr lang="en-US" sz="2200" dirty="0">
                <a:solidFill>
                  <a:schemeClr val="tx1"/>
                </a:solidFill>
              </a:rPr>
              <a:t> was 8.1 children per woman. Currently population growth rate is 2.9% p.a. and </a:t>
            </a:r>
            <a:r>
              <a:rPr lang="en-US" sz="2200" dirty="0" err="1">
                <a:solidFill>
                  <a:schemeClr val="tx1"/>
                </a:solidFill>
              </a:rPr>
              <a:t>TFR</a:t>
            </a:r>
            <a:r>
              <a:rPr lang="en-US" sz="2200" dirty="0">
                <a:solidFill>
                  <a:schemeClr val="tx1"/>
                </a:solidFill>
              </a:rPr>
              <a:t> is 4.9. The CPR has increased from 7% in 1978 to 39% in 1998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43564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400" b="1" dirty="0">
                <a:solidFill>
                  <a:schemeClr val="tx1"/>
                </a:solidFill>
              </a:rPr>
              <a:t>Concepts </a:t>
            </a:r>
          </a:p>
          <a:p>
            <a:pPr marL="0" indent="0" algn="just">
              <a:lnSpc>
                <a:spcPct val="120000"/>
              </a:lnSpc>
              <a:spcBef>
                <a:spcPts val="0"/>
              </a:spcBef>
              <a:buClrTx/>
              <a:buNone/>
            </a:pPr>
            <a:r>
              <a:rPr lang="en-US" sz="2400" dirty="0">
                <a:solidFill>
                  <a:schemeClr val="tx1"/>
                </a:solidFill>
              </a:rPr>
              <a:t>1) Unmet needs of family planning </a:t>
            </a:r>
          </a:p>
          <a:p>
            <a:pPr marL="0" indent="0" algn="just">
              <a:lnSpc>
                <a:spcPct val="120000"/>
              </a:lnSpc>
              <a:spcBef>
                <a:spcPts val="0"/>
              </a:spcBef>
              <a:buClrTx/>
              <a:buNone/>
            </a:pPr>
            <a:r>
              <a:rPr lang="en-US" sz="2400" dirty="0">
                <a:solidFill>
                  <a:schemeClr val="tx1"/>
                </a:solidFill>
              </a:rPr>
              <a:t> 	This refers to sexually active people who would like to space their births or stop but use no method of family planning. - Up to 12% of the population have unmet needs. </a:t>
            </a:r>
          </a:p>
          <a:p>
            <a:pPr marL="0" indent="0" algn="just">
              <a:lnSpc>
                <a:spcPct val="120000"/>
              </a:lnSpc>
              <a:spcBef>
                <a:spcPts val="0"/>
              </a:spcBef>
              <a:buClrTx/>
              <a:buNone/>
            </a:pPr>
            <a:r>
              <a:rPr lang="en-US" sz="2400" dirty="0">
                <a:solidFill>
                  <a:schemeClr val="tx1"/>
                </a:solidFill>
              </a:rPr>
              <a:t>2) Desired fertility </a:t>
            </a:r>
          </a:p>
          <a:p>
            <a:pPr marL="0" indent="0" algn="just">
              <a:lnSpc>
                <a:spcPct val="120000"/>
              </a:lnSpc>
              <a:spcBef>
                <a:spcPts val="0"/>
              </a:spcBef>
              <a:buClrTx/>
              <a:buNone/>
            </a:pPr>
            <a:r>
              <a:rPr lang="en-US" sz="2400" dirty="0">
                <a:solidFill>
                  <a:schemeClr val="tx1"/>
                </a:solidFill>
              </a:rPr>
              <a:t> 	This refers to the number of children a woman would like to have. Includes both male and female children </a:t>
            </a:r>
          </a:p>
          <a:p>
            <a:pPr marL="0" indent="0" algn="ctr">
              <a:lnSpc>
                <a:spcPct val="120000"/>
              </a:lnSpc>
              <a:spcBef>
                <a:spcPts val="0"/>
              </a:spcBef>
              <a:buClrTx/>
              <a:buNone/>
            </a:pPr>
            <a:r>
              <a:rPr lang="en-US" sz="2400" b="1" dirty="0">
                <a:solidFill>
                  <a:schemeClr val="tx1"/>
                </a:solidFill>
              </a:rPr>
              <a:t>Models of Family Planning </a:t>
            </a:r>
          </a:p>
          <a:p>
            <a:pPr algn="just">
              <a:lnSpc>
                <a:spcPct val="120000"/>
              </a:lnSpc>
              <a:spcBef>
                <a:spcPts val="0"/>
              </a:spcBef>
              <a:buClrTx/>
              <a:buFont typeface="Wingdings" panose="05000000000000000000" pitchFamily="2" charset="2"/>
              <a:buChar char="q"/>
            </a:pPr>
            <a:r>
              <a:rPr lang="en-US" sz="2400" dirty="0">
                <a:solidFill>
                  <a:schemeClr val="tx1"/>
                </a:solidFill>
              </a:rPr>
              <a:t>There are the vertical and horizontal models </a:t>
            </a:r>
          </a:p>
          <a:p>
            <a:pPr marL="0" indent="0" algn="just">
              <a:lnSpc>
                <a:spcPct val="120000"/>
              </a:lnSpc>
              <a:spcBef>
                <a:spcPts val="0"/>
              </a:spcBef>
              <a:buClrTx/>
              <a:buNone/>
            </a:pPr>
            <a:r>
              <a:rPr lang="en-US" sz="2400" b="1" dirty="0">
                <a:solidFill>
                  <a:schemeClr val="tx1"/>
                </a:solidFill>
              </a:rPr>
              <a:t>Vertical </a:t>
            </a:r>
          </a:p>
          <a:p>
            <a:pPr algn="just">
              <a:lnSpc>
                <a:spcPct val="120000"/>
              </a:lnSpc>
              <a:spcBef>
                <a:spcPts val="0"/>
              </a:spcBef>
              <a:buClrTx/>
              <a:buFont typeface="Wingdings" panose="05000000000000000000" pitchFamily="2" charset="2"/>
              <a:buChar char="q"/>
            </a:pPr>
            <a:r>
              <a:rPr lang="en-US" sz="2400" dirty="0">
                <a:solidFill>
                  <a:schemeClr val="tx1"/>
                </a:solidFill>
              </a:rPr>
              <a:t>Seen as one programme on its own and don’t interact with other programmes </a:t>
            </a:r>
          </a:p>
          <a:p>
            <a:pPr algn="just">
              <a:lnSpc>
                <a:spcPct val="120000"/>
              </a:lnSpc>
              <a:spcBef>
                <a:spcPts val="0"/>
              </a:spcBef>
              <a:buClrTx/>
              <a:buFont typeface="Wingdings" panose="05000000000000000000" pitchFamily="2" charset="2"/>
              <a:buChar char="q"/>
            </a:pPr>
            <a:r>
              <a:rPr lang="en-US" sz="2400" dirty="0">
                <a:solidFill>
                  <a:schemeClr val="tx1"/>
                </a:solidFill>
              </a:rPr>
              <a:t>Use one service, </a:t>
            </a:r>
            <a:r>
              <a:rPr lang="en-US" sz="2400" dirty="0" err="1">
                <a:solidFill>
                  <a:schemeClr val="tx1"/>
                </a:solidFill>
              </a:rPr>
              <a:t>unipurpose</a:t>
            </a:r>
            <a:r>
              <a:rPr lang="en-US" sz="2400" dirty="0">
                <a:solidFill>
                  <a:schemeClr val="tx1"/>
                </a:solidFill>
              </a:rPr>
              <a:t> and separate funding and administration. </a:t>
            </a:r>
          </a:p>
          <a:p>
            <a:pPr algn="just">
              <a:lnSpc>
                <a:spcPct val="120000"/>
              </a:lnSpc>
              <a:spcBef>
                <a:spcPts val="0"/>
              </a:spcBef>
              <a:buClrTx/>
              <a:buFont typeface="Wingdings" panose="05000000000000000000" pitchFamily="2" charset="2"/>
              <a:buChar char="q"/>
            </a:pPr>
            <a:r>
              <a:rPr lang="en-US" sz="2400" dirty="0">
                <a:solidFill>
                  <a:schemeClr val="tx1"/>
                </a:solidFill>
              </a:rPr>
              <a:t>Other vertical programmes include: malaria, schistosomiasis, </a:t>
            </a:r>
            <a:r>
              <a:rPr lang="en-US" sz="2400" dirty="0" err="1">
                <a:solidFill>
                  <a:schemeClr val="tx1"/>
                </a:solidFill>
              </a:rPr>
              <a:t>trypanosomiasis</a:t>
            </a:r>
            <a:r>
              <a:rPr lang="en-US" sz="2400" dirty="0">
                <a:solidFill>
                  <a:schemeClr val="tx1"/>
                </a:solidFill>
              </a:rPr>
              <a:t>, </a:t>
            </a:r>
            <a:r>
              <a:rPr lang="en-US" sz="2400" dirty="0" err="1">
                <a:solidFill>
                  <a:schemeClr val="tx1"/>
                </a:solidFill>
              </a:rPr>
              <a:t>MCH</a:t>
            </a:r>
            <a:r>
              <a:rPr lang="en-US" sz="2400" dirty="0">
                <a:solidFill>
                  <a:schemeClr val="tx1"/>
                </a:solidFill>
              </a:rPr>
              <a:t>. </a:t>
            </a:r>
          </a:p>
          <a:p>
            <a:pPr marL="0" indent="0" algn="just">
              <a:lnSpc>
                <a:spcPct val="120000"/>
              </a:lnSpc>
              <a:spcBef>
                <a:spcPts val="0"/>
              </a:spcBef>
              <a:buClrTx/>
              <a:buNone/>
            </a:pPr>
            <a:r>
              <a:rPr lang="en-US" sz="2400" b="1" dirty="0">
                <a:solidFill>
                  <a:schemeClr val="tx1"/>
                </a:solidFill>
              </a:rPr>
              <a:t>Advantages </a:t>
            </a:r>
          </a:p>
          <a:p>
            <a:pPr algn="just">
              <a:lnSpc>
                <a:spcPct val="120000"/>
              </a:lnSpc>
              <a:spcBef>
                <a:spcPts val="0"/>
              </a:spcBef>
              <a:buClrTx/>
              <a:buFont typeface="Wingdings" panose="05000000000000000000" pitchFamily="2" charset="2"/>
              <a:buChar char="q"/>
            </a:pPr>
            <a:r>
              <a:rPr lang="en-US" sz="2400" dirty="0">
                <a:solidFill>
                  <a:schemeClr val="tx1"/>
                </a:solidFill>
              </a:rPr>
              <a:t>Workers in the vertical model become very efficient in dealing with the programme </a:t>
            </a:r>
          </a:p>
          <a:p>
            <a:pPr algn="just">
              <a:lnSpc>
                <a:spcPct val="120000"/>
              </a:lnSpc>
              <a:spcBef>
                <a:spcPts val="0"/>
              </a:spcBef>
              <a:buClrTx/>
              <a:buFont typeface="Wingdings" panose="05000000000000000000" pitchFamily="2" charset="2"/>
              <a:buChar char="q"/>
            </a:pPr>
            <a:r>
              <a:rPr lang="en-US" sz="2400" dirty="0">
                <a:solidFill>
                  <a:schemeClr val="tx1"/>
                </a:solidFill>
              </a:rPr>
              <a:t>Duties are repetitious and are therefore easy to remember </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74734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Horizontal </a:t>
            </a:r>
          </a:p>
          <a:p>
            <a:pPr algn="just">
              <a:lnSpc>
                <a:spcPct val="120000"/>
              </a:lnSpc>
              <a:spcBef>
                <a:spcPts val="0"/>
              </a:spcBef>
              <a:buClrTx/>
              <a:buFont typeface="Wingdings" panose="05000000000000000000" pitchFamily="2" charset="2"/>
              <a:buChar char="q"/>
            </a:pPr>
            <a:r>
              <a:rPr lang="en-US" sz="2400" dirty="0">
                <a:solidFill>
                  <a:schemeClr val="tx1"/>
                </a:solidFill>
              </a:rPr>
              <a:t>Programmes are interacted, multipurpose, share same funding administration and service components. </a:t>
            </a:r>
          </a:p>
          <a:p>
            <a:pPr marL="0" indent="0" algn="just">
              <a:lnSpc>
                <a:spcPct val="120000"/>
              </a:lnSpc>
              <a:spcBef>
                <a:spcPts val="0"/>
              </a:spcBef>
              <a:buClrTx/>
              <a:buNone/>
            </a:pPr>
            <a:r>
              <a:rPr lang="en-US" sz="2400" b="1" dirty="0">
                <a:solidFill>
                  <a:schemeClr val="tx1"/>
                </a:solidFill>
              </a:rPr>
              <a:t>Advantages </a:t>
            </a:r>
          </a:p>
          <a:p>
            <a:pPr algn="just">
              <a:lnSpc>
                <a:spcPct val="120000"/>
              </a:lnSpc>
              <a:spcBef>
                <a:spcPts val="0"/>
              </a:spcBef>
              <a:buClrTx/>
              <a:buFont typeface="Wingdings" panose="05000000000000000000" pitchFamily="2" charset="2"/>
              <a:buChar char="q"/>
            </a:pPr>
            <a:r>
              <a:rPr lang="en-US" sz="2400" dirty="0">
                <a:solidFill>
                  <a:schemeClr val="tx1"/>
                </a:solidFill>
              </a:rPr>
              <a:t>Both worker and system are used for many programmes therefore are cost efficient. </a:t>
            </a:r>
          </a:p>
          <a:p>
            <a:pPr algn="just">
              <a:lnSpc>
                <a:spcPct val="120000"/>
              </a:lnSpc>
              <a:spcBef>
                <a:spcPts val="0"/>
              </a:spcBef>
              <a:buClrTx/>
              <a:buFont typeface="Wingdings" panose="05000000000000000000" pitchFamily="2" charset="2"/>
              <a:buChar char="q"/>
            </a:pPr>
            <a:r>
              <a:rPr lang="en-US" sz="2400" dirty="0">
                <a:solidFill>
                  <a:schemeClr val="tx1"/>
                </a:solidFill>
              </a:rPr>
              <a:t>Duties are varied therefore the worker does not get bored </a:t>
            </a:r>
          </a:p>
          <a:p>
            <a:pPr algn="just">
              <a:lnSpc>
                <a:spcPct val="120000"/>
              </a:lnSpc>
              <a:spcBef>
                <a:spcPts val="0"/>
              </a:spcBef>
              <a:buClrTx/>
              <a:buFont typeface="Wingdings" panose="05000000000000000000" pitchFamily="2" charset="2"/>
              <a:buChar char="q"/>
            </a:pPr>
            <a:r>
              <a:rPr lang="en-US" sz="2400" dirty="0">
                <a:solidFill>
                  <a:schemeClr val="tx1"/>
                </a:solidFill>
              </a:rPr>
              <a:t>Duties are complimentary therefore also easy to remember </a:t>
            </a:r>
          </a:p>
          <a:p>
            <a:pPr marL="0" indent="0" algn="just">
              <a:lnSpc>
                <a:spcPct val="120000"/>
              </a:lnSpc>
              <a:spcBef>
                <a:spcPts val="0"/>
              </a:spcBef>
              <a:buClrTx/>
              <a:buNone/>
            </a:pPr>
            <a:r>
              <a:rPr lang="en-US" sz="2400" b="1" dirty="0">
                <a:solidFill>
                  <a:schemeClr val="tx1"/>
                </a:solidFill>
              </a:rPr>
              <a:t>Disadvantages </a:t>
            </a:r>
          </a:p>
          <a:p>
            <a:pPr algn="just">
              <a:lnSpc>
                <a:spcPct val="120000"/>
              </a:lnSpc>
              <a:spcBef>
                <a:spcPts val="0"/>
              </a:spcBef>
              <a:buClrTx/>
              <a:buFont typeface="Wingdings" panose="05000000000000000000" pitchFamily="2" charset="2"/>
              <a:buChar char="q"/>
            </a:pPr>
            <a:r>
              <a:rPr lang="en-US" sz="2400" dirty="0">
                <a:solidFill>
                  <a:schemeClr val="tx1"/>
                </a:solidFill>
              </a:rPr>
              <a:t>Competition between programmes for funds, other resources </a:t>
            </a:r>
          </a:p>
          <a:p>
            <a:pPr algn="just">
              <a:lnSpc>
                <a:spcPct val="120000"/>
              </a:lnSpc>
              <a:spcBef>
                <a:spcPts val="0"/>
              </a:spcBef>
              <a:buClrTx/>
              <a:buFont typeface="Wingdings" panose="05000000000000000000" pitchFamily="2" charset="2"/>
              <a:buChar char="q"/>
            </a:pPr>
            <a:r>
              <a:rPr lang="en-US" sz="2400" dirty="0">
                <a:solidFill>
                  <a:schemeClr val="tx1"/>
                </a:solidFill>
              </a:rPr>
              <a:t>Internal competition for resources and managerial infrastructure may become overloaded. </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32702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Family Planning and Its Influence on Fertility </a:t>
            </a:r>
          </a:p>
          <a:p>
            <a:pPr algn="just">
              <a:lnSpc>
                <a:spcPct val="120000"/>
              </a:lnSpc>
              <a:spcBef>
                <a:spcPts val="0"/>
              </a:spcBef>
              <a:buClrTx/>
              <a:buFont typeface="Wingdings" panose="05000000000000000000" pitchFamily="2" charset="2"/>
              <a:buChar char="q"/>
            </a:pPr>
            <a:r>
              <a:rPr lang="en-US" sz="2400" dirty="0">
                <a:solidFill>
                  <a:schemeClr val="tx1"/>
                </a:solidFill>
              </a:rPr>
              <a:t>Family planning has both direct and indirect influence on fertility. There is an inverse relation between family planning and fertility therefore when family planning increase, fertility decrease. There are however intermediates e.g. education, age, marital status, race/ethnicity and sociocultural factors (occupation, residence) that influence the use of family planning. Education particularly influences fertility in inculcating values and advantage of small families, delaying the age of marriage and use of effective methods of family planning.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69535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Family Planning Methods </a:t>
            </a:r>
          </a:p>
          <a:p>
            <a:pPr marL="0" indent="0" algn="just">
              <a:lnSpc>
                <a:spcPct val="120000"/>
              </a:lnSpc>
              <a:spcBef>
                <a:spcPts val="0"/>
              </a:spcBef>
              <a:buClrTx/>
              <a:buNone/>
            </a:pPr>
            <a:r>
              <a:rPr lang="en-US" sz="2500" u="sng" dirty="0">
                <a:solidFill>
                  <a:schemeClr val="tx1"/>
                </a:solidFill>
              </a:rPr>
              <a:t>1) Natural methods </a:t>
            </a:r>
          </a:p>
          <a:p>
            <a:pPr marL="0" indent="0" algn="just">
              <a:lnSpc>
                <a:spcPct val="120000"/>
              </a:lnSpc>
              <a:spcBef>
                <a:spcPts val="0"/>
              </a:spcBef>
              <a:buClrTx/>
              <a:buNone/>
            </a:pPr>
            <a:r>
              <a:rPr lang="en-US" sz="2500" dirty="0">
                <a:solidFill>
                  <a:schemeClr val="tx1"/>
                </a:solidFill>
              </a:rPr>
              <a:t>a) Cervical-mucous methods </a:t>
            </a:r>
          </a:p>
          <a:p>
            <a:pPr marL="0" indent="0" algn="just">
              <a:lnSpc>
                <a:spcPct val="120000"/>
              </a:lnSpc>
              <a:spcBef>
                <a:spcPts val="0"/>
              </a:spcBef>
              <a:buClrTx/>
              <a:buNone/>
            </a:pPr>
            <a:r>
              <a:rPr lang="en-US" sz="2500" dirty="0">
                <a:solidFill>
                  <a:schemeClr val="tx1"/>
                </a:solidFill>
              </a:rPr>
              <a:t>b) Basal-body-temperature (</a:t>
            </a:r>
            <a:r>
              <a:rPr lang="en-US" sz="2500" dirty="0" err="1">
                <a:solidFill>
                  <a:schemeClr val="tx1"/>
                </a:solidFill>
              </a:rPr>
              <a:t>BBT</a:t>
            </a:r>
            <a:r>
              <a:rPr lang="en-US" sz="2500" dirty="0">
                <a:solidFill>
                  <a:schemeClr val="tx1"/>
                </a:solidFill>
              </a:rPr>
              <a:t>) method </a:t>
            </a:r>
          </a:p>
          <a:p>
            <a:pPr marL="0" indent="0" algn="just">
              <a:lnSpc>
                <a:spcPct val="120000"/>
              </a:lnSpc>
              <a:spcBef>
                <a:spcPts val="0"/>
              </a:spcBef>
              <a:buClrTx/>
              <a:buNone/>
            </a:pPr>
            <a:r>
              <a:rPr lang="en-US" sz="2500" dirty="0">
                <a:solidFill>
                  <a:schemeClr val="tx1"/>
                </a:solidFill>
              </a:rPr>
              <a:t>c) Symptom-thermal method (combines </a:t>
            </a:r>
            <a:r>
              <a:rPr lang="en-US" sz="2500" dirty="0" err="1">
                <a:solidFill>
                  <a:schemeClr val="tx1"/>
                </a:solidFill>
              </a:rPr>
              <a:t>BBT</a:t>
            </a:r>
            <a:r>
              <a:rPr lang="en-US" sz="2500" dirty="0">
                <a:solidFill>
                  <a:schemeClr val="tx1"/>
                </a:solidFill>
              </a:rPr>
              <a:t> and cervical mucous method) </a:t>
            </a:r>
          </a:p>
          <a:p>
            <a:pPr marL="0" indent="0" algn="just">
              <a:lnSpc>
                <a:spcPct val="120000"/>
              </a:lnSpc>
              <a:spcBef>
                <a:spcPts val="0"/>
              </a:spcBef>
              <a:buClrTx/>
              <a:buNone/>
            </a:pPr>
            <a:r>
              <a:rPr lang="en-US" sz="2500" dirty="0">
                <a:solidFill>
                  <a:schemeClr val="tx1"/>
                </a:solidFill>
              </a:rPr>
              <a:t>d) Rhythm (safe period) method </a:t>
            </a:r>
          </a:p>
          <a:p>
            <a:pPr marL="0" indent="0" algn="just">
              <a:lnSpc>
                <a:spcPct val="120000"/>
              </a:lnSpc>
              <a:spcBef>
                <a:spcPts val="0"/>
              </a:spcBef>
              <a:buClrTx/>
              <a:buNone/>
            </a:pPr>
            <a:r>
              <a:rPr lang="en-US" sz="2500" dirty="0">
                <a:solidFill>
                  <a:schemeClr val="tx1"/>
                </a:solidFill>
              </a:rPr>
              <a:t>e) Withdrawal(coitus </a:t>
            </a:r>
            <a:r>
              <a:rPr lang="en-US" sz="2500" dirty="0" err="1">
                <a:solidFill>
                  <a:schemeClr val="tx1"/>
                </a:solidFill>
              </a:rPr>
              <a:t>interuptus</a:t>
            </a:r>
            <a:r>
              <a:rPr lang="en-US" sz="2500" dirty="0">
                <a:solidFill>
                  <a:schemeClr val="tx1"/>
                </a:solidFill>
              </a:rPr>
              <a:t>) method </a:t>
            </a:r>
          </a:p>
          <a:p>
            <a:pPr marL="0" indent="0" algn="just">
              <a:lnSpc>
                <a:spcPct val="120000"/>
              </a:lnSpc>
              <a:spcBef>
                <a:spcPts val="0"/>
              </a:spcBef>
              <a:buClrTx/>
              <a:buNone/>
            </a:pPr>
            <a:r>
              <a:rPr lang="en-US" sz="2500" dirty="0">
                <a:solidFill>
                  <a:schemeClr val="tx1"/>
                </a:solidFill>
              </a:rPr>
              <a:t>f) Traditional abstinence after childbirth </a:t>
            </a:r>
          </a:p>
          <a:p>
            <a:pPr marL="0" indent="0" algn="just">
              <a:lnSpc>
                <a:spcPct val="120000"/>
              </a:lnSpc>
              <a:spcBef>
                <a:spcPts val="0"/>
              </a:spcBef>
              <a:buClrTx/>
              <a:buNone/>
            </a:pPr>
            <a:r>
              <a:rPr lang="en-US" sz="2500" dirty="0">
                <a:solidFill>
                  <a:schemeClr val="tx1"/>
                </a:solidFill>
              </a:rPr>
              <a:t>g) </a:t>
            </a:r>
            <a:r>
              <a:rPr lang="en-US" sz="2500" dirty="0" err="1">
                <a:solidFill>
                  <a:schemeClr val="tx1"/>
                </a:solidFill>
              </a:rPr>
              <a:t>lactational</a:t>
            </a:r>
            <a:r>
              <a:rPr lang="en-US" sz="2500" dirty="0">
                <a:solidFill>
                  <a:schemeClr val="tx1"/>
                </a:solidFill>
              </a:rPr>
              <a:t> amenorrhea method(LAM) </a:t>
            </a:r>
          </a:p>
          <a:p>
            <a:pPr marL="0" indent="0" algn="just">
              <a:lnSpc>
                <a:spcPct val="120000"/>
              </a:lnSpc>
              <a:spcBef>
                <a:spcPts val="0"/>
              </a:spcBef>
              <a:buClrTx/>
              <a:buNone/>
            </a:pPr>
            <a:r>
              <a:rPr lang="en-US" sz="2500" u="sng" dirty="0">
                <a:solidFill>
                  <a:schemeClr val="tx1"/>
                </a:solidFill>
              </a:rPr>
              <a:t>2) Mechanical methods </a:t>
            </a:r>
          </a:p>
          <a:p>
            <a:pPr marL="0" indent="0" algn="just">
              <a:lnSpc>
                <a:spcPct val="120000"/>
              </a:lnSpc>
              <a:spcBef>
                <a:spcPts val="0"/>
              </a:spcBef>
              <a:buClrTx/>
              <a:buNone/>
            </a:pPr>
            <a:r>
              <a:rPr lang="en-US" sz="2500" dirty="0">
                <a:solidFill>
                  <a:schemeClr val="tx1"/>
                </a:solidFill>
              </a:rPr>
              <a:t>a) Intra-uterine contraceptive device (</a:t>
            </a:r>
            <a:r>
              <a:rPr lang="en-US" sz="2500" dirty="0" err="1">
                <a:solidFill>
                  <a:schemeClr val="tx1"/>
                </a:solidFill>
              </a:rPr>
              <a:t>IUCD</a:t>
            </a:r>
            <a:r>
              <a:rPr lang="en-US" sz="2500" dirty="0">
                <a:solidFill>
                  <a:schemeClr val="tx1"/>
                </a:solidFill>
              </a:rPr>
              <a:t>) </a:t>
            </a:r>
          </a:p>
          <a:p>
            <a:pPr marL="0" indent="0" algn="just">
              <a:lnSpc>
                <a:spcPct val="120000"/>
              </a:lnSpc>
              <a:spcBef>
                <a:spcPts val="0"/>
              </a:spcBef>
              <a:buClrTx/>
              <a:buNone/>
            </a:pPr>
            <a:r>
              <a:rPr lang="en-US" sz="2500" dirty="0">
                <a:solidFill>
                  <a:schemeClr val="tx1"/>
                </a:solidFill>
              </a:rPr>
              <a:t>b) Barrier methods - condoms – male or female, diaphragm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70373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u="sng" dirty="0">
                <a:solidFill>
                  <a:schemeClr val="tx1"/>
                </a:solidFill>
              </a:rPr>
              <a:t>3) Chemical (hormonal) </a:t>
            </a:r>
          </a:p>
          <a:p>
            <a:pPr marL="0" indent="0" algn="just">
              <a:lnSpc>
                <a:spcPct val="120000"/>
              </a:lnSpc>
              <a:spcBef>
                <a:spcPts val="0"/>
              </a:spcBef>
              <a:buClrTx/>
              <a:buNone/>
            </a:pPr>
            <a:r>
              <a:rPr lang="en-US" sz="2800" dirty="0">
                <a:solidFill>
                  <a:schemeClr val="tx1"/>
                </a:solidFill>
              </a:rPr>
              <a:t>a) Combined oral contraceptive(</a:t>
            </a:r>
            <a:r>
              <a:rPr lang="en-US" sz="2800" dirty="0" err="1">
                <a:solidFill>
                  <a:schemeClr val="tx1"/>
                </a:solidFill>
              </a:rPr>
              <a:t>COC</a:t>
            </a:r>
            <a:r>
              <a:rPr lang="en-US" sz="2800" dirty="0">
                <a:solidFill>
                  <a:schemeClr val="tx1"/>
                </a:solidFill>
              </a:rPr>
              <a:t>) </a:t>
            </a:r>
          </a:p>
          <a:p>
            <a:pPr marL="0" indent="0" algn="just">
              <a:lnSpc>
                <a:spcPct val="120000"/>
              </a:lnSpc>
              <a:spcBef>
                <a:spcPts val="0"/>
              </a:spcBef>
              <a:buClrTx/>
              <a:buNone/>
            </a:pPr>
            <a:r>
              <a:rPr lang="en-US" sz="2800" dirty="0">
                <a:solidFill>
                  <a:schemeClr val="tx1"/>
                </a:solidFill>
              </a:rPr>
              <a:t>b) Progesterone only pill (POP) </a:t>
            </a:r>
          </a:p>
          <a:p>
            <a:pPr marL="0" indent="0" algn="just">
              <a:lnSpc>
                <a:spcPct val="120000"/>
              </a:lnSpc>
              <a:spcBef>
                <a:spcPts val="0"/>
              </a:spcBef>
              <a:buClrTx/>
              <a:buNone/>
            </a:pPr>
            <a:r>
              <a:rPr lang="en-US" sz="2800" dirty="0">
                <a:solidFill>
                  <a:schemeClr val="tx1"/>
                </a:solidFill>
              </a:rPr>
              <a:t>c) </a:t>
            </a:r>
            <a:r>
              <a:rPr lang="en-US" sz="2800" dirty="0" err="1">
                <a:solidFill>
                  <a:schemeClr val="tx1"/>
                </a:solidFill>
              </a:rPr>
              <a:t>Injectables</a:t>
            </a:r>
            <a:r>
              <a:rPr lang="en-US" sz="2800" dirty="0">
                <a:solidFill>
                  <a:schemeClr val="tx1"/>
                </a:solidFill>
              </a:rPr>
              <a:t> </a:t>
            </a:r>
          </a:p>
          <a:p>
            <a:pPr marL="0" indent="0" algn="just">
              <a:lnSpc>
                <a:spcPct val="120000"/>
              </a:lnSpc>
              <a:spcBef>
                <a:spcPts val="0"/>
              </a:spcBef>
              <a:buClrTx/>
              <a:buNone/>
            </a:pPr>
            <a:r>
              <a:rPr lang="en-US" sz="2800" dirty="0">
                <a:solidFill>
                  <a:schemeClr val="tx1"/>
                </a:solidFill>
              </a:rPr>
              <a:t>d) Implants </a:t>
            </a:r>
          </a:p>
          <a:p>
            <a:pPr marL="0" indent="0" algn="just">
              <a:lnSpc>
                <a:spcPct val="120000"/>
              </a:lnSpc>
              <a:spcBef>
                <a:spcPts val="0"/>
              </a:spcBef>
              <a:buClrTx/>
              <a:buNone/>
            </a:pPr>
            <a:r>
              <a:rPr lang="en-US" sz="2800" dirty="0">
                <a:solidFill>
                  <a:schemeClr val="tx1"/>
                </a:solidFill>
              </a:rPr>
              <a:t>e) Emergency contraception </a:t>
            </a:r>
          </a:p>
          <a:p>
            <a:pPr marL="0" indent="0" algn="just">
              <a:lnSpc>
                <a:spcPct val="120000"/>
              </a:lnSpc>
              <a:spcBef>
                <a:spcPts val="0"/>
              </a:spcBef>
              <a:buClrTx/>
              <a:buNone/>
            </a:pPr>
            <a:r>
              <a:rPr lang="en-US" sz="2800" dirty="0">
                <a:solidFill>
                  <a:schemeClr val="tx1"/>
                </a:solidFill>
              </a:rPr>
              <a:t>f) Spermicides </a:t>
            </a:r>
          </a:p>
          <a:p>
            <a:pPr marL="0" indent="0" algn="just">
              <a:lnSpc>
                <a:spcPct val="120000"/>
              </a:lnSpc>
              <a:spcBef>
                <a:spcPts val="0"/>
              </a:spcBef>
              <a:buClrTx/>
              <a:buNone/>
            </a:pPr>
            <a:r>
              <a:rPr lang="en-US" sz="2800" u="sng" dirty="0">
                <a:solidFill>
                  <a:schemeClr val="tx1"/>
                </a:solidFill>
              </a:rPr>
              <a:t>4) Surgical </a:t>
            </a:r>
          </a:p>
          <a:p>
            <a:pPr marL="0" indent="0" algn="just">
              <a:lnSpc>
                <a:spcPct val="120000"/>
              </a:lnSpc>
              <a:spcBef>
                <a:spcPts val="0"/>
              </a:spcBef>
              <a:buClrTx/>
              <a:buNone/>
            </a:pPr>
            <a:r>
              <a:rPr lang="en-US" sz="2800" dirty="0">
                <a:solidFill>
                  <a:schemeClr val="tx1"/>
                </a:solidFill>
              </a:rPr>
              <a:t>a) Female – bilateral tubal ligation (</a:t>
            </a:r>
            <a:r>
              <a:rPr lang="en-US" sz="2800" dirty="0" err="1">
                <a:solidFill>
                  <a:schemeClr val="tx1"/>
                </a:solidFill>
              </a:rPr>
              <a:t>BTL</a:t>
            </a:r>
            <a:r>
              <a:rPr lang="en-US" sz="2800" dirty="0">
                <a:solidFill>
                  <a:schemeClr val="tx1"/>
                </a:solidFill>
              </a:rPr>
              <a:t>) </a:t>
            </a:r>
          </a:p>
          <a:p>
            <a:pPr marL="0" indent="0" algn="just">
              <a:lnSpc>
                <a:spcPct val="120000"/>
              </a:lnSpc>
              <a:spcBef>
                <a:spcPts val="0"/>
              </a:spcBef>
              <a:buClrTx/>
              <a:buNone/>
            </a:pPr>
            <a:r>
              <a:rPr lang="en-US" sz="2800" dirty="0">
                <a:solidFill>
                  <a:schemeClr val="tx1"/>
                </a:solidFill>
              </a:rPr>
              <a:t>b) Male – vasectomy </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20141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DRUG AND SUBSTANCE ABUSE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127018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400" b="1" dirty="0">
                <a:solidFill>
                  <a:srgbClr val="00B050"/>
                </a:solidFill>
              </a:rPr>
              <a:t>DRUGS AND SUBSTANCE ABUSE </a:t>
            </a:r>
            <a:endParaRPr lang="en-US" sz="2200" dirty="0">
              <a:solidFill>
                <a:schemeClr val="tx1"/>
              </a:solidFill>
            </a:endParaRPr>
          </a:p>
          <a:p>
            <a:pPr marL="0" indent="0" algn="just">
              <a:lnSpc>
                <a:spcPct val="120000"/>
              </a:lnSpc>
              <a:spcBef>
                <a:spcPts val="0"/>
              </a:spcBef>
              <a:buClrTx/>
              <a:buNone/>
            </a:pPr>
            <a:r>
              <a:rPr lang="en-US" sz="2400" b="1" dirty="0">
                <a:solidFill>
                  <a:schemeClr val="tx1"/>
                </a:solidFill>
              </a:rPr>
              <a:t>Terminologies:</a:t>
            </a:r>
          </a:p>
          <a:p>
            <a:pPr marL="0" indent="0" algn="just">
              <a:lnSpc>
                <a:spcPct val="120000"/>
              </a:lnSpc>
              <a:spcBef>
                <a:spcPts val="0"/>
              </a:spcBef>
              <a:buClrTx/>
              <a:buNone/>
            </a:pPr>
            <a:r>
              <a:rPr lang="en-US" sz="2400" b="1" dirty="0">
                <a:solidFill>
                  <a:schemeClr val="tx1"/>
                </a:solidFill>
              </a:rPr>
              <a:t>Drug</a:t>
            </a:r>
          </a:p>
          <a:p>
            <a:pPr algn="just">
              <a:lnSpc>
                <a:spcPct val="120000"/>
              </a:lnSpc>
              <a:spcBef>
                <a:spcPts val="0"/>
              </a:spcBef>
              <a:buClrTx/>
              <a:buFont typeface="Wingdings" panose="05000000000000000000" pitchFamily="2" charset="2"/>
              <a:buChar char="q"/>
            </a:pPr>
            <a:r>
              <a:rPr lang="en-US" sz="2400" dirty="0">
                <a:solidFill>
                  <a:schemeClr val="tx1"/>
                </a:solidFill>
              </a:rPr>
              <a:t>In the broadest terms, a drug is any substance which changes the way the body functions, mentally, physically or emotionally.</a:t>
            </a:r>
          </a:p>
          <a:p>
            <a:pPr algn="just">
              <a:lnSpc>
                <a:spcPct val="120000"/>
              </a:lnSpc>
              <a:spcBef>
                <a:spcPts val="0"/>
              </a:spcBef>
              <a:buClrTx/>
              <a:buFont typeface="Wingdings" panose="05000000000000000000" pitchFamily="2" charset="2"/>
              <a:buChar char="q"/>
            </a:pPr>
            <a:r>
              <a:rPr lang="en-US" sz="2400" dirty="0">
                <a:solidFill>
                  <a:schemeClr val="tx1"/>
                </a:solidFill>
              </a:rPr>
              <a:t>This definition does not discriminate between alcohol, tobacco, caffeine, solvents, over the counter drugs, prescribed drugs and illicit drugs but rather it focuses on changes in the body and/or behaviour brought about through the use of such substances</a:t>
            </a:r>
          </a:p>
          <a:p>
            <a:pPr algn="just">
              <a:lnSpc>
                <a:spcPct val="120000"/>
              </a:lnSpc>
              <a:spcBef>
                <a:spcPts val="0"/>
              </a:spcBef>
              <a:buClrTx/>
              <a:buFont typeface="Wingdings" panose="05000000000000000000" pitchFamily="2" charset="2"/>
              <a:buChar char="q"/>
            </a:pPr>
            <a:r>
              <a:rPr lang="en-US" sz="2400" dirty="0">
                <a:solidFill>
                  <a:schemeClr val="tx1"/>
                </a:solidFill>
              </a:rPr>
              <a:t>These substances are also referred to as psychoactive drugs, meaning that they affect the central nervous system and alter mood, thinking, perception and behaviour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147312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a:bodyPr>
          <a:lstStyle/>
          <a:p>
            <a:pPr marL="0" indent="0" algn="just">
              <a:lnSpc>
                <a:spcPct val="120000"/>
              </a:lnSpc>
              <a:spcBef>
                <a:spcPts val="0"/>
              </a:spcBef>
              <a:buClrTx/>
              <a:buNone/>
            </a:pPr>
            <a:r>
              <a:rPr lang="en-US" sz="2400" b="1" dirty="0">
                <a:solidFill>
                  <a:schemeClr val="tx1"/>
                </a:solidFill>
              </a:rPr>
              <a:t>Drug Use</a:t>
            </a:r>
          </a:p>
          <a:p>
            <a:pPr algn="just">
              <a:lnSpc>
                <a:spcPct val="120000"/>
              </a:lnSpc>
              <a:spcBef>
                <a:spcPts val="0"/>
              </a:spcBef>
              <a:buClrTx/>
              <a:buFont typeface="Wingdings" panose="05000000000000000000" pitchFamily="2" charset="2"/>
              <a:buChar char="q"/>
            </a:pPr>
            <a:r>
              <a:rPr lang="en-US" sz="2400" dirty="0">
                <a:solidFill>
                  <a:schemeClr val="tx1"/>
                </a:solidFill>
              </a:rPr>
              <a:t>A broad term to cover the taking of all psychoactive substances within which there are stages: drug-free (i.e. non-use), experimental use, recreational use and harmful use (misuse and dependence). </a:t>
            </a:r>
          </a:p>
          <a:p>
            <a:pPr marL="0" indent="0" algn="just">
              <a:lnSpc>
                <a:spcPct val="120000"/>
              </a:lnSpc>
              <a:spcBef>
                <a:spcPts val="0"/>
              </a:spcBef>
              <a:buClrTx/>
              <a:buNone/>
            </a:pPr>
            <a:r>
              <a:rPr lang="en-US" sz="2400" b="1" dirty="0">
                <a:solidFill>
                  <a:schemeClr val="tx1"/>
                </a:solidFill>
              </a:rPr>
              <a:t>Drug Misuse</a:t>
            </a:r>
          </a:p>
          <a:p>
            <a:pPr algn="just">
              <a:lnSpc>
                <a:spcPct val="120000"/>
              </a:lnSpc>
              <a:spcBef>
                <a:spcPts val="0"/>
              </a:spcBef>
              <a:buClrTx/>
              <a:buFont typeface="Wingdings" panose="05000000000000000000" pitchFamily="2" charset="2"/>
              <a:buChar char="q"/>
            </a:pPr>
            <a:r>
              <a:rPr lang="en-US" sz="2400" dirty="0">
                <a:solidFill>
                  <a:schemeClr val="tx1"/>
                </a:solidFill>
              </a:rPr>
              <a:t>Defined as any taking of a drug which harms or threatens to harm the physical or mental health or social well-being of an individual or other individuals or society at large, or which is illegal.</a:t>
            </a:r>
          </a:p>
          <a:p>
            <a:pPr marL="0" indent="0" algn="just">
              <a:lnSpc>
                <a:spcPct val="120000"/>
              </a:lnSpc>
              <a:spcBef>
                <a:spcPts val="0"/>
              </a:spcBef>
              <a:buClrTx/>
              <a:buNone/>
            </a:pPr>
            <a:r>
              <a:rPr lang="en-US" sz="2400" b="1" dirty="0">
                <a:solidFill>
                  <a:schemeClr val="tx1"/>
                </a:solidFill>
              </a:rPr>
              <a:t>Substance Abuse</a:t>
            </a:r>
          </a:p>
          <a:p>
            <a:pPr algn="just">
              <a:lnSpc>
                <a:spcPct val="120000"/>
              </a:lnSpc>
              <a:spcBef>
                <a:spcPts val="0"/>
              </a:spcBef>
              <a:buClrTx/>
              <a:buFont typeface="Wingdings" panose="05000000000000000000" pitchFamily="2" charset="2"/>
              <a:buChar char="q"/>
            </a:pPr>
            <a:r>
              <a:rPr lang="en-US" sz="2400" dirty="0">
                <a:solidFill>
                  <a:schemeClr val="tx1"/>
                </a:solidFill>
              </a:rPr>
              <a:t>Use of illegal drugs and other chemicals which are none drug such as glue, cleaning fluids, petrol and other chemicals which cause psychological and physiological effects to an individual</a:t>
            </a:r>
          </a:p>
          <a:p>
            <a:pPr algn="just">
              <a:lnSpc>
                <a:spcPct val="120000"/>
              </a:lnSpc>
              <a:spcBef>
                <a:spcPts val="0"/>
              </a:spcBef>
              <a:buClrTx/>
              <a:buFont typeface="Wingdings" panose="05000000000000000000" pitchFamily="2" charset="2"/>
              <a:buChar char="q"/>
            </a:pPr>
            <a:r>
              <a:rPr lang="en-US" sz="2400" dirty="0">
                <a:solidFill>
                  <a:schemeClr val="tx1"/>
                </a:solidFill>
              </a:rPr>
              <a:t>Abuse: Refers to maladaptive patterns of substance use that impair health in a broad sense</a:t>
            </a: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13640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Described as a: ‘maladaptive’ pattern of substance use leading to clinically significant impairment or distress, as manifested by one (or more) of the following within a 12-month period: </a:t>
            </a:r>
          </a:p>
          <a:p>
            <a:pPr marL="571500" indent="-571500" algn="just">
              <a:lnSpc>
                <a:spcPct val="120000"/>
              </a:lnSpc>
              <a:spcBef>
                <a:spcPts val="0"/>
              </a:spcBef>
              <a:buClrTx/>
              <a:buFont typeface="+mj-lt"/>
              <a:buAutoNum type="romanLcPeriod"/>
            </a:pPr>
            <a:r>
              <a:rPr lang="en-US" sz="2800" dirty="0">
                <a:solidFill>
                  <a:schemeClr val="tx1"/>
                </a:solidFill>
              </a:rPr>
              <a:t>Recurrent use leading to failure to fulfil major role obligations (work, home, school, etc.)</a:t>
            </a:r>
          </a:p>
          <a:p>
            <a:pPr marL="571500" indent="-571500" algn="just">
              <a:lnSpc>
                <a:spcPct val="120000"/>
              </a:lnSpc>
              <a:spcBef>
                <a:spcPts val="0"/>
              </a:spcBef>
              <a:buClrTx/>
              <a:buFont typeface="+mj-lt"/>
              <a:buAutoNum type="romanLcPeriod"/>
            </a:pPr>
            <a:r>
              <a:rPr lang="en-US" sz="2800" dirty="0">
                <a:solidFill>
                  <a:schemeClr val="tx1"/>
                </a:solidFill>
              </a:rPr>
              <a:t>Recurrent use in situations where it is physically hazardous (e.g. drunk driving)</a:t>
            </a:r>
          </a:p>
          <a:p>
            <a:pPr marL="571500" indent="-571500" algn="just">
              <a:lnSpc>
                <a:spcPct val="120000"/>
              </a:lnSpc>
              <a:spcBef>
                <a:spcPts val="0"/>
              </a:spcBef>
              <a:buClrTx/>
              <a:buFont typeface="+mj-lt"/>
              <a:buAutoNum type="romanLcPeriod"/>
            </a:pPr>
            <a:r>
              <a:rPr lang="en-US" sz="2800" dirty="0">
                <a:solidFill>
                  <a:schemeClr val="tx1"/>
                </a:solidFill>
              </a:rPr>
              <a:t>Repeated substance related legal problems (repeated disorderly conduct while drunk)</a:t>
            </a:r>
          </a:p>
          <a:p>
            <a:pPr marL="571500" indent="-571500" algn="just">
              <a:lnSpc>
                <a:spcPct val="120000"/>
              </a:lnSpc>
              <a:spcBef>
                <a:spcPts val="0"/>
              </a:spcBef>
              <a:buClrTx/>
              <a:buFont typeface="+mj-lt"/>
              <a:buAutoNum type="romanLcPeriod"/>
            </a:pPr>
            <a:r>
              <a:rPr lang="en-US" sz="2800" dirty="0">
                <a:solidFill>
                  <a:schemeClr val="tx1"/>
                </a:solidFill>
              </a:rPr>
              <a:t>Persistent use despite recurrent social/interpersonal problems caused or exacerbated by the effects of a substance (e.g. arguments with spouse or physical fights)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086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acquire knowledge on application of concepts of demography, OHS and skills to address drugs and substance abuse.</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Science of designing, implementing and evaluating comprehensive health and safety programs that maintain and enhance employee health, improve safety and increase productivity in the workplace.</a:t>
            </a:r>
          </a:p>
          <a:p>
            <a:pPr algn="just">
              <a:lnSpc>
                <a:spcPct val="120000"/>
              </a:lnSpc>
              <a:spcBef>
                <a:spcPts val="0"/>
              </a:spcBef>
              <a:buClrTx/>
              <a:buFont typeface="Wingdings" panose="05000000000000000000" pitchFamily="2" charset="2"/>
              <a:buChar char="q"/>
            </a:pPr>
            <a:r>
              <a:rPr lang="en-US" sz="2500" dirty="0">
                <a:solidFill>
                  <a:schemeClr val="tx1"/>
                </a:solidFill>
              </a:rPr>
              <a:t>Outcome of adequate protection for a worker from sickness, injury and disease arising from work (ILO).</a:t>
            </a:r>
          </a:p>
          <a:p>
            <a:pPr algn="just">
              <a:lnSpc>
                <a:spcPct val="120000"/>
              </a:lnSpc>
              <a:spcBef>
                <a:spcPts val="0"/>
              </a:spcBef>
              <a:buClrTx/>
              <a:buFont typeface="Wingdings" panose="05000000000000000000" pitchFamily="2" charset="2"/>
              <a:buChar char="q"/>
            </a:pPr>
            <a:r>
              <a:rPr lang="en-US" sz="2500" dirty="0">
                <a:solidFill>
                  <a:schemeClr val="tx1"/>
                </a:solidFill>
              </a:rPr>
              <a:t>Occupational Health is the science of designing, implementing and evaluating comprehensive health and safety programs that may maintain and enhance employee’s health, improve safety and increase productivity in the work place.</a:t>
            </a:r>
          </a:p>
          <a:p>
            <a:pPr algn="just">
              <a:lnSpc>
                <a:spcPct val="120000"/>
              </a:lnSpc>
              <a:spcBef>
                <a:spcPts val="0"/>
              </a:spcBef>
              <a:buClrTx/>
              <a:buFont typeface="Wingdings" panose="05000000000000000000" pitchFamily="2" charset="2"/>
              <a:buChar char="q"/>
            </a:pPr>
            <a:r>
              <a:rPr lang="en-US" sz="2500" dirty="0">
                <a:solidFill>
                  <a:schemeClr val="tx1"/>
                </a:solidFill>
              </a:rPr>
              <a:t>Occupational health is the physical, mental and social well being of a person in relation to their work and working environment, as well as their adjustment to work and the adjustment of work to them.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786976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Dependence:</a:t>
            </a:r>
          </a:p>
          <a:p>
            <a:pPr marL="0" indent="0" algn="just">
              <a:lnSpc>
                <a:spcPct val="120000"/>
              </a:lnSpc>
              <a:spcBef>
                <a:spcPts val="0"/>
              </a:spcBef>
              <a:buClrTx/>
              <a:buNone/>
            </a:pPr>
            <a:r>
              <a:rPr lang="en-US" sz="2200" dirty="0">
                <a:solidFill>
                  <a:schemeClr val="tx1"/>
                </a:solidFill>
              </a:rPr>
              <a:t>A ‘maladaptive pattern of substance use leading to clinically significant impairment or distress, as manifested by three (or more) of the following within a 12-month period:</a:t>
            </a:r>
          </a:p>
          <a:p>
            <a:pPr marL="514350" indent="-514350" algn="just">
              <a:lnSpc>
                <a:spcPct val="120000"/>
              </a:lnSpc>
              <a:spcBef>
                <a:spcPts val="0"/>
              </a:spcBef>
              <a:buClrTx/>
              <a:buFont typeface="+mj-lt"/>
              <a:buAutoNum type="romanLcPeriod"/>
            </a:pPr>
            <a:r>
              <a:rPr lang="en-US" sz="2200" dirty="0">
                <a:solidFill>
                  <a:schemeClr val="tx1"/>
                </a:solidFill>
              </a:rPr>
              <a:t>Tolerance</a:t>
            </a:r>
          </a:p>
          <a:p>
            <a:pPr marL="514350" indent="-514350" algn="just">
              <a:lnSpc>
                <a:spcPct val="120000"/>
              </a:lnSpc>
              <a:spcBef>
                <a:spcPts val="0"/>
              </a:spcBef>
              <a:buClrTx/>
              <a:buFont typeface="+mj-lt"/>
              <a:buAutoNum type="romanLcPeriod"/>
            </a:pPr>
            <a:r>
              <a:rPr lang="en-US" sz="2200" dirty="0">
                <a:solidFill>
                  <a:schemeClr val="tx1"/>
                </a:solidFill>
              </a:rPr>
              <a:t>Withdrawal</a:t>
            </a:r>
          </a:p>
          <a:p>
            <a:pPr marL="514350" indent="-514350" algn="just">
              <a:lnSpc>
                <a:spcPct val="120000"/>
              </a:lnSpc>
              <a:spcBef>
                <a:spcPts val="0"/>
              </a:spcBef>
              <a:buClrTx/>
              <a:buFont typeface="+mj-lt"/>
              <a:buAutoNum type="romanLcPeriod"/>
            </a:pPr>
            <a:r>
              <a:rPr lang="en-US" sz="2200" dirty="0">
                <a:solidFill>
                  <a:schemeClr val="tx1"/>
                </a:solidFill>
              </a:rPr>
              <a:t>Substance taken in larger amounts over longer periods than was intended</a:t>
            </a:r>
          </a:p>
          <a:p>
            <a:pPr marL="514350" indent="-514350" algn="just">
              <a:lnSpc>
                <a:spcPct val="120000"/>
              </a:lnSpc>
              <a:spcBef>
                <a:spcPts val="0"/>
              </a:spcBef>
              <a:buClrTx/>
              <a:buFont typeface="+mj-lt"/>
              <a:buAutoNum type="romanLcPeriod"/>
            </a:pPr>
            <a:r>
              <a:rPr lang="en-US" sz="2200" dirty="0">
                <a:solidFill>
                  <a:schemeClr val="tx1"/>
                </a:solidFill>
              </a:rPr>
              <a:t>Persistent desire or unsuccessful efforts to cut down or control use</a:t>
            </a:r>
          </a:p>
          <a:p>
            <a:pPr marL="514350" indent="-514350" algn="just">
              <a:lnSpc>
                <a:spcPct val="120000"/>
              </a:lnSpc>
              <a:spcBef>
                <a:spcPts val="0"/>
              </a:spcBef>
              <a:buClrTx/>
              <a:buFont typeface="+mj-lt"/>
              <a:buAutoNum type="romanLcPeriod"/>
            </a:pPr>
            <a:r>
              <a:rPr lang="en-US" sz="2200" dirty="0">
                <a:solidFill>
                  <a:schemeClr val="tx1"/>
                </a:solidFill>
              </a:rPr>
              <a:t>Great deal of time spent in activities relating to obtaining the substance, using the substance or recovering from use</a:t>
            </a:r>
          </a:p>
          <a:p>
            <a:pPr marL="514350" indent="-514350" algn="just">
              <a:lnSpc>
                <a:spcPct val="120000"/>
              </a:lnSpc>
              <a:spcBef>
                <a:spcPts val="0"/>
              </a:spcBef>
              <a:buClrTx/>
              <a:buFont typeface="+mj-lt"/>
              <a:buAutoNum type="romanLcPeriod"/>
            </a:pPr>
            <a:r>
              <a:rPr lang="en-US" sz="2200" dirty="0">
                <a:solidFill>
                  <a:schemeClr val="tx1"/>
                </a:solidFill>
              </a:rPr>
              <a:t>Significant social, occupational or recreational activities are given up or reduced because of use</a:t>
            </a:r>
          </a:p>
          <a:p>
            <a:pPr marL="514350" indent="-514350" algn="just">
              <a:lnSpc>
                <a:spcPct val="120000"/>
              </a:lnSpc>
              <a:spcBef>
                <a:spcPts val="0"/>
              </a:spcBef>
              <a:buClrTx/>
              <a:buFont typeface="+mj-lt"/>
              <a:buAutoNum type="romanLcPeriod"/>
            </a:pPr>
            <a:r>
              <a:rPr lang="en-US" sz="2200" dirty="0">
                <a:solidFill>
                  <a:schemeClr val="tx1"/>
                </a:solidFill>
              </a:rPr>
              <a:t>Use continued despite knowledge of having a persistent or recurrent physical or psychological problem that is likely to have been caused or exacerbated by the substance’ use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0708283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400" b="1" dirty="0">
                <a:solidFill>
                  <a:schemeClr val="tx1"/>
                </a:solidFill>
              </a:rPr>
              <a:t>Dependence: </a:t>
            </a:r>
            <a:r>
              <a:rPr lang="en-US" sz="2400" dirty="0">
                <a:solidFill>
                  <a:schemeClr val="tx1"/>
                </a:solidFill>
              </a:rPr>
              <a:t>Refers to certain psychological phenomenon that are induced by the repeated taking of a substance</a:t>
            </a:r>
          </a:p>
          <a:p>
            <a:pPr marL="914400" lvl="1" indent="-457200" algn="just">
              <a:lnSpc>
                <a:spcPct val="120000"/>
              </a:lnSpc>
              <a:spcBef>
                <a:spcPts val="0"/>
              </a:spcBef>
              <a:buClrTx/>
              <a:buFont typeface="+mj-lt"/>
              <a:buAutoNum type="arabicPeriod"/>
            </a:pPr>
            <a:r>
              <a:rPr lang="en-US" sz="2400" dirty="0">
                <a:solidFill>
                  <a:schemeClr val="tx1"/>
                </a:solidFill>
              </a:rPr>
              <a:t>Strong desire to take substance</a:t>
            </a:r>
          </a:p>
          <a:p>
            <a:pPr marL="914400" lvl="1" indent="-457200" algn="just">
              <a:lnSpc>
                <a:spcPct val="120000"/>
              </a:lnSpc>
              <a:spcBef>
                <a:spcPts val="0"/>
              </a:spcBef>
              <a:buClrTx/>
              <a:buFont typeface="+mj-lt"/>
              <a:buAutoNum type="arabicPeriod"/>
            </a:pPr>
            <a:r>
              <a:rPr lang="en-US" sz="2400" dirty="0">
                <a:solidFill>
                  <a:schemeClr val="tx1"/>
                </a:solidFill>
              </a:rPr>
              <a:t>Progressive neglect of alternative sources of satisfaction</a:t>
            </a:r>
          </a:p>
          <a:p>
            <a:pPr marL="914400" lvl="1" indent="-457200" algn="just">
              <a:lnSpc>
                <a:spcPct val="120000"/>
              </a:lnSpc>
              <a:spcBef>
                <a:spcPts val="0"/>
              </a:spcBef>
              <a:buClrTx/>
              <a:buFont typeface="+mj-lt"/>
              <a:buAutoNum type="arabicPeriod"/>
            </a:pPr>
            <a:r>
              <a:rPr lang="en-US" sz="2400" dirty="0">
                <a:solidFill>
                  <a:schemeClr val="tx1"/>
                </a:solidFill>
              </a:rPr>
              <a:t>Tolerance </a:t>
            </a:r>
          </a:p>
          <a:p>
            <a:pPr marL="914400" lvl="1" indent="-457200" algn="just">
              <a:lnSpc>
                <a:spcPct val="120000"/>
              </a:lnSpc>
              <a:spcBef>
                <a:spcPts val="0"/>
              </a:spcBef>
              <a:buClrTx/>
              <a:buFont typeface="+mj-lt"/>
              <a:buAutoNum type="arabicPeriod"/>
            </a:pPr>
            <a:r>
              <a:rPr lang="en-US" sz="2400" dirty="0">
                <a:solidFill>
                  <a:schemeClr val="tx1"/>
                </a:solidFill>
              </a:rPr>
              <a:t>Withdrawal state</a:t>
            </a:r>
          </a:p>
          <a:p>
            <a:pPr marL="0" indent="0" algn="just">
              <a:lnSpc>
                <a:spcPct val="120000"/>
              </a:lnSpc>
              <a:spcBef>
                <a:spcPts val="0"/>
              </a:spcBef>
              <a:buClrTx/>
              <a:buNone/>
            </a:pPr>
            <a:r>
              <a:rPr lang="en-US" sz="2400" b="1" dirty="0">
                <a:solidFill>
                  <a:schemeClr val="tx1"/>
                </a:solidFill>
              </a:rPr>
              <a:t>Tolerance</a:t>
            </a:r>
          </a:p>
          <a:p>
            <a:pPr algn="just">
              <a:lnSpc>
                <a:spcPct val="120000"/>
              </a:lnSpc>
              <a:spcBef>
                <a:spcPts val="0"/>
              </a:spcBef>
              <a:buClrTx/>
              <a:buFont typeface="Wingdings" panose="05000000000000000000" pitchFamily="2" charset="2"/>
              <a:buChar char="q"/>
            </a:pPr>
            <a:r>
              <a:rPr lang="en-US" sz="2400" dirty="0">
                <a:solidFill>
                  <a:schemeClr val="tx1"/>
                </a:solidFill>
              </a:rPr>
              <a:t>A need for increased amounts of a substance to achieve the desired effect or a diminished effect with ongoing use of the same amount of substance</a:t>
            </a:r>
          </a:p>
          <a:p>
            <a:pPr algn="just">
              <a:lnSpc>
                <a:spcPct val="120000"/>
              </a:lnSpc>
              <a:spcBef>
                <a:spcPts val="0"/>
              </a:spcBef>
              <a:buClrTx/>
              <a:buFont typeface="Wingdings" panose="05000000000000000000" pitchFamily="2" charset="2"/>
              <a:buChar char="q"/>
            </a:pPr>
            <a:r>
              <a:rPr lang="en-US" sz="2400" dirty="0">
                <a:solidFill>
                  <a:schemeClr val="tx1"/>
                </a:solidFill>
              </a:rPr>
              <a:t>This is a state in which, after a repeated administration, a drug produces a decreased effect</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90488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Addiction</a:t>
            </a:r>
          </a:p>
          <a:p>
            <a:pPr algn="just">
              <a:lnSpc>
                <a:spcPct val="120000"/>
              </a:lnSpc>
              <a:spcBef>
                <a:spcPts val="0"/>
              </a:spcBef>
              <a:buClrTx/>
              <a:buFont typeface="Wingdings" panose="05000000000000000000" pitchFamily="2" charset="2"/>
              <a:buChar char="q"/>
            </a:pPr>
            <a:r>
              <a:rPr lang="en-US" sz="2800" dirty="0">
                <a:solidFill>
                  <a:schemeClr val="tx1"/>
                </a:solidFill>
              </a:rPr>
              <a:t>Addiction is a brain disorder characterized by compulsive engagement in rewarding stimuli despite adverse consequences</a:t>
            </a:r>
          </a:p>
          <a:p>
            <a:pPr algn="just">
              <a:lnSpc>
                <a:spcPct val="120000"/>
              </a:lnSpc>
              <a:spcBef>
                <a:spcPts val="0"/>
              </a:spcBef>
              <a:buClrTx/>
              <a:buFont typeface="Wingdings" panose="05000000000000000000" pitchFamily="2" charset="2"/>
              <a:buChar char="q"/>
            </a:pPr>
            <a:r>
              <a:rPr lang="en-US" sz="2800" dirty="0">
                <a:solidFill>
                  <a:schemeClr val="tx1"/>
                </a:solidFill>
              </a:rPr>
              <a:t>A physical or psychological need for a habit-forming substance, such as a drug or alcohol </a:t>
            </a:r>
          </a:p>
          <a:p>
            <a:pPr marL="0" indent="0" algn="just">
              <a:lnSpc>
                <a:spcPct val="120000"/>
              </a:lnSpc>
              <a:spcBef>
                <a:spcPts val="0"/>
              </a:spcBef>
              <a:buClrTx/>
              <a:buNone/>
            </a:pPr>
            <a:r>
              <a:rPr lang="en-US" sz="2800" b="1" dirty="0">
                <a:solidFill>
                  <a:schemeClr val="tx1"/>
                </a:solidFill>
              </a:rPr>
              <a:t>Withdrawal state:</a:t>
            </a:r>
          </a:p>
          <a:p>
            <a:pPr algn="just">
              <a:lnSpc>
                <a:spcPct val="120000"/>
              </a:lnSpc>
              <a:spcBef>
                <a:spcPts val="0"/>
              </a:spcBef>
              <a:buClrTx/>
              <a:buFont typeface="Wingdings" panose="05000000000000000000" pitchFamily="2" charset="2"/>
              <a:buChar char="q"/>
            </a:pPr>
            <a:r>
              <a:rPr lang="en-US" sz="2800" dirty="0">
                <a:solidFill>
                  <a:schemeClr val="tx1"/>
                </a:solidFill>
              </a:rPr>
              <a:t>A group of signs and symptoms that occur when a drug is reduced in amount or withdrawn</a:t>
            </a:r>
          </a:p>
          <a:p>
            <a:pPr marL="0" indent="0" algn="just">
              <a:lnSpc>
                <a:spcPct val="120000"/>
              </a:lnSpc>
              <a:spcBef>
                <a:spcPts val="0"/>
              </a:spcBef>
              <a:buClrTx/>
              <a:buNone/>
            </a:pPr>
            <a:r>
              <a:rPr lang="en-US" sz="2800" b="1" dirty="0">
                <a:solidFill>
                  <a:schemeClr val="tx1"/>
                </a:solidFill>
              </a:rPr>
              <a:t>Alcohol  intoxication:</a:t>
            </a:r>
          </a:p>
          <a:p>
            <a:pPr algn="just">
              <a:lnSpc>
                <a:spcPct val="120000"/>
              </a:lnSpc>
              <a:spcBef>
                <a:spcPts val="0"/>
              </a:spcBef>
              <a:buClrTx/>
              <a:buFont typeface="Wingdings" panose="05000000000000000000" pitchFamily="2" charset="2"/>
              <a:buChar char="q"/>
            </a:pPr>
            <a:r>
              <a:rPr lang="en-US" sz="2800" dirty="0">
                <a:solidFill>
                  <a:schemeClr val="tx1"/>
                </a:solidFill>
              </a:rPr>
              <a:t>A disturbance in behavior or mental function or after alcohol consumption</a:t>
            </a:r>
          </a:p>
          <a:p>
            <a:pPr algn="just">
              <a:lnSpc>
                <a:spcPct val="120000"/>
              </a:lnSpc>
              <a:spcBef>
                <a:spcPts val="0"/>
              </a:spcBef>
              <a:buClrTx/>
              <a:buFont typeface="Wingdings" panose="05000000000000000000" pitchFamily="2" charset="2"/>
              <a:buChar char="q"/>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55947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dirty="0">
                <a:solidFill>
                  <a:srgbClr val="0070C0"/>
                </a:solidFill>
              </a:rPr>
              <a:t>EPIDEMIOLOGICAL TRIAD OF DRUG USE</a:t>
            </a:r>
          </a:p>
          <a:p>
            <a:pPr algn="just">
              <a:lnSpc>
                <a:spcPct val="120000"/>
              </a:lnSpc>
              <a:spcBef>
                <a:spcPts val="0"/>
              </a:spcBef>
              <a:buClrTx/>
              <a:buFont typeface="Wingdings" panose="05000000000000000000" pitchFamily="2" charset="2"/>
              <a:buChar char="q"/>
            </a:pPr>
            <a:r>
              <a:rPr lang="en-US" sz="2200" dirty="0">
                <a:solidFill>
                  <a:schemeClr val="tx1"/>
                </a:solidFill>
              </a:rPr>
              <a:t>Different factors that influence the effects of use </a:t>
            </a:r>
          </a:p>
          <a:p>
            <a:pPr algn="just">
              <a:lnSpc>
                <a:spcPct val="120000"/>
              </a:lnSpc>
              <a:spcBef>
                <a:spcPts val="0"/>
              </a:spcBef>
              <a:buClrTx/>
              <a:buFont typeface="Wingdings" panose="05000000000000000000" pitchFamily="2" charset="2"/>
              <a:buChar char="q"/>
            </a:pPr>
            <a:r>
              <a:rPr lang="en-US" sz="2200" dirty="0">
                <a:solidFill>
                  <a:schemeClr val="tx1"/>
                </a:solidFill>
              </a:rPr>
              <a:t>The three factors at play which impact on all stages of drug use include </a:t>
            </a:r>
            <a:r>
              <a:rPr lang="en-US" sz="2200" u="sng" dirty="0">
                <a:solidFill>
                  <a:schemeClr val="tx1"/>
                </a:solidFill>
              </a:rPr>
              <a:t>drug factors</a:t>
            </a:r>
            <a:r>
              <a:rPr lang="en-US" sz="2200" dirty="0">
                <a:solidFill>
                  <a:schemeClr val="tx1"/>
                </a:solidFill>
              </a:rPr>
              <a:t>, </a:t>
            </a:r>
            <a:r>
              <a:rPr lang="en-US" sz="2200" u="sng" dirty="0">
                <a:solidFill>
                  <a:schemeClr val="tx1"/>
                </a:solidFill>
              </a:rPr>
              <a:t>host factors </a:t>
            </a:r>
            <a:r>
              <a:rPr lang="en-US" sz="2200" dirty="0">
                <a:solidFill>
                  <a:schemeClr val="tx1"/>
                </a:solidFill>
              </a:rPr>
              <a:t>and the </a:t>
            </a:r>
            <a:r>
              <a:rPr lang="en-US" sz="2200" u="sng" dirty="0">
                <a:solidFill>
                  <a:schemeClr val="tx1"/>
                </a:solidFill>
              </a:rPr>
              <a:t>environment factors</a:t>
            </a:r>
          </a:p>
          <a:p>
            <a:pPr algn="just">
              <a:lnSpc>
                <a:spcPct val="120000"/>
              </a:lnSpc>
              <a:spcBef>
                <a:spcPts val="0"/>
              </a:spcBef>
              <a:buClrTx/>
              <a:buFont typeface="Wingdings" panose="05000000000000000000" pitchFamily="2" charset="2"/>
              <a:buChar char="q"/>
            </a:pPr>
            <a:r>
              <a:rPr lang="en-US" sz="2200" dirty="0">
                <a:solidFill>
                  <a:schemeClr val="tx1"/>
                </a:solidFill>
              </a:rPr>
              <a:t>Provides a framework for a more pronounced examination of how drug use affects us; it depends on the drug, who is taking it and the context of drug use</a:t>
            </a:r>
          </a:p>
          <a:p>
            <a:pPr marL="0" indent="0" algn="just">
              <a:lnSpc>
                <a:spcPct val="120000"/>
              </a:lnSpc>
              <a:spcBef>
                <a:spcPts val="0"/>
              </a:spcBef>
              <a:buClrTx/>
              <a:buNone/>
            </a:pPr>
            <a:r>
              <a:rPr lang="en-US" sz="2500" b="1" dirty="0">
                <a:solidFill>
                  <a:schemeClr val="tx1"/>
                </a:solidFill>
              </a:rPr>
              <a:t>Drug Factors</a:t>
            </a:r>
          </a:p>
          <a:p>
            <a:pPr algn="just">
              <a:lnSpc>
                <a:spcPct val="120000"/>
              </a:lnSpc>
              <a:spcBef>
                <a:spcPts val="0"/>
              </a:spcBef>
              <a:buClrTx/>
              <a:buFont typeface="Wingdings" panose="05000000000000000000" pitchFamily="2" charset="2"/>
              <a:buChar char="q"/>
            </a:pPr>
            <a:r>
              <a:rPr lang="en-US" sz="2500" dirty="0">
                <a:solidFill>
                  <a:schemeClr val="tx1"/>
                </a:solidFill>
              </a:rPr>
              <a:t>What drug (or drugs) is taken?</a:t>
            </a:r>
          </a:p>
          <a:p>
            <a:pPr algn="just">
              <a:lnSpc>
                <a:spcPct val="120000"/>
              </a:lnSpc>
              <a:spcBef>
                <a:spcPts val="0"/>
              </a:spcBef>
              <a:buClrTx/>
              <a:buFont typeface="Wingdings" panose="05000000000000000000" pitchFamily="2" charset="2"/>
              <a:buChar char="q"/>
            </a:pPr>
            <a:r>
              <a:rPr lang="en-US" sz="2500" dirty="0">
                <a:solidFill>
                  <a:schemeClr val="tx1"/>
                </a:solidFill>
              </a:rPr>
              <a:t>Is the drug a stimulant, opiate, sedative or hallucinogen?</a:t>
            </a:r>
          </a:p>
          <a:p>
            <a:pPr algn="just">
              <a:lnSpc>
                <a:spcPct val="120000"/>
              </a:lnSpc>
              <a:spcBef>
                <a:spcPts val="0"/>
              </a:spcBef>
              <a:buClrTx/>
              <a:buFont typeface="Wingdings" panose="05000000000000000000" pitchFamily="2" charset="2"/>
              <a:buChar char="q"/>
            </a:pPr>
            <a:r>
              <a:rPr lang="en-US" sz="2500" dirty="0">
                <a:solidFill>
                  <a:schemeClr val="tx1"/>
                </a:solidFill>
              </a:rPr>
              <a:t>How is it taken, frequently is it used?</a:t>
            </a:r>
          </a:p>
          <a:p>
            <a:pPr algn="just">
              <a:lnSpc>
                <a:spcPct val="120000"/>
              </a:lnSpc>
              <a:spcBef>
                <a:spcPts val="0"/>
              </a:spcBef>
              <a:buClrTx/>
              <a:buFont typeface="Wingdings" panose="05000000000000000000" pitchFamily="2" charset="2"/>
              <a:buChar char="q"/>
            </a:pPr>
            <a:r>
              <a:rPr lang="en-US" sz="2500" dirty="0">
                <a:solidFill>
                  <a:schemeClr val="tx1"/>
                </a:solidFill>
              </a:rPr>
              <a:t>How much is taken?</a:t>
            </a:r>
          </a:p>
          <a:p>
            <a:pPr algn="just">
              <a:lnSpc>
                <a:spcPct val="120000"/>
              </a:lnSpc>
              <a:spcBef>
                <a:spcPts val="0"/>
              </a:spcBef>
              <a:buClrTx/>
              <a:buFont typeface="Wingdings" panose="05000000000000000000" pitchFamily="2" charset="2"/>
              <a:buChar char="q"/>
            </a:pPr>
            <a:r>
              <a:rPr lang="en-US" sz="2500" dirty="0">
                <a:solidFill>
                  <a:schemeClr val="tx1"/>
                </a:solidFill>
              </a:rPr>
              <a:t>What is the strength and purity of the drug?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797733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400" b="1" dirty="0">
                <a:solidFill>
                  <a:schemeClr val="tx1"/>
                </a:solidFill>
              </a:rPr>
              <a:t>Person Factors</a:t>
            </a:r>
          </a:p>
          <a:p>
            <a:pPr algn="just">
              <a:lnSpc>
                <a:spcPct val="120000"/>
              </a:lnSpc>
              <a:spcBef>
                <a:spcPts val="0"/>
              </a:spcBef>
              <a:buClrTx/>
              <a:buFont typeface="Wingdings" panose="05000000000000000000" pitchFamily="2" charset="2"/>
              <a:buChar char="q"/>
            </a:pPr>
            <a:r>
              <a:rPr lang="en-US" sz="2400" dirty="0">
                <a:solidFill>
                  <a:schemeClr val="tx1"/>
                </a:solidFill>
              </a:rPr>
              <a:t>Age, sex, personality, users’ concept of self, users’ beliefs and expectations relating to the drug, stage of drug use, reasons for use and expectations of use </a:t>
            </a:r>
          </a:p>
          <a:p>
            <a:pPr marL="0" indent="0" algn="just">
              <a:lnSpc>
                <a:spcPct val="120000"/>
              </a:lnSpc>
              <a:spcBef>
                <a:spcPts val="0"/>
              </a:spcBef>
              <a:buClrTx/>
              <a:buNone/>
            </a:pPr>
            <a:r>
              <a:rPr lang="en-US" sz="2400" b="1" dirty="0">
                <a:solidFill>
                  <a:schemeClr val="tx1"/>
                </a:solidFill>
              </a:rPr>
              <a:t>Context or Setting</a:t>
            </a:r>
          </a:p>
          <a:p>
            <a:pPr algn="just">
              <a:lnSpc>
                <a:spcPct val="120000"/>
              </a:lnSpc>
              <a:spcBef>
                <a:spcPts val="0"/>
              </a:spcBef>
              <a:buClrTx/>
              <a:buFont typeface="Wingdings" panose="05000000000000000000" pitchFamily="2" charset="2"/>
              <a:buChar char="q"/>
            </a:pPr>
            <a:r>
              <a:rPr lang="en-US" sz="2400" dirty="0">
                <a:solidFill>
                  <a:schemeClr val="tx1"/>
                </a:solidFill>
              </a:rPr>
              <a:t>The social environment within which the drug is taken; when the use occurs; with whom use occurs; controls on that setting and how these are exercised; immediate specific situation and motivation for drug use</a:t>
            </a:r>
          </a:p>
          <a:p>
            <a:pPr marL="0" indent="0" algn="ctr">
              <a:lnSpc>
                <a:spcPct val="120000"/>
              </a:lnSpc>
              <a:spcBef>
                <a:spcPts val="0"/>
              </a:spcBef>
              <a:buClrTx/>
              <a:buNone/>
            </a:pPr>
            <a:r>
              <a:rPr lang="en-US" sz="2400" b="1" dirty="0">
                <a:solidFill>
                  <a:srgbClr val="0070C0"/>
                </a:solidFill>
              </a:rPr>
              <a:t>Criteria for substance abuse</a:t>
            </a:r>
          </a:p>
          <a:p>
            <a:pPr algn="just">
              <a:lnSpc>
                <a:spcPct val="120000"/>
              </a:lnSpc>
              <a:spcBef>
                <a:spcPts val="0"/>
              </a:spcBef>
              <a:buClrTx/>
              <a:buFont typeface="Wingdings" panose="05000000000000000000" pitchFamily="2" charset="2"/>
              <a:buChar char="q"/>
            </a:pPr>
            <a:r>
              <a:rPr lang="en-US" sz="2400" dirty="0">
                <a:solidFill>
                  <a:schemeClr val="tx1"/>
                </a:solidFill>
              </a:rPr>
              <a:t>Recurrent substance use resulting in a failure to fulfill major role obligations at work, school or home</a:t>
            </a:r>
          </a:p>
          <a:p>
            <a:pPr algn="just">
              <a:lnSpc>
                <a:spcPct val="120000"/>
              </a:lnSpc>
              <a:spcBef>
                <a:spcPts val="0"/>
              </a:spcBef>
              <a:buClrTx/>
              <a:buFont typeface="Wingdings" panose="05000000000000000000" pitchFamily="2" charset="2"/>
              <a:buChar char="q"/>
            </a:pPr>
            <a:r>
              <a:rPr lang="en-US" sz="2400" dirty="0">
                <a:solidFill>
                  <a:schemeClr val="tx1"/>
                </a:solidFill>
              </a:rPr>
              <a:t>Recurrent substance abuse in situations that are physically hazardous</a:t>
            </a:r>
          </a:p>
          <a:p>
            <a:pPr algn="just">
              <a:lnSpc>
                <a:spcPct val="120000"/>
              </a:lnSpc>
              <a:spcBef>
                <a:spcPts val="0"/>
              </a:spcBef>
              <a:buClrTx/>
              <a:buFont typeface="Wingdings" panose="05000000000000000000" pitchFamily="2" charset="2"/>
              <a:buChar char="q"/>
            </a:pPr>
            <a:r>
              <a:rPr lang="en-US" sz="2400" dirty="0">
                <a:solidFill>
                  <a:schemeClr val="tx1"/>
                </a:solidFill>
              </a:rPr>
              <a:t>Continued substance abuse despite having recurrent social or interpersonal problems caused by or exacerbated by the effects of the substance use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949711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33038"/>
            <a:ext cx="8610600" cy="6445142"/>
          </a:xfrm>
        </p:spPr>
        <p:txBody>
          <a:bodyPr>
            <a:normAutofit/>
          </a:bodyPr>
          <a:lstStyle/>
          <a:p>
            <a:pPr marL="0" indent="0" algn="ctr">
              <a:lnSpc>
                <a:spcPct val="120000"/>
              </a:lnSpc>
              <a:spcBef>
                <a:spcPts val="0"/>
              </a:spcBef>
              <a:buClrTx/>
              <a:buNone/>
            </a:pPr>
            <a:r>
              <a:rPr lang="en-US" sz="2200" b="1" dirty="0">
                <a:solidFill>
                  <a:srgbClr val="0070C0"/>
                </a:solidFill>
              </a:rPr>
              <a:t>CAUSES AND RISK FACTORS FOR </a:t>
            </a:r>
            <a:r>
              <a:rPr lang="en-US" sz="2200" b="1" dirty="0" err="1">
                <a:solidFill>
                  <a:srgbClr val="0070C0"/>
                </a:solidFill>
              </a:rPr>
              <a:t>DSA</a:t>
            </a: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198967"/>
              </p:ext>
            </p:extLst>
          </p:nvPr>
        </p:nvGraphicFramePr>
        <p:xfrm>
          <a:off x="166687" y="457202"/>
          <a:ext cx="8824913" cy="6400800"/>
        </p:xfrm>
        <a:graphic>
          <a:graphicData uri="http://schemas.openxmlformats.org/drawingml/2006/table">
            <a:tbl>
              <a:tblPr firstRow="1" bandRow="1">
                <a:tableStyleId>{5C22544A-7EE6-4342-B048-85BDC9FD1C3A}</a:tableStyleId>
              </a:tblPr>
              <a:tblGrid>
                <a:gridCol w="632897">
                  <a:extLst>
                    <a:ext uri="{9D8B030D-6E8A-4147-A177-3AD203B41FA5}">
                      <a16:colId xmlns:a16="http://schemas.microsoft.com/office/drawing/2014/main" val="1406242592"/>
                    </a:ext>
                  </a:extLst>
                </a:gridCol>
                <a:gridCol w="1503712">
                  <a:extLst>
                    <a:ext uri="{9D8B030D-6E8A-4147-A177-3AD203B41FA5}">
                      <a16:colId xmlns:a16="http://schemas.microsoft.com/office/drawing/2014/main" val="1167628914"/>
                    </a:ext>
                  </a:extLst>
                </a:gridCol>
                <a:gridCol w="6688304">
                  <a:extLst>
                    <a:ext uri="{9D8B030D-6E8A-4147-A177-3AD203B41FA5}">
                      <a16:colId xmlns:a16="http://schemas.microsoft.com/office/drawing/2014/main" val="759370460"/>
                    </a:ext>
                  </a:extLst>
                </a:gridCol>
              </a:tblGrid>
              <a:tr h="351874">
                <a:tc>
                  <a:txBody>
                    <a:bodyPr/>
                    <a:lstStyle/>
                    <a:p>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Risk 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r>
                        <a:rPr lang="en-US" sz="1800" b="0"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879686">
                <a:tc>
                  <a:txBody>
                    <a:bodyPr/>
                    <a:lstStyle/>
                    <a:p>
                      <a:r>
                        <a:rPr lang="en-GB" sz="1800" dirty="0">
                          <a:solidFill>
                            <a:schemeClr val="tx1"/>
                          </a:solidFill>
                        </a:rPr>
                        <a:t>1</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Individual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Gender, a resilient temperament, a positive social orientation and intelligence. Intelligence, however does not protect against substance abuse. Constitutional factors are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615780">
                <a:tc>
                  <a:txBody>
                    <a:bodyPr/>
                    <a:lstStyle/>
                    <a:p>
                      <a:r>
                        <a:rPr lang="en-GB" sz="1800" dirty="0">
                          <a:solidFill>
                            <a:schemeClr val="tx1"/>
                          </a:solidFill>
                        </a:rPr>
                        <a:t>2</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Peer association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1407498">
                <a:tc>
                  <a:txBody>
                    <a:bodyPr/>
                    <a:lstStyle/>
                    <a:p>
                      <a:r>
                        <a:rPr lang="en-GB" sz="1800" dirty="0">
                          <a:solidFill>
                            <a:schemeClr val="tx1"/>
                          </a:solidFill>
                        </a:rPr>
                        <a:t>3</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Community 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Wingdings" panose="05000000000000000000" pitchFamily="2" charset="2"/>
                        <a:buNone/>
                      </a:pPr>
                      <a:r>
                        <a:rPr lang="en-US" sz="1800" dirty="0">
                          <a:solidFill>
                            <a:schemeClr val="tx1"/>
                          </a:solidFill>
                        </a:rPr>
                        <a:t>Availability of drugs; Community laws and norms favourable toward drug use; Transitions and mobility: even normal school transition predicts increases in problems behaviours; Low neighbourhood attachment and community disorganization; Norms; Resources; Extreme economic deprivation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r h="879686">
                <a:tc>
                  <a:txBody>
                    <a:bodyPr/>
                    <a:lstStyle/>
                    <a:p>
                      <a:r>
                        <a:rPr lang="en-GB" sz="1800" dirty="0">
                          <a:solidFill>
                            <a:schemeClr val="tx1"/>
                          </a:solidFill>
                        </a:rPr>
                        <a:t>4</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Family 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Wingdings" panose="05000000000000000000" pitchFamily="2" charset="2"/>
                        <a:buNone/>
                      </a:pPr>
                      <a:r>
                        <a:rPr lang="en-US" sz="1800" dirty="0">
                          <a:solidFill>
                            <a:schemeClr val="tx1"/>
                          </a:solidFill>
                        </a:rPr>
                        <a:t>Family history of the problem behaviour; Family management problems; Family conflict; Parental attitudes and involvement in drug use, crime and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165112"/>
                  </a:ext>
                </a:extLst>
              </a:tr>
              <a:tr h="1407498">
                <a:tc>
                  <a:txBody>
                    <a:bodyPr/>
                    <a:lstStyle/>
                    <a:p>
                      <a:r>
                        <a:rPr lang="en-GB" sz="1800" dirty="0">
                          <a:solidFill>
                            <a:schemeClr val="tx1"/>
                          </a:solidFill>
                        </a:rPr>
                        <a:t>5</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School 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Wingdings" panose="05000000000000000000" pitchFamily="2" charset="2"/>
                        <a:buNone/>
                      </a:pPr>
                      <a:r>
                        <a:rPr lang="en-US" sz="1800" dirty="0">
                          <a:solidFill>
                            <a:schemeClr val="tx1"/>
                          </a:solidFill>
                        </a:rPr>
                        <a:t>Early and persistent antisocial behaviour; Academic failure beginning in elementary school; Lack of commitment to school; Friends who engage in the problem behaviour; Favourable attitudes toward the problem behaviour; Earlier initiation of problems behaviour`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412728"/>
                  </a:ext>
                </a:extLst>
              </a:tr>
              <a:tr h="630176">
                <a:tc>
                  <a:txBody>
                    <a:bodyPr/>
                    <a:lstStyle/>
                    <a:p>
                      <a:r>
                        <a:rPr lang="en-GB" sz="1800" dirty="0">
                          <a:solidFill>
                            <a:schemeClr val="tx1"/>
                          </a:solidFill>
                        </a:rPr>
                        <a:t>6</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Environmental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Wingdings" panose="05000000000000000000" pitchFamily="2" charset="2"/>
                        <a:buNone/>
                      </a:pPr>
                      <a:r>
                        <a:rPr lang="en-US" sz="1800" dirty="0">
                          <a:solidFill>
                            <a:schemeClr val="tx1"/>
                          </a:solidFill>
                        </a:rPr>
                        <a:t>External social, economic and cultural conditions; norms and policy/Sanctions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285850"/>
                  </a:ext>
                </a:extLst>
              </a:tr>
            </a:tbl>
          </a:graphicData>
        </a:graphic>
      </p:graphicFrame>
    </p:spTree>
    <p:extLst>
      <p:ext uri="{BB962C8B-B14F-4D97-AF65-F5344CB8AC3E}">
        <p14:creationId xmlns:p14="http://schemas.microsoft.com/office/powerpoint/2010/main" val="223993261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70C0"/>
                </a:solidFill>
              </a:rPr>
              <a:t>Reasons for Abusing Drugs</a:t>
            </a:r>
          </a:p>
          <a:p>
            <a:pPr marL="0" indent="0" algn="just">
              <a:lnSpc>
                <a:spcPct val="120000"/>
              </a:lnSpc>
              <a:spcBef>
                <a:spcPts val="0"/>
              </a:spcBef>
              <a:buClrTx/>
              <a:buNone/>
            </a:pPr>
            <a:r>
              <a:rPr lang="en-US" sz="2400" dirty="0">
                <a:solidFill>
                  <a:schemeClr val="tx1"/>
                </a:solidFill>
              </a:rPr>
              <a:t>1) Peer influence</a:t>
            </a:r>
          </a:p>
          <a:p>
            <a:pPr marL="0" indent="0" algn="just">
              <a:lnSpc>
                <a:spcPct val="120000"/>
              </a:lnSpc>
              <a:spcBef>
                <a:spcPts val="0"/>
              </a:spcBef>
              <a:buClrTx/>
              <a:buNone/>
            </a:pPr>
            <a:r>
              <a:rPr lang="en-US" sz="2400" dirty="0">
                <a:solidFill>
                  <a:schemeClr val="tx1"/>
                </a:solidFill>
              </a:rPr>
              <a:t>2) Low self-esteem</a:t>
            </a:r>
          </a:p>
          <a:p>
            <a:pPr marL="0" indent="0" algn="just">
              <a:lnSpc>
                <a:spcPct val="120000"/>
              </a:lnSpc>
              <a:spcBef>
                <a:spcPts val="0"/>
              </a:spcBef>
              <a:buClrTx/>
              <a:buNone/>
            </a:pPr>
            <a:r>
              <a:rPr lang="en-US" sz="2400" dirty="0">
                <a:solidFill>
                  <a:schemeClr val="tx1"/>
                </a:solidFill>
              </a:rPr>
              <a:t>3) Media influence (TV, magazines, internet)</a:t>
            </a:r>
          </a:p>
          <a:p>
            <a:pPr marL="0" indent="0" algn="just">
              <a:lnSpc>
                <a:spcPct val="120000"/>
              </a:lnSpc>
              <a:spcBef>
                <a:spcPts val="0"/>
              </a:spcBef>
              <a:buClrTx/>
              <a:buNone/>
            </a:pPr>
            <a:r>
              <a:rPr lang="en-US" sz="2400" dirty="0">
                <a:solidFill>
                  <a:schemeClr val="tx1"/>
                </a:solidFill>
              </a:rPr>
              <a:t>4) Rebellion against parents, teachers, religion etc.</a:t>
            </a:r>
          </a:p>
          <a:p>
            <a:pPr marL="0" indent="0" algn="just">
              <a:lnSpc>
                <a:spcPct val="120000"/>
              </a:lnSpc>
              <a:spcBef>
                <a:spcPts val="0"/>
              </a:spcBef>
              <a:buClrTx/>
              <a:buNone/>
            </a:pPr>
            <a:r>
              <a:rPr lang="en-US" sz="2400" dirty="0">
                <a:solidFill>
                  <a:schemeClr val="tx1"/>
                </a:solidFill>
              </a:rPr>
              <a:t>5) Curiosity</a:t>
            </a:r>
          </a:p>
          <a:p>
            <a:pPr marL="0" indent="0" algn="just">
              <a:lnSpc>
                <a:spcPct val="120000"/>
              </a:lnSpc>
              <a:spcBef>
                <a:spcPts val="0"/>
              </a:spcBef>
              <a:buClrTx/>
              <a:buNone/>
            </a:pPr>
            <a:r>
              <a:rPr lang="en-US" sz="2400" dirty="0">
                <a:solidFill>
                  <a:schemeClr val="tx1"/>
                </a:solidFill>
              </a:rPr>
              <a:t>6) Lack of knowledge of drugs</a:t>
            </a:r>
          </a:p>
          <a:p>
            <a:pPr marL="0" indent="0" algn="just">
              <a:lnSpc>
                <a:spcPct val="120000"/>
              </a:lnSpc>
              <a:spcBef>
                <a:spcPts val="0"/>
              </a:spcBef>
              <a:buClrTx/>
              <a:buNone/>
            </a:pPr>
            <a:r>
              <a:rPr lang="en-US" sz="2400" dirty="0">
                <a:solidFill>
                  <a:schemeClr val="tx1"/>
                </a:solidFill>
              </a:rPr>
              <a:t>7) Poor role models</a:t>
            </a:r>
          </a:p>
          <a:p>
            <a:pPr marL="0" indent="0" algn="just">
              <a:lnSpc>
                <a:spcPct val="120000"/>
              </a:lnSpc>
              <a:spcBef>
                <a:spcPts val="0"/>
              </a:spcBef>
              <a:buClrTx/>
              <a:buNone/>
            </a:pPr>
            <a:r>
              <a:rPr lang="en-US" sz="2400" dirty="0">
                <a:solidFill>
                  <a:schemeClr val="tx1"/>
                </a:solidFill>
              </a:rPr>
              <a:t>8) Frustrations from home, school, body changes etc.</a:t>
            </a:r>
          </a:p>
          <a:p>
            <a:pPr marL="0" indent="0" algn="just">
              <a:lnSpc>
                <a:spcPct val="120000"/>
              </a:lnSpc>
              <a:spcBef>
                <a:spcPts val="0"/>
              </a:spcBef>
              <a:buClrTx/>
              <a:buNone/>
            </a:pPr>
            <a:r>
              <a:rPr lang="en-US" sz="2400" dirty="0">
                <a:solidFill>
                  <a:schemeClr val="tx1"/>
                </a:solidFill>
              </a:rPr>
              <a:t>9) Inability to achieve goals set thus feeling like a failure</a:t>
            </a:r>
          </a:p>
          <a:p>
            <a:pPr marL="0" indent="0" algn="just">
              <a:lnSpc>
                <a:spcPct val="120000"/>
              </a:lnSpc>
              <a:spcBef>
                <a:spcPts val="0"/>
              </a:spcBef>
              <a:buClrTx/>
              <a:buNone/>
            </a:pPr>
            <a:r>
              <a:rPr lang="en-US" sz="2400" dirty="0">
                <a:solidFill>
                  <a:schemeClr val="tx1"/>
                </a:solidFill>
              </a:rPr>
              <a:t>10) False ideas and perceptions. E.g. bhang enhances academic performance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580619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200" b="1" dirty="0">
                <a:solidFill>
                  <a:srgbClr val="0070C0"/>
                </a:solidFill>
              </a:rPr>
              <a:t>PATTERNS OF DRUG USE</a:t>
            </a:r>
          </a:p>
          <a:p>
            <a:pPr algn="just">
              <a:lnSpc>
                <a:spcPct val="120000"/>
              </a:lnSpc>
              <a:spcBef>
                <a:spcPts val="0"/>
              </a:spcBef>
              <a:buClrTx/>
              <a:buFont typeface="Wingdings" panose="05000000000000000000" pitchFamily="2" charset="2"/>
              <a:buChar char="q"/>
            </a:pPr>
            <a:r>
              <a:rPr lang="en-US" sz="2200" dirty="0">
                <a:solidFill>
                  <a:schemeClr val="tx1"/>
                </a:solidFill>
              </a:rPr>
              <a:t>Drug use does not automatically lead to addiction nor is it universally </a:t>
            </a:r>
            <a:r>
              <a:rPr lang="en-US" sz="2200" dirty="0" err="1">
                <a:solidFill>
                  <a:schemeClr val="tx1"/>
                </a:solidFill>
              </a:rPr>
              <a:t>characterised</a:t>
            </a:r>
            <a:r>
              <a:rPr lang="en-US" sz="2200" dirty="0">
                <a:solidFill>
                  <a:schemeClr val="tx1"/>
                </a:solidFill>
              </a:rPr>
              <a:t> by behaviours associated with dependent substance use</a:t>
            </a:r>
          </a:p>
          <a:p>
            <a:pPr algn="just">
              <a:lnSpc>
                <a:spcPct val="120000"/>
              </a:lnSpc>
              <a:spcBef>
                <a:spcPts val="0"/>
              </a:spcBef>
              <a:buClrTx/>
              <a:buFont typeface="Wingdings" panose="05000000000000000000" pitchFamily="2" charset="2"/>
              <a:buChar char="q"/>
            </a:pPr>
            <a:r>
              <a:rPr lang="en-US" sz="2200" dirty="0">
                <a:solidFill>
                  <a:schemeClr val="tx1"/>
                </a:solidFill>
              </a:rPr>
              <a:t>Patterns of drug use have been identified are mainly </a:t>
            </a:r>
            <a:r>
              <a:rPr lang="en-US" sz="2200" dirty="0" err="1">
                <a:solidFill>
                  <a:schemeClr val="tx1"/>
                </a:solidFill>
              </a:rPr>
              <a:t>centred</a:t>
            </a:r>
            <a:r>
              <a:rPr lang="en-US" sz="2200" dirty="0">
                <a:solidFill>
                  <a:schemeClr val="tx1"/>
                </a:solidFill>
              </a:rPr>
              <a:t> around experimental, recreational, emotional, habitual and dependent use </a:t>
            </a:r>
          </a:p>
          <a:p>
            <a:pPr marL="0" indent="0" algn="just">
              <a:lnSpc>
                <a:spcPct val="120000"/>
              </a:lnSpc>
              <a:spcBef>
                <a:spcPts val="0"/>
              </a:spcBef>
              <a:buClrTx/>
              <a:buNone/>
            </a:pPr>
            <a:r>
              <a:rPr lang="en-US" sz="2500" b="1" dirty="0" err="1">
                <a:solidFill>
                  <a:schemeClr val="tx1"/>
                </a:solidFill>
              </a:rPr>
              <a:t>i</a:t>
            </a:r>
            <a:r>
              <a:rPr lang="en-US" sz="2500" b="1" dirty="0">
                <a:solidFill>
                  <a:schemeClr val="tx1"/>
                </a:solidFill>
              </a:rPr>
              <a:t>) Drug Free Stage</a:t>
            </a:r>
          </a:p>
          <a:p>
            <a:pPr algn="just">
              <a:lnSpc>
                <a:spcPct val="120000"/>
              </a:lnSpc>
              <a:spcBef>
                <a:spcPts val="0"/>
              </a:spcBef>
              <a:buClrTx/>
              <a:buFont typeface="Wingdings" panose="05000000000000000000" pitchFamily="2" charset="2"/>
              <a:buChar char="q"/>
            </a:pPr>
            <a:r>
              <a:rPr lang="en-US" sz="2500" dirty="0">
                <a:solidFill>
                  <a:schemeClr val="tx1"/>
                </a:solidFill>
              </a:rPr>
              <a:t>Represents a drug status which is aspirational rather than actual</a:t>
            </a:r>
          </a:p>
          <a:p>
            <a:pPr algn="just">
              <a:lnSpc>
                <a:spcPct val="120000"/>
              </a:lnSpc>
              <a:spcBef>
                <a:spcPts val="0"/>
              </a:spcBef>
              <a:buClrTx/>
              <a:buFont typeface="Wingdings" panose="05000000000000000000" pitchFamily="2" charset="2"/>
              <a:buChar char="q"/>
            </a:pPr>
            <a:r>
              <a:rPr lang="en-US" sz="2500" dirty="0">
                <a:solidFill>
                  <a:schemeClr val="tx1"/>
                </a:solidFill>
              </a:rPr>
              <a:t>A drug free state can be primarily regarded as an </a:t>
            </a:r>
            <a:r>
              <a:rPr lang="en-US" sz="2500" dirty="0" err="1">
                <a:solidFill>
                  <a:schemeClr val="tx1"/>
                </a:solidFill>
              </a:rPr>
              <a:t>idealised</a:t>
            </a:r>
            <a:r>
              <a:rPr lang="en-US" sz="2500" dirty="0">
                <a:solidFill>
                  <a:schemeClr val="tx1"/>
                </a:solidFill>
              </a:rPr>
              <a:t> one</a:t>
            </a:r>
          </a:p>
          <a:p>
            <a:pPr marL="0" indent="0" algn="just">
              <a:lnSpc>
                <a:spcPct val="120000"/>
              </a:lnSpc>
              <a:spcBef>
                <a:spcPts val="0"/>
              </a:spcBef>
              <a:buClrTx/>
              <a:buNone/>
            </a:pPr>
            <a:r>
              <a:rPr lang="en-US" sz="2500" b="1" dirty="0">
                <a:solidFill>
                  <a:schemeClr val="tx1"/>
                </a:solidFill>
              </a:rPr>
              <a:t>ii) Exploratory or Experimental Use</a:t>
            </a:r>
          </a:p>
          <a:p>
            <a:pPr algn="just">
              <a:lnSpc>
                <a:spcPct val="120000"/>
              </a:lnSpc>
              <a:spcBef>
                <a:spcPts val="0"/>
              </a:spcBef>
              <a:buClrTx/>
              <a:buFont typeface="Wingdings" panose="05000000000000000000" pitchFamily="2" charset="2"/>
              <a:buChar char="q"/>
            </a:pPr>
            <a:r>
              <a:rPr lang="en-US" sz="2500" dirty="0">
                <a:solidFill>
                  <a:schemeClr val="tx1"/>
                </a:solidFill>
              </a:rPr>
              <a:t>Is a short-term, learning phase, influenced by culture and availability</a:t>
            </a:r>
          </a:p>
          <a:p>
            <a:pPr algn="just">
              <a:lnSpc>
                <a:spcPct val="120000"/>
              </a:lnSpc>
              <a:spcBef>
                <a:spcPts val="0"/>
              </a:spcBef>
              <a:buClrTx/>
              <a:buFont typeface="Wingdings" panose="05000000000000000000" pitchFamily="2" charset="2"/>
              <a:buChar char="q"/>
            </a:pPr>
            <a:r>
              <a:rPr lang="en-US" sz="2500" dirty="0" err="1">
                <a:solidFill>
                  <a:schemeClr val="tx1"/>
                </a:solidFill>
              </a:rPr>
              <a:t>Characterised</a:t>
            </a:r>
            <a:r>
              <a:rPr lang="en-US" sz="2500" dirty="0">
                <a:solidFill>
                  <a:schemeClr val="tx1"/>
                </a:solidFill>
              </a:rPr>
              <a:t> by peer group activity and random choice of drugs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15469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iii) Social (Recreational) Use</a:t>
            </a:r>
          </a:p>
          <a:p>
            <a:pPr algn="just">
              <a:lnSpc>
                <a:spcPct val="120000"/>
              </a:lnSpc>
              <a:spcBef>
                <a:spcPts val="0"/>
              </a:spcBef>
              <a:buClrTx/>
              <a:buFont typeface="Wingdings" panose="05000000000000000000" pitchFamily="2" charset="2"/>
              <a:buChar char="q"/>
            </a:pPr>
            <a:r>
              <a:rPr lang="en-US" sz="2600" dirty="0" err="1">
                <a:solidFill>
                  <a:schemeClr val="tx1"/>
                </a:solidFill>
              </a:rPr>
              <a:t>Characterised</a:t>
            </a:r>
            <a:r>
              <a:rPr lang="en-US" sz="2600" dirty="0">
                <a:solidFill>
                  <a:schemeClr val="tx1"/>
                </a:solidFill>
              </a:rPr>
              <a:t> by regular use, group activity and use over a longer period of time</a:t>
            </a:r>
          </a:p>
          <a:p>
            <a:pPr algn="just">
              <a:lnSpc>
                <a:spcPct val="120000"/>
              </a:lnSpc>
              <a:spcBef>
                <a:spcPts val="0"/>
              </a:spcBef>
              <a:buClrTx/>
              <a:buFont typeface="Wingdings" panose="05000000000000000000" pitchFamily="2" charset="2"/>
              <a:buChar char="q"/>
            </a:pPr>
            <a:r>
              <a:rPr lang="en-US" sz="2600" dirty="0">
                <a:solidFill>
                  <a:schemeClr val="tx1"/>
                </a:solidFill>
              </a:rPr>
              <a:t>The key here is that control is exerted over use, with specific choices being made in relation to what drugs are used, in what amount, where they are used (normally in specific situations) and when </a:t>
            </a:r>
          </a:p>
          <a:p>
            <a:pPr marL="0" indent="0" algn="just">
              <a:lnSpc>
                <a:spcPct val="120000"/>
              </a:lnSpc>
              <a:spcBef>
                <a:spcPts val="0"/>
              </a:spcBef>
              <a:buClrTx/>
              <a:buNone/>
            </a:pPr>
            <a:r>
              <a:rPr lang="en-US" sz="2600" b="1" dirty="0">
                <a:solidFill>
                  <a:schemeClr val="tx1"/>
                </a:solidFill>
              </a:rPr>
              <a:t>iv) Emotional Use – Generative or Suppressive</a:t>
            </a:r>
          </a:p>
          <a:p>
            <a:pPr algn="just">
              <a:lnSpc>
                <a:spcPct val="120000"/>
              </a:lnSpc>
              <a:spcBef>
                <a:spcPts val="0"/>
              </a:spcBef>
              <a:buClrTx/>
              <a:buFont typeface="Wingdings" panose="05000000000000000000" pitchFamily="2" charset="2"/>
              <a:buChar char="q"/>
            </a:pPr>
            <a:r>
              <a:rPr lang="en-US" sz="2600" dirty="0">
                <a:solidFill>
                  <a:schemeClr val="tx1"/>
                </a:solidFill>
              </a:rPr>
              <a:t>These two patterns of social drug use centre on the purposeful manipulation of feelings, emotions and behaviour with an aim to elicit or inhibit certain behaviours and feelings. With this type of drug use, the adolescent is now generally seeking the mood swing.</a:t>
            </a:r>
          </a:p>
          <a:p>
            <a:pPr marL="0" indent="0" algn="just">
              <a:lnSpc>
                <a:spcPct val="120000"/>
              </a:lnSpc>
              <a:spcBef>
                <a:spcPts val="0"/>
              </a:spcBef>
              <a:buClrTx/>
              <a:buNone/>
            </a:pPr>
            <a:r>
              <a:rPr lang="en-US" sz="2600" b="1" dirty="0">
                <a:solidFill>
                  <a:schemeClr val="tx1"/>
                </a:solidFill>
              </a:rPr>
              <a:t>v) Habitual</a:t>
            </a:r>
          </a:p>
          <a:p>
            <a:pPr algn="just">
              <a:lnSpc>
                <a:spcPct val="120000"/>
              </a:lnSpc>
              <a:spcBef>
                <a:spcPts val="0"/>
              </a:spcBef>
              <a:buClrTx/>
              <a:buFont typeface="Wingdings" panose="05000000000000000000" pitchFamily="2" charset="2"/>
              <a:buChar char="q"/>
            </a:pPr>
            <a:r>
              <a:rPr lang="en-US" sz="2600" dirty="0">
                <a:solidFill>
                  <a:schemeClr val="tx1"/>
                </a:solidFill>
              </a:rPr>
              <a:t>An increasing concentration on the drug use at the expense of other interests which, in turn, can contribute to a range of problems.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47340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STAGES OF DRUG AND SUBSTANCE ABUSE</a:t>
            </a:r>
          </a:p>
          <a:p>
            <a:pPr marL="0" indent="0" algn="just">
              <a:lnSpc>
                <a:spcPct val="120000"/>
              </a:lnSpc>
              <a:spcBef>
                <a:spcPts val="0"/>
              </a:spcBef>
              <a:buClrTx/>
              <a:buNone/>
            </a:pPr>
            <a:r>
              <a:rPr lang="en-US" sz="2600" b="1" dirty="0">
                <a:solidFill>
                  <a:schemeClr val="tx1"/>
                </a:solidFill>
              </a:rPr>
              <a:t>1) Experimentation stage</a:t>
            </a:r>
          </a:p>
          <a:p>
            <a:pPr algn="just">
              <a:lnSpc>
                <a:spcPct val="120000"/>
              </a:lnSpc>
              <a:spcBef>
                <a:spcPts val="0"/>
              </a:spcBef>
              <a:buClrTx/>
              <a:buFont typeface="Wingdings" panose="05000000000000000000" pitchFamily="2" charset="2"/>
              <a:buChar char="q"/>
            </a:pPr>
            <a:r>
              <a:rPr lang="en-US" sz="2600" dirty="0">
                <a:solidFill>
                  <a:schemeClr val="tx1"/>
                </a:solidFill>
              </a:rPr>
              <a:t>Alcohol or drug use starts with experimentation or voluntary use</a:t>
            </a:r>
          </a:p>
          <a:p>
            <a:pPr algn="just">
              <a:lnSpc>
                <a:spcPct val="120000"/>
              </a:lnSpc>
              <a:spcBef>
                <a:spcPts val="0"/>
              </a:spcBef>
              <a:buClrTx/>
              <a:buFont typeface="Wingdings" panose="05000000000000000000" pitchFamily="2" charset="2"/>
              <a:buChar char="q"/>
            </a:pPr>
            <a:r>
              <a:rPr lang="en-US" sz="2600" dirty="0">
                <a:solidFill>
                  <a:schemeClr val="tx1"/>
                </a:solidFill>
              </a:rPr>
              <a:t>Some people in this stage are able to stop using by themselves. Others, however, who believe their substance abuse is solving their problems or making them feel better begin drinking more alcohol or taking more drugs, thereby moving on to regular use.</a:t>
            </a:r>
          </a:p>
          <a:p>
            <a:pPr marL="0" indent="0" algn="just">
              <a:lnSpc>
                <a:spcPct val="120000"/>
              </a:lnSpc>
              <a:spcBef>
                <a:spcPts val="0"/>
              </a:spcBef>
              <a:buClrTx/>
              <a:buNone/>
            </a:pPr>
            <a:r>
              <a:rPr lang="en-US" sz="2600" b="1" dirty="0">
                <a:solidFill>
                  <a:schemeClr val="tx1"/>
                </a:solidFill>
              </a:rPr>
              <a:t>2) Regular use (Social) stage</a:t>
            </a:r>
          </a:p>
          <a:p>
            <a:pPr algn="just">
              <a:lnSpc>
                <a:spcPct val="120000"/>
              </a:lnSpc>
              <a:spcBef>
                <a:spcPts val="0"/>
              </a:spcBef>
              <a:buClrTx/>
              <a:buFont typeface="Wingdings" panose="05000000000000000000" pitchFamily="2" charset="2"/>
              <a:buChar char="q"/>
            </a:pPr>
            <a:r>
              <a:rPr lang="en-US" sz="2600" dirty="0">
                <a:solidFill>
                  <a:schemeClr val="tx1"/>
                </a:solidFill>
              </a:rPr>
              <a:t>This stage is characterized by use on a regular basis</a:t>
            </a:r>
          </a:p>
          <a:p>
            <a:pPr algn="just">
              <a:lnSpc>
                <a:spcPct val="120000"/>
              </a:lnSpc>
              <a:spcBef>
                <a:spcPts val="0"/>
              </a:spcBef>
              <a:buClrTx/>
              <a:buFont typeface="Wingdings" panose="05000000000000000000" pitchFamily="2" charset="2"/>
              <a:buChar char="q"/>
            </a:pPr>
            <a:r>
              <a:rPr lang="en-US" sz="2600" dirty="0">
                <a:solidFill>
                  <a:schemeClr val="tx1"/>
                </a:solidFill>
              </a:rPr>
              <a:t>The person may continue to use with friends or acquaintances or may use the substance while alone</a:t>
            </a:r>
          </a:p>
          <a:p>
            <a:pPr algn="just">
              <a:lnSpc>
                <a:spcPct val="120000"/>
              </a:lnSpc>
              <a:spcBef>
                <a:spcPts val="0"/>
              </a:spcBef>
              <a:buClrTx/>
              <a:buFont typeface="Wingdings" panose="05000000000000000000" pitchFamily="2" charset="2"/>
              <a:buChar char="q"/>
            </a:pPr>
            <a:r>
              <a:rPr lang="en-US" sz="2600" dirty="0">
                <a:solidFill>
                  <a:schemeClr val="tx1"/>
                </a:solidFill>
              </a:rPr>
              <a:t>Regular use does not have to be every day, but is sometimes continued use in a predictable pattern (every weekend) or in predictable circumstances (when lonely, bored, or stressed).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6453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28600"/>
            <a:ext cx="8610600" cy="6458051"/>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Occupational safety and health (OSH) </a:t>
            </a:r>
            <a:r>
              <a:rPr lang="en-US" sz="2600" dirty="0">
                <a:solidFill>
                  <a:schemeClr val="tx1"/>
                </a:solidFill>
              </a:rPr>
              <a:t>is generally defined as the science of the anticipation, recognition, evaluation and control of hazards arising in or from the workplace that could impair the health and well-being of workers, taking into account the possible impact on the surrounding communities and the general environment.  </a:t>
            </a:r>
          </a:p>
          <a:p>
            <a:pPr algn="just">
              <a:lnSpc>
                <a:spcPct val="120000"/>
              </a:lnSpc>
              <a:spcBef>
                <a:spcPts val="0"/>
              </a:spcBef>
              <a:buClrTx/>
              <a:buFont typeface="Wingdings" panose="05000000000000000000" pitchFamily="2" charset="2"/>
              <a:buChar char="q"/>
            </a:pPr>
            <a:r>
              <a:rPr lang="en-US" sz="3000" b="1" dirty="0">
                <a:solidFill>
                  <a:schemeClr val="tx1"/>
                </a:solidFill>
              </a:rPr>
              <a:t>Occupation: </a:t>
            </a:r>
            <a:r>
              <a:rPr lang="en-US" sz="3000" dirty="0">
                <a:solidFill>
                  <a:schemeClr val="tx1"/>
                </a:solidFill>
              </a:rPr>
              <a:t>a persons’ principal work or business especially as a means of earning a living or an activity that serves as one’s regular source of livelihood, a vocation.</a:t>
            </a:r>
          </a:p>
          <a:p>
            <a:pPr algn="just">
              <a:lnSpc>
                <a:spcPct val="120000"/>
              </a:lnSpc>
              <a:spcBef>
                <a:spcPts val="0"/>
              </a:spcBef>
              <a:buClrTx/>
              <a:buFont typeface="Wingdings" panose="05000000000000000000" pitchFamily="2" charset="2"/>
              <a:buChar char="q"/>
            </a:pPr>
            <a:r>
              <a:rPr lang="en-US" sz="3000" b="1" dirty="0">
                <a:solidFill>
                  <a:schemeClr val="tx1"/>
                </a:solidFill>
              </a:rPr>
              <a:t>Occupational injury: </a:t>
            </a:r>
            <a:r>
              <a:rPr lang="en-US" sz="3000" dirty="0">
                <a:solidFill>
                  <a:schemeClr val="tx1"/>
                </a:solidFill>
              </a:rPr>
              <a:t>bodily damage resulting from working (usually the spine, hands, the head, lungs, eyes, skeleton and skin)</a:t>
            </a:r>
          </a:p>
          <a:p>
            <a:pPr algn="just">
              <a:lnSpc>
                <a:spcPct val="120000"/>
              </a:lnSpc>
              <a:spcBef>
                <a:spcPts val="0"/>
              </a:spcBef>
              <a:buClrTx/>
              <a:buFont typeface="Wingdings" panose="05000000000000000000" pitchFamily="2" charset="2"/>
              <a:buChar char="q"/>
            </a:pPr>
            <a:r>
              <a:rPr lang="en-US" sz="3000" b="1" dirty="0">
                <a:solidFill>
                  <a:schemeClr val="tx1"/>
                </a:solidFill>
              </a:rPr>
              <a:t>Risk: </a:t>
            </a:r>
            <a:r>
              <a:rPr lang="en-US" sz="3000" dirty="0">
                <a:solidFill>
                  <a:schemeClr val="tx1"/>
                </a:solidFill>
              </a:rPr>
              <a:t>the probability of occurrence of an event e.g. Risk of a fall, drowning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149975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3) Problem or risky use </a:t>
            </a:r>
          </a:p>
          <a:p>
            <a:pPr algn="just">
              <a:lnSpc>
                <a:spcPct val="120000"/>
              </a:lnSpc>
              <a:spcBef>
                <a:spcPts val="0"/>
              </a:spcBef>
              <a:buClrTx/>
              <a:buFont typeface="Wingdings" panose="05000000000000000000" pitchFamily="2" charset="2"/>
              <a:buChar char="q"/>
            </a:pPr>
            <a:r>
              <a:rPr lang="en-US" sz="2600" dirty="0">
                <a:solidFill>
                  <a:schemeClr val="tx1"/>
                </a:solidFill>
              </a:rPr>
              <a:t>During this stage, the user begins to suffer legal, emotional, physical, or social problems</a:t>
            </a:r>
          </a:p>
          <a:p>
            <a:pPr algn="just">
              <a:lnSpc>
                <a:spcPct val="120000"/>
              </a:lnSpc>
              <a:spcBef>
                <a:spcPts val="0"/>
              </a:spcBef>
              <a:buClrTx/>
              <a:buFont typeface="Wingdings" panose="05000000000000000000" pitchFamily="2" charset="2"/>
              <a:buChar char="q"/>
            </a:pPr>
            <a:r>
              <a:rPr lang="en-US" sz="2600" dirty="0">
                <a:solidFill>
                  <a:schemeClr val="tx1"/>
                </a:solidFill>
              </a:rPr>
              <a:t>Adults may drink and drive or have problems at work or in their relationships.</a:t>
            </a:r>
          </a:p>
          <a:p>
            <a:pPr algn="just">
              <a:lnSpc>
                <a:spcPct val="120000"/>
              </a:lnSpc>
              <a:spcBef>
                <a:spcPts val="0"/>
              </a:spcBef>
              <a:buClrTx/>
              <a:buFont typeface="Wingdings" panose="05000000000000000000" pitchFamily="2" charset="2"/>
              <a:buChar char="q"/>
            </a:pPr>
            <a:r>
              <a:rPr lang="en-US" sz="2600" dirty="0">
                <a:solidFill>
                  <a:schemeClr val="tx1"/>
                </a:solidFill>
              </a:rPr>
              <a:t>Teenagers may have bad grades, behavioural problems, a significant change in friends, motor vehicle crashes, or speeding tickets</a:t>
            </a:r>
          </a:p>
          <a:p>
            <a:pPr marL="0" indent="0" algn="just">
              <a:lnSpc>
                <a:spcPct val="120000"/>
              </a:lnSpc>
              <a:spcBef>
                <a:spcPts val="0"/>
              </a:spcBef>
              <a:buClrTx/>
              <a:buNone/>
            </a:pPr>
            <a:r>
              <a:rPr lang="en-US" sz="2600" b="1" dirty="0">
                <a:solidFill>
                  <a:schemeClr val="tx1"/>
                </a:solidFill>
              </a:rPr>
              <a:t>4) Dependence</a:t>
            </a:r>
          </a:p>
          <a:p>
            <a:pPr algn="just">
              <a:lnSpc>
                <a:spcPct val="120000"/>
              </a:lnSpc>
              <a:spcBef>
                <a:spcPts val="0"/>
              </a:spcBef>
              <a:buClrTx/>
              <a:buFont typeface="Wingdings" panose="05000000000000000000" pitchFamily="2" charset="2"/>
              <a:buChar char="q"/>
            </a:pPr>
            <a:r>
              <a:rPr lang="en-US" sz="2600" dirty="0">
                <a:solidFill>
                  <a:schemeClr val="tx1"/>
                </a:solidFill>
              </a:rPr>
              <a:t>Individual continues to use these substances regularly despite the harm their use is causing, including bodily changes causing altered reactions to the substance.</a:t>
            </a:r>
          </a:p>
          <a:p>
            <a:pPr algn="just">
              <a:lnSpc>
                <a:spcPct val="120000"/>
              </a:lnSpc>
              <a:spcBef>
                <a:spcPts val="0"/>
              </a:spcBef>
              <a:buClrTx/>
              <a:buFont typeface="Wingdings" panose="05000000000000000000" pitchFamily="2" charset="2"/>
              <a:buChar char="q"/>
            </a:pPr>
            <a:r>
              <a:rPr lang="en-US" sz="2600" dirty="0">
                <a:solidFill>
                  <a:schemeClr val="tx1"/>
                </a:solidFill>
              </a:rPr>
              <a:t>Can be sudden or gradual depending on the substance, substance dependence occurs when someone can no longer stop using a particular substance without experiencing physical or psychological distress.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962644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200" dirty="0">
                <a:solidFill>
                  <a:schemeClr val="tx1"/>
                </a:solidFill>
              </a:rPr>
              <a:t>There are two types of substance dependence – physical and psychological dependence </a:t>
            </a:r>
          </a:p>
          <a:p>
            <a:pPr marL="457200" indent="-457200" algn="just">
              <a:lnSpc>
                <a:spcPct val="120000"/>
              </a:lnSpc>
              <a:spcBef>
                <a:spcPts val="0"/>
              </a:spcBef>
              <a:buClrTx/>
              <a:buAutoNum type="alphaLcParenR"/>
            </a:pPr>
            <a:r>
              <a:rPr lang="en-US" sz="2200" dirty="0">
                <a:solidFill>
                  <a:schemeClr val="tx1"/>
                </a:solidFill>
              </a:rPr>
              <a:t>Psychological (psychic) Dependence: If the individual suddenly starts taking less of a drug, or stops taking it completely, he/she experience psychological symptoms characterized by an emotional and mental preoccupation with the effects of the drug and a craving to take it again.</a:t>
            </a:r>
          </a:p>
          <a:p>
            <a:pPr marL="457200" indent="-457200" algn="just">
              <a:lnSpc>
                <a:spcPct val="120000"/>
              </a:lnSpc>
              <a:spcBef>
                <a:spcPts val="0"/>
              </a:spcBef>
              <a:buClrTx/>
              <a:buAutoNum type="alphaLcParenR"/>
            </a:pPr>
            <a:r>
              <a:rPr lang="en-US" sz="2200" dirty="0">
                <a:solidFill>
                  <a:schemeClr val="tx1"/>
                </a:solidFill>
              </a:rPr>
              <a:t>Physical Dependence: Some substances create a physical dependence, in which the body has adapted to the continuous presence of the drug. When the concentration of the drug falls below a certain level, the body demands more of it by displaying various physical symptoms known withdrawal symptoms or simply withdrawal.</a:t>
            </a:r>
          </a:p>
          <a:p>
            <a:pPr marL="0" indent="0" algn="just">
              <a:lnSpc>
                <a:spcPct val="120000"/>
              </a:lnSpc>
              <a:spcBef>
                <a:spcPts val="0"/>
              </a:spcBef>
              <a:buClrTx/>
              <a:buNone/>
            </a:pPr>
            <a:r>
              <a:rPr lang="en-US" sz="1900" b="1" dirty="0">
                <a:effectLst>
                  <a:outerShdw blurRad="38100" dist="38100" dir="2700000" algn="tl">
                    <a:srgbClr val="000000">
                      <a:alpha val="43137"/>
                    </a:srgbClr>
                  </a:outerShdw>
                </a:effectLst>
              </a:rPr>
              <a:t>5) Addiction </a:t>
            </a:r>
          </a:p>
          <a:p>
            <a:pPr algn="just">
              <a:lnSpc>
                <a:spcPct val="120000"/>
              </a:lnSpc>
              <a:spcBef>
                <a:spcPts val="0"/>
              </a:spcBef>
              <a:buClrTx/>
              <a:buFont typeface="Wingdings" panose="05000000000000000000" pitchFamily="2" charset="2"/>
              <a:buChar char="q"/>
            </a:pPr>
            <a:r>
              <a:rPr lang="en-US" sz="2200" dirty="0">
                <a:solidFill>
                  <a:schemeClr val="tx1"/>
                </a:solidFill>
              </a:rPr>
              <a:t>Substance use is compulsive and out of control</a:t>
            </a:r>
          </a:p>
          <a:p>
            <a:pPr algn="just">
              <a:lnSpc>
                <a:spcPct val="120000"/>
              </a:lnSpc>
              <a:spcBef>
                <a:spcPts val="0"/>
              </a:spcBef>
              <a:buClrTx/>
              <a:buFont typeface="Wingdings" panose="05000000000000000000" pitchFamily="2" charset="2"/>
              <a:buChar char="q"/>
            </a:pPr>
            <a:r>
              <a:rPr lang="en-US" sz="2200" dirty="0">
                <a:solidFill>
                  <a:schemeClr val="tx1"/>
                </a:solidFill>
              </a:rPr>
              <a:t>A medical condition involving psychological and physical changes from repeated heavy use of alcohol, other drugs or both.</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490965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Drugs and substances of abuse</a:t>
            </a:r>
          </a:p>
          <a:p>
            <a:pPr algn="just">
              <a:lnSpc>
                <a:spcPct val="120000"/>
              </a:lnSpc>
              <a:spcBef>
                <a:spcPts val="0"/>
              </a:spcBef>
              <a:buClrTx/>
              <a:buFont typeface="Wingdings" panose="05000000000000000000" pitchFamily="2" charset="2"/>
              <a:buChar char="q"/>
            </a:pPr>
            <a:r>
              <a:rPr lang="en-US" sz="2800" dirty="0">
                <a:solidFill>
                  <a:schemeClr val="tx1"/>
                </a:solidFill>
              </a:rPr>
              <a:t>Alcohol</a:t>
            </a:r>
          </a:p>
          <a:p>
            <a:pPr algn="just">
              <a:lnSpc>
                <a:spcPct val="120000"/>
              </a:lnSpc>
              <a:spcBef>
                <a:spcPts val="0"/>
              </a:spcBef>
              <a:buClrTx/>
              <a:buFont typeface="Wingdings" panose="05000000000000000000" pitchFamily="2" charset="2"/>
              <a:buChar char="q"/>
            </a:pPr>
            <a:r>
              <a:rPr lang="en-US" sz="2800" dirty="0">
                <a:solidFill>
                  <a:schemeClr val="tx1"/>
                </a:solidFill>
              </a:rPr>
              <a:t>Amphetamines</a:t>
            </a:r>
          </a:p>
          <a:p>
            <a:pPr algn="just">
              <a:lnSpc>
                <a:spcPct val="120000"/>
              </a:lnSpc>
              <a:spcBef>
                <a:spcPts val="0"/>
              </a:spcBef>
              <a:buClrTx/>
              <a:buFont typeface="Wingdings" panose="05000000000000000000" pitchFamily="2" charset="2"/>
              <a:buChar char="q"/>
            </a:pPr>
            <a:r>
              <a:rPr lang="en-US" sz="2800" dirty="0">
                <a:solidFill>
                  <a:schemeClr val="tx1"/>
                </a:solidFill>
              </a:rPr>
              <a:t>Caffeine</a:t>
            </a:r>
          </a:p>
          <a:p>
            <a:pPr algn="just">
              <a:lnSpc>
                <a:spcPct val="120000"/>
              </a:lnSpc>
              <a:spcBef>
                <a:spcPts val="0"/>
              </a:spcBef>
              <a:buClrTx/>
              <a:buFont typeface="Wingdings" panose="05000000000000000000" pitchFamily="2" charset="2"/>
              <a:buChar char="q"/>
            </a:pPr>
            <a:r>
              <a:rPr lang="en-US" sz="2800" dirty="0">
                <a:solidFill>
                  <a:schemeClr val="tx1"/>
                </a:solidFill>
              </a:rPr>
              <a:t>Cannabis</a:t>
            </a:r>
          </a:p>
          <a:p>
            <a:pPr algn="just">
              <a:lnSpc>
                <a:spcPct val="120000"/>
              </a:lnSpc>
              <a:spcBef>
                <a:spcPts val="0"/>
              </a:spcBef>
              <a:buClrTx/>
              <a:buFont typeface="Wingdings" panose="05000000000000000000" pitchFamily="2" charset="2"/>
              <a:buChar char="q"/>
            </a:pPr>
            <a:r>
              <a:rPr lang="en-US" sz="2800" dirty="0">
                <a:solidFill>
                  <a:schemeClr val="tx1"/>
                </a:solidFill>
              </a:rPr>
              <a:t>Cocaine</a:t>
            </a:r>
          </a:p>
          <a:p>
            <a:pPr algn="just">
              <a:lnSpc>
                <a:spcPct val="120000"/>
              </a:lnSpc>
              <a:spcBef>
                <a:spcPts val="0"/>
              </a:spcBef>
              <a:buClrTx/>
              <a:buFont typeface="Wingdings" panose="05000000000000000000" pitchFamily="2" charset="2"/>
              <a:buChar char="q"/>
            </a:pPr>
            <a:r>
              <a:rPr lang="en-US" sz="2800" dirty="0">
                <a:solidFill>
                  <a:schemeClr val="tx1"/>
                </a:solidFill>
              </a:rPr>
              <a:t>Hallucinogen</a:t>
            </a:r>
          </a:p>
          <a:p>
            <a:pPr algn="just">
              <a:lnSpc>
                <a:spcPct val="120000"/>
              </a:lnSpc>
              <a:spcBef>
                <a:spcPts val="0"/>
              </a:spcBef>
              <a:buClrTx/>
              <a:buFont typeface="Wingdings" panose="05000000000000000000" pitchFamily="2" charset="2"/>
              <a:buChar char="q"/>
            </a:pPr>
            <a:r>
              <a:rPr lang="en-US" sz="2800" dirty="0">
                <a:solidFill>
                  <a:schemeClr val="tx1"/>
                </a:solidFill>
              </a:rPr>
              <a:t>Inhalants</a:t>
            </a:r>
          </a:p>
          <a:p>
            <a:pPr algn="just">
              <a:lnSpc>
                <a:spcPct val="120000"/>
              </a:lnSpc>
              <a:spcBef>
                <a:spcPts val="0"/>
              </a:spcBef>
              <a:buClrTx/>
              <a:buFont typeface="Wingdings" panose="05000000000000000000" pitchFamily="2" charset="2"/>
              <a:buChar char="q"/>
            </a:pPr>
            <a:r>
              <a:rPr lang="en-US" sz="2800" dirty="0">
                <a:solidFill>
                  <a:schemeClr val="tx1"/>
                </a:solidFill>
              </a:rPr>
              <a:t>Nicotine/tobacco/</a:t>
            </a:r>
            <a:r>
              <a:rPr lang="en-US" sz="2800" dirty="0" err="1">
                <a:solidFill>
                  <a:schemeClr val="tx1"/>
                </a:solidFill>
              </a:rPr>
              <a:t>opiods</a:t>
            </a:r>
            <a:endParaRPr lang="en-US"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3200" dirty="0">
              <a:solidFill>
                <a:schemeClr val="tx1"/>
              </a:solidFill>
            </a:endParaRPr>
          </a:p>
          <a:p>
            <a:pPr marL="0" indent="0" algn="just">
              <a:lnSpc>
                <a:spcPct val="120000"/>
              </a:lnSpc>
              <a:spcBef>
                <a:spcPts val="0"/>
              </a:spcBef>
              <a:buClrTx/>
              <a:buNone/>
            </a:pPr>
            <a:endParaRPr lang="en-US" sz="3200" dirty="0"/>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961786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just">
              <a:lnSpc>
                <a:spcPct val="120000"/>
              </a:lnSpc>
              <a:spcBef>
                <a:spcPts val="0"/>
              </a:spcBef>
              <a:buClrTx/>
              <a:buNone/>
            </a:pPr>
            <a:r>
              <a:rPr lang="en-US" sz="2200" dirty="0">
                <a:solidFill>
                  <a:schemeClr val="tx1"/>
                </a:solidFill>
              </a:rPr>
              <a:t>CLASSIFICATION – </a:t>
            </a:r>
            <a:r>
              <a:rPr lang="en-US" sz="2200" dirty="0" err="1">
                <a:solidFill>
                  <a:schemeClr val="tx1"/>
                </a:solidFill>
              </a:rPr>
              <a:t>NACADA</a:t>
            </a:r>
            <a:r>
              <a:rPr lang="en-US" sz="2200" dirty="0">
                <a:solidFill>
                  <a:schemeClr val="tx1"/>
                </a:solidFill>
              </a:rPr>
              <a:t> (Kenya)</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98401847"/>
              </p:ext>
            </p:extLst>
          </p:nvPr>
        </p:nvGraphicFramePr>
        <p:xfrm>
          <a:off x="130969" y="685800"/>
          <a:ext cx="8784430" cy="6179994"/>
        </p:xfrm>
        <a:graphic>
          <a:graphicData uri="http://schemas.openxmlformats.org/drawingml/2006/table">
            <a:tbl>
              <a:tblPr firstRow="1" bandRow="1">
                <a:tableStyleId>{5C22544A-7EE6-4342-B048-85BDC9FD1C3A}</a:tableStyleId>
              </a:tblPr>
              <a:tblGrid>
                <a:gridCol w="431541">
                  <a:extLst>
                    <a:ext uri="{9D8B030D-6E8A-4147-A177-3AD203B41FA5}">
                      <a16:colId xmlns:a16="http://schemas.microsoft.com/office/drawing/2014/main" val="1406242592"/>
                    </a:ext>
                  </a:extLst>
                </a:gridCol>
                <a:gridCol w="1723490">
                  <a:extLst>
                    <a:ext uri="{9D8B030D-6E8A-4147-A177-3AD203B41FA5}">
                      <a16:colId xmlns:a16="http://schemas.microsoft.com/office/drawing/2014/main" val="1167628914"/>
                    </a:ext>
                  </a:extLst>
                </a:gridCol>
                <a:gridCol w="2286000">
                  <a:extLst>
                    <a:ext uri="{9D8B030D-6E8A-4147-A177-3AD203B41FA5}">
                      <a16:colId xmlns:a16="http://schemas.microsoft.com/office/drawing/2014/main" val="759370460"/>
                    </a:ext>
                  </a:extLst>
                </a:gridCol>
                <a:gridCol w="4343399">
                  <a:extLst>
                    <a:ext uri="{9D8B030D-6E8A-4147-A177-3AD203B41FA5}">
                      <a16:colId xmlns:a16="http://schemas.microsoft.com/office/drawing/2014/main" val="3280750655"/>
                    </a:ext>
                  </a:extLst>
                </a:gridCol>
              </a:tblGrid>
              <a:tr h="382932">
                <a:tc>
                  <a:txBody>
                    <a:bodyPr/>
                    <a:lstStyle/>
                    <a:p>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dirty="0">
                          <a:solidFill>
                            <a:schemeClr val="tx1"/>
                          </a:solidFill>
                        </a:rPr>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b="0"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1266622">
                <a:tc>
                  <a:txBody>
                    <a:bodyPr/>
                    <a:lstStyle/>
                    <a:p>
                      <a:r>
                        <a:rPr lang="en-GB" sz="2000" dirty="0">
                          <a:solidFill>
                            <a:schemeClr val="tx1"/>
                          </a:solidFill>
                        </a:rPr>
                        <a:t>1</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Stimulants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Increases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Tobacco; Cocaine; </a:t>
                      </a:r>
                      <a:r>
                        <a:rPr lang="en-US" sz="2000" dirty="0" err="1">
                          <a:solidFill>
                            <a:schemeClr val="tx1"/>
                          </a:solidFill>
                        </a:rPr>
                        <a:t>Miraa</a:t>
                      </a:r>
                      <a:r>
                        <a:rPr lang="en-US" sz="2000" dirty="0">
                          <a:solidFill>
                            <a:schemeClr val="tx1"/>
                          </a:solidFill>
                        </a:rPr>
                        <a:t>; Nicotine; Cannabis (Hashish, Marijuana; Heroin; Solvents; LSD; Mushrooms; Amphetamines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677496">
                <a:tc>
                  <a:txBody>
                    <a:bodyPr/>
                    <a:lstStyle/>
                    <a:p>
                      <a:r>
                        <a:rPr lang="en-GB" sz="2000" dirty="0">
                          <a:solidFill>
                            <a:schemeClr val="tx1"/>
                          </a:solidFill>
                        </a:rPr>
                        <a:t>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Depressants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Decreases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Codeine; Diazepam; Barbiturates; Alcohol; Cannabis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1266622">
                <a:tc>
                  <a:txBody>
                    <a:bodyPr/>
                    <a:lstStyle/>
                    <a:p>
                      <a:r>
                        <a:rPr lang="en-GB" sz="2000" dirty="0">
                          <a:solidFill>
                            <a:schemeClr val="tx1"/>
                          </a:solidFill>
                        </a:rPr>
                        <a:t>3</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Steroids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Fosters formation of living tissues increasing muscular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r h="1561185">
                <a:tc>
                  <a:txBody>
                    <a:bodyPr/>
                    <a:lstStyle/>
                    <a:p>
                      <a:r>
                        <a:rPr lang="en-GB" sz="2000" dirty="0">
                          <a:solidFill>
                            <a:schemeClr val="tx1"/>
                          </a:solidFill>
                        </a:rPr>
                        <a:t>4</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Hallucinogens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alteration of perception, fantasy, illusions, being lost in the world of dreams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Cannabis; Hashish; </a:t>
                      </a:r>
                      <a:r>
                        <a:rPr lang="en-US" sz="2000" dirty="0" err="1">
                          <a:solidFill>
                            <a:schemeClr val="tx1"/>
                          </a:solidFill>
                        </a:rPr>
                        <a:t>Kuber</a:t>
                      </a:r>
                      <a:r>
                        <a:rPr lang="en-US" sz="2000" dirty="0">
                          <a:solidFill>
                            <a:schemeClr val="tx1"/>
                          </a:solidFill>
                        </a:rPr>
                        <a:t>; Heroin</a:t>
                      </a:r>
                    </a:p>
                    <a:p>
                      <a:pPr marL="0" indent="0" algn="l">
                        <a:buFont typeface="Wingdings" panose="05000000000000000000" pitchFamily="2" charset="2"/>
                        <a:buNone/>
                      </a:pPr>
                      <a:r>
                        <a:rPr lang="en-US" sz="2000" dirty="0">
                          <a:solidFill>
                            <a:schemeClr val="tx1"/>
                          </a:solidFill>
                        </a:rPr>
                        <a:t>Solvents; LSD; Mushrooms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165112"/>
                  </a:ext>
                </a:extLst>
              </a:tr>
              <a:tr h="845994">
                <a:tc>
                  <a:txBody>
                    <a:bodyPr/>
                    <a:lstStyle/>
                    <a:p>
                      <a:r>
                        <a:rPr lang="en-GB" sz="2000" dirty="0">
                          <a:solidFill>
                            <a:schemeClr val="tx1"/>
                          </a:solidFill>
                        </a:rPr>
                        <a:t>5</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Prescription medicine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Depress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Codeine; Morphine; Valium/diazepam; Pethidine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412728"/>
                  </a:ext>
                </a:extLst>
              </a:tr>
            </a:tbl>
          </a:graphicData>
        </a:graphic>
      </p:graphicFrame>
    </p:spTree>
    <p:extLst>
      <p:ext uri="{BB962C8B-B14F-4D97-AF65-F5344CB8AC3E}">
        <p14:creationId xmlns:p14="http://schemas.microsoft.com/office/powerpoint/2010/main" val="38672774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ctr">
              <a:lnSpc>
                <a:spcPct val="120000"/>
              </a:lnSpc>
              <a:spcBef>
                <a:spcPts val="0"/>
              </a:spcBef>
              <a:buClrTx/>
              <a:buNone/>
            </a:pPr>
            <a:r>
              <a:rPr lang="en-US" sz="2400" b="1" dirty="0">
                <a:solidFill>
                  <a:schemeClr val="tx1"/>
                </a:solidFill>
              </a:rPr>
              <a:t>ALCOHOL ABUSE</a:t>
            </a:r>
          </a:p>
          <a:p>
            <a:pPr algn="just">
              <a:lnSpc>
                <a:spcPct val="120000"/>
              </a:lnSpc>
              <a:spcBef>
                <a:spcPts val="0"/>
              </a:spcBef>
              <a:buClrTx/>
              <a:buFont typeface="Wingdings" panose="05000000000000000000" pitchFamily="2" charset="2"/>
              <a:buChar char="q"/>
            </a:pPr>
            <a:r>
              <a:rPr lang="en-US" sz="2400" dirty="0">
                <a:solidFill>
                  <a:schemeClr val="tx1"/>
                </a:solidFill>
              </a:rPr>
              <a:t>Alcohol mainly consist of ethanol and water</a:t>
            </a:r>
          </a:p>
          <a:p>
            <a:pPr algn="just">
              <a:lnSpc>
                <a:spcPct val="120000"/>
              </a:lnSpc>
              <a:spcBef>
                <a:spcPts val="0"/>
              </a:spcBef>
              <a:buClrTx/>
              <a:buFont typeface="Wingdings" panose="05000000000000000000" pitchFamily="2" charset="2"/>
              <a:buChar char="q"/>
            </a:pPr>
            <a:r>
              <a:rPr lang="en-US" sz="2400" dirty="0">
                <a:solidFill>
                  <a:schemeClr val="tx1"/>
                </a:solidFill>
              </a:rPr>
              <a:t>Alcoholic drinks can be divided into six different categories namely beers (lager, stout, ale, strong beers), cider, table wines (white, red, rose; champagnes), fortified wines (sherry, port), distilled spirits (whisky, brandy, rum, vodka, gin) and liqueurs</a:t>
            </a:r>
          </a:p>
          <a:p>
            <a:pPr algn="just">
              <a:lnSpc>
                <a:spcPct val="120000"/>
              </a:lnSpc>
              <a:spcBef>
                <a:spcPts val="0"/>
              </a:spcBef>
              <a:buClrTx/>
              <a:buFont typeface="Wingdings" panose="05000000000000000000" pitchFamily="2" charset="2"/>
              <a:buChar char="q"/>
            </a:pPr>
            <a:r>
              <a:rPr lang="en-US" sz="2400" dirty="0">
                <a:solidFill>
                  <a:schemeClr val="tx1"/>
                </a:solidFill>
              </a:rPr>
              <a:t>The upper recommended limit per week is 21 standard drinks for adult males and 14 standard drinks for adult females</a:t>
            </a:r>
          </a:p>
          <a:p>
            <a:pPr marL="0" indent="0" algn="just">
              <a:lnSpc>
                <a:spcPct val="120000"/>
              </a:lnSpc>
              <a:spcBef>
                <a:spcPts val="0"/>
              </a:spcBef>
              <a:buClrTx/>
              <a:buNone/>
            </a:pPr>
            <a:r>
              <a:rPr lang="en-US" sz="2400" b="1"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400" dirty="0">
                <a:solidFill>
                  <a:schemeClr val="tx1"/>
                </a:solidFill>
              </a:rPr>
              <a:t>Alcohol is often thought of as a stimulant rather than a depressant, as it’s disinhibiting effects tend to make users more animated and excitable; however, as more alcohol is consumed, the depressant effects become more pronounced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9796343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Behaviour Change</a:t>
            </a:r>
          </a:p>
          <a:p>
            <a:pPr marL="0" indent="0" algn="just">
              <a:lnSpc>
                <a:spcPct val="120000"/>
              </a:lnSpc>
              <a:spcBef>
                <a:spcPts val="0"/>
              </a:spcBef>
              <a:buClrTx/>
              <a:buNone/>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3613788"/>
              </p:ext>
            </p:extLst>
          </p:nvPr>
        </p:nvGraphicFramePr>
        <p:xfrm>
          <a:off x="130969" y="685800"/>
          <a:ext cx="8860631" cy="4910684"/>
        </p:xfrm>
        <a:graphic>
          <a:graphicData uri="http://schemas.openxmlformats.org/drawingml/2006/table">
            <a:tbl>
              <a:tblPr firstRow="1" bandRow="1">
                <a:tableStyleId>{5C22544A-7EE6-4342-B048-85BDC9FD1C3A}</a:tableStyleId>
              </a:tblPr>
              <a:tblGrid>
                <a:gridCol w="4060031">
                  <a:extLst>
                    <a:ext uri="{9D8B030D-6E8A-4147-A177-3AD203B41FA5}">
                      <a16:colId xmlns:a16="http://schemas.microsoft.com/office/drawing/2014/main" val="759370460"/>
                    </a:ext>
                  </a:extLst>
                </a:gridCol>
                <a:gridCol w="4800600">
                  <a:extLst>
                    <a:ext uri="{9D8B030D-6E8A-4147-A177-3AD203B41FA5}">
                      <a16:colId xmlns:a16="http://schemas.microsoft.com/office/drawing/2014/main" val="3280750655"/>
                    </a:ext>
                  </a:extLst>
                </a:gridCol>
              </a:tblGrid>
              <a:tr h="382932">
                <a:tc>
                  <a:txBody>
                    <a:bodyPr/>
                    <a:lstStyle/>
                    <a:p>
                      <a:pPr marL="0" indent="0" algn="l">
                        <a:buFont typeface="Wingdings" panose="05000000000000000000" pitchFamily="2" charset="2"/>
                        <a:buNone/>
                      </a:pPr>
                      <a:r>
                        <a:rPr lang="en-US" sz="2400" b="0" dirty="0">
                          <a:solidFill>
                            <a:schemeClr val="tx1"/>
                          </a:solidFill>
                        </a:rPr>
                        <a:t>No. Of standard drinks consumed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Behavioural, physiological and psychological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1266622">
                <a:tc>
                  <a:txBody>
                    <a:bodyPr/>
                    <a:lstStyle/>
                    <a:p>
                      <a:pPr algn="l"/>
                      <a:r>
                        <a:rPr lang="en-US" sz="2400" dirty="0">
                          <a:solidFill>
                            <a:schemeClr val="tx1"/>
                          </a:solidFill>
                        </a:rPr>
                        <a:t>Approximately 2 standard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feel relaxed; less inhibited; more talkative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677496">
                <a:tc>
                  <a:txBody>
                    <a:bodyPr/>
                    <a:lstStyle/>
                    <a:p>
                      <a:pPr algn="l"/>
                      <a:r>
                        <a:rPr lang="en-US" sz="2400" dirty="0">
                          <a:solidFill>
                            <a:schemeClr val="tx1"/>
                          </a:solidFill>
                        </a:rPr>
                        <a:t>Approximately 3 standard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co-ordination begins to diminish; judgement begins to diminish; decision making skills begin to diminish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1266622">
                <a:tc>
                  <a:txBody>
                    <a:bodyPr/>
                    <a:lstStyle/>
                    <a:p>
                      <a:pPr marL="0" indent="0" algn="l">
                        <a:buFont typeface="Wingdings" panose="05000000000000000000" pitchFamily="2" charset="2"/>
                        <a:buNone/>
                      </a:pPr>
                      <a:r>
                        <a:rPr lang="en-US" sz="2400" dirty="0">
                          <a:solidFill>
                            <a:schemeClr val="tx1"/>
                          </a:solidFill>
                        </a:rPr>
                        <a:t>More than 3 standard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dirty="0">
                          <a:solidFill>
                            <a:schemeClr val="tx1"/>
                          </a:solidFill>
                        </a:rPr>
                        <a:t>Staggering; double vision; obvious drunkenness; unconsciousness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bl>
          </a:graphicData>
        </a:graphic>
      </p:graphicFrame>
    </p:spTree>
    <p:extLst>
      <p:ext uri="{BB962C8B-B14F-4D97-AF65-F5344CB8AC3E}">
        <p14:creationId xmlns:p14="http://schemas.microsoft.com/office/powerpoint/2010/main" val="349792843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ctr">
              <a:lnSpc>
                <a:spcPct val="120000"/>
              </a:lnSpc>
              <a:spcBef>
                <a:spcPts val="0"/>
              </a:spcBef>
              <a:buClrTx/>
              <a:buNone/>
            </a:pPr>
            <a:r>
              <a:rPr lang="en-US" sz="2200" b="1" dirty="0">
                <a:solidFill>
                  <a:srgbClr val="0070C0"/>
                </a:solidFill>
              </a:rPr>
              <a:t>Stage of Intoxication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39925318"/>
              </p:ext>
            </p:extLst>
          </p:nvPr>
        </p:nvGraphicFramePr>
        <p:xfrm>
          <a:off x="130969" y="685801"/>
          <a:ext cx="8860631" cy="5730240"/>
        </p:xfrm>
        <a:graphic>
          <a:graphicData uri="http://schemas.openxmlformats.org/drawingml/2006/table">
            <a:tbl>
              <a:tblPr firstRow="1" bandRow="1">
                <a:tableStyleId>{5C22544A-7EE6-4342-B048-85BDC9FD1C3A}</a:tableStyleId>
              </a:tblPr>
              <a:tblGrid>
                <a:gridCol w="4060031">
                  <a:extLst>
                    <a:ext uri="{9D8B030D-6E8A-4147-A177-3AD203B41FA5}">
                      <a16:colId xmlns:a16="http://schemas.microsoft.com/office/drawing/2014/main" val="759370460"/>
                    </a:ext>
                  </a:extLst>
                </a:gridCol>
                <a:gridCol w="4800600">
                  <a:extLst>
                    <a:ext uri="{9D8B030D-6E8A-4147-A177-3AD203B41FA5}">
                      <a16:colId xmlns:a16="http://schemas.microsoft.com/office/drawing/2014/main" val="3280750655"/>
                    </a:ext>
                  </a:extLst>
                </a:gridCol>
              </a:tblGrid>
              <a:tr h="364384">
                <a:tc>
                  <a:txBody>
                    <a:bodyPr/>
                    <a:lstStyle/>
                    <a:p>
                      <a:pPr marL="0" indent="0" algn="l">
                        <a:buFont typeface="Wingdings" panose="05000000000000000000" pitchFamily="2" charset="2"/>
                        <a:buNone/>
                      </a:pPr>
                      <a:r>
                        <a:rPr lang="en-US" sz="2000" b="0" dirty="0">
                          <a:solidFill>
                            <a:schemeClr val="tx1"/>
                          </a:solidFill>
                        </a:rPr>
                        <a:t>Stage of Intoxication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b="0" dirty="0">
                          <a:solidFill>
                            <a:schemeClr val="tx1"/>
                          </a:solidFill>
                        </a:rPr>
                        <a:t>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924974">
                <a:tc>
                  <a:txBody>
                    <a:bodyPr/>
                    <a:lstStyle/>
                    <a:p>
                      <a:pPr algn="l"/>
                      <a:r>
                        <a:rPr lang="en-US" sz="2000" dirty="0">
                          <a:solidFill>
                            <a:schemeClr val="tx1"/>
                          </a:solidFill>
                        </a:rPr>
                        <a:t>1st Stage: 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Talkative, sociable, relaxed, less inhibited and worried, some loss of judgement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1205269">
                <a:tc>
                  <a:txBody>
                    <a:bodyPr/>
                    <a:lstStyle/>
                    <a:p>
                      <a:pPr algn="l"/>
                      <a:r>
                        <a:rPr lang="en-US" sz="2000" dirty="0">
                          <a:solidFill>
                            <a:schemeClr val="tx1"/>
                          </a:solidFill>
                        </a:rPr>
                        <a:t>2nd Stage: Excited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Emotional, erratic behaviour, impaired thinking, slower reactions slower, poor judgement, loss of control over actions, driving impaired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103447"/>
                  </a:ext>
                </a:extLst>
              </a:tr>
              <a:tr h="924974">
                <a:tc>
                  <a:txBody>
                    <a:bodyPr/>
                    <a:lstStyle/>
                    <a:p>
                      <a:pPr marL="0" indent="0" algn="l">
                        <a:buFont typeface="Wingdings" panose="05000000000000000000" pitchFamily="2" charset="2"/>
                        <a:buNone/>
                      </a:pPr>
                      <a:r>
                        <a:rPr lang="en-US" sz="2000" dirty="0">
                          <a:solidFill>
                            <a:schemeClr val="tx1"/>
                          </a:solidFill>
                        </a:rPr>
                        <a:t>3rd Stage: Confused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Staggering, disoriented, moody, exaggerated emotional reactions (fear, anger), slurred speech, double 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931866"/>
                  </a:ext>
                </a:extLst>
              </a:tr>
              <a:tr h="924974">
                <a:tc>
                  <a:txBody>
                    <a:bodyPr/>
                    <a:lstStyle/>
                    <a:p>
                      <a:pPr marL="0" indent="0" algn="l">
                        <a:buFont typeface="Wingdings" panose="05000000000000000000" pitchFamily="2" charset="2"/>
                        <a:buNone/>
                      </a:pPr>
                      <a:r>
                        <a:rPr lang="en-US" sz="2000" dirty="0">
                          <a:solidFill>
                            <a:schemeClr val="tx1"/>
                          </a:solidFill>
                        </a:rPr>
                        <a:t>4th Stage: In a Stupor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Unable to stand or walk, vomiting, approaching paralysis, barely conscious, apathetic and inert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9021043"/>
                  </a:ext>
                </a:extLst>
              </a:tr>
              <a:tr h="913227">
                <a:tc>
                  <a:txBody>
                    <a:bodyPr/>
                    <a:lstStyle/>
                    <a:p>
                      <a:pPr marL="0" indent="0" algn="l">
                        <a:buFont typeface="Wingdings" panose="05000000000000000000" pitchFamily="2" charset="2"/>
                        <a:buNone/>
                      </a:pPr>
                      <a:r>
                        <a:rPr lang="en-US" sz="2000" dirty="0">
                          <a:solidFill>
                            <a:schemeClr val="tx1"/>
                          </a:solidFill>
                        </a:rPr>
                        <a:t>5th Stage: In a Coma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dirty="0">
                          <a:solidFill>
                            <a:schemeClr val="tx1"/>
                          </a:solidFill>
                        </a:rPr>
                        <a:t>Completely unconscious, few or no reflexes, may end in death from respiratory paralysis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0730313"/>
                  </a:ext>
                </a:extLst>
              </a:tr>
            </a:tbl>
          </a:graphicData>
        </a:graphic>
      </p:graphicFrame>
    </p:spTree>
    <p:extLst>
      <p:ext uri="{BB962C8B-B14F-4D97-AF65-F5344CB8AC3E}">
        <p14:creationId xmlns:p14="http://schemas.microsoft.com/office/powerpoint/2010/main" val="10002035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Signs and symptoms</a:t>
            </a:r>
          </a:p>
          <a:p>
            <a:pPr algn="just">
              <a:lnSpc>
                <a:spcPct val="120000"/>
              </a:lnSpc>
              <a:spcBef>
                <a:spcPts val="0"/>
              </a:spcBef>
              <a:buClrTx/>
              <a:buFont typeface="Wingdings" panose="05000000000000000000" pitchFamily="2" charset="2"/>
              <a:buChar char="q"/>
            </a:pPr>
            <a:r>
              <a:rPr lang="en-US" sz="2400" dirty="0">
                <a:solidFill>
                  <a:schemeClr val="tx1"/>
                </a:solidFill>
              </a:rPr>
              <a:t>Breath that smells alcohol</a:t>
            </a:r>
          </a:p>
          <a:p>
            <a:pPr algn="just">
              <a:lnSpc>
                <a:spcPct val="120000"/>
              </a:lnSpc>
              <a:spcBef>
                <a:spcPts val="0"/>
              </a:spcBef>
              <a:buClrTx/>
              <a:buFont typeface="Wingdings" panose="05000000000000000000" pitchFamily="2" charset="2"/>
              <a:buChar char="q"/>
            </a:pPr>
            <a:r>
              <a:rPr lang="en-US" sz="2400" dirty="0">
                <a:solidFill>
                  <a:schemeClr val="tx1"/>
                </a:solidFill>
              </a:rPr>
              <a:t>Blackouts/ seizures</a:t>
            </a:r>
          </a:p>
          <a:p>
            <a:pPr algn="just">
              <a:lnSpc>
                <a:spcPct val="120000"/>
              </a:lnSpc>
              <a:spcBef>
                <a:spcPts val="0"/>
              </a:spcBef>
              <a:buClrTx/>
              <a:buFont typeface="Wingdings" panose="05000000000000000000" pitchFamily="2" charset="2"/>
              <a:buChar char="q"/>
            </a:pPr>
            <a:r>
              <a:rPr lang="en-US" sz="2400" dirty="0">
                <a:solidFill>
                  <a:schemeClr val="tx1"/>
                </a:solidFill>
              </a:rPr>
              <a:t>Enlarged pupils/ eye movements faster than normal</a:t>
            </a:r>
          </a:p>
          <a:p>
            <a:pPr algn="just">
              <a:lnSpc>
                <a:spcPct val="120000"/>
              </a:lnSpc>
              <a:spcBef>
                <a:spcPts val="0"/>
              </a:spcBef>
              <a:buClrTx/>
              <a:buFont typeface="Wingdings" panose="05000000000000000000" pitchFamily="2" charset="2"/>
              <a:buChar char="q"/>
            </a:pPr>
            <a:r>
              <a:rPr lang="en-US" sz="2400" dirty="0">
                <a:solidFill>
                  <a:schemeClr val="tx1"/>
                </a:solidFill>
              </a:rPr>
              <a:t>Fast heartbeat</a:t>
            </a:r>
          </a:p>
          <a:p>
            <a:pPr algn="just">
              <a:lnSpc>
                <a:spcPct val="120000"/>
              </a:lnSpc>
              <a:spcBef>
                <a:spcPts val="0"/>
              </a:spcBef>
              <a:buClrTx/>
              <a:buFont typeface="Wingdings" panose="05000000000000000000" pitchFamily="2" charset="2"/>
              <a:buChar char="q"/>
            </a:pPr>
            <a:r>
              <a:rPr lang="en-US" sz="2400" dirty="0">
                <a:solidFill>
                  <a:schemeClr val="tx1"/>
                </a:solidFill>
              </a:rPr>
              <a:t>Slow breaths</a:t>
            </a:r>
          </a:p>
          <a:p>
            <a:pPr algn="just">
              <a:lnSpc>
                <a:spcPct val="120000"/>
              </a:lnSpc>
              <a:spcBef>
                <a:spcPts val="0"/>
              </a:spcBef>
              <a:buClrTx/>
              <a:buFont typeface="Wingdings" panose="05000000000000000000" pitchFamily="2" charset="2"/>
              <a:buChar char="q"/>
            </a:pPr>
            <a:r>
              <a:rPr lang="en-US" sz="2400" dirty="0">
                <a:solidFill>
                  <a:schemeClr val="tx1"/>
                </a:solidFill>
              </a:rPr>
              <a:t>Loss of balance</a:t>
            </a:r>
          </a:p>
          <a:p>
            <a:pPr algn="just">
              <a:lnSpc>
                <a:spcPct val="120000"/>
              </a:lnSpc>
              <a:spcBef>
                <a:spcPts val="0"/>
              </a:spcBef>
              <a:buClrTx/>
              <a:buFont typeface="Wingdings" panose="05000000000000000000" pitchFamily="2" charset="2"/>
              <a:buChar char="q"/>
            </a:pPr>
            <a:r>
              <a:rPr lang="en-US" sz="2400" dirty="0">
                <a:solidFill>
                  <a:schemeClr val="tx1"/>
                </a:solidFill>
              </a:rPr>
              <a:t>Nausea and vomiting</a:t>
            </a:r>
          </a:p>
          <a:p>
            <a:pPr algn="just">
              <a:lnSpc>
                <a:spcPct val="120000"/>
              </a:lnSpc>
              <a:spcBef>
                <a:spcPts val="0"/>
              </a:spcBef>
              <a:buClrTx/>
              <a:buFont typeface="Wingdings" panose="05000000000000000000" pitchFamily="2" charset="2"/>
              <a:buChar char="q"/>
            </a:pPr>
            <a:r>
              <a:rPr lang="en-US" sz="2400" dirty="0">
                <a:solidFill>
                  <a:schemeClr val="tx1"/>
                </a:solidFill>
              </a:rPr>
              <a:t>Slurred /loud speech</a:t>
            </a:r>
          </a:p>
          <a:p>
            <a:pPr algn="just">
              <a:lnSpc>
                <a:spcPct val="120000"/>
              </a:lnSpc>
              <a:spcBef>
                <a:spcPts val="0"/>
              </a:spcBef>
              <a:buClrTx/>
              <a:buFont typeface="Wingdings" panose="05000000000000000000" pitchFamily="2" charset="2"/>
              <a:buChar char="q"/>
            </a:pPr>
            <a:r>
              <a:rPr lang="en-US" sz="2400" dirty="0">
                <a:solidFill>
                  <a:schemeClr val="tx1"/>
                </a:solidFill>
              </a:rPr>
              <a:t>Mood swings</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6181152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dirty="0">
                <a:solidFill>
                  <a:srgbClr val="0070C0"/>
                </a:solidFill>
              </a:rPr>
              <a:t>EFFECTS: Problems associated with alcohol intoxication</a:t>
            </a:r>
          </a:p>
          <a:p>
            <a:pPr marL="0" indent="0" algn="just">
              <a:lnSpc>
                <a:spcPct val="120000"/>
              </a:lnSpc>
              <a:spcBef>
                <a:spcPts val="0"/>
              </a:spcBef>
              <a:buClrTx/>
              <a:buNone/>
            </a:pPr>
            <a:r>
              <a:rPr lang="en-US" sz="2200" b="1" dirty="0">
                <a:solidFill>
                  <a:schemeClr val="tx1"/>
                </a:solidFill>
              </a:rPr>
              <a:t>Short Term Risks</a:t>
            </a:r>
          </a:p>
          <a:p>
            <a:pPr marL="0" indent="0" algn="just">
              <a:lnSpc>
                <a:spcPct val="120000"/>
              </a:lnSpc>
              <a:spcBef>
                <a:spcPts val="0"/>
              </a:spcBef>
              <a:buClrTx/>
              <a:buNone/>
            </a:pPr>
            <a:endParaRPr lang="en-US" sz="22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6970741"/>
              </p:ext>
            </p:extLst>
          </p:nvPr>
        </p:nvGraphicFramePr>
        <p:xfrm>
          <a:off x="210417" y="1127760"/>
          <a:ext cx="8781184" cy="5669280"/>
        </p:xfrm>
        <a:graphic>
          <a:graphicData uri="http://schemas.openxmlformats.org/drawingml/2006/table">
            <a:tbl>
              <a:tblPr firstRow="1" bandRow="1">
                <a:tableStyleId>{5C22544A-7EE6-4342-B048-85BDC9FD1C3A}</a:tableStyleId>
              </a:tblPr>
              <a:tblGrid>
                <a:gridCol w="2653382">
                  <a:extLst>
                    <a:ext uri="{9D8B030D-6E8A-4147-A177-3AD203B41FA5}">
                      <a16:colId xmlns:a16="http://schemas.microsoft.com/office/drawing/2014/main" val="759370460"/>
                    </a:ext>
                  </a:extLst>
                </a:gridCol>
                <a:gridCol w="3063901">
                  <a:extLst>
                    <a:ext uri="{9D8B030D-6E8A-4147-A177-3AD203B41FA5}">
                      <a16:colId xmlns:a16="http://schemas.microsoft.com/office/drawing/2014/main" val="3280750655"/>
                    </a:ext>
                  </a:extLst>
                </a:gridCol>
                <a:gridCol w="3063901">
                  <a:extLst>
                    <a:ext uri="{9D8B030D-6E8A-4147-A177-3AD203B41FA5}">
                      <a16:colId xmlns:a16="http://schemas.microsoft.com/office/drawing/2014/main" val="88086881"/>
                    </a:ext>
                  </a:extLst>
                </a:gridCol>
              </a:tblGrid>
              <a:tr h="364384">
                <a:tc>
                  <a:txBody>
                    <a:bodyPr/>
                    <a:lstStyle/>
                    <a:p>
                      <a:pPr marL="0" indent="0" algn="l">
                        <a:buFont typeface="Wingdings" panose="05000000000000000000" pitchFamily="2" charset="2"/>
                        <a:buNone/>
                      </a:pPr>
                      <a:r>
                        <a:rPr lang="en-US" sz="2400" b="0" dirty="0">
                          <a:solidFill>
                            <a:schemeClr val="tx1"/>
                          </a:solidFill>
                        </a:rPr>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Psychological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924974">
                <a:tc>
                  <a:txBody>
                    <a:bodyPr/>
                    <a:lstStyle/>
                    <a:p>
                      <a:pPr algn="l"/>
                      <a:r>
                        <a:rPr lang="en-US" sz="2400" dirty="0">
                          <a:solidFill>
                            <a:schemeClr val="tx1"/>
                          </a:solidFill>
                        </a:rPr>
                        <a:t>Accidents; Acute alcohol poisoning; Cardiac arrhythmia; </a:t>
                      </a:r>
                      <a:r>
                        <a:rPr lang="en-US" sz="2400" dirty="0" err="1">
                          <a:solidFill>
                            <a:schemeClr val="tx1"/>
                          </a:solidFill>
                        </a:rPr>
                        <a:t>Foetal</a:t>
                      </a:r>
                      <a:r>
                        <a:rPr lang="en-US" sz="2400" dirty="0">
                          <a:solidFill>
                            <a:schemeClr val="tx1"/>
                          </a:solidFill>
                        </a:rPr>
                        <a:t> damage; Failure to take prescribed medication; Gout; Gastritis; Hepatitis; Impotence; Pancreatitis; Strokes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100" dirty="0">
                          <a:solidFill>
                            <a:schemeClr val="tx1"/>
                          </a:solidFill>
                        </a:rPr>
                        <a:t>Absenteeism from work; Accidents at work; inefficient work; Child neglect/abuse; Criminal damage; Domestic violence, accidents; Drinking and driving; Family arguments; Homicide; Public drunkenness; Assault; Public aggression; Road traffic accidents; Sexually deviant acts; Theft; Unplanned pregnancy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Anger and fatigue; Anxiety; Amnesia; Depression; Impaired interpersonal; relationships; Insomnia; Attempted suicide; Suicide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bl>
          </a:graphicData>
        </a:graphic>
      </p:graphicFrame>
    </p:spTree>
    <p:extLst>
      <p:ext uri="{BB962C8B-B14F-4D97-AF65-F5344CB8AC3E}">
        <p14:creationId xmlns:p14="http://schemas.microsoft.com/office/powerpoint/2010/main" val="214164402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Long Term Risks</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45781107"/>
              </p:ext>
            </p:extLst>
          </p:nvPr>
        </p:nvGraphicFramePr>
        <p:xfrm>
          <a:off x="102177" y="655847"/>
          <a:ext cx="8781184" cy="5760720"/>
        </p:xfrm>
        <a:graphic>
          <a:graphicData uri="http://schemas.openxmlformats.org/drawingml/2006/table">
            <a:tbl>
              <a:tblPr firstRow="1" bandRow="1">
                <a:tableStyleId>{5C22544A-7EE6-4342-B048-85BDC9FD1C3A}</a:tableStyleId>
              </a:tblPr>
              <a:tblGrid>
                <a:gridCol w="2653382">
                  <a:extLst>
                    <a:ext uri="{9D8B030D-6E8A-4147-A177-3AD203B41FA5}">
                      <a16:colId xmlns:a16="http://schemas.microsoft.com/office/drawing/2014/main" val="759370460"/>
                    </a:ext>
                  </a:extLst>
                </a:gridCol>
                <a:gridCol w="3063901">
                  <a:extLst>
                    <a:ext uri="{9D8B030D-6E8A-4147-A177-3AD203B41FA5}">
                      <a16:colId xmlns:a16="http://schemas.microsoft.com/office/drawing/2014/main" val="3280750655"/>
                    </a:ext>
                  </a:extLst>
                </a:gridCol>
                <a:gridCol w="3063901">
                  <a:extLst>
                    <a:ext uri="{9D8B030D-6E8A-4147-A177-3AD203B41FA5}">
                      <a16:colId xmlns:a16="http://schemas.microsoft.com/office/drawing/2014/main" val="88086881"/>
                    </a:ext>
                  </a:extLst>
                </a:gridCol>
              </a:tblGrid>
              <a:tr h="364384">
                <a:tc>
                  <a:txBody>
                    <a:bodyPr/>
                    <a:lstStyle/>
                    <a:p>
                      <a:pPr marL="0" indent="0" algn="l">
                        <a:buFont typeface="Wingdings" panose="05000000000000000000" pitchFamily="2" charset="2"/>
                        <a:buNone/>
                      </a:pPr>
                      <a:r>
                        <a:rPr lang="en-US" sz="2400" b="0" dirty="0">
                          <a:solidFill>
                            <a:schemeClr val="tx1"/>
                          </a:solidFill>
                        </a:rPr>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Psychological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924974">
                <a:tc>
                  <a:txBody>
                    <a:bodyPr/>
                    <a:lstStyle/>
                    <a:p>
                      <a:pPr algn="l"/>
                      <a:r>
                        <a:rPr lang="en-US" sz="1800" dirty="0">
                          <a:solidFill>
                            <a:schemeClr val="tx1"/>
                          </a:solidFill>
                        </a:rPr>
                        <a:t>Brain damage; Liver damage/Cirrhosis; Cancer of mouth, larynx, </a:t>
                      </a:r>
                      <a:r>
                        <a:rPr lang="en-US" sz="1800" dirty="0" err="1">
                          <a:solidFill>
                            <a:schemeClr val="tx1"/>
                          </a:solidFill>
                        </a:rPr>
                        <a:t>oesophagus</a:t>
                      </a:r>
                      <a:r>
                        <a:rPr lang="en-US" sz="1800" dirty="0">
                          <a:solidFill>
                            <a:schemeClr val="tx1"/>
                          </a:solidFill>
                        </a:rPr>
                        <a:t>; Cancer of breast; Cardiomyopathy; heart disease; Diabetes; Fatty liver; </a:t>
                      </a:r>
                      <a:r>
                        <a:rPr lang="en-US" sz="1800" dirty="0" err="1">
                          <a:solidFill>
                            <a:schemeClr val="tx1"/>
                          </a:solidFill>
                        </a:rPr>
                        <a:t>Foetal</a:t>
                      </a:r>
                      <a:r>
                        <a:rPr lang="en-US" sz="1800" dirty="0">
                          <a:solidFill>
                            <a:schemeClr val="tx1"/>
                          </a:solidFill>
                        </a:rPr>
                        <a:t> damage; Gastritis; Hepatitis; Infertility; Neuropathy; Nutritional deficiencies; Obesity; Pancreatitis; Raised blood pressure; Reactions with other drugs; Strokes; Sexual dysfunction; Malnutrition; Mental health disorders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Family problems; Divorce; Fraud; Financial difficulties; Habitual conviction for drunkenness; Work difficulties; Vagrancy; Unemployment; Withdrawal 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Anxiety; Changes in personality; Amnesia; Depression; </a:t>
                      </a:r>
                      <a:r>
                        <a:rPr lang="en-US" sz="2400" dirty="0" err="1">
                          <a:solidFill>
                            <a:schemeClr val="tx1"/>
                          </a:solidFill>
                        </a:rPr>
                        <a:t>Hallucinosis</a:t>
                      </a:r>
                      <a:r>
                        <a:rPr lang="en-US" sz="2400" dirty="0">
                          <a:solidFill>
                            <a:schemeClr val="tx1"/>
                          </a:solidFill>
                        </a:rPr>
                        <a:t>; Dementia; Misuse of other drugs; Gambling; Delirium tremens; </a:t>
                      </a:r>
                      <a:r>
                        <a:rPr lang="en-US" sz="2400" dirty="0" err="1">
                          <a:solidFill>
                            <a:schemeClr val="tx1"/>
                          </a:solidFill>
                        </a:rPr>
                        <a:t>Haemopoietic</a:t>
                      </a:r>
                      <a:r>
                        <a:rPr lang="en-US" sz="2400" dirty="0">
                          <a:solidFill>
                            <a:schemeClr val="tx1"/>
                          </a:solidFill>
                        </a:rPr>
                        <a:t> toxicity; Attempted suicide; Suicide; Dependence; Addiction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bl>
          </a:graphicData>
        </a:graphic>
      </p:graphicFrame>
    </p:spTree>
    <p:extLst>
      <p:ext uri="{BB962C8B-B14F-4D97-AF65-F5344CB8AC3E}">
        <p14:creationId xmlns:p14="http://schemas.microsoft.com/office/powerpoint/2010/main" val="48674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Occupational illness/disease: </a:t>
            </a:r>
            <a:r>
              <a:rPr lang="en-US" sz="2500" dirty="0">
                <a:solidFill>
                  <a:schemeClr val="tx1"/>
                </a:solidFill>
              </a:rPr>
              <a:t>a condition that results from exposure in a workplace to a physical, chemical or biological agent to the extent that the normal physiological mechanisms are affected and the health of the worker is impaired.</a:t>
            </a:r>
          </a:p>
          <a:p>
            <a:pPr algn="just">
              <a:lnSpc>
                <a:spcPct val="120000"/>
              </a:lnSpc>
              <a:spcBef>
                <a:spcPts val="0"/>
              </a:spcBef>
              <a:buClrTx/>
              <a:buFont typeface="Wingdings" panose="05000000000000000000" pitchFamily="2" charset="2"/>
              <a:buChar char="q"/>
            </a:pPr>
            <a:r>
              <a:rPr lang="en-US" sz="2500" dirty="0">
                <a:solidFill>
                  <a:schemeClr val="tx1"/>
                </a:solidFill>
              </a:rPr>
              <a:t> </a:t>
            </a:r>
            <a:r>
              <a:rPr lang="en-US" sz="2500" b="1" dirty="0">
                <a:solidFill>
                  <a:schemeClr val="tx1"/>
                </a:solidFill>
              </a:rPr>
              <a:t>Hazard: </a:t>
            </a:r>
            <a:r>
              <a:rPr lang="en-US" sz="2500" dirty="0">
                <a:solidFill>
                  <a:schemeClr val="tx1"/>
                </a:solidFill>
              </a:rPr>
              <a:t>anything (including a work practice or procedure) that causes, or has the potential to cause, injury, harm or illness</a:t>
            </a:r>
          </a:p>
          <a:p>
            <a:pPr algn="just">
              <a:lnSpc>
                <a:spcPct val="120000"/>
              </a:lnSpc>
              <a:spcBef>
                <a:spcPts val="0"/>
              </a:spcBef>
              <a:buClrTx/>
              <a:buFont typeface="Wingdings" panose="05000000000000000000" pitchFamily="2" charset="2"/>
              <a:buChar char="q"/>
            </a:pPr>
            <a:r>
              <a:rPr lang="en-US" sz="2500" b="1" dirty="0">
                <a:solidFill>
                  <a:schemeClr val="tx1"/>
                </a:solidFill>
              </a:rPr>
              <a:t>Work:</a:t>
            </a:r>
            <a:r>
              <a:rPr lang="en-US" sz="2500" dirty="0">
                <a:solidFill>
                  <a:schemeClr val="tx1"/>
                </a:solidFill>
              </a:rPr>
              <a:t> any activity that man performs the transformation of nature in order to improve the quality of life</a:t>
            </a:r>
          </a:p>
          <a:p>
            <a:pPr algn="just">
              <a:lnSpc>
                <a:spcPct val="120000"/>
              </a:lnSpc>
              <a:spcBef>
                <a:spcPts val="0"/>
              </a:spcBef>
              <a:buClrTx/>
              <a:buFont typeface="Wingdings" panose="05000000000000000000" pitchFamily="2" charset="2"/>
              <a:buChar char="q"/>
            </a:pPr>
            <a:r>
              <a:rPr lang="en-GB" sz="2500" b="1" dirty="0">
                <a:solidFill>
                  <a:schemeClr val="tx1"/>
                </a:solidFill>
              </a:rPr>
              <a:t>Health: </a:t>
            </a:r>
            <a:r>
              <a:rPr lang="en-US" sz="2500" dirty="0">
                <a:solidFill>
                  <a:schemeClr val="tx1"/>
                </a:solidFill>
              </a:rPr>
              <a:t>a state of complete physical, mental, social, economic and spiritual wellbeing and not only in the absence of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01749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dirty="0">
                <a:solidFill>
                  <a:schemeClr val="tx1"/>
                </a:solidFill>
              </a:rPr>
              <a:t>Complications </a:t>
            </a:r>
          </a:p>
          <a:p>
            <a:pPr algn="just">
              <a:lnSpc>
                <a:spcPct val="120000"/>
              </a:lnSpc>
              <a:spcBef>
                <a:spcPts val="0"/>
              </a:spcBef>
              <a:buClrTx/>
              <a:buFont typeface="Wingdings" panose="05000000000000000000" pitchFamily="2" charset="2"/>
              <a:buChar char="q"/>
            </a:pPr>
            <a:r>
              <a:rPr lang="en-US" sz="2200" dirty="0" err="1">
                <a:solidFill>
                  <a:schemeClr val="tx1"/>
                </a:solidFill>
              </a:rPr>
              <a:t>Wernickes</a:t>
            </a:r>
            <a:r>
              <a:rPr lang="en-US" sz="2200" dirty="0">
                <a:solidFill>
                  <a:schemeClr val="tx1"/>
                </a:solidFill>
              </a:rPr>
              <a:t> encephalopathy</a:t>
            </a:r>
          </a:p>
          <a:p>
            <a:pPr algn="just">
              <a:lnSpc>
                <a:spcPct val="120000"/>
              </a:lnSpc>
              <a:spcBef>
                <a:spcPts val="0"/>
              </a:spcBef>
              <a:buClrTx/>
              <a:buFont typeface="Wingdings" panose="05000000000000000000" pitchFamily="2" charset="2"/>
              <a:buChar char="q"/>
            </a:pPr>
            <a:r>
              <a:rPr lang="en-US" sz="2200" dirty="0" err="1">
                <a:solidFill>
                  <a:schemeClr val="tx1"/>
                </a:solidFill>
              </a:rPr>
              <a:t>Korsakoff</a:t>
            </a:r>
            <a:r>
              <a:rPr lang="en-US" sz="2200" dirty="0">
                <a:solidFill>
                  <a:schemeClr val="tx1"/>
                </a:solidFill>
              </a:rPr>
              <a:t> syndrome</a:t>
            </a:r>
          </a:p>
          <a:p>
            <a:pPr algn="just">
              <a:lnSpc>
                <a:spcPct val="120000"/>
              </a:lnSpc>
              <a:spcBef>
                <a:spcPts val="0"/>
              </a:spcBef>
              <a:buClrTx/>
              <a:buFont typeface="Wingdings" panose="05000000000000000000" pitchFamily="2" charset="2"/>
              <a:buChar char="q"/>
            </a:pPr>
            <a:r>
              <a:rPr lang="en-US" sz="2200" dirty="0">
                <a:solidFill>
                  <a:schemeClr val="tx1"/>
                </a:solidFill>
              </a:rPr>
              <a:t>Alcoholic jealousy</a:t>
            </a:r>
          </a:p>
          <a:p>
            <a:pPr algn="just">
              <a:lnSpc>
                <a:spcPct val="120000"/>
              </a:lnSpc>
              <a:spcBef>
                <a:spcPts val="0"/>
              </a:spcBef>
              <a:buClrTx/>
              <a:buFont typeface="Wingdings" panose="05000000000000000000" pitchFamily="2" charset="2"/>
              <a:buChar char="q"/>
            </a:pPr>
            <a:r>
              <a:rPr lang="en-US" sz="2200" dirty="0">
                <a:solidFill>
                  <a:schemeClr val="tx1"/>
                </a:solidFill>
              </a:rPr>
              <a:t>Hepatitis</a:t>
            </a:r>
          </a:p>
          <a:p>
            <a:pPr algn="just">
              <a:lnSpc>
                <a:spcPct val="120000"/>
              </a:lnSpc>
              <a:spcBef>
                <a:spcPts val="0"/>
              </a:spcBef>
              <a:buClrTx/>
              <a:buFont typeface="Wingdings" panose="05000000000000000000" pitchFamily="2" charset="2"/>
              <a:buChar char="q"/>
            </a:pPr>
            <a:r>
              <a:rPr lang="en-US" sz="2200" dirty="0">
                <a:solidFill>
                  <a:schemeClr val="tx1"/>
                </a:solidFill>
              </a:rPr>
              <a:t>Alcohol withdrawal syndrome</a:t>
            </a:r>
          </a:p>
          <a:p>
            <a:pPr algn="just">
              <a:lnSpc>
                <a:spcPct val="120000"/>
              </a:lnSpc>
              <a:spcBef>
                <a:spcPts val="0"/>
              </a:spcBef>
              <a:buClrTx/>
              <a:buFont typeface="Wingdings" panose="05000000000000000000" pitchFamily="2" charset="2"/>
              <a:buChar char="q"/>
            </a:pPr>
            <a:r>
              <a:rPr lang="en-US" sz="2200" dirty="0">
                <a:solidFill>
                  <a:schemeClr val="tx1"/>
                </a:solidFill>
              </a:rPr>
              <a:t>CVS</a:t>
            </a:r>
          </a:p>
          <a:p>
            <a:pPr algn="just">
              <a:lnSpc>
                <a:spcPct val="120000"/>
              </a:lnSpc>
              <a:spcBef>
                <a:spcPts val="0"/>
              </a:spcBef>
              <a:buClrTx/>
              <a:buFont typeface="Wingdings" panose="05000000000000000000" pitchFamily="2" charset="2"/>
              <a:buChar char="q"/>
            </a:pPr>
            <a:r>
              <a:rPr lang="en-US" sz="2200" dirty="0">
                <a:solidFill>
                  <a:schemeClr val="tx1"/>
                </a:solidFill>
              </a:rPr>
              <a:t>Damage to fetus </a:t>
            </a:r>
          </a:p>
          <a:p>
            <a:pPr marL="0" indent="0" algn="ctr">
              <a:lnSpc>
                <a:spcPct val="120000"/>
              </a:lnSpc>
              <a:spcBef>
                <a:spcPts val="0"/>
              </a:spcBef>
              <a:buClrTx/>
              <a:buNone/>
            </a:pPr>
            <a:r>
              <a:rPr lang="en-US" sz="2200" b="1" dirty="0">
                <a:solidFill>
                  <a:schemeClr val="tx1"/>
                </a:solidFill>
              </a:rPr>
              <a:t>Alcohol withdrawal</a:t>
            </a:r>
          </a:p>
          <a:p>
            <a:pPr algn="just">
              <a:lnSpc>
                <a:spcPct val="120000"/>
              </a:lnSpc>
              <a:spcBef>
                <a:spcPts val="0"/>
              </a:spcBef>
              <a:buClrTx/>
              <a:buFont typeface="Wingdings" panose="05000000000000000000" pitchFamily="2" charset="2"/>
              <a:buChar char="q"/>
            </a:pPr>
            <a:r>
              <a:rPr lang="en-US" sz="2200" dirty="0">
                <a:solidFill>
                  <a:schemeClr val="tx1"/>
                </a:solidFill>
              </a:rPr>
              <a:t>Mild anxiety</a:t>
            </a:r>
          </a:p>
          <a:p>
            <a:pPr algn="just">
              <a:lnSpc>
                <a:spcPct val="120000"/>
              </a:lnSpc>
              <a:spcBef>
                <a:spcPts val="0"/>
              </a:spcBef>
              <a:buClrTx/>
              <a:buFont typeface="Wingdings" panose="05000000000000000000" pitchFamily="2" charset="2"/>
              <a:buChar char="q"/>
            </a:pPr>
            <a:r>
              <a:rPr lang="en-US" sz="2200" dirty="0">
                <a:solidFill>
                  <a:schemeClr val="tx1"/>
                </a:solidFill>
              </a:rPr>
              <a:t>Tremors , sweating</a:t>
            </a:r>
          </a:p>
          <a:p>
            <a:pPr algn="just">
              <a:lnSpc>
                <a:spcPct val="120000"/>
              </a:lnSpc>
              <a:spcBef>
                <a:spcPts val="0"/>
              </a:spcBef>
              <a:buClrTx/>
              <a:buFont typeface="Wingdings" panose="05000000000000000000" pitchFamily="2" charset="2"/>
              <a:buChar char="q"/>
            </a:pPr>
            <a:r>
              <a:rPr lang="en-US" sz="2200" dirty="0">
                <a:solidFill>
                  <a:schemeClr val="tx1"/>
                </a:solidFill>
              </a:rPr>
              <a:t>Sleep disturbance- insomnia</a:t>
            </a:r>
          </a:p>
          <a:p>
            <a:pPr algn="just">
              <a:lnSpc>
                <a:spcPct val="120000"/>
              </a:lnSpc>
              <a:spcBef>
                <a:spcPts val="0"/>
              </a:spcBef>
              <a:buClrTx/>
              <a:buFont typeface="Wingdings" panose="05000000000000000000" pitchFamily="2" charset="2"/>
              <a:buChar char="q"/>
            </a:pPr>
            <a:r>
              <a:rPr lang="en-US" sz="2200" dirty="0">
                <a:solidFill>
                  <a:schemeClr val="tx1"/>
                </a:solidFill>
              </a:rPr>
              <a:t>Delirium tremens- hallucinations, misperceptions- shadows seem to move, snatches of music heard, shouting</a:t>
            </a:r>
          </a:p>
          <a:p>
            <a:pPr algn="just">
              <a:lnSpc>
                <a:spcPct val="120000"/>
              </a:lnSpc>
              <a:spcBef>
                <a:spcPts val="0"/>
              </a:spcBef>
              <a:buClrTx/>
              <a:buFont typeface="Wingdings" panose="05000000000000000000" pitchFamily="2" charset="2"/>
              <a:buChar char="q"/>
            </a:pPr>
            <a:r>
              <a:rPr lang="en-US" sz="2200" dirty="0">
                <a:solidFill>
                  <a:schemeClr val="tx1"/>
                </a:solidFill>
              </a:rPr>
              <a:t>The shakes</a:t>
            </a:r>
          </a:p>
          <a:p>
            <a:pPr algn="just">
              <a:lnSpc>
                <a:spcPct val="120000"/>
              </a:lnSpc>
              <a:spcBef>
                <a:spcPts val="0"/>
              </a:spcBef>
              <a:buClrTx/>
              <a:buFont typeface="Wingdings" panose="05000000000000000000" pitchFamily="2" charset="2"/>
              <a:buChar char="q"/>
            </a:pPr>
            <a:r>
              <a:rPr lang="en-US" sz="2200" dirty="0">
                <a:solidFill>
                  <a:schemeClr val="tx1"/>
                </a:solidFill>
              </a:rPr>
              <a:t>Nausea and vomiting</a:t>
            </a:r>
          </a:p>
          <a:p>
            <a:pPr algn="just">
              <a:lnSpc>
                <a:spcPct val="120000"/>
              </a:lnSpc>
              <a:spcBef>
                <a:spcPts val="0"/>
              </a:spcBef>
              <a:buClrTx/>
              <a:buFont typeface="Wingdings" panose="05000000000000000000" pitchFamily="2" charset="2"/>
              <a:buChar char="q"/>
            </a:pPr>
            <a:r>
              <a:rPr lang="en-US" sz="2200" dirty="0">
                <a:solidFill>
                  <a:schemeClr val="tx1"/>
                </a:solidFill>
              </a:rPr>
              <a:t>seizures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5830049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lnSpcReduction="10000"/>
          </a:bodyPr>
          <a:lstStyle/>
          <a:p>
            <a:pPr marL="0" indent="0" algn="just">
              <a:lnSpc>
                <a:spcPct val="120000"/>
              </a:lnSpc>
              <a:spcBef>
                <a:spcPts val="0"/>
              </a:spcBef>
              <a:buClrTx/>
              <a:buNone/>
            </a:pPr>
            <a:r>
              <a:rPr lang="en-US" sz="2600" dirty="0">
                <a:solidFill>
                  <a:schemeClr val="tx1"/>
                </a:solidFill>
              </a:rPr>
              <a:t>Alcohol addiction</a:t>
            </a:r>
          </a:p>
          <a:p>
            <a:pPr algn="just">
              <a:lnSpc>
                <a:spcPct val="120000"/>
              </a:lnSpc>
              <a:spcBef>
                <a:spcPts val="0"/>
              </a:spcBef>
              <a:buClrTx/>
              <a:buFont typeface="Wingdings" panose="05000000000000000000" pitchFamily="2" charset="2"/>
              <a:buChar char="q"/>
            </a:pPr>
            <a:r>
              <a:rPr lang="en-US" sz="2600" dirty="0">
                <a:solidFill>
                  <a:schemeClr val="tx1"/>
                </a:solidFill>
              </a:rPr>
              <a:t>Alcoholism: Chronic  disease characterized by uncontrolled drinking and pre occupation with alcohol</a:t>
            </a:r>
          </a:p>
          <a:p>
            <a:pPr marL="0" indent="0" algn="ctr">
              <a:lnSpc>
                <a:spcPct val="120000"/>
              </a:lnSpc>
              <a:spcBef>
                <a:spcPts val="0"/>
              </a:spcBef>
              <a:buClrTx/>
              <a:buNone/>
            </a:pPr>
            <a:r>
              <a:rPr lang="en-US" sz="2600" b="1" dirty="0">
                <a:solidFill>
                  <a:schemeClr val="tx1"/>
                </a:solidFill>
              </a:rPr>
              <a:t>Predisposing factors:</a:t>
            </a:r>
          </a:p>
          <a:p>
            <a:pPr algn="just">
              <a:lnSpc>
                <a:spcPct val="120000"/>
              </a:lnSpc>
              <a:spcBef>
                <a:spcPts val="0"/>
              </a:spcBef>
              <a:buClrTx/>
              <a:buFont typeface="Wingdings" panose="05000000000000000000" pitchFamily="2" charset="2"/>
              <a:buChar char="q"/>
            </a:pPr>
            <a:r>
              <a:rPr lang="en-US" sz="2600" dirty="0">
                <a:solidFill>
                  <a:schemeClr val="tx1"/>
                </a:solidFill>
              </a:rPr>
              <a:t>Gender</a:t>
            </a:r>
          </a:p>
          <a:p>
            <a:pPr algn="just">
              <a:lnSpc>
                <a:spcPct val="120000"/>
              </a:lnSpc>
              <a:spcBef>
                <a:spcPts val="0"/>
              </a:spcBef>
              <a:buClrTx/>
              <a:buFont typeface="Wingdings" panose="05000000000000000000" pitchFamily="2" charset="2"/>
              <a:buChar char="q"/>
            </a:pPr>
            <a:r>
              <a:rPr lang="en-US" sz="2600" dirty="0">
                <a:solidFill>
                  <a:schemeClr val="tx1"/>
                </a:solidFill>
              </a:rPr>
              <a:t>Occupation</a:t>
            </a:r>
          </a:p>
          <a:p>
            <a:pPr algn="just">
              <a:lnSpc>
                <a:spcPct val="120000"/>
              </a:lnSpc>
              <a:spcBef>
                <a:spcPts val="0"/>
              </a:spcBef>
              <a:buClrTx/>
              <a:buFont typeface="Wingdings" panose="05000000000000000000" pitchFamily="2" charset="2"/>
              <a:buChar char="q"/>
            </a:pPr>
            <a:r>
              <a:rPr lang="en-US" sz="2600" dirty="0">
                <a:solidFill>
                  <a:schemeClr val="tx1"/>
                </a:solidFill>
              </a:rPr>
              <a:t>Genetic</a:t>
            </a:r>
          </a:p>
          <a:p>
            <a:pPr marL="0" indent="0" algn="ctr">
              <a:lnSpc>
                <a:spcPct val="120000"/>
              </a:lnSpc>
              <a:spcBef>
                <a:spcPts val="0"/>
              </a:spcBef>
              <a:buClrTx/>
              <a:buNone/>
            </a:pPr>
            <a:r>
              <a:rPr lang="en-US" sz="2600" b="1" dirty="0">
                <a:solidFill>
                  <a:schemeClr val="tx1"/>
                </a:solidFill>
              </a:rPr>
              <a:t>Tips to stop</a:t>
            </a:r>
          </a:p>
          <a:p>
            <a:pPr algn="just">
              <a:lnSpc>
                <a:spcPct val="120000"/>
              </a:lnSpc>
              <a:spcBef>
                <a:spcPts val="0"/>
              </a:spcBef>
              <a:buClrTx/>
              <a:buFont typeface="Wingdings" panose="05000000000000000000" pitchFamily="2" charset="2"/>
              <a:buChar char="q"/>
            </a:pPr>
            <a:r>
              <a:rPr lang="en-US" sz="2600" dirty="0">
                <a:solidFill>
                  <a:schemeClr val="tx1"/>
                </a:solidFill>
              </a:rPr>
              <a:t>Put in writing reasons for curb</a:t>
            </a:r>
          </a:p>
          <a:p>
            <a:pPr algn="just">
              <a:lnSpc>
                <a:spcPct val="120000"/>
              </a:lnSpc>
              <a:spcBef>
                <a:spcPts val="0"/>
              </a:spcBef>
              <a:buClrTx/>
              <a:buFont typeface="Wingdings" panose="05000000000000000000" pitchFamily="2" charset="2"/>
              <a:buChar char="q"/>
            </a:pPr>
            <a:r>
              <a:rPr lang="en-US" sz="2600" dirty="0">
                <a:solidFill>
                  <a:schemeClr val="tx1"/>
                </a:solidFill>
              </a:rPr>
              <a:t>Set a drinking goal</a:t>
            </a:r>
          </a:p>
          <a:p>
            <a:pPr algn="just">
              <a:lnSpc>
                <a:spcPct val="120000"/>
              </a:lnSpc>
              <a:spcBef>
                <a:spcPts val="0"/>
              </a:spcBef>
              <a:buClrTx/>
              <a:buFont typeface="Wingdings" panose="05000000000000000000" pitchFamily="2" charset="2"/>
              <a:buChar char="q"/>
            </a:pPr>
            <a:r>
              <a:rPr lang="en-US" sz="2600" dirty="0">
                <a:solidFill>
                  <a:schemeClr val="tx1"/>
                </a:solidFill>
              </a:rPr>
              <a:t>Keep diary of drinking</a:t>
            </a:r>
          </a:p>
          <a:p>
            <a:pPr algn="just">
              <a:lnSpc>
                <a:spcPct val="120000"/>
              </a:lnSpc>
              <a:spcBef>
                <a:spcPts val="0"/>
              </a:spcBef>
              <a:buClrTx/>
              <a:buFont typeface="Wingdings" panose="05000000000000000000" pitchFamily="2" charset="2"/>
              <a:buChar char="q"/>
            </a:pPr>
            <a:r>
              <a:rPr lang="en-US" sz="2600" dirty="0">
                <a:solidFill>
                  <a:schemeClr val="tx1"/>
                </a:solidFill>
              </a:rPr>
              <a:t>Don’t keep alcohol in the house</a:t>
            </a:r>
          </a:p>
          <a:p>
            <a:pPr algn="just">
              <a:lnSpc>
                <a:spcPct val="120000"/>
              </a:lnSpc>
              <a:spcBef>
                <a:spcPts val="0"/>
              </a:spcBef>
              <a:buClrTx/>
              <a:buFont typeface="Wingdings" panose="05000000000000000000" pitchFamily="2" charset="2"/>
              <a:buChar char="q"/>
            </a:pPr>
            <a:r>
              <a:rPr lang="en-US" sz="2600" dirty="0">
                <a:solidFill>
                  <a:schemeClr val="tx1"/>
                </a:solidFill>
              </a:rPr>
              <a:t>Drink slowly</a:t>
            </a:r>
          </a:p>
          <a:p>
            <a:pPr algn="just">
              <a:lnSpc>
                <a:spcPct val="120000"/>
              </a:lnSpc>
              <a:spcBef>
                <a:spcPts val="0"/>
              </a:spcBef>
              <a:buClrTx/>
              <a:buFont typeface="Wingdings" panose="05000000000000000000" pitchFamily="2" charset="2"/>
              <a:buChar char="q"/>
            </a:pPr>
            <a:r>
              <a:rPr lang="en-US" sz="2600" dirty="0">
                <a:solidFill>
                  <a:schemeClr val="tx1"/>
                </a:solidFill>
              </a:rPr>
              <a:t>Choose alcohol free days</a:t>
            </a:r>
          </a:p>
          <a:p>
            <a:pPr algn="just">
              <a:lnSpc>
                <a:spcPct val="120000"/>
              </a:lnSpc>
              <a:spcBef>
                <a:spcPts val="0"/>
              </a:spcBef>
              <a:buClrTx/>
              <a:buFont typeface="Wingdings" panose="05000000000000000000" pitchFamily="2" charset="2"/>
              <a:buChar char="q"/>
            </a:pPr>
            <a:r>
              <a:rPr lang="en-US" sz="2600" dirty="0">
                <a:solidFill>
                  <a:schemeClr val="tx1"/>
                </a:solidFill>
              </a:rPr>
              <a:t>Watch peer pressure</a:t>
            </a:r>
          </a:p>
          <a:p>
            <a:pPr algn="just">
              <a:lnSpc>
                <a:spcPct val="120000"/>
              </a:lnSpc>
              <a:spcBef>
                <a:spcPts val="0"/>
              </a:spcBef>
              <a:buClrTx/>
              <a:buFont typeface="Wingdings" panose="05000000000000000000" pitchFamily="2" charset="2"/>
              <a:buChar char="q"/>
            </a:pPr>
            <a:r>
              <a:rPr lang="en-US" sz="2600" dirty="0">
                <a:solidFill>
                  <a:schemeClr val="tx1"/>
                </a:solidFill>
              </a:rPr>
              <a:t>Keep busy</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25710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200" b="1" dirty="0">
                <a:solidFill>
                  <a:srgbClr val="0070C0"/>
                </a:solidFill>
              </a:rPr>
              <a:t>TOBACCO, NICOTINE AND CANNABIS</a:t>
            </a:r>
          </a:p>
          <a:p>
            <a:pPr marL="0" indent="0" algn="ctr">
              <a:lnSpc>
                <a:spcPct val="120000"/>
              </a:lnSpc>
              <a:spcBef>
                <a:spcPts val="0"/>
              </a:spcBef>
              <a:buClrTx/>
              <a:buNone/>
            </a:pPr>
            <a:r>
              <a:rPr lang="en-US" sz="2600" b="1" u="sng" dirty="0">
                <a:solidFill>
                  <a:schemeClr val="tx1"/>
                </a:solidFill>
              </a:rPr>
              <a:t>TOBACCO</a:t>
            </a:r>
          </a:p>
          <a:p>
            <a:pPr algn="just">
              <a:lnSpc>
                <a:spcPct val="120000"/>
              </a:lnSpc>
              <a:spcBef>
                <a:spcPts val="0"/>
              </a:spcBef>
              <a:buClrTx/>
              <a:buFont typeface="Wingdings" panose="05000000000000000000" pitchFamily="2" charset="2"/>
              <a:buChar char="q"/>
            </a:pPr>
            <a:r>
              <a:rPr lang="en-US" sz="2600" dirty="0">
                <a:solidFill>
                  <a:schemeClr val="tx1"/>
                </a:solidFill>
              </a:rPr>
              <a:t>Smoked or administered via smokeless products such as snuff</a:t>
            </a:r>
          </a:p>
          <a:p>
            <a:pPr marL="0" indent="0" algn="just">
              <a:lnSpc>
                <a:spcPct val="120000"/>
              </a:lnSpc>
              <a:spcBef>
                <a:spcPts val="0"/>
              </a:spcBef>
              <a:buClrTx/>
              <a:buNone/>
            </a:pPr>
            <a:r>
              <a:rPr lang="en-US" sz="2600"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600" u="sng" dirty="0">
                <a:solidFill>
                  <a:schemeClr val="tx1"/>
                </a:solidFill>
              </a:rPr>
              <a:t>Psychological effects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Mood regulator and may increase pleasure</a:t>
            </a:r>
          </a:p>
          <a:p>
            <a:pPr marL="0" indent="0" algn="just">
              <a:lnSpc>
                <a:spcPct val="120000"/>
              </a:lnSpc>
              <a:spcBef>
                <a:spcPts val="0"/>
              </a:spcBef>
              <a:buClrTx/>
              <a:buNone/>
            </a:pPr>
            <a:r>
              <a:rPr lang="en-US" sz="2600" dirty="0">
                <a:solidFill>
                  <a:schemeClr val="tx1"/>
                </a:solidFill>
              </a:rPr>
              <a:t>ii) Source of relief in highly stressful situations and periods of strong emotion</a:t>
            </a:r>
          </a:p>
          <a:p>
            <a:pPr marL="0" indent="0" algn="just">
              <a:lnSpc>
                <a:spcPct val="120000"/>
              </a:lnSpc>
              <a:spcBef>
                <a:spcPts val="0"/>
              </a:spcBef>
              <a:buClrTx/>
              <a:buNone/>
            </a:pPr>
            <a:r>
              <a:rPr lang="en-US" sz="2600" dirty="0">
                <a:solidFill>
                  <a:schemeClr val="tx1"/>
                </a:solidFill>
              </a:rPr>
              <a:t>iii) Reduces aggression and irritability</a:t>
            </a:r>
          </a:p>
          <a:p>
            <a:pPr marL="0" indent="0" algn="just">
              <a:lnSpc>
                <a:spcPct val="120000"/>
              </a:lnSpc>
              <a:spcBef>
                <a:spcPts val="0"/>
              </a:spcBef>
              <a:buClrTx/>
              <a:buNone/>
            </a:pPr>
            <a:r>
              <a:rPr lang="en-US" sz="2600" dirty="0">
                <a:solidFill>
                  <a:schemeClr val="tx1"/>
                </a:solidFill>
              </a:rPr>
              <a:t>iv) Increases performance and concentration on minor tasks as nicotine is known to stimulate memory and alertness enhancing cognitive skills particularly in relation to speed, vigilance, reaction time and work performance</a:t>
            </a:r>
          </a:p>
          <a:p>
            <a:pPr algn="just">
              <a:lnSpc>
                <a:spcPct val="120000"/>
              </a:lnSpc>
              <a:spcBef>
                <a:spcPts val="0"/>
              </a:spcBef>
              <a:buClrTx/>
              <a:buFont typeface="Wingdings" panose="05000000000000000000" pitchFamily="2" charset="2"/>
              <a:buChar char="q"/>
            </a:pPr>
            <a:r>
              <a:rPr lang="en-US" sz="2600" u="sng" dirty="0">
                <a:solidFill>
                  <a:schemeClr val="tx1"/>
                </a:solidFill>
              </a:rPr>
              <a:t>Physiological effects </a:t>
            </a:r>
            <a:r>
              <a:rPr lang="en-US" sz="2600" dirty="0">
                <a:solidFill>
                  <a:schemeClr val="tx1"/>
                </a:solidFill>
              </a:rPr>
              <a:t>(nicotine - principal toxic constituent of smoking has stimulant effects),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Increases heart rate, blood pressure and respiration</a:t>
            </a:r>
          </a:p>
          <a:p>
            <a:pPr marL="0" indent="0" algn="just">
              <a:lnSpc>
                <a:spcPct val="120000"/>
              </a:lnSpc>
              <a:spcBef>
                <a:spcPts val="0"/>
              </a:spcBef>
              <a:buClrTx/>
              <a:buNone/>
            </a:pPr>
            <a:r>
              <a:rPr lang="en-US" sz="2600" dirty="0">
                <a:solidFill>
                  <a:schemeClr val="tx1"/>
                </a:solidFill>
              </a:rPr>
              <a:t>ii) An appetite suppressant, specifically decreasing the appetite for sweets and inhibiting the efficiency of food metabolism”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215361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200" b="1" dirty="0">
                <a:solidFill>
                  <a:schemeClr val="tx1"/>
                </a:solidFill>
              </a:rPr>
              <a:t>SIGNS AND SYMPTOMS OF USE</a:t>
            </a:r>
          </a:p>
          <a:p>
            <a:pPr algn="just">
              <a:lnSpc>
                <a:spcPct val="120000"/>
              </a:lnSpc>
              <a:spcBef>
                <a:spcPts val="0"/>
              </a:spcBef>
              <a:buClrTx/>
              <a:buFont typeface="Wingdings" panose="05000000000000000000" pitchFamily="2" charset="2"/>
              <a:buChar char="q"/>
            </a:pPr>
            <a:r>
              <a:rPr lang="en-US" sz="2200" dirty="0">
                <a:solidFill>
                  <a:schemeClr val="tx1"/>
                </a:solidFill>
              </a:rPr>
              <a:t>Most obvious sign of use is the smell of tobacco include on the breath of the user, in his or her hair, on their hands and in the fabric of their clothes</a:t>
            </a:r>
          </a:p>
          <a:p>
            <a:pPr algn="just">
              <a:lnSpc>
                <a:spcPct val="120000"/>
              </a:lnSpc>
              <a:spcBef>
                <a:spcPts val="0"/>
              </a:spcBef>
              <a:buClrTx/>
              <a:buFont typeface="Wingdings" panose="05000000000000000000" pitchFamily="2" charset="2"/>
              <a:buChar char="q"/>
            </a:pPr>
            <a:r>
              <a:rPr lang="en-US" sz="2200" dirty="0">
                <a:solidFill>
                  <a:schemeClr val="tx1"/>
                </a:solidFill>
              </a:rPr>
              <a:t>Long-term use will result in a staining of the teeth and possibly of the fingers and nails. </a:t>
            </a:r>
          </a:p>
          <a:p>
            <a:pPr marL="0" indent="0" algn="just">
              <a:lnSpc>
                <a:spcPct val="120000"/>
              </a:lnSpc>
              <a:spcBef>
                <a:spcPts val="0"/>
              </a:spcBef>
              <a:buClrTx/>
              <a:buNone/>
            </a:pPr>
            <a:r>
              <a:rPr lang="en-US" sz="2200" b="1" dirty="0">
                <a:solidFill>
                  <a:schemeClr val="tx1"/>
                </a:solidFill>
              </a:rPr>
              <a:t>HEALTH EFFECTS</a:t>
            </a:r>
          </a:p>
          <a:p>
            <a:pPr marL="0" indent="0" algn="just">
              <a:lnSpc>
                <a:spcPct val="120000"/>
              </a:lnSpc>
              <a:spcBef>
                <a:spcPts val="0"/>
              </a:spcBef>
              <a:buClrTx/>
              <a:buNone/>
            </a:pPr>
            <a:r>
              <a:rPr lang="en-US" sz="2600" dirty="0">
                <a:solidFill>
                  <a:schemeClr val="tx1"/>
                </a:solidFill>
              </a:rPr>
              <a:t>Short Term Risks</a:t>
            </a:r>
          </a:p>
          <a:p>
            <a:pPr algn="just">
              <a:lnSpc>
                <a:spcPct val="120000"/>
              </a:lnSpc>
              <a:spcBef>
                <a:spcPts val="0"/>
              </a:spcBef>
              <a:buClrTx/>
              <a:buFont typeface="Wingdings" panose="05000000000000000000" pitchFamily="2" charset="2"/>
              <a:buChar char="q"/>
            </a:pPr>
            <a:r>
              <a:rPr lang="en-US" sz="2500" dirty="0">
                <a:solidFill>
                  <a:schemeClr val="tx1"/>
                </a:solidFill>
              </a:rPr>
              <a:t>Increased risk of dependence; Impact on physical fitness both in terms of performance and endurance; Rate of lung growth and the level of lung function (amount of oxygen available for muscles is reduced)</a:t>
            </a:r>
          </a:p>
          <a:p>
            <a:pPr algn="just">
              <a:lnSpc>
                <a:spcPct val="120000"/>
              </a:lnSpc>
              <a:spcBef>
                <a:spcPts val="0"/>
              </a:spcBef>
              <a:buClrTx/>
              <a:buFont typeface="Wingdings" panose="05000000000000000000" pitchFamily="2" charset="2"/>
              <a:buChar char="q"/>
            </a:pPr>
            <a:r>
              <a:rPr lang="en-US" sz="2500" dirty="0">
                <a:solidFill>
                  <a:schemeClr val="tx1"/>
                </a:solidFill>
              </a:rPr>
              <a:t>Frequent and severe respiratory illnesses</a:t>
            </a:r>
          </a:p>
          <a:p>
            <a:pPr algn="just">
              <a:lnSpc>
                <a:spcPct val="120000"/>
              </a:lnSpc>
              <a:spcBef>
                <a:spcPts val="0"/>
              </a:spcBef>
              <a:buClrTx/>
              <a:buFont typeface="Wingdings" panose="05000000000000000000" pitchFamily="2" charset="2"/>
              <a:buChar char="q"/>
            </a:pPr>
            <a:r>
              <a:rPr lang="en-US" sz="2500" dirty="0">
                <a:solidFill>
                  <a:schemeClr val="tx1"/>
                </a:solidFill>
              </a:rPr>
              <a:t>All of the carbon monoxide, 90% of the nicotine and 70% of the tar in tobacco</a:t>
            </a:r>
          </a:p>
          <a:p>
            <a:pPr algn="just">
              <a:lnSpc>
                <a:spcPct val="120000"/>
              </a:lnSpc>
              <a:spcBef>
                <a:spcPts val="0"/>
              </a:spcBef>
              <a:buClrTx/>
              <a:buFont typeface="Wingdings" panose="05000000000000000000" pitchFamily="2" charset="2"/>
              <a:buChar char="q"/>
            </a:pPr>
            <a:r>
              <a:rPr lang="en-US" sz="2500" dirty="0">
                <a:solidFill>
                  <a:schemeClr val="tx1"/>
                </a:solidFill>
              </a:rPr>
              <a:t>Smoke is retained in the lungs when inhaled.</a:t>
            </a:r>
          </a:p>
          <a:p>
            <a:pPr algn="just">
              <a:lnSpc>
                <a:spcPct val="120000"/>
              </a:lnSpc>
              <a:spcBef>
                <a:spcPts val="0"/>
              </a:spcBef>
              <a:buClrTx/>
              <a:buFont typeface="Wingdings" panose="05000000000000000000" pitchFamily="2" charset="2"/>
              <a:buChar char="q"/>
            </a:pPr>
            <a:r>
              <a:rPr lang="en-US" sz="2500" dirty="0">
                <a:solidFill>
                  <a:schemeClr val="tx1"/>
                </a:solidFill>
              </a:rPr>
              <a:t>Decreased sense of taste and smell.</a:t>
            </a:r>
          </a:p>
          <a:p>
            <a:pPr algn="just">
              <a:lnSpc>
                <a:spcPct val="120000"/>
              </a:lnSpc>
              <a:spcBef>
                <a:spcPts val="0"/>
              </a:spcBef>
              <a:buClrTx/>
              <a:buFont typeface="Wingdings" panose="05000000000000000000" pitchFamily="2" charset="2"/>
              <a:buChar char="q"/>
            </a:pPr>
            <a:r>
              <a:rPr lang="en-US" sz="2500" dirty="0">
                <a:solidFill>
                  <a:schemeClr val="tx1"/>
                </a:solidFill>
              </a:rPr>
              <a:t>Concomitant use alcohol, marijuana and other drugs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56631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Long Terms Risks</a:t>
            </a:r>
          </a:p>
          <a:p>
            <a:pPr marL="0" indent="0" algn="just">
              <a:lnSpc>
                <a:spcPct val="120000"/>
              </a:lnSpc>
              <a:spcBef>
                <a:spcPts val="0"/>
              </a:spcBef>
              <a:buClrTx/>
              <a:buNone/>
            </a:pPr>
            <a:r>
              <a:rPr lang="en-US" sz="2400" dirty="0" err="1">
                <a:solidFill>
                  <a:schemeClr val="tx1"/>
                </a:solidFill>
              </a:rPr>
              <a:t>i</a:t>
            </a:r>
            <a:r>
              <a:rPr lang="en-US" sz="2400" dirty="0">
                <a:solidFill>
                  <a:schemeClr val="tx1"/>
                </a:solidFill>
              </a:rPr>
              <a:t>) Increased risk of lung cancer</a:t>
            </a:r>
          </a:p>
          <a:p>
            <a:pPr marL="0" indent="0" algn="just">
              <a:lnSpc>
                <a:spcPct val="120000"/>
              </a:lnSpc>
              <a:spcBef>
                <a:spcPts val="0"/>
              </a:spcBef>
              <a:buClrTx/>
              <a:buNone/>
            </a:pPr>
            <a:r>
              <a:rPr lang="en-US" sz="2400" dirty="0">
                <a:solidFill>
                  <a:schemeClr val="tx1"/>
                </a:solidFill>
              </a:rPr>
              <a:t>ii) Increased risk of heart disease, heart attack, blood clots, strokes, bad circulation, ulcers, lung infection, bronchitis, emphysema, cancers of the mouth and throat</a:t>
            </a:r>
          </a:p>
          <a:p>
            <a:pPr marL="0" indent="0" algn="just">
              <a:lnSpc>
                <a:spcPct val="120000"/>
              </a:lnSpc>
              <a:spcBef>
                <a:spcPts val="0"/>
              </a:spcBef>
              <a:buClrTx/>
              <a:buNone/>
            </a:pPr>
            <a:r>
              <a:rPr lang="en-US" sz="2400" dirty="0">
                <a:solidFill>
                  <a:schemeClr val="tx1"/>
                </a:solidFill>
              </a:rPr>
              <a:t>iii) Male and female fertility</a:t>
            </a:r>
          </a:p>
          <a:p>
            <a:pPr marL="0" indent="0" algn="just">
              <a:lnSpc>
                <a:spcPct val="120000"/>
              </a:lnSpc>
              <a:spcBef>
                <a:spcPts val="0"/>
              </a:spcBef>
              <a:buClrTx/>
              <a:buNone/>
            </a:pPr>
            <a:r>
              <a:rPr lang="en-US" sz="2400" dirty="0">
                <a:solidFill>
                  <a:schemeClr val="tx1"/>
                </a:solidFill>
              </a:rPr>
              <a:t>iv) Pregnancy (on </a:t>
            </a:r>
            <a:r>
              <a:rPr lang="en-US" sz="2400" dirty="0" err="1">
                <a:solidFill>
                  <a:schemeClr val="tx1"/>
                </a:solidFill>
              </a:rPr>
              <a:t>foetus</a:t>
            </a:r>
            <a:r>
              <a:rPr lang="en-US" sz="2400" dirty="0">
                <a:solidFill>
                  <a:schemeClr val="tx1"/>
                </a:solidFill>
              </a:rPr>
              <a:t>) - increased risk of a premature birth, stillbirth, neonatal death and </a:t>
            </a:r>
            <a:r>
              <a:rPr lang="en-US" sz="2400" dirty="0" err="1">
                <a:solidFill>
                  <a:schemeClr val="tx1"/>
                </a:solidFill>
              </a:rPr>
              <a:t>LBW</a:t>
            </a:r>
            <a:r>
              <a:rPr lang="en-US" sz="2400" dirty="0">
                <a:solidFill>
                  <a:schemeClr val="tx1"/>
                </a:solidFill>
              </a:rPr>
              <a:t> </a:t>
            </a:r>
          </a:p>
          <a:p>
            <a:pPr marL="0" indent="0" algn="ctr">
              <a:lnSpc>
                <a:spcPct val="120000"/>
              </a:lnSpc>
              <a:spcBef>
                <a:spcPts val="0"/>
              </a:spcBef>
              <a:buClrTx/>
              <a:buNone/>
            </a:pPr>
            <a:r>
              <a:rPr lang="en-US" sz="2800" b="1" u="sng" dirty="0" err="1">
                <a:solidFill>
                  <a:schemeClr val="tx1"/>
                </a:solidFill>
              </a:rPr>
              <a:t>KUBER</a:t>
            </a:r>
            <a:endParaRPr lang="en-US" sz="2800" b="1" u="sng" dirty="0">
              <a:solidFill>
                <a:schemeClr val="tx1"/>
              </a:solidFill>
            </a:endParaRPr>
          </a:p>
          <a:p>
            <a:pPr marL="0" indent="0" algn="just">
              <a:lnSpc>
                <a:spcPct val="120000"/>
              </a:lnSpc>
              <a:spcBef>
                <a:spcPts val="0"/>
              </a:spcBef>
              <a:buClrTx/>
              <a:buNone/>
            </a:pPr>
            <a:r>
              <a:rPr lang="en-US" sz="2800" dirty="0" err="1">
                <a:solidFill>
                  <a:schemeClr val="tx1"/>
                </a:solidFill>
              </a:rPr>
              <a:t>Kuber</a:t>
            </a:r>
            <a:r>
              <a:rPr lang="en-US" sz="2800" dirty="0">
                <a:solidFill>
                  <a:schemeClr val="tx1"/>
                </a:solidFill>
              </a:rPr>
              <a:t>, also known as </a:t>
            </a:r>
            <a:r>
              <a:rPr lang="en-US" sz="2800" dirty="0" err="1">
                <a:solidFill>
                  <a:schemeClr val="tx1"/>
                </a:solidFill>
              </a:rPr>
              <a:t>Khaini</a:t>
            </a:r>
            <a:r>
              <a:rPr lang="en-US" sz="2800" dirty="0">
                <a:solidFill>
                  <a:schemeClr val="tx1"/>
                </a:solidFill>
              </a:rPr>
              <a:t>, is a smokeless chewing tobacco popular in India which is mainly used in place of cigarettes. Contains up to 25% nicotine, making it highly addictive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5458718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75" y="241509"/>
            <a:ext cx="8746550" cy="6445142"/>
          </a:xfrm>
        </p:spPr>
        <p:txBody>
          <a:bodyPr>
            <a:normAutofit lnSpcReduction="10000"/>
          </a:bodyPr>
          <a:lstStyle/>
          <a:p>
            <a:pPr marL="0" indent="0" algn="just">
              <a:lnSpc>
                <a:spcPct val="120000"/>
              </a:lnSpc>
              <a:spcBef>
                <a:spcPts val="0"/>
              </a:spcBef>
              <a:buClrTx/>
              <a:buNone/>
            </a:pPr>
            <a:r>
              <a:rPr lang="en-US" sz="2000" b="1" dirty="0"/>
              <a:t>HEALTH EFFECTS</a:t>
            </a:r>
          </a:p>
          <a:p>
            <a:pPr marL="0" indent="0" algn="just">
              <a:lnSpc>
                <a:spcPct val="120000"/>
              </a:lnSpc>
              <a:spcBef>
                <a:spcPts val="0"/>
              </a:spcBef>
              <a:buClrTx/>
              <a:buNone/>
            </a:pPr>
            <a:r>
              <a:rPr lang="en-US" b="1" dirty="0"/>
              <a:t> </a:t>
            </a: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ctr">
              <a:buNone/>
            </a:pPr>
            <a:endParaRPr lang="en-US" sz="2400" b="1" u="sng" dirty="0">
              <a:effectLst>
                <a:outerShdw blurRad="38100" dist="38100" dir="2700000" algn="tl">
                  <a:srgbClr val="000000">
                    <a:alpha val="43137"/>
                  </a:srgbClr>
                </a:outerShdw>
              </a:effectLst>
            </a:endParaRPr>
          </a:p>
          <a:p>
            <a:pPr marL="0" indent="0" algn="ctr">
              <a:buNone/>
            </a:pPr>
            <a:r>
              <a:rPr lang="en-US" sz="2400" b="1" u="sng" dirty="0">
                <a:effectLst>
                  <a:outerShdw blurRad="38100" dist="38100" dir="2700000" algn="tl">
                    <a:srgbClr val="000000">
                      <a:alpha val="43137"/>
                    </a:srgbClr>
                  </a:outerShdw>
                </a:effectLst>
              </a:rPr>
              <a:t>CANNABIS</a:t>
            </a:r>
          </a:p>
          <a:p>
            <a:pPr algn="just">
              <a:spcBef>
                <a:spcPts val="0"/>
              </a:spcBef>
              <a:buClrTx/>
              <a:buFont typeface="Wingdings" panose="05000000000000000000" pitchFamily="2" charset="2"/>
              <a:buChar char="q"/>
            </a:pPr>
            <a:r>
              <a:rPr lang="en-US" sz="2400" dirty="0"/>
              <a:t>Cannabis is obtained from a plant called Cannabis sativa. There are three types of cannabis – Cannabis </a:t>
            </a:r>
            <a:r>
              <a:rPr lang="en-US" sz="2400" dirty="0" err="1"/>
              <a:t>indica</a:t>
            </a:r>
            <a:r>
              <a:rPr lang="en-US" sz="2400" dirty="0"/>
              <a:t> (from India), Cannabis </a:t>
            </a:r>
            <a:r>
              <a:rPr lang="en-US" sz="2400" dirty="0" err="1"/>
              <a:t>ruderalis</a:t>
            </a:r>
            <a:r>
              <a:rPr lang="en-US" sz="2400" dirty="0"/>
              <a:t> (from Central Asia and Siberia) and Cannabis sativa (in equatorial regions – Kenya, Uganda, Tanzania, Nigeria, Thailand, Colombia among others</a:t>
            </a:r>
          </a:p>
          <a:p>
            <a:pPr algn="just">
              <a:spcBef>
                <a:spcPts val="0"/>
              </a:spcBef>
              <a:buClrTx/>
              <a:buFont typeface="Wingdings" panose="05000000000000000000" pitchFamily="2" charset="2"/>
              <a:buChar char="q"/>
            </a:pPr>
            <a:r>
              <a:rPr lang="en-US" sz="2400" dirty="0"/>
              <a:t>Commonest form in Kenya is the herbal cannabis (marijuana), which is usually mixed with tobacco, rolled into a cigarette and smoked</a:t>
            </a:r>
          </a:p>
          <a:p>
            <a:pPr algn="just">
              <a:spcBef>
                <a:spcPts val="0"/>
              </a:spcBef>
              <a:buClrTx/>
              <a:buFont typeface="Wingdings" panose="05000000000000000000" pitchFamily="2" charset="2"/>
              <a:buChar char="q"/>
            </a:pPr>
            <a:r>
              <a:rPr lang="en-GB" sz="2400" dirty="0"/>
              <a:t>It is administered through smoking or ingestion </a:t>
            </a: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95417380"/>
              </p:ext>
            </p:extLst>
          </p:nvPr>
        </p:nvGraphicFramePr>
        <p:xfrm>
          <a:off x="102175" y="655847"/>
          <a:ext cx="8889424" cy="2011680"/>
        </p:xfrm>
        <a:graphic>
          <a:graphicData uri="http://schemas.openxmlformats.org/drawingml/2006/table">
            <a:tbl>
              <a:tblPr firstRow="1" bandRow="1">
                <a:tableStyleId>{5C22544A-7EE6-4342-B048-85BDC9FD1C3A}</a:tableStyleId>
              </a:tblPr>
              <a:tblGrid>
                <a:gridCol w="4444712">
                  <a:extLst>
                    <a:ext uri="{9D8B030D-6E8A-4147-A177-3AD203B41FA5}">
                      <a16:colId xmlns:a16="http://schemas.microsoft.com/office/drawing/2014/main" val="3280750655"/>
                    </a:ext>
                  </a:extLst>
                </a:gridCol>
                <a:gridCol w="4444712">
                  <a:extLst>
                    <a:ext uri="{9D8B030D-6E8A-4147-A177-3AD203B41FA5}">
                      <a16:colId xmlns:a16="http://schemas.microsoft.com/office/drawing/2014/main" val="88086881"/>
                    </a:ext>
                  </a:extLst>
                </a:gridCol>
              </a:tblGrid>
              <a:tr h="364384">
                <a:tc>
                  <a:txBody>
                    <a:bodyPr/>
                    <a:lstStyle/>
                    <a:p>
                      <a:pPr marL="0" indent="0" algn="l">
                        <a:buFont typeface="Wingdings" panose="05000000000000000000" pitchFamily="2" charset="2"/>
                        <a:buNone/>
                      </a:pPr>
                      <a:r>
                        <a:rPr lang="en-US" sz="2400" b="0" dirty="0">
                          <a:solidFill>
                            <a:schemeClr val="tx1"/>
                          </a:solidFill>
                        </a:rPr>
                        <a:t>Short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Long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924974">
                <a:tc>
                  <a:txBody>
                    <a:bodyPr/>
                    <a:lstStyle/>
                    <a:p>
                      <a:pPr algn="l"/>
                      <a:r>
                        <a:rPr lang="en-US" sz="2400" dirty="0">
                          <a:solidFill>
                            <a:schemeClr val="tx1"/>
                          </a:solidFill>
                        </a:rPr>
                        <a:t>Delusions hallucinations, lowered inhibitions, dizziness, headaches, drowsiness, weak teeth and gum bleeding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err="1">
                          <a:solidFill>
                            <a:schemeClr val="tx1"/>
                          </a:solidFill>
                        </a:rPr>
                        <a:t>Discolouration</a:t>
                      </a:r>
                      <a:r>
                        <a:rPr lang="en-US" sz="2400" dirty="0">
                          <a:solidFill>
                            <a:schemeClr val="tx1"/>
                          </a:solidFill>
                        </a:rPr>
                        <a:t> of teeth, Holes on the gum line, Cervical cancer, Infertility, Mouth and throat cancer, Addiction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bl>
          </a:graphicData>
        </a:graphic>
      </p:graphicFrame>
    </p:spTree>
    <p:extLst>
      <p:ext uri="{BB962C8B-B14F-4D97-AF65-F5344CB8AC3E}">
        <p14:creationId xmlns:p14="http://schemas.microsoft.com/office/powerpoint/2010/main" val="181185544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400" dirty="0">
                <a:solidFill>
                  <a:schemeClr val="tx1"/>
                </a:solidFill>
              </a:rPr>
              <a:t>Cannabis has stimulant, sedative and hallucinogenic properties</a:t>
            </a:r>
          </a:p>
          <a:p>
            <a:pPr algn="just">
              <a:lnSpc>
                <a:spcPct val="120000"/>
              </a:lnSpc>
              <a:spcBef>
                <a:spcPts val="0"/>
              </a:spcBef>
              <a:buClrTx/>
              <a:buFont typeface="Wingdings" panose="05000000000000000000" pitchFamily="2" charset="2"/>
              <a:buChar char="q"/>
            </a:pPr>
            <a:r>
              <a:rPr lang="en-US" sz="2400" dirty="0">
                <a:solidFill>
                  <a:schemeClr val="tx1"/>
                </a:solidFill>
              </a:rPr>
              <a:t>Elevated mood, a feeling of relaxation and mild euphoria</a:t>
            </a:r>
          </a:p>
          <a:p>
            <a:pPr algn="just">
              <a:lnSpc>
                <a:spcPct val="120000"/>
              </a:lnSpc>
              <a:spcBef>
                <a:spcPts val="0"/>
              </a:spcBef>
              <a:buClrTx/>
              <a:buFont typeface="Wingdings" panose="05000000000000000000" pitchFamily="2" charset="2"/>
              <a:buChar char="q"/>
            </a:pPr>
            <a:r>
              <a:rPr lang="en-US" sz="2400" dirty="0">
                <a:solidFill>
                  <a:schemeClr val="tx1"/>
                </a:solidFill>
              </a:rPr>
              <a:t>Altered perception and thought processes, with time distortions, aroused appetite and with enhanced sensory appreciation</a:t>
            </a:r>
          </a:p>
          <a:p>
            <a:pPr algn="just">
              <a:lnSpc>
                <a:spcPct val="120000"/>
              </a:lnSpc>
              <a:spcBef>
                <a:spcPts val="0"/>
              </a:spcBef>
              <a:buClrTx/>
              <a:buFont typeface="Wingdings" panose="05000000000000000000" pitchFamily="2" charset="2"/>
              <a:buChar char="q"/>
            </a:pPr>
            <a:r>
              <a:rPr lang="en-US" sz="2400" dirty="0">
                <a:solidFill>
                  <a:schemeClr val="tx1"/>
                </a:solidFill>
              </a:rPr>
              <a:t>Increased sociability</a:t>
            </a:r>
          </a:p>
          <a:p>
            <a:pPr marL="0" indent="0" algn="just">
              <a:lnSpc>
                <a:spcPct val="120000"/>
              </a:lnSpc>
              <a:spcBef>
                <a:spcPts val="0"/>
              </a:spcBef>
              <a:buClrTx/>
              <a:buNone/>
            </a:pPr>
            <a:r>
              <a:rPr lang="en-US" sz="2400" b="1" dirty="0">
                <a:solidFill>
                  <a:schemeClr val="tx1"/>
                </a:solidFill>
              </a:rPr>
              <a:t>SIGNS AND SYMPTOMS OF USE</a:t>
            </a:r>
          </a:p>
          <a:p>
            <a:pPr algn="just">
              <a:lnSpc>
                <a:spcPct val="120000"/>
              </a:lnSpc>
              <a:spcBef>
                <a:spcPts val="0"/>
              </a:spcBef>
              <a:buClrTx/>
              <a:buFont typeface="Wingdings" panose="05000000000000000000" pitchFamily="2" charset="2"/>
              <a:buChar char="q"/>
            </a:pPr>
            <a:r>
              <a:rPr lang="en-US" sz="2400" dirty="0">
                <a:solidFill>
                  <a:schemeClr val="tx1"/>
                </a:solidFill>
              </a:rPr>
              <a:t>Bloodshot eyes</a:t>
            </a:r>
          </a:p>
          <a:p>
            <a:pPr algn="just">
              <a:lnSpc>
                <a:spcPct val="120000"/>
              </a:lnSpc>
              <a:spcBef>
                <a:spcPts val="0"/>
              </a:spcBef>
              <a:buClrTx/>
              <a:buFont typeface="Wingdings" panose="05000000000000000000" pitchFamily="2" charset="2"/>
              <a:buChar char="q"/>
            </a:pPr>
            <a:r>
              <a:rPr lang="en-US" sz="2400" dirty="0">
                <a:solidFill>
                  <a:schemeClr val="tx1"/>
                </a:solidFill>
              </a:rPr>
              <a:t>Giggling, especially in early stages of use</a:t>
            </a:r>
          </a:p>
          <a:p>
            <a:pPr algn="just">
              <a:lnSpc>
                <a:spcPct val="120000"/>
              </a:lnSpc>
              <a:spcBef>
                <a:spcPts val="0"/>
              </a:spcBef>
              <a:buClrTx/>
              <a:buFont typeface="Wingdings" panose="05000000000000000000" pitchFamily="2" charset="2"/>
              <a:buChar char="q"/>
            </a:pPr>
            <a:r>
              <a:rPr lang="en-US" sz="2400" dirty="0">
                <a:solidFill>
                  <a:schemeClr val="tx1"/>
                </a:solidFill>
              </a:rPr>
              <a:t>Increased appetite, also known as the “munchies” </a:t>
            </a:r>
          </a:p>
          <a:p>
            <a:pPr algn="just">
              <a:lnSpc>
                <a:spcPct val="120000"/>
              </a:lnSpc>
              <a:spcBef>
                <a:spcPts val="0"/>
              </a:spcBef>
              <a:buClrTx/>
              <a:buFont typeface="Wingdings" panose="05000000000000000000" pitchFamily="2" charset="2"/>
              <a:buChar char="q"/>
            </a:pPr>
            <a:r>
              <a:rPr lang="en-US" sz="2400" dirty="0">
                <a:solidFill>
                  <a:schemeClr val="tx1"/>
                </a:solidFill>
              </a:rPr>
              <a:t>“Bomb” burns on clothes – small multiple burn marks caused by falling bits of burning cannabis resin or ash</a:t>
            </a:r>
          </a:p>
          <a:p>
            <a:pPr algn="just">
              <a:lnSpc>
                <a:spcPct val="120000"/>
              </a:lnSpc>
              <a:spcBef>
                <a:spcPts val="0"/>
              </a:spcBef>
              <a:buClrTx/>
              <a:buFont typeface="Wingdings" panose="05000000000000000000" pitchFamily="2" charset="2"/>
              <a:buChar char="q"/>
            </a:pPr>
            <a:r>
              <a:rPr lang="en-US" sz="2400" dirty="0">
                <a:solidFill>
                  <a:schemeClr val="tx1"/>
                </a:solidFill>
              </a:rPr>
              <a:t>Paraphernalia associated with making cannabis joints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7275758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HEALTH EFFECTS</a:t>
            </a:r>
          </a:p>
          <a:p>
            <a:pPr marL="0" indent="0" algn="just">
              <a:lnSpc>
                <a:spcPct val="120000"/>
              </a:lnSpc>
              <a:spcBef>
                <a:spcPts val="0"/>
              </a:spcBef>
              <a:buClrTx/>
              <a:buNone/>
            </a:pPr>
            <a:r>
              <a:rPr lang="en-US" sz="22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79494121"/>
              </p:ext>
            </p:extLst>
          </p:nvPr>
        </p:nvGraphicFramePr>
        <p:xfrm>
          <a:off x="102175" y="655847"/>
          <a:ext cx="8889424" cy="6035040"/>
        </p:xfrm>
        <a:graphic>
          <a:graphicData uri="http://schemas.openxmlformats.org/drawingml/2006/table">
            <a:tbl>
              <a:tblPr firstRow="1" bandRow="1">
                <a:tableStyleId>{5C22544A-7EE6-4342-B048-85BDC9FD1C3A}</a:tableStyleId>
              </a:tblPr>
              <a:tblGrid>
                <a:gridCol w="4444712">
                  <a:extLst>
                    <a:ext uri="{9D8B030D-6E8A-4147-A177-3AD203B41FA5}">
                      <a16:colId xmlns:a16="http://schemas.microsoft.com/office/drawing/2014/main" val="3280750655"/>
                    </a:ext>
                  </a:extLst>
                </a:gridCol>
                <a:gridCol w="4444712">
                  <a:extLst>
                    <a:ext uri="{9D8B030D-6E8A-4147-A177-3AD203B41FA5}">
                      <a16:colId xmlns:a16="http://schemas.microsoft.com/office/drawing/2014/main" val="88086881"/>
                    </a:ext>
                  </a:extLst>
                </a:gridCol>
              </a:tblGrid>
              <a:tr h="364384">
                <a:tc>
                  <a:txBody>
                    <a:bodyPr/>
                    <a:lstStyle/>
                    <a:p>
                      <a:pPr marL="0" indent="0" algn="l">
                        <a:buFont typeface="Wingdings" panose="05000000000000000000" pitchFamily="2" charset="2"/>
                        <a:buNone/>
                      </a:pPr>
                      <a:r>
                        <a:rPr lang="en-US" sz="2400" b="0" dirty="0">
                          <a:solidFill>
                            <a:schemeClr val="tx1"/>
                          </a:solidFill>
                        </a:rPr>
                        <a:t>Short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400" b="0" dirty="0">
                          <a:solidFill>
                            <a:schemeClr val="tx1"/>
                          </a:solidFill>
                        </a:rPr>
                        <a:t>Long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924974">
                <a:tc>
                  <a:txBody>
                    <a:bodyPr/>
                    <a:lstStyle/>
                    <a:p>
                      <a:pPr algn="l"/>
                      <a:r>
                        <a:rPr lang="en-US" sz="2400" dirty="0">
                          <a:solidFill>
                            <a:schemeClr val="tx1"/>
                          </a:solidFill>
                        </a:rPr>
                        <a:t>Anxiety and panic reactions; Disrupts the control of blood pressure leading to an increased risk of fainting; Heart rate increases within 15-30 minutes of inhalation and remains raised for two hours or more; Interferes with short-term memory and learning abilities; Ability to drive or use machinery is also impaired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The risk of dependence and addiction; Increased risk of bronchitis and asthma; Physical and mental lethargy, apathy and loss of ambition; Slowing of information processing (Cannabis is fat-soluble, it persists in all parts of the body, including the brain, for up to four weeks after a single dose); Psychiatric consequences - a risk factor for schizophrenia; Behavioural, family and school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bl>
          </a:graphicData>
        </a:graphic>
      </p:graphicFrame>
    </p:spTree>
    <p:extLst>
      <p:ext uri="{BB962C8B-B14F-4D97-AF65-F5344CB8AC3E}">
        <p14:creationId xmlns:p14="http://schemas.microsoft.com/office/powerpoint/2010/main" val="415357315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400" b="1" dirty="0">
                <a:solidFill>
                  <a:srgbClr val="0070C0"/>
                </a:solidFill>
              </a:rPr>
              <a:t>COCAINE AND HEROIN</a:t>
            </a:r>
          </a:p>
          <a:p>
            <a:pPr marL="0" indent="0" algn="ctr">
              <a:lnSpc>
                <a:spcPct val="120000"/>
              </a:lnSpc>
              <a:spcBef>
                <a:spcPts val="0"/>
              </a:spcBef>
              <a:buClrTx/>
              <a:buNone/>
            </a:pPr>
            <a:r>
              <a:rPr lang="en-US" sz="2400" b="1" u="sng" dirty="0">
                <a:solidFill>
                  <a:schemeClr val="tx1"/>
                </a:solidFill>
                <a:effectLst>
                  <a:outerShdw blurRad="38100" dist="38100" dir="2700000" algn="tl">
                    <a:srgbClr val="000000">
                      <a:alpha val="43137"/>
                    </a:srgbClr>
                  </a:outerShdw>
                </a:effectLst>
              </a:rPr>
              <a:t>COCAINE </a:t>
            </a:r>
          </a:p>
          <a:p>
            <a:pPr algn="just">
              <a:lnSpc>
                <a:spcPct val="120000"/>
              </a:lnSpc>
              <a:spcBef>
                <a:spcPts val="0"/>
              </a:spcBef>
              <a:buClrTx/>
              <a:buFont typeface="Wingdings" panose="05000000000000000000" pitchFamily="2" charset="2"/>
              <a:buChar char="q"/>
            </a:pPr>
            <a:r>
              <a:rPr lang="en-US" sz="2800" dirty="0">
                <a:solidFill>
                  <a:schemeClr val="tx1"/>
                </a:solidFill>
              </a:rPr>
              <a:t>Powerful stimulant drug, extracted from the leaves of the coca plant</a:t>
            </a:r>
          </a:p>
          <a:p>
            <a:pPr algn="just">
              <a:lnSpc>
                <a:spcPct val="120000"/>
              </a:lnSpc>
              <a:spcBef>
                <a:spcPts val="0"/>
              </a:spcBef>
              <a:buClrTx/>
              <a:buFont typeface="Wingdings" panose="05000000000000000000" pitchFamily="2" charset="2"/>
              <a:buChar char="q"/>
            </a:pPr>
            <a:r>
              <a:rPr lang="en-US" sz="2800" dirty="0">
                <a:solidFill>
                  <a:schemeClr val="tx1"/>
                </a:solidFill>
              </a:rPr>
              <a:t>Cocaine is not physically addictive but produces a severe psychological dependence because of the strong cravings which lead to compulsive continuous use</a:t>
            </a:r>
          </a:p>
          <a:p>
            <a:pPr algn="just">
              <a:lnSpc>
                <a:spcPct val="120000"/>
              </a:lnSpc>
              <a:spcBef>
                <a:spcPts val="0"/>
              </a:spcBef>
              <a:buClrTx/>
              <a:buFont typeface="Wingdings" panose="05000000000000000000" pitchFamily="2" charset="2"/>
              <a:buChar char="q"/>
            </a:pPr>
            <a:r>
              <a:rPr lang="en-US" sz="2800" dirty="0">
                <a:solidFill>
                  <a:schemeClr val="tx1"/>
                </a:solidFill>
              </a:rPr>
              <a:t>Can be administered intra-nasally (through the nose), intravenously (through a vein) or Smoked.</a:t>
            </a:r>
          </a:p>
          <a:p>
            <a:pPr algn="just">
              <a:lnSpc>
                <a:spcPct val="120000"/>
              </a:lnSpc>
              <a:spcBef>
                <a:spcPts val="0"/>
              </a:spcBef>
              <a:buClrTx/>
              <a:buFont typeface="Wingdings" panose="05000000000000000000" pitchFamily="2" charset="2"/>
              <a:buChar char="q"/>
            </a:pPr>
            <a:r>
              <a:rPr lang="en-US" sz="2800" dirty="0">
                <a:solidFill>
                  <a:schemeClr val="tx1"/>
                </a:solidFill>
              </a:rPr>
              <a:t>Cocaine is usually snorted or sniffed; laid out in lines and sniffed through a rolled-up piece of paper, often a bank note, or a straw</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24968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500" dirty="0">
                <a:solidFill>
                  <a:schemeClr val="tx1"/>
                </a:solidFill>
              </a:rPr>
              <a:t>Feelings of euphoria, increased self-worth and emotional disinhibition</a:t>
            </a:r>
          </a:p>
          <a:p>
            <a:pPr algn="just">
              <a:lnSpc>
                <a:spcPct val="120000"/>
              </a:lnSpc>
              <a:spcBef>
                <a:spcPts val="0"/>
              </a:spcBef>
              <a:buClrTx/>
              <a:buFont typeface="Wingdings" panose="05000000000000000000" pitchFamily="2" charset="2"/>
              <a:buChar char="q"/>
            </a:pPr>
            <a:r>
              <a:rPr lang="en-US" sz="2500" dirty="0">
                <a:solidFill>
                  <a:schemeClr val="tx1"/>
                </a:solidFill>
              </a:rPr>
              <a:t>Increased energy</a:t>
            </a:r>
          </a:p>
          <a:p>
            <a:pPr algn="just">
              <a:lnSpc>
                <a:spcPct val="120000"/>
              </a:lnSpc>
              <a:spcBef>
                <a:spcPts val="0"/>
              </a:spcBef>
              <a:buClrTx/>
              <a:buFont typeface="Wingdings" panose="05000000000000000000" pitchFamily="2" charset="2"/>
              <a:buChar char="q"/>
            </a:pPr>
            <a:r>
              <a:rPr lang="en-US" sz="2500" dirty="0">
                <a:solidFill>
                  <a:schemeClr val="tx1"/>
                </a:solidFill>
              </a:rPr>
              <a:t>Increased mental activity and alertness</a:t>
            </a:r>
          </a:p>
          <a:p>
            <a:pPr algn="just">
              <a:lnSpc>
                <a:spcPct val="120000"/>
              </a:lnSpc>
              <a:spcBef>
                <a:spcPts val="0"/>
              </a:spcBef>
              <a:buClrTx/>
              <a:buFont typeface="Wingdings" panose="05000000000000000000" pitchFamily="2" charset="2"/>
              <a:buChar char="q"/>
            </a:pPr>
            <a:r>
              <a:rPr lang="en-US" sz="2500" dirty="0">
                <a:solidFill>
                  <a:schemeClr val="tx1"/>
                </a:solidFill>
              </a:rPr>
              <a:t>A heightened sense of pleasure </a:t>
            </a:r>
          </a:p>
          <a:p>
            <a:pPr marL="0" indent="0" algn="just">
              <a:lnSpc>
                <a:spcPct val="120000"/>
              </a:lnSpc>
              <a:spcBef>
                <a:spcPts val="0"/>
              </a:spcBef>
              <a:buClrTx/>
              <a:buNone/>
            </a:pPr>
            <a:r>
              <a:rPr lang="en-US" sz="2500" b="1" dirty="0">
                <a:solidFill>
                  <a:schemeClr val="tx1"/>
                </a:solidFill>
              </a:rPr>
              <a:t>SIGNS AND SYMPTOMS OF USE</a:t>
            </a:r>
          </a:p>
          <a:p>
            <a:pPr algn="just">
              <a:lnSpc>
                <a:spcPct val="120000"/>
              </a:lnSpc>
              <a:spcBef>
                <a:spcPts val="0"/>
              </a:spcBef>
              <a:buClrTx/>
              <a:buFont typeface="Wingdings" panose="05000000000000000000" pitchFamily="2" charset="2"/>
              <a:buChar char="q"/>
            </a:pPr>
            <a:r>
              <a:rPr lang="en-US" sz="2500" dirty="0">
                <a:solidFill>
                  <a:schemeClr val="tx1"/>
                </a:solidFill>
              </a:rPr>
              <a:t>Unusual confidence, hyperactivity and insomnia, being very talkative, nose irritation (it may be runny or itchy due to “snorting”), dilated pupils, loss of appetite, track marks on the body and evidence of injecting equipment.</a:t>
            </a:r>
          </a:p>
          <a:p>
            <a:pPr algn="just">
              <a:lnSpc>
                <a:spcPct val="120000"/>
              </a:lnSpc>
              <a:spcBef>
                <a:spcPts val="0"/>
              </a:spcBef>
              <a:buClrTx/>
              <a:buFont typeface="Wingdings" panose="05000000000000000000" pitchFamily="2" charset="2"/>
              <a:buChar char="q"/>
            </a:pPr>
            <a:r>
              <a:rPr lang="en-US" sz="2500" dirty="0">
                <a:solidFill>
                  <a:schemeClr val="tx1"/>
                </a:solidFill>
              </a:rPr>
              <a:t>Paraphernalia associated with ‘crack’ use includes improvised pipes made from tin cans, water bottles or tin foil as well as glass pipes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043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800" b="1" dirty="0">
                <a:solidFill>
                  <a:srgbClr val="00B050"/>
                </a:solidFill>
              </a:rPr>
              <a:t>Other terms </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Risk Assessment: </a:t>
            </a:r>
            <a:r>
              <a:rPr lang="en-US" sz="2500" dirty="0">
                <a:solidFill>
                  <a:schemeClr val="tx1"/>
                </a:solidFill>
              </a:rPr>
              <a:t>process of determining the potential of a hazard to cause injury or illness and the potential severity of that injury or illness</a:t>
            </a:r>
          </a:p>
          <a:p>
            <a:pPr algn="just">
              <a:lnSpc>
                <a:spcPct val="120000"/>
              </a:lnSpc>
              <a:spcBef>
                <a:spcPts val="0"/>
              </a:spcBef>
              <a:buClrTx/>
              <a:buFont typeface="Wingdings" panose="05000000000000000000" pitchFamily="2" charset="2"/>
              <a:buChar char="q"/>
            </a:pPr>
            <a:r>
              <a:rPr lang="en-US" sz="2500" b="1" dirty="0">
                <a:solidFill>
                  <a:schemeClr val="tx1"/>
                </a:solidFill>
              </a:rPr>
              <a:t>Risk management: </a:t>
            </a:r>
            <a:r>
              <a:rPr lang="en-US" sz="2500" dirty="0">
                <a:solidFill>
                  <a:schemeClr val="tx1"/>
                </a:solidFill>
              </a:rPr>
              <a:t>overall process of identifying hazards, assessing the risk of those hazards, eliminating or controlling those hazards and monitoring and reviewing risk assessments and control measures.</a:t>
            </a:r>
          </a:p>
          <a:p>
            <a:pPr algn="just">
              <a:lnSpc>
                <a:spcPct val="120000"/>
              </a:lnSpc>
              <a:spcBef>
                <a:spcPts val="0"/>
              </a:spcBef>
              <a:buClrTx/>
              <a:buFont typeface="Wingdings" panose="05000000000000000000" pitchFamily="2" charset="2"/>
              <a:buChar char="q"/>
            </a:pPr>
            <a:r>
              <a:rPr lang="en-US" sz="2500" b="1" dirty="0">
                <a:solidFill>
                  <a:schemeClr val="tx1"/>
                </a:solidFill>
              </a:rPr>
              <a:t>Risk Control: </a:t>
            </a:r>
            <a:r>
              <a:rPr lang="en-US" sz="2500" dirty="0">
                <a:solidFill>
                  <a:schemeClr val="tx1"/>
                </a:solidFill>
              </a:rPr>
              <a:t>process of controlling risks associated with hazards by using the hierarchy of control</a:t>
            </a:r>
          </a:p>
          <a:p>
            <a:pPr algn="just">
              <a:lnSpc>
                <a:spcPct val="120000"/>
              </a:lnSpc>
              <a:spcBef>
                <a:spcPts val="0"/>
              </a:spcBef>
              <a:buClrTx/>
              <a:buFont typeface="Wingdings" panose="05000000000000000000" pitchFamily="2" charset="2"/>
              <a:buChar char="q"/>
            </a:pPr>
            <a:r>
              <a:rPr lang="en-US" sz="2500" b="1" dirty="0">
                <a:solidFill>
                  <a:schemeClr val="tx1"/>
                </a:solidFill>
              </a:rPr>
              <a:t>Risk Factor: </a:t>
            </a:r>
            <a:r>
              <a:rPr lang="en-US" sz="2500" dirty="0">
                <a:solidFill>
                  <a:schemeClr val="tx1"/>
                </a:solidFill>
              </a:rPr>
              <a:t>An element, phenomenon or human action that may cause damage to the health of workers, equipment or facilities. Example, on physical effort, noise, monotony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4841037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200" b="1" dirty="0">
                <a:solidFill>
                  <a:schemeClr val="tx1"/>
                </a:solidFill>
              </a:rPr>
              <a:t>HEALTH EFFECTS</a:t>
            </a:r>
          </a:p>
          <a:p>
            <a:pPr marL="0" indent="0" algn="just">
              <a:lnSpc>
                <a:spcPct val="120000"/>
              </a:lnSpc>
              <a:spcBef>
                <a:spcPts val="0"/>
              </a:spcBef>
              <a:buClrTx/>
              <a:buNone/>
            </a:pPr>
            <a:r>
              <a:rPr lang="en-US" sz="2200" b="1" dirty="0">
                <a:solidFill>
                  <a:schemeClr val="tx1"/>
                </a:solidFill>
              </a:rPr>
              <a:t>Short Terms</a:t>
            </a:r>
          </a:p>
          <a:p>
            <a:pPr algn="just">
              <a:lnSpc>
                <a:spcPct val="120000"/>
              </a:lnSpc>
              <a:spcBef>
                <a:spcPts val="0"/>
              </a:spcBef>
              <a:buClrTx/>
              <a:buFont typeface="Wingdings" panose="05000000000000000000" pitchFamily="2" charset="2"/>
              <a:buChar char="q"/>
            </a:pPr>
            <a:r>
              <a:rPr lang="en-US" sz="2200" dirty="0">
                <a:solidFill>
                  <a:schemeClr val="tx1"/>
                </a:solidFill>
              </a:rPr>
              <a:t>Smaller doses – insomnia, agitation, anxiety and panic attacks, hallucinations and blood vessel constriction</a:t>
            </a:r>
          </a:p>
          <a:p>
            <a:pPr algn="just">
              <a:lnSpc>
                <a:spcPct val="120000"/>
              </a:lnSpc>
              <a:spcBef>
                <a:spcPts val="0"/>
              </a:spcBef>
              <a:buClrTx/>
              <a:buFont typeface="Wingdings" panose="05000000000000000000" pitchFamily="2" charset="2"/>
              <a:buChar char="q"/>
            </a:pPr>
            <a:r>
              <a:rPr lang="en-US" sz="2200" dirty="0">
                <a:solidFill>
                  <a:schemeClr val="tx1"/>
                </a:solidFill>
              </a:rPr>
              <a:t>Excessive doses can cause death through heart failure or lung damage</a:t>
            </a:r>
          </a:p>
          <a:p>
            <a:pPr algn="just">
              <a:lnSpc>
                <a:spcPct val="120000"/>
              </a:lnSpc>
              <a:spcBef>
                <a:spcPts val="0"/>
              </a:spcBef>
              <a:buClrTx/>
              <a:buFont typeface="Wingdings" panose="05000000000000000000" pitchFamily="2" charset="2"/>
              <a:buChar char="q"/>
            </a:pPr>
            <a:r>
              <a:rPr lang="en-US" sz="2200" dirty="0">
                <a:solidFill>
                  <a:schemeClr val="tx1"/>
                </a:solidFill>
              </a:rPr>
              <a:t>Discontinuing regular use - user will experience a ‘crash’ – severe depression and tiredness, along with excessive eating and sleeping. </a:t>
            </a:r>
          </a:p>
          <a:p>
            <a:pPr marL="0" indent="0" algn="just">
              <a:lnSpc>
                <a:spcPct val="120000"/>
              </a:lnSpc>
              <a:spcBef>
                <a:spcPts val="0"/>
              </a:spcBef>
              <a:buClrTx/>
              <a:buNone/>
            </a:pPr>
            <a:r>
              <a:rPr lang="en-US" sz="2500" b="1" dirty="0">
                <a:solidFill>
                  <a:schemeClr val="tx1"/>
                </a:solidFill>
              </a:rPr>
              <a:t>Long Term</a:t>
            </a:r>
          </a:p>
          <a:p>
            <a:pPr algn="just">
              <a:lnSpc>
                <a:spcPct val="120000"/>
              </a:lnSpc>
              <a:spcBef>
                <a:spcPts val="0"/>
              </a:spcBef>
              <a:buClrTx/>
              <a:buFont typeface="Wingdings" panose="05000000000000000000" pitchFamily="2" charset="2"/>
              <a:buChar char="q"/>
            </a:pPr>
            <a:r>
              <a:rPr lang="en-US" sz="2500" dirty="0">
                <a:solidFill>
                  <a:schemeClr val="tx1"/>
                </a:solidFill>
              </a:rPr>
              <a:t>Damage to the lining of the nose</a:t>
            </a:r>
          </a:p>
          <a:p>
            <a:pPr algn="just">
              <a:lnSpc>
                <a:spcPct val="120000"/>
              </a:lnSpc>
              <a:spcBef>
                <a:spcPts val="0"/>
              </a:spcBef>
              <a:buClrTx/>
              <a:buFont typeface="Wingdings" panose="05000000000000000000" pitchFamily="2" charset="2"/>
              <a:buChar char="q"/>
            </a:pPr>
            <a:r>
              <a:rPr lang="en-US" sz="2500" dirty="0">
                <a:solidFill>
                  <a:schemeClr val="tx1"/>
                </a:solidFill>
              </a:rPr>
              <a:t>Restlessness</a:t>
            </a:r>
          </a:p>
          <a:p>
            <a:pPr algn="just">
              <a:lnSpc>
                <a:spcPct val="120000"/>
              </a:lnSpc>
              <a:spcBef>
                <a:spcPts val="0"/>
              </a:spcBef>
              <a:buClrTx/>
              <a:buFont typeface="Wingdings" panose="05000000000000000000" pitchFamily="2" charset="2"/>
              <a:buChar char="q"/>
            </a:pPr>
            <a:r>
              <a:rPr lang="en-US" sz="2500" dirty="0">
                <a:solidFill>
                  <a:schemeClr val="tx1"/>
                </a:solidFill>
              </a:rPr>
              <a:t>Insomnia</a:t>
            </a:r>
          </a:p>
          <a:p>
            <a:pPr algn="just">
              <a:lnSpc>
                <a:spcPct val="120000"/>
              </a:lnSpc>
              <a:spcBef>
                <a:spcPts val="0"/>
              </a:spcBef>
              <a:buClrTx/>
              <a:buFont typeface="Wingdings" panose="05000000000000000000" pitchFamily="2" charset="2"/>
              <a:buChar char="q"/>
            </a:pPr>
            <a:r>
              <a:rPr lang="en-US" sz="2500" dirty="0">
                <a:solidFill>
                  <a:schemeClr val="tx1"/>
                </a:solidFill>
              </a:rPr>
              <a:t>Weight loss</a:t>
            </a:r>
          </a:p>
          <a:p>
            <a:pPr algn="just">
              <a:lnSpc>
                <a:spcPct val="120000"/>
              </a:lnSpc>
              <a:spcBef>
                <a:spcPts val="0"/>
              </a:spcBef>
              <a:buClrTx/>
              <a:buFont typeface="Wingdings" panose="05000000000000000000" pitchFamily="2" charset="2"/>
              <a:buChar char="q"/>
            </a:pPr>
            <a:r>
              <a:rPr lang="en-US" sz="2500" dirty="0">
                <a:solidFill>
                  <a:schemeClr val="tx1"/>
                </a:solidFill>
              </a:rPr>
              <a:t>Paranoid psychosis with delusions of persecution</a:t>
            </a:r>
          </a:p>
          <a:p>
            <a:pPr algn="just">
              <a:lnSpc>
                <a:spcPct val="120000"/>
              </a:lnSpc>
              <a:spcBef>
                <a:spcPts val="0"/>
              </a:spcBef>
              <a:buClrTx/>
              <a:buFont typeface="Wingdings" panose="05000000000000000000" pitchFamily="2" charset="2"/>
              <a:buChar char="q"/>
            </a:pPr>
            <a:r>
              <a:rPr lang="en-US" sz="2500" dirty="0">
                <a:solidFill>
                  <a:schemeClr val="tx1"/>
                </a:solidFill>
              </a:rPr>
              <a:t>Violent tendencies</a:t>
            </a:r>
          </a:p>
          <a:p>
            <a:pPr algn="just">
              <a:lnSpc>
                <a:spcPct val="120000"/>
              </a:lnSpc>
              <a:spcBef>
                <a:spcPts val="0"/>
              </a:spcBef>
              <a:buClrTx/>
              <a:buFont typeface="Wingdings" panose="05000000000000000000" pitchFamily="2" charset="2"/>
              <a:buChar char="q"/>
            </a:pPr>
            <a:r>
              <a:rPr lang="en-US" sz="2500" dirty="0">
                <a:solidFill>
                  <a:schemeClr val="tx1"/>
                </a:solidFill>
              </a:rPr>
              <a:t>“Snow lights” (visual disturbances)</a:t>
            </a:r>
          </a:p>
          <a:p>
            <a:pPr algn="just">
              <a:lnSpc>
                <a:spcPct val="120000"/>
              </a:lnSpc>
              <a:spcBef>
                <a:spcPts val="0"/>
              </a:spcBef>
              <a:buClrTx/>
              <a:buFont typeface="Wingdings" panose="05000000000000000000" pitchFamily="2" charset="2"/>
              <a:buChar char="q"/>
            </a:pPr>
            <a:r>
              <a:rPr lang="en-US" sz="2500" dirty="0">
                <a:solidFill>
                  <a:schemeClr val="tx1"/>
                </a:solidFill>
              </a:rPr>
              <a:t>Cocaine bugs” (a feeling of insects crawling under the skin)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2383750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HEROIN</a:t>
            </a:r>
          </a:p>
          <a:p>
            <a:pPr algn="just">
              <a:lnSpc>
                <a:spcPct val="120000"/>
              </a:lnSpc>
              <a:spcBef>
                <a:spcPts val="0"/>
              </a:spcBef>
              <a:buClrTx/>
              <a:buFont typeface="Wingdings" panose="05000000000000000000" pitchFamily="2" charset="2"/>
              <a:buChar char="q"/>
            </a:pPr>
            <a:r>
              <a:rPr lang="en-US" sz="2200" dirty="0">
                <a:solidFill>
                  <a:schemeClr val="tx1"/>
                </a:solidFill>
              </a:rPr>
              <a:t>Member of the opiate family, a group of substances derived from opium, which is a dried milky latex extracted from the fruit of the opium poppy.” </a:t>
            </a:r>
          </a:p>
          <a:p>
            <a:pPr algn="just">
              <a:lnSpc>
                <a:spcPct val="120000"/>
              </a:lnSpc>
              <a:spcBef>
                <a:spcPts val="0"/>
              </a:spcBef>
              <a:buClrTx/>
              <a:buFont typeface="Wingdings" panose="05000000000000000000" pitchFamily="2" charset="2"/>
              <a:buChar char="q"/>
            </a:pPr>
            <a:r>
              <a:rPr lang="en-US" sz="2200" dirty="0">
                <a:solidFill>
                  <a:schemeClr val="tx1"/>
                </a:solidFill>
              </a:rPr>
              <a:t>Administered intra-nasally (sniffed); Swallowed or dissolved in water and drunk; Smoked, sometimes referred to as ‘chasing the dragon’; Injected intravenously (into a vein); Injected intramuscularly (into a muscle, the usual way in which medical injections are administered to avoid damage to the veins); Injected under the surface of the skin (‘skin popping’).</a:t>
            </a:r>
          </a:p>
          <a:p>
            <a:pPr marL="0" indent="0" algn="just">
              <a:lnSpc>
                <a:spcPct val="120000"/>
              </a:lnSpc>
              <a:spcBef>
                <a:spcPts val="0"/>
              </a:spcBef>
              <a:buClrTx/>
              <a:buNone/>
            </a:pPr>
            <a:r>
              <a:rPr lang="en-US" sz="2500" b="1"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500" dirty="0">
                <a:solidFill>
                  <a:schemeClr val="tx1"/>
                </a:solidFill>
              </a:rPr>
              <a:t>The ‘heroin rush’ which lasts less than a minute and includes warm flushing of the skin, sexual excitement, followed by a dream-like state of peacefulness and contentment, reduced feelings of pain and reduced aggressive tendencies and sexual drive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379203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700" b="1" dirty="0">
                <a:solidFill>
                  <a:schemeClr val="tx1"/>
                </a:solidFill>
              </a:rPr>
              <a:t>SIGNS AND SYMPTOMS OF USE</a:t>
            </a:r>
          </a:p>
          <a:p>
            <a:pPr algn="just">
              <a:lnSpc>
                <a:spcPct val="120000"/>
              </a:lnSpc>
              <a:spcBef>
                <a:spcPts val="0"/>
              </a:spcBef>
              <a:buClrTx/>
              <a:buFont typeface="Wingdings" panose="05000000000000000000" pitchFamily="2" charset="2"/>
              <a:buChar char="q"/>
            </a:pPr>
            <a:r>
              <a:rPr lang="en-US" sz="2700" dirty="0">
                <a:solidFill>
                  <a:schemeClr val="tx1"/>
                </a:solidFill>
              </a:rPr>
              <a:t>Constricted pupils (pin-point or pin-prick pupils), drowsy appearance (‘goofing’ or ‘goofing off’), unconsciousness, slurred speech, shallow breathing, use has problems maintaining focus, visible ‘track-marks’ on arms from injecting (sometimes on legs/neck) with bruising and </a:t>
            </a:r>
            <a:r>
              <a:rPr lang="en-US" sz="2700" dirty="0" err="1">
                <a:solidFill>
                  <a:schemeClr val="tx1"/>
                </a:solidFill>
              </a:rPr>
              <a:t>discolouration</a:t>
            </a:r>
            <a:endParaRPr lang="en-US" sz="2700" dirty="0">
              <a:solidFill>
                <a:schemeClr val="tx1"/>
              </a:solidFill>
            </a:endParaRPr>
          </a:p>
          <a:p>
            <a:pPr algn="just">
              <a:lnSpc>
                <a:spcPct val="120000"/>
              </a:lnSpc>
              <a:spcBef>
                <a:spcPts val="0"/>
              </a:spcBef>
              <a:buClrTx/>
              <a:buFont typeface="Wingdings" panose="05000000000000000000" pitchFamily="2" charset="2"/>
              <a:buChar char="q"/>
            </a:pPr>
            <a:r>
              <a:rPr lang="en-US" sz="2700" dirty="0">
                <a:solidFill>
                  <a:schemeClr val="tx1"/>
                </a:solidFill>
              </a:rPr>
              <a:t>Acute and chronic opioid use is associated with a lack of secretions, i.e. dry mouth and nose, and a slowing down of gastrointestinal activity resulting in constipation </a:t>
            </a:r>
          </a:p>
          <a:p>
            <a:pPr marL="0" indent="0" algn="ctr">
              <a:lnSpc>
                <a:spcPct val="120000"/>
              </a:lnSpc>
              <a:spcBef>
                <a:spcPts val="0"/>
              </a:spcBef>
              <a:buClrTx/>
              <a:buNone/>
            </a:pPr>
            <a:r>
              <a:rPr lang="en-US" sz="2700" b="1" dirty="0">
                <a:solidFill>
                  <a:schemeClr val="tx1"/>
                </a:solidFill>
              </a:rPr>
              <a:t>EFFECTS</a:t>
            </a:r>
          </a:p>
          <a:p>
            <a:pPr algn="just">
              <a:lnSpc>
                <a:spcPct val="120000"/>
              </a:lnSpc>
              <a:spcBef>
                <a:spcPts val="0"/>
              </a:spcBef>
              <a:buClrTx/>
              <a:buFont typeface="Wingdings" panose="05000000000000000000" pitchFamily="2" charset="2"/>
              <a:buChar char="q"/>
            </a:pPr>
            <a:r>
              <a:rPr lang="en-US" sz="2700" dirty="0">
                <a:solidFill>
                  <a:schemeClr val="tx1"/>
                </a:solidFill>
              </a:rPr>
              <a:t>Personal safety may be an issue depending on how much opiate/heroin has been taken.</a:t>
            </a:r>
          </a:p>
          <a:p>
            <a:pPr algn="just">
              <a:lnSpc>
                <a:spcPct val="120000"/>
              </a:lnSpc>
              <a:spcBef>
                <a:spcPts val="0"/>
              </a:spcBef>
              <a:buClrTx/>
              <a:buFont typeface="Wingdings" panose="05000000000000000000" pitchFamily="2" charset="2"/>
              <a:buChar char="q"/>
            </a:pPr>
            <a:r>
              <a:rPr lang="en-US" sz="2700" dirty="0">
                <a:solidFill>
                  <a:schemeClr val="tx1"/>
                </a:solidFill>
              </a:rPr>
              <a:t>Injecting in veins at high-risk sites such as the neck (close to the jugular vein) and groin (close to the femoral vein)</a:t>
            </a:r>
          </a:p>
          <a:p>
            <a:pPr algn="just">
              <a:lnSpc>
                <a:spcPct val="120000"/>
              </a:lnSpc>
              <a:spcBef>
                <a:spcPts val="0"/>
              </a:spcBef>
              <a:buClrTx/>
              <a:buFont typeface="Wingdings" panose="05000000000000000000" pitchFamily="2" charset="2"/>
              <a:buChar char="q"/>
            </a:pPr>
            <a:r>
              <a:rPr lang="en-US" sz="2700" dirty="0">
                <a:solidFill>
                  <a:schemeClr val="tx1"/>
                </a:solidFill>
              </a:rPr>
              <a:t>Serious illness and premature death</a:t>
            </a:r>
          </a:p>
          <a:p>
            <a:pPr algn="just">
              <a:lnSpc>
                <a:spcPct val="120000"/>
              </a:lnSpc>
              <a:spcBef>
                <a:spcPts val="0"/>
              </a:spcBef>
              <a:buClrTx/>
              <a:buFont typeface="Wingdings" panose="05000000000000000000" pitchFamily="2" charset="2"/>
              <a:buChar char="q"/>
            </a:pPr>
            <a:r>
              <a:rPr lang="en-US" sz="2700" dirty="0">
                <a:solidFill>
                  <a:schemeClr val="tx1"/>
                </a:solidFill>
              </a:rPr>
              <a:t>Break down in family and community relationships</a:t>
            </a:r>
          </a:p>
          <a:p>
            <a:pPr algn="just">
              <a:lnSpc>
                <a:spcPct val="120000"/>
              </a:lnSpc>
              <a:spcBef>
                <a:spcPts val="0"/>
              </a:spcBef>
              <a:buClrTx/>
              <a:buFont typeface="Wingdings" panose="05000000000000000000" pitchFamily="2" charset="2"/>
              <a:buChar char="q"/>
            </a:pPr>
            <a:r>
              <a:rPr lang="en-US" sz="2600" dirty="0">
                <a:solidFill>
                  <a:schemeClr val="tx1"/>
                </a:solidFill>
              </a:rPr>
              <a:t>Involvement in crime</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761690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COMMON ABUSED DRUGS – CONTINUED</a:t>
            </a:r>
          </a:p>
          <a:p>
            <a:pPr algn="just">
              <a:lnSpc>
                <a:spcPct val="120000"/>
              </a:lnSpc>
              <a:spcBef>
                <a:spcPts val="0"/>
              </a:spcBef>
              <a:buClrTx/>
              <a:buFont typeface="Wingdings" panose="05000000000000000000" pitchFamily="2" charset="2"/>
              <a:buChar char="q"/>
            </a:pPr>
            <a:r>
              <a:rPr lang="en-US" sz="2200" dirty="0">
                <a:solidFill>
                  <a:schemeClr val="tx1"/>
                </a:solidFill>
              </a:rPr>
              <a:t>SOLVENTS, LSD, MAGIC MUSHROOMS AND </a:t>
            </a:r>
            <a:r>
              <a:rPr lang="en-US" sz="2200" dirty="0" err="1">
                <a:solidFill>
                  <a:schemeClr val="tx1"/>
                </a:solidFill>
              </a:rPr>
              <a:t>MIRAA</a:t>
            </a:r>
            <a:endParaRPr lang="en-US" sz="2200" dirty="0">
              <a:solidFill>
                <a:schemeClr val="tx1"/>
              </a:solidFill>
            </a:endParaRPr>
          </a:p>
          <a:p>
            <a:pPr algn="just">
              <a:lnSpc>
                <a:spcPct val="120000"/>
              </a:lnSpc>
              <a:spcBef>
                <a:spcPts val="0"/>
              </a:spcBef>
              <a:buClrTx/>
              <a:buFont typeface="Wingdings" panose="05000000000000000000" pitchFamily="2" charset="2"/>
              <a:buChar char="q"/>
            </a:pPr>
            <a:r>
              <a:rPr lang="en-US" sz="2200" dirty="0">
                <a:solidFill>
                  <a:schemeClr val="tx1"/>
                </a:solidFill>
              </a:rPr>
              <a:t>AMPHETAMINES, ECSTASY, OTC AND PRESCRIPTION DRUGS</a:t>
            </a:r>
            <a:endParaRPr lang="en-US" sz="25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SOLVENTS DESIRED EFFECTS</a:t>
            </a:r>
          </a:p>
          <a:p>
            <a:pPr algn="just">
              <a:lnSpc>
                <a:spcPct val="120000"/>
              </a:lnSpc>
              <a:spcBef>
                <a:spcPts val="0"/>
              </a:spcBef>
              <a:buClrTx/>
              <a:buFont typeface="Wingdings" panose="05000000000000000000" pitchFamily="2" charset="2"/>
              <a:buChar char="q"/>
            </a:pPr>
            <a:r>
              <a:rPr lang="en-US" sz="2600" dirty="0">
                <a:solidFill>
                  <a:schemeClr val="tx1"/>
                </a:solidFill>
              </a:rPr>
              <a:t>Euphoria</a:t>
            </a:r>
          </a:p>
          <a:p>
            <a:pPr algn="just">
              <a:lnSpc>
                <a:spcPct val="120000"/>
              </a:lnSpc>
              <a:spcBef>
                <a:spcPts val="0"/>
              </a:spcBef>
              <a:buClrTx/>
              <a:buFont typeface="Wingdings" panose="05000000000000000000" pitchFamily="2" charset="2"/>
              <a:buChar char="q"/>
            </a:pPr>
            <a:r>
              <a:rPr lang="en-US" sz="2600" dirty="0">
                <a:solidFill>
                  <a:schemeClr val="tx1"/>
                </a:solidFill>
              </a:rPr>
              <a:t>Visual and auditory hallucinations, ranging from pleasant to unpleasant</a:t>
            </a:r>
          </a:p>
          <a:p>
            <a:pPr algn="just">
              <a:lnSpc>
                <a:spcPct val="120000"/>
              </a:lnSpc>
              <a:spcBef>
                <a:spcPts val="0"/>
              </a:spcBef>
              <a:buClrTx/>
              <a:buFont typeface="Wingdings" panose="05000000000000000000" pitchFamily="2" charset="2"/>
              <a:buChar char="q"/>
            </a:pPr>
            <a:r>
              <a:rPr lang="en-US" sz="2600" dirty="0">
                <a:solidFill>
                  <a:schemeClr val="tx1"/>
                </a:solidFill>
              </a:rPr>
              <a:t>Delusions, such as believing one can fly</a:t>
            </a:r>
          </a:p>
          <a:p>
            <a:pPr marL="0" indent="0" algn="just">
              <a:lnSpc>
                <a:spcPct val="120000"/>
              </a:lnSpc>
              <a:spcBef>
                <a:spcPts val="0"/>
              </a:spcBef>
              <a:buClrTx/>
              <a:buNone/>
            </a:pPr>
            <a:r>
              <a:rPr lang="en-US" sz="2600" b="1" dirty="0">
                <a:solidFill>
                  <a:schemeClr val="tx1"/>
                </a:solidFill>
              </a:rPr>
              <a:t>SOLVENT HEALTH EFFECTS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Heart failure</a:t>
            </a:r>
          </a:p>
          <a:p>
            <a:pPr marL="0" indent="0" algn="just">
              <a:lnSpc>
                <a:spcPct val="120000"/>
              </a:lnSpc>
              <a:spcBef>
                <a:spcPts val="0"/>
              </a:spcBef>
              <a:buClrTx/>
              <a:buNone/>
            </a:pPr>
            <a:r>
              <a:rPr lang="en-US" sz="2600" dirty="0">
                <a:solidFill>
                  <a:schemeClr val="tx1"/>
                </a:solidFill>
              </a:rPr>
              <a:t>ii) Fatal injury arising from accidents while intoxicated</a:t>
            </a:r>
          </a:p>
          <a:p>
            <a:pPr marL="0" indent="0" algn="just">
              <a:lnSpc>
                <a:spcPct val="120000"/>
              </a:lnSpc>
              <a:spcBef>
                <a:spcPts val="0"/>
              </a:spcBef>
              <a:buClrTx/>
              <a:buNone/>
            </a:pPr>
            <a:r>
              <a:rPr lang="en-US" sz="2400" dirty="0">
                <a:solidFill>
                  <a:schemeClr val="tx1"/>
                </a:solidFill>
              </a:rPr>
              <a:t>iii) Risk of choking associated with the inhalation of vomit after use</a:t>
            </a:r>
          </a:p>
          <a:p>
            <a:pPr marL="0" indent="0" algn="just">
              <a:lnSpc>
                <a:spcPct val="120000"/>
              </a:lnSpc>
              <a:spcBef>
                <a:spcPts val="0"/>
              </a:spcBef>
              <a:buClrTx/>
              <a:buNone/>
            </a:pPr>
            <a:r>
              <a:rPr lang="en-US" sz="2400" dirty="0">
                <a:solidFill>
                  <a:schemeClr val="tx1"/>
                </a:solidFill>
              </a:rPr>
              <a:t>iv) Asphyxiation from repeated inhalations</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4073461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LSD (LYSERGIC ACID DIETHYLAMIDE)</a:t>
            </a:r>
          </a:p>
          <a:p>
            <a:pPr algn="just">
              <a:lnSpc>
                <a:spcPct val="120000"/>
              </a:lnSpc>
              <a:spcBef>
                <a:spcPts val="0"/>
              </a:spcBef>
              <a:buClrTx/>
              <a:buFont typeface="Wingdings" panose="05000000000000000000" pitchFamily="2" charset="2"/>
              <a:buChar char="q"/>
            </a:pPr>
            <a:r>
              <a:rPr lang="en-US" sz="2200" dirty="0">
                <a:solidFill>
                  <a:schemeClr val="tx1"/>
                </a:solidFill>
              </a:rPr>
              <a:t>Lysergic acid diethylamide (LSD), also known as “acid” is a hallucinogenic drug, which can generate profound distortions in the user’s perceptions of reality </a:t>
            </a:r>
          </a:p>
          <a:p>
            <a:pPr marL="0" indent="0" algn="just">
              <a:lnSpc>
                <a:spcPct val="120000"/>
              </a:lnSpc>
              <a:spcBef>
                <a:spcPts val="0"/>
              </a:spcBef>
              <a:buClrTx/>
              <a:buNone/>
            </a:pPr>
            <a:r>
              <a:rPr lang="en-US" sz="2200" b="1" dirty="0">
                <a:solidFill>
                  <a:schemeClr val="tx1"/>
                </a:solidFill>
              </a:rPr>
              <a:t>DESIRED EFFECTS</a:t>
            </a:r>
          </a:p>
          <a:p>
            <a:pPr marL="0" indent="0" algn="just">
              <a:lnSpc>
                <a:spcPct val="120000"/>
              </a:lnSpc>
              <a:spcBef>
                <a:spcPts val="0"/>
              </a:spcBef>
              <a:buClrTx/>
              <a:buNone/>
            </a:pPr>
            <a:r>
              <a:rPr lang="en-US" sz="2200" dirty="0">
                <a:solidFill>
                  <a:schemeClr val="tx1"/>
                </a:solidFill>
              </a:rPr>
              <a:t>The desired effects of LSD are a ‘good’ trip; that is a positive hallucinogenic experience which may involve:</a:t>
            </a:r>
          </a:p>
          <a:p>
            <a:pPr algn="just">
              <a:lnSpc>
                <a:spcPct val="120000"/>
              </a:lnSpc>
              <a:spcBef>
                <a:spcPts val="0"/>
              </a:spcBef>
              <a:buClrTx/>
              <a:buFont typeface="Wingdings" panose="05000000000000000000" pitchFamily="2" charset="2"/>
              <a:buChar char="q"/>
            </a:pPr>
            <a:r>
              <a:rPr lang="en-US" sz="2500" dirty="0">
                <a:solidFill>
                  <a:schemeClr val="tx1"/>
                </a:solidFill>
              </a:rPr>
              <a:t>Colours taking on brighter, more vivid appearance</a:t>
            </a:r>
          </a:p>
          <a:p>
            <a:pPr algn="just">
              <a:lnSpc>
                <a:spcPct val="120000"/>
              </a:lnSpc>
              <a:spcBef>
                <a:spcPts val="0"/>
              </a:spcBef>
              <a:buClrTx/>
              <a:buFont typeface="Wingdings" panose="05000000000000000000" pitchFamily="2" charset="2"/>
              <a:buChar char="q"/>
            </a:pPr>
            <a:r>
              <a:rPr lang="en-US" sz="2500" dirty="0">
                <a:solidFill>
                  <a:schemeClr val="tx1"/>
                </a:solidFill>
              </a:rPr>
              <a:t>Body images and shapes may appear distorted</a:t>
            </a:r>
          </a:p>
          <a:p>
            <a:pPr algn="just">
              <a:lnSpc>
                <a:spcPct val="120000"/>
              </a:lnSpc>
              <a:spcBef>
                <a:spcPts val="0"/>
              </a:spcBef>
              <a:buClrTx/>
              <a:buFont typeface="Wingdings" panose="05000000000000000000" pitchFamily="2" charset="2"/>
              <a:buChar char="q"/>
            </a:pPr>
            <a:r>
              <a:rPr lang="en-US" sz="2500" dirty="0">
                <a:solidFill>
                  <a:schemeClr val="tx1"/>
                </a:solidFill>
              </a:rPr>
              <a:t>Sight and sound may become confused in that the individual may “listen” to colour and “see” music due to sensory crossover.</a:t>
            </a:r>
          </a:p>
          <a:p>
            <a:pPr algn="just">
              <a:lnSpc>
                <a:spcPct val="120000"/>
              </a:lnSpc>
              <a:spcBef>
                <a:spcPts val="0"/>
              </a:spcBef>
              <a:buClrTx/>
              <a:buFont typeface="Wingdings" panose="05000000000000000000" pitchFamily="2" charset="2"/>
              <a:buChar char="q"/>
            </a:pPr>
            <a:r>
              <a:rPr lang="en-US" sz="2500" dirty="0">
                <a:solidFill>
                  <a:schemeClr val="tx1"/>
                </a:solidFill>
              </a:rPr>
              <a:t>A sense of time and place may become distorted</a:t>
            </a:r>
          </a:p>
          <a:p>
            <a:pPr algn="just">
              <a:lnSpc>
                <a:spcPct val="120000"/>
              </a:lnSpc>
              <a:spcBef>
                <a:spcPts val="0"/>
              </a:spcBef>
              <a:buClrTx/>
              <a:buFont typeface="Wingdings" panose="05000000000000000000" pitchFamily="2" charset="2"/>
              <a:buChar char="q"/>
            </a:pPr>
            <a:r>
              <a:rPr lang="en-US" sz="2500" dirty="0">
                <a:solidFill>
                  <a:schemeClr val="tx1"/>
                </a:solidFill>
              </a:rPr>
              <a:t>Emotional/mood changes including heightened self-awareness and mystical experiences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6820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dirty="0">
                <a:solidFill>
                  <a:schemeClr val="tx1"/>
                </a:solidFill>
              </a:rPr>
              <a:t>EFFECTS OF LSD (LYSERGIC ACID DIETHYLAMIDE)</a:t>
            </a:r>
          </a:p>
          <a:p>
            <a:pPr marL="0" indent="0" algn="just">
              <a:lnSpc>
                <a:spcPct val="120000"/>
              </a:lnSpc>
              <a:spcBef>
                <a:spcPts val="0"/>
              </a:spcBef>
              <a:buClrTx/>
              <a:buNone/>
            </a:pPr>
            <a:r>
              <a:rPr lang="en-GB" sz="2200" b="1" dirty="0">
                <a:solidFill>
                  <a:schemeClr val="tx1"/>
                </a:solidFill>
              </a:rPr>
              <a:t>Short Terms Risks</a:t>
            </a:r>
          </a:p>
          <a:p>
            <a:pPr algn="just">
              <a:lnSpc>
                <a:spcPct val="120000"/>
              </a:lnSpc>
              <a:spcBef>
                <a:spcPts val="0"/>
              </a:spcBef>
              <a:buClrTx/>
              <a:buFont typeface="Wingdings" panose="05000000000000000000" pitchFamily="2" charset="2"/>
              <a:buChar char="q"/>
            </a:pPr>
            <a:r>
              <a:rPr lang="en-US" sz="2200" dirty="0">
                <a:solidFill>
                  <a:schemeClr val="tx1"/>
                </a:solidFill>
              </a:rPr>
              <a:t>Impair cognitive skills such as learning, memory and concentration</a:t>
            </a:r>
          </a:p>
          <a:p>
            <a:pPr algn="just">
              <a:lnSpc>
                <a:spcPct val="120000"/>
              </a:lnSpc>
              <a:spcBef>
                <a:spcPts val="0"/>
              </a:spcBef>
              <a:buClrTx/>
              <a:buFont typeface="Wingdings" panose="05000000000000000000" pitchFamily="2" charset="2"/>
              <a:buChar char="q"/>
            </a:pPr>
            <a:r>
              <a:rPr lang="en-US" sz="2200" dirty="0">
                <a:solidFill>
                  <a:schemeClr val="tx1"/>
                </a:solidFill>
              </a:rPr>
              <a:t>Mentally unstable, anxious or depressed</a:t>
            </a:r>
            <a:r>
              <a:rPr lang="en-GB" sz="2200" dirty="0">
                <a:solidFill>
                  <a:schemeClr val="tx1"/>
                </a:solidFill>
              </a:rPr>
              <a:t> </a:t>
            </a:r>
          </a:p>
          <a:p>
            <a:pPr algn="just">
              <a:lnSpc>
                <a:spcPct val="120000"/>
              </a:lnSpc>
              <a:spcBef>
                <a:spcPts val="0"/>
              </a:spcBef>
              <a:buClrTx/>
              <a:buFont typeface="Wingdings" panose="05000000000000000000" pitchFamily="2" charset="2"/>
              <a:buChar char="q"/>
            </a:pPr>
            <a:r>
              <a:rPr lang="en-US" sz="2200" dirty="0">
                <a:solidFill>
                  <a:schemeClr val="tx1"/>
                </a:solidFill>
              </a:rPr>
              <a:t>A bad trip may include frightening mood changes and severe terrifying thoughts; anxiety and feelings of loss control; </a:t>
            </a:r>
            <a:r>
              <a:rPr lang="en-US" sz="2200" dirty="0" err="1">
                <a:solidFill>
                  <a:schemeClr val="tx1"/>
                </a:solidFill>
              </a:rPr>
              <a:t>depersonalisation</a:t>
            </a:r>
            <a:r>
              <a:rPr lang="en-US" sz="2200" dirty="0">
                <a:solidFill>
                  <a:schemeClr val="tx1"/>
                </a:solidFill>
              </a:rPr>
              <a:t> (a feeling of floating outside one’s own body); disorientation and panic and fear of going mad or dying</a:t>
            </a:r>
          </a:p>
          <a:p>
            <a:pPr marL="0" indent="0" algn="just">
              <a:lnSpc>
                <a:spcPct val="120000"/>
              </a:lnSpc>
              <a:spcBef>
                <a:spcPts val="0"/>
              </a:spcBef>
              <a:buClrTx/>
              <a:buNone/>
            </a:pPr>
            <a:r>
              <a:rPr lang="en-US" sz="2200" b="1" dirty="0">
                <a:solidFill>
                  <a:schemeClr val="tx1"/>
                </a:solidFill>
              </a:rPr>
              <a:t>Long Term Risks</a:t>
            </a:r>
          </a:p>
          <a:p>
            <a:pPr algn="just">
              <a:lnSpc>
                <a:spcPct val="120000"/>
              </a:lnSpc>
              <a:spcBef>
                <a:spcPts val="0"/>
              </a:spcBef>
              <a:buClrTx/>
              <a:buFont typeface="Wingdings" panose="05000000000000000000" pitchFamily="2" charset="2"/>
              <a:buChar char="q"/>
            </a:pPr>
            <a:r>
              <a:rPr lang="en-US" sz="2200" dirty="0">
                <a:solidFill>
                  <a:schemeClr val="tx1"/>
                </a:solidFill>
              </a:rPr>
              <a:t>Trip re-experience without taking LSD again</a:t>
            </a:r>
          </a:p>
          <a:p>
            <a:pPr algn="just">
              <a:lnSpc>
                <a:spcPct val="120000"/>
              </a:lnSpc>
              <a:spcBef>
                <a:spcPts val="0"/>
              </a:spcBef>
              <a:buClrTx/>
              <a:buFont typeface="Wingdings" panose="05000000000000000000" pitchFamily="2" charset="2"/>
              <a:buChar char="q"/>
            </a:pPr>
            <a:r>
              <a:rPr lang="en-US" sz="2200" dirty="0">
                <a:solidFill>
                  <a:schemeClr val="tx1"/>
                </a:solidFill>
              </a:rPr>
              <a:t>Sensory distortions</a:t>
            </a:r>
          </a:p>
          <a:p>
            <a:pPr algn="just">
              <a:lnSpc>
                <a:spcPct val="120000"/>
              </a:lnSpc>
              <a:spcBef>
                <a:spcPts val="0"/>
              </a:spcBef>
              <a:buClrTx/>
              <a:buFont typeface="Wingdings" panose="05000000000000000000" pitchFamily="2" charset="2"/>
              <a:buChar char="q"/>
            </a:pPr>
            <a:r>
              <a:rPr lang="en-US" sz="2200" dirty="0">
                <a:solidFill>
                  <a:schemeClr val="tx1"/>
                </a:solidFill>
              </a:rPr>
              <a:t>Disorientation, anxiety and distress</a:t>
            </a:r>
          </a:p>
          <a:p>
            <a:pPr algn="just">
              <a:lnSpc>
                <a:spcPct val="120000"/>
              </a:lnSpc>
              <a:spcBef>
                <a:spcPts val="0"/>
              </a:spcBef>
              <a:buClrTx/>
              <a:buFont typeface="Wingdings" panose="05000000000000000000" pitchFamily="2" charset="2"/>
              <a:buChar char="q"/>
            </a:pPr>
            <a:r>
              <a:rPr lang="en-US" sz="2200" dirty="0">
                <a:solidFill>
                  <a:schemeClr val="tx1"/>
                </a:solidFill>
              </a:rPr>
              <a:t>Flashbacks can be particularly dangerous if experienced when one is driving, working at heights or operating machinery</a:t>
            </a:r>
          </a:p>
          <a:p>
            <a:pPr algn="just">
              <a:lnSpc>
                <a:spcPct val="120000"/>
              </a:lnSpc>
              <a:spcBef>
                <a:spcPts val="0"/>
              </a:spcBef>
              <a:buClrTx/>
              <a:buFont typeface="Wingdings" panose="05000000000000000000" pitchFamily="2" charset="2"/>
              <a:buChar char="q"/>
            </a:pPr>
            <a:r>
              <a:rPr lang="en-US" sz="2200" dirty="0">
                <a:solidFill>
                  <a:schemeClr val="tx1"/>
                </a:solidFill>
              </a:rPr>
              <a:t>Tolerance</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5095957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MAGIC MUSHROOMS</a:t>
            </a:r>
          </a:p>
          <a:p>
            <a:pPr algn="just">
              <a:lnSpc>
                <a:spcPct val="120000"/>
              </a:lnSpc>
              <a:spcBef>
                <a:spcPts val="0"/>
              </a:spcBef>
              <a:buClrTx/>
              <a:buFont typeface="Wingdings" panose="05000000000000000000" pitchFamily="2" charset="2"/>
              <a:buChar char="q"/>
            </a:pPr>
            <a:r>
              <a:rPr lang="en-US" sz="2200" dirty="0">
                <a:solidFill>
                  <a:schemeClr val="tx1"/>
                </a:solidFill>
              </a:rPr>
              <a:t>This mushroom is small, with a thin stem and a head which is said to resemble head gear worn during the French Revolution, hence its name </a:t>
            </a:r>
          </a:p>
          <a:p>
            <a:pPr marL="0" indent="0" algn="just">
              <a:lnSpc>
                <a:spcPct val="120000"/>
              </a:lnSpc>
              <a:spcBef>
                <a:spcPts val="0"/>
              </a:spcBef>
              <a:buClrTx/>
              <a:buNone/>
            </a:pPr>
            <a:r>
              <a:rPr lang="en-US" sz="2200" b="1"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200" dirty="0">
                <a:solidFill>
                  <a:schemeClr val="tx1"/>
                </a:solidFill>
              </a:rPr>
              <a:t>The desired effects of magic mushrooms are similar to a mild LSD trip, including:</a:t>
            </a:r>
          </a:p>
          <a:p>
            <a:pPr marL="0" indent="0" algn="just">
              <a:lnSpc>
                <a:spcPct val="120000"/>
              </a:lnSpc>
              <a:spcBef>
                <a:spcPts val="0"/>
              </a:spcBef>
              <a:buClrTx/>
              <a:buNone/>
            </a:pPr>
            <a:r>
              <a:rPr lang="en-US" sz="2200" dirty="0">
                <a:solidFill>
                  <a:schemeClr val="tx1"/>
                </a:solidFill>
              </a:rPr>
              <a:t>o Euphoria and hilarity</a:t>
            </a:r>
          </a:p>
          <a:p>
            <a:pPr marL="0" indent="0" algn="just">
              <a:lnSpc>
                <a:spcPct val="120000"/>
              </a:lnSpc>
              <a:spcBef>
                <a:spcPts val="0"/>
              </a:spcBef>
              <a:buClrTx/>
              <a:buNone/>
            </a:pPr>
            <a:r>
              <a:rPr lang="en-US" sz="2200" dirty="0">
                <a:solidFill>
                  <a:schemeClr val="tx1"/>
                </a:solidFill>
              </a:rPr>
              <a:t>o Dilated pupils, increased pulse rate, high blood pressure</a:t>
            </a:r>
          </a:p>
          <a:p>
            <a:pPr algn="just">
              <a:lnSpc>
                <a:spcPct val="120000"/>
              </a:lnSpc>
              <a:spcBef>
                <a:spcPts val="0"/>
              </a:spcBef>
              <a:buClrTx/>
              <a:buFont typeface="Wingdings" panose="05000000000000000000" pitchFamily="2" charset="2"/>
              <a:buChar char="q"/>
            </a:pPr>
            <a:r>
              <a:rPr lang="en-US" sz="2200" dirty="0">
                <a:solidFill>
                  <a:schemeClr val="tx1"/>
                </a:solidFill>
              </a:rPr>
              <a:t>Hallucinations tend to be visual but some users will experience auditory ones (heightened awareness of sound and colour and the sensation of objects changing shape)</a:t>
            </a:r>
          </a:p>
          <a:p>
            <a:pPr marL="0" indent="0" algn="just">
              <a:lnSpc>
                <a:spcPct val="120000"/>
              </a:lnSpc>
              <a:spcBef>
                <a:spcPts val="0"/>
              </a:spcBef>
              <a:buClrTx/>
              <a:buNone/>
            </a:pPr>
            <a:r>
              <a:rPr lang="en-US" sz="2500" b="1" dirty="0">
                <a:solidFill>
                  <a:schemeClr val="tx1"/>
                </a:solidFill>
              </a:rPr>
              <a:t>EFFECTS</a:t>
            </a:r>
          </a:p>
          <a:p>
            <a:pPr marL="0" indent="0" algn="just">
              <a:lnSpc>
                <a:spcPct val="120000"/>
              </a:lnSpc>
              <a:spcBef>
                <a:spcPts val="0"/>
              </a:spcBef>
              <a:buClrTx/>
              <a:buNone/>
            </a:pPr>
            <a:r>
              <a:rPr lang="en-US" sz="2500" dirty="0">
                <a:solidFill>
                  <a:schemeClr val="tx1"/>
                </a:solidFill>
              </a:rPr>
              <a:t>Short Term Risks</a:t>
            </a:r>
          </a:p>
          <a:p>
            <a:pPr algn="just">
              <a:lnSpc>
                <a:spcPct val="120000"/>
              </a:lnSpc>
              <a:spcBef>
                <a:spcPts val="0"/>
              </a:spcBef>
              <a:buClrTx/>
              <a:buFont typeface="Wingdings" panose="05000000000000000000" pitchFamily="2" charset="2"/>
              <a:buChar char="q"/>
            </a:pPr>
            <a:r>
              <a:rPr lang="en-US" sz="2500" dirty="0">
                <a:solidFill>
                  <a:schemeClr val="tx1"/>
                </a:solidFill>
              </a:rPr>
              <a:t>Nausea, vomiting and abdominal pain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489092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200" dirty="0">
                <a:solidFill>
                  <a:schemeClr val="tx1"/>
                </a:solidFill>
              </a:rPr>
              <a:t>Experience of bad trips (lasts 12 hours) which may include feelings of </a:t>
            </a:r>
            <a:r>
              <a:rPr lang="en-US" sz="2200" dirty="0" err="1">
                <a:solidFill>
                  <a:schemeClr val="tx1"/>
                </a:solidFill>
              </a:rPr>
              <a:t>depersonalisation</a:t>
            </a:r>
            <a:r>
              <a:rPr lang="en-US" sz="2200" dirty="0">
                <a:solidFill>
                  <a:schemeClr val="tx1"/>
                </a:solidFill>
              </a:rPr>
              <a:t>, panic and anxiety, psychotic reactions, aggression and hyperactivity, tingling limbs and flushing</a:t>
            </a:r>
          </a:p>
          <a:p>
            <a:pPr marL="0" indent="0" algn="just">
              <a:lnSpc>
                <a:spcPct val="120000"/>
              </a:lnSpc>
              <a:spcBef>
                <a:spcPts val="0"/>
              </a:spcBef>
              <a:buClrTx/>
              <a:buNone/>
            </a:pPr>
            <a:r>
              <a:rPr lang="en-US" sz="2200" b="1" dirty="0">
                <a:solidFill>
                  <a:schemeClr val="tx1"/>
                </a:solidFill>
              </a:rPr>
              <a:t>Long Term</a:t>
            </a:r>
          </a:p>
          <a:p>
            <a:pPr algn="just">
              <a:lnSpc>
                <a:spcPct val="120000"/>
              </a:lnSpc>
              <a:spcBef>
                <a:spcPts val="0"/>
              </a:spcBef>
              <a:buClrTx/>
              <a:buFont typeface="Wingdings" panose="05000000000000000000" pitchFamily="2" charset="2"/>
              <a:buChar char="q"/>
            </a:pPr>
            <a:r>
              <a:rPr lang="en-US" sz="2200" dirty="0">
                <a:solidFill>
                  <a:schemeClr val="tx1"/>
                </a:solidFill>
              </a:rPr>
              <a:t>Tolerance develops rapidly</a:t>
            </a:r>
          </a:p>
          <a:p>
            <a:pPr algn="just">
              <a:lnSpc>
                <a:spcPct val="120000"/>
              </a:lnSpc>
              <a:spcBef>
                <a:spcPts val="0"/>
              </a:spcBef>
              <a:buClrTx/>
              <a:buFont typeface="Wingdings" panose="05000000000000000000" pitchFamily="2" charset="2"/>
              <a:buChar char="q"/>
            </a:pPr>
            <a:r>
              <a:rPr lang="en-US" sz="2200" dirty="0">
                <a:solidFill>
                  <a:schemeClr val="tx1"/>
                </a:solidFill>
              </a:rPr>
              <a:t>Psychological dependence </a:t>
            </a:r>
          </a:p>
          <a:p>
            <a:pPr marL="0" indent="0" algn="ctr">
              <a:lnSpc>
                <a:spcPct val="120000"/>
              </a:lnSpc>
              <a:spcBef>
                <a:spcPts val="0"/>
              </a:spcBef>
              <a:buClrTx/>
              <a:buNone/>
            </a:pPr>
            <a:r>
              <a:rPr lang="en-US" sz="2500" b="1" u="sng" dirty="0" err="1">
                <a:solidFill>
                  <a:schemeClr val="tx1"/>
                </a:solidFill>
                <a:effectLst>
                  <a:outerShdw blurRad="38100" dist="38100" dir="2700000" algn="tl">
                    <a:srgbClr val="000000">
                      <a:alpha val="43137"/>
                    </a:srgbClr>
                  </a:outerShdw>
                </a:effectLst>
              </a:rPr>
              <a:t>MIRAA</a:t>
            </a:r>
            <a:endParaRPr lang="en-US" sz="2500" b="1" u="sng" dirty="0">
              <a:solidFill>
                <a:schemeClr val="tx1"/>
              </a:solidFill>
              <a:effectLst>
                <a:outerShdw blurRad="38100" dist="38100" dir="2700000" algn="tl">
                  <a:srgbClr val="000000">
                    <a:alpha val="43137"/>
                  </a:srgbClr>
                </a:outerShdw>
              </a:effectLst>
            </a:endParaRPr>
          </a:p>
          <a:p>
            <a:pPr algn="just">
              <a:lnSpc>
                <a:spcPct val="120000"/>
              </a:lnSpc>
              <a:spcBef>
                <a:spcPts val="0"/>
              </a:spcBef>
              <a:buClrTx/>
              <a:buFont typeface="Wingdings" panose="05000000000000000000" pitchFamily="2" charset="2"/>
              <a:buChar char="q"/>
            </a:pPr>
            <a:r>
              <a:rPr lang="en-US" sz="2500" dirty="0" err="1">
                <a:solidFill>
                  <a:schemeClr val="tx1"/>
                </a:solidFill>
              </a:rPr>
              <a:t>Miraa</a:t>
            </a:r>
            <a:r>
              <a:rPr lang="en-US" sz="2500" dirty="0">
                <a:solidFill>
                  <a:schemeClr val="tx1"/>
                </a:solidFill>
              </a:rPr>
              <a:t> is a plant whose fresh leaves and soft twigs are chewed to release a juice containing cathinone and </a:t>
            </a:r>
            <a:r>
              <a:rPr lang="en-US" sz="2500" dirty="0" err="1">
                <a:solidFill>
                  <a:schemeClr val="tx1"/>
                </a:solidFill>
              </a:rPr>
              <a:t>cathine</a:t>
            </a:r>
            <a:r>
              <a:rPr lang="en-US" sz="2500" dirty="0">
                <a:solidFill>
                  <a:schemeClr val="tx1"/>
                </a:solidFill>
              </a:rPr>
              <a:t>, the active chemicals that alter the mood of the abuser</a:t>
            </a:r>
          </a:p>
          <a:p>
            <a:pPr algn="just">
              <a:lnSpc>
                <a:spcPct val="120000"/>
              </a:lnSpc>
              <a:spcBef>
                <a:spcPts val="0"/>
              </a:spcBef>
              <a:buClrTx/>
              <a:buFont typeface="Wingdings" panose="05000000000000000000" pitchFamily="2" charset="2"/>
              <a:buChar char="q"/>
            </a:pPr>
            <a:r>
              <a:rPr lang="en-US" sz="2500" dirty="0">
                <a:solidFill>
                  <a:schemeClr val="tx1"/>
                </a:solidFill>
              </a:rPr>
              <a:t>Botanically, </a:t>
            </a:r>
            <a:r>
              <a:rPr lang="en-US" sz="2500" dirty="0" err="1">
                <a:solidFill>
                  <a:schemeClr val="tx1"/>
                </a:solidFill>
              </a:rPr>
              <a:t>Miraa</a:t>
            </a:r>
            <a:r>
              <a:rPr lang="en-US" sz="2500" dirty="0">
                <a:solidFill>
                  <a:schemeClr val="tx1"/>
                </a:solidFill>
              </a:rPr>
              <a:t> (</a:t>
            </a:r>
            <a:r>
              <a:rPr lang="en-US" sz="2500" dirty="0" err="1">
                <a:solidFill>
                  <a:schemeClr val="tx1"/>
                </a:solidFill>
              </a:rPr>
              <a:t>Khat</a:t>
            </a:r>
            <a:r>
              <a:rPr lang="en-US" sz="2500" dirty="0">
                <a:solidFill>
                  <a:schemeClr val="tx1"/>
                </a:solidFill>
              </a:rPr>
              <a:t>) plant is known as </a:t>
            </a:r>
            <a:r>
              <a:rPr lang="en-US" sz="2500" dirty="0" err="1">
                <a:solidFill>
                  <a:schemeClr val="tx1"/>
                </a:solidFill>
              </a:rPr>
              <a:t>catha</a:t>
            </a:r>
            <a:r>
              <a:rPr lang="en-US" sz="2500" dirty="0">
                <a:solidFill>
                  <a:schemeClr val="tx1"/>
                </a:solidFill>
              </a:rPr>
              <a:t> </a:t>
            </a:r>
            <a:r>
              <a:rPr lang="en-US" sz="2500" dirty="0" err="1">
                <a:solidFill>
                  <a:schemeClr val="tx1"/>
                </a:solidFill>
              </a:rPr>
              <a:t>edulis</a:t>
            </a:r>
            <a:r>
              <a:rPr lang="en-US" sz="2500" dirty="0">
                <a:solidFill>
                  <a:schemeClr val="tx1"/>
                </a:solidFill>
              </a:rPr>
              <a:t>. Other names - </a:t>
            </a:r>
            <a:r>
              <a:rPr lang="en-US" sz="2500" dirty="0" err="1">
                <a:solidFill>
                  <a:schemeClr val="tx1"/>
                </a:solidFill>
              </a:rPr>
              <a:t>khat</a:t>
            </a:r>
            <a:r>
              <a:rPr lang="en-US" sz="2500" dirty="0">
                <a:solidFill>
                  <a:schemeClr val="tx1"/>
                </a:solidFill>
              </a:rPr>
              <a:t>, </a:t>
            </a:r>
            <a:r>
              <a:rPr lang="en-US" sz="2500" dirty="0" err="1">
                <a:solidFill>
                  <a:schemeClr val="tx1"/>
                </a:solidFill>
              </a:rPr>
              <a:t>veve</a:t>
            </a:r>
            <a:r>
              <a:rPr lang="en-US" sz="2500" dirty="0">
                <a:solidFill>
                  <a:schemeClr val="tx1"/>
                </a:solidFill>
              </a:rPr>
              <a:t>, </a:t>
            </a:r>
            <a:r>
              <a:rPr lang="en-US" sz="2500" dirty="0" err="1">
                <a:solidFill>
                  <a:schemeClr val="tx1"/>
                </a:solidFill>
              </a:rPr>
              <a:t>muguka</a:t>
            </a:r>
            <a:r>
              <a:rPr lang="en-US" sz="2500" dirty="0">
                <a:solidFill>
                  <a:schemeClr val="tx1"/>
                </a:solidFill>
              </a:rPr>
              <a:t>, </a:t>
            </a:r>
            <a:r>
              <a:rPr lang="en-US" sz="2500" dirty="0" err="1">
                <a:solidFill>
                  <a:schemeClr val="tx1"/>
                </a:solidFill>
              </a:rPr>
              <a:t>goks</a:t>
            </a:r>
            <a:r>
              <a:rPr lang="en-US" sz="2500" dirty="0">
                <a:solidFill>
                  <a:schemeClr val="tx1"/>
                </a:solidFill>
              </a:rPr>
              <a:t>, </a:t>
            </a:r>
            <a:r>
              <a:rPr lang="en-US" sz="2500" dirty="0" err="1">
                <a:solidFill>
                  <a:schemeClr val="tx1"/>
                </a:solidFill>
              </a:rPr>
              <a:t>gomba</a:t>
            </a:r>
            <a:r>
              <a:rPr lang="en-US" sz="2500" dirty="0">
                <a:solidFill>
                  <a:schemeClr val="tx1"/>
                </a:solidFill>
              </a:rPr>
              <a:t>, </a:t>
            </a:r>
            <a:r>
              <a:rPr lang="en-US" sz="2500" dirty="0" err="1">
                <a:solidFill>
                  <a:schemeClr val="tx1"/>
                </a:solidFill>
              </a:rPr>
              <a:t>mbachu</a:t>
            </a:r>
            <a:r>
              <a:rPr lang="en-US" sz="2500" dirty="0">
                <a:solidFill>
                  <a:schemeClr val="tx1"/>
                </a:solidFill>
              </a:rPr>
              <a:t>, </a:t>
            </a:r>
            <a:r>
              <a:rPr lang="en-US" sz="2500" dirty="0" err="1">
                <a:solidFill>
                  <a:schemeClr val="tx1"/>
                </a:solidFill>
              </a:rPr>
              <a:t>mairungi</a:t>
            </a:r>
            <a:r>
              <a:rPr lang="en-US" sz="2500" dirty="0">
                <a:solidFill>
                  <a:schemeClr val="tx1"/>
                </a:solidFill>
              </a:rPr>
              <a:t>, </a:t>
            </a:r>
            <a:r>
              <a:rPr lang="en-US" sz="2500" dirty="0" err="1">
                <a:solidFill>
                  <a:schemeClr val="tx1"/>
                </a:solidFill>
              </a:rPr>
              <a:t>alele</a:t>
            </a:r>
            <a:r>
              <a:rPr lang="en-US" sz="2500" dirty="0">
                <a:solidFill>
                  <a:schemeClr val="tx1"/>
                </a:solidFill>
              </a:rPr>
              <a:t>, </a:t>
            </a:r>
            <a:r>
              <a:rPr lang="en-US" sz="2500" dirty="0" err="1">
                <a:solidFill>
                  <a:schemeClr val="tx1"/>
                </a:solidFill>
              </a:rPr>
              <a:t>giza</a:t>
            </a:r>
            <a:r>
              <a:rPr lang="en-US" sz="2500" dirty="0">
                <a:solidFill>
                  <a:schemeClr val="tx1"/>
                </a:solidFill>
              </a:rPr>
              <a:t> or </a:t>
            </a:r>
            <a:r>
              <a:rPr lang="en-US" sz="2500" dirty="0" err="1">
                <a:solidFill>
                  <a:schemeClr val="tx1"/>
                </a:solidFill>
              </a:rPr>
              <a:t>halwa</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95149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HEALTH EFFECTS OF </a:t>
            </a:r>
            <a:r>
              <a:rPr lang="en-US" sz="2200" b="1" dirty="0" err="1">
                <a:solidFill>
                  <a:schemeClr val="tx1"/>
                </a:solidFill>
              </a:rPr>
              <a:t>MIRAA</a:t>
            </a:r>
            <a:endParaRPr lang="en-US" sz="2200" b="1" dirty="0">
              <a:solidFill>
                <a:schemeClr val="tx1"/>
              </a:solidFill>
            </a:endParaRPr>
          </a:p>
          <a:p>
            <a:pPr marL="0" indent="0" algn="just">
              <a:lnSpc>
                <a:spcPct val="120000"/>
              </a:lnSpc>
              <a:spcBef>
                <a:spcPts val="0"/>
              </a:spcBef>
              <a:buClrTx/>
              <a:buNone/>
            </a:pPr>
            <a:r>
              <a:rPr lang="en-US" sz="2200" dirty="0">
                <a:solidFill>
                  <a:schemeClr val="tx1"/>
                </a:solidFill>
              </a:rPr>
              <a:t>1) Has similar but less intense effects than the stimulating effects of cocaine</a:t>
            </a:r>
          </a:p>
          <a:p>
            <a:pPr marL="0" indent="0" algn="just">
              <a:lnSpc>
                <a:spcPct val="120000"/>
              </a:lnSpc>
              <a:spcBef>
                <a:spcPts val="0"/>
              </a:spcBef>
              <a:buClrTx/>
              <a:buNone/>
            </a:pPr>
            <a:r>
              <a:rPr lang="en-US" sz="2200" dirty="0">
                <a:solidFill>
                  <a:schemeClr val="tx1"/>
                </a:solidFill>
              </a:rPr>
              <a:t>2) Unusual feeling of excitement and alertness (talk too much, lose concentration on simple tasks or even forget simple facts)</a:t>
            </a:r>
          </a:p>
          <a:p>
            <a:pPr marL="0" indent="0" algn="just">
              <a:lnSpc>
                <a:spcPct val="120000"/>
              </a:lnSpc>
              <a:spcBef>
                <a:spcPts val="0"/>
              </a:spcBef>
              <a:buClrTx/>
              <a:buNone/>
            </a:pPr>
            <a:r>
              <a:rPr lang="en-US" sz="2200" dirty="0">
                <a:solidFill>
                  <a:schemeClr val="tx1"/>
                </a:solidFill>
              </a:rPr>
              <a:t>3) Rapid heart rate and increased blood pressure, symptoms that are sometimes confused with increased sexual libido or stamina</a:t>
            </a:r>
          </a:p>
          <a:p>
            <a:pPr marL="0" indent="0" algn="just">
              <a:lnSpc>
                <a:spcPct val="120000"/>
              </a:lnSpc>
              <a:spcBef>
                <a:spcPts val="0"/>
              </a:spcBef>
              <a:buClrTx/>
              <a:buNone/>
            </a:pPr>
            <a:r>
              <a:rPr lang="en-US" sz="2200" dirty="0">
                <a:solidFill>
                  <a:schemeClr val="tx1"/>
                </a:solidFill>
              </a:rPr>
              <a:t>4) Chronic constipation since it causes dehydration</a:t>
            </a:r>
          </a:p>
          <a:p>
            <a:pPr marL="0" indent="0" algn="just">
              <a:lnSpc>
                <a:spcPct val="120000"/>
              </a:lnSpc>
              <a:spcBef>
                <a:spcPts val="0"/>
              </a:spcBef>
              <a:buClrTx/>
              <a:buNone/>
            </a:pPr>
            <a:r>
              <a:rPr lang="en-US" sz="2200" dirty="0">
                <a:solidFill>
                  <a:schemeClr val="tx1"/>
                </a:solidFill>
              </a:rPr>
              <a:t>5) Lack of adequate sleep - danger of causing harm through accidents</a:t>
            </a:r>
          </a:p>
          <a:p>
            <a:pPr marL="0" indent="0" algn="just">
              <a:lnSpc>
                <a:spcPct val="120000"/>
              </a:lnSpc>
              <a:spcBef>
                <a:spcPts val="0"/>
              </a:spcBef>
              <a:buClrTx/>
              <a:buNone/>
            </a:pPr>
            <a:r>
              <a:rPr lang="en-US" sz="2200" dirty="0">
                <a:solidFill>
                  <a:schemeClr val="tx1"/>
                </a:solidFill>
              </a:rPr>
              <a:t>6) Reproduction </a:t>
            </a:r>
          </a:p>
          <a:p>
            <a:pPr algn="just">
              <a:lnSpc>
                <a:spcPct val="120000"/>
              </a:lnSpc>
              <a:spcBef>
                <a:spcPts val="0"/>
              </a:spcBef>
              <a:buClrTx/>
              <a:buFont typeface="Wingdings" panose="05000000000000000000" pitchFamily="2" charset="2"/>
              <a:buChar char="q"/>
            </a:pPr>
            <a:r>
              <a:rPr lang="en-US" sz="2500" dirty="0">
                <a:solidFill>
                  <a:schemeClr val="tx1"/>
                </a:solidFill>
              </a:rPr>
              <a:t>Evidence suggests that </a:t>
            </a:r>
            <a:r>
              <a:rPr lang="en-US" sz="2500" dirty="0" err="1">
                <a:solidFill>
                  <a:schemeClr val="tx1"/>
                </a:solidFill>
              </a:rPr>
              <a:t>miraa</a:t>
            </a:r>
            <a:r>
              <a:rPr lang="en-US" sz="2500" dirty="0">
                <a:solidFill>
                  <a:schemeClr val="tx1"/>
                </a:solidFill>
              </a:rPr>
              <a:t> inhibits blood flow to the reproductive system</a:t>
            </a:r>
          </a:p>
          <a:p>
            <a:pPr algn="just">
              <a:lnSpc>
                <a:spcPct val="120000"/>
              </a:lnSpc>
              <a:spcBef>
                <a:spcPts val="0"/>
              </a:spcBef>
              <a:buClrTx/>
              <a:buFont typeface="Wingdings" panose="05000000000000000000" pitchFamily="2" charset="2"/>
              <a:buChar char="q"/>
            </a:pPr>
            <a:r>
              <a:rPr lang="en-US" sz="2500" dirty="0">
                <a:solidFill>
                  <a:schemeClr val="tx1"/>
                </a:solidFill>
              </a:rPr>
              <a:t>Chewing </a:t>
            </a:r>
            <a:r>
              <a:rPr lang="en-US" sz="2500" dirty="0" err="1">
                <a:solidFill>
                  <a:schemeClr val="tx1"/>
                </a:solidFill>
              </a:rPr>
              <a:t>miraa</a:t>
            </a:r>
            <a:r>
              <a:rPr lang="en-US" sz="2500" dirty="0">
                <a:solidFill>
                  <a:schemeClr val="tx1"/>
                </a:solidFill>
              </a:rPr>
              <a:t> during pregnancy decreases blood flow to uterus, disrupting flow of nutrients from your bloodstream to the unborn baby.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3819637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AMPHETAMINES </a:t>
            </a:r>
          </a:p>
          <a:p>
            <a:pPr algn="just">
              <a:lnSpc>
                <a:spcPct val="120000"/>
              </a:lnSpc>
              <a:spcBef>
                <a:spcPts val="0"/>
              </a:spcBef>
              <a:buClrTx/>
              <a:buFont typeface="Wingdings" panose="05000000000000000000" pitchFamily="2" charset="2"/>
              <a:buChar char="q"/>
            </a:pPr>
            <a:r>
              <a:rPr lang="en-US" sz="2500" dirty="0">
                <a:solidFill>
                  <a:schemeClr val="tx1"/>
                </a:solidFill>
              </a:rPr>
              <a:t>A synthetic stimulant, which has been in production since 1887</a:t>
            </a:r>
          </a:p>
          <a:p>
            <a:pPr algn="just">
              <a:lnSpc>
                <a:spcPct val="120000"/>
              </a:lnSpc>
              <a:spcBef>
                <a:spcPts val="0"/>
              </a:spcBef>
              <a:buClrTx/>
              <a:buFont typeface="Wingdings" panose="05000000000000000000" pitchFamily="2" charset="2"/>
              <a:buChar char="q"/>
            </a:pPr>
            <a:r>
              <a:rPr lang="en-US" sz="2500" dirty="0">
                <a:solidFill>
                  <a:schemeClr val="tx1"/>
                </a:solidFill>
              </a:rPr>
              <a:t>Has featured in a range of applications (medical and non-medical) including use by soldiers during the Second World War and the Vietnam War to promote performance and endurance; as a slimming tablet; to treat mild depression; in youth culture as a feature of parties in the 1960s and more recently, as one of the drugs associated with ecstasy and other dance drugs.</a:t>
            </a:r>
          </a:p>
          <a:p>
            <a:pPr algn="just">
              <a:lnSpc>
                <a:spcPct val="120000"/>
              </a:lnSpc>
              <a:spcBef>
                <a:spcPts val="0"/>
              </a:spcBef>
              <a:buClrTx/>
              <a:buFont typeface="Wingdings" panose="05000000000000000000" pitchFamily="2" charset="2"/>
              <a:buChar char="q"/>
            </a:pPr>
            <a:r>
              <a:rPr lang="en-US" sz="2600" dirty="0">
                <a:solidFill>
                  <a:schemeClr val="tx1"/>
                </a:solidFill>
              </a:rPr>
              <a:t>Administered by mouth, sniffing/snorting, smoking and by dissolving in water and injecting</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9345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Incident: </a:t>
            </a:r>
            <a:r>
              <a:rPr lang="en-US" sz="2500" dirty="0">
                <a:solidFill>
                  <a:schemeClr val="tx1"/>
                </a:solidFill>
              </a:rPr>
              <a:t>Any unplanned event resulting in, or having the potential for, injury, illness, ill health, damage or other loss. An undesired event that under different circumstances, could have resulted in injury to persons or facilities. That is almost an accident. Such a trip or a slip </a:t>
            </a:r>
          </a:p>
          <a:p>
            <a:pPr algn="just">
              <a:lnSpc>
                <a:spcPct val="120000"/>
              </a:lnSpc>
              <a:spcBef>
                <a:spcPts val="0"/>
              </a:spcBef>
              <a:buClrTx/>
              <a:buFont typeface="Wingdings" panose="05000000000000000000" pitchFamily="2" charset="2"/>
              <a:buChar char="q"/>
            </a:pPr>
            <a:r>
              <a:rPr lang="en-US" sz="2500" b="1" dirty="0">
                <a:solidFill>
                  <a:schemeClr val="tx1"/>
                </a:solidFill>
              </a:rPr>
              <a:t>Working environment: </a:t>
            </a:r>
            <a:r>
              <a:rPr lang="en-US" sz="2500" dirty="0">
                <a:solidFill>
                  <a:schemeClr val="tx1"/>
                </a:solidFill>
              </a:rPr>
              <a:t>the set of conditions surrounding the person who directly or indirectly affect their health and their working lives.</a:t>
            </a:r>
          </a:p>
          <a:p>
            <a:pPr algn="just">
              <a:lnSpc>
                <a:spcPct val="120000"/>
              </a:lnSpc>
              <a:spcBef>
                <a:spcPts val="0"/>
              </a:spcBef>
              <a:buClrTx/>
              <a:buFont typeface="Wingdings" panose="05000000000000000000" pitchFamily="2" charset="2"/>
              <a:buChar char="q"/>
            </a:pPr>
            <a:r>
              <a:rPr lang="en-US" sz="2500" b="1" dirty="0">
                <a:solidFill>
                  <a:schemeClr val="tx1"/>
                </a:solidFill>
              </a:rPr>
              <a:t>Accident of work: </a:t>
            </a:r>
            <a:r>
              <a:rPr lang="en-US" sz="2500" dirty="0">
                <a:solidFill>
                  <a:schemeClr val="tx1"/>
                </a:solidFill>
              </a:rPr>
              <a:t>this is a sudden event that occurs as a result or in connection with the work and producing damage to the health worker (an organic lesion, a functional disorder, disability or death).</a:t>
            </a:r>
          </a:p>
          <a:p>
            <a:pPr algn="just">
              <a:lnSpc>
                <a:spcPct val="120000"/>
              </a:lnSpc>
              <a:spcBef>
                <a:spcPts val="0"/>
              </a:spcBef>
              <a:buClrTx/>
              <a:buFont typeface="Wingdings" panose="05000000000000000000" pitchFamily="2" charset="2"/>
              <a:buChar char="q"/>
            </a:pPr>
            <a:r>
              <a:rPr lang="en-US" sz="2500" b="1" dirty="0">
                <a:solidFill>
                  <a:schemeClr val="tx1"/>
                </a:solidFill>
              </a:rPr>
              <a:t>Consultation: </a:t>
            </a:r>
            <a:r>
              <a:rPr lang="en-US" sz="2500" dirty="0">
                <a:solidFill>
                  <a:schemeClr val="tx1"/>
                </a:solidFill>
              </a:rPr>
              <a:t>process of communication and participation between staff and management on issues affecting health and safety in the workplace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552373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200" b="1" dirty="0">
                <a:solidFill>
                  <a:schemeClr val="tx1"/>
                </a:solidFill>
              </a:rPr>
              <a:t>DESIRED EFFECTS </a:t>
            </a:r>
          </a:p>
          <a:p>
            <a:pPr algn="just">
              <a:lnSpc>
                <a:spcPct val="120000"/>
              </a:lnSpc>
              <a:spcBef>
                <a:spcPts val="0"/>
              </a:spcBef>
              <a:buClrTx/>
              <a:buFont typeface="Wingdings" panose="05000000000000000000" pitchFamily="2" charset="2"/>
              <a:buChar char="q"/>
            </a:pPr>
            <a:r>
              <a:rPr lang="en-US" sz="2500" dirty="0">
                <a:solidFill>
                  <a:schemeClr val="tx1"/>
                </a:solidFill>
              </a:rPr>
              <a:t>Intensity of effects depend on the mode of administration (small dose of around 30 mgs taken orally will have a similar effect to the natural release of adrenaline)</a:t>
            </a:r>
          </a:p>
          <a:p>
            <a:pPr algn="just">
              <a:lnSpc>
                <a:spcPct val="120000"/>
              </a:lnSpc>
              <a:spcBef>
                <a:spcPts val="0"/>
              </a:spcBef>
              <a:buClrTx/>
              <a:buFont typeface="Wingdings" panose="05000000000000000000" pitchFamily="2" charset="2"/>
              <a:buChar char="q"/>
            </a:pPr>
            <a:r>
              <a:rPr lang="en-US" sz="2500" dirty="0">
                <a:solidFill>
                  <a:schemeClr val="tx1"/>
                </a:solidFill>
              </a:rPr>
              <a:t>Effects include stimulation of the nervous system is stimulated, breathing and heart rate increase, user feels more active, alert and energetic, mental activity increases with better concentration and clearer thinking.</a:t>
            </a:r>
          </a:p>
          <a:p>
            <a:pPr algn="just">
              <a:lnSpc>
                <a:spcPct val="120000"/>
              </a:lnSpc>
              <a:spcBef>
                <a:spcPts val="0"/>
              </a:spcBef>
              <a:buClrTx/>
              <a:buFont typeface="Wingdings" panose="05000000000000000000" pitchFamily="2" charset="2"/>
              <a:buChar char="q"/>
            </a:pPr>
            <a:r>
              <a:rPr lang="en-US" sz="2500" dirty="0">
                <a:solidFill>
                  <a:schemeClr val="tx1"/>
                </a:solidFill>
              </a:rPr>
              <a:t>Higher doses see users become overactive, boastful and they may indulge in repetitive behaviour and experience hallucinations and feelings of persecution and/or panic.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305760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effectLst>
                  <a:outerShdw blurRad="38100" dist="38100" dir="2700000" algn="tl">
                    <a:srgbClr val="000000">
                      <a:alpha val="43137"/>
                    </a:srgbClr>
                  </a:outerShdw>
                </a:effectLst>
              </a:rPr>
              <a:t>EFFECTS</a:t>
            </a:r>
          </a:p>
          <a:p>
            <a:pPr marL="0" indent="0" algn="just">
              <a:lnSpc>
                <a:spcPct val="120000"/>
              </a:lnSpc>
              <a:spcBef>
                <a:spcPts val="0"/>
              </a:spcBef>
              <a:buClrTx/>
              <a:buNone/>
            </a:pPr>
            <a:r>
              <a:rPr lang="en-US" sz="2200" b="1" dirty="0">
                <a:solidFill>
                  <a:schemeClr val="tx1"/>
                </a:solidFill>
              </a:rPr>
              <a:t>Short Term Risks </a:t>
            </a:r>
          </a:p>
          <a:p>
            <a:pPr algn="just">
              <a:lnSpc>
                <a:spcPct val="120000"/>
              </a:lnSpc>
              <a:spcBef>
                <a:spcPts val="0"/>
              </a:spcBef>
              <a:buClrTx/>
              <a:buFont typeface="Wingdings" panose="05000000000000000000" pitchFamily="2" charset="2"/>
              <a:buChar char="q"/>
            </a:pPr>
            <a:r>
              <a:rPr lang="en-US" sz="2500" dirty="0">
                <a:solidFill>
                  <a:schemeClr val="tx1"/>
                </a:solidFill>
              </a:rPr>
              <a:t>Irritability, confusion and dizziness</a:t>
            </a:r>
          </a:p>
          <a:p>
            <a:pPr algn="just">
              <a:lnSpc>
                <a:spcPct val="120000"/>
              </a:lnSpc>
              <a:spcBef>
                <a:spcPts val="0"/>
              </a:spcBef>
              <a:buClrTx/>
              <a:buFont typeface="Wingdings" panose="05000000000000000000" pitchFamily="2" charset="2"/>
              <a:buChar char="q"/>
            </a:pPr>
            <a:r>
              <a:rPr lang="en-US" sz="2500" dirty="0">
                <a:solidFill>
                  <a:schemeClr val="tx1"/>
                </a:solidFill>
              </a:rPr>
              <a:t>Feelings of deep depression, exhaustion, sleepiness and extreme hunger as the body addresses postponed fatigue and the depletion of energy.</a:t>
            </a:r>
          </a:p>
          <a:p>
            <a:pPr algn="just">
              <a:lnSpc>
                <a:spcPct val="120000"/>
              </a:lnSpc>
              <a:spcBef>
                <a:spcPts val="0"/>
              </a:spcBef>
              <a:buClrTx/>
              <a:buFont typeface="Wingdings" panose="05000000000000000000" pitchFamily="2" charset="2"/>
              <a:buChar char="q"/>
            </a:pPr>
            <a:r>
              <a:rPr lang="en-US" sz="2600" dirty="0">
                <a:solidFill>
                  <a:schemeClr val="tx1"/>
                </a:solidFill>
              </a:rPr>
              <a:t>‘Amphetamine psychosis’ - similar to schizophrenia and includes thought disorders, hallucinations and feelings of being persecuted, which in turn may lead to hostility, aggression and violence towards others, as the user defends themselves against their imagined persecutors</a:t>
            </a:r>
          </a:p>
          <a:p>
            <a:pPr marL="0" indent="0" algn="just">
              <a:lnSpc>
                <a:spcPct val="120000"/>
              </a:lnSpc>
              <a:spcBef>
                <a:spcPts val="0"/>
              </a:spcBef>
              <a:buClrTx/>
              <a:buNone/>
            </a:pPr>
            <a:r>
              <a:rPr lang="en-GB" sz="2600" b="1" dirty="0">
                <a:solidFill>
                  <a:schemeClr val="tx1"/>
                </a:solidFill>
              </a:rPr>
              <a:t>Long term risks </a:t>
            </a:r>
          </a:p>
          <a:p>
            <a:pPr algn="just">
              <a:lnSpc>
                <a:spcPct val="120000"/>
              </a:lnSpc>
              <a:spcBef>
                <a:spcPts val="0"/>
              </a:spcBef>
              <a:buClrTx/>
              <a:buFont typeface="Wingdings" panose="05000000000000000000" pitchFamily="2" charset="2"/>
              <a:buChar char="q"/>
            </a:pPr>
            <a:r>
              <a:rPr lang="en-US" sz="2600" dirty="0">
                <a:solidFill>
                  <a:schemeClr val="tx1"/>
                </a:solidFill>
              </a:rPr>
              <a:t>Tolerance</a:t>
            </a:r>
          </a:p>
          <a:p>
            <a:pPr algn="just">
              <a:lnSpc>
                <a:spcPct val="120000"/>
              </a:lnSpc>
              <a:spcBef>
                <a:spcPts val="0"/>
              </a:spcBef>
              <a:buClrTx/>
              <a:buFont typeface="Wingdings" panose="05000000000000000000" pitchFamily="2" charset="2"/>
              <a:buChar char="q"/>
            </a:pPr>
            <a:r>
              <a:rPr lang="en-US" sz="2600" dirty="0">
                <a:solidFill>
                  <a:schemeClr val="tx1"/>
                </a:solidFill>
              </a:rPr>
              <a:t>•Severe psychological dependence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366035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400" b="1" u="sng" dirty="0">
                <a:solidFill>
                  <a:schemeClr val="tx1"/>
                </a:solidFill>
                <a:effectLst>
                  <a:outerShdw blurRad="38100" dist="38100" dir="2700000" algn="tl">
                    <a:srgbClr val="000000">
                      <a:alpha val="43137"/>
                    </a:srgbClr>
                  </a:outerShdw>
                </a:effectLst>
              </a:rPr>
              <a:t>ECSTASY</a:t>
            </a:r>
          </a:p>
          <a:p>
            <a:pPr algn="just">
              <a:lnSpc>
                <a:spcPct val="120000"/>
              </a:lnSpc>
              <a:spcBef>
                <a:spcPts val="0"/>
              </a:spcBef>
              <a:buClrTx/>
              <a:buFont typeface="Wingdings" panose="05000000000000000000" pitchFamily="2" charset="2"/>
              <a:buChar char="q"/>
            </a:pPr>
            <a:r>
              <a:rPr lang="en-US" sz="2600" dirty="0">
                <a:solidFill>
                  <a:schemeClr val="tx1"/>
                </a:solidFill>
              </a:rPr>
              <a:t>Ecstasy (‘designer drug’) is synonymous with young people and the dance music scene since the mid-1980. Has both stimulant (amphetamine) and hallucinogenic properties, the active ingredient being </a:t>
            </a:r>
            <a:r>
              <a:rPr lang="en-US" sz="2600" dirty="0" err="1">
                <a:solidFill>
                  <a:schemeClr val="tx1"/>
                </a:solidFill>
              </a:rPr>
              <a:t>methylenedioxymethamphetamine</a:t>
            </a:r>
            <a:r>
              <a:rPr lang="en-US" sz="2600" dirty="0">
                <a:solidFill>
                  <a:schemeClr val="tx1"/>
                </a:solidFill>
              </a:rPr>
              <a:t> (</a:t>
            </a:r>
            <a:r>
              <a:rPr lang="en-US" sz="2600" dirty="0" err="1">
                <a:solidFill>
                  <a:schemeClr val="tx1"/>
                </a:solidFill>
              </a:rPr>
              <a:t>MDMA</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Taken orally </a:t>
            </a:r>
          </a:p>
          <a:p>
            <a:pPr marL="0" indent="0" algn="just">
              <a:lnSpc>
                <a:spcPct val="120000"/>
              </a:lnSpc>
              <a:spcBef>
                <a:spcPts val="0"/>
              </a:spcBef>
              <a:buClrTx/>
              <a:buNone/>
            </a:pPr>
            <a:r>
              <a:rPr lang="en-US" sz="2800" dirty="0">
                <a:solidFill>
                  <a:schemeClr val="tx1"/>
                </a:solidFill>
              </a:rPr>
              <a:t>DESIRED EFFECTS</a:t>
            </a:r>
          </a:p>
          <a:p>
            <a:pPr algn="just">
              <a:lnSpc>
                <a:spcPct val="120000"/>
              </a:lnSpc>
              <a:spcBef>
                <a:spcPts val="0"/>
              </a:spcBef>
              <a:buClrTx/>
              <a:buFont typeface="Wingdings" panose="05000000000000000000" pitchFamily="2" charset="2"/>
              <a:buChar char="q"/>
            </a:pPr>
            <a:r>
              <a:rPr lang="en-US" sz="2800" dirty="0">
                <a:solidFill>
                  <a:schemeClr val="tx1"/>
                </a:solidFill>
              </a:rPr>
              <a:t>Feeling of content, relaxation and happiness with a warm friendly feeling towards others; feel energetic in that it allows them to dance for sustained periods; increased self-awareness; increased perception of visions and music; however, no true hallucinations occur at “normal dose” levels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52525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200" b="1" dirty="0">
                <a:solidFill>
                  <a:schemeClr val="tx1"/>
                </a:solidFill>
              </a:rPr>
              <a:t>EFFECTS</a:t>
            </a:r>
          </a:p>
          <a:p>
            <a:pPr marL="0" indent="0" algn="just">
              <a:lnSpc>
                <a:spcPct val="120000"/>
              </a:lnSpc>
              <a:spcBef>
                <a:spcPts val="0"/>
              </a:spcBef>
              <a:buClrTx/>
              <a:buNone/>
            </a:pPr>
            <a:r>
              <a:rPr lang="en-US" sz="2200" b="1" dirty="0">
                <a:solidFill>
                  <a:schemeClr val="tx1"/>
                </a:solidFill>
              </a:rPr>
              <a:t>Short-term risks</a:t>
            </a:r>
          </a:p>
          <a:p>
            <a:pPr algn="just">
              <a:lnSpc>
                <a:spcPct val="120000"/>
              </a:lnSpc>
              <a:spcBef>
                <a:spcPts val="0"/>
              </a:spcBef>
              <a:buClrTx/>
              <a:buFont typeface="Wingdings" panose="05000000000000000000" pitchFamily="2" charset="2"/>
              <a:buChar char="q"/>
            </a:pPr>
            <a:r>
              <a:rPr lang="en-US" sz="2200" dirty="0">
                <a:solidFill>
                  <a:schemeClr val="tx1"/>
                </a:solidFill>
              </a:rPr>
              <a:t>Heat stroke or hyperthermia</a:t>
            </a:r>
          </a:p>
          <a:p>
            <a:pPr algn="just">
              <a:lnSpc>
                <a:spcPct val="120000"/>
              </a:lnSpc>
              <a:spcBef>
                <a:spcPts val="0"/>
              </a:spcBef>
              <a:buClrTx/>
              <a:buFont typeface="Wingdings" panose="05000000000000000000" pitchFamily="2" charset="2"/>
              <a:buChar char="q"/>
            </a:pPr>
            <a:r>
              <a:rPr lang="en-US" sz="2200" dirty="0">
                <a:solidFill>
                  <a:schemeClr val="tx1"/>
                </a:solidFill>
              </a:rPr>
              <a:t>Death (rare)</a:t>
            </a:r>
          </a:p>
          <a:p>
            <a:pPr algn="just">
              <a:lnSpc>
                <a:spcPct val="120000"/>
              </a:lnSpc>
              <a:spcBef>
                <a:spcPts val="0"/>
              </a:spcBef>
              <a:buClrTx/>
              <a:buFont typeface="Wingdings" panose="05000000000000000000" pitchFamily="2" charset="2"/>
              <a:buChar char="q"/>
            </a:pPr>
            <a:r>
              <a:rPr lang="en-US" sz="2200" dirty="0">
                <a:solidFill>
                  <a:schemeClr val="tx1"/>
                </a:solidFill>
              </a:rPr>
              <a:t>A rise in blood pressure, pulse and temperature</a:t>
            </a:r>
          </a:p>
          <a:p>
            <a:pPr algn="just">
              <a:lnSpc>
                <a:spcPct val="120000"/>
              </a:lnSpc>
              <a:spcBef>
                <a:spcPts val="0"/>
              </a:spcBef>
              <a:buClrTx/>
              <a:buFont typeface="Wingdings" panose="05000000000000000000" pitchFamily="2" charset="2"/>
              <a:buChar char="q"/>
            </a:pPr>
            <a:r>
              <a:rPr lang="en-US" sz="2200" dirty="0">
                <a:solidFill>
                  <a:schemeClr val="tx1"/>
                </a:solidFill>
              </a:rPr>
              <a:t>Convulsions, stroke and severe chest pains </a:t>
            </a:r>
          </a:p>
          <a:p>
            <a:pPr marL="0" indent="0" algn="just">
              <a:lnSpc>
                <a:spcPct val="120000"/>
              </a:lnSpc>
              <a:spcBef>
                <a:spcPts val="0"/>
              </a:spcBef>
              <a:buClrTx/>
              <a:buNone/>
            </a:pPr>
            <a:r>
              <a:rPr lang="en-US" sz="2500" b="1" dirty="0">
                <a:solidFill>
                  <a:schemeClr val="tx1"/>
                </a:solidFill>
              </a:rPr>
              <a:t>Long-term risks</a:t>
            </a:r>
          </a:p>
          <a:p>
            <a:pPr marL="0" indent="0" algn="just">
              <a:lnSpc>
                <a:spcPct val="120000"/>
              </a:lnSpc>
              <a:spcBef>
                <a:spcPts val="0"/>
              </a:spcBef>
              <a:buClrTx/>
              <a:buNone/>
            </a:pPr>
            <a:r>
              <a:rPr lang="en-US" sz="2500" dirty="0" err="1">
                <a:solidFill>
                  <a:schemeClr val="tx1"/>
                </a:solidFill>
              </a:rPr>
              <a:t>i</a:t>
            </a:r>
            <a:r>
              <a:rPr lang="en-US" sz="2500" dirty="0">
                <a:solidFill>
                  <a:schemeClr val="tx1"/>
                </a:solidFill>
              </a:rPr>
              <a:t>) Chronic psychiatric symptoms including Psychotic episodes, Panic disorder, </a:t>
            </a:r>
            <a:r>
              <a:rPr lang="en-US" sz="2500" dirty="0" err="1">
                <a:solidFill>
                  <a:schemeClr val="tx1"/>
                </a:solidFill>
              </a:rPr>
              <a:t>Depersonalisation</a:t>
            </a: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ii) Other risks associated with prolonged use include: Weight loss due to appetite suppression/frequent dancing,  Mood swings and depression, Memory loss</a:t>
            </a:r>
          </a:p>
          <a:p>
            <a:pPr marL="0" indent="0" algn="just">
              <a:lnSpc>
                <a:spcPct val="120000"/>
              </a:lnSpc>
              <a:spcBef>
                <a:spcPts val="0"/>
              </a:spcBef>
              <a:buClrTx/>
              <a:buNone/>
            </a:pPr>
            <a:r>
              <a:rPr lang="en-US" sz="2500" dirty="0">
                <a:solidFill>
                  <a:schemeClr val="tx1"/>
                </a:solidFill>
              </a:rPr>
              <a:t>iii) Behaviours that increase harm include: Using other drugs to bring on a “comedown”, Excessive intake of alcohol (dehydrating) and/or water in order to cool down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9471141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400" b="1" dirty="0">
                <a:solidFill>
                  <a:srgbClr val="0070C0"/>
                </a:solidFill>
              </a:rPr>
              <a:t>OTC AND PRESCRIPTION DRUGS</a:t>
            </a:r>
          </a:p>
          <a:p>
            <a:pPr marL="0" indent="0" algn="just">
              <a:lnSpc>
                <a:spcPct val="120000"/>
              </a:lnSpc>
              <a:spcBef>
                <a:spcPts val="0"/>
              </a:spcBef>
              <a:buClrTx/>
              <a:buNone/>
            </a:pPr>
            <a:r>
              <a:rPr lang="en-US" sz="2500" dirty="0">
                <a:solidFill>
                  <a:schemeClr val="tx1"/>
                </a:solidFill>
              </a:rPr>
              <a:t>Three types of prescription drugs abused most include:</a:t>
            </a:r>
          </a:p>
          <a:p>
            <a:pPr marL="0" indent="0" algn="just">
              <a:lnSpc>
                <a:spcPct val="120000"/>
              </a:lnSpc>
              <a:spcBef>
                <a:spcPts val="0"/>
              </a:spcBef>
              <a:buClrTx/>
              <a:buNone/>
            </a:pPr>
            <a:r>
              <a:rPr lang="en-US" sz="2500" dirty="0">
                <a:solidFill>
                  <a:schemeClr val="tx1"/>
                </a:solidFill>
              </a:rPr>
              <a:t>1) Opioids e.g. morphine and pethidine prescribed for pain relief</a:t>
            </a:r>
          </a:p>
          <a:p>
            <a:pPr marL="0" indent="0" algn="just">
              <a:lnSpc>
                <a:spcPct val="120000"/>
              </a:lnSpc>
              <a:spcBef>
                <a:spcPts val="0"/>
              </a:spcBef>
              <a:buClrTx/>
              <a:buNone/>
            </a:pPr>
            <a:r>
              <a:rPr lang="en-US" sz="2500" dirty="0">
                <a:solidFill>
                  <a:schemeClr val="tx1"/>
                </a:solidFill>
              </a:rPr>
              <a:t>2) CNS depressants—barbiturates and benzodiazepines prescribed for anxiety or sleep problems (often referred to as sedatives or tranquilizers)</a:t>
            </a:r>
          </a:p>
          <a:p>
            <a:pPr marL="0" indent="0" algn="just">
              <a:lnSpc>
                <a:spcPct val="120000"/>
              </a:lnSpc>
              <a:spcBef>
                <a:spcPts val="0"/>
              </a:spcBef>
              <a:buClrTx/>
              <a:buNone/>
            </a:pPr>
            <a:r>
              <a:rPr lang="en-US" sz="2500" dirty="0">
                <a:solidFill>
                  <a:schemeClr val="tx1"/>
                </a:solidFill>
              </a:rPr>
              <a:t>3) Stimulants — prescribed for attention - deficit hyperactivity disorder (ADHD), the sleep disorder narcolepsy, or obesity.</a:t>
            </a:r>
          </a:p>
          <a:p>
            <a:pPr algn="just">
              <a:lnSpc>
                <a:spcPct val="120000"/>
              </a:lnSpc>
              <a:spcBef>
                <a:spcPts val="0"/>
              </a:spcBef>
              <a:buClrTx/>
              <a:buFont typeface="Wingdings" panose="05000000000000000000" pitchFamily="2" charset="2"/>
              <a:buChar char="q"/>
            </a:pPr>
            <a:r>
              <a:rPr lang="en-US" sz="2600" dirty="0">
                <a:solidFill>
                  <a:schemeClr val="tx1"/>
                </a:solidFill>
              </a:rPr>
              <a:t>Commonly abused classes of prescription drugs include opioids (for pain), central nervous system (CNS) depressants (for anxiety and sleep disorders), and stimulants (for ADHD and narcolepsy).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2736156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DEPRESSANTS</a:t>
            </a:r>
          </a:p>
          <a:p>
            <a:pPr algn="just">
              <a:lnSpc>
                <a:spcPct val="120000"/>
              </a:lnSpc>
              <a:spcBef>
                <a:spcPts val="0"/>
              </a:spcBef>
              <a:buClrTx/>
              <a:buFont typeface="Wingdings" panose="05000000000000000000" pitchFamily="2" charset="2"/>
              <a:buChar char="q"/>
            </a:pPr>
            <a:r>
              <a:rPr lang="en-US" sz="2400" dirty="0">
                <a:solidFill>
                  <a:schemeClr val="tx1"/>
                </a:solidFill>
              </a:rPr>
              <a:t>Depressants include barbiturates (e.g. </a:t>
            </a:r>
            <a:r>
              <a:rPr lang="en-US" sz="2400" dirty="0" err="1">
                <a:solidFill>
                  <a:schemeClr val="tx1"/>
                </a:solidFill>
              </a:rPr>
              <a:t>phenobarbitone</a:t>
            </a:r>
            <a:r>
              <a:rPr lang="en-US" sz="2400" dirty="0">
                <a:solidFill>
                  <a:schemeClr val="tx1"/>
                </a:solidFill>
              </a:rPr>
              <a:t>), benzodiazepines (e.g. Valium) and sleep Medications</a:t>
            </a:r>
          </a:p>
          <a:p>
            <a:pPr marL="0" indent="0" algn="just">
              <a:lnSpc>
                <a:spcPct val="120000"/>
              </a:lnSpc>
              <a:spcBef>
                <a:spcPts val="0"/>
              </a:spcBef>
              <a:buClrTx/>
              <a:buNone/>
            </a:pPr>
            <a:r>
              <a:rPr lang="en-US" sz="2400" b="1" dirty="0">
                <a:solidFill>
                  <a:schemeClr val="tx1"/>
                </a:solidFill>
              </a:rPr>
              <a:t>Intoxication Effects</a:t>
            </a:r>
          </a:p>
          <a:p>
            <a:pPr algn="just">
              <a:lnSpc>
                <a:spcPct val="120000"/>
              </a:lnSpc>
              <a:spcBef>
                <a:spcPts val="0"/>
              </a:spcBef>
              <a:buClrTx/>
              <a:buFont typeface="Wingdings" panose="05000000000000000000" pitchFamily="2" charset="2"/>
              <a:buChar char="q"/>
            </a:pPr>
            <a:r>
              <a:rPr lang="en-US" sz="2400" dirty="0">
                <a:solidFill>
                  <a:schemeClr val="tx1"/>
                </a:solidFill>
              </a:rPr>
              <a:t>Sedation/drowsiness, reduced anxiety, feelings of well-being, lowered inhibitions, slurred speech, poor concentration, confusion, dizziness, impaired coordination and memory </a:t>
            </a:r>
          </a:p>
          <a:p>
            <a:pPr marL="0" indent="0" algn="just">
              <a:lnSpc>
                <a:spcPct val="120000"/>
              </a:lnSpc>
              <a:spcBef>
                <a:spcPts val="0"/>
              </a:spcBef>
              <a:buClrTx/>
              <a:buNone/>
            </a:pPr>
            <a:r>
              <a:rPr lang="en-US" sz="2400" b="1" dirty="0">
                <a:solidFill>
                  <a:schemeClr val="tx1"/>
                </a:solidFill>
              </a:rPr>
              <a:t>Potential Health Consequences</a:t>
            </a:r>
          </a:p>
          <a:p>
            <a:pPr algn="just">
              <a:lnSpc>
                <a:spcPct val="120000"/>
              </a:lnSpc>
              <a:spcBef>
                <a:spcPts val="0"/>
              </a:spcBef>
              <a:buClrTx/>
              <a:buFont typeface="Wingdings" panose="05000000000000000000" pitchFamily="2" charset="2"/>
              <a:buChar char="q"/>
            </a:pPr>
            <a:r>
              <a:rPr lang="en-US" sz="2400" dirty="0">
                <a:solidFill>
                  <a:schemeClr val="tx1"/>
                </a:solidFill>
              </a:rPr>
              <a:t>Lowered blood pressure, slowed breathing, tolerance, withdrawal, addiction; increased risk of respiratory distress and death when combined with alcohol</a:t>
            </a:r>
          </a:p>
          <a:p>
            <a:pPr algn="just">
              <a:lnSpc>
                <a:spcPct val="120000"/>
              </a:lnSpc>
              <a:spcBef>
                <a:spcPts val="0"/>
              </a:spcBef>
              <a:buClrTx/>
              <a:buFont typeface="Wingdings" panose="05000000000000000000" pitchFamily="2" charset="2"/>
              <a:buChar char="q"/>
            </a:pPr>
            <a:r>
              <a:rPr lang="en-US" sz="2400" dirty="0">
                <a:solidFill>
                  <a:schemeClr val="tx1"/>
                </a:solidFill>
              </a:rPr>
              <a:t>Euphoria, unusual excitement, fever, irritability/life-threatening withdrawal in chronic users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949513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dirty="0">
                <a:solidFill>
                  <a:schemeClr val="tx1"/>
                </a:solidFill>
              </a:rPr>
              <a:t>OPIATES AND MORPHINE DERIVATIVES</a:t>
            </a:r>
          </a:p>
          <a:p>
            <a:pPr algn="just">
              <a:lnSpc>
                <a:spcPct val="120000"/>
              </a:lnSpc>
              <a:spcBef>
                <a:spcPts val="0"/>
              </a:spcBef>
              <a:buClrTx/>
              <a:buFont typeface="Wingdings" panose="05000000000000000000" pitchFamily="2" charset="2"/>
              <a:buChar char="q"/>
            </a:pPr>
            <a:r>
              <a:rPr lang="en-US" sz="2200" dirty="0">
                <a:solidFill>
                  <a:schemeClr val="tx1"/>
                </a:solidFill>
              </a:rPr>
              <a:t>These include codeine, morphine, methadone and pethidine</a:t>
            </a:r>
          </a:p>
          <a:p>
            <a:pPr marL="0" indent="0" algn="just">
              <a:lnSpc>
                <a:spcPct val="120000"/>
              </a:lnSpc>
              <a:spcBef>
                <a:spcPts val="0"/>
              </a:spcBef>
              <a:buClrTx/>
              <a:buNone/>
            </a:pPr>
            <a:r>
              <a:rPr lang="en-US" sz="2200" b="1" dirty="0">
                <a:solidFill>
                  <a:schemeClr val="tx1"/>
                </a:solidFill>
              </a:rPr>
              <a:t>Intoxication Effects</a:t>
            </a:r>
          </a:p>
          <a:p>
            <a:pPr algn="just">
              <a:lnSpc>
                <a:spcPct val="120000"/>
              </a:lnSpc>
              <a:spcBef>
                <a:spcPts val="0"/>
              </a:spcBef>
              <a:buClrTx/>
              <a:buFont typeface="Wingdings" panose="05000000000000000000" pitchFamily="2" charset="2"/>
              <a:buChar char="q"/>
            </a:pPr>
            <a:r>
              <a:rPr lang="en-US" sz="2200" dirty="0">
                <a:solidFill>
                  <a:schemeClr val="tx1"/>
                </a:solidFill>
              </a:rPr>
              <a:t>Pain relief, euphoria, drowsiness, sedation, weakness, dizziness, nausea, impaired coordination, confusion, dry mouth, itching, sweating, clammy skin, constipation</a:t>
            </a:r>
          </a:p>
          <a:p>
            <a:pPr marL="0" indent="0" algn="just">
              <a:lnSpc>
                <a:spcPct val="120000"/>
              </a:lnSpc>
              <a:spcBef>
                <a:spcPts val="0"/>
              </a:spcBef>
              <a:buClrTx/>
              <a:buNone/>
            </a:pPr>
            <a:r>
              <a:rPr lang="en-US" sz="2500" b="1" dirty="0">
                <a:solidFill>
                  <a:schemeClr val="tx1"/>
                </a:solidFill>
              </a:rPr>
              <a:t>Potential Health Consequences</a:t>
            </a:r>
          </a:p>
          <a:p>
            <a:pPr algn="just">
              <a:lnSpc>
                <a:spcPct val="120000"/>
              </a:lnSpc>
              <a:spcBef>
                <a:spcPts val="0"/>
              </a:spcBef>
              <a:buClrTx/>
              <a:buFont typeface="Wingdings" panose="05000000000000000000" pitchFamily="2" charset="2"/>
              <a:buChar char="q"/>
            </a:pPr>
            <a:r>
              <a:rPr lang="en-US" sz="2500" dirty="0">
                <a:solidFill>
                  <a:schemeClr val="tx1"/>
                </a:solidFill>
              </a:rPr>
              <a:t>Slowed or arrested breathing, lowered pulse and blood pressure, tolerance, addiction, unconsciousness, coma, death; risk of death increased when combined with alcohol or other CNS depressants</a:t>
            </a:r>
          </a:p>
          <a:p>
            <a:pPr marL="0" indent="0" algn="just">
              <a:lnSpc>
                <a:spcPct val="120000"/>
              </a:lnSpc>
              <a:spcBef>
                <a:spcPts val="0"/>
              </a:spcBef>
              <a:buClrTx/>
              <a:buNone/>
            </a:pPr>
            <a:r>
              <a:rPr lang="en-GB" sz="2600" b="1" dirty="0">
                <a:solidFill>
                  <a:schemeClr val="tx1"/>
                </a:solidFill>
              </a:rPr>
              <a:t>Other prescribed drugs abused:</a:t>
            </a:r>
          </a:p>
          <a:p>
            <a:pPr algn="just">
              <a:lnSpc>
                <a:spcPct val="120000"/>
              </a:lnSpc>
              <a:spcBef>
                <a:spcPts val="0"/>
              </a:spcBef>
              <a:buClrTx/>
              <a:buFont typeface="Wingdings" panose="05000000000000000000" pitchFamily="2" charset="2"/>
              <a:buChar char="q"/>
            </a:pPr>
            <a:r>
              <a:rPr lang="en-US" sz="2600" dirty="0">
                <a:solidFill>
                  <a:schemeClr val="tx1"/>
                </a:solidFill>
              </a:rPr>
              <a:t>ANABOLIC STEROIDS</a:t>
            </a:r>
          </a:p>
          <a:p>
            <a:pPr algn="just">
              <a:lnSpc>
                <a:spcPct val="120000"/>
              </a:lnSpc>
              <a:spcBef>
                <a:spcPts val="0"/>
              </a:spcBef>
              <a:buClrTx/>
              <a:buFont typeface="Wingdings" panose="05000000000000000000" pitchFamily="2" charset="2"/>
              <a:buChar char="q"/>
            </a:pPr>
            <a:r>
              <a:rPr lang="en-US" sz="2600" dirty="0">
                <a:solidFill>
                  <a:schemeClr val="tx1"/>
                </a:solidFill>
              </a:rPr>
              <a:t>TRANQUILLIZERS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250687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400" b="1" dirty="0">
                <a:solidFill>
                  <a:srgbClr val="0070C0"/>
                </a:solidFill>
              </a:rPr>
              <a:t>PREVENTION AND CONTROL OF DRUG AND SUBSTANCE ABUSE</a:t>
            </a:r>
          </a:p>
          <a:p>
            <a:pPr marL="0" indent="0" algn="ctr">
              <a:lnSpc>
                <a:spcPct val="120000"/>
              </a:lnSpc>
              <a:spcBef>
                <a:spcPts val="0"/>
              </a:spcBef>
              <a:buClrTx/>
              <a:buNone/>
            </a:pPr>
            <a:r>
              <a:rPr lang="en-US" sz="2400" b="1" u="sng" dirty="0">
                <a:solidFill>
                  <a:schemeClr val="tx1"/>
                </a:solidFill>
              </a:rPr>
              <a:t>Primordial</a:t>
            </a:r>
          </a:p>
          <a:p>
            <a:pPr marL="0" indent="0" algn="just">
              <a:lnSpc>
                <a:spcPct val="120000"/>
              </a:lnSpc>
              <a:spcBef>
                <a:spcPts val="0"/>
              </a:spcBef>
              <a:buClrTx/>
              <a:buNone/>
            </a:pPr>
            <a:r>
              <a:rPr lang="en-US" sz="2400" u="sng" dirty="0">
                <a:solidFill>
                  <a:schemeClr val="tx1"/>
                </a:solidFill>
              </a:rPr>
              <a:t>1) Policy Formulation</a:t>
            </a:r>
          </a:p>
          <a:p>
            <a:pPr algn="just">
              <a:lnSpc>
                <a:spcPct val="120000"/>
              </a:lnSpc>
              <a:spcBef>
                <a:spcPts val="0"/>
              </a:spcBef>
              <a:buClrTx/>
              <a:buFont typeface="Wingdings" panose="05000000000000000000" pitchFamily="2" charset="2"/>
              <a:buChar char="q"/>
            </a:pPr>
            <a:r>
              <a:rPr lang="en-US" sz="2400" dirty="0">
                <a:solidFill>
                  <a:schemeClr val="tx1"/>
                </a:solidFill>
              </a:rPr>
              <a:t>Policies and procedures ensure that a point of view held by the governing body of an organization is translated into steps that result in an outcome compatible with that view. </a:t>
            </a:r>
          </a:p>
          <a:p>
            <a:pPr marL="0" indent="0" algn="just">
              <a:lnSpc>
                <a:spcPct val="120000"/>
              </a:lnSpc>
              <a:spcBef>
                <a:spcPts val="0"/>
              </a:spcBef>
              <a:buClrTx/>
              <a:buNone/>
            </a:pPr>
            <a:r>
              <a:rPr lang="en-US" sz="2400" dirty="0">
                <a:solidFill>
                  <a:schemeClr val="tx1"/>
                </a:solidFill>
              </a:rPr>
              <a:t>Examples of Polices</a:t>
            </a:r>
          </a:p>
          <a:p>
            <a:pPr marL="0" indent="0" algn="just">
              <a:lnSpc>
                <a:spcPct val="120000"/>
              </a:lnSpc>
              <a:spcBef>
                <a:spcPts val="0"/>
              </a:spcBef>
              <a:buClrTx/>
              <a:buNone/>
            </a:pPr>
            <a:r>
              <a:rPr lang="en-US" sz="2400" dirty="0">
                <a:solidFill>
                  <a:schemeClr val="tx1"/>
                </a:solidFill>
              </a:rPr>
              <a:t>I. Various government policies</a:t>
            </a:r>
          </a:p>
          <a:p>
            <a:pPr marL="0" indent="0" algn="just">
              <a:lnSpc>
                <a:spcPct val="120000"/>
              </a:lnSpc>
              <a:spcBef>
                <a:spcPts val="0"/>
              </a:spcBef>
              <a:buClrTx/>
              <a:buNone/>
            </a:pPr>
            <a:r>
              <a:rPr lang="en-US" sz="2400" dirty="0">
                <a:solidFill>
                  <a:schemeClr val="tx1"/>
                </a:solidFill>
              </a:rPr>
              <a:t>II. Various organization policies</a:t>
            </a:r>
          </a:p>
          <a:p>
            <a:pPr marL="0" indent="0" algn="just">
              <a:lnSpc>
                <a:spcPct val="120000"/>
              </a:lnSpc>
              <a:spcBef>
                <a:spcPts val="0"/>
              </a:spcBef>
              <a:buClrTx/>
              <a:buNone/>
            </a:pPr>
            <a:r>
              <a:rPr lang="en-US" sz="2400" dirty="0">
                <a:solidFill>
                  <a:schemeClr val="tx1"/>
                </a:solidFill>
              </a:rPr>
              <a:t>III. Sub-sector workplace policy on HIV and AIDS, 2006</a:t>
            </a:r>
          </a:p>
          <a:p>
            <a:pPr marL="0" indent="0" algn="just">
              <a:lnSpc>
                <a:spcPct val="120000"/>
              </a:lnSpc>
              <a:spcBef>
                <a:spcPts val="0"/>
              </a:spcBef>
              <a:buClrTx/>
              <a:buNone/>
            </a:pPr>
            <a:r>
              <a:rPr lang="en-US" sz="2400" dirty="0">
                <a:solidFill>
                  <a:schemeClr val="tx1"/>
                </a:solidFill>
              </a:rPr>
              <a:t>IV. Workplace Counselling Policy 2008</a:t>
            </a:r>
          </a:p>
          <a:p>
            <a:pPr marL="0" indent="0" algn="just">
              <a:lnSpc>
                <a:spcPct val="120000"/>
              </a:lnSpc>
              <a:spcBef>
                <a:spcPts val="0"/>
              </a:spcBef>
              <a:buClrTx/>
              <a:buNone/>
            </a:pPr>
            <a:r>
              <a:rPr lang="en-US" sz="2400" dirty="0">
                <a:solidFill>
                  <a:schemeClr val="tx1"/>
                </a:solidFill>
              </a:rPr>
              <a:t>V. Gender Policy in Education, 2007</a:t>
            </a:r>
          </a:p>
          <a:p>
            <a:pPr marL="0" indent="0" algn="just">
              <a:lnSpc>
                <a:spcPct val="120000"/>
              </a:lnSpc>
              <a:spcBef>
                <a:spcPts val="0"/>
              </a:spcBef>
              <a:buClrTx/>
              <a:buNone/>
            </a:pPr>
            <a:r>
              <a:rPr lang="en-US" sz="2400" dirty="0">
                <a:solidFill>
                  <a:schemeClr val="tx1"/>
                </a:solidFill>
              </a:rPr>
              <a:t>VI. Vision 2030 (social pillar)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9479005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200" b="1" u="sng" dirty="0">
                <a:solidFill>
                  <a:schemeClr val="tx1"/>
                </a:solidFill>
              </a:rPr>
              <a:t>2) Legislation </a:t>
            </a:r>
            <a:r>
              <a:rPr lang="en-US" sz="2200" dirty="0">
                <a:solidFill>
                  <a:schemeClr val="tx1"/>
                </a:solidFill>
              </a:rPr>
              <a:t>– Examples of Laws Regulating Drug and Substance Abuse </a:t>
            </a:r>
          </a:p>
          <a:p>
            <a:pPr marL="0" indent="0" algn="just">
              <a:lnSpc>
                <a:spcPct val="120000"/>
              </a:lnSpc>
              <a:spcBef>
                <a:spcPts val="0"/>
              </a:spcBef>
              <a:buClrTx/>
              <a:buNone/>
            </a:pPr>
            <a:r>
              <a:rPr lang="en-US" sz="2200" dirty="0">
                <a:solidFill>
                  <a:schemeClr val="tx1"/>
                </a:solidFill>
              </a:rPr>
              <a:t>I. Narcotic Drugs and Psychotropic Substances (Control) Act, 1994</a:t>
            </a:r>
          </a:p>
          <a:p>
            <a:pPr marL="0" indent="0" algn="just">
              <a:lnSpc>
                <a:spcPct val="120000"/>
              </a:lnSpc>
              <a:spcBef>
                <a:spcPts val="0"/>
              </a:spcBef>
              <a:buClrTx/>
              <a:buNone/>
            </a:pPr>
            <a:r>
              <a:rPr lang="en-US" sz="2200" dirty="0">
                <a:solidFill>
                  <a:schemeClr val="tx1"/>
                </a:solidFill>
              </a:rPr>
              <a:t>II. Tobacco Control Act, 2007</a:t>
            </a:r>
          </a:p>
          <a:p>
            <a:pPr marL="0" indent="0" algn="just">
              <a:lnSpc>
                <a:spcPct val="120000"/>
              </a:lnSpc>
              <a:spcBef>
                <a:spcPts val="0"/>
              </a:spcBef>
              <a:buClrTx/>
              <a:buNone/>
            </a:pPr>
            <a:r>
              <a:rPr lang="en-US" sz="2200" dirty="0">
                <a:solidFill>
                  <a:schemeClr val="tx1"/>
                </a:solidFill>
              </a:rPr>
              <a:t>III. The Compounding of Potable Spirits Act (Cap 123)</a:t>
            </a:r>
          </a:p>
          <a:p>
            <a:pPr marL="0" indent="0" algn="just">
              <a:lnSpc>
                <a:spcPct val="120000"/>
              </a:lnSpc>
              <a:spcBef>
                <a:spcPts val="0"/>
              </a:spcBef>
              <a:buClrTx/>
              <a:buNone/>
            </a:pPr>
            <a:r>
              <a:rPr lang="en-US" sz="2200" dirty="0">
                <a:solidFill>
                  <a:schemeClr val="tx1"/>
                </a:solidFill>
              </a:rPr>
              <a:t>IV. The </a:t>
            </a:r>
            <a:r>
              <a:rPr lang="en-US" sz="2200" dirty="0" err="1">
                <a:solidFill>
                  <a:schemeClr val="tx1"/>
                </a:solidFill>
              </a:rPr>
              <a:t>Chang’aa</a:t>
            </a:r>
            <a:r>
              <a:rPr lang="en-US" sz="2200" dirty="0">
                <a:solidFill>
                  <a:schemeClr val="tx1"/>
                </a:solidFill>
              </a:rPr>
              <a:t> Prohibition Act (Cap 70)</a:t>
            </a:r>
          </a:p>
          <a:p>
            <a:pPr marL="0" indent="0" algn="just">
              <a:lnSpc>
                <a:spcPct val="120000"/>
              </a:lnSpc>
              <a:spcBef>
                <a:spcPts val="0"/>
              </a:spcBef>
              <a:buClrTx/>
              <a:buNone/>
            </a:pPr>
            <a:r>
              <a:rPr lang="en-US" sz="2200" dirty="0">
                <a:solidFill>
                  <a:schemeClr val="tx1"/>
                </a:solidFill>
              </a:rPr>
              <a:t>V. The Industrial Alcohol (Possession) Act (Cap 119)</a:t>
            </a:r>
          </a:p>
          <a:p>
            <a:pPr marL="0" indent="0" algn="just">
              <a:lnSpc>
                <a:spcPct val="120000"/>
              </a:lnSpc>
              <a:spcBef>
                <a:spcPts val="0"/>
              </a:spcBef>
              <a:buClrTx/>
              <a:buNone/>
            </a:pPr>
            <a:r>
              <a:rPr lang="en-US" sz="2200" dirty="0">
                <a:solidFill>
                  <a:schemeClr val="tx1"/>
                </a:solidFill>
              </a:rPr>
              <a:t>VI. Methylated Spirits Act (Cap 129)</a:t>
            </a:r>
          </a:p>
          <a:p>
            <a:pPr marL="0" indent="0" algn="just">
              <a:lnSpc>
                <a:spcPct val="120000"/>
              </a:lnSpc>
              <a:spcBef>
                <a:spcPts val="0"/>
              </a:spcBef>
              <a:buClrTx/>
              <a:buNone/>
            </a:pPr>
            <a:r>
              <a:rPr lang="en-US" sz="2200" dirty="0">
                <a:solidFill>
                  <a:schemeClr val="tx1"/>
                </a:solidFill>
              </a:rPr>
              <a:t>VII. Liquor Licensing Act (Cap 121)</a:t>
            </a:r>
          </a:p>
          <a:p>
            <a:pPr marL="0" indent="0" algn="just">
              <a:lnSpc>
                <a:spcPct val="120000"/>
              </a:lnSpc>
              <a:spcBef>
                <a:spcPts val="0"/>
              </a:spcBef>
              <a:buClrTx/>
              <a:buNone/>
            </a:pPr>
            <a:r>
              <a:rPr lang="en-US" sz="2200" dirty="0">
                <a:solidFill>
                  <a:schemeClr val="tx1"/>
                </a:solidFill>
              </a:rPr>
              <a:t>VIII. The Use of Poisonous Substances Act (Cap 245)</a:t>
            </a:r>
          </a:p>
          <a:p>
            <a:pPr marL="0" indent="0" algn="just">
              <a:lnSpc>
                <a:spcPct val="120000"/>
              </a:lnSpc>
              <a:spcBef>
                <a:spcPts val="0"/>
              </a:spcBef>
              <a:buClrTx/>
              <a:buNone/>
            </a:pPr>
            <a:r>
              <a:rPr lang="en-US" sz="2200" dirty="0">
                <a:solidFill>
                  <a:schemeClr val="tx1"/>
                </a:solidFill>
              </a:rPr>
              <a:t>IX. Customs &amp; Excise Tax Act</a:t>
            </a:r>
          </a:p>
          <a:p>
            <a:pPr marL="0" indent="0" algn="just">
              <a:lnSpc>
                <a:spcPct val="120000"/>
              </a:lnSpc>
              <a:spcBef>
                <a:spcPts val="0"/>
              </a:spcBef>
              <a:buClrTx/>
              <a:buNone/>
            </a:pPr>
            <a:r>
              <a:rPr lang="en-US" sz="2200" dirty="0">
                <a:solidFill>
                  <a:schemeClr val="tx1"/>
                </a:solidFill>
              </a:rPr>
              <a:t>X. The Pharmacy and Poisons Act (Cap 244)</a:t>
            </a:r>
          </a:p>
          <a:p>
            <a:pPr marL="0" indent="0" algn="just">
              <a:lnSpc>
                <a:spcPct val="120000"/>
              </a:lnSpc>
              <a:spcBef>
                <a:spcPts val="0"/>
              </a:spcBef>
              <a:buClrTx/>
              <a:buNone/>
            </a:pPr>
            <a:r>
              <a:rPr lang="en-US" sz="2200" dirty="0">
                <a:solidFill>
                  <a:schemeClr val="tx1"/>
                </a:solidFill>
              </a:rPr>
              <a:t>XI. The Food Drugs and Chemical Substances Act (Cap 254)</a:t>
            </a:r>
          </a:p>
          <a:p>
            <a:pPr marL="0" indent="0" algn="just">
              <a:lnSpc>
                <a:spcPct val="120000"/>
              </a:lnSpc>
              <a:spcBef>
                <a:spcPts val="0"/>
              </a:spcBef>
              <a:buClrTx/>
              <a:buNone/>
            </a:pPr>
            <a:r>
              <a:rPr lang="en-US" sz="2200" dirty="0">
                <a:solidFill>
                  <a:schemeClr val="tx1"/>
                </a:solidFill>
              </a:rPr>
              <a:t>XII. The Standards Act (Cap 496)</a:t>
            </a:r>
          </a:p>
          <a:p>
            <a:pPr marL="0" indent="0" algn="just">
              <a:lnSpc>
                <a:spcPct val="120000"/>
              </a:lnSpc>
              <a:spcBef>
                <a:spcPts val="0"/>
              </a:spcBef>
              <a:buClrTx/>
              <a:buNone/>
            </a:pPr>
            <a:r>
              <a:rPr lang="en-US" sz="2200" dirty="0">
                <a:solidFill>
                  <a:schemeClr val="tx1"/>
                </a:solidFill>
              </a:rPr>
              <a:t>XIII. The Public Health Act (Cap 242)</a:t>
            </a:r>
          </a:p>
          <a:p>
            <a:pPr marL="0" indent="0" algn="just">
              <a:lnSpc>
                <a:spcPct val="120000"/>
              </a:lnSpc>
              <a:spcBef>
                <a:spcPts val="0"/>
              </a:spcBef>
              <a:buClrTx/>
              <a:buNone/>
            </a:pPr>
            <a:r>
              <a:rPr lang="en-US" sz="2200" dirty="0">
                <a:solidFill>
                  <a:schemeClr val="tx1"/>
                </a:solidFill>
              </a:rPr>
              <a:t>XIV. The Trade Descriptions Act (Cap 505)</a:t>
            </a:r>
          </a:p>
          <a:p>
            <a:pPr marL="0" indent="0" algn="just">
              <a:lnSpc>
                <a:spcPct val="120000"/>
              </a:lnSpc>
              <a:spcBef>
                <a:spcPts val="0"/>
              </a:spcBef>
              <a:buClrTx/>
              <a:buNone/>
            </a:pPr>
            <a:r>
              <a:rPr lang="en-US" sz="2200" dirty="0">
                <a:solidFill>
                  <a:schemeClr val="tx1"/>
                </a:solidFill>
              </a:rPr>
              <a:t>XV. Weights and Measures Act (Cap 513)</a:t>
            </a:r>
          </a:p>
          <a:p>
            <a:pPr marL="0" indent="0" algn="just">
              <a:lnSpc>
                <a:spcPct val="120000"/>
              </a:lnSpc>
              <a:spcBef>
                <a:spcPts val="0"/>
              </a:spcBef>
              <a:buClrTx/>
              <a:buNone/>
            </a:pPr>
            <a:r>
              <a:rPr lang="en-US" sz="2200" dirty="0">
                <a:solidFill>
                  <a:schemeClr val="tx1"/>
                </a:solidFill>
              </a:rPr>
              <a:t>XVI. Foods, Drugs and Chemical Substances Act Cap 254</a:t>
            </a:r>
          </a:p>
          <a:p>
            <a:pPr marL="0" indent="0" algn="just">
              <a:lnSpc>
                <a:spcPct val="120000"/>
              </a:lnSpc>
              <a:spcBef>
                <a:spcPts val="0"/>
              </a:spcBef>
              <a:buClrTx/>
              <a:buNone/>
            </a:pPr>
            <a:r>
              <a:rPr lang="en-US" sz="2200" dirty="0">
                <a:solidFill>
                  <a:schemeClr val="tx1"/>
                </a:solidFill>
              </a:rPr>
              <a:t>XVII. Environmental Management &amp; Coordination Act, 1999 (S78)</a:t>
            </a:r>
          </a:p>
          <a:p>
            <a:pPr marL="0" indent="0" algn="just">
              <a:lnSpc>
                <a:spcPct val="120000"/>
              </a:lnSpc>
              <a:spcBef>
                <a:spcPts val="0"/>
              </a:spcBef>
              <a:buClrTx/>
              <a:buNone/>
            </a:pPr>
            <a:r>
              <a:rPr lang="en-US" sz="2200" dirty="0">
                <a:solidFill>
                  <a:schemeClr val="tx1"/>
                </a:solidFill>
              </a:rPr>
              <a:t>XVIII. The Service Commissions Act Cap 185</a:t>
            </a:r>
          </a:p>
          <a:p>
            <a:pPr marL="0" indent="0" algn="just">
              <a:lnSpc>
                <a:spcPct val="120000"/>
              </a:lnSpc>
              <a:spcBef>
                <a:spcPts val="0"/>
              </a:spcBef>
              <a:buClrTx/>
              <a:buNone/>
            </a:pPr>
            <a:r>
              <a:rPr lang="en-US" sz="2200" dirty="0">
                <a:solidFill>
                  <a:schemeClr val="tx1"/>
                </a:solidFill>
              </a:rPr>
              <a:t>XIX. The Sexual Offences Act 3 of 2006</a:t>
            </a:r>
          </a:p>
          <a:p>
            <a:pPr marL="0" indent="0" algn="just">
              <a:lnSpc>
                <a:spcPct val="120000"/>
              </a:lnSpc>
              <a:spcBef>
                <a:spcPts val="0"/>
              </a:spcBef>
              <a:buClrTx/>
              <a:buNone/>
            </a:pPr>
            <a:r>
              <a:rPr lang="en-US" sz="2200" dirty="0">
                <a:solidFill>
                  <a:schemeClr val="tx1"/>
                </a:solidFill>
              </a:rPr>
              <a:t>XX. The HIV and AIDS Prevention and Control Act 14 of 2006</a:t>
            </a:r>
          </a:p>
          <a:p>
            <a:pPr marL="0" indent="0" algn="just">
              <a:lnSpc>
                <a:spcPct val="120000"/>
              </a:lnSpc>
              <a:spcBef>
                <a:spcPts val="0"/>
              </a:spcBef>
              <a:buClrTx/>
              <a:buNone/>
            </a:pPr>
            <a:r>
              <a:rPr lang="en-US" sz="2200" dirty="0">
                <a:solidFill>
                  <a:schemeClr val="tx1"/>
                </a:solidFill>
              </a:rPr>
              <a:t>XXI. The Mental Health Act Cap 248</a:t>
            </a:r>
          </a:p>
          <a:p>
            <a:pPr marL="0" indent="0" algn="just">
              <a:lnSpc>
                <a:spcPct val="120000"/>
              </a:lnSpc>
              <a:spcBef>
                <a:spcPts val="0"/>
              </a:spcBef>
              <a:buClrTx/>
              <a:buNone/>
            </a:pPr>
            <a:r>
              <a:rPr lang="en-US" sz="2200" dirty="0">
                <a:solidFill>
                  <a:schemeClr val="tx1"/>
                </a:solidFill>
              </a:rPr>
              <a:t>XXII. Public Officers Ethics Act</a:t>
            </a:r>
          </a:p>
          <a:p>
            <a:pPr marL="0" indent="0" algn="just">
              <a:lnSpc>
                <a:spcPct val="120000"/>
              </a:lnSpc>
              <a:spcBef>
                <a:spcPts val="0"/>
              </a:spcBef>
              <a:buClrTx/>
              <a:buNone/>
            </a:pPr>
            <a:r>
              <a:rPr lang="en-US" sz="2200" dirty="0">
                <a:solidFill>
                  <a:schemeClr val="tx1"/>
                </a:solidFill>
              </a:rPr>
              <a:t>XXIII. Vocational, rehabilitation and employment (disabled persons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79325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92500" lnSpcReduction="20000"/>
          </a:bodyPr>
          <a:lstStyle/>
          <a:p>
            <a:pPr marL="0" indent="0" algn="ctr">
              <a:lnSpc>
                <a:spcPct val="120000"/>
              </a:lnSpc>
              <a:spcBef>
                <a:spcPts val="0"/>
              </a:spcBef>
              <a:buClrTx/>
              <a:buNone/>
            </a:pPr>
            <a:r>
              <a:rPr lang="en-US" sz="2400" b="1" u="sng" dirty="0">
                <a:solidFill>
                  <a:schemeClr val="tx1"/>
                </a:solidFill>
                <a:effectLst>
                  <a:outerShdw blurRad="38100" dist="38100" dir="2700000" algn="tl">
                    <a:srgbClr val="000000">
                      <a:alpha val="43137"/>
                    </a:srgbClr>
                  </a:outerShdw>
                </a:effectLst>
              </a:rPr>
              <a:t>Primary Prevention</a:t>
            </a:r>
          </a:p>
          <a:p>
            <a:pPr algn="just">
              <a:lnSpc>
                <a:spcPct val="120000"/>
              </a:lnSpc>
              <a:spcBef>
                <a:spcPts val="0"/>
              </a:spcBef>
              <a:buClrTx/>
              <a:buFont typeface="Wingdings" panose="05000000000000000000" pitchFamily="2" charset="2"/>
              <a:buChar char="q"/>
            </a:pPr>
            <a:r>
              <a:rPr lang="en-US" sz="2400" dirty="0">
                <a:solidFill>
                  <a:schemeClr val="tx1"/>
                </a:solidFill>
              </a:rPr>
              <a:t>A way of preventing initiation of psychoactive substance use or delaying the age at which use begins</a:t>
            </a:r>
          </a:p>
          <a:p>
            <a:pPr algn="just">
              <a:lnSpc>
                <a:spcPct val="120000"/>
              </a:lnSpc>
              <a:spcBef>
                <a:spcPts val="0"/>
              </a:spcBef>
              <a:buClrTx/>
              <a:buFont typeface="Wingdings" panose="05000000000000000000" pitchFamily="2" charset="2"/>
              <a:buChar char="q"/>
            </a:pPr>
            <a:r>
              <a:rPr lang="en-US" sz="2400" dirty="0">
                <a:solidFill>
                  <a:schemeClr val="tx1"/>
                </a:solidFill>
              </a:rPr>
              <a:t>Factors that increase individual risk for substance use are known as risk factors and those that decrease the risk are called protective factors.</a:t>
            </a:r>
          </a:p>
          <a:p>
            <a:pPr algn="just">
              <a:lnSpc>
                <a:spcPct val="120000"/>
              </a:lnSpc>
              <a:spcBef>
                <a:spcPts val="0"/>
              </a:spcBef>
              <a:buClrTx/>
              <a:buFont typeface="Wingdings" panose="05000000000000000000" pitchFamily="2" charset="2"/>
              <a:buChar char="q"/>
            </a:pPr>
            <a:r>
              <a:rPr lang="en-US" sz="2400" dirty="0">
                <a:solidFill>
                  <a:schemeClr val="tx1"/>
                </a:solidFill>
              </a:rPr>
              <a:t>Risk factors have a tendency to push an individual toward using substances while protective factors do the opposite. Identifying the risk and protective factors for substance use in a community is an important step in determining how one can respond to this problem. </a:t>
            </a:r>
          </a:p>
          <a:p>
            <a:pPr marL="0" indent="0" algn="just">
              <a:lnSpc>
                <a:spcPct val="120000"/>
              </a:lnSpc>
              <a:spcBef>
                <a:spcPts val="0"/>
              </a:spcBef>
              <a:buClrTx/>
              <a:buNone/>
            </a:pPr>
            <a:r>
              <a:rPr lang="en-US" sz="2400" dirty="0">
                <a:solidFill>
                  <a:schemeClr val="tx1"/>
                </a:solidFill>
              </a:rPr>
              <a:t>Approaches (Strategies)</a:t>
            </a:r>
          </a:p>
          <a:p>
            <a:pPr marL="0" indent="0" algn="just">
              <a:lnSpc>
                <a:spcPct val="120000"/>
              </a:lnSpc>
              <a:spcBef>
                <a:spcPts val="0"/>
              </a:spcBef>
              <a:buClrTx/>
              <a:buNone/>
            </a:pPr>
            <a:r>
              <a:rPr lang="en-US" sz="2400" dirty="0">
                <a:solidFill>
                  <a:schemeClr val="tx1"/>
                </a:solidFill>
              </a:rPr>
              <a:t>1) Dissemination of Information</a:t>
            </a:r>
          </a:p>
          <a:p>
            <a:pPr marL="0" indent="0" algn="just">
              <a:lnSpc>
                <a:spcPct val="120000"/>
              </a:lnSpc>
              <a:spcBef>
                <a:spcPts val="0"/>
              </a:spcBef>
              <a:buClrTx/>
              <a:buNone/>
            </a:pPr>
            <a:r>
              <a:rPr lang="en-US" sz="2400" dirty="0">
                <a:solidFill>
                  <a:schemeClr val="tx1"/>
                </a:solidFill>
              </a:rPr>
              <a:t>2) Skills Development</a:t>
            </a:r>
          </a:p>
          <a:p>
            <a:pPr marL="0" indent="0" algn="just">
              <a:lnSpc>
                <a:spcPct val="120000"/>
              </a:lnSpc>
              <a:spcBef>
                <a:spcPts val="0"/>
              </a:spcBef>
              <a:buClrTx/>
              <a:buNone/>
            </a:pPr>
            <a:r>
              <a:rPr lang="en-US" sz="2400" dirty="0">
                <a:solidFill>
                  <a:schemeClr val="tx1"/>
                </a:solidFill>
              </a:rPr>
              <a:t>3) The family</a:t>
            </a:r>
          </a:p>
          <a:p>
            <a:pPr marL="0" indent="0" algn="just">
              <a:lnSpc>
                <a:spcPct val="120000"/>
              </a:lnSpc>
              <a:spcBef>
                <a:spcPts val="0"/>
              </a:spcBef>
              <a:buClrTx/>
              <a:buNone/>
            </a:pPr>
            <a:r>
              <a:rPr lang="en-US" sz="2400" dirty="0">
                <a:solidFill>
                  <a:schemeClr val="tx1"/>
                </a:solidFill>
              </a:rPr>
              <a:t>4) Alternative activities and Attachment</a:t>
            </a:r>
          </a:p>
          <a:p>
            <a:pPr marL="0" indent="0" algn="just">
              <a:lnSpc>
                <a:spcPct val="120000"/>
              </a:lnSpc>
              <a:spcBef>
                <a:spcPts val="0"/>
              </a:spcBef>
              <a:buClrTx/>
              <a:buNone/>
            </a:pPr>
            <a:r>
              <a:rPr lang="en-US" sz="2400" dirty="0">
                <a:solidFill>
                  <a:schemeClr val="tx1"/>
                </a:solidFill>
              </a:rPr>
              <a:t>5) Community Based Processes</a:t>
            </a:r>
          </a:p>
          <a:p>
            <a:pPr marL="0" indent="0" algn="just">
              <a:lnSpc>
                <a:spcPct val="120000"/>
              </a:lnSpc>
              <a:spcBef>
                <a:spcPts val="0"/>
              </a:spcBef>
              <a:buClrTx/>
              <a:buNone/>
            </a:pPr>
            <a:r>
              <a:rPr lang="en-US" sz="2400" dirty="0">
                <a:solidFill>
                  <a:schemeClr val="tx1"/>
                </a:solidFill>
              </a:rPr>
              <a:t>6) Environmental Approaches</a:t>
            </a:r>
          </a:p>
          <a:p>
            <a:pPr marL="0" indent="0" algn="just">
              <a:lnSpc>
                <a:spcPct val="120000"/>
              </a:lnSpc>
              <a:spcBef>
                <a:spcPts val="0"/>
              </a:spcBef>
              <a:buClrTx/>
              <a:buNone/>
            </a:pPr>
            <a:r>
              <a:rPr lang="en-US" sz="2400" dirty="0">
                <a:solidFill>
                  <a:schemeClr val="tx1"/>
                </a:solidFill>
              </a:rPr>
              <a:t>7) Problem Identification and Referral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85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77500" lnSpcReduction="20000"/>
          </a:bodyPr>
          <a:lstStyle/>
          <a:p>
            <a:pPr marL="0" indent="0" algn="ctr">
              <a:lnSpc>
                <a:spcPct val="120000"/>
              </a:lnSpc>
              <a:spcBef>
                <a:spcPts val="0"/>
              </a:spcBef>
              <a:buClrTx/>
              <a:buNone/>
            </a:pPr>
            <a:r>
              <a:rPr lang="en-US" sz="2800" b="1" dirty="0">
                <a:solidFill>
                  <a:srgbClr val="00B050"/>
                </a:solidFill>
              </a:rPr>
              <a:t>Key Strategy Principles  </a:t>
            </a:r>
            <a:endParaRPr lang="en-US" sz="2800" dirty="0">
              <a:solidFill>
                <a:schemeClr val="tx1"/>
              </a:solidFill>
            </a:endParaRPr>
          </a:p>
          <a:p>
            <a:pPr marL="0" indent="0" algn="just">
              <a:lnSpc>
                <a:spcPct val="120000"/>
              </a:lnSpc>
              <a:spcBef>
                <a:spcPts val="0"/>
              </a:spcBef>
              <a:buClrTx/>
              <a:buNone/>
            </a:pPr>
            <a:r>
              <a:rPr lang="en-US" sz="2800" dirty="0">
                <a:solidFill>
                  <a:schemeClr val="tx1"/>
                </a:solidFill>
              </a:rPr>
              <a:t>Key strategy principles of international and national </a:t>
            </a:r>
            <a:r>
              <a:rPr lang="en-US" sz="2800" dirty="0" err="1">
                <a:solidFill>
                  <a:schemeClr val="tx1"/>
                </a:solidFill>
              </a:rPr>
              <a:t>OHS</a:t>
            </a:r>
            <a:r>
              <a:rPr lang="en-US" sz="2800" dirty="0">
                <a:solidFill>
                  <a:schemeClr val="tx1"/>
                </a:solidFill>
              </a:rPr>
              <a:t> safety policies are:</a:t>
            </a:r>
          </a:p>
          <a:p>
            <a:pPr marL="514350" indent="-514350" algn="just">
              <a:lnSpc>
                <a:spcPct val="120000"/>
              </a:lnSpc>
              <a:spcBef>
                <a:spcPts val="0"/>
              </a:spcBef>
              <a:buClrTx/>
              <a:buFont typeface="+mj-lt"/>
              <a:buAutoNum type="romanLcPeriod"/>
            </a:pPr>
            <a:r>
              <a:rPr lang="en-US" sz="2800" dirty="0">
                <a:solidFill>
                  <a:schemeClr val="tx1"/>
                </a:solidFill>
              </a:rPr>
              <a:t>Avoidance of hazards (primary prevention)</a:t>
            </a:r>
          </a:p>
          <a:p>
            <a:pPr marL="514350" indent="-514350" algn="just">
              <a:lnSpc>
                <a:spcPct val="120000"/>
              </a:lnSpc>
              <a:spcBef>
                <a:spcPts val="0"/>
              </a:spcBef>
              <a:buClrTx/>
              <a:buFont typeface="+mj-lt"/>
              <a:buAutoNum type="romanLcPeriod"/>
            </a:pPr>
            <a:r>
              <a:rPr lang="en-US" sz="2800" dirty="0">
                <a:solidFill>
                  <a:schemeClr val="tx1"/>
                </a:solidFill>
              </a:rPr>
              <a:t>Safe technology</a:t>
            </a:r>
          </a:p>
          <a:p>
            <a:pPr marL="514350" indent="-514350" algn="just">
              <a:lnSpc>
                <a:spcPct val="120000"/>
              </a:lnSpc>
              <a:spcBef>
                <a:spcPts val="0"/>
              </a:spcBef>
              <a:buClrTx/>
              <a:buFont typeface="+mj-lt"/>
              <a:buAutoNum type="romanLcPeriod"/>
            </a:pPr>
            <a:r>
              <a:rPr lang="en-US" sz="2800" dirty="0">
                <a:solidFill>
                  <a:schemeClr val="tx1"/>
                </a:solidFill>
              </a:rPr>
              <a:t>Optimization of working conditions</a:t>
            </a:r>
          </a:p>
          <a:p>
            <a:pPr marL="514350" indent="-514350" algn="just">
              <a:lnSpc>
                <a:spcPct val="120000"/>
              </a:lnSpc>
              <a:spcBef>
                <a:spcPts val="0"/>
              </a:spcBef>
              <a:buClrTx/>
              <a:buFont typeface="+mj-lt"/>
              <a:buAutoNum type="romanLcPeriod"/>
            </a:pPr>
            <a:r>
              <a:rPr lang="en-US" sz="2800" dirty="0">
                <a:solidFill>
                  <a:schemeClr val="tx1"/>
                </a:solidFill>
              </a:rPr>
              <a:t>Integration of production and health and safety activities</a:t>
            </a:r>
          </a:p>
          <a:p>
            <a:pPr marL="514350" indent="-514350" algn="just">
              <a:lnSpc>
                <a:spcPct val="120000"/>
              </a:lnSpc>
              <a:spcBef>
                <a:spcPts val="0"/>
              </a:spcBef>
              <a:buClrTx/>
              <a:buFont typeface="+mj-lt"/>
              <a:buAutoNum type="romanLcPeriod"/>
            </a:pPr>
            <a:r>
              <a:rPr lang="en-US" sz="2800" dirty="0">
                <a:solidFill>
                  <a:schemeClr val="tx1"/>
                </a:solidFill>
              </a:rPr>
              <a:t>Government’s responsibility, authority and competence in the development and control of working conditions</a:t>
            </a:r>
          </a:p>
          <a:p>
            <a:pPr marL="514350" indent="-514350" algn="just">
              <a:lnSpc>
                <a:spcPct val="120000"/>
              </a:lnSpc>
              <a:spcBef>
                <a:spcPts val="0"/>
              </a:spcBef>
              <a:buClrTx/>
              <a:buFont typeface="+mj-lt"/>
              <a:buAutoNum type="romanLcPeriod"/>
            </a:pPr>
            <a:r>
              <a:rPr lang="en-US" sz="2800" dirty="0">
                <a:solidFill>
                  <a:schemeClr val="tx1"/>
                </a:solidFill>
              </a:rPr>
              <a:t>Primary responsibility of the employer and entrepreneur for health and safety at the workplace</a:t>
            </a:r>
          </a:p>
          <a:p>
            <a:pPr marL="514350" indent="-514350" algn="just">
              <a:lnSpc>
                <a:spcPct val="120000"/>
              </a:lnSpc>
              <a:spcBef>
                <a:spcPts val="0"/>
              </a:spcBef>
              <a:buClrTx/>
              <a:buFont typeface="+mj-lt"/>
              <a:buAutoNum type="romanLcPeriod"/>
            </a:pPr>
            <a:r>
              <a:rPr lang="en-US" sz="2800" dirty="0">
                <a:solidFill>
                  <a:schemeClr val="tx1"/>
                </a:solidFill>
              </a:rPr>
              <a:t>Recognition of employees’ own interest in occupational health and safety</a:t>
            </a:r>
          </a:p>
          <a:p>
            <a:pPr marL="514350" indent="-514350" algn="just">
              <a:lnSpc>
                <a:spcPct val="120000"/>
              </a:lnSpc>
              <a:spcBef>
                <a:spcPts val="0"/>
              </a:spcBef>
              <a:buClrTx/>
              <a:buFont typeface="+mj-lt"/>
              <a:buAutoNum type="romanLcPeriod"/>
            </a:pPr>
            <a:r>
              <a:rPr lang="en-US" sz="2800" dirty="0">
                <a:solidFill>
                  <a:schemeClr val="tx1"/>
                </a:solidFill>
              </a:rPr>
              <a:t>Cooperation and collaboration on an equal basis by employers and workers</a:t>
            </a:r>
          </a:p>
          <a:p>
            <a:pPr marL="514350" indent="-514350" algn="just">
              <a:lnSpc>
                <a:spcPct val="120000"/>
              </a:lnSpc>
              <a:spcBef>
                <a:spcPts val="0"/>
              </a:spcBef>
              <a:buClrTx/>
              <a:buFont typeface="+mj-lt"/>
              <a:buAutoNum type="romanLcPeriod"/>
            </a:pPr>
            <a:r>
              <a:rPr lang="en-US" sz="2800" dirty="0">
                <a:solidFill>
                  <a:schemeClr val="tx1"/>
                </a:solidFill>
              </a:rPr>
              <a:t>Right to participate in decisions concerning one’s own work</a:t>
            </a:r>
          </a:p>
          <a:p>
            <a:pPr marL="514350" indent="-514350" algn="just">
              <a:lnSpc>
                <a:spcPct val="120000"/>
              </a:lnSpc>
              <a:spcBef>
                <a:spcPts val="0"/>
              </a:spcBef>
              <a:buClrTx/>
              <a:buFont typeface="+mj-lt"/>
              <a:buAutoNum type="romanLcPeriod"/>
            </a:pPr>
            <a:r>
              <a:rPr lang="en-US" sz="2800" dirty="0">
                <a:solidFill>
                  <a:schemeClr val="tx1"/>
                </a:solidFill>
              </a:rPr>
              <a:t>Right to know and principle of transparency</a:t>
            </a:r>
          </a:p>
          <a:p>
            <a:pPr marL="514350" indent="-514350" algn="just">
              <a:lnSpc>
                <a:spcPct val="120000"/>
              </a:lnSpc>
              <a:spcBef>
                <a:spcPts val="0"/>
              </a:spcBef>
              <a:buClrTx/>
              <a:buFont typeface="+mj-lt"/>
              <a:buAutoNum type="romanLcPeriod"/>
            </a:pPr>
            <a:r>
              <a:rPr lang="en-US" sz="2800" dirty="0">
                <a:solidFill>
                  <a:schemeClr val="tx1"/>
                </a:solidFill>
              </a:rPr>
              <a:t>Continuous follow-up and development of occupational health and safety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9211253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200" b="1" u="sng" dirty="0">
                <a:solidFill>
                  <a:schemeClr val="tx1"/>
                </a:solidFill>
                <a:effectLst>
                  <a:outerShdw blurRad="38100" dist="38100" dir="2700000" algn="tl">
                    <a:srgbClr val="000000">
                      <a:alpha val="43137"/>
                    </a:srgbClr>
                  </a:outerShdw>
                </a:effectLst>
              </a:rPr>
              <a:t>Secondary Prevention</a:t>
            </a:r>
          </a:p>
          <a:p>
            <a:pPr algn="just">
              <a:lnSpc>
                <a:spcPct val="120000"/>
              </a:lnSpc>
              <a:spcBef>
                <a:spcPts val="0"/>
              </a:spcBef>
              <a:buClrTx/>
              <a:buFont typeface="Wingdings" panose="05000000000000000000" pitchFamily="2" charset="2"/>
              <a:buChar char="q"/>
            </a:pPr>
            <a:r>
              <a:rPr lang="en-US" sz="2200" dirty="0">
                <a:solidFill>
                  <a:schemeClr val="tx1"/>
                </a:solidFill>
              </a:rPr>
              <a:t>Intervention aimed at individuals in the early stages of psychoactive substance use, in order to prevent substance use becoming a problem and thereby limit the degree of damage to the individual</a:t>
            </a:r>
          </a:p>
          <a:p>
            <a:pPr algn="just">
              <a:lnSpc>
                <a:spcPct val="120000"/>
              </a:lnSpc>
              <a:spcBef>
                <a:spcPts val="0"/>
              </a:spcBef>
              <a:buClrTx/>
              <a:buFont typeface="Wingdings" panose="05000000000000000000" pitchFamily="2" charset="2"/>
              <a:buChar char="q"/>
            </a:pPr>
            <a:r>
              <a:rPr lang="en-US" sz="2200" dirty="0">
                <a:solidFill>
                  <a:schemeClr val="tx1"/>
                </a:solidFill>
              </a:rPr>
              <a:t>Secondary prevention focuses on youth who have begun experimentation, use and abuse of drugs (experimentation, occasional and regular use and drug dependency)</a:t>
            </a:r>
          </a:p>
          <a:p>
            <a:pPr algn="just">
              <a:lnSpc>
                <a:spcPct val="120000"/>
              </a:lnSpc>
              <a:spcBef>
                <a:spcPts val="0"/>
              </a:spcBef>
              <a:buClrTx/>
              <a:buFont typeface="Wingdings" panose="05000000000000000000" pitchFamily="2" charset="2"/>
              <a:buChar char="q"/>
            </a:pPr>
            <a:r>
              <a:rPr lang="en-US" sz="2200" dirty="0">
                <a:solidFill>
                  <a:schemeClr val="tx1"/>
                </a:solidFill>
              </a:rPr>
              <a:t>Includes activities related to activities used to change behaviour of individuals who are involved with or suffer from problems related to alcohol and other drug use</a:t>
            </a:r>
          </a:p>
          <a:p>
            <a:pPr algn="just">
              <a:lnSpc>
                <a:spcPct val="120000"/>
              </a:lnSpc>
              <a:spcBef>
                <a:spcPts val="0"/>
              </a:spcBef>
              <a:buClrTx/>
              <a:buFont typeface="Wingdings" panose="05000000000000000000" pitchFamily="2" charset="2"/>
              <a:buChar char="q"/>
            </a:pPr>
            <a:r>
              <a:rPr lang="en-US" sz="2200" dirty="0">
                <a:solidFill>
                  <a:schemeClr val="tx1"/>
                </a:solidFill>
              </a:rPr>
              <a:t>Services and activities include crisis intervention, targeted education, peer group intervention, detoxification services, and inpatient and outpatient treatment; behaviour change (using the </a:t>
            </a:r>
            <a:r>
              <a:rPr lang="en-US" sz="2200" dirty="0" err="1">
                <a:solidFill>
                  <a:schemeClr val="tx1"/>
                </a:solidFill>
              </a:rPr>
              <a:t>Transtheoritical</a:t>
            </a:r>
            <a:r>
              <a:rPr lang="en-US" sz="2200" dirty="0">
                <a:solidFill>
                  <a:schemeClr val="tx1"/>
                </a:solidFill>
              </a:rPr>
              <a:t> model of five stages namely </a:t>
            </a:r>
            <a:r>
              <a:rPr lang="en-US" sz="2200" dirty="0" err="1">
                <a:solidFill>
                  <a:schemeClr val="tx1"/>
                </a:solidFill>
              </a:rPr>
              <a:t>precontemplation</a:t>
            </a:r>
            <a:r>
              <a:rPr lang="en-US" sz="2200" dirty="0">
                <a:solidFill>
                  <a:schemeClr val="tx1"/>
                </a:solidFill>
              </a:rPr>
              <a:t>, contemplation, preparation, action and maintenance)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907348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400" b="1" u="sng" dirty="0">
                <a:solidFill>
                  <a:schemeClr val="tx1"/>
                </a:solidFill>
                <a:effectLst>
                  <a:outerShdw blurRad="38100" dist="38100" dir="2700000" algn="tl">
                    <a:srgbClr val="000000">
                      <a:alpha val="43137"/>
                    </a:srgbClr>
                  </a:outerShdw>
                </a:effectLst>
              </a:rPr>
              <a:t>Tertiary Prevention</a:t>
            </a:r>
          </a:p>
          <a:p>
            <a:pPr algn="just">
              <a:lnSpc>
                <a:spcPct val="120000"/>
              </a:lnSpc>
              <a:spcBef>
                <a:spcPts val="0"/>
              </a:spcBef>
              <a:buClrTx/>
              <a:buFont typeface="Wingdings" panose="05000000000000000000" pitchFamily="2" charset="2"/>
              <a:buChar char="q"/>
            </a:pPr>
            <a:r>
              <a:rPr lang="en-US" sz="2400" dirty="0">
                <a:solidFill>
                  <a:schemeClr val="tx1"/>
                </a:solidFill>
              </a:rPr>
              <a:t>This aims at ending dependence and </a:t>
            </a:r>
            <a:r>
              <a:rPr lang="en-US" sz="2400" dirty="0" err="1">
                <a:solidFill>
                  <a:schemeClr val="tx1"/>
                </a:solidFill>
              </a:rPr>
              <a:t>minimising</a:t>
            </a:r>
            <a:r>
              <a:rPr lang="en-US" sz="2400" dirty="0">
                <a:solidFill>
                  <a:schemeClr val="tx1"/>
                </a:solidFill>
              </a:rPr>
              <a:t> problems resulting from use/abuse.</a:t>
            </a:r>
          </a:p>
          <a:p>
            <a:pPr algn="just">
              <a:lnSpc>
                <a:spcPct val="120000"/>
              </a:lnSpc>
              <a:spcBef>
                <a:spcPts val="0"/>
              </a:spcBef>
              <a:buClrTx/>
              <a:buFont typeface="Wingdings" panose="05000000000000000000" pitchFamily="2" charset="2"/>
              <a:buChar char="q"/>
            </a:pPr>
            <a:r>
              <a:rPr lang="en-US" sz="2400" dirty="0">
                <a:solidFill>
                  <a:schemeClr val="tx1"/>
                </a:solidFill>
              </a:rPr>
              <a:t>This type of prevention strives to enable the individual to achieve and maintain improved levels of functioning and health</a:t>
            </a:r>
          </a:p>
          <a:p>
            <a:pPr algn="just">
              <a:lnSpc>
                <a:spcPct val="120000"/>
              </a:lnSpc>
              <a:spcBef>
                <a:spcPts val="0"/>
              </a:spcBef>
              <a:buClrTx/>
              <a:buFont typeface="Wingdings" panose="05000000000000000000" pitchFamily="2" charset="2"/>
              <a:buChar char="q"/>
            </a:pPr>
            <a:r>
              <a:rPr lang="en-US" sz="2400" dirty="0">
                <a:solidFill>
                  <a:schemeClr val="tx1"/>
                </a:solidFill>
              </a:rPr>
              <a:t>Sometimes tertiary prevention is called rehabilitation and relapse prevention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1405855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200" b="1" dirty="0">
                <a:solidFill>
                  <a:schemeClr val="tx1"/>
                </a:solidFill>
              </a:rPr>
              <a:t>KENYA GOVERNMENT AGENCIES INVOLVED IN PREVENTION AND CONTROL</a:t>
            </a:r>
          </a:p>
          <a:p>
            <a:pPr marL="0" indent="0" algn="just">
              <a:lnSpc>
                <a:spcPct val="120000"/>
              </a:lnSpc>
              <a:spcBef>
                <a:spcPts val="0"/>
              </a:spcBef>
              <a:buClrTx/>
              <a:buNone/>
            </a:pPr>
            <a:r>
              <a:rPr lang="en-US" sz="2200" dirty="0">
                <a:solidFill>
                  <a:schemeClr val="tx1"/>
                </a:solidFill>
              </a:rPr>
              <a:t>1) Ministry of Interior and National Coordination</a:t>
            </a:r>
          </a:p>
          <a:p>
            <a:pPr marL="0" indent="0" algn="just">
              <a:lnSpc>
                <a:spcPct val="120000"/>
              </a:lnSpc>
              <a:spcBef>
                <a:spcPts val="0"/>
              </a:spcBef>
              <a:buClrTx/>
              <a:buNone/>
            </a:pPr>
            <a:r>
              <a:rPr lang="en-US" sz="2200" dirty="0">
                <a:solidFill>
                  <a:schemeClr val="tx1"/>
                </a:solidFill>
              </a:rPr>
              <a:t>2) Kenya Police Service (Anti-Narcotic Police Unit)</a:t>
            </a:r>
          </a:p>
          <a:p>
            <a:pPr marL="0" indent="0" algn="just">
              <a:lnSpc>
                <a:spcPct val="120000"/>
              </a:lnSpc>
              <a:spcBef>
                <a:spcPts val="0"/>
              </a:spcBef>
              <a:buClrTx/>
              <a:buNone/>
            </a:pPr>
            <a:r>
              <a:rPr lang="en-US" sz="2200" dirty="0">
                <a:solidFill>
                  <a:schemeClr val="tx1"/>
                </a:solidFill>
              </a:rPr>
              <a:t>3) State Law Office</a:t>
            </a:r>
          </a:p>
          <a:p>
            <a:pPr marL="0" indent="0" algn="just">
              <a:lnSpc>
                <a:spcPct val="120000"/>
              </a:lnSpc>
              <a:spcBef>
                <a:spcPts val="0"/>
              </a:spcBef>
              <a:buClrTx/>
              <a:buNone/>
            </a:pPr>
            <a:r>
              <a:rPr lang="en-US" sz="2200" dirty="0">
                <a:solidFill>
                  <a:schemeClr val="tx1"/>
                </a:solidFill>
              </a:rPr>
              <a:t>4) Judiciary</a:t>
            </a:r>
          </a:p>
          <a:p>
            <a:pPr marL="0" indent="0" algn="just">
              <a:lnSpc>
                <a:spcPct val="120000"/>
              </a:lnSpc>
              <a:spcBef>
                <a:spcPts val="0"/>
              </a:spcBef>
              <a:buClrTx/>
              <a:buNone/>
            </a:pPr>
            <a:r>
              <a:rPr lang="en-US" sz="2200" dirty="0">
                <a:solidFill>
                  <a:schemeClr val="tx1"/>
                </a:solidFill>
              </a:rPr>
              <a:t>5) Customs Department</a:t>
            </a:r>
          </a:p>
          <a:p>
            <a:pPr marL="0" indent="0" algn="just">
              <a:lnSpc>
                <a:spcPct val="120000"/>
              </a:lnSpc>
              <a:spcBef>
                <a:spcPts val="0"/>
              </a:spcBef>
              <a:buClrTx/>
              <a:buNone/>
            </a:pPr>
            <a:r>
              <a:rPr lang="en-US" sz="2200" dirty="0">
                <a:solidFill>
                  <a:schemeClr val="tx1"/>
                </a:solidFill>
              </a:rPr>
              <a:t>6) Office of the </a:t>
            </a:r>
            <a:r>
              <a:rPr lang="en-US" sz="2200" dirty="0" err="1">
                <a:solidFill>
                  <a:schemeClr val="tx1"/>
                </a:solidFill>
              </a:rPr>
              <a:t>DPP</a:t>
            </a:r>
            <a:endParaRPr lang="en-US" sz="2200" dirty="0">
              <a:solidFill>
                <a:schemeClr val="tx1"/>
              </a:solidFill>
            </a:endParaRPr>
          </a:p>
          <a:p>
            <a:pPr marL="0" indent="0" algn="just">
              <a:lnSpc>
                <a:spcPct val="120000"/>
              </a:lnSpc>
              <a:spcBef>
                <a:spcPts val="0"/>
              </a:spcBef>
              <a:buClrTx/>
              <a:buNone/>
            </a:pPr>
            <a:r>
              <a:rPr lang="en-US" sz="2200" dirty="0">
                <a:solidFill>
                  <a:schemeClr val="tx1"/>
                </a:solidFill>
              </a:rPr>
              <a:t>7) </a:t>
            </a:r>
            <a:r>
              <a:rPr lang="en-US" sz="2200" dirty="0" err="1">
                <a:solidFill>
                  <a:schemeClr val="tx1"/>
                </a:solidFill>
              </a:rPr>
              <a:t>NACADA</a:t>
            </a:r>
            <a:endParaRPr lang="en-US" sz="2200" dirty="0">
              <a:solidFill>
                <a:schemeClr val="tx1"/>
              </a:solidFill>
            </a:endParaRPr>
          </a:p>
          <a:p>
            <a:pPr marL="0" indent="0" algn="just">
              <a:lnSpc>
                <a:spcPct val="120000"/>
              </a:lnSpc>
              <a:spcBef>
                <a:spcPts val="0"/>
              </a:spcBef>
              <a:buClrTx/>
              <a:buNone/>
            </a:pPr>
            <a:r>
              <a:rPr lang="en-US" sz="2200" dirty="0">
                <a:solidFill>
                  <a:schemeClr val="tx1"/>
                </a:solidFill>
              </a:rPr>
              <a:t>8) </a:t>
            </a:r>
            <a:r>
              <a:rPr lang="en-US" sz="2200" dirty="0" err="1">
                <a:solidFill>
                  <a:schemeClr val="tx1"/>
                </a:solidFill>
              </a:rPr>
              <a:t>KEBS</a:t>
            </a:r>
            <a:endParaRPr lang="en-US" sz="2200" dirty="0">
              <a:solidFill>
                <a:schemeClr val="tx1"/>
              </a:solidFill>
            </a:endParaRPr>
          </a:p>
          <a:p>
            <a:pPr marL="0" indent="0" algn="just">
              <a:lnSpc>
                <a:spcPct val="120000"/>
              </a:lnSpc>
              <a:spcBef>
                <a:spcPts val="0"/>
              </a:spcBef>
              <a:buClrTx/>
              <a:buNone/>
            </a:pPr>
            <a:r>
              <a:rPr lang="en-US" sz="2200" dirty="0">
                <a:solidFill>
                  <a:schemeClr val="tx1"/>
                </a:solidFill>
              </a:rPr>
              <a:t>9) Ministry of Education</a:t>
            </a:r>
          </a:p>
          <a:p>
            <a:pPr marL="0" indent="0" algn="just">
              <a:lnSpc>
                <a:spcPct val="120000"/>
              </a:lnSpc>
              <a:spcBef>
                <a:spcPts val="0"/>
              </a:spcBef>
              <a:buClrTx/>
              <a:buNone/>
            </a:pPr>
            <a:r>
              <a:rPr lang="en-US" sz="2200" dirty="0">
                <a:solidFill>
                  <a:schemeClr val="tx1"/>
                </a:solidFill>
              </a:rPr>
              <a:t>10) Ministry of Health</a:t>
            </a:r>
          </a:p>
          <a:p>
            <a:pPr marL="0" indent="0" algn="just">
              <a:lnSpc>
                <a:spcPct val="120000"/>
              </a:lnSpc>
              <a:spcBef>
                <a:spcPts val="0"/>
              </a:spcBef>
              <a:buClrTx/>
              <a:buNone/>
            </a:pPr>
            <a:r>
              <a:rPr lang="en-US" sz="2200" dirty="0">
                <a:solidFill>
                  <a:schemeClr val="tx1"/>
                </a:solidFill>
              </a:rPr>
              <a:t>11) The Parliament (National and Senate)</a:t>
            </a:r>
          </a:p>
          <a:p>
            <a:pPr marL="0" indent="0" algn="just">
              <a:lnSpc>
                <a:spcPct val="120000"/>
              </a:lnSpc>
              <a:spcBef>
                <a:spcPts val="0"/>
              </a:spcBef>
              <a:buClrTx/>
              <a:buNone/>
            </a:pPr>
            <a:r>
              <a:rPr lang="en-US" sz="2200" dirty="0">
                <a:solidFill>
                  <a:schemeClr val="tx1"/>
                </a:solidFill>
              </a:rPr>
              <a:t>12) Faith Based Organizations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387120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431"/>
            <a:ext cx="8848725" cy="6586538"/>
          </a:xfrm>
        </p:spPr>
        <p:txBody>
          <a:bodyPr>
            <a:normAutofit/>
          </a:bodyPr>
          <a:lstStyle/>
          <a:p>
            <a:pPr marL="0" indent="0" algn="just">
              <a:lnSpc>
                <a:spcPct val="120000"/>
              </a:lnSpc>
              <a:spcBef>
                <a:spcPts val="0"/>
              </a:spcBef>
              <a:buClrTx/>
              <a:buNone/>
            </a:pPr>
            <a:r>
              <a:rPr lang="en-US" sz="2000" b="1" dirty="0">
                <a:solidFill>
                  <a:schemeClr val="tx1"/>
                </a:solidFill>
              </a:rPr>
              <a:t>ROLES OF SOCIAL INSTITUTIONS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8320111"/>
              </p:ext>
            </p:extLst>
          </p:nvPr>
        </p:nvGraphicFramePr>
        <p:xfrm>
          <a:off x="34636" y="543465"/>
          <a:ext cx="8889424" cy="6429362"/>
        </p:xfrm>
        <a:graphic>
          <a:graphicData uri="http://schemas.openxmlformats.org/drawingml/2006/table">
            <a:tbl>
              <a:tblPr firstRow="1" bandRow="1">
                <a:tableStyleId>{5C22544A-7EE6-4342-B048-85BDC9FD1C3A}</a:tableStyleId>
              </a:tblPr>
              <a:tblGrid>
                <a:gridCol w="1802825">
                  <a:extLst>
                    <a:ext uri="{9D8B030D-6E8A-4147-A177-3AD203B41FA5}">
                      <a16:colId xmlns:a16="http://schemas.microsoft.com/office/drawing/2014/main" val="3280750655"/>
                    </a:ext>
                  </a:extLst>
                </a:gridCol>
                <a:gridCol w="7086599">
                  <a:extLst>
                    <a:ext uri="{9D8B030D-6E8A-4147-A177-3AD203B41FA5}">
                      <a16:colId xmlns:a16="http://schemas.microsoft.com/office/drawing/2014/main" val="88086881"/>
                    </a:ext>
                  </a:extLst>
                </a:gridCol>
              </a:tblGrid>
              <a:tr h="380931">
                <a:tc>
                  <a:txBody>
                    <a:bodyPr/>
                    <a:lstStyle/>
                    <a:p>
                      <a:pPr marL="0" indent="0" algn="l">
                        <a:buFont typeface="Wingdings" panose="05000000000000000000" pitchFamily="2" charset="2"/>
                        <a:buNone/>
                      </a:pPr>
                      <a:r>
                        <a:rPr lang="en-US" sz="2000" b="0" dirty="0">
                          <a:solidFill>
                            <a:schemeClr val="tx1"/>
                          </a:solidFill>
                        </a:rPr>
                        <a:t>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2000" b="0" dirty="0">
                          <a:solidFill>
                            <a:schemeClr val="tx1"/>
                          </a:solidFill>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253657"/>
                  </a:ext>
                </a:extLst>
              </a:tr>
              <a:tr h="380931">
                <a:tc>
                  <a:txBody>
                    <a:bodyPr/>
                    <a:lstStyle/>
                    <a:p>
                      <a:pPr algn="l"/>
                      <a:r>
                        <a:rPr lang="en-US" sz="2000" dirty="0">
                          <a:solidFill>
                            <a:schemeClr val="tx1"/>
                          </a:solidFill>
                        </a:rPr>
                        <a:t>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Health Education; Treatment; Detoxification; Rehabilitation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61253"/>
                  </a:ext>
                </a:extLst>
              </a:tr>
              <a:tr h="673955">
                <a:tc>
                  <a:txBody>
                    <a:bodyPr/>
                    <a:lstStyle/>
                    <a:p>
                      <a:pPr algn="l"/>
                      <a:r>
                        <a:rPr lang="en-US" sz="2000" dirty="0">
                          <a:solidFill>
                            <a:schemeClr val="tx1"/>
                          </a:solidFill>
                        </a:rPr>
                        <a:t>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Parenting; Social responsibility; Reduce exposure; </a:t>
                      </a:r>
                      <a:r>
                        <a:rPr lang="en-US" sz="2000" dirty="0" err="1">
                          <a:solidFill>
                            <a:schemeClr val="tx1"/>
                          </a:solidFill>
                        </a:rPr>
                        <a:t>Physico</a:t>
                      </a:r>
                      <a:r>
                        <a:rPr lang="en-US" sz="2000" dirty="0">
                          <a:solidFill>
                            <a:schemeClr val="tx1"/>
                          </a:solidFill>
                        </a:rPr>
                        <a:t>-social support; Attachment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676955"/>
                  </a:ext>
                </a:extLst>
              </a:tr>
              <a:tr h="673955">
                <a:tc>
                  <a:txBody>
                    <a:bodyPr/>
                    <a:lstStyle/>
                    <a:p>
                      <a:pPr algn="l"/>
                      <a:r>
                        <a:rPr lang="en-US" sz="2000" dirty="0">
                          <a:solidFill>
                            <a:schemeClr val="tx1"/>
                          </a:solidFill>
                        </a:rPr>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Peer Education and counselling; Attachment</a:t>
                      </a:r>
                    </a:p>
                    <a:p>
                      <a:pPr algn="l"/>
                      <a:r>
                        <a:rPr lang="en-US" sz="2000" dirty="0">
                          <a:solidFill>
                            <a:schemeClr val="tx1"/>
                          </a:solidFill>
                        </a:rPr>
                        <a:t>Knowledge and acquisition of knowledge and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603800"/>
                  </a:ext>
                </a:extLst>
              </a:tr>
              <a:tr h="380931">
                <a:tc>
                  <a:txBody>
                    <a:bodyPr/>
                    <a:lstStyle/>
                    <a:p>
                      <a:pPr algn="l"/>
                      <a:r>
                        <a:rPr lang="en-US" sz="2000" dirty="0">
                          <a:solidFill>
                            <a:schemeClr val="tx1"/>
                          </a:solidFill>
                        </a:rPr>
                        <a:t>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Moral guidance; Behaviour change; Advocacy; attachment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49440"/>
                  </a:ext>
                </a:extLst>
              </a:tr>
              <a:tr h="966979">
                <a:tc>
                  <a:txBody>
                    <a:bodyPr/>
                    <a:lstStyle/>
                    <a:p>
                      <a:pPr algn="l"/>
                      <a:r>
                        <a:rPr lang="en-US" sz="2000" dirty="0">
                          <a:solidFill>
                            <a:schemeClr val="tx1"/>
                          </a:solidFill>
                        </a:rPr>
                        <a:t>Political/Government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Policy formulation; Legislation; Standardization; Civic education; Social support; Execution of policies</a:t>
                      </a:r>
                    </a:p>
                    <a:p>
                      <a:pPr algn="l"/>
                      <a:r>
                        <a:rPr lang="en-US" sz="2000" dirty="0">
                          <a:solidFill>
                            <a:schemeClr val="tx1"/>
                          </a:solidFill>
                        </a:rPr>
                        <a:t>Resource mobilization; Training and capacity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734408"/>
                  </a:ext>
                </a:extLst>
              </a:tr>
              <a:tr h="380931">
                <a:tc>
                  <a:txBody>
                    <a:bodyPr/>
                    <a:lstStyle/>
                    <a:p>
                      <a:pPr algn="l"/>
                      <a:r>
                        <a:rPr lang="en-US" sz="2000" dirty="0">
                          <a:solidFill>
                            <a:schemeClr val="tx1"/>
                          </a:solidFill>
                        </a:rPr>
                        <a:t>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918830"/>
                  </a:ext>
                </a:extLst>
              </a:tr>
              <a:tr h="673955">
                <a:tc>
                  <a:txBody>
                    <a:bodyPr/>
                    <a:lstStyle/>
                    <a:p>
                      <a:pPr algn="l"/>
                      <a:r>
                        <a:rPr lang="en-US" sz="2000" dirty="0">
                          <a:solidFill>
                            <a:schemeClr val="tx1"/>
                          </a:solidFill>
                        </a:rPr>
                        <a:t>Community organizations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Advocacy; Information; attachment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7961921"/>
                  </a:ext>
                </a:extLst>
              </a:tr>
              <a:tr h="380931">
                <a:tc>
                  <a:txBody>
                    <a:bodyPr/>
                    <a:lstStyle/>
                    <a:p>
                      <a:pPr algn="l"/>
                      <a:r>
                        <a:rPr lang="en-US" sz="2000" dirty="0">
                          <a:solidFill>
                            <a:schemeClr val="tx1"/>
                          </a:solidFill>
                        </a:rPr>
                        <a:t>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Attachment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704959"/>
                  </a:ext>
                </a:extLst>
              </a:tr>
              <a:tr h="380931">
                <a:tc>
                  <a:txBody>
                    <a:bodyPr/>
                    <a:lstStyle/>
                    <a:p>
                      <a:pPr algn="l"/>
                      <a:r>
                        <a:rPr lang="en-US" sz="2000" dirty="0">
                          <a:solidFill>
                            <a:schemeClr val="tx1"/>
                          </a:solidFill>
                        </a:rPr>
                        <a:t>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530031"/>
                  </a:ext>
                </a:extLst>
              </a:tr>
              <a:tr h="294735">
                <a:tc>
                  <a:txBody>
                    <a:bodyPr/>
                    <a:lstStyle/>
                    <a:p>
                      <a:pPr algn="l"/>
                      <a:r>
                        <a:rPr lang="en-US" sz="2000" dirty="0">
                          <a:solidFill>
                            <a:schemeClr val="tx1"/>
                          </a:solidFill>
                        </a:rPr>
                        <a:t>Mass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Advocacy; Information; Campaigns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4559"/>
                  </a:ext>
                </a:extLst>
              </a:tr>
              <a:tr h="546722">
                <a:tc>
                  <a:txBody>
                    <a:bodyPr/>
                    <a:lstStyle/>
                    <a:p>
                      <a:pPr algn="l"/>
                      <a:r>
                        <a:rPr lang="en-US" sz="2000" dirty="0">
                          <a:solidFill>
                            <a:schemeClr val="tx1"/>
                          </a:solidFill>
                        </a:rPr>
                        <a:t>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Technology; Innovations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9054261"/>
                  </a:ext>
                </a:extLst>
              </a:tr>
            </a:tbl>
          </a:graphicData>
        </a:graphic>
      </p:graphicFrame>
    </p:spTree>
    <p:extLst>
      <p:ext uri="{BB962C8B-B14F-4D97-AF65-F5344CB8AC3E}">
        <p14:creationId xmlns:p14="http://schemas.microsoft.com/office/powerpoint/2010/main" val="211395763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400" b="1" dirty="0">
                <a:solidFill>
                  <a:srgbClr val="00B050"/>
                </a:solidFill>
              </a:rPr>
              <a:t>ALCOHOL CONTROL AND </a:t>
            </a:r>
            <a:r>
              <a:rPr lang="en-US" sz="2400" b="1" dirty="0" err="1">
                <a:solidFill>
                  <a:srgbClr val="00B050"/>
                </a:solidFill>
              </a:rPr>
              <a:t>NACADA</a:t>
            </a:r>
            <a:r>
              <a:rPr lang="en-US" sz="2400" b="1" dirty="0">
                <a:solidFill>
                  <a:srgbClr val="00B050"/>
                </a:solidFill>
              </a:rPr>
              <a:t> ACT. </a:t>
            </a:r>
          </a:p>
          <a:p>
            <a:pPr marL="0" indent="0" algn="just">
              <a:lnSpc>
                <a:spcPct val="120000"/>
              </a:lnSpc>
              <a:spcBef>
                <a:spcPts val="0"/>
              </a:spcBef>
              <a:buClrTx/>
              <a:buNone/>
            </a:pPr>
            <a:r>
              <a:rPr lang="en-US" sz="2500" b="1" dirty="0">
                <a:solidFill>
                  <a:schemeClr val="tx1"/>
                </a:solidFill>
              </a:rPr>
              <a:t>Alcoholic Drinks Control Act (2010)</a:t>
            </a:r>
          </a:p>
          <a:p>
            <a:pPr algn="just">
              <a:lnSpc>
                <a:spcPct val="120000"/>
              </a:lnSpc>
              <a:spcBef>
                <a:spcPts val="0"/>
              </a:spcBef>
              <a:buClrTx/>
              <a:buFont typeface="Wingdings" panose="05000000000000000000" pitchFamily="2" charset="2"/>
              <a:buChar char="q"/>
            </a:pPr>
            <a:r>
              <a:rPr lang="en-US" sz="2500" dirty="0">
                <a:solidFill>
                  <a:schemeClr val="tx1"/>
                </a:solidFill>
              </a:rPr>
              <a:t>The Alcoholic Drinks Control Act is an act of Parliament to regulate the production, sale, and consumption of alcoholic drinks, to repeal the </a:t>
            </a:r>
            <a:r>
              <a:rPr lang="en-US" sz="2500" dirty="0" err="1">
                <a:solidFill>
                  <a:schemeClr val="tx1"/>
                </a:solidFill>
              </a:rPr>
              <a:t>Chang'aa</a:t>
            </a:r>
            <a:r>
              <a:rPr lang="en-US" sz="2500" dirty="0">
                <a:solidFill>
                  <a:schemeClr val="tx1"/>
                </a:solidFill>
              </a:rPr>
              <a:t> Prohibition Act, the Liquor Licensing Act and for connected purposes. The Act seeks to: To educate the public on the dangers of alcohol use (economic, social &amp; health)</a:t>
            </a:r>
          </a:p>
          <a:p>
            <a:pPr algn="just">
              <a:lnSpc>
                <a:spcPct val="120000"/>
              </a:lnSpc>
              <a:spcBef>
                <a:spcPts val="0"/>
              </a:spcBef>
              <a:buClrTx/>
              <a:buFont typeface="Wingdings" panose="05000000000000000000" pitchFamily="2" charset="2"/>
              <a:buChar char="q"/>
            </a:pPr>
            <a:r>
              <a:rPr lang="en-US" sz="2600" dirty="0">
                <a:solidFill>
                  <a:schemeClr val="tx1"/>
                </a:solidFill>
              </a:rPr>
              <a:t>Date of commencement: 22nd November, 2010</a:t>
            </a:r>
          </a:p>
          <a:p>
            <a:pPr marL="0" indent="0" algn="just">
              <a:lnSpc>
                <a:spcPct val="120000"/>
              </a:lnSpc>
              <a:spcBef>
                <a:spcPts val="0"/>
              </a:spcBef>
              <a:buClrTx/>
              <a:buNone/>
            </a:pPr>
            <a:r>
              <a:rPr lang="en-GB" sz="2600" u="sng" dirty="0">
                <a:solidFill>
                  <a:schemeClr val="tx1"/>
                </a:solidFill>
              </a:rPr>
              <a:t>Key mandate of the act</a:t>
            </a:r>
            <a:endParaRPr lang="en-US" sz="2600" u="sng"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protect the health of individuals  by providing a legal framework to control sale, production &amp; consumption of alcoholic drinks</a:t>
            </a: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4881360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400" dirty="0">
                <a:solidFill>
                  <a:schemeClr val="tx1"/>
                </a:solidFill>
              </a:rPr>
              <a:t>To protect consumers of alcohol products from misleading inducements to use alcohol</a:t>
            </a:r>
          </a:p>
          <a:p>
            <a:pPr algn="just">
              <a:lnSpc>
                <a:spcPct val="120000"/>
              </a:lnSpc>
              <a:spcBef>
                <a:spcPts val="0"/>
              </a:spcBef>
              <a:buClrTx/>
              <a:buFont typeface="Wingdings" panose="05000000000000000000" pitchFamily="2" charset="2"/>
              <a:buChar char="q"/>
            </a:pPr>
            <a:r>
              <a:rPr lang="en-US" sz="2400" dirty="0">
                <a:solidFill>
                  <a:schemeClr val="tx1"/>
                </a:solidFill>
              </a:rPr>
              <a:t>To protect young people (those below 18 years) by restricting their access to alcoholic products</a:t>
            </a:r>
          </a:p>
          <a:p>
            <a:pPr algn="just">
              <a:lnSpc>
                <a:spcPct val="120000"/>
              </a:lnSpc>
              <a:spcBef>
                <a:spcPts val="0"/>
              </a:spcBef>
              <a:buClrTx/>
              <a:buFont typeface="Wingdings" panose="05000000000000000000" pitchFamily="2" charset="2"/>
              <a:buChar char="q"/>
            </a:pPr>
            <a:r>
              <a:rPr lang="en-US" sz="2400" dirty="0">
                <a:solidFill>
                  <a:schemeClr val="tx1"/>
                </a:solidFill>
              </a:rPr>
              <a:t>To educate the public on the dangers of alcohol use (economic, social &amp; health)</a:t>
            </a:r>
          </a:p>
          <a:p>
            <a:pPr algn="just">
              <a:lnSpc>
                <a:spcPct val="120000"/>
              </a:lnSpc>
              <a:spcBef>
                <a:spcPts val="0"/>
              </a:spcBef>
              <a:buClrTx/>
              <a:buFont typeface="Wingdings" panose="05000000000000000000" pitchFamily="2" charset="2"/>
              <a:buChar char="q"/>
            </a:pPr>
            <a:r>
              <a:rPr lang="en-US" sz="2400" dirty="0">
                <a:solidFill>
                  <a:schemeClr val="tx1"/>
                </a:solidFill>
              </a:rPr>
              <a:t>To protect the government by dealing with illicit trade</a:t>
            </a:r>
          </a:p>
          <a:p>
            <a:pPr algn="just">
              <a:lnSpc>
                <a:spcPct val="120000"/>
              </a:lnSpc>
              <a:spcBef>
                <a:spcPts val="0"/>
              </a:spcBef>
              <a:buClrTx/>
              <a:buFont typeface="Wingdings" panose="05000000000000000000" pitchFamily="2" charset="2"/>
              <a:buChar char="q"/>
            </a:pPr>
            <a:r>
              <a:rPr lang="en-US" sz="2400" dirty="0">
                <a:solidFill>
                  <a:schemeClr val="tx1"/>
                </a:solidFill>
              </a:rPr>
              <a:t>To promote and provide for treatment &amp; rehab programmes for the addicted</a:t>
            </a:r>
          </a:p>
          <a:p>
            <a:pPr algn="just">
              <a:lnSpc>
                <a:spcPct val="120000"/>
              </a:lnSpc>
              <a:spcBef>
                <a:spcPts val="0"/>
              </a:spcBef>
              <a:buClrTx/>
              <a:buFont typeface="Wingdings" panose="05000000000000000000" pitchFamily="2" charset="2"/>
              <a:buChar char="q"/>
            </a:pPr>
            <a:r>
              <a:rPr lang="en-US" sz="2400" dirty="0">
                <a:solidFill>
                  <a:schemeClr val="tx1"/>
                </a:solidFill>
              </a:rPr>
              <a:t>To promote research and dissemination of information </a:t>
            </a:r>
            <a:r>
              <a:rPr lang="en-US" sz="2400" dirty="0" err="1">
                <a:solidFill>
                  <a:schemeClr val="tx1"/>
                </a:solidFill>
              </a:rPr>
              <a:t>esp</a:t>
            </a:r>
            <a:r>
              <a:rPr lang="en-US" sz="2400" dirty="0">
                <a:solidFill>
                  <a:schemeClr val="tx1"/>
                </a:solidFill>
              </a:rPr>
              <a:t> of health risks</a:t>
            </a:r>
          </a:p>
          <a:p>
            <a:pPr algn="just">
              <a:lnSpc>
                <a:spcPct val="120000"/>
              </a:lnSpc>
              <a:spcBef>
                <a:spcPts val="0"/>
              </a:spcBef>
              <a:buClrTx/>
              <a:buFont typeface="Wingdings" panose="05000000000000000000" pitchFamily="2" charset="2"/>
              <a:buChar char="q"/>
            </a:pPr>
            <a:r>
              <a:rPr lang="en-US" sz="2400" dirty="0">
                <a:solidFill>
                  <a:schemeClr val="tx1"/>
                </a:solidFill>
              </a:rPr>
              <a:t>It also seeks to </a:t>
            </a:r>
            <a:r>
              <a:rPr lang="en-US" sz="2400" dirty="0" err="1">
                <a:solidFill>
                  <a:schemeClr val="tx1"/>
                </a:solidFill>
              </a:rPr>
              <a:t>legalise</a:t>
            </a:r>
            <a:r>
              <a:rPr lang="en-US" sz="2400" dirty="0">
                <a:solidFill>
                  <a:schemeClr val="tx1"/>
                </a:solidFill>
              </a:rPr>
              <a:t> production &amp; consumption of </a:t>
            </a:r>
            <a:r>
              <a:rPr lang="en-US" sz="2400" dirty="0" err="1">
                <a:solidFill>
                  <a:schemeClr val="tx1"/>
                </a:solidFill>
              </a:rPr>
              <a:t>chang’aa</a:t>
            </a:r>
            <a:r>
              <a:rPr lang="en-US" sz="24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50115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400" b="1" dirty="0" err="1">
                <a:solidFill>
                  <a:srgbClr val="0070C0"/>
                </a:solidFill>
              </a:rPr>
              <a:t>NACADA</a:t>
            </a:r>
            <a:r>
              <a:rPr lang="en-US" sz="2400" b="1" dirty="0">
                <a:solidFill>
                  <a:srgbClr val="0070C0"/>
                </a:solidFill>
              </a:rPr>
              <a:t> Act</a:t>
            </a:r>
          </a:p>
          <a:p>
            <a:pPr algn="just">
              <a:lnSpc>
                <a:spcPct val="120000"/>
              </a:lnSpc>
              <a:spcBef>
                <a:spcPts val="0"/>
              </a:spcBef>
              <a:buClrTx/>
              <a:buFont typeface="Wingdings" panose="05000000000000000000" pitchFamily="2" charset="2"/>
              <a:buChar char="q"/>
            </a:pPr>
            <a:r>
              <a:rPr lang="en-US" sz="2400" dirty="0">
                <a:solidFill>
                  <a:schemeClr val="tx1"/>
                </a:solidFill>
              </a:rPr>
              <a:t>The National Authority for the Campaign Against Alcohol and Drug Abuse (</a:t>
            </a:r>
            <a:r>
              <a:rPr lang="en-US" sz="2400" dirty="0" err="1">
                <a:solidFill>
                  <a:schemeClr val="tx1"/>
                </a:solidFill>
              </a:rPr>
              <a:t>NACADA</a:t>
            </a:r>
            <a:r>
              <a:rPr lang="en-US" sz="2400" dirty="0">
                <a:solidFill>
                  <a:schemeClr val="tx1"/>
                </a:solidFill>
              </a:rPr>
              <a:t>) is a Semi-Autonomous State Corporation under the Ministry of Interior and Coordination of National Government as per the Executive Order No. 1 of June 2018 (Revised).</a:t>
            </a:r>
          </a:p>
          <a:p>
            <a:pPr algn="just">
              <a:lnSpc>
                <a:spcPct val="120000"/>
              </a:lnSpc>
              <a:spcBef>
                <a:spcPts val="0"/>
              </a:spcBef>
              <a:buClrTx/>
              <a:buFont typeface="Wingdings" panose="05000000000000000000" pitchFamily="2" charset="2"/>
              <a:buChar char="q"/>
            </a:pPr>
            <a:r>
              <a:rPr lang="en-US" sz="2400" dirty="0">
                <a:solidFill>
                  <a:schemeClr val="tx1"/>
                </a:solidFill>
              </a:rPr>
              <a:t>The National Authority for Campaign against Alcohol and Drug Abuse (</a:t>
            </a:r>
            <a:r>
              <a:rPr lang="en-US" sz="2400" dirty="0" err="1">
                <a:solidFill>
                  <a:schemeClr val="tx1"/>
                </a:solidFill>
              </a:rPr>
              <a:t>NACADA</a:t>
            </a:r>
            <a:r>
              <a:rPr lang="en-US" sz="2400" dirty="0">
                <a:solidFill>
                  <a:schemeClr val="tx1"/>
                </a:solidFill>
              </a:rPr>
              <a:t>) was established by an Act of Parliament in July 2012. The Authority's core function is to coordinate a mulch-sectoral public education and awareness campaign against alcohol and drug abuse in Kenya; to undertake public education and awareness campaign against drug abuse, especially among youth in schools and other institutions of higher learning.</a:t>
            </a:r>
          </a:p>
          <a:p>
            <a:pPr algn="just">
              <a:lnSpc>
                <a:spcPct val="120000"/>
              </a:lnSpc>
              <a:spcBef>
                <a:spcPts val="0"/>
              </a:spcBef>
              <a:buClrTx/>
              <a:buFont typeface="Wingdings" panose="05000000000000000000" pitchFamily="2" charset="2"/>
              <a:buChar char="q"/>
            </a:pPr>
            <a:r>
              <a:rPr lang="en-US" sz="2400" dirty="0">
                <a:solidFill>
                  <a:schemeClr val="tx1"/>
                </a:solidFill>
              </a:rPr>
              <a:t>Previously, the Authority was known as the National Campaign Against Drug Abuse Authority established via Legal Notice No. 140 of 2007.</a:t>
            </a:r>
          </a:p>
          <a:p>
            <a:pPr algn="just">
              <a:lnSpc>
                <a:spcPct val="120000"/>
              </a:lnSpc>
              <a:spcBef>
                <a:spcPts val="0"/>
              </a:spcBef>
              <a:buClrTx/>
              <a:buFont typeface="Wingdings" panose="05000000000000000000" pitchFamily="2" charset="2"/>
              <a:buChar char="q"/>
            </a:pPr>
            <a:r>
              <a:rPr lang="en-GB" sz="2400" dirty="0">
                <a:solidFill>
                  <a:schemeClr val="tx1"/>
                </a:solidFill>
              </a:rPr>
              <a:t>Its vision is </a:t>
            </a:r>
            <a:r>
              <a:rPr lang="en-US" sz="2400" dirty="0">
                <a:solidFill>
                  <a:schemeClr val="tx1"/>
                </a:solidFill>
              </a:rPr>
              <a:t>A nation free from alcohol and drug abuse.</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66221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92500" lnSpcReduction="20000"/>
          </a:bodyPr>
          <a:lstStyle/>
          <a:p>
            <a:pPr marL="0" indent="0" algn="ctr">
              <a:lnSpc>
                <a:spcPct val="120000"/>
              </a:lnSpc>
              <a:spcBef>
                <a:spcPts val="0"/>
              </a:spcBef>
              <a:buClrTx/>
              <a:buNone/>
            </a:pPr>
            <a:r>
              <a:rPr lang="en-US" sz="2600" b="1" dirty="0">
                <a:solidFill>
                  <a:schemeClr val="tx1"/>
                </a:solidFill>
              </a:rPr>
              <a:t>FUNCTION OF </a:t>
            </a:r>
            <a:r>
              <a:rPr lang="en-US" sz="2600" b="1" dirty="0" err="1">
                <a:solidFill>
                  <a:schemeClr val="tx1"/>
                </a:solidFill>
              </a:rPr>
              <a:t>NACADA</a:t>
            </a:r>
            <a:endParaRPr lang="en-US" sz="2600" b="1" dirty="0">
              <a:solidFill>
                <a:schemeClr val="tx1"/>
              </a:solidFill>
            </a:endParaRPr>
          </a:p>
          <a:p>
            <a:pPr marL="0" indent="0" algn="just">
              <a:lnSpc>
                <a:spcPct val="120000"/>
              </a:lnSpc>
              <a:spcBef>
                <a:spcPts val="0"/>
              </a:spcBef>
              <a:buClrTx/>
              <a:buNone/>
            </a:pPr>
            <a:r>
              <a:rPr lang="en-US" sz="2600" dirty="0">
                <a:solidFill>
                  <a:schemeClr val="tx1"/>
                </a:solidFill>
              </a:rPr>
              <a:t>1. Carrying out public education on alcohol and drug abuse directly and in collaboration with other public or private bodies and institutions;</a:t>
            </a:r>
          </a:p>
          <a:p>
            <a:pPr marL="0" indent="0" algn="just">
              <a:lnSpc>
                <a:spcPct val="120000"/>
              </a:lnSpc>
              <a:spcBef>
                <a:spcPts val="0"/>
              </a:spcBef>
              <a:buClrTx/>
              <a:buNone/>
            </a:pPr>
            <a:r>
              <a:rPr lang="en-US" sz="2600" dirty="0">
                <a:solidFill>
                  <a:schemeClr val="tx1"/>
                </a:solidFill>
              </a:rPr>
              <a:t>2. Coordinating and facilitating public participation in the control of alcohol and drug abuse;</a:t>
            </a:r>
          </a:p>
          <a:p>
            <a:pPr marL="0" indent="0" algn="just">
              <a:lnSpc>
                <a:spcPct val="120000"/>
              </a:lnSpc>
              <a:spcBef>
                <a:spcPts val="0"/>
              </a:spcBef>
              <a:buClrTx/>
              <a:buNone/>
            </a:pPr>
            <a:r>
              <a:rPr lang="en-US" sz="2600" dirty="0">
                <a:solidFill>
                  <a:schemeClr val="tx1"/>
                </a:solidFill>
              </a:rPr>
              <a:t>3. Coordinating and facilitating inter-agency collaboration and liaison among lead agencies responsible for alcohol and drug demand reduction;</a:t>
            </a:r>
          </a:p>
          <a:p>
            <a:pPr marL="0" indent="0" algn="just">
              <a:lnSpc>
                <a:spcPct val="120000"/>
              </a:lnSpc>
              <a:spcBef>
                <a:spcPts val="0"/>
              </a:spcBef>
              <a:buClrTx/>
              <a:buNone/>
            </a:pPr>
            <a:r>
              <a:rPr lang="en-US" sz="2600" dirty="0">
                <a:solidFill>
                  <a:schemeClr val="tx1"/>
                </a:solidFill>
              </a:rPr>
              <a:t>4. In collaboration with other lead agencies, facilitating and promoting the monitoring and surveillance of national and international emerging trends and patterns in the production, manufacture, sale, consumption, trafficking, promotion of alcohol and drugs of abuse;</a:t>
            </a:r>
          </a:p>
          <a:p>
            <a:pPr marL="0" indent="0" algn="just">
              <a:lnSpc>
                <a:spcPct val="120000"/>
              </a:lnSpc>
              <a:spcBef>
                <a:spcPts val="0"/>
              </a:spcBef>
              <a:buClrTx/>
              <a:buNone/>
            </a:pPr>
            <a:r>
              <a:rPr lang="en-US" sz="2600" dirty="0">
                <a:solidFill>
                  <a:schemeClr val="tx1"/>
                </a:solidFill>
              </a:rPr>
              <a:t>5. In collaboration with other lead agencies, providing and facilitating the development and operation of rehabilitation facilities, programs and standards for persons with substance use disorders;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8270555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85000" lnSpcReduction="20000"/>
          </a:bodyPr>
          <a:lstStyle/>
          <a:p>
            <a:pPr marL="0" indent="0" algn="just">
              <a:lnSpc>
                <a:spcPct val="120000"/>
              </a:lnSpc>
              <a:spcBef>
                <a:spcPts val="0"/>
              </a:spcBef>
              <a:buClrTx/>
              <a:buNone/>
            </a:pPr>
            <a:r>
              <a:rPr lang="en-US" sz="2500" dirty="0">
                <a:solidFill>
                  <a:schemeClr val="tx1"/>
                </a:solidFill>
              </a:rPr>
              <a:t>6. Subject to any other written law, licensing and regulating the operation of rehabilitation facilities for persons with substance use disorders;</a:t>
            </a:r>
          </a:p>
          <a:p>
            <a:pPr marL="0" indent="0" algn="just">
              <a:lnSpc>
                <a:spcPct val="120000"/>
              </a:lnSpc>
              <a:spcBef>
                <a:spcPts val="0"/>
              </a:spcBef>
              <a:buClrTx/>
              <a:buNone/>
            </a:pPr>
            <a:r>
              <a:rPr lang="en-US" sz="2500" dirty="0">
                <a:solidFill>
                  <a:schemeClr val="tx1"/>
                </a:solidFill>
              </a:rPr>
              <a:t>7. Coordinating and facilitating in collaboration with other lead agencies and non-state actors the formulation of national policies, laws, and plans of action on control of alcohol and drug abuse and facilitating their implementation, enforcement, continuous review, monitoring and evaluation;</a:t>
            </a:r>
          </a:p>
          <a:p>
            <a:pPr marL="0" indent="0" algn="just">
              <a:lnSpc>
                <a:spcPct val="120000"/>
              </a:lnSpc>
              <a:spcBef>
                <a:spcPts val="0"/>
              </a:spcBef>
              <a:buClrTx/>
              <a:buNone/>
            </a:pPr>
            <a:r>
              <a:rPr lang="en-US" sz="2500" dirty="0">
                <a:solidFill>
                  <a:schemeClr val="tx1"/>
                </a:solidFill>
              </a:rPr>
              <a:t>8. In collaboration with other public and private agencies, facilitating, conducting, promoting and coordinating research and dissemination of findings on data on alcohol and drug abuse and serve as the repository of such data;</a:t>
            </a:r>
          </a:p>
          <a:p>
            <a:pPr marL="0" indent="0" algn="just">
              <a:lnSpc>
                <a:spcPct val="120000"/>
              </a:lnSpc>
              <a:spcBef>
                <a:spcPts val="0"/>
              </a:spcBef>
              <a:buClrTx/>
              <a:buNone/>
            </a:pPr>
            <a:r>
              <a:rPr lang="en-US" sz="2500" dirty="0">
                <a:solidFill>
                  <a:schemeClr val="tx1"/>
                </a:solidFill>
              </a:rPr>
              <a:t>9. In collaboration with other lead agencies, preparing, publishing and </a:t>
            </a:r>
            <a:r>
              <a:rPr lang="en-US" sz="2500" dirty="0" err="1">
                <a:solidFill>
                  <a:schemeClr val="tx1"/>
                </a:solidFill>
              </a:rPr>
              <a:t>submiting</a:t>
            </a:r>
            <a:r>
              <a:rPr lang="en-US" sz="2500" dirty="0">
                <a:solidFill>
                  <a:schemeClr val="tx1"/>
                </a:solidFill>
              </a:rPr>
              <a:t> an alcohol and drug abuse control status report bi-annually to both Houses of Parliament through the Cabinet Secretary;</a:t>
            </a:r>
          </a:p>
          <a:p>
            <a:pPr marL="0" indent="0" algn="just">
              <a:lnSpc>
                <a:spcPct val="120000"/>
              </a:lnSpc>
              <a:spcBef>
                <a:spcPts val="0"/>
              </a:spcBef>
              <a:buClrTx/>
              <a:buNone/>
            </a:pPr>
            <a:r>
              <a:rPr lang="en-US" sz="2500" dirty="0">
                <a:solidFill>
                  <a:schemeClr val="tx1"/>
                </a:solidFill>
              </a:rPr>
              <a:t>10. To assist and support county governments in developing and implementing policies, laws, plans of action on control of drug abuse.</a:t>
            </a:r>
          </a:p>
          <a:p>
            <a:pPr marL="0" indent="0" algn="just">
              <a:lnSpc>
                <a:spcPct val="120000"/>
              </a:lnSpc>
              <a:spcBef>
                <a:spcPts val="0"/>
              </a:spcBef>
              <a:buClrTx/>
              <a:buNone/>
            </a:pPr>
            <a:r>
              <a:rPr lang="en-US" sz="2500" dirty="0">
                <a:solidFill>
                  <a:schemeClr val="tx1"/>
                </a:solidFill>
              </a:rPr>
              <a:t>11. Carrying out such other roles necessary for the implementation of the objects and purpose of this Act and perform such other functions as may from time to time, be assigned by the Cabinet Secretary.</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0684006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END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290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Historical background (History Of </a:t>
            </a:r>
            <a:r>
              <a:rPr lang="en-US" sz="2500" b="1" dirty="0" err="1">
                <a:solidFill>
                  <a:srgbClr val="00B050"/>
                </a:solidFill>
              </a:rPr>
              <a:t>OH&amp;S</a:t>
            </a:r>
            <a:r>
              <a:rPr lang="en-US" sz="2500" b="1" dirty="0">
                <a:solidFill>
                  <a:srgbClr val="00B050"/>
                </a:solidFill>
              </a:rPr>
              <a:t>)</a:t>
            </a:r>
          </a:p>
          <a:p>
            <a:pPr marL="0" indent="0" algn="just">
              <a:lnSpc>
                <a:spcPct val="120000"/>
              </a:lnSpc>
              <a:spcBef>
                <a:spcPts val="0"/>
              </a:spcBef>
              <a:buClrTx/>
              <a:buNone/>
            </a:pPr>
            <a:r>
              <a:rPr lang="en-US" sz="2800" b="1" dirty="0">
                <a:solidFill>
                  <a:schemeClr val="tx1"/>
                </a:solidFill>
              </a:rPr>
              <a:t>1. Contributors</a:t>
            </a:r>
          </a:p>
          <a:p>
            <a:pPr marL="457200" indent="-457200" algn="just">
              <a:lnSpc>
                <a:spcPct val="120000"/>
              </a:lnSpc>
              <a:spcBef>
                <a:spcPts val="0"/>
              </a:spcBef>
              <a:buClrTx/>
              <a:buFont typeface="+mj-lt"/>
              <a:buAutoNum type="arabicPeriod"/>
            </a:pPr>
            <a:r>
              <a:rPr lang="en-US" sz="2500" dirty="0">
                <a:solidFill>
                  <a:schemeClr val="tx1"/>
                </a:solidFill>
              </a:rPr>
              <a:t>Hippocrates (460-377 BC)</a:t>
            </a:r>
          </a:p>
          <a:p>
            <a:pPr algn="just">
              <a:lnSpc>
                <a:spcPct val="120000"/>
              </a:lnSpc>
              <a:spcBef>
                <a:spcPts val="0"/>
              </a:spcBef>
              <a:buClrTx/>
              <a:buFont typeface="Wingdings" panose="05000000000000000000" pitchFamily="2" charset="2"/>
              <a:buChar char="q"/>
            </a:pPr>
            <a:r>
              <a:rPr lang="en-US" sz="2500" dirty="0">
                <a:solidFill>
                  <a:schemeClr val="tx1"/>
                </a:solidFill>
              </a:rPr>
              <a:t>Described symptoms of lead poisoning among miners and metallurgists</a:t>
            </a:r>
          </a:p>
          <a:p>
            <a:pPr marL="457200" indent="-457200" algn="just">
              <a:lnSpc>
                <a:spcPct val="120000"/>
              </a:lnSpc>
              <a:spcBef>
                <a:spcPts val="0"/>
              </a:spcBef>
              <a:buClrTx/>
              <a:buFont typeface="+mj-lt"/>
              <a:buAutoNum type="arabicPeriod" startAt="2"/>
            </a:pPr>
            <a:r>
              <a:rPr lang="en-US" sz="2500" dirty="0">
                <a:solidFill>
                  <a:schemeClr val="tx1"/>
                </a:solidFill>
              </a:rPr>
              <a:t>Pliny the Elder (23-70 AD) – Roman Senator</a:t>
            </a:r>
          </a:p>
          <a:p>
            <a:pPr algn="just">
              <a:lnSpc>
                <a:spcPct val="120000"/>
              </a:lnSpc>
              <a:spcBef>
                <a:spcPts val="0"/>
              </a:spcBef>
              <a:buClrTx/>
              <a:buFont typeface="Wingdings" panose="05000000000000000000" pitchFamily="2" charset="2"/>
              <a:buChar char="q"/>
            </a:pPr>
            <a:r>
              <a:rPr lang="en-US" sz="2500" dirty="0">
                <a:solidFill>
                  <a:schemeClr val="tx1"/>
                </a:solidFill>
              </a:rPr>
              <a:t>Wrote about workers who protected themselves from dust by tying bladders over their mouths</a:t>
            </a:r>
          </a:p>
          <a:p>
            <a:pPr algn="just">
              <a:lnSpc>
                <a:spcPct val="120000"/>
              </a:lnSpc>
              <a:spcBef>
                <a:spcPts val="0"/>
              </a:spcBef>
              <a:buClrTx/>
              <a:buFont typeface="Wingdings" panose="05000000000000000000" pitchFamily="2" charset="2"/>
              <a:buChar char="q"/>
            </a:pPr>
            <a:r>
              <a:rPr lang="en-US" sz="2500" dirty="0">
                <a:solidFill>
                  <a:schemeClr val="tx1"/>
                </a:solidFill>
              </a:rPr>
              <a:t>He also noted hazards of asbestos and cinnabar (mercury ore).</a:t>
            </a:r>
          </a:p>
          <a:p>
            <a:pPr marL="457200" indent="-457200" algn="just">
              <a:lnSpc>
                <a:spcPct val="120000"/>
              </a:lnSpc>
              <a:spcBef>
                <a:spcPts val="0"/>
              </a:spcBef>
              <a:buClrTx/>
              <a:buFont typeface="+mj-lt"/>
              <a:buAutoNum type="arabicPeriod" startAt="3"/>
            </a:pPr>
            <a:r>
              <a:rPr lang="en-US" sz="2500" dirty="0">
                <a:solidFill>
                  <a:schemeClr val="tx1"/>
                </a:solidFill>
              </a:rPr>
              <a:t>Ulrich </a:t>
            </a:r>
            <a:r>
              <a:rPr lang="en-US" sz="2500" dirty="0" err="1">
                <a:solidFill>
                  <a:schemeClr val="tx1"/>
                </a:solidFill>
              </a:rPr>
              <a:t>Ellenborg</a:t>
            </a:r>
            <a:r>
              <a:rPr lang="en-US" sz="2500" dirty="0">
                <a:solidFill>
                  <a:schemeClr val="tx1"/>
                </a:solidFill>
              </a:rPr>
              <a:t> (1473)</a:t>
            </a:r>
          </a:p>
          <a:p>
            <a:pPr algn="just">
              <a:lnSpc>
                <a:spcPct val="120000"/>
              </a:lnSpc>
              <a:spcBef>
                <a:spcPts val="0"/>
              </a:spcBef>
              <a:buClrTx/>
              <a:buFont typeface="Wingdings" panose="05000000000000000000" pitchFamily="2" charset="2"/>
              <a:buChar char="q"/>
            </a:pPr>
            <a:r>
              <a:rPr lang="en-US" sz="2500" dirty="0">
                <a:solidFill>
                  <a:schemeClr val="tx1"/>
                </a:solidFill>
              </a:rPr>
              <a:t>German Physician who recognized the dangers of metal fumes, described symptoms and preventive measures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841541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457200" indent="-457200" algn="just">
              <a:lnSpc>
                <a:spcPct val="120000"/>
              </a:lnSpc>
              <a:spcBef>
                <a:spcPts val="0"/>
              </a:spcBef>
              <a:buClrTx/>
              <a:buFont typeface="+mj-lt"/>
              <a:buAutoNum type="arabicPeriod" startAt="4"/>
            </a:pPr>
            <a:r>
              <a:rPr lang="en-US" sz="2500" dirty="0">
                <a:solidFill>
                  <a:schemeClr val="tx1"/>
                </a:solidFill>
              </a:rPr>
              <a:t>Paracelsus (1493-1541) – Swiss Physician</a:t>
            </a:r>
          </a:p>
          <a:p>
            <a:pPr algn="just">
              <a:lnSpc>
                <a:spcPct val="120000"/>
              </a:lnSpc>
              <a:spcBef>
                <a:spcPts val="0"/>
              </a:spcBef>
              <a:buClrTx/>
              <a:buFont typeface="Wingdings" panose="05000000000000000000" pitchFamily="2" charset="2"/>
              <a:buChar char="q"/>
            </a:pPr>
            <a:r>
              <a:rPr lang="en-US" sz="2500" dirty="0">
                <a:solidFill>
                  <a:schemeClr val="tx1"/>
                </a:solidFill>
              </a:rPr>
              <a:t>Wrote a treatise on occupational diseases.</a:t>
            </a:r>
          </a:p>
          <a:p>
            <a:pPr algn="just">
              <a:lnSpc>
                <a:spcPct val="120000"/>
              </a:lnSpc>
              <a:spcBef>
                <a:spcPts val="0"/>
              </a:spcBef>
              <a:buClrTx/>
              <a:buFont typeface="Wingdings" panose="05000000000000000000" pitchFamily="2" charset="2"/>
              <a:buChar char="q"/>
            </a:pPr>
            <a:r>
              <a:rPr lang="en-US" sz="2500" dirty="0">
                <a:solidFill>
                  <a:schemeClr val="tx1"/>
                </a:solidFill>
              </a:rPr>
              <a:t>Described lung diseases among miners and attributed the cause to </a:t>
            </a:r>
            <a:r>
              <a:rPr lang="en-US" sz="2500" dirty="0" err="1">
                <a:solidFill>
                  <a:schemeClr val="tx1"/>
                </a:solidFill>
              </a:rPr>
              <a:t>vapours</a:t>
            </a:r>
            <a:r>
              <a:rPr lang="en-US" sz="2500" dirty="0">
                <a:solidFill>
                  <a:schemeClr val="tx1"/>
                </a:solidFill>
              </a:rPr>
              <a:t> and emanation from metals</a:t>
            </a:r>
          </a:p>
          <a:p>
            <a:pPr algn="just">
              <a:lnSpc>
                <a:spcPct val="120000"/>
              </a:lnSpc>
              <a:spcBef>
                <a:spcPts val="0"/>
              </a:spcBef>
              <a:buClrTx/>
              <a:buFont typeface="Wingdings" panose="05000000000000000000" pitchFamily="2" charset="2"/>
              <a:buChar char="q"/>
            </a:pPr>
            <a:r>
              <a:rPr lang="en-US" sz="2500" dirty="0">
                <a:solidFill>
                  <a:schemeClr val="tx1"/>
                </a:solidFill>
              </a:rPr>
              <a:t>Paracelsus is best known today as the “Father of Toxicology” because of his observations of dose and response</a:t>
            </a:r>
          </a:p>
          <a:p>
            <a:pPr algn="just">
              <a:lnSpc>
                <a:spcPct val="120000"/>
              </a:lnSpc>
              <a:spcBef>
                <a:spcPts val="0"/>
              </a:spcBef>
              <a:buClrTx/>
              <a:buFont typeface="Wingdings" panose="05000000000000000000" pitchFamily="2" charset="2"/>
              <a:buChar char="q"/>
            </a:pPr>
            <a:r>
              <a:rPr lang="en-US" sz="2500" dirty="0">
                <a:solidFill>
                  <a:schemeClr val="tx1"/>
                </a:solidFill>
              </a:rPr>
              <a:t>“All substances are poisons; there is none which is not a poison. The right dose differentiates a poison and a remedy.” </a:t>
            </a:r>
          </a:p>
          <a:p>
            <a:pPr marL="514350" indent="-514350" algn="just">
              <a:lnSpc>
                <a:spcPct val="120000"/>
              </a:lnSpc>
              <a:spcBef>
                <a:spcPts val="0"/>
              </a:spcBef>
              <a:buClrTx/>
              <a:buFont typeface="+mj-lt"/>
              <a:buAutoNum type="arabicPeriod" startAt="5"/>
            </a:pPr>
            <a:r>
              <a:rPr lang="en-US" sz="2600" dirty="0">
                <a:solidFill>
                  <a:schemeClr val="tx1"/>
                </a:solidFill>
              </a:rPr>
              <a:t>Georg Bauer/</a:t>
            </a:r>
            <a:r>
              <a:rPr lang="en-US" sz="2600" dirty="0" err="1">
                <a:solidFill>
                  <a:schemeClr val="tx1"/>
                </a:solidFill>
              </a:rPr>
              <a:t>Agricoloa</a:t>
            </a:r>
            <a:r>
              <a:rPr lang="en-US" sz="2600" dirty="0">
                <a:solidFill>
                  <a:schemeClr val="tx1"/>
                </a:solidFill>
              </a:rPr>
              <a:t> (1494-1555) – Physician</a:t>
            </a:r>
          </a:p>
          <a:p>
            <a:pPr algn="just">
              <a:lnSpc>
                <a:spcPct val="120000"/>
              </a:lnSpc>
              <a:spcBef>
                <a:spcPts val="0"/>
              </a:spcBef>
              <a:buClrTx/>
              <a:buFont typeface="Wingdings" panose="05000000000000000000" pitchFamily="2" charset="2"/>
              <a:buChar char="q"/>
            </a:pPr>
            <a:r>
              <a:rPr lang="en-US" sz="2600" dirty="0">
                <a:solidFill>
                  <a:schemeClr val="tx1"/>
                </a:solidFill>
              </a:rPr>
              <a:t>Wrote De Re Metallica, a comprehensive discourse addressing every aspect of mining, smelting and refining.</a:t>
            </a:r>
          </a:p>
          <a:p>
            <a:pPr algn="just">
              <a:lnSpc>
                <a:spcPct val="120000"/>
              </a:lnSpc>
              <a:spcBef>
                <a:spcPts val="0"/>
              </a:spcBef>
              <a:buClrTx/>
              <a:buFont typeface="Wingdings" panose="05000000000000000000" pitchFamily="2" charset="2"/>
              <a:buChar char="q"/>
            </a:pPr>
            <a:r>
              <a:rPr lang="en-US" sz="2600" dirty="0">
                <a:solidFill>
                  <a:schemeClr val="tx1"/>
                </a:solidFill>
              </a:rPr>
              <a:t>He noted the need to provide ventilation for miners, and described “asthma” among workers who toiled in dusty mines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886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457200" indent="-457200" algn="just">
              <a:lnSpc>
                <a:spcPct val="120000"/>
              </a:lnSpc>
              <a:spcBef>
                <a:spcPts val="0"/>
              </a:spcBef>
              <a:buClrTx/>
              <a:buFont typeface="+mj-lt"/>
              <a:buAutoNum type="arabicPeriod" startAt="6"/>
            </a:pPr>
            <a:r>
              <a:rPr lang="en-US" sz="2500" dirty="0">
                <a:solidFill>
                  <a:schemeClr val="tx1"/>
                </a:solidFill>
              </a:rPr>
              <a:t>Bernardino </a:t>
            </a:r>
            <a:r>
              <a:rPr lang="en-US" sz="2500" dirty="0" err="1">
                <a:solidFill>
                  <a:schemeClr val="tx1"/>
                </a:solidFill>
              </a:rPr>
              <a:t>Ramazzini</a:t>
            </a:r>
            <a:r>
              <a:rPr lang="en-US" sz="2500" dirty="0">
                <a:solidFill>
                  <a:schemeClr val="tx1"/>
                </a:solidFill>
              </a:rPr>
              <a:t> (1633-1714) - Italian physician</a:t>
            </a:r>
          </a:p>
          <a:p>
            <a:pPr algn="just">
              <a:lnSpc>
                <a:spcPct val="120000"/>
              </a:lnSpc>
              <a:spcBef>
                <a:spcPts val="0"/>
              </a:spcBef>
              <a:buClrTx/>
              <a:buFont typeface="Wingdings" panose="05000000000000000000" pitchFamily="2" charset="2"/>
              <a:buChar char="q"/>
            </a:pPr>
            <a:r>
              <a:rPr lang="en-US" sz="2500" dirty="0">
                <a:solidFill>
                  <a:schemeClr val="tx1"/>
                </a:solidFill>
              </a:rPr>
              <a:t>Known as the “patron saint of industrial medicine”.</a:t>
            </a:r>
          </a:p>
          <a:p>
            <a:pPr algn="just">
              <a:lnSpc>
                <a:spcPct val="120000"/>
              </a:lnSpc>
              <a:spcBef>
                <a:spcPts val="0"/>
              </a:spcBef>
              <a:buClrTx/>
              <a:buFont typeface="Wingdings" panose="05000000000000000000" pitchFamily="2" charset="2"/>
              <a:buChar char="q"/>
            </a:pPr>
            <a:r>
              <a:rPr lang="en-US" sz="2500" dirty="0">
                <a:solidFill>
                  <a:schemeClr val="tx1"/>
                </a:solidFill>
              </a:rPr>
              <a:t>His book De </a:t>
            </a:r>
            <a:r>
              <a:rPr lang="en-US" sz="2500" dirty="0" err="1">
                <a:solidFill>
                  <a:schemeClr val="tx1"/>
                </a:solidFill>
              </a:rPr>
              <a:t>Morbis</a:t>
            </a:r>
            <a:r>
              <a:rPr lang="en-US" sz="2500" dirty="0">
                <a:solidFill>
                  <a:schemeClr val="tx1"/>
                </a:solidFill>
              </a:rPr>
              <a:t> </a:t>
            </a:r>
            <a:r>
              <a:rPr lang="en-US" sz="2500" dirty="0" err="1">
                <a:solidFill>
                  <a:schemeClr val="tx1"/>
                </a:solidFill>
              </a:rPr>
              <a:t>Artificium</a:t>
            </a:r>
            <a:r>
              <a:rPr lang="en-US" sz="2500" dirty="0">
                <a:solidFill>
                  <a:schemeClr val="tx1"/>
                </a:solidFill>
              </a:rPr>
              <a:t> </a:t>
            </a:r>
            <a:r>
              <a:rPr lang="en-US" sz="2500" dirty="0" err="1">
                <a:solidFill>
                  <a:schemeClr val="tx1"/>
                </a:solidFill>
              </a:rPr>
              <a:t>Diatriba</a:t>
            </a:r>
            <a:r>
              <a:rPr lang="en-US" sz="2500" dirty="0">
                <a:solidFill>
                  <a:schemeClr val="tx1"/>
                </a:solidFill>
              </a:rPr>
              <a:t> (The Diseases of Workmen) described the symptoms of mercury and lead poisoning and other occupational diseases</a:t>
            </a:r>
          </a:p>
          <a:p>
            <a:pPr algn="just">
              <a:lnSpc>
                <a:spcPct val="120000"/>
              </a:lnSpc>
              <a:spcBef>
                <a:spcPts val="0"/>
              </a:spcBef>
              <a:buClrTx/>
              <a:buFont typeface="Wingdings" panose="05000000000000000000" pitchFamily="2" charset="2"/>
              <a:buChar char="q"/>
            </a:pPr>
            <a:r>
              <a:rPr lang="en-US" sz="2500" dirty="0">
                <a:solidFill>
                  <a:schemeClr val="tx1"/>
                </a:solidFill>
              </a:rPr>
              <a:t>He wrote about the pathology of silicosis and recommended precautions to avoid hazards</a:t>
            </a:r>
          </a:p>
          <a:p>
            <a:pPr algn="just">
              <a:lnSpc>
                <a:spcPct val="120000"/>
              </a:lnSpc>
              <a:spcBef>
                <a:spcPts val="0"/>
              </a:spcBef>
              <a:buClrTx/>
              <a:buFont typeface="Wingdings" panose="05000000000000000000" pitchFamily="2" charset="2"/>
              <a:buChar char="q"/>
            </a:pPr>
            <a:r>
              <a:rPr lang="en-US" sz="2500" dirty="0">
                <a:solidFill>
                  <a:schemeClr val="tx1"/>
                </a:solidFill>
              </a:rPr>
              <a:t>Advised physicians to learn about occupational diseases by studying the work environment, and exhorted them to always ask their patients “Of what trade are you?” </a:t>
            </a:r>
          </a:p>
          <a:p>
            <a:pPr marL="457200" indent="-457200" algn="just">
              <a:lnSpc>
                <a:spcPct val="120000"/>
              </a:lnSpc>
              <a:spcBef>
                <a:spcPts val="0"/>
              </a:spcBef>
              <a:buClrTx/>
              <a:buFont typeface="+mj-lt"/>
              <a:buAutoNum type="arabicPeriod" startAt="7"/>
            </a:pPr>
            <a:r>
              <a:rPr lang="en-US" sz="2500" dirty="0">
                <a:solidFill>
                  <a:schemeClr val="tx1"/>
                </a:solidFill>
              </a:rPr>
              <a:t>Sir George Baker (1722-1809)</a:t>
            </a:r>
          </a:p>
          <a:p>
            <a:pPr algn="just">
              <a:lnSpc>
                <a:spcPct val="120000"/>
              </a:lnSpc>
              <a:spcBef>
                <a:spcPts val="0"/>
              </a:spcBef>
              <a:buClrTx/>
              <a:buFont typeface="Wingdings" panose="05000000000000000000" pitchFamily="2" charset="2"/>
              <a:buChar char="q"/>
            </a:pPr>
            <a:r>
              <a:rPr lang="en-US" sz="2500" dirty="0">
                <a:solidFill>
                  <a:schemeClr val="tx1"/>
                </a:solidFill>
              </a:rPr>
              <a:t>Discovered that “Devonshire colic” was caused by lead contamination in cider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449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457200" indent="-457200" algn="just">
              <a:lnSpc>
                <a:spcPct val="120000"/>
              </a:lnSpc>
              <a:spcBef>
                <a:spcPts val="0"/>
              </a:spcBef>
              <a:buClrTx/>
              <a:buFont typeface="+mj-lt"/>
              <a:buAutoNum type="arabicPeriod" startAt="8"/>
            </a:pPr>
            <a:r>
              <a:rPr lang="en-US" sz="2500" dirty="0">
                <a:solidFill>
                  <a:schemeClr val="tx1"/>
                </a:solidFill>
              </a:rPr>
              <a:t>Percival Pott (1714-1788) –</a:t>
            </a:r>
          </a:p>
          <a:p>
            <a:pPr algn="just">
              <a:lnSpc>
                <a:spcPct val="120000"/>
              </a:lnSpc>
              <a:spcBef>
                <a:spcPts val="0"/>
              </a:spcBef>
              <a:buClrTx/>
              <a:buFont typeface="Wingdings" panose="05000000000000000000" pitchFamily="2" charset="2"/>
              <a:buChar char="q"/>
            </a:pPr>
            <a:r>
              <a:rPr lang="en-US" sz="2500" dirty="0">
                <a:solidFill>
                  <a:schemeClr val="tx1"/>
                </a:solidFill>
              </a:rPr>
              <a:t>London Physician who was the first to link occupational exposure to cancer - scrotal cancer among chimney sweeps, caused by soot </a:t>
            </a:r>
          </a:p>
          <a:p>
            <a:pPr marL="514350" indent="-514350" algn="just">
              <a:lnSpc>
                <a:spcPct val="120000"/>
              </a:lnSpc>
              <a:spcBef>
                <a:spcPts val="0"/>
              </a:spcBef>
              <a:buClrTx/>
              <a:buFont typeface="+mj-lt"/>
              <a:buAutoNum type="arabicPeriod" startAt="9"/>
            </a:pPr>
            <a:r>
              <a:rPr lang="en-US" sz="2600" dirty="0">
                <a:solidFill>
                  <a:schemeClr val="tx1"/>
                </a:solidFill>
              </a:rPr>
              <a:t>Sir Humphrey Davy (1788-1829)</a:t>
            </a:r>
          </a:p>
          <a:p>
            <a:pPr algn="just">
              <a:lnSpc>
                <a:spcPct val="120000"/>
              </a:lnSpc>
              <a:spcBef>
                <a:spcPts val="0"/>
              </a:spcBef>
              <a:buClrTx/>
              <a:buFont typeface="Wingdings" panose="05000000000000000000" pitchFamily="2" charset="2"/>
              <a:buChar char="q"/>
            </a:pPr>
            <a:r>
              <a:rPr lang="en-US" sz="2600" dirty="0">
                <a:solidFill>
                  <a:schemeClr val="tx1"/>
                </a:solidFill>
              </a:rPr>
              <a:t>Investigated problems of mine explosions and developed the first miner’s safety lamp</a:t>
            </a:r>
          </a:p>
          <a:p>
            <a:pPr marL="514350" indent="-514350" algn="just">
              <a:lnSpc>
                <a:spcPct val="120000"/>
              </a:lnSpc>
              <a:spcBef>
                <a:spcPts val="0"/>
              </a:spcBef>
              <a:buClrTx/>
              <a:buFont typeface="+mj-lt"/>
              <a:buAutoNum type="arabicPeriod" startAt="10"/>
            </a:pPr>
            <a:r>
              <a:rPr lang="en-US" sz="2600" dirty="0">
                <a:solidFill>
                  <a:schemeClr val="tx1"/>
                </a:solidFill>
              </a:rPr>
              <a:t>Dr. Alice Hamilton (1869-1970)</a:t>
            </a:r>
          </a:p>
          <a:p>
            <a:pPr algn="just">
              <a:lnSpc>
                <a:spcPct val="120000"/>
              </a:lnSpc>
              <a:spcBef>
                <a:spcPts val="0"/>
              </a:spcBef>
              <a:buClrTx/>
              <a:buFont typeface="Wingdings" panose="05000000000000000000" pitchFamily="2" charset="2"/>
              <a:buChar char="q"/>
            </a:pPr>
            <a:r>
              <a:rPr lang="en-US" sz="2600" dirty="0">
                <a:solidFill>
                  <a:schemeClr val="tx1"/>
                </a:solidFill>
              </a:rPr>
              <a:t>First woman faculty member at Harvard University (1919).</a:t>
            </a:r>
          </a:p>
          <a:p>
            <a:pPr algn="just">
              <a:lnSpc>
                <a:spcPct val="120000"/>
              </a:lnSpc>
              <a:spcBef>
                <a:spcPts val="0"/>
              </a:spcBef>
              <a:buClrTx/>
              <a:buFont typeface="Wingdings" panose="05000000000000000000" pitchFamily="2" charset="2"/>
              <a:buChar char="q"/>
            </a:pPr>
            <a:r>
              <a:rPr lang="en-US" sz="2600" dirty="0">
                <a:solidFill>
                  <a:schemeClr val="tx1"/>
                </a:solidFill>
              </a:rPr>
              <a:t>A social activist who worked to improve occupational health and safety</a:t>
            </a:r>
          </a:p>
          <a:p>
            <a:pPr algn="just">
              <a:lnSpc>
                <a:spcPct val="120000"/>
              </a:lnSpc>
              <a:spcBef>
                <a:spcPts val="0"/>
              </a:spcBef>
              <a:buClrTx/>
              <a:buFont typeface="Wingdings" panose="05000000000000000000" pitchFamily="2" charset="2"/>
              <a:buChar char="q"/>
            </a:pPr>
            <a:r>
              <a:rPr lang="en-US" sz="2600" dirty="0">
                <a:solidFill>
                  <a:schemeClr val="tx1"/>
                </a:solidFill>
              </a:rPr>
              <a:t>Her autobiography “Exploring the Dangerous Trades” details her experiences in the mines and mills across America (for example, she writes of deplorable conditions in Salt Lake City area mines).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487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3"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22458"/>
            <a:ext cx="8686801" cy="5302142"/>
          </a:xfrm>
        </p:spPr>
        <p:txBody>
          <a:bodyPr>
            <a:normAutofit/>
          </a:bodyPr>
          <a:lstStyle/>
          <a:p>
            <a:pPr algn="just">
              <a:spcBef>
                <a:spcPts val="0"/>
              </a:spcBef>
            </a:pPr>
            <a:r>
              <a:rPr lang="en-US" sz="3200" dirty="0"/>
              <a:t>By the end of this module the learner should: -</a:t>
            </a:r>
          </a:p>
          <a:p>
            <a:pPr marL="514350" indent="-514350" algn="just">
              <a:spcBef>
                <a:spcPts val="0"/>
              </a:spcBef>
              <a:buAutoNum type="arabicPeriod"/>
            </a:pPr>
            <a:r>
              <a:rPr lang="en-US" sz="3200" dirty="0"/>
              <a:t>Apply concepts of demography in planning health services.</a:t>
            </a:r>
          </a:p>
          <a:p>
            <a:pPr marL="514350" indent="-514350" algn="just">
              <a:spcBef>
                <a:spcPts val="0"/>
              </a:spcBef>
              <a:buAutoNum type="arabicPeriod"/>
            </a:pPr>
            <a:r>
              <a:rPr lang="en-US" sz="3200" dirty="0"/>
              <a:t>Demonstrate knowledge in management, prevention and control of common occupational health conditions and hazards.</a:t>
            </a:r>
          </a:p>
          <a:p>
            <a:pPr marL="514350" indent="-514350" algn="just">
              <a:spcBef>
                <a:spcPts val="0"/>
              </a:spcBef>
              <a:buAutoNum type="arabicPeriod"/>
            </a:pPr>
            <a:r>
              <a:rPr lang="en-US" sz="3200" dirty="0"/>
              <a:t>Manage cases of drug and substance abuse in the community. </a:t>
            </a:r>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33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0000" lnSpcReduction="20000"/>
          </a:bodyPr>
          <a:lstStyle/>
          <a:p>
            <a:pPr marL="0" indent="0" algn="just">
              <a:lnSpc>
                <a:spcPct val="120000"/>
              </a:lnSpc>
              <a:spcBef>
                <a:spcPts val="0"/>
              </a:spcBef>
              <a:buClrTx/>
              <a:buNone/>
            </a:pPr>
            <a:r>
              <a:rPr lang="en-GB" sz="3400" b="1" dirty="0">
                <a:solidFill>
                  <a:schemeClr val="tx1"/>
                </a:solidFill>
              </a:rPr>
              <a:t>2. Tragedies</a:t>
            </a:r>
          </a:p>
          <a:p>
            <a:pPr marL="514350" indent="-514350" algn="just">
              <a:lnSpc>
                <a:spcPct val="120000"/>
              </a:lnSpc>
              <a:spcBef>
                <a:spcPts val="0"/>
              </a:spcBef>
              <a:buClrTx/>
              <a:buFont typeface="+mj-lt"/>
              <a:buAutoNum type="arabicPeriod"/>
            </a:pPr>
            <a:r>
              <a:rPr lang="en-US" sz="3100" dirty="0">
                <a:solidFill>
                  <a:schemeClr val="tx1"/>
                </a:solidFill>
              </a:rPr>
              <a:t>Workplace Disasters of the early 1900s</a:t>
            </a:r>
          </a:p>
          <a:p>
            <a:pPr algn="just">
              <a:lnSpc>
                <a:spcPct val="120000"/>
              </a:lnSpc>
              <a:spcBef>
                <a:spcPts val="0"/>
              </a:spcBef>
              <a:buClrTx/>
              <a:buFont typeface="Wingdings" panose="05000000000000000000" pitchFamily="2" charset="2"/>
              <a:buChar char="q"/>
            </a:pPr>
            <a:r>
              <a:rPr lang="en-US" sz="3100" dirty="0">
                <a:solidFill>
                  <a:schemeClr val="tx1"/>
                </a:solidFill>
              </a:rPr>
              <a:t>Outrage over catastrophic events often led to legislation to protect workers</a:t>
            </a:r>
          </a:p>
          <a:p>
            <a:pPr algn="just">
              <a:lnSpc>
                <a:spcPct val="120000"/>
              </a:lnSpc>
              <a:spcBef>
                <a:spcPts val="0"/>
              </a:spcBef>
              <a:buClrTx/>
              <a:buFont typeface="Wingdings" panose="05000000000000000000" pitchFamily="2" charset="2"/>
              <a:buChar char="q"/>
            </a:pPr>
            <a:r>
              <a:rPr lang="en-US" sz="3100" dirty="0">
                <a:solidFill>
                  <a:schemeClr val="tx1"/>
                </a:solidFill>
              </a:rPr>
              <a:t>The Triangle Shirtwaist Fire probably was the most important event leading to the regulation of occupational safety</a:t>
            </a:r>
            <a:r>
              <a:rPr lang="en-GB" sz="3100" dirty="0">
                <a:solidFill>
                  <a:schemeClr val="tx1"/>
                </a:solidFill>
              </a:rPr>
              <a:t> </a:t>
            </a:r>
          </a:p>
          <a:p>
            <a:pPr marL="514350" indent="-514350" algn="just">
              <a:lnSpc>
                <a:spcPct val="120000"/>
              </a:lnSpc>
              <a:spcBef>
                <a:spcPts val="0"/>
              </a:spcBef>
              <a:buClrTx/>
              <a:buFont typeface="+mj-lt"/>
              <a:buAutoNum type="arabicPeriod" startAt="2"/>
            </a:pPr>
            <a:r>
              <a:rPr lang="en-US" sz="3100" dirty="0">
                <a:solidFill>
                  <a:schemeClr val="tx1"/>
                </a:solidFill>
              </a:rPr>
              <a:t>1911 - Triangle Shirtwaist Company</a:t>
            </a:r>
          </a:p>
          <a:p>
            <a:pPr algn="just">
              <a:lnSpc>
                <a:spcPct val="120000"/>
              </a:lnSpc>
              <a:spcBef>
                <a:spcPts val="0"/>
              </a:spcBef>
              <a:buClrTx/>
              <a:buFont typeface="Wingdings" panose="05000000000000000000" pitchFamily="2" charset="2"/>
              <a:buChar char="q"/>
            </a:pPr>
            <a:r>
              <a:rPr lang="en-US" sz="3100" dirty="0">
                <a:solidFill>
                  <a:schemeClr val="tx1"/>
                </a:solidFill>
              </a:rPr>
              <a:t>The Triangle Shirtwaist Company was a New York City “sweatshop” where dozens of mostly young female immigrant workers crowded together to cut and sew shirtwaists</a:t>
            </a:r>
          </a:p>
          <a:p>
            <a:pPr algn="just">
              <a:lnSpc>
                <a:spcPct val="120000"/>
              </a:lnSpc>
              <a:spcBef>
                <a:spcPts val="0"/>
              </a:spcBef>
              <a:buClrTx/>
              <a:buFont typeface="Wingdings" panose="05000000000000000000" pitchFamily="2" charset="2"/>
              <a:buChar char="q"/>
            </a:pPr>
            <a:r>
              <a:rPr lang="en-US" sz="3100" dirty="0">
                <a:solidFill>
                  <a:schemeClr val="tx1"/>
                </a:solidFill>
              </a:rPr>
              <a:t>Shirtwaists were a popular ladies garment of the time, especially for working women</a:t>
            </a:r>
          </a:p>
          <a:p>
            <a:pPr algn="just">
              <a:lnSpc>
                <a:spcPct val="120000"/>
              </a:lnSpc>
              <a:spcBef>
                <a:spcPts val="0"/>
              </a:spcBef>
              <a:buClrTx/>
              <a:buFont typeface="Wingdings" panose="05000000000000000000" pitchFamily="2" charset="2"/>
              <a:buChar char="q"/>
            </a:pPr>
            <a:r>
              <a:rPr lang="en-US" sz="3100" dirty="0">
                <a:solidFill>
                  <a:schemeClr val="tx1"/>
                </a:solidFill>
              </a:rPr>
              <a:t>Sweatshops workers are paid low wages as they work excessively long hours in unsanitary and unsafe conditions</a:t>
            </a:r>
          </a:p>
          <a:p>
            <a:pPr algn="just">
              <a:lnSpc>
                <a:spcPct val="120000"/>
              </a:lnSpc>
              <a:spcBef>
                <a:spcPts val="0"/>
              </a:spcBef>
              <a:buClrTx/>
              <a:buFont typeface="Wingdings" panose="05000000000000000000" pitchFamily="2" charset="2"/>
              <a:buChar char="q"/>
            </a:pPr>
            <a:r>
              <a:rPr lang="en-US" sz="3100" dirty="0">
                <a:solidFill>
                  <a:schemeClr val="tx1"/>
                </a:solidFill>
              </a:rPr>
              <a:t>146 workers died from fire in the upper floors of this “fireproof” building</a:t>
            </a:r>
          </a:p>
          <a:p>
            <a:pPr algn="just">
              <a:lnSpc>
                <a:spcPct val="120000"/>
              </a:lnSpc>
              <a:spcBef>
                <a:spcPts val="0"/>
              </a:spcBef>
              <a:buClrTx/>
              <a:buFont typeface="Wingdings" panose="05000000000000000000" pitchFamily="2" charset="2"/>
              <a:buChar char="q"/>
            </a:pPr>
            <a:r>
              <a:rPr lang="en-US" sz="3100" dirty="0">
                <a:solidFill>
                  <a:schemeClr val="tx1"/>
                </a:solidFill>
              </a:rPr>
              <a:t>Fire exits were inadequate or locked</a:t>
            </a:r>
          </a:p>
          <a:p>
            <a:pPr algn="just">
              <a:lnSpc>
                <a:spcPct val="120000"/>
              </a:lnSpc>
              <a:spcBef>
                <a:spcPts val="0"/>
              </a:spcBef>
              <a:buClrTx/>
              <a:buFont typeface="Wingdings" panose="05000000000000000000" pitchFamily="2" charset="2"/>
              <a:buChar char="q"/>
            </a:pPr>
            <a:r>
              <a:rPr lang="en-US" sz="3100" dirty="0">
                <a:solidFill>
                  <a:schemeClr val="tx1"/>
                </a:solidFill>
              </a:rPr>
              <a:t>Many victims jumped to their deaths</a:t>
            </a:r>
          </a:p>
          <a:p>
            <a:pPr algn="just">
              <a:lnSpc>
                <a:spcPct val="120000"/>
              </a:lnSpc>
              <a:spcBef>
                <a:spcPts val="0"/>
              </a:spcBef>
              <a:buClrTx/>
              <a:buFont typeface="Wingdings" panose="05000000000000000000" pitchFamily="2" charset="2"/>
              <a:buChar char="q"/>
            </a:pPr>
            <a:r>
              <a:rPr lang="en-US" sz="3100" dirty="0">
                <a:solidFill>
                  <a:schemeClr val="tx1"/>
                </a:solidFill>
              </a:rPr>
              <a:t>The tragedy led to 36 laws reforming the state labour code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9316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457200" indent="-457200" algn="just">
              <a:lnSpc>
                <a:spcPct val="120000"/>
              </a:lnSpc>
              <a:spcBef>
                <a:spcPts val="0"/>
              </a:spcBef>
              <a:buClrTx/>
              <a:buFont typeface="+mj-lt"/>
              <a:buAutoNum type="arabicPeriod" startAt="3"/>
            </a:pPr>
            <a:r>
              <a:rPr lang="en-US" sz="2500" dirty="0">
                <a:solidFill>
                  <a:schemeClr val="tx1"/>
                </a:solidFill>
              </a:rPr>
              <a:t>1930 - Gauley Bridge Disaster (Hawks Nest tragedy)</a:t>
            </a:r>
          </a:p>
          <a:p>
            <a:pPr algn="just">
              <a:lnSpc>
                <a:spcPct val="120000"/>
              </a:lnSpc>
              <a:spcBef>
                <a:spcPts val="0"/>
              </a:spcBef>
              <a:buClrTx/>
              <a:buFont typeface="Wingdings" panose="05000000000000000000" pitchFamily="2" charset="2"/>
              <a:buChar char="q"/>
            </a:pPr>
            <a:r>
              <a:rPr lang="en-US" sz="2500" dirty="0">
                <a:solidFill>
                  <a:schemeClr val="tx1"/>
                </a:solidFill>
              </a:rPr>
              <a:t>America’s worst industrial disaster where construction of the Hawks Nest tunnel near Gauley Bridge, West Virginia, caused massive exposures to silica dust leaving at least 476 men died and 1500 disabled by silicosis</a:t>
            </a:r>
          </a:p>
          <a:p>
            <a:pPr algn="just">
              <a:lnSpc>
                <a:spcPct val="120000"/>
              </a:lnSpc>
              <a:spcBef>
                <a:spcPts val="0"/>
              </a:spcBef>
              <a:buClrTx/>
              <a:buFont typeface="Wingdings" panose="05000000000000000000" pitchFamily="2" charset="2"/>
              <a:buChar char="q"/>
            </a:pPr>
            <a:r>
              <a:rPr lang="en-US" sz="2500" dirty="0">
                <a:solidFill>
                  <a:schemeClr val="tx1"/>
                </a:solidFill>
              </a:rPr>
              <a:t>Pneumatic drilling equipment and rock high in silica content magnified the risk</a:t>
            </a:r>
          </a:p>
          <a:p>
            <a:pPr algn="just">
              <a:lnSpc>
                <a:spcPct val="120000"/>
              </a:lnSpc>
              <a:spcBef>
                <a:spcPts val="0"/>
              </a:spcBef>
              <a:buClrTx/>
              <a:buFont typeface="Wingdings" panose="05000000000000000000" pitchFamily="2" charset="2"/>
              <a:buChar char="q"/>
            </a:pPr>
            <a:r>
              <a:rPr lang="en-US" sz="2500" dirty="0">
                <a:solidFill>
                  <a:schemeClr val="tx1"/>
                </a:solidFill>
              </a:rPr>
              <a:t>Economic factors of the Great Depression forced the men to work in unhealthy conditions</a:t>
            </a:r>
          </a:p>
          <a:p>
            <a:pPr algn="just">
              <a:lnSpc>
                <a:spcPct val="120000"/>
              </a:lnSpc>
              <a:spcBef>
                <a:spcPts val="0"/>
              </a:spcBef>
              <a:buClrTx/>
              <a:buFont typeface="Wingdings" panose="05000000000000000000" pitchFamily="2" charset="2"/>
              <a:buChar char="q"/>
            </a:pPr>
            <a:r>
              <a:rPr lang="en-US" sz="2500" dirty="0">
                <a:solidFill>
                  <a:schemeClr val="tx1"/>
                </a:solidFill>
              </a:rPr>
              <a:t>Many victims were African-American men given the undesirable work in the tunnel</a:t>
            </a:r>
          </a:p>
          <a:p>
            <a:pPr algn="just">
              <a:lnSpc>
                <a:spcPct val="120000"/>
              </a:lnSpc>
              <a:spcBef>
                <a:spcPts val="0"/>
              </a:spcBef>
              <a:buClrTx/>
              <a:buFont typeface="Wingdings" panose="05000000000000000000" pitchFamily="2" charset="2"/>
              <a:buChar char="q"/>
            </a:pPr>
            <a:r>
              <a:rPr lang="en-US" sz="2500" dirty="0">
                <a:solidFill>
                  <a:schemeClr val="tx1"/>
                </a:solidFill>
              </a:rPr>
              <a:t>Silica exposures were so high men were dying from acute silicones from only two months’ exposure</a:t>
            </a:r>
          </a:p>
          <a:p>
            <a:pPr marL="457200" indent="-457200" algn="just">
              <a:lnSpc>
                <a:spcPct val="120000"/>
              </a:lnSpc>
              <a:spcBef>
                <a:spcPts val="0"/>
              </a:spcBef>
              <a:buClrTx/>
              <a:buFont typeface="+mj-lt"/>
              <a:buAutoNum type="arabicPeriod" startAt="4"/>
            </a:pPr>
            <a:r>
              <a:rPr lang="en-US" sz="2500" dirty="0">
                <a:solidFill>
                  <a:schemeClr val="tx1"/>
                </a:solidFill>
              </a:rPr>
              <a:t>Kenya Tragedies</a:t>
            </a:r>
          </a:p>
          <a:p>
            <a:pPr algn="just">
              <a:lnSpc>
                <a:spcPct val="120000"/>
              </a:lnSpc>
              <a:spcBef>
                <a:spcPts val="0"/>
              </a:spcBef>
              <a:buClrTx/>
              <a:buFont typeface="Wingdings" panose="05000000000000000000" pitchFamily="2" charset="2"/>
              <a:buChar char="q"/>
            </a:pPr>
            <a:r>
              <a:rPr lang="en-US" sz="2500" dirty="0">
                <a:solidFill>
                  <a:schemeClr val="tx1"/>
                </a:solidFill>
              </a:rPr>
              <a:t>Gold mine accidents in </a:t>
            </a:r>
            <a:r>
              <a:rPr lang="en-US" sz="2500" dirty="0" err="1">
                <a:solidFill>
                  <a:schemeClr val="tx1"/>
                </a:solidFill>
              </a:rPr>
              <a:t>Migori</a:t>
            </a:r>
            <a:r>
              <a:rPr lang="en-US" sz="2500" dirty="0">
                <a:solidFill>
                  <a:schemeClr val="tx1"/>
                </a:solidFill>
              </a:rPr>
              <a:t> and </a:t>
            </a:r>
            <a:r>
              <a:rPr lang="en-US" sz="2500" dirty="0" err="1">
                <a:solidFill>
                  <a:schemeClr val="tx1"/>
                </a:solidFill>
              </a:rPr>
              <a:t>Kakamega</a:t>
            </a:r>
            <a:r>
              <a:rPr lang="en-US" sz="2500" dirty="0">
                <a:solidFill>
                  <a:schemeClr val="tx1"/>
                </a:solidFill>
              </a:rPr>
              <a:t>; </a:t>
            </a:r>
            <a:r>
              <a:rPr lang="en-US" sz="2500" dirty="0" err="1">
                <a:solidFill>
                  <a:schemeClr val="tx1"/>
                </a:solidFill>
              </a:rPr>
              <a:t>Nakumatt</a:t>
            </a:r>
            <a:r>
              <a:rPr lang="en-US" sz="2500" dirty="0">
                <a:solidFill>
                  <a:schemeClr val="tx1"/>
                </a:solidFill>
              </a:rPr>
              <a:t> Downtown fire; </a:t>
            </a:r>
            <a:r>
              <a:rPr lang="en-US" sz="2500" dirty="0" err="1">
                <a:solidFill>
                  <a:schemeClr val="tx1"/>
                </a:solidFill>
              </a:rPr>
              <a:t>Kapedo</a:t>
            </a:r>
            <a:r>
              <a:rPr lang="en-US" sz="2500" dirty="0">
                <a:solidFill>
                  <a:schemeClr val="tx1"/>
                </a:solidFill>
              </a:rPr>
              <a:t> massacre; </a:t>
            </a:r>
            <a:r>
              <a:rPr lang="en-US" sz="2500" dirty="0" err="1">
                <a:solidFill>
                  <a:schemeClr val="tx1"/>
                </a:solidFill>
              </a:rPr>
              <a:t>Kyanguli</a:t>
            </a:r>
            <a:r>
              <a:rPr lang="en-US" sz="2500" dirty="0">
                <a:solidFill>
                  <a:schemeClr val="tx1"/>
                </a:solidFill>
              </a:rPr>
              <a:t> and </a:t>
            </a:r>
            <a:r>
              <a:rPr lang="en-US" sz="2500" dirty="0" err="1">
                <a:solidFill>
                  <a:schemeClr val="tx1"/>
                </a:solidFill>
              </a:rPr>
              <a:t>Bombolulu</a:t>
            </a:r>
            <a:r>
              <a:rPr lang="en-US" sz="2500" dirty="0">
                <a:solidFill>
                  <a:schemeClr val="tx1"/>
                </a:solidFill>
              </a:rPr>
              <a:t> schools fire tragedy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071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3. Social Changes and other Factors</a:t>
            </a:r>
          </a:p>
          <a:p>
            <a:pPr marL="514350" indent="-514350" algn="just">
              <a:lnSpc>
                <a:spcPct val="120000"/>
              </a:lnSpc>
              <a:spcBef>
                <a:spcPts val="0"/>
              </a:spcBef>
              <a:buClrTx/>
              <a:buFont typeface="+mj-lt"/>
              <a:buAutoNum type="arabicPeriod"/>
            </a:pPr>
            <a:r>
              <a:rPr lang="en-US" sz="2600" dirty="0">
                <a:solidFill>
                  <a:schemeClr val="tx1"/>
                </a:solidFill>
              </a:rPr>
              <a:t>Progressive Era</a:t>
            </a:r>
          </a:p>
          <a:p>
            <a:pPr algn="just">
              <a:lnSpc>
                <a:spcPct val="120000"/>
              </a:lnSpc>
              <a:spcBef>
                <a:spcPts val="0"/>
              </a:spcBef>
              <a:buClrTx/>
              <a:buFont typeface="Wingdings" panose="05000000000000000000" pitchFamily="2" charset="2"/>
              <a:buChar char="q"/>
            </a:pPr>
            <a:r>
              <a:rPr lang="en-US" sz="2600" dirty="0">
                <a:solidFill>
                  <a:schemeClr val="tx1"/>
                </a:solidFill>
              </a:rPr>
              <a:t>In the U.S., much progress toward occupational health and safety occurred during the “Progressive Era” of the 1890s through the 1920s.</a:t>
            </a:r>
          </a:p>
          <a:p>
            <a:pPr marL="514350" indent="-514350" algn="just">
              <a:lnSpc>
                <a:spcPct val="120000"/>
              </a:lnSpc>
              <a:spcBef>
                <a:spcPts val="0"/>
              </a:spcBef>
              <a:buClrTx/>
              <a:buFont typeface="+mj-lt"/>
              <a:buAutoNum type="arabicPeriod" startAt="2"/>
            </a:pPr>
            <a:r>
              <a:rPr lang="en-US" sz="2600" dirty="0">
                <a:solidFill>
                  <a:schemeClr val="tx1"/>
                </a:solidFill>
              </a:rPr>
              <a:t>Organized Labour</a:t>
            </a:r>
          </a:p>
          <a:p>
            <a:pPr algn="just">
              <a:lnSpc>
                <a:spcPct val="120000"/>
              </a:lnSpc>
              <a:spcBef>
                <a:spcPts val="0"/>
              </a:spcBef>
              <a:buClrTx/>
              <a:buFont typeface="Wingdings" panose="05000000000000000000" pitchFamily="2" charset="2"/>
              <a:buChar char="q"/>
            </a:pPr>
            <a:r>
              <a:rPr lang="en-US" sz="2600" dirty="0">
                <a:solidFill>
                  <a:schemeClr val="tx1"/>
                </a:solidFill>
              </a:rPr>
              <a:t>Labour unions did much to influence improvements in workplace health and safety by influencing legislation as well as forcing concessions from management e.g. example, the International Ladies Garment Workers Union (</a:t>
            </a:r>
            <a:r>
              <a:rPr lang="en-US" sz="2600" dirty="0" err="1">
                <a:solidFill>
                  <a:schemeClr val="tx1"/>
                </a:solidFill>
              </a:rPr>
              <a:t>ILGWU</a:t>
            </a:r>
            <a:r>
              <a:rPr lang="en-US" sz="2600" dirty="0">
                <a:solidFill>
                  <a:schemeClr val="tx1"/>
                </a:solidFill>
              </a:rPr>
              <a:t>), established 1900, pushed for comprehensive safety and workers’ compensation laws</a:t>
            </a:r>
          </a:p>
          <a:p>
            <a:pPr marL="514350" indent="-514350" algn="just">
              <a:lnSpc>
                <a:spcPct val="120000"/>
              </a:lnSpc>
              <a:spcBef>
                <a:spcPts val="0"/>
              </a:spcBef>
              <a:buClrTx/>
              <a:buFont typeface="+mj-lt"/>
              <a:buAutoNum type="arabicPeriod" startAt="3"/>
            </a:pPr>
            <a:r>
              <a:rPr lang="en-US" sz="2600" dirty="0">
                <a:solidFill>
                  <a:schemeClr val="tx1"/>
                </a:solidFill>
              </a:rPr>
              <a:t>1914 - Studies in New York City and Youngstown, Ohio</a:t>
            </a:r>
          </a:p>
          <a:p>
            <a:pPr algn="just">
              <a:lnSpc>
                <a:spcPct val="120000"/>
              </a:lnSpc>
              <a:spcBef>
                <a:spcPts val="0"/>
              </a:spcBef>
              <a:buClrTx/>
              <a:buFont typeface="Wingdings" panose="05000000000000000000" pitchFamily="2" charset="2"/>
              <a:buChar char="q"/>
            </a:pPr>
            <a:r>
              <a:rPr lang="en-US" sz="2600" dirty="0">
                <a:solidFill>
                  <a:schemeClr val="tx1"/>
                </a:solidFill>
              </a:rPr>
              <a:t>Revealed unsanitary conditions and tuberculosis among workers, leading to the abolishment of “sweat shops.”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83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457200" indent="-457200" algn="just">
              <a:lnSpc>
                <a:spcPct val="120000"/>
              </a:lnSpc>
              <a:spcBef>
                <a:spcPts val="0"/>
              </a:spcBef>
              <a:buClrTx/>
              <a:buFont typeface="+mj-lt"/>
              <a:buAutoNum type="arabicPeriod" startAt="4"/>
            </a:pPr>
            <a:r>
              <a:rPr lang="en-US" sz="2500" dirty="0">
                <a:solidFill>
                  <a:schemeClr val="tx1"/>
                </a:solidFill>
              </a:rPr>
              <a:t>1923 - Studies of the “dusty trades”</a:t>
            </a:r>
          </a:p>
          <a:p>
            <a:pPr algn="just">
              <a:lnSpc>
                <a:spcPct val="120000"/>
              </a:lnSpc>
              <a:spcBef>
                <a:spcPts val="0"/>
              </a:spcBef>
              <a:buClrTx/>
              <a:buFont typeface="Wingdings" panose="05000000000000000000" pitchFamily="2" charset="2"/>
              <a:buChar char="q"/>
            </a:pPr>
            <a:r>
              <a:rPr lang="en-US" sz="2500" dirty="0">
                <a:solidFill>
                  <a:schemeClr val="tx1"/>
                </a:solidFill>
              </a:rPr>
              <a:t>Led to the development of industrial hygiene sampling equipment </a:t>
            </a:r>
          </a:p>
          <a:p>
            <a:pPr marL="457200" indent="-457200" algn="just">
              <a:lnSpc>
                <a:spcPct val="120000"/>
              </a:lnSpc>
              <a:spcBef>
                <a:spcPts val="0"/>
              </a:spcBef>
              <a:buClrTx/>
              <a:buFont typeface="+mj-lt"/>
              <a:buAutoNum type="arabicPeriod" startAt="5"/>
            </a:pPr>
            <a:r>
              <a:rPr lang="en-US" sz="2500" dirty="0">
                <a:solidFill>
                  <a:schemeClr val="tx1"/>
                </a:solidFill>
              </a:rPr>
              <a:t>Professional organizations</a:t>
            </a:r>
          </a:p>
          <a:p>
            <a:pPr algn="just">
              <a:lnSpc>
                <a:spcPct val="120000"/>
              </a:lnSpc>
              <a:spcBef>
                <a:spcPts val="0"/>
              </a:spcBef>
              <a:buClrTx/>
              <a:buFont typeface="Wingdings" panose="05000000000000000000" pitchFamily="2" charset="2"/>
              <a:buChar char="q"/>
            </a:pPr>
            <a:r>
              <a:rPr lang="en-US" sz="2500" dirty="0">
                <a:solidFill>
                  <a:schemeClr val="tx1"/>
                </a:solidFill>
              </a:rPr>
              <a:t>American Society of Safety Engineers, 1911; National Safety Council, 1913</a:t>
            </a:r>
          </a:p>
          <a:p>
            <a:pPr algn="just">
              <a:lnSpc>
                <a:spcPct val="120000"/>
              </a:lnSpc>
              <a:spcBef>
                <a:spcPts val="0"/>
              </a:spcBef>
              <a:buClrTx/>
              <a:buFont typeface="Wingdings" panose="05000000000000000000" pitchFamily="2" charset="2"/>
              <a:buChar char="q"/>
            </a:pPr>
            <a:r>
              <a:rPr lang="en-US" sz="2500" dirty="0">
                <a:solidFill>
                  <a:schemeClr val="tx1"/>
                </a:solidFill>
              </a:rPr>
              <a:t>American Industrial Hygiene Association, 1939</a:t>
            </a:r>
          </a:p>
          <a:p>
            <a:pPr marL="514350" indent="-514350" algn="just">
              <a:lnSpc>
                <a:spcPct val="120000"/>
              </a:lnSpc>
              <a:spcBef>
                <a:spcPts val="0"/>
              </a:spcBef>
              <a:buClrTx/>
              <a:buFont typeface="+mj-lt"/>
              <a:buAutoNum type="arabicPeriod" startAt="6"/>
            </a:pPr>
            <a:r>
              <a:rPr lang="en-US" sz="2600" dirty="0">
                <a:solidFill>
                  <a:schemeClr val="tx1"/>
                </a:solidFill>
              </a:rPr>
              <a:t>Economic factors</a:t>
            </a:r>
          </a:p>
          <a:p>
            <a:pPr algn="just">
              <a:lnSpc>
                <a:spcPct val="120000"/>
              </a:lnSpc>
              <a:spcBef>
                <a:spcPts val="0"/>
              </a:spcBef>
              <a:buClrTx/>
              <a:buFont typeface="Wingdings" panose="05000000000000000000" pitchFamily="2" charset="2"/>
              <a:buChar char="q"/>
            </a:pPr>
            <a:r>
              <a:rPr lang="en-US" sz="2600" dirty="0">
                <a:solidFill>
                  <a:schemeClr val="tx1"/>
                </a:solidFill>
              </a:rPr>
              <a:t>The Great Depression, 1929 through the 1930s - Government established labour standards and encouraged unions through President Roosevelt's “New Deal”</a:t>
            </a:r>
          </a:p>
          <a:p>
            <a:pPr algn="just">
              <a:lnSpc>
                <a:spcPct val="120000"/>
              </a:lnSpc>
              <a:spcBef>
                <a:spcPts val="0"/>
              </a:spcBef>
              <a:buClrTx/>
              <a:buFont typeface="Wingdings" panose="05000000000000000000" pitchFamily="2" charset="2"/>
              <a:buChar char="q"/>
            </a:pPr>
            <a:r>
              <a:rPr lang="en-US" sz="2600" dirty="0">
                <a:solidFill>
                  <a:schemeClr val="tx1"/>
                </a:solidFill>
              </a:rPr>
              <a:t>World War II</a:t>
            </a:r>
          </a:p>
          <a:p>
            <a:pPr lvl="1" algn="just">
              <a:lnSpc>
                <a:spcPct val="120000"/>
              </a:lnSpc>
              <a:spcBef>
                <a:spcPts val="0"/>
              </a:spcBef>
              <a:buClrTx/>
              <a:buFont typeface="Courier New" panose="02070309020205020404" pitchFamily="49" charset="0"/>
              <a:buChar char="o"/>
            </a:pPr>
            <a:r>
              <a:rPr lang="en-US" sz="2400" dirty="0">
                <a:solidFill>
                  <a:schemeClr val="tx1"/>
                </a:solidFill>
              </a:rPr>
              <a:t>Ended the Great Depression and started a period of industrial growth</a:t>
            </a:r>
          </a:p>
          <a:p>
            <a:pPr lvl="1" algn="just">
              <a:lnSpc>
                <a:spcPct val="120000"/>
              </a:lnSpc>
              <a:spcBef>
                <a:spcPts val="0"/>
              </a:spcBef>
              <a:buClrTx/>
              <a:buFont typeface="Courier New" panose="02070309020205020404" pitchFamily="49" charset="0"/>
              <a:buChar char="o"/>
            </a:pPr>
            <a:r>
              <a:rPr lang="en-US" sz="2400" dirty="0">
                <a:solidFill>
                  <a:schemeClr val="tx1"/>
                </a:solidFill>
              </a:rPr>
              <a:t>Some gains of recent years were lost due to the need to maximize wartime production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162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514350" indent="-514350" algn="just">
              <a:lnSpc>
                <a:spcPct val="120000"/>
              </a:lnSpc>
              <a:spcBef>
                <a:spcPts val="0"/>
              </a:spcBef>
              <a:buClrTx/>
              <a:buFont typeface="+mj-lt"/>
              <a:buAutoNum type="arabicPeriod" startAt="7"/>
            </a:pPr>
            <a:r>
              <a:rPr lang="en-US" sz="2600" dirty="0">
                <a:solidFill>
                  <a:schemeClr val="tx1"/>
                </a:solidFill>
              </a:rPr>
              <a:t>Environmental and social activism of the 1960s and 1970s</a:t>
            </a:r>
          </a:p>
          <a:p>
            <a:pPr algn="just">
              <a:lnSpc>
                <a:spcPct val="120000"/>
              </a:lnSpc>
              <a:spcBef>
                <a:spcPts val="0"/>
              </a:spcBef>
              <a:buClrTx/>
              <a:buFont typeface="Wingdings" panose="05000000000000000000" pitchFamily="2" charset="2"/>
              <a:buChar char="q"/>
            </a:pPr>
            <a:r>
              <a:rPr lang="en-US" sz="2600" dirty="0">
                <a:solidFill>
                  <a:schemeClr val="tx1"/>
                </a:solidFill>
              </a:rPr>
              <a:t>Laws protecting workers as well as the environment were passed during this socially active period</a:t>
            </a:r>
            <a:r>
              <a:rPr lang="en-GB" sz="2600" dirty="0">
                <a:solidFill>
                  <a:schemeClr val="tx1"/>
                </a:solidFill>
              </a:rPr>
              <a:t> </a:t>
            </a:r>
          </a:p>
          <a:p>
            <a:pPr marL="514350" indent="-514350" algn="just">
              <a:lnSpc>
                <a:spcPct val="120000"/>
              </a:lnSpc>
              <a:spcBef>
                <a:spcPts val="0"/>
              </a:spcBef>
              <a:buClrTx/>
              <a:buFont typeface="+mj-lt"/>
              <a:buAutoNum type="arabicPeriod" startAt="8"/>
            </a:pPr>
            <a:r>
              <a:rPr lang="en-US" sz="2600" dirty="0">
                <a:solidFill>
                  <a:schemeClr val="tx1"/>
                </a:solidFill>
              </a:rPr>
              <a:t>Kenya</a:t>
            </a:r>
          </a:p>
          <a:p>
            <a:pPr algn="just">
              <a:lnSpc>
                <a:spcPct val="120000"/>
              </a:lnSpc>
              <a:spcBef>
                <a:spcPts val="0"/>
              </a:spcBef>
              <a:buClrTx/>
              <a:buFont typeface="Wingdings" panose="05000000000000000000" pitchFamily="2" charset="2"/>
              <a:buChar char="q"/>
            </a:pPr>
            <a:r>
              <a:rPr lang="en-US" sz="2600" dirty="0">
                <a:solidFill>
                  <a:schemeClr val="tx1"/>
                </a:solidFill>
              </a:rPr>
              <a:t>Trade unions and labour movement – </a:t>
            </a:r>
            <a:r>
              <a:rPr lang="en-US" sz="2600" dirty="0" err="1">
                <a:solidFill>
                  <a:schemeClr val="tx1"/>
                </a:solidFill>
              </a:rPr>
              <a:t>COTU</a:t>
            </a:r>
            <a:r>
              <a:rPr lang="en-US" sz="2600" dirty="0">
                <a:solidFill>
                  <a:schemeClr val="tx1"/>
                </a:solidFill>
              </a:rPr>
              <a:t>, KNUT, </a:t>
            </a:r>
            <a:r>
              <a:rPr lang="en-US" sz="2600" dirty="0" err="1">
                <a:solidFill>
                  <a:schemeClr val="tx1"/>
                </a:solidFill>
              </a:rPr>
              <a:t>KUPPET</a:t>
            </a:r>
            <a:r>
              <a:rPr lang="en-US" sz="2600" dirty="0">
                <a:solidFill>
                  <a:schemeClr val="tx1"/>
                </a:solidFill>
              </a:rPr>
              <a:t>, </a:t>
            </a:r>
            <a:r>
              <a:rPr lang="en-US" sz="2600" dirty="0" err="1">
                <a:solidFill>
                  <a:schemeClr val="tx1"/>
                </a:solidFill>
              </a:rPr>
              <a:t>KUDHEA</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Inspectorate Unit in the Ministry of Labour and Manpower Development</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4. Laws and Regulations</a:t>
            </a:r>
          </a:p>
          <a:p>
            <a:pPr marL="0" indent="0" algn="just">
              <a:lnSpc>
                <a:spcPct val="120000"/>
              </a:lnSpc>
              <a:spcBef>
                <a:spcPts val="0"/>
              </a:spcBef>
              <a:buClrTx/>
              <a:buNone/>
            </a:pPr>
            <a:r>
              <a:rPr lang="en-US" sz="2600" dirty="0">
                <a:solidFill>
                  <a:schemeClr val="tx1"/>
                </a:solidFill>
              </a:rPr>
              <a:t>Kenya</a:t>
            </a:r>
          </a:p>
          <a:p>
            <a:pPr algn="just">
              <a:lnSpc>
                <a:spcPct val="120000"/>
              </a:lnSpc>
              <a:spcBef>
                <a:spcPts val="0"/>
              </a:spcBef>
              <a:buClrTx/>
              <a:buFont typeface="Wingdings" panose="05000000000000000000" pitchFamily="2" charset="2"/>
              <a:buChar char="q"/>
            </a:pPr>
            <a:r>
              <a:rPr lang="en-US" sz="2600" dirty="0">
                <a:solidFill>
                  <a:schemeClr val="tx1"/>
                </a:solidFill>
              </a:rPr>
              <a:t>Occupational safety and health Act; Children’s Act; Workman Compensation Act; The Factories Act; Insurance Act; Kenya Bureau of Standards Act; Public Health Act</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7020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marL="0" indent="0" algn="just">
              <a:lnSpc>
                <a:spcPct val="120000"/>
              </a:lnSpc>
              <a:spcBef>
                <a:spcPts val="0"/>
              </a:spcBef>
              <a:buClrTx/>
              <a:buNone/>
            </a:pPr>
            <a:r>
              <a:rPr lang="en-GB" sz="3000" b="1" dirty="0">
                <a:solidFill>
                  <a:schemeClr val="tx1"/>
                </a:solidFill>
              </a:rPr>
              <a:t>5. Organizations Involved In OSH</a:t>
            </a:r>
          </a:p>
          <a:p>
            <a:pPr algn="just">
              <a:lnSpc>
                <a:spcPct val="120000"/>
              </a:lnSpc>
              <a:spcBef>
                <a:spcPts val="0"/>
              </a:spcBef>
              <a:buClrTx/>
              <a:buFont typeface="Wingdings" panose="05000000000000000000" pitchFamily="2" charset="2"/>
              <a:buChar char="q"/>
            </a:pPr>
            <a:r>
              <a:rPr lang="en-US" sz="3000" dirty="0">
                <a:solidFill>
                  <a:schemeClr val="tx1"/>
                </a:solidFill>
              </a:rPr>
              <a:t>UN agencies – ILO, WHO, Labour organizations, Governments and Government agencies, Employers, Welfare societies, Trade Unions, Employees, Lobby and Advocacy groups; Civil societies</a:t>
            </a:r>
            <a:r>
              <a:rPr lang="en-GB" sz="3000" dirty="0">
                <a:solidFill>
                  <a:schemeClr val="tx1"/>
                </a:solidFill>
              </a:rPr>
              <a:t> </a:t>
            </a:r>
          </a:p>
          <a:p>
            <a:pPr marL="0" indent="0" algn="just">
              <a:lnSpc>
                <a:spcPct val="120000"/>
              </a:lnSpc>
              <a:spcBef>
                <a:spcPts val="0"/>
              </a:spcBef>
              <a:buClrTx/>
              <a:buNone/>
            </a:pPr>
            <a:endParaRPr lang="en-GB" sz="3000" dirty="0">
              <a:solidFill>
                <a:schemeClr val="tx1"/>
              </a:solidFill>
            </a:endParaRPr>
          </a:p>
          <a:p>
            <a:pPr marL="0" indent="0" algn="just">
              <a:lnSpc>
                <a:spcPct val="120000"/>
              </a:lnSpc>
              <a:spcBef>
                <a:spcPts val="0"/>
              </a:spcBef>
              <a:buClrTx/>
              <a:buNone/>
            </a:pPr>
            <a:r>
              <a:rPr lang="en-US" sz="3000" b="1" dirty="0">
                <a:solidFill>
                  <a:schemeClr val="tx1"/>
                </a:solidFill>
              </a:rPr>
              <a:t>6. ILO – Functions, Conventions and Recommendations</a:t>
            </a:r>
          </a:p>
          <a:p>
            <a:pPr marL="0" indent="0" algn="just">
              <a:lnSpc>
                <a:spcPct val="120000"/>
              </a:lnSpc>
              <a:spcBef>
                <a:spcPts val="0"/>
              </a:spcBef>
              <a:buClrTx/>
              <a:buNone/>
            </a:pPr>
            <a:endParaRPr lang="en-US" sz="3000" b="1" dirty="0">
              <a:solidFill>
                <a:schemeClr val="tx1"/>
              </a:solidFill>
            </a:endParaRPr>
          </a:p>
          <a:p>
            <a:pPr marL="0" indent="0" algn="just">
              <a:lnSpc>
                <a:spcPct val="120000"/>
              </a:lnSpc>
              <a:spcBef>
                <a:spcPts val="0"/>
              </a:spcBef>
              <a:buClrTx/>
              <a:buNone/>
            </a:pPr>
            <a:r>
              <a:rPr lang="en-US" sz="3000" b="1" dirty="0">
                <a:solidFill>
                  <a:schemeClr val="tx1"/>
                </a:solidFill>
              </a:rPr>
              <a:t>Objectives for ILO Formation</a:t>
            </a:r>
          </a:p>
          <a:p>
            <a:pPr marL="571500" indent="-571500" algn="just">
              <a:lnSpc>
                <a:spcPct val="120000"/>
              </a:lnSpc>
              <a:spcBef>
                <a:spcPts val="0"/>
              </a:spcBef>
              <a:buClrTx/>
              <a:buFont typeface="+mj-lt"/>
              <a:buAutoNum type="romanLcPeriod"/>
            </a:pPr>
            <a:r>
              <a:rPr lang="en-US" sz="3000" dirty="0">
                <a:solidFill>
                  <a:schemeClr val="tx1"/>
                </a:solidFill>
              </a:rPr>
              <a:t>Full employment and the revising of standards of living</a:t>
            </a:r>
          </a:p>
          <a:p>
            <a:pPr marL="571500" indent="-571500" algn="just">
              <a:lnSpc>
                <a:spcPct val="120000"/>
              </a:lnSpc>
              <a:spcBef>
                <a:spcPts val="0"/>
              </a:spcBef>
              <a:buClrTx/>
              <a:buFont typeface="+mj-lt"/>
              <a:buAutoNum type="romanLcPeriod"/>
            </a:pPr>
            <a:r>
              <a:rPr lang="en-US" sz="3000" dirty="0">
                <a:solidFill>
                  <a:schemeClr val="tx1"/>
                </a:solidFill>
              </a:rPr>
              <a:t>The employment of workers in the occupation in which they can have the satisfaction of giving the fullest measure of their skill and make their contribution to the common wellbeing,</a:t>
            </a:r>
          </a:p>
          <a:p>
            <a:pPr marL="571500" indent="-571500" algn="just">
              <a:lnSpc>
                <a:spcPct val="120000"/>
              </a:lnSpc>
              <a:spcBef>
                <a:spcPts val="0"/>
              </a:spcBef>
              <a:buClrTx/>
              <a:buFont typeface="+mj-lt"/>
              <a:buAutoNum type="romanLcPeriod"/>
            </a:pPr>
            <a:r>
              <a:rPr lang="en-US" sz="3000" dirty="0">
                <a:solidFill>
                  <a:schemeClr val="tx1"/>
                </a:solidFill>
              </a:rPr>
              <a:t>The provision, as means to the attainment of this end, and under adequate guarantees for all concerned, of facilities for training and the transfer of labour, including migration for employment and settlement.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7560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571500" indent="-571500" algn="just">
              <a:lnSpc>
                <a:spcPct val="120000"/>
              </a:lnSpc>
              <a:spcBef>
                <a:spcPts val="0"/>
              </a:spcBef>
              <a:buClrTx/>
              <a:buFont typeface="+mj-lt"/>
              <a:buAutoNum type="romanLcPeriod" startAt="4"/>
            </a:pPr>
            <a:r>
              <a:rPr lang="en-US" sz="2600" dirty="0">
                <a:solidFill>
                  <a:schemeClr val="tx1"/>
                </a:solidFill>
              </a:rPr>
              <a:t>Policies in regard to wages and earning forms and other conditions of work. Calculate to ensure a just share of the fruits of progress to all, and a minimum living wage to all employed and in need of protection.</a:t>
            </a:r>
          </a:p>
          <a:p>
            <a:pPr marL="571500" indent="-571500" algn="just">
              <a:lnSpc>
                <a:spcPct val="120000"/>
              </a:lnSpc>
              <a:spcBef>
                <a:spcPts val="0"/>
              </a:spcBef>
              <a:buClrTx/>
              <a:buFont typeface="+mj-lt"/>
              <a:buAutoNum type="romanLcPeriod" startAt="4"/>
            </a:pPr>
            <a:r>
              <a:rPr lang="en-US" sz="2600" dirty="0">
                <a:solidFill>
                  <a:schemeClr val="tx1"/>
                </a:solidFill>
              </a:rPr>
              <a:t>The effective recognition of the right of collective bargaining, the co-operation of management and labour in the continuous improvement of productive efficiency and the collaboration of workers and employers in social and economic measures,</a:t>
            </a:r>
          </a:p>
          <a:p>
            <a:pPr marL="571500" indent="-571500" algn="just">
              <a:lnSpc>
                <a:spcPct val="120000"/>
              </a:lnSpc>
              <a:spcBef>
                <a:spcPts val="0"/>
              </a:spcBef>
              <a:buClrTx/>
              <a:buFont typeface="+mj-lt"/>
              <a:buAutoNum type="romanLcPeriod" startAt="4"/>
            </a:pPr>
            <a:r>
              <a:rPr lang="en-US" sz="2600" dirty="0">
                <a:solidFill>
                  <a:schemeClr val="tx1"/>
                </a:solidFill>
              </a:rPr>
              <a:t>The extension of social security measures to provide a basic income to all in need of such protection and comprehensive medical care,</a:t>
            </a:r>
          </a:p>
          <a:p>
            <a:pPr marL="571500" indent="-571500" algn="just">
              <a:lnSpc>
                <a:spcPct val="120000"/>
              </a:lnSpc>
              <a:spcBef>
                <a:spcPts val="0"/>
              </a:spcBef>
              <a:buClrTx/>
              <a:buFont typeface="+mj-lt"/>
              <a:buAutoNum type="romanLcPeriod" startAt="4"/>
            </a:pPr>
            <a:r>
              <a:rPr lang="en-US" sz="2600" dirty="0">
                <a:solidFill>
                  <a:schemeClr val="tx1"/>
                </a:solidFill>
              </a:rPr>
              <a:t>Adequate protection for the life and health of workers in all occupations,</a:t>
            </a:r>
          </a:p>
          <a:p>
            <a:pPr marL="571500" indent="-571500" algn="just">
              <a:lnSpc>
                <a:spcPct val="120000"/>
              </a:lnSpc>
              <a:spcBef>
                <a:spcPts val="0"/>
              </a:spcBef>
              <a:buClrTx/>
              <a:buFont typeface="+mj-lt"/>
              <a:buAutoNum type="romanLcPeriod" startAt="4"/>
            </a:pPr>
            <a:r>
              <a:rPr lang="en-US" sz="2600" dirty="0">
                <a:solidFill>
                  <a:schemeClr val="tx1"/>
                </a:solidFill>
              </a:rPr>
              <a:t>Provision for child welfare and maternity protection.</a:t>
            </a:r>
            <a:r>
              <a:rPr lang="en-GB" sz="2600" dirty="0">
                <a:solidFill>
                  <a:schemeClr val="tx1"/>
                </a:solidFill>
              </a:rPr>
              <a:t> </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06065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chemeClr val="tx1"/>
                </a:solidFill>
              </a:rPr>
              <a:t>Functions of ILO</a:t>
            </a:r>
          </a:p>
          <a:p>
            <a:pPr marL="571500" indent="-571500" algn="just">
              <a:lnSpc>
                <a:spcPct val="120000"/>
              </a:lnSpc>
              <a:spcBef>
                <a:spcPts val="0"/>
              </a:spcBef>
              <a:buClrTx/>
              <a:buFont typeface="+mj-lt"/>
              <a:buAutoNum type="arabicPeriod"/>
            </a:pPr>
            <a:r>
              <a:rPr lang="en-US" sz="2600" dirty="0">
                <a:solidFill>
                  <a:schemeClr val="tx1"/>
                </a:solidFill>
              </a:rPr>
              <a:t>Establish international labour and social standards</a:t>
            </a:r>
          </a:p>
          <a:p>
            <a:pPr marL="571500" indent="-571500" algn="just">
              <a:lnSpc>
                <a:spcPct val="120000"/>
              </a:lnSpc>
              <a:spcBef>
                <a:spcPts val="0"/>
              </a:spcBef>
              <a:buClrTx/>
              <a:buFont typeface="+mj-lt"/>
              <a:buAutoNum type="arabicPeriod"/>
            </a:pPr>
            <a:r>
              <a:rPr lang="en-US" sz="2600" dirty="0">
                <a:solidFill>
                  <a:schemeClr val="tx1"/>
                </a:solidFill>
              </a:rPr>
              <a:t>Development and promotion of standards for national legislation to protect and improve working conditions and standards of living</a:t>
            </a:r>
          </a:p>
          <a:p>
            <a:pPr marL="571500" indent="-571500" algn="just">
              <a:lnSpc>
                <a:spcPct val="120000"/>
              </a:lnSpc>
              <a:spcBef>
                <a:spcPts val="0"/>
              </a:spcBef>
              <a:buClrTx/>
              <a:buFont typeface="+mj-lt"/>
              <a:buAutoNum type="arabicPeriod"/>
            </a:pPr>
            <a:r>
              <a:rPr lang="en-US" sz="2600" dirty="0">
                <a:solidFill>
                  <a:schemeClr val="tx1"/>
                </a:solidFill>
              </a:rPr>
              <a:t>Provide technical assistance in social policy and administration and in workforce training</a:t>
            </a:r>
          </a:p>
          <a:p>
            <a:pPr marL="571500" indent="-571500" algn="just">
              <a:lnSpc>
                <a:spcPct val="120000"/>
              </a:lnSpc>
              <a:spcBef>
                <a:spcPts val="0"/>
              </a:spcBef>
              <a:buClrTx/>
              <a:buFont typeface="+mj-lt"/>
              <a:buAutoNum type="arabicPeriod"/>
            </a:pPr>
            <a:r>
              <a:rPr lang="en-US" sz="2600" dirty="0">
                <a:solidFill>
                  <a:schemeClr val="tx1"/>
                </a:solidFill>
              </a:rPr>
              <a:t>Foster cooperative organizations and rural industries</a:t>
            </a:r>
          </a:p>
          <a:p>
            <a:pPr marL="571500" indent="-571500" algn="just">
              <a:lnSpc>
                <a:spcPct val="120000"/>
              </a:lnSpc>
              <a:spcBef>
                <a:spcPts val="0"/>
              </a:spcBef>
              <a:buClrTx/>
              <a:buFont typeface="+mj-lt"/>
              <a:buAutoNum type="arabicPeriod"/>
            </a:pPr>
            <a:r>
              <a:rPr lang="en-US" sz="2600" dirty="0">
                <a:solidFill>
                  <a:schemeClr val="tx1"/>
                </a:solidFill>
              </a:rPr>
              <a:t>Compile labour statistics and conduct research on the social problems of international competition, unemployment and underemployment, labour and industrial relations, and technological change</a:t>
            </a:r>
          </a:p>
          <a:p>
            <a:pPr marL="571500" indent="-571500" algn="just">
              <a:lnSpc>
                <a:spcPct val="120000"/>
              </a:lnSpc>
              <a:spcBef>
                <a:spcPts val="0"/>
              </a:spcBef>
              <a:buClrTx/>
              <a:buFont typeface="+mj-lt"/>
              <a:buAutoNum type="arabicPeriod"/>
            </a:pPr>
            <a:r>
              <a:rPr lang="en-US" sz="2600" dirty="0">
                <a:solidFill>
                  <a:schemeClr val="tx1"/>
                </a:solidFill>
              </a:rPr>
              <a:t>Help to protect the rights of international migrants and organized labour.</a:t>
            </a:r>
            <a:r>
              <a:rPr lang="en-GB" sz="2600" dirty="0">
                <a:solidFill>
                  <a:schemeClr val="tx1"/>
                </a:solidFill>
              </a:rPr>
              <a:t> </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21073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1"/>
            <a:ext cx="8610600" cy="6553200"/>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Key Issues (addressed by ILO)</a:t>
            </a:r>
          </a:p>
          <a:p>
            <a:pPr marL="457200" indent="-457200" algn="just">
              <a:lnSpc>
                <a:spcPct val="120000"/>
              </a:lnSpc>
              <a:spcBef>
                <a:spcPts val="0"/>
              </a:spcBef>
              <a:buClrTx/>
              <a:buFont typeface="+mj-lt"/>
              <a:buAutoNum type="arabicPeriod"/>
            </a:pPr>
            <a:r>
              <a:rPr lang="en-US" sz="3100" dirty="0">
                <a:solidFill>
                  <a:schemeClr val="tx1"/>
                </a:solidFill>
              </a:rPr>
              <a:t>Basic Human Rights - Freedom of Association, Forced Labour and Equality of opportunity and treatment</a:t>
            </a:r>
          </a:p>
          <a:p>
            <a:pPr marL="457200" indent="-457200" algn="just">
              <a:lnSpc>
                <a:spcPct val="120000"/>
              </a:lnSpc>
              <a:spcBef>
                <a:spcPts val="0"/>
              </a:spcBef>
              <a:buClrTx/>
              <a:buFont typeface="+mj-lt"/>
              <a:buAutoNum type="arabicPeriod"/>
            </a:pPr>
            <a:r>
              <a:rPr lang="en-US" sz="3100" dirty="0">
                <a:solidFill>
                  <a:schemeClr val="tx1"/>
                </a:solidFill>
              </a:rPr>
              <a:t>Employment of Women - Night and underground work (Women)</a:t>
            </a:r>
          </a:p>
          <a:p>
            <a:pPr marL="457200" indent="-457200" algn="just">
              <a:lnSpc>
                <a:spcPct val="120000"/>
              </a:lnSpc>
              <a:spcBef>
                <a:spcPts val="0"/>
              </a:spcBef>
              <a:buClrTx/>
              <a:buFont typeface="+mj-lt"/>
              <a:buAutoNum type="arabicPeriod"/>
            </a:pPr>
            <a:r>
              <a:rPr lang="en-US" sz="3100" dirty="0">
                <a:solidFill>
                  <a:schemeClr val="tx1"/>
                </a:solidFill>
              </a:rPr>
              <a:t>Children and Young Persons - Minimum Age, night and underground work</a:t>
            </a:r>
          </a:p>
          <a:p>
            <a:pPr marL="457200" indent="-457200" algn="just">
              <a:lnSpc>
                <a:spcPct val="120000"/>
              </a:lnSpc>
              <a:spcBef>
                <a:spcPts val="0"/>
              </a:spcBef>
              <a:buClrTx/>
              <a:buFont typeface="+mj-lt"/>
              <a:buAutoNum type="arabicPeriod"/>
            </a:pPr>
            <a:r>
              <a:rPr lang="en-US" sz="3100" dirty="0">
                <a:solidFill>
                  <a:schemeClr val="tx1"/>
                </a:solidFill>
              </a:rPr>
              <a:t>Social Security - Workmen’s Compensation (Occupational diseases), equality of treatment (Accident compensation)</a:t>
            </a:r>
          </a:p>
          <a:p>
            <a:pPr marL="457200" indent="-457200" algn="just">
              <a:lnSpc>
                <a:spcPct val="120000"/>
              </a:lnSpc>
              <a:spcBef>
                <a:spcPts val="0"/>
              </a:spcBef>
              <a:buClrTx/>
              <a:buFont typeface="+mj-lt"/>
              <a:buAutoNum type="arabicPeriod"/>
            </a:pPr>
            <a:r>
              <a:rPr lang="en-US" sz="3100" dirty="0">
                <a:solidFill>
                  <a:schemeClr val="tx1"/>
                </a:solidFill>
              </a:rPr>
              <a:t>Labour Administration/ Labour Inspection - Labour Inspection, tripartite consultation and labour standards and statistics</a:t>
            </a:r>
          </a:p>
          <a:p>
            <a:pPr marL="457200" indent="-457200" algn="just">
              <a:lnSpc>
                <a:spcPct val="120000"/>
              </a:lnSpc>
              <a:spcBef>
                <a:spcPts val="0"/>
              </a:spcBef>
              <a:buClrTx/>
              <a:buFont typeface="+mj-lt"/>
              <a:buAutoNum type="arabicPeriod"/>
            </a:pPr>
            <a:r>
              <a:rPr lang="en-US" sz="3100" dirty="0">
                <a:solidFill>
                  <a:schemeClr val="tx1"/>
                </a:solidFill>
              </a:rPr>
              <a:t>Conditions of work/ conditions of Employment - Hours of work, weekly rest, minimum wage-fixing machinery, marking of weight and protection against accidents</a:t>
            </a:r>
          </a:p>
          <a:p>
            <a:pPr marL="457200" indent="-457200" algn="just">
              <a:lnSpc>
                <a:spcPct val="120000"/>
              </a:lnSpc>
              <a:spcBef>
                <a:spcPts val="0"/>
              </a:spcBef>
              <a:buClrTx/>
              <a:buFont typeface="+mj-lt"/>
              <a:buAutoNum type="arabicPeriod"/>
            </a:pPr>
            <a:r>
              <a:rPr lang="en-US" sz="3100" dirty="0">
                <a:solidFill>
                  <a:schemeClr val="tx1"/>
                </a:solidFill>
              </a:rPr>
              <a:t>Migrant Workers - Inspection of Emigrants</a:t>
            </a:r>
          </a:p>
          <a:p>
            <a:pPr marL="457200" indent="-457200" algn="just">
              <a:lnSpc>
                <a:spcPct val="120000"/>
              </a:lnSpc>
              <a:spcBef>
                <a:spcPts val="0"/>
              </a:spcBef>
              <a:buClrTx/>
              <a:buFont typeface="+mj-lt"/>
              <a:buAutoNum type="arabicPeriod"/>
            </a:pPr>
            <a:r>
              <a:rPr lang="en-US" sz="3100" dirty="0">
                <a:solidFill>
                  <a:schemeClr val="tx1"/>
                </a:solidFill>
              </a:rPr>
              <a:t>Particular Occupational Sector - Seamen’s Articles of Agreement</a:t>
            </a:r>
          </a:p>
          <a:p>
            <a:pPr marL="457200" indent="-457200" algn="just">
              <a:lnSpc>
                <a:spcPct val="120000"/>
              </a:lnSpc>
              <a:spcBef>
                <a:spcPts val="0"/>
              </a:spcBef>
              <a:buClrTx/>
              <a:buFont typeface="+mj-lt"/>
              <a:buAutoNum type="arabicPeriod"/>
            </a:pPr>
            <a:r>
              <a:rPr lang="en-US" sz="3100" dirty="0">
                <a:solidFill>
                  <a:schemeClr val="tx1"/>
                </a:solidFill>
              </a:rPr>
              <a:t>Employment Service and Agencies/ Employment Policy</a:t>
            </a:r>
          </a:p>
          <a:p>
            <a:pPr marL="457200" indent="-457200" algn="just">
              <a:lnSpc>
                <a:spcPct val="120000"/>
              </a:lnSpc>
              <a:spcBef>
                <a:spcPts val="0"/>
              </a:spcBef>
              <a:buClrTx/>
              <a:buFont typeface="+mj-lt"/>
              <a:buAutoNum type="arabicPeriod"/>
            </a:pPr>
            <a:r>
              <a:rPr lang="en-US" sz="3100" dirty="0">
                <a:solidFill>
                  <a:schemeClr val="tx1"/>
                </a:solidFill>
              </a:rPr>
              <a:t>Protection against Specific Risks - Radiation Protection and Benzene Convention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4255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Principles of Occupational Safety and Health </a:t>
            </a:r>
          </a:p>
          <a:p>
            <a:pPr marL="0" indent="0" algn="ctr">
              <a:lnSpc>
                <a:spcPct val="120000"/>
              </a:lnSpc>
              <a:spcBef>
                <a:spcPts val="0"/>
              </a:spcBef>
              <a:buClrTx/>
              <a:buNone/>
            </a:pPr>
            <a:r>
              <a:rPr lang="en-US" sz="2500" b="1" dirty="0">
                <a:solidFill>
                  <a:srgbClr val="00B050"/>
                </a:solidFill>
              </a:rPr>
              <a:t>(Core OSH principles)</a:t>
            </a:r>
          </a:p>
          <a:p>
            <a:pPr algn="just">
              <a:lnSpc>
                <a:spcPct val="120000"/>
              </a:lnSpc>
              <a:spcBef>
                <a:spcPts val="0"/>
              </a:spcBef>
              <a:buClrTx/>
              <a:buFont typeface="Wingdings" panose="05000000000000000000" pitchFamily="2" charset="2"/>
              <a:buChar char="q"/>
            </a:pPr>
            <a:r>
              <a:rPr lang="en-US" sz="2500" dirty="0">
                <a:solidFill>
                  <a:schemeClr val="tx1"/>
                </a:solidFill>
              </a:rPr>
              <a:t> Occupational safety and health is an extensive multidisciplinary field, invariably touching on issues related to scientific areas such as medicine – including physiology and toxicology – ergonomics, physics and chemistry, as well as technology, economics, law and other areas specific to various industries and activities.</a:t>
            </a:r>
          </a:p>
          <a:p>
            <a:pPr algn="just">
              <a:lnSpc>
                <a:spcPct val="120000"/>
              </a:lnSpc>
              <a:spcBef>
                <a:spcPts val="0"/>
              </a:spcBef>
              <a:buClrTx/>
              <a:buFont typeface="Wingdings" panose="05000000000000000000" pitchFamily="2" charset="2"/>
              <a:buChar char="q"/>
            </a:pPr>
            <a:r>
              <a:rPr lang="en-US" sz="2500" dirty="0">
                <a:solidFill>
                  <a:schemeClr val="tx1"/>
                </a:solidFill>
              </a:rPr>
              <a:t>The basic principles of Occupational health and safety are: -</a:t>
            </a:r>
          </a:p>
          <a:p>
            <a:pPr marL="457200" indent="-457200" algn="just">
              <a:lnSpc>
                <a:spcPct val="120000"/>
              </a:lnSpc>
              <a:spcBef>
                <a:spcPts val="0"/>
              </a:spcBef>
              <a:buClrTx/>
              <a:buFont typeface="+mj-lt"/>
              <a:buAutoNum type="arabicPeriod"/>
            </a:pPr>
            <a:r>
              <a:rPr lang="en-US" sz="2500" b="1" dirty="0">
                <a:solidFill>
                  <a:schemeClr val="tx1"/>
                </a:solidFill>
              </a:rPr>
              <a:t>All workers have rights: </a:t>
            </a:r>
            <a:r>
              <a:rPr lang="en-US" sz="2500" dirty="0">
                <a:solidFill>
                  <a:schemeClr val="tx1"/>
                </a:solidFill>
              </a:rPr>
              <a:t>Workers, as well as employers and governments, must ensure that these rights are protected and must strive to establish and maintain decent working conditions and a decent working environment.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5851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Unit Name 						Hours</a:t>
            </a:r>
          </a:p>
          <a:p>
            <a:pPr marL="0" indent="0" algn="just">
              <a:buClrTx/>
              <a:buNone/>
            </a:pPr>
            <a:r>
              <a:rPr lang="en-US" sz="3200" b="1" dirty="0">
                <a:solidFill>
                  <a:schemeClr val="tx1"/>
                </a:solidFill>
              </a:rPr>
              <a:t>									        </a:t>
            </a:r>
            <a:r>
              <a:rPr lang="en-US" sz="2800" b="1" dirty="0">
                <a:solidFill>
                  <a:schemeClr val="tx1"/>
                </a:solidFill>
              </a:rPr>
              <a:t>Theory  Practical</a:t>
            </a:r>
          </a:p>
          <a:p>
            <a:pPr marL="514350" indent="-514350" algn="just">
              <a:buClrTx/>
              <a:buFont typeface="+mj-lt"/>
              <a:buAutoNum type="arabicPeriod"/>
            </a:pPr>
            <a:r>
              <a:rPr lang="en-US" sz="2800" dirty="0">
                <a:solidFill>
                  <a:schemeClr val="tx1"/>
                </a:solidFill>
              </a:rPr>
              <a:t>Occupational health and safety	10		0</a:t>
            </a:r>
          </a:p>
          <a:p>
            <a:pPr marL="514350" indent="-514350" algn="just">
              <a:buClrTx/>
              <a:buFont typeface="+mj-lt"/>
              <a:buAutoNum type="arabicPeriod"/>
            </a:pPr>
            <a:r>
              <a:rPr lang="en-US" sz="2800" dirty="0">
                <a:solidFill>
                  <a:schemeClr val="tx1"/>
                </a:solidFill>
              </a:rPr>
              <a:t>Demography          		                 10     0</a:t>
            </a:r>
          </a:p>
          <a:p>
            <a:pPr marL="514350" indent="-514350" algn="just">
              <a:buClrTx/>
              <a:buFont typeface="+mj-lt"/>
              <a:buAutoNum type="arabicPeriod"/>
            </a:pPr>
            <a:r>
              <a:rPr lang="en-US" sz="2800" dirty="0">
                <a:solidFill>
                  <a:schemeClr val="tx1"/>
                </a:solidFill>
              </a:rPr>
              <a:t>Drug and substance abuse      	    10		0</a:t>
            </a: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9366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spcBef>
                <a:spcPts val="0"/>
              </a:spcBef>
              <a:buClrTx/>
              <a:buNone/>
            </a:pPr>
            <a:r>
              <a:rPr lang="en-US" sz="2500" dirty="0">
                <a:solidFill>
                  <a:schemeClr val="tx1"/>
                </a:solidFill>
              </a:rPr>
              <a:t>More specifically:</a:t>
            </a:r>
          </a:p>
          <a:p>
            <a:pPr lvl="1" indent="-342900" algn="just">
              <a:spcBef>
                <a:spcPts val="0"/>
              </a:spcBef>
              <a:buClrTx/>
              <a:buFont typeface="Wingdings" panose="05000000000000000000" pitchFamily="2" charset="2"/>
              <a:buChar char="§"/>
            </a:pPr>
            <a:r>
              <a:rPr lang="en-US" sz="2300" dirty="0">
                <a:solidFill>
                  <a:schemeClr val="tx1"/>
                </a:solidFill>
              </a:rPr>
              <a:t>Work should take place in a safe and healthy working environment;</a:t>
            </a:r>
          </a:p>
          <a:p>
            <a:pPr lvl="1" indent="-342900" algn="just">
              <a:spcBef>
                <a:spcPts val="0"/>
              </a:spcBef>
              <a:buClrTx/>
              <a:buFont typeface="Wingdings" panose="05000000000000000000" pitchFamily="2" charset="2"/>
              <a:buChar char="§"/>
            </a:pPr>
            <a:r>
              <a:rPr lang="en-US" sz="2300" dirty="0">
                <a:solidFill>
                  <a:schemeClr val="tx1"/>
                </a:solidFill>
              </a:rPr>
              <a:t>Conditions of work should be consistent with workers’ well-being and human dignity;</a:t>
            </a:r>
          </a:p>
          <a:p>
            <a:pPr lvl="1" indent="-342900" algn="just">
              <a:spcBef>
                <a:spcPts val="0"/>
              </a:spcBef>
              <a:buClrTx/>
              <a:buFont typeface="Wingdings" panose="05000000000000000000" pitchFamily="2" charset="2"/>
              <a:buChar char="§"/>
            </a:pPr>
            <a:r>
              <a:rPr lang="en-US" sz="2300" dirty="0">
                <a:solidFill>
                  <a:schemeClr val="tx1"/>
                </a:solidFill>
              </a:rPr>
              <a:t>Work should offer real possibilities for personal achievement, self fulfilment and service to society (ILO, 1984). </a:t>
            </a:r>
          </a:p>
          <a:p>
            <a:pPr marL="457200" indent="-457200" algn="just">
              <a:spcBef>
                <a:spcPts val="0"/>
              </a:spcBef>
              <a:buClrTx/>
              <a:buFont typeface="+mj-lt"/>
              <a:buAutoNum type="arabicPeriod" startAt="2"/>
            </a:pPr>
            <a:r>
              <a:rPr lang="en-US" sz="2500" b="1" dirty="0">
                <a:solidFill>
                  <a:schemeClr val="tx1"/>
                </a:solidFill>
              </a:rPr>
              <a:t>Occupational safety and health policies must be established.</a:t>
            </a:r>
            <a:r>
              <a:rPr lang="en-US" sz="2500" dirty="0">
                <a:solidFill>
                  <a:schemeClr val="tx1"/>
                </a:solidFill>
              </a:rPr>
              <a:t> Such policies must be implemented at both the national (governmental) and enterprise levels. They must be effectively communicated to all parties concerned.</a:t>
            </a:r>
            <a:r>
              <a:rPr lang="en-GB" sz="2500" dirty="0">
                <a:solidFill>
                  <a:schemeClr val="tx1"/>
                </a:solidFill>
              </a:rPr>
              <a:t> </a:t>
            </a:r>
          </a:p>
          <a:p>
            <a:pPr marL="457200" indent="-457200" algn="just">
              <a:spcBef>
                <a:spcPts val="0"/>
              </a:spcBef>
              <a:buClrTx/>
              <a:buFont typeface="+mj-lt"/>
              <a:buAutoNum type="arabicPeriod" startAt="2"/>
            </a:pPr>
            <a:r>
              <a:rPr lang="en-US" sz="2500" b="1" dirty="0">
                <a:solidFill>
                  <a:schemeClr val="tx1"/>
                </a:solidFill>
              </a:rPr>
              <a:t>A national system for occupational safety and health must be established. </a:t>
            </a:r>
            <a:r>
              <a:rPr lang="en-US" sz="2500" dirty="0">
                <a:solidFill>
                  <a:schemeClr val="tx1"/>
                </a:solidFill>
              </a:rPr>
              <a:t>Such a system must include all the mechanisms and elements necessary to build and maintain a preventive safety and health culture. The national system must be maintained, progressively developed and periodically reviewed.</a:t>
            </a: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2775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457200" indent="-457200" algn="just">
              <a:lnSpc>
                <a:spcPct val="120000"/>
              </a:lnSpc>
              <a:spcBef>
                <a:spcPts val="0"/>
              </a:spcBef>
              <a:buClrTx/>
              <a:buFont typeface="+mj-lt"/>
              <a:buAutoNum type="arabicPeriod" startAt="4"/>
            </a:pPr>
            <a:r>
              <a:rPr lang="en-US" sz="2500" b="1" dirty="0">
                <a:solidFill>
                  <a:schemeClr val="tx1"/>
                </a:solidFill>
              </a:rPr>
              <a:t>A national programme on occupational safety and health must be formulated. </a:t>
            </a:r>
            <a:r>
              <a:rPr lang="en-US" sz="2500" dirty="0">
                <a:solidFill>
                  <a:schemeClr val="tx1"/>
                </a:solidFill>
              </a:rPr>
              <a:t>Once formulated, it must be implemented, monitored, evaluated and periodically reviewed.</a:t>
            </a:r>
          </a:p>
          <a:p>
            <a:pPr marL="457200" indent="-457200" algn="just">
              <a:lnSpc>
                <a:spcPct val="120000"/>
              </a:lnSpc>
              <a:spcBef>
                <a:spcPts val="0"/>
              </a:spcBef>
              <a:buClrTx/>
              <a:buFont typeface="+mj-lt"/>
              <a:buAutoNum type="arabicPeriod" startAt="4"/>
            </a:pPr>
            <a:r>
              <a:rPr lang="en-US" sz="2500" b="1" dirty="0">
                <a:solidFill>
                  <a:schemeClr val="tx1"/>
                </a:solidFill>
              </a:rPr>
              <a:t>Social partners (that is, employers and workers) and other stakeholders must be consulted.</a:t>
            </a:r>
            <a:r>
              <a:rPr lang="en-US" sz="2500" dirty="0">
                <a:solidFill>
                  <a:schemeClr val="tx1"/>
                </a:solidFill>
              </a:rPr>
              <a:t> This should be done during formulation, implementation and review of all policies, systems and programmes.</a:t>
            </a:r>
          </a:p>
          <a:p>
            <a:pPr marL="457200" indent="-457200" algn="just">
              <a:lnSpc>
                <a:spcPct val="120000"/>
              </a:lnSpc>
              <a:spcBef>
                <a:spcPts val="0"/>
              </a:spcBef>
              <a:buClrTx/>
              <a:buFont typeface="+mj-lt"/>
              <a:buAutoNum type="arabicPeriod" startAt="4"/>
            </a:pPr>
            <a:r>
              <a:rPr lang="en-US" sz="2500" b="1" dirty="0">
                <a:solidFill>
                  <a:schemeClr val="tx1"/>
                </a:solidFill>
              </a:rPr>
              <a:t>Occupational safety and health programmes and policies must aim at both prevention and protection.</a:t>
            </a:r>
            <a:r>
              <a:rPr lang="en-US" sz="2500" dirty="0">
                <a:solidFill>
                  <a:schemeClr val="tx1"/>
                </a:solidFill>
              </a:rPr>
              <a:t> Efforts must be focused above all on primary prevention at the workplace level. Workplaces and working environments should be planned and designed to be safe and healthy.</a:t>
            </a:r>
          </a:p>
          <a:p>
            <a:pPr marL="457200" indent="-457200" algn="just">
              <a:lnSpc>
                <a:spcPct val="120000"/>
              </a:lnSpc>
              <a:spcBef>
                <a:spcPts val="0"/>
              </a:spcBef>
              <a:buClrTx/>
              <a:buFont typeface="+mj-lt"/>
              <a:buAutoNum type="arabicPeriod" startAt="4"/>
            </a:pPr>
            <a:r>
              <a:rPr lang="en-US" sz="2500" b="1" dirty="0">
                <a:solidFill>
                  <a:schemeClr val="tx1"/>
                </a:solidFill>
              </a:rPr>
              <a:t>Continuous improvement of occupational safety and health must be promoted. </a:t>
            </a:r>
            <a:r>
              <a:rPr lang="en-US" sz="2500" dirty="0">
                <a:solidFill>
                  <a:schemeClr val="tx1"/>
                </a:solidFill>
              </a:rPr>
              <a:t>This is necessary to ensure  that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9911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dirty="0">
                <a:solidFill>
                  <a:schemeClr val="tx1"/>
                </a:solidFill>
              </a:rPr>
              <a:t>national laws, regulations and technical standards to prevent occupational injuries, diseases and deaths are adapted periodically to social, technical and scientific progress and other changes in the world of work. It is best done by the development and implementation of a national policy, national system and national programme. </a:t>
            </a:r>
          </a:p>
          <a:p>
            <a:pPr marL="457200" indent="-457200" algn="just">
              <a:lnSpc>
                <a:spcPct val="120000"/>
              </a:lnSpc>
              <a:spcBef>
                <a:spcPts val="0"/>
              </a:spcBef>
              <a:buClrTx/>
              <a:buFont typeface="+mj-lt"/>
              <a:buAutoNum type="arabicPeriod" startAt="8"/>
            </a:pPr>
            <a:r>
              <a:rPr lang="en-US" sz="2500" b="1" dirty="0">
                <a:solidFill>
                  <a:schemeClr val="tx1"/>
                </a:solidFill>
              </a:rPr>
              <a:t>Information is vital for the development and implementation of effective programmes and policies. </a:t>
            </a:r>
            <a:r>
              <a:rPr lang="en-US" sz="2500" dirty="0">
                <a:solidFill>
                  <a:schemeClr val="tx1"/>
                </a:solidFill>
              </a:rPr>
              <a:t>The collection and dissemination of accurate information on hazards and hazardous materials, surveillance of workplaces, monitoring of compliance with policies and good practice, and other related activities are central to the establishment and enforcement of effective policies.</a:t>
            </a:r>
          </a:p>
          <a:p>
            <a:pPr marL="457200" indent="-457200" algn="just">
              <a:lnSpc>
                <a:spcPct val="120000"/>
              </a:lnSpc>
              <a:spcBef>
                <a:spcPts val="0"/>
              </a:spcBef>
              <a:buClrTx/>
              <a:buFont typeface="+mj-lt"/>
              <a:buAutoNum type="arabicPeriod" startAt="8"/>
            </a:pPr>
            <a:r>
              <a:rPr lang="en-US" sz="2500" b="1" dirty="0">
                <a:solidFill>
                  <a:schemeClr val="tx1"/>
                </a:solidFill>
              </a:rPr>
              <a:t>Health promotion is a central element of occupational health practice. </a:t>
            </a:r>
            <a:r>
              <a:rPr lang="en-US" sz="2500" dirty="0">
                <a:solidFill>
                  <a:schemeClr val="tx1"/>
                </a:solidFill>
              </a:rPr>
              <a:t>Efforts must be made to enhance workers’ physical, mental and social well-being.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3925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457200" indent="-457200" algn="just">
              <a:lnSpc>
                <a:spcPct val="120000"/>
              </a:lnSpc>
              <a:spcBef>
                <a:spcPts val="0"/>
              </a:spcBef>
              <a:buClrTx/>
              <a:buFont typeface="+mj-lt"/>
              <a:buAutoNum type="arabicPeriod" startAt="10"/>
            </a:pPr>
            <a:r>
              <a:rPr lang="en-US" sz="2500" b="1" dirty="0">
                <a:solidFill>
                  <a:schemeClr val="tx1"/>
                </a:solidFill>
              </a:rPr>
              <a:t>Occupational health services covering all workers should be established. </a:t>
            </a:r>
            <a:r>
              <a:rPr lang="en-US" sz="2500" dirty="0">
                <a:solidFill>
                  <a:schemeClr val="tx1"/>
                </a:solidFill>
              </a:rPr>
              <a:t>Ideally, all workers in all categories of economic activity should have access to such services, which aim to protect and promote workers’ health and improve working conditions. </a:t>
            </a:r>
          </a:p>
          <a:p>
            <a:pPr marL="457200" indent="-457200" algn="just">
              <a:lnSpc>
                <a:spcPct val="120000"/>
              </a:lnSpc>
              <a:spcBef>
                <a:spcPts val="0"/>
              </a:spcBef>
              <a:buClrTx/>
              <a:buFont typeface="+mj-lt"/>
              <a:buAutoNum type="arabicPeriod" startAt="10"/>
            </a:pPr>
            <a:r>
              <a:rPr lang="en-US" sz="2500" b="1" dirty="0">
                <a:solidFill>
                  <a:schemeClr val="tx1"/>
                </a:solidFill>
              </a:rPr>
              <a:t>Compensation, rehabilitation and curative services must be made available to workers who suffer occupational injuries, accidents and work related diseases. </a:t>
            </a:r>
            <a:r>
              <a:rPr lang="en-US" sz="2500" dirty="0">
                <a:solidFill>
                  <a:schemeClr val="tx1"/>
                </a:solidFill>
              </a:rPr>
              <a:t>Action must be taken to minimize the consequences of occupational hazards.</a:t>
            </a:r>
          </a:p>
          <a:p>
            <a:pPr marL="457200" indent="-457200" algn="just">
              <a:lnSpc>
                <a:spcPct val="120000"/>
              </a:lnSpc>
              <a:spcBef>
                <a:spcPts val="0"/>
              </a:spcBef>
              <a:buClrTx/>
              <a:buFont typeface="+mj-lt"/>
              <a:buAutoNum type="arabicPeriod" startAt="10"/>
            </a:pPr>
            <a:r>
              <a:rPr lang="en-US" sz="2500" b="1" dirty="0">
                <a:solidFill>
                  <a:schemeClr val="tx1"/>
                </a:solidFill>
              </a:rPr>
              <a:t>Education and training are vital components of safe, healthy working environments. </a:t>
            </a:r>
            <a:r>
              <a:rPr lang="en-US" sz="2500" dirty="0">
                <a:solidFill>
                  <a:schemeClr val="tx1"/>
                </a:solidFill>
              </a:rPr>
              <a:t>Workers and employers must be made aware of the importance of establishing safe working procedures and of how to do so. Trainers must be trained in areas of special relevance to particular industries, so that they can address the specific occupational safety and health concerns.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127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457200" indent="-457200" algn="just">
              <a:lnSpc>
                <a:spcPct val="120000"/>
              </a:lnSpc>
              <a:spcBef>
                <a:spcPts val="0"/>
              </a:spcBef>
              <a:buClrTx/>
              <a:buFont typeface="+mj-lt"/>
              <a:buAutoNum type="arabicPeriod" startAt="13"/>
            </a:pPr>
            <a:r>
              <a:rPr lang="en-US" sz="2600" b="1" dirty="0">
                <a:solidFill>
                  <a:schemeClr val="tx1"/>
                </a:solidFill>
              </a:rPr>
              <a:t>Workers, employers and competent authorities have certain responsibilities, duties and obligations. </a:t>
            </a:r>
            <a:r>
              <a:rPr lang="en-US" sz="2600" dirty="0">
                <a:solidFill>
                  <a:schemeClr val="tx1"/>
                </a:solidFill>
              </a:rPr>
              <a:t>For example, workers must follow established safety procedures; employers must provide safe workplaces and ensure access to first aid; and the competent authorities must devise, communicate and periodically review and update occupational safety and health policies. </a:t>
            </a:r>
          </a:p>
          <a:p>
            <a:pPr marL="457200" indent="-457200" algn="just">
              <a:lnSpc>
                <a:spcPct val="120000"/>
              </a:lnSpc>
              <a:spcBef>
                <a:spcPts val="0"/>
              </a:spcBef>
              <a:buClrTx/>
              <a:buFont typeface="+mj-lt"/>
              <a:buAutoNum type="arabicPeriod" startAt="13"/>
            </a:pPr>
            <a:r>
              <a:rPr lang="en-US" sz="2600" b="1" dirty="0">
                <a:solidFill>
                  <a:schemeClr val="tx1"/>
                </a:solidFill>
              </a:rPr>
              <a:t>Policies must be enforced. </a:t>
            </a:r>
            <a:r>
              <a:rPr lang="en-US" sz="2600" dirty="0">
                <a:solidFill>
                  <a:schemeClr val="tx1"/>
                </a:solidFill>
              </a:rPr>
              <a:t>A system of inspection must be in place to secure compliance with occupational safety and health measures and other labour legislation.</a:t>
            </a: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r>
              <a:rPr lang="en-GB" sz="2600" b="1" dirty="0">
                <a:solidFill>
                  <a:schemeClr val="tx1"/>
                </a:solidFill>
              </a:rPr>
              <a:t>NB: </a:t>
            </a:r>
            <a:r>
              <a:rPr lang="en-US" sz="2600" dirty="0">
                <a:solidFill>
                  <a:schemeClr val="tx1"/>
                </a:solidFill>
              </a:rPr>
              <a:t>Clearly, some overlap exists among these general principles. For example, the gathering and dissemination of information on various facets of occupational safety and health underlies all the activities described. Information is needed for the prevention as well as the treatment of occupational injuries and diseases. It is also needed for the creation of effective policies and to ensure that they are enforced. Education and training demand information. </a:t>
            </a:r>
            <a:endParaRPr lang="en-US" sz="30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74523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400" b="1" dirty="0">
                <a:solidFill>
                  <a:srgbClr val="00B050"/>
                </a:solidFill>
              </a:rPr>
              <a:t>CLASSIFICATION OF OCCUPATIONAL HAZARDS, CONTROL &amp; PREVENTION</a:t>
            </a:r>
            <a:endParaRPr lang="en-US" b="1" dirty="0">
              <a:solidFill>
                <a:srgbClr val="00B05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 Hazard - Potential source of harm or adverse health effect on a person or persons’</a:t>
            </a:r>
          </a:p>
          <a:p>
            <a:pPr algn="just">
              <a:lnSpc>
                <a:spcPct val="120000"/>
              </a:lnSpc>
              <a:spcBef>
                <a:spcPts val="0"/>
              </a:spcBef>
              <a:buClrTx/>
              <a:buFont typeface="Wingdings" panose="05000000000000000000" pitchFamily="2" charset="2"/>
              <a:buChar char="q"/>
            </a:pPr>
            <a:r>
              <a:rPr lang="en-US" sz="2500" dirty="0">
                <a:solidFill>
                  <a:schemeClr val="tx1"/>
                </a:solidFill>
              </a:rPr>
              <a:t> Exposure to a hazard may produce immediate (acute), medium or long- term (chronic) effects.</a:t>
            </a:r>
          </a:p>
          <a:p>
            <a:pPr algn="just">
              <a:lnSpc>
                <a:spcPct val="120000"/>
              </a:lnSpc>
              <a:spcBef>
                <a:spcPts val="0"/>
              </a:spcBef>
              <a:buClrTx/>
              <a:buFont typeface="Wingdings" panose="05000000000000000000" pitchFamily="2" charset="2"/>
              <a:buChar char="q"/>
            </a:pPr>
            <a:r>
              <a:rPr lang="en-US" sz="2500" dirty="0">
                <a:solidFill>
                  <a:schemeClr val="tx1"/>
                </a:solidFill>
              </a:rPr>
              <a:t>Some occupational diseases may take long to manifest e.g. Mesothelioma due to asbestos </a:t>
            </a:r>
          </a:p>
          <a:p>
            <a:pPr marL="0" indent="0" algn="ctr">
              <a:lnSpc>
                <a:spcPct val="120000"/>
              </a:lnSpc>
              <a:spcBef>
                <a:spcPts val="0"/>
              </a:spcBef>
              <a:buClrTx/>
              <a:buNone/>
            </a:pPr>
            <a:r>
              <a:rPr lang="en-US" sz="2500" b="1" dirty="0">
                <a:solidFill>
                  <a:srgbClr val="0070C0"/>
                </a:solidFill>
              </a:rPr>
              <a:t>Hazard Categories (Types / Classification)</a:t>
            </a:r>
          </a:p>
          <a:p>
            <a:pPr marL="457200" indent="-457200" algn="just">
              <a:lnSpc>
                <a:spcPct val="120000"/>
              </a:lnSpc>
              <a:spcBef>
                <a:spcPts val="0"/>
              </a:spcBef>
              <a:buClrTx/>
              <a:buFont typeface="+mj-lt"/>
              <a:buAutoNum type="arabicPeriod"/>
            </a:pPr>
            <a:r>
              <a:rPr lang="en-US" sz="2500" dirty="0">
                <a:solidFill>
                  <a:schemeClr val="tx1"/>
                </a:solidFill>
              </a:rPr>
              <a:t>Biological</a:t>
            </a:r>
          </a:p>
          <a:p>
            <a:pPr marL="457200" indent="-457200" algn="just">
              <a:lnSpc>
                <a:spcPct val="120000"/>
              </a:lnSpc>
              <a:spcBef>
                <a:spcPts val="0"/>
              </a:spcBef>
              <a:buClrTx/>
              <a:buFont typeface="+mj-lt"/>
              <a:buAutoNum type="arabicPeriod"/>
            </a:pPr>
            <a:r>
              <a:rPr lang="en-US" sz="2500" dirty="0">
                <a:solidFill>
                  <a:schemeClr val="tx1"/>
                </a:solidFill>
              </a:rPr>
              <a:t>Chemical</a:t>
            </a:r>
          </a:p>
          <a:p>
            <a:pPr marL="457200" indent="-457200" algn="just">
              <a:lnSpc>
                <a:spcPct val="120000"/>
              </a:lnSpc>
              <a:spcBef>
                <a:spcPts val="0"/>
              </a:spcBef>
              <a:buClrTx/>
              <a:buFont typeface="+mj-lt"/>
              <a:buAutoNum type="arabicPeriod"/>
            </a:pPr>
            <a:r>
              <a:rPr lang="en-US" sz="2500" dirty="0">
                <a:solidFill>
                  <a:schemeClr val="tx1"/>
                </a:solidFill>
              </a:rPr>
              <a:t>Physical</a:t>
            </a:r>
          </a:p>
          <a:p>
            <a:pPr marL="457200" indent="-457200" algn="just">
              <a:lnSpc>
                <a:spcPct val="120000"/>
              </a:lnSpc>
              <a:spcBef>
                <a:spcPts val="0"/>
              </a:spcBef>
              <a:buClrTx/>
              <a:buFont typeface="+mj-lt"/>
              <a:buAutoNum type="arabicPeriod"/>
            </a:pPr>
            <a:r>
              <a:rPr lang="en-US" sz="2500" dirty="0">
                <a:solidFill>
                  <a:schemeClr val="tx1"/>
                </a:solidFill>
              </a:rPr>
              <a:t>Ergonomic</a:t>
            </a:r>
          </a:p>
          <a:p>
            <a:pPr marL="457200" indent="-457200" algn="just">
              <a:lnSpc>
                <a:spcPct val="120000"/>
              </a:lnSpc>
              <a:spcBef>
                <a:spcPts val="0"/>
              </a:spcBef>
              <a:buClrTx/>
              <a:buFont typeface="+mj-lt"/>
              <a:buAutoNum type="arabicPeriod"/>
            </a:pPr>
            <a:r>
              <a:rPr lang="en-US" sz="2500" dirty="0">
                <a:solidFill>
                  <a:schemeClr val="tx1"/>
                </a:solidFill>
              </a:rPr>
              <a:t>Mechanical</a:t>
            </a:r>
          </a:p>
          <a:p>
            <a:pPr marL="457200" indent="-457200" algn="just">
              <a:lnSpc>
                <a:spcPct val="120000"/>
              </a:lnSpc>
              <a:spcBef>
                <a:spcPts val="0"/>
              </a:spcBef>
              <a:buClrTx/>
              <a:buFont typeface="+mj-lt"/>
              <a:buAutoNum type="arabicPeriod"/>
            </a:pPr>
            <a:r>
              <a:rPr lang="en-US" sz="2500" dirty="0">
                <a:solidFill>
                  <a:schemeClr val="tx1"/>
                </a:solidFill>
              </a:rPr>
              <a:t>Psychosocial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28887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1. Biological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Biological hazards (biohazards)-are substances that pose a threat to the health and safety of humans, animals and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E.g. medical waste or body fluids containing microorganism, or toxin (from a biological source)</a:t>
            </a:r>
          </a:p>
          <a:p>
            <a:pPr algn="just">
              <a:lnSpc>
                <a:spcPct val="120000"/>
              </a:lnSpc>
              <a:spcBef>
                <a:spcPts val="0"/>
              </a:spcBef>
              <a:buClrTx/>
              <a:buFont typeface="Wingdings" panose="05000000000000000000" pitchFamily="2" charset="2"/>
              <a:buChar char="q"/>
            </a:pPr>
            <a:r>
              <a:rPr lang="en-US" sz="2500" dirty="0">
                <a:solidFill>
                  <a:schemeClr val="tx1"/>
                </a:solidFill>
              </a:rPr>
              <a:t>Exposure to biological agents resulting in illness</a:t>
            </a:r>
          </a:p>
          <a:p>
            <a:pPr algn="just">
              <a:lnSpc>
                <a:spcPct val="120000"/>
              </a:lnSpc>
              <a:spcBef>
                <a:spcPts val="0"/>
              </a:spcBef>
              <a:buClrTx/>
              <a:buFont typeface="Wingdings" panose="05000000000000000000" pitchFamily="2" charset="2"/>
              <a:buChar char="q"/>
            </a:pPr>
            <a:r>
              <a:rPr lang="en-US" sz="2500" dirty="0">
                <a:solidFill>
                  <a:schemeClr val="tx1"/>
                </a:solidFill>
              </a:rPr>
              <a:t>Types of biological agent include bacteria, viruses, fungi </a:t>
            </a:r>
          </a:p>
          <a:p>
            <a:pPr marL="0" indent="0" algn="ctr">
              <a:lnSpc>
                <a:spcPct val="120000"/>
              </a:lnSpc>
              <a:spcBef>
                <a:spcPts val="0"/>
              </a:spcBef>
              <a:buClrTx/>
              <a:buNone/>
            </a:pPr>
            <a:r>
              <a:rPr lang="en-US" sz="2600" b="1" dirty="0">
                <a:solidFill>
                  <a:schemeClr val="tx1"/>
                </a:solidFill>
              </a:rPr>
              <a:t>Mode of Exposure and Effects</a:t>
            </a:r>
          </a:p>
          <a:p>
            <a:pPr algn="just">
              <a:lnSpc>
                <a:spcPct val="120000"/>
              </a:lnSpc>
              <a:spcBef>
                <a:spcPts val="0"/>
              </a:spcBef>
              <a:buClrTx/>
              <a:buFont typeface="Wingdings" panose="05000000000000000000" pitchFamily="2" charset="2"/>
              <a:buChar char="q"/>
            </a:pPr>
            <a:r>
              <a:rPr lang="en-US" sz="2600" b="1" dirty="0">
                <a:solidFill>
                  <a:schemeClr val="tx1"/>
                </a:solidFill>
              </a:rPr>
              <a:t>Contact</a:t>
            </a:r>
            <a:r>
              <a:rPr lang="en-US" sz="2600" dirty="0">
                <a:solidFill>
                  <a:schemeClr val="tx1"/>
                </a:solidFill>
              </a:rPr>
              <a:t> (direct or indirect): touching a person or contaminated surface, sexual contact.</a:t>
            </a:r>
          </a:p>
          <a:p>
            <a:pPr marL="0" indent="0" algn="just">
              <a:lnSpc>
                <a:spcPct val="120000"/>
              </a:lnSpc>
              <a:spcBef>
                <a:spcPts val="0"/>
              </a:spcBef>
              <a:buClrTx/>
              <a:buNone/>
            </a:pPr>
            <a:r>
              <a:rPr lang="en-US" sz="2600" dirty="0">
                <a:solidFill>
                  <a:schemeClr val="tx1"/>
                </a:solidFill>
              </a:rPr>
              <a:t>Examples : </a:t>
            </a:r>
            <a:r>
              <a:rPr lang="en-US" sz="2600" dirty="0" err="1">
                <a:solidFill>
                  <a:schemeClr val="tx1"/>
                </a:solidFill>
              </a:rPr>
              <a:t>haemorrhagic</a:t>
            </a:r>
            <a:r>
              <a:rPr lang="en-US" sz="2600" dirty="0">
                <a:solidFill>
                  <a:schemeClr val="tx1"/>
                </a:solidFill>
              </a:rPr>
              <a:t> fever virus, enteric pathogens, Ebola, HIV, HBV</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585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Droplet: </a:t>
            </a:r>
            <a:r>
              <a:rPr lang="en-US" sz="2500" dirty="0">
                <a:solidFill>
                  <a:schemeClr val="tx1"/>
                </a:solidFill>
              </a:rPr>
              <a:t>infected droplets come into contact with eyes, nose or mouth. </a:t>
            </a:r>
          </a:p>
          <a:p>
            <a:pPr marL="0" indent="0" algn="just">
              <a:lnSpc>
                <a:spcPct val="120000"/>
              </a:lnSpc>
              <a:spcBef>
                <a:spcPts val="0"/>
              </a:spcBef>
              <a:buClrTx/>
              <a:buNone/>
            </a:pPr>
            <a:r>
              <a:rPr lang="en-US" sz="2500" dirty="0">
                <a:solidFill>
                  <a:schemeClr val="tx1"/>
                </a:solidFill>
              </a:rPr>
              <a:t>Examples: influenza and rubella viruses, </a:t>
            </a:r>
            <a:r>
              <a:rPr lang="en-US" sz="2500" dirty="0" err="1">
                <a:solidFill>
                  <a:schemeClr val="tx1"/>
                </a:solidFill>
              </a:rPr>
              <a:t>corynebacterium</a:t>
            </a:r>
            <a:r>
              <a:rPr lang="en-US" sz="2500" dirty="0">
                <a:solidFill>
                  <a:schemeClr val="tx1"/>
                </a:solidFill>
              </a:rPr>
              <a:t> diphtheria </a:t>
            </a:r>
          </a:p>
          <a:p>
            <a:pPr algn="just">
              <a:lnSpc>
                <a:spcPct val="120000"/>
              </a:lnSpc>
              <a:spcBef>
                <a:spcPts val="0"/>
              </a:spcBef>
              <a:buClrTx/>
              <a:buFont typeface="Wingdings" panose="05000000000000000000" pitchFamily="2" charset="2"/>
              <a:buChar char="q"/>
            </a:pPr>
            <a:r>
              <a:rPr lang="en-US" sz="2500" b="1" dirty="0">
                <a:solidFill>
                  <a:schemeClr val="tx1"/>
                </a:solidFill>
              </a:rPr>
              <a:t>Airborne:</a:t>
            </a:r>
            <a:r>
              <a:rPr lang="en-US" sz="2500" dirty="0">
                <a:solidFill>
                  <a:schemeClr val="tx1"/>
                </a:solidFill>
              </a:rPr>
              <a:t> residue from infected droplets or contaminated dust particles remain in the air for long periods of time and enter the body through the respiratory tract. </a:t>
            </a:r>
          </a:p>
          <a:p>
            <a:pPr marL="0" indent="0" algn="just">
              <a:lnSpc>
                <a:spcPct val="120000"/>
              </a:lnSpc>
              <a:spcBef>
                <a:spcPts val="0"/>
              </a:spcBef>
              <a:buClrTx/>
              <a:buNone/>
            </a:pPr>
            <a:r>
              <a:rPr lang="en-US" sz="2500" dirty="0">
                <a:solidFill>
                  <a:schemeClr val="tx1"/>
                </a:solidFill>
              </a:rPr>
              <a:t>Examples : TB including </a:t>
            </a:r>
            <a:r>
              <a:rPr lang="en-US" sz="2500" dirty="0" err="1">
                <a:solidFill>
                  <a:schemeClr val="tx1"/>
                </a:solidFill>
              </a:rPr>
              <a:t>MDR</a:t>
            </a:r>
            <a:r>
              <a:rPr lang="en-US" sz="2500" dirty="0">
                <a:solidFill>
                  <a:schemeClr val="tx1"/>
                </a:solidFill>
              </a:rPr>
              <a:t> TB, chicken pox, and measles </a:t>
            </a:r>
          </a:p>
          <a:p>
            <a:pPr algn="just">
              <a:lnSpc>
                <a:spcPct val="120000"/>
              </a:lnSpc>
              <a:spcBef>
                <a:spcPts val="0"/>
              </a:spcBef>
              <a:buClrTx/>
              <a:buFont typeface="Wingdings" panose="05000000000000000000" pitchFamily="2" charset="2"/>
              <a:buChar char="q"/>
            </a:pPr>
            <a:r>
              <a:rPr lang="en-US" sz="2500" b="1" dirty="0">
                <a:solidFill>
                  <a:schemeClr val="tx1"/>
                </a:solidFill>
              </a:rPr>
              <a:t>Fecal-Oral route</a:t>
            </a:r>
            <a:r>
              <a:rPr lang="en-US" sz="2500" dirty="0">
                <a:solidFill>
                  <a:schemeClr val="tx1"/>
                </a:solidFill>
              </a:rPr>
              <a:t>: organisms infect the digestive system through contaminated food or water. </a:t>
            </a:r>
          </a:p>
          <a:p>
            <a:pPr marL="0" indent="0" algn="just">
              <a:lnSpc>
                <a:spcPct val="120000"/>
              </a:lnSpc>
              <a:spcBef>
                <a:spcPts val="0"/>
              </a:spcBef>
              <a:buClrTx/>
              <a:buNone/>
            </a:pPr>
            <a:r>
              <a:rPr lang="en-US" sz="2500" dirty="0">
                <a:solidFill>
                  <a:schemeClr val="tx1"/>
                </a:solidFill>
              </a:rPr>
              <a:t>Examples : salmonellosis, cholera, typhoid fever, hepatitis 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5478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Vector:</a:t>
            </a:r>
            <a:r>
              <a:rPr lang="en-US" sz="2500" dirty="0">
                <a:solidFill>
                  <a:schemeClr val="tx1"/>
                </a:solidFill>
              </a:rPr>
              <a:t> capable of transmitting disease, such as, mosquitoes, and fleas.</a:t>
            </a:r>
          </a:p>
          <a:p>
            <a:pPr marL="0" indent="0" algn="just">
              <a:lnSpc>
                <a:spcPct val="120000"/>
              </a:lnSpc>
              <a:spcBef>
                <a:spcPts val="0"/>
              </a:spcBef>
              <a:buClrTx/>
              <a:buNone/>
            </a:pPr>
            <a:r>
              <a:rPr lang="en-US" sz="2500" dirty="0">
                <a:solidFill>
                  <a:schemeClr val="tx1"/>
                </a:solidFill>
              </a:rPr>
              <a:t>Examples : malaria, yellow fever, dengue fever.</a:t>
            </a:r>
          </a:p>
          <a:p>
            <a:pPr algn="just">
              <a:lnSpc>
                <a:spcPct val="120000"/>
              </a:lnSpc>
              <a:spcBef>
                <a:spcPts val="0"/>
              </a:spcBef>
              <a:buClrTx/>
              <a:buFont typeface="Wingdings" panose="05000000000000000000" pitchFamily="2" charset="2"/>
              <a:buChar char="q"/>
            </a:pPr>
            <a:r>
              <a:rPr lang="en-US" sz="2500" b="1" dirty="0">
                <a:solidFill>
                  <a:schemeClr val="tx1"/>
                </a:solidFill>
              </a:rPr>
              <a:t>Percutaneous: </a:t>
            </a:r>
            <a:r>
              <a:rPr lang="en-US" sz="2500" dirty="0">
                <a:solidFill>
                  <a:schemeClr val="tx1"/>
                </a:solidFill>
              </a:rPr>
              <a:t>(needle stick/sharp injuries) and </a:t>
            </a:r>
            <a:r>
              <a:rPr lang="en-US" sz="2500" dirty="0" err="1">
                <a:solidFill>
                  <a:schemeClr val="tx1"/>
                </a:solidFill>
              </a:rPr>
              <a:t>Mucocutaneous</a:t>
            </a:r>
            <a:r>
              <a:rPr lang="en-US" sz="2500" dirty="0">
                <a:solidFill>
                  <a:schemeClr val="tx1"/>
                </a:solidFill>
              </a:rPr>
              <a:t> route:  splash of body fluids into the eyes, nose or mouth. </a:t>
            </a:r>
          </a:p>
          <a:p>
            <a:pPr marL="0" indent="0" algn="just">
              <a:lnSpc>
                <a:spcPct val="120000"/>
              </a:lnSpc>
              <a:spcBef>
                <a:spcPts val="0"/>
              </a:spcBef>
              <a:buClrTx/>
              <a:buNone/>
            </a:pPr>
            <a:r>
              <a:rPr lang="en-US" sz="2500" dirty="0">
                <a:solidFill>
                  <a:schemeClr val="tx1"/>
                </a:solidFill>
              </a:rPr>
              <a:t>Examples: human immunodeficiency virus (HIV), hepatitis B (HBV) and hepatitis C (HCV).</a:t>
            </a:r>
          </a:p>
          <a:p>
            <a:pPr marL="0" indent="0" algn="ctr">
              <a:lnSpc>
                <a:spcPct val="120000"/>
              </a:lnSpc>
              <a:spcBef>
                <a:spcPts val="0"/>
              </a:spcBef>
              <a:buClrTx/>
              <a:buNone/>
            </a:pPr>
            <a:r>
              <a:rPr lang="en-US" sz="2500" b="1" dirty="0">
                <a:solidFill>
                  <a:schemeClr val="tx1"/>
                </a:solidFill>
              </a:rPr>
              <a:t>Prevention and Control of Biological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Implementation of Standard Precautions (hand hygiene, handling of sharps, decontamination of instruments)</a:t>
            </a:r>
          </a:p>
          <a:p>
            <a:pPr algn="just">
              <a:lnSpc>
                <a:spcPct val="120000"/>
              </a:lnSpc>
              <a:spcBef>
                <a:spcPts val="0"/>
              </a:spcBef>
              <a:buClrTx/>
              <a:buFont typeface="Wingdings" panose="05000000000000000000" pitchFamily="2" charset="2"/>
              <a:buChar char="q"/>
            </a:pPr>
            <a:r>
              <a:rPr lang="en-US" sz="2500" dirty="0">
                <a:solidFill>
                  <a:schemeClr val="tx1"/>
                </a:solidFill>
              </a:rPr>
              <a:t>Immunization against hepatitis B, influenza, yellow fever, typhoid, </a:t>
            </a:r>
          </a:p>
          <a:p>
            <a:pPr algn="just">
              <a:lnSpc>
                <a:spcPct val="120000"/>
              </a:lnSpc>
              <a:spcBef>
                <a:spcPts val="0"/>
              </a:spcBef>
              <a:buClrTx/>
              <a:buFont typeface="Wingdings" panose="05000000000000000000" pitchFamily="2" charset="2"/>
              <a:buChar char="q"/>
            </a:pPr>
            <a:r>
              <a:rPr lang="en-US" sz="2500" dirty="0">
                <a:solidFill>
                  <a:schemeClr val="tx1"/>
                </a:solidFill>
              </a:rPr>
              <a:t>Proper management of waste materials</a:t>
            </a:r>
          </a:p>
          <a:p>
            <a:pPr algn="just">
              <a:lnSpc>
                <a:spcPct val="120000"/>
              </a:lnSpc>
              <a:spcBef>
                <a:spcPts val="0"/>
              </a:spcBef>
              <a:buClrTx/>
              <a:buFont typeface="Wingdings" panose="05000000000000000000" pitchFamily="2" charset="2"/>
              <a:buChar char="q"/>
            </a:pPr>
            <a:r>
              <a:rPr lang="en-US" sz="2500" dirty="0">
                <a:solidFill>
                  <a:schemeClr val="tx1"/>
                </a:solidFill>
              </a:rPr>
              <a:t>Provision of appropriate and proper use of PPE</a:t>
            </a:r>
          </a:p>
          <a:p>
            <a:pPr algn="just">
              <a:lnSpc>
                <a:spcPct val="120000"/>
              </a:lnSpc>
              <a:spcBef>
                <a:spcPts val="0"/>
              </a:spcBef>
              <a:buClrTx/>
              <a:buFont typeface="Wingdings" panose="05000000000000000000" pitchFamily="2" charset="2"/>
              <a:buChar char="q"/>
            </a:pPr>
            <a:r>
              <a:rPr lang="en-US" sz="2500" dirty="0">
                <a:solidFill>
                  <a:schemeClr val="tx1"/>
                </a:solidFill>
              </a:rPr>
              <a:t>Post Exposure Prophylaxis (PEP)</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5760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367505" y="152080"/>
            <a:ext cx="8482013" cy="668338"/>
          </a:xfrm>
        </p:spPr>
        <p:txBody>
          <a:bodyPr>
            <a:normAutofit fontScale="25000" lnSpcReduction="20000"/>
          </a:bodyPr>
          <a:lstStyle/>
          <a:p>
            <a:pPr algn="ctr" eaLnBrk="1" hangingPunct="1">
              <a:buFontTx/>
              <a:buNone/>
            </a:pPr>
            <a:r>
              <a:rPr lang="en-AU" altLang="en-US" sz="9600" b="1" dirty="0">
                <a:latin typeface="+mj-lt"/>
              </a:rPr>
              <a:t>Summary - Control of biological hazards in healthcare settings</a:t>
            </a:r>
          </a:p>
          <a:p>
            <a:pPr eaLnBrk="1" hangingPunct="1">
              <a:buFontTx/>
              <a:buNone/>
            </a:pPr>
            <a:endParaRPr lang="en-AU" altLang="en-US" dirty="0"/>
          </a:p>
          <a:p>
            <a:pPr eaLnBrk="1" hangingPunct="1">
              <a:buFontTx/>
              <a:buNone/>
            </a:pPr>
            <a:endParaRPr lang="en-AU" altLang="en-US" dirty="0"/>
          </a:p>
          <a:p>
            <a:pPr eaLnBrk="1" hangingPunct="1">
              <a:buFontTx/>
              <a:buNone/>
            </a:pPr>
            <a:endParaRPr lang="en-AU" altLang="en-US" dirty="0"/>
          </a:p>
          <a:p>
            <a:pPr eaLnBrk="1" hangingPunct="1">
              <a:buFontTx/>
              <a:buNone/>
            </a:pPr>
            <a:endParaRPr lang="en-AU" altLang="en-US" dirty="0"/>
          </a:p>
          <a:p>
            <a:pPr eaLnBrk="1" hangingPunct="1">
              <a:buFontTx/>
              <a:buNone/>
            </a:pPr>
            <a:endParaRPr lang="en-AU" altLang="en-US" dirty="0"/>
          </a:p>
          <a:p>
            <a:pPr eaLnBrk="1" hangingPunct="1">
              <a:buFontTx/>
              <a:buNone/>
            </a:pPr>
            <a:endParaRPr lang="en-AU" altLang="en-US" dirty="0"/>
          </a:p>
          <a:p>
            <a:pPr eaLnBrk="1" hangingPunct="1">
              <a:buFontTx/>
              <a:buNone/>
            </a:pPr>
            <a:endParaRPr lang="en-AU" altLang="en-US" dirty="0">
              <a:solidFill>
                <a:srgbClr val="FFFFFF"/>
              </a:solidFill>
            </a:endParaRPr>
          </a:p>
          <a:p>
            <a:pPr eaLnBrk="1" hangingPunct="1">
              <a:buFontTx/>
              <a:buNone/>
            </a:pPr>
            <a:endParaRPr lang="en-AU" altLang="en-US" dirty="0">
              <a:solidFill>
                <a:srgbClr val="FFFFFF"/>
              </a:solidFill>
            </a:endParaRPr>
          </a:p>
          <a:p>
            <a:pPr eaLnBrk="1" hangingPunct="1">
              <a:buFontTx/>
              <a:buNone/>
            </a:pPr>
            <a:endParaRPr lang="en-AU" altLang="en-US" dirty="0">
              <a:solidFill>
                <a:srgbClr val="FFFFFF"/>
              </a:solidFill>
            </a:endParaRPr>
          </a:p>
          <a:p>
            <a:pPr eaLnBrk="1" hangingPunct="1">
              <a:buFontTx/>
              <a:buNone/>
            </a:pPr>
            <a:endParaRPr lang="en-AU" altLang="en-US" dirty="0">
              <a:solidFill>
                <a:srgbClr val="FFFFFF"/>
              </a:solidFill>
            </a:endParaRPr>
          </a:p>
          <a:p>
            <a:pPr eaLnBrk="1" hangingPunct="1">
              <a:buFontTx/>
              <a:buNone/>
            </a:pPr>
            <a:endParaRPr lang="en-AU" altLang="en-US" dirty="0">
              <a:solidFill>
                <a:srgbClr val="FFFFFF"/>
              </a:solidFill>
            </a:endParaRPr>
          </a:p>
          <a:p>
            <a:pPr eaLnBrk="1" hangingPunct="1">
              <a:buFontTx/>
              <a:buNone/>
            </a:pPr>
            <a:endParaRPr lang="en-AU" altLang="en-US" dirty="0">
              <a:solidFill>
                <a:srgbClr val="FFFFFF"/>
              </a:solidFill>
            </a:endParaRPr>
          </a:p>
          <a:p>
            <a:pPr lvl="1" algn="ctr" eaLnBrk="1" hangingPunct="1">
              <a:buFontTx/>
              <a:buNone/>
            </a:pPr>
            <a:r>
              <a:rPr lang="en-AU" altLang="en-US" sz="2400" dirty="0"/>
              <a:t> </a:t>
            </a:r>
          </a:p>
        </p:txBody>
      </p:sp>
      <p:sp>
        <p:nvSpPr>
          <p:cNvPr id="2" name="Round Diagonal Corner Rectangle 1"/>
          <p:cNvSpPr/>
          <p:nvPr/>
        </p:nvSpPr>
        <p:spPr bwMode="auto">
          <a:xfrm>
            <a:off x="3524250" y="3060700"/>
            <a:ext cx="2089150" cy="1366838"/>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AU">
              <a:latin typeface="Arial" pitchFamily="-107" charset="0"/>
              <a:ea typeface="ＭＳ Ｐゴシック" pitchFamily="-107" charset="-128"/>
              <a:cs typeface="ＭＳ Ｐゴシック" pitchFamily="-107" charset="-128"/>
            </a:endParaRPr>
          </a:p>
        </p:txBody>
      </p:sp>
      <p:sp>
        <p:nvSpPr>
          <p:cNvPr id="16388" name="TextBox 2"/>
          <p:cNvSpPr txBox="1">
            <a:spLocks noChangeArrowheads="1"/>
          </p:cNvSpPr>
          <p:nvPr/>
        </p:nvSpPr>
        <p:spPr bwMode="auto">
          <a:xfrm>
            <a:off x="3686175" y="3219450"/>
            <a:ext cx="1800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2800" dirty="0">
                <a:ea typeface="MS PGothic" panose="020B0600070205080204" pitchFamily="34" charset="-128"/>
              </a:rPr>
              <a:t>Infection</a:t>
            </a:r>
          </a:p>
          <a:p>
            <a:pPr algn="ctr" eaLnBrk="1" hangingPunct="1">
              <a:spcBef>
                <a:spcPct val="0"/>
              </a:spcBef>
              <a:buClrTx/>
              <a:buSzTx/>
              <a:buFontTx/>
              <a:buNone/>
            </a:pPr>
            <a:r>
              <a:rPr lang="en-AU" altLang="en-US" sz="2800" dirty="0">
                <a:ea typeface="MS PGothic" panose="020B0600070205080204" pitchFamily="34" charset="-128"/>
              </a:rPr>
              <a:t>Control</a:t>
            </a:r>
          </a:p>
        </p:txBody>
      </p:sp>
      <p:sp>
        <p:nvSpPr>
          <p:cNvPr id="16389" name="TextBox 5"/>
          <p:cNvSpPr txBox="1">
            <a:spLocks noChangeArrowheads="1"/>
          </p:cNvSpPr>
          <p:nvPr/>
        </p:nvSpPr>
        <p:spPr bwMode="auto">
          <a:xfrm>
            <a:off x="1116013" y="1773238"/>
            <a:ext cx="1008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a:ea typeface="MS PGothic" panose="020B0600070205080204" pitchFamily="34" charset="-128"/>
            </a:endParaRPr>
          </a:p>
        </p:txBody>
      </p:sp>
      <p:sp>
        <p:nvSpPr>
          <p:cNvPr id="16390" name="TextBox 12"/>
          <p:cNvSpPr txBox="1">
            <a:spLocks noChangeArrowheads="1"/>
          </p:cNvSpPr>
          <p:nvPr/>
        </p:nvSpPr>
        <p:spPr bwMode="auto">
          <a:xfrm>
            <a:off x="1150938" y="1908175"/>
            <a:ext cx="1008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a:ea typeface="MS PGothic" panose="020B0600070205080204" pitchFamily="34" charset="-128"/>
            </a:endParaRPr>
          </a:p>
        </p:txBody>
      </p:sp>
      <p:grpSp>
        <p:nvGrpSpPr>
          <p:cNvPr id="16391" name="Group 11"/>
          <p:cNvGrpSpPr>
            <a:grpSpLocks/>
          </p:cNvGrpSpPr>
          <p:nvPr/>
        </p:nvGrpSpPr>
        <p:grpSpPr bwMode="auto">
          <a:xfrm>
            <a:off x="1096963" y="1260475"/>
            <a:ext cx="1800225" cy="1296988"/>
            <a:chOff x="755576" y="1484784"/>
            <a:chExt cx="1800200" cy="1296144"/>
          </a:xfrm>
        </p:grpSpPr>
        <p:sp>
          <p:nvSpPr>
            <p:cNvPr id="16418" name="Oval 4"/>
            <p:cNvSpPr>
              <a:spLocks noChangeArrowheads="1"/>
            </p:cNvSpPr>
            <p:nvPr/>
          </p:nvSpPr>
          <p:spPr bwMode="auto">
            <a:xfrm>
              <a:off x="755576" y="1484784"/>
              <a:ext cx="1800200" cy="1296144"/>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1800">
                <a:solidFill>
                  <a:srgbClr val="FFFFFF"/>
                </a:solidFill>
              </a:endParaRPr>
            </a:p>
          </p:txBody>
        </p:sp>
        <p:sp>
          <p:nvSpPr>
            <p:cNvPr id="16419" name="TextBox 13"/>
            <p:cNvSpPr txBox="1">
              <a:spLocks noChangeArrowheads="1"/>
            </p:cNvSpPr>
            <p:nvPr/>
          </p:nvSpPr>
          <p:spPr bwMode="auto">
            <a:xfrm>
              <a:off x="966684" y="1825261"/>
              <a:ext cx="14401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2000" dirty="0">
                  <a:ea typeface="MS PGothic" panose="020B0600070205080204" pitchFamily="34" charset="-128"/>
                </a:rPr>
                <a:t>Training (recorded)</a:t>
              </a:r>
              <a:endParaRPr lang="en-AU" altLang="en-US" sz="1800" dirty="0">
                <a:ea typeface="MS PGothic" panose="020B0600070205080204" pitchFamily="34" charset="-128"/>
              </a:endParaRPr>
            </a:p>
          </p:txBody>
        </p:sp>
      </p:grpSp>
      <p:grpSp>
        <p:nvGrpSpPr>
          <p:cNvPr id="16392" name="Group 20"/>
          <p:cNvGrpSpPr>
            <a:grpSpLocks/>
          </p:cNvGrpSpPr>
          <p:nvPr/>
        </p:nvGrpSpPr>
        <p:grpSpPr bwMode="auto">
          <a:xfrm>
            <a:off x="6010275" y="1260475"/>
            <a:ext cx="1836738" cy="1296988"/>
            <a:chOff x="6372200" y="1491660"/>
            <a:chExt cx="1836204" cy="1296144"/>
          </a:xfrm>
        </p:grpSpPr>
        <p:sp>
          <p:nvSpPr>
            <p:cNvPr id="16416" name="Oval 9"/>
            <p:cNvSpPr>
              <a:spLocks noChangeArrowheads="1"/>
            </p:cNvSpPr>
            <p:nvPr/>
          </p:nvSpPr>
          <p:spPr bwMode="auto">
            <a:xfrm>
              <a:off x="6372200" y="1491660"/>
              <a:ext cx="1800200" cy="1296144"/>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1800"/>
            </a:p>
          </p:txBody>
        </p:sp>
        <p:sp>
          <p:nvSpPr>
            <p:cNvPr id="16417" name="TextBox 15"/>
            <p:cNvSpPr txBox="1">
              <a:spLocks noChangeArrowheads="1"/>
            </p:cNvSpPr>
            <p:nvPr/>
          </p:nvSpPr>
          <p:spPr bwMode="auto">
            <a:xfrm>
              <a:off x="6408204" y="1862915"/>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1800">
                  <a:ea typeface="MS PGothic" panose="020B0600070205080204" pitchFamily="34" charset="-128"/>
                </a:rPr>
                <a:t>Immunisation / </a:t>
              </a:r>
            </a:p>
            <a:p>
              <a:pPr algn="ctr" eaLnBrk="1" hangingPunct="1">
                <a:spcBef>
                  <a:spcPct val="0"/>
                </a:spcBef>
                <a:buClrTx/>
                <a:buSzTx/>
                <a:buFontTx/>
                <a:buNone/>
              </a:pPr>
              <a:r>
                <a:rPr lang="en-AU" altLang="en-US" sz="1800">
                  <a:ea typeface="MS PGothic" panose="020B0600070205080204" pitchFamily="34" charset="-128"/>
                </a:rPr>
                <a:t>Vaccination</a:t>
              </a:r>
            </a:p>
          </p:txBody>
        </p:sp>
      </p:grpSp>
      <p:grpSp>
        <p:nvGrpSpPr>
          <p:cNvPr id="16393" name="Group 23"/>
          <p:cNvGrpSpPr>
            <a:grpSpLocks/>
          </p:cNvGrpSpPr>
          <p:nvPr/>
        </p:nvGrpSpPr>
        <p:grpSpPr bwMode="auto">
          <a:xfrm>
            <a:off x="539750" y="2919413"/>
            <a:ext cx="1814513" cy="1296987"/>
            <a:chOff x="723608" y="3501008"/>
            <a:chExt cx="1813952" cy="1296144"/>
          </a:xfrm>
        </p:grpSpPr>
        <p:sp>
          <p:nvSpPr>
            <p:cNvPr id="16414" name="Oval 10"/>
            <p:cNvSpPr>
              <a:spLocks noChangeArrowheads="1"/>
            </p:cNvSpPr>
            <p:nvPr/>
          </p:nvSpPr>
          <p:spPr bwMode="auto">
            <a:xfrm>
              <a:off x="723608" y="3501008"/>
              <a:ext cx="1800200" cy="1296144"/>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1800"/>
            </a:p>
          </p:txBody>
        </p:sp>
        <p:sp>
          <p:nvSpPr>
            <p:cNvPr id="16415" name="TextBox 16"/>
            <p:cNvSpPr txBox="1">
              <a:spLocks noChangeArrowheads="1"/>
            </p:cNvSpPr>
            <p:nvPr/>
          </p:nvSpPr>
          <p:spPr bwMode="auto">
            <a:xfrm>
              <a:off x="769328" y="3684012"/>
              <a:ext cx="17682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2000" dirty="0">
                  <a:ea typeface="MS PGothic" panose="020B0600070205080204" pitchFamily="34" charset="-128"/>
                </a:rPr>
                <a:t>Hand / Respiratory Hygiene</a:t>
              </a:r>
            </a:p>
          </p:txBody>
        </p:sp>
      </p:grpSp>
      <p:grpSp>
        <p:nvGrpSpPr>
          <p:cNvPr id="16394" name="Group 22"/>
          <p:cNvGrpSpPr>
            <a:grpSpLocks/>
          </p:cNvGrpSpPr>
          <p:nvPr/>
        </p:nvGrpSpPr>
        <p:grpSpPr bwMode="auto">
          <a:xfrm>
            <a:off x="6257925" y="4589463"/>
            <a:ext cx="1830388" cy="1295400"/>
            <a:chOff x="3668668" y="4293096"/>
            <a:chExt cx="1829916" cy="1296144"/>
          </a:xfrm>
        </p:grpSpPr>
        <p:sp>
          <p:nvSpPr>
            <p:cNvPr id="16412" name="Oval 6"/>
            <p:cNvSpPr>
              <a:spLocks noChangeArrowheads="1"/>
            </p:cNvSpPr>
            <p:nvPr/>
          </p:nvSpPr>
          <p:spPr bwMode="auto">
            <a:xfrm>
              <a:off x="3668668" y="4293096"/>
              <a:ext cx="1800200" cy="1296144"/>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1800"/>
            </a:p>
          </p:txBody>
        </p:sp>
        <p:sp>
          <p:nvSpPr>
            <p:cNvPr id="16413" name="TextBox 17"/>
            <p:cNvSpPr txBox="1">
              <a:spLocks noChangeArrowheads="1"/>
            </p:cNvSpPr>
            <p:nvPr/>
          </p:nvSpPr>
          <p:spPr bwMode="auto">
            <a:xfrm>
              <a:off x="3698384" y="4587225"/>
              <a:ext cx="18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2000">
                  <a:ea typeface="MS PGothic" panose="020B0600070205080204" pitchFamily="34" charset="-128"/>
                </a:rPr>
                <a:t>Cleaning &amp; Disinfection</a:t>
              </a:r>
            </a:p>
          </p:txBody>
        </p:sp>
      </p:grpSp>
      <p:grpSp>
        <p:nvGrpSpPr>
          <p:cNvPr id="16395" name="Group 21"/>
          <p:cNvGrpSpPr>
            <a:grpSpLocks/>
          </p:cNvGrpSpPr>
          <p:nvPr/>
        </p:nvGrpSpPr>
        <p:grpSpPr bwMode="auto">
          <a:xfrm>
            <a:off x="6659563" y="2913063"/>
            <a:ext cx="1800225" cy="1296987"/>
            <a:chOff x="7031512" y="3429000"/>
            <a:chExt cx="1800632" cy="1296144"/>
          </a:xfrm>
        </p:grpSpPr>
        <p:sp>
          <p:nvSpPr>
            <p:cNvPr id="16410" name="Oval 7"/>
            <p:cNvSpPr>
              <a:spLocks noChangeArrowheads="1"/>
            </p:cNvSpPr>
            <p:nvPr/>
          </p:nvSpPr>
          <p:spPr bwMode="auto">
            <a:xfrm>
              <a:off x="7031944" y="3429000"/>
              <a:ext cx="1800200" cy="1296144"/>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1800"/>
            </a:p>
          </p:txBody>
        </p:sp>
        <p:sp>
          <p:nvSpPr>
            <p:cNvPr id="16411" name="TextBox 18"/>
            <p:cNvSpPr txBox="1">
              <a:spLocks noChangeArrowheads="1"/>
            </p:cNvSpPr>
            <p:nvPr/>
          </p:nvSpPr>
          <p:spPr bwMode="auto">
            <a:xfrm>
              <a:off x="7031512" y="3738518"/>
              <a:ext cx="1800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2000">
                  <a:ea typeface="MS PGothic" panose="020B0600070205080204" pitchFamily="34" charset="-128"/>
                </a:rPr>
                <a:t>Waste </a:t>
              </a:r>
              <a:r>
                <a:rPr lang="en-AU" altLang="en-US" sz="1800">
                  <a:ea typeface="MS PGothic" panose="020B0600070205080204" pitchFamily="34" charset="-128"/>
                </a:rPr>
                <a:t>Management</a:t>
              </a:r>
            </a:p>
          </p:txBody>
        </p:sp>
      </p:grpSp>
      <p:grpSp>
        <p:nvGrpSpPr>
          <p:cNvPr id="16396" name="Group 14"/>
          <p:cNvGrpSpPr>
            <a:grpSpLocks/>
          </p:cNvGrpSpPr>
          <p:nvPr/>
        </p:nvGrpSpPr>
        <p:grpSpPr bwMode="auto">
          <a:xfrm>
            <a:off x="3668713" y="1125538"/>
            <a:ext cx="1800225" cy="1295400"/>
            <a:chOff x="3533056" y="1281356"/>
            <a:chExt cx="1800200" cy="1296144"/>
          </a:xfrm>
        </p:grpSpPr>
        <p:sp>
          <p:nvSpPr>
            <p:cNvPr id="16408" name="Oval 8"/>
            <p:cNvSpPr>
              <a:spLocks noChangeArrowheads="1"/>
            </p:cNvSpPr>
            <p:nvPr/>
          </p:nvSpPr>
          <p:spPr bwMode="auto">
            <a:xfrm>
              <a:off x="3533056" y="1281356"/>
              <a:ext cx="1800200" cy="1296144"/>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1800"/>
            </a:p>
          </p:txBody>
        </p:sp>
        <p:sp>
          <p:nvSpPr>
            <p:cNvPr id="16409" name="TextBox 19"/>
            <p:cNvSpPr txBox="1">
              <a:spLocks noChangeArrowheads="1"/>
            </p:cNvSpPr>
            <p:nvPr/>
          </p:nvSpPr>
          <p:spPr bwMode="auto">
            <a:xfrm>
              <a:off x="3647336" y="1606262"/>
              <a:ext cx="1623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1800">
                  <a:ea typeface="MS PGothic" panose="020B0600070205080204" pitchFamily="34" charset="-128"/>
                </a:rPr>
                <a:t>Standard Precautions</a:t>
              </a:r>
            </a:p>
          </p:txBody>
        </p:sp>
      </p:grpSp>
      <p:sp>
        <p:nvSpPr>
          <p:cNvPr id="16397" name="Oval 26"/>
          <p:cNvSpPr>
            <a:spLocks noChangeArrowheads="1"/>
          </p:cNvSpPr>
          <p:nvPr/>
        </p:nvSpPr>
        <p:spPr bwMode="auto">
          <a:xfrm>
            <a:off x="3708400" y="4987925"/>
            <a:ext cx="1800225" cy="1296988"/>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2000"/>
              <a:t>Safe use of Sharps </a:t>
            </a:r>
            <a:r>
              <a:rPr lang="en-AU" altLang="en-US" sz="1400"/>
              <a:t>e.g.syringes</a:t>
            </a:r>
          </a:p>
        </p:txBody>
      </p:sp>
      <p:sp>
        <p:nvSpPr>
          <p:cNvPr id="16398" name="Oval 27"/>
          <p:cNvSpPr>
            <a:spLocks noChangeArrowheads="1"/>
          </p:cNvSpPr>
          <p:nvPr/>
        </p:nvSpPr>
        <p:spPr bwMode="auto">
          <a:xfrm>
            <a:off x="1069975" y="4591050"/>
            <a:ext cx="1798638" cy="1296988"/>
          </a:xfrm>
          <a:prstGeom prst="ellipse">
            <a:avLst/>
          </a:prstGeom>
          <a:solidFill>
            <a:schemeClr val="accent1"/>
          </a:solidFill>
          <a:ln w="9525" algn="ctr">
            <a:solidFill>
              <a:schemeClr val="tx1"/>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AU" altLang="en-US" sz="1700" dirty="0"/>
              <a:t>Personal</a:t>
            </a:r>
          </a:p>
          <a:p>
            <a:pPr algn="ctr" eaLnBrk="1" hangingPunct="1">
              <a:spcBef>
                <a:spcPct val="0"/>
              </a:spcBef>
              <a:buClrTx/>
              <a:buSzTx/>
              <a:buFontTx/>
              <a:buNone/>
            </a:pPr>
            <a:r>
              <a:rPr lang="en-AU" altLang="en-US" sz="1700" dirty="0"/>
              <a:t>Protective</a:t>
            </a:r>
          </a:p>
          <a:p>
            <a:pPr algn="ctr" eaLnBrk="1" hangingPunct="1">
              <a:spcBef>
                <a:spcPct val="0"/>
              </a:spcBef>
              <a:buClrTx/>
              <a:buSzTx/>
              <a:buFontTx/>
              <a:buNone/>
            </a:pPr>
            <a:r>
              <a:rPr lang="en-AU" altLang="en-US" sz="1700" dirty="0"/>
              <a:t>Equipment</a:t>
            </a:r>
          </a:p>
        </p:txBody>
      </p:sp>
      <p:cxnSp>
        <p:nvCxnSpPr>
          <p:cNvPr id="16399" name="Straight Arrow Connector 25"/>
          <p:cNvCxnSpPr>
            <a:cxnSpLocks noChangeShapeType="1"/>
          </p:cNvCxnSpPr>
          <p:nvPr/>
        </p:nvCxnSpPr>
        <p:spPr bwMode="auto">
          <a:xfrm>
            <a:off x="4568825" y="2420938"/>
            <a:ext cx="17463" cy="6397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0" name="Straight Arrow Connector 29"/>
          <p:cNvCxnSpPr>
            <a:cxnSpLocks noChangeShapeType="1"/>
          </p:cNvCxnSpPr>
          <p:nvPr/>
        </p:nvCxnSpPr>
        <p:spPr bwMode="auto">
          <a:xfrm flipH="1">
            <a:off x="5603875" y="2463800"/>
            <a:ext cx="758825" cy="596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1" name="Straight Arrow Connector 32"/>
          <p:cNvCxnSpPr>
            <a:cxnSpLocks noChangeShapeType="1"/>
          </p:cNvCxnSpPr>
          <p:nvPr/>
        </p:nvCxnSpPr>
        <p:spPr bwMode="auto">
          <a:xfrm flipH="1">
            <a:off x="5630863" y="3695700"/>
            <a:ext cx="10287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2" name="Straight Arrow Connector 35"/>
          <p:cNvCxnSpPr>
            <a:cxnSpLocks noChangeShapeType="1"/>
          </p:cNvCxnSpPr>
          <p:nvPr/>
        </p:nvCxnSpPr>
        <p:spPr bwMode="auto">
          <a:xfrm flipH="1" flipV="1">
            <a:off x="5595938" y="4383088"/>
            <a:ext cx="776287" cy="5000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3" name="Straight Arrow Connector 39"/>
          <p:cNvCxnSpPr>
            <a:cxnSpLocks noChangeShapeType="1"/>
          </p:cNvCxnSpPr>
          <p:nvPr/>
        </p:nvCxnSpPr>
        <p:spPr bwMode="auto">
          <a:xfrm>
            <a:off x="2555875" y="2463800"/>
            <a:ext cx="1008063" cy="638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4" name="Straight Arrow Connector 42"/>
          <p:cNvCxnSpPr>
            <a:cxnSpLocks noChangeShapeType="1"/>
          </p:cNvCxnSpPr>
          <p:nvPr/>
        </p:nvCxnSpPr>
        <p:spPr bwMode="auto">
          <a:xfrm flipV="1">
            <a:off x="4637088" y="4437063"/>
            <a:ext cx="0" cy="5508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5" name="Straight Arrow Connector 45"/>
          <p:cNvCxnSpPr>
            <a:cxnSpLocks noChangeShapeType="1"/>
          </p:cNvCxnSpPr>
          <p:nvPr/>
        </p:nvCxnSpPr>
        <p:spPr bwMode="auto">
          <a:xfrm>
            <a:off x="2268538" y="3806825"/>
            <a:ext cx="12557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6" name="Straight Arrow Connector 48"/>
          <p:cNvCxnSpPr>
            <a:cxnSpLocks noChangeShapeType="1"/>
          </p:cNvCxnSpPr>
          <p:nvPr/>
        </p:nvCxnSpPr>
        <p:spPr bwMode="auto">
          <a:xfrm flipV="1">
            <a:off x="2843213" y="4427538"/>
            <a:ext cx="679450" cy="5603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Footer Placeholder 2"/>
          <p:cNvSpPr txBox="1">
            <a:spLocks/>
          </p:cNvSpPr>
          <p:nvPr/>
        </p:nvSpPr>
        <p:spPr bwMode="auto">
          <a:xfrm>
            <a:off x="107950" y="6381750"/>
            <a:ext cx="56880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AU" altLang="en-US" sz="900">
              <a:ea typeface="Osaka"/>
              <a:cs typeface="Osaka"/>
            </a:endParaRPr>
          </a:p>
        </p:txBody>
      </p:sp>
    </p:spTree>
    <p:extLst>
      <p:ext uri="{BB962C8B-B14F-4D97-AF65-F5344CB8AC3E}">
        <p14:creationId xmlns:p14="http://schemas.microsoft.com/office/powerpoint/2010/main" val="292228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484"/>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990600"/>
            <a:ext cx="8610600" cy="5715000"/>
          </a:xfrm>
        </p:spPr>
        <p:txBody>
          <a:bodyPr>
            <a:normAutofit fontScale="85000" lnSpcReduction="20000"/>
          </a:bodyPr>
          <a:lstStyle/>
          <a:p>
            <a:pPr marL="514350" indent="-514350" algn="just">
              <a:buClrTx/>
              <a:buFont typeface="+mj-lt"/>
              <a:buAutoNum type="arabicPeriod"/>
            </a:pPr>
            <a:r>
              <a:rPr lang="en-US" sz="3200" b="1" dirty="0"/>
              <a:t>Occupational Health and safety:</a:t>
            </a:r>
            <a:r>
              <a:rPr lang="en-US" sz="3200" dirty="0"/>
              <a:t> Historical background, principles, of occupational classification of occupational hazards, control and prevention, occupation related diseases, occupational Health and safety Regulations</a:t>
            </a:r>
          </a:p>
          <a:p>
            <a:pPr marL="514350" indent="-514350" algn="just">
              <a:buClrTx/>
              <a:buFont typeface="+mj-lt"/>
              <a:buAutoNum type="arabicPeriod"/>
            </a:pPr>
            <a:r>
              <a:rPr lang="en-US" sz="3200" b="1" dirty="0"/>
              <a:t>Demography: </a:t>
            </a:r>
            <a:r>
              <a:rPr lang="en-US" sz="3200" dirty="0"/>
              <a:t>Definition of terms, population pyramids, dependence ratio, world population trends, Kenya population trends, sources and uses of demographic data, census, types, limitations of census data, population measurements in health and migration, planning for health services.</a:t>
            </a:r>
          </a:p>
          <a:p>
            <a:pPr marL="514350" indent="-514350" algn="just">
              <a:buClrTx/>
              <a:buFont typeface="+mj-lt"/>
              <a:buAutoNum type="arabicPeriod"/>
            </a:pPr>
            <a:r>
              <a:rPr lang="en-US" sz="3200" b="1" dirty="0"/>
              <a:t>Drug and substance abuse: </a:t>
            </a:r>
            <a:r>
              <a:rPr lang="en-US" sz="3200" dirty="0"/>
              <a:t>definition, commonly abused drugs and substances, health effects, management, abuse of prescription drugs, alcohol control Act and </a:t>
            </a:r>
            <a:r>
              <a:rPr lang="en-US" sz="3200" dirty="0" err="1"/>
              <a:t>NACADA</a:t>
            </a:r>
            <a:r>
              <a:rPr lang="en-US" sz="3200" dirty="0"/>
              <a:t> Act. </a:t>
            </a:r>
          </a:p>
          <a:p>
            <a:pPr marL="514350" indent="-514350" algn="just">
              <a:buClrTx/>
              <a:buFont typeface="+mj-l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730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8077201" cy="838200"/>
          </a:xfrm>
        </p:spPr>
        <p:txBody>
          <a:bodyPr>
            <a:normAutofit fontScale="90000"/>
          </a:bodyPr>
          <a:lstStyle/>
          <a:p>
            <a:pPr eaLnBrk="1" fontAlgn="auto" hangingPunct="1">
              <a:spcAft>
                <a:spcPts val="0"/>
              </a:spcAft>
              <a:defRPr/>
            </a:pPr>
            <a:r>
              <a:rPr lang="en-US" sz="3600" b="1" dirty="0">
                <a:solidFill>
                  <a:schemeClr val="tx1"/>
                </a:solidFill>
              </a:rPr>
              <a:t>Examples of Biological Hazard Signage</a:t>
            </a:r>
          </a:p>
        </p:txBody>
      </p:sp>
      <p:pic>
        <p:nvPicPr>
          <p:cNvPr id="18435" name="Picture 2" descr="caution biological ha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26670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Bio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143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70C0"/>
                </a:solidFill>
              </a:rPr>
              <a:t>2. Chemical Hazards</a:t>
            </a:r>
            <a:r>
              <a:rPr lang="en-US" sz="2600" dirty="0">
                <a:solidFill>
                  <a:srgbClr val="0070C0"/>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Are substances that can cause harm or damage to the body, property or the environment. </a:t>
            </a:r>
          </a:p>
          <a:p>
            <a:pPr algn="just">
              <a:lnSpc>
                <a:spcPct val="120000"/>
              </a:lnSpc>
              <a:spcBef>
                <a:spcPts val="0"/>
              </a:spcBef>
              <a:buClrTx/>
              <a:buFont typeface="Wingdings" panose="05000000000000000000" pitchFamily="2" charset="2"/>
              <a:buChar char="q"/>
            </a:pPr>
            <a:r>
              <a:rPr lang="en-US" sz="2600" dirty="0">
                <a:solidFill>
                  <a:schemeClr val="tx1"/>
                </a:solidFill>
              </a:rPr>
              <a:t>Can be either natural or man made.</a:t>
            </a:r>
          </a:p>
          <a:p>
            <a:pPr algn="just">
              <a:lnSpc>
                <a:spcPct val="120000"/>
              </a:lnSpc>
              <a:spcBef>
                <a:spcPts val="0"/>
              </a:spcBef>
              <a:buClrTx/>
              <a:buFont typeface="Wingdings" panose="05000000000000000000" pitchFamily="2" charset="2"/>
              <a:buChar char="q"/>
            </a:pPr>
            <a:r>
              <a:rPr lang="en-US" sz="2600" dirty="0">
                <a:solidFill>
                  <a:schemeClr val="tx1"/>
                </a:solidFill>
              </a:rPr>
              <a:t>Classified as solids, liquids, gases </a:t>
            </a:r>
          </a:p>
          <a:p>
            <a:pPr lvl="1" algn="just">
              <a:lnSpc>
                <a:spcPct val="120000"/>
              </a:lnSpc>
              <a:spcBef>
                <a:spcPts val="0"/>
              </a:spcBef>
              <a:buClrTx/>
              <a:buFont typeface="Wingdings" panose="05000000000000000000" pitchFamily="2" charset="2"/>
              <a:buChar char="§"/>
            </a:pPr>
            <a:r>
              <a:rPr lang="en-US" sz="2600" dirty="0">
                <a:solidFill>
                  <a:schemeClr val="tx1"/>
                </a:solidFill>
              </a:rPr>
              <a:t>Health care environment houses a vast array of chemicals.</a:t>
            </a:r>
          </a:p>
          <a:p>
            <a:pPr lvl="1" algn="just">
              <a:lnSpc>
                <a:spcPct val="120000"/>
              </a:lnSpc>
              <a:spcBef>
                <a:spcPts val="0"/>
              </a:spcBef>
              <a:buClrTx/>
              <a:buFont typeface="Wingdings" panose="05000000000000000000" pitchFamily="2" charset="2"/>
              <a:buChar char="§"/>
            </a:pPr>
            <a:r>
              <a:rPr lang="en-US" sz="2600" dirty="0">
                <a:solidFill>
                  <a:schemeClr val="tx1"/>
                </a:solidFill>
              </a:rPr>
              <a:t> Examples: formaldehyde, ethylene oxide, phenol, and </a:t>
            </a:r>
            <a:r>
              <a:rPr lang="en-US" sz="2600" dirty="0" err="1">
                <a:solidFill>
                  <a:schemeClr val="tx1"/>
                </a:solidFill>
              </a:rPr>
              <a:t>peracetic</a:t>
            </a:r>
            <a:r>
              <a:rPr lang="en-US" sz="2600" dirty="0">
                <a:solidFill>
                  <a:schemeClr val="tx1"/>
                </a:solidFill>
              </a:rPr>
              <a:t> acid; </a:t>
            </a:r>
            <a:r>
              <a:rPr lang="en-US" sz="2600" dirty="0" err="1">
                <a:solidFill>
                  <a:schemeClr val="tx1"/>
                </a:solidFill>
              </a:rPr>
              <a:t>anaesthetics</a:t>
            </a:r>
            <a:r>
              <a:rPr lang="en-US" sz="2600" dirty="0">
                <a:solidFill>
                  <a:schemeClr val="tx1"/>
                </a:solidFill>
              </a:rPr>
              <a:t> gases, laboratory reagents</a:t>
            </a:r>
          </a:p>
          <a:p>
            <a:pPr algn="just">
              <a:lnSpc>
                <a:spcPct val="120000"/>
              </a:lnSpc>
              <a:spcBef>
                <a:spcPts val="0"/>
              </a:spcBef>
              <a:buClrTx/>
              <a:buFont typeface="Wingdings" panose="05000000000000000000" pitchFamily="2" charset="2"/>
              <a:buChar char="q"/>
            </a:pPr>
            <a:r>
              <a:rPr lang="en-GB" sz="2600" dirty="0">
                <a:solidFill>
                  <a:schemeClr val="tx1"/>
                </a:solidFill>
              </a:rPr>
              <a:t>Include liquids, fumes, mists, vapours, gases, dusts, photocopy fumes, mercury, office agents </a:t>
            </a:r>
            <a:endParaRPr lang="en-US" sz="2600" dirty="0">
              <a:solidFill>
                <a:schemeClr val="tx1"/>
              </a:solidFill>
            </a:endParaRPr>
          </a:p>
          <a:p>
            <a:pPr marL="0" indent="0" algn="ctr">
              <a:lnSpc>
                <a:spcPct val="120000"/>
              </a:lnSpc>
              <a:spcBef>
                <a:spcPts val="0"/>
              </a:spcBef>
              <a:buClrTx/>
              <a:buNone/>
            </a:pPr>
            <a:r>
              <a:rPr lang="en-US" sz="2600" b="1" dirty="0">
                <a:solidFill>
                  <a:schemeClr val="tx1"/>
                </a:solidFill>
              </a:rPr>
              <a:t>Mode of Exposure and Effects</a:t>
            </a:r>
          </a:p>
          <a:p>
            <a:pPr algn="just">
              <a:lnSpc>
                <a:spcPct val="120000"/>
              </a:lnSpc>
              <a:spcBef>
                <a:spcPts val="0"/>
              </a:spcBef>
              <a:buClrTx/>
              <a:buFont typeface="Wingdings" panose="05000000000000000000" pitchFamily="2" charset="2"/>
              <a:buChar char="q"/>
            </a:pPr>
            <a:r>
              <a:rPr lang="en-US" sz="2600" b="1" dirty="0">
                <a:solidFill>
                  <a:schemeClr val="tx1"/>
                </a:solidFill>
              </a:rPr>
              <a:t>Inhalation:</a:t>
            </a:r>
            <a:r>
              <a:rPr lang="en-US" sz="2600" dirty="0">
                <a:solidFill>
                  <a:schemeClr val="tx1"/>
                </a:solidFill>
              </a:rPr>
              <a:t> gases, dust, vapour, fumes, aerosols or mists. </a:t>
            </a:r>
          </a:p>
          <a:p>
            <a:pPr marL="0" indent="0" algn="just">
              <a:lnSpc>
                <a:spcPct val="120000"/>
              </a:lnSpc>
              <a:spcBef>
                <a:spcPts val="0"/>
              </a:spcBef>
              <a:buClrTx/>
              <a:buNone/>
            </a:pPr>
            <a:r>
              <a:rPr lang="en-US" sz="2600" dirty="0">
                <a:solidFill>
                  <a:schemeClr val="tx1"/>
                </a:solidFill>
              </a:rPr>
              <a:t>Examples: xylene, formaldehyde, acetone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4124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Ingestion/swallowing</a:t>
            </a:r>
            <a:r>
              <a:rPr lang="en-US" sz="2500" dirty="0">
                <a:solidFill>
                  <a:schemeClr val="tx1"/>
                </a:solidFill>
              </a:rPr>
              <a:t>: via contaminated foods or drinks, touching mouth with contaminated hands, or inhaling airborne particles</a:t>
            </a:r>
          </a:p>
          <a:p>
            <a:pPr algn="just">
              <a:lnSpc>
                <a:spcPct val="120000"/>
              </a:lnSpc>
              <a:spcBef>
                <a:spcPts val="0"/>
              </a:spcBef>
              <a:buClrTx/>
              <a:buFont typeface="Wingdings" panose="05000000000000000000" pitchFamily="2" charset="2"/>
              <a:buChar char="q"/>
            </a:pPr>
            <a:r>
              <a:rPr lang="en-US" sz="2500" b="1" dirty="0">
                <a:solidFill>
                  <a:schemeClr val="tx1"/>
                </a:solidFill>
              </a:rPr>
              <a:t>Topical (skin) </a:t>
            </a:r>
            <a:r>
              <a:rPr lang="en-US" sz="2500" dirty="0">
                <a:solidFill>
                  <a:schemeClr val="tx1"/>
                </a:solidFill>
              </a:rPr>
              <a:t>– chemicals  such as acids or alkalis can corrode or burn the skin. </a:t>
            </a:r>
          </a:p>
          <a:p>
            <a:pPr marL="0" indent="0" algn="just">
              <a:lnSpc>
                <a:spcPct val="120000"/>
              </a:lnSpc>
              <a:spcBef>
                <a:spcPts val="0"/>
              </a:spcBef>
              <a:buClrTx/>
              <a:buNone/>
            </a:pPr>
            <a:r>
              <a:rPr lang="en-US" sz="2500" dirty="0">
                <a:solidFill>
                  <a:schemeClr val="tx1"/>
                </a:solidFill>
              </a:rPr>
              <a:t>Example: organic solvents can penetrate through the skin causing systemic damage. Others cause allergic reactions.</a:t>
            </a:r>
          </a:p>
          <a:p>
            <a:pPr algn="just">
              <a:lnSpc>
                <a:spcPct val="120000"/>
              </a:lnSpc>
              <a:spcBef>
                <a:spcPts val="0"/>
              </a:spcBef>
              <a:buClrTx/>
              <a:buFont typeface="Wingdings" panose="05000000000000000000" pitchFamily="2" charset="2"/>
              <a:buChar char="q"/>
            </a:pPr>
            <a:r>
              <a:rPr lang="en-US" sz="2500" b="1" dirty="0">
                <a:solidFill>
                  <a:schemeClr val="tx1"/>
                </a:solidFill>
              </a:rPr>
              <a:t>Ocular (eye): </a:t>
            </a:r>
            <a:r>
              <a:rPr lang="en-US" sz="2500" dirty="0">
                <a:solidFill>
                  <a:schemeClr val="tx1"/>
                </a:solidFill>
              </a:rPr>
              <a:t>Splash, contact – irritation, ulceration, loss of eye sight. </a:t>
            </a:r>
          </a:p>
          <a:p>
            <a:pPr algn="just">
              <a:lnSpc>
                <a:spcPct val="120000"/>
              </a:lnSpc>
              <a:spcBef>
                <a:spcPts val="0"/>
              </a:spcBef>
              <a:buClrTx/>
              <a:buFont typeface="Wingdings" panose="05000000000000000000" pitchFamily="2" charset="2"/>
              <a:buChar char="q"/>
            </a:pPr>
            <a:r>
              <a:rPr lang="en-US" sz="2500" b="1" dirty="0">
                <a:solidFill>
                  <a:schemeClr val="tx1"/>
                </a:solidFill>
              </a:rPr>
              <a:t>Injection: </a:t>
            </a:r>
            <a:r>
              <a:rPr lang="en-US" sz="2500" dirty="0">
                <a:solidFill>
                  <a:schemeClr val="tx1"/>
                </a:solidFill>
              </a:rPr>
              <a:t>sharp objects contaminated with chemicals can penetrate the skin and cause damage.</a:t>
            </a:r>
          </a:p>
          <a:p>
            <a:pPr marL="0" indent="0" algn="just">
              <a:lnSpc>
                <a:spcPct val="120000"/>
              </a:lnSpc>
              <a:spcBef>
                <a:spcPts val="0"/>
              </a:spcBef>
              <a:buClrTx/>
              <a:buNone/>
            </a:pPr>
            <a:r>
              <a:rPr lang="en-US" sz="2500" b="1" dirty="0">
                <a:solidFill>
                  <a:schemeClr val="tx1"/>
                </a:solidFill>
              </a:rPr>
              <a:t>Chemical exposure can have severe effects to other body systems. </a:t>
            </a:r>
          </a:p>
          <a:p>
            <a:pPr algn="just">
              <a:lnSpc>
                <a:spcPct val="120000"/>
              </a:lnSpc>
              <a:spcBef>
                <a:spcPts val="0"/>
              </a:spcBef>
              <a:buClrTx/>
              <a:buFont typeface="Wingdings" panose="05000000000000000000" pitchFamily="2" charset="2"/>
              <a:buChar char="q"/>
            </a:pPr>
            <a:r>
              <a:rPr lang="en-US" sz="2500" dirty="0">
                <a:solidFill>
                  <a:schemeClr val="tx1"/>
                </a:solidFill>
              </a:rPr>
              <a:t>Examples: respiratory, nervous, skin and reproductive etc. other effects include cancers, tumors and mutations.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066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Prevention and Control of Chemical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Availability and use of Material Safety Data Sheet {MSDS} </a:t>
            </a:r>
          </a:p>
          <a:p>
            <a:pPr algn="just">
              <a:lnSpc>
                <a:spcPct val="120000"/>
              </a:lnSpc>
              <a:spcBef>
                <a:spcPts val="0"/>
              </a:spcBef>
              <a:buClrTx/>
              <a:buFont typeface="Wingdings" panose="05000000000000000000" pitchFamily="2" charset="2"/>
              <a:buChar char="q"/>
            </a:pPr>
            <a:r>
              <a:rPr lang="en-US" sz="2500" dirty="0">
                <a:solidFill>
                  <a:schemeClr val="tx1"/>
                </a:solidFill>
              </a:rPr>
              <a:t>Availability of chemical Safety Policies and SOPs</a:t>
            </a:r>
          </a:p>
          <a:p>
            <a:pPr algn="just">
              <a:lnSpc>
                <a:spcPct val="120000"/>
              </a:lnSpc>
              <a:spcBef>
                <a:spcPts val="0"/>
              </a:spcBef>
              <a:buClrTx/>
              <a:buFont typeface="Wingdings" panose="05000000000000000000" pitchFamily="2" charset="2"/>
              <a:buChar char="q"/>
            </a:pPr>
            <a:r>
              <a:rPr lang="en-US" sz="2500" dirty="0">
                <a:solidFill>
                  <a:schemeClr val="tx1"/>
                </a:solidFill>
              </a:rPr>
              <a:t>Provision and Appropriate use of PPE</a:t>
            </a:r>
          </a:p>
          <a:p>
            <a:pPr algn="just">
              <a:lnSpc>
                <a:spcPct val="120000"/>
              </a:lnSpc>
              <a:spcBef>
                <a:spcPts val="0"/>
              </a:spcBef>
              <a:buClrTx/>
              <a:buFont typeface="Wingdings" panose="05000000000000000000" pitchFamily="2" charset="2"/>
              <a:buChar char="q"/>
            </a:pPr>
            <a:r>
              <a:rPr lang="en-US" sz="2500" dirty="0">
                <a:solidFill>
                  <a:schemeClr val="tx1"/>
                </a:solidFill>
              </a:rPr>
              <a:t>Management of exposures and first aid </a:t>
            </a:r>
          </a:p>
          <a:p>
            <a:pPr algn="just">
              <a:lnSpc>
                <a:spcPct val="120000"/>
              </a:lnSpc>
              <a:spcBef>
                <a:spcPts val="0"/>
              </a:spcBef>
              <a:buClrTx/>
              <a:buFont typeface="Wingdings" panose="05000000000000000000" pitchFamily="2" charset="2"/>
              <a:buChar char="q"/>
            </a:pPr>
            <a:r>
              <a:rPr lang="en-US" sz="2500" dirty="0">
                <a:solidFill>
                  <a:schemeClr val="tx1"/>
                </a:solidFill>
              </a:rPr>
              <a:t>Emergency shower and Eye wash station</a:t>
            </a:r>
          </a:p>
          <a:p>
            <a:pPr marL="0" indent="0" algn="ctr">
              <a:lnSpc>
                <a:spcPct val="120000"/>
              </a:lnSpc>
              <a:spcBef>
                <a:spcPts val="0"/>
              </a:spcBef>
              <a:buClrTx/>
              <a:buNone/>
            </a:pPr>
            <a:endParaRPr lang="en-US" sz="2500" b="1" dirty="0">
              <a:solidFill>
                <a:schemeClr val="tx1"/>
              </a:solidFill>
            </a:endParaRPr>
          </a:p>
          <a:p>
            <a:pPr marL="0" indent="0" algn="ctr">
              <a:lnSpc>
                <a:spcPct val="120000"/>
              </a:lnSpc>
              <a:spcBef>
                <a:spcPts val="0"/>
              </a:spcBef>
              <a:buClrTx/>
              <a:buNone/>
            </a:pPr>
            <a:r>
              <a:rPr lang="en-US" sz="2500" b="1" dirty="0">
                <a:solidFill>
                  <a:schemeClr val="tx1"/>
                </a:solidFill>
              </a:rPr>
              <a:t>Examples for Chemical Signage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pic>
        <p:nvPicPr>
          <p:cNvPr id="4" name="Picture 2" descr="Caution Wear Goggles, Face Shield, Rubber Gloves And Apron When Handling Acid Or Caustic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 y="3969854"/>
            <a:ext cx="3281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anger Hazardous chemicals Keep out Sig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455" y="3969854"/>
            <a:ext cx="37036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531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3. Physical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Are conditions or situations that can cause the body physical harm or intense stress</a:t>
            </a:r>
          </a:p>
          <a:p>
            <a:pPr algn="just">
              <a:lnSpc>
                <a:spcPct val="120000"/>
              </a:lnSpc>
              <a:spcBef>
                <a:spcPts val="0"/>
              </a:spcBef>
              <a:buClrTx/>
              <a:buFont typeface="Wingdings" panose="05000000000000000000" pitchFamily="2" charset="2"/>
              <a:buChar char="q"/>
            </a:pPr>
            <a:r>
              <a:rPr lang="en-US" sz="2500" dirty="0">
                <a:solidFill>
                  <a:schemeClr val="tx1"/>
                </a:solidFill>
              </a:rPr>
              <a:t>Can either be natural and/or human made.</a:t>
            </a:r>
          </a:p>
          <a:p>
            <a:pPr algn="just">
              <a:lnSpc>
                <a:spcPct val="120000"/>
              </a:lnSpc>
              <a:spcBef>
                <a:spcPts val="0"/>
              </a:spcBef>
              <a:buClrTx/>
              <a:buFont typeface="Wingdings" panose="05000000000000000000" pitchFamily="2" charset="2"/>
              <a:buChar char="q"/>
            </a:pPr>
            <a:r>
              <a:rPr lang="en-US" sz="2500" dirty="0">
                <a:solidFill>
                  <a:schemeClr val="tx1"/>
                </a:solidFill>
              </a:rPr>
              <a:t>Example: extreme temperature and pressure, noise, vibration and radiation (ionizing and non-ionizing)  that can be harmful to workers if not properly controlled. </a:t>
            </a:r>
          </a:p>
          <a:p>
            <a:pPr algn="just">
              <a:lnSpc>
                <a:spcPct val="120000"/>
              </a:lnSpc>
              <a:spcBef>
                <a:spcPts val="0"/>
              </a:spcBef>
              <a:buClrTx/>
              <a:buFont typeface="Wingdings" panose="05000000000000000000" pitchFamily="2" charset="2"/>
              <a:buChar char="q"/>
            </a:pPr>
            <a:r>
              <a:rPr lang="en-US" sz="2500" dirty="0">
                <a:solidFill>
                  <a:schemeClr val="tx1"/>
                </a:solidFill>
              </a:rPr>
              <a:t>Include radiation, noise, vibrations, extreme of temperature, humidity, fire, electricity</a:t>
            </a:r>
          </a:p>
          <a:p>
            <a:pPr algn="just">
              <a:lnSpc>
                <a:spcPct val="120000"/>
              </a:lnSpc>
              <a:spcBef>
                <a:spcPts val="0"/>
              </a:spcBef>
              <a:buClrTx/>
              <a:buFont typeface="Wingdings" panose="05000000000000000000" pitchFamily="2" charset="2"/>
              <a:buChar char="q"/>
            </a:pPr>
            <a:r>
              <a:rPr lang="en-US" sz="2500" dirty="0">
                <a:solidFill>
                  <a:schemeClr val="tx1"/>
                </a:solidFill>
              </a:rPr>
              <a:t>Harmful energy absorbed by the body’s structure</a:t>
            </a:r>
          </a:p>
          <a:p>
            <a:pPr algn="just">
              <a:lnSpc>
                <a:spcPct val="120000"/>
              </a:lnSpc>
              <a:spcBef>
                <a:spcPts val="0"/>
              </a:spcBef>
              <a:buClrTx/>
              <a:buFont typeface="Wingdings" panose="05000000000000000000" pitchFamily="2" charset="2"/>
              <a:buChar char="q"/>
            </a:pPr>
            <a:r>
              <a:rPr lang="en-US" sz="2500" dirty="0">
                <a:solidFill>
                  <a:schemeClr val="tx1"/>
                </a:solidFill>
              </a:rPr>
              <a:t>Energy derived from mechanical sources e.g. noise, vibration, injuries, fractures; radiation sources e.g. </a:t>
            </a:r>
            <a:r>
              <a:rPr lang="en-US" sz="2500" dirty="0" err="1">
                <a:solidFill>
                  <a:schemeClr val="tx1"/>
                </a:solidFill>
              </a:rPr>
              <a:t>Ionising</a:t>
            </a:r>
            <a:r>
              <a:rPr lang="en-US" sz="2500" dirty="0">
                <a:solidFill>
                  <a:schemeClr val="tx1"/>
                </a:solidFill>
              </a:rPr>
              <a:t>, non-</a:t>
            </a:r>
            <a:r>
              <a:rPr lang="en-US" sz="2500" dirty="0" err="1">
                <a:solidFill>
                  <a:schemeClr val="tx1"/>
                </a:solidFill>
              </a:rPr>
              <a:t>ionising</a:t>
            </a:r>
            <a:r>
              <a:rPr lang="en-US" sz="2500" dirty="0">
                <a:solidFill>
                  <a:schemeClr val="tx1"/>
                </a:solidFill>
              </a:rPr>
              <a:t> and thermal sources, dust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08505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500" b="1" dirty="0">
                <a:solidFill>
                  <a:schemeClr val="tx1"/>
                </a:solidFill>
              </a:rPr>
              <a:t>Mode of Exposure and Effects</a:t>
            </a:r>
          </a:p>
          <a:p>
            <a:pPr marL="0" indent="0" algn="just">
              <a:lnSpc>
                <a:spcPct val="120000"/>
              </a:lnSpc>
              <a:spcBef>
                <a:spcPts val="0"/>
              </a:spcBef>
              <a:buClrTx/>
              <a:buNone/>
            </a:pPr>
            <a:r>
              <a:rPr lang="en-US" sz="2500" b="1" dirty="0">
                <a:solidFill>
                  <a:schemeClr val="tx1"/>
                </a:solidFill>
              </a:rPr>
              <a:t>Thermal Conditions</a:t>
            </a:r>
          </a:p>
          <a:p>
            <a:pPr marL="0" indent="0" algn="just">
              <a:lnSpc>
                <a:spcPct val="120000"/>
              </a:lnSpc>
              <a:spcBef>
                <a:spcPts val="0"/>
              </a:spcBef>
              <a:buClrTx/>
              <a:buNone/>
            </a:pPr>
            <a:r>
              <a:rPr lang="en-US" sz="2500" dirty="0">
                <a:solidFill>
                  <a:schemeClr val="tx1"/>
                </a:solidFill>
              </a:rPr>
              <a:t>1. </a:t>
            </a:r>
            <a:r>
              <a:rPr lang="en-US" sz="2500" u="sng" dirty="0">
                <a:solidFill>
                  <a:schemeClr val="tx1"/>
                </a:solidFill>
              </a:rPr>
              <a:t>Heat</a:t>
            </a:r>
            <a:r>
              <a:rPr lang="en-US" sz="2500" dirty="0">
                <a:solidFill>
                  <a:schemeClr val="tx1"/>
                </a:solidFill>
              </a:rPr>
              <a:t> - come about when temp and/or humidity are unusually high or exposure to high radiant heat  </a:t>
            </a:r>
          </a:p>
          <a:p>
            <a:pPr marL="0" indent="0" algn="just">
              <a:lnSpc>
                <a:spcPct val="120000"/>
              </a:lnSpc>
              <a:spcBef>
                <a:spcPts val="0"/>
              </a:spcBef>
              <a:buClrTx/>
              <a:buNone/>
            </a:pPr>
            <a:r>
              <a:rPr lang="en-US" sz="2500" b="1" dirty="0">
                <a:solidFill>
                  <a:schemeClr val="tx1"/>
                </a:solidFill>
              </a:rPr>
              <a:t>Effect</a:t>
            </a:r>
          </a:p>
          <a:p>
            <a:pPr algn="just">
              <a:lnSpc>
                <a:spcPct val="120000"/>
              </a:lnSpc>
              <a:spcBef>
                <a:spcPts val="0"/>
              </a:spcBef>
              <a:buClrTx/>
              <a:buFont typeface="Wingdings" panose="05000000000000000000" pitchFamily="2" charset="2"/>
              <a:buChar char="q"/>
            </a:pPr>
            <a:r>
              <a:rPr lang="en-US" sz="2500" dirty="0">
                <a:solidFill>
                  <a:schemeClr val="tx1"/>
                </a:solidFill>
              </a:rPr>
              <a:t>Heat stroke. </a:t>
            </a:r>
          </a:p>
          <a:p>
            <a:pPr algn="just">
              <a:lnSpc>
                <a:spcPct val="120000"/>
              </a:lnSpc>
              <a:spcBef>
                <a:spcPts val="0"/>
              </a:spcBef>
              <a:buClrTx/>
              <a:buFont typeface="Wingdings" panose="05000000000000000000" pitchFamily="2" charset="2"/>
              <a:buChar char="q"/>
            </a:pPr>
            <a:r>
              <a:rPr lang="en-US" sz="2500" dirty="0">
                <a:solidFill>
                  <a:schemeClr val="tx1"/>
                </a:solidFill>
              </a:rPr>
              <a:t>Heat exhaustion</a:t>
            </a:r>
          </a:p>
          <a:p>
            <a:pPr algn="just">
              <a:lnSpc>
                <a:spcPct val="120000"/>
              </a:lnSpc>
              <a:spcBef>
                <a:spcPts val="0"/>
              </a:spcBef>
              <a:buClrTx/>
              <a:buFont typeface="Wingdings" panose="05000000000000000000" pitchFamily="2" charset="2"/>
              <a:buChar char="q"/>
            </a:pPr>
            <a:r>
              <a:rPr lang="en-US" sz="2500" dirty="0">
                <a:solidFill>
                  <a:schemeClr val="tx1"/>
                </a:solidFill>
              </a:rPr>
              <a:t>Heat rash</a:t>
            </a:r>
          </a:p>
          <a:p>
            <a:pPr algn="just">
              <a:lnSpc>
                <a:spcPct val="120000"/>
              </a:lnSpc>
              <a:spcBef>
                <a:spcPts val="0"/>
              </a:spcBef>
              <a:buClrTx/>
              <a:buFont typeface="Wingdings" panose="05000000000000000000" pitchFamily="2" charset="2"/>
              <a:buChar char="q"/>
            </a:pPr>
            <a:r>
              <a:rPr lang="en-US" sz="2500" dirty="0">
                <a:solidFill>
                  <a:schemeClr val="tx1"/>
                </a:solidFill>
              </a:rPr>
              <a:t>Heat cramps</a:t>
            </a:r>
          </a:p>
          <a:p>
            <a:pPr algn="just">
              <a:lnSpc>
                <a:spcPct val="120000"/>
              </a:lnSpc>
              <a:spcBef>
                <a:spcPts val="0"/>
              </a:spcBef>
              <a:buClrTx/>
              <a:buFont typeface="Wingdings" panose="05000000000000000000" pitchFamily="2" charset="2"/>
              <a:buChar char="q"/>
            </a:pPr>
            <a:r>
              <a:rPr lang="en-US" sz="2500" dirty="0">
                <a:solidFill>
                  <a:schemeClr val="tx1"/>
                </a:solidFill>
              </a:rPr>
              <a:t>Decreased work morale and inability to concentrate</a:t>
            </a:r>
          </a:p>
          <a:p>
            <a:pPr marL="0" indent="0" algn="just">
              <a:lnSpc>
                <a:spcPct val="120000"/>
              </a:lnSpc>
              <a:spcBef>
                <a:spcPts val="0"/>
              </a:spcBef>
              <a:buClrTx/>
              <a:buNone/>
            </a:pPr>
            <a:r>
              <a:rPr lang="en-US" sz="2500" dirty="0">
                <a:solidFill>
                  <a:schemeClr val="tx1"/>
                </a:solidFill>
              </a:rPr>
              <a:t>2. </a:t>
            </a:r>
            <a:r>
              <a:rPr lang="en-US" sz="2500" u="sng" dirty="0">
                <a:solidFill>
                  <a:schemeClr val="tx1"/>
                </a:solidFill>
              </a:rPr>
              <a:t>Cold</a:t>
            </a:r>
          </a:p>
          <a:p>
            <a:pPr marL="0" indent="0" algn="just">
              <a:lnSpc>
                <a:spcPct val="120000"/>
              </a:lnSpc>
              <a:spcBef>
                <a:spcPts val="0"/>
              </a:spcBef>
              <a:buClrTx/>
              <a:buNone/>
            </a:pPr>
            <a:r>
              <a:rPr lang="en-US" sz="2500" dirty="0">
                <a:solidFill>
                  <a:schemeClr val="tx1"/>
                </a:solidFill>
              </a:rPr>
              <a:t>When the temp  are usually low and when high wind speed in background of low temp.</a:t>
            </a:r>
          </a:p>
          <a:p>
            <a:pPr marL="0" indent="0" algn="just">
              <a:lnSpc>
                <a:spcPct val="120000"/>
              </a:lnSpc>
              <a:spcBef>
                <a:spcPts val="0"/>
              </a:spcBef>
              <a:buClrTx/>
              <a:buNone/>
            </a:pPr>
            <a:r>
              <a:rPr lang="en-US" sz="2500" dirty="0">
                <a:solidFill>
                  <a:schemeClr val="tx1"/>
                </a:solidFill>
              </a:rPr>
              <a:t>Effects: </a:t>
            </a:r>
          </a:p>
          <a:p>
            <a:pPr lvl="1" algn="just">
              <a:lnSpc>
                <a:spcPct val="120000"/>
              </a:lnSpc>
              <a:spcBef>
                <a:spcPts val="0"/>
              </a:spcBef>
              <a:buClrTx/>
              <a:buFont typeface="Wingdings" panose="05000000000000000000" pitchFamily="2" charset="2"/>
              <a:buChar char="§"/>
            </a:pPr>
            <a:r>
              <a:rPr lang="en-US" sz="2300" dirty="0">
                <a:solidFill>
                  <a:schemeClr val="tx1"/>
                </a:solidFill>
              </a:rPr>
              <a:t>Hypothermia</a:t>
            </a:r>
          </a:p>
          <a:p>
            <a:pPr lvl="1" algn="just">
              <a:lnSpc>
                <a:spcPct val="120000"/>
              </a:lnSpc>
              <a:spcBef>
                <a:spcPts val="0"/>
              </a:spcBef>
              <a:buClrTx/>
              <a:buFont typeface="Wingdings" panose="05000000000000000000" pitchFamily="2" charset="2"/>
              <a:buChar char="§"/>
            </a:pPr>
            <a:r>
              <a:rPr lang="en-US" sz="2300" dirty="0">
                <a:solidFill>
                  <a:schemeClr val="tx1"/>
                </a:solidFill>
              </a:rPr>
              <a:t>frostbite </a:t>
            </a:r>
          </a:p>
          <a:p>
            <a:pPr lvl="1" algn="just">
              <a:lnSpc>
                <a:spcPct val="120000"/>
              </a:lnSpc>
              <a:spcBef>
                <a:spcPts val="0"/>
              </a:spcBef>
              <a:buClrTx/>
              <a:buFont typeface="Wingdings" panose="05000000000000000000" pitchFamily="2" charset="2"/>
              <a:buChar char="§"/>
            </a:pPr>
            <a:r>
              <a:rPr lang="en-US" sz="2300" dirty="0">
                <a:solidFill>
                  <a:schemeClr val="tx1"/>
                </a:solidFill>
              </a:rPr>
              <a:t>cold burns</a:t>
            </a:r>
          </a:p>
          <a:p>
            <a:pPr lvl="1" algn="just">
              <a:lnSpc>
                <a:spcPct val="120000"/>
              </a:lnSpc>
              <a:spcBef>
                <a:spcPts val="0"/>
              </a:spcBef>
              <a:buClrTx/>
              <a:buFont typeface="Wingdings" panose="05000000000000000000" pitchFamily="2" charset="2"/>
              <a:buChar char="§"/>
            </a:pPr>
            <a:r>
              <a:rPr lang="en-US" sz="2300" dirty="0">
                <a:solidFill>
                  <a:schemeClr val="tx1"/>
                </a:solidFill>
              </a:rPr>
              <a:t>Reduces sensitivity of the fingers</a:t>
            </a:r>
          </a:p>
          <a:p>
            <a:pPr algn="just">
              <a:lnSpc>
                <a:spcPct val="120000"/>
              </a:lnSpc>
              <a:spcBef>
                <a:spcPts val="0"/>
              </a:spcBef>
              <a:buClrTx/>
              <a:buFont typeface="Wingdings" panose="05000000000000000000" pitchFamily="2" charset="2"/>
              <a:buChar char="q"/>
            </a:pPr>
            <a:r>
              <a:rPr lang="en-US" sz="2500" dirty="0">
                <a:solidFill>
                  <a:schemeClr val="tx1"/>
                </a:solidFill>
              </a:rPr>
              <a:t>Extremes of Pressures - </a:t>
            </a:r>
            <a:r>
              <a:rPr lang="en-US" sz="2500" dirty="0" err="1">
                <a:solidFill>
                  <a:schemeClr val="tx1"/>
                </a:solidFill>
              </a:rPr>
              <a:t>Caison’s</a:t>
            </a:r>
            <a:r>
              <a:rPr lang="en-US" sz="2500" dirty="0">
                <a:solidFill>
                  <a:schemeClr val="tx1"/>
                </a:solidFill>
              </a:rPr>
              <a:t> syndrome or decompression diseases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8514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Noise - Unwanted sound </a:t>
            </a:r>
          </a:p>
          <a:p>
            <a:pPr marL="0" indent="0" algn="just">
              <a:lnSpc>
                <a:spcPct val="120000"/>
              </a:lnSpc>
              <a:spcBef>
                <a:spcPts val="0"/>
              </a:spcBef>
              <a:buClrTx/>
              <a:buNone/>
            </a:pPr>
            <a:r>
              <a:rPr lang="en-US" sz="2500" dirty="0">
                <a:solidFill>
                  <a:schemeClr val="tx1"/>
                </a:solidFill>
              </a:rPr>
              <a:t>Effects:</a:t>
            </a:r>
          </a:p>
          <a:p>
            <a:pPr marL="0" indent="0" algn="just">
              <a:lnSpc>
                <a:spcPct val="120000"/>
              </a:lnSpc>
              <a:spcBef>
                <a:spcPts val="0"/>
              </a:spcBef>
              <a:buClrTx/>
              <a:buNone/>
            </a:pPr>
            <a:r>
              <a:rPr lang="en-US" sz="2500" dirty="0">
                <a:solidFill>
                  <a:schemeClr val="tx1"/>
                </a:solidFill>
              </a:rPr>
              <a:t>1. Acoustic trauma: Very high sound e.g.. Bomb Blasts, </a:t>
            </a:r>
          </a:p>
          <a:p>
            <a:pPr marL="0" indent="0" algn="just">
              <a:lnSpc>
                <a:spcPct val="120000"/>
              </a:lnSpc>
              <a:spcBef>
                <a:spcPts val="0"/>
              </a:spcBef>
              <a:buClrTx/>
              <a:buNone/>
            </a:pPr>
            <a:r>
              <a:rPr lang="en-US" sz="2500" dirty="0">
                <a:solidFill>
                  <a:schemeClr val="tx1"/>
                </a:solidFill>
              </a:rPr>
              <a:t>Sudden hearing damage caused by short burst of extremely loud noise such as a gun shot. </a:t>
            </a:r>
          </a:p>
          <a:p>
            <a:pPr marL="0" indent="0" algn="just">
              <a:lnSpc>
                <a:spcPct val="120000"/>
              </a:lnSpc>
              <a:spcBef>
                <a:spcPts val="0"/>
              </a:spcBef>
              <a:buClrTx/>
              <a:buNone/>
            </a:pPr>
            <a:r>
              <a:rPr lang="en-US" sz="2500" dirty="0">
                <a:solidFill>
                  <a:schemeClr val="tx1"/>
                </a:solidFill>
              </a:rPr>
              <a:t>2. Tinnitus: Ringing or buzzing in the ear</a:t>
            </a:r>
          </a:p>
          <a:p>
            <a:pPr marL="0" indent="0" algn="just">
              <a:lnSpc>
                <a:spcPct val="120000"/>
              </a:lnSpc>
              <a:spcBef>
                <a:spcPts val="0"/>
              </a:spcBef>
              <a:buClrTx/>
              <a:buNone/>
            </a:pPr>
            <a:r>
              <a:rPr lang="en-US" sz="2500" dirty="0">
                <a:solidFill>
                  <a:schemeClr val="tx1"/>
                </a:solidFill>
              </a:rPr>
              <a:t>3. Temporary hearing loss: Temporary Threshold Shift (TTS) occurs immediately after exposure to a high level of noise.</a:t>
            </a:r>
          </a:p>
          <a:p>
            <a:pPr marL="0" indent="0" algn="just">
              <a:lnSpc>
                <a:spcPct val="120000"/>
              </a:lnSpc>
              <a:spcBef>
                <a:spcPts val="0"/>
              </a:spcBef>
              <a:buClrTx/>
              <a:buNone/>
            </a:pPr>
            <a:r>
              <a:rPr lang="en-US" sz="2500" dirty="0">
                <a:solidFill>
                  <a:schemeClr val="tx1"/>
                </a:solidFill>
              </a:rPr>
              <a:t>4. Permanent hearing loss</a:t>
            </a:r>
          </a:p>
          <a:p>
            <a:pPr marL="0" indent="0" algn="just">
              <a:lnSpc>
                <a:spcPct val="120000"/>
              </a:lnSpc>
              <a:spcBef>
                <a:spcPts val="0"/>
              </a:spcBef>
              <a:buClrTx/>
              <a:buNone/>
            </a:pPr>
            <a:r>
              <a:rPr lang="en-US" sz="2500" dirty="0">
                <a:solidFill>
                  <a:schemeClr val="tx1"/>
                </a:solidFill>
              </a:rPr>
              <a:t>Permanent Threshold Shift (PTS) </a:t>
            </a:r>
          </a:p>
          <a:p>
            <a:pPr marL="0" indent="0" algn="just">
              <a:lnSpc>
                <a:spcPct val="120000"/>
              </a:lnSpc>
              <a:spcBef>
                <a:spcPts val="0"/>
              </a:spcBef>
              <a:buClrTx/>
              <a:buNone/>
            </a:pPr>
            <a:r>
              <a:rPr lang="en-US" sz="2500" dirty="0">
                <a:solidFill>
                  <a:schemeClr val="tx1"/>
                </a:solidFill>
              </a:rPr>
              <a:t>5. Interferes with communication</a:t>
            </a:r>
          </a:p>
          <a:p>
            <a:pPr marL="0" indent="0" algn="just">
              <a:lnSpc>
                <a:spcPct val="120000"/>
              </a:lnSpc>
              <a:spcBef>
                <a:spcPts val="0"/>
              </a:spcBef>
              <a:buClrTx/>
              <a:buNone/>
            </a:pPr>
            <a:r>
              <a:rPr lang="en-US" sz="2500" dirty="0">
                <a:solidFill>
                  <a:schemeClr val="tx1"/>
                </a:solidFill>
              </a:rPr>
              <a:t>6. Sleep disturbance and fatigue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0123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lnSpcReduction="20000"/>
          </a:bodyPr>
          <a:lstStyle/>
          <a:p>
            <a:pPr marL="0" indent="0" algn="just">
              <a:lnSpc>
                <a:spcPct val="120000"/>
              </a:lnSpc>
              <a:spcBef>
                <a:spcPts val="0"/>
              </a:spcBef>
              <a:buClrTx/>
              <a:buNone/>
            </a:pPr>
            <a:r>
              <a:rPr lang="en-US" sz="2400" b="1" dirty="0">
                <a:solidFill>
                  <a:schemeClr val="tx1"/>
                </a:solidFill>
              </a:rPr>
              <a:t>Vibration</a:t>
            </a:r>
          </a:p>
          <a:p>
            <a:pPr algn="just">
              <a:lnSpc>
                <a:spcPct val="120000"/>
              </a:lnSpc>
              <a:spcBef>
                <a:spcPts val="0"/>
              </a:spcBef>
              <a:buClrTx/>
              <a:buFont typeface="Wingdings" panose="05000000000000000000" pitchFamily="2" charset="2"/>
              <a:buChar char="q"/>
            </a:pPr>
            <a:r>
              <a:rPr lang="en-US" sz="2400" dirty="0">
                <a:solidFill>
                  <a:schemeClr val="tx1"/>
                </a:solidFill>
              </a:rPr>
              <a:t>Mechanical oscillation of a surface around its reference point.</a:t>
            </a:r>
          </a:p>
          <a:p>
            <a:pPr lvl="1" algn="just">
              <a:lnSpc>
                <a:spcPct val="120000"/>
              </a:lnSpc>
              <a:spcBef>
                <a:spcPts val="0"/>
              </a:spcBef>
              <a:buClrTx/>
              <a:buFont typeface="Wingdings" panose="05000000000000000000" pitchFamily="2" charset="2"/>
              <a:buChar char="§"/>
            </a:pPr>
            <a:r>
              <a:rPr lang="en-US" sz="2400" dirty="0">
                <a:solidFill>
                  <a:schemeClr val="tx1"/>
                </a:solidFill>
              </a:rPr>
              <a:t>Whole body vibration (</a:t>
            </a:r>
            <a:r>
              <a:rPr lang="en-US" sz="2400" dirty="0" err="1">
                <a:solidFill>
                  <a:schemeClr val="tx1"/>
                </a:solidFill>
              </a:rPr>
              <a:t>WBV</a:t>
            </a:r>
            <a:r>
              <a:rPr lang="en-US" sz="2400" dirty="0">
                <a:solidFill>
                  <a:schemeClr val="tx1"/>
                </a:solidFill>
              </a:rPr>
              <a:t>) -tractor, lorry </a:t>
            </a:r>
          </a:p>
          <a:p>
            <a:pPr lvl="1" algn="just">
              <a:lnSpc>
                <a:spcPct val="120000"/>
              </a:lnSpc>
              <a:spcBef>
                <a:spcPts val="0"/>
              </a:spcBef>
              <a:buClrTx/>
              <a:buFont typeface="Wingdings" panose="05000000000000000000" pitchFamily="2" charset="2"/>
              <a:buChar char="§"/>
            </a:pPr>
            <a:r>
              <a:rPr lang="en-US" sz="2400" dirty="0">
                <a:solidFill>
                  <a:schemeClr val="tx1"/>
                </a:solidFill>
              </a:rPr>
              <a:t>Segmental vibration-</a:t>
            </a:r>
            <a:r>
              <a:rPr lang="en-US" sz="2400" dirty="0" err="1">
                <a:solidFill>
                  <a:schemeClr val="tx1"/>
                </a:solidFill>
              </a:rPr>
              <a:t>eg</a:t>
            </a:r>
            <a:r>
              <a:rPr lang="en-US" sz="2400" dirty="0">
                <a:solidFill>
                  <a:schemeClr val="tx1"/>
                </a:solidFill>
              </a:rPr>
              <a:t> hand transmitted vibration-</a:t>
            </a:r>
            <a:r>
              <a:rPr lang="en-US" sz="2400" dirty="0" err="1">
                <a:solidFill>
                  <a:schemeClr val="tx1"/>
                </a:solidFill>
              </a:rPr>
              <a:t>vortexing</a:t>
            </a:r>
            <a:r>
              <a:rPr lang="en-US" sz="2400" dirty="0">
                <a:solidFill>
                  <a:schemeClr val="tx1"/>
                </a:solidFill>
              </a:rPr>
              <a:t>, drilling </a:t>
            </a:r>
          </a:p>
          <a:p>
            <a:pPr algn="just">
              <a:lnSpc>
                <a:spcPct val="120000"/>
              </a:lnSpc>
              <a:spcBef>
                <a:spcPts val="0"/>
              </a:spcBef>
              <a:buClrTx/>
              <a:buFont typeface="Wingdings" panose="05000000000000000000" pitchFamily="2" charset="2"/>
              <a:buChar char="q"/>
            </a:pPr>
            <a:r>
              <a:rPr lang="en-US" sz="2400" dirty="0">
                <a:solidFill>
                  <a:schemeClr val="tx1"/>
                </a:solidFill>
              </a:rPr>
              <a:t>Effects: Disorders in musculoskeletal (Tendons, muscles and joints) and the nervous system</a:t>
            </a:r>
          </a:p>
          <a:p>
            <a:pPr algn="just">
              <a:lnSpc>
                <a:spcPct val="120000"/>
              </a:lnSpc>
              <a:spcBef>
                <a:spcPts val="0"/>
              </a:spcBef>
              <a:buClrTx/>
              <a:buFont typeface="Wingdings" panose="05000000000000000000" pitchFamily="2" charset="2"/>
              <a:buChar char="q"/>
            </a:pPr>
            <a:r>
              <a:rPr lang="en-US" sz="2400" dirty="0">
                <a:solidFill>
                  <a:schemeClr val="tx1"/>
                </a:solidFill>
              </a:rPr>
              <a:t>Hand-Arm Vibration Syndrome (</a:t>
            </a:r>
            <a:r>
              <a:rPr lang="en-US" sz="2400" dirty="0" err="1">
                <a:solidFill>
                  <a:schemeClr val="tx1"/>
                </a:solidFill>
              </a:rPr>
              <a:t>HAVS</a:t>
            </a:r>
            <a:r>
              <a:rPr lang="en-US" sz="2400" dirty="0">
                <a:solidFill>
                  <a:schemeClr val="tx1"/>
                </a:solidFill>
              </a:rPr>
              <a:t>). </a:t>
            </a:r>
          </a:p>
          <a:p>
            <a:pPr algn="just">
              <a:lnSpc>
                <a:spcPct val="120000"/>
              </a:lnSpc>
              <a:spcBef>
                <a:spcPts val="0"/>
              </a:spcBef>
              <a:buClrTx/>
              <a:buFont typeface="Wingdings" panose="05000000000000000000" pitchFamily="2" charset="2"/>
              <a:buChar char="q"/>
            </a:pPr>
            <a:r>
              <a:rPr lang="en-US" sz="2400" dirty="0">
                <a:solidFill>
                  <a:schemeClr val="tx1"/>
                </a:solidFill>
              </a:rPr>
              <a:t>The symptoms of </a:t>
            </a:r>
            <a:r>
              <a:rPr lang="en-US" sz="2400" dirty="0" err="1">
                <a:solidFill>
                  <a:schemeClr val="tx1"/>
                </a:solidFill>
              </a:rPr>
              <a:t>VWF</a:t>
            </a:r>
            <a:r>
              <a:rPr lang="en-US" sz="2400" dirty="0">
                <a:solidFill>
                  <a:schemeClr val="tx1"/>
                </a:solidFill>
              </a:rPr>
              <a:t> are aggravated when the hands are exposed to cold. </a:t>
            </a:r>
          </a:p>
          <a:p>
            <a:pPr marL="0" indent="0" algn="just">
              <a:lnSpc>
                <a:spcPct val="120000"/>
              </a:lnSpc>
              <a:spcBef>
                <a:spcPts val="0"/>
              </a:spcBef>
              <a:buClrTx/>
              <a:buNone/>
            </a:pPr>
            <a:r>
              <a:rPr lang="en-US" sz="2500" dirty="0">
                <a:solidFill>
                  <a:schemeClr val="tx1"/>
                </a:solidFill>
              </a:rPr>
              <a:t>Workers affected by </a:t>
            </a:r>
            <a:r>
              <a:rPr lang="en-US" sz="2500" dirty="0" err="1">
                <a:solidFill>
                  <a:schemeClr val="tx1"/>
                </a:solidFill>
              </a:rPr>
              <a:t>HAVS</a:t>
            </a:r>
            <a:r>
              <a:rPr lang="en-US" sz="2500" dirty="0">
                <a:solidFill>
                  <a:schemeClr val="tx1"/>
                </a:solidFill>
              </a:rPr>
              <a:t> commonly report: </a:t>
            </a:r>
          </a:p>
          <a:p>
            <a:pPr algn="just">
              <a:lnSpc>
                <a:spcPct val="120000"/>
              </a:lnSpc>
              <a:spcBef>
                <a:spcPts val="0"/>
              </a:spcBef>
              <a:buClrTx/>
              <a:buFont typeface="Wingdings" panose="05000000000000000000" pitchFamily="2" charset="2"/>
              <a:buChar char="q"/>
            </a:pPr>
            <a:r>
              <a:rPr lang="en-US" sz="2500" dirty="0">
                <a:solidFill>
                  <a:schemeClr val="tx1"/>
                </a:solidFill>
              </a:rPr>
              <a:t>Attacks of whitening (blanching) of one or more fingers when exposed to cold </a:t>
            </a:r>
          </a:p>
          <a:p>
            <a:pPr algn="just">
              <a:lnSpc>
                <a:spcPct val="120000"/>
              </a:lnSpc>
              <a:spcBef>
                <a:spcPts val="0"/>
              </a:spcBef>
              <a:buClrTx/>
              <a:buFont typeface="Wingdings" panose="05000000000000000000" pitchFamily="2" charset="2"/>
              <a:buChar char="q"/>
            </a:pPr>
            <a:r>
              <a:rPr lang="en-US" sz="2500" dirty="0">
                <a:solidFill>
                  <a:schemeClr val="tx1"/>
                </a:solidFill>
              </a:rPr>
              <a:t>Tingling and loss of sensation in the fingers </a:t>
            </a:r>
          </a:p>
          <a:p>
            <a:pPr algn="just">
              <a:lnSpc>
                <a:spcPct val="120000"/>
              </a:lnSpc>
              <a:spcBef>
                <a:spcPts val="0"/>
              </a:spcBef>
              <a:buClrTx/>
              <a:buFont typeface="Wingdings" panose="05000000000000000000" pitchFamily="2" charset="2"/>
              <a:buChar char="q"/>
            </a:pPr>
            <a:r>
              <a:rPr lang="en-US" sz="2500" dirty="0">
                <a:solidFill>
                  <a:schemeClr val="tx1"/>
                </a:solidFill>
              </a:rPr>
              <a:t>Loss of light touch </a:t>
            </a:r>
          </a:p>
          <a:p>
            <a:pPr algn="just">
              <a:lnSpc>
                <a:spcPct val="120000"/>
              </a:lnSpc>
              <a:spcBef>
                <a:spcPts val="0"/>
              </a:spcBef>
              <a:buClrTx/>
              <a:buFont typeface="Wingdings" panose="05000000000000000000" pitchFamily="2" charset="2"/>
              <a:buChar char="q"/>
            </a:pPr>
            <a:r>
              <a:rPr lang="en-US" sz="2500" dirty="0">
                <a:solidFill>
                  <a:schemeClr val="tx1"/>
                </a:solidFill>
              </a:rPr>
              <a:t>Pain and cold sensations between periodic white finger attacks </a:t>
            </a:r>
          </a:p>
          <a:p>
            <a:pPr algn="just">
              <a:lnSpc>
                <a:spcPct val="120000"/>
              </a:lnSpc>
              <a:spcBef>
                <a:spcPts val="0"/>
              </a:spcBef>
              <a:buClrTx/>
              <a:buFont typeface="Wingdings" panose="05000000000000000000" pitchFamily="2" charset="2"/>
              <a:buChar char="q"/>
            </a:pPr>
            <a:r>
              <a:rPr lang="en-US" sz="2500" dirty="0">
                <a:solidFill>
                  <a:schemeClr val="tx1"/>
                </a:solidFill>
              </a:rPr>
              <a:t>Loss of grip strength </a:t>
            </a:r>
          </a:p>
          <a:p>
            <a:pPr algn="just">
              <a:lnSpc>
                <a:spcPct val="120000"/>
              </a:lnSpc>
              <a:spcBef>
                <a:spcPts val="0"/>
              </a:spcBef>
              <a:buClrTx/>
              <a:buFont typeface="Wingdings" panose="05000000000000000000" pitchFamily="2" charset="2"/>
              <a:buChar char="q"/>
            </a:pPr>
            <a:r>
              <a:rPr lang="en-US" sz="2500" dirty="0">
                <a:solidFill>
                  <a:schemeClr val="tx1"/>
                </a:solidFill>
              </a:rPr>
              <a:t>Bone cysts in fingers and wrists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255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Prevention and Control of Vibration</a:t>
            </a:r>
          </a:p>
          <a:p>
            <a:pPr algn="just">
              <a:lnSpc>
                <a:spcPct val="120000"/>
              </a:lnSpc>
              <a:spcBef>
                <a:spcPts val="0"/>
              </a:spcBef>
              <a:buClrTx/>
              <a:buFont typeface="Wingdings" panose="05000000000000000000" pitchFamily="2" charset="2"/>
              <a:buChar char="q"/>
            </a:pPr>
            <a:r>
              <a:rPr lang="en-US" sz="2500" dirty="0">
                <a:solidFill>
                  <a:schemeClr val="tx1"/>
                </a:solidFill>
              </a:rPr>
              <a:t>Proper installation and maintenance of machines</a:t>
            </a:r>
          </a:p>
          <a:p>
            <a:pPr algn="just">
              <a:lnSpc>
                <a:spcPct val="120000"/>
              </a:lnSpc>
              <a:spcBef>
                <a:spcPts val="0"/>
              </a:spcBef>
              <a:buClrTx/>
              <a:buFont typeface="Wingdings" panose="05000000000000000000" pitchFamily="2" charset="2"/>
              <a:buChar char="q"/>
            </a:pPr>
            <a:r>
              <a:rPr lang="en-US" sz="2500" dirty="0">
                <a:solidFill>
                  <a:schemeClr val="tx1"/>
                </a:solidFill>
              </a:rPr>
              <a:t>Remote operation of equipment</a:t>
            </a:r>
          </a:p>
          <a:p>
            <a:pPr algn="just">
              <a:lnSpc>
                <a:spcPct val="120000"/>
              </a:lnSpc>
              <a:spcBef>
                <a:spcPts val="0"/>
              </a:spcBef>
              <a:buClrTx/>
              <a:buFont typeface="Wingdings" panose="05000000000000000000" pitchFamily="2" charset="2"/>
              <a:buChar char="q"/>
            </a:pPr>
            <a:r>
              <a:rPr lang="en-US" sz="2500" dirty="0">
                <a:solidFill>
                  <a:schemeClr val="tx1"/>
                </a:solidFill>
              </a:rPr>
              <a:t>Correct handling and use of hand tools</a:t>
            </a:r>
          </a:p>
          <a:p>
            <a:pPr algn="just">
              <a:lnSpc>
                <a:spcPct val="120000"/>
              </a:lnSpc>
              <a:spcBef>
                <a:spcPts val="0"/>
              </a:spcBef>
              <a:buClrTx/>
              <a:buFont typeface="Wingdings" panose="05000000000000000000" pitchFamily="2" charset="2"/>
              <a:buChar char="q"/>
            </a:pPr>
            <a:r>
              <a:rPr lang="en-US" sz="2500" dirty="0">
                <a:solidFill>
                  <a:schemeClr val="tx1"/>
                </a:solidFill>
              </a:rPr>
              <a:t>Proper adjustment of seating and working positions</a:t>
            </a:r>
          </a:p>
          <a:p>
            <a:pPr algn="just">
              <a:lnSpc>
                <a:spcPct val="120000"/>
              </a:lnSpc>
              <a:spcBef>
                <a:spcPts val="0"/>
              </a:spcBef>
              <a:buClrTx/>
              <a:buFont typeface="Wingdings" panose="05000000000000000000" pitchFamily="2" charset="2"/>
              <a:buChar char="q"/>
            </a:pPr>
            <a:r>
              <a:rPr lang="en-US" sz="2500" dirty="0">
                <a:solidFill>
                  <a:schemeClr val="tx1"/>
                </a:solidFill>
              </a:rPr>
              <a:t>Early reporting of symptoms</a:t>
            </a:r>
          </a:p>
          <a:p>
            <a:pPr marL="0" indent="0" algn="just">
              <a:lnSpc>
                <a:spcPct val="120000"/>
              </a:lnSpc>
              <a:spcBef>
                <a:spcPts val="0"/>
              </a:spcBef>
              <a:buClrTx/>
              <a:buNone/>
            </a:pPr>
            <a:r>
              <a:rPr lang="en-US" sz="2500" b="1" dirty="0">
                <a:solidFill>
                  <a:schemeClr val="tx1"/>
                </a:solidFill>
              </a:rPr>
              <a:t>Radiation</a:t>
            </a:r>
          </a:p>
          <a:p>
            <a:pPr algn="just">
              <a:lnSpc>
                <a:spcPct val="120000"/>
              </a:lnSpc>
              <a:spcBef>
                <a:spcPts val="0"/>
              </a:spcBef>
              <a:buClrTx/>
              <a:buFont typeface="Wingdings" panose="05000000000000000000" pitchFamily="2" charset="2"/>
              <a:buChar char="q"/>
            </a:pPr>
            <a:r>
              <a:rPr lang="en-US" sz="2500" dirty="0">
                <a:solidFill>
                  <a:schemeClr val="tx1"/>
                </a:solidFill>
              </a:rPr>
              <a:t>Is the emission or transmission of energy in the form of waves or particles through space or through a material medium.</a:t>
            </a:r>
          </a:p>
          <a:p>
            <a:pPr algn="just">
              <a:lnSpc>
                <a:spcPct val="120000"/>
              </a:lnSpc>
              <a:spcBef>
                <a:spcPts val="0"/>
              </a:spcBef>
              <a:buClrTx/>
              <a:buFont typeface="Wingdings" panose="05000000000000000000" pitchFamily="2" charset="2"/>
              <a:buChar char="q"/>
            </a:pPr>
            <a:r>
              <a:rPr lang="en-US" sz="2500" dirty="0" err="1">
                <a:solidFill>
                  <a:schemeClr val="tx1"/>
                </a:solidFill>
              </a:rPr>
              <a:t>Ionising</a:t>
            </a:r>
            <a:r>
              <a:rPr lang="en-US" sz="2500" dirty="0">
                <a:solidFill>
                  <a:schemeClr val="tx1"/>
                </a:solidFill>
              </a:rPr>
              <a:t> radiation- Source are x-ray machines, fluoroscope and CT Scan, radioactive drugs, Machines used in radiotherapy </a:t>
            </a:r>
          </a:p>
          <a:p>
            <a:pPr algn="just">
              <a:lnSpc>
                <a:spcPct val="120000"/>
              </a:lnSpc>
              <a:spcBef>
                <a:spcPts val="0"/>
              </a:spcBef>
              <a:buClrTx/>
              <a:buFont typeface="Wingdings" panose="05000000000000000000" pitchFamily="2" charset="2"/>
              <a:buChar char="q"/>
            </a:pPr>
            <a:r>
              <a:rPr lang="en-US" sz="2500" dirty="0">
                <a:solidFill>
                  <a:schemeClr val="tx1"/>
                </a:solidFill>
              </a:rPr>
              <a:t>Non- </a:t>
            </a:r>
            <a:r>
              <a:rPr lang="en-US" sz="2500" dirty="0" err="1">
                <a:solidFill>
                  <a:schemeClr val="tx1"/>
                </a:solidFill>
              </a:rPr>
              <a:t>ionising</a:t>
            </a:r>
            <a:r>
              <a:rPr lang="en-US" sz="2500" dirty="0">
                <a:solidFill>
                  <a:schemeClr val="tx1"/>
                </a:solidFill>
              </a:rPr>
              <a:t> e.g. Ultraviolet - Sun light, Fluorescent lamps, Electric arc welding, Germicidal lamps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678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500" dirty="0">
                <a:solidFill>
                  <a:schemeClr val="tx1"/>
                </a:solidFill>
              </a:rPr>
              <a:t>Effects:</a:t>
            </a:r>
          </a:p>
          <a:p>
            <a:pPr algn="just">
              <a:lnSpc>
                <a:spcPct val="120000"/>
              </a:lnSpc>
              <a:spcBef>
                <a:spcPts val="0"/>
              </a:spcBef>
              <a:buClrTx/>
              <a:buFont typeface="Wingdings" panose="05000000000000000000" pitchFamily="2" charset="2"/>
              <a:buChar char="q"/>
            </a:pPr>
            <a:r>
              <a:rPr lang="en-US" sz="2500" dirty="0">
                <a:solidFill>
                  <a:schemeClr val="tx1"/>
                </a:solidFill>
              </a:rPr>
              <a:t>Reaction in the skin to produce Vitamin D that prevents rickets</a:t>
            </a:r>
          </a:p>
          <a:p>
            <a:pPr algn="just">
              <a:lnSpc>
                <a:spcPct val="120000"/>
              </a:lnSpc>
              <a:spcBef>
                <a:spcPts val="0"/>
              </a:spcBef>
              <a:buClrTx/>
              <a:buFont typeface="Wingdings" panose="05000000000000000000" pitchFamily="2" charset="2"/>
              <a:buChar char="q"/>
            </a:pPr>
            <a:r>
              <a:rPr lang="en-US" sz="2500" dirty="0">
                <a:solidFill>
                  <a:schemeClr val="tx1"/>
                </a:solidFill>
              </a:rPr>
              <a:t>High dose of UV causes - sun burn – increased risk of skin cancer</a:t>
            </a:r>
          </a:p>
          <a:p>
            <a:pPr algn="just">
              <a:lnSpc>
                <a:spcPct val="120000"/>
              </a:lnSpc>
              <a:spcBef>
                <a:spcPts val="0"/>
              </a:spcBef>
              <a:buClrTx/>
              <a:buFont typeface="Wingdings" panose="05000000000000000000" pitchFamily="2" charset="2"/>
              <a:buChar char="q"/>
            </a:pPr>
            <a:r>
              <a:rPr lang="en-US" sz="2500" dirty="0">
                <a:solidFill>
                  <a:schemeClr val="tx1"/>
                </a:solidFill>
              </a:rPr>
              <a:t>Pigmentation that results in suntan </a:t>
            </a:r>
          </a:p>
          <a:p>
            <a:pPr algn="just">
              <a:lnSpc>
                <a:spcPct val="120000"/>
              </a:lnSpc>
              <a:spcBef>
                <a:spcPts val="0"/>
              </a:spcBef>
              <a:buClrTx/>
              <a:buFont typeface="Wingdings" panose="05000000000000000000" pitchFamily="2" charset="2"/>
              <a:buChar char="q"/>
            </a:pPr>
            <a:r>
              <a:rPr lang="en-US" sz="2500" dirty="0">
                <a:solidFill>
                  <a:schemeClr val="tx1"/>
                </a:solidFill>
              </a:rPr>
              <a:t>Suntan lotions contain chemicals that absorb UV radiation</a:t>
            </a:r>
          </a:p>
          <a:p>
            <a:pPr algn="just">
              <a:lnSpc>
                <a:spcPct val="120000"/>
              </a:lnSpc>
              <a:spcBef>
                <a:spcPts val="0"/>
              </a:spcBef>
              <a:buClrTx/>
              <a:buFont typeface="Wingdings" panose="05000000000000000000" pitchFamily="2" charset="2"/>
              <a:buChar char="q"/>
            </a:pPr>
            <a:r>
              <a:rPr lang="en-US" sz="2500" dirty="0">
                <a:solidFill>
                  <a:schemeClr val="tx1"/>
                </a:solidFill>
              </a:rPr>
              <a:t>Strongly absorbed by air – thus the danger of hole in the atmosphere</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LASER</a:t>
            </a:r>
            <a:r>
              <a:rPr lang="en-US" sz="2500" dirty="0">
                <a:solidFill>
                  <a:schemeClr val="tx1"/>
                </a:solidFill>
              </a:rPr>
              <a:t> - Light Amplification by the Stimulated Emission of Radiation </a:t>
            </a:r>
          </a:p>
          <a:p>
            <a:pPr algn="just">
              <a:lnSpc>
                <a:spcPct val="120000"/>
              </a:lnSpc>
              <a:spcBef>
                <a:spcPts val="0"/>
              </a:spcBef>
              <a:buClrTx/>
              <a:buFont typeface="Wingdings" panose="05000000000000000000" pitchFamily="2" charset="2"/>
              <a:buChar char="q"/>
            </a:pPr>
            <a:r>
              <a:rPr lang="en-US" sz="2500" dirty="0">
                <a:solidFill>
                  <a:schemeClr val="tx1"/>
                </a:solidFill>
              </a:rPr>
              <a:t>Used as reference lines in</a:t>
            </a:r>
          </a:p>
          <a:p>
            <a:pPr algn="just">
              <a:lnSpc>
                <a:spcPct val="120000"/>
              </a:lnSpc>
              <a:spcBef>
                <a:spcPts val="0"/>
              </a:spcBef>
              <a:buClrTx/>
              <a:buFont typeface="Wingdings" panose="05000000000000000000" pitchFamily="2" charset="2"/>
              <a:buChar char="q"/>
            </a:pPr>
            <a:r>
              <a:rPr lang="en-US" sz="2500" dirty="0">
                <a:solidFill>
                  <a:schemeClr val="tx1"/>
                </a:solidFill>
              </a:rPr>
              <a:t>Surveying </a:t>
            </a:r>
          </a:p>
          <a:p>
            <a:pPr algn="just">
              <a:lnSpc>
                <a:spcPct val="120000"/>
              </a:lnSpc>
              <a:spcBef>
                <a:spcPts val="0"/>
              </a:spcBef>
              <a:buClrTx/>
              <a:buFont typeface="Wingdings" panose="05000000000000000000" pitchFamily="2" charset="2"/>
              <a:buChar char="q"/>
            </a:pPr>
            <a:r>
              <a:rPr lang="en-US" sz="2500" dirty="0">
                <a:solidFill>
                  <a:schemeClr val="tx1"/>
                </a:solidFill>
              </a:rPr>
              <a:t>Instrumentation</a:t>
            </a:r>
          </a:p>
          <a:p>
            <a:pPr algn="just">
              <a:lnSpc>
                <a:spcPct val="120000"/>
              </a:lnSpc>
              <a:spcBef>
                <a:spcPts val="0"/>
              </a:spcBef>
              <a:buClrTx/>
              <a:buFont typeface="Wingdings" panose="05000000000000000000" pitchFamily="2" charset="2"/>
              <a:buChar char="q"/>
            </a:pPr>
            <a:r>
              <a:rPr lang="en-US" sz="2500" dirty="0">
                <a:solidFill>
                  <a:schemeClr val="tx1"/>
                </a:solidFill>
              </a:rPr>
              <a:t>Alignments</a:t>
            </a:r>
          </a:p>
          <a:p>
            <a:pPr algn="just">
              <a:lnSpc>
                <a:spcPct val="120000"/>
              </a:lnSpc>
              <a:spcBef>
                <a:spcPts val="0"/>
              </a:spcBef>
              <a:buClrTx/>
              <a:buFont typeface="Wingdings" panose="05000000000000000000" pitchFamily="2" charset="2"/>
              <a:buChar char="q"/>
            </a:pPr>
            <a:r>
              <a:rPr lang="en-US" sz="2500" dirty="0">
                <a:solidFill>
                  <a:schemeClr val="tx1"/>
                </a:solidFill>
              </a:rPr>
              <a:t>As A heating  agent in welding</a:t>
            </a:r>
          </a:p>
          <a:p>
            <a:pPr algn="just">
              <a:lnSpc>
                <a:spcPct val="120000"/>
              </a:lnSpc>
              <a:spcBef>
                <a:spcPts val="0"/>
              </a:spcBef>
              <a:buClrTx/>
              <a:buFont typeface="Wingdings" panose="05000000000000000000" pitchFamily="2" charset="2"/>
              <a:buChar char="q"/>
            </a:pPr>
            <a:r>
              <a:rPr lang="en-US" sz="2500" dirty="0">
                <a:solidFill>
                  <a:schemeClr val="tx1"/>
                </a:solidFill>
              </a:rPr>
              <a:t>As A cutting instrument in micro electronics and microsurgery</a:t>
            </a:r>
          </a:p>
          <a:p>
            <a:pPr algn="just">
              <a:lnSpc>
                <a:spcPct val="120000"/>
              </a:lnSpc>
              <a:spcBef>
                <a:spcPts val="0"/>
              </a:spcBef>
              <a:buClrTx/>
              <a:buFont typeface="Wingdings" panose="05000000000000000000" pitchFamily="2" charset="2"/>
              <a:buChar char="q"/>
            </a:pPr>
            <a:r>
              <a:rPr lang="en-US" sz="2500" dirty="0">
                <a:solidFill>
                  <a:schemeClr val="tx1"/>
                </a:solidFill>
              </a:rPr>
              <a:t>Functions in communications</a:t>
            </a:r>
          </a:p>
          <a:p>
            <a:pPr algn="just">
              <a:lnSpc>
                <a:spcPct val="120000"/>
              </a:lnSpc>
              <a:spcBef>
                <a:spcPts val="0"/>
              </a:spcBef>
              <a:buClrTx/>
              <a:buFont typeface="Wingdings" panose="05000000000000000000" pitchFamily="2" charset="2"/>
              <a:buChar char="q"/>
            </a:pPr>
            <a:r>
              <a:rPr lang="en-US" sz="2500" dirty="0">
                <a:solidFill>
                  <a:schemeClr val="tx1"/>
                </a:solidFill>
              </a:rPr>
              <a:t>In military.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722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Teaching Strategies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0" indent="0" algn="just">
              <a:buNone/>
            </a:pPr>
            <a:r>
              <a:rPr lang="en-US" sz="3200" dirty="0"/>
              <a:t>1. Interactive lecture </a:t>
            </a:r>
          </a:p>
          <a:p>
            <a:pPr marL="0" indent="0" algn="just">
              <a:buNone/>
            </a:pPr>
            <a:r>
              <a:rPr lang="en-US" sz="3200" dirty="0"/>
              <a:t>2. Small groups discussions</a:t>
            </a:r>
          </a:p>
          <a:p>
            <a:pPr marL="0" indent="0" algn="just">
              <a:buNone/>
            </a:pPr>
            <a:r>
              <a:rPr lang="en-US" sz="3200" dirty="0"/>
              <a:t>3. Power point presentation</a:t>
            </a:r>
          </a:p>
          <a:p>
            <a:pPr marL="0" indent="0" algn="just">
              <a:buNone/>
            </a:pPr>
            <a:r>
              <a:rPr lang="en-US" sz="3200" dirty="0"/>
              <a:t>4. E-learning </a:t>
            </a:r>
          </a:p>
          <a:p>
            <a:pPr marL="0" indent="0" algn="just">
              <a:buNone/>
            </a:pPr>
            <a:r>
              <a:rPr lang="en-US" sz="3200" dirty="0"/>
              <a:t>5. Problem based learning</a:t>
            </a:r>
          </a:p>
          <a:p>
            <a:pPr marL="0" indent="0" algn="just">
              <a:buNone/>
            </a:pPr>
            <a:r>
              <a:rPr lang="en-US" sz="3200" dirty="0"/>
              <a:t>6. Study guides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Effects - mutation, cancers, burns, </a:t>
            </a:r>
          </a:p>
          <a:p>
            <a:pPr algn="just">
              <a:lnSpc>
                <a:spcPct val="120000"/>
              </a:lnSpc>
              <a:spcBef>
                <a:spcPts val="0"/>
              </a:spcBef>
              <a:buClrTx/>
              <a:buFont typeface="Wingdings" panose="05000000000000000000" pitchFamily="2" charset="2"/>
              <a:buChar char="q"/>
            </a:pPr>
            <a:r>
              <a:rPr lang="en-US" sz="2500" dirty="0">
                <a:solidFill>
                  <a:schemeClr val="tx1"/>
                </a:solidFill>
              </a:rPr>
              <a:t>Non-</a:t>
            </a:r>
            <a:r>
              <a:rPr lang="en-US" sz="2500" dirty="0" err="1">
                <a:solidFill>
                  <a:schemeClr val="tx1"/>
                </a:solidFill>
              </a:rPr>
              <a:t>ionising</a:t>
            </a:r>
            <a:r>
              <a:rPr lang="en-US" sz="2500" dirty="0">
                <a:solidFill>
                  <a:schemeClr val="tx1"/>
                </a:solidFill>
              </a:rPr>
              <a:t> Radiation - UV -cataracts</a:t>
            </a:r>
          </a:p>
          <a:p>
            <a:pPr algn="just">
              <a:lnSpc>
                <a:spcPct val="120000"/>
              </a:lnSpc>
              <a:spcBef>
                <a:spcPts val="0"/>
              </a:spcBef>
              <a:buClrTx/>
              <a:buFont typeface="Wingdings" panose="05000000000000000000" pitchFamily="2" charset="2"/>
              <a:buChar char="q"/>
            </a:pPr>
            <a:r>
              <a:rPr lang="en-US" sz="2500" dirty="0">
                <a:solidFill>
                  <a:schemeClr val="tx1"/>
                </a:solidFill>
              </a:rPr>
              <a:t>Light- glare eye strain</a:t>
            </a:r>
          </a:p>
          <a:p>
            <a:pPr algn="just">
              <a:lnSpc>
                <a:spcPct val="120000"/>
              </a:lnSpc>
              <a:spcBef>
                <a:spcPts val="0"/>
              </a:spcBef>
              <a:buClrTx/>
              <a:buFont typeface="Wingdings" panose="05000000000000000000" pitchFamily="2" charset="2"/>
              <a:buChar char="q"/>
            </a:pPr>
            <a:r>
              <a:rPr lang="en-US" sz="2500" dirty="0">
                <a:solidFill>
                  <a:schemeClr val="tx1"/>
                </a:solidFill>
              </a:rPr>
              <a:t>Electrical energies- electrocution, electric fog</a:t>
            </a:r>
          </a:p>
          <a:p>
            <a:pPr marL="0" indent="0" algn="ctr">
              <a:lnSpc>
                <a:spcPct val="120000"/>
              </a:lnSpc>
              <a:spcBef>
                <a:spcPts val="0"/>
              </a:spcBef>
              <a:buClrTx/>
              <a:buNone/>
            </a:pPr>
            <a:r>
              <a:rPr lang="en-US" sz="2500" b="1" dirty="0">
                <a:solidFill>
                  <a:schemeClr val="tx1"/>
                </a:solidFill>
              </a:rPr>
              <a:t>Signage for Radiation </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pic>
        <p:nvPicPr>
          <p:cNvPr id="4" name="Picture 3" descr="Caution Radiation Hazard Sign">
            <a:hlinkClick r:id="rId3" tooltip="&quot;Caution Radiation Hazard Sign&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42549"/>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aution X-Ray Radiation Sign">
            <a:hlinkClick r:id="rId5" tooltip="&quot;Caution X-Ray Radiation Sign&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794949"/>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029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Electrical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The major hazards associated with electricity are electrical shock and fire. </a:t>
            </a:r>
          </a:p>
          <a:p>
            <a:pPr marL="0" indent="0" algn="just">
              <a:lnSpc>
                <a:spcPct val="120000"/>
              </a:lnSpc>
              <a:spcBef>
                <a:spcPts val="0"/>
              </a:spcBef>
              <a:buClrTx/>
              <a:buNone/>
            </a:pPr>
            <a:r>
              <a:rPr lang="en-US" sz="2500" u="sng" dirty="0">
                <a:solidFill>
                  <a:schemeClr val="tx1"/>
                </a:solidFill>
              </a:rPr>
              <a:t>The severity and effects of shock depend on:</a:t>
            </a:r>
          </a:p>
          <a:p>
            <a:pPr algn="just">
              <a:lnSpc>
                <a:spcPct val="120000"/>
              </a:lnSpc>
              <a:spcBef>
                <a:spcPts val="0"/>
              </a:spcBef>
              <a:buClrTx/>
              <a:buFont typeface="Wingdings" panose="05000000000000000000" pitchFamily="2" charset="2"/>
              <a:buChar char="q"/>
            </a:pPr>
            <a:r>
              <a:rPr lang="en-US" sz="2500" dirty="0">
                <a:solidFill>
                  <a:schemeClr val="tx1"/>
                </a:solidFill>
              </a:rPr>
              <a:t>Pathway through the body</a:t>
            </a:r>
          </a:p>
          <a:p>
            <a:pPr algn="just">
              <a:lnSpc>
                <a:spcPct val="120000"/>
              </a:lnSpc>
              <a:spcBef>
                <a:spcPts val="0"/>
              </a:spcBef>
              <a:buClrTx/>
              <a:buFont typeface="Wingdings" panose="05000000000000000000" pitchFamily="2" charset="2"/>
              <a:buChar char="q"/>
            </a:pPr>
            <a:r>
              <a:rPr lang="en-US" sz="2500" dirty="0">
                <a:solidFill>
                  <a:schemeClr val="tx1"/>
                </a:solidFill>
              </a:rPr>
              <a:t>The amount of current</a:t>
            </a:r>
          </a:p>
          <a:p>
            <a:pPr algn="just">
              <a:lnSpc>
                <a:spcPct val="120000"/>
              </a:lnSpc>
              <a:spcBef>
                <a:spcPts val="0"/>
              </a:spcBef>
              <a:buClrTx/>
              <a:buFont typeface="Wingdings" panose="05000000000000000000" pitchFamily="2" charset="2"/>
              <a:buChar char="q"/>
            </a:pPr>
            <a:r>
              <a:rPr lang="en-US" sz="2500" dirty="0">
                <a:solidFill>
                  <a:schemeClr val="tx1"/>
                </a:solidFill>
              </a:rPr>
              <a:t>The length of time of the exposure</a:t>
            </a:r>
          </a:p>
          <a:p>
            <a:pPr algn="just">
              <a:lnSpc>
                <a:spcPct val="120000"/>
              </a:lnSpc>
              <a:spcBef>
                <a:spcPts val="0"/>
              </a:spcBef>
              <a:buClrTx/>
              <a:buFont typeface="Wingdings" panose="05000000000000000000" pitchFamily="2" charset="2"/>
              <a:buChar char="q"/>
            </a:pPr>
            <a:r>
              <a:rPr lang="en-US" sz="2500" dirty="0">
                <a:solidFill>
                  <a:schemeClr val="tx1"/>
                </a:solidFill>
              </a:rPr>
              <a:t>Whether the skin is wet or dry.</a:t>
            </a:r>
          </a:p>
          <a:p>
            <a:pPr marL="0" indent="0" algn="just">
              <a:lnSpc>
                <a:spcPct val="120000"/>
              </a:lnSpc>
              <a:spcBef>
                <a:spcPts val="0"/>
              </a:spcBef>
              <a:buClrTx/>
              <a:buNone/>
            </a:pPr>
            <a:r>
              <a:rPr lang="en-US" sz="2500" b="1" dirty="0">
                <a:solidFill>
                  <a:schemeClr val="tx1"/>
                </a:solidFill>
              </a:rPr>
              <a:t>Effects</a:t>
            </a:r>
          </a:p>
          <a:p>
            <a:pPr algn="just">
              <a:lnSpc>
                <a:spcPct val="120000"/>
              </a:lnSpc>
              <a:spcBef>
                <a:spcPts val="0"/>
              </a:spcBef>
              <a:buClrTx/>
              <a:buFont typeface="Wingdings" panose="05000000000000000000" pitchFamily="2" charset="2"/>
              <a:buChar char="q"/>
            </a:pPr>
            <a:r>
              <a:rPr lang="en-US" sz="2500" dirty="0">
                <a:solidFill>
                  <a:schemeClr val="tx1"/>
                </a:solidFill>
              </a:rPr>
              <a:t>The effect of the shock may range from a slight tingle to severe burns to cardiac arrest.</a:t>
            </a:r>
          </a:p>
          <a:p>
            <a:pPr algn="just">
              <a:lnSpc>
                <a:spcPct val="120000"/>
              </a:lnSpc>
              <a:spcBef>
                <a:spcPts val="0"/>
              </a:spcBef>
              <a:buClrTx/>
              <a:buFont typeface="Wingdings" panose="05000000000000000000" pitchFamily="2" charset="2"/>
              <a:buChar char="q"/>
            </a:pPr>
            <a:r>
              <a:rPr lang="en-US" sz="2500" dirty="0">
                <a:solidFill>
                  <a:schemeClr val="tx1"/>
                </a:solidFill>
              </a:rPr>
              <a:t>Sparks can serve as an ignition source for flammable or explosive vapors or combustible materials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3187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Prevention and Control </a:t>
            </a:r>
          </a:p>
          <a:p>
            <a:pPr algn="just">
              <a:lnSpc>
                <a:spcPct val="120000"/>
              </a:lnSpc>
              <a:spcBef>
                <a:spcPts val="0"/>
              </a:spcBef>
              <a:buClrTx/>
              <a:buFont typeface="Wingdings" panose="05000000000000000000" pitchFamily="2" charset="2"/>
              <a:buChar char="q"/>
            </a:pPr>
            <a:r>
              <a:rPr lang="en-US" sz="2500" dirty="0">
                <a:solidFill>
                  <a:schemeClr val="tx1"/>
                </a:solidFill>
              </a:rPr>
              <a:t>Inspection of wiring of equipment </a:t>
            </a:r>
          </a:p>
          <a:p>
            <a:pPr algn="just">
              <a:lnSpc>
                <a:spcPct val="120000"/>
              </a:lnSpc>
              <a:spcBef>
                <a:spcPts val="0"/>
              </a:spcBef>
              <a:buClrTx/>
              <a:buFont typeface="Wingdings" panose="05000000000000000000" pitchFamily="2" charset="2"/>
              <a:buChar char="q"/>
            </a:pPr>
            <a:r>
              <a:rPr lang="en-US" sz="2500" dirty="0">
                <a:solidFill>
                  <a:schemeClr val="tx1"/>
                </a:solidFill>
              </a:rPr>
              <a:t>Replacement of damaged or frayed electrical cords immediately.</a:t>
            </a:r>
          </a:p>
          <a:p>
            <a:pPr algn="just">
              <a:lnSpc>
                <a:spcPct val="120000"/>
              </a:lnSpc>
              <a:spcBef>
                <a:spcPts val="0"/>
              </a:spcBef>
              <a:buClrTx/>
              <a:buFont typeface="Wingdings" panose="05000000000000000000" pitchFamily="2" charset="2"/>
              <a:buChar char="q"/>
            </a:pPr>
            <a:r>
              <a:rPr lang="en-US" sz="2500" dirty="0">
                <a:solidFill>
                  <a:schemeClr val="tx1"/>
                </a:solidFill>
              </a:rPr>
              <a:t>Information of specific  location shut-off switches and/or circuit breaker panels. </a:t>
            </a:r>
          </a:p>
          <a:p>
            <a:pPr algn="just">
              <a:lnSpc>
                <a:spcPct val="120000"/>
              </a:lnSpc>
              <a:spcBef>
                <a:spcPts val="0"/>
              </a:spcBef>
              <a:buClrTx/>
              <a:buFont typeface="Wingdings" panose="05000000000000000000" pitchFamily="2" charset="2"/>
              <a:buChar char="q"/>
            </a:pPr>
            <a:r>
              <a:rPr lang="en-US" sz="2500" dirty="0">
                <a:solidFill>
                  <a:schemeClr val="tx1"/>
                </a:solidFill>
              </a:rPr>
              <a:t>Limit the use of extension cords, </a:t>
            </a:r>
          </a:p>
          <a:p>
            <a:pPr algn="just">
              <a:lnSpc>
                <a:spcPct val="120000"/>
              </a:lnSpc>
              <a:spcBef>
                <a:spcPts val="0"/>
              </a:spcBef>
              <a:buClrTx/>
              <a:buFont typeface="Wingdings" panose="05000000000000000000" pitchFamily="2" charset="2"/>
              <a:buChar char="q"/>
            </a:pPr>
            <a:r>
              <a:rPr lang="en-US" sz="2500" dirty="0">
                <a:solidFill>
                  <a:schemeClr val="tx1"/>
                </a:solidFill>
              </a:rPr>
              <a:t>Multi-plug adapters must have circuit breakers or fuses</a:t>
            </a:r>
          </a:p>
          <a:p>
            <a:pPr algn="just">
              <a:lnSpc>
                <a:spcPct val="120000"/>
              </a:lnSpc>
              <a:spcBef>
                <a:spcPts val="0"/>
              </a:spcBef>
              <a:buClrTx/>
              <a:buFont typeface="Wingdings" panose="05000000000000000000" pitchFamily="2" charset="2"/>
              <a:buChar char="q"/>
            </a:pPr>
            <a:r>
              <a:rPr lang="en-US" sz="2500" dirty="0">
                <a:solidFill>
                  <a:schemeClr val="tx1"/>
                </a:solidFill>
              </a:rPr>
              <a:t>Minimize the potential for water or chemical spills on or near electrical equipment.</a:t>
            </a:r>
          </a:p>
          <a:p>
            <a:pPr marL="0" indent="0" algn="just">
              <a:lnSpc>
                <a:spcPct val="120000"/>
              </a:lnSpc>
              <a:spcBef>
                <a:spcPts val="0"/>
              </a:spcBef>
              <a:buClrTx/>
              <a:buNone/>
            </a:pPr>
            <a:r>
              <a:rPr lang="en-US" sz="2500" b="1" dirty="0">
                <a:solidFill>
                  <a:schemeClr val="tx1"/>
                </a:solidFill>
              </a:rPr>
              <a:t>Prevention and control of Physical Hazards </a:t>
            </a:r>
          </a:p>
          <a:p>
            <a:pPr algn="just">
              <a:lnSpc>
                <a:spcPct val="120000"/>
              </a:lnSpc>
              <a:spcBef>
                <a:spcPts val="0"/>
              </a:spcBef>
              <a:buClrTx/>
              <a:buFont typeface="Wingdings" panose="05000000000000000000" pitchFamily="2" charset="2"/>
              <a:buChar char="q"/>
            </a:pPr>
            <a:r>
              <a:rPr lang="en-US" sz="2500" dirty="0">
                <a:solidFill>
                  <a:schemeClr val="tx1"/>
                </a:solidFill>
              </a:rPr>
              <a:t>Noise – noise minimization through muffling, use of acoustic materials and signage.</a:t>
            </a:r>
          </a:p>
          <a:p>
            <a:pPr marL="0" indent="0" algn="just">
              <a:lnSpc>
                <a:spcPct val="120000"/>
              </a:lnSpc>
              <a:spcBef>
                <a:spcPts val="0"/>
              </a:spcBef>
              <a:buClrTx/>
              <a:buNone/>
            </a:pPr>
            <a:r>
              <a:rPr lang="en-US" sz="2500" dirty="0">
                <a:solidFill>
                  <a:schemeClr val="tx1"/>
                </a:solidFill>
              </a:rPr>
              <a:t>Noisy equipment should be appropriately sited and  isolated. Hearing conservation programme for noisy areas.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05309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err="1">
                <a:solidFill>
                  <a:schemeClr val="tx1"/>
                </a:solidFill>
              </a:rPr>
              <a:t>Ionising</a:t>
            </a:r>
            <a:r>
              <a:rPr lang="en-US" sz="2500" dirty="0">
                <a:solidFill>
                  <a:schemeClr val="tx1"/>
                </a:solidFill>
              </a:rPr>
              <a:t> radiation </a:t>
            </a:r>
          </a:p>
          <a:p>
            <a:pPr lvl="1" algn="just">
              <a:lnSpc>
                <a:spcPct val="120000"/>
              </a:lnSpc>
              <a:spcBef>
                <a:spcPts val="0"/>
              </a:spcBef>
              <a:buClrTx/>
              <a:buFont typeface="Wingdings" panose="05000000000000000000" pitchFamily="2" charset="2"/>
              <a:buChar char="§"/>
            </a:pPr>
            <a:r>
              <a:rPr lang="en-US" sz="2300" dirty="0">
                <a:solidFill>
                  <a:schemeClr val="tx1"/>
                </a:solidFill>
              </a:rPr>
              <a:t>Time, distance, shielding, monitoring</a:t>
            </a:r>
          </a:p>
          <a:p>
            <a:pPr algn="just">
              <a:lnSpc>
                <a:spcPct val="120000"/>
              </a:lnSpc>
              <a:spcBef>
                <a:spcPts val="0"/>
              </a:spcBef>
              <a:buClrTx/>
              <a:buFont typeface="Wingdings" panose="05000000000000000000" pitchFamily="2" charset="2"/>
              <a:buChar char="q"/>
            </a:pPr>
            <a:r>
              <a:rPr lang="en-US" sz="2500" dirty="0">
                <a:solidFill>
                  <a:schemeClr val="tx1"/>
                </a:solidFill>
              </a:rPr>
              <a:t>Light </a:t>
            </a:r>
          </a:p>
          <a:p>
            <a:pPr lvl="1" algn="just">
              <a:lnSpc>
                <a:spcPct val="120000"/>
              </a:lnSpc>
              <a:spcBef>
                <a:spcPts val="0"/>
              </a:spcBef>
              <a:buClrTx/>
              <a:buFont typeface="Wingdings" panose="05000000000000000000" pitchFamily="2" charset="2"/>
              <a:buChar char="§"/>
            </a:pPr>
            <a:r>
              <a:rPr lang="en-US" sz="2300" dirty="0">
                <a:solidFill>
                  <a:schemeClr val="tx1"/>
                </a:solidFill>
              </a:rPr>
              <a:t>Adequate and avoid glare</a:t>
            </a:r>
          </a:p>
          <a:p>
            <a:pPr algn="just">
              <a:lnSpc>
                <a:spcPct val="120000"/>
              </a:lnSpc>
              <a:spcBef>
                <a:spcPts val="0"/>
              </a:spcBef>
              <a:buClrTx/>
              <a:buFont typeface="Wingdings" panose="05000000000000000000" pitchFamily="2" charset="2"/>
              <a:buChar char="q"/>
            </a:pPr>
            <a:r>
              <a:rPr lang="en-US" sz="2500" dirty="0">
                <a:solidFill>
                  <a:schemeClr val="tx1"/>
                </a:solidFill>
              </a:rPr>
              <a:t> Extreme hot temperatures </a:t>
            </a:r>
          </a:p>
          <a:p>
            <a:pPr lvl="1" algn="just">
              <a:lnSpc>
                <a:spcPct val="120000"/>
              </a:lnSpc>
              <a:spcBef>
                <a:spcPts val="0"/>
              </a:spcBef>
              <a:buClrTx/>
              <a:buFont typeface="Wingdings" panose="05000000000000000000" pitchFamily="2" charset="2"/>
              <a:buChar char="§"/>
            </a:pPr>
            <a:r>
              <a:rPr lang="en-US" sz="2300" dirty="0">
                <a:solidFill>
                  <a:schemeClr val="tx1"/>
                </a:solidFill>
              </a:rPr>
              <a:t>PPE, time (shifts), personal clothing (cotton, light and loose fitting), rehydration (water avoid beverages), ventilation (spot cooling fans, air conditioning), monitoring, permit to work</a:t>
            </a:r>
          </a:p>
          <a:p>
            <a:pPr algn="just">
              <a:lnSpc>
                <a:spcPct val="120000"/>
              </a:lnSpc>
              <a:spcBef>
                <a:spcPts val="0"/>
              </a:spcBef>
              <a:buClrTx/>
              <a:buFont typeface="Wingdings" panose="05000000000000000000" pitchFamily="2" charset="2"/>
              <a:buChar char="q"/>
            </a:pPr>
            <a:r>
              <a:rPr lang="en-US" sz="2500" dirty="0">
                <a:solidFill>
                  <a:schemeClr val="tx1"/>
                </a:solidFill>
              </a:rPr>
              <a:t>High Pressures – decompression camps, permit to work</a:t>
            </a:r>
          </a:p>
          <a:p>
            <a:pPr algn="just">
              <a:lnSpc>
                <a:spcPct val="120000"/>
              </a:lnSpc>
              <a:spcBef>
                <a:spcPts val="0"/>
              </a:spcBef>
              <a:buClrTx/>
              <a:buFont typeface="Wingdings" panose="05000000000000000000" pitchFamily="2" charset="2"/>
              <a:buChar char="q"/>
            </a:pPr>
            <a:r>
              <a:rPr lang="en-US" sz="2500" dirty="0">
                <a:solidFill>
                  <a:schemeClr val="tx1"/>
                </a:solidFill>
              </a:rPr>
              <a:t>Low Pressures - time</a:t>
            </a:r>
          </a:p>
          <a:p>
            <a:pPr algn="just">
              <a:lnSpc>
                <a:spcPct val="120000"/>
              </a:lnSpc>
              <a:spcBef>
                <a:spcPts val="0"/>
              </a:spcBef>
              <a:buClrTx/>
              <a:buFont typeface="Wingdings" panose="05000000000000000000" pitchFamily="2" charset="2"/>
              <a:buChar char="q"/>
            </a:pPr>
            <a:r>
              <a:rPr lang="en-US" sz="2500" dirty="0">
                <a:solidFill>
                  <a:schemeClr val="tx1"/>
                </a:solidFill>
              </a:rPr>
              <a:t>Electrical energies – </a:t>
            </a:r>
            <a:r>
              <a:rPr lang="en-US" sz="2500" dirty="0" err="1">
                <a:solidFill>
                  <a:schemeClr val="tx1"/>
                </a:solidFill>
              </a:rPr>
              <a:t>Earthing</a:t>
            </a:r>
            <a:r>
              <a:rPr lang="en-US" sz="2500" dirty="0">
                <a:solidFill>
                  <a:schemeClr val="tx1"/>
                </a:solidFill>
              </a:rPr>
              <a:t>, fusing, de-energize equipment, circuit breakers, appropriate wiring, insulation, PPE, permit to work.</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34671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4. Ergonomic Hazard </a:t>
            </a:r>
          </a:p>
          <a:p>
            <a:pPr algn="just">
              <a:lnSpc>
                <a:spcPct val="120000"/>
              </a:lnSpc>
              <a:spcBef>
                <a:spcPts val="0"/>
              </a:spcBef>
              <a:buClrTx/>
              <a:buFont typeface="Wingdings" panose="05000000000000000000" pitchFamily="2" charset="2"/>
              <a:buChar char="q"/>
            </a:pPr>
            <a:r>
              <a:rPr lang="en-US" sz="2500" dirty="0">
                <a:solidFill>
                  <a:schemeClr val="tx1"/>
                </a:solidFill>
              </a:rPr>
              <a:t>An ergonomic hazard is a physical factor within the environment that harms the musculoskeletal system.</a:t>
            </a:r>
          </a:p>
          <a:p>
            <a:pPr algn="just">
              <a:lnSpc>
                <a:spcPct val="120000"/>
              </a:lnSpc>
              <a:spcBef>
                <a:spcPts val="0"/>
              </a:spcBef>
              <a:buClrTx/>
              <a:buFont typeface="Wingdings" panose="05000000000000000000" pitchFamily="2" charset="2"/>
              <a:buChar char="q"/>
            </a:pPr>
            <a:r>
              <a:rPr lang="en-US" sz="2500" dirty="0">
                <a:solidFill>
                  <a:schemeClr val="tx1"/>
                </a:solidFill>
              </a:rPr>
              <a:t>Ergonomic hazards include themes such as repetitive movement, manual handling, workplace/job/task design, uncomfortable workstation height and poor body positioning.</a:t>
            </a:r>
          </a:p>
          <a:p>
            <a:pPr algn="just">
              <a:lnSpc>
                <a:spcPct val="120000"/>
              </a:lnSpc>
              <a:spcBef>
                <a:spcPts val="0"/>
              </a:spcBef>
              <a:buClrTx/>
              <a:buFont typeface="Wingdings" panose="05000000000000000000" pitchFamily="2" charset="2"/>
              <a:buChar char="q"/>
            </a:pPr>
            <a:r>
              <a:rPr lang="en-US" sz="2500" dirty="0">
                <a:solidFill>
                  <a:schemeClr val="tx1"/>
                </a:solidFill>
              </a:rPr>
              <a:t>Concerns the physical, physiological and psychological relationships between people and work</a:t>
            </a:r>
          </a:p>
          <a:p>
            <a:pPr algn="just">
              <a:lnSpc>
                <a:spcPct val="120000"/>
              </a:lnSpc>
              <a:spcBef>
                <a:spcPts val="0"/>
              </a:spcBef>
              <a:buClrTx/>
              <a:buFont typeface="Wingdings" panose="05000000000000000000" pitchFamily="2" charset="2"/>
              <a:buChar char="q"/>
            </a:pPr>
            <a:r>
              <a:rPr lang="en-US" sz="2500" dirty="0">
                <a:solidFill>
                  <a:schemeClr val="tx1"/>
                </a:solidFill>
              </a:rPr>
              <a:t>Examples include body position, repetitive actions, work pressure, display screen equipment</a:t>
            </a:r>
          </a:p>
          <a:p>
            <a:pPr algn="just">
              <a:lnSpc>
                <a:spcPct val="120000"/>
              </a:lnSpc>
              <a:spcBef>
                <a:spcPts val="0"/>
              </a:spcBef>
              <a:buClrTx/>
              <a:buFont typeface="Wingdings" panose="05000000000000000000" pitchFamily="2" charset="2"/>
              <a:buChar char="q"/>
            </a:pPr>
            <a:r>
              <a:rPr lang="en-US" sz="2500" dirty="0">
                <a:solidFill>
                  <a:schemeClr val="tx1"/>
                </a:solidFill>
              </a:rPr>
              <a:t>Specific areas include perceptual responses, work rates and fatigue, man-machine interface and anthropometrics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766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Mode of Exposure and Effects</a:t>
            </a:r>
          </a:p>
          <a:p>
            <a:pPr algn="just">
              <a:lnSpc>
                <a:spcPct val="120000"/>
              </a:lnSpc>
              <a:spcBef>
                <a:spcPts val="0"/>
              </a:spcBef>
              <a:buClrTx/>
              <a:buFont typeface="Wingdings" panose="05000000000000000000" pitchFamily="2" charset="2"/>
              <a:buChar char="q"/>
            </a:pPr>
            <a:r>
              <a:rPr lang="en-US" sz="2500" dirty="0">
                <a:solidFill>
                  <a:schemeClr val="tx1"/>
                </a:solidFill>
              </a:rPr>
              <a:t>Healthcare personnel are exposed to many ergonomics risk factors due to the nature of their work. </a:t>
            </a:r>
          </a:p>
          <a:p>
            <a:pPr algn="just">
              <a:lnSpc>
                <a:spcPct val="120000"/>
              </a:lnSpc>
              <a:spcBef>
                <a:spcPts val="0"/>
              </a:spcBef>
              <a:buClrTx/>
              <a:buFont typeface="Wingdings" panose="05000000000000000000" pitchFamily="2" charset="2"/>
              <a:buChar char="q"/>
            </a:pPr>
            <a:r>
              <a:rPr lang="en-US" sz="2500" dirty="0">
                <a:solidFill>
                  <a:schemeClr val="tx1"/>
                </a:solidFill>
              </a:rPr>
              <a:t>Examples of risk factors are found in jobs requiring repetitive, forceful, or prolonged exertions of the hands; frequent or heavy lifting, pushing, pulling, or carrying of heavy objects; and prolonged awkward postures</a:t>
            </a:r>
          </a:p>
          <a:p>
            <a:pPr marL="0" indent="0" algn="just">
              <a:lnSpc>
                <a:spcPct val="120000"/>
              </a:lnSpc>
              <a:spcBef>
                <a:spcPts val="0"/>
              </a:spcBef>
              <a:buClrTx/>
              <a:buNone/>
            </a:pPr>
            <a:r>
              <a:rPr lang="en-US" sz="2500" b="1" dirty="0">
                <a:solidFill>
                  <a:schemeClr val="tx1"/>
                </a:solidFill>
              </a:rPr>
              <a:t>Prevention and Control in Ergonomic Hazards</a:t>
            </a:r>
          </a:p>
          <a:p>
            <a:pPr algn="just">
              <a:lnSpc>
                <a:spcPct val="120000"/>
              </a:lnSpc>
              <a:spcBef>
                <a:spcPts val="0"/>
              </a:spcBef>
              <a:buClrTx/>
              <a:buFont typeface="Wingdings" panose="05000000000000000000" pitchFamily="2" charset="2"/>
              <a:buChar char="q"/>
            </a:pPr>
            <a:r>
              <a:rPr lang="en-US" sz="2500" dirty="0">
                <a:solidFill>
                  <a:schemeClr val="tx1"/>
                </a:solidFill>
              </a:rPr>
              <a:t>Mechanization (equipment and assist devices), proper work station design, use of appropriate tools, proper lifting procedures, adequate staffing, training</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86556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1"/>
            <a:ext cx="8610600" cy="6534250"/>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application of ergonomic principles to workstation design can result</a:t>
            </a:r>
          </a:p>
          <a:p>
            <a:pPr lvl="1" algn="just">
              <a:lnSpc>
                <a:spcPct val="120000"/>
              </a:lnSpc>
              <a:spcBef>
                <a:spcPts val="0"/>
              </a:spcBef>
              <a:buClrTx/>
              <a:buFont typeface="Wingdings" panose="05000000000000000000" pitchFamily="2" charset="2"/>
              <a:buChar char="§"/>
            </a:pPr>
            <a:r>
              <a:rPr lang="en-US" sz="2300" dirty="0">
                <a:solidFill>
                  <a:schemeClr val="tx1"/>
                </a:solidFill>
              </a:rPr>
              <a:t>In increased effectiveness,</a:t>
            </a:r>
          </a:p>
          <a:p>
            <a:pPr lvl="1" algn="just">
              <a:lnSpc>
                <a:spcPct val="120000"/>
              </a:lnSpc>
              <a:spcBef>
                <a:spcPts val="0"/>
              </a:spcBef>
              <a:buClrTx/>
              <a:buFont typeface="Wingdings" panose="05000000000000000000" pitchFamily="2" charset="2"/>
              <a:buChar char="§"/>
            </a:pPr>
            <a:r>
              <a:rPr lang="en-US" sz="2300" dirty="0">
                <a:solidFill>
                  <a:schemeClr val="tx1"/>
                </a:solidFill>
              </a:rPr>
              <a:t>Work quality, </a:t>
            </a:r>
          </a:p>
          <a:p>
            <a:pPr lvl="1" algn="just">
              <a:lnSpc>
                <a:spcPct val="120000"/>
              </a:lnSpc>
              <a:spcBef>
                <a:spcPts val="0"/>
              </a:spcBef>
              <a:buClrTx/>
              <a:buFont typeface="Wingdings" panose="05000000000000000000" pitchFamily="2" charset="2"/>
              <a:buChar char="§"/>
            </a:pPr>
            <a:r>
              <a:rPr lang="en-US" sz="2300" dirty="0">
                <a:solidFill>
                  <a:schemeClr val="tx1"/>
                </a:solidFill>
              </a:rPr>
              <a:t>Health and safety, </a:t>
            </a:r>
          </a:p>
          <a:p>
            <a:pPr lvl="1" algn="just">
              <a:lnSpc>
                <a:spcPct val="120000"/>
              </a:lnSpc>
              <a:spcBef>
                <a:spcPts val="0"/>
              </a:spcBef>
              <a:buClrTx/>
              <a:buFont typeface="Wingdings" panose="05000000000000000000" pitchFamily="2" charset="2"/>
              <a:buChar char="§"/>
            </a:pPr>
            <a:r>
              <a:rPr lang="en-US" sz="2300" dirty="0">
                <a:solidFill>
                  <a:schemeClr val="tx1"/>
                </a:solidFill>
              </a:rPr>
              <a:t>Job satisfaction</a:t>
            </a:r>
          </a:p>
          <a:p>
            <a:pPr marL="0" indent="0" algn="just">
              <a:lnSpc>
                <a:spcPct val="120000"/>
              </a:lnSpc>
              <a:spcBef>
                <a:spcPts val="0"/>
              </a:spcBef>
              <a:buClrTx/>
              <a:buNone/>
            </a:pPr>
            <a:r>
              <a:rPr lang="en-US" sz="2500" b="1" dirty="0">
                <a:solidFill>
                  <a:schemeClr val="tx1"/>
                </a:solidFill>
              </a:rPr>
              <a:t>DO:</a:t>
            </a:r>
          </a:p>
          <a:p>
            <a:pPr algn="just">
              <a:lnSpc>
                <a:spcPct val="120000"/>
              </a:lnSpc>
              <a:spcBef>
                <a:spcPts val="0"/>
              </a:spcBef>
              <a:buClrTx/>
              <a:buFont typeface="Wingdings" panose="05000000000000000000" pitchFamily="2" charset="2"/>
              <a:buChar char="q"/>
            </a:pPr>
            <a:r>
              <a:rPr lang="en-US" sz="2500" dirty="0">
                <a:solidFill>
                  <a:schemeClr val="tx1"/>
                </a:solidFill>
              </a:rPr>
              <a:t>Push rather than pull.</a:t>
            </a:r>
          </a:p>
          <a:p>
            <a:pPr algn="just">
              <a:lnSpc>
                <a:spcPct val="120000"/>
              </a:lnSpc>
              <a:spcBef>
                <a:spcPts val="0"/>
              </a:spcBef>
              <a:buClrTx/>
              <a:buFont typeface="Wingdings" panose="05000000000000000000" pitchFamily="2" charset="2"/>
              <a:buChar char="q"/>
            </a:pPr>
            <a:r>
              <a:rPr lang="en-US" sz="2500" dirty="0">
                <a:solidFill>
                  <a:schemeClr val="tx1"/>
                </a:solidFill>
              </a:rPr>
              <a:t>Keep a good grip.</a:t>
            </a:r>
          </a:p>
          <a:p>
            <a:pPr algn="just">
              <a:lnSpc>
                <a:spcPct val="120000"/>
              </a:lnSpc>
              <a:spcBef>
                <a:spcPts val="0"/>
              </a:spcBef>
              <a:buClrTx/>
              <a:buFont typeface="Wingdings" panose="05000000000000000000" pitchFamily="2" charset="2"/>
              <a:buChar char="q"/>
            </a:pPr>
            <a:r>
              <a:rPr lang="en-US" sz="2500" dirty="0">
                <a:solidFill>
                  <a:schemeClr val="tx1"/>
                </a:solidFill>
              </a:rPr>
              <a:t>Maintain clear vision between                                                         the object and your destination.</a:t>
            </a:r>
          </a:p>
          <a:p>
            <a:pPr algn="just">
              <a:lnSpc>
                <a:spcPct val="120000"/>
              </a:lnSpc>
              <a:spcBef>
                <a:spcPts val="0"/>
              </a:spcBef>
              <a:buClrTx/>
              <a:buFont typeface="Wingdings" panose="05000000000000000000" pitchFamily="2" charset="2"/>
              <a:buChar char="q"/>
            </a:pPr>
            <a:r>
              <a:rPr lang="en-US" sz="2500" dirty="0">
                <a:solidFill>
                  <a:schemeClr val="tx1"/>
                </a:solidFill>
              </a:rPr>
              <a:t>When lowering an object, try and keep the natural  curve of your back.                </a:t>
            </a:r>
          </a:p>
          <a:p>
            <a:pPr algn="just">
              <a:lnSpc>
                <a:spcPct val="120000"/>
              </a:lnSpc>
              <a:spcBef>
                <a:spcPts val="0"/>
              </a:spcBef>
              <a:buClrTx/>
              <a:buFont typeface="Wingdings" panose="05000000000000000000" pitchFamily="2" charset="2"/>
              <a:buChar char="q"/>
            </a:pPr>
            <a:r>
              <a:rPr lang="en-US" sz="2500" dirty="0">
                <a:solidFill>
                  <a:schemeClr val="tx1"/>
                </a:solidFill>
              </a:rPr>
              <a:t>Place the load on the edge (tailgate) and push it back.</a:t>
            </a:r>
          </a:p>
          <a:p>
            <a:pPr marL="0" indent="0" algn="just">
              <a:lnSpc>
                <a:spcPct val="120000"/>
              </a:lnSpc>
              <a:spcBef>
                <a:spcPts val="0"/>
              </a:spcBef>
              <a:buClrTx/>
              <a:buNone/>
            </a:pPr>
            <a:r>
              <a:rPr lang="en-US" sz="2500" dirty="0">
                <a:solidFill>
                  <a:schemeClr val="tx1"/>
                </a:solidFill>
              </a:rPr>
              <a:t>DON’T:</a:t>
            </a:r>
          </a:p>
          <a:p>
            <a:pPr algn="just">
              <a:lnSpc>
                <a:spcPct val="120000"/>
              </a:lnSpc>
              <a:spcBef>
                <a:spcPts val="0"/>
              </a:spcBef>
              <a:buClrTx/>
              <a:buFont typeface="Wingdings" panose="05000000000000000000" pitchFamily="2" charset="2"/>
              <a:buChar char="q"/>
            </a:pPr>
            <a:r>
              <a:rPr lang="en-US" sz="2500" dirty="0">
                <a:solidFill>
                  <a:schemeClr val="tx1"/>
                </a:solidFill>
              </a:rPr>
              <a:t>Lift above shoulder height.</a:t>
            </a:r>
          </a:p>
          <a:p>
            <a:pPr algn="just">
              <a:lnSpc>
                <a:spcPct val="120000"/>
              </a:lnSpc>
              <a:spcBef>
                <a:spcPts val="0"/>
              </a:spcBef>
              <a:buClrTx/>
              <a:buFont typeface="Wingdings" panose="05000000000000000000" pitchFamily="2" charset="2"/>
              <a:buChar char="q"/>
            </a:pPr>
            <a:r>
              <a:rPr lang="en-US" sz="2500" dirty="0">
                <a:solidFill>
                  <a:schemeClr val="tx1"/>
                </a:solidFill>
              </a:rPr>
              <a:t>Catch falling objects.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4486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a:bodyPr>
          <a:lstStyle/>
          <a:p>
            <a:pPr marL="0" indent="0" algn="just">
              <a:lnSpc>
                <a:spcPct val="120000"/>
              </a:lnSpc>
              <a:spcBef>
                <a:spcPts val="0"/>
              </a:spcBef>
              <a:buClrTx/>
              <a:buNone/>
            </a:pPr>
            <a:r>
              <a:rPr lang="en-US" sz="2600" b="1" dirty="0">
                <a:solidFill>
                  <a:srgbClr val="0070C0"/>
                </a:solidFill>
              </a:rPr>
              <a:t>5. Mechanical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A mechanical hazard is any hazard involving a machine or process. </a:t>
            </a:r>
          </a:p>
          <a:p>
            <a:pPr algn="just">
              <a:lnSpc>
                <a:spcPct val="120000"/>
              </a:lnSpc>
              <a:spcBef>
                <a:spcPts val="0"/>
              </a:spcBef>
              <a:buClrTx/>
              <a:buFont typeface="Wingdings" panose="05000000000000000000" pitchFamily="2" charset="2"/>
              <a:buChar char="q"/>
            </a:pPr>
            <a:r>
              <a:rPr lang="en-US" sz="2500" dirty="0">
                <a:solidFill>
                  <a:schemeClr val="tx1"/>
                </a:solidFill>
              </a:rPr>
              <a:t>Equipment used in healthcare facilities if not properly installed and maintained may pose mechanical hazards.</a:t>
            </a:r>
          </a:p>
          <a:p>
            <a:pPr algn="just">
              <a:lnSpc>
                <a:spcPct val="120000"/>
              </a:lnSpc>
              <a:spcBef>
                <a:spcPts val="0"/>
              </a:spcBef>
              <a:buClrTx/>
              <a:buFont typeface="Wingdings" panose="05000000000000000000" pitchFamily="2" charset="2"/>
              <a:buChar char="q"/>
            </a:pPr>
            <a:r>
              <a:rPr lang="en-US" sz="2500" dirty="0">
                <a:solidFill>
                  <a:schemeClr val="tx1"/>
                </a:solidFill>
              </a:rPr>
              <a:t> Compressed gases or liquids can also be considered a mechanical hazard.</a:t>
            </a:r>
          </a:p>
          <a:p>
            <a:pPr algn="just">
              <a:lnSpc>
                <a:spcPct val="120000"/>
              </a:lnSpc>
              <a:spcBef>
                <a:spcPts val="0"/>
              </a:spcBef>
              <a:buClrTx/>
              <a:buFont typeface="Wingdings" panose="05000000000000000000" pitchFamily="2" charset="2"/>
              <a:buChar char="q"/>
            </a:pPr>
            <a:r>
              <a:rPr lang="en-US" sz="2500" dirty="0">
                <a:solidFill>
                  <a:schemeClr val="tx1"/>
                </a:solidFill>
              </a:rPr>
              <a:t>Filing Cabinets; Mercury Torn Carpets; Trailing Flexes; Mobile Furniture, etc. </a:t>
            </a:r>
          </a:p>
          <a:p>
            <a:pPr marL="0" indent="0" algn="just">
              <a:lnSpc>
                <a:spcPct val="120000"/>
              </a:lnSpc>
              <a:spcBef>
                <a:spcPts val="0"/>
              </a:spcBef>
              <a:buClrTx/>
              <a:buNone/>
            </a:pPr>
            <a:r>
              <a:rPr lang="en-US" sz="2500" b="1" dirty="0">
                <a:solidFill>
                  <a:schemeClr val="tx1"/>
                </a:solidFill>
              </a:rPr>
              <a:t>Mode of Exposure and Effects</a:t>
            </a:r>
          </a:p>
          <a:p>
            <a:pPr algn="just">
              <a:lnSpc>
                <a:spcPct val="120000"/>
              </a:lnSpc>
              <a:spcBef>
                <a:spcPts val="0"/>
              </a:spcBef>
              <a:buClrTx/>
              <a:buFont typeface="Wingdings" panose="05000000000000000000" pitchFamily="2" charset="2"/>
              <a:buChar char="q"/>
            </a:pPr>
            <a:r>
              <a:rPr lang="en-US" sz="2500" dirty="0">
                <a:solidFill>
                  <a:schemeClr val="tx1"/>
                </a:solidFill>
              </a:rPr>
              <a:t>Dangers in machinery are divided into </a:t>
            </a:r>
          </a:p>
          <a:p>
            <a:pPr algn="just">
              <a:lnSpc>
                <a:spcPct val="120000"/>
              </a:lnSpc>
              <a:spcBef>
                <a:spcPts val="0"/>
              </a:spcBef>
              <a:buClrTx/>
              <a:buFont typeface="Wingdings" panose="05000000000000000000" pitchFamily="2" charset="2"/>
              <a:buChar char="q"/>
            </a:pPr>
            <a:r>
              <a:rPr lang="en-US" sz="2500" u="sng" dirty="0">
                <a:solidFill>
                  <a:schemeClr val="tx1"/>
                </a:solidFill>
              </a:rPr>
              <a:t>Continuing danger </a:t>
            </a:r>
            <a:r>
              <a:rPr lang="en-US" sz="2500" dirty="0">
                <a:solidFill>
                  <a:schemeClr val="tx1"/>
                </a:solidFill>
              </a:rPr>
              <a:t>– the danger that occur during the normal operation of the machinery such as dust, heat, fumes etc.</a:t>
            </a:r>
          </a:p>
          <a:p>
            <a:pPr algn="just">
              <a:lnSpc>
                <a:spcPct val="120000"/>
              </a:lnSpc>
              <a:spcBef>
                <a:spcPts val="0"/>
              </a:spcBef>
              <a:buClrTx/>
              <a:buFont typeface="Wingdings" panose="05000000000000000000" pitchFamily="2" charset="2"/>
              <a:buChar char="q"/>
            </a:pPr>
            <a:r>
              <a:rPr lang="en-US" sz="2500" u="sng" dirty="0">
                <a:solidFill>
                  <a:schemeClr val="tx1"/>
                </a:solidFill>
              </a:rPr>
              <a:t>Contingent danger  </a:t>
            </a:r>
            <a:r>
              <a:rPr lang="en-US" sz="2500" dirty="0">
                <a:solidFill>
                  <a:schemeClr val="tx1"/>
                </a:solidFill>
              </a:rPr>
              <a:t>- the danger which is as a result of failure of a guard or a safety device.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3466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Training of operators to get competent persons</a:t>
            </a:r>
          </a:p>
          <a:p>
            <a:pPr algn="just">
              <a:lnSpc>
                <a:spcPct val="120000"/>
              </a:lnSpc>
              <a:spcBef>
                <a:spcPts val="0"/>
              </a:spcBef>
              <a:buClrTx/>
              <a:buFont typeface="Wingdings" panose="05000000000000000000" pitchFamily="2" charset="2"/>
              <a:buChar char="q"/>
            </a:pPr>
            <a:r>
              <a:rPr lang="en-US" sz="2500" dirty="0">
                <a:solidFill>
                  <a:schemeClr val="tx1"/>
                </a:solidFill>
              </a:rPr>
              <a:t>Incorporating machinery safeguards in design</a:t>
            </a:r>
          </a:p>
          <a:p>
            <a:pPr algn="just">
              <a:lnSpc>
                <a:spcPct val="120000"/>
              </a:lnSpc>
              <a:spcBef>
                <a:spcPts val="0"/>
              </a:spcBef>
              <a:buClrTx/>
              <a:buFont typeface="Wingdings" panose="05000000000000000000" pitchFamily="2" charset="2"/>
              <a:buChar char="q"/>
            </a:pPr>
            <a:r>
              <a:rPr lang="en-US" sz="2500" dirty="0">
                <a:solidFill>
                  <a:schemeClr val="tx1"/>
                </a:solidFill>
              </a:rPr>
              <a:t>improvisation/modification where necessary</a:t>
            </a:r>
          </a:p>
          <a:p>
            <a:pPr algn="just">
              <a:lnSpc>
                <a:spcPct val="120000"/>
              </a:lnSpc>
              <a:spcBef>
                <a:spcPts val="0"/>
              </a:spcBef>
              <a:buClrTx/>
              <a:buFont typeface="Wingdings" panose="05000000000000000000" pitchFamily="2" charset="2"/>
              <a:buChar char="q"/>
            </a:pPr>
            <a:r>
              <a:rPr lang="en-US" sz="2500" dirty="0">
                <a:solidFill>
                  <a:schemeClr val="tx1"/>
                </a:solidFill>
              </a:rPr>
              <a:t>Maintenance of machines</a:t>
            </a:r>
          </a:p>
          <a:p>
            <a:pPr algn="just">
              <a:lnSpc>
                <a:spcPct val="120000"/>
              </a:lnSpc>
              <a:spcBef>
                <a:spcPts val="0"/>
              </a:spcBef>
              <a:buClrTx/>
              <a:buFont typeface="Wingdings" panose="05000000000000000000" pitchFamily="2" charset="2"/>
              <a:buChar char="q"/>
            </a:pPr>
            <a:r>
              <a:rPr lang="en-US" sz="2500" dirty="0">
                <a:solidFill>
                  <a:schemeClr val="tx1"/>
                </a:solidFill>
              </a:rPr>
              <a:t>Use of suitable PPE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
        <p:nvSpPr>
          <p:cNvPr id="4" name="Content Placeholder 2"/>
          <p:cNvSpPr txBox="1">
            <a:spLocks/>
          </p:cNvSpPr>
          <p:nvPr/>
        </p:nvSpPr>
        <p:spPr>
          <a:xfrm>
            <a:off x="504825" y="335955"/>
            <a:ext cx="4038600" cy="309304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125" indent="-282575"/>
            <a:r>
              <a:rPr lang="en-GB" altLang="sw-KE" sz="2800" b="1" dirty="0"/>
              <a:t>Effects</a:t>
            </a:r>
            <a:endParaRPr lang="en-US" altLang="sw-KE" sz="2800" b="1" dirty="0"/>
          </a:p>
          <a:p>
            <a:pPr marL="639763" lvl="1" indent="-236538">
              <a:buFont typeface="Arial" panose="020B0604020202020204" pitchFamily="34" charset="0"/>
              <a:buChar char="–"/>
            </a:pPr>
            <a:r>
              <a:rPr lang="en-GB" altLang="sw-KE" sz="2800" dirty="0"/>
              <a:t>being trapped between fixed and moving parts of machines</a:t>
            </a:r>
            <a:endParaRPr lang="en-US" altLang="sw-KE" sz="2800" dirty="0"/>
          </a:p>
          <a:p>
            <a:pPr marL="639763" lvl="1" indent="-236538">
              <a:buFont typeface="Arial" panose="020B0604020202020204" pitchFamily="34" charset="0"/>
              <a:buChar char="–"/>
            </a:pPr>
            <a:r>
              <a:rPr lang="en-GB" altLang="sw-KE" sz="2800" dirty="0"/>
              <a:t>entanglement</a:t>
            </a:r>
            <a:endParaRPr lang="en-US" altLang="sw-KE" sz="2800" dirty="0"/>
          </a:p>
          <a:p>
            <a:pPr marL="639763" lvl="1" indent="-236538">
              <a:buFont typeface="Arial" panose="020B0604020202020204" pitchFamily="34" charset="0"/>
              <a:buChar char="–"/>
            </a:pPr>
            <a:r>
              <a:rPr lang="en-GB" altLang="sw-KE" sz="2800" dirty="0"/>
              <a:t>struck by moving parts</a:t>
            </a:r>
            <a:endParaRPr lang="en-US" altLang="sw-KE" sz="2800" dirty="0"/>
          </a:p>
          <a:p>
            <a:pPr marL="639763" lvl="1" indent="-236538">
              <a:buFont typeface="Arial" panose="020B0604020202020204" pitchFamily="34" charset="0"/>
              <a:buChar char="–"/>
            </a:pPr>
            <a:r>
              <a:rPr lang="en-GB" altLang="sw-KE" sz="2800" dirty="0"/>
              <a:t>striking fixed/and or moving parts </a:t>
            </a:r>
            <a:endParaRPr lang="en-US" altLang="sw-KE" sz="2800" dirty="0"/>
          </a:p>
          <a:p>
            <a:pPr marL="365125" indent="-282575"/>
            <a:endParaRPr lang="en-US" altLang="sw-KE" dirty="0"/>
          </a:p>
        </p:txBody>
      </p:sp>
      <p:sp>
        <p:nvSpPr>
          <p:cNvPr id="6" name="Content Placeholder 1"/>
          <p:cNvSpPr txBox="1">
            <a:spLocks/>
          </p:cNvSpPr>
          <p:nvPr/>
        </p:nvSpPr>
        <p:spPr>
          <a:xfrm>
            <a:off x="4543425" y="265257"/>
            <a:ext cx="4038600" cy="308754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639763" lvl="1" indent="-236538">
              <a:spcBef>
                <a:spcPts val="0"/>
              </a:spcBef>
              <a:buFont typeface="Arial" panose="020B0604020202020204" pitchFamily="34" charset="0"/>
              <a:buChar char="–"/>
            </a:pPr>
            <a:r>
              <a:rPr lang="en-GB" altLang="sw-KE" sz="2400" dirty="0"/>
              <a:t>being struck by ejected flying particles</a:t>
            </a:r>
            <a:endParaRPr lang="en-US" altLang="sw-KE" sz="2400" dirty="0"/>
          </a:p>
          <a:p>
            <a:pPr marL="639763" lvl="1" indent="-236538">
              <a:spcBef>
                <a:spcPts val="0"/>
              </a:spcBef>
              <a:buFont typeface="Arial" panose="020B0604020202020204" pitchFamily="34" charset="0"/>
              <a:buChar char="–"/>
            </a:pPr>
            <a:r>
              <a:rPr lang="en-GB" altLang="sw-KE" sz="2400" dirty="0"/>
              <a:t>Friction (abrasion)</a:t>
            </a:r>
            <a:endParaRPr lang="en-US" altLang="sw-KE" sz="2400" dirty="0"/>
          </a:p>
          <a:p>
            <a:pPr marL="639763" lvl="1" indent="-236538">
              <a:spcBef>
                <a:spcPts val="0"/>
              </a:spcBef>
              <a:buFont typeface="Arial" panose="020B0604020202020204" pitchFamily="34" charset="0"/>
              <a:buChar char="–"/>
            </a:pPr>
            <a:r>
              <a:rPr lang="en-GB" altLang="sw-KE" sz="2400" dirty="0"/>
              <a:t>Cutting</a:t>
            </a:r>
            <a:endParaRPr lang="en-US" altLang="sw-KE" sz="2400" dirty="0"/>
          </a:p>
          <a:p>
            <a:pPr marL="639763" lvl="1" indent="-236538">
              <a:spcBef>
                <a:spcPts val="0"/>
              </a:spcBef>
              <a:buFont typeface="Arial" panose="020B0604020202020204" pitchFamily="34" charset="0"/>
              <a:buChar char="–"/>
            </a:pPr>
            <a:r>
              <a:rPr lang="en-GB" altLang="sw-KE" sz="2400" dirty="0"/>
              <a:t>Shearing</a:t>
            </a:r>
            <a:endParaRPr lang="en-US" altLang="sw-KE" sz="2400" dirty="0"/>
          </a:p>
          <a:p>
            <a:pPr marL="639763" lvl="1" indent="-236538">
              <a:spcBef>
                <a:spcPts val="0"/>
              </a:spcBef>
              <a:buFont typeface="Arial" panose="020B0604020202020204" pitchFamily="34" charset="0"/>
              <a:buChar char="–"/>
            </a:pPr>
            <a:r>
              <a:rPr lang="en-GB" altLang="sw-KE" sz="2400" dirty="0"/>
              <a:t>Crushing</a:t>
            </a:r>
            <a:endParaRPr lang="en-US" altLang="sw-KE" sz="2400" dirty="0"/>
          </a:p>
          <a:p>
            <a:pPr marL="639763" lvl="1" indent="-236538">
              <a:spcBef>
                <a:spcPts val="0"/>
              </a:spcBef>
              <a:buFont typeface="Arial" panose="020B0604020202020204" pitchFamily="34" charset="0"/>
              <a:buChar char="–"/>
            </a:pPr>
            <a:r>
              <a:rPr lang="en-GB" altLang="sw-KE" sz="2400" dirty="0"/>
              <a:t>Puncture</a:t>
            </a:r>
            <a:endParaRPr lang="en-US" altLang="sw-KE" sz="2400" dirty="0"/>
          </a:p>
          <a:p>
            <a:endParaRPr lang="sw-KE" altLang="sw-KE" sz="1600" dirty="0"/>
          </a:p>
        </p:txBody>
      </p:sp>
    </p:spTree>
    <p:extLst>
      <p:ext uri="{BB962C8B-B14F-4D97-AF65-F5344CB8AC3E}">
        <p14:creationId xmlns:p14="http://schemas.microsoft.com/office/powerpoint/2010/main" val="3668319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6. Psychosocial Hazards </a:t>
            </a:r>
          </a:p>
          <a:p>
            <a:pPr algn="just">
              <a:lnSpc>
                <a:spcPct val="120000"/>
              </a:lnSpc>
              <a:spcBef>
                <a:spcPts val="0"/>
              </a:spcBef>
              <a:buClrTx/>
              <a:buFont typeface="Wingdings" panose="05000000000000000000" pitchFamily="2" charset="2"/>
              <a:buChar char="q"/>
            </a:pPr>
            <a:r>
              <a:rPr lang="en-US" sz="2500" dirty="0">
                <a:solidFill>
                  <a:schemeClr val="tx1"/>
                </a:solidFill>
              </a:rPr>
              <a:t>Psychosocial hazards include but aren't limited to stress, violence and other workplace stressors.</a:t>
            </a:r>
          </a:p>
          <a:p>
            <a:pPr marL="0" indent="0" algn="just">
              <a:lnSpc>
                <a:spcPct val="120000"/>
              </a:lnSpc>
              <a:spcBef>
                <a:spcPts val="0"/>
              </a:spcBef>
              <a:buClrTx/>
              <a:buNone/>
            </a:pPr>
            <a:r>
              <a:rPr lang="en-US" sz="2500" dirty="0">
                <a:solidFill>
                  <a:schemeClr val="tx1"/>
                </a:solidFill>
              </a:rPr>
              <a:t>Examples; </a:t>
            </a:r>
          </a:p>
          <a:p>
            <a:pPr algn="just">
              <a:lnSpc>
                <a:spcPct val="120000"/>
              </a:lnSpc>
              <a:spcBef>
                <a:spcPts val="0"/>
              </a:spcBef>
              <a:buClrTx/>
              <a:buFont typeface="Wingdings" panose="05000000000000000000" pitchFamily="2" charset="2"/>
              <a:buChar char="q"/>
            </a:pPr>
            <a:r>
              <a:rPr lang="en-US" sz="2500" dirty="0">
                <a:solidFill>
                  <a:schemeClr val="tx1"/>
                </a:solidFill>
              </a:rPr>
              <a:t>unsatisfactory work environment such as “work overload, lack of control over one’s work, non-supportive supervisors or co-workers, limited job opportunities, role ambiguity or conflict, rotating shift work, and machine-paced work.” </a:t>
            </a:r>
          </a:p>
          <a:p>
            <a:pPr algn="just">
              <a:lnSpc>
                <a:spcPct val="120000"/>
              </a:lnSpc>
              <a:spcBef>
                <a:spcPts val="0"/>
              </a:spcBef>
              <a:buClrTx/>
              <a:buFont typeface="Wingdings" panose="05000000000000000000" pitchFamily="2" charset="2"/>
              <a:buChar char="q"/>
            </a:pPr>
            <a:r>
              <a:rPr lang="en-US" sz="2500" dirty="0">
                <a:solidFill>
                  <a:schemeClr val="tx1"/>
                </a:solidFill>
              </a:rPr>
              <a:t>However, may be anything that conflicts with an employee’s social and mental well-being.</a:t>
            </a:r>
          </a:p>
          <a:p>
            <a:pPr algn="just">
              <a:lnSpc>
                <a:spcPct val="120000"/>
              </a:lnSpc>
              <a:spcBef>
                <a:spcPts val="0"/>
              </a:spcBef>
              <a:buClrTx/>
              <a:buFont typeface="Wingdings" panose="05000000000000000000" pitchFamily="2" charset="2"/>
              <a:buChar char="q"/>
            </a:pPr>
            <a:r>
              <a:rPr lang="en-US" sz="2500" dirty="0">
                <a:solidFill>
                  <a:schemeClr val="tx1"/>
                </a:solidFill>
              </a:rPr>
              <a:t>Workplace violence</a:t>
            </a:r>
          </a:p>
          <a:p>
            <a:pPr algn="just">
              <a:lnSpc>
                <a:spcPct val="120000"/>
              </a:lnSpc>
              <a:spcBef>
                <a:spcPts val="0"/>
              </a:spcBef>
              <a:buClrTx/>
              <a:buFont typeface="Wingdings" panose="05000000000000000000" pitchFamily="2" charset="2"/>
              <a:buChar char="q"/>
            </a:pPr>
            <a:r>
              <a:rPr lang="en-US" sz="2500" dirty="0">
                <a:solidFill>
                  <a:schemeClr val="tx1"/>
                </a:solidFill>
              </a:rPr>
              <a:t>e.g. stress, emotional breakdown, violence, bullying, sexual harassment, anxiety, depression, drug and substance abuse, working alone and security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399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92500" lnSpcReduction="10000"/>
          </a:bodyPr>
          <a:lstStyle/>
          <a:p>
            <a:pPr marL="514350" indent="-514350" algn="just">
              <a:buFont typeface="+mj-lt"/>
              <a:buAutoNum type="arabicPeriod"/>
            </a:pPr>
            <a:r>
              <a:rPr lang="en-GB" sz="3200" dirty="0"/>
              <a:t>Green &amp; Judith </a:t>
            </a:r>
            <a:r>
              <a:rPr lang="en-GB" sz="3200" dirty="0" err="1"/>
              <a:t>Ottoson</a:t>
            </a:r>
            <a:r>
              <a:rPr lang="en-GB" sz="3200" dirty="0"/>
              <a:t> (2001) Emerging Theories in Health promotion Practice &amp; Research: Strategies for Improving Public Health (Health Systems Management) Jossey-Bass Publishers</a:t>
            </a:r>
          </a:p>
          <a:p>
            <a:pPr marL="514350" indent="-514350" algn="just">
              <a:buFont typeface="+mj-lt"/>
              <a:buAutoNum type="arabicPeriod"/>
            </a:pPr>
            <a:r>
              <a:rPr lang="en-GB" sz="3200" dirty="0"/>
              <a:t>Taylor, R. &amp; Taylor, B. (2006) </a:t>
            </a:r>
            <a:r>
              <a:rPr lang="en-GB" sz="3200" dirty="0" err="1"/>
              <a:t>AUPHA</a:t>
            </a:r>
            <a:r>
              <a:rPr lang="en-GB" sz="3200" dirty="0"/>
              <a:t> Manual of Health Services Management, Jones and </a:t>
            </a:r>
            <a:r>
              <a:rPr lang="en-GB" sz="3200" dirty="0" err="1"/>
              <a:t>Burtlett</a:t>
            </a:r>
            <a:r>
              <a:rPr lang="en-GB" sz="3200" dirty="0"/>
              <a:t> Publishers</a:t>
            </a:r>
          </a:p>
          <a:p>
            <a:pPr marL="514350" indent="-514350" algn="just">
              <a:buFont typeface="+mj-lt"/>
              <a:buAutoNum type="arabicPeriod"/>
            </a:pPr>
            <a:r>
              <a:rPr lang="en-GB" sz="3200" dirty="0" err="1"/>
              <a:t>Heymann</a:t>
            </a:r>
            <a:r>
              <a:rPr lang="en-GB" sz="3200" dirty="0"/>
              <a:t>, D (Ed) (2004) Control of communicable diseases manual, Washington, DC: American Public Health Association</a:t>
            </a:r>
          </a:p>
          <a:p>
            <a:pPr marL="514350" indent="-514350" algn="just">
              <a:buFont typeface="+mj-lt"/>
              <a:buAutoNum type="arabicPeriod"/>
            </a:pPr>
            <a:endParaRPr lang="en-GB"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Mode of Exposure and Effects</a:t>
            </a:r>
          </a:p>
          <a:p>
            <a:pPr marL="0" indent="0" algn="just">
              <a:lnSpc>
                <a:spcPct val="120000"/>
              </a:lnSpc>
              <a:spcBef>
                <a:spcPts val="0"/>
              </a:spcBef>
              <a:buClrTx/>
              <a:buNone/>
            </a:pPr>
            <a:r>
              <a:rPr lang="en-US" sz="2500" b="1" dirty="0">
                <a:solidFill>
                  <a:schemeClr val="tx1"/>
                </a:solidFill>
              </a:rPr>
              <a:t>Stress</a:t>
            </a:r>
          </a:p>
          <a:p>
            <a:pPr algn="just">
              <a:lnSpc>
                <a:spcPct val="120000"/>
              </a:lnSpc>
              <a:spcBef>
                <a:spcPts val="0"/>
              </a:spcBef>
              <a:buClrTx/>
              <a:buFont typeface="Wingdings" panose="05000000000000000000" pitchFamily="2" charset="2"/>
              <a:buChar char="q"/>
            </a:pPr>
            <a:r>
              <a:rPr lang="en-US" sz="2500" dirty="0">
                <a:solidFill>
                  <a:schemeClr val="tx1"/>
                </a:solidFill>
              </a:rPr>
              <a:t>Stress is the “wear and tear” our minds and bodies experience as we attempt to cope with our continually changing environment – lead to fight or flight</a:t>
            </a:r>
          </a:p>
          <a:p>
            <a:pPr algn="just">
              <a:lnSpc>
                <a:spcPct val="120000"/>
              </a:lnSpc>
              <a:spcBef>
                <a:spcPts val="0"/>
              </a:spcBef>
              <a:buClrTx/>
              <a:buFont typeface="Wingdings" panose="05000000000000000000" pitchFamily="2" charset="2"/>
              <a:buChar char="q"/>
            </a:pPr>
            <a:r>
              <a:rPr lang="en-US" sz="2500" dirty="0">
                <a:solidFill>
                  <a:schemeClr val="tx1"/>
                </a:solidFill>
              </a:rPr>
              <a:t> NEGATIVE STRESS: It is a contributory factor in minor conditions, such as headaches, digestive problems, skin complaints, insomnia and ulcers</a:t>
            </a:r>
          </a:p>
          <a:p>
            <a:pPr algn="just">
              <a:lnSpc>
                <a:spcPct val="120000"/>
              </a:lnSpc>
              <a:spcBef>
                <a:spcPts val="0"/>
              </a:spcBef>
              <a:buClrTx/>
              <a:buFont typeface="Wingdings" panose="05000000000000000000" pitchFamily="2" charset="2"/>
              <a:buChar char="q"/>
            </a:pPr>
            <a:r>
              <a:rPr lang="en-US" sz="2500" dirty="0">
                <a:solidFill>
                  <a:schemeClr val="tx1"/>
                </a:solidFill>
              </a:rPr>
              <a:t>Excessive, prolonged and unrelieved stress can have a harmful effect on mental, physical and spiritual health</a:t>
            </a:r>
          </a:p>
          <a:p>
            <a:pPr algn="just">
              <a:lnSpc>
                <a:spcPct val="120000"/>
              </a:lnSpc>
              <a:spcBef>
                <a:spcPts val="0"/>
              </a:spcBef>
              <a:buClrTx/>
              <a:buFont typeface="Wingdings" panose="05000000000000000000" pitchFamily="2" charset="2"/>
              <a:buChar char="q"/>
            </a:pPr>
            <a:r>
              <a:rPr lang="en-US" sz="2500" dirty="0">
                <a:solidFill>
                  <a:schemeClr val="tx1"/>
                </a:solidFill>
              </a:rPr>
              <a:t>POSITIVE STRESS: Stress can also have a positive effect, spurring motivation and awareness, providing the stimulation to cope with challenging situations.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48623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Main causes of stress at work are</a:t>
            </a:r>
          </a:p>
          <a:p>
            <a:pPr algn="just">
              <a:lnSpc>
                <a:spcPct val="120000"/>
              </a:lnSpc>
              <a:spcBef>
                <a:spcPts val="0"/>
              </a:spcBef>
              <a:buClrTx/>
              <a:buFont typeface="Wingdings" panose="05000000000000000000" pitchFamily="2" charset="2"/>
              <a:buChar char="q"/>
            </a:pPr>
            <a:r>
              <a:rPr lang="en-US" sz="2500" dirty="0">
                <a:solidFill>
                  <a:schemeClr val="tx1"/>
                </a:solidFill>
              </a:rPr>
              <a:t>Shift work</a:t>
            </a:r>
          </a:p>
          <a:p>
            <a:pPr algn="just">
              <a:lnSpc>
                <a:spcPct val="120000"/>
              </a:lnSpc>
              <a:spcBef>
                <a:spcPts val="0"/>
              </a:spcBef>
              <a:buClrTx/>
              <a:buFont typeface="Wingdings" panose="05000000000000000000" pitchFamily="2" charset="2"/>
              <a:buChar char="q"/>
            </a:pPr>
            <a:r>
              <a:rPr lang="en-US" sz="2500" dirty="0">
                <a:solidFill>
                  <a:schemeClr val="tx1"/>
                </a:solidFill>
              </a:rPr>
              <a:t>Work overload/underload (quantitative and qualitative)</a:t>
            </a:r>
          </a:p>
          <a:p>
            <a:pPr algn="just">
              <a:lnSpc>
                <a:spcPct val="120000"/>
              </a:lnSpc>
              <a:spcBef>
                <a:spcPts val="0"/>
              </a:spcBef>
              <a:buClrTx/>
              <a:buFont typeface="Wingdings" panose="05000000000000000000" pitchFamily="2" charset="2"/>
              <a:buChar char="q"/>
            </a:pPr>
            <a:r>
              <a:rPr lang="en-US" sz="2500" dirty="0">
                <a:solidFill>
                  <a:schemeClr val="tx1"/>
                </a:solidFill>
              </a:rPr>
              <a:t>Lack of task control/role ambiguity</a:t>
            </a:r>
          </a:p>
          <a:p>
            <a:pPr algn="just">
              <a:lnSpc>
                <a:spcPct val="120000"/>
              </a:lnSpc>
              <a:spcBef>
                <a:spcPts val="0"/>
              </a:spcBef>
              <a:buClrTx/>
              <a:buFont typeface="Wingdings" panose="05000000000000000000" pitchFamily="2" charset="2"/>
              <a:buChar char="q"/>
            </a:pPr>
            <a:r>
              <a:rPr lang="en-US" sz="2500" dirty="0">
                <a:solidFill>
                  <a:schemeClr val="tx1"/>
                </a:solidFill>
              </a:rPr>
              <a:t>Working alone</a:t>
            </a:r>
          </a:p>
          <a:p>
            <a:pPr algn="just">
              <a:lnSpc>
                <a:spcPct val="120000"/>
              </a:lnSpc>
              <a:spcBef>
                <a:spcPts val="0"/>
              </a:spcBef>
              <a:buClrTx/>
              <a:buFont typeface="Wingdings" panose="05000000000000000000" pitchFamily="2" charset="2"/>
              <a:buChar char="q"/>
            </a:pPr>
            <a:r>
              <a:rPr lang="en-US" sz="2500" dirty="0">
                <a:solidFill>
                  <a:schemeClr val="tx1"/>
                </a:solidFill>
              </a:rPr>
              <a:t>Drug and alcohol abuse</a:t>
            </a:r>
          </a:p>
          <a:p>
            <a:pPr algn="just">
              <a:lnSpc>
                <a:spcPct val="120000"/>
              </a:lnSpc>
              <a:spcBef>
                <a:spcPts val="0"/>
              </a:spcBef>
              <a:buClrTx/>
              <a:buFont typeface="Wingdings" panose="05000000000000000000" pitchFamily="2" charset="2"/>
              <a:buChar char="q"/>
            </a:pPr>
            <a:r>
              <a:rPr lang="en-US" sz="2500" dirty="0">
                <a:solidFill>
                  <a:schemeClr val="tx1"/>
                </a:solidFill>
              </a:rPr>
              <a:t>Violence</a:t>
            </a:r>
          </a:p>
          <a:p>
            <a:pPr algn="just">
              <a:lnSpc>
                <a:spcPct val="120000"/>
              </a:lnSpc>
              <a:spcBef>
                <a:spcPts val="0"/>
              </a:spcBef>
              <a:buClrTx/>
              <a:buFont typeface="Wingdings" panose="05000000000000000000" pitchFamily="2" charset="2"/>
              <a:buChar char="q"/>
            </a:pPr>
            <a:r>
              <a:rPr lang="en-US" sz="2500" dirty="0">
                <a:solidFill>
                  <a:schemeClr val="tx1"/>
                </a:solidFill>
              </a:rPr>
              <a:t> Working with terminally ill </a:t>
            </a:r>
          </a:p>
          <a:p>
            <a:pPr algn="just">
              <a:lnSpc>
                <a:spcPct val="120000"/>
              </a:lnSpc>
              <a:spcBef>
                <a:spcPts val="0"/>
              </a:spcBef>
              <a:buClrTx/>
              <a:buFont typeface="Wingdings" panose="05000000000000000000" pitchFamily="2" charset="2"/>
              <a:buChar char="q"/>
            </a:pPr>
            <a:r>
              <a:rPr lang="en-US" sz="2500" dirty="0">
                <a:solidFill>
                  <a:schemeClr val="tx1"/>
                </a:solidFill>
              </a:rPr>
              <a:t>Poor work relationships</a:t>
            </a:r>
          </a:p>
          <a:p>
            <a:pPr algn="just">
              <a:lnSpc>
                <a:spcPct val="120000"/>
              </a:lnSpc>
              <a:spcBef>
                <a:spcPts val="0"/>
              </a:spcBef>
              <a:buClrTx/>
              <a:buFont typeface="Wingdings" panose="05000000000000000000" pitchFamily="2" charset="2"/>
              <a:buChar char="q"/>
            </a:pPr>
            <a:r>
              <a:rPr lang="en-US" sz="2500" dirty="0">
                <a:solidFill>
                  <a:schemeClr val="tx1"/>
                </a:solidFill>
              </a:rPr>
              <a:t>Unfair management (bossy)</a:t>
            </a:r>
          </a:p>
          <a:p>
            <a:pPr algn="just">
              <a:lnSpc>
                <a:spcPct val="120000"/>
              </a:lnSpc>
              <a:spcBef>
                <a:spcPts val="0"/>
              </a:spcBef>
              <a:buClrTx/>
              <a:buFont typeface="Wingdings" panose="05000000000000000000" pitchFamily="2" charset="2"/>
              <a:buChar char="q"/>
            </a:pPr>
            <a:r>
              <a:rPr lang="en-US" sz="2500" dirty="0">
                <a:solidFill>
                  <a:schemeClr val="tx1"/>
                </a:solidFill>
              </a:rPr>
              <a:t>Financial and economic factors</a:t>
            </a:r>
          </a:p>
          <a:p>
            <a:pPr algn="just">
              <a:lnSpc>
                <a:spcPct val="120000"/>
              </a:lnSpc>
              <a:spcBef>
                <a:spcPts val="0"/>
              </a:spcBef>
              <a:buClrTx/>
              <a:buFont typeface="Wingdings" panose="05000000000000000000" pitchFamily="2" charset="2"/>
              <a:buChar char="q"/>
            </a:pPr>
            <a:r>
              <a:rPr lang="en-US" sz="2500" dirty="0">
                <a:solidFill>
                  <a:schemeClr val="tx1"/>
                </a:solidFill>
              </a:rPr>
              <a:t>Conflict between work, family roles and responsibilities</a:t>
            </a:r>
          </a:p>
          <a:p>
            <a:pPr algn="just">
              <a:lnSpc>
                <a:spcPct val="120000"/>
              </a:lnSpc>
              <a:spcBef>
                <a:spcPts val="0"/>
              </a:spcBef>
              <a:buClrTx/>
              <a:buFont typeface="Wingdings" panose="05000000000000000000" pitchFamily="2" charset="2"/>
              <a:buChar char="q"/>
            </a:pPr>
            <a:r>
              <a:rPr lang="en-US" sz="2500" dirty="0">
                <a:solidFill>
                  <a:schemeClr val="tx1"/>
                </a:solidFill>
              </a:rPr>
              <a:t>Lack of opportunity for growth and promotion</a:t>
            </a:r>
          </a:p>
          <a:p>
            <a:pPr algn="just">
              <a:lnSpc>
                <a:spcPct val="120000"/>
              </a:lnSpc>
              <a:spcBef>
                <a:spcPts val="0"/>
              </a:spcBef>
              <a:buClrTx/>
              <a:buFont typeface="Wingdings" panose="05000000000000000000" pitchFamily="2" charset="2"/>
              <a:buChar char="q"/>
            </a:pPr>
            <a:r>
              <a:rPr lang="en-US" sz="2500" dirty="0">
                <a:solidFill>
                  <a:schemeClr val="tx1"/>
                </a:solidFill>
              </a:rPr>
              <a:t>Bullying</a:t>
            </a:r>
          </a:p>
          <a:p>
            <a:pPr algn="just">
              <a:lnSpc>
                <a:spcPct val="120000"/>
              </a:lnSpc>
              <a:spcBef>
                <a:spcPts val="0"/>
              </a:spcBef>
              <a:buClrTx/>
              <a:buFont typeface="Wingdings" panose="05000000000000000000" pitchFamily="2" charset="2"/>
              <a:buChar char="q"/>
            </a:pPr>
            <a:r>
              <a:rPr lang="en-US" sz="2500" dirty="0">
                <a:solidFill>
                  <a:schemeClr val="tx1"/>
                </a:solidFill>
              </a:rPr>
              <a:t>Sexual harassment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7306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just">
              <a:lnSpc>
                <a:spcPct val="120000"/>
              </a:lnSpc>
              <a:spcBef>
                <a:spcPts val="0"/>
              </a:spcBef>
              <a:buClrTx/>
              <a:buNone/>
            </a:pPr>
            <a:r>
              <a:rPr lang="en-US" sz="2400" b="1" dirty="0">
                <a:solidFill>
                  <a:schemeClr val="tx1"/>
                </a:solidFill>
              </a:rPr>
              <a:t>Effects:</a:t>
            </a:r>
          </a:p>
          <a:p>
            <a:pPr algn="just">
              <a:lnSpc>
                <a:spcPct val="120000"/>
              </a:lnSpc>
              <a:spcBef>
                <a:spcPts val="0"/>
              </a:spcBef>
              <a:buClrTx/>
              <a:buFont typeface="Wingdings" panose="05000000000000000000" pitchFamily="2" charset="2"/>
              <a:buChar char="q"/>
            </a:pPr>
            <a:r>
              <a:rPr lang="en-US" sz="2400" dirty="0">
                <a:solidFill>
                  <a:schemeClr val="tx1"/>
                </a:solidFill>
              </a:rPr>
              <a:t>Burnout</a:t>
            </a:r>
          </a:p>
          <a:p>
            <a:pPr algn="just">
              <a:lnSpc>
                <a:spcPct val="120000"/>
              </a:lnSpc>
              <a:spcBef>
                <a:spcPts val="0"/>
              </a:spcBef>
              <a:buClrTx/>
              <a:buFont typeface="Wingdings" panose="05000000000000000000" pitchFamily="2" charset="2"/>
              <a:buChar char="q"/>
            </a:pPr>
            <a:r>
              <a:rPr lang="en-US" sz="2400" dirty="0">
                <a:solidFill>
                  <a:schemeClr val="tx1"/>
                </a:solidFill>
              </a:rPr>
              <a:t>Irritability</a:t>
            </a:r>
          </a:p>
          <a:p>
            <a:pPr algn="just">
              <a:lnSpc>
                <a:spcPct val="120000"/>
              </a:lnSpc>
              <a:spcBef>
                <a:spcPts val="0"/>
              </a:spcBef>
              <a:buClrTx/>
              <a:buFont typeface="Wingdings" panose="05000000000000000000" pitchFamily="2" charset="2"/>
              <a:buChar char="q"/>
            </a:pPr>
            <a:r>
              <a:rPr lang="en-US" sz="2400" dirty="0">
                <a:solidFill>
                  <a:schemeClr val="tx1"/>
                </a:solidFill>
              </a:rPr>
              <a:t>Depression</a:t>
            </a:r>
          </a:p>
          <a:p>
            <a:pPr algn="just">
              <a:lnSpc>
                <a:spcPct val="120000"/>
              </a:lnSpc>
              <a:spcBef>
                <a:spcPts val="0"/>
              </a:spcBef>
              <a:buClrTx/>
              <a:buFont typeface="Wingdings" panose="05000000000000000000" pitchFamily="2" charset="2"/>
              <a:buChar char="q"/>
            </a:pPr>
            <a:r>
              <a:rPr lang="en-US" sz="2400" dirty="0">
                <a:solidFill>
                  <a:schemeClr val="tx1"/>
                </a:solidFill>
              </a:rPr>
              <a:t>Anxiety</a:t>
            </a:r>
          </a:p>
          <a:p>
            <a:pPr algn="just">
              <a:lnSpc>
                <a:spcPct val="120000"/>
              </a:lnSpc>
              <a:spcBef>
                <a:spcPts val="0"/>
              </a:spcBef>
              <a:buClrTx/>
              <a:buFont typeface="Wingdings" panose="05000000000000000000" pitchFamily="2" charset="2"/>
              <a:buChar char="q"/>
            </a:pPr>
            <a:r>
              <a:rPr lang="en-US" sz="2400" dirty="0">
                <a:solidFill>
                  <a:schemeClr val="tx1"/>
                </a:solidFill>
              </a:rPr>
              <a:t>Absenteeism/ </a:t>
            </a:r>
            <a:r>
              <a:rPr lang="en-US" sz="2400" dirty="0" err="1">
                <a:solidFill>
                  <a:schemeClr val="tx1"/>
                </a:solidFill>
              </a:rPr>
              <a:t>presenteeism</a:t>
            </a:r>
            <a:endParaRPr lang="en-US" sz="2400" dirty="0">
              <a:solidFill>
                <a:schemeClr val="tx1"/>
              </a:solidFill>
            </a:endParaRPr>
          </a:p>
          <a:p>
            <a:pPr algn="just">
              <a:lnSpc>
                <a:spcPct val="120000"/>
              </a:lnSpc>
              <a:spcBef>
                <a:spcPts val="0"/>
              </a:spcBef>
              <a:buClrTx/>
              <a:buFont typeface="Wingdings" panose="05000000000000000000" pitchFamily="2" charset="2"/>
              <a:buChar char="q"/>
            </a:pPr>
            <a:r>
              <a:rPr lang="en-US" sz="2400" dirty="0">
                <a:solidFill>
                  <a:schemeClr val="tx1"/>
                </a:solidFill>
              </a:rPr>
              <a:t>Insomnia, headache, stomach upsets, loss of appetite,</a:t>
            </a:r>
          </a:p>
          <a:p>
            <a:pPr algn="just">
              <a:lnSpc>
                <a:spcPct val="120000"/>
              </a:lnSpc>
              <a:spcBef>
                <a:spcPts val="0"/>
              </a:spcBef>
              <a:buClrTx/>
              <a:buFont typeface="Wingdings" panose="05000000000000000000" pitchFamily="2" charset="2"/>
              <a:buChar char="q"/>
            </a:pPr>
            <a:r>
              <a:rPr lang="en-US" sz="2400" dirty="0">
                <a:solidFill>
                  <a:schemeClr val="tx1"/>
                </a:solidFill>
              </a:rPr>
              <a:t>High blood pressure, ulcers, neurosis, stroke </a:t>
            </a:r>
          </a:p>
          <a:p>
            <a:pPr marL="0" indent="0" algn="just">
              <a:lnSpc>
                <a:spcPct val="120000"/>
              </a:lnSpc>
              <a:spcBef>
                <a:spcPts val="0"/>
              </a:spcBef>
              <a:buClrTx/>
              <a:buNone/>
            </a:pPr>
            <a:endParaRPr lang="en-US" sz="2400" b="1" dirty="0">
              <a:solidFill>
                <a:schemeClr val="tx1"/>
              </a:solidFill>
            </a:endParaRPr>
          </a:p>
          <a:p>
            <a:pPr marL="0" indent="0" algn="just">
              <a:lnSpc>
                <a:spcPct val="120000"/>
              </a:lnSpc>
              <a:spcBef>
                <a:spcPts val="0"/>
              </a:spcBef>
              <a:buClrTx/>
              <a:buNone/>
            </a:pPr>
            <a:r>
              <a:rPr lang="en-US" sz="2400" b="1" dirty="0">
                <a:solidFill>
                  <a:schemeClr val="tx1"/>
                </a:solidFill>
              </a:rPr>
              <a:t>Prevention and Control of Psychosocial Hazard</a:t>
            </a:r>
          </a:p>
          <a:p>
            <a:pPr algn="just">
              <a:lnSpc>
                <a:spcPct val="120000"/>
              </a:lnSpc>
              <a:spcBef>
                <a:spcPts val="0"/>
              </a:spcBef>
              <a:buClrTx/>
              <a:buFont typeface="Wingdings" panose="05000000000000000000" pitchFamily="2" charset="2"/>
              <a:buChar char="q"/>
            </a:pPr>
            <a:r>
              <a:rPr lang="en-US" sz="2400" u="sng" dirty="0">
                <a:solidFill>
                  <a:schemeClr val="tx1"/>
                </a:solidFill>
              </a:rPr>
              <a:t>Work Schedule </a:t>
            </a:r>
            <a:r>
              <a:rPr lang="en-US" sz="2400" dirty="0">
                <a:solidFill>
                  <a:schemeClr val="tx1"/>
                </a:solidFill>
              </a:rPr>
              <a:t>should be compatible with demands and responsibilities outside the job. When schedules involves rotating shifts the rate of rotation should be stable and predictable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128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u="sng" dirty="0">
                <a:solidFill>
                  <a:schemeClr val="tx1"/>
                </a:solidFill>
              </a:rPr>
              <a:t>Work load</a:t>
            </a:r>
            <a:r>
              <a:rPr lang="en-US" sz="2500" dirty="0">
                <a:solidFill>
                  <a:schemeClr val="tx1"/>
                </a:solidFill>
              </a:rPr>
              <a:t>: demands should tally with the capabilities and resources of individual</a:t>
            </a:r>
          </a:p>
          <a:p>
            <a:pPr algn="just">
              <a:lnSpc>
                <a:spcPct val="120000"/>
              </a:lnSpc>
              <a:spcBef>
                <a:spcPts val="0"/>
              </a:spcBef>
              <a:buClrTx/>
              <a:buFont typeface="Wingdings" panose="05000000000000000000" pitchFamily="2" charset="2"/>
              <a:buChar char="q"/>
            </a:pPr>
            <a:r>
              <a:rPr lang="en-US" sz="2500" u="sng" dirty="0">
                <a:solidFill>
                  <a:schemeClr val="tx1"/>
                </a:solidFill>
              </a:rPr>
              <a:t>Contents</a:t>
            </a:r>
            <a:r>
              <a:rPr lang="en-US" sz="2500" dirty="0">
                <a:solidFill>
                  <a:schemeClr val="tx1"/>
                </a:solidFill>
              </a:rPr>
              <a:t>: jobs should be designed to provide meaning, stimulation and an opportunity to use skills</a:t>
            </a:r>
          </a:p>
          <a:p>
            <a:pPr algn="just">
              <a:lnSpc>
                <a:spcPct val="120000"/>
              </a:lnSpc>
              <a:spcBef>
                <a:spcPts val="0"/>
              </a:spcBef>
              <a:buClrTx/>
              <a:buFont typeface="Wingdings" panose="05000000000000000000" pitchFamily="2" charset="2"/>
              <a:buChar char="q"/>
            </a:pPr>
            <a:r>
              <a:rPr lang="en-US" sz="2500" dirty="0">
                <a:solidFill>
                  <a:schemeClr val="tx1"/>
                </a:solidFill>
              </a:rPr>
              <a:t> </a:t>
            </a:r>
            <a:r>
              <a:rPr lang="en-US" sz="2500" u="sng" dirty="0">
                <a:solidFill>
                  <a:schemeClr val="tx1"/>
                </a:solidFill>
              </a:rPr>
              <a:t>Participation and control</a:t>
            </a:r>
            <a:r>
              <a:rPr lang="en-US" sz="2500" dirty="0">
                <a:solidFill>
                  <a:schemeClr val="tx1"/>
                </a:solidFill>
              </a:rPr>
              <a:t>: workers should be given the opportunity to have input on decision that affect their jobs</a:t>
            </a:r>
          </a:p>
          <a:p>
            <a:pPr algn="just">
              <a:lnSpc>
                <a:spcPct val="120000"/>
              </a:lnSpc>
              <a:spcBef>
                <a:spcPts val="0"/>
              </a:spcBef>
              <a:buClrTx/>
              <a:buFont typeface="Wingdings" panose="05000000000000000000" pitchFamily="2" charset="2"/>
              <a:buChar char="q"/>
            </a:pPr>
            <a:r>
              <a:rPr lang="en-US" sz="2500" u="sng" dirty="0">
                <a:solidFill>
                  <a:schemeClr val="tx1"/>
                </a:solidFill>
              </a:rPr>
              <a:t>Work roles</a:t>
            </a:r>
            <a:r>
              <a:rPr lang="en-US" sz="2500" dirty="0">
                <a:solidFill>
                  <a:schemeClr val="tx1"/>
                </a:solidFill>
              </a:rPr>
              <a:t>: roles and responsibilities at work should be well defined</a:t>
            </a:r>
          </a:p>
          <a:p>
            <a:pPr algn="just">
              <a:lnSpc>
                <a:spcPct val="120000"/>
              </a:lnSpc>
              <a:spcBef>
                <a:spcPts val="0"/>
              </a:spcBef>
              <a:buClrTx/>
              <a:buFont typeface="Wingdings" panose="05000000000000000000" pitchFamily="2" charset="2"/>
              <a:buChar char="q"/>
            </a:pPr>
            <a:r>
              <a:rPr lang="en-US" sz="2500" u="sng" dirty="0">
                <a:solidFill>
                  <a:schemeClr val="tx1"/>
                </a:solidFill>
              </a:rPr>
              <a:t>Social environment</a:t>
            </a:r>
            <a:r>
              <a:rPr lang="en-US" sz="2500" dirty="0">
                <a:solidFill>
                  <a:schemeClr val="tx1"/>
                </a:solidFill>
              </a:rPr>
              <a:t>: opportunities for personal interactions both for purposes of emotional support and help as needed in accomplishing assigned tasks (sports club, family fun days, open events)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01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3200" u="sng" dirty="0">
                <a:solidFill>
                  <a:schemeClr val="tx1"/>
                </a:solidFill>
              </a:rPr>
              <a:t>Job future</a:t>
            </a:r>
            <a:r>
              <a:rPr lang="en-US" sz="3200" dirty="0">
                <a:solidFill>
                  <a:schemeClr val="tx1"/>
                </a:solidFill>
              </a:rPr>
              <a:t>: career development and job security</a:t>
            </a:r>
          </a:p>
          <a:p>
            <a:pPr lvl="1" algn="just">
              <a:lnSpc>
                <a:spcPct val="120000"/>
              </a:lnSpc>
              <a:spcBef>
                <a:spcPts val="0"/>
              </a:spcBef>
              <a:buClrTx/>
              <a:buFont typeface="Wingdings" panose="05000000000000000000" pitchFamily="2" charset="2"/>
              <a:buChar char="§"/>
            </a:pPr>
            <a:r>
              <a:rPr lang="en-US" sz="2800" dirty="0">
                <a:solidFill>
                  <a:schemeClr val="tx1"/>
                </a:solidFill>
              </a:rPr>
              <a:t>Counseling,</a:t>
            </a:r>
          </a:p>
          <a:p>
            <a:pPr lvl="1" algn="just">
              <a:lnSpc>
                <a:spcPct val="120000"/>
              </a:lnSpc>
              <a:spcBef>
                <a:spcPts val="0"/>
              </a:spcBef>
              <a:buClrTx/>
              <a:buFont typeface="Wingdings" panose="05000000000000000000" pitchFamily="2" charset="2"/>
              <a:buChar char="§"/>
            </a:pPr>
            <a:r>
              <a:rPr lang="en-US" sz="2800" dirty="0">
                <a:solidFill>
                  <a:schemeClr val="tx1"/>
                </a:solidFill>
              </a:rPr>
              <a:t>Psychotherapy</a:t>
            </a:r>
          </a:p>
          <a:p>
            <a:pPr lvl="1" algn="just">
              <a:lnSpc>
                <a:spcPct val="120000"/>
              </a:lnSpc>
              <a:spcBef>
                <a:spcPts val="0"/>
              </a:spcBef>
              <a:buClrTx/>
              <a:buFont typeface="Wingdings" panose="05000000000000000000" pitchFamily="2" charset="2"/>
              <a:buChar char="§"/>
            </a:pPr>
            <a:r>
              <a:rPr lang="en-US" sz="2800" dirty="0">
                <a:solidFill>
                  <a:schemeClr val="tx1"/>
                </a:solidFill>
              </a:rPr>
              <a:t>Developing employees assistance programme</a:t>
            </a:r>
          </a:p>
          <a:p>
            <a:pPr lvl="1" algn="just">
              <a:lnSpc>
                <a:spcPct val="120000"/>
              </a:lnSpc>
              <a:spcBef>
                <a:spcPts val="0"/>
              </a:spcBef>
              <a:buClrTx/>
              <a:buFont typeface="Wingdings" panose="05000000000000000000" pitchFamily="2" charset="2"/>
              <a:buChar char="§"/>
            </a:pPr>
            <a:r>
              <a:rPr lang="en-US" sz="2800" dirty="0">
                <a:solidFill>
                  <a:schemeClr val="tx1"/>
                </a:solidFill>
              </a:rPr>
              <a:t>Seek medical advice</a:t>
            </a:r>
          </a:p>
          <a:p>
            <a:pPr lvl="1" algn="just">
              <a:lnSpc>
                <a:spcPct val="120000"/>
              </a:lnSpc>
              <a:spcBef>
                <a:spcPts val="0"/>
              </a:spcBef>
              <a:buClrTx/>
              <a:buFont typeface="Wingdings" panose="05000000000000000000" pitchFamily="2" charset="2"/>
              <a:buChar char="§"/>
            </a:pPr>
            <a:r>
              <a:rPr lang="en-US" sz="2800" dirty="0">
                <a:solidFill>
                  <a:schemeClr val="tx1"/>
                </a:solidFill>
              </a:rPr>
              <a:t>Relaxation, yoga, meditation, massage, aromatherapy,  floatation, homeopathy</a:t>
            </a:r>
          </a:p>
          <a:p>
            <a:pPr lvl="1" algn="just">
              <a:lnSpc>
                <a:spcPct val="120000"/>
              </a:lnSpc>
              <a:spcBef>
                <a:spcPts val="0"/>
              </a:spcBef>
              <a:buClrTx/>
              <a:buFont typeface="Wingdings" panose="05000000000000000000" pitchFamily="2" charset="2"/>
              <a:buChar char="§"/>
            </a:pPr>
            <a:r>
              <a:rPr lang="en-US" sz="2800" dirty="0">
                <a:solidFill>
                  <a:schemeClr val="tx1"/>
                </a:solidFill>
              </a:rPr>
              <a:t>Use of the “right based approach”</a:t>
            </a:r>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5519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Examples of Signage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
        <p:nvSpPr>
          <p:cNvPr id="4" name="Content Placeholder 2"/>
          <p:cNvSpPr txBox="1">
            <a:spLocks/>
          </p:cNvSpPr>
          <p:nvPr/>
        </p:nvSpPr>
        <p:spPr>
          <a:xfrm>
            <a:off x="3768436" y="883018"/>
            <a:ext cx="4572000" cy="262218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altLang="sw-KE" sz="2800" b="1" dirty="0"/>
              <a:t>Emergency Information Signs</a:t>
            </a:r>
            <a:endParaRPr lang="en-US" altLang="sw-KE" sz="2800" dirty="0"/>
          </a:p>
          <a:p>
            <a:pPr>
              <a:buFont typeface="Wingdings" panose="05000000000000000000" pitchFamily="2" charset="2"/>
              <a:buChar char="q"/>
            </a:pPr>
            <a:r>
              <a:rPr lang="en-US" altLang="sw-KE" sz="2800" dirty="0"/>
              <a:t>These signs indicate the location of, or directions to emergency related facilities (exits, first aid, safety equipment, etc.). Feature a white symbol and/or text on a green background</a:t>
            </a:r>
            <a:r>
              <a:rPr lang="en-US" altLang="sw-KE" dirty="0"/>
              <a:t>.</a:t>
            </a:r>
          </a:p>
        </p:txBody>
      </p:sp>
      <p:pic>
        <p:nvPicPr>
          <p:cNvPr id="6" name="Picture 4" descr="http://images.bradyid.com.au/Images/apac/australia/category_images/emerhency_info_signs_thum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 y="883019"/>
            <a:ext cx="3581400" cy="262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505200" y="3710827"/>
            <a:ext cx="4876800" cy="261429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altLang="sw-KE" sz="2800" b="1" dirty="0"/>
              <a:t>Prohibition Signs</a:t>
            </a:r>
            <a:endParaRPr lang="en-US" altLang="sw-KE" sz="2800" dirty="0"/>
          </a:p>
          <a:p>
            <a:pPr>
              <a:buFont typeface="Wingdings" panose="05000000000000000000" pitchFamily="2" charset="2"/>
              <a:buChar char="q"/>
            </a:pPr>
            <a:r>
              <a:rPr lang="en-US" altLang="sw-KE" sz="2800" dirty="0"/>
              <a:t>These signs that specify behaviour or actions which are not permitted. The annulus and slash is depicted in red over the action symbol in black. Sign wording, if necessary, is in black lettering on a white background.</a:t>
            </a:r>
          </a:p>
        </p:txBody>
      </p:sp>
      <p:pic>
        <p:nvPicPr>
          <p:cNvPr id="8" name="Picture 4" descr="http://images.bradyid.com.au/Images/apac/australia/category_images/prohibition_admittance.thumb.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3800"/>
            <a:ext cx="3352800" cy="278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413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GB" sz="2400" dirty="0"/>
          </a:p>
          <a:p>
            <a:pPr marL="0" indent="0" algn="just">
              <a:buNone/>
            </a:pP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
        <p:nvSpPr>
          <p:cNvPr id="4" name="Content Placeholder 2"/>
          <p:cNvSpPr txBox="1">
            <a:spLocks/>
          </p:cNvSpPr>
          <p:nvPr/>
        </p:nvSpPr>
        <p:spPr>
          <a:xfrm>
            <a:off x="4055052" y="262291"/>
            <a:ext cx="4800600" cy="309586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altLang="sw-KE" sz="2800" b="1" dirty="0"/>
              <a:t>Danger Signs</a:t>
            </a:r>
            <a:br>
              <a:rPr lang="en-US" altLang="sw-KE" sz="2800" dirty="0"/>
            </a:br>
            <a:r>
              <a:rPr lang="en-US" altLang="sw-KE" sz="2800" dirty="0"/>
              <a:t>These signs provide warning when a hazard or a hazardous condition is likely to be life threatening. The word Danger is featured inside a red oval inside a black rectangle.</a:t>
            </a:r>
          </a:p>
        </p:txBody>
      </p:sp>
      <p:pic>
        <p:nvPicPr>
          <p:cNvPr id="6" name="Picture 4" descr="http://images.bradyid.com.au/Images/apac/australia/category_images/mining_site_signs_thum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43066"/>
            <a:ext cx="3352800" cy="33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419477" y="3456595"/>
            <a:ext cx="5429247" cy="32300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q"/>
            </a:pPr>
            <a:r>
              <a:rPr lang="en-US" altLang="sw-KE" sz="2800" b="1" dirty="0"/>
              <a:t>Warning Signs</a:t>
            </a:r>
            <a:endParaRPr lang="en-US" altLang="sw-KE" sz="2800" dirty="0"/>
          </a:p>
          <a:p>
            <a:pPr algn="just">
              <a:buFont typeface="Wingdings" panose="05000000000000000000" pitchFamily="2" charset="2"/>
              <a:buChar char="q"/>
            </a:pPr>
            <a:r>
              <a:rPr lang="en-US" altLang="sw-KE" sz="2100" dirty="0"/>
              <a:t>These signs warn of hazards or a hazardous condition that is not likely to be life-threatening. The hazard symbol is black on a yellow background and a triangle is depicted around the hazard symbol. Sign wording, if necessary, is in black lettering on a yellow background</a:t>
            </a:r>
          </a:p>
        </p:txBody>
      </p:sp>
      <p:pic>
        <p:nvPicPr>
          <p:cNvPr id="8" name="Picture 4" descr="Scaffolding Sig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56595"/>
            <a:ext cx="3276600" cy="28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2929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
        <p:nvSpPr>
          <p:cNvPr id="4" name="Content Placeholder 2"/>
          <p:cNvSpPr txBox="1">
            <a:spLocks/>
          </p:cNvSpPr>
          <p:nvPr/>
        </p:nvSpPr>
        <p:spPr>
          <a:xfrm>
            <a:off x="4029075" y="76200"/>
            <a:ext cx="4505325" cy="312420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altLang="sw-KE" sz="2800" b="1" dirty="0"/>
              <a:t>General Information Signs</a:t>
            </a:r>
            <a:endParaRPr lang="en-US" altLang="sw-KE" sz="2800" dirty="0"/>
          </a:p>
          <a:p>
            <a:pPr>
              <a:buFont typeface="Wingdings" panose="05000000000000000000" pitchFamily="2" charset="2"/>
              <a:buChar char="q"/>
            </a:pPr>
            <a:r>
              <a:rPr lang="en-US" altLang="sw-KE" sz="2800" dirty="0"/>
              <a:t> They communicate information of a general nature and often refer to Housekeeping, Company Practices and Logistics</a:t>
            </a:r>
          </a:p>
        </p:txBody>
      </p:sp>
      <p:pic>
        <p:nvPicPr>
          <p:cNvPr id="6" name="Picture 4" descr="Property Sign - Private Property No Trespa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6364"/>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809999" y="3352801"/>
            <a:ext cx="5114925" cy="32004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q"/>
            </a:pPr>
            <a:r>
              <a:rPr lang="en-US" altLang="sw-KE" sz="2800" b="1" dirty="0"/>
              <a:t>Mandatory Signs</a:t>
            </a:r>
            <a:endParaRPr lang="en-US" altLang="sw-KE" sz="2800" dirty="0"/>
          </a:p>
          <a:p>
            <a:pPr algn="just">
              <a:buFont typeface="Wingdings" panose="05000000000000000000" pitchFamily="2" charset="2"/>
              <a:buChar char="q"/>
            </a:pPr>
            <a:r>
              <a:rPr lang="en-US" altLang="sw-KE" sz="2800" dirty="0"/>
              <a:t>These signs specify an instruction that must be carried out. Symbols (or pictograms) are depicted in white on a blue circular background. Sign wording, if necessary, is in black lettering on a white background</a:t>
            </a:r>
          </a:p>
        </p:txBody>
      </p:sp>
      <p:pic>
        <p:nvPicPr>
          <p:cNvPr id="8" name="Picture 3" descr="http://images.bradyid.com.au/Images/apac/australia/category_images/building&amp;construction_signs_thumb.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52800"/>
            <a:ext cx="274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624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Protective, Preventive and Control Measures</a:t>
            </a:r>
          </a:p>
          <a:p>
            <a:pPr algn="just">
              <a:lnSpc>
                <a:spcPct val="120000"/>
              </a:lnSpc>
              <a:spcBef>
                <a:spcPts val="0"/>
              </a:spcBef>
              <a:buClrTx/>
              <a:buFont typeface="Wingdings" panose="05000000000000000000" pitchFamily="2" charset="2"/>
              <a:buChar char="q"/>
            </a:pPr>
            <a:r>
              <a:rPr lang="en-US" sz="2000" dirty="0">
                <a:solidFill>
                  <a:schemeClr val="tx1"/>
                </a:solidFill>
              </a:rPr>
              <a:t>Prevention means avoidance of the risk or hazard while control is the term to describe mitigation activities where the risk cannot be prevented.</a:t>
            </a:r>
          </a:p>
          <a:p>
            <a:pPr algn="just">
              <a:lnSpc>
                <a:spcPct val="120000"/>
              </a:lnSpc>
              <a:spcBef>
                <a:spcPts val="0"/>
              </a:spcBef>
              <a:buClrTx/>
              <a:buFont typeface="Wingdings" panose="05000000000000000000" pitchFamily="2" charset="2"/>
              <a:buChar char="q"/>
            </a:pPr>
            <a:r>
              <a:rPr lang="en-US" sz="2000" dirty="0">
                <a:solidFill>
                  <a:schemeClr val="tx1"/>
                </a:solidFill>
              </a:rPr>
              <a:t>Workers have a right to reduction in ill health and accidents given that these things can be reduced / prevented if risk assessment and risk management are done</a:t>
            </a:r>
          </a:p>
          <a:p>
            <a:pPr algn="just">
              <a:lnSpc>
                <a:spcPct val="120000"/>
              </a:lnSpc>
              <a:spcBef>
                <a:spcPts val="0"/>
              </a:spcBef>
              <a:buClrTx/>
              <a:buFont typeface="Wingdings" panose="05000000000000000000" pitchFamily="2" charset="2"/>
              <a:buChar char="q"/>
            </a:pPr>
            <a:r>
              <a:rPr lang="en-US" sz="2000" dirty="0">
                <a:solidFill>
                  <a:schemeClr val="tx1"/>
                </a:solidFill>
              </a:rPr>
              <a:t>Personnel are obliged to wear the prescribed personal protective gear.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GB" sz="2400" dirty="0"/>
          </a:p>
          <a:p>
            <a:pPr marL="0" indent="0" algn="just">
              <a:lnSpc>
                <a:spcPct val="120000"/>
              </a:lnSpc>
              <a:spcBef>
                <a:spcPts val="0"/>
              </a:spcBef>
              <a:buClrTx/>
              <a:buNone/>
            </a:pPr>
            <a:endParaRPr lang="en-GB" sz="24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438400" y="3464079"/>
            <a:ext cx="4114800" cy="2861047"/>
          </a:xfrm>
          <a:prstGeom prst="rect">
            <a:avLst/>
          </a:prstGeom>
        </p:spPr>
      </p:pic>
    </p:spTree>
    <p:extLst>
      <p:ext uri="{BB962C8B-B14F-4D97-AF65-F5344CB8AC3E}">
        <p14:creationId xmlns:p14="http://schemas.microsoft.com/office/powerpoint/2010/main" val="2344535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General Principles of Prevention and Control</a:t>
            </a:r>
          </a:p>
          <a:p>
            <a:pPr marL="514350" indent="-514350" algn="just">
              <a:lnSpc>
                <a:spcPct val="120000"/>
              </a:lnSpc>
              <a:spcBef>
                <a:spcPts val="0"/>
              </a:spcBef>
              <a:buClrTx/>
              <a:buFont typeface="+mj-lt"/>
              <a:buAutoNum type="romanLcPeriod"/>
            </a:pPr>
            <a:r>
              <a:rPr lang="en-US" sz="2500" dirty="0">
                <a:solidFill>
                  <a:schemeClr val="tx1"/>
                </a:solidFill>
              </a:rPr>
              <a:t>Prevention of risks</a:t>
            </a:r>
          </a:p>
          <a:p>
            <a:pPr marL="514350" indent="-514350" algn="just">
              <a:lnSpc>
                <a:spcPct val="120000"/>
              </a:lnSpc>
              <a:spcBef>
                <a:spcPts val="0"/>
              </a:spcBef>
              <a:buClrTx/>
              <a:buFont typeface="+mj-lt"/>
              <a:buAutoNum type="romanLcPeriod"/>
            </a:pPr>
            <a:r>
              <a:rPr lang="en-US" sz="2500" dirty="0">
                <a:solidFill>
                  <a:schemeClr val="tx1"/>
                </a:solidFill>
              </a:rPr>
              <a:t>Protection of safety and health, assessments of risks</a:t>
            </a:r>
          </a:p>
          <a:p>
            <a:pPr marL="514350" indent="-514350" algn="just">
              <a:lnSpc>
                <a:spcPct val="120000"/>
              </a:lnSpc>
              <a:spcBef>
                <a:spcPts val="0"/>
              </a:spcBef>
              <a:buClrTx/>
              <a:buFont typeface="+mj-lt"/>
              <a:buAutoNum type="romanLcPeriod"/>
            </a:pPr>
            <a:r>
              <a:rPr lang="en-US" sz="2500" dirty="0">
                <a:solidFill>
                  <a:schemeClr val="tx1"/>
                </a:solidFill>
              </a:rPr>
              <a:t>Elimination of risks and accidents</a:t>
            </a:r>
          </a:p>
          <a:p>
            <a:pPr marL="514350" indent="-514350" algn="just">
              <a:lnSpc>
                <a:spcPct val="120000"/>
              </a:lnSpc>
              <a:spcBef>
                <a:spcPts val="0"/>
              </a:spcBef>
              <a:buClrTx/>
              <a:buFont typeface="+mj-lt"/>
              <a:buAutoNum type="romanLcPeriod"/>
            </a:pPr>
            <a:r>
              <a:rPr lang="en-US" sz="2500" dirty="0">
                <a:solidFill>
                  <a:schemeClr val="tx1"/>
                </a:solidFill>
              </a:rPr>
              <a:t>Informing, consultation, balanced participation in accordance with national laws and/or practices</a:t>
            </a:r>
          </a:p>
          <a:p>
            <a:pPr marL="514350" indent="-514350" algn="just">
              <a:lnSpc>
                <a:spcPct val="120000"/>
              </a:lnSpc>
              <a:spcBef>
                <a:spcPts val="0"/>
              </a:spcBef>
              <a:buClrTx/>
              <a:buFont typeface="+mj-lt"/>
              <a:buAutoNum type="romanLcPeriod"/>
            </a:pPr>
            <a:r>
              <a:rPr lang="en-US" sz="2500" dirty="0">
                <a:solidFill>
                  <a:schemeClr val="tx1"/>
                </a:solidFill>
              </a:rPr>
              <a:t>Training of workers and their representatives</a:t>
            </a:r>
          </a:p>
          <a:p>
            <a:pPr marL="514350" indent="-514350" algn="just">
              <a:lnSpc>
                <a:spcPct val="120000"/>
              </a:lnSpc>
              <a:spcBef>
                <a:spcPts val="0"/>
              </a:spcBef>
              <a:buClrTx/>
              <a:buFont typeface="+mj-lt"/>
              <a:buAutoNum type="romanLcPeriod"/>
            </a:pPr>
            <a:r>
              <a:rPr lang="en-US" sz="2500" dirty="0">
                <a:solidFill>
                  <a:schemeClr val="tx1"/>
                </a:solidFill>
              </a:rPr>
              <a:t>General guidelines for the implementation of the said principles</a:t>
            </a:r>
          </a:p>
          <a:p>
            <a:pPr marL="514350" indent="-514350" algn="just">
              <a:lnSpc>
                <a:spcPct val="120000"/>
              </a:lnSpc>
              <a:spcBef>
                <a:spcPts val="0"/>
              </a:spcBef>
              <a:buClrTx/>
              <a:buFont typeface="+mj-lt"/>
              <a:buAutoNum type="romanLcPeriod"/>
            </a:pPr>
            <a:r>
              <a:rPr lang="en-US" sz="2500" dirty="0">
                <a:solidFill>
                  <a:schemeClr val="tx1"/>
                </a:solidFill>
              </a:rPr>
              <a:t>Obligations of employers, employees and other groups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02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 – Continued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85000" lnSpcReduction="20000"/>
          </a:bodyPr>
          <a:lstStyle/>
          <a:p>
            <a:pPr marL="514350" indent="-514350" algn="just">
              <a:buFont typeface="+mj-lt"/>
              <a:buAutoNum type="arabicPeriod" startAt="4"/>
            </a:pPr>
            <a:r>
              <a:rPr lang="en-GB" sz="3200" dirty="0"/>
              <a:t>Nordberg, E &amp; </a:t>
            </a:r>
            <a:r>
              <a:rPr lang="en-GB" sz="3200" dirty="0" err="1"/>
              <a:t>Kingondu</a:t>
            </a:r>
            <a:r>
              <a:rPr lang="en-GB" sz="3200" dirty="0"/>
              <a:t>, T (2007) Communicable diseases (4</a:t>
            </a:r>
            <a:r>
              <a:rPr lang="en-GB" sz="3200" baseline="30000" dirty="0"/>
              <a:t>th</a:t>
            </a:r>
            <a:r>
              <a:rPr lang="en-GB" sz="3200" dirty="0"/>
              <a:t> Ed) Nairobi: </a:t>
            </a:r>
            <a:r>
              <a:rPr lang="en-GB" sz="3200" dirty="0" err="1"/>
              <a:t>AMREF</a:t>
            </a:r>
            <a:endParaRPr lang="en-GB" sz="3200" dirty="0"/>
          </a:p>
          <a:p>
            <a:pPr marL="514350" indent="-514350" algn="just">
              <a:buFont typeface="+mj-lt"/>
              <a:buAutoNum type="arabicPeriod" startAt="4"/>
            </a:pPr>
            <a:r>
              <a:rPr lang="en-GB" sz="3200" dirty="0" err="1"/>
              <a:t>Afubwa</a:t>
            </a:r>
            <a:r>
              <a:rPr lang="en-GB" sz="3200" dirty="0"/>
              <a:t>, </a:t>
            </a:r>
            <a:r>
              <a:rPr lang="en-GB" sz="3200" dirty="0" err="1"/>
              <a:t>S.O</a:t>
            </a:r>
            <a:r>
              <a:rPr lang="en-GB" sz="3200" dirty="0"/>
              <a:t> &amp; </a:t>
            </a:r>
            <a:r>
              <a:rPr lang="en-GB" sz="3200" dirty="0" err="1"/>
              <a:t>Mwanthi</a:t>
            </a:r>
            <a:r>
              <a:rPr lang="en-GB" sz="3200" dirty="0"/>
              <a:t>, M.A. (2014) Environmental Health and Occupational health &amp; safety: Nairobi: A crocodile publishing Ltd</a:t>
            </a:r>
          </a:p>
          <a:p>
            <a:pPr marL="514350" indent="-514350" algn="just">
              <a:buFont typeface="+mj-lt"/>
              <a:buAutoNum type="arabicPeriod" startAt="4"/>
            </a:pPr>
            <a:r>
              <a:rPr lang="en-GB" sz="3200" dirty="0"/>
              <a:t>Tranter, M. (2004): Occupational Hygiene and Risk Management, Allen &amp; Unwin</a:t>
            </a:r>
          </a:p>
          <a:p>
            <a:pPr marL="514350" indent="-514350" algn="just">
              <a:buFont typeface="+mj-lt"/>
              <a:buAutoNum type="arabicPeriod" startAt="4"/>
            </a:pPr>
            <a:r>
              <a:rPr lang="en-GB" sz="3200" dirty="0"/>
              <a:t>Lewis, J. &amp; </a:t>
            </a:r>
            <a:r>
              <a:rPr lang="en-GB" sz="3200" dirty="0" err="1"/>
              <a:t>Thormbory</a:t>
            </a:r>
            <a:r>
              <a:rPr lang="en-GB" sz="3200" dirty="0"/>
              <a:t>, G. (2006), Employment Law and Occupational Health: A Practical Handbook, Blackwell</a:t>
            </a:r>
          </a:p>
          <a:p>
            <a:pPr marL="514350" indent="-514350" algn="just">
              <a:buFont typeface="+mj-lt"/>
              <a:buAutoNum type="arabicPeriod" startAt="4"/>
            </a:pPr>
            <a:r>
              <a:rPr lang="en-GB" sz="3200" dirty="0" err="1"/>
              <a:t>Staren</a:t>
            </a:r>
            <a:r>
              <a:rPr lang="en-GB" sz="3200" dirty="0"/>
              <a:t> S. </a:t>
            </a:r>
            <a:r>
              <a:rPr lang="en-GB" sz="3200" dirty="0" err="1"/>
              <a:t>Sadhra</a:t>
            </a:r>
            <a:r>
              <a:rPr lang="en-GB" sz="3200" dirty="0"/>
              <a:t>, K. (1999), Occupational Health risk assessment Occupational &amp; Environmental Medicine, (4</a:t>
            </a:r>
            <a:r>
              <a:rPr lang="en-GB" sz="3200" baseline="30000" dirty="0"/>
              <a:t>th</a:t>
            </a:r>
            <a:r>
              <a:rPr lang="en-GB" sz="3200" dirty="0"/>
              <a:t> Edition).</a:t>
            </a:r>
            <a:endParaRPr lang="en-US" sz="3200" dirty="0"/>
          </a:p>
          <a:p>
            <a:pPr marL="514350" indent="-514350" algn="just">
              <a:buFont typeface="+mj-lt"/>
              <a:buAutoNum type="arabicPeriod" startAt="4"/>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088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500" b="1" dirty="0">
                <a:solidFill>
                  <a:schemeClr val="tx1"/>
                </a:solidFill>
              </a:rPr>
              <a:t>Principles of Prevention</a:t>
            </a:r>
          </a:p>
          <a:p>
            <a:pPr marL="457200" indent="-457200" algn="just">
              <a:lnSpc>
                <a:spcPct val="120000"/>
              </a:lnSpc>
              <a:spcBef>
                <a:spcPts val="0"/>
              </a:spcBef>
              <a:buClrTx/>
              <a:buFont typeface="+mj-lt"/>
              <a:buAutoNum type="arabicParenR"/>
            </a:pPr>
            <a:r>
              <a:rPr lang="en-US" sz="2500" dirty="0">
                <a:solidFill>
                  <a:schemeClr val="tx1"/>
                </a:solidFill>
              </a:rPr>
              <a:t>Avoiding risks</a:t>
            </a:r>
          </a:p>
          <a:p>
            <a:pPr marL="457200" indent="-457200" algn="just">
              <a:lnSpc>
                <a:spcPct val="120000"/>
              </a:lnSpc>
              <a:spcBef>
                <a:spcPts val="0"/>
              </a:spcBef>
              <a:buClrTx/>
              <a:buFont typeface="+mj-lt"/>
              <a:buAutoNum type="arabicParenR"/>
            </a:pPr>
            <a:r>
              <a:rPr lang="en-US" sz="2500" dirty="0">
                <a:solidFill>
                  <a:schemeClr val="tx1"/>
                </a:solidFill>
              </a:rPr>
              <a:t>Evaluating the risks which cannot be avoided</a:t>
            </a:r>
          </a:p>
          <a:p>
            <a:pPr marL="457200" indent="-457200" algn="just">
              <a:lnSpc>
                <a:spcPct val="120000"/>
              </a:lnSpc>
              <a:spcBef>
                <a:spcPts val="0"/>
              </a:spcBef>
              <a:buClrTx/>
              <a:buFont typeface="+mj-lt"/>
              <a:buAutoNum type="arabicParenR"/>
            </a:pPr>
            <a:r>
              <a:rPr lang="en-US" sz="2500" dirty="0">
                <a:solidFill>
                  <a:schemeClr val="tx1"/>
                </a:solidFill>
              </a:rPr>
              <a:t>Combating the risks at source</a:t>
            </a:r>
          </a:p>
          <a:p>
            <a:pPr marL="457200" indent="-457200" algn="just">
              <a:lnSpc>
                <a:spcPct val="120000"/>
              </a:lnSpc>
              <a:spcBef>
                <a:spcPts val="0"/>
              </a:spcBef>
              <a:buClrTx/>
              <a:buFont typeface="+mj-lt"/>
              <a:buAutoNum type="arabicParenR"/>
            </a:pPr>
            <a:r>
              <a:rPr lang="en-US" sz="2500" dirty="0">
                <a:solidFill>
                  <a:schemeClr val="tx1"/>
                </a:solidFill>
              </a:rPr>
              <a:t>Adapting the work to the individual, especially as regards the design of work places, the choice of work equipment and the choice of working and production methods, with a view, in particular, to alleviating monotonous work and work at a predetermined work rate and to reducing their effect on health</a:t>
            </a:r>
          </a:p>
          <a:p>
            <a:pPr marL="457200" indent="-457200" algn="just">
              <a:lnSpc>
                <a:spcPct val="120000"/>
              </a:lnSpc>
              <a:spcBef>
                <a:spcPts val="0"/>
              </a:spcBef>
              <a:buClrTx/>
              <a:buFont typeface="+mj-lt"/>
              <a:buAutoNum type="arabicParenR"/>
            </a:pPr>
            <a:r>
              <a:rPr lang="en-US" sz="2500" dirty="0">
                <a:solidFill>
                  <a:schemeClr val="tx1"/>
                </a:solidFill>
              </a:rPr>
              <a:t>Adapting to technical progress</a:t>
            </a:r>
          </a:p>
          <a:p>
            <a:pPr marL="457200" indent="-457200" algn="just">
              <a:lnSpc>
                <a:spcPct val="120000"/>
              </a:lnSpc>
              <a:spcBef>
                <a:spcPts val="0"/>
              </a:spcBef>
              <a:buClrTx/>
              <a:buFont typeface="+mj-lt"/>
              <a:buAutoNum type="arabicParenR"/>
            </a:pPr>
            <a:r>
              <a:rPr lang="en-US" sz="2500" dirty="0">
                <a:solidFill>
                  <a:schemeClr val="tx1"/>
                </a:solidFill>
              </a:rPr>
              <a:t>Replacing the dangerous by the non-dangerous or the less dangerous</a:t>
            </a:r>
          </a:p>
          <a:p>
            <a:pPr marL="457200" indent="-457200" algn="just">
              <a:lnSpc>
                <a:spcPct val="120000"/>
              </a:lnSpc>
              <a:spcBef>
                <a:spcPts val="0"/>
              </a:spcBef>
              <a:buClrTx/>
              <a:buFont typeface="+mj-lt"/>
              <a:buAutoNum type="arabicParenR"/>
            </a:pPr>
            <a:r>
              <a:rPr lang="en-US" sz="2500" dirty="0">
                <a:solidFill>
                  <a:schemeClr val="tx1"/>
                </a:solidFill>
              </a:rPr>
              <a:t>Developing a coherent overall prevention policy which covers technology, organization of work, working conditions, social relationships and the influence of factors related to the working environment</a:t>
            </a:r>
          </a:p>
          <a:p>
            <a:pPr marL="457200" indent="-457200" algn="just">
              <a:lnSpc>
                <a:spcPct val="120000"/>
              </a:lnSpc>
              <a:spcBef>
                <a:spcPts val="0"/>
              </a:spcBef>
              <a:buClrTx/>
              <a:buFont typeface="+mj-lt"/>
              <a:buAutoNum type="arabicParenR"/>
            </a:pPr>
            <a:r>
              <a:rPr lang="en-US" sz="2500" dirty="0">
                <a:solidFill>
                  <a:schemeClr val="tx1"/>
                </a:solidFill>
              </a:rPr>
              <a:t>Giving collective protective measures priority over individual protective measures</a:t>
            </a:r>
          </a:p>
          <a:p>
            <a:pPr marL="457200" indent="-457200" algn="just">
              <a:lnSpc>
                <a:spcPct val="120000"/>
              </a:lnSpc>
              <a:spcBef>
                <a:spcPts val="0"/>
              </a:spcBef>
              <a:buClrTx/>
              <a:buFont typeface="+mj-lt"/>
              <a:buAutoNum type="arabicParenR"/>
            </a:pPr>
            <a:r>
              <a:rPr lang="en-US" sz="2500" dirty="0">
                <a:solidFill>
                  <a:schemeClr val="tx1"/>
                </a:solidFill>
              </a:rPr>
              <a:t>Giving appropriate instructions to the workers.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73648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Preventive and Protective Measures</a:t>
            </a:r>
          </a:p>
          <a:p>
            <a:pPr marL="0" indent="0" algn="just">
              <a:lnSpc>
                <a:spcPct val="120000"/>
              </a:lnSpc>
              <a:spcBef>
                <a:spcPts val="0"/>
              </a:spcBef>
              <a:buClrTx/>
              <a:buNone/>
            </a:pPr>
            <a:r>
              <a:rPr lang="en-US" sz="2500" dirty="0">
                <a:solidFill>
                  <a:schemeClr val="tx1"/>
                </a:solidFill>
              </a:rPr>
              <a:t>Should be implemented in the following order of priority</a:t>
            </a:r>
          </a:p>
          <a:p>
            <a:pPr marL="457200" indent="-457200" algn="just">
              <a:lnSpc>
                <a:spcPct val="120000"/>
              </a:lnSpc>
              <a:spcBef>
                <a:spcPts val="0"/>
              </a:spcBef>
              <a:buClrTx/>
              <a:buFont typeface="+mj-lt"/>
              <a:buAutoNum type="arabicParenR"/>
            </a:pPr>
            <a:r>
              <a:rPr lang="en-US" sz="2500" dirty="0">
                <a:solidFill>
                  <a:schemeClr val="tx1"/>
                </a:solidFill>
              </a:rPr>
              <a:t>Elimination of the hazard/risk;</a:t>
            </a:r>
          </a:p>
          <a:p>
            <a:pPr marL="457200" indent="-457200" algn="just">
              <a:lnSpc>
                <a:spcPct val="120000"/>
              </a:lnSpc>
              <a:spcBef>
                <a:spcPts val="0"/>
              </a:spcBef>
              <a:buClrTx/>
              <a:buFont typeface="+mj-lt"/>
              <a:buAutoNum type="arabicParenR"/>
            </a:pPr>
            <a:r>
              <a:rPr lang="en-US" sz="2500" dirty="0">
                <a:solidFill>
                  <a:schemeClr val="tx1"/>
                </a:solidFill>
              </a:rPr>
              <a:t>Control of the hazard/risk at source, through the use of engineering controls or organisational measures;</a:t>
            </a:r>
          </a:p>
          <a:p>
            <a:pPr marL="457200" indent="-457200" algn="just">
              <a:lnSpc>
                <a:spcPct val="120000"/>
              </a:lnSpc>
              <a:spcBef>
                <a:spcPts val="0"/>
              </a:spcBef>
              <a:buClrTx/>
              <a:buFont typeface="+mj-lt"/>
              <a:buAutoNum type="arabicParenR"/>
            </a:pPr>
            <a:r>
              <a:rPr lang="en-US" sz="2500" dirty="0" err="1">
                <a:solidFill>
                  <a:schemeClr val="tx1"/>
                </a:solidFill>
              </a:rPr>
              <a:t>Minimisation</a:t>
            </a:r>
            <a:r>
              <a:rPr lang="en-US" sz="2500" dirty="0">
                <a:solidFill>
                  <a:schemeClr val="tx1"/>
                </a:solidFill>
              </a:rPr>
              <a:t> of the hazard/risk by the design of safe work systems, which include administrative control measures;</a:t>
            </a:r>
          </a:p>
          <a:p>
            <a:pPr marL="457200" indent="-457200" algn="just">
              <a:lnSpc>
                <a:spcPct val="120000"/>
              </a:lnSpc>
              <a:spcBef>
                <a:spcPts val="0"/>
              </a:spcBef>
              <a:buClrTx/>
              <a:buFont typeface="+mj-lt"/>
              <a:buAutoNum type="arabicParenR"/>
            </a:pPr>
            <a:r>
              <a:rPr lang="en-US" sz="2500" dirty="0">
                <a:solidFill>
                  <a:schemeClr val="tx1"/>
                </a:solidFill>
              </a:rPr>
              <a:t>Where residual hazards/risks cannot be controlled by collective measures, provision by the employer of appropriate personal protective equipment, including clothing, at no cost, and implementation of measures to ensure its use and maintenance.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98438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STOP principle contains a step-by-step description of the procedure aimed at protecting employees from harmful substances:</a:t>
            </a:r>
          </a:p>
          <a:p>
            <a:pPr algn="just">
              <a:lnSpc>
                <a:spcPct val="120000"/>
              </a:lnSpc>
              <a:spcBef>
                <a:spcPts val="0"/>
              </a:spcBef>
              <a:buClrTx/>
              <a:buFont typeface="Wingdings" panose="05000000000000000000" pitchFamily="2" charset="2"/>
              <a:buChar char="q"/>
            </a:pPr>
            <a:r>
              <a:rPr lang="en-US" sz="2500" dirty="0">
                <a:solidFill>
                  <a:schemeClr val="tx1"/>
                </a:solidFill>
              </a:rPr>
              <a:t>S – Substitution: </a:t>
            </a:r>
          </a:p>
          <a:p>
            <a:pPr lvl="1" algn="just">
              <a:lnSpc>
                <a:spcPct val="120000"/>
              </a:lnSpc>
              <a:spcBef>
                <a:spcPts val="0"/>
              </a:spcBef>
              <a:buClrTx/>
              <a:buFont typeface="Wingdings" panose="05000000000000000000" pitchFamily="2" charset="2"/>
              <a:buChar char="§"/>
            </a:pPr>
            <a:r>
              <a:rPr lang="en-US" sz="2300" dirty="0">
                <a:solidFill>
                  <a:schemeClr val="tx1"/>
                </a:solidFill>
              </a:rPr>
              <a:t>Replace harmful substances with less harmful ones</a:t>
            </a:r>
          </a:p>
          <a:p>
            <a:pPr lvl="1" algn="just">
              <a:lnSpc>
                <a:spcPct val="120000"/>
              </a:lnSpc>
              <a:spcBef>
                <a:spcPts val="0"/>
              </a:spcBef>
              <a:buClrTx/>
              <a:buFont typeface="Wingdings" panose="05000000000000000000" pitchFamily="2" charset="2"/>
              <a:buChar char="§"/>
            </a:pPr>
            <a:r>
              <a:rPr lang="en-US" sz="2300" dirty="0">
                <a:solidFill>
                  <a:schemeClr val="tx1"/>
                </a:solidFill>
              </a:rPr>
              <a:t>Involves early integration of occupational safety-related aspects during the research and development of products and production methods</a:t>
            </a:r>
          </a:p>
          <a:p>
            <a:pPr algn="just">
              <a:lnSpc>
                <a:spcPct val="120000"/>
              </a:lnSpc>
              <a:spcBef>
                <a:spcPts val="0"/>
              </a:spcBef>
              <a:buClrTx/>
              <a:buFont typeface="Wingdings" panose="05000000000000000000" pitchFamily="2" charset="2"/>
              <a:buChar char="q"/>
            </a:pPr>
            <a:r>
              <a:rPr lang="en-GB" sz="2500" dirty="0">
                <a:solidFill>
                  <a:schemeClr val="tx1"/>
                </a:solidFill>
              </a:rPr>
              <a:t>T - Technical measures: </a:t>
            </a:r>
            <a:r>
              <a:rPr lang="en-US" sz="2500" dirty="0">
                <a:solidFill>
                  <a:schemeClr val="tx1"/>
                </a:solidFill>
              </a:rPr>
              <a:t>Collective technical measures used to detect, limit and divert hazardous gases, </a:t>
            </a:r>
            <a:r>
              <a:rPr lang="en-US" sz="2500" dirty="0" err="1">
                <a:solidFill>
                  <a:schemeClr val="tx1"/>
                </a:solidFill>
              </a:rPr>
              <a:t>vapours</a:t>
            </a:r>
            <a:r>
              <a:rPr lang="en-US" sz="2500" dirty="0">
                <a:solidFill>
                  <a:schemeClr val="tx1"/>
                </a:solidFill>
              </a:rPr>
              <a:t> and aerosols</a:t>
            </a:r>
          </a:p>
          <a:p>
            <a:pPr algn="just">
              <a:lnSpc>
                <a:spcPct val="120000"/>
              </a:lnSpc>
              <a:spcBef>
                <a:spcPts val="0"/>
              </a:spcBef>
              <a:buClrTx/>
              <a:buFont typeface="Wingdings" panose="05000000000000000000" pitchFamily="2" charset="2"/>
              <a:buChar char="q"/>
            </a:pPr>
            <a:r>
              <a:rPr lang="en-GB" sz="2500" dirty="0">
                <a:solidFill>
                  <a:schemeClr val="tx1"/>
                </a:solidFill>
              </a:rPr>
              <a:t>O - Organisational measures: </a:t>
            </a:r>
          </a:p>
          <a:p>
            <a:pPr lvl="1" algn="just">
              <a:lnSpc>
                <a:spcPct val="120000"/>
              </a:lnSpc>
              <a:spcBef>
                <a:spcPts val="0"/>
              </a:spcBef>
              <a:buClrTx/>
              <a:buFont typeface="Wingdings" panose="05000000000000000000" pitchFamily="2" charset="2"/>
              <a:buChar char="§"/>
            </a:pPr>
            <a:r>
              <a:rPr lang="en-US" sz="2300" dirty="0">
                <a:solidFill>
                  <a:schemeClr val="tx1"/>
                </a:solidFill>
              </a:rPr>
              <a:t>Presence in a work environment with potential exposure should be limited with respect to time and number of employees</a:t>
            </a:r>
          </a:p>
          <a:p>
            <a:pPr lvl="1" algn="just">
              <a:lnSpc>
                <a:spcPct val="120000"/>
              </a:lnSpc>
              <a:spcBef>
                <a:spcPts val="0"/>
              </a:spcBef>
              <a:buClrTx/>
              <a:buFont typeface="Wingdings" panose="05000000000000000000" pitchFamily="2" charset="2"/>
              <a:buChar char="§"/>
            </a:pPr>
            <a:r>
              <a:rPr lang="en-US" sz="2300" dirty="0">
                <a:solidFill>
                  <a:schemeClr val="tx1"/>
                </a:solidFill>
              </a:rPr>
              <a:t>Employees must receive specific training</a:t>
            </a:r>
          </a:p>
          <a:p>
            <a:pPr algn="just">
              <a:lnSpc>
                <a:spcPct val="120000"/>
              </a:lnSpc>
              <a:spcBef>
                <a:spcPts val="0"/>
              </a:spcBef>
              <a:buClrTx/>
              <a:buFont typeface="Wingdings" panose="05000000000000000000" pitchFamily="2" charset="2"/>
              <a:buChar char="q"/>
            </a:pPr>
            <a:r>
              <a:rPr lang="en-US" sz="2500" dirty="0">
                <a:solidFill>
                  <a:schemeClr val="tx1"/>
                </a:solidFill>
              </a:rPr>
              <a:t>P - Personal protective measures: </a:t>
            </a:r>
          </a:p>
          <a:p>
            <a:pPr lvl="1" algn="just">
              <a:lnSpc>
                <a:spcPct val="120000"/>
              </a:lnSpc>
              <a:spcBef>
                <a:spcPts val="0"/>
              </a:spcBef>
              <a:buClrTx/>
              <a:buFont typeface="Wingdings" panose="05000000000000000000" pitchFamily="2" charset="2"/>
              <a:buChar char="§"/>
            </a:pPr>
            <a:r>
              <a:rPr lang="en-US" sz="2400" dirty="0">
                <a:solidFill>
                  <a:schemeClr val="tx1"/>
                </a:solidFill>
              </a:rPr>
              <a:t>Select adequate protective equipment must be selected</a:t>
            </a:r>
          </a:p>
          <a:p>
            <a:pPr lvl="1" algn="just">
              <a:lnSpc>
                <a:spcPct val="120000"/>
              </a:lnSpc>
              <a:spcBef>
                <a:spcPts val="0"/>
              </a:spcBef>
              <a:buClrTx/>
              <a:buFont typeface="Wingdings" panose="05000000000000000000" pitchFamily="2" charset="2"/>
              <a:buChar char="§"/>
            </a:pPr>
            <a:r>
              <a:rPr lang="en-US" sz="2400" dirty="0">
                <a:solidFill>
                  <a:schemeClr val="tx1"/>
                </a:solidFill>
              </a:rPr>
              <a:t>Strictly consider PPE as an add-on measure to the collective protective measures mentioned above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73789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Strategies for Principles of Prevention and Control (</a:t>
            </a:r>
            <a:r>
              <a:rPr lang="en-US" sz="2500" b="1" dirty="0" err="1">
                <a:solidFill>
                  <a:schemeClr val="tx1"/>
                </a:solidFill>
              </a:rPr>
              <a:t>PPC</a:t>
            </a:r>
            <a:r>
              <a:rPr lang="en-US" sz="2500" b="1" dirty="0">
                <a:solidFill>
                  <a:schemeClr val="tx1"/>
                </a:solidFill>
              </a:rPr>
              <a:t>)</a:t>
            </a:r>
          </a:p>
          <a:p>
            <a:pPr marL="0" indent="0" algn="just">
              <a:lnSpc>
                <a:spcPct val="120000"/>
              </a:lnSpc>
              <a:spcBef>
                <a:spcPts val="0"/>
              </a:spcBef>
              <a:buClrTx/>
              <a:buNone/>
            </a:pPr>
            <a:r>
              <a:rPr lang="en-US" sz="2500" dirty="0">
                <a:solidFill>
                  <a:schemeClr val="tx1"/>
                </a:solidFill>
              </a:rPr>
              <a:t>1) Communication</a:t>
            </a:r>
          </a:p>
          <a:p>
            <a:pPr marL="0" indent="0" algn="just">
              <a:lnSpc>
                <a:spcPct val="120000"/>
              </a:lnSpc>
              <a:spcBef>
                <a:spcPts val="0"/>
              </a:spcBef>
              <a:buClrTx/>
              <a:buNone/>
            </a:pPr>
            <a:r>
              <a:rPr lang="en-US" sz="2500" dirty="0">
                <a:solidFill>
                  <a:schemeClr val="tx1"/>
                </a:solidFill>
              </a:rPr>
              <a:t>2) Disability management</a:t>
            </a:r>
          </a:p>
          <a:p>
            <a:pPr marL="0" indent="0" algn="just">
              <a:lnSpc>
                <a:spcPct val="120000"/>
              </a:lnSpc>
              <a:spcBef>
                <a:spcPts val="0"/>
              </a:spcBef>
              <a:buClrTx/>
              <a:buNone/>
            </a:pPr>
            <a:r>
              <a:rPr lang="en-US" sz="2500" dirty="0">
                <a:solidFill>
                  <a:schemeClr val="tx1"/>
                </a:solidFill>
              </a:rPr>
              <a:t>3) Emergency planning</a:t>
            </a:r>
          </a:p>
          <a:p>
            <a:pPr marL="0" indent="0" algn="just">
              <a:lnSpc>
                <a:spcPct val="120000"/>
              </a:lnSpc>
              <a:spcBef>
                <a:spcPts val="0"/>
              </a:spcBef>
              <a:buClrTx/>
              <a:buNone/>
            </a:pPr>
            <a:r>
              <a:rPr lang="en-US" sz="2500" dirty="0">
                <a:solidFill>
                  <a:schemeClr val="tx1"/>
                </a:solidFill>
              </a:rPr>
              <a:t>4) PPE</a:t>
            </a:r>
          </a:p>
          <a:p>
            <a:pPr marL="0" indent="0" algn="just">
              <a:lnSpc>
                <a:spcPct val="120000"/>
              </a:lnSpc>
              <a:spcBef>
                <a:spcPts val="0"/>
              </a:spcBef>
              <a:buClrTx/>
              <a:buNone/>
            </a:pPr>
            <a:r>
              <a:rPr lang="en-US" sz="2500" dirty="0">
                <a:solidFill>
                  <a:schemeClr val="tx1"/>
                </a:solidFill>
              </a:rPr>
              <a:t>5) Preventive measures</a:t>
            </a:r>
          </a:p>
          <a:p>
            <a:pPr marL="0" indent="0" algn="just">
              <a:lnSpc>
                <a:spcPct val="120000"/>
              </a:lnSpc>
              <a:spcBef>
                <a:spcPts val="0"/>
              </a:spcBef>
              <a:buClrTx/>
              <a:buNone/>
            </a:pPr>
            <a:r>
              <a:rPr lang="en-US" sz="2500" dirty="0">
                <a:solidFill>
                  <a:schemeClr val="tx1"/>
                </a:solidFill>
              </a:rPr>
              <a:t>6) Training</a:t>
            </a:r>
          </a:p>
          <a:p>
            <a:pPr marL="0" indent="0" algn="just">
              <a:lnSpc>
                <a:spcPct val="120000"/>
              </a:lnSpc>
              <a:spcBef>
                <a:spcPts val="0"/>
              </a:spcBef>
              <a:buClrTx/>
              <a:buNone/>
            </a:pPr>
            <a:r>
              <a:rPr lang="en-US" sz="2500" dirty="0">
                <a:solidFill>
                  <a:schemeClr val="tx1"/>
                </a:solidFill>
              </a:rPr>
              <a:t>7) Work ability</a:t>
            </a:r>
          </a:p>
          <a:p>
            <a:pPr marL="0" indent="0" algn="just">
              <a:lnSpc>
                <a:spcPct val="120000"/>
              </a:lnSpc>
              <a:spcBef>
                <a:spcPts val="0"/>
              </a:spcBef>
              <a:buClrTx/>
              <a:buNone/>
            </a:pPr>
            <a:r>
              <a:rPr lang="en-US" sz="2500" dirty="0">
                <a:solidFill>
                  <a:schemeClr val="tx1"/>
                </a:solidFill>
              </a:rPr>
              <a:t>8) Workplace health promotion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5850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spcBef>
                <a:spcPts val="0"/>
              </a:spcBef>
              <a:buClrTx/>
              <a:buNone/>
            </a:pPr>
            <a:r>
              <a:rPr lang="en-US" sz="3000" b="1" dirty="0">
                <a:solidFill>
                  <a:srgbClr val="0070C0"/>
                </a:solidFill>
              </a:rPr>
              <a:t>PERSONAL PROTECTIVE EQUIPMENT (PPE)</a:t>
            </a:r>
          </a:p>
          <a:p>
            <a:pPr algn="just">
              <a:lnSpc>
                <a:spcPct val="110000"/>
              </a:lnSpc>
              <a:spcBef>
                <a:spcPts val="0"/>
              </a:spcBef>
              <a:buClrTx/>
              <a:buFont typeface="Wingdings" panose="05000000000000000000" pitchFamily="2" charset="2"/>
              <a:buChar char="q"/>
            </a:pPr>
            <a:r>
              <a:rPr lang="en-US" sz="2600" dirty="0">
                <a:solidFill>
                  <a:schemeClr val="tx1"/>
                </a:solidFill>
              </a:rPr>
              <a:t> A personal protective equipment is a device that is worn by a worker in order to prevent any part of his body from coming into contact with hazards present at his/her place of work.</a:t>
            </a:r>
          </a:p>
          <a:p>
            <a:pPr algn="just">
              <a:lnSpc>
                <a:spcPct val="110000"/>
              </a:lnSpc>
              <a:spcBef>
                <a:spcPts val="0"/>
              </a:spcBef>
              <a:buClrTx/>
              <a:buFont typeface="Wingdings" panose="05000000000000000000" pitchFamily="2" charset="2"/>
              <a:buChar char="q"/>
            </a:pPr>
            <a:r>
              <a:rPr lang="en-US" sz="2600" dirty="0">
                <a:solidFill>
                  <a:schemeClr val="tx1"/>
                </a:solidFill>
              </a:rPr>
              <a:t>The material of PPE’s chosen must be able to withstand the specific hazard prevailing in a given work place.</a:t>
            </a:r>
          </a:p>
          <a:p>
            <a:pPr algn="just">
              <a:lnSpc>
                <a:spcPct val="110000"/>
              </a:lnSpc>
              <a:spcBef>
                <a:spcPts val="0"/>
              </a:spcBef>
              <a:buClrTx/>
              <a:buFont typeface="Wingdings" panose="05000000000000000000" pitchFamily="2" charset="2"/>
              <a:buChar char="q"/>
            </a:pPr>
            <a:r>
              <a:rPr lang="en-US" sz="2600" dirty="0">
                <a:solidFill>
                  <a:schemeClr val="tx1"/>
                </a:solidFill>
              </a:rPr>
              <a:t>PPE is the last means of hazard control</a:t>
            </a:r>
          </a:p>
          <a:p>
            <a:pPr algn="just">
              <a:lnSpc>
                <a:spcPct val="110000"/>
              </a:lnSpc>
              <a:spcBef>
                <a:spcPts val="0"/>
              </a:spcBef>
              <a:buClrTx/>
              <a:buFont typeface="Wingdings" panose="05000000000000000000" pitchFamily="2" charset="2"/>
              <a:buChar char="q"/>
            </a:pPr>
            <a:r>
              <a:rPr lang="en-US" sz="2600" dirty="0">
                <a:solidFill>
                  <a:schemeClr val="tx1"/>
                </a:solidFill>
              </a:rPr>
              <a:t>Must be carefully selected</a:t>
            </a:r>
          </a:p>
          <a:p>
            <a:pPr algn="just">
              <a:lnSpc>
                <a:spcPct val="110000"/>
              </a:lnSpc>
              <a:spcBef>
                <a:spcPts val="0"/>
              </a:spcBef>
              <a:buClrTx/>
              <a:buFont typeface="Wingdings" panose="05000000000000000000" pitchFamily="2" charset="2"/>
              <a:buChar char="q"/>
            </a:pPr>
            <a:r>
              <a:rPr lang="en-US" sz="2600" dirty="0">
                <a:solidFill>
                  <a:schemeClr val="tx1"/>
                </a:solidFill>
              </a:rPr>
              <a:t>Good fit is important</a:t>
            </a:r>
          </a:p>
          <a:p>
            <a:pPr algn="just">
              <a:lnSpc>
                <a:spcPct val="110000"/>
              </a:lnSpc>
              <a:spcBef>
                <a:spcPts val="0"/>
              </a:spcBef>
              <a:buClrTx/>
              <a:buFont typeface="Wingdings" panose="05000000000000000000" pitchFamily="2" charset="2"/>
              <a:buChar char="q"/>
            </a:pPr>
            <a:r>
              <a:rPr lang="en-US" sz="2600" dirty="0">
                <a:solidFill>
                  <a:schemeClr val="tx1"/>
                </a:solidFill>
              </a:rPr>
              <a:t>Does not make wearer invincible</a:t>
            </a:r>
          </a:p>
          <a:p>
            <a:pPr algn="just">
              <a:lnSpc>
                <a:spcPct val="110000"/>
              </a:lnSpc>
              <a:spcBef>
                <a:spcPts val="0"/>
              </a:spcBef>
              <a:buClrTx/>
              <a:buFont typeface="Wingdings" panose="05000000000000000000" pitchFamily="2" charset="2"/>
              <a:buChar char="q"/>
            </a:pPr>
            <a:r>
              <a:rPr lang="en-US" sz="2600" dirty="0">
                <a:solidFill>
                  <a:schemeClr val="tx1"/>
                </a:solidFill>
              </a:rPr>
              <a:t>Only works if worn correctly</a:t>
            </a:r>
          </a:p>
          <a:p>
            <a:pPr marL="0" indent="0" algn="just">
              <a:lnSpc>
                <a:spcPct val="110000"/>
              </a:lnSpc>
              <a:spcBef>
                <a:spcPts val="0"/>
              </a:spcBef>
              <a:buClrTx/>
              <a:buNone/>
            </a:pPr>
            <a:endParaRPr lang="en-US" sz="2600" b="1" dirty="0">
              <a:solidFill>
                <a:schemeClr val="tx1"/>
              </a:solidFill>
            </a:endParaRPr>
          </a:p>
          <a:p>
            <a:pPr marL="0" indent="0" algn="just">
              <a:lnSpc>
                <a:spcPct val="110000"/>
              </a:lnSpc>
              <a:spcBef>
                <a:spcPts val="0"/>
              </a:spcBef>
              <a:buClrTx/>
              <a:buNone/>
            </a:pPr>
            <a:r>
              <a:rPr lang="en-US" sz="2600" b="1" dirty="0">
                <a:solidFill>
                  <a:schemeClr val="tx1"/>
                </a:solidFill>
              </a:rPr>
              <a:t>TYPES OF </a:t>
            </a:r>
            <a:r>
              <a:rPr lang="en-US" sz="2600" b="1" dirty="0" err="1">
                <a:solidFill>
                  <a:schemeClr val="tx1"/>
                </a:solidFill>
              </a:rPr>
              <a:t>P.P.E</a:t>
            </a:r>
            <a:endParaRPr lang="en-US" sz="2600" b="1" dirty="0">
              <a:solidFill>
                <a:schemeClr val="tx1"/>
              </a:solidFill>
            </a:endParaRPr>
          </a:p>
          <a:p>
            <a:pPr algn="just">
              <a:lnSpc>
                <a:spcPct val="110000"/>
              </a:lnSpc>
              <a:spcBef>
                <a:spcPts val="0"/>
              </a:spcBef>
              <a:buClrTx/>
              <a:buFont typeface="Wingdings" panose="05000000000000000000" pitchFamily="2" charset="2"/>
              <a:buChar char="q"/>
            </a:pPr>
            <a:r>
              <a:rPr lang="en-US" sz="2600" dirty="0">
                <a:solidFill>
                  <a:schemeClr val="tx1"/>
                </a:solidFill>
              </a:rPr>
              <a:t>There are various types of </a:t>
            </a:r>
            <a:r>
              <a:rPr lang="en-US" sz="2600" dirty="0" err="1">
                <a:solidFill>
                  <a:schemeClr val="tx1"/>
                </a:solidFill>
              </a:rPr>
              <a:t>P.P.E</a:t>
            </a:r>
            <a:r>
              <a:rPr lang="en-US" sz="2600" dirty="0">
                <a:solidFill>
                  <a:schemeClr val="tx1"/>
                </a:solidFill>
              </a:rPr>
              <a:t> depending on the type of hazards prevailing in any given place of work.</a:t>
            </a:r>
          </a:p>
          <a:p>
            <a:pPr algn="just">
              <a:lnSpc>
                <a:spcPct val="110000"/>
              </a:lnSpc>
              <a:spcBef>
                <a:spcPts val="0"/>
              </a:spcBef>
              <a:buClrTx/>
              <a:buFont typeface="Wingdings" panose="05000000000000000000" pitchFamily="2" charset="2"/>
              <a:buChar char="q"/>
            </a:pPr>
            <a:r>
              <a:rPr lang="en-US" sz="2600" dirty="0" err="1">
                <a:solidFill>
                  <a:schemeClr val="tx1"/>
                </a:solidFill>
              </a:rPr>
              <a:t>P.P.E</a:t>
            </a:r>
            <a:r>
              <a:rPr lang="en-US" sz="2600" dirty="0">
                <a:solidFill>
                  <a:schemeClr val="tx1"/>
                </a:solidFill>
              </a:rPr>
              <a:t> act as barriers between the worker and the hazard and include;-</a:t>
            </a:r>
          </a:p>
          <a:p>
            <a:pPr marL="0" indent="0" algn="just">
              <a:spcBef>
                <a:spcPts val="0"/>
              </a:spcBef>
              <a:buClrTx/>
              <a:buNone/>
            </a:pPr>
            <a:endParaRPr lang="en-US" sz="2500" dirty="0">
              <a:solidFill>
                <a:schemeClr val="tx1"/>
              </a:solidFill>
            </a:endParaRPr>
          </a:p>
          <a:p>
            <a:pPr algn="just">
              <a:spcBef>
                <a:spcPts val="0"/>
              </a:spcBef>
              <a:buClrTx/>
              <a:buFont typeface="Wingdings" panose="05000000000000000000" pitchFamily="2" charset="2"/>
              <a:buChar char="q"/>
            </a:pPr>
            <a:endParaRPr lang="en-US" sz="2600" dirty="0">
              <a:solidFill>
                <a:schemeClr val="tx1"/>
              </a:solidFill>
            </a:endParaRPr>
          </a:p>
          <a:p>
            <a:pPr marL="0" indent="0" algn="just">
              <a:spcBef>
                <a:spcPts val="0"/>
              </a:spcBef>
              <a:buClrTx/>
              <a:buNone/>
            </a:pPr>
            <a:endParaRPr lang="en-US" sz="2600" dirty="0"/>
          </a:p>
          <a:p>
            <a:pPr marL="0" indent="0" algn="just">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99110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Head gear(helmets and caps </a:t>
            </a:r>
          </a:p>
          <a:p>
            <a:pPr algn="just">
              <a:lnSpc>
                <a:spcPct val="120000"/>
              </a:lnSpc>
              <a:spcBef>
                <a:spcPts val="0"/>
              </a:spcBef>
              <a:buClrTx/>
              <a:buFont typeface="Wingdings" panose="05000000000000000000" pitchFamily="2" charset="2"/>
              <a:buChar char="q"/>
            </a:pPr>
            <a:r>
              <a:rPr lang="en-US" sz="2500" dirty="0">
                <a:solidFill>
                  <a:schemeClr val="tx1"/>
                </a:solidFill>
              </a:rPr>
              <a:t>Ear protectors or defenders (ear muffs and ear plugs)</a:t>
            </a:r>
          </a:p>
          <a:p>
            <a:pPr algn="just">
              <a:lnSpc>
                <a:spcPct val="120000"/>
              </a:lnSpc>
              <a:spcBef>
                <a:spcPts val="0"/>
              </a:spcBef>
              <a:buClrTx/>
              <a:buFont typeface="Wingdings" panose="05000000000000000000" pitchFamily="2" charset="2"/>
              <a:buChar char="q"/>
            </a:pPr>
            <a:r>
              <a:rPr lang="en-US" sz="2500" dirty="0">
                <a:solidFill>
                  <a:schemeClr val="tx1"/>
                </a:solidFill>
              </a:rPr>
              <a:t>Face shields</a:t>
            </a:r>
          </a:p>
          <a:p>
            <a:pPr algn="just">
              <a:lnSpc>
                <a:spcPct val="120000"/>
              </a:lnSpc>
              <a:spcBef>
                <a:spcPts val="0"/>
              </a:spcBef>
              <a:buClrTx/>
              <a:buFont typeface="Wingdings" panose="05000000000000000000" pitchFamily="2" charset="2"/>
              <a:buChar char="q"/>
            </a:pPr>
            <a:r>
              <a:rPr lang="en-US" sz="2500" dirty="0">
                <a:solidFill>
                  <a:schemeClr val="tx1"/>
                </a:solidFill>
              </a:rPr>
              <a:t>Goggles</a:t>
            </a:r>
          </a:p>
          <a:p>
            <a:pPr algn="just">
              <a:lnSpc>
                <a:spcPct val="120000"/>
              </a:lnSpc>
              <a:spcBef>
                <a:spcPts val="0"/>
              </a:spcBef>
              <a:buClrTx/>
              <a:buFont typeface="Wingdings" panose="05000000000000000000" pitchFamily="2" charset="2"/>
              <a:buChar char="q"/>
            </a:pPr>
            <a:r>
              <a:rPr lang="en-US" sz="2500" dirty="0">
                <a:solidFill>
                  <a:schemeClr val="tx1"/>
                </a:solidFill>
              </a:rPr>
              <a:t>Safety spectacles</a:t>
            </a:r>
          </a:p>
          <a:p>
            <a:pPr algn="just">
              <a:lnSpc>
                <a:spcPct val="120000"/>
              </a:lnSpc>
              <a:spcBef>
                <a:spcPts val="0"/>
              </a:spcBef>
              <a:buClrTx/>
              <a:buFont typeface="Wingdings" panose="05000000000000000000" pitchFamily="2" charset="2"/>
              <a:buChar char="q"/>
            </a:pPr>
            <a:r>
              <a:rPr lang="en-US" sz="2500" dirty="0">
                <a:solidFill>
                  <a:schemeClr val="tx1"/>
                </a:solidFill>
              </a:rPr>
              <a:t>Masks (dust, fluids)</a:t>
            </a:r>
          </a:p>
          <a:p>
            <a:pPr algn="just">
              <a:lnSpc>
                <a:spcPct val="120000"/>
              </a:lnSpc>
              <a:spcBef>
                <a:spcPts val="0"/>
              </a:spcBef>
              <a:buClrTx/>
              <a:buFont typeface="Wingdings" panose="05000000000000000000" pitchFamily="2" charset="2"/>
              <a:buChar char="q"/>
            </a:pPr>
            <a:r>
              <a:rPr lang="en-US" sz="2500" dirty="0">
                <a:solidFill>
                  <a:schemeClr val="tx1"/>
                </a:solidFill>
              </a:rPr>
              <a:t>Respirators</a:t>
            </a:r>
          </a:p>
          <a:p>
            <a:pPr algn="just">
              <a:lnSpc>
                <a:spcPct val="120000"/>
              </a:lnSpc>
              <a:spcBef>
                <a:spcPts val="0"/>
              </a:spcBef>
              <a:buClrTx/>
              <a:buFont typeface="Wingdings" panose="05000000000000000000" pitchFamily="2" charset="2"/>
              <a:buChar char="q"/>
            </a:pPr>
            <a:r>
              <a:rPr lang="en-US" sz="2500" dirty="0">
                <a:solidFill>
                  <a:schemeClr val="tx1"/>
                </a:solidFill>
              </a:rPr>
              <a:t>Safety shoes/boots</a:t>
            </a:r>
          </a:p>
          <a:p>
            <a:pPr algn="just">
              <a:lnSpc>
                <a:spcPct val="120000"/>
              </a:lnSpc>
              <a:spcBef>
                <a:spcPts val="0"/>
              </a:spcBef>
              <a:buClrTx/>
              <a:buFont typeface="Wingdings" panose="05000000000000000000" pitchFamily="2" charset="2"/>
              <a:buChar char="q"/>
            </a:pPr>
            <a:r>
              <a:rPr lang="en-US" sz="2500" dirty="0">
                <a:solidFill>
                  <a:schemeClr val="tx1"/>
                </a:solidFill>
              </a:rPr>
              <a:t>Gloves/Mittens</a:t>
            </a:r>
          </a:p>
          <a:p>
            <a:pPr algn="just">
              <a:lnSpc>
                <a:spcPct val="120000"/>
              </a:lnSpc>
              <a:spcBef>
                <a:spcPts val="0"/>
              </a:spcBef>
              <a:buClrTx/>
              <a:buFont typeface="Wingdings" panose="05000000000000000000" pitchFamily="2" charset="2"/>
              <a:buChar char="q"/>
            </a:pPr>
            <a:r>
              <a:rPr lang="en-US" sz="2500" dirty="0">
                <a:solidFill>
                  <a:schemeClr val="tx1"/>
                </a:solidFill>
              </a:rPr>
              <a:t>Aprons</a:t>
            </a:r>
          </a:p>
          <a:p>
            <a:pPr algn="just">
              <a:lnSpc>
                <a:spcPct val="120000"/>
              </a:lnSpc>
              <a:spcBef>
                <a:spcPts val="0"/>
              </a:spcBef>
              <a:buClrTx/>
              <a:buFont typeface="Wingdings" panose="05000000000000000000" pitchFamily="2" charset="2"/>
              <a:buChar char="q"/>
            </a:pPr>
            <a:r>
              <a:rPr lang="en-US" sz="2500" dirty="0">
                <a:solidFill>
                  <a:schemeClr val="tx1"/>
                </a:solidFill>
              </a:rPr>
              <a:t>Overalls</a:t>
            </a:r>
          </a:p>
          <a:p>
            <a:pPr algn="just">
              <a:lnSpc>
                <a:spcPct val="120000"/>
              </a:lnSpc>
              <a:spcBef>
                <a:spcPts val="0"/>
              </a:spcBef>
              <a:buClrTx/>
              <a:buFont typeface="Wingdings" panose="05000000000000000000" pitchFamily="2" charset="2"/>
              <a:buChar char="q"/>
            </a:pPr>
            <a:r>
              <a:rPr lang="en-US" sz="2500" dirty="0">
                <a:solidFill>
                  <a:schemeClr val="tx1"/>
                </a:solidFill>
              </a:rPr>
              <a:t>Dust coats</a:t>
            </a:r>
          </a:p>
          <a:p>
            <a:pPr algn="just">
              <a:lnSpc>
                <a:spcPct val="120000"/>
              </a:lnSpc>
              <a:spcBef>
                <a:spcPts val="0"/>
              </a:spcBef>
              <a:buClrTx/>
              <a:buFont typeface="Wingdings" panose="05000000000000000000" pitchFamily="2" charset="2"/>
              <a:buChar char="q"/>
            </a:pPr>
            <a:r>
              <a:rPr lang="en-US" sz="2500" dirty="0">
                <a:solidFill>
                  <a:schemeClr val="tx1"/>
                </a:solidFill>
              </a:rPr>
              <a:t>Safety harnesses</a:t>
            </a:r>
          </a:p>
          <a:p>
            <a:pPr algn="just">
              <a:lnSpc>
                <a:spcPct val="120000"/>
              </a:lnSpc>
              <a:spcBef>
                <a:spcPts val="0"/>
              </a:spcBef>
              <a:buClrTx/>
              <a:buFont typeface="Wingdings" panose="05000000000000000000" pitchFamily="2" charset="2"/>
              <a:buChar char="q"/>
            </a:pPr>
            <a:r>
              <a:rPr lang="en-US" sz="2500" dirty="0">
                <a:solidFill>
                  <a:schemeClr val="tx1"/>
                </a:solidFill>
              </a:rPr>
              <a:t>Safety belts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89493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chemeClr val="tx1"/>
                </a:solidFill>
              </a:rPr>
              <a:t>PROTECTION OF THE VARIOUS PARTS OF THE BODY</a:t>
            </a:r>
          </a:p>
          <a:p>
            <a:pPr marL="0" indent="0" algn="just">
              <a:lnSpc>
                <a:spcPct val="120000"/>
              </a:lnSpc>
              <a:spcBef>
                <a:spcPts val="0"/>
              </a:spcBef>
              <a:buClrTx/>
              <a:buNone/>
            </a:pPr>
            <a:r>
              <a:rPr lang="en-US" sz="2500" b="1" dirty="0">
                <a:solidFill>
                  <a:schemeClr val="tx1"/>
                </a:solidFill>
              </a:rPr>
              <a:t>HEAD PROTECTION</a:t>
            </a:r>
          </a:p>
          <a:p>
            <a:pPr algn="just">
              <a:lnSpc>
                <a:spcPct val="120000"/>
              </a:lnSpc>
              <a:spcBef>
                <a:spcPts val="0"/>
              </a:spcBef>
              <a:buClrTx/>
              <a:buFont typeface="Wingdings" panose="05000000000000000000" pitchFamily="2" charset="2"/>
              <a:buChar char="q"/>
            </a:pPr>
            <a:r>
              <a:rPr lang="en-US" sz="2500" dirty="0">
                <a:solidFill>
                  <a:schemeClr val="tx1"/>
                </a:solidFill>
              </a:rPr>
              <a:t>NB:  Although workers should be encouraged to use their heads to absorb knowledge, they should not use them to absorb blows.</a:t>
            </a:r>
          </a:p>
          <a:p>
            <a:pPr algn="just">
              <a:lnSpc>
                <a:spcPct val="120000"/>
              </a:lnSpc>
              <a:spcBef>
                <a:spcPts val="0"/>
              </a:spcBef>
              <a:buClrTx/>
              <a:buFont typeface="Wingdings" panose="05000000000000000000" pitchFamily="2" charset="2"/>
              <a:buChar char="q"/>
            </a:pPr>
            <a:r>
              <a:rPr lang="en-US" sz="2500" dirty="0">
                <a:solidFill>
                  <a:schemeClr val="tx1"/>
                </a:solidFill>
              </a:rPr>
              <a:t>The head is protected by use of head gears.</a:t>
            </a:r>
          </a:p>
          <a:p>
            <a:pPr marL="0" indent="0" algn="just">
              <a:lnSpc>
                <a:spcPct val="120000"/>
              </a:lnSpc>
              <a:spcBef>
                <a:spcPts val="0"/>
              </a:spcBef>
              <a:buClrTx/>
              <a:buNone/>
            </a:pPr>
            <a:r>
              <a:rPr lang="en-US" sz="2500" b="1" dirty="0">
                <a:solidFill>
                  <a:schemeClr val="tx1"/>
                </a:solidFill>
              </a:rPr>
              <a:t>ROLE OF HEADGEARS INCLUDES:-</a:t>
            </a:r>
          </a:p>
          <a:p>
            <a:pPr algn="just">
              <a:lnSpc>
                <a:spcPct val="120000"/>
              </a:lnSpc>
              <a:spcBef>
                <a:spcPts val="0"/>
              </a:spcBef>
              <a:buClrTx/>
              <a:buFont typeface="Wingdings" panose="05000000000000000000" pitchFamily="2" charset="2"/>
              <a:buChar char="q"/>
            </a:pPr>
            <a:r>
              <a:rPr lang="en-US" sz="2500" dirty="0">
                <a:solidFill>
                  <a:schemeClr val="tx1"/>
                </a:solidFill>
              </a:rPr>
              <a:t>Protects the head from injury on impact by falling objects.  Here helmets (hard hats) are used.</a:t>
            </a:r>
          </a:p>
          <a:p>
            <a:pPr algn="just">
              <a:lnSpc>
                <a:spcPct val="120000"/>
              </a:lnSpc>
              <a:spcBef>
                <a:spcPts val="0"/>
              </a:spcBef>
              <a:buClrTx/>
              <a:buFont typeface="Wingdings" panose="05000000000000000000" pitchFamily="2" charset="2"/>
              <a:buChar char="q"/>
            </a:pPr>
            <a:r>
              <a:rPr lang="en-US" sz="2500" dirty="0">
                <a:solidFill>
                  <a:schemeClr val="tx1"/>
                </a:solidFill>
              </a:rPr>
              <a:t>Prevents the entanglement of hair in machinery.  Here fabrics cap (soft caps) are used </a:t>
            </a:r>
          </a:p>
          <a:p>
            <a:pPr algn="just">
              <a:lnSpc>
                <a:spcPct val="120000"/>
              </a:lnSpc>
              <a:spcBef>
                <a:spcPts val="0"/>
              </a:spcBef>
              <a:buClrTx/>
              <a:buFont typeface="Wingdings" panose="05000000000000000000" pitchFamily="2" charset="2"/>
              <a:buChar char="q"/>
            </a:pPr>
            <a:r>
              <a:rPr lang="en-US" sz="2500" dirty="0">
                <a:solidFill>
                  <a:schemeClr val="tx1"/>
                </a:solidFill>
              </a:rPr>
              <a:t>Prevents foodstuffs from contamination by hair and dandruff</a:t>
            </a:r>
          </a:p>
          <a:p>
            <a:pPr algn="just">
              <a:lnSpc>
                <a:spcPct val="120000"/>
              </a:lnSpc>
              <a:spcBef>
                <a:spcPts val="0"/>
              </a:spcBef>
              <a:buClrTx/>
              <a:buFont typeface="Wingdings" panose="05000000000000000000" pitchFamily="2" charset="2"/>
              <a:buChar char="q"/>
            </a:pPr>
            <a:r>
              <a:rPr lang="en-US" sz="2500" dirty="0">
                <a:solidFill>
                  <a:schemeClr val="tx1"/>
                </a:solidFill>
              </a:rPr>
              <a:t>Protects the head from splashes of corrosive chemicals.  Here plastic or </a:t>
            </a:r>
            <a:r>
              <a:rPr lang="en-US" sz="2500" dirty="0" err="1">
                <a:solidFill>
                  <a:schemeClr val="tx1"/>
                </a:solidFill>
              </a:rPr>
              <a:t>P.V.C</a:t>
            </a:r>
            <a:r>
              <a:rPr lang="en-US" sz="2500" dirty="0">
                <a:solidFill>
                  <a:schemeClr val="tx1"/>
                </a:solidFill>
              </a:rPr>
              <a:t> caps are used.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746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800" b="1" dirty="0">
                <a:solidFill>
                  <a:schemeClr val="tx2">
                    <a:satMod val="130000"/>
                  </a:schemeClr>
                </a:solidFill>
              </a:rPr>
              <a:t>Helmet and a Cap</a:t>
            </a:r>
            <a:endParaRPr lang="en-US" sz="2500" b="1"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600" b="1" dirty="0">
                <a:solidFill>
                  <a:schemeClr val="tx1"/>
                </a:solidFill>
              </a:rPr>
              <a:t>EYE AND FACE PROTECTION</a:t>
            </a:r>
          </a:p>
          <a:p>
            <a:pPr algn="just">
              <a:lnSpc>
                <a:spcPct val="120000"/>
              </a:lnSpc>
              <a:spcBef>
                <a:spcPts val="0"/>
              </a:spcBef>
              <a:buClrTx/>
              <a:buFont typeface="Wingdings" panose="05000000000000000000" pitchFamily="2" charset="2"/>
              <a:buChar char="q"/>
            </a:pPr>
            <a:r>
              <a:rPr lang="en-US" sz="2600" dirty="0">
                <a:solidFill>
                  <a:schemeClr val="tx1"/>
                </a:solidFill>
              </a:rPr>
              <a:t>The eyes are protected by use of eye protectors which include:-</a:t>
            </a:r>
          </a:p>
          <a:p>
            <a:pPr lvl="1" algn="just">
              <a:lnSpc>
                <a:spcPct val="120000"/>
              </a:lnSpc>
              <a:spcBef>
                <a:spcPts val="0"/>
              </a:spcBef>
              <a:buClrTx/>
              <a:buFont typeface="Wingdings" panose="05000000000000000000" pitchFamily="2" charset="2"/>
              <a:buChar char="§"/>
            </a:pPr>
            <a:r>
              <a:rPr lang="en-US" sz="2600" dirty="0">
                <a:solidFill>
                  <a:schemeClr val="tx1"/>
                </a:solidFill>
              </a:rPr>
              <a:t>Clear plastic or glass goggles with side shields for protecting the eyes from flying objects</a:t>
            </a:r>
          </a:p>
          <a:p>
            <a:pPr lvl="1" algn="just">
              <a:lnSpc>
                <a:spcPct val="120000"/>
              </a:lnSpc>
              <a:spcBef>
                <a:spcPts val="0"/>
              </a:spcBef>
              <a:buClrTx/>
              <a:buFont typeface="Wingdings" panose="05000000000000000000" pitchFamily="2" charset="2"/>
              <a:buChar char="§"/>
            </a:pPr>
            <a:r>
              <a:rPr lang="en-US" sz="2600" dirty="0">
                <a:solidFill>
                  <a:schemeClr val="tx1"/>
                </a:solidFill>
              </a:rPr>
              <a:t>Safety spectacles with toughened lenses and side shields for workers with eyes defects and who are exposed to flying objects.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pic>
        <p:nvPicPr>
          <p:cNvPr id="4"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1"/>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Go to full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759" y="762001"/>
            <a:ext cx="3124200" cy="220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4413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The eyes and face are protected by use of:-</a:t>
            </a:r>
          </a:p>
          <a:p>
            <a:pPr algn="just">
              <a:lnSpc>
                <a:spcPct val="120000"/>
              </a:lnSpc>
              <a:spcBef>
                <a:spcPts val="0"/>
              </a:spcBef>
              <a:buClrTx/>
              <a:buFont typeface="Wingdings" panose="05000000000000000000" pitchFamily="2" charset="2"/>
              <a:buChar char="q"/>
            </a:pPr>
            <a:r>
              <a:rPr lang="en-US" sz="2500" dirty="0">
                <a:solidFill>
                  <a:schemeClr val="tx1"/>
                </a:solidFill>
              </a:rPr>
              <a:t>Clear or transparent plastic face shields or visors for protecting persons from corrosive chemical splashes.</a:t>
            </a:r>
          </a:p>
          <a:p>
            <a:pPr algn="just">
              <a:lnSpc>
                <a:spcPct val="120000"/>
              </a:lnSpc>
              <a:spcBef>
                <a:spcPts val="0"/>
              </a:spcBef>
              <a:buClrTx/>
              <a:buFont typeface="Wingdings" panose="05000000000000000000" pitchFamily="2" charset="2"/>
              <a:buChar char="q"/>
            </a:pPr>
            <a:r>
              <a:rPr lang="en-US" sz="2500" dirty="0">
                <a:solidFill>
                  <a:schemeClr val="tx1"/>
                </a:solidFill>
              </a:rPr>
              <a:t>Tinted (darkened) glass goggles or face shields for protecting persons from harmful radiation(light) emitted by welding processes</a:t>
            </a:r>
          </a:p>
          <a:p>
            <a:pPr marL="0" indent="0" algn="just">
              <a:lnSpc>
                <a:spcPct val="120000"/>
              </a:lnSpc>
              <a:spcBef>
                <a:spcPts val="0"/>
              </a:spcBef>
              <a:buClrTx/>
              <a:buNone/>
            </a:pPr>
            <a:r>
              <a:rPr lang="en-US" sz="2500" b="1" dirty="0">
                <a:solidFill>
                  <a:schemeClr val="tx1"/>
                </a:solidFill>
              </a:rPr>
              <a:t>Goggles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pic>
        <p:nvPicPr>
          <p:cNvPr id="4" name="Picture 2" descr="View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3241675" cy="309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View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150" y="3467688"/>
            <a:ext cx="4997450" cy="274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1083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EAR PROTECTION</a:t>
            </a:r>
          </a:p>
          <a:p>
            <a:pPr algn="just">
              <a:lnSpc>
                <a:spcPct val="120000"/>
              </a:lnSpc>
              <a:spcBef>
                <a:spcPts val="0"/>
              </a:spcBef>
              <a:buClrTx/>
              <a:buFont typeface="Wingdings" panose="05000000000000000000" pitchFamily="2" charset="2"/>
              <a:buChar char="q"/>
            </a:pPr>
            <a:r>
              <a:rPr lang="en-US" sz="2500" dirty="0">
                <a:solidFill>
                  <a:schemeClr val="tx1"/>
                </a:solidFill>
              </a:rPr>
              <a:t>The ears are protected by use of ear defenders or protectors</a:t>
            </a:r>
          </a:p>
          <a:p>
            <a:pPr algn="just">
              <a:lnSpc>
                <a:spcPct val="120000"/>
              </a:lnSpc>
              <a:spcBef>
                <a:spcPts val="0"/>
              </a:spcBef>
              <a:buClrTx/>
              <a:buFont typeface="Wingdings" panose="05000000000000000000" pitchFamily="2" charset="2"/>
              <a:buChar char="q"/>
            </a:pPr>
            <a:r>
              <a:rPr lang="en-US" sz="2500" dirty="0">
                <a:solidFill>
                  <a:schemeClr val="tx1"/>
                </a:solidFill>
              </a:rPr>
              <a:t>The ears are protected from dangerously high noise levels</a:t>
            </a:r>
          </a:p>
          <a:p>
            <a:pPr algn="just">
              <a:lnSpc>
                <a:spcPct val="120000"/>
              </a:lnSpc>
              <a:spcBef>
                <a:spcPts val="0"/>
              </a:spcBef>
              <a:buClrTx/>
              <a:buFont typeface="Wingdings" panose="05000000000000000000" pitchFamily="2" charset="2"/>
              <a:buChar char="q"/>
            </a:pPr>
            <a:r>
              <a:rPr lang="en-US" sz="2500" dirty="0">
                <a:solidFill>
                  <a:schemeClr val="tx1"/>
                </a:solidFill>
              </a:rPr>
              <a:t>There are two types of ear protectors </a:t>
            </a:r>
          </a:p>
          <a:p>
            <a:pPr lvl="1" algn="just">
              <a:lnSpc>
                <a:spcPct val="120000"/>
              </a:lnSpc>
              <a:spcBef>
                <a:spcPts val="0"/>
              </a:spcBef>
              <a:buClrTx/>
              <a:buFont typeface="Wingdings" panose="05000000000000000000" pitchFamily="2" charset="2"/>
              <a:buChar char="§"/>
            </a:pPr>
            <a:r>
              <a:rPr lang="en-US" sz="2300" dirty="0">
                <a:solidFill>
                  <a:schemeClr val="tx1"/>
                </a:solidFill>
              </a:rPr>
              <a:t>Ear muffs</a:t>
            </a:r>
          </a:p>
          <a:p>
            <a:pPr lvl="1" algn="just">
              <a:lnSpc>
                <a:spcPct val="120000"/>
              </a:lnSpc>
              <a:spcBef>
                <a:spcPts val="0"/>
              </a:spcBef>
              <a:buClrTx/>
              <a:buFont typeface="Wingdings" panose="05000000000000000000" pitchFamily="2" charset="2"/>
              <a:buChar char="§"/>
            </a:pPr>
            <a:r>
              <a:rPr lang="en-US" sz="2300" dirty="0">
                <a:solidFill>
                  <a:schemeClr val="tx1"/>
                </a:solidFill>
              </a:rPr>
              <a:t>Ear plugs</a:t>
            </a:r>
          </a:p>
          <a:p>
            <a:pPr marL="0" indent="0" algn="just">
              <a:lnSpc>
                <a:spcPct val="120000"/>
              </a:lnSpc>
              <a:spcBef>
                <a:spcPts val="0"/>
              </a:spcBef>
              <a:buClrTx/>
              <a:buNone/>
            </a:pPr>
            <a:r>
              <a:rPr lang="en-US" sz="2500" b="1" dirty="0">
                <a:solidFill>
                  <a:schemeClr val="tx1"/>
                </a:solidFill>
              </a:rPr>
              <a:t>Ear muffs and Ear plugs</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pic>
        <p:nvPicPr>
          <p:cNvPr id="4" name="Picture 3" descr="http://www.elvex.com/images/HB-2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50854"/>
            <a:ext cx="3324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ttp://ts2.mm.bing.net/images/thumbnail.aspx?q=187490896945&amp;id=93a4cfa199a04984f126fd1d8422446e&amp;url=http%3a%2f%2fimage.motorcyclecruiser.com%2ff%2f8838260%2bw750%2bst0%2f0710_crup_01_z%2bmotorcycle_safety_hearing_pr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288358"/>
            <a:ext cx="4165600" cy="176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8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graphicFrame>
        <p:nvGraphicFramePr>
          <p:cNvPr id="4" name="Table 3">
            <a:extLst>
              <a:ext uri="{FF2B5EF4-FFF2-40B4-BE49-F238E27FC236}">
                <a16:creationId xmlns:a16="http://schemas.microsoft.com/office/drawing/2014/main" id="{7368166D-3854-4198-A860-F233453DBFC7}"/>
              </a:ext>
            </a:extLst>
          </p:cNvPr>
          <p:cNvGraphicFramePr>
            <a:graphicFrameLocks noGrp="1"/>
          </p:cNvGraphicFramePr>
          <p:nvPr>
            <p:extLst>
              <p:ext uri="{D42A27DB-BD31-4B8C-83A1-F6EECF244321}">
                <p14:modId xmlns:p14="http://schemas.microsoft.com/office/powerpoint/2010/main" val="2533854447"/>
              </p:ext>
            </p:extLst>
          </p:nvPr>
        </p:nvGraphicFramePr>
        <p:xfrm>
          <a:off x="76200" y="100113"/>
          <a:ext cx="9048756" cy="6601716"/>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3256020430"/>
                    </a:ext>
                  </a:extLst>
                </a:gridCol>
                <a:gridCol w="914400">
                  <a:extLst>
                    <a:ext uri="{9D8B030D-6E8A-4147-A177-3AD203B41FA5}">
                      <a16:colId xmlns:a16="http://schemas.microsoft.com/office/drawing/2014/main" val="11461416"/>
                    </a:ext>
                  </a:extLst>
                </a:gridCol>
                <a:gridCol w="685800">
                  <a:extLst>
                    <a:ext uri="{9D8B030D-6E8A-4147-A177-3AD203B41FA5}">
                      <a16:colId xmlns:a16="http://schemas.microsoft.com/office/drawing/2014/main" val="506488816"/>
                    </a:ext>
                  </a:extLst>
                </a:gridCol>
                <a:gridCol w="6305556">
                  <a:extLst>
                    <a:ext uri="{9D8B030D-6E8A-4147-A177-3AD203B41FA5}">
                      <a16:colId xmlns:a16="http://schemas.microsoft.com/office/drawing/2014/main" val="4212220575"/>
                    </a:ext>
                  </a:extLst>
                </a:gridCol>
              </a:tblGrid>
              <a:tr h="165414">
                <a:tc rowSpan="2">
                  <a:txBody>
                    <a:bodyPr/>
                    <a:lstStyle/>
                    <a:p>
                      <a:pPr>
                        <a:lnSpc>
                          <a:spcPct val="100000"/>
                        </a:lnSpc>
                        <a:spcAft>
                          <a:spcPts val="0"/>
                        </a:spcAft>
                      </a:pPr>
                      <a:r>
                        <a:rPr lang="en-GB" sz="1800" dirty="0">
                          <a:effectLst/>
                        </a:rPr>
                        <a:t>Week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gridSpan="2">
                  <a:txBody>
                    <a:bodyPr/>
                    <a:lstStyle/>
                    <a:p>
                      <a:pPr>
                        <a:lnSpc>
                          <a:spcPct val="107000"/>
                        </a:lnSpc>
                        <a:spcAft>
                          <a:spcPts val="0"/>
                        </a:spcAft>
                      </a:pPr>
                      <a:r>
                        <a:rPr lang="en-GB" sz="1800" dirty="0">
                          <a:effectLst/>
                        </a:rPr>
                        <a:t>Dates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hMerge="1">
                  <a:txBody>
                    <a:bodyPr/>
                    <a:lstStyle/>
                    <a:p>
                      <a:endParaRPr lang="en-GB"/>
                    </a:p>
                  </a:txBody>
                  <a:tcPr/>
                </a:tc>
                <a:tc rowSpan="2">
                  <a:txBody>
                    <a:bodyPr/>
                    <a:lstStyle/>
                    <a:p>
                      <a:pPr>
                        <a:lnSpc>
                          <a:spcPct val="107000"/>
                        </a:lnSpc>
                        <a:spcAft>
                          <a:spcPts val="0"/>
                        </a:spcAft>
                      </a:pPr>
                      <a:r>
                        <a:rPr lang="en-GB" sz="1800" dirty="0">
                          <a:effectLst/>
                        </a:rPr>
                        <a:t>Unit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3728990498"/>
                  </a:ext>
                </a:extLst>
              </a:tr>
              <a:tr h="165414">
                <a:tc vMerge="1">
                  <a:txBody>
                    <a:bodyPr/>
                    <a:lstStyle/>
                    <a:p>
                      <a:endParaRPr lang="en-GB"/>
                    </a:p>
                  </a:txBody>
                  <a:tcPr/>
                </a:tc>
                <a:tc>
                  <a:txBody>
                    <a:bodyPr/>
                    <a:lstStyle/>
                    <a:p>
                      <a:pPr>
                        <a:lnSpc>
                          <a:spcPct val="100000"/>
                        </a:lnSpc>
                        <a:spcAft>
                          <a:spcPts val="0"/>
                        </a:spcAft>
                      </a:pPr>
                      <a:r>
                        <a:rPr lang="en-GB" sz="1800" dirty="0">
                          <a:effectLst/>
                        </a:rPr>
                        <a:t>From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To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vMerge="1">
                  <a:txBody>
                    <a:bodyPr/>
                    <a:lstStyle/>
                    <a:p>
                      <a:endParaRPr lang="en-GB"/>
                    </a:p>
                  </a:txBody>
                  <a:tcPr/>
                </a:tc>
                <a:extLst>
                  <a:ext uri="{0D108BD9-81ED-4DB2-BD59-A6C34878D82A}">
                    <a16:rowId xmlns:a16="http://schemas.microsoft.com/office/drawing/2014/main" val="1918581997"/>
                  </a:ext>
                </a:extLst>
              </a:tr>
              <a:tr h="369279">
                <a:tc>
                  <a:txBody>
                    <a:bodyPr/>
                    <a:lstStyle/>
                    <a:p>
                      <a:pPr>
                        <a:lnSpc>
                          <a:spcPct val="100000"/>
                        </a:lnSpc>
                        <a:spcAft>
                          <a:spcPts val="0"/>
                        </a:spcAft>
                      </a:pPr>
                      <a:r>
                        <a:rPr lang="en-GB" sz="1800" dirty="0">
                          <a:effectLst/>
                        </a:rPr>
                        <a:t>Week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Occupational Health and safety; Historical background, principles, of occupational health and safety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273205876"/>
                  </a:ext>
                </a:extLst>
              </a:tr>
              <a:tr h="165414">
                <a:tc>
                  <a:txBody>
                    <a:bodyPr/>
                    <a:lstStyle/>
                    <a:p>
                      <a:pPr>
                        <a:lnSpc>
                          <a:spcPct val="100000"/>
                        </a:lnSpc>
                        <a:spcAft>
                          <a:spcPts val="0"/>
                        </a:spcAft>
                      </a:pPr>
                      <a:r>
                        <a:rPr lang="en-GB" sz="1800">
                          <a:effectLst/>
                        </a:rPr>
                        <a:t>Week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Definitions of terms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365444452"/>
                  </a:ext>
                </a:extLst>
              </a:tr>
              <a:tr h="121920">
                <a:tc>
                  <a:txBody>
                    <a:bodyPr/>
                    <a:lstStyle/>
                    <a:p>
                      <a:pPr>
                        <a:lnSpc>
                          <a:spcPct val="100000"/>
                        </a:lnSpc>
                        <a:spcAft>
                          <a:spcPts val="0"/>
                        </a:spcAft>
                      </a:pPr>
                      <a:r>
                        <a:rPr lang="en-GB" sz="1800">
                          <a:effectLst/>
                        </a:rPr>
                        <a:t>Week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control and prevention, occupation related diseases,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3989334945"/>
                  </a:ext>
                </a:extLst>
              </a:tr>
              <a:tr h="167640">
                <a:tc>
                  <a:txBody>
                    <a:bodyPr/>
                    <a:lstStyle/>
                    <a:p>
                      <a:pPr>
                        <a:lnSpc>
                          <a:spcPct val="100000"/>
                        </a:lnSpc>
                        <a:spcAft>
                          <a:spcPts val="0"/>
                        </a:spcAft>
                      </a:pPr>
                      <a:r>
                        <a:rPr lang="en-GB" sz="1800">
                          <a:effectLst/>
                        </a:rPr>
                        <a:t>Week 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occupation related diseases</a:t>
                      </a:r>
                      <a:r>
                        <a:rPr lang="en-GB" sz="1800" dirty="0">
                          <a:effectLst/>
                        </a:rPr>
                        <a:t> Health promotion in work place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3810698383"/>
                  </a:ext>
                </a:extLst>
              </a:tr>
              <a:tr h="137160">
                <a:tc>
                  <a:txBody>
                    <a:bodyPr/>
                    <a:lstStyle/>
                    <a:p>
                      <a:pPr>
                        <a:lnSpc>
                          <a:spcPct val="100000"/>
                        </a:lnSpc>
                        <a:spcAft>
                          <a:spcPts val="0"/>
                        </a:spcAft>
                      </a:pPr>
                      <a:r>
                        <a:rPr lang="en-GB" sz="1800">
                          <a:effectLst/>
                        </a:rPr>
                        <a:t>Week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Occupational Health and Safety Regulations.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987877991"/>
                  </a:ext>
                </a:extLst>
              </a:tr>
              <a:tr h="182880">
                <a:tc>
                  <a:txBody>
                    <a:bodyPr/>
                    <a:lstStyle/>
                    <a:p>
                      <a:pPr>
                        <a:lnSpc>
                          <a:spcPct val="100000"/>
                        </a:lnSpc>
                        <a:spcAft>
                          <a:spcPts val="0"/>
                        </a:spcAft>
                      </a:pPr>
                      <a:r>
                        <a:rPr lang="en-GB" sz="1800">
                          <a:effectLst/>
                        </a:rPr>
                        <a:t>Week 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Demography, definition of terms, population pyramids,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22471551"/>
                  </a:ext>
                </a:extLst>
              </a:tr>
              <a:tr h="152400">
                <a:tc>
                  <a:txBody>
                    <a:bodyPr/>
                    <a:lstStyle/>
                    <a:p>
                      <a:pPr>
                        <a:lnSpc>
                          <a:spcPct val="100000"/>
                        </a:lnSpc>
                        <a:spcAft>
                          <a:spcPts val="0"/>
                        </a:spcAft>
                      </a:pPr>
                      <a:r>
                        <a:rPr lang="en-GB" sz="1800">
                          <a:effectLst/>
                        </a:rPr>
                        <a:t>Week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dependence ratio, world population trends,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887814684"/>
                  </a:ext>
                </a:extLst>
              </a:tr>
              <a:tr h="198120">
                <a:tc>
                  <a:txBody>
                    <a:bodyPr/>
                    <a:lstStyle/>
                    <a:p>
                      <a:pPr>
                        <a:lnSpc>
                          <a:spcPct val="100000"/>
                        </a:lnSpc>
                        <a:spcAft>
                          <a:spcPts val="0"/>
                        </a:spcAft>
                      </a:pPr>
                      <a:r>
                        <a:rPr lang="en-GB" sz="1800">
                          <a:effectLst/>
                        </a:rPr>
                        <a:t>Week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Kenya population trends, sources and uses of demographic 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244778165"/>
                  </a:ext>
                </a:extLst>
              </a:tr>
              <a:tr h="165414">
                <a:tc>
                  <a:txBody>
                    <a:bodyPr/>
                    <a:lstStyle/>
                    <a:p>
                      <a:pPr>
                        <a:lnSpc>
                          <a:spcPct val="100000"/>
                        </a:lnSpc>
                        <a:spcAft>
                          <a:spcPts val="0"/>
                        </a:spcAft>
                      </a:pPr>
                      <a:r>
                        <a:rPr lang="en-GB" sz="1800">
                          <a:effectLst/>
                        </a:rPr>
                        <a:t>Week 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CATS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1665380120"/>
                  </a:ext>
                </a:extLst>
              </a:tr>
              <a:tr h="198120">
                <a:tc>
                  <a:txBody>
                    <a:bodyPr/>
                    <a:lstStyle/>
                    <a:p>
                      <a:pPr>
                        <a:lnSpc>
                          <a:spcPct val="100000"/>
                        </a:lnSpc>
                        <a:spcAft>
                          <a:spcPts val="0"/>
                        </a:spcAft>
                      </a:pPr>
                      <a:r>
                        <a:rPr lang="en-GB" sz="1800">
                          <a:effectLst/>
                        </a:rPr>
                        <a:t>Week 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gn="just">
                        <a:lnSpc>
                          <a:spcPct val="100000"/>
                        </a:lnSpc>
                        <a:spcAft>
                          <a:spcPts val="0"/>
                        </a:spcAft>
                      </a:pPr>
                      <a:r>
                        <a:rPr lang="en-US" sz="1800" dirty="0">
                          <a:effectLst/>
                        </a:rPr>
                        <a:t>population measurements in health, migration, planning for health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3612773659"/>
                  </a:ext>
                </a:extLst>
              </a:tr>
              <a:tr h="228600">
                <a:tc>
                  <a:txBody>
                    <a:bodyPr/>
                    <a:lstStyle/>
                    <a:p>
                      <a:pPr>
                        <a:lnSpc>
                          <a:spcPct val="100000"/>
                        </a:lnSpc>
                        <a:spcAft>
                          <a:spcPts val="0"/>
                        </a:spcAft>
                      </a:pPr>
                      <a:r>
                        <a:rPr lang="en-GB" sz="1800">
                          <a:effectLst/>
                        </a:rPr>
                        <a:t>Week 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gn="just">
                        <a:lnSpc>
                          <a:spcPct val="100000"/>
                        </a:lnSpc>
                        <a:spcAft>
                          <a:spcPts val="0"/>
                        </a:spcAft>
                      </a:pPr>
                      <a:r>
                        <a:rPr lang="en-US" sz="1800" dirty="0">
                          <a:effectLst/>
                        </a:rPr>
                        <a:t>Drugs and substances abuse; definition, commonly abused drugs and substances,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3797308989"/>
                  </a:ext>
                </a:extLst>
              </a:tr>
              <a:tr h="152400">
                <a:tc>
                  <a:txBody>
                    <a:bodyPr/>
                    <a:lstStyle/>
                    <a:p>
                      <a:pPr>
                        <a:lnSpc>
                          <a:spcPct val="100000"/>
                        </a:lnSpc>
                        <a:spcAft>
                          <a:spcPts val="0"/>
                        </a:spcAft>
                      </a:pPr>
                      <a:r>
                        <a:rPr lang="en-GB" sz="1800">
                          <a:effectLst/>
                        </a:rPr>
                        <a:t>Week 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health effects of drugs and substance abuse. addiction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484782378"/>
                  </a:ext>
                </a:extLst>
              </a:tr>
              <a:tr h="198120">
                <a:tc>
                  <a:txBody>
                    <a:bodyPr/>
                    <a:lstStyle/>
                    <a:p>
                      <a:pPr>
                        <a:lnSpc>
                          <a:spcPct val="100000"/>
                        </a:lnSpc>
                        <a:spcAft>
                          <a:spcPts val="0"/>
                        </a:spcAft>
                      </a:pPr>
                      <a:r>
                        <a:rPr lang="en-GB" sz="1800">
                          <a:effectLst/>
                        </a:rPr>
                        <a:t>Week 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Signs and symptoms of drug and substances 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555374667"/>
                  </a:ext>
                </a:extLst>
              </a:tr>
              <a:tr h="152400">
                <a:tc>
                  <a:txBody>
                    <a:bodyPr/>
                    <a:lstStyle/>
                    <a:p>
                      <a:pPr>
                        <a:lnSpc>
                          <a:spcPct val="100000"/>
                        </a:lnSpc>
                        <a:spcAft>
                          <a:spcPts val="0"/>
                        </a:spcAft>
                      </a:pPr>
                      <a:r>
                        <a:rPr lang="en-GB" sz="1800">
                          <a:effectLst/>
                        </a:rPr>
                        <a:t>Week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management, abuse of prescription drugs, alcohol control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768521467"/>
                  </a:ext>
                </a:extLst>
              </a:tr>
              <a:tr h="198120">
                <a:tc>
                  <a:txBody>
                    <a:bodyPr/>
                    <a:lstStyle/>
                    <a:p>
                      <a:pPr>
                        <a:lnSpc>
                          <a:spcPct val="100000"/>
                        </a:lnSpc>
                        <a:spcAft>
                          <a:spcPts val="0"/>
                        </a:spcAft>
                      </a:pPr>
                      <a:r>
                        <a:rPr lang="en-GB" sz="1800">
                          <a:effectLst/>
                        </a:rPr>
                        <a:t>Week 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US" sz="1800" dirty="0">
                          <a:effectLst/>
                        </a:rPr>
                        <a:t>Alcohol control Act and </a:t>
                      </a:r>
                      <a:r>
                        <a:rPr lang="en-US" sz="1800" dirty="0" err="1">
                          <a:effectLst/>
                        </a:rPr>
                        <a:t>NACADA</a:t>
                      </a:r>
                      <a:r>
                        <a:rPr lang="en-US" sz="1800" dirty="0">
                          <a:effectLst/>
                        </a:rPr>
                        <a:t> 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490996748"/>
                  </a:ext>
                </a:extLst>
              </a:tr>
              <a:tr h="165414">
                <a:tc>
                  <a:txBody>
                    <a:bodyPr/>
                    <a:lstStyle/>
                    <a:p>
                      <a:pPr>
                        <a:lnSpc>
                          <a:spcPct val="100000"/>
                        </a:lnSpc>
                        <a:spcAft>
                          <a:spcPts val="0"/>
                        </a:spcAft>
                      </a:pPr>
                      <a:r>
                        <a:rPr lang="en-GB" sz="1800">
                          <a:effectLst/>
                        </a:rPr>
                        <a:t>Week 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7000"/>
                        </a:lnSpc>
                        <a:spcAft>
                          <a:spcPts val="0"/>
                        </a:spcAft>
                      </a:pPr>
                      <a:r>
                        <a:rPr lang="en-GB" sz="1800" dirty="0">
                          <a:effectLst/>
                        </a:rPr>
                        <a:t>Field trip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578106084"/>
                  </a:ext>
                </a:extLst>
              </a:tr>
              <a:tr h="165414">
                <a:tc>
                  <a:txBody>
                    <a:bodyPr/>
                    <a:lstStyle/>
                    <a:p>
                      <a:pPr>
                        <a:lnSpc>
                          <a:spcPct val="100000"/>
                        </a:lnSpc>
                        <a:spcAft>
                          <a:spcPts val="0"/>
                        </a:spcAft>
                      </a:pPr>
                      <a:r>
                        <a:rPr lang="en-GB" sz="1800">
                          <a:effectLst/>
                        </a:rPr>
                        <a:t>Week 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7000"/>
                        </a:lnSpc>
                        <a:spcAft>
                          <a:spcPts val="0"/>
                        </a:spcAft>
                      </a:pPr>
                      <a:r>
                        <a:rPr lang="en-GB" sz="1800" dirty="0">
                          <a:effectLst/>
                        </a:rPr>
                        <a:t>Study week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1744140096"/>
                  </a:ext>
                </a:extLst>
              </a:tr>
              <a:tr h="165414">
                <a:tc>
                  <a:txBody>
                    <a:bodyPr/>
                    <a:lstStyle/>
                    <a:p>
                      <a:pPr>
                        <a:lnSpc>
                          <a:spcPct val="100000"/>
                        </a:lnSpc>
                        <a:spcAft>
                          <a:spcPts val="0"/>
                        </a:spcAft>
                      </a:pPr>
                      <a:r>
                        <a:rPr lang="en-GB" sz="1800">
                          <a:effectLst/>
                        </a:rPr>
                        <a:t>Week 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0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tc>
                  <a:txBody>
                    <a:bodyPr/>
                    <a:lstStyle/>
                    <a:p>
                      <a:pPr>
                        <a:lnSpc>
                          <a:spcPct val="107000"/>
                        </a:lnSpc>
                        <a:spcAft>
                          <a:spcPts val="0"/>
                        </a:spcAft>
                      </a:pPr>
                      <a:r>
                        <a:rPr lang="en-GB" sz="1800" dirty="0">
                          <a:effectLst/>
                        </a:rPr>
                        <a:t>End of Semester Examinations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637" marR="36637" marT="0" marB="0"/>
                </a:tc>
                <a:extLst>
                  <a:ext uri="{0D108BD9-81ED-4DB2-BD59-A6C34878D82A}">
                    <a16:rowId xmlns:a16="http://schemas.microsoft.com/office/drawing/2014/main" val="2806659398"/>
                  </a:ext>
                </a:extLst>
              </a:tr>
            </a:tbl>
          </a:graphicData>
        </a:graphic>
      </p:graphicFrame>
    </p:spTree>
    <p:extLst>
      <p:ext uri="{BB962C8B-B14F-4D97-AF65-F5344CB8AC3E}">
        <p14:creationId xmlns:p14="http://schemas.microsoft.com/office/powerpoint/2010/main" val="32439860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RESPIRATORS</a:t>
            </a:r>
          </a:p>
          <a:p>
            <a:pPr algn="just">
              <a:lnSpc>
                <a:spcPct val="120000"/>
              </a:lnSpc>
              <a:spcBef>
                <a:spcPts val="0"/>
              </a:spcBef>
              <a:buClrTx/>
              <a:buFont typeface="Wingdings" panose="05000000000000000000" pitchFamily="2" charset="2"/>
              <a:buChar char="q"/>
            </a:pPr>
            <a:r>
              <a:rPr lang="en-US" sz="2500" dirty="0">
                <a:solidFill>
                  <a:schemeClr val="tx1"/>
                </a:solidFill>
              </a:rPr>
              <a:t>The objective of respiratory system protection is to prevent contaminated air from getting into the respiratory system.</a:t>
            </a:r>
          </a:p>
          <a:p>
            <a:pPr algn="just">
              <a:lnSpc>
                <a:spcPct val="120000"/>
              </a:lnSpc>
              <a:spcBef>
                <a:spcPts val="0"/>
              </a:spcBef>
              <a:buClrTx/>
              <a:buFont typeface="Wingdings" panose="05000000000000000000" pitchFamily="2" charset="2"/>
              <a:buChar char="q"/>
            </a:pPr>
            <a:r>
              <a:rPr lang="en-US" sz="2500" dirty="0">
                <a:solidFill>
                  <a:schemeClr val="tx1"/>
                </a:solidFill>
              </a:rPr>
              <a:t>Air contaminants include dusts, </a:t>
            </a:r>
            <a:r>
              <a:rPr lang="en-US" sz="2500" dirty="0" err="1">
                <a:solidFill>
                  <a:schemeClr val="tx1"/>
                </a:solidFill>
              </a:rPr>
              <a:t>vapours</a:t>
            </a:r>
            <a:r>
              <a:rPr lang="en-US" sz="2500" dirty="0">
                <a:solidFill>
                  <a:schemeClr val="tx1"/>
                </a:solidFill>
              </a:rPr>
              <a:t>, gases and fumes</a:t>
            </a:r>
          </a:p>
          <a:p>
            <a:pPr algn="just">
              <a:lnSpc>
                <a:spcPct val="120000"/>
              </a:lnSpc>
              <a:spcBef>
                <a:spcPts val="0"/>
              </a:spcBef>
              <a:buClrTx/>
              <a:buFont typeface="Wingdings" panose="05000000000000000000" pitchFamily="2" charset="2"/>
              <a:buChar char="q"/>
            </a:pPr>
            <a:r>
              <a:rPr lang="en-US" sz="2500" dirty="0">
                <a:solidFill>
                  <a:schemeClr val="tx1"/>
                </a:solidFill>
              </a:rPr>
              <a:t>The respiratory system is protected by use of respirators.</a:t>
            </a:r>
          </a:p>
          <a:p>
            <a:pPr marL="0" indent="0" algn="just">
              <a:lnSpc>
                <a:spcPct val="120000"/>
              </a:lnSpc>
              <a:spcBef>
                <a:spcPts val="0"/>
              </a:spcBef>
              <a:buClrTx/>
              <a:buNone/>
            </a:pPr>
            <a:r>
              <a:rPr lang="en-US" sz="2500" b="1" dirty="0">
                <a:solidFill>
                  <a:schemeClr val="tx1"/>
                </a:solidFill>
              </a:rPr>
              <a:t>TYPES OF RESPIRATORS</a:t>
            </a:r>
          </a:p>
          <a:p>
            <a:pPr lvl="1" algn="just">
              <a:lnSpc>
                <a:spcPct val="120000"/>
              </a:lnSpc>
              <a:spcBef>
                <a:spcPts val="0"/>
              </a:spcBef>
              <a:buClrTx/>
              <a:buFont typeface="Wingdings" panose="05000000000000000000" pitchFamily="2" charset="2"/>
              <a:buChar char="§"/>
            </a:pPr>
            <a:r>
              <a:rPr lang="en-US" sz="2300" dirty="0">
                <a:solidFill>
                  <a:schemeClr val="tx1"/>
                </a:solidFill>
              </a:rPr>
              <a:t>Air-Purifying Respirators</a:t>
            </a:r>
          </a:p>
          <a:p>
            <a:pPr lvl="1" algn="just">
              <a:lnSpc>
                <a:spcPct val="120000"/>
              </a:lnSpc>
              <a:spcBef>
                <a:spcPts val="0"/>
              </a:spcBef>
              <a:buClrTx/>
              <a:buFont typeface="Wingdings" panose="05000000000000000000" pitchFamily="2" charset="2"/>
              <a:buChar char="§"/>
            </a:pPr>
            <a:r>
              <a:rPr lang="en-US" sz="2300" dirty="0">
                <a:solidFill>
                  <a:schemeClr val="tx1"/>
                </a:solidFill>
              </a:rPr>
              <a:t>Air-Supplying Respirators</a:t>
            </a:r>
          </a:p>
          <a:p>
            <a:pPr algn="just">
              <a:lnSpc>
                <a:spcPct val="120000"/>
              </a:lnSpc>
              <a:spcBef>
                <a:spcPts val="0"/>
              </a:spcBef>
              <a:buClrTx/>
              <a:buFont typeface="Wingdings" panose="05000000000000000000" pitchFamily="2" charset="2"/>
              <a:buChar char="q"/>
            </a:pPr>
            <a:r>
              <a:rPr lang="en-US" sz="2500" dirty="0">
                <a:solidFill>
                  <a:schemeClr val="tx1"/>
                </a:solidFill>
              </a:rPr>
              <a:t>Air purifying respirators: forces contaminated air through a filtering element</a:t>
            </a:r>
          </a:p>
          <a:p>
            <a:pPr lvl="1" algn="just">
              <a:lnSpc>
                <a:spcPct val="120000"/>
              </a:lnSpc>
              <a:spcBef>
                <a:spcPts val="0"/>
              </a:spcBef>
              <a:buClrTx/>
              <a:buFont typeface="Wingdings" panose="05000000000000000000" pitchFamily="2" charset="2"/>
              <a:buChar char="§"/>
            </a:pPr>
            <a:r>
              <a:rPr lang="en-US" sz="2400" dirty="0">
                <a:solidFill>
                  <a:schemeClr val="tx1"/>
                </a:solidFill>
              </a:rPr>
              <a:t>Disposable Respirators (includes N95, N100) </a:t>
            </a:r>
          </a:p>
          <a:p>
            <a:pPr lvl="1" algn="just">
              <a:lnSpc>
                <a:spcPct val="120000"/>
              </a:lnSpc>
              <a:spcBef>
                <a:spcPts val="0"/>
              </a:spcBef>
              <a:buClrTx/>
              <a:buFont typeface="Wingdings" panose="05000000000000000000" pitchFamily="2" charset="2"/>
              <a:buChar char="§"/>
            </a:pPr>
            <a:r>
              <a:rPr lang="en-US" sz="2400" dirty="0">
                <a:solidFill>
                  <a:schemeClr val="tx1"/>
                </a:solidFill>
              </a:rPr>
              <a:t>Powered Air Purifying Respirator (</a:t>
            </a:r>
            <a:r>
              <a:rPr lang="en-US" sz="2400" dirty="0" err="1">
                <a:solidFill>
                  <a:schemeClr val="tx1"/>
                </a:solidFill>
              </a:rPr>
              <a:t>PAPR</a:t>
            </a:r>
            <a:r>
              <a:rPr lang="en-US" sz="24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1344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Respirator and Dust mask</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AIR- SUPPLYING RESPIRATORS</a:t>
            </a:r>
          </a:p>
          <a:p>
            <a:pPr algn="just">
              <a:lnSpc>
                <a:spcPct val="120000"/>
              </a:lnSpc>
              <a:spcBef>
                <a:spcPts val="0"/>
              </a:spcBef>
              <a:buClrTx/>
              <a:buFont typeface="Wingdings" panose="05000000000000000000" pitchFamily="2" charset="2"/>
              <a:buChar char="q"/>
            </a:pPr>
            <a:r>
              <a:rPr lang="en-US" sz="2500" dirty="0">
                <a:solidFill>
                  <a:schemeClr val="tx1"/>
                </a:solidFill>
              </a:rPr>
              <a:t>Are used where a person has to work in an oxygen deficient environment e.g. </a:t>
            </a:r>
          </a:p>
          <a:p>
            <a:pPr algn="just">
              <a:lnSpc>
                <a:spcPct val="120000"/>
              </a:lnSpc>
              <a:spcBef>
                <a:spcPts val="0"/>
              </a:spcBef>
              <a:buClrTx/>
              <a:buFont typeface="Wingdings" panose="05000000000000000000" pitchFamily="2" charset="2"/>
              <a:buChar char="q"/>
            </a:pPr>
            <a:r>
              <a:rPr lang="en-US" sz="2500" dirty="0">
                <a:solidFill>
                  <a:schemeClr val="tx1"/>
                </a:solidFill>
              </a:rPr>
              <a:t>During fire fighting</a:t>
            </a:r>
          </a:p>
          <a:p>
            <a:pPr algn="just">
              <a:lnSpc>
                <a:spcPct val="120000"/>
              </a:lnSpc>
              <a:spcBef>
                <a:spcPts val="0"/>
              </a:spcBef>
              <a:buClrTx/>
              <a:buFont typeface="Wingdings" panose="05000000000000000000" pitchFamily="2" charset="2"/>
              <a:buChar char="q"/>
            </a:pPr>
            <a:r>
              <a:rPr lang="en-US" sz="2500" dirty="0">
                <a:solidFill>
                  <a:schemeClr val="tx1"/>
                </a:solidFill>
              </a:rPr>
              <a:t>Carrying out repairs in confined spaces</a:t>
            </a:r>
          </a:p>
          <a:p>
            <a:pPr algn="just">
              <a:lnSpc>
                <a:spcPct val="120000"/>
              </a:lnSpc>
              <a:spcBef>
                <a:spcPts val="0"/>
              </a:spcBef>
              <a:buClrTx/>
              <a:buFont typeface="Wingdings" panose="05000000000000000000" pitchFamily="2" charset="2"/>
              <a:buChar char="q"/>
            </a:pPr>
            <a:r>
              <a:rPr lang="en-US" sz="2500" dirty="0">
                <a:solidFill>
                  <a:schemeClr val="tx1"/>
                </a:solidFill>
              </a:rPr>
              <a:t>Research in space and under water</a:t>
            </a:r>
          </a:p>
          <a:p>
            <a:pPr algn="just">
              <a:lnSpc>
                <a:spcPct val="120000"/>
              </a:lnSpc>
              <a:spcBef>
                <a:spcPts val="0"/>
              </a:spcBef>
              <a:buClrTx/>
              <a:buFont typeface="Wingdings" panose="05000000000000000000" pitchFamily="2" charset="2"/>
              <a:buChar char="q"/>
            </a:pPr>
            <a:r>
              <a:rPr lang="en-US" sz="2500" dirty="0">
                <a:solidFill>
                  <a:schemeClr val="tx1"/>
                </a:solidFill>
              </a:rPr>
              <a:t>Carrying out research operations (rescuing drowning people  or people in a burning building)</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pic>
        <p:nvPicPr>
          <p:cNvPr id="4" name="Picture 2" descr="View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43" y="617645"/>
            <a:ext cx="4471988" cy="249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ustmask2.gif (13026 by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5003" y="1863436"/>
            <a:ext cx="3524250" cy="139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oods &amp; Soft Headto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216" y="476538"/>
            <a:ext cx="2209800" cy="135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039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500" dirty="0">
                <a:solidFill>
                  <a:schemeClr val="tx1"/>
                </a:solidFill>
              </a:rPr>
              <a:t>AIR- SUPPLYING RESPIRATORS: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HAND / ARM PROTECTION  </a:t>
            </a:r>
          </a:p>
          <a:p>
            <a:pPr algn="just">
              <a:lnSpc>
                <a:spcPct val="120000"/>
              </a:lnSpc>
              <a:spcBef>
                <a:spcPts val="0"/>
              </a:spcBef>
              <a:buClrTx/>
              <a:buFont typeface="Wingdings" panose="05000000000000000000" pitchFamily="2" charset="2"/>
              <a:buChar char="q"/>
            </a:pPr>
            <a:r>
              <a:rPr lang="en-US" sz="2600" dirty="0">
                <a:solidFill>
                  <a:schemeClr val="tx1"/>
                </a:solidFill>
              </a:rPr>
              <a:t>The hand and arm is protected by use of gloves</a:t>
            </a:r>
          </a:p>
          <a:p>
            <a:pPr algn="just">
              <a:lnSpc>
                <a:spcPct val="120000"/>
              </a:lnSpc>
              <a:spcBef>
                <a:spcPts val="0"/>
              </a:spcBef>
              <a:buClrTx/>
              <a:buFont typeface="Wingdings" panose="05000000000000000000" pitchFamily="2" charset="2"/>
              <a:buChar char="q"/>
            </a:pPr>
            <a:r>
              <a:rPr lang="en-US" sz="2600" dirty="0">
                <a:solidFill>
                  <a:schemeClr val="tx1"/>
                </a:solidFill>
              </a:rPr>
              <a:t>There are various types of gloves depending on the type of hazard at a given place of work</a:t>
            </a:r>
          </a:p>
          <a:p>
            <a:pPr marL="0" indent="0" algn="just">
              <a:lnSpc>
                <a:spcPct val="120000"/>
              </a:lnSpc>
              <a:spcBef>
                <a:spcPts val="0"/>
              </a:spcBef>
              <a:buClrTx/>
              <a:buNone/>
            </a:pPr>
            <a:r>
              <a:rPr lang="en-US" sz="2600" u="sng" dirty="0">
                <a:solidFill>
                  <a:schemeClr val="tx1"/>
                </a:solidFill>
              </a:rPr>
              <a:t>TYPES OF GLOVES</a:t>
            </a:r>
          </a:p>
          <a:p>
            <a:pPr algn="just">
              <a:lnSpc>
                <a:spcPct val="120000"/>
              </a:lnSpc>
              <a:spcBef>
                <a:spcPts val="0"/>
              </a:spcBef>
              <a:buClrTx/>
              <a:buFont typeface="Wingdings" panose="05000000000000000000" pitchFamily="2" charset="2"/>
              <a:buChar char="q"/>
            </a:pPr>
            <a:r>
              <a:rPr lang="en-US" sz="2600" dirty="0">
                <a:solidFill>
                  <a:schemeClr val="tx1"/>
                </a:solidFill>
              </a:rPr>
              <a:t>Heavy duty gloves: thick rubber gloves for handling contaminated instruments equipment patients and other items. These can be reused after cleaning.</a:t>
            </a:r>
          </a:p>
          <a:p>
            <a:pPr algn="just">
              <a:lnSpc>
                <a:spcPct val="120000"/>
              </a:lnSpc>
              <a:spcBef>
                <a:spcPts val="0"/>
              </a:spcBef>
              <a:buClrTx/>
              <a:buFont typeface="Wingdings" panose="05000000000000000000" pitchFamily="2" charset="2"/>
              <a:buChar char="q"/>
            </a:pPr>
            <a:r>
              <a:rPr lang="en-US" sz="2600" dirty="0">
                <a:solidFill>
                  <a:schemeClr val="tx1"/>
                </a:solidFill>
              </a:rPr>
              <a:t>To make selecting the right medical glove even more interesting they are also available in powdered, non-powdered, sterile, nonsterile, textured, coated</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3384" y="100113"/>
            <a:ext cx="3195638" cy="27009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6688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Gloves and Mittens</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marL="0" indent="0" algn="just">
              <a:lnSpc>
                <a:spcPct val="120000"/>
              </a:lnSpc>
              <a:spcBef>
                <a:spcPts val="0"/>
              </a:spcBef>
              <a:buClrTx/>
              <a:buNone/>
            </a:pPr>
            <a:r>
              <a:rPr lang="en-US" sz="2500" b="1" dirty="0">
                <a:solidFill>
                  <a:schemeClr val="tx1"/>
                </a:solidFill>
              </a:rPr>
              <a:t>FOOT PROTECTION</a:t>
            </a:r>
          </a:p>
          <a:p>
            <a:pPr algn="just">
              <a:lnSpc>
                <a:spcPct val="120000"/>
              </a:lnSpc>
              <a:spcBef>
                <a:spcPts val="0"/>
              </a:spcBef>
              <a:buClrTx/>
              <a:buFont typeface="Wingdings" panose="05000000000000000000" pitchFamily="2" charset="2"/>
              <a:buChar char="q"/>
            </a:pPr>
            <a:r>
              <a:rPr lang="en-US" sz="2500" dirty="0">
                <a:solidFill>
                  <a:schemeClr val="tx1"/>
                </a:solidFill>
              </a:rPr>
              <a:t>Various types of footwear are used depending on the prevailing hazard at a given place of work</a:t>
            </a:r>
          </a:p>
          <a:p>
            <a:pPr marL="0" indent="0" algn="just">
              <a:lnSpc>
                <a:spcPct val="120000"/>
              </a:lnSpc>
              <a:spcBef>
                <a:spcPts val="0"/>
              </a:spcBef>
              <a:buClrTx/>
              <a:buNone/>
            </a:pPr>
            <a:r>
              <a:rPr lang="en-US" sz="2500" dirty="0">
                <a:solidFill>
                  <a:schemeClr val="tx1"/>
                </a:solidFill>
              </a:rPr>
              <a:t>TYPES OF FOOTWEAR</a:t>
            </a:r>
          </a:p>
          <a:p>
            <a:pPr algn="just">
              <a:lnSpc>
                <a:spcPct val="120000"/>
              </a:lnSpc>
              <a:spcBef>
                <a:spcPts val="0"/>
              </a:spcBef>
              <a:buClrTx/>
              <a:buFont typeface="Wingdings" panose="05000000000000000000" pitchFamily="2" charset="2"/>
              <a:buChar char="q"/>
            </a:pPr>
            <a:r>
              <a:rPr lang="en-US" sz="2500" dirty="0">
                <a:solidFill>
                  <a:schemeClr val="tx1"/>
                </a:solidFill>
              </a:rPr>
              <a:t>Safety shoes or boots fitted with metal toe caps for use when exposed to falling objects</a:t>
            </a:r>
          </a:p>
          <a:p>
            <a:pPr algn="just">
              <a:lnSpc>
                <a:spcPct val="120000"/>
              </a:lnSpc>
              <a:spcBef>
                <a:spcPts val="0"/>
              </a:spcBef>
              <a:buClrTx/>
              <a:buFont typeface="Wingdings" panose="05000000000000000000" pitchFamily="2" charset="2"/>
              <a:buChar char="q"/>
            </a:pPr>
            <a:r>
              <a:rPr lang="en-US" sz="2500" dirty="0">
                <a:solidFill>
                  <a:schemeClr val="tx1"/>
                </a:solidFill>
              </a:rPr>
              <a:t>Safety gumboots for use when exposed to wet and corrosive chemicals</a:t>
            </a:r>
          </a:p>
          <a:p>
            <a:pPr algn="just">
              <a:lnSpc>
                <a:spcPct val="120000"/>
              </a:lnSpc>
              <a:spcBef>
                <a:spcPts val="0"/>
              </a:spcBef>
              <a:buClrTx/>
              <a:buFont typeface="Wingdings" panose="05000000000000000000" pitchFamily="2" charset="2"/>
              <a:buChar char="q"/>
            </a:pPr>
            <a:r>
              <a:rPr lang="en-US" sz="2500" dirty="0">
                <a:solidFill>
                  <a:schemeClr val="tx1"/>
                </a:solidFill>
              </a:rPr>
              <a:t>Safety shoes/boots with oil resistant or heat resistant soles for use when exposed to organic compounds or when working on hot floors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pic>
        <p:nvPicPr>
          <p:cNvPr id="4" name="Picture 2" descr="TurtleSkin Patrol Gl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714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ts4.mm.bing.net/images/thumbnail.aspx?q=205170620239&amp;id=3b51469e013cb99a593fc9525edbe371&amp;url=http%3a%2f%2fulltopia.typepad.com%2fphotos%2favslutade%2fbild_0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41" y="6096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586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Safety Boots and shoes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MAIN BODY PROTECTION</a:t>
            </a:r>
          </a:p>
          <a:p>
            <a:pPr algn="just">
              <a:lnSpc>
                <a:spcPct val="120000"/>
              </a:lnSpc>
              <a:spcBef>
                <a:spcPts val="0"/>
              </a:spcBef>
              <a:buClrTx/>
              <a:buFont typeface="Wingdings" panose="05000000000000000000" pitchFamily="2" charset="2"/>
              <a:buChar char="q"/>
            </a:pPr>
            <a:r>
              <a:rPr lang="en-US" sz="2500" dirty="0">
                <a:solidFill>
                  <a:schemeClr val="tx1"/>
                </a:solidFill>
              </a:rPr>
              <a:t>The main body is protected by use of overalls, dustcoats and aprons.</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pic>
        <p:nvPicPr>
          <p:cNvPr id="4" name="Picture 2" descr="http://ts3.mm.bing.net/images/thumbnail.aspx?q=205669270938&amp;id=16affed05ccd7ab9a70bdc2764c3714c&amp;url=http%3a%2f%2fwww.tlc-direct.co.uk%2fImages%2fProducts%2fsize_3%2fDWMAXI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80" y="1020269"/>
            <a:ext cx="32861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eb.mit.edu/environment/images/SafetyShoes_AST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180" y="1020269"/>
            <a:ext cx="5562600" cy="423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947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200" dirty="0">
                <a:solidFill>
                  <a:schemeClr val="tx1"/>
                </a:solidFill>
              </a:rPr>
              <a:t>Overalls, dustcoats and aprons protect the wearer’s home clothes against contamination by work place hazards such as dusts, dirt, chemicals etc.</a:t>
            </a:r>
          </a:p>
          <a:p>
            <a:pPr algn="just">
              <a:lnSpc>
                <a:spcPct val="120000"/>
              </a:lnSpc>
              <a:spcBef>
                <a:spcPts val="0"/>
              </a:spcBef>
              <a:buClrTx/>
              <a:buFont typeface="Wingdings" panose="05000000000000000000" pitchFamily="2" charset="2"/>
              <a:buChar char="q"/>
            </a:pPr>
            <a:r>
              <a:rPr lang="en-US" sz="2200" dirty="0">
                <a:solidFill>
                  <a:schemeClr val="tx1"/>
                </a:solidFill>
              </a:rPr>
              <a:t>Overalls minimize the risk of entanglement of home clothes by machinery</a:t>
            </a:r>
          </a:p>
          <a:p>
            <a:pPr algn="just">
              <a:lnSpc>
                <a:spcPct val="120000"/>
              </a:lnSpc>
              <a:spcBef>
                <a:spcPts val="0"/>
              </a:spcBef>
              <a:buClrTx/>
              <a:buFont typeface="Wingdings" panose="05000000000000000000" pitchFamily="2" charset="2"/>
              <a:buChar char="q"/>
            </a:pPr>
            <a:r>
              <a:rPr lang="en-US" sz="2200" dirty="0">
                <a:solidFill>
                  <a:schemeClr val="tx1"/>
                </a:solidFill>
              </a:rPr>
              <a:t>The material of the overall will depend on the nature of hazard at the work place e.g.</a:t>
            </a:r>
          </a:p>
          <a:p>
            <a:pPr lvl="1" algn="just">
              <a:lnSpc>
                <a:spcPct val="120000"/>
              </a:lnSpc>
              <a:spcBef>
                <a:spcPts val="0"/>
              </a:spcBef>
              <a:buClrTx/>
              <a:buFont typeface="Wingdings" panose="05000000000000000000" pitchFamily="2" charset="2"/>
              <a:buChar char="§"/>
            </a:pPr>
            <a:r>
              <a:rPr lang="en-US" sz="2200" dirty="0">
                <a:solidFill>
                  <a:schemeClr val="tx1"/>
                </a:solidFill>
              </a:rPr>
              <a:t>For corrosive chemicals (use plastic or </a:t>
            </a:r>
            <a:r>
              <a:rPr lang="en-US" sz="2200" dirty="0" err="1">
                <a:solidFill>
                  <a:schemeClr val="tx1"/>
                </a:solidFill>
              </a:rPr>
              <a:t>P.V.C</a:t>
            </a:r>
            <a:r>
              <a:rPr lang="en-US" sz="2200" dirty="0">
                <a:solidFill>
                  <a:schemeClr val="tx1"/>
                </a:solidFill>
              </a:rPr>
              <a:t> type)</a:t>
            </a:r>
          </a:p>
          <a:p>
            <a:pPr lvl="1" algn="just">
              <a:lnSpc>
                <a:spcPct val="120000"/>
              </a:lnSpc>
              <a:spcBef>
                <a:spcPts val="0"/>
              </a:spcBef>
              <a:buClrTx/>
              <a:buFont typeface="Wingdings" panose="05000000000000000000" pitchFamily="2" charset="2"/>
              <a:buChar char="§"/>
            </a:pPr>
            <a:r>
              <a:rPr lang="en-US" sz="2200" dirty="0">
                <a:solidFill>
                  <a:schemeClr val="tx1"/>
                </a:solidFill>
              </a:rPr>
              <a:t>For cold environments (cold rooms) use Eskimo suits</a:t>
            </a:r>
          </a:p>
          <a:p>
            <a:pPr lvl="1" algn="just">
              <a:lnSpc>
                <a:spcPct val="120000"/>
              </a:lnSpc>
              <a:spcBef>
                <a:spcPts val="0"/>
              </a:spcBef>
              <a:buClrTx/>
              <a:buFont typeface="Wingdings" panose="05000000000000000000" pitchFamily="2" charset="2"/>
              <a:buChar char="§"/>
            </a:pPr>
            <a:r>
              <a:rPr lang="en-US" sz="2200" dirty="0">
                <a:solidFill>
                  <a:schemeClr val="tx1"/>
                </a:solidFill>
              </a:rPr>
              <a:t>For hot environments use asbestos overalls or leather type</a:t>
            </a:r>
          </a:p>
          <a:p>
            <a:pPr marL="0" indent="0" algn="just">
              <a:lnSpc>
                <a:spcPct val="120000"/>
              </a:lnSpc>
              <a:spcBef>
                <a:spcPts val="0"/>
              </a:spcBef>
              <a:buClrTx/>
              <a:buNone/>
            </a:pPr>
            <a:r>
              <a:rPr lang="en-US" sz="2200" b="1" dirty="0">
                <a:solidFill>
                  <a:schemeClr val="tx1"/>
                </a:solidFill>
              </a:rPr>
              <a:t>Overall, Apron and Dust Coat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pic>
        <p:nvPicPr>
          <p:cNvPr id="4" name="Picture 2" descr="http://ts2.mm.bing.net/images/thumbnail.aspx?q=195054479561&amp;id=61df12982e817dfef59da637a6fab2f1&amp;url=http%3a%2f%2fwww.overalls.co.nz%2fimages%2foveralls_featu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10" y="4648200"/>
            <a:ext cx="3352800" cy="203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ts1.mm.bing.net/images/thumbnail.aspx?q=194855315508&amp;id=48ff7f0bd8e3ffa979e1aac8f07ff54c&amp;url=http%3a%2f%2fngfl.northumberland.gov.uk%2fdt%2fdtclip%2fFood_Alb%2fimages%2fApron%2520col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041" y="4632025"/>
            <a:ext cx="2736850" cy="1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s3.mm.bing.net/images/thumbnail.aspx?q=180125571714&amp;id=563a9705fccf602771c4197989480e3d&amp;url=http%3a%2f%2fwww.safeworx.co.nz%2fProdImages%2fDFD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891" y="4344814"/>
            <a:ext cx="2043834" cy="223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6999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Benefits  and consequence </a:t>
            </a:r>
          </a:p>
          <a:p>
            <a:pPr algn="just">
              <a:lnSpc>
                <a:spcPct val="120000"/>
              </a:lnSpc>
              <a:spcBef>
                <a:spcPts val="0"/>
              </a:spcBef>
              <a:buClrTx/>
              <a:buFont typeface="Wingdings" panose="05000000000000000000" pitchFamily="2" charset="2"/>
              <a:buChar char="q"/>
            </a:pPr>
            <a:r>
              <a:rPr lang="en-US" sz="2500" dirty="0">
                <a:solidFill>
                  <a:schemeClr val="tx1"/>
                </a:solidFill>
              </a:rPr>
              <a:t>Reduced insurance premiums, reduced long term health care costs, reduced legal costs</a:t>
            </a:r>
          </a:p>
          <a:p>
            <a:pPr algn="just">
              <a:lnSpc>
                <a:spcPct val="120000"/>
              </a:lnSpc>
              <a:spcBef>
                <a:spcPts val="0"/>
              </a:spcBef>
              <a:buClrTx/>
              <a:buFont typeface="Wingdings" panose="05000000000000000000" pitchFamily="2" charset="2"/>
              <a:buChar char="q"/>
            </a:pPr>
            <a:r>
              <a:rPr lang="en-US" sz="2500" dirty="0">
                <a:solidFill>
                  <a:schemeClr val="tx1"/>
                </a:solidFill>
              </a:rPr>
              <a:t>Reduced morbidity, mortality and fatality.</a:t>
            </a:r>
          </a:p>
          <a:p>
            <a:pPr marL="0" indent="0" algn="just">
              <a:lnSpc>
                <a:spcPct val="120000"/>
              </a:lnSpc>
              <a:spcBef>
                <a:spcPts val="0"/>
              </a:spcBef>
              <a:buClrTx/>
              <a:buNone/>
            </a:pPr>
            <a:r>
              <a:rPr lang="en-US" sz="2500" b="1" dirty="0">
                <a:solidFill>
                  <a:schemeClr val="tx1"/>
                </a:solidFill>
              </a:rPr>
              <a:t>Consequences</a:t>
            </a:r>
          </a:p>
          <a:p>
            <a:pPr algn="just">
              <a:lnSpc>
                <a:spcPct val="120000"/>
              </a:lnSpc>
              <a:spcBef>
                <a:spcPts val="0"/>
              </a:spcBef>
              <a:buClrTx/>
              <a:buFont typeface="Wingdings" panose="05000000000000000000" pitchFamily="2" charset="2"/>
              <a:buChar char="q"/>
            </a:pPr>
            <a:r>
              <a:rPr lang="en-US" sz="2500" dirty="0">
                <a:solidFill>
                  <a:schemeClr val="tx1"/>
                </a:solidFill>
              </a:rPr>
              <a:t>Non use of PPE could lead to disciplinary action</a:t>
            </a:r>
          </a:p>
          <a:p>
            <a:pPr algn="just">
              <a:lnSpc>
                <a:spcPct val="120000"/>
              </a:lnSpc>
              <a:spcBef>
                <a:spcPts val="0"/>
              </a:spcBef>
              <a:buClrTx/>
              <a:buFont typeface="Wingdings" panose="05000000000000000000" pitchFamily="2" charset="2"/>
              <a:buChar char="q"/>
            </a:pPr>
            <a:r>
              <a:rPr lang="en-US" sz="2500" dirty="0">
                <a:solidFill>
                  <a:schemeClr val="tx1"/>
                </a:solidFill>
              </a:rPr>
              <a:t>Continue Non use of PPE could lead to dismissal.</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PERSONAL HYGIENE</a:t>
            </a:r>
          </a:p>
          <a:p>
            <a:pPr algn="just">
              <a:lnSpc>
                <a:spcPct val="120000"/>
              </a:lnSpc>
              <a:spcBef>
                <a:spcPts val="0"/>
              </a:spcBef>
              <a:buClrTx/>
              <a:buFont typeface="Wingdings" panose="05000000000000000000" pitchFamily="2" charset="2"/>
              <a:buChar char="q"/>
            </a:pPr>
            <a:r>
              <a:rPr lang="en-US" sz="2500" dirty="0">
                <a:solidFill>
                  <a:schemeClr val="tx1"/>
                </a:solidFill>
              </a:rPr>
              <a:t>A worker is supposed to leave work as clean and free from work place contaminants as when he or she arrived for work</a:t>
            </a:r>
          </a:p>
          <a:p>
            <a:pPr algn="just">
              <a:lnSpc>
                <a:spcPct val="120000"/>
              </a:lnSpc>
              <a:spcBef>
                <a:spcPts val="0"/>
              </a:spcBef>
              <a:buClrTx/>
              <a:buFont typeface="Wingdings" panose="05000000000000000000" pitchFamily="2" charset="2"/>
              <a:buChar char="q"/>
            </a:pPr>
            <a:r>
              <a:rPr lang="en-US" sz="2500" dirty="0">
                <a:solidFill>
                  <a:schemeClr val="tx1"/>
                </a:solidFill>
              </a:rPr>
              <a:t>Workers should therefore wash and change before leaving for home to avoid taking work place contaminants to their </a:t>
            </a:r>
            <a:r>
              <a:rPr lang="en-US" sz="2500" dirty="0" err="1">
                <a:solidFill>
                  <a:schemeClr val="tx1"/>
                </a:solidFill>
              </a:rPr>
              <a:t>dependants</a:t>
            </a:r>
            <a:r>
              <a:rPr lang="en-US" sz="2500" dirty="0">
                <a:solidFill>
                  <a:schemeClr val="tx1"/>
                </a:solidFill>
              </a:rPr>
              <a:t> back home.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059134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ROLE OF MANAGEMENT</a:t>
            </a:r>
          </a:p>
          <a:p>
            <a:pPr algn="just">
              <a:lnSpc>
                <a:spcPct val="120000"/>
              </a:lnSpc>
              <a:spcBef>
                <a:spcPts val="0"/>
              </a:spcBef>
              <a:buClrTx/>
              <a:buFont typeface="Wingdings" panose="05000000000000000000" pitchFamily="2" charset="2"/>
              <a:buChar char="q"/>
            </a:pPr>
            <a:r>
              <a:rPr lang="en-US" sz="2500" dirty="0">
                <a:solidFill>
                  <a:schemeClr val="tx1"/>
                </a:solidFill>
              </a:rPr>
              <a:t>Management must provide free of charge the correct </a:t>
            </a:r>
            <a:r>
              <a:rPr lang="en-US" sz="2500" dirty="0" err="1">
                <a:solidFill>
                  <a:schemeClr val="tx1"/>
                </a:solidFill>
              </a:rPr>
              <a:t>P.P.E</a:t>
            </a:r>
            <a:r>
              <a:rPr lang="en-US" sz="2500" dirty="0">
                <a:solidFill>
                  <a:schemeClr val="tx1"/>
                </a:solidFill>
              </a:rPr>
              <a:t> by taking into account the nature of hazard at their premises</a:t>
            </a:r>
          </a:p>
          <a:p>
            <a:pPr algn="just">
              <a:lnSpc>
                <a:spcPct val="120000"/>
              </a:lnSpc>
              <a:spcBef>
                <a:spcPts val="0"/>
              </a:spcBef>
              <a:buClrTx/>
              <a:buFont typeface="Wingdings" panose="05000000000000000000" pitchFamily="2" charset="2"/>
              <a:buChar char="q"/>
            </a:pPr>
            <a:r>
              <a:rPr lang="en-US" sz="2500" dirty="0">
                <a:solidFill>
                  <a:schemeClr val="tx1"/>
                </a:solidFill>
              </a:rPr>
              <a:t>demonstrate how to use the </a:t>
            </a:r>
            <a:r>
              <a:rPr lang="en-US" sz="2500" dirty="0" err="1">
                <a:solidFill>
                  <a:schemeClr val="tx1"/>
                </a:solidFill>
              </a:rPr>
              <a:t>P.P.E</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inspect </a:t>
            </a:r>
            <a:r>
              <a:rPr lang="en-US" sz="2500" dirty="0" err="1">
                <a:solidFill>
                  <a:schemeClr val="tx1"/>
                </a:solidFill>
              </a:rPr>
              <a:t>P.P.E</a:t>
            </a:r>
            <a:r>
              <a:rPr lang="en-US" sz="2500" dirty="0">
                <a:solidFill>
                  <a:schemeClr val="tx1"/>
                </a:solidFill>
              </a:rPr>
              <a:t> regularly before and after use </a:t>
            </a:r>
          </a:p>
          <a:p>
            <a:pPr algn="just">
              <a:lnSpc>
                <a:spcPct val="120000"/>
              </a:lnSpc>
              <a:spcBef>
                <a:spcPts val="0"/>
              </a:spcBef>
              <a:buClrTx/>
              <a:buFont typeface="Wingdings" panose="05000000000000000000" pitchFamily="2" charset="2"/>
              <a:buChar char="q"/>
            </a:pPr>
            <a:r>
              <a:rPr lang="en-US" sz="2500" dirty="0">
                <a:solidFill>
                  <a:schemeClr val="tx1"/>
                </a:solidFill>
              </a:rPr>
              <a:t>ensure </a:t>
            </a:r>
            <a:r>
              <a:rPr lang="en-US" sz="2500" dirty="0" err="1">
                <a:solidFill>
                  <a:schemeClr val="tx1"/>
                </a:solidFill>
              </a:rPr>
              <a:t>P.P.E</a:t>
            </a:r>
            <a:r>
              <a:rPr lang="en-US" sz="2500" dirty="0">
                <a:solidFill>
                  <a:schemeClr val="tx1"/>
                </a:solidFill>
              </a:rPr>
              <a:t> are cleaned dried and stored in a clean place after use.</a:t>
            </a:r>
          </a:p>
          <a:p>
            <a:pPr algn="just">
              <a:lnSpc>
                <a:spcPct val="120000"/>
              </a:lnSpc>
              <a:spcBef>
                <a:spcPts val="0"/>
              </a:spcBef>
              <a:buClrTx/>
              <a:buFont typeface="Wingdings" panose="05000000000000000000" pitchFamily="2" charset="2"/>
              <a:buChar char="q"/>
            </a:pPr>
            <a:r>
              <a:rPr lang="en-US" sz="2500" dirty="0">
                <a:solidFill>
                  <a:schemeClr val="tx1"/>
                </a:solidFill>
              </a:rPr>
              <a:t>issue the </a:t>
            </a:r>
            <a:r>
              <a:rPr lang="en-US" sz="2500" dirty="0" err="1">
                <a:solidFill>
                  <a:schemeClr val="tx1"/>
                </a:solidFill>
              </a:rPr>
              <a:t>P.P.E</a:t>
            </a:r>
            <a:r>
              <a:rPr lang="en-US" sz="2500" dirty="0">
                <a:solidFill>
                  <a:schemeClr val="tx1"/>
                </a:solidFill>
              </a:rPr>
              <a:t> individually and ensure that no sharing takes place.</a:t>
            </a:r>
          </a:p>
          <a:p>
            <a:pPr algn="just">
              <a:lnSpc>
                <a:spcPct val="120000"/>
              </a:lnSpc>
              <a:spcBef>
                <a:spcPts val="0"/>
              </a:spcBef>
              <a:buClrTx/>
              <a:buFont typeface="Wingdings" panose="05000000000000000000" pitchFamily="2" charset="2"/>
              <a:buChar char="q"/>
            </a:pPr>
            <a:r>
              <a:rPr lang="en-US" sz="2500" dirty="0">
                <a:solidFill>
                  <a:schemeClr val="tx1"/>
                </a:solidFill>
              </a:rPr>
              <a:t>Ensure PPE is not taken home</a:t>
            </a:r>
          </a:p>
          <a:p>
            <a:pPr algn="just">
              <a:lnSpc>
                <a:spcPct val="120000"/>
              </a:lnSpc>
              <a:spcBef>
                <a:spcPts val="0"/>
              </a:spcBef>
              <a:buClrTx/>
              <a:buFont typeface="Wingdings" panose="05000000000000000000" pitchFamily="2" charset="2"/>
              <a:buChar char="q"/>
            </a:pPr>
            <a:r>
              <a:rPr lang="en-US" sz="2500" dirty="0">
                <a:solidFill>
                  <a:schemeClr val="tx1"/>
                </a:solidFill>
              </a:rPr>
              <a:t>Employers are required to train each worker required to use personal protective equipment to know:</a:t>
            </a:r>
          </a:p>
          <a:p>
            <a:pPr lvl="1" algn="just">
              <a:lnSpc>
                <a:spcPct val="120000"/>
              </a:lnSpc>
              <a:spcBef>
                <a:spcPts val="0"/>
              </a:spcBef>
              <a:buClrTx/>
              <a:buFont typeface="Wingdings" panose="05000000000000000000" pitchFamily="2" charset="2"/>
              <a:buChar char="§"/>
            </a:pPr>
            <a:r>
              <a:rPr lang="en-US" sz="2300" dirty="0">
                <a:solidFill>
                  <a:schemeClr val="tx1"/>
                </a:solidFill>
              </a:rPr>
              <a:t>When it is necessary</a:t>
            </a:r>
          </a:p>
          <a:p>
            <a:pPr lvl="1" algn="just">
              <a:lnSpc>
                <a:spcPct val="120000"/>
              </a:lnSpc>
              <a:spcBef>
                <a:spcPts val="0"/>
              </a:spcBef>
              <a:buClrTx/>
              <a:buFont typeface="Wingdings" panose="05000000000000000000" pitchFamily="2" charset="2"/>
              <a:buChar char="§"/>
            </a:pPr>
            <a:r>
              <a:rPr lang="en-US" sz="2300" dirty="0">
                <a:solidFill>
                  <a:schemeClr val="tx1"/>
                </a:solidFill>
              </a:rPr>
              <a:t>What kind is necessary</a:t>
            </a:r>
          </a:p>
          <a:p>
            <a:pPr lvl="1" algn="just">
              <a:lnSpc>
                <a:spcPct val="120000"/>
              </a:lnSpc>
              <a:spcBef>
                <a:spcPts val="0"/>
              </a:spcBef>
              <a:buClrTx/>
              <a:buFont typeface="Wingdings" panose="05000000000000000000" pitchFamily="2" charset="2"/>
              <a:buChar char="§"/>
            </a:pPr>
            <a:r>
              <a:rPr lang="en-US" sz="2300" dirty="0">
                <a:solidFill>
                  <a:schemeClr val="tx1"/>
                </a:solidFill>
              </a:rPr>
              <a:t>How to properly put it on, adjust, wear and take it off</a:t>
            </a:r>
          </a:p>
          <a:p>
            <a:pPr lvl="1" algn="just">
              <a:lnSpc>
                <a:spcPct val="120000"/>
              </a:lnSpc>
              <a:spcBef>
                <a:spcPts val="0"/>
              </a:spcBef>
              <a:buClrTx/>
              <a:buFont typeface="Wingdings" panose="05000000000000000000" pitchFamily="2" charset="2"/>
              <a:buChar char="§"/>
            </a:pPr>
            <a:r>
              <a:rPr lang="en-US" sz="2300" dirty="0">
                <a:solidFill>
                  <a:schemeClr val="tx1"/>
                </a:solidFill>
              </a:rPr>
              <a:t>The limitations of the equipment</a:t>
            </a:r>
          </a:p>
          <a:p>
            <a:pPr lvl="1" algn="just">
              <a:lnSpc>
                <a:spcPct val="120000"/>
              </a:lnSpc>
              <a:spcBef>
                <a:spcPts val="0"/>
              </a:spcBef>
              <a:buClrTx/>
              <a:buFont typeface="Wingdings" panose="05000000000000000000" pitchFamily="2" charset="2"/>
              <a:buChar char="§"/>
            </a:pPr>
            <a:r>
              <a:rPr lang="en-US" sz="2300" dirty="0">
                <a:solidFill>
                  <a:schemeClr val="tx1"/>
                </a:solidFill>
              </a:rPr>
              <a:t>Proper care, maintenance, useful life, and disposal of the equipment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779012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ROLE OF EMPLOYEES</a:t>
            </a:r>
          </a:p>
          <a:p>
            <a:pPr algn="just">
              <a:lnSpc>
                <a:spcPct val="120000"/>
              </a:lnSpc>
              <a:spcBef>
                <a:spcPts val="0"/>
              </a:spcBef>
              <a:buClrTx/>
              <a:buFont typeface="Wingdings" panose="05000000000000000000" pitchFamily="2" charset="2"/>
              <a:buChar char="q"/>
            </a:pPr>
            <a:r>
              <a:rPr lang="en-US" sz="2500" dirty="0">
                <a:solidFill>
                  <a:schemeClr val="tx1"/>
                </a:solidFill>
              </a:rPr>
              <a:t>Must make full use of </a:t>
            </a:r>
            <a:r>
              <a:rPr lang="en-US" sz="2500" dirty="0" err="1">
                <a:solidFill>
                  <a:schemeClr val="tx1"/>
                </a:solidFill>
              </a:rPr>
              <a:t>P.P.E</a:t>
            </a:r>
            <a:r>
              <a:rPr lang="en-US" sz="2500" dirty="0">
                <a:solidFill>
                  <a:schemeClr val="tx1"/>
                </a:solidFill>
              </a:rPr>
              <a:t> provided</a:t>
            </a:r>
          </a:p>
          <a:p>
            <a:pPr algn="just">
              <a:lnSpc>
                <a:spcPct val="120000"/>
              </a:lnSpc>
              <a:spcBef>
                <a:spcPts val="0"/>
              </a:spcBef>
              <a:buClrTx/>
              <a:buFont typeface="Wingdings" panose="05000000000000000000" pitchFamily="2" charset="2"/>
              <a:buChar char="q"/>
            </a:pPr>
            <a:r>
              <a:rPr lang="en-US" sz="2500" dirty="0">
                <a:solidFill>
                  <a:schemeClr val="tx1"/>
                </a:solidFill>
              </a:rPr>
              <a:t>Must report to the management the loss or damage of or any defect in </a:t>
            </a:r>
            <a:r>
              <a:rPr lang="en-US" sz="2500" dirty="0" err="1">
                <a:solidFill>
                  <a:schemeClr val="tx1"/>
                </a:solidFill>
              </a:rPr>
              <a:t>P.P.E</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Must take reasonable care of the </a:t>
            </a:r>
            <a:r>
              <a:rPr lang="en-US" sz="2500" dirty="0" err="1">
                <a:solidFill>
                  <a:schemeClr val="tx1"/>
                </a:solidFill>
              </a:rPr>
              <a:t>P.P.E</a:t>
            </a:r>
            <a:r>
              <a:rPr lang="en-US" sz="2500" dirty="0">
                <a:solidFill>
                  <a:schemeClr val="tx1"/>
                </a:solidFill>
              </a:rPr>
              <a:t> and not </a:t>
            </a:r>
            <a:r>
              <a:rPr lang="en-US" sz="2500" dirty="0" err="1">
                <a:solidFill>
                  <a:schemeClr val="tx1"/>
                </a:solidFill>
              </a:rPr>
              <a:t>wilful</a:t>
            </a:r>
            <a:r>
              <a:rPr lang="en-US" sz="2500" dirty="0">
                <a:solidFill>
                  <a:schemeClr val="tx1"/>
                </a:solidFill>
              </a:rPr>
              <a:t> misuse them.</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364786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FIRE SAFETY AND MANAGEMENT</a:t>
            </a:r>
          </a:p>
          <a:p>
            <a:pPr marL="0" indent="0" algn="just">
              <a:lnSpc>
                <a:spcPct val="120000"/>
              </a:lnSpc>
              <a:spcBef>
                <a:spcPts val="0"/>
              </a:spcBef>
              <a:buClrTx/>
              <a:buNone/>
            </a:pPr>
            <a:r>
              <a:rPr lang="en-US" sz="2500" b="1" dirty="0">
                <a:solidFill>
                  <a:schemeClr val="tx1"/>
                </a:solidFill>
              </a:rPr>
              <a:t>FIRE SAFETY: </a:t>
            </a:r>
          </a:p>
          <a:p>
            <a:pPr algn="just">
              <a:lnSpc>
                <a:spcPct val="120000"/>
              </a:lnSpc>
              <a:spcBef>
                <a:spcPts val="0"/>
              </a:spcBef>
              <a:buClrTx/>
              <a:buFont typeface="Wingdings" panose="05000000000000000000" pitchFamily="2" charset="2"/>
              <a:buChar char="q"/>
            </a:pPr>
            <a:r>
              <a:rPr lang="en-US" sz="2500" dirty="0">
                <a:solidFill>
                  <a:schemeClr val="tx1"/>
                </a:solidFill>
              </a:rPr>
              <a:t>Fire is a process of combustion in which energy is released in form of Heat and Light.</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Fire Triangle </a:t>
            </a:r>
          </a:p>
          <a:p>
            <a:pPr algn="just">
              <a:lnSpc>
                <a:spcPct val="120000"/>
              </a:lnSpc>
              <a:spcBef>
                <a:spcPts val="0"/>
              </a:spcBef>
              <a:buClrTx/>
              <a:buFont typeface="Wingdings" panose="05000000000000000000" pitchFamily="2" charset="2"/>
              <a:buChar char="q"/>
            </a:pPr>
            <a:r>
              <a:rPr lang="en-US" sz="2500" dirty="0">
                <a:solidFill>
                  <a:schemeClr val="tx1"/>
                </a:solidFill>
              </a:rPr>
              <a:t>There are three elements of a fire;</a:t>
            </a:r>
          </a:p>
          <a:p>
            <a:pPr lvl="1" algn="just">
              <a:lnSpc>
                <a:spcPct val="120000"/>
              </a:lnSpc>
              <a:spcBef>
                <a:spcPts val="0"/>
              </a:spcBef>
              <a:buClrTx/>
              <a:buFont typeface="Wingdings" panose="05000000000000000000" pitchFamily="2" charset="2"/>
              <a:buChar char="§"/>
            </a:pPr>
            <a:r>
              <a:rPr lang="en-US" sz="2300" dirty="0">
                <a:solidFill>
                  <a:schemeClr val="tx1"/>
                </a:solidFill>
              </a:rPr>
              <a:t>Fuel</a:t>
            </a:r>
          </a:p>
          <a:p>
            <a:pPr lvl="1" algn="just">
              <a:lnSpc>
                <a:spcPct val="120000"/>
              </a:lnSpc>
              <a:spcBef>
                <a:spcPts val="0"/>
              </a:spcBef>
              <a:buClrTx/>
              <a:buFont typeface="Wingdings" panose="05000000000000000000" pitchFamily="2" charset="2"/>
              <a:buChar char="§"/>
            </a:pPr>
            <a:r>
              <a:rPr lang="en-US" sz="2300" dirty="0">
                <a:solidFill>
                  <a:schemeClr val="tx1"/>
                </a:solidFill>
              </a:rPr>
              <a:t>Heat at a minimum temperature</a:t>
            </a:r>
          </a:p>
          <a:p>
            <a:pPr lvl="1" algn="just">
              <a:lnSpc>
                <a:spcPct val="120000"/>
              </a:lnSpc>
              <a:spcBef>
                <a:spcPts val="0"/>
              </a:spcBef>
              <a:buClrTx/>
              <a:buFont typeface="Wingdings" panose="05000000000000000000" pitchFamily="2" charset="2"/>
              <a:buChar char="§"/>
            </a:pPr>
            <a:r>
              <a:rPr lang="en-US" sz="2300" dirty="0">
                <a:solidFill>
                  <a:schemeClr val="tx1"/>
                </a:solidFill>
              </a:rPr>
              <a:t>Oxygen – usually air</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pic>
        <p:nvPicPr>
          <p:cNvPr id="6" name="Picture 2" descr="551px-Fire_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694" y="3477935"/>
            <a:ext cx="265588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566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20496</TotalTime>
  <Words>26938</Words>
  <Application>Microsoft Office PowerPoint</Application>
  <PresentationFormat>On-screen Show (4:3)</PresentationFormat>
  <Paragraphs>4075</Paragraphs>
  <Slides>260</Slides>
  <Notes>258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260</vt:i4>
      </vt:variant>
    </vt:vector>
  </HeadingPairs>
  <TitlesOfParts>
    <vt:vector size="269" baseType="lpstr">
      <vt:lpstr>Arial</vt:lpstr>
      <vt:lpstr>Bookman Old Style</vt:lpstr>
      <vt:lpstr>Calibri</vt:lpstr>
      <vt:lpstr>Courier New</vt:lpstr>
      <vt:lpstr>Times New Roman</vt:lpstr>
      <vt:lpstr>Trebuchet MS</vt:lpstr>
      <vt:lpstr>Wingdings</vt:lpstr>
      <vt:lpstr>Wingdings 3</vt:lpstr>
      <vt:lpstr>Facet</vt:lpstr>
      <vt:lpstr>PowerPoint Presentation</vt:lpstr>
      <vt:lpstr>Module Competence   </vt:lpstr>
      <vt:lpstr>Module Outcomes     </vt:lpstr>
      <vt:lpstr>Module Units    </vt:lpstr>
      <vt:lpstr>Module Content    </vt:lpstr>
      <vt:lpstr>Teaching Strategies    </vt:lpstr>
      <vt:lpstr>Reference    </vt:lpstr>
      <vt:lpstr>Reference –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Biological Hazard Signage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1409</cp:revision>
  <dcterms:created xsi:type="dcterms:W3CDTF">2014-09-21T16:36:48Z</dcterms:created>
  <dcterms:modified xsi:type="dcterms:W3CDTF">2021-09-29T09:26:47Z</dcterms:modified>
</cp:coreProperties>
</file>